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4.xml" ContentType="application/vnd.openxmlformats-officedocument.themeOverride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ppt/charts/chart12.xml" ContentType="application/vnd.openxmlformats-officedocument.drawingml.chart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theme/themeOverride8.xml" ContentType="application/vnd.openxmlformats-officedocument.themeOverride+xml"/>
  <Override PartName="/ppt/charts/chart15.xml" ContentType="application/vnd.openxmlformats-officedocument.drawingml.chart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0"/>
  </p:notesMasterIdLst>
  <p:handoutMasterIdLst>
    <p:handoutMasterId r:id="rId21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16" r:id="rId18"/>
    <p:sldId id="727" r:id="rId19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  <p15:guide id="15" orient="horz" pos="12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BFBFBF"/>
    <a:srgbClr val="63D8FF"/>
    <a:srgbClr val="D9D9D9"/>
    <a:srgbClr val="DBEEF4"/>
    <a:srgbClr val="FFFF00"/>
    <a:srgbClr val="FFCC99"/>
    <a:srgbClr val="003366"/>
    <a:srgbClr val="92D05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87" d="100"/>
          <a:sy n="87" d="100"/>
        </p:scale>
        <p:origin x="422" y="48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pos="3120"/>
        <p:guide pos="260"/>
        <p:guide pos="5977"/>
        <p:guide orient="horz" pos="1142"/>
        <p:guide orient="horz" pos="2269"/>
        <p:guide orient="horz" pos="629"/>
        <p:guide pos="374"/>
        <p:guide orient="horz" pos="12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6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themeOverride" Target="../theme/themeOverride7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8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4.xlsx"/><Relationship Id="rId1" Type="http://schemas.openxmlformats.org/officeDocument/2006/relationships/themeOverride" Target="../theme/themeOverrid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3536275538759655E-2"/>
          <c:y val="8.048026996532566E-2"/>
          <c:w val="0.84146466442293211"/>
          <c:h val="0.828088936195642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invertIfNegative val="0"/>
          <c:dLbls>
            <c:dLbl>
              <c:idx val="8"/>
              <c:layout>
                <c:manualLayout>
                  <c:x val="1.910002159226288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82C-46FA-9575-5FE41EFB63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2C-46FA-9575-5FE41EFB63DB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2C-46FA-9575-5FE41EFB6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1713313584"/>
        <c:axId val="-1713315216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82C-46FA-9575-5FE41EFB63DB}"/>
                </c:ext>
              </c:extLst>
            </c:dLbl>
            <c:dLbl>
              <c:idx val="7"/>
              <c:layout>
                <c:manualLayout>
                  <c:x val="-6.3459982876583568E-2"/>
                  <c:y val="-2.92572413723117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82C-46FA-9575-5FE41EFB63DB}"/>
                </c:ext>
              </c:extLst>
            </c:dLbl>
            <c:dLbl>
              <c:idx val="8"/>
              <c:layout>
                <c:manualLayout>
                  <c:x val="-6.1599180997949279E-3"/>
                  <c:y val="6.542294755903609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82C-46FA-9575-5FE41EFB63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Sheet1!$C$2:$C$10</c:f>
              <c:numCache>
                <c:formatCode>0.0%</c:formatCode>
                <c:ptCount val="9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82C-46FA-9575-5FE41EFB6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13305968"/>
        <c:axId val="-1713310864"/>
      </c:lineChart>
      <c:catAx>
        <c:axId val="-171331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-1713315216"/>
        <c:crosses val="autoZero"/>
        <c:auto val="1"/>
        <c:lblAlgn val="ctr"/>
        <c:lblOffset val="100"/>
        <c:noMultiLvlLbl val="0"/>
      </c:catAx>
      <c:valAx>
        <c:axId val="-17133152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-1713313584"/>
        <c:crosses val="autoZero"/>
        <c:crossBetween val="between"/>
      </c:valAx>
      <c:valAx>
        <c:axId val="-171331086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-1713305968"/>
        <c:crosses val="max"/>
        <c:crossBetween val="between"/>
      </c:valAx>
      <c:catAx>
        <c:axId val="-17133059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713310864"/>
        <c:crosses val="autoZero"/>
        <c:auto val="1"/>
        <c:lblAlgn val="ctr"/>
        <c:lblOffset val="100"/>
        <c:noMultiLvlLbl val="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03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3"/>
          <c:h val="0.90952506376680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129375066183322E-2"/>
                  <c:y val="-2.82372883843138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D64-49FA-9B1C-5D89A9AA3F6E}"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16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D64-49FA-9B1C-5D89A9AA3F6E}"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D64-49FA-9B1C-5D89A9AA3F6E}"/>
                </c:ext>
              </c:extLst>
            </c:dLbl>
            <c:dLbl>
              <c:idx val="4"/>
              <c:layout>
                <c:manualLayout>
                  <c:x val="-5.4508076110472278E-3"/>
                  <c:y val="-4.3201260090026808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D64-49FA-9B1C-5D89A9AA3F6E}"/>
                </c:ext>
              </c:extLst>
            </c:dLbl>
            <c:dLbl>
              <c:idx val="5"/>
              <c:layout>
                <c:manualLayout>
                  <c:x val="-1.3396016847337096E-3"/>
                  <c:y val="-9.6670503227063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D64-49FA-9B1C-5D89A9AA3F6E}"/>
                </c:ext>
              </c:extLst>
            </c:dLbl>
            <c:dLbl>
              <c:idx val="6"/>
              <c:layout>
                <c:manualLayout>
                  <c:x val="-1.1703055663087509E-3"/>
                  <c:y val="1.12384746439092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0D64-49FA-9B1C-5D89A9AA3F6E}"/>
                </c:ext>
              </c:extLst>
            </c:dLbl>
            <c:dLbl>
              <c:idx val="7"/>
              <c:layout>
                <c:manualLayout>
                  <c:x val="-1.5306173004285136E-3"/>
                  <c:y val="6.71536079583799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D64-49FA-9B1C-5D89A9AA3F6E}"/>
                </c:ext>
              </c:extLst>
            </c:dLbl>
            <c:dLbl>
              <c:idx val="8"/>
              <c:layout>
                <c:manualLayout>
                  <c:x val="2.5199278935660095E-4"/>
                  <c:y val="1.218241111223943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D64-49FA-9B1C-5D89A9AA3F6E}"/>
                </c:ext>
              </c:extLst>
            </c:dLbl>
            <c:dLbl>
              <c:idx val="9"/>
              <c:layout>
                <c:manualLayout>
                  <c:x val="-6.038333704272909E-3"/>
                  <c:y val="1.11590551390196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D64-49FA-9B1C-5D89A9AA3F6E}"/>
                </c:ext>
              </c:extLst>
            </c:dLbl>
            <c:dLbl>
              <c:idx val="10"/>
              <c:layout>
                <c:manualLayout>
                  <c:x val="-4.555806013018397E-3"/>
                  <c:y val="1.41135590732358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D64-49FA-9B1C-5D89A9AA3F6E}"/>
                </c:ext>
              </c:extLst>
            </c:dLbl>
            <c:dLbl>
              <c:idx val="12"/>
              <c:layout>
                <c:manualLayout>
                  <c:x val="0"/>
                  <c:y val="1.24907456606338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0D64-49FA-9B1C-5D89A9AA3F6E}"/>
                </c:ext>
              </c:extLst>
            </c:dLbl>
            <c:dLbl>
              <c:idx val="13"/>
              <c:layout>
                <c:manualLayout>
                  <c:x val="-3.0660001708783251E-3"/>
                  <c:y val="1.249049977981361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0D64-49FA-9B1C-5D89A9AA3F6E}"/>
                </c:ext>
              </c:extLst>
            </c:dLbl>
            <c:dLbl>
              <c:idx val="14"/>
              <c:layout>
                <c:manualLayout>
                  <c:x val="8.4165447063575577E-5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0D64-49FA-9B1C-5D89A9AA3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Land Rover</c:v>
                </c:pt>
                <c:pt idx="3">
                  <c:v>MB</c:v>
                </c:pt>
                <c:pt idx="4">
                  <c:v>BMW</c:v>
                </c:pt>
                <c:pt idx="5">
                  <c:v>Ford</c:v>
                </c:pt>
                <c:pt idx="6">
                  <c:v>Audi</c:v>
                </c:pt>
                <c:pt idx="7">
                  <c:v>Lexus</c:v>
                </c:pt>
                <c:pt idx="8">
                  <c:v>Dodge</c:v>
                </c:pt>
                <c:pt idx="9">
                  <c:v>Maserati</c:v>
                </c:pt>
                <c:pt idx="10">
                  <c:v>GAZ</c:v>
                </c:pt>
                <c:pt idx="11">
                  <c:v>Bentley</c:v>
                </c:pt>
                <c:pt idx="12">
                  <c:v>Porsche</c:v>
                </c:pt>
                <c:pt idx="13">
                  <c:v>Lincoln</c:v>
                </c:pt>
                <c:pt idx="14">
                  <c:v>MITSUBISHI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66130</c:v>
                </c:pt>
                <c:pt idx="1">
                  <c:v>4349</c:v>
                </c:pt>
                <c:pt idx="2">
                  <c:v>18526</c:v>
                </c:pt>
                <c:pt idx="3">
                  <c:v>12233</c:v>
                </c:pt>
                <c:pt idx="4">
                  <c:v>10298</c:v>
                </c:pt>
                <c:pt idx="5">
                  <c:v>7047</c:v>
                </c:pt>
                <c:pt idx="6">
                  <c:v>4154</c:v>
                </c:pt>
                <c:pt idx="7">
                  <c:v>688</c:v>
                </c:pt>
                <c:pt idx="8">
                  <c:v>1115</c:v>
                </c:pt>
                <c:pt idx="9">
                  <c:v>1053</c:v>
                </c:pt>
                <c:pt idx="11">
                  <c:v>471</c:v>
                </c:pt>
                <c:pt idx="12">
                  <c:v>810</c:v>
                </c:pt>
                <c:pt idx="13">
                  <c:v>975</c:v>
                </c:pt>
                <c:pt idx="1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D64-49FA-9B1C-5D89A9AA3F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3.3648262789768035E-5"/>
                  <c:y val="-9.07448956284033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0D64-49FA-9B1C-5D89A9AA3F6E}"/>
                </c:ext>
              </c:extLst>
            </c:dLbl>
            <c:dLbl>
              <c:idx val="3"/>
              <c:layout>
                <c:manualLayout>
                  <c:x val="4.1953793235116488E-3"/>
                  <c:y val="9.6677879651664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0D64-49FA-9B1C-5D89A9AA3F6E}"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23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0D64-49FA-9B1C-5D89A9AA3F6E}"/>
                </c:ext>
              </c:extLst>
            </c:dLbl>
            <c:dLbl>
              <c:idx val="5"/>
              <c:layout>
                <c:manualLayout>
                  <c:x val="2.9818267736800978E-3"/>
                  <c:y val="1.1975379461722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0D64-49FA-9B1C-5D89A9AA3F6E}"/>
                </c:ext>
              </c:extLst>
            </c:dLbl>
            <c:dLbl>
              <c:idx val="6"/>
              <c:layout>
                <c:manualLayout>
                  <c:x val="7.0629707724227707E-4"/>
                  <c:y val="2.994582507890931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0D64-49FA-9B1C-5D89A9AA3F6E}"/>
                </c:ext>
              </c:extLst>
            </c:dLbl>
            <c:dLbl>
              <c:idx val="9"/>
              <c:layout>
                <c:manualLayout>
                  <c:x val="-3.0323437665459364E-3"/>
                  <c:y val="-5.1286972896673333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0D64-49FA-9B1C-5D89A9AA3F6E}"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296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0D64-49FA-9B1C-5D89A9AA3F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Land Rover</c:v>
                </c:pt>
                <c:pt idx="3">
                  <c:v>MB</c:v>
                </c:pt>
                <c:pt idx="4">
                  <c:v>BMW</c:v>
                </c:pt>
                <c:pt idx="5">
                  <c:v>Ford</c:v>
                </c:pt>
                <c:pt idx="6">
                  <c:v>Audi</c:v>
                </c:pt>
                <c:pt idx="7">
                  <c:v>Lexus</c:v>
                </c:pt>
                <c:pt idx="8">
                  <c:v>Dodge</c:v>
                </c:pt>
                <c:pt idx="9">
                  <c:v>Maserati</c:v>
                </c:pt>
                <c:pt idx="10">
                  <c:v>GAZ</c:v>
                </c:pt>
                <c:pt idx="11">
                  <c:v>Bentley</c:v>
                </c:pt>
                <c:pt idx="12">
                  <c:v>Porsche</c:v>
                </c:pt>
                <c:pt idx="13">
                  <c:v>Lincoln</c:v>
                </c:pt>
                <c:pt idx="14">
                  <c:v>MITSUBISHI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71960</c:v>
                </c:pt>
                <c:pt idx="1">
                  <c:v>24126</c:v>
                </c:pt>
                <c:pt idx="2">
                  <c:v>21595</c:v>
                </c:pt>
                <c:pt idx="3">
                  <c:v>19754</c:v>
                </c:pt>
                <c:pt idx="4">
                  <c:v>16035</c:v>
                </c:pt>
                <c:pt idx="5">
                  <c:v>4857</c:v>
                </c:pt>
                <c:pt idx="6">
                  <c:v>2262</c:v>
                </c:pt>
                <c:pt idx="7">
                  <c:v>1564</c:v>
                </c:pt>
                <c:pt idx="8">
                  <c:v>1497</c:v>
                </c:pt>
                <c:pt idx="9">
                  <c:v>1483</c:v>
                </c:pt>
                <c:pt idx="10">
                  <c:v>1249</c:v>
                </c:pt>
                <c:pt idx="11">
                  <c:v>1111</c:v>
                </c:pt>
                <c:pt idx="12">
                  <c:v>829</c:v>
                </c:pt>
                <c:pt idx="13">
                  <c:v>617</c:v>
                </c:pt>
                <c:pt idx="14">
                  <c:v>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0D64-49FA-9B1C-5D89A9AA3F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-1708811584"/>
        <c:axId val="-1708809952"/>
      </c:barChart>
      <c:catAx>
        <c:axId val="-170881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08809952"/>
        <c:crosses val="autoZero"/>
        <c:auto val="1"/>
        <c:lblAlgn val="ctr"/>
        <c:lblOffset val="100"/>
        <c:noMultiLvlLbl val="0"/>
      </c:catAx>
      <c:valAx>
        <c:axId val="-1708809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170881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511"/>
          <c:y val="7.3858910143100184E-2"/>
          <c:w val="0.30542222240974354"/>
          <c:h val="0.153743865912155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invertIfNegative val="0"/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7.3413415826336188E-3</c:v>
                </c:pt>
                <c:pt idx="1">
                  <c:v>5.3734130789749798E-3</c:v>
                </c:pt>
                <c:pt idx="2">
                  <c:v>1.5759011483895431E-2</c:v>
                </c:pt>
                <c:pt idx="3">
                  <c:v>1.818827841567865E-2</c:v>
                </c:pt>
                <c:pt idx="4">
                  <c:v>1.349023589780784E-2</c:v>
                </c:pt>
                <c:pt idx="5">
                  <c:v>1.5927633359740033E-2</c:v>
                </c:pt>
                <c:pt idx="6">
                  <c:v>1.8741907286130323E-2</c:v>
                </c:pt>
                <c:pt idx="7">
                  <c:v>3.4307400526998981E-2</c:v>
                </c:pt>
                <c:pt idx="8">
                  <c:v>3.2912193618775565E-2</c:v>
                </c:pt>
                <c:pt idx="9">
                  <c:v>3.9119459106395749E-2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EF-48E3-B2C4-7B02A30899A0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0">
                  <c:v>1.0983889759350775E-2</c:v>
                </c:pt>
                <c:pt idx="1">
                  <c:v>1.2748425845971002E-2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3.705152347969342E-2</c:v>
                </c:pt>
                <c:pt idx="5">
                  <c:v>3.3701137566624968E-2</c:v>
                </c:pt>
                <c:pt idx="6">
                  <c:v>6.0873101572031581E-2</c:v>
                </c:pt>
                <c:pt idx="7">
                  <c:v>5.7923250915252661E-2</c:v>
                </c:pt>
                <c:pt idx="8">
                  <c:v>6.0090279917715372E-2</c:v>
                </c:pt>
                <c:pt idx="9">
                  <c:v>5.4186452945434026E-2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EF-48E3-B2C4-7B02A30899A0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0.22512822573085317</c:v>
                </c:pt>
                <c:pt idx="1">
                  <c:v>0.24591688254496313</c:v>
                </c:pt>
                <c:pt idx="2">
                  <c:v>0.21718996234554436</c:v>
                </c:pt>
                <c:pt idx="3">
                  <c:v>0.30449096757302624</c:v>
                </c:pt>
                <c:pt idx="4">
                  <c:v>0.36089575718956884</c:v>
                </c:pt>
                <c:pt idx="5">
                  <c:v>0.34611460129898297</c:v>
                </c:pt>
                <c:pt idx="6">
                  <c:v>0.37545424373734976</c:v>
                </c:pt>
                <c:pt idx="7">
                  <c:v>0.41618539793086839</c:v>
                </c:pt>
                <c:pt idx="8">
                  <c:v>0.44875948397198329</c:v>
                </c:pt>
                <c:pt idx="9">
                  <c:v>0.41929846240754148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EF-48E3-B2C4-7B02A30899A0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Sheet1!$E$2:$E$11</c:f>
              <c:numCache>
                <c:formatCode>0.0%</c:formatCode>
                <c:ptCount val="10"/>
                <c:pt idx="0">
                  <c:v>0.19976430570621245</c:v>
                </c:pt>
                <c:pt idx="1">
                  <c:v>0.2542946848176873</c:v>
                </c:pt>
                <c:pt idx="2">
                  <c:v>0.21904516292126819</c:v>
                </c:pt>
                <c:pt idx="3">
                  <c:v>0.16883719190634705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0.14147068859938206</c:v>
                </c:pt>
                <c:pt idx="7">
                  <c:v>8.7295865623032529E-2</c:v>
                </c:pt>
                <c:pt idx="8">
                  <c:v>6.7078645134961812E-2</c:v>
                </c:pt>
                <c:pt idx="9">
                  <c:v>6.9121047893092313E-2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2EF-48E3-B2C4-7B02A30899A0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Sheet1!$F$2:$F$11</c:f>
              <c:numCache>
                <c:formatCode>0.0%</c:formatCode>
                <c:ptCount val="10"/>
                <c:pt idx="0">
                  <c:v>0.28939241760743512</c:v>
                </c:pt>
                <c:pt idx="1">
                  <c:v>0.26909378867404971</c:v>
                </c:pt>
                <c:pt idx="2">
                  <c:v>0.32900555133095361</c:v>
                </c:pt>
                <c:pt idx="3">
                  <c:v>0.31156262856715417</c:v>
                </c:pt>
                <c:pt idx="4">
                  <c:v>0.31419539947037184</c:v>
                </c:pt>
                <c:pt idx="5">
                  <c:v>0.34547545523214046</c:v>
                </c:pt>
                <c:pt idx="6">
                  <c:v>0.33483571498688813</c:v>
                </c:pt>
                <c:pt idx="7">
                  <c:v>0.31984291077549692</c:v>
                </c:pt>
                <c:pt idx="8">
                  <c:v>0.29575917582097266</c:v>
                </c:pt>
                <c:pt idx="9">
                  <c:v>0.29599096156901522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2EF-48E3-B2C4-7B02A30899A0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Sheet1!$G$2:$G$11</c:f>
              <c:numCache>
                <c:formatCode>0.0%</c:formatCode>
                <c:ptCount val="10"/>
                <c:pt idx="0">
                  <c:v>0.22728161450591242</c:v>
                </c:pt>
                <c:pt idx="1">
                  <c:v>0.16661427224143355</c:v>
                </c:pt>
                <c:pt idx="2">
                  <c:v>0.13666406394937541</c:v>
                </c:pt>
                <c:pt idx="3">
                  <c:v>0.11167109249354826</c:v>
                </c:pt>
                <c:pt idx="4">
                  <c:v>8.4122292822044434E-2</c:v>
                </c:pt>
                <c:pt idx="5">
                  <c:v>6.4254728759730692E-2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7.9521283240749238E-2</c:v>
                </c:pt>
                <c:pt idx="9">
                  <c:v>0.1074108072801737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2EF-48E3-B2C4-7B02A30899A0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invertIfNegative val="0"/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Sheet1!$H$2:$H$11</c:f>
              <c:numCache>
                <c:formatCode>0.0%</c:formatCode>
                <c:ptCount val="10"/>
                <c:pt idx="0">
                  <c:v>4.0108205107602476E-2</c:v>
                </c:pt>
                <c:pt idx="1">
                  <c:v>4.5958532796920519E-2</c:v>
                </c:pt>
                <c:pt idx="2">
                  <c:v>5.3254449933029302E-2</c:v>
                </c:pt>
                <c:pt idx="3">
                  <c:v>4.0304634027751828E-2</c:v>
                </c:pt>
                <c:pt idx="4">
                  <c:v>2.2595972442756736E-2</c:v>
                </c:pt>
                <c:pt idx="5">
                  <c:v>1.6219571474528401E-2</c:v>
                </c:pt>
                <c:pt idx="6">
                  <c:v>1.0244616154108642E-2</c:v>
                </c:pt>
                <c:pt idx="7">
                  <c:v>1.7159529898253444E-2</c:v>
                </c:pt>
                <c:pt idx="8">
                  <c:v>1.5878938294842222E-2</c:v>
                </c:pt>
                <c:pt idx="9">
                  <c:v>1.4872808798347665E-2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2EF-48E3-B2C4-7B02A30899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-1708812128"/>
        <c:axId val="-1708804512"/>
      </c:barChart>
      <c:catAx>
        <c:axId val="-17088121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-1708804512"/>
        <c:crosses val="autoZero"/>
        <c:auto val="1"/>
        <c:lblAlgn val="ctr"/>
        <c:lblOffset val="100"/>
        <c:noMultiLvlLbl val="0"/>
      </c:catAx>
      <c:valAx>
        <c:axId val="-170880451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1708812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overlay val="0"/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Sheet1!$B$2:$B$4</c:f>
              <c:numCache>
                <c:formatCode>0.0%</c:formatCode>
                <c:ptCount val="3"/>
                <c:pt idx="0">
                  <c:v>1.5622128285241683E-2</c:v>
                </c:pt>
                <c:pt idx="1">
                  <c:v>4.5890828609498863E-2</c:v>
                </c:pt>
                <c:pt idx="2">
                  <c:v>4.1741423798444206E-2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E0-4CD8-81E2-EEB96B0E54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Sheet1!$C$2:$C$4</c:f>
              <c:numCache>
                <c:formatCode>0.0%</c:formatCode>
                <c:ptCount val="3"/>
                <c:pt idx="0">
                  <c:v>0.62863969333368341</c:v>
                </c:pt>
                <c:pt idx="1">
                  <c:v>0.56935191249425987</c:v>
                </c:pt>
                <c:pt idx="2">
                  <c:v>0.51400000000000001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E0-4CD8-81E2-EEB96B0E54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Sheet1!$D$2:$D$4</c:f>
              <c:numCache>
                <c:formatCode>0.0%</c:formatCode>
                <c:ptCount val="3"/>
                <c:pt idx="0">
                  <c:v>0.28837486106370502</c:v>
                </c:pt>
                <c:pt idx="1">
                  <c:v>0.30304056851630196</c:v>
                </c:pt>
                <c:pt idx="2">
                  <c:v>0.38200000000000001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E0-4CD8-81E2-EEB96B0E549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4585657108418042E-17"/>
                  <c:y val="6.382979258081681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6E0-4CD8-81E2-EEB96B0E549A}"/>
                </c:ext>
              </c:extLst>
            </c:dLbl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Sheet1!$E$2:$E$4</c:f>
              <c:numCache>
                <c:formatCode>0.0%</c:formatCode>
                <c:ptCount val="3"/>
                <c:pt idx="0">
                  <c:v>1.6716114859838441E-2</c:v>
                </c:pt>
                <c:pt idx="1">
                  <c:v>2.3735856726665009E-2</c:v>
                </c:pt>
                <c:pt idx="2">
                  <c:v>1.5240945141473249E-2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E0-4CD8-81E2-EEB96B0E549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Sheet1!$F$2:$F$4</c:f>
              <c:numCache>
                <c:formatCode>0.0%</c:formatCode>
                <c:ptCount val="3"/>
                <c:pt idx="0">
                  <c:v>3.8061980903370353E-2</c:v>
                </c:pt>
                <c:pt idx="1">
                  <c:v>4.2977483683010007E-2</c:v>
                </c:pt>
                <c:pt idx="2">
                  <c:v>4.5999999999999999E-2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6E0-4CD8-81E2-EEB96B0E54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8"/>
        <c:overlap val="100"/>
        <c:serLines/>
        <c:axId val="-1837590304"/>
        <c:axId val="-1837588672"/>
      </c:barChart>
      <c:catAx>
        <c:axId val="-183759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37588672"/>
        <c:crosses val="autoZero"/>
        <c:auto val="1"/>
        <c:lblAlgn val="ctr"/>
        <c:lblOffset val="100"/>
        <c:noMultiLvlLbl val="0"/>
      </c:catAx>
      <c:valAx>
        <c:axId val="-1837588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-183759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919E-2"/>
          <c:w val="0.11638727221679358"/>
          <c:h val="0.940969001588959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769795378391551"/>
          <c:y val="0.12210149218679615"/>
          <c:w val="0.73795287855090019"/>
          <c:h val="0.822097139426994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7F7F7F"/>
            </a:solidFill>
          </c:spPr>
          <c:invertIfNegative val="0"/>
          <c:dLbls>
            <c:dLbl>
              <c:idx val="0"/>
              <c:layout>
                <c:manualLayout>
                  <c:x val="-1.466598056053147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B71-47E3-8493-D34D629DCA5A}"/>
                </c:ext>
              </c:extLst>
            </c:dLbl>
            <c:dLbl>
              <c:idx val="1"/>
              <c:layout>
                <c:manualLayout>
                  <c:x val="5.8663922242125884E-3"/>
                  <c:y val="3.21395636510139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B71-47E3-8493-D34D629DCA5A}"/>
                </c:ext>
              </c:extLst>
            </c:dLbl>
            <c:dLbl>
              <c:idx val="2"/>
              <c:layout>
                <c:manualLayout>
                  <c:x val="-2.8001396983081041E-2"/>
                  <c:y val="2.18937270104231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B71-47E3-8493-D34D629DCA5A}"/>
                </c:ext>
              </c:extLst>
            </c:dLbl>
            <c:dLbl>
              <c:idx val="3"/>
              <c:layout>
                <c:manualLayout>
                  <c:x val="-1.4665980560531413E-2"/>
                  <c:y val="2.57116509208111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B71-47E3-8493-D34D629DCA5A}"/>
                </c:ext>
              </c:extLst>
            </c:dLbl>
            <c:dLbl>
              <c:idx val="4"/>
              <c:layout>
                <c:manualLayout>
                  <c:x val="0"/>
                  <c:y val="4.49953891114195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B71-47E3-8493-D34D629DCA5A}"/>
                </c:ext>
              </c:extLst>
            </c:dLbl>
            <c:dLbl>
              <c:idx val="5"/>
              <c:layout>
                <c:manualLayout>
                  <c:x val="-2.9331961121062942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B71-47E3-8493-D34D629DCA5A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0.59480255516840874</c:v>
                </c:pt>
                <c:pt idx="1">
                  <c:v>8.3481946705952229E-2</c:v>
                </c:pt>
                <c:pt idx="2">
                  <c:v>-0.33834869223472036</c:v>
                </c:pt>
                <c:pt idx="3">
                  <c:v>0.1331304218325329</c:v>
                </c:pt>
                <c:pt idx="4">
                  <c:v>0.12644711404650336</c:v>
                </c:pt>
                <c:pt idx="5">
                  <c:v>5.1542114744254505E-2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71-47E3-8493-D34D629DCA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64D"/>
            </a:solidFill>
          </c:spPr>
          <c:invertIfNegative val="0"/>
          <c:dLbls>
            <c:dLbl>
              <c:idx val="0"/>
              <c:layout>
                <c:manualLayout>
                  <c:x val="1.4665980560531439E-2"/>
                  <c:y val="-3.584447083094243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B71-47E3-8493-D34D629DCA5A}"/>
                </c:ext>
              </c:extLst>
            </c:dLbl>
            <c:dLbl>
              <c:idx val="1"/>
              <c:layout>
                <c:manualLayout>
                  <c:x val="1.1732784448425123E-2"/>
                  <c:y val="3.85674763812167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B71-47E3-8493-D34D629DCA5A}"/>
                </c:ext>
              </c:extLst>
            </c:dLbl>
            <c:dLbl>
              <c:idx val="2"/>
              <c:layout>
                <c:manualLayout>
                  <c:x val="5.5730726130019524E-2"/>
                  <c:y val="1.1784370537984427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B71-47E3-8493-D34D629DCA5A}"/>
                </c:ext>
              </c:extLst>
            </c:dLbl>
            <c:dLbl>
              <c:idx val="3"/>
              <c:layout>
                <c:manualLayout>
                  <c:x val="1.466598056053136E-2"/>
                  <c:y val="1.92837381906083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B71-47E3-8493-D34D629DCA5A}"/>
                </c:ext>
              </c:extLst>
            </c:dLbl>
            <c:dLbl>
              <c:idx val="4"/>
              <c:layout>
                <c:manualLayout>
                  <c:x val="0"/>
                  <c:y val="-1.92837381906083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B71-47E3-8493-D34D629DCA5A}"/>
                </c:ext>
              </c:extLst>
            </c:dLbl>
            <c:dLbl>
              <c:idx val="5"/>
              <c:layout>
                <c:manualLayout>
                  <c:x val="2.9331961121062834E-2"/>
                  <c:y val="-5.8921852689921989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7B71-47E3-8493-D34D629DCA5A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5.4392353208921239E-2</c:v>
                </c:pt>
                <c:pt idx="1">
                  <c:v>-2.27093819326829E-2</c:v>
                </c:pt>
                <c:pt idx="2">
                  <c:v>-0.22739166278361231</c:v>
                </c:pt>
                <c:pt idx="3">
                  <c:v>6.0773457971562202E-2</c:v>
                </c:pt>
                <c:pt idx="4">
                  <c:v>0.11325473383351194</c:v>
                </c:pt>
                <c:pt idx="5">
                  <c:v>3.837368661489271E-2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B71-47E3-8493-D34D629DCA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708802336"/>
        <c:axId val="-1708809408"/>
      </c:barChart>
      <c:catAx>
        <c:axId val="-1708802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crossAx val="-1708809408"/>
        <c:crosses val="autoZero"/>
        <c:auto val="1"/>
        <c:lblAlgn val="ctr"/>
        <c:lblOffset val="100"/>
        <c:noMultiLvlLbl val="0"/>
      </c:catAx>
      <c:valAx>
        <c:axId val="-1708809408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crossAx val="-170880233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2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000"/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6808260318088243E-2"/>
          <c:y val="0.17592532368757308"/>
          <c:w val="0.87468306266769424"/>
          <c:h val="0.6662611698701472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2.7463509377415526E-3"/>
                  <c:y val="-0.16258379369598647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94.8%</a:t>
                    </a:r>
                    <a:endParaRPr lang="en-US" altLang="zh-CN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CE9-4AFE-ACC4-3A09F1F7BF7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0.4</c:v>
                </c:pt>
                <c:pt idx="1">
                  <c:v>0.29695697796432341</c:v>
                </c:pt>
                <c:pt idx="2">
                  <c:v>3.1753554502369725E-2</c:v>
                </c:pt>
                <c:pt idx="3">
                  <c:v>0.28854314002828846</c:v>
                </c:pt>
                <c:pt idx="4">
                  <c:v>4.6678635547576348E-2</c:v>
                </c:pt>
                <c:pt idx="5">
                  <c:v>9.9945681694731059E-2</c:v>
                </c:pt>
                <c:pt idx="6">
                  <c:v>6.6740823136819394E-3</c:v>
                </c:pt>
                <c:pt idx="7">
                  <c:v>-6.4532266133066521E-2</c:v>
                </c:pt>
                <c:pt idx="8">
                  <c:v>-5.6620209059233484E-2</c:v>
                </c:pt>
                <c:pt idx="9">
                  <c:v>-0.21248213434969038</c:v>
                </c:pt>
                <c:pt idx="10">
                  <c:v>-0.10501500214316328</c:v>
                </c:pt>
                <c:pt idx="11">
                  <c:v>-2.2431583669807138E-2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E9-4AFE-ACC4-3A09F1F7BF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A0AFBC"/>
              </a:solidFill>
            </a:ln>
          </c:spPr>
          <c:marker>
            <c:symbol val="square"/>
            <c:size val="5"/>
            <c:spPr>
              <a:solidFill>
                <a:srgbClr val="A0AFBC"/>
              </a:solidFill>
              <a:ln>
                <a:solidFill>
                  <a:srgbClr val="A0AFBC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7.2176109707686731E-3</c:v>
                </c:pt>
                <c:pt idx="1">
                  <c:v>0.18261344997266266</c:v>
                </c:pt>
                <c:pt idx="2">
                  <c:v>-2.4290393013100434E-2</c:v>
                </c:pt>
                <c:pt idx="3">
                  <c:v>-5.4750402576489554E-2</c:v>
                </c:pt>
                <c:pt idx="4">
                  <c:v>0.11496888306583686</c:v>
                </c:pt>
                <c:pt idx="5">
                  <c:v>8.2541270635316799E-3</c:v>
                </c:pt>
                <c:pt idx="6">
                  <c:v>2.1625392396233074E-2</c:v>
                </c:pt>
                <c:pt idx="7">
                  <c:v>-7.9633740288568303E-2</c:v>
                </c:pt>
                <c:pt idx="8">
                  <c:v>2.2042057258677476E-2</c:v>
                </c:pt>
                <c:pt idx="9">
                  <c:v>1.0985657613671099E-2</c:v>
                </c:pt>
                <c:pt idx="10">
                  <c:v>-0.15016835016835023</c:v>
                </c:pt>
                <c:pt idx="11">
                  <c:v>-0.12334143150812939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CE9-4AFE-ACC4-3A09F1F7BF7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-0.33123501199040778</c:v>
                </c:pt>
                <c:pt idx="1">
                  <c:v>-0.2249735277347886</c:v>
                </c:pt>
                <c:pt idx="2">
                  <c:v>-0.35195125489627155</c:v>
                </c:pt>
                <c:pt idx="3">
                  <c:v>-0.24696162366042032</c:v>
                </c:pt>
                <c:pt idx="4">
                  <c:v>-0.1998269896193772</c:v>
                </c:pt>
                <c:pt idx="5">
                  <c:v>-0.19137065278036081</c:v>
                </c:pt>
                <c:pt idx="6">
                  <c:v>-0.19769012562474672</c:v>
                </c:pt>
                <c:pt idx="7">
                  <c:v>-0.1803120254038382</c:v>
                </c:pt>
                <c:pt idx="8">
                  <c:v>-0.19848338950409244</c:v>
                </c:pt>
                <c:pt idx="9">
                  <c:v>-0.20323325635103931</c:v>
                </c:pt>
                <c:pt idx="10">
                  <c:v>-0.20923306031273273</c:v>
                </c:pt>
                <c:pt idx="11">
                  <c:v>-0.13109015976966068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CE9-4AFE-ACC4-3A09F1F7BF7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738FA2"/>
              </a:solidFill>
            </a:ln>
          </c:spPr>
          <c:marker>
            <c:symbol val="circle"/>
            <c:size val="5"/>
            <c:spPr>
              <a:solidFill>
                <a:srgbClr val="738FA2"/>
              </a:solidFill>
              <a:ln>
                <a:solidFill>
                  <a:srgbClr val="738FA2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1.5525028227324046E-2</c:v>
                </c:pt>
                <c:pt idx="1">
                  <c:v>0.11246846368344188</c:v>
                </c:pt>
                <c:pt idx="2">
                  <c:v>8.2120731883013928E-2</c:v>
                </c:pt>
                <c:pt idx="3">
                  <c:v>0.20401827553889423</c:v>
                </c:pt>
                <c:pt idx="4">
                  <c:v>0.17147268015658601</c:v>
                </c:pt>
                <c:pt idx="5">
                  <c:v>0.1196778970751573</c:v>
                </c:pt>
                <c:pt idx="6">
                  <c:v>-1.9447236180904492E-2</c:v>
                </c:pt>
                <c:pt idx="7">
                  <c:v>-1.804724265545754E-2</c:v>
                </c:pt>
                <c:pt idx="8">
                  <c:v>3.8757396449704114E-2</c:v>
                </c:pt>
                <c:pt idx="9">
                  <c:v>1.608440797186406E-2</c:v>
                </c:pt>
                <c:pt idx="10">
                  <c:v>7.4051579144085236E-2</c:v>
                </c:pt>
                <c:pt idx="11">
                  <c:v>4.3009745127436279E-2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CE9-4AFE-ACC4-3A09F1F7BF7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5.8345031134146706E-2</c:v>
                </c:pt>
                <c:pt idx="1">
                  <c:v>0.26117047110247704</c:v>
                </c:pt>
                <c:pt idx="2">
                  <c:v>8.3092628496814772E-2</c:v>
                </c:pt>
                <c:pt idx="3">
                  <c:v>0.13666343803330094</c:v>
                </c:pt>
                <c:pt idx="4">
                  <c:v>0.26157506542945513</c:v>
                </c:pt>
                <c:pt idx="5">
                  <c:v>0.24879157198925839</c:v>
                </c:pt>
                <c:pt idx="6">
                  <c:v>0.12266928361138364</c:v>
                </c:pt>
                <c:pt idx="7">
                  <c:v>9.0421642700463184E-2</c:v>
                </c:pt>
                <c:pt idx="8">
                  <c:v>8.3301569700959838E-2</c:v>
                </c:pt>
                <c:pt idx="9">
                  <c:v>-7.9416346848044696E-3</c:v>
                </c:pt>
                <c:pt idx="10">
                  <c:v>9.9856246274674848E-2</c:v>
                </c:pt>
                <c:pt idx="11">
                  <c:v>3.666326009197763E-2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CE9-4AFE-ACC4-3A09F1F7BF7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4359"/>
              </a:solidFill>
            </a:ln>
          </c:spPr>
          <c:marker>
            <c:symbol val="triangle"/>
            <c:size val="5"/>
            <c:spPr>
              <a:solidFill>
                <a:srgbClr val="004359"/>
              </a:solidFill>
              <a:ln>
                <a:solidFill>
                  <a:srgbClr val="004359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0.18970861748295101</c:v>
                </c:pt>
                <c:pt idx="1">
                  <c:v>0.2563617245005258</c:v>
                </c:pt>
                <c:pt idx="2">
                  <c:v>0.28102977132173163</c:v>
                </c:pt>
                <c:pt idx="3">
                  <c:v>0.14751528452735535</c:v>
                </c:pt>
                <c:pt idx="4">
                  <c:v>3.6572343833422234E-2</c:v>
                </c:pt>
                <c:pt idx="5">
                  <c:v>0.10093924622518127</c:v>
                </c:pt>
                <c:pt idx="6">
                  <c:v>7.5015893197711864E-3</c:v>
                </c:pt>
                <c:pt idx="7">
                  <c:v>-2.5954198473282401E-2</c:v>
                </c:pt>
                <c:pt idx="8">
                  <c:v>-0.15331081772592373</c:v>
                </c:pt>
                <c:pt idx="9">
                  <c:v>8.155711550733892E-2</c:v>
                </c:pt>
                <c:pt idx="10">
                  <c:v>5.8042744656917833E-2</c:v>
                </c:pt>
                <c:pt idx="11">
                  <c:v>-0.12534036012296881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CE9-4AFE-ACC4-3A09F1F7BF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708806688"/>
        <c:axId val="-1708802880"/>
      </c:lineChart>
      <c:catAx>
        <c:axId val="-17088066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-1708802880"/>
        <c:crossesAt val="0"/>
        <c:auto val="1"/>
        <c:lblAlgn val="ctr"/>
        <c:lblOffset val="100"/>
        <c:noMultiLvlLbl val="0"/>
      </c:catAx>
      <c:valAx>
        <c:axId val="-1708802880"/>
        <c:scaling>
          <c:orientation val="minMax"/>
          <c:max val="0.5"/>
          <c:min val="-0.5"/>
        </c:scaling>
        <c:delete val="0"/>
        <c:axPos val="l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-1708806688"/>
        <c:crosses val="autoZero"/>
        <c:crossBetween val="between"/>
        <c:majorUnit val="0.2"/>
      </c:valAx>
    </c:plotArea>
    <c:legend>
      <c:legendPos val="tr"/>
      <c:layout>
        <c:manualLayout>
          <c:xMode val="edge"/>
          <c:yMode val="edge"/>
          <c:x val="0.11237875762222305"/>
          <c:y val="0.88584621601687474"/>
          <c:w val="0.8593164960952826"/>
          <c:h val="8.0432226351821123E-2"/>
        </c:manualLayout>
      </c:layout>
      <c:overlay val="0"/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74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Sheet1!$B$2:$B$8</c:f>
              <c:numCache>
                <c:formatCode>0.0%</c:formatCode>
                <c:ptCount val="7"/>
                <c:pt idx="0">
                  <c:v>0.25558747314944252</c:v>
                </c:pt>
                <c:pt idx="1">
                  <c:v>0.29321786805117678</c:v>
                </c:pt>
                <c:pt idx="2">
                  <c:v>0.30530043978729754</c:v>
                </c:pt>
                <c:pt idx="3">
                  <c:v>0.3197136462077646</c:v>
                </c:pt>
                <c:pt idx="4">
                  <c:v>0.32076784429171823</c:v>
                </c:pt>
                <c:pt idx="5">
                  <c:v>0.21736149525137707</c:v>
                </c:pt>
                <c:pt idx="6">
                  <c:v>0.16640785779040451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C2-48B7-84C2-3CEB7FE8254D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Sheet1!$C$2:$C$8</c:f>
              <c:numCache>
                <c:formatCode>0.0%</c:formatCode>
                <c:ptCount val="7"/>
                <c:pt idx="0">
                  <c:v>2.415129507768193E-2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4.2061195337622329E-2</c:v>
                </c:pt>
                <c:pt idx="5">
                  <c:v>4.6658155911543056E-2</c:v>
                </c:pt>
                <c:pt idx="6">
                  <c:v>4.5183838856182407E-2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C2-48B7-84C2-3CEB7FE8254D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Sheet1!$D$2:$D$8</c:f>
              <c:numCache>
                <c:formatCode>0.0%</c:formatCode>
                <c:ptCount val="7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1.7142409877847733E-2</c:v>
                </c:pt>
                <c:pt idx="3">
                  <c:v>1.5352599238589863E-2</c:v>
                </c:pt>
                <c:pt idx="4">
                  <c:v>1.497596409943101E-2</c:v>
                </c:pt>
                <c:pt idx="5">
                  <c:v>2.4452653452365185E-2</c:v>
                </c:pt>
                <c:pt idx="6">
                  <c:v>2.5548185874770327E-2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C2-48B7-84C2-3CEB7FE8254D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Sheet1!$E$2:$E$8</c:f>
              <c:numCache>
                <c:formatCode>0.0%</c:formatCode>
                <c:ptCount val="7"/>
                <c:pt idx="0">
                  <c:v>0.26704371100276175</c:v>
                </c:pt>
                <c:pt idx="1">
                  <c:v>0.26510059610852482</c:v>
                </c:pt>
                <c:pt idx="2">
                  <c:v>0.2769622878723394</c:v>
                </c:pt>
                <c:pt idx="3">
                  <c:v>0.26746971507158412</c:v>
                </c:pt>
                <c:pt idx="4">
                  <c:v>0.23358851320941781</c:v>
                </c:pt>
                <c:pt idx="5">
                  <c:v>0.27099149555188762</c:v>
                </c:pt>
                <c:pt idx="6">
                  <c:v>0.28484600504236157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1C2-48B7-84C2-3CEB7FE8254D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Sheet1!$F$2:$F$8</c:f>
              <c:numCache>
                <c:formatCode>0.0%</c:formatCode>
                <c:ptCount val="7"/>
                <c:pt idx="0">
                  <c:v>0.27999306715764827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0.28903306322387634</c:v>
                </c:pt>
                <c:pt idx="5">
                  <c:v>0.33333630133860748</c:v>
                </c:pt>
                <c:pt idx="6">
                  <c:v>0.36771300448430494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C2-48B7-84C2-3CEB7FE8254D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Sheet1!$G$2:$G$8</c:f>
              <c:numCache>
                <c:formatCode>0.0%</c:formatCode>
                <c:ptCount val="7"/>
                <c:pt idx="0">
                  <c:v>0.15457681248366237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0.10518672862302596</c:v>
                </c:pt>
                <c:pt idx="4">
                  <c:v>9.9573419837934329E-2</c:v>
                </c:pt>
                <c:pt idx="5">
                  <c:v>0.10719989849421963</c:v>
                </c:pt>
                <c:pt idx="6">
                  <c:v>0.11030110795197624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1C2-48B7-84C2-3CEB7FE82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-1708800704"/>
        <c:axId val="-1708800160"/>
      </c:barChart>
      <c:catAx>
        <c:axId val="-17088007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-1708800160"/>
        <c:crosses val="autoZero"/>
        <c:auto val="1"/>
        <c:lblAlgn val="ctr"/>
        <c:lblOffset val="100"/>
        <c:noMultiLvlLbl val="0"/>
      </c:catAx>
      <c:valAx>
        <c:axId val="-170880016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1708800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64"/>
          <c:y val="3.4663557435655315E-2"/>
          <c:w val="7.3011552761098455E-2"/>
          <c:h val="0.72697919577555725"/>
        </c:manualLayout>
      </c:layout>
      <c:overlay val="0"/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17602048711367"/>
          <c:y val="0.25910827261618574"/>
          <c:w val="0.79558628310824053"/>
          <c:h val="0.680467576440840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  <c:pt idx="3">
                  <c:v>66354</c:v>
                </c:pt>
                <c:pt idx="4">
                  <c:v>66396</c:v>
                </c:pt>
                <c:pt idx="5">
                  <c:v>76194</c:v>
                </c:pt>
                <c:pt idx="6">
                  <c:v>70673</c:v>
                </c:pt>
                <c:pt idx="7">
                  <c:v>75109</c:v>
                </c:pt>
                <c:pt idx="8">
                  <c:v>85149</c:v>
                </c:pt>
                <c:pt idx="9">
                  <c:v>75575</c:v>
                </c:pt>
                <c:pt idx="10">
                  <c:v>81719</c:v>
                </c:pt>
                <c:pt idx="11">
                  <c:v>89334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B9-491D-9B33-C5EA2652B8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77E-3"/>
                  <c:y val="6.7962669426829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8B9-491D-9B33-C5EA2652B82D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8B9-491D-9B33-C5EA2652B82D}"/>
                </c:ext>
              </c:extLst>
            </c:dLbl>
            <c:dLbl>
              <c:idx val="3"/>
              <c:layout>
                <c:manualLayout>
                  <c:x val="-1.9694747975157892E-3"/>
                  <c:y val="1.751562328814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8B9-491D-9B33-C5EA2652B82D}"/>
                </c:ext>
              </c:extLst>
            </c:dLbl>
            <c:dLbl>
              <c:idx val="6"/>
              <c:layout>
                <c:manualLayout>
                  <c:x val="-1.0462627752142292E-2"/>
                  <c:y val="2.3845356136436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8B9-491D-9B33-C5EA2652B82D}"/>
                </c:ext>
              </c:extLst>
            </c:dLbl>
            <c:dLbl>
              <c:idx val="10"/>
              <c:layout>
                <c:manualLayout>
                  <c:x val="-4.6760758886615289E-3"/>
                  <c:y val="3.2026935128784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8B9-491D-9B33-C5EA2652B82D}"/>
                </c:ext>
              </c:extLst>
            </c:dLbl>
            <c:dLbl>
              <c:idx val="11"/>
              <c:layout>
                <c:manualLayout>
                  <c:x val="-4.6760758886615289E-3"/>
                  <c:y val="2.1351290085856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8B9-491D-9B33-C5EA2652B8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  <c:pt idx="3">
                  <c:v>69854</c:v>
                </c:pt>
                <c:pt idx="4">
                  <c:v>72703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  <c:pt idx="9">
                  <c:v>72946</c:v>
                </c:pt>
                <c:pt idx="10">
                  <c:v>82382</c:v>
                </c:pt>
                <c:pt idx="11">
                  <c:v>86941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8B9-491D-9B33-C5EA2652B8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13316304"/>
        <c:axId val="-1713304880"/>
      </c:lineChart>
      <c:catAx>
        <c:axId val="-1713316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-1713304880"/>
        <c:crosses val="autoZero"/>
        <c:auto val="1"/>
        <c:lblAlgn val="ctr"/>
        <c:lblOffset val="100"/>
        <c:noMultiLvlLbl val="0"/>
      </c:catAx>
      <c:valAx>
        <c:axId val="-1713304880"/>
        <c:scaling>
          <c:orientation val="minMax"/>
          <c:max val="100000"/>
          <c:min val="40000"/>
        </c:scaling>
        <c:delete val="1"/>
        <c:axPos val="l"/>
        <c:numFmt formatCode="General" sourceLinked="1"/>
        <c:majorTickMark val="out"/>
        <c:minorTickMark val="none"/>
        <c:tickLblPos val="none"/>
        <c:crossAx val="-17133163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75431515664"/>
          <c:y val="0.15883342379144577"/>
          <c:w val="0.26816737788811157"/>
          <c:h val="0.14099443653798505"/>
        </c:manualLayout>
      </c:layout>
      <c:overlay val="0"/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65"/>
          <c:h val="0.7191698111970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invertIfNegative val="0"/>
          <c:dLbls>
            <c:dLbl>
              <c:idx val="5"/>
              <c:layout>
                <c:manualLayout>
                  <c:x val="-1.164961267331091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19A-4B90-9061-9A387839BF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906718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9A-4B90-9061-9A387839BFF5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9A-4B90-9061-9A387839BF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1713307056"/>
        <c:axId val="-1713314128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51374333287E-2"/>
                  <c:y val="4.83488506750732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>
                      <a:solidFill>
                        <a:schemeClr val="tx1"/>
                      </a:solidFill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19A-4B90-9061-9A387839BFF5}"/>
                </c:ext>
              </c:extLst>
            </c:dLbl>
            <c:dLbl>
              <c:idx val="2"/>
              <c:layout>
                <c:manualLayout>
                  <c:x val="-7.9301069104218178E-2"/>
                  <c:y val="5.63945190586918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19A-4B90-9061-9A387839BFF5}"/>
                </c:ext>
              </c:extLst>
            </c:dLbl>
            <c:dLbl>
              <c:idx val="3"/>
              <c:layout>
                <c:manualLayout>
                  <c:x val="-6.9184251925167306E-2"/>
                  <c:y val="5.76431716037241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19A-4B90-9061-9A387839BFF5}"/>
                </c:ext>
              </c:extLst>
            </c:dLbl>
            <c:dLbl>
              <c:idx val="4"/>
              <c:layout>
                <c:manualLayout>
                  <c:x val="-5.0246292992345204E-2"/>
                  <c:y val="4.930569141344574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19A-4B90-9061-9A387839BFF5}"/>
                </c:ext>
              </c:extLst>
            </c:dLbl>
            <c:dLbl>
              <c:idx val="5"/>
              <c:layout>
                <c:manualLayout>
                  <c:x val="-4.0773644356588125E-2"/>
                  <c:y val="5.34744315085849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819A-4B90-9061-9A387839BFF5}"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4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19A-4B90-9061-9A387839BFF5}"/>
                </c:ext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19A-4B90-9061-9A387839BF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0.27073524857294662</c:v>
                </c:pt>
                <c:pt idx="1">
                  <c:v>0.14267475191957679</c:v>
                </c:pt>
                <c:pt idx="2">
                  <c:v>0.13257494966177008</c:v>
                </c:pt>
                <c:pt idx="3">
                  <c:v>-0.20527233759132124</c:v>
                </c:pt>
                <c:pt idx="4">
                  <c:v>-2.3367117117117142E-2</c:v>
                </c:pt>
                <c:pt idx="5">
                  <c:v>8.9999999999999993E-3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819A-4B90-9061-9A387839BF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13312496"/>
        <c:axId val="-1713313040"/>
      </c:lineChart>
      <c:catAx>
        <c:axId val="-1713307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-1713314128"/>
        <c:crosses val="autoZero"/>
        <c:auto val="1"/>
        <c:lblAlgn val="ctr"/>
        <c:lblOffset val="100"/>
        <c:noMultiLvlLbl val="0"/>
      </c:catAx>
      <c:valAx>
        <c:axId val="-1713314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-1713307056"/>
        <c:crosses val="autoZero"/>
        <c:crossBetween val="between"/>
      </c:valAx>
      <c:valAx>
        <c:axId val="-171331304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-1713312496"/>
        <c:crosses val="max"/>
        <c:crossBetween val="between"/>
      </c:valAx>
      <c:catAx>
        <c:axId val="-17133124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713313040"/>
        <c:crosses val="autoZero"/>
        <c:auto val="1"/>
        <c:lblAlgn val="ctr"/>
        <c:lblOffset val="100"/>
        <c:noMultiLvlLbl val="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75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076923076923109E-2"/>
          <c:y val="9.323802385689281E-2"/>
          <c:w val="0.95769230769230773"/>
          <c:h val="0.7900728364130066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3.204386253921415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3.1855285346996327</c:v>
                </c:pt>
                <c:pt idx="6">
                  <c:v>3.2778582155993421</c:v>
                </c:pt>
                <c:pt idx="7">
                  <c:v>3.3011984233367393</c:v>
                </c:pt>
                <c:pt idx="8">
                  <c:v>3.1532922838929474</c:v>
                </c:pt>
                <c:pt idx="9">
                  <c:v>3.2169686181547434</c:v>
                </c:pt>
                <c:pt idx="10">
                  <c:v>3.1173139689360516</c:v>
                </c:pt>
                <c:pt idx="11">
                  <c:v>2.8610233363761908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4BD-4492-86D6-510CCE6633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3.1257975145798107</c:v>
                </c:pt>
                <c:pt idx="2">
                  <c:v>2.9310841792234976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3.7356086935239117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4BD-4492-86D6-510CCE6633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4.3797927698595558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5.1645361243776016</c:v>
                </c:pt>
                <c:pt idx="4">
                  <c:v>4.765507704464639</c:v>
                </c:pt>
                <c:pt idx="5">
                  <c:v>4.7572042783217565</c:v>
                </c:pt>
                <c:pt idx="6">
                  <c:v>5.1775409280344569</c:v>
                </c:pt>
                <c:pt idx="7">
                  <c:v>4.9555092680474244</c:v>
                </c:pt>
                <c:pt idx="8">
                  <c:v>4.9353699560101694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4BD-4492-86D6-510CCE66336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4.3599999999999994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4BD-4492-86D6-510CCE66336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4BD-4492-86D6-510CCE663365}"/>
                </c:ext>
              </c:extLst>
            </c:dLbl>
            <c:dLbl>
              <c:idx val="9"/>
              <c:layout>
                <c:manualLayout>
                  <c:x val="-3.4907210907817801E-2"/>
                  <c:y val="-2.877513350596011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4BD-4492-86D6-510CCE663365}"/>
                </c:ext>
              </c:extLst>
            </c:dLbl>
            <c:dLbl>
              <c:idx val="10"/>
              <c:layout>
                <c:manualLayout>
                  <c:x val="-3.4907210907817801E-2"/>
                  <c:y val="-1.59571194896687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4BD-4492-86D6-510CCE663365}"/>
                </c:ext>
              </c:extLst>
            </c:dLbl>
            <c:dLbl>
              <c:idx val="11"/>
              <c:layout>
                <c:manualLayout>
                  <c:x val="-3.3757972559632136E-2"/>
                  <c:y val="-1.2687217954900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4BD-4492-86D6-510CCE6633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3.8499999999999996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3.6</c:v>
                </c:pt>
                <c:pt idx="10">
                  <c:v>3.5</c:v>
                </c:pt>
                <c:pt idx="11">
                  <c:v>3.4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4BD-4492-86D6-510CCE6633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713310320"/>
        <c:axId val="-1713311952"/>
      </c:lineChart>
      <c:catAx>
        <c:axId val="-17133103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32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13311952"/>
        <c:crosses val="autoZero"/>
        <c:auto val="1"/>
        <c:lblAlgn val="ctr"/>
        <c:lblOffset val="100"/>
        <c:noMultiLvlLbl val="0"/>
      </c:catAx>
      <c:valAx>
        <c:axId val="-1713311952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13310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5"/>
          <c:y val="0.74705367001104162"/>
          <c:w val="0.8"/>
          <c:h val="6.98083899682479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082"/>
          <c:h val="0.8363986464405492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151-4E79-B87E-E22B280BF3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1-4E79-B87E-E22B280BF3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151-4E79-B87E-E22B280BF3C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51-4E79-B87E-E22B280BF3C9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151-4E79-B87E-E22B280BF3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151-4E79-B87E-E22B280BF3C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6"/>
        <c:overlap val="100"/>
        <c:axId val="-1712559360"/>
        <c:axId val="-1712555008"/>
      </c:barChart>
      <c:catAx>
        <c:axId val="-171255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712555008"/>
        <c:crosses val="autoZero"/>
        <c:auto val="1"/>
        <c:lblAlgn val="ctr"/>
        <c:lblOffset val="100"/>
        <c:noMultiLvlLbl val="0"/>
      </c:catAx>
      <c:valAx>
        <c:axId val="-1712555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171255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386900</c:v>
                </c:pt>
                <c:pt idx="1">
                  <c:v>29781</c:v>
                </c:pt>
                <c:pt idx="2">
                  <c:v>481790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7A-4641-AACD-E2F98E5FA1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406290</c:v>
                </c:pt>
                <c:pt idx="1">
                  <c:v>33230</c:v>
                </c:pt>
                <c:pt idx="2">
                  <c:v>467198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7A-4641-AACD-E2F98E5FA1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712562624"/>
        <c:axId val="-17125544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3416393593437089E-2"/>
                  <c:y val="8.01120639193271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F7A-4641-AACD-E2F98E5FA158}"/>
                </c:ext>
              </c:extLst>
            </c:dLbl>
            <c:dLbl>
              <c:idx val="1"/>
              <c:layout>
                <c:manualLayout>
                  <c:x val="-4.6556277417735589E-2"/>
                  <c:y val="-1.88066764651454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F7A-4641-AACD-E2F98E5FA158}"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25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F7A-4641-AACD-E2F98E5FA1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5.011630912380461E-2</c:v>
                </c:pt>
                <c:pt idx="1">
                  <c:v>0.11581209495987375</c:v>
                </c:pt>
                <c:pt idx="2">
                  <c:v>-3.0287054525830807E-2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F7A-4641-AACD-E2F98E5FA1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12553376"/>
        <c:axId val="-1712557184"/>
      </c:lineChart>
      <c:catAx>
        <c:axId val="-1712562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-1712554464"/>
        <c:crosses val="autoZero"/>
        <c:auto val="1"/>
        <c:lblAlgn val="ctr"/>
        <c:lblOffset val="100"/>
        <c:noMultiLvlLbl val="0"/>
      </c:catAx>
      <c:valAx>
        <c:axId val="-17125544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-1712562624"/>
        <c:crosses val="autoZero"/>
        <c:crossBetween val="between"/>
      </c:valAx>
      <c:valAx>
        <c:axId val="-171255718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-1712553376"/>
        <c:crosses val="max"/>
        <c:crossBetween val="between"/>
      </c:valAx>
      <c:catAx>
        <c:axId val="-17125533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71255718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4444036999202553"/>
          <c:y val="2.9163791714568112E-3"/>
          <c:w val="0.30380106571936294"/>
          <c:h val="9.1810713824143339E-2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88"/>
          <c:h val="0.87257449067496462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0.88</c:v>
                </c:pt>
                <c:pt idx="1">
                  <c:v>0.87</c:v>
                </c:pt>
                <c:pt idx="2">
                  <c:v>0.83</c:v>
                </c:pt>
                <c:pt idx="3">
                  <c:v>0.8758758758758759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18-4758-A95B-B07A3A3D7430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0.04</c:v>
                </c:pt>
                <c:pt idx="1">
                  <c:v>0.02</c:v>
                </c:pt>
                <c:pt idx="2">
                  <c:v>0.04</c:v>
                </c:pt>
                <c:pt idx="3">
                  <c:v>2.6228760405975597E-2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18-4758-A95B-B07A3A3D7430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0%</c:formatCode>
                <c:ptCount val="4"/>
                <c:pt idx="0">
                  <c:v>0.02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18-4758-A95B-B07A3A3D7430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0%</c:formatCode>
                <c:ptCount val="4"/>
                <c:pt idx="0">
                  <c:v>0.03</c:v>
                </c:pt>
                <c:pt idx="1">
                  <c:v>0.05</c:v>
                </c:pt>
                <c:pt idx="2">
                  <c:v>0.06</c:v>
                </c:pt>
                <c:pt idx="3">
                  <c:v>6.1536219764067868E-2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18-4758-A95B-B07A3A3D7430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618-4758-A95B-B07A3A3D74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Sheet1!$F$2:$F$5</c:f>
              <c:numCache>
                <c:formatCode>0%</c:formatCode>
                <c:ptCount val="4"/>
                <c:pt idx="0">
                  <c:v>0.03</c:v>
                </c:pt>
                <c:pt idx="1">
                  <c:v>0.01</c:v>
                </c:pt>
                <c:pt idx="2">
                  <c:v>0.01</c:v>
                </c:pt>
                <c:pt idx="3">
                  <c:v>6.9056398170322224E-4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618-4758-A95B-B07A3A3D74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-1712556640"/>
        <c:axId val="-1712566432"/>
      </c:barChart>
      <c:catAx>
        <c:axId val="-1712556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-1712566432"/>
        <c:crosses val="autoZero"/>
        <c:auto val="1"/>
        <c:lblAlgn val="ctr"/>
        <c:lblOffset val="100"/>
        <c:noMultiLvlLbl val="0"/>
      </c:catAx>
      <c:valAx>
        <c:axId val="-171256643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17125566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52"/>
          <c:y val="4.4453924549461274E-2"/>
          <c:w val="0.1060105789510752"/>
          <c:h val="0.85425211466005013"/>
        </c:manualLayout>
      </c:layout>
      <c:overlay val="0"/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847466623068437"/>
          <c:y val="3.7401917449613846E-2"/>
          <c:w val="0.6159256744989462"/>
          <c:h val="0.925196165100772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2017MTD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00206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斯巴鲁</c:v>
                </c:pt>
                <c:pt idx="1">
                  <c:v>奥迪</c:v>
                </c:pt>
                <c:pt idx="2">
                  <c:v>保时捷</c:v>
                </c:pt>
                <c:pt idx="3">
                  <c:v>林肯</c:v>
                </c:pt>
                <c:pt idx="4">
                  <c:v>大众</c:v>
                </c:pt>
                <c:pt idx="5">
                  <c:v>丰田</c:v>
                </c:pt>
                <c:pt idx="6">
                  <c:v>路虎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3362</c:v>
                </c:pt>
                <c:pt idx="1">
                  <c:v>4111</c:v>
                </c:pt>
                <c:pt idx="2">
                  <c:v>4325</c:v>
                </c:pt>
                <c:pt idx="3">
                  <c:v>4864</c:v>
                </c:pt>
                <c:pt idx="4">
                  <c:v>5398</c:v>
                </c:pt>
                <c:pt idx="5">
                  <c:v>9371</c:v>
                </c:pt>
                <c:pt idx="6">
                  <c:v>9534</c:v>
                </c:pt>
                <c:pt idx="7">
                  <c:v>14076</c:v>
                </c:pt>
                <c:pt idx="8">
                  <c:v>16001</c:v>
                </c:pt>
                <c:pt idx="9">
                  <c:v>18807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AD-4410-B1DE-ED9449CEB2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BFBFBF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斯巴鲁</c:v>
                </c:pt>
                <c:pt idx="1">
                  <c:v>奥迪</c:v>
                </c:pt>
                <c:pt idx="2">
                  <c:v>保时捷</c:v>
                </c:pt>
                <c:pt idx="3">
                  <c:v>林肯</c:v>
                </c:pt>
                <c:pt idx="4">
                  <c:v>大众</c:v>
                </c:pt>
                <c:pt idx="5">
                  <c:v>丰田</c:v>
                </c:pt>
                <c:pt idx="6">
                  <c:v>路虎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6804</c:v>
                </c:pt>
                <c:pt idx="1">
                  <c:v>4523</c:v>
                </c:pt>
                <c:pt idx="2">
                  <c:v>5903</c:v>
                </c:pt>
                <c:pt idx="3">
                  <c:v>3397</c:v>
                </c:pt>
                <c:pt idx="4">
                  <c:v>3454</c:v>
                </c:pt>
                <c:pt idx="5">
                  <c:v>7917</c:v>
                </c:pt>
                <c:pt idx="6">
                  <c:v>4491</c:v>
                </c:pt>
                <c:pt idx="7">
                  <c:v>10309</c:v>
                </c:pt>
                <c:pt idx="8">
                  <c:v>18150</c:v>
                </c:pt>
                <c:pt idx="9">
                  <c:v>17081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AD-4410-B1DE-ED9449CEB29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712552288"/>
        <c:axId val="-1712552832"/>
      </c:barChart>
      <c:catAx>
        <c:axId val="-17125522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 algn="just">
              <a:defRPr sz="1000"/>
            </a:pPr>
            <a:endParaRPr lang="zh-CN"/>
          </a:p>
        </c:txPr>
        <c:crossAx val="-1712552832"/>
        <c:crosses val="autoZero"/>
        <c:auto val="1"/>
        <c:lblAlgn val="ctr"/>
        <c:lblOffset val="100"/>
        <c:noMultiLvlLbl val="0"/>
      </c:catAx>
      <c:valAx>
        <c:axId val="-17125528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7125522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68"/>
          <c:y val="0.78250740500738358"/>
          <c:w val="0.29200074341433807"/>
          <c:h val="0.16048873896723176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934947721080375"/>
          <c:y val="2.6958053219848822E-2"/>
          <c:w val="0.68660817814742026"/>
          <c:h val="0.925196165100772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00206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奥迪</c:v>
                </c:pt>
                <c:pt idx="2">
                  <c:v>大众</c:v>
                </c:pt>
                <c:pt idx="3">
                  <c:v>林肯</c:v>
                </c:pt>
                <c:pt idx="4">
                  <c:v>路虎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36149</c:v>
                </c:pt>
                <c:pt idx="1">
                  <c:v>49065</c:v>
                </c:pt>
                <c:pt idx="2">
                  <c:v>58858</c:v>
                </c:pt>
                <c:pt idx="3">
                  <c:v>64738</c:v>
                </c:pt>
                <c:pt idx="4">
                  <c:v>68874</c:v>
                </c:pt>
                <c:pt idx="5">
                  <c:v>70956</c:v>
                </c:pt>
                <c:pt idx="6">
                  <c:v>84252</c:v>
                </c:pt>
                <c:pt idx="7">
                  <c:v>134866</c:v>
                </c:pt>
                <c:pt idx="8">
                  <c:v>183537</c:v>
                </c:pt>
                <c:pt idx="9">
                  <c:v>187373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4C-4ED0-8A01-DC984BFD77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2016YTD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BFBFBF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奥迪</c:v>
                </c:pt>
                <c:pt idx="2">
                  <c:v>大众</c:v>
                </c:pt>
                <c:pt idx="3">
                  <c:v>林肯</c:v>
                </c:pt>
                <c:pt idx="4">
                  <c:v>路虎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30954</c:v>
                </c:pt>
                <c:pt idx="1">
                  <c:v>56616</c:v>
                </c:pt>
                <c:pt idx="2">
                  <c:v>33962</c:v>
                </c:pt>
                <c:pt idx="3">
                  <c:v>36259</c:v>
                </c:pt>
                <c:pt idx="4">
                  <c:v>56625</c:v>
                </c:pt>
                <c:pt idx="5">
                  <c:v>64194</c:v>
                </c:pt>
                <c:pt idx="6">
                  <c:v>75369</c:v>
                </c:pt>
                <c:pt idx="7">
                  <c:v>107047</c:v>
                </c:pt>
                <c:pt idx="8">
                  <c:v>156140</c:v>
                </c:pt>
                <c:pt idx="9">
                  <c:v>171711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4C-4ED0-8A01-DC984BFD77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712565888"/>
        <c:axId val="-1712565344"/>
      </c:barChart>
      <c:catAx>
        <c:axId val="-17125658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 algn="just">
              <a:defRPr sz="1000"/>
            </a:pPr>
            <a:endParaRPr lang="zh-CN"/>
          </a:p>
        </c:txPr>
        <c:crossAx val="-1712565344"/>
        <c:crosses val="autoZero"/>
        <c:auto val="1"/>
        <c:lblAlgn val="ctr"/>
        <c:lblOffset val="100"/>
        <c:noMultiLvlLbl val="0"/>
      </c:catAx>
      <c:valAx>
        <c:axId val="-17125653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7125658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68"/>
          <c:y val="0.78250740500738358"/>
          <c:w val="0.29200074341433807"/>
          <c:h val="0.16048873896723176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153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0561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01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投资市场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2017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179708679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278611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年全年的情况来看，进口量排名前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除了奥迪品牌出现下滑，其他品牌均实现增长，林肯、大众品牌进口增长迅猛，增幅超过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26652"/>
              </p:ext>
            </p:extLst>
          </p:nvPr>
        </p:nvGraphicFramePr>
        <p:xfrm>
          <a:off x="5324274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36.5%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112.3%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18.4%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56.3%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43.2%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-26.7%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-50.6%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45945"/>
              </p:ext>
            </p:extLst>
          </p:nvPr>
        </p:nvGraphicFramePr>
        <p:xfrm>
          <a:off x="6029863" y="2251854"/>
          <a:ext cx="3376284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954336"/>
              </p:ext>
            </p:extLst>
          </p:nvPr>
        </p:nvGraphicFramePr>
        <p:xfrm>
          <a:off x="870162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9.1%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17.5%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26.0%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11.8%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10.5%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21.6%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78.5%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73.3%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16.8%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4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905503"/>
              </p:ext>
            </p:extLst>
          </p:nvPr>
        </p:nvGraphicFramePr>
        <p:xfrm>
          <a:off x="1639012" y="2251906"/>
          <a:ext cx="3390181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61170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宝马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奔驰、雷克萨斯、保时捷和大众位居前五，排名稳定，雷克萨斯成为第三个全年月均销售过万的品牌。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538211"/>
              </p:ext>
            </p:extLst>
          </p:nvPr>
        </p:nvGraphicFramePr>
        <p:xfrm>
          <a:off x="1507599" y="2133587"/>
          <a:ext cx="7099297" cy="3716880"/>
        </p:xfrm>
        <a:graphic>
          <a:graphicData uri="http://schemas.openxmlformats.org/drawingml/2006/table">
            <a:tbl>
              <a:tblPr/>
              <a:tblGrid>
                <a:gridCol w="601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83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2017YTD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7620" marR="7620" marT="762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0220" y="268181"/>
            <a:ext cx="89982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年全年排名前十五的品牌销量来看，只有斯巴鲁和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出现下滑。整体销量增长乏力是由于进口车车型国产化，品牌之间竞争加剧，小众品牌销量大幅下滑。</a:t>
            </a:r>
            <a:endParaRPr lang="zh-CN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87" y="1993716"/>
            <a:ext cx="8900931" cy="441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719930879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415882"/>
            <a:ext cx="92049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平行进口：丰田、日产、路虎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奔驰、宝马位居前五，占比接近九成。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46351" y="772144"/>
            <a:ext cx="9020343" cy="528653"/>
          </a:xfrm>
        </p:spPr>
        <p:txBody>
          <a:bodyPr/>
          <a:lstStyle/>
          <a:p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丰田</a:t>
            </a:r>
            <a:r>
              <a:rPr lang="zh-CN" altLang="en-US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占比最高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，占整个平行进口的</a:t>
            </a:r>
            <a:r>
              <a:rPr lang="en-US" altLang="zh-CN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41.7%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，但在日产、奔驰和宝马等品牌的快速增长情况下，份额相比去年同期的</a:t>
            </a:r>
            <a:r>
              <a:rPr lang="en-US" altLang="zh-CN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，下滑了</a:t>
            </a:r>
            <a:r>
              <a:rPr lang="en-US" altLang="zh-CN" sz="1400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en-US" altLang="zh-CN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.3</a:t>
            </a:r>
            <a:r>
              <a:rPr lang="zh-CN" altLang="en-US" sz="140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个百分点。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470342"/>
            <a:ext cx="9247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1-12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90.5%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44.9%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865535161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526541" y="456327"/>
            <a:ext cx="9164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份额接近九成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份额超过五成。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846235628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578485" y="3649001"/>
            <a:ext cx="4404900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18637" y="1358514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083166" y="3649001"/>
            <a:ext cx="4676073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主要细分市场分月度走势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59629" y="1472224"/>
            <a:ext cx="4053899" cy="20313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2015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年达到最高点后开始持续下滑，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级细分市场份额小幅提升；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受到整体市场的影响，所有细分市场增速趋势性放缓，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级细分市场受国产化影响，增速持续快速下滑。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06631" y="462964"/>
            <a:ext cx="9206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年市场走势来看，受国产化影响，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级车持续下滑，其他细分市场增速趋势性放缓。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631825" y="3926294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5307476" y="3926294"/>
            <a:ext cx="41810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307476" y="1593951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483980391"/>
              </p:ext>
            </p:extLst>
          </p:nvPr>
        </p:nvGraphicFramePr>
        <p:xfrm>
          <a:off x="5233108" y="1649761"/>
          <a:ext cx="4329748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3569691777"/>
              </p:ext>
            </p:extLst>
          </p:nvPr>
        </p:nvGraphicFramePr>
        <p:xfrm>
          <a:off x="5314950" y="3889128"/>
          <a:ext cx="4173538" cy="2383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41329362"/>
              </p:ext>
            </p:extLst>
          </p:nvPr>
        </p:nvGraphicFramePr>
        <p:xfrm>
          <a:off x="271001" y="4071747"/>
          <a:ext cx="5258532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898570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18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07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1307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121.6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16.8%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年进口量月均实现正增长。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200821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11.4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4.8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%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，增速放缓明显。</a:t>
            </a:r>
            <a:endParaRPr lang="zh-CN" altLang="zh-CN" sz="1200" b="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218675"/>
            <a:ext cx="92024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进口车整体市场：自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年以来，进口汽车连续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年均达到百万级，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年全年进口汽车达到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121.6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16.8%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，进口量经历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2015-2016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年两年的下滑之后，在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年快速反弹。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117967104"/>
              </p:ext>
            </p:extLst>
          </p:nvPr>
        </p:nvGraphicFramePr>
        <p:xfrm>
          <a:off x="462888" y="2402894"/>
          <a:ext cx="4654445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307" y="2211916"/>
            <a:ext cx="4109060" cy="3913971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995973672"/>
              </p:ext>
            </p:extLst>
          </p:nvPr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-2.1%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  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 </a:t>
            </a:r>
            <a:r>
              <a:rPr lang="en-US" altLang="zh-CN" sz="600" b="1" cap="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5.3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  9.5%        5.5%     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-0.4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%     -1.9%        -1.8%    -3.5% 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0.8%        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-2.7%</a:t>
            </a:r>
            <a:endParaRPr lang="zh-CN" altLang="en-US" sz="600" b="1" cap="all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80707"/>
            <a:ext cx="91529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年全年进口车销售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90.7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0.9%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，受到整体环境的影响，终端销售增长乏力。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394170166"/>
              </p:ext>
            </p:extLst>
          </p:nvPr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12125"/>
            <a:ext cx="45930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90.7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0.9%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需求趋势性放缓。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2008217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8.7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同比增速为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-2.7%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相比去年同期的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3.44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，下降了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0.04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个月。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正常进口汽车：行业去库存压力有所减轻，保持在一个相对合理的水平。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939824520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031978646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42876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14.2%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318034"/>
            <a:ext cx="9194292" cy="9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12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进口汽车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1.4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1-12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累计平行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17.2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辆，同比增速分别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为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-26.0%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29.8%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；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1-12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平行进口车占进口总量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14.2%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，当月增速首次出现下滑，是由于证书到期政策预期影响导致去年同期基数高。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092" y="2039466"/>
            <a:ext cx="4907705" cy="381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83708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4.8%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11.3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34.8%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58.4%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6.7%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1-12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44.9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69.3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37.4%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57.7%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186716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113294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107742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1200710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1029224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39480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35720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448967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378910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66208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66735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58.4%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692883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606395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7606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5287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58860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43919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4.9%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352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年全年所有车型累计均实现增长。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11.3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5.2%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err="1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同比增速分别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10.5%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-0.8%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43.9%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77967631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年全年，轿车和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分别增长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5.0%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11.6%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3.0%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38528</TotalTime>
  <Words>1694</Words>
  <Application>Microsoft Office PowerPoint</Application>
  <PresentationFormat>A4 纸张(210x297 毫米)</PresentationFormat>
  <Paragraphs>354</Paragraphs>
  <Slides>18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 Unicode MS</vt:lpstr>
      <vt:lpstr>宋体</vt:lpstr>
      <vt:lpstr>微软雅黑</vt:lpstr>
      <vt:lpstr>Arial</vt:lpstr>
      <vt:lpstr>Arial Bold</vt:lpstr>
      <vt:lpstr>Times New Roman</vt:lpstr>
      <vt:lpstr>Wingdings</vt:lpstr>
      <vt:lpstr>120316_VWAG_Template_draft</vt:lpstr>
      <vt:lpstr>PowerPoint 演示文稿</vt:lpstr>
      <vt:lpstr>PowerPoint 演示文稿</vt:lpstr>
      <vt:lpstr>PowerPoint 演示文稿</vt:lpstr>
      <vt:lpstr>PowerPoint 演示文稿</vt:lpstr>
      <vt:lpstr>2017年12月行业库存深度为3.4个月，相比去年同期的3.44个月，下降了0.04个月。</vt:lpstr>
      <vt:lpstr>PowerPoint 演示文稿</vt:lpstr>
      <vt:lpstr>PowerPoint 演示文稿</vt:lpstr>
      <vt:lpstr>12月进口乘用车11.3万辆，同比增长5.2%，CAR、suv和mpv同比增速分别为10.5%、-0.8%、43.9%。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丰田占比最高，占整个平行进口的41.7%，但在日产、奔驰和宝马等品牌的快速增长情况下，份额相比去年同期的50%，下滑了8.3个百分点。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吴家博</cp:lastModifiedBy>
  <cp:revision>2820</cp:revision>
  <cp:lastPrinted>2013-12-11T01:16:46Z</cp:lastPrinted>
  <dcterms:created xsi:type="dcterms:W3CDTF">2012-04-10T02:52:52Z</dcterms:created>
  <dcterms:modified xsi:type="dcterms:W3CDTF">2018-02-08T01:42:25Z</dcterms:modified>
</cp:coreProperties>
</file>