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9"/>
  </p:notesMasterIdLst>
  <p:handoutMasterIdLst>
    <p:handoutMasterId r:id="rId20"/>
  </p:handoutMasterIdLst>
  <p:sldIdLst>
    <p:sldId id="261" r:id="rId2"/>
    <p:sldId id="729" r:id="rId3"/>
    <p:sldId id="680" r:id="rId4"/>
    <p:sldId id="710" r:id="rId5"/>
    <p:sldId id="717" r:id="rId6"/>
    <p:sldId id="712" r:id="rId7"/>
    <p:sldId id="728" r:id="rId8"/>
    <p:sldId id="686" r:id="rId9"/>
    <p:sldId id="713" r:id="rId10"/>
    <p:sldId id="701" r:id="rId11"/>
    <p:sldId id="714" r:id="rId12"/>
    <p:sldId id="703" r:id="rId13"/>
    <p:sldId id="715" r:id="rId14"/>
    <p:sldId id="705" r:id="rId15"/>
    <p:sldId id="706" r:id="rId16"/>
    <p:sldId id="707" r:id="rId17"/>
    <p:sldId id="727" r:id="rId18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170">
          <p15:clr>
            <a:srgbClr val="A4A3A4"/>
          </p15:clr>
        </p15:guide>
        <p15:guide id="2" orient="horz" pos="394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3951">
          <p15:clr>
            <a:srgbClr val="A4A3A4"/>
          </p15:clr>
        </p15:guide>
        <p15:guide id="8" pos="3120">
          <p15:clr>
            <a:srgbClr val="A4A3A4"/>
          </p15:clr>
        </p15:guide>
        <p15:guide id="9" pos="260">
          <p15:clr>
            <a:srgbClr val="A4A3A4"/>
          </p15:clr>
        </p15:guide>
        <p15:guide id="10" pos="5977">
          <p15:clr>
            <a:srgbClr val="A4A3A4"/>
          </p15:clr>
        </p15:guide>
        <p15:guide id="11" orient="horz" pos="1142">
          <p15:clr>
            <a:srgbClr val="A4A3A4"/>
          </p15:clr>
        </p15:guide>
        <p15:guide id="12" orient="horz" pos="2269">
          <p15:clr>
            <a:srgbClr val="A4A3A4"/>
          </p15:clr>
        </p15:guide>
        <p15:guide id="13" orient="horz" pos="629">
          <p15:clr>
            <a:srgbClr val="A4A3A4"/>
          </p15:clr>
        </p15:guide>
        <p15:guide id="14" pos="374">
          <p15:clr>
            <a:srgbClr val="A4A3A4"/>
          </p15:clr>
        </p15:guide>
        <p15:guide id="15" orient="horz" pos="122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2D050"/>
    <a:srgbClr val="003366"/>
    <a:srgbClr val="4E702B"/>
    <a:srgbClr val="D9D9D9"/>
    <a:srgbClr val="DBEEF4"/>
    <a:srgbClr val="FFFF00"/>
    <a:srgbClr val="FFCC99"/>
    <a:srgbClr val="002060"/>
    <a:srgbClr val="BFBFBF"/>
    <a:srgbClr val="63D8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3378" autoAdjust="0"/>
  </p:normalViewPr>
  <p:slideViewPr>
    <p:cSldViewPr snapToGrid="0">
      <p:cViewPr varScale="1">
        <p:scale>
          <a:sx n="125" d="100"/>
          <a:sy n="125" d="100"/>
        </p:scale>
        <p:origin x="-840" y="-90"/>
      </p:cViewPr>
      <p:guideLst>
        <p:guide orient="horz" pos="1170"/>
        <p:guide orient="horz" pos="3941"/>
        <p:guide orient="horz" pos="2276"/>
        <p:guide orient="horz" pos="487"/>
        <p:guide orient="horz" pos="225"/>
        <p:guide orient="horz" pos="636"/>
        <p:guide orient="horz" pos="3951"/>
        <p:guide orient="horz" pos="1142"/>
        <p:guide orient="horz" pos="2269"/>
        <p:guide orient="horz" pos="629"/>
        <p:guide orient="horz" pos="1321"/>
        <p:guide pos="3120"/>
        <p:guide pos="260"/>
        <p:guide pos="5977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0.xlsx"/><Relationship Id="rId1" Type="http://schemas.openxmlformats.org/officeDocument/2006/relationships/themeOverride" Target="../theme/themeOverride5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8.xlsx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9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3536275538759849E-2"/>
          <c:y val="8.0480269965325549E-2"/>
          <c:w val="0.84146466442293144"/>
          <c:h val="0.828088936195642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dLbl>
              <c:idx val="8"/>
              <c:layout>
                <c:manualLayout>
                  <c:x val="1.9100021592262924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B3D-43E4-80D7-9F113CCF9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420696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1215885</c:v>
                </c:pt>
                <c:pt idx="9">
                  <c:v>95300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B3D-43E4-80D7-9F113CCF9F6B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B3D-43E4-80D7-9F113CCF9F6B}"/>
            </c:ext>
          </c:extLst>
        </c:ser>
        <c:gapWidth val="0"/>
        <c:axId val="215518592"/>
        <c:axId val="160453760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6"/>
              <c:layout>
                <c:manualLayout>
                  <c:x val="-9.8931451547928928E-2"/>
                  <c:y val="-2.5677287759490464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B3D-43E4-80D7-9F113CCF9F6B}"/>
                </c:ext>
              </c:extLst>
            </c:dLbl>
            <c:dLbl>
              <c:idx val="7"/>
              <c:layout>
                <c:manualLayout>
                  <c:x val="-6.3459982876583568E-2"/>
                  <c:y val="-2.9257241372311792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B3D-43E4-80D7-9F113CCF9F6B}"/>
                </c:ext>
              </c:extLst>
            </c:dLbl>
            <c:dLbl>
              <c:idx val="8"/>
              <c:layout>
                <c:manualLayout>
                  <c:x val="-6.1599180997949339E-3"/>
                  <c:y val="6.5422947559036207E-3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FB3D-43E4-80D7-9F113CCF9F6B}"/>
                </c:ext>
              </c:extLst>
            </c:dLbl>
            <c:dLbl>
              <c:idx val="9"/>
              <c:layout>
                <c:manualLayout>
                  <c:x val="-3.7653597114206849E-2"/>
                  <c:y val="-2.6089292623905733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B3D-43E4-80D7-9F113CCF9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Sheet1!$C$2:$C$11</c:f>
              <c:numCache>
                <c:formatCode>0.0%</c:formatCode>
                <c:ptCount val="10"/>
                <c:pt idx="0">
                  <c:v>3.0000000000000002E-2</c:v>
                </c:pt>
                <c:pt idx="1">
                  <c:v>0.93</c:v>
                </c:pt>
                <c:pt idx="2">
                  <c:v>0.30100000000000032</c:v>
                </c:pt>
                <c:pt idx="3">
                  <c:v>8.8000000000000064E-2</c:v>
                </c:pt>
                <c:pt idx="4">
                  <c:v>7.3000000000000009E-2</c:v>
                </c:pt>
                <c:pt idx="5">
                  <c:v>0.21600000000000016</c:v>
                </c:pt>
                <c:pt idx="6">
                  <c:v>-0.24200000000000016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4.5000000000000012E-2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B3D-43E4-80D7-9F113CCF9F6B}"/>
            </c:ext>
          </c:extLst>
        </c:ser>
        <c:marker val="1"/>
        <c:axId val="160457088"/>
        <c:axId val="160455296"/>
      </c:lineChart>
      <c:catAx>
        <c:axId val="2155185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160453760"/>
        <c:crosses val="autoZero"/>
        <c:auto val="1"/>
        <c:lblAlgn val="ctr"/>
        <c:lblOffset val="100"/>
      </c:catAx>
      <c:valAx>
        <c:axId val="160453760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15518592"/>
        <c:crosses val="autoZero"/>
        <c:crossBetween val="between"/>
      </c:valAx>
      <c:valAx>
        <c:axId val="160455296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160457088"/>
        <c:crosses val="max"/>
        <c:crossBetween val="between"/>
      </c:valAx>
      <c:catAx>
        <c:axId val="160457088"/>
        <c:scaling>
          <c:orientation val="minMax"/>
        </c:scaling>
        <c:delete val="1"/>
        <c:axPos val="b"/>
        <c:numFmt formatCode="General" sourceLinked="1"/>
        <c:tickLblPos val="none"/>
        <c:crossAx val="160455296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53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097"/>
          <c:w val="0.78293337812472041"/>
          <c:h val="0.82585217834977864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1.5622128285241701E-2</c:v>
                </c:pt>
                <c:pt idx="1">
                  <c:v>4.5890828609498863E-2</c:v>
                </c:pt>
                <c:pt idx="2">
                  <c:v>4.1741423798444213E-2</c:v>
                </c:pt>
                <c:pt idx="3">
                  <c:v>7.4804792275138685E-2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7A4-4534-A165-3F9A79BAB40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0.62863969333368519</c:v>
                </c:pt>
                <c:pt idx="1">
                  <c:v>0.56935191249426054</c:v>
                </c:pt>
                <c:pt idx="2">
                  <c:v>0.51400000000000001</c:v>
                </c:pt>
                <c:pt idx="3">
                  <c:v>0.44489479644751745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7A4-4534-A165-3F9A79BAB40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Sheet1!$D$2:$D$5</c:f>
              <c:numCache>
                <c:formatCode>0.0%</c:formatCode>
                <c:ptCount val="4"/>
                <c:pt idx="0">
                  <c:v>0.2883748610637058</c:v>
                </c:pt>
                <c:pt idx="1">
                  <c:v>0.30304056851630196</c:v>
                </c:pt>
                <c:pt idx="2">
                  <c:v>0.38200000000000039</c:v>
                </c:pt>
                <c:pt idx="3">
                  <c:v>0.42290039935626222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7A4-4534-A165-3F9A79BAB40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dLbls>
            <c:dLbl>
              <c:idx val="0"/>
              <c:layout>
                <c:manualLayout>
                  <c:x val="-3.4585657108418233E-17"/>
                  <c:y val="6.3829792580816823E-3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7A4-4534-A165-3F9A79BAB408}"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Sheet1!$E$2:$E$5</c:f>
              <c:numCache>
                <c:formatCode>0.0%</c:formatCode>
                <c:ptCount val="4"/>
                <c:pt idx="0">
                  <c:v>1.6716114859838441E-2</c:v>
                </c:pt>
                <c:pt idx="1">
                  <c:v>2.3735856726665016E-2</c:v>
                </c:pt>
                <c:pt idx="2">
                  <c:v>1.5240945141473249E-2</c:v>
                </c:pt>
                <c:pt idx="3">
                  <c:v>1.0609763366513683E-2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7A4-4534-A165-3F9A79BAB40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Sheet1!$F$2:$F$5</c:f>
              <c:numCache>
                <c:formatCode>0.0%</c:formatCode>
                <c:ptCount val="4"/>
                <c:pt idx="0">
                  <c:v>3.8061980903370395E-2</c:v>
                </c:pt>
                <c:pt idx="1">
                  <c:v>4.2977483683010013E-2</c:v>
                </c:pt>
                <c:pt idx="2">
                  <c:v>4.5999999999999999E-2</c:v>
                </c:pt>
                <c:pt idx="3">
                  <c:v>4.3631161709483217E-2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7A4-4534-A165-3F9A79BAB408}"/>
            </c:ext>
          </c:extLst>
        </c:ser>
        <c:dLbls>
          <c:showVal val="1"/>
        </c:dLbls>
        <c:gapWidth val="118"/>
        <c:overlap val="100"/>
        <c:serLines/>
        <c:axId val="236980096"/>
        <c:axId val="236981632"/>
      </c:barChart>
      <c:catAx>
        <c:axId val="23698009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6981632"/>
        <c:crosses val="autoZero"/>
        <c:auto val="1"/>
        <c:lblAlgn val="ctr"/>
        <c:lblOffset val="100"/>
      </c:catAx>
      <c:valAx>
        <c:axId val="236981632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36980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175"/>
          <c:y val="4.1849475778980821E-2"/>
          <c:w val="0.11638727221679358"/>
          <c:h val="0.9409690015889599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8176020487113706"/>
          <c:y val="0.25910827261618574"/>
          <c:w val="0.79558628310823987"/>
          <c:h val="0.68046757644084077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ln w="38100">
              <a:solidFill>
                <a:srgbClr val="7F7F7F"/>
              </a:solidFill>
            </a:ln>
          </c:spPr>
          <c:marker>
            <c:spPr>
              <a:noFill/>
              <a:ln>
                <a:noFil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79405</c:v>
                </c:pt>
                <c:pt idx="1">
                  <c:v>56418</c:v>
                </c:pt>
                <c:pt idx="2">
                  <c:v>77966</c:v>
                </c:pt>
                <c:pt idx="3">
                  <c:v>69854</c:v>
                </c:pt>
                <c:pt idx="4">
                  <c:v>72703</c:v>
                </c:pt>
                <c:pt idx="5">
                  <c:v>80396</c:v>
                </c:pt>
                <c:pt idx="6">
                  <c:v>70367</c:v>
                </c:pt>
                <c:pt idx="7">
                  <c:v>73691</c:v>
                </c:pt>
                <c:pt idx="8">
                  <c:v>83631</c:v>
                </c:pt>
                <c:pt idx="9">
                  <c:v>72946</c:v>
                </c:pt>
                <c:pt idx="10">
                  <c:v>82382</c:v>
                </c:pt>
                <c:pt idx="11">
                  <c:v>86941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CD-4E51-8F71-A29F9FE3F8E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1.2275619695116191E-3"/>
                  <c:y val="6.796266942683012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ACD-4E51-8F71-A29F9FE3F8EB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ACD-4E51-8F71-A29F9FE3F8EB}"/>
                </c:ext>
              </c:extLst>
            </c:dLbl>
            <c:dLbl>
              <c:idx val="3"/>
              <c:layout>
                <c:manualLayout>
                  <c:x val="-1.9694747975157901E-3"/>
                  <c:y val="1.7515623288149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ACD-4E51-8F71-A29F9FE3F8EB}"/>
                </c:ext>
              </c:extLst>
            </c:dLbl>
            <c:dLbl>
              <c:idx val="6"/>
              <c:layout>
                <c:manualLayout>
                  <c:x val="-1.0462627752142293E-2"/>
                  <c:y val="2.384535613643642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ACD-4E51-8F71-A29F9FE3F8EB}"/>
                </c:ext>
              </c:extLst>
            </c:dLbl>
            <c:dLbl>
              <c:idx val="10"/>
              <c:layout>
                <c:manualLayout>
                  <c:x val="-4.6760758886615324E-3"/>
                  <c:y val="3.202693512878446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ACD-4E51-8F71-A29F9FE3F8EB}"/>
                </c:ext>
              </c:extLst>
            </c:dLbl>
            <c:dLbl>
              <c:idx val="11"/>
              <c:layout>
                <c:manualLayout>
                  <c:x val="-4.6760758886615324E-3"/>
                  <c:y val="2.135129008585631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ACD-4E51-8F71-A29F9FE3F8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80848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ACD-4E51-8F71-A29F9FE3F8EB}"/>
            </c:ext>
          </c:extLst>
        </c:ser>
        <c:marker val="1"/>
        <c:axId val="229790080"/>
        <c:axId val="229791616"/>
      </c:lineChart>
      <c:catAx>
        <c:axId val="22979008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29791616"/>
        <c:crosses val="autoZero"/>
        <c:auto val="1"/>
        <c:lblAlgn val="ctr"/>
        <c:lblOffset val="100"/>
      </c:catAx>
      <c:valAx>
        <c:axId val="229791616"/>
        <c:scaling>
          <c:orientation val="minMax"/>
          <c:max val="100000"/>
          <c:min val="40000"/>
        </c:scaling>
        <c:delete val="1"/>
        <c:axPos val="l"/>
        <c:numFmt formatCode="General" sourceLinked="1"/>
        <c:tickLblPos val="none"/>
        <c:crossAx val="2297900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2913075431515664"/>
          <c:y val="0.15883342379144608"/>
          <c:w val="0.26816737788811157"/>
          <c:h val="0.14099443653798549"/>
        </c:manualLayout>
      </c:layout>
      <c:txPr>
        <a:bodyPr/>
        <a:lstStyle/>
        <a:p>
          <a:pPr>
            <a:defRPr sz="900" b="1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2.004329619828191E-2"/>
          <c:y val="0.15698389364379994"/>
          <c:w val="0.97903260748805765"/>
          <c:h val="0.7191698111970966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dLbl>
              <c:idx val="5"/>
              <c:layout>
                <c:manualLayout>
                  <c:x val="-1.164961267331091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304-493A-9306-2C76C0FA90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Sheet1!$A$2:$A$9</c:f>
              <c:strCache>
                <c:ptCount val="8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2017</c:v>
                </c:pt>
                <c:pt idx="7">
                  <c:v>2018YTD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906718</c:v>
                </c:pt>
                <c:pt idx="6">
                  <c:v>906718</c:v>
                </c:pt>
                <c:pt idx="7">
                  <c:v>80848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304-493A-9306-2C76C0FA901D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Sheet1!$A$2:$A$9</c:f>
              <c:strCache>
                <c:ptCount val="8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2017</c:v>
                </c:pt>
                <c:pt idx="7">
                  <c:v>2018YTD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304-493A-9306-2C76C0FA901D}"/>
            </c:ext>
          </c:extLst>
        </c:ser>
        <c:gapWidth val="100"/>
        <c:overlap val="100"/>
        <c:axId val="229984512"/>
        <c:axId val="229998592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1"/>
              <c:layout>
                <c:manualLayout>
                  <c:x val="-5.3593951374333364E-2"/>
                  <c:y val="4.83488506750731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900" b="0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304-493A-9306-2C76C0FA901D}"/>
                </c:ext>
              </c:extLst>
            </c:dLbl>
            <c:dLbl>
              <c:idx val="2"/>
              <c:layout>
                <c:manualLayout>
                  <c:x val="-7.9301069104218302E-2"/>
                  <c:y val="5.6394519058691937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304-493A-9306-2C76C0FA901D}"/>
                </c:ext>
              </c:extLst>
            </c:dLbl>
            <c:dLbl>
              <c:idx val="3"/>
              <c:layout>
                <c:manualLayout>
                  <c:x val="-6.9184251925167334E-2"/>
                  <c:y val="5.7643171603724147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304-493A-9306-2C76C0FA901D}"/>
                </c:ext>
              </c:extLst>
            </c:dLbl>
            <c:dLbl>
              <c:idx val="4"/>
              <c:layout>
                <c:manualLayout>
                  <c:x val="-5.0246292992345287E-2"/>
                  <c:y val="4.930569141344588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304-493A-9306-2C76C0FA901D}"/>
                </c:ext>
              </c:extLst>
            </c:dLbl>
            <c:dLbl>
              <c:idx val="5"/>
              <c:layout>
                <c:manualLayout>
                  <c:x val="-4.0773644356588201E-2"/>
                  <c:y val="5.3474431508584983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304-493A-9306-2C76C0FA901D}"/>
                </c:ext>
              </c:extLst>
            </c:dLbl>
            <c:dLbl>
              <c:idx val="6"/>
              <c:layout>
                <c:manualLayout>
                  <c:x val="-9.8931451547928928E-2"/>
                  <c:y val="-2.5677287759490519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E304-493A-9306-2C76C0FA901D}"/>
                </c:ext>
              </c:extLst>
            </c:dLbl>
            <c:dLbl>
              <c:idx val="7"/>
              <c:layout>
                <c:manualLayout>
                  <c:x val="-1.4345534850228986E-2"/>
                  <c:y val="-3.3967682088597947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E304-493A-9306-2C76C0FA90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>
                    <a:solidFill>
                      <a:schemeClr val="tx1"/>
                    </a:solidFill>
                  </a:defRPr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Sheet1!$C$2:$C$9</c:f>
              <c:numCache>
                <c:formatCode>0.0%</c:formatCode>
                <c:ptCount val="8"/>
                <c:pt idx="0">
                  <c:v>0.27073524857294629</c:v>
                </c:pt>
                <c:pt idx="1">
                  <c:v>0.14267475191957657</c:v>
                </c:pt>
                <c:pt idx="2">
                  <c:v>0.13257494966177008</c:v>
                </c:pt>
                <c:pt idx="3">
                  <c:v>-0.20527233759132169</c:v>
                </c:pt>
                <c:pt idx="4">
                  <c:v>-2.336711711711717E-2</c:v>
                </c:pt>
                <c:pt idx="5">
                  <c:v>9.0000000000000028E-3</c:v>
                </c:pt>
                <c:pt idx="6">
                  <c:v>9.0000000000000028E-3</c:v>
                </c:pt>
                <c:pt idx="7">
                  <c:v>1.7999999999999999E-2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304-493A-9306-2C76C0FA901D}"/>
            </c:ext>
          </c:extLst>
        </c:ser>
        <c:marker val="1"/>
        <c:axId val="230001664"/>
        <c:axId val="230000128"/>
      </c:lineChart>
      <c:catAx>
        <c:axId val="2299845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29998592"/>
        <c:crosses val="autoZero"/>
        <c:auto val="1"/>
        <c:lblAlgn val="ctr"/>
        <c:lblOffset val="100"/>
      </c:catAx>
      <c:valAx>
        <c:axId val="229998592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29984512"/>
        <c:crosses val="autoZero"/>
        <c:crossBetween val="between"/>
      </c:valAx>
      <c:valAx>
        <c:axId val="230000128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30001664"/>
        <c:crosses val="max"/>
        <c:crossBetween val="between"/>
      </c:valAx>
      <c:catAx>
        <c:axId val="230001664"/>
        <c:scaling>
          <c:orientation val="minMax"/>
        </c:scaling>
        <c:delete val="1"/>
        <c:axPos val="b"/>
        <c:numFmt formatCode="General" sourceLinked="1"/>
        <c:tickLblPos val="none"/>
        <c:crossAx val="230000128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225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2.3076923076923161E-2"/>
          <c:y val="9.3238023856893032E-2"/>
          <c:w val="0.95769230769230773"/>
          <c:h val="0.79007283641300763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3.2043862539214198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3.5298336171608078</c:v>
                </c:pt>
                <c:pt idx="4">
                  <c:v>3.2482845341986404</c:v>
                </c:pt>
                <c:pt idx="5">
                  <c:v>3.1855285346996332</c:v>
                </c:pt>
                <c:pt idx="6">
                  <c:v>3.2778582155993421</c:v>
                </c:pt>
                <c:pt idx="7">
                  <c:v>3.3011984233367371</c:v>
                </c:pt>
                <c:pt idx="8">
                  <c:v>3.1532922838929482</c:v>
                </c:pt>
                <c:pt idx="9">
                  <c:v>3.2169686181547412</c:v>
                </c:pt>
                <c:pt idx="10">
                  <c:v>3.1173139689360556</c:v>
                </c:pt>
                <c:pt idx="11">
                  <c:v>2.8610233363761908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424-4BF2-BB76-2448E3171D6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3.1257975145798111</c:v>
                </c:pt>
                <c:pt idx="2">
                  <c:v>2.9310841792234967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3.7356086935239081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424-4BF2-BB76-2448E3171D6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>
              <a:solidFill>
                <a:srgbClr val="008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4.3797927698595593</c:v>
                </c:pt>
                <c:pt idx="1">
                  <c:v>4.7907930400101124</c:v>
                </c:pt>
                <c:pt idx="2">
                  <c:v>5.0757515474145958</c:v>
                </c:pt>
                <c:pt idx="3">
                  <c:v>5.1645361243775945</c:v>
                </c:pt>
                <c:pt idx="4">
                  <c:v>4.7655077044646434</c:v>
                </c:pt>
                <c:pt idx="5">
                  <c:v>4.7572042783217503</c:v>
                </c:pt>
                <c:pt idx="6">
                  <c:v>5.1775409280344515</c:v>
                </c:pt>
                <c:pt idx="7">
                  <c:v>4.95550926804742</c:v>
                </c:pt>
                <c:pt idx="8">
                  <c:v>4.9353699560101738</c:v>
                </c:pt>
                <c:pt idx="9">
                  <c:v>4.4937308963882465</c:v>
                </c:pt>
                <c:pt idx="10">
                  <c:v>4.2718151470505958</c:v>
                </c:pt>
                <c:pt idx="11">
                  <c:v>4.2509894800176795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424-4BF2-BB76-2448E3171D6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4.3599999999999985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3.7800000000000002</c:v>
                </c:pt>
                <c:pt idx="9">
                  <c:v>3.61</c:v>
                </c:pt>
                <c:pt idx="10">
                  <c:v>3.4899999999999998</c:v>
                </c:pt>
                <c:pt idx="11">
                  <c:v>3.44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424-4BF2-BB76-2448E3171D6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3.3174416532659352E-2"/>
                  <c:y val="-3.2306627163509752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424-4BF2-BB76-2448E3171D60}"/>
                </c:ext>
              </c:extLst>
            </c:dLbl>
            <c:dLbl>
              <c:idx val="9"/>
              <c:layout>
                <c:manualLayout>
                  <c:x val="-3.4907210907817801E-2"/>
                  <c:y val="-2.8775133505960166E-3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424-4BF2-BB76-2448E3171D60}"/>
                </c:ext>
              </c:extLst>
            </c:dLbl>
            <c:dLbl>
              <c:idx val="10"/>
              <c:layout>
                <c:manualLayout>
                  <c:x val="-3.4907210907817801E-2"/>
                  <c:y val="-1.5957119489668783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424-4BF2-BB76-2448E3171D60}"/>
                </c:ext>
              </c:extLst>
            </c:dLbl>
            <c:dLbl>
              <c:idx val="11"/>
              <c:layout>
                <c:manualLayout>
                  <c:x val="-3.3757972559632178E-2"/>
                  <c:y val="-1.2687217954900578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5424-4BF2-BB76-2448E3171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3.8499999999999988</c:v>
                </c:pt>
                <c:pt idx="4">
                  <c:v>3.69</c:v>
                </c:pt>
                <c:pt idx="5">
                  <c:v>3.67</c:v>
                </c:pt>
                <c:pt idx="6">
                  <c:v>3.66</c:v>
                </c:pt>
                <c:pt idx="7">
                  <c:v>3.62</c:v>
                </c:pt>
                <c:pt idx="8">
                  <c:v>3.51</c:v>
                </c:pt>
                <c:pt idx="9">
                  <c:v>3.6</c:v>
                </c:pt>
                <c:pt idx="10">
                  <c:v>3.5</c:v>
                </c:pt>
                <c:pt idx="11">
                  <c:v>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424-4BF2-BB76-2448E3171D60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2018 Stock</c:v>
                </c:pt>
              </c:strCache>
            </c:strRef>
          </c:tx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General</c:formatCode>
                <c:ptCount val="12"/>
                <c:pt idx="0" formatCode="0.00">
                  <c:v>3.06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645-4F82-AF62-5E6506E31E6D}"/>
            </c:ext>
          </c:extLst>
        </c:ser>
        <c:marker val="1"/>
        <c:axId val="155585536"/>
        <c:axId val="155592576"/>
      </c:lineChart>
      <c:catAx>
        <c:axId val="155585536"/>
        <c:scaling>
          <c:orientation val="minMax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08E-2"/>
              <c:y val="2.0810902249623474E-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5592576"/>
        <c:crosses val="autoZero"/>
        <c:auto val="1"/>
        <c:lblAlgn val="ctr"/>
        <c:lblOffset val="100"/>
      </c:catAx>
      <c:valAx>
        <c:axId val="155592576"/>
        <c:scaling>
          <c:orientation val="minMax"/>
        </c:scaling>
        <c:axPos val="l"/>
        <c:numFmt formatCode="0.0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5585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92307692307714"/>
          <c:y val="0.74705367001104162"/>
          <c:w val="0.89807689841267868"/>
          <c:h val="6.2901061791097571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3.2739990339710812E-2"/>
          <c:y val="3.846152787249385E-2"/>
          <c:w val="0.93452001932058171"/>
          <c:h val="0.83639864644055029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sz="1200" dirty="0" smtClean="0">
                        <a:solidFill>
                          <a:srgbClr val="000000"/>
                        </a:solidFill>
                      </a:rPr>
                      <a:t>33</a:t>
                    </a:r>
                    <a:endParaRPr lang="en-US" altLang="zh-CN" dirty="0"/>
                  </a:p>
                </c:rich>
              </c:tx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7B1-4F8A-8ED4-00F301DF8B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109</c:v>
                </c:pt>
                <c:pt idx="1">
                  <c:v>114</c:v>
                </c:pt>
                <c:pt idx="2">
                  <c:v>132</c:v>
                </c:pt>
                <c:pt idx="3">
                  <c:v>172</c:v>
                </c:pt>
                <c:pt idx="4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B1-4F8A-8ED4-00F301DF8B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7B1-4F8A-8ED4-00F301DF8B9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7B1-4F8A-8ED4-00F301DF8B9E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7B1-4F8A-8ED4-00F301DF8B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7B1-4F8A-8ED4-00F301DF8B9E}"/>
            </c:ext>
          </c:extLst>
        </c:ser>
        <c:dLbls>
          <c:showVal val="1"/>
        </c:dLbls>
        <c:gapWidth val="86"/>
        <c:overlap val="100"/>
        <c:axId val="229505664"/>
        <c:axId val="230134144"/>
      </c:barChart>
      <c:catAx>
        <c:axId val="22950566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134144"/>
        <c:crosses val="autoZero"/>
        <c:auto val="1"/>
        <c:lblAlgn val="ctr"/>
        <c:lblOffset val="100"/>
      </c:catAx>
      <c:valAx>
        <c:axId val="23013414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29505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1104709776698952"/>
          <c:y val="3.6595511928512792E-2"/>
          <c:w val="0.87575838660287675"/>
          <c:h val="0.8776046469227301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11114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CF-4365-A4E0-364C8A1228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16777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3CF-4365-A4E0-364C8A1228BD}"/>
            </c:ext>
          </c:extLst>
        </c:ser>
        <c:marker val="1"/>
        <c:axId val="230496512"/>
        <c:axId val="230510976"/>
      </c:lineChart>
      <c:catAx>
        <c:axId val="23049651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30510976"/>
        <c:crosses val="autoZero"/>
        <c:auto val="1"/>
        <c:lblAlgn val="ctr"/>
        <c:lblOffset val="100"/>
      </c:catAx>
      <c:valAx>
        <c:axId val="23051097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304965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626988628200458"/>
          <c:y val="0.73983734513051791"/>
          <c:w val="0.47114844762432495"/>
          <c:h val="6.8373095042500123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9.5981968699645773E-2"/>
          <c:y val="4.8757264630734112E-2"/>
          <c:w val="0.79475317989097516"/>
          <c:h val="0.8861994332071954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31775</c:v>
                </c:pt>
                <c:pt idx="1">
                  <c:v>2774</c:v>
                </c:pt>
                <c:pt idx="2">
                  <c:v>44857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16A-45A7-8BCA-44E4239A2E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003366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40832</c:v>
                </c:pt>
                <c:pt idx="1">
                  <c:v>2973</c:v>
                </c:pt>
                <c:pt idx="2">
                  <c:v>37043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16A-45A7-8BCA-44E4239A2EF4}"/>
            </c:ext>
          </c:extLst>
        </c:ser>
        <c:axId val="231278080"/>
        <c:axId val="231279616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8.3329202533792085E-2"/>
                  <c:y val="-4.2191066171485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16A-45A7-8BCA-44E4239A2EF4}"/>
                </c:ext>
              </c:extLst>
            </c:dLbl>
            <c:dLbl>
              <c:idx val="1"/>
              <c:layout>
                <c:manualLayout>
                  <c:x val="-5.5627370358725323E-2"/>
                  <c:y val="2.416469356676159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16A-45A7-8BCA-44E4239A2EF4}"/>
                </c:ext>
              </c:extLst>
            </c:dLbl>
            <c:dLbl>
              <c:idx val="2"/>
              <c:layout>
                <c:manualLayout>
                  <c:x val="-4.2628774422735403E-2"/>
                  <c:y val="-4.9038457825677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16A-45A7-8BCA-44E4239A2E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0.28503540519276188</c:v>
                </c:pt>
                <c:pt idx="1">
                  <c:v>7.1737563085796624E-2</c:v>
                </c:pt>
                <c:pt idx="2">
                  <c:v>-0.17419800700002241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16A-45A7-8BCA-44E4239A2EF4}"/>
            </c:ext>
          </c:extLst>
        </c:ser>
        <c:marker val="1"/>
        <c:axId val="231295232"/>
        <c:axId val="231293696"/>
      </c:lineChart>
      <c:catAx>
        <c:axId val="23127808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231279616"/>
        <c:crosses val="autoZero"/>
        <c:auto val="1"/>
        <c:lblAlgn val="ctr"/>
        <c:lblOffset val="100"/>
      </c:catAx>
      <c:valAx>
        <c:axId val="23127961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31278080"/>
        <c:crosses val="autoZero"/>
        <c:crossBetween val="between"/>
      </c:valAx>
      <c:valAx>
        <c:axId val="231293696"/>
        <c:scaling>
          <c:orientation val="minMax"/>
        </c:scaling>
        <c:axPos val="r"/>
        <c:numFmt formatCode="0%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31295232"/>
        <c:crosses val="max"/>
        <c:crossBetween val="between"/>
      </c:valAx>
      <c:catAx>
        <c:axId val="231295232"/>
        <c:scaling>
          <c:orientation val="minMax"/>
        </c:scaling>
        <c:delete val="1"/>
        <c:axPos val="b"/>
        <c:numFmt formatCode="General" sourceLinked="1"/>
        <c:tickLblPos val="none"/>
        <c:crossAx val="231293696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4444036999202586"/>
          <c:y val="2.9163791714568112E-3"/>
          <c:w val="0.30380106571936355"/>
          <c:h val="9.181071382414333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1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0.88</c:v>
                </c:pt>
                <c:pt idx="1">
                  <c:v>0.87000000000000066</c:v>
                </c:pt>
                <c:pt idx="2">
                  <c:v>0.83000000000000063</c:v>
                </c:pt>
                <c:pt idx="3">
                  <c:v>0.87587587587587734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8B8-4A33-B034-43D697E7E552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0%</c:formatCode>
                <c:ptCount val="4"/>
                <c:pt idx="0">
                  <c:v>4.0000000000000022E-2</c:v>
                </c:pt>
                <c:pt idx="1">
                  <c:v>2.0000000000000011E-2</c:v>
                </c:pt>
                <c:pt idx="2">
                  <c:v>4.0000000000000022E-2</c:v>
                </c:pt>
                <c:pt idx="3">
                  <c:v>2.6228760405975628E-2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8B8-4A33-B034-43D697E7E552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0%</c:formatCode>
                <c:ptCount val="4"/>
                <c:pt idx="0">
                  <c:v>2.0000000000000011E-2</c:v>
                </c:pt>
                <c:pt idx="1">
                  <c:v>0.05</c:v>
                </c:pt>
                <c:pt idx="2">
                  <c:v>0.05</c:v>
                </c:pt>
                <c:pt idx="3">
                  <c:v>3.5668579972377441E-2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8B8-4A33-B034-43D697E7E552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0%</c:formatCode>
                <c:ptCount val="4"/>
                <c:pt idx="0">
                  <c:v>3.0000000000000002E-2</c:v>
                </c:pt>
                <c:pt idx="1">
                  <c:v>0.05</c:v>
                </c:pt>
                <c:pt idx="2">
                  <c:v>6.0000000000000032E-2</c:v>
                </c:pt>
                <c:pt idx="3">
                  <c:v>6.1536219764067868E-2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8B8-4A33-B034-43D697E7E552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dLbls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8B8-4A33-B034-43D697E7E5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Sheet1!$F$2:$F$5</c:f>
              <c:numCache>
                <c:formatCode>0%</c:formatCode>
                <c:ptCount val="4"/>
                <c:pt idx="0">
                  <c:v>3.0000000000000002E-2</c:v>
                </c:pt>
                <c:pt idx="1">
                  <c:v>1.0000000000000005E-2</c:v>
                </c:pt>
                <c:pt idx="2">
                  <c:v>1.0000000000000005E-2</c:v>
                </c:pt>
                <c:pt idx="3">
                  <c:v>6.9056398170322332E-4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8B8-4A33-B034-43D697E7E552}"/>
            </c:ext>
          </c:extLst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31580416"/>
        <c:axId val="231581952"/>
      </c:barChart>
      <c:catAx>
        <c:axId val="23158041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231581952"/>
        <c:crosses val="autoZero"/>
        <c:auto val="1"/>
        <c:lblAlgn val="ctr"/>
        <c:lblOffset val="100"/>
      </c:catAx>
      <c:valAx>
        <c:axId val="231581952"/>
        <c:scaling>
          <c:orientation val="minMax"/>
        </c:scaling>
        <c:delete val="1"/>
        <c:axPos val="l"/>
        <c:numFmt formatCode="0%" sourceLinked="1"/>
        <c:tickLblPos val="none"/>
        <c:crossAx val="2315804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163"/>
          <c:y val="4.4453924549461406E-2"/>
          <c:w val="0.10601057895107528"/>
          <c:h val="0.85425211466005013"/>
        </c:manualLayout>
      </c:layout>
      <c:txPr>
        <a:bodyPr/>
        <a:lstStyle/>
        <a:p>
          <a:pPr>
            <a:defRPr sz="12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1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</c:spPr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Sheet1!$B$2:$B$12</c:f>
              <c:numCache>
                <c:formatCode>0.0%</c:formatCode>
                <c:ptCount val="11"/>
                <c:pt idx="0">
                  <c:v>7.3413415826336344E-3</c:v>
                </c:pt>
                <c:pt idx="1">
                  <c:v>5.3734130789749824E-3</c:v>
                </c:pt>
                <c:pt idx="2">
                  <c:v>1.5759011483895431E-2</c:v>
                </c:pt>
                <c:pt idx="3">
                  <c:v>1.8188278415678667E-2</c:v>
                </c:pt>
                <c:pt idx="4">
                  <c:v>1.349023589780785E-2</c:v>
                </c:pt>
                <c:pt idx="5">
                  <c:v>1.5927633359740033E-2</c:v>
                </c:pt>
                <c:pt idx="6">
                  <c:v>1.874190728613034E-2</c:v>
                </c:pt>
                <c:pt idx="7">
                  <c:v>3.4307400526998981E-2</c:v>
                </c:pt>
                <c:pt idx="8">
                  <c:v>3.29121936187756E-2</c:v>
                </c:pt>
                <c:pt idx="9">
                  <c:v>2.1342468959794022E-2</c:v>
                </c:pt>
                <c:pt idx="10">
                  <c:v>2.1342468959794022E-2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56-4887-871B-CEEE642626AF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Sheet1!$C$2:$C$12</c:f>
              <c:numCache>
                <c:formatCode>0.0%</c:formatCode>
                <c:ptCount val="11"/>
                <c:pt idx="0">
                  <c:v>1.0983889759350794E-2</c:v>
                </c:pt>
                <c:pt idx="1">
                  <c:v>1.2748425845971016E-2</c:v>
                </c:pt>
                <c:pt idx="2">
                  <c:v>2.908179803593381E-2</c:v>
                </c:pt>
                <c:pt idx="3">
                  <c:v>4.4945207016494002E-2</c:v>
                </c:pt>
                <c:pt idx="4">
                  <c:v>3.7051523479693468E-2</c:v>
                </c:pt>
                <c:pt idx="5">
                  <c:v>3.3701137566625024E-2</c:v>
                </c:pt>
                <c:pt idx="6">
                  <c:v>6.0873101572031581E-2</c:v>
                </c:pt>
                <c:pt idx="7">
                  <c:v>5.7923250915252709E-2</c:v>
                </c:pt>
                <c:pt idx="8">
                  <c:v>6.0090279917715463E-2</c:v>
                </c:pt>
                <c:pt idx="9">
                  <c:v>6.3506080369397089E-2</c:v>
                </c:pt>
                <c:pt idx="10">
                  <c:v>6.3506080369397089E-2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56-4887-871B-CEEE642626AF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Sheet1!$D$2:$D$12</c:f>
              <c:numCache>
                <c:formatCode>0.0%</c:formatCode>
                <c:ptCount val="11"/>
                <c:pt idx="0">
                  <c:v>0.22512822573085317</c:v>
                </c:pt>
                <c:pt idx="1">
                  <c:v>0.24591688254496355</c:v>
                </c:pt>
                <c:pt idx="2">
                  <c:v>0.21718996234554436</c:v>
                </c:pt>
                <c:pt idx="3">
                  <c:v>0.30449096757302657</c:v>
                </c:pt>
                <c:pt idx="4">
                  <c:v>0.36089575718956912</c:v>
                </c:pt>
                <c:pt idx="5">
                  <c:v>0.34611460129898342</c:v>
                </c:pt>
                <c:pt idx="6">
                  <c:v>0.37545424373735015</c:v>
                </c:pt>
                <c:pt idx="7">
                  <c:v>0.41618539793086901</c:v>
                </c:pt>
                <c:pt idx="8">
                  <c:v>0.44875948397198334</c:v>
                </c:pt>
                <c:pt idx="9">
                  <c:v>0.45175601919332703</c:v>
                </c:pt>
                <c:pt idx="10">
                  <c:v>0.45175601919332703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56-4887-871B-CEEE642626AF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Sheet1!$E$2:$E$12</c:f>
              <c:numCache>
                <c:formatCode>0.0%</c:formatCode>
                <c:ptCount val="11"/>
                <c:pt idx="0">
                  <c:v>0.19976430570621259</c:v>
                </c:pt>
                <c:pt idx="1">
                  <c:v>0.2542946848176873</c:v>
                </c:pt>
                <c:pt idx="2">
                  <c:v>0.21904516292126844</c:v>
                </c:pt>
                <c:pt idx="3">
                  <c:v>0.16883719190634719</c:v>
                </c:pt>
                <c:pt idx="4">
                  <c:v>0.16764881869775708</c:v>
                </c:pt>
                <c:pt idx="5">
                  <c:v>0.17830687230825265</c:v>
                </c:pt>
                <c:pt idx="6">
                  <c:v>0.14147068859938222</c:v>
                </c:pt>
                <c:pt idx="7">
                  <c:v>8.7295865623032695E-2</c:v>
                </c:pt>
                <c:pt idx="8">
                  <c:v>6.7078645134961812E-2</c:v>
                </c:pt>
                <c:pt idx="9">
                  <c:v>8.1454607356023528E-2</c:v>
                </c:pt>
                <c:pt idx="10">
                  <c:v>8.1454607356023528E-2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56-4887-871B-CEEE642626AF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Sheet1!$F$2:$F$12</c:f>
              <c:numCache>
                <c:formatCode>0.0%</c:formatCode>
                <c:ptCount val="11"/>
                <c:pt idx="0">
                  <c:v>0.28939241760743545</c:v>
                </c:pt>
                <c:pt idx="1">
                  <c:v>0.26909378867404982</c:v>
                </c:pt>
                <c:pt idx="2">
                  <c:v>0.32900555133095416</c:v>
                </c:pt>
                <c:pt idx="3">
                  <c:v>0.31156262856715444</c:v>
                </c:pt>
                <c:pt idx="4">
                  <c:v>0.31419539947037184</c:v>
                </c:pt>
                <c:pt idx="5">
                  <c:v>0.34547545523214085</c:v>
                </c:pt>
                <c:pt idx="6">
                  <c:v>0.33483571498688852</c:v>
                </c:pt>
                <c:pt idx="7">
                  <c:v>0.31984291077549737</c:v>
                </c:pt>
                <c:pt idx="8">
                  <c:v>0.29575917582097294</c:v>
                </c:pt>
                <c:pt idx="9">
                  <c:v>0.26187613707695456</c:v>
                </c:pt>
                <c:pt idx="10">
                  <c:v>0.26187613707695456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56-4887-871B-CEEE642626AF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Sheet1!$G$2:$G$12</c:f>
              <c:numCache>
                <c:formatCode>0.0%</c:formatCode>
                <c:ptCount val="11"/>
                <c:pt idx="0">
                  <c:v>0.22728161450591242</c:v>
                </c:pt>
                <c:pt idx="1">
                  <c:v>0.16661427224143369</c:v>
                </c:pt>
                <c:pt idx="2">
                  <c:v>0.13666406394937539</c:v>
                </c:pt>
                <c:pt idx="3">
                  <c:v>0.11167109249354819</c:v>
                </c:pt>
                <c:pt idx="4">
                  <c:v>8.4122292822044545E-2</c:v>
                </c:pt>
                <c:pt idx="5">
                  <c:v>6.425472875973072E-2</c:v>
                </c:pt>
                <c:pt idx="6">
                  <c:v>5.8379727664109718E-2</c:v>
                </c:pt>
                <c:pt idx="7">
                  <c:v>6.7285644330097233E-2</c:v>
                </c:pt>
                <c:pt idx="8">
                  <c:v>7.9521283240749321E-2</c:v>
                </c:pt>
                <c:pt idx="9">
                  <c:v>0.10529731570043949</c:v>
                </c:pt>
                <c:pt idx="10">
                  <c:v>0.10529731570043949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B56-4887-871B-CEEE642626AF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Sheet1!$H$2:$H$12</c:f>
              <c:numCache>
                <c:formatCode>0.0%</c:formatCode>
                <c:ptCount val="11"/>
                <c:pt idx="0">
                  <c:v>4.0108205107602476E-2</c:v>
                </c:pt>
                <c:pt idx="1">
                  <c:v>4.5958532796920505E-2</c:v>
                </c:pt>
                <c:pt idx="2">
                  <c:v>5.3254449933029302E-2</c:v>
                </c:pt>
                <c:pt idx="3">
                  <c:v>4.0304634027751918E-2</c:v>
                </c:pt>
                <c:pt idx="4">
                  <c:v>2.2595972442756782E-2</c:v>
                </c:pt>
                <c:pt idx="5">
                  <c:v>1.6219571474528401E-2</c:v>
                </c:pt>
                <c:pt idx="6">
                  <c:v>1.0244616154108634E-2</c:v>
                </c:pt>
                <c:pt idx="7">
                  <c:v>1.7159529898253461E-2</c:v>
                </c:pt>
                <c:pt idx="8">
                  <c:v>1.5878938294842222E-2</c:v>
                </c:pt>
                <c:pt idx="9">
                  <c:v>1.476737134406488E-2</c:v>
                </c:pt>
                <c:pt idx="10">
                  <c:v>1.476737134406488E-2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B56-4887-871B-CEEE642626AF}"/>
            </c:ext>
          </c:extLst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34910464"/>
        <c:axId val="234958208"/>
      </c:barChart>
      <c:catAx>
        <c:axId val="23491046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34958208"/>
        <c:crosses val="autoZero"/>
        <c:auto val="1"/>
        <c:lblAlgn val="ctr"/>
        <c:lblOffset val="100"/>
      </c:catAx>
      <c:valAx>
        <c:axId val="234958208"/>
        <c:scaling>
          <c:orientation val="minMax"/>
        </c:scaling>
        <c:delete val="1"/>
        <c:axPos val="l"/>
        <c:numFmt formatCode="0%" sourceLinked="1"/>
        <c:tickLblPos val="none"/>
        <c:crossAx val="2349104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45"/>
          <c:y val="4.4453811215165034E-2"/>
          <c:w val="0.10305844942459115"/>
          <c:h val="0.85425211466005013"/>
        </c:manualLayout>
      </c:layout>
      <c:txPr>
        <a:bodyPr/>
        <a:lstStyle/>
        <a:p>
          <a:pPr>
            <a:defRPr sz="9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="" xmlns:p14="http://schemas.microsoft.com/office/powerpoint/2010/main" val="305070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="" xmlns:p14="http://schemas.microsoft.com/office/powerpoint/2010/main" val="2662487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3153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="" xmlns:p14="http://schemas.microsoft.com/office/powerpoint/2010/main" val="151727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5365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505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0056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9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42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88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88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771" b="-15066"/>
          <a:stretch>
            <a:fillRect/>
          </a:stretch>
        </p:blipFill>
        <p:spPr>
          <a:xfrm>
            <a:off x="4589092" y="372026"/>
            <a:ext cx="697947" cy="7645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9882724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3004" b="4430"/>
          <a:stretch>
            <a:fillRect/>
          </a:stretch>
        </p:blipFill>
        <p:spPr>
          <a:xfrm>
            <a:off x="366742" y="6370168"/>
            <a:ext cx="462200" cy="2699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  <p:sldLayoutId id="2147484159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61261" y="4468116"/>
            <a:ext cx="7512050" cy="986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400" b="0" kern="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国机</a:t>
            </a: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汽车投资市场部</a:t>
            </a:r>
            <a:endParaRPr lang="zh-CN" altLang="en-US" sz="1400" b="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2018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charset="-122"/>
              <a:cs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市场研究报告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2014-2017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52415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  中国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463132"/>
            <a:ext cx="92701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是平行进口车绝对主力车型，占比超过八成。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="" xmlns:p14="http://schemas.microsoft.com/office/powerpoint/2010/main" val="4179708679"/>
              </p:ext>
            </p:extLst>
          </p:nvPr>
        </p:nvGraphicFramePr>
        <p:xfrm>
          <a:off x="914399" y="2328864"/>
          <a:ext cx="8077687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2017-2018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乘用车分品牌进口量与同比增速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117518" y="6355665"/>
            <a:ext cx="41200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国机汽车 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278611"/>
            <a:ext cx="89336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月份的情况来看，进口量排名前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品牌对比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年全年均作出调整态势，其中雷克萨斯、林肯在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年全年销售端超强表现下，回补库存状态明显。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68596325"/>
              </p:ext>
            </p:extLst>
          </p:nvPr>
        </p:nvGraphicFramePr>
        <p:xfrm>
          <a:off x="5324274" y="2340183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1.1%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63.6%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-34.5%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26.0%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61.5%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21.1%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-32.6%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-14.6%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21.1%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-21.2%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04749477"/>
              </p:ext>
            </p:extLst>
          </p:nvPr>
        </p:nvGraphicFramePr>
        <p:xfrm>
          <a:off x="870162" y="2340183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9.1%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17.5%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26.0%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11.8%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10.5%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21.6%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78.5%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73.3%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16.8%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2896" y="2212646"/>
            <a:ext cx="77819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7992633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54291"/>
            <a:ext cx="369209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国机汽车 中国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552381"/>
            <a:ext cx="9164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月份进口车终端销售的情况来看，第一集团品牌竞争加剧，奔驰上升到销量榜第一，雷克萨斯紧随其后将宝马挤至第三位。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82669937"/>
              </p:ext>
            </p:extLst>
          </p:nvPr>
        </p:nvGraphicFramePr>
        <p:xfrm>
          <a:off x="1302593" y="2133587"/>
          <a:ext cx="7304305" cy="3716880"/>
        </p:xfrm>
        <a:graphic>
          <a:graphicData uri="http://schemas.openxmlformats.org/drawingml/2006/table">
            <a:tbl>
              <a:tblPr/>
              <a:tblGrid>
                <a:gridCol w="5469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446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446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4467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446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4467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4467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4467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44674">
                  <a:extLst>
                    <a:ext uri="{9D8B030D-6E8A-4147-A177-3AD203B41FA5}">
                      <a16:colId xmlns="" xmlns:a16="http://schemas.microsoft.com/office/drawing/2014/main" val="344162611"/>
                    </a:ext>
                  </a:extLst>
                </a:gridCol>
              </a:tblGrid>
              <a:tr h="23230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2016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2018YTD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2018MTD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Hyundai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Dodge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Maserati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Maserati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7180523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0220" y="250601"/>
            <a:ext cx="89982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月，排名前十的品牌当中，有四个品牌出现下滑，分别是宝马、保时捷、大众和斯巴鲁。雷克萨斯依旧延续去年的强劲表现，奥迪品牌也表现亮眼。</a:t>
            </a:r>
            <a:endParaRPr lang="zh-CN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汽车市场销量及增速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65029"/>
            <a:ext cx="336730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国机汽车 中国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进口汽车市场信息联席会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475" y="1917906"/>
            <a:ext cx="89058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194546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5636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  中国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42924" y="415882"/>
            <a:ext cx="92049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平行进口：丰田、日产、路虎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奔驰、宝马位居前五，占比接近九成。</a:t>
            </a:r>
            <a:endParaRPr lang="en-US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46351" y="772144"/>
            <a:ext cx="9020343" cy="528653"/>
          </a:xfrm>
        </p:spPr>
        <p:txBody>
          <a:bodyPr/>
          <a:lstStyle/>
          <a:p>
            <a:r>
              <a:rPr lang="zh-CN" altLang="en-US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丰田还是份额最大的品牌，但其份额继续下滑，</a:t>
            </a:r>
            <a:r>
              <a:rPr lang="en-US" altLang="zh-CN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月为</a:t>
            </a:r>
            <a:r>
              <a:rPr lang="en-US" altLang="zh-CN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39%</a:t>
            </a:r>
            <a:r>
              <a:rPr lang="zh-CN" altLang="en-US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，日产、路虎、奔驰、宝马、福特位居其后，前六大品牌累计份额为</a:t>
            </a:r>
            <a:r>
              <a:rPr lang="en-US" altLang="zh-CN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92.5%</a:t>
            </a:r>
            <a:r>
              <a:rPr lang="zh-CN" altLang="en-US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，集中化趋势</a:t>
            </a:r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明显。</a:t>
            </a:r>
            <a:endParaRPr lang="zh-CN" altLang="en-US" sz="1400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2003096"/>
            <a:ext cx="94869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5" y="6361174"/>
            <a:ext cx="422385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国机汽车  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706" y="531886"/>
            <a:ext cx="9247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88.0%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90.5%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45.2%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1065467348"/>
              </p:ext>
            </p:extLst>
          </p:nvPr>
        </p:nvGraphicFramePr>
        <p:xfrm>
          <a:off x="769083" y="2171766"/>
          <a:ext cx="8344536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6634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：国机汽车  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491373" y="245317"/>
            <a:ext cx="91642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3.0-4.0L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排量区间提升明显，抢占了部分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3.0-4.0L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区间，此外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以下的平行进口车份额抬升明显，相比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年全年份额增加了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3.3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百分点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="" xmlns:p14="http://schemas.microsoft.com/office/powerpoint/2010/main" val="1845480532"/>
              </p:ext>
            </p:extLst>
          </p:nvPr>
        </p:nvGraphicFramePr>
        <p:xfrm>
          <a:off x="1466850" y="2150534"/>
          <a:ext cx="6732000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平行进口车市场排量结构变化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17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11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07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51307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0008" y="1912125"/>
            <a:ext cx="46640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月进口汽车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9.5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4.5%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年进口量开局良好。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0490" y="1920297"/>
            <a:ext cx="42308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9.5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同比增长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4.5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，延续去年增长态势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。</a:t>
            </a:r>
            <a:endParaRPr lang="zh-CN" altLang="zh-CN" sz="1200" b="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243561" y="6277562"/>
            <a:ext cx="343329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国机汽车中国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2009-2017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309968" y="1582111"/>
            <a:ext cx="4494213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2014-2017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5403273" y="1923803"/>
            <a:ext cx="4131674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387" y="570361"/>
            <a:ext cx="92024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月进口量达到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9.5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4.5%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，延续去年的增长态势。</a:t>
            </a:r>
            <a:endParaRPr lang="en-US" altLang="zh-CN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="" xmlns:p14="http://schemas.microsoft.com/office/powerpoint/2010/main" val="2924675945"/>
              </p:ext>
            </p:extLst>
          </p:nvPr>
        </p:nvGraphicFramePr>
        <p:xfrm>
          <a:off x="318674" y="2402894"/>
          <a:ext cx="4976656" cy="3491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9032" y="2233920"/>
            <a:ext cx="41148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3705426514"/>
              </p:ext>
            </p:extLst>
          </p:nvPr>
        </p:nvGraphicFramePr>
        <p:xfrm>
          <a:off x="4283659" y="2163949"/>
          <a:ext cx="5431905" cy="356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5165977" y="5120153"/>
            <a:ext cx="447776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7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7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7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6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1.8%</a:t>
            </a:r>
            <a:endParaRPr lang="zh-CN" altLang="en-US" sz="600" b="1" cap="all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297088"/>
            <a:ext cx="331794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国机汽车 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7" y="480707"/>
            <a:ext cx="91529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月进口车销售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8.1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1.8%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，受到整体环境的影响，终端销售增长乏力。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376333" y="1934633"/>
            <a:ext cx="388620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0796" y="1643405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年进口汽车市场月度销量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="" xmlns:p14="http://schemas.microsoft.com/office/powerpoint/2010/main" val="2429787891"/>
              </p:ext>
            </p:extLst>
          </p:nvPr>
        </p:nvGraphicFramePr>
        <p:xfrm>
          <a:off x="562647" y="2855220"/>
          <a:ext cx="4360660" cy="3046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70007" y="1925330"/>
            <a:ext cx="469004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月销售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8.1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1.8%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，终端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需求趋势性放缓。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50490" y="1937881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月，进口车销售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8.1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同比增速为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1.8%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624430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行业库存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深度为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3.06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相比去年同期的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3.24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，下降了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0.18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个月。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2127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正常进口汽车：行业去库存压力有所减轻，保持在一个相对合理的水平。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数据来源：国机汽车  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72502473"/>
              </p:ext>
            </p:extLst>
          </p:nvPr>
        </p:nvGraphicFramePr>
        <p:xfrm>
          <a:off x="1443537" y="2143511"/>
          <a:ext cx="7329202" cy="3883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1608259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6275393" y="2122488"/>
            <a:ext cx="24479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2000" b="0">
              <a:latin typeface="宋体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634163" y="2451110"/>
            <a:ext cx="23764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3425202964"/>
              </p:ext>
            </p:extLst>
          </p:nvPr>
        </p:nvGraphicFramePr>
        <p:xfrm>
          <a:off x="586854" y="2257425"/>
          <a:ext cx="4266953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90124" y="5734312"/>
            <a:ext cx="4714178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7.7%          10.5%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/>
                <a:ea typeface="微软雅黑" pitchFamily="34" charset="-122"/>
              </a:rPr>
              <a:t>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12.7%          14.2%          17.6%</a:t>
            </a:r>
            <a:endParaRPr lang="zh-CN" altLang="en-US" sz="1100" b="1" dirty="0">
              <a:solidFill>
                <a:schemeClr val="bg1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824" y="218926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540" y="573008"/>
            <a:ext cx="9194292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平行进口汽车：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月平行进口汽车共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1.68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万辆，同比增长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25.4%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，占进口总量的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17.6%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，相比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年的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14.2%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大幅提高了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3.4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个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百分点。</a:t>
            </a:r>
            <a:endParaRPr lang="zh-CN" altLang="en-US" sz="185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78451" y="1635756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-2018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5288803" y="224612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="" xmlns:p14="http://schemas.microsoft.com/office/powerpoint/2010/main" val="1873420252"/>
              </p:ext>
            </p:extLst>
          </p:nvPr>
        </p:nvGraphicFramePr>
        <p:xfrm>
          <a:off x="4581525" y="2060575"/>
          <a:ext cx="4906963" cy="381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306363628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583708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1970914"/>
            <a:ext cx="9157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9.5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4.5%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9.4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4.3%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42.0%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52.8%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48124351"/>
              </p:ext>
            </p:extLst>
          </p:nvPr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43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159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143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143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1438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1597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1438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1438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93991</a:t>
                      </a:r>
                      <a:endParaRPr lang="en-US" altLang="zh-CN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90156</a:t>
                      </a:r>
                      <a:endParaRPr lang="en-US" altLang="zh-CN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4.3%</a:t>
                      </a:r>
                      <a:endParaRPr lang="en-US" altLang="zh-CN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93991</a:t>
                      </a:r>
                      <a:endParaRPr lang="en-US" altLang="zh-CN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90156</a:t>
                      </a:r>
                      <a:endParaRPr lang="en-US" altLang="zh-CN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4.3%</a:t>
                      </a:r>
                      <a:endParaRPr lang="en-US" altLang="zh-CN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39442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33013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42.0%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39442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33013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42.0%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49630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52301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-5.1%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52.8%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49630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52301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-5.1%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52.8%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4919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4842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1.6%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4919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4842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1.6%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257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2017-2018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476720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月进口乘用车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9.4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万辆，同比增长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4.3%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CAR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同比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增速分别为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19.5%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-5.1%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1.6%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数据来源：国机汽车  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2898882993"/>
              </p:ext>
            </p:extLst>
          </p:nvPr>
        </p:nvGraphicFramePr>
        <p:xfrm>
          <a:off x="1556887" y="2135627"/>
          <a:ext cx="7000259" cy="384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452188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月份，轿车销售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4.1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万台，同比增速达到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28.5%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，开局势头迅猛；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销售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3.7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万台，同比下滑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17.4%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延续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去年的下滑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态势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国机汽车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538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2017-2018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年进口汽车市场累计销量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95854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39256</TotalTime>
  <Words>1514</Words>
  <Application>Microsoft Office PowerPoint</Application>
  <PresentationFormat>A4 纸张(210x297 毫米)</PresentationFormat>
  <Paragraphs>325</Paragraphs>
  <Slides>17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120316_VWAG_Template_draft</vt:lpstr>
      <vt:lpstr>幻灯片 1</vt:lpstr>
      <vt:lpstr>幻灯片 2</vt:lpstr>
      <vt:lpstr>幻灯片 3</vt:lpstr>
      <vt:lpstr>幻灯片 4</vt:lpstr>
      <vt:lpstr>2018年1月行业库存深度为3.06个月，相比去年同期的3.24个月，下降了0.18个月。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丰田还是份额最大的品牌，但其份额继续下滑，2018年1月为39%，日产、路虎、奔驰、宝马、福特位居其后，前六大品牌累计份额为92.5%，集中化趋势明显。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吴家博</dc:creator>
  <cp:lastModifiedBy>王存</cp:lastModifiedBy>
  <cp:revision>2860</cp:revision>
  <cp:lastPrinted>2013-12-11T01:16:46Z</cp:lastPrinted>
  <dcterms:created xsi:type="dcterms:W3CDTF">2012-04-10T02:52:52Z</dcterms:created>
  <dcterms:modified xsi:type="dcterms:W3CDTF">2018-03-07T06:05:14Z</dcterms:modified>
</cp:coreProperties>
</file>