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48" r:id="rId1"/>
    <p:sldMasterId id="2147483649" r:id="rId2"/>
  </p:sldMasterIdLst>
  <p:notesMasterIdLst>
    <p:notesMasterId r:id="rId17"/>
  </p:notesMasterIdLst>
  <p:handoutMasterIdLst>
    <p:handoutMasterId r:id="rId18"/>
  </p:handoutMasterIdLst>
  <p:sldIdLst>
    <p:sldId id="292" r:id="rId3"/>
    <p:sldId id="418" r:id="rId4"/>
    <p:sldId id="447" r:id="rId5"/>
    <p:sldId id="449" r:id="rId6"/>
    <p:sldId id="450" r:id="rId7"/>
    <p:sldId id="451" r:id="rId8"/>
    <p:sldId id="452" r:id="rId9"/>
    <p:sldId id="453" r:id="rId10"/>
    <p:sldId id="454" r:id="rId11"/>
    <p:sldId id="455" r:id="rId12"/>
    <p:sldId id="456" r:id="rId13"/>
    <p:sldId id="457" r:id="rId14"/>
    <p:sldId id="458" r:id="rId15"/>
    <p:sldId id="443" r:id="rId16"/>
  </p:sldIdLst>
  <p:sldSz cx="9144000" cy="6858000" type="screen4x3"/>
  <p:notesSz cx="7004050" cy="9223375"/>
  <p:defaultTextStyle>
    <a:defPPr>
      <a:defRPr lang="en-US"/>
    </a:defPPr>
    <a:lvl1pPr algn="l" rtl="0" eaLnBrk="0" fontAlgn="base" hangingPunct="0">
      <a:spcBef>
        <a:spcPct val="0"/>
      </a:spcBef>
      <a:spcAft>
        <a:spcPct val="0"/>
      </a:spcAft>
      <a:defRPr sz="1400" kern="1200">
        <a:solidFill>
          <a:schemeClr val="tx1"/>
        </a:solidFill>
        <a:latin typeface="Arial" charset="0"/>
        <a:ea typeface="宋体" charset="-122"/>
        <a:cs typeface="+mn-cs"/>
      </a:defRPr>
    </a:lvl1pPr>
    <a:lvl2pPr marL="457200" algn="l" rtl="0" eaLnBrk="0" fontAlgn="base" hangingPunct="0">
      <a:spcBef>
        <a:spcPct val="0"/>
      </a:spcBef>
      <a:spcAft>
        <a:spcPct val="0"/>
      </a:spcAft>
      <a:defRPr sz="1400" kern="1200">
        <a:solidFill>
          <a:schemeClr val="tx1"/>
        </a:solidFill>
        <a:latin typeface="Arial" charset="0"/>
        <a:ea typeface="宋体" charset="-122"/>
        <a:cs typeface="+mn-cs"/>
      </a:defRPr>
    </a:lvl2pPr>
    <a:lvl3pPr marL="914400" algn="l" rtl="0" eaLnBrk="0" fontAlgn="base" hangingPunct="0">
      <a:spcBef>
        <a:spcPct val="0"/>
      </a:spcBef>
      <a:spcAft>
        <a:spcPct val="0"/>
      </a:spcAft>
      <a:defRPr sz="1400" kern="1200">
        <a:solidFill>
          <a:schemeClr val="tx1"/>
        </a:solidFill>
        <a:latin typeface="Arial" charset="0"/>
        <a:ea typeface="宋体" charset="-122"/>
        <a:cs typeface="+mn-cs"/>
      </a:defRPr>
    </a:lvl3pPr>
    <a:lvl4pPr marL="1371600" algn="l" rtl="0" eaLnBrk="0" fontAlgn="base" hangingPunct="0">
      <a:spcBef>
        <a:spcPct val="0"/>
      </a:spcBef>
      <a:spcAft>
        <a:spcPct val="0"/>
      </a:spcAft>
      <a:defRPr sz="1400" kern="1200">
        <a:solidFill>
          <a:schemeClr val="tx1"/>
        </a:solidFill>
        <a:latin typeface="Arial" charset="0"/>
        <a:ea typeface="宋体" charset="-122"/>
        <a:cs typeface="+mn-cs"/>
      </a:defRPr>
    </a:lvl4pPr>
    <a:lvl5pPr marL="1828800" algn="l" rtl="0" eaLnBrk="0" fontAlgn="base" hangingPunct="0">
      <a:spcBef>
        <a:spcPct val="0"/>
      </a:spcBef>
      <a:spcAft>
        <a:spcPct val="0"/>
      </a:spcAft>
      <a:defRPr sz="1400" kern="1200">
        <a:solidFill>
          <a:schemeClr val="tx1"/>
        </a:solidFill>
        <a:latin typeface="Arial" charset="0"/>
        <a:ea typeface="宋体" charset="-122"/>
        <a:cs typeface="+mn-cs"/>
      </a:defRPr>
    </a:lvl5pPr>
    <a:lvl6pPr marL="2286000" algn="l" defTabSz="914400" rtl="0" eaLnBrk="1" latinLnBrk="0" hangingPunct="1">
      <a:defRPr sz="1400" kern="1200">
        <a:solidFill>
          <a:schemeClr val="tx1"/>
        </a:solidFill>
        <a:latin typeface="Arial" charset="0"/>
        <a:ea typeface="宋体" charset="-122"/>
        <a:cs typeface="+mn-cs"/>
      </a:defRPr>
    </a:lvl6pPr>
    <a:lvl7pPr marL="2743200" algn="l" defTabSz="914400" rtl="0" eaLnBrk="1" latinLnBrk="0" hangingPunct="1">
      <a:defRPr sz="1400" kern="1200">
        <a:solidFill>
          <a:schemeClr val="tx1"/>
        </a:solidFill>
        <a:latin typeface="Arial" charset="0"/>
        <a:ea typeface="宋体" charset="-122"/>
        <a:cs typeface="+mn-cs"/>
      </a:defRPr>
    </a:lvl7pPr>
    <a:lvl8pPr marL="3200400" algn="l" defTabSz="914400" rtl="0" eaLnBrk="1" latinLnBrk="0" hangingPunct="1">
      <a:defRPr sz="1400" kern="1200">
        <a:solidFill>
          <a:schemeClr val="tx1"/>
        </a:solidFill>
        <a:latin typeface="Arial" charset="0"/>
        <a:ea typeface="宋体" charset="-122"/>
        <a:cs typeface="+mn-cs"/>
      </a:defRPr>
    </a:lvl8pPr>
    <a:lvl9pPr marL="3657600" algn="l" defTabSz="914400" rtl="0" eaLnBrk="1" latinLnBrk="0" hangingPunct="1">
      <a:defRPr sz="1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CBCB"/>
    <a:srgbClr val="EAEAEA"/>
    <a:srgbClr val="FF9999"/>
    <a:srgbClr val="CC0000"/>
    <a:srgbClr val="FFCC00"/>
    <a:srgbClr val="FFFF00"/>
    <a:srgbClr val="66CC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303" autoAdjust="0"/>
    <p:restoredTop sz="99482" autoAdjust="0"/>
  </p:normalViewPr>
  <p:slideViewPr>
    <p:cSldViewPr snapToGrid="0">
      <p:cViewPr>
        <p:scale>
          <a:sx n="70" d="100"/>
          <a:sy n="70" d="100"/>
        </p:scale>
        <p:origin x="-2011" y="-432"/>
      </p:cViewPr>
      <p:guideLst>
        <p:guide orient="horz" pos="4002"/>
        <p:guide pos="55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66" d="100"/>
          <a:sy n="66" d="100"/>
        </p:scale>
        <p:origin x="-900" y="-72"/>
      </p:cViewPr>
      <p:guideLst>
        <p:guide orient="horz" pos="2905"/>
        <p:guide pos="220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vl1pPr>
          </a:lstStyle>
          <a:p>
            <a:endParaRPr lang="zh-CN" altLang="en-US"/>
          </a:p>
        </p:txBody>
      </p:sp>
      <p:sp>
        <p:nvSpPr>
          <p:cNvPr id="3075" name="Rectangle 3"/>
          <p:cNvSpPr>
            <a:spLocks noGrp="1" noChangeArrowheads="1"/>
          </p:cNvSpPr>
          <p:nvPr>
            <p:ph type="dt" sz="quarter"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vl1pPr>
          </a:lstStyle>
          <a:p>
            <a:endParaRPr lang="en-US" altLang="zh-CN"/>
          </a:p>
        </p:txBody>
      </p:sp>
      <p:sp>
        <p:nvSpPr>
          <p:cNvPr id="3076" name="Rectangle 4"/>
          <p:cNvSpPr>
            <a:spLocks noGrp="1" noChangeArrowheads="1"/>
          </p:cNvSpPr>
          <p:nvPr>
            <p:ph type="ftr" sz="quarter" idx="2"/>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vl1pPr>
          </a:lstStyle>
          <a:p>
            <a:endParaRPr lang="en-US" altLang="zh-CN"/>
          </a:p>
        </p:txBody>
      </p:sp>
      <p:sp>
        <p:nvSpPr>
          <p:cNvPr id="3077" name="Rectangle 5"/>
          <p:cNvSpPr>
            <a:spLocks noGrp="1" noChangeArrowheads="1"/>
          </p:cNvSpPr>
          <p:nvPr>
            <p:ph type="sldNum" sz="quarter" idx="3"/>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vl1pPr>
          </a:lstStyle>
          <a:p>
            <a:fld id="{1FDBFA2B-1194-46C7-84A4-EE8E671EF9AC}" type="slidenum">
              <a:rPr lang="zh-CN" altLang="en-US"/>
              <a:pPr/>
              <a:t>‹#›</a:t>
            </a:fld>
            <a:endParaRPr lang="en-US" altLang="zh-CN"/>
          </a:p>
        </p:txBody>
      </p:sp>
      <p:sp>
        <p:nvSpPr>
          <p:cNvPr id="3078" name="Rectangle 6"/>
          <p:cNvSpPr>
            <a:spLocks noChangeArrowheads="1"/>
          </p:cNvSpPr>
          <p:nvPr/>
        </p:nvSpPr>
        <p:spPr bwMode="auto">
          <a:xfrm>
            <a:off x="3154363" y="8774113"/>
            <a:ext cx="690562"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4A3479B0-083D-479D-912E-BF34DCEB3FC2}"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atin typeface="Times New Roman" pitchFamily="18" charset="0"/>
              </a:defRPr>
            </a:lvl1pPr>
          </a:lstStyle>
          <a:p>
            <a:endParaRPr lang="zh-CN" altLang="en-US"/>
          </a:p>
        </p:txBody>
      </p:sp>
      <p:sp>
        <p:nvSpPr>
          <p:cNvPr id="2051" name="Rectangle 3"/>
          <p:cNvSpPr>
            <a:spLocks noGrp="1" noChangeArrowheads="1"/>
          </p:cNvSpPr>
          <p:nvPr>
            <p:ph type="dt"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atin typeface="Times New Roman" pitchFamily="18" charset="0"/>
              </a:defRPr>
            </a:lvl1pPr>
          </a:lstStyle>
          <a:p>
            <a:endParaRPr lang="en-US" altLang="zh-CN"/>
          </a:p>
        </p:txBody>
      </p:sp>
      <p:sp>
        <p:nvSpPr>
          <p:cNvPr id="2052" name="Rectangle 4"/>
          <p:cNvSpPr>
            <a:spLocks noGrp="1" noChangeArrowheads="1"/>
          </p:cNvSpPr>
          <p:nvPr>
            <p:ph type="ftr" sz="quarter" idx="4"/>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atin typeface="Times New Roman" pitchFamily="18" charset="0"/>
              </a:defRPr>
            </a:lvl1pPr>
          </a:lstStyle>
          <a:p>
            <a:endParaRPr lang="en-US" altLang="zh-CN"/>
          </a:p>
        </p:txBody>
      </p:sp>
      <p:sp>
        <p:nvSpPr>
          <p:cNvPr id="2053" name="Rectangle 5"/>
          <p:cNvSpPr>
            <a:spLocks noGrp="1" noChangeArrowheads="1"/>
          </p:cNvSpPr>
          <p:nvPr>
            <p:ph type="sldNum" sz="quarter" idx="5"/>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atin typeface="Times New Roman" pitchFamily="18" charset="0"/>
              </a:defRPr>
            </a:lvl1pPr>
          </a:lstStyle>
          <a:p>
            <a:fld id="{A26D4DFE-110E-41B1-85B2-1D8B509FA92B}" type="slidenum">
              <a:rPr lang="zh-CN" altLang="en-US"/>
              <a:pPr/>
              <a:t>‹#›</a:t>
            </a:fld>
            <a:endParaRPr lang="en-US" altLang="zh-CN"/>
          </a:p>
        </p:txBody>
      </p:sp>
      <p:sp>
        <p:nvSpPr>
          <p:cNvPr id="2054" name="Rectangle 6"/>
          <p:cNvSpPr>
            <a:spLocks noChangeArrowheads="1"/>
          </p:cNvSpPr>
          <p:nvPr/>
        </p:nvSpPr>
        <p:spPr bwMode="auto">
          <a:xfrm>
            <a:off x="3155950" y="8774113"/>
            <a:ext cx="690563"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3DD88D72-52FB-4BF4-A4C6-CA7DC7D1BADE}"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
        <p:nvSpPr>
          <p:cNvPr id="2055" name="Rectangle 7"/>
          <p:cNvSpPr>
            <a:spLocks noChangeArrowheads="1" noTextEdit="1"/>
          </p:cNvSpPr>
          <p:nvPr>
            <p:ph type="sldImg" idx="2"/>
          </p:nvPr>
        </p:nvSpPr>
        <p:spPr bwMode="auto">
          <a:xfrm>
            <a:off x="1209675" y="701675"/>
            <a:ext cx="4595813" cy="3446463"/>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1pPr>
    <a:lvl2pPr marL="4572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2pPr>
    <a:lvl3pPr marL="9144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3pPr>
    <a:lvl4pPr marL="13716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4pPr>
    <a:lvl5pPr marL="18288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3601F177-451C-4F49-A176-B3795CE1DD2E}" type="slidenum">
              <a:rPr lang="zh-CN" altLang="en-US"/>
              <a:pPr/>
              <a:t>13</a:t>
            </a:fld>
            <a:endParaRPr lang="en-US" altLang="zh-CN"/>
          </a:p>
        </p:txBody>
      </p:sp>
      <p:sp>
        <p:nvSpPr>
          <p:cNvPr id="3566594" name="Rectangle 2"/>
          <p:cNvSpPr>
            <a:spLocks noChangeArrowheads="1" noTextEdit="1"/>
          </p:cNvSpPr>
          <p:nvPr>
            <p:ph type="sldImg"/>
          </p:nvPr>
        </p:nvSpPr>
        <p:spPr>
          <a:xfrm>
            <a:off x="1195388" y="692150"/>
            <a:ext cx="4613275" cy="3459163"/>
          </a:xfrm>
          <a:ln/>
        </p:spPr>
      </p:sp>
      <p:sp>
        <p:nvSpPr>
          <p:cNvPr id="3566595" name="Rectangle 3"/>
          <p:cNvSpPr>
            <a:spLocks noChangeArrowheads="1"/>
          </p:cNvSpPr>
          <p:nvPr>
            <p:ph type="body" idx="1"/>
          </p:nvPr>
        </p:nvSpPr>
        <p:spPr bwMode="auto">
          <a:xfrm>
            <a:off x="700088" y="4381500"/>
            <a:ext cx="5603875" cy="4149725"/>
          </a:xfrm>
          <a:prstGeom prst="rect">
            <a:avLst/>
          </a:prstGeom>
          <a:solidFill>
            <a:srgbClr val="FFFFFF"/>
          </a:solidFill>
          <a:ln>
            <a:solidFill>
              <a:srgbClr val="000000"/>
            </a:solidFill>
            <a:miter lim="800000"/>
            <a:headEnd/>
            <a:tailEnd/>
          </a:ln>
        </p:spPr>
        <p:txBody>
          <a:bodyPr lIns="92720" tIns="46360" rIns="92720" bIns="46360"/>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72300" y="-17463"/>
            <a:ext cx="2171700" cy="614362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463"/>
            <a:ext cx="6362700" cy="614362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584325" y="-17463"/>
            <a:ext cx="7559675" cy="868363"/>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525963"/>
          </a:xfrm>
          <a:prstGeom prst="rect">
            <a:avLst/>
          </a:prstGeom>
        </p:spPr>
        <p:txBody>
          <a:bodyPr/>
          <a:lstStyle/>
          <a:p>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3170306" name="Group 2"/>
          <p:cNvGrpSpPr>
            <a:grpSpLocks/>
          </p:cNvGrpSpPr>
          <p:nvPr/>
        </p:nvGrpSpPr>
        <p:grpSpPr bwMode="auto">
          <a:xfrm>
            <a:off x="0" y="0"/>
            <a:ext cx="9144000" cy="6858000"/>
            <a:chOff x="0" y="0"/>
            <a:chExt cx="5760" cy="4320"/>
          </a:xfrm>
        </p:grpSpPr>
        <p:sp>
          <p:nvSpPr>
            <p:cNvPr id="3170307"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70308"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grpSp>
          <p:nvGrpSpPr>
            <p:cNvPr id="3170309" name="Group 5"/>
            <p:cNvGrpSpPr>
              <a:grpSpLocks/>
            </p:cNvGrpSpPr>
            <p:nvPr/>
          </p:nvGrpSpPr>
          <p:grpSpPr bwMode="auto">
            <a:xfrm>
              <a:off x="0" y="672"/>
              <a:ext cx="1806" cy="1989"/>
              <a:chOff x="0" y="672"/>
              <a:chExt cx="1806" cy="1989"/>
            </a:xfrm>
          </p:grpSpPr>
          <p:sp>
            <p:nvSpPr>
              <p:cNvPr id="3170310"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1"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2"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3"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4"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5"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6"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7"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8"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9"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grpSp>
      </p:grpSp>
      <p:sp>
        <p:nvSpPr>
          <p:cNvPr id="3170320" name="Rectangle 16"/>
          <p:cNvSpPr>
            <a:spLocks noGrp="1" noChangeArrowheads="1"/>
          </p:cNvSpPr>
          <p:nvPr>
            <p:ph type="dt" sz="half" idx="2"/>
          </p:nvPr>
        </p:nvSpPr>
        <p:spPr>
          <a:xfrm>
            <a:off x="457200" y="6248400"/>
            <a:ext cx="2133600" cy="457200"/>
          </a:xfrm>
        </p:spPr>
        <p:txBody>
          <a:bodyPr/>
          <a:lstStyle>
            <a:lvl1pPr>
              <a:defRPr/>
            </a:lvl1pPr>
          </a:lstStyle>
          <a:p>
            <a:endParaRPr lang="en-US" altLang="zh-CN"/>
          </a:p>
        </p:txBody>
      </p:sp>
      <p:sp>
        <p:nvSpPr>
          <p:cNvPr id="3170321" name="Rectangle 17"/>
          <p:cNvSpPr>
            <a:spLocks noGrp="1" noChangeArrowheads="1"/>
          </p:cNvSpPr>
          <p:nvPr>
            <p:ph type="ftr" sz="quarter" idx="3"/>
          </p:nvPr>
        </p:nvSpPr>
        <p:spPr/>
        <p:txBody>
          <a:bodyPr/>
          <a:lstStyle>
            <a:lvl1pPr>
              <a:defRPr/>
            </a:lvl1pPr>
          </a:lstStyle>
          <a:p>
            <a:endParaRPr lang="en-US" altLang="zh-CN"/>
          </a:p>
        </p:txBody>
      </p:sp>
      <p:sp>
        <p:nvSpPr>
          <p:cNvPr id="3170322" name="Rectangle 18"/>
          <p:cNvSpPr>
            <a:spLocks noGrp="1" noChangeArrowheads="1"/>
          </p:cNvSpPr>
          <p:nvPr>
            <p:ph type="sldNum" sz="quarter" idx="4"/>
          </p:nvPr>
        </p:nvSpPr>
        <p:spPr/>
        <p:txBody>
          <a:bodyPr/>
          <a:lstStyle>
            <a:lvl1pPr>
              <a:defRPr/>
            </a:lvl1pPr>
          </a:lstStyle>
          <a:p>
            <a:fld id="{E29C195C-B6FB-4A71-A661-910DD09836F6}" type="slidenum">
              <a:rPr lang="zh-CN" altLang="en-US"/>
              <a:pPr/>
              <a:t>‹#›</a:t>
            </a:fld>
            <a:endParaRPr lang="en-US" altLang="zh-CN"/>
          </a:p>
        </p:txBody>
      </p:sp>
      <p:sp>
        <p:nvSpPr>
          <p:cNvPr id="3170323"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3170324"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1500"/>
            </a:lvl1pPr>
          </a:lstStyle>
          <a:p>
            <a:r>
              <a:rPr lang="zh-CN" altLang="en-US"/>
              <a:t>单击此处编辑母版副标题样式</a:t>
            </a:r>
          </a:p>
        </p:txBody>
      </p:sp>
      <p:pic>
        <p:nvPicPr>
          <p:cNvPr id="3170326" name="Picture 22"/>
          <p:cNvPicPr>
            <a:picLocks noChangeAspect="1" noChangeArrowheads="1"/>
          </p:cNvPicPr>
          <p:nvPr userDrawn="1"/>
        </p:nvPicPr>
        <p:blipFill>
          <a:blip r:embed="rId2" cstate="print"/>
          <a:srcRect/>
          <a:stretch>
            <a:fillRect/>
          </a:stretch>
        </p:blipFill>
        <p:spPr bwMode="auto">
          <a:xfrm>
            <a:off x="34925" y="6494463"/>
            <a:ext cx="755650" cy="363537"/>
          </a:xfrm>
          <a:prstGeom prst="rect">
            <a:avLst/>
          </a:prstGeom>
          <a:noFill/>
          <a:ln w="9525">
            <a:noFill/>
            <a:miter lim="800000"/>
            <a:headEnd/>
            <a:tailEnd/>
          </a:ln>
          <a:effectLst/>
        </p:spPr>
      </p:pic>
      <p:sp>
        <p:nvSpPr>
          <p:cNvPr id="10" name="Text Box 12"/>
          <p:cNvSpPr txBox="1">
            <a:spLocks noChangeArrowheads="1"/>
          </p:cNvSpPr>
          <p:nvPr userDrawn="1"/>
        </p:nvSpPr>
        <p:spPr bwMode="auto">
          <a:xfrm>
            <a:off x="827088" y="6596063"/>
            <a:ext cx="1441450" cy="274637"/>
          </a:xfrm>
          <a:prstGeom prst="rect">
            <a:avLst/>
          </a:prstGeom>
          <a:noFill/>
          <a:ln w="9525">
            <a:noFill/>
            <a:miter lim="800000"/>
            <a:headEnd/>
            <a:tailEnd/>
          </a:ln>
          <a:effectLst/>
        </p:spPr>
        <p:txBody>
          <a:bodyPr>
            <a:spAutoFit/>
          </a:bodyPr>
          <a:lstStyle/>
          <a:p>
            <a:pPr eaLnBrk="1" hangingPunct="1">
              <a:spcBef>
                <a:spcPct val="50000"/>
              </a:spcBef>
              <a:defRPr/>
            </a:pPr>
            <a:r>
              <a:rPr lang="zh-CN" altLang="en-US" sz="1200" b="1" dirty="0">
                <a:solidFill>
                  <a:srgbClr val="0000CC"/>
                </a:solidFill>
                <a:ea typeface="方正综艺简体" pitchFamily="2" charset="-122"/>
              </a:rPr>
              <a:t>全国乘联会秘书处</a:t>
            </a:r>
          </a:p>
        </p:txBody>
      </p:sp>
      <p:sp>
        <p:nvSpPr>
          <p:cNvPr id="11" name="Text Box 10"/>
          <p:cNvSpPr txBox="1">
            <a:spLocks noChangeArrowheads="1"/>
          </p:cNvSpPr>
          <p:nvPr userDrawn="1"/>
        </p:nvSpPr>
        <p:spPr bwMode="auto">
          <a:xfrm>
            <a:off x="2124075" y="6610350"/>
            <a:ext cx="7272338" cy="274638"/>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FF"/>
                </a:solidFill>
              </a:rPr>
              <a:t>地址：武宁路</a:t>
            </a:r>
            <a:r>
              <a:rPr lang="en-US" altLang="zh-CN" sz="1200" b="1">
                <a:solidFill>
                  <a:srgbClr val="0000FF"/>
                </a:solidFill>
              </a:rPr>
              <a:t>423</a:t>
            </a:r>
            <a:r>
              <a:rPr lang="zh-CN" altLang="zh-CN" sz="1200" b="1">
                <a:solidFill>
                  <a:srgbClr val="0000FF"/>
                </a:solidFill>
              </a:rPr>
              <a:t>号</a:t>
            </a:r>
            <a:r>
              <a:rPr lang="zh-CN" altLang="en-US" sz="1200" b="1">
                <a:solidFill>
                  <a:srgbClr val="0000FF"/>
                </a:solidFill>
              </a:rPr>
              <a:t>1</a:t>
            </a:r>
            <a:r>
              <a:rPr lang="en-US" altLang="zh-CN" sz="1200" b="1">
                <a:solidFill>
                  <a:srgbClr val="0000FF"/>
                </a:solidFill>
              </a:rPr>
              <a:t>8</a:t>
            </a:r>
            <a:r>
              <a:rPr lang="zh-CN" altLang="en-US" sz="1200" b="1">
                <a:solidFill>
                  <a:srgbClr val="0000FF"/>
                </a:solidFill>
              </a:rPr>
              <a:t>号楼</a:t>
            </a:r>
            <a:r>
              <a:rPr lang="en-US" altLang="zh-CN" sz="1200" b="1">
                <a:solidFill>
                  <a:srgbClr val="0000FF"/>
                </a:solidFill>
              </a:rPr>
              <a:t>901</a:t>
            </a:r>
            <a:r>
              <a:rPr lang="zh-CN" altLang="en-US" sz="1200" b="1">
                <a:solidFill>
                  <a:srgbClr val="0000FF"/>
                </a:solidFill>
              </a:rPr>
              <a:t>室    电话：</a:t>
            </a:r>
            <a:r>
              <a:rPr lang="en-US" altLang="zh-CN" sz="1200" b="1">
                <a:solidFill>
                  <a:srgbClr val="0000FF"/>
                </a:solidFill>
              </a:rPr>
              <a:t>021-52680968</a:t>
            </a:r>
            <a:r>
              <a:rPr lang="zh-CN" altLang="en-US" sz="1200" b="1">
                <a:solidFill>
                  <a:srgbClr val="0000FF"/>
                </a:solidFill>
              </a:rPr>
              <a:t> </a:t>
            </a:r>
            <a:r>
              <a:rPr lang="en-US" altLang="zh-CN" sz="1200" b="1">
                <a:solidFill>
                  <a:srgbClr val="0000FF"/>
                </a:solidFill>
              </a:rPr>
              <a:t>  E-mail</a:t>
            </a:r>
            <a:r>
              <a:rPr lang="zh-CN" altLang="en-US" sz="1200" b="1">
                <a:solidFill>
                  <a:srgbClr val="0000FF"/>
                </a:solidFill>
              </a:rPr>
              <a:t>：</a:t>
            </a:r>
            <a:r>
              <a:rPr lang="en-US" altLang="zh-CN" sz="1200" b="1">
                <a:solidFill>
                  <a:srgbClr val="0000FF"/>
                </a:solidFill>
              </a:rPr>
              <a:t>yanghua@sxtauto.com.cn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15700B66-887D-4F31-9797-092BDDC41297}"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EA083000-CABE-49BC-9076-AD7F455D564A}"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B3556DF5-D427-4A1A-8A10-9BD60F01CFAD}"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6"/>
          <p:cNvSpPr>
            <a:spLocks noGrp="1"/>
          </p:cNvSpPr>
          <p:nvPr>
            <p:ph type="ftr" sz="quarter"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9592A498-DCA2-458B-AF6B-CBFCB15684E9}" type="slidenum">
              <a:rPr lang="zh-CN" altLang="en-US"/>
              <a:pPr/>
              <a:t>‹#›</a:t>
            </a:fld>
            <a:endParaRPr lang="en-US" altLang="zh-CN"/>
          </a:p>
        </p:txBody>
      </p:sp>
      <p:sp>
        <p:nvSpPr>
          <p:cNvPr id="9" name="日期占位符 8"/>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C56C314B-7904-428C-931E-54FC8D418B9F}" type="slidenum">
              <a:rPr lang="zh-CN" altLang="en-US"/>
              <a:pPr/>
              <a:t>‹#›</a:t>
            </a:fld>
            <a:endParaRPr lang="en-US" altLang="zh-CN"/>
          </a:p>
        </p:txBody>
      </p:sp>
      <p:sp>
        <p:nvSpPr>
          <p:cNvPr id="5" name="日期占位符 4"/>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352A7FE5-EFF2-4CA6-B0D6-3FFAB4890195}" type="slidenum">
              <a:rPr lang="zh-CN" altLang="en-US"/>
              <a:pPr/>
              <a:t>‹#›</a:t>
            </a:fld>
            <a:endParaRPr lang="en-US" altLang="zh-CN"/>
          </a:p>
        </p:txBody>
      </p:sp>
      <p:sp>
        <p:nvSpPr>
          <p:cNvPr id="4" name="日期占位符 3"/>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868EC2B4-1440-46A4-A464-27B960E8B2EC}"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AB08ED84-E222-48F4-889D-DD1F923B4B9B}"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A175A2E3-9D96-43D2-9CBD-FEBEEB1352B9}"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6067171A-444F-48E2-A469-09C4B62B48CD}"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0" name="Rectangle 176"/>
          <p:cNvSpPr>
            <a:spLocks noChangeArrowheads="1"/>
          </p:cNvSpPr>
          <p:nvPr userDrawn="1"/>
        </p:nvSpPr>
        <p:spPr bwMode="auto">
          <a:xfrm>
            <a:off x="8343900" y="6583363"/>
            <a:ext cx="798513" cy="274637"/>
          </a:xfrm>
          <a:prstGeom prst="rect">
            <a:avLst/>
          </a:prstGeom>
          <a:noFill/>
          <a:ln w="9525">
            <a:noFill/>
            <a:miter lim="800000"/>
            <a:headEnd/>
            <a:tailEnd/>
          </a:ln>
          <a:effectLst/>
        </p:spPr>
        <p:txBody>
          <a:bodyPr lIns="92075" tIns="46038" rIns="92075" bIns="46038">
            <a:spAutoFit/>
          </a:bodyPr>
          <a:lstStyle/>
          <a:p>
            <a:pPr algn="r">
              <a:lnSpc>
                <a:spcPct val="80000"/>
              </a:lnSpc>
              <a:tabLst>
                <a:tab pos="2457450" algn="l"/>
                <a:tab pos="4343400" algn="ctr"/>
                <a:tab pos="5429250" algn="l"/>
                <a:tab pos="6629400" algn="l"/>
                <a:tab pos="8459788" algn="r"/>
                <a:tab pos="8866188" algn="r"/>
              </a:tabLst>
            </a:pPr>
            <a:r>
              <a:rPr lang="en-US" altLang="zh-CN" sz="1500" b="1">
                <a:solidFill>
                  <a:schemeClr val="tx2"/>
                </a:solidFill>
                <a:effectLst>
                  <a:outerShdw blurRad="38100" dist="38100" dir="2700000" algn="tl">
                    <a:srgbClr val="C0C0C0"/>
                  </a:outerShdw>
                </a:effectLst>
              </a:rPr>
              <a:t>P </a:t>
            </a:r>
            <a:fld id="{8D597EEC-6980-42FC-B0B0-0BFC0215BB46}" type="slidenum">
              <a:rPr lang="en-US" altLang="zh-CN" sz="1500" b="1">
                <a:solidFill>
                  <a:schemeClr val="tx2"/>
                </a:solidFill>
                <a:effectLst>
                  <a:outerShdw blurRad="38100" dist="38100" dir="2700000" algn="tl">
                    <a:srgbClr val="C0C0C0"/>
                  </a:outerShdw>
                </a:effectLst>
              </a:rPr>
              <a:pPr algn="r">
                <a:lnSpc>
                  <a:spcPct val="80000"/>
                </a:lnSpc>
                <a:tabLst>
                  <a:tab pos="2457450" algn="l"/>
                  <a:tab pos="4343400" algn="ctr"/>
                  <a:tab pos="5429250" algn="l"/>
                  <a:tab pos="6629400" algn="l"/>
                  <a:tab pos="8459788" algn="r"/>
                  <a:tab pos="8866188" algn="r"/>
                </a:tabLst>
              </a:pPr>
              <a:t>‹#›</a:t>
            </a:fld>
            <a:r>
              <a:rPr lang="en-US" altLang="zh-CN" b="1">
                <a:solidFill>
                  <a:schemeClr val="tx2"/>
                </a:solidFill>
                <a:effectLst>
                  <a:outerShdw blurRad="38100" dist="38100" dir="2700000" algn="tl">
                    <a:srgbClr val="C0C0C0"/>
                  </a:outerShdw>
                </a:effectLst>
              </a:rPr>
              <a:t> </a:t>
            </a:r>
          </a:p>
        </p:txBody>
      </p:sp>
      <p:grpSp>
        <p:nvGrpSpPr>
          <p:cNvPr id="1209" name="Group 185"/>
          <p:cNvGrpSpPr>
            <a:grpSpLocks/>
          </p:cNvGrpSpPr>
          <p:nvPr userDrawn="1"/>
        </p:nvGrpSpPr>
        <p:grpSpPr bwMode="auto">
          <a:xfrm>
            <a:off x="0" y="-6350"/>
            <a:ext cx="9156700" cy="911225"/>
            <a:chOff x="-1" y="196"/>
            <a:chExt cx="5768" cy="635"/>
          </a:xfrm>
        </p:grpSpPr>
        <p:sp>
          <p:nvSpPr>
            <p:cNvPr id="1210" name="Rectangle 186"/>
            <p:cNvSpPr>
              <a:spLocks noChangeArrowheads="1"/>
            </p:cNvSpPr>
            <p:nvPr userDrawn="1"/>
          </p:nvSpPr>
          <p:spPr bwMode="gray">
            <a:xfrm>
              <a:off x="1" y="196"/>
              <a:ext cx="5766" cy="635"/>
            </a:xfrm>
            <a:prstGeom prst="rect">
              <a:avLst/>
            </a:prstGeom>
            <a:gradFill rotWithShape="1">
              <a:gsLst>
                <a:gs pos="0">
                  <a:srgbClr val="0099CC"/>
                </a:gs>
                <a:gs pos="100000">
                  <a:srgbClr val="1D528D"/>
                </a:gs>
              </a:gsLst>
              <a:lin ang="0" scaled="1"/>
            </a:gradFill>
            <a:ln w="9525">
              <a:noFill/>
              <a:miter lim="800000"/>
              <a:headEnd/>
              <a:tailEnd/>
            </a:ln>
            <a:effectLst/>
          </p:spPr>
          <p:txBody>
            <a:bodyPr wrap="none" anchor="ctr"/>
            <a:lstStyle/>
            <a:p>
              <a:endParaRPr lang="zh-CN" altLang="en-US"/>
            </a:p>
          </p:txBody>
        </p:sp>
        <p:sp>
          <p:nvSpPr>
            <p:cNvPr id="1211" name="Freeform 187"/>
            <p:cNvSpPr>
              <a:spLocks/>
            </p:cNvSpPr>
            <p:nvPr userDrawn="1"/>
          </p:nvSpPr>
          <p:spPr bwMode="gray">
            <a:xfrm flipH="1" flipV="1">
              <a:off x="2265" y="196"/>
              <a:ext cx="3497" cy="226"/>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1D528D"/>
                </a:gs>
                <a:gs pos="100000">
                  <a:srgbClr val="1D528D">
                    <a:gamma/>
                    <a:shade val="46275"/>
                    <a:invGamma/>
                  </a:srgbClr>
                </a:gs>
              </a:gsLst>
              <a:lin ang="18900000" scaled="1"/>
            </a:gradFill>
            <a:ln w="9525">
              <a:noFill/>
              <a:round/>
              <a:headEnd/>
              <a:tailEnd/>
            </a:ln>
            <a:effectLst/>
          </p:spPr>
          <p:txBody>
            <a:bodyPr/>
            <a:lstStyle/>
            <a:p>
              <a:endParaRPr lang="zh-CN" altLang="en-US"/>
            </a:p>
          </p:txBody>
        </p:sp>
        <p:sp>
          <p:nvSpPr>
            <p:cNvPr id="1212" name="Freeform 188"/>
            <p:cNvSpPr>
              <a:spLocks/>
            </p:cNvSpPr>
            <p:nvPr userDrawn="1"/>
          </p:nvSpPr>
          <p:spPr bwMode="gray">
            <a:xfrm>
              <a:off x="-1" y="513"/>
              <a:ext cx="3702" cy="311"/>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0099CC"/>
                </a:gs>
                <a:gs pos="100000">
                  <a:srgbClr val="0099CC">
                    <a:gamma/>
                    <a:shade val="46275"/>
                    <a:invGamma/>
                  </a:srgbClr>
                </a:gs>
              </a:gsLst>
              <a:lin ang="18900000" scaled="1"/>
            </a:gradFill>
            <a:ln w="9525">
              <a:noFill/>
              <a:round/>
              <a:headEnd/>
              <a:tailEnd/>
            </a:ln>
            <a:effectLst/>
          </p:spPr>
          <p:txBody>
            <a:bodyPr/>
            <a:lstStyle/>
            <a:p>
              <a:endParaRPr lang="zh-CN" altLang="en-US"/>
            </a:p>
          </p:txBody>
        </p:sp>
      </p:grpSp>
      <p:sp>
        <p:nvSpPr>
          <p:cNvPr id="1213" name="Rectangle 189"/>
          <p:cNvSpPr>
            <a:spLocks noChangeArrowheads="1"/>
          </p:cNvSpPr>
          <p:nvPr userDrawn="1"/>
        </p:nvSpPr>
        <p:spPr bwMode="gray">
          <a:xfrm>
            <a:off x="12700" y="942975"/>
            <a:ext cx="9132888" cy="158750"/>
          </a:xfrm>
          <a:prstGeom prst="rect">
            <a:avLst/>
          </a:prstGeom>
          <a:gradFill rotWithShape="0">
            <a:gsLst>
              <a:gs pos="0">
                <a:srgbClr val="CACACA"/>
              </a:gs>
              <a:gs pos="100000">
                <a:srgbClr val="CACACA">
                  <a:gamma/>
                  <a:tint val="0"/>
                  <a:invGamma/>
                </a:srgbClr>
              </a:gs>
            </a:gsLst>
            <a:lin ang="5400000" scaled="1"/>
          </a:gradFill>
          <a:ln w="9525">
            <a:noFill/>
            <a:miter lim="800000"/>
            <a:headEnd/>
            <a:tailEnd/>
          </a:ln>
          <a:effectLst/>
        </p:spPr>
        <p:txBody>
          <a:bodyPr wrap="none" anchor="ctr"/>
          <a:lstStyle/>
          <a:p>
            <a:endParaRPr lang="zh-CN" altLang="en-US"/>
          </a:p>
        </p:txBody>
      </p:sp>
      <p:pic>
        <p:nvPicPr>
          <p:cNvPr id="1214" name="Picture 190" descr="Untitled-1 copy"/>
          <p:cNvPicPr>
            <a:picLocks noChangeAspect="1" noChangeArrowheads="1"/>
          </p:cNvPicPr>
          <p:nvPr userDrawn="1"/>
        </p:nvPicPr>
        <p:blipFill>
          <a:blip r:embed="rId14"/>
          <a:srcRect/>
          <a:stretch>
            <a:fillRect/>
          </a:stretch>
        </p:blipFill>
        <p:spPr bwMode="gray">
          <a:xfrm>
            <a:off x="252413" y="90488"/>
            <a:ext cx="720725" cy="720725"/>
          </a:xfrm>
          <a:prstGeom prst="rect">
            <a:avLst/>
          </a:prstGeom>
          <a:noFill/>
        </p:spPr>
      </p:pic>
      <p:pic>
        <p:nvPicPr>
          <p:cNvPr id="1215" name="Picture 191" descr="Untitled-1 copy"/>
          <p:cNvPicPr>
            <a:picLocks noChangeAspect="1" noChangeArrowheads="1"/>
          </p:cNvPicPr>
          <p:nvPr userDrawn="1"/>
        </p:nvPicPr>
        <p:blipFill>
          <a:blip r:embed="rId15"/>
          <a:srcRect/>
          <a:stretch>
            <a:fillRect/>
          </a:stretch>
        </p:blipFill>
        <p:spPr bwMode="gray">
          <a:xfrm>
            <a:off x="973138" y="473075"/>
            <a:ext cx="358775" cy="358775"/>
          </a:xfrm>
          <a:prstGeom prst="rect">
            <a:avLst/>
          </a:prstGeom>
          <a:noFill/>
        </p:spPr>
      </p:pic>
      <p:sp>
        <p:nvSpPr>
          <p:cNvPr id="1216" name="Rectangle 192"/>
          <p:cNvSpPr>
            <a:spLocks noGrp="1" noChangeArrowheads="1"/>
          </p:cNvSpPr>
          <p:nvPr>
            <p:ph type="title"/>
          </p:nvPr>
        </p:nvSpPr>
        <p:spPr bwMode="gray">
          <a:xfrm>
            <a:off x="1584325" y="-17463"/>
            <a:ext cx="7559675" cy="8683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 name="Text Box 12"/>
          <p:cNvSpPr txBox="1">
            <a:spLocks noChangeArrowheads="1"/>
          </p:cNvSpPr>
          <p:nvPr userDrawn="1"/>
        </p:nvSpPr>
        <p:spPr bwMode="auto">
          <a:xfrm>
            <a:off x="827088" y="6596063"/>
            <a:ext cx="1441450" cy="274637"/>
          </a:xfrm>
          <a:prstGeom prst="rect">
            <a:avLst/>
          </a:prstGeom>
          <a:noFill/>
          <a:ln w="9525">
            <a:noFill/>
            <a:miter lim="800000"/>
            <a:headEnd/>
            <a:tailEnd/>
          </a:ln>
          <a:effectLst/>
        </p:spPr>
        <p:txBody>
          <a:bodyPr>
            <a:spAutoFit/>
          </a:bodyPr>
          <a:lstStyle/>
          <a:p>
            <a:pPr eaLnBrk="1" hangingPunct="1">
              <a:spcBef>
                <a:spcPct val="50000"/>
              </a:spcBef>
              <a:defRPr/>
            </a:pPr>
            <a:r>
              <a:rPr lang="zh-CN" altLang="en-US" sz="1200" b="1" dirty="0">
                <a:solidFill>
                  <a:srgbClr val="0000CC"/>
                </a:solidFill>
                <a:ea typeface="方正综艺简体" pitchFamily="2" charset="-122"/>
              </a:rPr>
              <a:t>全国乘联会秘书处</a:t>
            </a:r>
          </a:p>
        </p:txBody>
      </p:sp>
      <p:pic>
        <p:nvPicPr>
          <p:cNvPr id="1226" name="Picture 202"/>
          <p:cNvPicPr>
            <a:picLocks noChangeAspect="1" noChangeArrowheads="1"/>
          </p:cNvPicPr>
          <p:nvPr userDrawn="1"/>
        </p:nvPicPr>
        <p:blipFill>
          <a:blip r:embed="rId16" cstate="print"/>
          <a:srcRect/>
          <a:stretch>
            <a:fillRect/>
          </a:stretch>
        </p:blipFill>
        <p:spPr bwMode="auto">
          <a:xfrm>
            <a:off x="34925" y="6494463"/>
            <a:ext cx="755650" cy="363537"/>
          </a:xfrm>
          <a:prstGeom prst="rect">
            <a:avLst/>
          </a:prstGeom>
          <a:noFill/>
          <a:ln w="9525">
            <a:noFill/>
            <a:miter lim="800000"/>
            <a:headEnd/>
            <a:tailEnd/>
          </a:ln>
          <a:effectLst/>
        </p:spPr>
      </p:pic>
      <p:sp>
        <p:nvSpPr>
          <p:cNvPr id="11" name="Text Box 10"/>
          <p:cNvSpPr txBox="1">
            <a:spLocks noChangeArrowheads="1"/>
          </p:cNvSpPr>
          <p:nvPr userDrawn="1"/>
        </p:nvSpPr>
        <p:spPr bwMode="auto">
          <a:xfrm>
            <a:off x="2124075" y="6610350"/>
            <a:ext cx="7272338" cy="274638"/>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FF"/>
                </a:solidFill>
              </a:rPr>
              <a:t>地址：武宁路</a:t>
            </a:r>
            <a:r>
              <a:rPr lang="en-US" altLang="zh-CN" sz="1200" b="1">
                <a:solidFill>
                  <a:srgbClr val="0000FF"/>
                </a:solidFill>
              </a:rPr>
              <a:t>423</a:t>
            </a:r>
            <a:r>
              <a:rPr lang="zh-CN" altLang="zh-CN" sz="1200" b="1">
                <a:solidFill>
                  <a:srgbClr val="0000FF"/>
                </a:solidFill>
              </a:rPr>
              <a:t>号</a:t>
            </a:r>
            <a:r>
              <a:rPr lang="zh-CN" altLang="en-US" sz="1200" b="1">
                <a:solidFill>
                  <a:srgbClr val="0000FF"/>
                </a:solidFill>
              </a:rPr>
              <a:t>1</a:t>
            </a:r>
            <a:r>
              <a:rPr lang="en-US" altLang="zh-CN" sz="1200" b="1">
                <a:solidFill>
                  <a:srgbClr val="0000FF"/>
                </a:solidFill>
              </a:rPr>
              <a:t>8</a:t>
            </a:r>
            <a:r>
              <a:rPr lang="zh-CN" altLang="en-US" sz="1200" b="1">
                <a:solidFill>
                  <a:srgbClr val="0000FF"/>
                </a:solidFill>
              </a:rPr>
              <a:t>号楼</a:t>
            </a:r>
            <a:r>
              <a:rPr lang="en-US" altLang="zh-CN" sz="1200" b="1">
                <a:solidFill>
                  <a:srgbClr val="0000FF"/>
                </a:solidFill>
              </a:rPr>
              <a:t>901</a:t>
            </a:r>
            <a:r>
              <a:rPr lang="zh-CN" altLang="en-US" sz="1200" b="1">
                <a:solidFill>
                  <a:srgbClr val="0000FF"/>
                </a:solidFill>
              </a:rPr>
              <a:t>室    电话：</a:t>
            </a:r>
            <a:r>
              <a:rPr lang="en-US" altLang="zh-CN" sz="1200" b="1">
                <a:solidFill>
                  <a:srgbClr val="0000FF"/>
                </a:solidFill>
              </a:rPr>
              <a:t>021-52680968</a:t>
            </a:r>
            <a:r>
              <a:rPr lang="zh-CN" altLang="en-US" sz="1200" b="1">
                <a:solidFill>
                  <a:srgbClr val="0000FF"/>
                </a:solidFill>
              </a:rPr>
              <a:t> </a:t>
            </a:r>
            <a:r>
              <a:rPr lang="en-US" altLang="zh-CN" sz="1200" b="1">
                <a:solidFill>
                  <a:srgbClr val="0000FF"/>
                </a:solidFill>
              </a:rPr>
              <a:t>  E-mail</a:t>
            </a:r>
            <a:r>
              <a:rPr lang="zh-CN" altLang="en-US" sz="1200" b="1">
                <a:solidFill>
                  <a:srgbClr val="0000FF"/>
                </a:solidFill>
              </a:rPr>
              <a:t>：</a:t>
            </a:r>
            <a:r>
              <a:rPr lang="en-US" altLang="zh-CN" sz="1200" b="1">
                <a:solidFill>
                  <a:srgbClr val="0000FF"/>
                </a:solidFill>
              </a:rPr>
              <a:t>yanghua@sxtauto.com.cn</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72" r:id="rId12"/>
  </p:sldLayoutIdLst>
  <p:transition/>
  <p:timing>
    <p:tnLst>
      <p:par>
        <p:cTn id="1" dur="indefinite" restart="never" nodeType="tmRoot"/>
      </p:par>
    </p:tnLst>
  </p:timing>
  <p:txStyles>
    <p:titleStyle>
      <a:lvl1pPr algn="r" rtl="0" fontAlgn="base">
        <a:spcBef>
          <a:spcPct val="0"/>
        </a:spcBef>
        <a:spcAft>
          <a:spcPct val="0"/>
        </a:spcAft>
        <a:defRPr b="1">
          <a:solidFill>
            <a:srgbClr val="FFFFFF"/>
          </a:solidFill>
          <a:effectLst>
            <a:outerShdw blurRad="38100" dist="38100" dir="2700000" algn="tl">
              <a:srgbClr val="C0C0C0"/>
            </a:outerShdw>
          </a:effectLst>
          <a:latin typeface="+mj-lt"/>
          <a:ea typeface="+mj-ea"/>
          <a:cs typeface="+mj-cs"/>
        </a:defRPr>
      </a:lvl1pPr>
      <a:lvl2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2pPr>
      <a:lvl3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3pPr>
      <a:lvl4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4pPr>
      <a:lvl5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5pPr>
      <a:lvl6pPr marL="4572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6pPr>
      <a:lvl7pPr marL="9144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7pPr>
      <a:lvl8pPr marL="13716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8pPr>
      <a:lvl9pPr marL="18288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9pPr>
    </p:titleStyle>
    <p:bodyStyle>
      <a:lvl1pPr marL="400050" indent="-400050" algn="l" rtl="0" fontAlgn="base">
        <a:spcBef>
          <a:spcPct val="0"/>
        </a:spcBef>
        <a:spcAft>
          <a:spcPct val="0"/>
        </a:spcAft>
        <a:buClr>
          <a:srgbClr val="4976D1"/>
        </a:buClr>
        <a:buSzPct val="90000"/>
        <a:buFont typeface="Wingdings" pitchFamily="2" charset="2"/>
        <a:buChar char="u"/>
        <a:defRPr sz="2000" b="1">
          <a:solidFill>
            <a:schemeClr val="tx1"/>
          </a:solidFill>
          <a:latin typeface="+mn-lt"/>
          <a:ea typeface="+mn-ea"/>
          <a:cs typeface="+mn-cs"/>
        </a:defRPr>
      </a:lvl1pPr>
      <a:lvl2pPr marL="857250" indent="-342900" algn="l" rtl="0" fontAlgn="base">
        <a:spcBef>
          <a:spcPct val="0"/>
        </a:spcBef>
        <a:spcAft>
          <a:spcPct val="0"/>
        </a:spcAft>
        <a:buClr>
          <a:srgbClr val="4976D1"/>
        </a:buClr>
        <a:buSzPct val="90000"/>
        <a:buFont typeface="Wingdings" pitchFamily="2" charset="2"/>
        <a:buChar char="n"/>
        <a:defRPr>
          <a:solidFill>
            <a:schemeClr val="tx1"/>
          </a:solidFill>
          <a:latin typeface="+mn-lt"/>
          <a:ea typeface="+mn-ea"/>
        </a:defRPr>
      </a:lvl2pPr>
      <a:lvl3pPr marL="1260475" indent="-288925" algn="l" rtl="0" fontAlgn="base">
        <a:spcBef>
          <a:spcPct val="0"/>
        </a:spcBef>
        <a:spcAft>
          <a:spcPct val="0"/>
        </a:spcAft>
        <a:buClr>
          <a:srgbClr val="4976D1"/>
        </a:buClr>
        <a:buSzPct val="90000"/>
        <a:buFont typeface="Wingdings" pitchFamily="2" charset="2"/>
        <a:buChar char="l"/>
        <a:defRPr>
          <a:solidFill>
            <a:schemeClr val="tx1"/>
          </a:solidFill>
          <a:latin typeface="+mn-lt"/>
          <a:ea typeface="+mn-ea"/>
        </a:defRPr>
      </a:lvl3pPr>
      <a:lvl4pPr marL="1652588" indent="-277813" algn="l" rtl="0" fontAlgn="base">
        <a:spcBef>
          <a:spcPct val="0"/>
        </a:spcBef>
        <a:spcAft>
          <a:spcPct val="0"/>
        </a:spcAft>
        <a:buClr>
          <a:srgbClr val="4976D1"/>
        </a:buClr>
        <a:buSzPct val="90000"/>
        <a:buFont typeface="Wingdings" pitchFamily="2" charset="2"/>
        <a:buChar char="Ø"/>
        <a:defRPr>
          <a:solidFill>
            <a:schemeClr val="tx1"/>
          </a:solidFill>
          <a:latin typeface="+mn-lt"/>
          <a:ea typeface="+mn-ea"/>
        </a:defRPr>
      </a:lvl4pPr>
      <a:lvl5pPr marL="20526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5pPr>
      <a:lvl6pPr marL="25098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6pPr>
      <a:lvl7pPr marL="29670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7pPr>
      <a:lvl8pPr marL="34242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8pPr>
      <a:lvl9pPr marL="38814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69282"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endParaRPr lang="en-US" altLang="zh-CN"/>
          </a:p>
        </p:txBody>
      </p:sp>
      <p:sp>
        <p:nvSpPr>
          <p:cNvPr id="3169283"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fld id="{AAF60B4C-1C20-4408-8103-933B26254CDB}" type="slidenum">
              <a:rPr lang="zh-CN" altLang="en-US"/>
              <a:pPr/>
              <a:t>‹#›</a:t>
            </a:fld>
            <a:endParaRPr lang="en-US" altLang="zh-CN"/>
          </a:p>
        </p:txBody>
      </p:sp>
      <p:grpSp>
        <p:nvGrpSpPr>
          <p:cNvPr id="3169284" name="Group 4"/>
          <p:cNvGrpSpPr>
            <a:grpSpLocks/>
          </p:cNvGrpSpPr>
          <p:nvPr/>
        </p:nvGrpSpPr>
        <p:grpSpPr bwMode="auto">
          <a:xfrm>
            <a:off x="0" y="0"/>
            <a:ext cx="9144000" cy="546100"/>
            <a:chOff x="0" y="0"/>
            <a:chExt cx="5760" cy="344"/>
          </a:xfrm>
        </p:grpSpPr>
        <p:sp>
          <p:nvSpPr>
            <p:cNvPr id="3169285"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69286"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pPr eaLnBrk="1" hangingPunct="1"/>
              <a:endParaRPr lang="zh-CN" altLang="en-US" sz="2400">
                <a:latin typeface="Times New Roman" pitchFamily="18" charset="0"/>
              </a:endParaRPr>
            </a:p>
          </p:txBody>
        </p:sp>
        <p:sp>
          <p:nvSpPr>
            <p:cNvPr id="3169287"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8"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9"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0"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91"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69292"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3"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grpSp>
      <p:sp>
        <p:nvSpPr>
          <p:cNvPr id="3169294"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169295"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169296"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spcBef>
          <a:spcPct val="0"/>
        </a:spcBef>
        <a:spcAft>
          <a:spcPct val="0"/>
        </a:spcAft>
        <a:defRPr sz="44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charset="0"/>
          <a:ea typeface="宋体" charset="-122"/>
        </a:defRPr>
      </a:lvl2pPr>
      <a:lvl3pPr algn="l" rtl="0" fontAlgn="base">
        <a:spcBef>
          <a:spcPct val="0"/>
        </a:spcBef>
        <a:spcAft>
          <a:spcPct val="0"/>
        </a:spcAft>
        <a:defRPr sz="4400">
          <a:solidFill>
            <a:schemeClr val="tx1"/>
          </a:solidFill>
          <a:latin typeface="Arial" charset="0"/>
          <a:ea typeface="宋体" charset="-122"/>
        </a:defRPr>
      </a:lvl3pPr>
      <a:lvl4pPr algn="l" rtl="0" fontAlgn="base">
        <a:spcBef>
          <a:spcPct val="0"/>
        </a:spcBef>
        <a:spcAft>
          <a:spcPct val="0"/>
        </a:spcAft>
        <a:defRPr sz="4400">
          <a:solidFill>
            <a:schemeClr val="tx1"/>
          </a:solidFill>
          <a:latin typeface="Arial" charset="0"/>
          <a:ea typeface="宋体" charset="-122"/>
        </a:defRPr>
      </a:lvl4pPr>
      <a:lvl5pPr algn="l" rtl="0" fontAlgn="base">
        <a:spcBef>
          <a:spcPct val="0"/>
        </a:spcBef>
        <a:spcAft>
          <a:spcPct val="0"/>
        </a:spcAft>
        <a:defRPr sz="4400">
          <a:solidFill>
            <a:schemeClr val="tx1"/>
          </a:solidFill>
          <a:latin typeface="Arial" charset="0"/>
          <a:ea typeface="宋体" charset="-122"/>
        </a:defRPr>
      </a:lvl5pPr>
      <a:lvl6pPr marL="457200" algn="l" rtl="0" fontAlgn="base">
        <a:spcBef>
          <a:spcPct val="0"/>
        </a:spcBef>
        <a:spcAft>
          <a:spcPct val="0"/>
        </a:spcAft>
        <a:defRPr sz="4400">
          <a:solidFill>
            <a:schemeClr val="tx1"/>
          </a:solidFill>
          <a:latin typeface="Arial" charset="0"/>
          <a:ea typeface="宋体" charset="-122"/>
        </a:defRPr>
      </a:lvl6pPr>
      <a:lvl7pPr marL="914400" algn="l" rtl="0" fontAlgn="base">
        <a:spcBef>
          <a:spcPct val="0"/>
        </a:spcBef>
        <a:spcAft>
          <a:spcPct val="0"/>
        </a:spcAft>
        <a:defRPr sz="4400">
          <a:solidFill>
            <a:schemeClr val="tx1"/>
          </a:solidFill>
          <a:latin typeface="Arial" charset="0"/>
          <a:ea typeface="宋体" charset="-122"/>
        </a:defRPr>
      </a:lvl7pPr>
      <a:lvl8pPr marL="1371600" algn="l" rtl="0" fontAlgn="base">
        <a:spcBef>
          <a:spcPct val="0"/>
        </a:spcBef>
        <a:spcAft>
          <a:spcPct val="0"/>
        </a:spcAft>
        <a:defRPr sz="4400">
          <a:solidFill>
            <a:schemeClr val="tx1"/>
          </a:solidFill>
          <a:latin typeface="Arial" charset="0"/>
          <a:ea typeface="宋体" charset="-122"/>
        </a:defRPr>
      </a:lvl8pPr>
      <a:lvl9pPr marL="1828800" algn="l" rtl="0" fontAlgn="base">
        <a:spcBef>
          <a:spcPct val="0"/>
        </a:spcBef>
        <a:spcAft>
          <a:spcPct val="0"/>
        </a:spcAft>
        <a:defRPr sz="4400">
          <a:solidFill>
            <a:schemeClr val="tx1"/>
          </a:solidFill>
          <a:latin typeface="Arial" charset="0"/>
          <a:ea typeface="宋体" charset="-122"/>
        </a:defRPr>
      </a:lvl9pPr>
    </p:titleStyle>
    <p:bodyStyle>
      <a:lvl1pPr marL="342900" indent="-342900" algn="l" rtl="0" fontAlgn="base">
        <a:spcBef>
          <a:spcPct val="20000"/>
        </a:spcBef>
        <a:spcAft>
          <a:spcPct val="0"/>
        </a:spcAft>
        <a:buClr>
          <a:schemeClr val="bg2"/>
        </a:buClr>
        <a:buSzPct val="75000"/>
        <a:buFont typeface="Wingdings" pitchFamily="2" charset="2"/>
        <a:buChar char="n"/>
        <a:defRPr sz="14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1400">
          <a:solidFill>
            <a:schemeClr val="tx1"/>
          </a:solidFill>
          <a:latin typeface="+mn-lt"/>
          <a:ea typeface="+mn-ea"/>
        </a:defRPr>
      </a:lvl2pPr>
      <a:lvl3pPr marL="1143000" indent="-228600" algn="l" rtl="0" fontAlgn="base">
        <a:spcBef>
          <a:spcPct val="20000"/>
        </a:spcBef>
        <a:spcAft>
          <a:spcPct val="0"/>
        </a:spcAft>
        <a:buClr>
          <a:schemeClr val="bg2"/>
        </a:buClr>
        <a:buSzPct val="65000"/>
        <a:buFont typeface="Wingdings" pitchFamily="2" charset="2"/>
        <a:buChar char="n"/>
        <a:defRPr sz="1400">
          <a:solidFill>
            <a:schemeClr val="tx1"/>
          </a:solidFill>
          <a:latin typeface="+mn-lt"/>
          <a:ea typeface="+mn-ea"/>
        </a:defRPr>
      </a:lvl3pPr>
      <a:lvl4pPr marL="1600200" indent="-228600" algn="l" rtl="0" fontAlgn="base">
        <a:spcBef>
          <a:spcPct val="20000"/>
        </a:spcBef>
        <a:spcAft>
          <a:spcPct val="0"/>
        </a:spcAft>
        <a:buClr>
          <a:schemeClr val="accent2"/>
        </a:buClr>
        <a:buSzPct val="70000"/>
        <a:buFont typeface="Wingdings" pitchFamily="2" charset="2"/>
        <a:buChar char="¨"/>
        <a:defRPr sz="1400">
          <a:solidFill>
            <a:schemeClr val="tx1"/>
          </a:solidFill>
          <a:latin typeface="+mn-lt"/>
          <a:ea typeface="+mn-ea"/>
        </a:defRPr>
      </a:lvl4pPr>
      <a:lvl5pPr marL="20574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1343" name="Rectangle 15"/>
          <p:cNvSpPr>
            <a:spLocks noGrp="1" noChangeArrowheads="1"/>
          </p:cNvSpPr>
          <p:nvPr>
            <p:ph type="ctrTitle"/>
          </p:nvPr>
        </p:nvSpPr>
        <p:spPr>
          <a:xfrm>
            <a:off x="2243138" y="1820863"/>
            <a:ext cx="6494462" cy="2139950"/>
          </a:xfrm>
          <a:noFill/>
          <a:ln/>
        </p:spPr>
        <p:txBody>
          <a:bodyPr lIns="92075" tIns="46038" rIns="92075" bIns="46038">
            <a:spAutoFit/>
          </a:bodyPr>
          <a:lstStyle/>
          <a:p>
            <a:pPr algn="ctr">
              <a:lnSpc>
                <a:spcPct val="120000"/>
              </a:lnSpc>
            </a:pPr>
            <a:r>
              <a:rPr lang="zh-CN" altLang="en-US" sz="4000" b="1">
                <a:solidFill>
                  <a:schemeClr val="bg1"/>
                </a:solidFill>
                <a:ea typeface="黑体" pitchFamily="49" charset="-122"/>
              </a:rPr>
              <a:t>关于</a:t>
            </a:r>
            <a:r>
              <a:rPr lang="en-US" altLang="zh-CN" sz="4000" b="1">
                <a:solidFill>
                  <a:schemeClr val="bg1"/>
                </a:solidFill>
                <a:ea typeface="黑体" pitchFamily="49" charset="-122"/>
              </a:rPr>
              <a:t>《</a:t>
            </a:r>
            <a:r>
              <a:rPr lang="zh-CN" altLang="en-US" sz="4000" b="1">
                <a:solidFill>
                  <a:schemeClr val="bg1"/>
                </a:solidFill>
                <a:ea typeface="黑体" pitchFamily="49" charset="-122"/>
              </a:rPr>
              <a:t>智能汽车创新</a:t>
            </a:r>
            <a:br>
              <a:rPr lang="zh-CN" altLang="en-US" sz="4000" b="1">
                <a:solidFill>
                  <a:schemeClr val="bg1"/>
                </a:solidFill>
                <a:ea typeface="黑体" pitchFamily="49" charset="-122"/>
              </a:rPr>
            </a:br>
            <a:r>
              <a:rPr lang="zh-CN" altLang="en-US" sz="4000" b="1">
                <a:solidFill>
                  <a:schemeClr val="bg1"/>
                </a:solidFill>
                <a:ea typeface="黑体" pitchFamily="49" charset="-122"/>
              </a:rPr>
              <a:t>发展战略</a:t>
            </a:r>
            <a:r>
              <a:rPr lang="en-US" altLang="zh-CN" sz="4000" b="1">
                <a:solidFill>
                  <a:schemeClr val="bg1"/>
                </a:solidFill>
                <a:ea typeface="黑体" pitchFamily="49" charset="-122"/>
              </a:rPr>
              <a:t>》</a:t>
            </a:r>
            <a:r>
              <a:rPr lang="zh-CN" altLang="en-US" sz="4000" b="1">
                <a:solidFill>
                  <a:schemeClr val="bg1"/>
                </a:solidFill>
                <a:ea typeface="黑体" pitchFamily="49" charset="-122"/>
              </a:rPr>
              <a:t>的政策分析</a:t>
            </a:r>
            <a:br>
              <a:rPr lang="zh-CN" altLang="en-US" sz="4000" b="1">
                <a:solidFill>
                  <a:schemeClr val="bg1"/>
                </a:solidFill>
                <a:ea typeface="黑体" pitchFamily="49" charset="-122"/>
              </a:rPr>
            </a:br>
            <a:r>
              <a:rPr lang="zh-CN" altLang="en-US" sz="3200" b="1">
                <a:solidFill>
                  <a:srgbClr val="FF0000"/>
                </a:solidFill>
                <a:ea typeface="楷体" pitchFamily="49" charset="-122"/>
              </a:rPr>
              <a:t>演讲人（      ）</a:t>
            </a:r>
            <a:endParaRPr lang="zh-CN" altLang="en-US" sz="4000" b="1">
              <a:solidFill>
                <a:schemeClr val="bg1"/>
              </a:solidFill>
              <a:ea typeface="黑体" pitchFamily="49" charset="-122"/>
            </a:endParaRPr>
          </a:p>
        </p:txBody>
      </p:sp>
      <p:sp>
        <p:nvSpPr>
          <p:cNvPr id="3171345" name="Text Box 17"/>
          <p:cNvSpPr txBox="1">
            <a:spLocks noChangeArrowheads="1"/>
          </p:cNvSpPr>
          <p:nvPr/>
        </p:nvSpPr>
        <p:spPr bwMode="auto">
          <a:xfrm>
            <a:off x="4835525" y="4762500"/>
            <a:ext cx="3232150" cy="641350"/>
          </a:xfrm>
          <a:prstGeom prst="rect">
            <a:avLst/>
          </a:prstGeom>
          <a:noFill/>
          <a:ln w="12700">
            <a:noFill/>
            <a:miter lim="800000"/>
            <a:headEnd type="none" w="sm" len="sm"/>
            <a:tailEnd type="none" w="sm" len="sm"/>
          </a:ln>
          <a:effectLst/>
        </p:spPr>
        <p:txBody>
          <a:bodyPr>
            <a:spAutoFit/>
          </a:bodyPr>
          <a:lstStyle/>
          <a:p>
            <a:r>
              <a:rPr lang="zh-CN" altLang="en-US" sz="1800" b="1">
                <a:solidFill>
                  <a:srgbClr val="3333FF"/>
                </a:solidFill>
              </a:rPr>
              <a:t>  全国乘用车市场信息联席会</a:t>
            </a:r>
          </a:p>
          <a:p>
            <a:r>
              <a:rPr lang="en-US" altLang="zh-CN" sz="1800" b="1">
                <a:solidFill>
                  <a:srgbClr val="3333FF"/>
                </a:solidFill>
              </a:rPr>
              <a:t>            2018</a:t>
            </a:r>
            <a:r>
              <a:rPr lang="zh-CN" altLang="en-US" sz="1800" b="1">
                <a:solidFill>
                  <a:srgbClr val="3333FF"/>
                </a:solidFill>
              </a:rPr>
              <a:t>年</a:t>
            </a:r>
            <a:r>
              <a:rPr lang="en-US" altLang="zh-CN" sz="1800" b="1">
                <a:solidFill>
                  <a:srgbClr val="3333FF"/>
                </a:solidFill>
              </a:rPr>
              <a:t>2</a:t>
            </a:r>
            <a:r>
              <a:rPr lang="zh-CN" altLang="en-US" sz="1800" b="1">
                <a:solidFill>
                  <a:srgbClr val="3333FF"/>
                </a:solidFill>
              </a:rPr>
              <a:t>月</a:t>
            </a:r>
            <a:r>
              <a:rPr lang="en-US" altLang="zh-CN" sz="1800" b="1">
                <a:solidFill>
                  <a:srgbClr val="3333FF"/>
                </a:solidFill>
              </a:rPr>
              <a:t>27</a:t>
            </a:r>
            <a:r>
              <a:rPr lang="zh-CN" altLang="en-US" sz="1800" b="1">
                <a:solidFill>
                  <a:srgbClr val="3333FF"/>
                </a:solidFill>
              </a:rPr>
              <a:t>日</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026" name="Rectangle 2"/>
          <p:cNvSpPr>
            <a:spLocks noGrp="1" noChangeArrowheads="1"/>
          </p:cNvSpPr>
          <p:nvPr>
            <p:ph type="title"/>
          </p:nvPr>
        </p:nvSpPr>
        <p:spPr>
          <a:xfrm>
            <a:off x="1457325" y="138113"/>
            <a:ext cx="6772275" cy="655637"/>
          </a:xfrm>
        </p:spPr>
        <p:txBody>
          <a:bodyPr/>
          <a:lstStyle/>
          <a:p>
            <a:pPr algn="ctr"/>
            <a:r>
              <a:rPr lang="zh-CN" altLang="en-US" sz="2800">
                <a:solidFill>
                  <a:srgbClr val="FFCC00"/>
                </a:solidFill>
                <a:ea typeface="黑体" pitchFamily="49" charset="-122"/>
              </a:rPr>
              <a:t>我国发展智能汽车的战略任务分析</a:t>
            </a:r>
          </a:p>
        </p:txBody>
      </p:sp>
      <p:sp>
        <p:nvSpPr>
          <p:cNvPr id="3585027"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latin typeface="华文中宋" pitchFamily="2" charset="-122"/>
                <a:ea typeface="华文中宋" pitchFamily="2" charset="-122"/>
              </a:rPr>
              <a:t>构建科学规范的智能汽车产品监管体系和信息安全体系</a:t>
            </a:r>
            <a:endParaRPr lang="zh-CN" altLang="en-US" sz="1800"/>
          </a:p>
          <a:p>
            <a:pPr eaLnBrk="1">
              <a:lnSpc>
                <a:spcPct val="140000"/>
              </a:lnSpc>
            </a:pPr>
            <a:r>
              <a:rPr lang="zh-CN" altLang="en-US" sz="1800">
                <a:latin typeface="华文中宋" pitchFamily="2" charset="-122"/>
                <a:ea typeface="华文中宋" pitchFamily="2" charset="-122"/>
              </a:rPr>
              <a:t>      五、构建科学规范的智能汽车产品监管体系。一是加强车辆产品管理。</a:t>
            </a:r>
            <a:r>
              <a:rPr lang="zh-CN" altLang="en-US" sz="1800">
                <a:ea typeface="华文中宋" pitchFamily="2" charset="-122"/>
              </a:rPr>
              <a:t>完善智能汽车生产、准入、销售、检验、登记等管理规定。加强智能汽车产品研发、生产制造、认证认可等监管，完善智能汽车产品安全事故追溯和责任追究相关规定。明确车用无线通信设备型号核准和入网许可办理流程。制定智能汽车测试管理办法，建立国家级智能汽车运行安全和自动驾驶能力测试基地。二是加强车辆使用管理。颁布智能汽车标识管理办法，加强实体标识和逻辑标识的对应统一，强化智能汽车的身份认证、实时跟踪和事件朔源。</a:t>
            </a:r>
          </a:p>
          <a:p>
            <a:pPr eaLnBrk="1">
              <a:lnSpc>
                <a:spcPct val="140000"/>
              </a:lnSpc>
            </a:pPr>
            <a:r>
              <a:rPr lang="zh-CN" altLang="en-US" sz="1800">
                <a:ea typeface="华文中宋" pitchFamily="2" charset="-122"/>
              </a:rPr>
              <a:t>      六、构建全面高效的智能汽车信息安全体系。一是完善信息安全管理联动机制。定期开展安全监督检查；二是加强信息安全系统防护能力。搭建多层纵深防御、软硬件结合的安全防护体系；三是加强数据安全防护管理。建立智能汽车数据全生命周期的安全管理机制。</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050" name="Rectangle 2"/>
          <p:cNvSpPr>
            <a:spLocks noGrp="1" noChangeArrowheads="1"/>
          </p:cNvSpPr>
          <p:nvPr>
            <p:ph type="title"/>
          </p:nvPr>
        </p:nvSpPr>
        <p:spPr>
          <a:xfrm>
            <a:off x="1457325" y="138113"/>
            <a:ext cx="6772275" cy="655637"/>
          </a:xfrm>
        </p:spPr>
        <p:txBody>
          <a:bodyPr/>
          <a:lstStyle/>
          <a:p>
            <a:pPr algn="ctr"/>
            <a:r>
              <a:rPr lang="zh-CN" altLang="en-US" sz="2800">
                <a:solidFill>
                  <a:schemeClr val="bg1"/>
                </a:solidFill>
                <a:ea typeface="黑体" pitchFamily="49" charset="-122"/>
              </a:rPr>
              <a:t>我国发展智能汽车的战略保障分析</a:t>
            </a:r>
          </a:p>
        </p:txBody>
      </p:sp>
      <p:sp>
        <p:nvSpPr>
          <p:cNvPr id="358605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latin typeface="华文中宋" pitchFamily="2" charset="-122"/>
                <a:ea typeface="华文中宋" pitchFamily="2" charset="-122"/>
              </a:rPr>
              <a:t>加强组织实施和强化人才保障方面的政策</a:t>
            </a:r>
            <a:endParaRPr lang="zh-CN" altLang="en-US" sz="1800"/>
          </a:p>
          <a:p>
            <a:pPr eaLnBrk="1">
              <a:lnSpc>
                <a:spcPct val="140000"/>
              </a:lnSpc>
            </a:pPr>
            <a:r>
              <a:rPr lang="zh-CN" altLang="en-US" sz="1800">
                <a:latin typeface="华文中宋" pitchFamily="2" charset="-122"/>
                <a:ea typeface="华文中宋" pitchFamily="2" charset="-122"/>
              </a:rPr>
              <a:t>      战略保障措施共五项，加强组织实施和强化人才保障方面的主要措施是：</a:t>
            </a:r>
          </a:p>
          <a:p>
            <a:pPr eaLnBrk="1">
              <a:lnSpc>
                <a:spcPct val="140000"/>
              </a:lnSpc>
            </a:pPr>
            <a:r>
              <a:rPr lang="zh-CN" altLang="en-US" sz="1800">
                <a:latin typeface="华文中宋" pitchFamily="2" charset="-122"/>
                <a:ea typeface="华文中宋" pitchFamily="2" charset="-122"/>
              </a:rPr>
              <a:t>      一、加强组织实施。</a:t>
            </a:r>
            <a:r>
              <a:rPr lang="zh-CN" altLang="en-US" sz="1800">
                <a:ea typeface="华文中宋" pitchFamily="2" charset="-122"/>
              </a:rPr>
              <a:t>成立国家智能汽车创新发展领导小组，由国务院领导同志担任组长，成员由国务院相关部门和单位负责同志担任，负责统筹协调智能汽车发展全局性工作，在领导小组指导下组建国家智能汽车创新发展平台，负责贯彻落实国家战略确定的重点任务。平台公司由汽车制造、信息通信、互联网、基础设施、金融投资等领域的龙头企业或代表性企业出资设立，在理事会的指导下，负责推动构建智能汽车技术创新体系等战略任务有效落实。</a:t>
            </a:r>
          </a:p>
          <a:p>
            <a:pPr>
              <a:lnSpc>
                <a:spcPct val="140000"/>
              </a:lnSpc>
            </a:pPr>
            <a:r>
              <a:rPr lang="zh-CN" altLang="en-US" sz="1800">
                <a:ea typeface="华文中宋" pitchFamily="2" charset="-122"/>
              </a:rPr>
              <a:t>      二、强化人才保障。培养造就一批具有国际先进水平的智能汽车战略谋划与科技领军人才、高水平创新团队。实行吸引创新人才的激励政策，建立重大项目与人才引进联动机制，加大国际领军人才和骨干人才的引进力度。加快培养一批复合型专家和科技带头人。鼓励企业与高等院校合作协同培养所需人才。</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7074" name="Rectangle 2"/>
          <p:cNvSpPr>
            <a:spLocks noGrp="1" noChangeArrowheads="1"/>
          </p:cNvSpPr>
          <p:nvPr>
            <p:ph type="title"/>
          </p:nvPr>
        </p:nvSpPr>
        <p:spPr>
          <a:xfrm>
            <a:off x="1457325" y="138113"/>
            <a:ext cx="6772275" cy="655637"/>
          </a:xfrm>
        </p:spPr>
        <p:txBody>
          <a:bodyPr/>
          <a:lstStyle/>
          <a:p>
            <a:pPr algn="ctr"/>
            <a:r>
              <a:rPr lang="zh-CN" altLang="en-US" sz="2800">
                <a:solidFill>
                  <a:schemeClr val="bg1"/>
                </a:solidFill>
                <a:ea typeface="黑体" pitchFamily="49" charset="-122"/>
              </a:rPr>
              <a:t>我国发展智能汽车的战略保障分析</a:t>
            </a:r>
          </a:p>
        </p:txBody>
      </p:sp>
      <p:sp>
        <p:nvSpPr>
          <p:cNvPr id="358707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latin typeface="华文中宋" pitchFamily="2" charset="-122"/>
                <a:ea typeface="华文中宋" pitchFamily="2" charset="-122"/>
              </a:rPr>
              <a:t>优化发展环境和开展国际合作方面的政策</a:t>
            </a:r>
            <a:endParaRPr lang="zh-CN" altLang="en-US" sz="1800"/>
          </a:p>
          <a:p>
            <a:pPr eaLnBrk="1">
              <a:lnSpc>
                <a:spcPct val="140000"/>
              </a:lnSpc>
            </a:pPr>
            <a:r>
              <a:rPr lang="zh-CN" altLang="en-US" sz="1800">
                <a:latin typeface="华文中宋" pitchFamily="2" charset="-122"/>
                <a:ea typeface="华文中宋" pitchFamily="2" charset="-122"/>
              </a:rPr>
              <a:t>      三、优化发展环境。</a:t>
            </a:r>
            <a:r>
              <a:rPr lang="zh-CN" altLang="en-US" sz="1800">
                <a:ea typeface="华文中宋" pitchFamily="2" charset="-122"/>
              </a:rPr>
              <a:t>加强知识产权保护，健全技术创新专利保护与标准化互动支撑机制，促进创新成果知识产权化。强化质量、安全、环保、反垄断等监管执法力度，规范智能汽车市场秩序。健全智能汽车领域信用规范，营造诚实守信市场环境。发挥行业协会等支撑作用，为企业提供咨询和专业化服务。加强智能汽车科普与宣传，鼓励企业开展试乘试驾体验活动，支持各类新闻媒体加大对智能汽车特点的舆论宣传，提高社会认知度。</a:t>
            </a:r>
          </a:p>
          <a:p>
            <a:pPr eaLnBrk="1">
              <a:lnSpc>
                <a:spcPct val="140000"/>
              </a:lnSpc>
            </a:pPr>
            <a:r>
              <a:rPr lang="zh-CN" altLang="en-US" sz="1800">
                <a:ea typeface="华文中宋" pitchFamily="2" charset="-122"/>
              </a:rPr>
              <a:t>      四、开展国际合作。鼓励企业通过国际合作、联合开发、股权投资等多种方式，引进吸收国外先进技术和经验，打造具有国际影响力的智能汽车品牌。支持企业通过跨国并购等途径，加快海外市场布局，增强海外研发能力，提高国际影响力与知名度。鼓励外资企业积极参与我国智能汽车产业发展。推动中国标准走出去，加强认证认可结果国际互认和采信。</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8098" name="Rectangle 2"/>
          <p:cNvSpPr>
            <a:spLocks noGrp="1" noChangeArrowheads="1"/>
          </p:cNvSpPr>
          <p:nvPr>
            <p:ph type="title"/>
          </p:nvPr>
        </p:nvSpPr>
        <p:spPr>
          <a:xfrm>
            <a:off x="1457325" y="138113"/>
            <a:ext cx="6772275" cy="655637"/>
          </a:xfrm>
        </p:spPr>
        <p:txBody>
          <a:bodyPr/>
          <a:lstStyle/>
          <a:p>
            <a:pPr algn="ctr"/>
            <a:r>
              <a:rPr lang="zh-CN" altLang="en-US" sz="2800">
                <a:solidFill>
                  <a:schemeClr val="bg1"/>
                </a:solidFill>
                <a:ea typeface="黑体" pitchFamily="49" charset="-122"/>
              </a:rPr>
              <a:t>我国发展智能汽车的战略保障分析</a:t>
            </a:r>
          </a:p>
        </p:txBody>
      </p:sp>
      <p:sp>
        <p:nvSpPr>
          <p:cNvPr id="3588099"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latin typeface="华文中宋" pitchFamily="2" charset="-122"/>
                <a:ea typeface="华文中宋" pitchFamily="2" charset="-122"/>
              </a:rPr>
              <a:t>完善扶持政策</a:t>
            </a:r>
            <a:endParaRPr lang="zh-CN" altLang="en-US" sz="1800"/>
          </a:p>
          <a:p>
            <a:pPr eaLnBrk="1">
              <a:lnSpc>
                <a:spcPct val="140000"/>
              </a:lnSpc>
            </a:pPr>
            <a:r>
              <a:rPr lang="zh-CN" altLang="en-US" sz="1800">
                <a:latin typeface="华文中宋" pitchFamily="2" charset="-122"/>
                <a:ea typeface="华文中宋" pitchFamily="2" charset="-122"/>
              </a:rPr>
              <a:t>      五、完善扶持政策。一是</a:t>
            </a:r>
            <a:r>
              <a:rPr lang="zh-CN" altLang="en-US" sz="1800">
                <a:ea typeface="华文中宋" pitchFamily="2" charset="-122"/>
              </a:rPr>
              <a:t>积极引导社会资本、金融资本，加大对国家智能汽车创新发展平台等公共平台的支持力度，推动智能汽车基础共性核心技术研发和产业化。二是鼓励具有技术特色的创新型企业参与智能汽车发展，推动众包、众创、众扶、众筹等多种创新模式。三是利用先进制造产业投资基金等多种渠道，支持智能汽车重大项目建设和示范应用。四是强化税收金融政策引导，对从事智能汽车研发制造的企业，符合条件的按现行税收政策规定享受企业所得税税前加计扣除优惠，落实对智能汽车领域中小企业和初创企业的财税优惠政策。五是利用开发性和政策性金融、融资租赁和金融租赁等政策工具，重点扶持智能汽车新业态、新模式发展。</a:t>
            </a:r>
          </a:p>
          <a:p>
            <a:pPr eaLnBrk="1">
              <a:lnSpc>
                <a:spcPct val="140000"/>
              </a:lnSpc>
            </a:pPr>
            <a:r>
              <a:rPr lang="zh-CN" altLang="en-US" sz="1800">
                <a:ea typeface="华文中宋" pitchFamily="2" charset="-122"/>
              </a:rPr>
              <a:t>      此项保障措施至关重要，其中投资基金和税收金融政策尤为重要。建议进一步细化财税金融支持政策，对整车企业智能汽车建设项目给予税收优惠。</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5570" name="Rectangle 2"/>
          <p:cNvSpPr>
            <a:spLocks noGrp="1" noChangeArrowheads="1"/>
          </p:cNvSpPr>
          <p:nvPr>
            <p:ph type="title"/>
          </p:nvPr>
        </p:nvSpPr>
        <p:spPr>
          <a:xfrm>
            <a:off x="457200" y="2276475"/>
            <a:ext cx="8229600" cy="2016125"/>
          </a:xfrm>
        </p:spPr>
        <p:txBody>
          <a:bodyPr/>
          <a:lstStyle/>
          <a:p>
            <a:pPr algn="ctr"/>
            <a:r>
              <a:rPr lang="zh-CN" altLang="en-US" sz="9800">
                <a:solidFill>
                  <a:srgbClr val="0000FF"/>
                </a:solidFill>
              </a:rPr>
              <a:t>谢谢</a:t>
            </a:r>
            <a:r>
              <a:rPr lang="en-US" altLang="zh-CN" sz="9800">
                <a:solidFill>
                  <a:srgbClr val="0000FF"/>
                </a:solidFill>
              </a:rPr>
              <a:t>!</a:t>
            </a:r>
          </a:p>
        </p:txBody>
      </p:sp>
      <p:sp>
        <p:nvSpPr>
          <p:cNvPr id="3565571" name="Rectangle 3"/>
          <p:cNvSpPr>
            <a:spLocks noChangeArrowheads="1"/>
          </p:cNvSpPr>
          <p:nvPr/>
        </p:nvSpPr>
        <p:spPr bwMode="auto">
          <a:xfrm>
            <a:off x="0" y="0"/>
            <a:ext cx="9144000" cy="1412875"/>
          </a:xfrm>
          <a:prstGeom prst="rect">
            <a:avLst/>
          </a:prstGeom>
          <a:solidFill>
            <a:schemeClr val="bg1"/>
          </a:solidFill>
          <a:ln w="9525">
            <a:noFill/>
            <a:miter lim="800000"/>
            <a:headEnd/>
            <a:tailEnd/>
          </a:ln>
          <a:effectLst/>
        </p:spPr>
        <p:txBody>
          <a:bodyPr wrap="none" anchor="ctr"/>
          <a:lstStyle/>
          <a:p>
            <a:endParaRPr lang="zh-CN" altLang="en-US"/>
          </a:p>
        </p:txBody>
      </p:sp>
    </p:spTree>
  </p:cSld>
  <p:clrMapOvr>
    <a:masterClrMapping/>
  </p:clrMapOvr>
  <p:transition spd="med">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5650"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ea typeface="黑体" pitchFamily="49" charset="-122"/>
              </a:rPr>
              <a:t>问题的提出</a:t>
            </a:r>
          </a:p>
        </p:txBody>
      </p:sp>
      <p:sp>
        <p:nvSpPr>
          <p:cNvPr id="3355814" name="Text Box 166"/>
          <p:cNvSpPr txBox="1">
            <a:spLocks noChangeArrowheads="1"/>
          </p:cNvSpPr>
          <p:nvPr/>
        </p:nvSpPr>
        <p:spPr bwMode="auto">
          <a:xfrm>
            <a:off x="530225" y="1422400"/>
            <a:ext cx="8134350" cy="4702175"/>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1800"/>
              <a:t>      </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5</a:t>
            </a:r>
            <a:r>
              <a:rPr lang="zh-CN" altLang="en-US" sz="1800">
                <a:latin typeface="华文中宋" pitchFamily="2" charset="-122"/>
                <a:ea typeface="华文中宋" pitchFamily="2" charset="-122"/>
              </a:rPr>
              <a:t>日，国家发展和改革委员会产业协调司发布“关于</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智能汽车创新发展战略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（征求意见稿）公开征求意见的公告”。该征求意见稿的基本结构由导语、战略态势、战略纲领、战略任务、战略保障</a:t>
            </a:r>
            <a:r>
              <a:rPr lang="en-US" altLang="zh-CN" sz="1800">
                <a:latin typeface="华文中宋" pitchFamily="2" charset="-122"/>
                <a:ea typeface="华文中宋" pitchFamily="2" charset="-122"/>
              </a:rPr>
              <a:t>5</a:t>
            </a:r>
            <a:r>
              <a:rPr lang="zh-CN" altLang="en-US" sz="1800">
                <a:latin typeface="华文中宋" pitchFamily="2" charset="-122"/>
                <a:ea typeface="华文中宋" pitchFamily="2" charset="-122"/>
              </a:rPr>
              <a:t>个部分组成。</a:t>
            </a:r>
          </a:p>
          <a:p>
            <a:pPr eaLnBrk="1">
              <a:lnSpc>
                <a:spcPct val="140000"/>
              </a:lnSpc>
            </a:pPr>
            <a:r>
              <a:rPr lang="zh-CN" altLang="en-US" sz="1800">
                <a:latin typeface="华文中宋" pitchFamily="2" charset="-122"/>
                <a:ea typeface="华文中宋" pitchFamily="2" charset="-122"/>
              </a:rPr>
              <a:t>      党的十八大以来，以习近平同志为核心的党中央就我国工业和信息化发展作出了一系列重要指示。习近平总书记强调工业和信息化在中华民族伟大复兴中的重要地位，要加快建设制造强国和网络强国；强调要做好信息化与工业化深度融合这篇大文章，发展智能制造；强调发展新能源汽车是我国从汽车大国迈向汽车强国的必由之路，要开发适应各种需求的产品，使之成为一个强劲的增长点。制定实施</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智能汽车创新发展战略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，旨在贯彻落实中央领导同志重要批示精神，加快推进我国智能汽车创新发展，加强顶层设计和战略谋划。为此，对制定实施</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智能汽车创新发展战略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的必要性，以及智能汽车创新发展战略态势、战略纲要、战略任务、战略保障等主要内容进行认真分析。</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5810" name="Rectangle 2"/>
          <p:cNvSpPr>
            <a:spLocks noGrp="1" noChangeArrowheads="1"/>
          </p:cNvSpPr>
          <p:nvPr>
            <p:ph type="title"/>
          </p:nvPr>
        </p:nvSpPr>
        <p:spPr>
          <a:xfrm>
            <a:off x="1457325" y="138113"/>
            <a:ext cx="7138988" cy="655637"/>
          </a:xfrm>
        </p:spPr>
        <p:txBody>
          <a:bodyPr/>
          <a:lstStyle/>
          <a:p>
            <a:pPr algn="ctr"/>
            <a:r>
              <a:rPr lang="zh-CN" altLang="en-US" sz="2800">
                <a:solidFill>
                  <a:srgbClr val="FFCC00"/>
                </a:solidFill>
                <a:ea typeface="黑体" pitchFamily="49" charset="-122"/>
              </a:rPr>
              <a:t>制定实施智能汽车创新发展战略的必要性</a:t>
            </a:r>
          </a:p>
        </p:txBody>
      </p:sp>
      <p:sp>
        <p:nvSpPr>
          <p:cNvPr id="357581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latin typeface="华文中宋" pitchFamily="2" charset="-122"/>
                <a:ea typeface="华文中宋" pitchFamily="2" charset="-122"/>
              </a:rPr>
              <a:t>抢占当今世界汽车产业新制高点的需要</a:t>
            </a:r>
            <a:endParaRPr lang="zh-CN" altLang="en-US" sz="1800"/>
          </a:p>
          <a:p>
            <a:pPr eaLnBrk="1">
              <a:lnSpc>
                <a:spcPct val="140000"/>
              </a:lnSpc>
            </a:pPr>
            <a:r>
              <a:rPr lang="zh-CN" altLang="en-US" sz="1800">
                <a:ea typeface="华文中宋" pitchFamily="2" charset="-122"/>
              </a:rPr>
              <a:t>      智能汽车代表未来汽车产业技术的发展方向和战略制高点，也是国际汽车产业未来竞争的重要阵地。近几年，主要发达国家通过制定国家战略、强化技术优势、完善标准法规、营造市场环境，形成了智能汽车先发优势。目前全球智能驾驶汽车市场正处于探索期阶段，智能驾驶研究竞赛处于白热化阶段，率先推出相应产品的企业将在这一领域中占有一席之地。</a:t>
            </a:r>
            <a:r>
              <a:rPr lang="zh-CN" altLang="en-US" sz="1800">
                <a:latin typeface="华文中宋" pitchFamily="2" charset="-122"/>
                <a:ea typeface="华文中宋" pitchFamily="2" charset="-122"/>
              </a:rPr>
              <a:t>预计到</a:t>
            </a:r>
            <a:r>
              <a:rPr lang="en-US" altLang="zh-CN" sz="1800">
                <a:latin typeface="华文中宋" pitchFamily="2" charset="-122"/>
                <a:ea typeface="华文中宋" pitchFamily="2" charset="-122"/>
              </a:rPr>
              <a:t>2019</a:t>
            </a:r>
            <a:r>
              <a:rPr lang="zh-CN" altLang="en-US" sz="1800">
                <a:latin typeface="华文中宋" pitchFamily="2" charset="-122"/>
                <a:ea typeface="华文中宋" pitchFamily="2" charset="-122"/>
              </a:rPr>
              <a:t>年，全球智能汽车市场将迎来洗牌阶段，缺乏竞争力的企业将被淘汰。</a:t>
            </a:r>
            <a:r>
              <a:rPr lang="zh-CN" altLang="en-US" sz="1800">
                <a:ea typeface="华文中宋" pitchFamily="2" charset="-122"/>
              </a:rPr>
              <a:t>智能汽车已成为新一轮产业布局的必争之地。</a:t>
            </a:r>
            <a:r>
              <a:rPr lang="zh-CN" altLang="en-US" sz="1800">
                <a:latin typeface="华文中宋" pitchFamily="2" charset="-122"/>
                <a:ea typeface="华文中宋" pitchFamily="2" charset="-122"/>
              </a:rPr>
              <a:t>当前，我国新一代信息通信、新能源、新材料等技术与汽车产业加快融合，产业生态深刻变革，竞争格局全面重塑。我国在新能源汽车发展成绩显著，支撑汽车智能化、网联化发展的信息技术产业实力不断增强，这两个方向有望成为抢占先机、赶超发展的突破口。因此，为抢占当今世界汽车产业发展新制高点，必须及时进行战略发展筹划。</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8882" name="Rectangle 2"/>
          <p:cNvSpPr>
            <a:spLocks noGrp="1" noChangeArrowheads="1"/>
          </p:cNvSpPr>
          <p:nvPr>
            <p:ph type="title"/>
          </p:nvPr>
        </p:nvSpPr>
        <p:spPr>
          <a:xfrm>
            <a:off x="1457325" y="138113"/>
            <a:ext cx="7138988" cy="655637"/>
          </a:xfrm>
        </p:spPr>
        <p:txBody>
          <a:bodyPr/>
          <a:lstStyle/>
          <a:p>
            <a:pPr algn="ctr"/>
            <a:r>
              <a:rPr lang="zh-CN" altLang="en-US" sz="2800">
                <a:solidFill>
                  <a:srgbClr val="FFCC00"/>
                </a:solidFill>
                <a:ea typeface="黑体" pitchFamily="49" charset="-122"/>
              </a:rPr>
              <a:t>制定实施智能汽车创新发展战略的必要性</a:t>
            </a:r>
          </a:p>
        </p:txBody>
      </p:sp>
      <p:sp>
        <p:nvSpPr>
          <p:cNvPr id="357888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latin typeface="华文中宋" pitchFamily="2" charset="-122"/>
                <a:ea typeface="华文中宋" pitchFamily="2" charset="-122"/>
              </a:rPr>
              <a:t>发展智能汽车对我国具有重要的战略意义</a:t>
            </a:r>
            <a:endParaRPr lang="zh-CN" altLang="en-US" sz="1800"/>
          </a:p>
          <a:p>
            <a:pPr eaLnBrk="1">
              <a:lnSpc>
                <a:spcPct val="140000"/>
              </a:lnSpc>
            </a:pPr>
            <a:r>
              <a:rPr lang="zh-CN" altLang="en-US" sz="1800">
                <a:ea typeface="华文中宋" pitchFamily="2" charset="-122"/>
              </a:rPr>
              <a:t>      </a:t>
            </a:r>
            <a:r>
              <a:rPr lang="zh-CN" altLang="en-US" sz="1800">
                <a:latin typeface="华文中宋" pitchFamily="2" charset="-122"/>
                <a:ea typeface="华文中宋" pitchFamily="2" charset="-122"/>
              </a:rPr>
              <a:t>发展智能汽车的战略意义在于以下几点：一是培育新的经济增长点。发展智能汽车，推动新技术应用，有利于促进以汽车为载体的芯片、软件、信息通信、数据服务等产业的发展。预计到</a:t>
            </a:r>
            <a:r>
              <a:rPr lang="en-US" altLang="zh-CN" sz="1800">
                <a:latin typeface="华文中宋" pitchFamily="2" charset="-122"/>
                <a:ea typeface="华文中宋" pitchFamily="2" charset="-122"/>
              </a:rPr>
              <a:t>2020</a:t>
            </a:r>
            <a:r>
              <a:rPr lang="zh-CN" altLang="en-US" sz="1800">
                <a:latin typeface="华文中宋" pitchFamily="2" charset="-122"/>
                <a:ea typeface="华文中宋" pitchFamily="2" charset="-122"/>
              </a:rPr>
              <a:t>年，我国智能驾驶产业市场规模将达到</a:t>
            </a:r>
            <a:r>
              <a:rPr lang="en-US" altLang="zh-CN" sz="1800">
                <a:latin typeface="华文中宋" pitchFamily="2" charset="-122"/>
                <a:ea typeface="华文中宋" pitchFamily="2" charset="-122"/>
              </a:rPr>
              <a:t>1214</a:t>
            </a:r>
            <a:r>
              <a:rPr lang="zh-CN" altLang="en-US" sz="1800">
                <a:latin typeface="华文中宋" pitchFamily="2" charset="-122"/>
                <a:ea typeface="华文中宋" pitchFamily="2" charset="-122"/>
              </a:rPr>
              <a:t>亿元人民币。二是满足人民对美好生活的需要。发展智能汽车，建设车联网、 智能道路交通系统和智慧城市，为破解巨大汽车保有量带来的能源、环境及交通等难题，构建面向未来的健康汽车社会提供了全新可能，有利于减少事故损害、缓解道路拥堵、提高交通效率、优化服务供给，增强人民福祉。三是提高国家经济综合竞争实力和安全保障能力。发展智能汽车，系统蓄积交通场景、车辆运行、路网设施、网络服务等各类数据资源，有利于加快制造强国、科技强国、网络强国、交通强国、数字中国建设，以及推动军民融合发展，提升新时代国家治理能力、综合竞争实力和安全保障能力。</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9906" name="Rectangle 2"/>
          <p:cNvSpPr>
            <a:spLocks noGrp="1" noChangeArrowheads="1"/>
          </p:cNvSpPr>
          <p:nvPr>
            <p:ph type="title"/>
          </p:nvPr>
        </p:nvSpPr>
        <p:spPr>
          <a:xfrm>
            <a:off x="1457325" y="138113"/>
            <a:ext cx="7138988" cy="655637"/>
          </a:xfrm>
        </p:spPr>
        <p:txBody>
          <a:bodyPr/>
          <a:lstStyle/>
          <a:p>
            <a:pPr algn="ctr"/>
            <a:r>
              <a:rPr lang="zh-CN" altLang="en-US" sz="2800">
                <a:solidFill>
                  <a:srgbClr val="FFCC00"/>
                </a:solidFill>
                <a:ea typeface="黑体" pitchFamily="49" charset="-122"/>
              </a:rPr>
              <a:t>制定实施智能汽车创新发展战略的必要性</a:t>
            </a:r>
          </a:p>
        </p:txBody>
      </p:sp>
      <p:sp>
        <p:nvSpPr>
          <p:cNvPr id="3579907"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latin typeface="华文中宋" pitchFamily="2" charset="-122"/>
                <a:ea typeface="华文中宋" pitchFamily="2" charset="-122"/>
              </a:rPr>
              <a:t>落实</a:t>
            </a:r>
            <a:r>
              <a:rPr lang="en-US" altLang="zh-CN" sz="2000" b="1">
                <a:solidFill>
                  <a:srgbClr val="FF0000"/>
                </a:solidFill>
                <a:latin typeface="华文中宋" pitchFamily="2" charset="-122"/>
                <a:ea typeface="华文中宋" pitchFamily="2" charset="-122"/>
              </a:rPr>
              <a:t>《</a:t>
            </a:r>
            <a:r>
              <a:rPr lang="zh-CN" altLang="en-US" sz="2000" b="1">
                <a:solidFill>
                  <a:srgbClr val="FF0000"/>
                </a:solidFill>
                <a:latin typeface="华文中宋" pitchFamily="2" charset="-122"/>
                <a:ea typeface="华文中宋" pitchFamily="2" charset="-122"/>
              </a:rPr>
              <a:t>中国制造</a:t>
            </a:r>
            <a:r>
              <a:rPr lang="en-US" altLang="zh-CN" sz="2000" b="1">
                <a:solidFill>
                  <a:srgbClr val="FF0000"/>
                </a:solidFill>
                <a:latin typeface="华文中宋" pitchFamily="2" charset="-122"/>
                <a:ea typeface="华文中宋" pitchFamily="2" charset="-122"/>
              </a:rPr>
              <a:t>2025》</a:t>
            </a:r>
            <a:r>
              <a:rPr lang="zh-CN" altLang="en-US" sz="2000" b="1">
                <a:solidFill>
                  <a:srgbClr val="FF0000"/>
                </a:solidFill>
                <a:latin typeface="华文中宋" pitchFamily="2" charset="-122"/>
                <a:ea typeface="华文中宋" pitchFamily="2" charset="-122"/>
              </a:rPr>
              <a:t>和</a:t>
            </a:r>
            <a:r>
              <a:rPr lang="en-US" altLang="zh-CN" sz="2000" b="1">
                <a:solidFill>
                  <a:srgbClr val="FF0000"/>
                </a:solidFill>
                <a:latin typeface="华文中宋" pitchFamily="2" charset="-122"/>
                <a:ea typeface="华文中宋" pitchFamily="2" charset="-122"/>
              </a:rPr>
              <a:t>《</a:t>
            </a:r>
            <a:r>
              <a:rPr lang="zh-CN" altLang="en-US" sz="2000" b="1">
                <a:solidFill>
                  <a:srgbClr val="FF0000"/>
                </a:solidFill>
                <a:latin typeface="华文中宋" pitchFamily="2" charset="-122"/>
                <a:ea typeface="华文中宋" pitchFamily="2" charset="-122"/>
              </a:rPr>
              <a:t>汽车产业中长期发展规划</a:t>
            </a:r>
            <a:r>
              <a:rPr lang="en-US" altLang="zh-CN" sz="2000" b="1">
                <a:solidFill>
                  <a:srgbClr val="FF0000"/>
                </a:solidFill>
                <a:latin typeface="华文中宋" pitchFamily="2" charset="-122"/>
                <a:ea typeface="华文中宋" pitchFamily="2" charset="-122"/>
              </a:rPr>
              <a:t>》</a:t>
            </a:r>
            <a:endParaRPr lang="en-US" altLang="zh-CN" sz="1800"/>
          </a:p>
          <a:p>
            <a:pPr eaLnBrk="1">
              <a:lnSpc>
                <a:spcPct val="140000"/>
              </a:lnSpc>
            </a:pPr>
            <a:r>
              <a:rPr lang="zh-CN" altLang="en-US" sz="1800">
                <a:ea typeface="华文中宋" pitchFamily="2" charset="-122"/>
              </a:rPr>
              <a:t>      </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26</a:t>
            </a:r>
            <a:r>
              <a:rPr lang="zh-CN" altLang="en-US" sz="1800">
                <a:latin typeface="华文中宋" pitchFamily="2" charset="-122"/>
                <a:ea typeface="华文中宋" pitchFamily="2" charset="-122"/>
              </a:rPr>
              <a:t>日，</a:t>
            </a:r>
            <a:r>
              <a:rPr lang="en-US" altLang="zh-CN" sz="1800">
                <a:latin typeface="华文中宋" pitchFamily="2" charset="-122"/>
                <a:ea typeface="华文中宋" pitchFamily="2" charset="-122"/>
              </a:rPr>
              <a:t>《&lt;</a:t>
            </a:r>
            <a:r>
              <a:rPr lang="zh-CN" altLang="en-US" sz="1800">
                <a:latin typeface="华文中宋" pitchFamily="2" charset="-122"/>
                <a:ea typeface="华文中宋" pitchFamily="2" charset="-122"/>
              </a:rPr>
              <a:t>中国制造</a:t>
            </a:r>
            <a:r>
              <a:rPr lang="en-US" altLang="zh-CN" sz="1800">
                <a:latin typeface="华文中宋" pitchFamily="2" charset="-122"/>
                <a:ea typeface="华文中宋" pitchFamily="2" charset="-122"/>
              </a:rPr>
              <a:t>2025&gt;</a:t>
            </a:r>
            <a:r>
              <a:rPr lang="zh-CN" altLang="en-US" sz="1800">
                <a:latin typeface="华文中宋" pitchFamily="2" charset="-122"/>
                <a:ea typeface="华文中宋" pitchFamily="2" charset="-122"/>
              </a:rPr>
              <a:t>重点领域技术创新绿皮书</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技术路线图（</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在京发布，本次修订沿用了</a:t>
            </a:r>
            <a:r>
              <a:rPr lang="en-US" altLang="zh-CN" sz="1800">
                <a:latin typeface="华文中宋" pitchFamily="2" charset="-122"/>
                <a:ea typeface="华文中宋" pitchFamily="2" charset="-122"/>
              </a:rPr>
              <a:t>2015</a:t>
            </a:r>
            <a:r>
              <a:rPr lang="zh-CN" altLang="en-US" sz="1800">
                <a:latin typeface="华文中宋" pitchFamily="2" charset="-122"/>
                <a:ea typeface="华文中宋" pitchFamily="2" charset="-122"/>
              </a:rPr>
              <a:t>年版确定的十大重点领域及</a:t>
            </a:r>
            <a:r>
              <a:rPr lang="en-US" altLang="zh-CN" sz="1800">
                <a:latin typeface="华文中宋" pitchFamily="2" charset="-122"/>
                <a:ea typeface="华文中宋" pitchFamily="2" charset="-122"/>
              </a:rPr>
              <a:t>23</a:t>
            </a:r>
            <a:r>
              <a:rPr lang="zh-CN" altLang="en-US" sz="1800">
                <a:latin typeface="华文中宋" pitchFamily="2" charset="-122"/>
                <a:ea typeface="华文中宋" pitchFamily="2" charset="-122"/>
              </a:rPr>
              <a:t>个优先发展方向，并在原有基础上根据各个发展方向的具体情况，补充了关键材料和关键专用制造装备等内容。节能与新能源汽车和智能汽车被列入十大重点领域。节能与新能源汽车已有发展规划，智能汽车也应制定战略规划。</a:t>
            </a:r>
          </a:p>
          <a:p>
            <a:pPr eaLnBrk="1">
              <a:lnSpc>
                <a:spcPct val="140000"/>
              </a:lnSpc>
            </a:pPr>
            <a:r>
              <a:rPr lang="zh-CN" altLang="en-US" sz="1800">
                <a:latin typeface="华文中宋" pitchFamily="2" charset="-122"/>
                <a:ea typeface="华文中宋" pitchFamily="2" charset="-122"/>
              </a:rPr>
              <a:t>      </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4</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6</a:t>
            </a:r>
            <a:r>
              <a:rPr lang="zh-CN" altLang="en-US" sz="1800">
                <a:latin typeface="华文中宋" pitchFamily="2" charset="-122"/>
                <a:ea typeface="华文中宋" pitchFamily="2" charset="-122"/>
              </a:rPr>
              <a:t>日，工业和信息化部等三部委印发的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汽车产业中长期发展规划</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提出，新能源汽车和智能网联汽车有望成为抢占先机、赶超发展的突破口。其中，对智能网联汽车的发展确定了加大智能网联汽车关键技术攻关，开展智能网联汽车示范推广等举措，并确定了实施智能网联汽车推进工程的具体目标。下一步要加强统筹协调，推动跨产业、跨部门合作，形成发展合力。因此，制定</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智能汽车创新发展战略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有利于落实汽车产业中长期发展规划。</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0930" name="Rectangle 2"/>
          <p:cNvSpPr>
            <a:spLocks noGrp="1" noChangeArrowheads="1"/>
          </p:cNvSpPr>
          <p:nvPr>
            <p:ph type="title"/>
          </p:nvPr>
        </p:nvSpPr>
        <p:spPr>
          <a:xfrm>
            <a:off x="1457325" y="138113"/>
            <a:ext cx="6772275" cy="655637"/>
          </a:xfrm>
        </p:spPr>
        <p:txBody>
          <a:bodyPr/>
          <a:lstStyle/>
          <a:p>
            <a:pPr algn="ctr"/>
            <a:r>
              <a:rPr lang="zh-CN" altLang="en-US" sz="2800">
                <a:solidFill>
                  <a:schemeClr val="bg1"/>
                </a:solidFill>
                <a:ea typeface="黑体" pitchFamily="49" charset="-122"/>
              </a:rPr>
              <a:t>我国发展智能汽车的战略纲领分析</a:t>
            </a:r>
          </a:p>
        </p:txBody>
      </p:sp>
      <p:sp>
        <p:nvSpPr>
          <p:cNvPr id="358093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latin typeface="华文中宋" pitchFamily="2" charset="-122"/>
                <a:ea typeface="华文中宋" pitchFamily="2" charset="-122"/>
              </a:rPr>
              <a:t>指导思想和基本原则</a:t>
            </a:r>
            <a:endParaRPr lang="zh-CN" altLang="en-US" sz="1800"/>
          </a:p>
          <a:p>
            <a:pPr eaLnBrk="1">
              <a:lnSpc>
                <a:spcPct val="140000"/>
              </a:lnSpc>
            </a:pPr>
            <a:r>
              <a:rPr lang="zh-CN" altLang="en-US" sz="1800">
                <a:latin typeface="华文中宋" pitchFamily="2" charset="-122"/>
                <a:ea typeface="华文中宋" pitchFamily="2" charset="-122"/>
              </a:rPr>
              <a:t>      指导思想可以用五个“以”来概括。即：以习近平新时代中国特色社会主义思想为指导，以供给侧结构性改革为主线，以</a:t>
            </a:r>
            <a:r>
              <a:rPr lang="zh-CN" altLang="en-US" sz="1800">
                <a:ea typeface="华文中宋" pitchFamily="2" charset="-122"/>
              </a:rPr>
              <a:t>推动汽车与先进制造、信息通信、互联网、大数据、人工智能深度融合为主要途径，以发展中国标准智能汽车为主攻方向，以建设智能汽车强国为主要目标。</a:t>
            </a:r>
          </a:p>
          <a:p>
            <a:pPr eaLnBrk="1">
              <a:lnSpc>
                <a:spcPct val="140000"/>
              </a:lnSpc>
            </a:pPr>
            <a:r>
              <a:rPr lang="zh-CN" altLang="en-US" sz="1800">
                <a:ea typeface="华文中宋" pitchFamily="2" charset="-122"/>
              </a:rPr>
              <a:t>      基本原则有以下四项：一是统筹谋划，协同推进。主要是推进核心技术自主化、基础设施智能化、运行监管规范化，提升智能汽车发展质量和效益。二是创新驱动，平台支撑。创新智能汽车发展模式，推动国家智能汽车创新发展平台建设，增强战略实施保障能力。三是市场主导，跨界融合。充分发挥市场配置智能汽车发展资源的决定性作用，强化企业主体地位，激发各类市场主体发展智能汽车。四是开发包容，安全可控。完善智能汽车相关法规标准，消除法规性和政策性市场准入障碍，改革监管方式。</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1954" name="Rectangle 2"/>
          <p:cNvSpPr>
            <a:spLocks noGrp="1" noChangeArrowheads="1"/>
          </p:cNvSpPr>
          <p:nvPr>
            <p:ph type="title"/>
          </p:nvPr>
        </p:nvSpPr>
        <p:spPr>
          <a:xfrm>
            <a:off x="1457325" y="138113"/>
            <a:ext cx="6772275" cy="655637"/>
          </a:xfrm>
        </p:spPr>
        <p:txBody>
          <a:bodyPr/>
          <a:lstStyle/>
          <a:p>
            <a:pPr algn="ctr"/>
            <a:r>
              <a:rPr lang="zh-CN" altLang="en-US" sz="2800">
                <a:solidFill>
                  <a:schemeClr val="bg1"/>
                </a:solidFill>
                <a:ea typeface="黑体" pitchFamily="49" charset="-122"/>
              </a:rPr>
              <a:t>我国发展智能汽车的战略纲领分析</a:t>
            </a:r>
          </a:p>
        </p:txBody>
      </p:sp>
      <p:sp>
        <p:nvSpPr>
          <p:cNvPr id="358195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latin typeface="华文中宋" pitchFamily="2" charset="-122"/>
                <a:ea typeface="华文中宋" pitchFamily="2" charset="-122"/>
              </a:rPr>
              <a:t>发展智能汽车的战略愿景</a:t>
            </a:r>
            <a:endParaRPr lang="zh-CN" altLang="en-US" sz="1800"/>
          </a:p>
          <a:p>
            <a:pPr eaLnBrk="1">
              <a:lnSpc>
                <a:spcPct val="140000"/>
              </a:lnSpc>
            </a:pPr>
            <a:r>
              <a:rPr lang="zh-CN" altLang="en-US" sz="1800">
                <a:latin typeface="华文中宋" pitchFamily="2" charset="-122"/>
                <a:ea typeface="华文中宋" pitchFamily="2" charset="-122"/>
              </a:rPr>
              <a:t>      到</a:t>
            </a:r>
            <a:r>
              <a:rPr lang="en-US" altLang="zh-CN" sz="1800">
                <a:latin typeface="华文中宋" pitchFamily="2" charset="-122"/>
                <a:ea typeface="华文中宋" pitchFamily="2" charset="-122"/>
              </a:rPr>
              <a:t>2020</a:t>
            </a:r>
            <a:r>
              <a:rPr lang="zh-CN" altLang="en-US" sz="1800">
                <a:latin typeface="华文中宋" pitchFamily="2" charset="-122"/>
                <a:ea typeface="华文中宋" pitchFamily="2" charset="-122"/>
              </a:rPr>
              <a:t>年，中国标准智能汽车的技术创新、产业生态、路网设施、法规标准、产品监管和信息安全体系框架基本形成。智能汽车新车占比达到</a:t>
            </a:r>
            <a:r>
              <a:rPr lang="en-US" altLang="zh-CN" sz="1800">
                <a:latin typeface="华文中宋" pitchFamily="2" charset="-122"/>
                <a:ea typeface="华文中宋" pitchFamily="2" charset="-122"/>
              </a:rPr>
              <a:t>50%</a:t>
            </a:r>
            <a:r>
              <a:rPr lang="zh-CN" altLang="en-US" sz="1800">
                <a:latin typeface="华文中宋" pitchFamily="2" charset="-122"/>
                <a:ea typeface="华文中宋" pitchFamily="2" charset="-122"/>
              </a:rPr>
              <a:t>，中高级别智能汽车实现市场化应用，重点区域示范运行取得成效。智能道路交通系统建设取得积极进展，大城市、高速公路的车用无线通信网络（</a:t>
            </a:r>
            <a:r>
              <a:rPr lang="en-US" altLang="zh-CN" sz="1800">
                <a:latin typeface="华文中宋" pitchFamily="2" charset="-122"/>
                <a:ea typeface="华文中宋" pitchFamily="2" charset="-122"/>
              </a:rPr>
              <a:t>LTE-V2X</a:t>
            </a:r>
            <a:r>
              <a:rPr lang="zh-CN" altLang="en-US" sz="1800">
                <a:latin typeface="华文中宋" pitchFamily="2" charset="-122"/>
                <a:ea typeface="华文中宋" pitchFamily="2" charset="-122"/>
              </a:rPr>
              <a:t>）覆盖率达到</a:t>
            </a:r>
            <a:r>
              <a:rPr lang="en-US" altLang="zh-CN" sz="1800">
                <a:latin typeface="华文中宋" pitchFamily="2" charset="-122"/>
                <a:ea typeface="华文中宋" pitchFamily="2" charset="-122"/>
              </a:rPr>
              <a:t>90%</a:t>
            </a:r>
            <a:r>
              <a:rPr lang="zh-CN" altLang="en-US" sz="1800">
                <a:latin typeface="华文中宋" pitchFamily="2" charset="-122"/>
                <a:ea typeface="华文中宋" pitchFamily="2" charset="-122"/>
              </a:rPr>
              <a:t>，北斗高精度时空服务实现全覆盖。</a:t>
            </a:r>
          </a:p>
          <a:p>
            <a:pPr>
              <a:lnSpc>
                <a:spcPct val="140000"/>
              </a:lnSpc>
            </a:pPr>
            <a:r>
              <a:rPr lang="zh-CN" altLang="en-US" sz="1800">
                <a:latin typeface="华文中宋" pitchFamily="2" charset="-122"/>
                <a:ea typeface="华文中宋" pitchFamily="2" charset="-122"/>
              </a:rPr>
              <a:t>      到</a:t>
            </a:r>
            <a:r>
              <a:rPr lang="en-US" altLang="zh-CN" sz="1800">
                <a:latin typeface="华文中宋" pitchFamily="2" charset="-122"/>
                <a:ea typeface="华文中宋" pitchFamily="2" charset="-122"/>
              </a:rPr>
              <a:t>2025</a:t>
            </a:r>
            <a:r>
              <a:rPr lang="zh-CN" altLang="en-US" sz="1800">
                <a:latin typeface="华文中宋" pitchFamily="2" charset="-122"/>
                <a:ea typeface="华文中宋" pitchFamily="2" charset="-122"/>
              </a:rPr>
              <a:t>年，中国标准智能汽车的技术创新、产业生态、路网设施、法规标准、产品监管和信息安全体系全面形成。新车基本实现智能化，高级别智能汽车实现规模化应用。“人</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车</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路</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云”实现高度协同，新一代车用无线通信网络（</a:t>
            </a:r>
            <a:r>
              <a:rPr lang="en-US" altLang="zh-CN" sz="1800">
                <a:latin typeface="华文中宋" pitchFamily="2" charset="-122"/>
                <a:ea typeface="华文中宋" pitchFamily="2" charset="-122"/>
              </a:rPr>
              <a:t>5G-V2X</a:t>
            </a:r>
            <a:r>
              <a:rPr lang="zh-CN" altLang="en-US" sz="1800">
                <a:latin typeface="华文中宋" pitchFamily="2" charset="-122"/>
                <a:ea typeface="华文中宋" pitchFamily="2" charset="-122"/>
              </a:rPr>
              <a:t>）基本满足智能汽车发展需要。</a:t>
            </a:r>
          </a:p>
          <a:p>
            <a:pPr>
              <a:lnSpc>
                <a:spcPct val="140000"/>
              </a:lnSpc>
            </a:pPr>
            <a:r>
              <a:rPr lang="zh-CN" altLang="en-US" sz="1800">
                <a:latin typeface="华文中宋" pitchFamily="2" charset="-122"/>
                <a:ea typeface="华文中宋" pitchFamily="2" charset="-122"/>
              </a:rPr>
              <a:t>      到</a:t>
            </a:r>
            <a:r>
              <a:rPr lang="en-US" altLang="zh-CN" sz="1800">
                <a:latin typeface="华文中宋" pitchFamily="2" charset="-122"/>
                <a:ea typeface="华文中宋" pitchFamily="2" charset="-122"/>
              </a:rPr>
              <a:t>2035</a:t>
            </a:r>
            <a:r>
              <a:rPr lang="zh-CN" altLang="en-US" sz="1800">
                <a:latin typeface="华文中宋" pitchFamily="2" charset="-122"/>
                <a:ea typeface="华文中宋" pitchFamily="2" charset="-122"/>
              </a:rPr>
              <a:t>年，中国标准智能汽车享誉全球，率先建成智能汽车强国，全民共享“安全、高效、绿色、文明”的智能汽车社会。</a:t>
            </a:r>
            <a:endParaRPr lang="en-US" altLang="zh-CN" sz="1800">
              <a:latin typeface="华文中宋" pitchFamily="2" charset="-122"/>
              <a:ea typeface="华文中宋" pitchFamily="2"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2978" name="Rectangle 2"/>
          <p:cNvSpPr>
            <a:spLocks noGrp="1" noChangeArrowheads="1"/>
          </p:cNvSpPr>
          <p:nvPr>
            <p:ph type="title"/>
          </p:nvPr>
        </p:nvSpPr>
        <p:spPr>
          <a:xfrm>
            <a:off x="1457325" y="138113"/>
            <a:ext cx="6772275" cy="655637"/>
          </a:xfrm>
        </p:spPr>
        <p:txBody>
          <a:bodyPr/>
          <a:lstStyle/>
          <a:p>
            <a:pPr algn="ctr"/>
            <a:r>
              <a:rPr lang="zh-CN" altLang="en-US" sz="2800">
                <a:solidFill>
                  <a:srgbClr val="FFCC00"/>
                </a:solidFill>
                <a:ea typeface="黑体" pitchFamily="49" charset="-122"/>
              </a:rPr>
              <a:t>我国发展智能汽车的战略任务分析</a:t>
            </a:r>
          </a:p>
        </p:txBody>
      </p:sp>
      <p:sp>
        <p:nvSpPr>
          <p:cNvPr id="3582979"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latin typeface="华文中宋" pitchFamily="2" charset="-122"/>
                <a:ea typeface="华文中宋" pitchFamily="2" charset="-122"/>
              </a:rPr>
              <a:t>构建自主可控的智能汽车技术创新体系和跨境融合的产业生态体系</a:t>
            </a:r>
            <a:endParaRPr lang="zh-CN" altLang="en-US" sz="1800"/>
          </a:p>
          <a:p>
            <a:pPr eaLnBrk="1">
              <a:lnSpc>
                <a:spcPct val="140000"/>
              </a:lnSpc>
            </a:pPr>
            <a:r>
              <a:rPr lang="zh-CN" altLang="en-US" sz="1800">
                <a:latin typeface="华文中宋" pitchFamily="2" charset="-122"/>
                <a:ea typeface="华文中宋" pitchFamily="2" charset="-122"/>
              </a:rPr>
              <a:t>      战略任务有六项：一、构建自主可控的智能汽车技术创新体系。一是突破关键核心技术。重点突破新型电子电器信息架构、多类别传感器融合感知、新型智能终端、车载智能计算平台、车用无线通信网络</a:t>
            </a:r>
            <a:r>
              <a:rPr lang="zh-CN" altLang="en-US" sz="1600">
                <a:latin typeface="华文中宋" pitchFamily="2" charset="-122"/>
                <a:ea typeface="华文中宋" pitchFamily="2" charset="-122"/>
              </a:rPr>
              <a:t>、</a:t>
            </a:r>
            <a:r>
              <a:rPr lang="zh-CN" altLang="en-US" sz="1800">
                <a:latin typeface="华文中宋" pitchFamily="2" charset="-122"/>
                <a:ea typeface="华文中宋" pitchFamily="2" charset="-122"/>
              </a:rPr>
              <a:t>高精度时空服务和车用基础地图、云控基础平台等共性交叉技术；二是完善测试评价技术。</a:t>
            </a:r>
            <a:r>
              <a:rPr lang="zh-CN" altLang="en-US" sz="1800">
                <a:ea typeface="华文中宋" pitchFamily="2" charset="-122"/>
              </a:rPr>
              <a:t>建立健全智能汽车测试评价体系架构及测试基础数据库，满足我国复杂道路环境和驾驶行为的测试需要。建立国家级智能汽车技术试验及安全运行评价中心；三是开展示范运行验证。通过示范运行验证实现</a:t>
            </a:r>
            <a:r>
              <a:rPr lang="zh-CN" altLang="en-US" sz="1800">
                <a:latin typeface="华文中宋"/>
                <a:ea typeface="华文中宋" pitchFamily="2" charset="-122"/>
              </a:rPr>
              <a:t>“</a:t>
            </a:r>
            <a:r>
              <a:rPr lang="zh-CN" altLang="en-US" sz="1800">
                <a:ea typeface="华文中宋" pitchFamily="2" charset="-122"/>
              </a:rPr>
              <a:t>人</a:t>
            </a:r>
            <a:r>
              <a:rPr lang="en-US" altLang="zh-CN" sz="1800">
                <a:latin typeface="华文中宋"/>
                <a:ea typeface="华文中宋" pitchFamily="2" charset="-122"/>
              </a:rPr>
              <a:t>–</a:t>
            </a:r>
            <a:r>
              <a:rPr lang="zh-CN" altLang="en-US" sz="1800">
                <a:ea typeface="华文中宋" pitchFamily="2" charset="-122"/>
              </a:rPr>
              <a:t>车</a:t>
            </a:r>
            <a:r>
              <a:rPr lang="en-US" altLang="zh-CN" sz="1800">
                <a:latin typeface="华文中宋"/>
                <a:ea typeface="华文中宋" pitchFamily="2" charset="-122"/>
              </a:rPr>
              <a:t>–</a:t>
            </a:r>
            <a:r>
              <a:rPr lang="zh-CN" altLang="en-US" sz="1800">
                <a:ea typeface="华文中宋" pitchFamily="2" charset="-122"/>
              </a:rPr>
              <a:t>路</a:t>
            </a:r>
            <a:r>
              <a:rPr lang="en-US" altLang="zh-CN" sz="1800">
                <a:latin typeface="华文中宋"/>
                <a:ea typeface="华文中宋" pitchFamily="2" charset="-122"/>
              </a:rPr>
              <a:t>–</a:t>
            </a:r>
            <a:r>
              <a:rPr lang="zh-CN" altLang="en-US" sz="1800">
                <a:ea typeface="华文中宋" pitchFamily="2" charset="-122"/>
              </a:rPr>
              <a:t>云</a:t>
            </a:r>
            <a:r>
              <a:rPr lang="zh-CN" altLang="en-US" sz="1800">
                <a:latin typeface="华文中宋"/>
                <a:ea typeface="华文中宋" pitchFamily="2" charset="-122"/>
              </a:rPr>
              <a:t>”</a:t>
            </a:r>
            <a:r>
              <a:rPr lang="zh-CN" altLang="en-US" sz="1800">
                <a:ea typeface="华文中宋" pitchFamily="2" charset="-122"/>
              </a:rPr>
              <a:t>系统协同性。</a:t>
            </a:r>
          </a:p>
          <a:p>
            <a:pPr eaLnBrk="1">
              <a:lnSpc>
                <a:spcPct val="140000"/>
              </a:lnSpc>
            </a:pPr>
            <a:r>
              <a:rPr lang="zh-CN" altLang="en-US" sz="1800">
                <a:ea typeface="华文中宋" pitchFamily="2" charset="-122"/>
              </a:rPr>
              <a:t>      二、构建跨境融合的智能汽车产业生态体系。一是强化产业链关键环节。加强汽车制造与相关领域企业的合作，推动重点产品开发与产业化。二是培育新型市场主体。整合产、学、研、用等领域的优势资源，组建产业联合体和联盟；三是培育智能汽车新业态和商业模式。四是推进产业军民融合发展。</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02" name="Rectangle 2"/>
          <p:cNvSpPr>
            <a:spLocks noGrp="1" noChangeArrowheads="1"/>
          </p:cNvSpPr>
          <p:nvPr>
            <p:ph type="title"/>
          </p:nvPr>
        </p:nvSpPr>
        <p:spPr>
          <a:xfrm>
            <a:off x="1457325" y="138113"/>
            <a:ext cx="6772275" cy="655637"/>
          </a:xfrm>
        </p:spPr>
        <p:txBody>
          <a:bodyPr/>
          <a:lstStyle/>
          <a:p>
            <a:pPr algn="ctr"/>
            <a:r>
              <a:rPr lang="zh-CN" altLang="en-US" sz="2800">
                <a:solidFill>
                  <a:srgbClr val="FFCC00"/>
                </a:solidFill>
                <a:ea typeface="黑体" pitchFamily="49" charset="-122"/>
              </a:rPr>
              <a:t>我国发展智能汽车的战略任务分析</a:t>
            </a:r>
          </a:p>
        </p:txBody>
      </p:sp>
      <p:sp>
        <p:nvSpPr>
          <p:cNvPr id="358400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latin typeface="华文中宋" pitchFamily="2" charset="-122"/>
                <a:ea typeface="华文中宋" pitchFamily="2" charset="-122"/>
              </a:rPr>
              <a:t>构建先进完备的智能汽车路网设施体系和系统完善的法规标准体系</a:t>
            </a:r>
            <a:endParaRPr lang="zh-CN" altLang="en-US" sz="1800"/>
          </a:p>
          <a:p>
            <a:pPr eaLnBrk="1">
              <a:lnSpc>
                <a:spcPct val="140000"/>
              </a:lnSpc>
            </a:pPr>
            <a:r>
              <a:rPr lang="zh-CN" altLang="en-US" sz="1800">
                <a:latin typeface="华文中宋" pitchFamily="2" charset="-122"/>
                <a:ea typeface="华文中宋" pitchFamily="2" charset="-122"/>
              </a:rPr>
              <a:t>      三、构建先进完备的智能汽车路网设施体系。一是</a:t>
            </a:r>
            <a:r>
              <a:rPr lang="zh-CN" altLang="en-US" sz="1800">
                <a:ea typeface="华文中宋" pitchFamily="2" charset="-122"/>
              </a:rPr>
              <a:t>推进智能化道路基础设施规划建设。制定智能交通发展规划，建设智慧公路及新一代国家交通控制网；二是建设覆盖全国的车用无线通信网络。开展道路基础设施信息化改造；三、建设覆盖全国的车用高精度时空服务系统；四是建设覆盖全国的车用基础地图系统；五是建设国家智能汽车大数据云控基础平台。</a:t>
            </a:r>
          </a:p>
          <a:p>
            <a:pPr eaLnBrk="1">
              <a:lnSpc>
                <a:spcPct val="140000"/>
              </a:lnSpc>
            </a:pPr>
            <a:r>
              <a:rPr lang="zh-CN" altLang="en-US" sz="1800">
                <a:ea typeface="华文中宋" pitchFamily="2" charset="-122"/>
              </a:rPr>
              <a:t>      四、构建系统完善的智能汽车法规标准体系。一是健全法律法规。推动智能汽车管理规则和司法监管律条协同联动，消除影响智能汽车发展的法律障碍；二是完善技术标准。立足国情，着力构建智能汽车中国标准体系，全面覆盖汽车制造、信息通信、基础设施、信息安全、运行监管、应用服务等领域。三是推动认证认可。建立健全企业自评估、报备和第三方技术检验相结合的认证认可机制，形成覆盖智能汽车全生命周期的综合认证服务体系。</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final_op">
  <a:themeElements>
    <a:clrScheme name="">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FFFF"/>
      </a:hlink>
      <a:folHlink>
        <a:srgbClr val="C0C0C0"/>
      </a:folHlink>
    </a:clrScheme>
    <a:fontScheme name="final_op">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final_op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inal_o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final_op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inal_op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inal_op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inal_op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final_op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31074</TotalTime>
  <Pages>82</Pages>
  <Words>2759</Words>
  <Application>Microsoft PowerPoint 4.0</Application>
  <PresentationFormat>全屏显示(4:3)</PresentationFormat>
  <Paragraphs>52</Paragraphs>
  <Slides>14</Slides>
  <Notes>1</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26" baseType="lpstr">
      <vt:lpstr>Times New Roman</vt:lpstr>
      <vt:lpstr>宋体</vt:lpstr>
      <vt:lpstr>Arial</vt:lpstr>
      <vt:lpstr>Wingdings</vt:lpstr>
      <vt:lpstr>方正综艺简体</vt:lpstr>
      <vt:lpstr>Arial Black</vt:lpstr>
      <vt:lpstr>黑体</vt:lpstr>
      <vt:lpstr>楷体</vt:lpstr>
      <vt:lpstr>华文中宋</vt:lpstr>
      <vt:lpstr>final_op</vt:lpstr>
      <vt:lpstr>Pixel</vt:lpstr>
      <vt:lpstr>Microsoft Excel Worksheet</vt:lpstr>
      <vt:lpstr>关于《智能汽车创新 发展战略》的政策分析 演讲人（      ）</vt:lpstr>
      <vt:lpstr>问题的提出</vt:lpstr>
      <vt:lpstr>制定实施智能汽车创新发展战略的必要性</vt:lpstr>
      <vt:lpstr>制定实施智能汽车创新发展战略的必要性</vt:lpstr>
      <vt:lpstr>制定实施智能汽车创新发展战略的必要性</vt:lpstr>
      <vt:lpstr>我国发展智能汽车的战略纲领分析</vt:lpstr>
      <vt:lpstr>我国发展智能汽车的战略纲领分析</vt:lpstr>
      <vt:lpstr>我国发展智能汽车的战略任务分析</vt:lpstr>
      <vt:lpstr>我国发展智能汽车的战略任务分析</vt:lpstr>
      <vt:lpstr>我国发展智能汽车的战略任务分析</vt:lpstr>
      <vt:lpstr>我国发展智能汽车的战略保障分析</vt:lpstr>
      <vt:lpstr>我国发展智能汽车的战略保障分析</vt:lpstr>
      <vt:lpstr>我国发展智能汽车的战略保障分析</vt:lpstr>
      <vt:lpstr>谢谢!</vt:lpstr>
    </vt:vector>
  </TitlesOfParts>
  <Manager>Kevin Libert</Manager>
  <Company>Dell Computer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闫瑞林</dc:creator>
  <cp:lastModifiedBy>DELL</cp:lastModifiedBy>
  <cp:revision>1761</cp:revision>
  <cp:lastPrinted>1999-04-27T15:48:37Z</cp:lastPrinted>
  <dcterms:created xsi:type="dcterms:W3CDTF">1998-04-17T16:39:32Z</dcterms:created>
  <dcterms:modified xsi:type="dcterms:W3CDTF">2018-03-05T02:35:56Z</dcterms:modified>
</cp:coreProperties>
</file>