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18"/>
  </p:notesMasterIdLst>
  <p:handoutMasterIdLst>
    <p:handoutMasterId r:id="rId19"/>
  </p:handoutMasterIdLst>
  <p:sldIdLst>
    <p:sldId id="261" r:id="rId2"/>
    <p:sldId id="729" r:id="rId3"/>
    <p:sldId id="680" r:id="rId4"/>
    <p:sldId id="710" r:id="rId5"/>
    <p:sldId id="717" r:id="rId6"/>
    <p:sldId id="712" r:id="rId7"/>
    <p:sldId id="728" r:id="rId8"/>
    <p:sldId id="686" r:id="rId9"/>
    <p:sldId id="713" r:id="rId10"/>
    <p:sldId id="701" r:id="rId11"/>
    <p:sldId id="714" r:id="rId12"/>
    <p:sldId id="703" r:id="rId13"/>
    <p:sldId id="705" r:id="rId14"/>
    <p:sldId id="706" r:id="rId15"/>
    <p:sldId id="707" r:id="rId16"/>
    <p:sldId id="727" r:id="rId17"/>
  </p:sldIdLst>
  <p:sldSz cx="9906000" cy="6858000" type="A4"/>
  <p:notesSz cx="6797675" cy="987425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170">
          <p15:clr>
            <a:srgbClr val="A4A3A4"/>
          </p15:clr>
        </p15:guide>
        <p15:guide id="2" orient="horz" pos="3941">
          <p15:clr>
            <a:srgbClr val="A4A3A4"/>
          </p15:clr>
        </p15:guide>
        <p15:guide id="3" orient="horz" pos="2276">
          <p15:clr>
            <a:srgbClr val="A4A3A4"/>
          </p15:clr>
        </p15:guide>
        <p15:guide id="4" orient="horz" pos="487">
          <p15:clr>
            <a:srgbClr val="A4A3A4"/>
          </p15:clr>
        </p15:guide>
        <p15:guide id="5" orient="horz" pos="225">
          <p15:clr>
            <a:srgbClr val="A4A3A4"/>
          </p15:clr>
        </p15:guide>
        <p15:guide id="6" orient="horz" pos="636">
          <p15:clr>
            <a:srgbClr val="A4A3A4"/>
          </p15:clr>
        </p15:guide>
        <p15:guide id="7" orient="horz" pos="3951">
          <p15:clr>
            <a:srgbClr val="A4A3A4"/>
          </p15:clr>
        </p15:guide>
        <p15:guide id="8" pos="3120">
          <p15:clr>
            <a:srgbClr val="A4A3A4"/>
          </p15:clr>
        </p15:guide>
        <p15:guide id="9" pos="260">
          <p15:clr>
            <a:srgbClr val="A4A3A4"/>
          </p15:clr>
        </p15:guide>
        <p15:guide id="10" pos="5977">
          <p15:clr>
            <a:srgbClr val="A4A3A4"/>
          </p15:clr>
        </p15:guide>
        <p15:guide id="11" orient="horz" pos="1142">
          <p15:clr>
            <a:srgbClr val="A4A3A4"/>
          </p15:clr>
        </p15:guide>
        <p15:guide id="12" orient="horz" pos="2269">
          <p15:clr>
            <a:srgbClr val="A4A3A4"/>
          </p15:clr>
        </p15:guide>
        <p15:guide id="13" orient="horz" pos="629">
          <p15:clr>
            <a:srgbClr val="A4A3A4"/>
          </p15:clr>
        </p15:guide>
        <p15:guide id="14" pos="374">
          <p15:clr>
            <a:srgbClr val="A4A3A4"/>
          </p15:clr>
        </p15:guide>
        <p15:guide id="15" orient="horz" pos="122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00"/>
    <a:srgbClr val="FFCC99"/>
    <a:srgbClr val="003366"/>
    <a:srgbClr val="92D050"/>
    <a:srgbClr val="4E702B"/>
    <a:srgbClr val="D9D9D9"/>
    <a:srgbClr val="DBEEF4"/>
    <a:srgbClr val="002060"/>
    <a:srgbClr val="BFBFBF"/>
    <a:srgbClr val="63D8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EB9631B5-78F2-41C9-869B-9F39066F8104}" styleName="中度样式 3 - 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202B0CA-FC54-4496-8BCA-5EF66A818D29}" styleName="深色样式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7CE84F3-28C3-443E-9E96-99CF82512B78}" styleName="深色样式 1 - 强调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3378" autoAdjust="0"/>
  </p:normalViewPr>
  <p:slideViewPr>
    <p:cSldViewPr snapToGrid="0">
      <p:cViewPr varScale="1">
        <p:scale>
          <a:sx n="125" d="100"/>
          <a:sy n="125" d="100"/>
        </p:scale>
        <p:origin x="-852" y="-90"/>
      </p:cViewPr>
      <p:guideLst>
        <p:guide orient="horz" pos="1170"/>
        <p:guide orient="horz" pos="3941"/>
        <p:guide orient="horz" pos="2276"/>
        <p:guide orient="horz" pos="487"/>
        <p:guide orient="horz" pos="225"/>
        <p:guide orient="horz" pos="636"/>
        <p:guide orient="horz" pos="3951"/>
        <p:guide orient="horz" pos="1142"/>
        <p:guide orient="horz" pos="2269"/>
        <p:guide orient="horz" pos="629"/>
        <p:guide orient="horz" pos="1224"/>
        <p:guide pos="3120"/>
        <p:guide pos="260"/>
        <p:guide pos="5977"/>
        <p:guide pos="3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1072"/>
    </p:cViewPr>
  </p:sorterViewPr>
  <p:notesViewPr>
    <p:cSldViewPr snapToGrid="0">
      <p:cViewPr varScale="1">
        <p:scale>
          <a:sx n="59" d="100"/>
          <a:sy n="59" d="100"/>
        </p:scale>
        <p:origin x="-3444" y="-102"/>
      </p:cViewPr>
      <p:guideLst>
        <p:guide orient="horz" pos="3110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2.xlsx"/><Relationship Id="rId1" Type="http://schemas.openxmlformats.org/officeDocument/2006/relationships/themeOverride" Target="../theme/themeOverride4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3.xlsx"/><Relationship Id="rId1" Type="http://schemas.openxmlformats.org/officeDocument/2006/relationships/themeOverride" Target="../theme/themeOverride5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4.xlsx"/><Relationship Id="rId1" Type="http://schemas.openxmlformats.org/officeDocument/2006/relationships/themeOverride" Target="../theme/themeOverride6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4.xlsx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9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7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8.3536275538759697E-2"/>
          <c:y val="8.0480269965325646E-2"/>
          <c:w val="0.841464664422932"/>
          <c:h val="0.8280889361956426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</c:spPr>
          <c:dLbls>
            <c:dLbl>
              <c:idx val="8"/>
              <c:layout>
                <c:manualLayout>
                  <c:x val="1.9100021592262893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FB3D-43E4-80D7-9F113CCF9F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420696</c:v>
                </c:pt>
                <c:pt idx="1">
                  <c:v>771431</c:v>
                </c:pt>
                <c:pt idx="2">
                  <c:v>1003459</c:v>
                </c:pt>
                <c:pt idx="3">
                  <c:v>1091309</c:v>
                </c:pt>
                <c:pt idx="4">
                  <c:v>1170581</c:v>
                </c:pt>
                <c:pt idx="5">
                  <c:v>1422992</c:v>
                </c:pt>
                <c:pt idx="6">
                  <c:v>1078096</c:v>
                </c:pt>
                <c:pt idx="7">
                  <c:v>1041275</c:v>
                </c:pt>
                <c:pt idx="8">
                  <c:v>1215885</c:v>
                </c:pt>
                <c:pt idx="9">
                  <c:v>169395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B3D-43E4-80D7-9F113CCF9F6B}"/>
            </c:ext>
          </c:extLst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003366"/>
            </a:solidFill>
          </c:spPr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B3D-43E4-80D7-9F113CCF9F6B}"/>
            </c:ext>
          </c:extLst>
        </c:ser>
        <c:dLbls/>
        <c:gapWidth val="0"/>
        <c:axId val="211836288"/>
        <c:axId val="211862656"/>
      </c:barChart>
      <c:lineChart>
        <c:grouping val="standard"/>
        <c:ser>
          <c:idx val="2"/>
          <c:order val="2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>
              <a:solidFill>
                <a:srgbClr val="800000"/>
              </a:solidFill>
            </a:ln>
          </c:spPr>
          <c:marker>
            <c:spPr>
              <a:solidFill>
                <a:srgbClr val="800000"/>
              </a:solidFill>
              <a:ln>
                <a:noFill/>
              </a:ln>
            </c:spPr>
          </c:marker>
          <c:dLbls>
            <c:dLbl>
              <c:idx val="6"/>
              <c:layout>
                <c:manualLayout>
                  <c:x val="-9.8931451547928928E-2"/>
                  <c:y val="-2.5677287759490432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FB3D-43E4-80D7-9F113CCF9F6B}"/>
                </c:ext>
              </c:extLst>
            </c:dLbl>
            <c:dLbl>
              <c:idx val="7"/>
              <c:layout>
                <c:manualLayout>
                  <c:x val="-6.3459982876583568E-2"/>
                  <c:y val="-2.9257241372311792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FB3D-43E4-80D7-9F113CCF9F6B}"/>
                </c:ext>
              </c:extLst>
            </c:dLbl>
            <c:dLbl>
              <c:idx val="8"/>
              <c:layout>
                <c:manualLayout>
                  <c:x val="-6.1599180997949287E-3"/>
                  <c:y val="6.5422947559036111E-3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FB3D-43E4-80D7-9F113CCF9F6B}"/>
                </c:ext>
              </c:extLst>
            </c:dLbl>
            <c:dLbl>
              <c:idx val="9"/>
              <c:layout>
                <c:manualLayout>
                  <c:x val="-3.7653597114206815E-2"/>
                  <c:y val="-2.6089292623905677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FB3D-43E4-80D7-9F113CCF9F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zh-CN"/>
              </a:p>
            </c:txPr>
            <c:dLblPos val="t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Sheet1!$A$2:$A$9</c:f>
              <c:numCache>
                <c:formatCode>General</c:formatCode>
                <c:ptCount val="8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</c:numCache>
            </c:numRef>
          </c:cat>
          <c:val>
            <c:numRef>
              <c:f>Sheet1!$C$2:$C$11</c:f>
              <c:numCache>
                <c:formatCode>0.0%</c:formatCode>
                <c:ptCount val="10"/>
                <c:pt idx="0">
                  <c:v>3.0000000000000002E-2</c:v>
                </c:pt>
                <c:pt idx="1">
                  <c:v>0.93</c:v>
                </c:pt>
                <c:pt idx="2">
                  <c:v>0.3010000000000001</c:v>
                </c:pt>
                <c:pt idx="3">
                  <c:v>8.8000000000000023E-2</c:v>
                </c:pt>
                <c:pt idx="4">
                  <c:v>7.3000000000000009E-2</c:v>
                </c:pt>
                <c:pt idx="5">
                  <c:v>0.21600000000000003</c:v>
                </c:pt>
                <c:pt idx="6">
                  <c:v>-0.24200000000000002</c:v>
                </c:pt>
                <c:pt idx="7">
                  <c:v>-3.4000000000000002E-2</c:v>
                </c:pt>
                <c:pt idx="8">
                  <c:v>0.16800000000000001</c:v>
                </c:pt>
                <c:pt idx="9">
                  <c:v>5.1000000000000004E-2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FB3D-43E4-80D7-9F113CCF9F6B}"/>
            </c:ext>
          </c:extLst>
        </c:ser>
        <c:dLbls/>
        <c:marker val="1"/>
        <c:axId val="211620224"/>
        <c:axId val="211864192"/>
      </c:lineChart>
      <c:catAx>
        <c:axId val="21183628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700"/>
            </a:pPr>
            <a:endParaRPr lang="zh-CN"/>
          </a:p>
        </c:txPr>
        <c:crossAx val="211862656"/>
        <c:crosses val="autoZero"/>
        <c:auto val="1"/>
        <c:lblAlgn val="ctr"/>
        <c:lblOffset val="100"/>
      </c:catAx>
      <c:valAx>
        <c:axId val="211862656"/>
        <c:scaling>
          <c:orientation val="minMax"/>
        </c:scaling>
        <c:axPos val="l"/>
        <c:numFmt formatCode="General" sourceLinked="1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211836288"/>
        <c:crosses val="autoZero"/>
        <c:crossBetween val="between"/>
      </c:valAx>
      <c:valAx>
        <c:axId val="211864192"/>
        <c:scaling>
          <c:orientation val="minMax"/>
        </c:scaling>
        <c:axPos val="r"/>
        <c:numFmt formatCode="0%" sourceLinked="0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211620224"/>
        <c:crosses val="max"/>
        <c:crossBetween val="between"/>
      </c:valAx>
      <c:catAx>
        <c:axId val="211620224"/>
        <c:scaling>
          <c:orientation val="minMax"/>
        </c:scaling>
        <c:delete val="1"/>
        <c:axPos val="b"/>
        <c:numFmt formatCode="General" sourceLinked="1"/>
        <c:tickLblPos val="none"/>
        <c:crossAx val="211864192"/>
        <c:crosses val="autoZero"/>
        <c:auto val="1"/>
        <c:lblAlgn val="ctr"/>
        <c:lblOffset val="100"/>
      </c:catAx>
    </c:plotArea>
    <c:legend>
      <c:legendPos val="l"/>
      <c:legendEntry>
        <c:idx val="1"/>
        <c:delete val="1"/>
      </c:legendEntry>
      <c:layout>
        <c:manualLayout>
          <c:xMode val="edge"/>
          <c:yMode val="edge"/>
          <c:x val="0.34990251254446114"/>
          <c:y val="1.5058637472563348E-2"/>
          <c:w val="0.54763951448561565"/>
          <c:h val="7.0335698120957094E-2"/>
        </c:manualLayout>
      </c:layout>
      <c:overlay val="1"/>
      <c:txPr>
        <a:bodyPr/>
        <a:lstStyle/>
        <a:p>
          <a:pPr>
            <a:defRPr sz="900"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000">
          <a:latin typeface="Arial" pitchFamily="34" charset="0"/>
          <a:cs typeface="Arial" pitchFamily="34" charset="0"/>
        </a:defRPr>
      </a:pPr>
      <a:endParaRPr lang="zh-CN"/>
    </a:p>
  </c:txPr>
  <c:externalData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>
        <c:manualLayout>
          <c:layoutTarget val="inner"/>
          <c:xMode val="edge"/>
          <c:yMode val="edge"/>
          <c:x val="0.17458613714238538"/>
          <c:y val="1.651418899008382E-2"/>
          <c:w val="0.74005622749744981"/>
          <c:h val="0.9251961651007724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2018MTD</c:v>
                </c:pt>
              </c:strCache>
            </c:strRef>
          </c:tx>
          <c:spPr>
            <a:solidFill>
              <a:srgbClr val="00206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rgbClr val="002060"/>
                    </a:solidFill>
                  </a:defRPr>
                </a:pPr>
                <a:endParaRPr lang="zh-CN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Sheet1!$A$2:$A$11</c:f>
              <c:strCache>
                <c:ptCount val="10"/>
                <c:pt idx="0">
                  <c:v>林肯</c:v>
                </c:pt>
                <c:pt idx="1">
                  <c:v>迷你</c:v>
                </c:pt>
                <c:pt idx="2">
                  <c:v>大众</c:v>
                </c:pt>
                <c:pt idx="3">
                  <c:v>丰田</c:v>
                </c:pt>
                <c:pt idx="4">
                  <c:v>保时捷</c:v>
                </c:pt>
                <c:pt idx="5">
                  <c:v>奥迪</c:v>
                </c:pt>
                <c:pt idx="6">
                  <c:v>路虎</c:v>
                </c:pt>
                <c:pt idx="7">
                  <c:v>雷克萨斯</c:v>
                </c:pt>
                <c:pt idx="8">
                  <c:v>宝马</c:v>
                </c:pt>
                <c:pt idx="9">
                  <c:v>奔驰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2215</c:v>
                </c:pt>
                <c:pt idx="1">
                  <c:v>2623</c:v>
                </c:pt>
                <c:pt idx="2">
                  <c:v>3112</c:v>
                </c:pt>
                <c:pt idx="3">
                  <c:v>3256</c:v>
                </c:pt>
                <c:pt idx="4">
                  <c:v>3592</c:v>
                </c:pt>
                <c:pt idx="5">
                  <c:v>3794</c:v>
                </c:pt>
                <c:pt idx="6">
                  <c:v>6573</c:v>
                </c:pt>
                <c:pt idx="7">
                  <c:v>10175</c:v>
                </c:pt>
                <c:pt idx="8">
                  <c:v>12140</c:v>
                </c:pt>
                <c:pt idx="9">
                  <c:v>14446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550-4F02-A50A-CB6A35EFEF5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2017MTD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rgbClr val="BFBFBF"/>
                    </a:solidFill>
                  </a:defRPr>
                </a:pPr>
                <a:endParaRPr lang="zh-CN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Sheet1!$A$2:$A$11</c:f>
              <c:strCache>
                <c:ptCount val="10"/>
                <c:pt idx="0">
                  <c:v>林肯</c:v>
                </c:pt>
                <c:pt idx="1">
                  <c:v>迷你</c:v>
                </c:pt>
                <c:pt idx="2">
                  <c:v>大众</c:v>
                </c:pt>
                <c:pt idx="3">
                  <c:v>丰田</c:v>
                </c:pt>
                <c:pt idx="4">
                  <c:v>保时捷</c:v>
                </c:pt>
                <c:pt idx="5">
                  <c:v>奥迪</c:v>
                </c:pt>
                <c:pt idx="6">
                  <c:v>路虎</c:v>
                </c:pt>
                <c:pt idx="7">
                  <c:v>雷克萨斯</c:v>
                </c:pt>
                <c:pt idx="8">
                  <c:v>宝马</c:v>
                </c:pt>
                <c:pt idx="9">
                  <c:v>奔驰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3590</c:v>
                </c:pt>
                <c:pt idx="1">
                  <c:v>1527</c:v>
                </c:pt>
                <c:pt idx="2">
                  <c:v>2896</c:v>
                </c:pt>
                <c:pt idx="3">
                  <c:v>4141</c:v>
                </c:pt>
                <c:pt idx="4">
                  <c:v>3943</c:v>
                </c:pt>
                <c:pt idx="5">
                  <c:v>2465</c:v>
                </c:pt>
                <c:pt idx="6">
                  <c:v>4099</c:v>
                </c:pt>
                <c:pt idx="7">
                  <c:v>10262</c:v>
                </c:pt>
                <c:pt idx="8">
                  <c:v>12967</c:v>
                </c:pt>
                <c:pt idx="9">
                  <c:v>9599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550-4F02-A50A-CB6A35EFEF5D}"/>
            </c:ext>
          </c:extLst>
        </c:ser>
        <c:dLbls>
          <c:showVal val="1"/>
        </c:dLbls>
        <c:axId val="215824256"/>
        <c:axId val="215825792"/>
      </c:barChart>
      <c:catAx>
        <c:axId val="215824256"/>
        <c:scaling>
          <c:orientation val="minMax"/>
        </c:scaling>
        <c:axPos val="l"/>
        <c:numFmt formatCode="General" sourceLinked="0"/>
        <c:tickLblPos val="nextTo"/>
        <c:txPr>
          <a:bodyPr/>
          <a:lstStyle/>
          <a:p>
            <a:pPr algn="just">
              <a:defRPr sz="1000"/>
            </a:pPr>
            <a:endParaRPr lang="zh-CN"/>
          </a:p>
        </c:txPr>
        <c:crossAx val="215825792"/>
        <c:crosses val="autoZero"/>
        <c:auto val="1"/>
        <c:lblAlgn val="ctr"/>
        <c:lblOffset val="100"/>
      </c:catAx>
      <c:valAx>
        <c:axId val="215825792"/>
        <c:scaling>
          <c:orientation val="minMax"/>
        </c:scaling>
        <c:delete val="1"/>
        <c:axPos val="b"/>
        <c:numFmt formatCode="General" sourceLinked="1"/>
        <c:tickLblPos val="none"/>
        <c:crossAx val="21582425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0361048445330079"/>
          <c:y val="0.78250740500738358"/>
          <c:w val="0.29200074341433807"/>
          <c:h val="0.16048873896723179"/>
        </c:manualLayout>
      </c:layout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>
        <c:manualLayout>
          <c:layoutTarget val="inner"/>
          <c:xMode val="edge"/>
          <c:yMode val="edge"/>
          <c:x val="0.18934947721080378"/>
          <c:y val="2.6958053219848819E-2"/>
          <c:w val="0.7348750907721231"/>
          <c:h val="0.9251961651007724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2018YTD</c:v>
                </c:pt>
              </c:strCache>
            </c:strRef>
          </c:tx>
          <c:spPr>
            <a:solidFill>
              <a:srgbClr val="00206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rgbClr val="002060"/>
                    </a:solidFill>
                  </a:defRPr>
                </a:pPr>
                <a:endParaRPr lang="zh-CN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迷你</c:v>
                </c:pt>
                <c:pt idx="1">
                  <c:v>大众</c:v>
                </c:pt>
                <c:pt idx="2">
                  <c:v>保时捷</c:v>
                </c:pt>
                <c:pt idx="3">
                  <c:v>林肯</c:v>
                </c:pt>
                <c:pt idx="4">
                  <c:v>奥迪</c:v>
                </c:pt>
                <c:pt idx="5">
                  <c:v>路虎</c:v>
                </c:pt>
                <c:pt idx="6">
                  <c:v>丰田</c:v>
                </c:pt>
                <c:pt idx="7">
                  <c:v>雷克萨斯</c:v>
                </c:pt>
                <c:pt idx="8">
                  <c:v>宝马</c:v>
                </c:pt>
                <c:pt idx="9">
                  <c:v>奔驰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6877</c:v>
                </c:pt>
                <c:pt idx="1">
                  <c:v>6964</c:v>
                </c:pt>
                <c:pt idx="2">
                  <c:v>8361</c:v>
                </c:pt>
                <c:pt idx="3">
                  <c:v>9134</c:v>
                </c:pt>
                <c:pt idx="4">
                  <c:v>9835</c:v>
                </c:pt>
                <c:pt idx="5">
                  <c:v>10998</c:v>
                </c:pt>
                <c:pt idx="6">
                  <c:v>11444</c:v>
                </c:pt>
                <c:pt idx="7">
                  <c:v>21305</c:v>
                </c:pt>
                <c:pt idx="8">
                  <c:v>22175</c:v>
                </c:pt>
                <c:pt idx="9">
                  <c:v>29789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3E0-4A45-ADCA-2C6977185FC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2017YTD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rgbClr val="BFBFBF"/>
                    </a:solidFill>
                  </a:defRPr>
                </a:pPr>
                <a:endParaRPr lang="zh-CN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迷你</c:v>
                </c:pt>
                <c:pt idx="1">
                  <c:v>大众</c:v>
                </c:pt>
                <c:pt idx="2">
                  <c:v>保时捷</c:v>
                </c:pt>
                <c:pt idx="3">
                  <c:v>林肯</c:v>
                </c:pt>
                <c:pt idx="4">
                  <c:v>奥迪</c:v>
                </c:pt>
                <c:pt idx="5">
                  <c:v>路虎</c:v>
                </c:pt>
                <c:pt idx="6">
                  <c:v>丰田</c:v>
                </c:pt>
                <c:pt idx="7">
                  <c:v>雷克萨斯</c:v>
                </c:pt>
                <c:pt idx="8">
                  <c:v>宝马</c:v>
                </c:pt>
                <c:pt idx="9">
                  <c:v>奔驰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5041</c:v>
                </c:pt>
                <c:pt idx="1">
                  <c:v>7787</c:v>
                </c:pt>
                <c:pt idx="2">
                  <c:v>11014</c:v>
                </c:pt>
                <c:pt idx="3">
                  <c:v>7873</c:v>
                </c:pt>
                <c:pt idx="4">
                  <c:v>7454</c:v>
                </c:pt>
                <c:pt idx="5">
                  <c:v>9280</c:v>
                </c:pt>
                <c:pt idx="6">
                  <c:v>10638</c:v>
                </c:pt>
                <c:pt idx="7">
                  <c:v>17064</c:v>
                </c:pt>
                <c:pt idx="8">
                  <c:v>28296</c:v>
                </c:pt>
                <c:pt idx="9">
                  <c:v>24779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3E0-4A45-ADCA-2C6977185FCC}"/>
            </c:ext>
          </c:extLst>
        </c:ser>
        <c:dLbls>
          <c:showVal val="1"/>
        </c:dLbls>
        <c:axId val="212577664"/>
        <c:axId val="212634624"/>
      </c:barChart>
      <c:catAx>
        <c:axId val="212577664"/>
        <c:scaling>
          <c:orientation val="minMax"/>
        </c:scaling>
        <c:axPos val="l"/>
        <c:numFmt formatCode="General" sourceLinked="0"/>
        <c:tickLblPos val="nextTo"/>
        <c:txPr>
          <a:bodyPr/>
          <a:lstStyle/>
          <a:p>
            <a:pPr algn="just">
              <a:defRPr sz="1000"/>
            </a:pPr>
            <a:endParaRPr lang="zh-CN"/>
          </a:p>
        </c:txPr>
        <c:crossAx val="212634624"/>
        <c:crosses val="autoZero"/>
        <c:auto val="1"/>
        <c:lblAlgn val="ctr"/>
        <c:lblOffset val="100"/>
      </c:catAx>
      <c:valAx>
        <c:axId val="212634624"/>
        <c:scaling>
          <c:orientation val="minMax"/>
        </c:scaling>
        <c:delete val="1"/>
        <c:axPos val="b"/>
        <c:numFmt formatCode="General" sourceLinked="1"/>
        <c:tickLblPos val="none"/>
        <c:crossAx val="21257766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0361048445330079"/>
          <c:y val="0.78250740500738358"/>
          <c:w val="0.29200074341433807"/>
          <c:h val="0.16048873896723179"/>
        </c:manualLayout>
      </c:layout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6219800273603361E-2"/>
          <c:y val="0"/>
          <c:w val="0.89120607175504118"/>
          <c:h val="0.9095250637668029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2017 MTD</c:v>
                </c:pt>
              </c:strCache>
            </c:strRef>
          </c:tx>
          <c:spPr>
            <a:solidFill>
              <a:srgbClr val="BFBFBF"/>
            </a:solidFill>
            <a:ln>
              <a:noFill/>
            </a:ln>
            <a:effectLst/>
          </c:spPr>
          <c:dLbls>
            <c:delete val="1"/>
          </c:dLbls>
          <c:cat>
            <c:strRef>
              <c:f>Sheet1!$A$2:$A$16</c:f>
              <c:strCache>
                <c:ptCount val="15"/>
                <c:pt idx="0">
                  <c:v>Toyota</c:v>
                </c:pt>
                <c:pt idx="1">
                  <c:v>Benz</c:v>
                </c:pt>
                <c:pt idx="2">
                  <c:v>Land Rover</c:v>
                </c:pt>
                <c:pt idx="3">
                  <c:v>BMW</c:v>
                </c:pt>
                <c:pt idx="4">
                  <c:v>Nissan</c:v>
                </c:pt>
                <c:pt idx="5">
                  <c:v>Ford</c:v>
                </c:pt>
                <c:pt idx="6">
                  <c:v>Mitsubishi</c:v>
                </c:pt>
                <c:pt idx="7">
                  <c:v>Lexus</c:v>
                </c:pt>
                <c:pt idx="8">
                  <c:v>Bentley</c:v>
                </c:pt>
                <c:pt idx="9">
                  <c:v>Audi</c:v>
                </c:pt>
                <c:pt idx="10">
                  <c:v>Porsche</c:v>
                </c:pt>
                <c:pt idx="11">
                  <c:v>Dodge</c:v>
                </c:pt>
                <c:pt idx="12">
                  <c:v>Cadillac</c:v>
                </c:pt>
                <c:pt idx="13">
                  <c:v>Lincoln</c:v>
                </c:pt>
                <c:pt idx="14">
                  <c:v>Maserati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3801</c:v>
                </c:pt>
                <c:pt idx="1">
                  <c:v>920</c:v>
                </c:pt>
                <c:pt idx="2">
                  <c:v>1214</c:v>
                </c:pt>
                <c:pt idx="3">
                  <c:v>497</c:v>
                </c:pt>
                <c:pt idx="4">
                  <c:v>960</c:v>
                </c:pt>
                <c:pt idx="5">
                  <c:v>385</c:v>
                </c:pt>
                <c:pt idx="6">
                  <c:v>54</c:v>
                </c:pt>
                <c:pt idx="7">
                  <c:v>40</c:v>
                </c:pt>
                <c:pt idx="8">
                  <c:v>41</c:v>
                </c:pt>
                <c:pt idx="9">
                  <c:v>127</c:v>
                </c:pt>
                <c:pt idx="10">
                  <c:v>24</c:v>
                </c:pt>
                <c:pt idx="11">
                  <c:v>132</c:v>
                </c:pt>
                <c:pt idx="12">
                  <c:v>49</c:v>
                </c:pt>
                <c:pt idx="13">
                  <c:v>30</c:v>
                </c:pt>
                <c:pt idx="14">
                  <c:v>151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2276-42ED-8404-B899B6BBD11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2018 MTD</c:v>
                </c:pt>
              </c:strCache>
            </c:strRef>
          </c:tx>
          <c:spPr>
            <a:solidFill>
              <a:srgbClr val="003366"/>
            </a:solidFill>
            <a:ln>
              <a:noFill/>
            </a:ln>
            <a:effectLst/>
          </c:spPr>
          <c:dLbls>
            <c:dLbl>
              <c:idx val="2"/>
              <c:layout>
                <c:manualLayout>
                  <c:x val="3.3648262789768049E-5"/>
                  <c:y val="-9.0744895628403384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2276-42ED-8404-B899B6BBD11D}"/>
                </c:ext>
              </c:extLst>
            </c:dLbl>
            <c:dLbl>
              <c:idx val="3"/>
              <c:layout>
                <c:manualLayout>
                  <c:x val="4.1953793235116497E-3"/>
                  <c:y val="9.6677879651664491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2276-42ED-8404-B899B6BBD11D}"/>
                </c:ext>
              </c:extLst>
            </c:dLbl>
            <c:dLbl>
              <c:idx val="4"/>
              <c:layout>
                <c:manualLayout>
                  <c:x val="4.5485156498187296E-3"/>
                  <c:y val="8.4711865152941272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2276-42ED-8404-B899B6BBD11D}"/>
                </c:ext>
              </c:extLst>
            </c:dLbl>
            <c:dLbl>
              <c:idx val="5"/>
              <c:layout>
                <c:manualLayout>
                  <c:x val="2.9818267736800986E-3"/>
                  <c:y val="1.1975379461722634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2276-42ED-8404-B899B6BBD11D}"/>
                </c:ext>
              </c:extLst>
            </c:dLbl>
            <c:dLbl>
              <c:idx val="6"/>
              <c:layout>
                <c:manualLayout>
                  <c:x val="7.0629707724227718E-4"/>
                  <c:y val="2.994582507890932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2276-42ED-8404-B899B6BBD11D}"/>
                </c:ext>
              </c:extLst>
            </c:dLbl>
            <c:dLbl>
              <c:idx val="9"/>
              <c:layout>
                <c:manualLayout>
                  <c:x val="-3.0323437665459377E-3"/>
                  <c:y val="-5.1286972896673333E-4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3-2276-42ED-8404-B899B6BBD11D}"/>
                </c:ext>
              </c:extLst>
            </c:dLbl>
            <c:dLbl>
              <c:idx val="11"/>
              <c:layout>
                <c:manualLayout>
                  <c:x val="9.0970312996374748E-3"/>
                  <c:y val="-1.0353552802456305E-16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4-2276-42ED-8404-B899B6BBD11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Sheet1!$A$2:$A$16</c:f>
              <c:strCache>
                <c:ptCount val="15"/>
                <c:pt idx="0">
                  <c:v>Toyota</c:v>
                </c:pt>
                <c:pt idx="1">
                  <c:v>Benz</c:v>
                </c:pt>
                <c:pt idx="2">
                  <c:v>Land Rover</c:v>
                </c:pt>
                <c:pt idx="3">
                  <c:v>BMW</c:v>
                </c:pt>
                <c:pt idx="4">
                  <c:v>Nissan</c:v>
                </c:pt>
                <c:pt idx="5">
                  <c:v>Ford</c:v>
                </c:pt>
                <c:pt idx="6">
                  <c:v>Mitsubishi</c:v>
                </c:pt>
                <c:pt idx="7">
                  <c:v>Lexus</c:v>
                </c:pt>
                <c:pt idx="8">
                  <c:v>Bentley</c:v>
                </c:pt>
                <c:pt idx="9">
                  <c:v>Audi</c:v>
                </c:pt>
                <c:pt idx="10">
                  <c:v>Porsche</c:v>
                </c:pt>
                <c:pt idx="11">
                  <c:v>Dodge</c:v>
                </c:pt>
                <c:pt idx="12">
                  <c:v>Cadillac</c:v>
                </c:pt>
                <c:pt idx="13">
                  <c:v>Lincoln</c:v>
                </c:pt>
                <c:pt idx="14">
                  <c:v>Maserati</c:v>
                </c:pt>
              </c:strCache>
            </c:strRef>
          </c:cat>
          <c:val>
            <c:numRef>
              <c:f>Sheet1!$C$2:$C$16</c:f>
              <c:numCache>
                <c:formatCode>General</c:formatCode>
                <c:ptCount val="15"/>
                <c:pt idx="0">
                  <c:v>3180</c:v>
                </c:pt>
                <c:pt idx="1">
                  <c:v>1452</c:v>
                </c:pt>
                <c:pt idx="2">
                  <c:v>1270</c:v>
                </c:pt>
                <c:pt idx="3">
                  <c:v>644</c:v>
                </c:pt>
                <c:pt idx="4">
                  <c:v>603</c:v>
                </c:pt>
                <c:pt idx="5">
                  <c:v>405</c:v>
                </c:pt>
                <c:pt idx="6">
                  <c:v>189</c:v>
                </c:pt>
                <c:pt idx="7">
                  <c:v>154</c:v>
                </c:pt>
                <c:pt idx="8">
                  <c:v>58</c:v>
                </c:pt>
                <c:pt idx="9">
                  <c:v>54</c:v>
                </c:pt>
                <c:pt idx="10">
                  <c:v>40</c:v>
                </c:pt>
                <c:pt idx="11">
                  <c:v>31</c:v>
                </c:pt>
                <c:pt idx="12">
                  <c:v>28</c:v>
                </c:pt>
                <c:pt idx="13">
                  <c:v>27</c:v>
                </c:pt>
                <c:pt idx="14">
                  <c:v>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5-2276-42ED-8404-B899B6BBD11D}"/>
            </c:ext>
          </c:extLst>
        </c:ser>
        <c:dLbls>
          <c:showVal val="1"/>
        </c:dLbls>
        <c:gapWidth val="100"/>
        <c:axId val="217117056"/>
        <c:axId val="217118976"/>
      </c:barChart>
      <c:catAx>
        <c:axId val="21711705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rgbClr val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7118976"/>
        <c:crosses val="autoZero"/>
        <c:auto val="1"/>
        <c:lblAlgn val="ctr"/>
        <c:lblOffset val="100"/>
      </c:catAx>
      <c:valAx>
        <c:axId val="217118976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2171170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6192029264495533"/>
          <c:y val="7.3858910143100184E-2"/>
          <c:w val="0.30542222240974365"/>
          <c:h val="0.1537438659121554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12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6.7318168828212413E-2"/>
          <c:y val="2.8779456453509846E-2"/>
          <c:w val="0.79138796405960476"/>
          <c:h val="0.87257449067496462"/>
        </c:manualLayout>
      </c:layout>
      <c:barChart>
        <c:barDir val="col"/>
        <c:grouping val="percentStacked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0066"/>
            </a:solidFill>
          </c:spPr>
          <c:cat>
            <c:strRef>
              <c:f>Sheet1!$A$2:$A$12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Sheet1!$B$2:$B$12</c:f>
              <c:numCache>
                <c:formatCode>0.0%</c:formatCode>
                <c:ptCount val="11"/>
                <c:pt idx="0">
                  <c:v>7.3413415826336188E-3</c:v>
                </c:pt>
                <c:pt idx="1">
                  <c:v>5.3734130789749798E-3</c:v>
                </c:pt>
                <c:pt idx="2">
                  <c:v>1.5759011483895431E-2</c:v>
                </c:pt>
                <c:pt idx="3">
                  <c:v>1.818827841567865E-2</c:v>
                </c:pt>
                <c:pt idx="4">
                  <c:v>1.349023589780784E-2</c:v>
                </c:pt>
                <c:pt idx="5">
                  <c:v>1.5927633359740033E-2</c:v>
                </c:pt>
                <c:pt idx="6">
                  <c:v>1.8741907286130323E-2</c:v>
                </c:pt>
                <c:pt idx="7">
                  <c:v>3.4307400526998981E-2</c:v>
                </c:pt>
                <c:pt idx="8">
                  <c:v>3.2912193618775565E-2</c:v>
                </c:pt>
                <c:pt idx="9">
                  <c:v>3.4699239345753571E-2</c:v>
                </c:pt>
                <c:pt idx="10">
                  <c:v>5.1872725780416414E-2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B56-4887-871B-CEEE642626AF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336699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Sheet1!$C$2:$C$12</c:f>
              <c:numCache>
                <c:formatCode>0.0%</c:formatCode>
                <c:ptCount val="11"/>
                <c:pt idx="0">
                  <c:v>1.0983889759350775E-2</c:v>
                </c:pt>
                <c:pt idx="1">
                  <c:v>1.2748425845971002E-2</c:v>
                </c:pt>
                <c:pt idx="2">
                  <c:v>2.908179803593381E-2</c:v>
                </c:pt>
                <c:pt idx="3">
                  <c:v>4.4945207016494002E-2</c:v>
                </c:pt>
                <c:pt idx="4">
                  <c:v>3.705152347969342E-2</c:v>
                </c:pt>
                <c:pt idx="5">
                  <c:v>3.3701137566624968E-2</c:v>
                </c:pt>
                <c:pt idx="6">
                  <c:v>6.0873101572031581E-2</c:v>
                </c:pt>
                <c:pt idx="7">
                  <c:v>5.7923250915252661E-2</c:v>
                </c:pt>
                <c:pt idx="8">
                  <c:v>6.0090279917715372E-2</c:v>
                </c:pt>
                <c:pt idx="9">
                  <c:v>6.5670016098819214E-2</c:v>
                </c:pt>
                <c:pt idx="10">
                  <c:v>6.8452299526688756E-2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B56-4887-871B-CEEE642626AF}"/>
            </c:ext>
          </c:extLst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006384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Sheet1!$D$2:$D$12</c:f>
              <c:numCache>
                <c:formatCode>0.0%</c:formatCode>
                <c:ptCount val="11"/>
                <c:pt idx="0">
                  <c:v>0.22512822573085317</c:v>
                </c:pt>
                <c:pt idx="1">
                  <c:v>0.24591688254496313</c:v>
                </c:pt>
                <c:pt idx="2">
                  <c:v>0.21718996234554436</c:v>
                </c:pt>
                <c:pt idx="3">
                  <c:v>0.30449096757302624</c:v>
                </c:pt>
                <c:pt idx="4">
                  <c:v>0.36089575718956884</c:v>
                </c:pt>
                <c:pt idx="5">
                  <c:v>0.34611460129898297</c:v>
                </c:pt>
                <c:pt idx="6">
                  <c:v>0.37545424373734976</c:v>
                </c:pt>
                <c:pt idx="7">
                  <c:v>0.41618539793086839</c:v>
                </c:pt>
                <c:pt idx="8">
                  <c:v>0.44875948397198329</c:v>
                </c:pt>
                <c:pt idx="9">
                  <c:v>0.44948022957275297</c:v>
                </c:pt>
                <c:pt idx="10">
                  <c:v>0.44655412984596871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B56-4887-871B-CEEE642626AF}"/>
            </c:ext>
          </c:extLst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738FA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Sheet1!$E$2:$E$12</c:f>
              <c:numCache>
                <c:formatCode>0.0%</c:formatCode>
                <c:ptCount val="11"/>
                <c:pt idx="0">
                  <c:v>0.19976430570621245</c:v>
                </c:pt>
                <c:pt idx="1">
                  <c:v>0.2542946848176873</c:v>
                </c:pt>
                <c:pt idx="2">
                  <c:v>0.21904516292126819</c:v>
                </c:pt>
                <c:pt idx="3">
                  <c:v>0.16883719190634705</c:v>
                </c:pt>
                <c:pt idx="4">
                  <c:v>0.16764881869775708</c:v>
                </c:pt>
                <c:pt idx="5">
                  <c:v>0.17830687230825265</c:v>
                </c:pt>
                <c:pt idx="6">
                  <c:v>0.14147068859938206</c:v>
                </c:pt>
                <c:pt idx="7">
                  <c:v>8.7295865623032529E-2</c:v>
                </c:pt>
                <c:pt idx="8">
                  <c:v>6.7078645134961812E-2</c:v>
                </c:pt>
                <c:pt idx="9">
                  <c:v>7.1792355155512216E-2</c:v>
                </c:pt>
                <c:pt idx="10">
                  <c:v>5.9369100708598944E-2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B56-4887-871B-CEEE642626AF}"/>
            </c:ext>
          </c:extLst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A0AFBC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Sheet1!$F$2:$F$12</c:f>
              <c:numCache>
                <c:formatCode>0.0%</c:formatCode>
                <c:ptCount val="11"/>
                <c:pt idx="0">
                  <c:v>0.28939241760743512</c:v>
                </c:pt>
                <c:pt idx="1">
                  <c:v>0.26909378867404971</c:v>
                </c:pt>
                <c:pt idx="2">
                  <c:v>0.32900555133095361</c:v>
                </c:pt>
                <c:pt idx="3">
                  <c:v>0.31156262856715417</c:v>
                </c:pt>
                <c:pt idx="4">
                  <c:v>0.31419539947037184</c:v>
                </c:pt>
                <c:pt idx="5">
                  <c:v>0.34547545523214046</c:v>
                </c:pt>
                <c:pt idx="6">
                  <c:v>0.33483571498688813</c:v>
                </c:pt>
                <c:pt idx="7">
                  <c:v>0.31984291077549692</c:v>
                </c:pt>
                <c:pt idx="8">
                  <c:v>0.29575917582097266</c:v>
                </c:pt>
                <c:pt idx="9">
                  <c:v>0.27847366436655041</c:v>
                </c:pt>
                <c:pt idx="10">
                  <c:v>0.29981395857842474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B56-4887-871B-CEEE642626AF}"/>
            </c:ext>
          </c:extLst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BFC8D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Sheet1!$G$2:$G$12</c:f>
              <c:numCache>
                <c:formatCode>0.0%</c:formatCode>
                <c:ptCount val="11"/>
                <c:pt idx="0">
                  <c:v>0.22728161450591242</c:v>
                </c:pt>
                <c:pt idx="1">
                  <c:v>0.16661427224143355</c:v>
                </c:pt>
                <c:pt idx="2">
                  <c:v>0.13666406394937541</c:v>
                </c:pt>
                <c:pt idx="3">
                  <c:v>0.11167109249354826</c:v>
                </c:pt>
                <c:pt idx="4">
                  <c:v>8.4122292822044434E-2</c:v>
                </c:pt>
                <c:pt idx="5">
                  <c:v>6.4254728759730692E-2</c:v>
                </c:pt>
                <c:pt idx="6">
                  <c:v>5.8379727664109718E-2</c:v>
                </c:pt>
                <c:pt idx="7">
                  <c:v>6.7285644330097233E-2</c:v>
                </c:pt>
                <c:pt idx="8">
                  <c:v>7.9521283240749238E-2</c:v>
                </c:pt>
                <c:pt idx="9">
                  <c:v>8.5263894956700753E-2</c:v>
                </c:pt>
                <c:pt idx="10">
                  <c:v>5.9505895871521983E-2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B56-4887-871B-CEEE642626AF}"/>
            </c:ext>
          </c:extLst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</c:spPr>
          <c:cat>
            <c:strRef>
              <c:f>Sheet1!$A$2:$A$12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Sheet1!$H$2:$H$12</c:f>
              <c:numCache>
                <c:formatCode>0.0%</c:formatCode>
                <c:ptCount val="11"/>
                <c:pt idx="0">
                  <c:v>4.0108205107602476E-2</c:v>
                </c:pt>
                <c:pt idx="1">
                  <c:v>4.5958532796920519E-2</c:v>
                </c:pt>
                <c:pt idx="2">
                  <c:v>5.3254449933029302E-2</c:v>
                </c:pt>
                <c:pt idx="3">
                  <c:v>4.0304634027751828E-2</c:v>
                </c:pt>
                <c:pt idx="4">
                  <c:v>2.2595972442756736E-2</c:v>
                </c:pt>
                <c:pt idx="5">
                  <c:v>1.6219571474528401E-2</c:v>
                </c:pt>
                <c:pt idx="6">
                  <c:v>1.0244616154108642E-2</c:v>
                </c:pt>
                <c:pt idx="7">
                  <c:v>1.7159529898253444E-2</c:v>
                </c:pt>
                <c:pt idx="8">
                  <c:v>1.5878938294842222E-2</c:v>
                </c:pt>
                <c:pt idx="9">
                  <c:v>1.4620600503910995E-2</c:v>
                </c:pt>
                <c:pt idx="10">
                  <c:v>1.4431889688380623E-2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3B56-4887-871B-CEEE642626AF}"/>
            </c:ext>
          </c:extLst>
        </c:ser>
        <c:dLbls/>
        <c:gapWidth val="71"/>
        <c:overlap val="100"/>
        <c:serLines>
          <c:spPr>
            <a:ln>
              <a:solidFill>
                <a:schemeClr val="bg1">
                  <a:lumMod val="65000"/>
                </a:schemeClr>
              </a:solidFill>
            </a:ln>
          </c:spPr>
        </c:serLines>
        <c:axId val="217511424"/>
        <c:axId val="217512960"/>
      </c:barChart>
      <c:catAx>
        <c:axId val="217511424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900" baseline="0"/>
            </a:pPr>
            <a:endParaRPr lang="zh-CN"/>
          </a:p>
        </c:txPr>
        <c:crossAx val="217512960"/>
        <c:crosses val="autoZero"/>
        <c:auto val="1"/>
        <c:lblAlgn val="ctr"/>
        <c:lblOffset val="100"/>
      </c:catAx>
      <c:valAx>
        <c:axId val="217512960"/>
        <c:scaling>
          <c:orientation val="minMax"/>
        </c:scaling>
        <c:delete val="1"/>
        <c:axPos val="l"/>
        <c:numFmt formatCode="0%" sourceLinked="1"/>
        <c:tickLblPos val="none"/>
        <c:crossAx val="2175114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8299232469609845"/>
          <c:y val="4.4453811215165034E-2"/>
          <c:w val="0.10305844942459115"/>
          <c:h val="0.85425211466005013"/>
        </c:manualLayout>
      </c:layout>
      <c:txPr>
        <a:bodyPr/>
        <a:lstStyle/>
        <a:p>
          <a:pPr>
            <a:defRPr sz="900" baseline="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 marL="161925" indent="-161925" algn="l" rtl="0" eaLnBrk="1" fontAlgn="base" hangingPunct="1">
        <a:lnSpc>
          <a:spcPct val="110000"/>
        </a:lnSpc>
        <a:spcBef>
          <a:spcPct val="0"/>
        </a:spcBef>
        <a:spcAft>
          <a:spcPct val="25000"/>
        </a:spcAft>
        <a:defRPr lang="zh-CN" altLang="en-US" sz="1000" b="0" kern="1200">
          <a:solidFill>
            <a:srgbClr val="000000"/>
          </a:solidFill>
          <a:latin typeface="微软雅黑" pitchFamily="34" charset="-122"/>
          <a:ea typeface="微软雅黑" pitchFamily="34" charset="-122"/>
          <a:cs typeface="+mn-cs"/>
        </a:defRPr>
      </a:pPr>
      <a:endParaRPr lang="zh-CN"/>
    </a:p>
  </c:txPr>
  <c:externalData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3815919659945134E-2"/>
          <c:y val="0.10260066489022097"/>
          <c:w val="0.78293337812472041"/>
          <c:h val="0.82585217834977864"/>
        </c:manualLayout>
      </c:layout>
      <c:barChart>
        <c:barDir val="col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&lt;2.0L</c:v>
                </c:pt>
              </c:strCache>
            </c:strRef>
          </c:tx>
          <c:spPr>
            <a:solidFill>
              <a:srgbClr val="00264D"/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2018YTD</c:v>
                </c:pt>
              </c:strCache>
            </c:strRef>
          </c:cat>
          <c:val>
            <c:numRef>
              <c:f>Sheet1!$B$2:$B$5</c:f>
              <c:numCache>
                <c:formatCode>0.0%</c:formatCode>
                <c:ptCount val="4"/>
                <c:pt idx="0">
                  <c:v>1.5622128285241685E-2</c:v>
                </c:pt>
                <c:pt idx="1">
                  <c:v>4.5890828609498863E-2</c:v>
                </c:pt>
                <c:pt idx="2">
                  <c:v>4.1982098002703291E-2</c:v>
                </c:pt>
                <c:pt idx="3">
                  <c:v>6.6389211252951316E-2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7A4-4534-A165-3F9A79BAB40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2.0-3.0L</c:v>
                </c:pt>
              </c:strCache>
            </c:strRef>
          </c:tx>
          <c:spPr>
            <a:solidFill>
              <a:srgbClr val="006384"/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2018YTD</c:v>
                </c:pt>
              </c:strCache>
            </c:strRef>
          </c:cat>
          <c:val>
            <c:numRef>
              <c:f>Sheet1!$C$2:$C$5</c:f>
              <c:numCache>
                <c:formatCode>0.0%</c:formatCode>
                <c:ptCount val="4"/>
                <c:pt idx="0">
                  <c:v>0.62863969333368375</c:v>
                </c:pt>
                <c:pt idx="1">
                  <c:v>0.56935191249425998</c:v>
                </c:pt>
                <c:pt idx="2">
                  <c:v>0.51365273837907466</c:v>
                </c:pt>
                <c:pt idx="3">
                  <c:v>0.46116291168113971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7A4-4534-A165-3F9A79BAB40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3.0-4.0L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2018YTD</c:v>
                </c:pt>
              </c:strCache>
            </c:strRef>
          </c:cat>
          <c:val>
            <c:numRef>
              <c:f>Sheet1!$D$2:$D$5</c:f>
              <c:numCache>
                <c:formatCode>0.0%</c:formatCode>
                <c:ptCount val="4"/>
                <c:pt idx="0">
                  <c:v>0.28837486106370513</c:v>
                </c:pt>
                <c:pt idx="1">
                  <c:v>0.30304056851630196</c:v>
                </c:pt>
                <c:pt idx="2">
                  <c:v>0.38228827668621623</c:v>
                </c:pt>
                <c:pt idx="3">
                  <c:v>0.40441794389531399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7A4-4534-A165-3F9A79BAB40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4.0-5.0L</c:v>
                </c:pt>
              </c:strCache>
            </c:strRef>
          </c:tx>
          <c:spPr>
            <a:solidFill>
              <a:srgbClr val="A8ADB3"/>
            </a:solidFill>
            <a:ln>
              <a:solidFill>
                <a:srgbClr val="FFFFFF"/>
              </a:solidFill>
            </a:ln>
            <a:effectLst/>
          </c:spPr>
          <c:dLbls>
            <c:dLbl>
              <c:idx val="0"/>
              <c:layout>
                <c:manualLayout>
                  <c:x val="-3.4585657108418072E-17"/>
                  <c:y val="6.3829792580816823E-3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87A4-4534-A165-3F9A79BAB408}"/>
                </c:ext>
              </c:extLst>
            </c:dLbl>
            <c:spPr>
              <a:noFill/>
              <a:ln>
                <a:noFill/>
              </a:ln>
              <a:effectLst/>
            </c:sp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2018YTD</c:v>
                </c:pt>
              </c:strCache>
            </c:strRef>
          </c:cat>
          <c:val>
            <c:numRef>
              <c:f>Sheet1!$E$2:$E$5</c:f>
              <c:numCache>
                <c:formatCode>0.0%</c:formatCode>
                <c:ptCount val="4"/>
                <c:pt idx="0">
                  <c:v>1.6716114859838441E-2</c:v>
                </c:pt>
                <c:pt idx="1">
                  <c:v>2.3735856726665013E-2</c:v>
                </c:pt>
                <c:pt idx="2">
                  <c:v>1.5042086516651875E-2</c:v>
                </c:pt>
                <c:pt idx="3">
                  <c:v>1.1244947777021886E-2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7A4-4534-A165-3F9A79BAB408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5.0-6.0L</c:v>
                </c:pt>
              </c:strCache>
            </c:strRef>
          </c:tx>
          <c:spPr>
            <a:solidFill>
              <a:schemeClr val="accent5"/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2018YTD</c:v>
                </c:pt>
              </c:strCache>
            </c:strRef>
          </c:cat>
          <c:val>
            <c:numRef>
              <c:f>Sheet1!$F$2:$F$5</c:f>
              <c:numCache>
                <c:formatCode>0.0%</c:formatCode>
                <c:ptCount val="4"/>
                <c:pt idx="0">
                  <c:v>3.806198090337036E-2</c:v>
                </c:pt>
                <c:pt idx="1">
                  <c:v>4.2977483683010013E-2</c:v>
                </c:pt>
                <c:pt idx="2">
                  <c:v>4.618204811379311E-2</c:v>
                </c:pt>
                <c:pt idx="3">
                  <c:v>5.1542678778662601E-2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87A4-4534-A165-3F9A79BAB408}"/>
            </c:ext>
          </c:extLst>
        </c:ser>
        <c:dLbls>
          <c:showVal val="1"/>
        </c:dLbls>
        <c:gapWidth val="118"/>
        <c:overlap val="100"/>
        <c:serLines/>
        <c:axId val="217680128"/>
        <c:axId val="217821184"/>
      </c:barChart>
      <c:catAx>
        <c:axId val="21768012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7821184"/>
        <c:crosses val="autoZero"/>
        <c:auto val="1"/>
        <c:lblAlgn val="ctr"/>
        <c:lblOffset val="100"/>
      </c:catAx>
      <c:valAx>
        <c:axId val="217821184"/>
        <c:scaling>
          <c:orientation val="minMax"/>
        </c:scaling>
        <c:delete val="1"/>
        <c:axPos val="l"/>
        <c:numFmt formatCode="0%" sourceLinked="1"/>
        <c:majorTickMark val="none"/>
        <c:tickLblPos val="none"/>
        <c:crossAx val="217680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3746129063832175"/>
          <c:y val="4.1849475778980898E-2"/>
          <c:w val="0.11638727221679358"/>
          <c:h val="0.9409690015889599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>
        <c:manualLayout>
          <c:layoutTarget val="inner"/>
          <c:xMode val="edge"/>
          <c:yMode val="edge"/>
          <c:x val="2.6010613009761256E-2"/>
          <c:y val="1.6273295160366286E-2"/>
          <c:w val="0.94158657655580835"/>
          <c:h val="0.85480551067049204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2014</c:v>
                </c:pt>
              </c:strCache>
            </c:strRef>
          </c:tx>
          <c:spPr>
            <a:ln>
              <a:solidFill>
                <a:srgbClr val="CBCED1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113098</c:v>
                </c:pt>
                <c:pt idx="1">
                  <c:v>82515</c:v>
                </c:pt>
                <c:pt idx="2">
                  <c:v>115758</c:v>
                </c:pt>
                <c:pt idx="3">
                  <c:v>125661</c:v>
                </c:pt>
                <c:pt idx="4">
                  <c:v>126651</c:v>
                </c:pt>
                <c:pt idx="5">
                  <c:v>117392</c:v>
                </c:pt>
                <c:pt idx="6">
                  <c:v>137359</c:v>
                </c:pt>
                <c:pt idx="7">
                  <c:v>123466</c:v>
                </c:pt>
                <c:pt idx="8">
                  <c:v>110969</c:v>
                </c:pt>
                <c:pt idx="9">
                  <c:v>119039</c:v>
                </c:pt>
                <c:pt idx="10">
                  <c:v>120891</c:v>
                </c:pt>
                <c:pt idx="11">
                  <c:v>130193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C3A-41C0-A982-739566D0A57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2015</c:v>
                </c:pt>
              </c:strCache>
            </c:strRef>
          </c:tx>
          <c:spPr>
            <a:ln>
              <a:solidFill>
                <a:srgbClr val="A2A9AF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98334</c:v>
                </c:pt>
                <c:pt idx="1">
                  <c:v>61532</c:v>
                </c:pt>
                <c:pt idx="2">
                  <c:v>98152</c:v>
                </c:pt>
                <c:pt idx="3">
                  <c:v>91867</c:v>
                </c:pt>
                <c:pt idx="4">
                  <c:v>88170</c:v>
                </c:pt>
                <c:pt idx="5">
                  <c:v>84617</c:v>
                </c:pt>
                <c:pt idx="6">
                  <c:v>97961</c:v>
                </c:pt>
                <c:pt idx="7">
                  <c:v>77180</c:v>
                </c:pt>
                <c:pt idx="8">
                  <c:v>103215</c:v>
                </c:pt>
                <c:pt idx="9">
                  <c:v>87580</c:v>
                </c:pt>
                <c:pt idx="10">
                  <c:v>85518</c:v>
                </c:pt>
                <c:pt idx="11">
                  <c:v>103970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C3A-41C0-A982-739566D0A57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2016</c:v>
                </c:pt>
              </c:strCache>
            </c:strRef>
          </c:tx>
          <c:spPr>
            <a:ln>
              <a:solidFill>
                <a:srgbClr val="006600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73902</c:v>
                </c:pt>
                <c:pt idx="1">
                  <c:v>57053</c:v>
                </c:pt>
                <c:pt idx="2">
                  <c:v>89380</c:v>
                </c:pt>
                <c:pt idx="3">
                  <c:v>88606</c:v>
                </c:pt>
                <c:pt idx="4">
                  <c:v>75030</c:v>
                </c:pt>
                <c:pt idx="5">
                  <c:v>94998</c:v>
                </c:pt>
                <c:pt idx="6">
                  <c:v>95253</c:v>
                </c:pt>
                <c:pt idx="7">
                  <c:v>92079</c:v>
                </c:pt>
                <c:pt idx="8">
                  <c:v>81723</c:v>
                </c:pt>
                <c:pt idx="9">
                  <c:v>82530</c:v>
                </c:pt>
                <c:pt idx="10">
                  <c:v>101701</c:v>
                </c:pt>
                <c:pt idx="11">
                  <c:v>109020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C3A-41C0-A982-739566D0A57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2017</c:v>
                </c:pt>
              </c:strCache>
            </c:strRef>
          </c:tx>
          <c:spPr>
            <a:ln>
              <a:solidFill>
                <a:srgbClr val="FFC000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91185</c:v>
                </c:pt>
                <c:pt idx="1">
                  <c:v>70045</c:v>
                </c:pt>
                <c:pt idx="2">
                  <c:v>102177</c:v>
                </c:pt>
                <c:pt idx="3">
                  <c:v>92230</c:v>
                </c:pt>
                <c:pt idx="4">
                  <c:v>106263</c:v>
                </c:pt>
                <c:pt idx="5">
                  <c:v>118437</c:v>
                </c:pt>
                <c:pt idx="6">
                  <c:v>98222</c:v>
                </c:pt>
                <c:pt idx="7">
                  <c:v>102440</c:v>
                </c:pt>
                <c:pt idx="8">
                  <c:v>103016</c:v>
                </c:pt>
                <c:pt idx="9">
                  <c:v>102893</c:v>
                </c:pt>
                <c:pt idx="10">
                  <c:v>114739</c:v>
                </c:pt>
                <c:pt idx="11">
                  <c:v>114238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2C3A-41C0-A982-739566D0A570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2018</c:v>
                </c:pt>
              </c:strCache>
            </c:strRef>
          </c:tx>
          <c:spPr>
            <a:ln>
              <a:solidFill>
                <a:srgbClr val="002060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Sheet1!$F$2:$F$13</c:f>
              <c:numCache>
                <c:formatCode>General</c:formatCode>
                <c:ptCount val="12"/>
                <c:pt idx="0">
                  <c:v>95300</c:v>
                </c:pt>
                <c:pt idx="1">
                  <c:v>74095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C3A-41C0-A982-739566D0A570}"/>
            </c:ext>
          </c:extLst>
        </c:ser>
        <c:dLbls/>
        <c:marker val="1"/>
        <c:axId val="211680256"/>
        <c:axId val="188359424"/>
      </c:lineChart>
      <c:catAx>
        <c:axId val="21168025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900"/>
            </a:pPr>
            <a:endParaRPr lang="zh-CN"/>
          </a:p>
        </c:txPr>
        <c:crossAx val="188359424"/>
        <c:crosses val="autoZero"/>
        <c:auto val="1"/>
        <c:lblAlgn val="ctr"/>
        <c:lblOffset val="100"/>
      </c:catAx>
      <c:valAx>
        <c:axId val="188359424"/>
        <c:scaling>
          <c:orientation val="minMax"/>
        </c:scaling>
        <c:delete val="1"/>
        <c:axPos val="l"/>
        <c:numFmt formatCode="General" sourceLinked="1"/>
        <c:tickLblPos val="none"/>
        <c:crossAx val="211680256"/>
        <c:crosses val="autoZero"/>
        <c:crossBetween val="between"/>
      </c:valAx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4.2187431916001501E-2"/>
          <c:y val="0.70384974940922918"/>
          <c:w val="0.91274805092628319"/>
          <c:h val="0.15274740969643469"/>
        </c:manualLayout>
      </c:layout>
      <c:spPr>
        <a:noFill/>
        <a:ln>
          <a:noFill/>
        </a:ln>
      </c:spPr>
      <c:txPr>
        <a:bodyPr/>
        <a:lstStyle/>
        <a:p>
          <a:pPr>
            <a:defRPr sz="10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>
        <c:manualLayout>
          <c:layoutTarget val="inner"/>
          <c:xMode val="edge"/>
          <c:yMode val="edge"/>
          <c:x val="0.18176020487113675"/>
          <c:y val="5.9829565148193938E-2"/>
          <c:w val="0.79558628310824042"/>
          <c:h val="0.87974628390883292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20172</c:v>
                </c:pt>
              </c:strCache>
            </c:strRef>
          </c:tx>
          <c:spPr>
            <a:ln w="38100">
              <a:solidFill>
                <a:srgbClr val="7F7F7F"/>
              </a:solidFill>
            </a:ln>
          </c:spPr>
          <c:marker>
            <c:spPr>
              <a:noFill/>
              <a:ln>
                <a:noFill/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79405</c:v>
                </c:pt>
                <c:pt idx="1">
                  <c:v>56418</c:v>
                </c:pt>
                <c:pt idx="2">
                  <c:v>77966</c:v>
                </c:pt>
                <c:pt idx="3">
                  <c:v>69854</c:v>
                </c:pt>
                <c:pt idx="4">
                  <c:v>72703</c:v>
                </c:pt>
                <c:pt idx="5">
                  <c:v>80396</c:v>
                </c:pt>
                <c:pt idx="6">
                  <c:v>70367</c:v>
                </c:pt>
                <c:pt idx="7">
                  <c:v>73691</c:v>
                </c:pt>
                <c:pt idx="8">
                  <c:v>83631</c:v>
                </c:pt>
                <c:pt idx="9">
                  <c:v>72946</c:v>
                </c:pt>
                <c:pt idx="10">
                  <c:v>82382</c:v>
                </c:pt>
                <c:pt idx="11">
                  <c:v>86941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ACD-4E51-8F71-A29F9FE3F8E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2018</c:v>
                </c:pt>
              </c:strCache>
            </c:strRef>
          </c:tx>
          <c:spPr>
            <a:ln w="38100">
              <a:solidFill>
                <a:srgbClr val="00206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1.227561969511618E-3"/>
                  <c:y val="6.7962669426830016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ACD-4E51-8F71-A29F9FE3F8EB}"/>
                </c:ext>
              </c:extLst>
            </c:dLbl>
            <c:dLbl>
              <c:idx val="2"/>
              <c:layout>
                <c:manualLayout>
                  <c:x val="0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ACD-4E51-8F71-A29F9FE3F8EB}"/>
                </c:ext>
              </c:extLst>
            </c:dLbl>
            <c:dLbl>
              <c:idx val="3"/>
              <c:layout>
                <c:manualLayout>
                  <c:x val="-1.9694747975157897E-3"/>
                  <c:y val="1.75156232881491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ACD-4E51-8F71-A29F9FE3F8EB}"/>
                </c:ext>
              </c:extLst>
            </c:dLbl>
            <c:dLbl>
              <c:idx val="6"/>
              <c:layout>
                <c:manualLayout>
                  <c:x val="-1.0462627752142293E-2"/>
                  <c:y val="2.384535613643642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ACD-4E51-8F71-A29F9FE3F8EB}"/>
                </c:ext>
              </c:extLst>
            </c:dLbl>
            <c:dLbl>
              <c:idx val="10"/>
              <c:layout>
                <c:manualLayout>
                  <c:x val="-4.6760758886615298E-3"/>
                  <c:y val="3.202693512878443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ACD-4E51-8F71-A29F9FE3F8EB}"/>
                </c:ext>
              </c:extLst>
            </c:dLbl>
            <c:dLbl>
              <c:idx val="11"/>
              <c:layout>
                <c:manualLayout>
                  <c:x val="-4.6760758886615298E-3"/>
                  <c:y val="2.135129008585628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ACD-4E51-8F71-A29F9FE3F8E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/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80848</c:v>
                </c:pt>
                <c:pt idx="1">
                  <c:v>52466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AACD-4E51-8F71-A29F9FE3F8EB}"/>
            </c:ext>
          </c:extLst>
        </c:ser>
        <c:dLbls/>
        <c:marker val="1"/>
        <c:axId val="212017920"/>
        <c:axId val="212019456"/>
      </c:lineChart>
      <c:catAx>
        <c:axId val="212017920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900"/>
            </a:pPr>
            <a:endParaRPr lang="zh-CN"/>
          </a:p>
        </c:txPr>
        <c:crossAx val="212019456"/>
        <c:crosses val="autoZero"/>
        <c:auto val="1"/>
        <c:lblAlgn val="ctr"/>
        <c:lblOffset val="100"/>
      </c:catAx>
      <c:valAx>
        <c:axId val="212019456"/>
        <c:scaling>
          <c:orientation val="minMax"/>
          <c:max val="100000"/>
          <c:min val="40000"/>
        </c:scaling>
        <c:delete val="1"/>
        <c:axPos val="l"/>
        <c:numFmt formatCode="General" sourceLinked="1"/>
        <c:tickLblPos val="none"/>
        <c:crossAx val="21201792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2913066410402985"/>
          <c:y val="0.15527487544380281"/>
          <c:w val="0.26816737788811157"/>
          <c:h val="0.14099443653798513"/>
        </c:manualLayout>
      </c:layout>
      <c:txPr>
        <a:bodyPr/>
        <a:lstStyle/>
        <a:p>
          <a:pPr>
            <a:defRPr sz="900" b="1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7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2.004329619828191E-2"/>
          <c:y val="0.15698389364379994"/>
          <c:w val="0.97903260748805765"/>
          <c:h val="0.7191698111970961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进口汽车销量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</c:spPr>
          <c:dLbls>
            <c:dLbl>
              <c:idx val="5"/>
              <c:layout>
                <c:manualLayout>
                  <c:x val="-1.1649612673310919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304-493A-9306-2C76C0FA901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Sheet1!$A$2:$A$8</c:f>
              <c:strCach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2018YTD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894468</c:v>
                </c:pt>
                <c:pt idx="1">
                  <c:v>1022086</c:v>
                </c:pt>
                <c:pt idx="2">
                  <c:v>1157589</c:v>
                </c:pt>
                <c:pt idx="3">
                  <c:v>919968</c:v>
                </c:pt>
                <c:pt idx="4">
                  <c:v>898471</c:v>
                </c:pt>
                <c:pt idx="5">
                  <c:v>906718</c:v>
                </c:pt>
                <c:pt idx="6">
                  <c:v>134107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304-493A-9306-2C76C0FA901D}"/>
            </c:ext>
          </c:extLst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003366"/>
            </a:solidFill>
          </c:spPr>
          <c:cat>
            <c:strRef>
              <c:f>Sheet1!$A$2:$A$8</c:f>
              <c:strCach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2018YTD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304-493A-9306-2C76C0FA901D}"/>
            </c:ext>
          </c:extLst>
        </c:ser>
        <c:dLbls/>
        <c:gapWidth val="100"/>
        <c:overlap val="100"/>
        <c:axId val="212130816"/>
        <c:axId val="212222720"/>
      </c:barChart>
      <c:lineChart>
        <c:grouping val="standard"/>
        <c:ser>
          <c:idx val="2"/>
          <c:order val="2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>
              <a:solidFill>
                <a:srgbClr val="800000"/>
              </a:solidFill>
            </a:ln>
          </c:spPr>
          <c:marker>
            <c:spPr>
              <a:solidFill>
                <a:srgbClr val="800000"/>
              </a:solidFill>
              <a:ln>
                <a:noFill/>
              </a:ln>
            </c:spPr>
          </c:marker>
          <c:dLbls>
            <c:dLbl>
              <c:idx val="1"/>
              <c:layout>
                <c:manualLayout>
                  <c:x val="-5.3593951374333301E-2"/>
                  <c:y val="4.834885067507320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900" b="0">
                      <a:solidFill>
                        <a:schemeClr val="tx1"/>
                      </a:solidFill>
                    </a:defRPr>
                  </a:pPr>
                  <a:endParaRPr lang="zh-CN"/>
                </a:p>
              </c:txPr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E304-493A-9306-2C76C0FA901D}"/>
                </c:ext>
              </c:extLst>
            </c:dLbl>
            <c:dLbl>
              <c:idx val="2"/>
              <c:layout>
                <c:manualLayout>
                  <c:x val="-7.9301069104218191E-2"/>
                  <c:y val="5.6394519058691882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E304-493A-9306-2C76C0FA901D}"/>
                </c:ext>
              </c:extLst>
            </c:dLbl>
            <c:dLbl>
              <c:idx val="3"/>
              <c:layout>
                <c:manualLayout>
                  <c:x val="-6.918425192516732E-2"/>
                  <c:y val="5.7643171603724147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E304-493A-9306-2C76C0FA901D}"/>
                </c:ext>
              </c:extLst>
            </c:dLbl>
            <c:dLbl>
              <c:idx val="4"/>
              <c:layout>
                <c:manualLayout>
                  <c:x val="-5.0246292992345211E-2"/>
                  <c:y val="4.9305691413445769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E304-493A-9306-2C76C0FA901D}"/>
                </c:ext>
              </c:extLst>
            </c:dLbl>
            <c:dLbl>
              <c:idx val="5"/>
              <c:layout>
                <c:manualLayout>
                  <c:x val="-4.0773644356588139E-2"/>
                  <c:y val="5.3474431508584983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E304-493A-9306-2C76C0FA901D}"/>
                </c:ext>
              </c:extLst>
            </c:dLbl>
            <c:dLbl>
              <c:idx val="6"/>
              <c:layout>
                <c:manualLayout>
                  <c:x val="-9.8931451547928928E-2"/>
                  <c:y val="-2.5677287759490488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E304-493A-9306-2C76C0FA901D}"/>
                </c:ext>
              </c:extLst>
            </c:dLbl>
            <c:dLbl>
              <c:idx val="7"/>
              <c:layout>
                <c:manualLayout>
                  <c:x val="-1.4345534850228986E-2"/>
                  <c:y val="-3.3967682088597947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304-493A-9306-2C76C0FA901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>
                    <a:solidFill>
                      <a:schemeClr val="tx1"/>
                    </a:solidFill>
                  </a:defRPr>
                </a:pPr>
                <a:endParaRPr lang="zh-CN"/>
              </a:p>
            </c:txPr>
            <c:dLblPos val="t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Sheet1!$C$2:$C$8</c:f>
              <c:numCache>
                <c:formatCode>0.0%</c:formatCode>
                <c:ptCount val="7"/>
                <c:pt idx="0">
                  <c:v>0.27073524857294656</c:v>
                </c:pt>
                <c:pt idx="1">
                  <c:v>0.14267475191957674</c:v>
                </c:pt>
                <c:pt idx="2">
                  <c:v>0.13257494966177008</c:v>
                </c:pt>
                <c:pt idx="3">
                  <c:v>-0.2052723375913213</c:v>
                </c:pt>
                <c:pt idx="4">
                  <c:v>-2.3367117117117146E-2</c:v>
                </c:pt>
                <c:pt idx="5">
                  <c:v>9.0000000000000028E-3</c:v>
                </c:pt>
                <c:pt idx="6">
                  <c:v>-1.2999999999999998E-2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E304-493A-9306-2C76C0FA901D}"/>
            </c:ext>
          </c:extLst>
        </c:ser>
        <c:dLbls/>
        <c:marker val="1"/>
        <c:axId val="212144128"/>
        <c:axId val="212224256"/>
      </c:lineChart>
      <c:catAx>
        <c:axId val="21213081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900"/>
            </a:pPr>
            <a:endParaRPr lang="zh-CN"/>
          </a:p>
        </c:txPr>
        <c:crossAx val="212222720"/>
        <c:crosses val="autoZero"/>
        <c:auto val="1"/>
        <c:lblAlgn val="ctr"/>
        <c:lblOffset val="100"/>
      </c:catAx>
      <c:valAx>
        <c:axId val="212222720"/>
        <c:scaling>
          <c:orientation val="minMax"/>
        </c:scaling>
        <c:axPos val="l"/>
        <c:numFmt formatCode="General" sourceLinked="1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212130816"/>
        <c:crosses val="autoZero"/>
        <c:crossBetween val="between"/>
      </c:valAx>
      <c:valAx>
        <c:axId val="212224256"/>
        <c:scaling>
          <c:orientation val="minMax"/>
        </c:scaling>
        <c:axPos val="r"/>
        <c:numFmt formatCode="0%" sourceLinked="0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212144128"/>
        <c:crosses val="max"/>
        <c:crossBetween val="between"/>
      </c:valAx>
      <c:catAx>
        <c:axId val="212144128"/>
        <c:scaling>
          <c:orientation val="minMax"/>
        </c:scaling>
        <c:delete val="1"/>
        <c:axPos val="b"/>
        <c:numFmt formatCode="General" sourceLinked="1"/>
        <c:tickLblPos val="none"/>
        <c:crossAx val="212224256"/>
        <c:crosses val="autoZero"/>
        <c:auto val="1"/>
        <c:lblAlgn val="ctr"/>
        <c:lblOffset val="100"/>
      </c:catAx>
    </c:plotArea>
    <c:legend>
      <c:legendPos val="l"/>
      <c:legendEntry>
        <c:idx val="1"/>
        <c:delete val="1"/>
      </c:legendEntry>
      <c:layout>
        <c:manualLayout>
          <c:xMode val="edge"/>
          <c:yMode val="edge"/>
          <c:x val="0.34990251254446186"/>
          <c:y val="1.5058637472563348E-2"/>
          <c:w val="0.54763951448561565"/>
          <c:h val="7.0335698120957094E-2"/>
        </c:manualLayout>
      </c:layout>
      <c:overlay val="1"/>
      <c:txPr>
        <a:bodyPr/>
        <a:lstStyle/>
        <a:p>
          <a:pPr>
            <a:defRPr sz="900"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000">
          <a:latin typeface="Arial" pitchFamily="34" charset="0"/>
          <a:cs typeface="Arial" pitchFamily="34" charset="0"/>
        </a:defRPr>
      </a:pPr>
      <a:endParaRPr lang="zh-CN"/>
    </a:p>
  </c:tx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2.3076923076923116E-2"/>
          <c:y val="9.3238023856892852E-2"/>
          <c:w val="0.95769230769230773"/>
          <c:h val="0.79007283641300674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2013 stock</c:v>
                </c:pt>
              </c:strCache>
            </c:strRef>
          </c:tx>
          <c:spPr>
            <a:ln w="2857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0.00</c:formatCode>
                <c:ptCount val="12"/>
                <c:pt idx="0">
                  <c:v>3.204386253921415</c:v>
                </c:pt>
                <c:pt idx="1">
                  <c:v>3.3730713684582376</c:v>
                </c:pt>
                <c:pt idx="2">
                  <c:v>3.3736269492475395</c:v>
                </c:pt>
                <c:pt idx="3">
                  <c:v>3.5298336171608078</c:v>
                </c:pt>
                <c:pt idx="4">
                  <c:v>3.2482845341986404</c:v>
                </c:pt>
                <c:pt idx="5">
                  <c:v>3.1855285346996327</c:v>
                </c:pt>
                <c:pt idx="6">
                  <c:v>3.2778582155993421</c:v>
                </c:pt>
                <c:pt idx="7">
                  <c:v>3.3011984233367393</c:v>
                </c:pt>
                <c:pt idx="8">
                  <c:v>3.1532922838929474</c:v>
                </c:pt>
                <c:pt idx="9">
                  <c:v>3.2169686181547434</c:v>
                </c:pt>
                <c:pt idx="10">
                  <c:v>3.1173139689360516</c:v>
                </c:pt>
                <c:pt idx="11">
                  <c:v>2.8610233363761908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424-4BF2-BB76-2448E3171D6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2014 stock</c:v>
                </c:pt>
              </c:strCache>
            </c:strRef>
          </c:tx>
          <c:spPr>
            <a:ln w="28575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0.00</c:formatCode>
                <c:ptCount val="12"/>
                <c:pt idx="0">
                  <c:v>2.7752442250649931</c:v>
                </c:pt>
                <c:pt idx="1">
                  <c:v>3.1257975145798107</c:v>
                </c:pt>
                <c:pt idx="2">
                  <c:v>2.9310841792234976</c:v>
                </c:pt>
                <c:pt idx="3">
                  <c:v>3.117700956898124</c:v>
                </c:pt>
                <c:pt idx="4">
                  <c:v>2.9795973884657236</c:v>
                </c:pt>
                <c:pt idx="5">
                  <c:v>3.050102157615723</c:v>
                </c:pt>
                <c:pt idx="6">
                  <c:v>3.4224382276805003</c:v>
                </c:pt>
                <c:pt idx="7">
                  <c:v>3.7356086935239117</c:v>
                </c:pt>
                <c:pt idx="8">
                  <c:v>3.7590657981530344</c:v>
                </c:pt>
                <c:pt idx="9">
                  <c:v>4.0466819375010452</c:v>
                </c:pt>
                <c:pt idx="10">
                  <c:v>4.2134443085677207</c:v>
                </c:pt>
                <c:pt idx="11">
                  <c:v>4.2134443085677207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424-4BF2-BB76-2448E3171D6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2015 stock</c:v>
                </c:pt>
              </c:strCache>
            </c:strRef>
          </c:tx>
          <c:spPr>
            <a:ln w="28575" cap="rnd">
              <a:solidFill>
                <a:srgbClr val="008000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0.00</c:formatCode>
                <c:ptCount val="12"/>
                <c:pt idx="0">
                  <c:v>4.3797927698595558</c:v>
                </c:pt>
                <c:pt idx="1">
                  <c:v>4.7907930400101124</c:v>
                </c:pt>
                <c:pt idx="2">
                  <c:v>5.0757515474145958</c:v>
                </c:pt>
                <c:pt idx="3">
                  <c:v>5.1645361243776016</c:v>
                </c:pt>
                <c:pt idx="4">
                  <c:v>4.765507704464639</c:v>
                </c:pt>
                <c:pt idx="5">
                  <c:v>4.7572042783217565</c:v>
                </c:pt>
                <c:pt idx="6">
                  <c:v>5.1775409280344569</c:v>
                </c:pt>
                <c:pt idx="7">
                  <c:v>4.9555092680474244</c:v>
                </c:pt>
                <c:pt idx="8">
                  <c:v>4.9353699560101694</c:v>
                </c:pt>
                <c:pt idx="9">
                  <c:v>4.4937308963882465</c:v>
                </c:pt>
                <c:pt idx="10">
                  <c:v>4.2718151470505958</c:v>
                </c:pt>
                <c:pt idx="11">
                  <c:v>4.2509894800176751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424-4BF2-BB76-2448E3171D6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2016 stock</c:v>
                </c:pt>
              </c:strCache>
            </c:strRef>
          </c:tx>
          <c:spPr>
            <a:ln w="28575" cap="rnd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0.00</c:formatCode>
                <c:ptCount val="12"/>
                <c:pt idx="0">
                  <c:v>3.88</c:v>
                </c:pt>
                <c:pt idx="1">
                  <c:v>4.29</c:v>
                </c:pt>
                <c:pt idx="2">
                  <c:v>4.33</c:v>
                </c:pt>
                <c:pt idx="3">
                  <c:v>4.9000000000000004</c:v>
                </c:pt>
                <c:pt idx="4">
                  <c:v>4.3599999999999994</c:v>
                </c:pt>
                <c:pt idx="5">
                  <c:v>4.51</c:v>
                </c:pt>
                <c:pt idx="6">
                  <c:v>4.4400000000000004</c:v>
                </c:pt>
                <c:pt idx="7">
                  <c:v>4.18</c:v>
                </c:pt>
                <c:pt idx="8">
                  <c:v>3.7800000000000002</c:v>
                </c:pt>
                <c:pt idx="9">
                  <c:v>3.61</c:v>
                </c:pt>
                <c:pt idx="10">
                  <c:v>3.4899999999999998</c:v>
                </c:pt>
                <c:pt idx="11">
                  <c:v>3.44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424-4BF2-BB76-2448E3171D60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2017 Stock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layout>
                <c:manualLayout>
                  <c:x val="-3.3174416532659352E-2"/>
                  <c:y val="-3.2306627163509752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5424-4BF2-BB76-2448E3171D60}"/>
                </c:ext>
              </c:extLst>
            </c:dLbl>
            <c:dLbl>
              <c:idx val="9"/>
              <c:layout>
                <c:manualLayout>
                  <c:x val="-3.4907210907817801E-2"/>
                  <c:y val="-2.8775133505960122E-3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5424-4BF2-BB76-2448E3171D60}"/>
                </c:ext>
              </c:extLst>
            </c:dLbl>
            <c:dLbl>
              <c:idx val="10"/>
              <c:layout>
                <c:manualLayout>
                  <c:x val="-3.4907210907817801E-2"/>
                  <c:y val="-1.5957119489668783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5424-4BF2-BB76-2448E3171D60}"/>
                </c:ext>
              </c:extLst>
            </c:dLbl>
            <c:dLbl>
              <c:idx val="11"/>
              <c:layout>
                <c:manualLayout>
                  <c:x val="-3.3757972559632143E-2"/>
                  <c:y val="-1.2687217954900588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5424-4BF2-BB76-2448E3171D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Sheet1!$F$2:$F$13</c:f>
              <c:numCache>
                <c:formatCode>0.00</c:formatCode>
                <c:ptCount val="12"/>
                <c:pt idx="0">
                  <c:v>3.24</c:v>
                </c:pt>
                <c:pt idx="1">
                  <c:v>3.57</c:v>
                </c:pt>
                <c:pt idx="2">
                  <c:v>3.66</c:v>
                </c:pt>
                <c:pt idx="3">
                  <c:v>3.8499999999999996</c:v>
                </c:pt>
                <c:pt idx="4">
                  <c:v>3.69</c:v>
                </c:pt>
                <c:pt idx="5">
                  <c:v>3.67</c:v>
                </c:pt>
                <c:pt idx="6">
                  <c:v>3.66</c:v>
                </c:pt>
                <c:pt idx="7">
                  <c:v>3.62</c:v>
                </c:pt>
                <c:pt idx="8">
                  <c:v>3.51</c:v>
                </c:pt>
                <c:pt idx="9">
                  <c:v>3.6</c:v>
                </c:pt>
                <c:pt idx="10">
                  <c:v>3.5</c:v>
                </c:pt>
                <c:pt idx="11">
                  <c:v>3.4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5424-4BF2-BB76-2448E3171D60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2018 Stock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3.1588841459138386E-2"/>
                  <c:y val="3.3516490731373985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172-47DE-BAA9-B14931ACB03F}"/>
                </c:ext>
              </c:extLst>
            </c:dLbl>
            <c:dLbl>
              <c:idx val="1"/>
              <c:layout>
                <c:manualLayout>
                  <c:x val="-1.5993692082712431E-2"/>
                  <c:y val="1.7166983057533017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172-47DE-BAA9-B14931ACB03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zh-CN"/>
              </a:p>
            </c:txPr>
            <c:dLblPos val="t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Sheet1!$G$2:$G$13</c:f>
              <c:numCache>
                <c:formatCode>0.00</c:formatCode>
                <c:ptCount val="12"/>
                <c:pt idx="0">
                  <c:v>3.06</c:v>
                </c:pt>
                <c:pt idx="1">
                  <c:v>3.55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645-4F82-AF62-5E6506E31E6D}"/>
            </c:ext>
          </c:extLst>
        </c:ser>
        <c:dLbls/>
        <c:marker val="1"/>
        <c:axId val="188714368"/>
        <c:axId val="211687296"/>
      </c:lineChart>
      <c:catAx>
        <c:axId val="188714368"/>
        <c:scaling>
          <c:orientation val="minMax"/>
        </c:scaling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sz="1100" dirty="0" smtClean="0"/>
                  <a:t>单位：月</a:t>
                </a:r>
                <a:endParaRPr lang="zh-CN" altLang="en-US" sz="1100" dirty="0"/>
              </a:p>
            </c:rich>
          </c:tx>
          <c:layout>
            <c:manualLayout>
              <c:xMode val="edge"/>
              <c:yMode val="edge"/>
              <c:x val="1.682692307692308E-2"/>
              <c:y val="2.0810902249623439E-2"/>
            </c:manualLayout>
          </c:layout>
          <c:spPr>
            <a:noFill/>
            <a:ln>
              <a:noFill/>
            </a:ln>
            <a:effectLst/>
          </c:spPr>
        </c:title>
        <c:numFmt formatCode="General" sourceLinked="1"/>
        <c:tickLblPos val="nextTo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1687296"/>
        <c:crosses val="autoZero"/>
        <c:auto val="1"/>
        <c:lblAlgn val="ctr"/>
        <c:lblOffset val="100"/>
      </c:catAx>
      <c:valAx>
        <c:axId val="211687296"/>
        <c:scaling>
          <c:orientation val="minMax"/>
        </c:scaling>
        <c:axPos val="l"/>
        <c:numFmt formatCode="0.00" sourceLinked="1"/>
        <c:maj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871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192307692307707"/>
          <c:y val="0.74705367001104162"/>
          <c:w val="0.89807689841267857"/>
          <c:h val="6.2901061791097571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3.2739990339710812E-2"/>
          <c:y val="3.846152787249385E-2"/>
          <c:w val="0.93452001932058093"/>
          <c:h val="0.83639864644054951"/>
        </c:manualLayout>
      </c:layout>
      <c:bar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PI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sz="1200" dirty="0" smtClean="0">
                        <a:solidFill>
                          <a:schemeClr val="tx1"/>
                        </a:solidFill>
                      </a:rPr>
                      <a:t>1</a:t>
                    </a:r>
                    <a:r>
                      <a:rPr lang="en-US" altLang="zh-CN" sz="1200" dirty="0" smtClean="0">
                        <a:solidFill>
                          <a:srgbClr val="000000"/>
                        </a:solidFill>
                      </a:rPr>
                      <a:t>33</a:t>
                    </a:r>
                    <a:endParaRPr lang="en-US" altLang="zh-CN" dirty="0"/>
                  </a:p>
                </c:rich>
              </c:tx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7B1-4F8A-8ED4-00F301DF8B9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2018YTD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109</c:v>
                </c:pt>
                <c:pt idx="1">
                  <c:v>114</c:v>
                </c:pt>
                <c:pt idx="2">
                  <c:v>132</c:v>
                </c:pt>
                <c:pt idx="3">
                  <c:v>172</c:v>
                </c:pt>
                <c:pt idx="4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7B1-4F8A-8ED4-00F301DF8B9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A8ADB3"/>
            </a:solidFill>
            <a:ln>
              <a:solidFill>
                <a:schemeClr val="tx1"/>
              </a:solidFill>
            </a:ln>
            <a:effectLst/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 smtClean="0"/>
                      <a:t>1,087</a:t>
                    </a:r>
                    <a:endParaRPr lang="en-US" altLang="zh-CN" dirty="0"/>
                  </a:p>
                </c:rich>
              </c:tx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7B1-4F8A-8ED4-00F301DF8B9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 smtClean="0"/>
                      <a:t>1,313</a:t>
                    </a:r>
                    <a:endParaRPr lang="en-US" altLang="zh-CN" dirty="0"/>
                  </a:p>
                </c:rich>
              </c:tx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7B1-4F8A-8ED4-00F301DF8B9E}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0" i="0" u="none" strike="noStrike" kern="1200" baseline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dirty="0" smtClean="0">
                        <a:solidFill>
                          <a:srgbClr val="FF0000"/>
                        </a:solidFill>
                      </a:rPr>
                      <a:t>720</a:t>
                    </a:r>
                    <a:endParaRPr lang="en-US" altLang="zh-CN" dirty="0">
                      <a:solidFill>
                        <a:srgbClr val="FF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7B1-4F8A-8ED4-00F301DF8B9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2018YTD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17B1-4F8A-8ED4-00F301DF8B9E}"/>
            </c:ext>
          </c:extLst>
        </c:ser>
        <c:dLbls>
          <c:showVal val="1"/>
        </c:dLbls>
        <c:gapWidth val="86"/>
        <c:overlap val="100"/>
        <c:axId val="212337792"/>
        <c:axId val="212339328"/>
      </c:barChart>
      <c:catAx>
        <c:axId val="21233779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2339328"/>
        <c:crosses val="autoZero"/>
        <c:auto val="1"/>
        <c:lblAlgn val="ctr"/>
        <c:lblOffset val="100"/>
      </c:catAx>
      <c:valAx>
        <c:axId val="212339328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212337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>
        <c:manualLayout>
          <c:layoutTarget val="inner"/>
          <c:xMode val="edge"/>
          <c:yMode val="edge"/>
          <c:x val="0.11104709776698952"/>
          <c:y val="3.6595511928512792E-2"/>
          <c:w val="0.87575838660287575"/>
          <c:h val="0.87760464692272955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2017</c:v>
                </c:pt>
              </c:strCache>
            </c:strRef>
          </c:tx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#,##0</c:formatCode>
                <c:ptCount val="12"/>
                <c:pt idx="0">
                  <c:v>13383</c:v>
                </c:pt>
                <c:pt idx="1">
                  <c:v>8606</c:v>
                </c:pt>
                <c:pt idx="2" formatCode="General">
                  <c:v>15594</c:v>
                </c:pt>
                <c:pt idx="3" formatCode="General">
                  <c:v>12918</c:v>
                </c:pt>
                <c:pt idx="4" formatCode="General">
                  <c:v>13440</c:v>
                </c:pt>
                <c:pt idx="5" formatCode="General">
                  <c:v>14360</c:v>
                </c:pt>
                <c:pt idx="6" formatCode="General">
                  <c:v>14749</c:v>
                </c:pt>
                <c:pt idx="7" formatCode="General">
                  <c:v>14581</c:v>
                </c:pt>
                <c:pt idx="8" formatCode="General">
                  <c:v>16363</c:v>
                </c:pt>
                <c:pt idx="9" formatCode="General">
                  <c:v>13856</c:v>
                </c:pt>
                <c:pt idx="10" formatCode="General">
                  <c:v>16478</c:v>
                </c:pt>
                <c:pt idx="11" formatCode="General">
                  <c:v>17413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3CF-4365-A4E0-364C8A1228B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2018</c:v>
                </c:pt>
              </c:strCache>
            </c:strRef>
          </c:tx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#,##0</c:formatCode>
                <c:ptCount val="12"/>
                <c:pt idx="0">
                  <c:v>16777</c:v>
                </c:pt>
                <c:pt idx="1">
                  <c:v>8212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3CF-4365-A4E0-364C8A1228BD}"/>
            </c:ext>
          </c:extLst>
        </c:ser>
        <c:dLbls/>
        <c:marker val="1"/>
        <c:axId val="212429440"/>
        <c:axId val="212443520"/>
      </c:lineChart>
      <c:catAx>
        <c:axId val="212429440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100"/>
            </a:pPr>
            <a:endParaRPr lang="zh-CN"/>
          </a:p>
        </c:txPr>
        <c:crossAx val="212443520"/>
        <c:crosses val="autoZero"/>
        <c:auto val="1"/>
        <c:lblAlgn val="ctr"/>
        <c:lblOffset val="100"/>
      </c:catAx>
      <c:valAx>
        <c:axId val="212443520"/>
        <c:scaling>
          <c:orientation val="minMax"/>
        </c:scaling>
        <c:axPos val="l"/>
        <c:numFmt formatCode="#,##0" sourceLinked="1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2124294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0626988628200424"/>
          <c:y val="0.73983734513051791"/>
          <c:w val="0.47114844762432495"/>
          <c:h val="6.8373095042500123E-2"/>
        </c:manualLayout>
      </c:layout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>
        <c:manualLayout>
          <c:layoutTarget val="inner"/>
          <c:xMode val="edge"/>
          <c:yMode val="edge"/>
          <c:x val="9.5981968699645773E-2"/>
          <c:y val="4.8757264630734112E-2"/>
          <c:w val="0.79475317989097516"/>
          <c:h val="0.886199433207194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56533</c:v>
                </c:pt>
                <c:pt idx="1">
                  <c:v>4708</c:v>
                </c:pt>
                <c:pt idx="2">
                  <c:v>74584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16A-45A7-8BCA-44E4239A2EF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rgbClr val="003366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60731</c:v>
                </c:pt>
                <c:pt idx="1">
                  <c:v>4780</c:v>
                </c:pt>
                <c:pt idx="2">
                  <c:v>68596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16A-45A7-8BCA-44E4239A2EF4}"/>
            </c:ext>
          </c:extLst>
        </c:ser>
        <c:dLbls/>
        <c:axId val="212821504"/>
        <c:axId val="212823040"/>
      </c:barChart>
      <c:lineChart>
        <c:grouping val="standard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8.3329202533791974E-2"/>
                  <c:y val="-4.21910661714851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>
                      <a:solidFill>
                        <a:schemeClr val="tx1"/>
                      </a:solidFill>
                    </a:defRPr>
                  </a:pPr>
                  <a:endParaRPr lang="zh-CN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716A-45A7-8BCA-44E4239A2EF4}"/>
                </c:ext>
              </c:extLst>
            </c:dLbl>
            <c:dLbl>
              <c:idx val="1"/>
              <c:layout>
                <c:manualLayout>
                  <c:x val="-5.5627370358725309E-2"/>
                  <c:y val="2.416469356676159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716A-45A7-8BCA-44E4239A2EF4}"/>
                </c:ext>
              </c:extLst>
            </c:dLbl>
            <c:dLbl>
              <c:idx val="2"/>
              <c:layout>
                <c:manualLayout>
                  <c:x val="-4.2628774422735403E-2"/>
                  <c:y val="-4.903845782567728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>
                      <a:solidFill>
                        <a:schemeClr val="bg1"/>
                      </a:solidFill>
                    </a:defRPr>
                  </a:pPr>
                  <a:endParaRPr lang="zh-CN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716A-45A7-8BCA-44E4239A2EF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Sheet1!$D$2:$D$4</c:f>
              <c:numCache>
                <c:formatCode>0.0%</c:formatCode>
                <c:ptCount val="3"/>
                <c:pt idx="0">
                  <c:v>7.4257513310809667E-2</c:v>
                </c:pt>
                <c:pt idx="1">
                  <c:v>1.5293118096856519E-2</c:v>
                </c:pt>
                <c:pt idx="2">
                  <c:v>-8.0285315885444644E-2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716A-45A7-8BCA-44E4239A2EF4}"/>
            </c:ext>
          </c:extLst>
        </c:ser>
        <c:dLbls/>
        <c:marker val="1"/>
        <c:axId val="213444864"/>
        <c:axId val="213443328"/>
      </c:lineChart>
      <c:catAx>
        <c:axId val="21282150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212823040"/>
        <c:crosses val="autoZero"/>
        <c:auto val="1"/>
        <c:lblAlgn val="ctr"/>
        <c:lblOffset val="100"/>
      </c:catAx>
      <c:valAx>
        <c:axId val="212823040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100"/>
            </a:pPr>
            <a:endParaRPr lang="zh-CN"/>
          </a:p>
        </c:txPr>
        <c:crossAx val="212821504"/>
        <c:crosses val="autoZero"/>
        <c:crossBetween val="between"/>
      </c:valAx>
      <c:valAx>
        <c:axId val="213443328"/>
        <c:scaling>
          <c:orientation val="minMax"/>
        </c:scaling>
        <c:axPos val="r"/>
        <c:numFmt formatCode="0%" sourceLinked="0"/>
        <c:tickLblPos val="nextTo"/>
        <c:txPr>
          <a:bodyPr/>
          <a:lstStyle/>
          <a:p>
            <a:pPr>
              <a:defRPr sz="1100"/>
            </a:pPr>
            <a:endParaRPr lang="zh-CN"/>
          </a:p>
        </c:txPr>
        <c:crossAx val="213444864"/>
        <c:crosses val="max"/>
        <c:crossBetween val="between"/>
      </c:valAx>
      <c:catAx>
        <c:axId val="213444864"/>
        <c:scaling>
          <c:orientation val="minMax"/>
        </c:scaling>
        <c:delete val="1"/>
        <c:axPos val="b"/>
        <c:numFmt formatCode="General" sourceLinked="1"/>
        <c:tickLblPos val="none"/>
        <c:crossAx val="213443328"/>
        <c:crosses val="autoZero"/>
        <c:auto val="1"/>
        <c:lblAlgn val="ctr"/>
        <c:lblOffset val="100"/>
      </c:catAx>
    </c:plotArea>
    <c:legend>
      <c:legendPos val="r"/>
      <c:layout>
        <c:manualLayout>
          <c:xMode val="edge"/>
          <c:yMode val="edge"/>
          <c:x val="0.14444036999202559"/>
          <c:y val="2.9163791714568112E-3"/>
          <c:w val="0.30380106571936305"/>
          <c:h val="9.1810713824143339E-2"/>
        </c:manualLayout>
      </c:layout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12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6.7318168828212413E-2"/>
          <c:y val="2.8779456453509846E-2"/>
          <c:w val="0.79138796405960476"/>
          <c:h val="0.87257449067496462"/>
        </c:manualLayout>
      </c:layout>
      <c:barChart>
        <c:barDir val="col"/>
        <c:grouping val="percentStacked"/>
        <c:ser>
          <c:idx val="1"/>
          <c:order val="0"/>
          <c:tx>
            <c:strRef>
              <c:f>Sheet1!$B$1</c:f>
              <c:strCache>
                <c:ptCount val="1"/>
                <c:pt idx="0">
                  <c:v>SUV</c:v>
                </c:pt>
              </c:strCache>
            </c:strRef>
          </c:tx>
          <c:spPr>
            <a:solidFill>
              <a:srgbClr val="005977">
                <a:lumMod val="50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2018YTD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0.88</c:v>
                </c:pt>
                <c:pt idx="1">
                  <c:v>0.87000000000000011</c:v>
                </c:pt>
                <c:pt idx="2">
                  <c:v>0.83000000000000007</c:v>
                </c:pt>
                <c:pt idx="3">
                  <c:v>0.87587587587587612</c:v>
                </c:pt>
                <c:pt idx="4">
                  <c:v>0.84000000000000008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8B8-4A33-B034-43D697E7E552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Pick up</c:v>
                </c:pt>
              </c:strCache>
            </c:strRef>
          </c:tx>
          <c:spPr>
            <a:solidFill>
              <a:srgbClr val="005977">
                <a:lumMod val="75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2018YTD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4.0000000000000008E-2</c:v>
                </c:pt>
                <c:pt idx="1">
                  <c:v>2.0000000000000004E-2</c:v>
                </c:pt>
                <c:pt idx="2">
                  <c:v>4.0000000000000008E-2</c:v>
                </c:pt>
                <c:pt idx="3">
                  <c:v>2.6228760405975604E-2</c:v>
                </c:pt>
                <c:pt idx="4">
                  <c:v>3.0000000000000002E-2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8B8-4A33-B034-43D697E7E552}"/>
            </c:ext>
          </c:extLst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Sedan</c:v>
                </c:pt>
              </c:strCache>
            </c:strRef>
          </c:tx>
          <c:spPr>
            <a:solidFill>
              <a:srgbClr val="006384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2018YTD</c:v>
                </c:pt>
              </c:strCache>
            </c:strRef>
          </c:cat>
          <c:val>
            <c:numRef>
              <c:f>Sheet1!$D$2:$D$6</c:f>
              <c:numCache>
                <c:formatCode>0%</c:formatCode>
                <c:ptCount val="5"/>
                <c:pt idx="0">
                  <c:v>2.0000000000000004E-2</c:v>
                </c:pt>
                <c:pt idx="1">
                  <c:v>0.05</c:v>
                </c:pt>
                <c:pt idx="2">
                  <c:v>0.05</c:v>
                </c:pt>
                <c:pt idx="3">
                  <c:v>3.5668579972377441E-2</c:v>
                </c:pt>
                <c:pt idx="4">
                  <c:v>4.3739245267917878E-2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8B8-4A33-B034-43D697E7E552}"/>
            </c:ext>
          </c:extLst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MPV</c:v>
                </c:pt>
              </c:strCache>
            </c:strRef>
          </c:tx>
          <c:spPr>
            <a:solidFill>
              <a:srgbClr val="738FA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2018YTD</c:v>
                </c:pt>
              </c:strCache>
            </c:strRef>
          </c:cat>
          <c:val>
            <c:numRef>
              <c:f>Sheet1!$E$2:$E$6</c:f>
              <c:numCache>
                <c:formatCode>0%</c:formatCode>
                <c:ptCount val="5"/>
                <c:pt idx="0">
                  <c:v>3.0000000000000002E-2</c:v>
                </c:pt>
                <c:pt idx="1">
                  <c:v>0.05</c:v>
                </c:pt>
                <c:pt idx="2">
                  <c:v>6.0000000000000005E-2</c:v>
                </c:pt>
                <c:pt idx="3">
                  <c:v>6.1536219764067868E-2</c:v>
                </c:pt>
                <c:pt idx="4">
                  <c:v>8.959942374644847E-2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8B8-4A33-B034-43D697E7E552}"/>
            </c:ext>
          </c:extLst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rgbClr val="A0AFBC"/>
            </a:solidFill>
          </c:spPr>
          <c:dLbls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8B8-4A33-B034-43D697E7E5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2018YTD</c:v>
                </c:pt>
              </c:strCache>
            </c:strRef>
          </c:cat>
          <c:val>
            <c:numRef>
              <c:f>Sheet1!$F$2:$F$6</c:f>
              <c:numCache>
                <c:formatCode>0%</c:formatCode>
                <c:ptCount val="5"/>
                <c:pt idx="0">
                  <c:v>3.0000000000000002E-2</c:v>
                </c:pt>
                <c:pt idx="1">
                  <c:v>1.0000000000000002E-2</c:v>
                </c:pt>
                <c:pt idx="2">
                  <c:v>1.0000000000000002E-2</c:v>
                </c:pt>
                <c:pt idx="3">
                  <c:v>6.9056398170322234E-4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68B8-4A33-B034-43D697E7E552}"/>
            </c:ext>
          </c:extLst>
        </c:ser>
        <c:dLbls/>
        <c:gapWidth val="71"/>
        <c:overlap val="100"/>
        <c:serLines>
          <c:spPr>
            <a:ln>
              <a:solidFill>
                <a:schemeClr val="bg1">
                  <a:lumMod val="65000"/>
                </a:schemeClr>
              </a:solidFill>
            </a:ln>
          </c:spPr>
        </c:serLines>
        <c:axId val="213667840"/>
        <c:axId val="213669376"/>
      </c:barChart>
      <c:catAx>
        <c:axId val="213667840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 baseline="0"/>
            </a:pPr>
            <a:endParaRPr lang="zh-CN"/>
          </a:p>
        </c:txPr>
        <c:crossAx val="213669376"/>
        <c:crosses val="autoZero"/>
        <c:auto val="1"/>
        <c:lblAlgn val="ctr"/>
        <c:lblOffset val="100"/>
      </c:catAx>
      <c:valAx>
        <c:axId val="213669376"/>
        <c:scaling>
          <c:orientation val="minMax"/>
        </c:scaling>
        <c:delete val="1"/>
        <c:axPos val="l"/>
        <c:numFmt formatCode="0%" sourceLinked="1"/>
        <c:tickLblPos val="none"/>
        <c:crossAx val="2136678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910794310941163"/>
          <c:y val="4.4453924549461295E-2"/>
          <c:w val="0.10601057895107521"/>
          <c:h val="0.85425211466005013"/>
        </c:manualLayout>
      </c:layout>
      <c:txPr>
        <a:bodyPr/>
        <a:lstStyle/>
        <a:p>
          <a:pPr>
            <a:defRPr sz="1200" baseline="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 marL="161925" indent="-161925" algn="l" rtl="0" eaLnBrk="1" fontAlgn="base" hangingPunct="1">
        <a:lnSpc>
          <a:spcPct val="110000"/>
        </a:lnSpc>
        <a:spcBef>
          <a:spcPct val="0"/>
        </a:spcBef>
        <a:spcAft>
          <a:spcPct val="25000"/>
        </a:spcAft>
        <a:defRPr lang="zh-CN" altLang="en-US" sz="1000" b="0" kern="1200">
          <a:solidFill>
            <a:srgbClr val="000000"/>
          </a:solidFill>
          <a:latin typeface="微软雅黑" pitchFamily="34" charset="-122"/>
          <a:ea typeface="微软雅黑" pitchFamily="34" charset="-122"/>
          <a:cs typeface="+mn-cs"/>
        </a:defRPr>
      </a:pPr>
      <a:endParaRPr lang="zh-CN"/>
    </a:p>
  </c:txPr>
  <c:externalData r:id="rId2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D253C29F-3637-4298-A54F-36EEF1529CA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xmlns="" val="3050708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5488" y="739775"/>
            <a:ext cx="534828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6" y="4689992"/>
            <a:ext cx="4987925" cy="44452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zh-CN" noProof="0" smtClean="0"/>
              <a:t>Mastertextformat bearbeiten</a:t>
            </a:r>
          </a:p>
          <a:p>
            <a:pPr lvl="1"/>
            <a:r>
              <a:rPr lang="de-DE" altLang="zh-CN" noProof="0" smtClean="0"/>
              <a:t>Zweite Ebene</a:t>
            </a:r>
          </a:p>
          <a:p>
            <a:pPr lvl="2"/>
            <a:r>
              <a:rPr lang="de-DE" altLang="zh-CN" noProof="0" smtClean="0"/>
              <a:t>Dritte Ebene</a:t>
            </a:r>
          </a:p>
          <a:p>
            <a:pPr lvl="3"/>
            <a:r>
              <a:rPr lang="de-DE" altLang="zh-CN" noProof="0" smtClean="0"/>
              <a:t>Vierte Ebene</a:t>
            </a:r>
          </a:p>
          <a:p>
            <a:pPr lvl="4"/>
            <a:r>
              <a:rPr lang="de-DE" altLang="zh-CN" noProof="0" smtClean="0"/>
              <a:t>Fünfte Ebene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0755E04C-00A2-4A28-80F5-5CA5F125019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xmlns="" val="26624871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3153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5E2ACC-3934-409E-B464-EE17E10CB85C}" type="slidenum">
              <a:rPr lang="de-DE" altLang="de-DE" smtClean="0"/>
              <a:pPr>
                <a:defRPr/>
              </a:pPr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xmlns="" val="1517278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25488" y="741363"/>
            <a:ext cx="53467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de-DE" alt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53657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  <a:ln/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fld id="{098CB3DF-525F-4294-B766-081CB71637F5}" type="slidenum">
              <a:rPr lang="de-DE" altLang="de-DE" sz="1200" b="0" smtClean="0">
                <a:solidFill>
                  <a:schemeClr val="tx1"/>
                </a:solidFill>
              </a:rPr>
              <a:pPr/>
              <a:t>6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5053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00561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fld id="{914305A1-2F77-45E4-8F5D-339B25DE1F1C}" type="slidenum">
              <a:rPr lang="de-DE" altLang="de-DE" sz="1200" b="0" smtClean="0">
                <a:solidFill>
                  <a:schemeClr val="tx1"/>
                </a:solidFill>
              </a:rPr>
              <a:pPr/>
              <a:t>9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42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7" name="Rectangle 3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8" name="Rectangle 3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9" name="Rectangle 3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" name="Rectangle 3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1" name="Rectangle 3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2" name="Rectangle 3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3" name="Rectangle 3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4" name="Rectangle 3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6" name="Rectangle 4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7" name="Rectangle 4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8" name="Rectangle 4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20" name="Rectangle 4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1" name="Rectangle 4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2" name="Rectangle 4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3" name="Rectangle 4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" name="Rectangle 4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5" name="Rectangle 4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406400" y="4271963"/>
            <a:ext cx="9088438" cy="1082675"/>
          </a:xfrm>
          <a:prstGeom prst="rect">
            <a:avLst/>
          </a:prstGeom>
        </p:spPr>
        <p:txBody>
          <a:bodyPr/>
          <a:lstStyle>
            <a:lvl1pPr>
              <a:lnSpc>
                <a:spcPts val="3988"/>
              </a:lnSpc>
              <a:defRPr sz="2800"/>
            </a:lvl1pPr>
          </a:lstStyle>
          <a:p>
            <a:pPr lvl="0"/>
            <a:r>
              <a:rPr lang="zh-CN" altLang="de-DE" noProof="0" smtClean="0"/>
              <a:t>单击此处编辑母版标题样式</a:t>
            </a:r>
          </a:p>
        </p:txBody>
      </p:sp>
      <p:sp>
        <p:nvSpPr>
          <p:cNvPr id="243716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06400" y="5351463"/>
            <a:ext cx="9088438" cy="823912"/>
          </a:xfrm>
        </p:spPr>
        <p:txBody>
          <a:bodyPr/>
          <a:lstStyle>
            <a:lvl1pPr>
              <a:lnSpc>
                <a:spcPts val="3988"/>
              </a:lnSpc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de-DE" noProof="0" smtClean="0"/>
              <a:t>单击此处编辑母版副标题样式</a:t>
            </a:r>
          </a:p>
        </p:txBody>
      </p:sp>
      <p:sp>
        <p:nvSpPr>
          <p:cNvPr id="28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763000" y="6548438"/>
            <a:ext cx="733425" cy="17938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27" name="Line 6"/>
          <p:cNvSpPr>
            <a:spLocks noChangeShapeType="1"/>
          </p:cNvSpPr>
          <p:nvPr userDrawn="1"/>
        </p:nvSpPr>
        <p:spPr bwMode="auto">
          <a:xfrm flipV="1">
            <a:off x="627321" y="1244008"/>
            <a:ext cx="8633637" cy="21264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01239" y="372026"/>
            <a:ext cx="685800" cy="6644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3555C32-9564-4A15-A237-F24ED26F435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21538" y="898525"/>
            <a:ext cx="2274887" cy="544830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2113" y="898525"/>
            <a:ext cx="6677025" cy="5448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21EAA9E-C74B-4DD8-A7A8-9D32F70FA02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4269EB3-ACF7-4341-B366-2FF863737A8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93E17A0-CA29-4391-86D6-E04C7A08EFF8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BF0CB54-F2D2-49BE-8841-FBC17435D05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B28439-74BB-4EF0-985D-C77F2CE38E35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470AE49-7E59-462E-A71D-9B1CCF076A3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FA3B35-6FBC-4B3F-9553-BDF77B5AC96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1D25FE-30E1-47F2-A97E-1AB26AD422D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588" y="803132"/>
            <a:ext cx="9104312" cy="29238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98827245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8F8D178-6BD3-4C82-9B08-29BCFC788C9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BAA3327-6FFF-4A78-B78A-3784AF0E375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DDFA93C-5C08-40FA-987C-BD63CCF5A62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DE1A4B-E03F-43DD-87A9-319002EA21D1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00D1C3B-8C27-40F0-9E0F-3DF57956D05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6C28E02-AE46-41A8-BEE9-E39E13597C2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CDC69E-CB13-42E9-B29D-005BB908F3B3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757363"/>
            <a:ext cx="9104312" cy="458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de-DE" smtClean="0"/>
              <a:t>单击此处编辑母版文本样式</a:t>
            </a:r>
          </a:p>
          <a:p>
            <a:pPr lvl="1"/>
            <a:r>
              <a:rPr lang="zh-CN" altLang="de-DE" smtClean="0"/>
              <a:t>第二级</a:t>
            </a:r>
          </a:p>
          <a:p>
            <a:pPr lvl="2"/>
            <a:r>
              <a:rPr lang="zh-CN" altLang="de-DE" smtClean="0"/>
              <a:t>第三级</a:t>
            </a:r>
          </a:p>
          <a:p>
            <a:pPr lvl="3"/>
            <a:r>
              <a:rPr lang="zh-CN" altLang="de-DE" smtClean="0"/>
              <a:t>第四级</a:t>
            </a:r>
          </a:p>
          <a:p>
            <a:pPr lvl="4"/>
            <a:r>
              <a:rPr lang="zh-CN" altLang="de-DE" smtClean="0"/>
              <a:t>第五级</a:t>
            </a:r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63000" y="6548438"/>
            <a:ext cx="733425" cy="1793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000" smtClean="0"/>
            </a:lvl1pPr>
          </a:lstStyle>
          <a:p>
            <a:pPr>
              <a:defRPr/>
            </a:pPr>
            <a:fld id="{FAD0B64C-F907-4D20-B1E4-9D3CC77A38E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1033" name="Rectangle 1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1034" name="Rectangle 1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35" name="Rectangle 1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1036" name="Rectangle 1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37" name="Rectangle 1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dirty="0" err="1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</a:t>
            </a:r>
            <a:r>
              <a:rPr lang="en-US" altLang="en-US" sz="700" dirty="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:</a:t>
            </a: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6" name="Line 6"/>
          <p:cNvSpPr>
            <a:spLocks noChangeShapeType="1"/>
          </p:cNvSpPr>
          <p:nvPr userDrawn="1"/>
        </p:nvSpPr>
        <p:spPr bwMode="auto">
          <a:xfrm>
            <a:off x="392113" y="1241429"/>
            <a:ext cx="9102725" cy="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6742" y="6370168"/>
            <a:ext cx="1249333" cy="2824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  <p:sldLayoutId id="2147484128" r:id="rId12"/>
    <p:sldLayoutId id="2147484129" r:id="rId13"/>
    <p:sldLayoutId id="2147484130" r:id="rId14"/>
    <p:sldLayoutId id="2147484131" r:id="rId15"/>
    <p:sldLayoutId id="2147484132" r:id="rId16"/>
    <p:sldLayoutId id="2147484133" r:id="rId17"/>
    <p:sldLayoutId id="2147484134" r:id="rId18"/>
    <p:sldLayoutId id="2147484159" r:id="rId1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2pPr>
      <a:lvl3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3pPr>
      <a:lvl4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4pPr>
      <a:lvl5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5pPr>
      <a:lvl6pPr marL="4572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6pPr>
      <a:lvl7pPr marL="9144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7pPr>
      <a:lvl8pPr marL="13716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8pPr>
      <a:lvl9pPr marL="18288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1905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2pPr>
      <a:lvl3pPr marL="3810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3pPr>
      <a:lvl4pPr marL="5715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4pPr>
      <a:lvl5pPr marL="7620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5pPr>
      <a:lvl6pPr marL="12192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6pPr>
      <a:lvl7pPr marL="16764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7pPr>
      <a:lvl8pPr marL="21336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8pPr>
      <a:lvl9pPr marL="25908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mailto:wangcun@ctcai.com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1161261" y="4468116"/>
            <a:ext cx="7512050" cy="98603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altLang="zh-CN" sz="1400" b="0" kern="0" dirty="0" smtClean="0">
              <a:solidFill>
                <a:srgbClr val="000000">
                  <a:lumMod val="65000"/>
                  <a:lumOff val="3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kern="0" dirty="0" smtClean="0">
                <a:latin typeface="微软雅黑" pitchFamily="34" charset="-122"/>
                <a:ea typeface="微软雅黑" pitchFamily="34" charset="-122"/>
              </a:rPr>
              <a:t>国机汽车股份有限公司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kern="0" dirty="0" smtClean="0">
                <a:latin typeface="微软雅黑" pitchFamily="34" charset="-122"/>
                <a:ea typeface="微软雅黑" pitchFamily="34" charset="-122"/>
              </a:rPr>
              <a:t>投资市场</a:t>
            </a: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部</a:t>
            </a:r>
            <a:endParaRPr lang="en-US" altLang="zh-CN" sz="1400" b="0" kern="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1400" b="0" kern="0" dirty="0" smtClean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kern="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1400" b="0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432699" y="2355369"/>
            <a:ext cx="9088437" cy="1673706"/>
          </a:xfrm>
          <a:prstGeom prst="rect">
            <a:avLst/>
          </a:prstGeom>
        </p:spPr>
        <p:txBody>
          <a:bodyPr/>
          <a:lstStyle/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36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中国进口汽车市场月报</a:t>
            </a:r>
            <a:endParaRPr lang="en-US" altLang="zh-CN" sz="3600" b="1" kern="0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（</a:t>
            </a:r>
            <a:r>
              <a:rPr lang="en-US" altLang="zh-CN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2018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8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月）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</a:b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</a:b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j-lt"/>
              <a:ea typeface="宋体" charset="-122"/>
              <a:cs typeface="Arial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6489" y="1375060"/>
            <a:ext cx="123142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市场研究报告 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424206" y="1590675"/>
            <a:ext cx="90642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2014-2018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年平行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进口量分车身形式情况</a:t>
            </a: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3531565" y="6364213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CQC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，中国进口汽车市场数据库</a:t>
            </a:r>
          </a:p>
        </p:txBody>
      </p:sp>
      <p:sp>
        <p:nvSpPr>
          <p:cNvPr id="30" name="矩形 29"/>
          <p:cNvSpPr/>
          <p:nvPr/>
        </p:nvSpPr>
        <p:spPr>
          <a:xfrm>
            <a:off x="538092" y="568636"/>
            <a:ext cx="92917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车型结构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平行进口：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1-2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月，平行进口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份额有所提升，达到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9%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份额下滑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个百分点，其它车型保持相对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稳定。</a:t>
            </a:r>
            <a:endParaRPr lang="zh-CN" altLang="en-US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xmlns="" val="1798034116"/>
              </p:ext>
            </p:extLst>
          </p:nvPr>
        </p:nvGraphicFramePr>
        <p:xfrm>
          <a:off x="914399" y="2328864"/>
          <a:ext cx="8077687" cy="3714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3"/>
          <p:cNvSpPr>
            <a:spLocks noChangeArrowheads="1"/>
          </p:cNvSpPr>
          <p:nvPr/>
        </p:nvSpPr>
        <p:spPr bwMode="auto">
          <a:xfrm>
            <a:off x="424207" y="1584737"/>
            <a:ext cx="906428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2017-2018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乘用车分品牌进口量与同比增速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235" name="Text Box 4"/>
          <p:cNvSpPr txBox="1">
            <a:spLocks noChangeArrowheads="1"/>
          </p:cNvSpPr>
          <p:nvPr/>
        </p:nvSpPr>
        <p:spPr bwMode="auto">
          <a:xfrm>
            <a:off x="3531567" y="6367463"/>
            <a:ext cx="2849562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数据来源：海关进口量</a:t>
            </a:r>
            <a:r>
              <a:rPr lang="en-US" altLang="zh-CN" sz="1000" b="0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中国进口汽车市场数据库</a:t>
            </a:r>
          </a:p>
        </p:txBody>
      </p:sp>
      <p:sp>
        <p:nvSpPr>
          <p:cNvPr id="11" name="矩形 10"/>
          <p:cNvSpPr/>
          <p:nvPr/>
        </p:nvSpPr>
        <p:spPr>
          <a:xfrm>
            <a:off x="554821" y="252230"/>
            <a:ext cx="893366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整体市场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：从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月份的情况来看，奔驰、路虎、奥迪和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MINI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表现亮眼，同比增速均达到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50%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以上。宝马、保时捷连续两个月同比出现下滑，林肯品牌对比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月份下滑幅度明显。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74144445"/>
              </p:ext>
            </p:extLst>
          </p:nvPr>
        </p:nvGraphicFramePr>
        <p:xfrm>
          <a:off x="5325861" y="2340183"/>
          <a:ext cx="705588" cy="3352799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7055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765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50.5%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-6.4%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-0.8%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60.4%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53.9%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-8.9%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-21.4%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7.5%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71.8%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-38.3%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graphicFrame>
        <p:nvGraphicFramePr>
          <p:cNvPr id="10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80441722"/>
              </p:ext>
            </p:extLst>
          </p:nvPr>
        </p:nvGraphicFramePr>
        <p:xfrm>
          <a:off x="6031449" y="2259183"/>
          <a:ext cx="3657673" cy="364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88938668"/>
              </p:ext>
            </p:extLst>
          </p:nvPr>
        </p:nvGraphicFramePr>
        <p:xfrm>
          <a:off x="870162" y="2340183"/>
          <a:ext cx="705588" cy="3352799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7055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765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20.2%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-21.6%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24.9%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7.6%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18.5%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31.9%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16.0%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-24.1%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-10.6%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36.4%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graphicFrame>
        <p:nvGraphicFramePr>
          <p:cNvPr id="14" name="内容占位符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505308431"/>
              </p:ext>
            </p:extLst>
          </p:nvPr>
        </p:nvGraphicFramePr>
        <p:xfrm>
          <a:off x="1575750" y="2259183"/>
          <a:ext cx="3683675" cy="364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79926337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31825" y="1610969"/>
            <a:ext cx="8619053" cy="26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2012-2018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月份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进口汽车市场销量排名</a:t>
            </a:r>
            <a:r>
              <a:rPr lang="en-US" altLang="zh-CN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品牌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528218" y="6366089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中国进口汽车市场信息联席会</a:t>
            </a:r>
          </a:p>
        </p:txBody>
      </p:sp>
      <p:sp>
        <p:nvSpPr>
          <p:cNvPr id="6" name="矩形 5"/>
          <p:cNvSpPr/>
          <p:nvPr/>
        </p:nvSpPr>
        <p:spPr>
          <a:xfrm>
            <a:off x="526541" y="253446"/>
            <a:ext cx="90482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正常进口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：从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月份当月的终端销售的情况来看，第一集团品牌竞争持续加剧，宝马重新回到销量榜第一，奔驰位居第二，雷克萨斯回到第三的位置。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82665062"/>
              </p:ext>
            </p:extLst>
          </p:nvPr>
        </p:nvGraphicFramePr>
        <p:xfrm>
          <a:off x="1507599" y="2133587"/>
          <a:ext cx="7099299" cy="3716880"/>
        </p:xfrm>
        <a:graphic>
          <a:graphicData uri="http://schemas.openxmlformats.org/drawingml/2006/table">
            <a:tbl>
              <a:tblPr/>
              <a:tblGrid>
                <a:gridCol w="5315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209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2096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2096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2096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2096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2096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20967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820967">
                  <a:extLst>
                    <a:ext uri="{9D8B030D-6E8A-4147-A177-3AD203B41FA5}">
                      <a16:colId xmlns:a16="http://schemas.microsoft.com/office/drawing/2014/main" xmlns="" val="344162611"/>
                    </a:ext>
                  </a:extLst>
                </a:gridCol>
              </a:tblGrid>
              <a:tr h="23230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2016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2018YTD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2018MTD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BMW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BMW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MB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BMW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MB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MB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BMW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MB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Lexus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Lexus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Lexus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Lexus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Porsche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Porsche 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Porsche 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Porsche 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VW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Audi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Audi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Audi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Audi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Land Rover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Land Rover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Subaru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Land Rover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VW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VW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Land Rover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MINI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MINI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MINI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MINI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Subaru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Subaru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Volvo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Jeep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Volvo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Volvo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Smart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Smart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Smart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Smart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Subaru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Volvo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Jaguar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Infiniti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Infiniti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Hyundai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Jaguar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Ford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Jaguar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Jaguar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Dodge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Infiniti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Infiniti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Ford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Ford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Ford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Jeep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Jeep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Jeep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7180523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xmlns="" val="827849981"/>
              </p:ext>
            </p:extLst>
          </p:nvPr>
        </p:nvGraphicFramePr>
        <p:xfrm>
          <a:off x="86264" y="2199736"/>
          <a:ext cx="9480430" cy="40670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矩形 4"/>
          <p:cNvSpPr/>
          <p:nvPr/>
        </p:nvSpPr>
        <p:spPr>
          <a:xfrm>
            <a:off x="616690" y="1604102"/>
            <a:ext cx="86341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2017-2018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年平行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进口量分品牌情况</a:t>
            </a: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3522802" y="6368158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CQC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，中国进口汽车市场数据库</a:t>
            </a:r>
          </a:p>
        </p:txBody>
      </p:sp>
      <p:sp>
        <p:nvSpPr>
          <p:cNvPr id="7" name="矩形 6"/>
          <p:cNvSpPr/>
          <p:nvPr/>
        </p:nvSpPr>
        <p:spPr>
          <a:xfrm>
            <a:off x="542925" y="231247"/>
            <a:ext cx="90237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丰田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份额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最大的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品牌，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月为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39%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，奔驰和路虎位居二三位，日产排名滑落到第五位，前六大品牌累计份额为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92%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，集中化趋势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明显。</a:t>
            </a:r>
            <a:endParaRPr lang="zh-CN" altLang="en-US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22666" y="6372972"/>
            <a:ext cx="2849562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数据来源：海关进口量</a:t>
            </a:r>
            <a:r>
              <a:rPr lang="en-US" altLang="zh-CN" sz="1000" b="0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中国进口汽车市场数据库</a:t>
            </a: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31824" y="1600280"/>
            <a:ext cx="861905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2009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2018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进口车市场排量结构变化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6876" y="276904"/>
            <a:ext cx="89864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整体市场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1-2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3.0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以下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份额为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90.0%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，比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年全年的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90.5%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下降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.5%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其中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1.5-2.0L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排量区间，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44.9%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的份额处于第一大排量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区间。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1224015417"/>
              </p:ext>
            </p:extLst>
          </p:nvPr>
        </p:nvGraphicFramePr>
        <p:xfrm>
          <a:off x="769083" y="2171766"/>
          <a:ext cx="8344536" cy="3953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28219" y="635454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b="0" dirty="0">
                <a:latin typeface="微软雅黑" pitchFamily="34" charset="-122"/>
                <a:ea typeface="微软雅黑" pitchFamily="34" charset="-122"/>
              </a:rPr>
              <a:t>CQC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，中国进口汽车市场数据库</a:t>
            </a:r>
          </a:p>
        </p:txBody>
      </p:sp>
      <p:sp>
        <p:nvSpPr>
          <p:cNvPr id="12" name="矩形 11"/>
          <p:cNvSpPr/>
          <p:nvPr/>
        </p:nvSpPr>
        <p:spPr>
          <a:xfrm>
            <a:off x="491373" y="245317"/>
            <a:ext cx="905707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3.0-4.0L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排量区间提升明显，抢占了部分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2.0-3.0L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区间，此外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2.0L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以下的平行进口车份额抬升明显，相比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年全年份额增加了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2.4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百分点。</a:t>
            </a:r>
            <a:endParaRPr lang="zh-CN" altLang="en-US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xmlns="" val="385465565"/>
              </p:ext>
            </p:extLst>
          </p:nvPr>
        </p:nvGraphicFramePr>
        <p:xfrm>
          <a:off x="1466850" y="2150534"/>
          <a:ext cx="6732000" cy="3979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31826" y="1602831"/>
            <a:ext cx="861905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2015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2018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平行进口车市场排量结构变化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" name="Line 18"/>
          <p:cNvSpPr>
            <a:spLocks noChangeShapeType="1"/>
          </p:cNvSpPr>
          <p:nvPr/>
        </p:nvSpPr>
        <p:spPr bwMode="auto">
          <a:xfrm flipV="1">
            <a:off x="635905" y="1927225"/>
            <a:ext cx="8603345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2F09D3-1CD1-48D9-A5CE-5615A8F1806A}" type="slidenum">
              <a:rPr lang="zh-CN" altLang="de-DE" smtClean="0"/>
              <a:pPr>
                <a:defRPr/>
              </a:pPr>
              <a:t>16</a:t>
            </a:fld>
            <a:endParaRPr lang="de-DE" altLang="zh-CN" dirty="0"/>
          </a:p>
        </p:txBody>
      </p:sp>
      <p:sp>
        <p:nvSpPr>
          <p:cNvPr id="8" name="TextBox 7"/>
          <p:cNvSpPr txBox="1"/>
          <p:nvPr/>
        </p:nvSpPr>
        <p:spPr>
          <a:xfrm>
            <a:off x="2310304" y="2671671"/>
            <a:ext cx="55155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Thanks !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97711" y="627321"/>
            <a:ext cx="9292856" cy="58479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74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711" y="5792213"/>
            <a:ext cx="5515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如有任何问题，请联系：</a:t>
            </a:r>
            <a:endParaRPr lang="en-US" altLang="zh-CN" sz="12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王存  </a:t>
            </a:r>
            <a:r>
              <a:rPr lang="en-US" altLang="zh-CN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hlinkClick r:id="rId2"/>
              </a:rPr>
              <a:t>wangcun@ctcai.com</a:t>
            </a:r>
            <a:r>
              <a:rPr lang="en-US" altLang="zh-CN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010-82169177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078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sz="1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中国进口汽车市场总体情况</a:t>
            </a:r>
            <a:endParaRPr 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1503" y="452189"/>
            <a:ext cx="9101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平行进口：非品牌授权下的平行进口试点企业及改装乘用车企业进口（改装小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3C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513079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70008" y="1912125"/>
            <a:ext cx="46640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buFont typeface="Wingdings" pitchFamily="2" charset="2"/>
              <a:buChar char="l"/>
            </a:pP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2018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1-2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月累计进口汽车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16.9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，累计同比增长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5.1%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2018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年进口量开局增长乏力。</a:t>
            </a:r>
            <a:endParaRPr kumimoji="0" lang="zh-CN" altLang="en-US" sz="1200" b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50490" y="1920297"/>
            <a:ext cx="42308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buFont typeface="Wingdings" pitchFamily="2" charset="2"/>
              <a:buChar char="l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月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，海关汽车进口量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为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7.4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万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辆，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同比增长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5.8</a:t>
            </a: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，延续上个月的微增长态势。</a:t>
            </a:r>
            <a:endParaRPr lang="zh-CN" altLang="zh-CN" sz="1200" b="0" kern="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528219" y="6277562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：海关进口量</a:t>
            </a:r>
            <a:r>
              <a:rPr lang="en-US" altLang="zh-CN" sz="1000" b="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446943" y="1582115"/>
            <a:ext cx="4495800" cy="408516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2009-2018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年海关进口量年度走势</a:t>
            </a:r>
            <a:endParaRPr lang="de-DE" altLang="zh-CN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555423" y="1924633"/>
            <a:ext cx="4494213" cy="2466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6" name="Text Box 26"/>
          <p:cNvSpPr txBox="1">
            <a:spLocks noChangeArrowheads="1"/>
          </p:cNvSpPr>
          <p:nvPr/>
        </p:nvSpPr>
        <p:spPr bwMode="auto">
          <a:xfrm>
            <a:off x="5309968" y="1582111"/>
            <a:ext cx="4494213" cy="406020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2014-2018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年海关进口量月度走势</a:t>
            </a:r>
            <a:endParaRPr lang="de-DE" altLang="zh-CN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>
            <a:off x="5403273" y="1923803"/>
            <a:ext cx="4131674" cy="83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6387" y="570361"/>
            <a:ext cx="92024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进口车整体市场：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2018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000" b="1" cap="all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月，受到春节假期的影响，汽车海关进口量为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7.4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万辆，同比增长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5.8%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。</a:t>
            </a:r>
            <a:endParaRPr lang="en-US" altLang="zh-CN" sz="2000" b="1" cap="all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xmlns="" val="1249303888"/>
              </p:ext>
            </p:extLst>
          </p:nvPr>
        </p:nvGraphicFramePr>
        <p:xfrm>
          <a:off x="318674" y="2402894"/>
          <a:ext cx="4976656" cy="34915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xmlns="" val="3996469368"/>
              </p:ext>
            </p:extLst>
          </p:nvPr>
        </p:nvGraphicFramePr>
        <p:xfrm>
          <a:off x="5411908" y="2223198"/>
          <a:ext cx="4107977" cy="3850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9" y="311006"/>
            <a:ext cx="184731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Arial"/>
              <a:ea typeface="宋体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2860111494"/>
              </p:ext>
            </p:extLst>
          </p:nvPr>
        </p:nvGraphicFramePr>
        <p:xfrm>
          <a:off x="4283659" y="2163949"/>
          <a:ext cx="5431905" cy="35688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Rectangle 47"/>
          <p:cNvSpPr>
            <a:spLocks noChangeArrowheads="1"/>
          </p:cNvSpPr>
          <p:nvPr/>
        </p:nvSpPr>
        <p:spPr bwMode="auto">
          <a:xfrm>
            <a:off x="5165977" y="5120153"/>
            <a:ext cx="447776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700" b="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月度同比增速</a:t>
            </a:r>
            <a:r>
              <a:rPr lang="zh-CN" altLang="en-US" sz="700" b="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</a:t>
            </a:r>
            <a:endParaRPr lang="en-US" altLang="zh-CN" sz="700" b="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endParaRPr lang="en-US" altLang="zh-CN" sz="700" b="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r>
              <a:rPr lang="en-US" altLang="zh-CN" sz="600" b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1.8%      </a:t>
            </a:r>
            <a:r>
              <a:rPr lang="en-US" altLang="zh-CN" sz="600" b="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-7.0%</a:t>
            </a:r>
            <a:endParaRPr lang="zh-CN" altLang="en-US" sz="600" b="1" cap="all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522802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中国进口汽车市场信息联席会</a:t>
            </a:r>
            <a:endParaRPr lang="zh-CN" altLang="en-US" sz="10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2647" y="480707"/>
            <a:ext cx="91529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正常进口车：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2018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月进口车销售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5.2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万辆，同比下滑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7.0%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，受春节假期的影响明显。</a:t>
            </a:r>
          </a:p>
        </p:txBody>
      </p: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5376333" y="1934633"/>
            <a:ext cx="388620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30796" y="1643405"/>
            <a:ext cx="27013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2017-2018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年进口汽车市场月度销量</a:t>
            </a: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xmlns="" val="3595806068"/>
              </p:ext>
            </p:extLst>
          </p:nvPr>
        </p:nvGraphicFramePr>
        <p:xfrm>
          <a:off x="562647" y="2855220"/>
          <a:ext cx="4360660" cy="3046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Text Box 26"/>
          <p:cNvSpPr txBox="1">
            <a:spLocks noChangeArrowheads="1"/>
          </p:cNvSpPr>
          <p:nvPr/>
        </p:nvSpPr>
        <p:spPr bwMode="auto">
          <a:xfrm>
            <a:off x="446943" y="1582115"/>
            <a:ext cx="4495800" cy="408516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2012-2018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年进口汽车市场销量走势</a:t>
            </a:r>
            <a:endParaRPr lang="de-DE" altLang="zh-CN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>
            <a:off x="555423" y="1924633"/>
            <a:ext cx="4494213" cy="2466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470007" y="1920917"/>
            <a:ext cx="457962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buFont typeface="Wingdings" pitchFamily="2" charset="2"/>
              <a:buChar char="l"/>
            </a:pP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2018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1-2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月销售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13.4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，同比下滑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1.3%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，终端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需求趋势性放缓。</a:t>
            </a:r>
            <a:endParaRPr kumimoji="0" lang="zh-CN" altLang="en-US" sz="1200" b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350490" y="1937881"/>
            <a:ext cx="45555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buFont typeface="Wingdings" pitchFamily="2" charset="2"/>
              <a:buChar char="l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月，进口车销售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5.2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万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辆，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同比下滑</a:t>
            </a: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7.0%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。</a:t>
            </a:r>
            <a:endParaRPr lang="zh-CN" altLang="zh-CN" sz="1200" b="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6244300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 18"/>
          <p:cNvSpPr>
            <a:spLocks noChangeShapeType="1"/>
          </p:cNvSpPr>
          <p:nvPr/>
        </p:nvSpPr>
        <p:spPr bwMode="auto">
          <a:xfrm>
            <a:off x="629393" y="1959428"/>
            <a:ext cx="8680862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06841" y="1647631"/>
            <a:ext cx="27013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-2018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年中国进口车行业库存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74033" y="762079"/>
            <a:ext cx="9104312" cy="528653"/>
          </a:xfrm>
        </p:spPr>
        <p:txBody>
          <a:bodyPr/>
          <a:lstStyle/>
          <a:p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行业库存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深度为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3.55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月，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相比上个月有较明显提升。</a:t>
            </a:r>
          </a:p>
        </p:txBody>
      </p:sp>
      <p:sp>
        <p:nvSpPr>
          <p:cNvPr id="15" name="矩形 14"/>
          <p:cNvSpPr/>
          <p:nvPr/>
        </p:nvSpPr>
        <p:spPr>
          <a:xfrm>
            <a:off x="562647" y="421273"/>
            <a:ext cx="90810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正常进口汽车：行业库存保持在一个相对合理的水平。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677177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数据来源：中国进口汽车市场数据库</a:t>
            </a: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3249535126"/>
              </p:ext>
            </p:extLst>
          </p:nvPr>
        </p:nvGraphicFramePr>
        <p:xfrm>
          <a:off x="1443537" y="2143511"/>
          <a:ext cx="7329202" cy="3883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4160825914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矩形 6"/>
          <p:cNvSpPr>
            <a:spLocks noChangeArrowheads="1"/>
          </p:cNvSpPr>
          <p:nvPr/>
        </p:nvSpPr>
        <p:spPr bwMode="auto">
          <a:xfrm>
            <a:off x="6275393" y="2122488"/>
            <a:ext cx="2447925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marL="342900" indent="-3429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20000"/>
              </a:spcBef>
              <a:buClr>
                <a:srgbClr val="FF0000"/>
              </a:buClr>
              <a:buFont typeface="Wingdings" pitchFamily="2" charset="2"/>
              <a:buNone/>
            </a:pPr>
            <a:endParaRPr lang="zh-CN" altLang="en-US" sz="2000" b="0">
              <a:latin typeface="宋体" pitchFamily="2" charset="-122"/>
            </a:endParaRP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6634163" y="2451110"/>
            <a:ext cx="2376487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spcBef>
                <a:spcPct val="20000"/>
              </a:spcBef>
              <a:buClr>
                <a:srgbClr val="FF0000"/>
              </a:buClr>
              <a:buFont typeface="Wingdings" pitchFamily="2" charset="2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2627132064"/>
              </p:ext>
            </p:extLst>
          </p:nvPr>
        </p:nvGraphicFramePr>
        <p:xfrm>
          <a:off x="586854" y="2257425"/>
          <a:ext cx="4266953" cy="3632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矩形 11"/>
          <p:cNvSpPr/>
          <p:nvPr/>
        </p:nvSpPr>
        <p:spPr>
          <a:xfrm>
            <a:off x="90124" y="5734312"/>
            <a:ext cx="4714178" cy="26161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anchor="ctr">
            <a:spAutoFit/>
          </a:bodyPr>
          <a:lstStyle/>
          <a:p>
            <a:r>
              <a:rPr lang="en-US" altLang="zh-CN" sz="1100" b="1" dirty="0">
                <a:solidFill>
                  <a:srgbClr val="000000"/>
                </a:solidFill>
                <a:latin typeface="Arial"/>
                <a:ea typeface="微软雅黑" pitchFamily="34" charset="-122"/>
              </a:rPr>
              <a:t>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MS </a:t>
            </a:r>
            <a:r>
              <a:rPr lang="en-US" altLang="zh-CN" sz="1100" b="1" dirty="0">
                <a:solidFill>
                  <a:schemeClr val="bg1"/>
                </a:solidFill>
                <a:latin typeface="Arial"/>
                <a:ea typeface="微软雅黑" pitchFamily="34" charset="-122"/>
              </a:rPr>
              <a:t>of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PI </a:t>
            </a:r>
            <a:r>
              <a:rPr lang="en-US" altLang="zh-CN" sz="1100" b="1" dirty="0">
                <a:solidFill>
                  <a:schemeClr val="bg1"/>
                </a:solidFill>
                <a:latin typeface="Arial"/>
                <a:ea typeface="微软雅黑" pitchFamily="34" charset="-122"/>
              </a:rPr>
              <a:t>:</a:t>
            </a:r>
            <a:r>
              <a:rPr lang="zh-CN" altLang="en-US" sz="1100" b="1" dirty="0">
                <a:solidFill>
                  <a:schemeClr val="bg1"/>
                </a:solidFill>
                <a:latin typeface="Arial"/>
                <a:ea typeface="微软雅黑" pitchFamily="34" charset="-122"/>
              </a:rPr>
              <a:t>  </a:t>
            </a:r>
            <a:r>
              <a:rPr lang="zh-CN" altLang="en-US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7.7%          10.5%</a:t>
            </a:r>
            <a:r>
              <a:rPr lang="en-US" altLang="zh-CN" sz="1100" b="1" dirty="0" smtClean="0">
                <a:solidFill>
                  <a:srgbClr val="000000"/>
                </a:solidFill>
                <a:latin typeface="Arial"/>
                <a:ea typeface="微软雅黑" pitchFamily="34" charset="-122"/>
              </a:rPr>
              <a:t>         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12.7%          14.2%          </a:t>
            </a:r>
            <a:r>
              <a:rPr lang="en-US" altLang="zh-CN" sz="1100" b="1" dirty="0" smtClean="0">
                <a:solidFill>
                  <a:srgbClr val="FF0000"/>
                </a:solidFill>
                <a:latin typeface="Arial"/>
                <a:ea typeface="微软雅黑" pitchFamily="34" charset="-122"/>
              </a:rPr>
              <a:t>14.8%</a:t>
            </a:r>
            <a:endParaRPr lang="zh-CN" altLang="en-US" sz="1100" b="1" dirty="0">
              <a:solidFill>
                <a:srgbClr val="FF0000"/>
              </a:solidFill>
              <a:latin typeface="Arial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1824" y="2189262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单位：千辆</a:t>
            </a:r>
            <a:endParaRPr lang="zh-CN" altLang="en-US" sz="1200" dirty="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29540" y="115804"/>
            <a:ext cx="9194292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平行进口汽车：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2018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1-2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月平行进口汽车共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2.5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万辆，同比增长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13.6%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，占进口总量的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14.8%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，相比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2017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年的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14.2%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提高了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0.6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个百分点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。</a:t>
            </a:r>
            <a:endParaRPr lang="zh-CN" altLang="en-US" sz="1850" b="1" kern="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78451" y="1635756"/>
            <a:ext cx="34964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-2018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年平行进口车情况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总量与分月</a:t>
            </a:r>
          </a:p>
        </p:txBody>
      </p: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3627731" y="6310147"/>
            <a:ext cx="317303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：国机汽车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中国进口汽车市场数据库</a:t>
            </a:r>
            <a:endParaRPr lang="zh-CN" altLang="en-US" sz="1000" dirty="0"/>
          </a:p>
        </p:txBody>
      </p:sp>
      <p:sp>
        <p:nvSpPr>
          <p:cNvPr id="23" name="矩形 22"/>
          <p:cNvSpPr/>
          <p:nvPr/>
        </p:nvSpPr>
        <p:spPr>
          <a:xfrm>
            <a:off x="5288803" y="224612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单位：辆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629393" y="1959428"/>
            <a:ext cx="8680862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xmlns="" val="71636793"/>
              </p:ext>
            </p:extLst>
          </p:nvPr>
        </p:nvGraphicFramePr>
        <p:xfrm>
          <a:off x="4581525" y="2060575"/>
          <a:ext cx="4906963" cy="3817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538865" y="753287"/>
            <a:ext cx="9104312" cy="528653"/>
          </a:xfrm>
        </p:spPr>
        <p:txBody>
          <a:bodyPr/>
          <a:lstStyle/>
          <a:p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从月度走势来看，</a:t>
            </a:r>
            <a:r>
              <a:rPr lang="en-US" altLang="zh-CN" sz="1400" kern="1200" cap="all" dirty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kern="1200" cap="all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月平行进口汽车共</a:t>
            </a:r>
            <a:r>
              <a:rPr lang="en-US" altLang="zh-CN" sz="1400" kern="1200" cap="all" dirty="0">
                <a:latin typeface="微软雅黑" pitchFamily="34" charset="-122"/>
                <a:ea typeface="微软雅黑" pitchFamily="34" charset="-122"/>
              </a:rPr>
              <a:t>8,212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辆，同比出现小幅下滑，主要是由于春节因素导致工作日大幅少于去年同期。</a:t>
            </a:r>
          </a:p>
        </p:txBody>
      </p:sp>
    </p:spTree>
    <p:extLst>
      <p:ext uri="{BB962C8B-B14F-4D97-AF65-F5344CB8AC3E}">
        <p14:creationId xmlns:p14="http://schemas.microsoft.com/office/powerpoint/2010/main" xmlns="" val="3063636280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1503" y="452189"/>
            <a:ext cx="9101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平行进口：非品牌授权下的平行进口试点企业及改装乘用车企业进口（改装小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3C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/>
            <a:r>
              <a:rPr lang="en-US" altLang="zh-CN" sz="1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/>
            <a:r>
              <a:rPr lang="en-US" altLang="zh-CN" sz="1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14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  中国进口汽车市场总体情况</a:t>
            </a:r>
            <a:endParaRPr lang="en-US" altLang="zh-CN" sz="1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5837087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14375" y="1970914"/>
            <a:ext cx="91572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●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2018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，海关汽车进口量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7.4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辆，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5.8%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，其中乘用车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7.3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辆，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6.1%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</a:t>
            </a:r>
            <a:endParaRPr kumimoji="0" lang="en-US" altLang="zh-CN" sz="1200" b="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●当月进口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CAR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SUV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MPV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3.4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3.6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0.3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万辆，份额分别为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46.2%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49.8%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4.0%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</a:t>
            </a:r>
            <a:endParaRPr kumimoji="0" lang="en-US" altLang="zh-CN" sz="1200" b="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algn="just">
              <a:buNone/>
            </a:pP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●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1-2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月累计进口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CAR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SUV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MPV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分别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7.3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8.6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0.8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辆，份额分别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43.8%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51.5%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4.7%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</a:t>
            </a:r>
            <a:endParaRPr kumimoji="0" lang="zh-CN" altLang="en-US" sz="1200" b="0" dirty="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39796183"/>
              </p:ext>
            </p:extLst>
          </p:nvPr>
        </p:nvGraphicFramePr>
        <p:xfrm>
          <a:off x="1110611" y="2767700"/>
          <a:ext cx="7732712" cy="3086100"/>
        </p:xfrm>
        <a:graphic>
          <a:graphicData uri="http://schemas.openxmlformats.org/drawingml/2006/table">
            <a:tbl>
              <a:tblPr/>
              <a:tblGrid>
                <a:gridCol w="12144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143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159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1438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1438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1438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1597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1438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814387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523875">
                <a:tc rowSpan="2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车型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当月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万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当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月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累计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万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38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2018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2017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2018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2017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进口乘用车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73102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68913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6.1%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167093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159069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4292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轿车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33742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23957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40.8%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46.2%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73184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56970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28.5%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43.8%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SUV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36424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41864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-13.0%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49.8%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86054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94165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-8.6%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51.5%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MPV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2936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3092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-5.0%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7855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7934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4.7%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3519516" y="1588131"/>
            <a:ext cx="32576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2017-2018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月份乘用车进口量分车型情况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44931" y="476720"/>
            <a:ext cx="90384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车型结构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整体市场：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进口乘用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7.3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辆，同比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增长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6.1%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</a:t>
            </a:r>
            <a:r>
              <a:rPr lang="en-US" altLang="zh-CN" sz="2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CAR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、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SUV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MPV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同比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增速分别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为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40.8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、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-13.0%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-5%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。</a:t>
            </a:r>
            <a:endParaRPr lang="zh-CN" altLang="en-US" sz="2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677177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数据来源：中国进口汽车市场数据库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29393" y="1940378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5" y="311006"/>
            <a:ext cx="18473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1149182239"/>
              </p:ext>
            </p:extLst>
          </p:nvPr>
        </p:nvGraphicFramePr>
        <p:xfrm>
          <a:off x="1556887" y="2135627"/>
          <a:ext cx="7000259" cy="38420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44931" y="531317"/>
            <a:ext cx="90384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车型结构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正常进口：进口车销售车型主要以轿车和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SUV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为主，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2018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1-2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月份，轿车销售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6.1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万台，同比增长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7.4%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SUV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销售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6.9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万台，同比下滑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8.0%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。</a:t>
            </a:r>
            <a:endParaRPr lang="zh-CN" altLang="en-US" sz="2000" b="1" kern="0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677177" y="6297088"/>
            <a:ext cx="28495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AAK—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中国进口汽车联席会</a:t>
            </a:r>
            <a:endParaRPr lang="zh-CN" altLang="en-US" sz="10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40892" y="1588131"/>
            <a:ext cx="35381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2017-2018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年进口汽车市场累计销量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分车身形式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12569" y="1936751"/>
            <a:ext cx="864573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9585465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20316_VWAG_Template_draft">
  <a:themeElements>
    <a:clrScheme name="120316_VWAG_Template_draft 1">
      <a:dk1>
        <a:srgbClr val="000000"/>
      </a:dk1>
      <a:lt1>
        <a:srgbClr val="FFFFFF"/>
      </a:lt1>
      <a:dk2>
        <a:srgbClr val="003366"/>
      </a:dk2>
      <a:lt2>
        <a:srgbClr val="D4D6D9"/>
      </a:lt2>
      <a:accent1>
        <a:srgbClr val="A6ADB3"/>
      </a:accent1>
      <a:accent2>
        <a:srgbClr val="006384"/>
      </a:accent2>
      <a:accent3>
        <a:srgbClr val="FFFFFF"/>
      </a:accent3>
      <a:accent4>
        <a:srgbClr val="000000"/>
      </a:accent4>
      <a:accent5>
        <a:srgbClr val="D0D3D6"/>
      </a:accent5>
      <a:accent6>
        <a:srgbClr val="005977"/>
      </a:accent6>
      <a:hlink>
        <a:srgbClr val="5F1939"/>
      </a:hlink>
      <a:folHlink>
        <a:srgbClr val="80B0C8"/>
      </a:folHlink>
    </a:clrScheme>
    <a:fontScheme name="120316_VWAG_Template_dra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674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674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20316_VWAG_Template_draft 1">
        <a:dk1>
          <a:srgbClr val="000000"/>
        </a:dk1>
        <a:lt1>
          <a:srgbClr val="FFFFFF"/>
        </a:lt1>
        <a:dk2>
          <a:srgbClr val="003366"/>
        </a:dk2>
        <a:lt2>
          <a:srgbClr val="D4D6D9"/>
        </a:lt2>
        <a:accent1>
          <a:srgbClr val="A6ADB3"/>
        </a:accent1>
        <a:accent2>
          <a:srgbClr val="006384"/>
        </a:accent2>
        <a:accent3>
          <a:srgbClr val="FFFFFF"/>
        </a:accent3>
        <a:accent4>
          <a:srgbClr val="000000"/>
        </a:accent4>
        <a:accent5>
          <a:srgbClr val="D0D3D6"/>
        </a:accent5>
        <a:accent6>
          <a:srgbClr val="005977"/>
        </a:accent6>
        <a:hlink>
          <a:srgbClr val="5F1939"/>
        </a:hlink>
        <a:folHlink>
          <a:srgbClr val="80B0C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39384</TotalTime>
  <Words>1483</Words>
  <Application>Microsoft Office PowerPoint</Application>
  <PresentationFormat>A4 纸张(210x297 毫米)</PresentationFormat>
  <Paragraphs>332</Paragraphs>
  <Slides>16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120316_VWAG_Template_draft</vt:lpstr>
      <vt:lpstr>幻灯片 1</vt:lpstr>
      <vt:lpstr>幻灯片 2</vt:lpstr>
      <vt:lpstr>幻灯片 3</vt:lpstr>
      <vt:lpstr>幻灯片 4</vt:lpstr>
      <vt:lpstr>2018年2月行业库存深度为3.55个月，相比上个月有较明显提升。</vt:lpstr>
      <vt:lpstr>从月度走势来看，2018年2月平行进口汽车共8,212辆，同比出现小幅下滑，主要是由于春节因素导致工作日大幅少于去年同期。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with picture  in Arial bold 28 pt</dc:title>
  <dc:creator>吴家博</dc:creator>
  <cp:lastModifiedBy>王存</cp:lastModifiedBy>
  <cp:revision>2878</cp:revision>
  <cp:lastPrinted>2013-12-11T01:16:46Z</cp:lastPrinted>
  <dcterms:created xsi:type="dcterms:W3CDTF">2012-04-10T02:52:52Z</dcterms:created>
  <dcterms:modified xsi:type="dcterms:W3CDTF">2018-03-30T00:52:02Z</dcterms:modified>
</cp:coreProperties>
</file>