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595" autoAdjust="0"/>
  </p:normalViewPr>
  <p:slideViewPr>
    <p:cSldViewPr>
      <p:cViewPr varScale="1">
        <p:scale>
          <a:sx n="87" d="100"/>
          <a:sy n="87" d="100"/>
        </p:scale>
        <p:origin x="-30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2018&#24180;\&#27773;&#36710;&#25253;&#21578;&#30456;&#20851;&#24037;&#20316;&#65288;PPT&#12289;&#24494;&#20449;&#20197;&#21450;&#25253;&#21578;&#65289;\&#20250;&#35758;PPT\&#19977;&#26376;\ppt&#29992;&#34920;&#65288;1803&#65289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2018&#24180;\&#27773;&#36710;&#25253;&#21578;&#30456;&#20851;&#24037;&#20316;&#65288;PPT&#12289;&#24494;&#20449;&#20197;&#21450;&#25253;&#21578;&#65289;\&#20250;&#35758;PPT\&#19977;&#26376;\ppt&#29992;&#34920;&#65288;1803&#6528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8.6744750306821466E-2"/>
          <c:y val="6.6836113828349433E-2"/>
          <c:w val="0.88977584480965899"/>
          <c:h val="0.8199901927563179"/>
        </c:manualLayout>
      </c:layout>
      <c:barChart>
        <c:barDir val="col"/>
        <c:grouping val="clustered"/>
        <c:ser>
          <c:idx val="0"/>
          <c:order val="0"/>
          <c:tx>
            <c:strRef>
              <c:f>图!$A$16</c:f>
              <c:strCache>
                <c:ptCount val="1"/>
                <c:pt idx="0">
                  <c:v>2018年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val>
            <c:numRef>
              <c:f>图!$B$16:$M$16</c:f>
              <c:numCache>
                <c:formatCode>General</c:formatCode>
                <c:ptCount val="12"/>
                <c:pt idx="0">
                  <c:v>61561</c:v>
                </c:pt>
                <c:pt idx="1">
                  <c:v>90577</c:v>
                </c:pt>
                <c:pt idx="2">
                  <c:v>121102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31F-4C8B-8279-E257C0DC889A}"/>
            </c:ext>
          </c:extLst>
        </c:ser>
        <c:ser>
          <c:idx val="1"/>
          <c:order val="1"/>
          <c:tx>
            <c:strRef>
              <c:f>图!$A$17</c:f>
              <c:strCache>
                <c:ptCount val="1"/>
                <c:pt idx="0">
                  <c:v>2017年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val>
            <c:numRef>
              <c:f>图!$B$17:$M$17</c:f>
              <c:numCache>
                <c:formatCode>General</c:formatCode>
                <c:ptCount val="12"/>
                <c:pt idx="0">
                  <c:v>60186</c:v>
                </c:pt>
                <c:pt idx="1">
                  <c:v>86384</c:v>
                </c:pt>
                <c:pt idx="2">
                  <c:v>124383</c:v>
                </c:pt>
                <c:pt idx="3">
                  <c:v>166332</c:v>
                </c:pt>
                <c:pt idx="4">
                  <c:v>208369</c:v>
                </c:pt>
                <c:pt idx="5">
                  <c:v>238433</c:v>
                </c:pt>
                <c:pt idx="6">
                  <c:v>278168</c:v>
                </c:pt>
                <c:pt idx="7">
                  <c:v>318320</c:v>
                </c:pt>
                <c:pt idx="8">
                  <c:v>356477</c:v>
                </c:pt>
                <c:pt idx="9">
                  <c:v>393075</c:v>
                </c:pt>
                <c:pt idx="10">
                  <c:v>444489</c:v>
                </c:pt>
                <c:pt idx="11">
                  <c:v>499826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31F-4C8B-8279-E257C0DC889A}"/>
            </c:ext>
          </c:extLst>
        </c:ser>
        <c:ser>
          <c:idx val="2"/>
          <c:order val="2"/>
          <c:tx>
            <c:strRef>
              <c:f>图!$A$18</c:f>
              <c:strCache>
                <c:ptCount val="1"/>
                <c:pt idx="0">
                  <c:v>2016年</c:v>
                </c:pt>
              </c:strCache>
            </c:strRef>
          </c:tx>
          <c:val>
            <c:numRef>
              <c:f>图!$B$18:$M$18</c:f>
              <c:numCache>
                <c:formatCode>General</c:formatCode>
                <c:ptCount val="12"/>
                <c:pt idx="0">
                  <c:v>51823</c:v>
                </c:pt>
                <c:pt idx="1">
                  <c:v>79176</c:v>
                </c:pt>
                <c:pt idx="2">
                  <c:v>125489</c:v>
                </c:pt>
                <c:pt idx="3">
                  <c:v>167013</c:v>
                </c:pt>
                <c:pt idx="4">
                  <c:v>212596</c:v>
                </c:pt>
                <c:pt idx="5">
                  <c:v>264501</c:v>
                </c:pt>
                <c:pt idx="6">
                  <c:v>301991</c:v>
                </c:pt>
                <c:pt idx="7">
                  <c:v>352772</c:v>
                </c:pt>
                <c:pt idx="8">
                  <c:v>395513</c:v>
                </c:pt>
                <c:pt idx="9">
                  <c:v>438491</c:v>
                </c:pt>
                <c:pt idx="10">
                  <c:v>487713</c:v>
                </c:pt>
                <c:pt idx="11">
                  <c:v>532332</c:v>
                </c:pt>
              </c:numCache>
            </c:numRef>
          </c:val>
        </c:ser>
        <c:gapWidth val="219"/>
        <c:overlap val="-27"/>
        <c:axId val="84777600"/>
        <c:axId val="84799872"/>
      </c:barChart>
      <c:catAx>
        <c:axId val="84777600"/>
        <c:scaling>
          <c:orientation val="minMax"/>
        </c:scaling>
        <c:axPos val="b"/>
        <c:numFmt formatCode="General" sourceLinked="1"/>
        <c:majorTickMark val="in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4799872"/>
        <c:crosses val="autoZero"/>
        <c:auto val="1"/>
        <c:lblAlgn val="ctr"/>
        <c:lblOffset val="100"/>
      </c:catAx>
      <c:valAx>
        <c:axId val="84799872"/>
        <c:scaling>
          <c:orientation val="minMax"/>
          <c:max val="540000"/>
          <c:min val="0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200"/>
                  <a:t>(</a:t>
                </a:r>
                <a:r>
                  <a:rPr lang="zh-CN" altLang="en-US" sz="1200"/>
                  <a:t>辆</a:t>
                </a:r>
                <a:r>
                  <a:rPr lang="en-US" altLang="zh-CN" sz="1200"/>
                  <a:t>)</a:t>
                </a:r>
                <a:endParaRPr lang="zh-CN" altLang="en-US" sz="1200"/>
              </a:p>
            </c:rich>
          </c:tx>
          <c:layout>
            <c:manualLayout>
              <c:xMode val="edge"/>
              <c:yMode val="edge"/>
              <c:x val="7.3360498976992983E-2"/>
              <c:y val="1.3271940220374298E-2"/>
            </c:manualLayout>
          </c:layout>
          <c:spPr>
            <a:noFill/>
            <a:ln>
              <a:noFill/>
            </a:ln>
            <a:effectLst/>
          </c:spPr>
        </c:title>
        <c:numFmt formatCode="General" sourceLinked="1"/>
        <c:majorTickMark val="in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4777600"/>
        <c:crosses val="autoZero"/>
        <c:crossBetween val="between"/>
        <c:majorUnit val="18000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243152495846275"/>
          <c:y val="9.1122829829757515E-2"/>
          <c:w val="0.26099797474233977"/>
          <c:h val="5.0449559933445597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7.9192951454182148E-2"/>
          <c:y val="9.1198002977063042E-2"/>
          <c:w val="0.88566704779032657"/>
          <c:h val="0.80389907980094777"/>
        </c:manualLayout>
      </c:layout>
      <c:lineChart>
        <c:grouping val="standard"/>
        <c:ser>
          <c:idx val="0"/>
          <c:order val="0"/>
          <c:tx>
            <c:strRef>
              <c:f>图!$A$3</c:f>
              <c:strCache>
                <c:ptCount val="1"/>
                <c:pt idx="0">
                  <c:v>2018年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图!$B$3:$M$3</c:f>
              <c:numCache>
                <c:formatCode>General</c:formatCode>
                <c:ptCount val="12"/>
                <c:pt idx="0">
                  <c:v>61561</c:v>
                </c:pt>
                <c:pt idx="1">
                  <c:v>29016</c:v>
                </c:pt>
                <c:pt idx="2">
                  <c:v>30525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E14-4E9E-A9B0-5683FAC3EB81}"/>
            </c:ext>
          </c:extLst>
        </c:ser>
        <c:ser>
          <c:idx val="1"/>
          <c:order val="1"/>
          <c:tx>
            <c:strRef>
              <c:f>图!$A$4</c:f>
              <c:strCache>
                <c:ptCount val="1"/>
                <c:pt idx="0">
                  <c:v>2017年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val>
            <c:numRef>
              <c:f>图!$B$4:$M$4</c:f>
              <c:numCache>
                <c:formatCode>General</c:formatCode>
                <c:ptCount val="12"/>
                <c:pt idx="0">
                  <c:v>60186</c:v>
                </c:pt>
                <c:pt idx="1">
                  <c:v>26198</c:v>
                </c:pt>
                <c:pt idx="2">
                  <c:v>37999</c:v>
                </c:pt>
                <c:pt idx="3">
                  <c:v>41949</c:v>
                </c:pt>
                <c:pt idx="4">
                  <c:v>42037</c:v>
                </c:pt>
                <c:pt idx="5">
                  <c:v>30064</c:v>
                </c:pt>
                <c:pt idx="6">
                  <c:v>39735</c:v>
                </c:pt>
                <c:pt idx="7">
                  <c:v>40152</c:v>
                </c:pt>
                <c:pt idx="8">
                  <c:v>38157</c:v>
                </c:pt>
                <c:pt idx="9">
                  <c:v>36598</c:v>
                </c:pt>
                <c:pt idx="10">
                  <c:v>51414</c:v>
                </c:pt>
                <c:pt idx="11">
                  <c:v>55337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E14-4E9E-A9B0-5683FAC3EB81}"/>
            </c:ext>
          </c:extLst>
        </c:ser>
        <c:ser>
          <c:idx val="2"/>
          <c:order val="2"/>
          <c:tx>
            <c:strRef>
              <c:f>图!$A$5</c:f>
              <c:strCache>
                <c:ptCount val="1"/>
                <c:pt idx="0">
                  <c:v>2016年</c:v>
                </c:pt>
              </c:strCache>
            </c:strRef>
          </c:tx>
          <c:val>
            <c:numRef>
              <c:f>图!$B$5:$M$5</c:f>
              <c:numCache>
                <c:formatCode>General</c:formatCode>
                <c:ptCount val="12"/>
                <c:pt idx="0">
                  <c:v>51823</c:v>
                </c:pt>
                <c:pt idx="1">
                  <c:v>27353</c:v>
                </c:pt>
                <c:pt idx="2">
                  <c:v>46313</c:v>
                </c:pt>
                <c:pt idx="3">
                  <c:v>41524</c:v>
                </c:pt>
                <c:pt idx="4">
                  <c:v>45583</c:v>
                </c:pt>
                <c:pt idx="5">
                  <c:v>51905</c:v>
                </c:pt>
                <c:pt idx="6">
                  <c:v>37490</c:v>
                </c:pt>
                <c:pt idx="7">
                  <c:v>50781</c:v>
                </c:pt>
                <c:pt idx="8">
                  <c:v>42741</c:v>
                </c:pt>
                <c:pt idx="9">
                  <c:v>42978</c:v>
                </c:pt>
                <c:pt idx="10">
                  <c:v>49222</c:v>
                </c:pt>
                <c:pt idx="11">
                  <c:v>44619</c:v>
                </c:pt>
              </c:numCache>
            </c:numRef>
          </c:val>
        </c:ser>
        <c:marker val="1"/>
        <c:axId val="88108032"/>
        <c:axId val="88126208"/>
      </c:lineChart>
      <c:catAx>
        <c:axId val="88108032"/>
        <c:scaling>
          <c:orientation val="minMax"/>
        </c:scaling>
        <c:axPos val="b"/>
        <c:numFmt formatCode="General" sourceLinked="1"/>
        <c:majorTickMark val="in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8126208"/>
        <c:crosses val="autoZero"/>
        <c:auto val="1"/>
        <c:lblAlgn val="ctr"/>
        <c:lblOffset val="100"/>
      </c:catAx>
      <c:valAx>
        <c:axId val="88126208"/>
        <c:scaling>
          <c:orientation val="minMax"/>
          <c:max val="63000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200"/>
                  <a:t>(</a:t>
                </a:r>
                <a:r>
                  <a:rPr lang="zh-CN" altLang="en-US" sz="1200"/>
                  <a:t>辆</a:t>
                </a:r>
                <a:r>
                  <a:rPr lang="en-US" altLang="zh-CN" sz="1200"/>
                  <a:t>)</a:t>
                </a:r>
                <a:endParaRPr lang="zh-CN" altLang="en-US" sz="1200"/>
              </a:p>
            </c:rich>
          </c:tx>
          <c:layout>
            <c:manualLayout>
              <c:xMode val="edge"/>
              <c:yMode val="edge"/>
              <c:x val="6.3014505425253844E-2"/>
              <c:y val="3.4347565211137E-2"/>
            </c:manualLayout>
          </c:layout>
          <c:spPr>
            <a:noFill/>
            <a:ln>
              <a:noFill/>
            </a:ln>
            <a:effectLst/>
          </c:spPr>
        </c:title>
        <c:numFmt formatCode="General" sourceLinked="1"/>
        <c:majorTickMark val="in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8108032"/>
        <c:crosses val="autoZero"/>
        <c:crossBetween val="between"/>
        <c:majorUnit val="2100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2365819749084961"/>
          <c:y val="0.10406138457703983"/>
          <c:w val="0.3176090647851873"/>
          <c:h val="4.1898832329206326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dministrator\AppData\Roaming\Tencent\Users\544216252\QQ\WinTemp\RichOle\@${B28T]N]46%R_QB~MB8Q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9035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</p:nvPr>
        </p:nvGraphicFramePr>
        <p:xfrm>
          <a:off x="1500166" y="2143116"/>
          <a:ext cx="6608763" cy="393858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541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4437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-4.19%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-20.14%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16586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-4.90%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11232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6.59%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-23.37%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43504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-11.38%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12613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0.84%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-14.38%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50644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4.21%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143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-46.64%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1.42%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2155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2.67%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495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14.06%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-28.78%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4208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70.30%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1605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151.96%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-27.64%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4005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-14.48%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30525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5.20%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-19.67%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121102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latin typeface="Times New Roman"/>
                        </a:rPr>
                        <a:t>-2.64%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近三年上海车辆月度上牌数累计情况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Picture 1" descr="C:\Users\Administrator\AppData\Roaming\Tencent\Users\544216252\QQ\WinTemp\RichOle\IN)V`9L$E@O(YU__LQH0F3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1916832"/>
            <a:ext cx="7488832" cy="4291353"/>
          </a:xfrm>
          <a:prstGeom prst="rect">
            <a:avLst/>
          </a:prstGeom>
          <a:noFill/>
        </p:spPr>
      </p:pic>
      <p:graphicFrame>
        <p:nvGraphicFramePr>
          <p:cNvPr id="35" name="图表 34"/>
          <p:cNvGraphicFramePr/>
          <p:nvPr/>
        </p:nvGraphicFramePr>
        <p:xfrm>
          <a:off x="755576" y="1916832"/>
          <a:ext cx="7648360" cy="4236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近三年上海车辆月度上牌数量情况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Picture 1" descr="C:\Users\Administrator\AppData\Roaming\Tencent\Users\544216252\QQ\WinTemp\RichOle\`6Q@RJY7)K`[N[`7WALYM0Q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16832"/>
            <a:ext cx="6912768" cy="4372526"/>
          </a:xfrm>
          <a:prstGeom prst="rect">
            <a:avLst/>
          </a:prstGeom>
          <a:noFill/>
        </p:spPr>
      </p:pic>
      <p:graphicFrame>
        <p:nvGraphicFramePr>
          <p:cNvPr id="31" name="图表 30"/>
          <p:cNvGraphicFramePr/>
          <p:nvPr/>
        </p:nvGraphicFramePr>
        <p:xfrm>
          <a:off x="755576" y="1916832"/>
          <a:ext cx="7725924" cy="4547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</p:nvPr>
        </p:nvGraphicFramePr>
        <p:xfrm>
          <a:off x="1285852" y="2285992"/>
          <a:ext cx="6678612" cy="365983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209675"/>
                <a:gridCol w="1093787"/>
                <a:gridCol w="1093788"/>
                <a:gridCol w="1093787"/>
                <a:gridCol w="1093788"/>
                <a:gridCol w="1093787"/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2403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-16.76%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9003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0.82%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1100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10.33%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-0.36%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3623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9.03%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-2.72%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-31.55%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1329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-12.10</a:t>
                      </a:r>
                      <a:r>
                        <a:rPr lang="en-US" altLang="zh-CN" sz="1800" b="0" i="0" u="none" strike="noStrike" dirty="0" smtClean="0">
                          <a:latin typeface="Times New Roman"/>
                        </a:rPr>
                        <a:t>%</a:t>
                      </a:r>
                      <a:endParaRPr lang="en-US" altLang="zh-CN" sz="1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330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-50.38%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1611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-32.82%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-22.84%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-16.11%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-2.15%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-25.50%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-43.37%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461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-29.40%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-33.33%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-70.00%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-60.34%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-66.67%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-63.64%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-31.37%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捷克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-75.00%</a:t>
                      </a:r>
                    </a:p>
                  </a:txBody>
                  <a:tcPr marL="9525" marR="9525" marT="9525" marB="0" anchor="ctr" anchorCtr="1"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22" marB="45722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4437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-4.19%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-20.14%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16586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-4.90%</a:t>
                      </a: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57554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</p:nvPr>
        </p:nvGraphicFramePr>
        <p:xfrm>
          <a:off x="1285852" y="2143116"/>
          <a:ext cx="6604000" cy="379095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335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1673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-20.64%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-17.99%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6729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6.67%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3386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-22.50%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12330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-12.81%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3483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14.91%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-30.19%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14033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-17.10%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2684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35.90%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-16.90%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10005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-12.95%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-25.00%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407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84.16%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11232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6.59%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-23.37%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43504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-11.38%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</p:nvPr>
        </p:nvGraphicFramePr>
        <p:xfrm>
          <a:off x="1214414" y="2285992"/>
          <a:ext cx="6681787" cy="34464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065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2490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b="0" i="0" u="none" strike="noStrike" kern="120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+mn-cs"/>
                        </a:rPr>
                        <a:t>-11.58%</a:t>
                      </a:r>
                      <a:endParaRPr lang="zh-CN" altLang="zh-CN" sz="1800" b="0" i="0" u="none" strike="noStrike" kern="1200">
                        <a:solidFill>
                          <a:schemeClr val="dk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8722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-1.70%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9569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800" b="0" i="0" u="none" strike="noStrike" kern="1200" dirty="0">
                          <a:solidFill>
                            <a:schemeClr val="dk1"/>
                          </a:solidFill>
                          <a:latin typeface="Times New Roman"/>
                          <a:ea typeface="+mn-ea"/>
                          <a:cs typeface="+mn-cs"/>
                        </a:rPr>
                        <a:t>-14.81%</a:t>
                      </a:r>
                      <a:endParaRPr lang="zh-CN" altLang="zh-CN" sz="1800" b="0" i="0" u="none" strike="noStrike" kern="1200" dirty="0">
                        <a:solidFill>
                          <a:schemeClr val="dk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40289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8.03%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35.12%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-18.77%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1633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-32.85%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12613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0.84%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-14.38%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50644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4.21%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2900" b="1" dirty="0" smtClean="0">
                <a:latin typeface="黑体" pitchFamily="49" charset="-122"/>
                <a:ea typeface="黑体" pitchFamily="49" charset="-122"/>
              </a:rPr>
              <a:t>上海市汽车统计报表 </a:t>
            </a:r>
          </a:p>
        </p:txBody>
      </p:sp>
      <p:graphicFrame>
        <p:nvGraphicFramePr>
          <p:cNvPr id="8" name="表格占位符 7"/>
          <p:cNvGraphicFramePr>
            <a:graphicFrameLocks noGrp="1"/>
          </p:cNvGraphicFramePr>
          <p:nvPr>
            <p:ph type="tbl" idx="1"/>
          </p:nvPr>
        </p:nvGraphicFramePr>
        <p:xfrm>
          <a:off x="755576" y="1916832"/>
          <a:ext cx="7848872" cy="4186247"/>
        </p:xfrm>
        <a:graphic>
          <a:graphicData uri="http://schemas.openxmlformats.org/drawingml/2006/table">
            <a:tbl>
              <a:tblPr/>
              <a:tblGrid>
                <a:gridCol w="936103"/>
                <a:gridCol w="1584176"/>
                <a:gridCol w="1296144"/>
                <a:gridCol w="1440160"/>
                <a:gridCol w="1224136"/>
                <a:gridCol w="1368153"/>
              </a:tblGrid>
              <a:tr h="2822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2017</a:t>
                      </a: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zh-CN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</a:t>
                      </a: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zh-CN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增减量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增减百分比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大型汽车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71124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70310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-814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-1.14%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167747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170387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2640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1.57%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75522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76790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1268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1.68%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314393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317487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3094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0.98%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大型新能源车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5091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6589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1498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29.42%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3119305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3181102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61797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1.98%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69119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69186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67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0.10%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8240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8383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143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1.74%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97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其中郊区车辆</a:t>
                      </a:r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1206543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1236153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29610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2.45%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3196664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3258671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62007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1.94%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62642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76314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13672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21.83%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其它车辆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162614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177563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14949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9.19%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汽车总量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3673671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3753721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80050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2.18%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742489-9FF3-4CA9-96DE-4EDB55551263}" type="slidenum">
              <a:rPr lang="en-US" altLang="zh-CN" smtClean="0"/>
              <a:pPr/>
              <a:t>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10713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300050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13313131313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133511173</a:t>
            </a:r>
            <a:r>
              <a:rPr lang="en-US" altLang="zh-CN" smtClean="0"/>
              <a:t> </a:t>
            </a:r>
            <a:endParaRPr lang="en-US" altLang="zh-CN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4936</TotalTime>
  <Words>612</Words>
  <Application>Microsoft Office PowerPoint</Application>
  <PresentationFormat>全屏显示(4:3)</PresentationFormat>
  <Paragraphs>313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2018年3月上海各车型上牌量同比情况</vt:lpstr>
      <vt:lpstr>近三年上海车辆月度上牌数累计情况</vt:lpstr>
      <vt:lpstr>近三年上海车辆月度上牌数量情况</vt:lpstr>
      <vt:lpstr>2018年3月上海上牌进口车来源国情况 </vt:lpstr>
      <vt:lpstr>2018年3月上海国产轿车分类型上牌情况 </vt:lpstr>
      <vt:lpstr>2018年3月上海国产小客车分类型上牌情况</vt:lpstr>
      <vt:lpstr>上海市汽车统计报表 </vt:lpstr>
      <vt:lpstr>幻灯片 9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573</cp:revision>
  <dcterms:created xsi:type="dcterms:W3CDTF">2002-12-18T04:51:24Z</dcterms:created>
  <dcterms:modified xsi:type="dcterms:W3CDTF">2018-04-04T07:58:12Z</dcterms:modified>
</cp:coreProperties>
</file>