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7"/>
  </p:notesMasterIdLst>
  <p:handoutMasterIdLst>
    <p:handoutMasterId r:id="rId18"/>
  </p:handoutMasterIdLst>
  <p:sldIdLst>
    <p:sldId id="292" r:id="rId3"/>
    <p:sldId id="418" r:id="rId4"/>
    <p:sldId id="447" r:id="rId5"/>
    <p:sldId id="451" r:id="rId6"/>
    <p:sldId id="450" r:id="rId7"/>
    <p:sldId id="452" r:id="rId8"/>
    <p:sldId id="456" r:id="rId9"/>
    <p:sldId id="453" r:id="rId10"/>
    <p:sldId id="454" r:id="rId11"/>
    <p:sldId id="455" r:id="rId12"/>
    <p:sldId id="457" r:id="rId13"/>
    <p:sldId id="458" r:id="rId14"/>
    <p:sldId id="459" r:id="rId15"/>
    <p:sldId id="443" r:id="rId16"/>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303" autoAdjust="0"/>
    <p:restoredTop sz="99482" autoAdjust="0"/>
  </p:normalViewPr>
  <p:slideViewPr>
    <p:cSldViewPr snapToGrid="0">
      <p:cViewPr>
        <p:scale>
          <a:sx n="70" d="100"/>
          <a:sy n="70" d="100"/>
        </p:scale>
        <p:origin x="-2011" y="-31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9E559B38-7EE5-4D1A-9429-211550F55A56}"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FB388E3A-672B-427C-AF13-E2C8880FB9D0}"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B1717773-2DE8-449B-8718-64A9ACB2C964}"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E9B860F7-9550-4FBD-A3F2-55F084BD051F}"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1C731E72-C749-4586-86B5-D8775C5382A2}" type="slidenum">
              <a:rPr lang="zh-CN" altLang="en-US"/>
              <a:pPr/>
              <a:t>13</a:t>
            </a:fld>
            <a:endParaRPr lang="en-US" altLang="zh-CN"/>
          </a:p>
        </p:txBody>
      </p:sp>
      <p:sp>
        <p:nvSpPr>
          <p:cNvPr id="3566594" name="Rectangle 2"/>
          <p:cNvSpPr>
            <a:spLocks noChangeArrowheads="1" noTextEdit="1"/>
          </p:cNvSpPr>
          <p:nvPr>
            <p:ph type="sldImg"/>
          </p:nvPr>
        </p:nvSpPr>
        <p:spPr>
          <a:xfrm>
            <a:off x="1195388" y="692150"/>
            <a:ext cx="4613275" cy="3459163"/>
          </a:xfrm>
          <a:ln/>
        </p:spPr>
      </p:sp>
      <p:sp>
        <p:nvSpPr>
          <p:cNvPr id="3566595" name="Rectangle 3"/>
          <p:cNvSpPr>
            <a:spLocks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1521CABA-515D-417E-8035-D0EDD7288296}"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pic>
        <p:nvPicPr>
          <p:cNvPr id="3170326" name="Picture 22"/>
          <p:cNvPicPr>
            <a:picLocks noChangeAspect="1" noChangeArrowheads="1"/>
          </p:cNvPicPr>
          <p:nvPr userDrawn="1"/>
        </p:nvPicPr>
        <p:blipFill>
          <a:blip r:embed="rId2" cstate="print"/>
          <a:srcRect/>
          <a:stretch>
            <a:fillRect/>
          </a:stretch>
        </p:blipFill>
        <p:spPr bwMode="auto">
          <a:xfrm>
            <a:off x="34925" y="6494463"/>
            <a:ext cx="755650" cy="363537"/>
          </a:xfrm>
          <a:prstGeom prst="rect">
            <a:avLst/>
          </a:prstGeom>
          <a:noFill/>
          <a:ln w="9525">
            <a:noFill/>
            <a:miter lim="800000"/>
            <a:headEnd/>
            <a:tailEnd/>
          </a:ln>
          <a:effectLst/>
        </p:spPr>
      </p:pic>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B6E149C3-6365-4726-BD58-14A89B2C960A}"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E1928B6E-6C7A-417A-A2A1-62E24981A22B}"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298D9D64-F8B8-45D7-9E87-70D79AF79989}"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426D540A-3D96-41E2-A8FC-17AD7C8AE173}"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C0937395-047D-4CAC-9C51-EE060E82BB96}"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7BE0C869-73B3-4DCD-AC30-954BC2889F32}"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DE49864-E14E-4C54-A8EB-DBAD20ACD4F5}"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462301BE-368F-48FF-99CE-7213D4EB3E5B}"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DE9895C5-5FA4-48AE-933B-3904BD7200EB}"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B94B8C13-706B-4BE3-8220-6C88B50F98E0}"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93E39C34-065E-455F-9403-771751AC3197}"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4"/>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5"/>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pic>
        <p:nvPicPr>
          <p:cNvPr id="1226" name="Picture 202"/>
          <p:cNvPicPr>
            <a:picLocks noChangeAspect="1" noChangeArrowheads="1"/>
          </p:cNvPicPr>
          <p:nvPr userDrawn="1"/>
        </p:nvPicPr>
        <p:blipFill>
          <a:blip r:embed="rId16" cstate="print"/>
          <a:srcRect/>
          <a:stretch>
            <a:fillRect/>
          </a:stretch>
        </p:blipFill>
        <p:spPr bwMode="auto">
          <a:xfrm>
            <a:off x="34925" y="6494463"/>
            <a:ext cx="755650" cy="363537"/>
          </a:xfrm>
          <a:prstGeom prst="rect">
            <a:avLst/>
          </a:prstGeom>
          <a:noFill/>
          <a:ln w="9525">
            <a:noFill/>
            <a:miter lim="800000"/>
            <a:headEnd/>
            <a:tailEnd/>
          </a:ln>
          <a:effectLst/>
        </p:spPr>
      </p:pic>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0ABFD41E-82CF-47FF-8EB0-B6C9FBC98ABE}"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charset="-122"/>
        </a:defRPr>
      </a:lvl2pPr>
      <a:lvl3pPr algn="l" rtl="0" fontAlgn="base">
        <a:spcBef>
          <a:spcPct val="0"/>
        </a:spcBef>
        <a:spcAft>
          <a:spcPct val="0"/>
        </a:spcAft>
        <a:defRPr sz="4400">
          <a:solidFill>
            <a:schemeClr val="tx1"/>
          </a:solidFill>
          <a:latin typeface="Arial" charset="0"/>
          <a:ea typeface="宋体" charset="-122"/>
        </a:defRPr>
      </a:lvl3pPr>
      <a:lvl4pPr algn="l" rtl="0" fontAlgn="base">
        <a:spcBef>
          <a:spcPct val="0"/>
        </a:spcBef>
        <a:spcAft>
          <a:spcPct val="0"/>
        </a:spcAft>
        <a:defRPr sz="4400">
          <a:solidFill>
            <a:schemeClr val="tx1"/>
          </a:solidFill>
          <a:latin typeface="Arial" charset="0"/>
          <a:ea typeface="宋体" charset="-122"/>
        </a:defRPr>
      </a:lvl4pPr>
      <a:lvl5pPr algn="l" rtl="0" fontAlgn="base">
        <a:spcBef>
          <a:spcPct val="0"/>
        </a:spcBef>
        <a:spcAft>
          <a:spcPct val="0"/>
        </a:spcAft>
        <a:defRPr sz="4400">
          <a:solidFill>
            <a:schemeClr val="tx1"/>
          </a:solidFill>
          <a:latin typeface="Arial" charset="0"/>
          <a:ea typeface="宋体" charset="-122"/>
        </a:defRPr>
      </a:lvl5pPr>
      <a:lvl6pPr marL="457200" algn="l" rtl="0" fontAlgn="base">
        <a:spcBef>
          <a:spcPct val="0"/>
        </a:spcBef>
        <a:spcAft>
          <a:spcPct val="0"/>
        </a:spcAft>
        <a:defRPr sz="4400">
          <a:solidFill>
            <a:schemeClr val="tx1"/>
          </a:solidFill>
          <a:latin typeface="Arial" charset="0"/>
          <a:ea typeface="宋体" charset="-122"/>
        </a:defRPr>
      </a:lvl6pPr>
      <a:lvl7pPr marL="914400" algn="l" rtl="0" fontAlgn="base">
        <a:spcBef>
          <a:spcPct val="0"/>
        </a:spcBef>
        <a:spcAft>
          <a:spcPct val="0"/>
        </a:spcAft>
        <a:defRPr sz="4400">
          <a:solidFill>
            <a:schemeClr val="tx1"/>
          </a:solidFill>
          <a:latin typeface="Arial" charset="0"/>
          <a:ea typeface="宋体" charset="-122"/>
        </a:defRPr>
      </a:lvl7pPr>
      <a:lvl8pPr marL="1371600" algn="l" rtl="0" fontAlgn="base">
        <a:spcBef>
          <a:spcPct val="0"/>
        </a:spcBef>
        <a:spcAft>
          <a:spcPct val="0"/>
        </a:spcAft>
        <a:defRPr sz="4400">
          <a:solidFill>
            <a:schemeClr val="tx1"/>
          </a:solidFill>
          <a:latin typeface="Arial" charset="0"/>
          <a:ea typeface="宋体" charset="-122"/>
        </a:defRPr>
      </a:lvl8pPr>
      <a:lvl9pPr marL="1828800" algn="l" rtl="0" fontAlgn="base">
        <a:spcBef>
          <a:spcPct val="0"/>
        </a:spcBef>
        <a:spcAft>
          <a:spcPct val="0"/>
        </a:spcAft>
        <a:defRPr sz="4400">
          <a:solidFill>
            <a:schemeClr val="tx1"/>
          </a:solidFill>
          <a:latin typeface="Arial" charset="0"/>
          <a:ea typeface="宋体"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1857375"/>
            <a:ext cx="6494462" cy="2066925"/>
          </a:xfrm>
          <a:noFill/>
          <a:ln/>
        </p:spPr>
        <p:txBody>
          <a:bodyPr lIns="92075" tIns="46038" rIns="92075" bIns="46038">
            <a:spAutoFit/>
          </a:bodyPr>
          <a:lstStyle/>
          <a:p>
            <a:pPr algn="ctr">
              <a:lnSpc>
                <a:spcPct val="120000"/>
              </a:lnSpc>
            </a:pPr>
            <a:r>
              <a:rPr lang="zh-CN" altLang="en-US" sz="3800" b="1">
                <a:solidFill>
                  <a:schemeClr val="bg1"/>
                </a:solidFill>
                <a:ea typeface="黑体" pitchFamily="49" charset="-122"/>
              </a:rPr>
              <a:t>关于调整完善新能源汽车</a:t>
            </a:r>
            <a:br>
              <a:rPr lang="zh-CN" altLang="en-US" sz="3800" b="1">
                <a:solidFill>
                  <a:schemeClr val="bg1"/>
                </a:solidFill>
                <a:ea typeface="黑体" pitchFamily="49" charset="-122"/>
              </a:rPr>
            </a:br>
            <a:r>
              <a:rPr lang="zh-CN" altLang="en-US" sz="3800" b="1">
                <a:solidFill>
                  <a:schemeClr val="bg1"/>
                </a:solidFill>
                <a:ea typeface="黑体" pitchFamily="49" charset="-122"/>
              </a:rPr>
              <a:t>推广应用财政补贴政策的分析</a:t>
            </a:r>
            <a:br>
              <a:rPr lang="zh-CN" altLang="en-US" sz="3800" b="1">
                <a:solidFill>
                  <a:schemeClr val="bg1"/>
                </a:solidFill>
                <a:ea typeface="黑体" pitchFamily="49" charset="-122"/>
              </a:rPr>
            </a:br>
            <a:r>
              <a:rPr lang="zh-CN" altLang="en-US" sz="3200" b="1">
                <a:solidFill>
                  <a:srgbClr val="FF0000"/>
                </a:solidFill>
                <a:ea typeface="楷体" pitchFamily="49" charset="-122"/>
              </a:rPr>
              <a:t>演讲人（      ）</a:t>
            </a:r>
          </a:p>
        </p:txBody>
      </p:sp>
      <p:sp>
        <p:nvSpPr>
          <p:cNvPr id="3171345" name="Text Box 17"/>
          <p:cNvSpPr txBox="1">
            <a:spLocks noChangeArrowheads="1"/>
          </p:cNvSpPr>
          <p:nvPr/>
        </p:nvSpPr>
        <p:spPr bwMode="auto">
          <a:xfrm>
            <a:off x="4835525" y="4762500"/>
            <a:ext cx="3232150" cy="641350"/>
          </a:xfrm>
          <a:prstGeom prst="rect">
            <a:avLst/>
          </a:prstGeom>
          <a:noFill/>
          <a:ln w="12700">
            <a:noFill/>
            <a:miter lim="800000"/>
            <a:headEnd type="none" w="sm" len="sm"/>
            <a:tailEnd type="none" w="sm" len="sm"/>
          </a:ln>
          <a:effectLst/>
        </p:spPr>
        <p:txBody>
          <a:bodyPr>
            <a:spAutoFit/>
          </a:bodyPr>
          <a:lstStyle/>
          <a:p>
            <a:r>
              <a:rPr lang="zh-CN" altLang="en-US" sz="1800" b="1">
                <a:solidFill>
                  <a:srgbClr val="3333FF"/>
                </a:solidFill>
              </a:rPr>
              <a:t>  全国乘用车市场信息联席会</a:t>
            </a:r>
          </a:p>
          <a:p>
            <a:r>
              <a:rPr lang="en-US" altLang="zh-CN" sz="1800" b="1">
                <a:solidFill>
                  <a:srgbClr val="3333FF"/>
                </a:solidFill>
              </a:rPr>
              <a:t>            2018</a:t>
            </a:r>
            <a:r>
              <a:rPr lang="zh-CN" altLang="en-US" sz="1800" b="1">
                <a:solidFill>
                  <a:srgbClr val="3333FF"/>
                </a:solidFill>
              </a:rPr>
              <a:t>年</a:t>
            </a:r>
            <a:r>
              <a:rPr lang="en-US" altLang="zh-CN" sz="1800" b="1">
                <a:solidFill>
                  <a:srgbClr val="3333FF"/>
                </a:solidFill>
              </a:rPr>
              <a:t>3</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400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调整完善推广应用补贴政策（</a:t>
            </a:r>
            <a:r>
              <a:rPr lang="en-US" altLang="zh-CN" sz="2000" b="1">
                <a:solidFill>
                  <a:srgbClr val="FF0000"/>
                </a:solidFill>
                <a:ea typeface="华文中宋" pitchFamily="2" charset="-122"/>
              </a:rPr>
              <a:t>3</a:t>
            </a:r>
            <a:r>
              <a:rPr lang="zh-CN" altLang="en-US" sz="2000" b="1">
                <a:solidFill>
                  <a:srgbClr val="FF0000"/>
                </a:solidFill>
                <a:ea typeface="华文中宋" pitchFamily="2" charset="-122"/>
              </a:rPr>
              <a:t>）</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年新能源乘用车补贴标准为：纯电动乘用车单车补贴金额按照续驶里程</a:t>
            </a:r>
            <a:r>
              <a:rPr lang="en-US" altLang="zh-CN" sz="1800">
                <a:latin typeface="华文中宋" pitchFamily="2" charset="-122"/>
                <a:ea typeface="华文中宋" pitchFamily="2" charset="-122"/>
              </a:rPr>
              <a:t>(R)</a:t>
            </a:r>
            <a:r>
              <a:rPr lang="zh-CN" altLang="en-US" sz="1800">
                <a:latin typeface="华文中宋" pitchFamily="2" charset="-122"/>
                <a:ea typeface="华文中宋" pitchFamily="2" charset="-122"/>
              </a:rPr>
              <a:t>不同分别为</a:t>
            </a:r>
            <a:r>
              <a:rPr lang="en-US" altLang="zh-CN" sz="1800">
                <a:latin typeface="华文中宋" pitchFamily="2" charset="-122"/>
                <a:ea typeface="华文中宋" pitchFamily="2" charset="-122"/>
              </a:rPr>
              <a:t>1.5</a:t>
            </a:r>
            <a:r>
              <a:rPr lang="zh-CN" altLang="en-US" sz="1800">
                <a:latin typeface="华文中宋" pitchFamily="2" charset="-122"/>
                <a:ea typeface="华文中宋" pitchFamily="2" charset="-122"/>
              </a:rPr>
              <a:t>万元、</a:t>
            </a:r>
            <a:r>
              <a:rPr lang="en-US" altLang="zh-CN" sz="1800">
                <a:latin typeface="华文中宋" pitchFamily="2" charset="-122"/>
                <a:ea typeface="华文中宋" pitchFamily="2" charset="-122"/>
              </a:rPr>
              <a:t>2.4</a:t>
            </a:r>
            <a:r>
              <a:rPr lang="zh-CN" altLang="en-US" sz="1800">
                <a:latin typeface="华文中宋" pitchFamily="2" charset="-122"/>
                <a:ea typeface="华文中宋" pitchFamily="2" charset="-122"/>
              </a:rPr>
              <a:t>万元、</a:t>
            </a:r>
            <a:r>
              <a:rPr lang="en-US" altLang="zh-CN" sz="1800">
                <a:latin typeface="华文中宋" pitchFamily="2" charset="-122"/>
                <a:ea typeface="华文中宋" pitchFamily="2" charset="-122"/>
              </a:rPr>
              <a:t>3.4</a:t>
            </a:r>
            <a:r>
              <a:rPr lang="zh-CN" altLang="en-US" sz="1800">
                <a:latin typeface="华文中宋" pitchFamily="2" charset="-122"/>
                <a:ea typeface="华文中宋" pitchFamily="2" charset="-122"/>
              </a:rPr>
              <a:t>万元、</a:t>
            </a:r>
            <a:r>
              <a:rPr lang="en-US" altLang="zh-CN" sz="1800">
                <a:latin typeface="华文中宋" pitchFamily="2" charset="-122"/>
                <a:ea typeface="华文中宋" pitchFamily="2" charset="-122"/>
              </a:rPr>
              <a:t>4.5</a:t>
            </a:r>
            <a:r>
              <a:rPr lang="zh-CN" altLang="en-US" sz="1800">
                <a:latin typeface="华文中宋" pitchFamily="2" charset="-122"/>
                <a:ea typeface="华文中宋" pitchFamily="2" charset="-122"/>
              </a:rPr>
              <a:t>万元及</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万元。插电式混合动力（含增程式）乘用车单车补贴金额为</a:t>
            </a:r>
            <a:r>
              <a:rPr lang="en-US" altLang="zh-CN" sz="1800">
                <a:latin typeface="华文中宋" pitchFamily="2" charset="-122"/>
                <a:ea typeface="华文中宋" pitchFamily="2" charset="-122"/>
              </a:rPr>
              <a:t>2.2</a:t>
            </a:r>
            <a:r>
              <a:rPr lang="zh-CN" altLang="en-US" sz="1800">
                <a:latin typeface="华文中宋" pitchFamily="2" charset="-122"/>
                <a:ea typeface="华文中宋" pitchFamily="2" charset="-122"/>
              </a:rPr>
              <a:t>万元。与</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年的单车补贴金额相比，总体下降约</a:t>
            </a:r>
            <a:r>
              <a:rPr lang="en-US" altLang="zh-CN" sz="1800">
                <a:latin typeface="华文中宋" pitchFamily="2" charset="-122"/>
                <a:ea typeface="华文中宋" pitchFamily="2" charset="-122"/>
              </a:rPr>
              <a:t>38%</a:t>
            </a:r>
            <a:r>
              <a:rPr lang="zh-CN" altLang="en-US" sz="1800">
                <a:latin typeface="华文中宋" pitchFamily="2" charset="-122"/>
                <a:ea typeface="华文中宋" pitchFamily="2" charset="-122"/>
              </a:rPr>
              <a:t>；非快充类纯电动客车、快充类纯电动客车及插电式混合动力客车单车补贴总体下调约</a:t>
            </a:r>
            <a:r>
              <a:rPr lang="en-US" altLang="zh-CN" sz="1800">
                <a:latin typeface="华文中宋" pitchFamily="2" charset="-122"/>
                <a:ea typeface="华文中宋" pitchFamily="2" charset="-122"/>
              </a:rPr>
              <a:t>35%</a:t>
            </a:r>
            <a:r>
              <a:rPr lang="zh-CN" altLang="en-US" sz="1800">
                <a:latin typeface="华文中宋" pitchFamily="2" charset="-122"/>
                <a:ea typeface="华文中宋" pitchFamily="2" charset="-122"/>
              </a:rPr>
              <a:t>，插电式混合动力（含增程式）客车单车补贴降幅达</a:t>
            </a:r>
            <a:r>
              <a:rPr lang="en-US" altLang="zh-CN" sz="1800">
                <a:latin typeface="华文中宋" pitchFamily="2" charset="-122"/>
                <a:ea typeface="华文中宋" pitchFamily="2" charset="-122"/>
              </a:rPr>
              <a:t>50%</a:t>
            </a:r>
            <a:r>
              <a:rPr lang="zh-CN" altLang="en-US" sz="1800">
                <a:latin typeface="华文中宋" pitchFamily="2" charset="-122"/>
                <a:ea typeface="华文中宋" pitchFamily="2" charset="-122"/>
              </a:rPr>
              <a:t>；新能源客车、专用车和货车的补贴标准全面退坡。</a:t>
            </a:r>
          </a:p>
          <a:p>
            <a:pPr eaLnBrk="1">
              <a:lnSpc>
                <a:spcPct val="140000"/>
              </a:lnSpc>
            </a:pPr>
            <a:r>
              <a:rPr lang="zh-CN" altLang="en-US" sz="1800">
                <a:latin typeface="华文中宋" pitchFamily="2" charset="-122"/>
                <a:ea typeface="华文中宋" pitchFamily="2" charset="-122"/>
              </a:rPr>
              <a:t>      第三、分类调整运营里程要求。对私人购买新能源乘用车、作业类专用车（含环卫车）、党政机关公务用车、民航机场场内车辆等申请财政补贴不作运营里程要求。其他类型新能源汽车申请财政补贴的运营里程要求调整为</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万公里。</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年督促推广的新能源汽车应用规定为：非个人用户购买的新能源汽车申请补贴，累计行驶里程须达到</a:t>
            </a:r>
            <a:r>
              <a:rPr lang="en-US" altLang="zh-CN" sz="1800">
                <a:latin typeface="华文中宋" pitchFamily="2" charset="-122"/>
                <a:ea typeface="华文中宋" pitchFamily="2" charset="-122"/>
              </a:rPr>
              <a:t>3</a:t>
            </a:r>
            <a:r>
              <a:rPr lang="zh-CN" altLang="en-US" sz="1800">
                <a:latin typeface="华文中宋" pitchFamily="2" charset="-122"/>
                <a:ea typeface="华文中宋" pitchFamily="2" charset="-122"/>
              </a:rPr>
              <a:t>万公里（作业类专用车除外）。</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050"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605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进一步加强推广应用监督管理</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一、加快完善信息化监管平台。尽快建成企业、地方、国家三级联网的新能源汽车监管平台并发挥作用，动态掌握车辆生产、销售、运行、充电设施运营情况，结合现有管理手段实现对生产准入、目录审核、补贴发放、安全运营、运营里程等环节监管的全覆盖。二、建立与补贴挂钩的整车和电池“一致性”抽检制度。在整车和动力电池生产、销售等环节随机抽查一定比例产品，进行动力电池能量密度、整车能耗等关键参数一致性检测。对抽检产品参数与推荐车型目录内参数值不一致的，根据情节轻重程度，暂停推荐车型目录、按型号扣减或缓拨补贴资金，并按有关规定对相关企业和检测机构给予处罚。三、拓宽监督渠道，夯实监管责任。加大对骗补企业的处罚力度，除依据</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财政违法行为处罚处分条例</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予以没收违法所得和罚款外，还将视情节轻重采取暂停或取消推荐车型目录、取消补贴资格并纳入“黑名单”等限制性措施。</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707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进一步优化推广应用环境</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一、破除地方保护，建立统一市场。对经有关部门认定存在地方保护行为的地方，中央财政将视情节相应扣减充电基础设施奖补资金。地方应不断加大基础设施建设力度和改善新能源汽车使用环境，从</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起将新能源汽车地方购置补贴资金逐渐转为支持充电基础设施建设和运营、新能源汽车使用和运营等环节。二、落实生产者责任，提高生产销售服务管理水平。新能源汽车生产企业应进一步落实生产者责任，对自身生产和销售环节加强管理与控制，建立企业监控平台，及时准确上报新能源汽车推广补贴申报信息，确保真实、可查；应按有关文件要求对消费者提供动力电池等储能装置、驱动电机、电机控制器质量保证；要建立新能源汽车安全事故统计和审查机制。有关部门对由于产品质量引起安全事故的车型，视事故性质、严重程度等给予暂停车型推荐目录、暂停企业补贴资格等处罚，并扣减该车型补贴资金。</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8098"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809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调整完善财政补贴政策的实施</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一、设置过渡期，促进技术提升。本通知从</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日起实施，</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日至</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11</a:t>
            </a:r>
            <a:r>
              <a:rPr lang="zh-CN" altLang="en-US" sz="1800">
                <a:latin typeface="华文中宋" pitchFamily="2" charset="-122"/>
                <a:ea typeface="华文中宋" pitchFamily="2" charset="-122"/>
              </a:rPr>
              <a:t>日为过渡期。过渡期期间上牌的新能源乘用车、新能源客车按照“财建</a:t>
            </a:r>
            <a:r>
              <a:rPr lang="en-US" altLang="zh-CN" sz="1800">
                <a:latin typeface="华文中宋" pitchFamily="2" charset="-122"/>
                <a:ea typeface="华文中宋" pitchFamily="2" charset="-122"/>
              </a:rPr>
              <a:t>〔2016〕958</a:t>
            </a:r>
            <a:r>
              <a:rPr lang="zh-CN" altLang="en-US" sz="1800">
                <a:latin typeface="华文中宋" pitchFamily="2" charset="-122"/>
                <a:ea typeface="华文中宋" pitchFamily="2" charset="-122"/>
              </a:rPr>
              <a:t>号”文件对应标准的</a:t>
            </a:r>
            <a:r>
              <a:rPr lang="en-US" altLang="zh-CN" sz="1800">
                <a:latin typeface="华文中宋" pitchFamily="2" charset="-122"/>
                <a:ea typeface="华文中宋" pitchFamily="2" charset="-122"/>
              </a:rPr>
              <a:t>0.7</a:t>
            </a:r>
            <a:r>
              <a:rPr lang="zh-CN" altLang="en-US" sz="1800">
                <a:latin typeface="华文中宋" pitchFamily="2" charset="-122"/>
                <a:ea typeface="华文中宋" pitchFamily="2" charset="-122"/>
              </a:rPr>
              <a:t>倍补贴，新能源货车和专用车按</a:t>
            </a:r>
            <a:r>
              <a:rPr lang="en-US" altLang="zh-CN" sz="1800">
                <a:latin typeface="华文中宋" pitchFamily="2" charset="-122"/>
                <a:ea typeface="华文中宋" pitchFamily="2" charset="-122"/>
              </a:rPr>
              <a:t>0.4</a:t>
            </a:r>
            <a:r>
              <a:rPr lang="zh-CN" altLang="en-US" sz="1800">
                <a:latin typeface="华文中宋" pitchFamily="2" charset="-122"/>
                <a:ea typeface="华文中宋" pitchFamily="2" charset="-122"/>
              </a:rPr>
              <a:t>倍补贴，燃料电池汽车补贴标准不变。设置过渡期能有效保障</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年目录产品供给，让企业更好适应市场，并促进企业尽快技术提升。</a:t>
            </a:r>
          </a:p>
          <a:p>
            <a:pPr eaLnBrk="1">
              <a:lnSpc>
                <a:spcPct val="140000"/>
              </a:lnSpc>
            </a:pPr>
            <a:r>
              <a:rPr lang="zh-CN" altLang="en-US" sz="1800">
                <a:latin typeface="华文中宋" pitchFamily="2" charset="-122"/>
                <a:ea typeface="华文中宋" pitchFamily="2" charset="-122"/>
              </a:rPr>
              <a:t>      二、体现政策对技术进步的鼓励。从</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日起，将实施新的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新能源汽车推广补贴方案及产品技术要求</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年目录内符合调整后补贴技术条件的车型，可直接列入新的目录。在门槛提高的同时，补贴金额总体呈下降态势。但是，纯电动乘用车续航里程最高档位补贴金额有所提高（</a:t>
            </a:r>
            <a:r>
              <a:rPr lang="en-US" altLang="en-US" sz="1800">
                <a:latin typeface="华文中宋" pitchFamily="2" charset="-122"/>
                <a:ea typeface="华文中宋" pitchFamily="2" charset="-122"/>
              </a:rPr>
              <a:t>300≤R＜</a:t>
            </a:r>
            <a:r>
              <a:rPr lang="en-US" altLang="zh-CN" sz="1800">
                <a:latin typeface="华文中宋" pitchFamily="2" charset="-122"/>
                <a:ea typeface="华文中宋" pitchFamily="2" charset="-122"/>
              </a:rPr>
              <a:t>400</a:t>
            </a:r>
            <a:r>
              <a:rPr lang="zh-CN" altLang="en-US" sz="1800">
                <a:latin typeface="华文中宋" pitchFamily="2" charset="-122"/>
                <a:ea typeface="华文中宋" pitchFamily="2" charset="-122"/>
              </a:rPr>
              <a:t>公里车型单车补贴金额为</a:t>
            </a:r>
            <a:r>
              <a:rPr lang="en-US" altLang="zh-CN" sz="1800">
                <a:latin typeface="华文中宋" pitchFamily="2" charset="-122"/>
                <a:ea typeface="华文中宋" pitchFamily="2" charset="-122"/>
              </a:rPr>
              <a:t>4.5</a:t>
            </a:r>
            <a:r>
              <a:rPr lang="zh-CN" altLang="en-US" sz="1800">
                <a:latin typeface="华文中宋" pitchFamily="2" charset="-122"/>
                <a:ea typeface="华文中宋" pitchFamily="2" charset="-122"/>
              </a:rPr>
              <a:t>万元，</a:t>
            </a:r>
            <a:r>
              <a:rPr lang="en-US" altLang="zh-CN" sz="1800">
                <a:latin typeface="华文中宋" pitchFamily="2" charset="-122"/>
                <a:ea typeface="华文中宋" pitchFamily="2" charset="-122"/>
              </a:rPr>
              <a:t>R≥400</a:t>
            </a:r>
            <a:r>
              <a:rPr lang="zh-CN" altLang="en-US" sz="1800">
                <a:latin typeface="华文中宋" pitchFamily="2" charset="-122"/>
                <a:ea typeface="华文中宋" pitchFamily="2" charset="-122"/>
              </a:rPr>
              <a:t>公里车型单车补贴金额为</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万元），这将会对提升产品和企业核心竞争力发挥很好的促进作用。</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a:lnSpc>
                <a:spcPct val="140000"/>
              </a:lnSpc>
            </a:pPr>
            <a:r>
              <a:rPr lang="en-US" altLang="zh-CN" sz="1800">
                <a:latin typeface="华文中宋" pitchFamily="2" charset="-122"/>
                <a:ea typeface="华文中宋" pitchFamily="2" charset="-122"/>
              </a:rPr>
              <a:t>      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日，财政部、工业和信息化部、科技部、国家发展改革委印发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关于调整完善新能源汽车推广应用财政补贴政策的通知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，自</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日起实施。</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主要内容：一、调整完善推广应用补贴政策。包括提高技术门槛要求；完善新能源汽车补贴标准；分类调整运营里程要求。二、进一步加强推广应用监督管理。包括加快完善信息化监管平台；建立与补贴挂钩的整车和电池“一致性”抽检制度；拓宽监督渠道，夯实监管责任。三、进一步优化推广应用环境。包括破除地方保护，建立统一市场；落实生产者责任，提高生产销售服务管理水平。从</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23</a:t>
            </a:r>
            <a:r>
              <a:rPr lang="zh-CN" altLang="en-US" sz="1800">
                <a:latin typeface="华文中宋" pitchFamily="2" charset="-122"/>
                <a:ea typeface="华文中宋" pitchFamily="2" charset="-122"/>
              </a:rPr>
              <a:t>日财政部、科技部印发 </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关于开展节能与新能源汽车示范推广试点工作的通知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算起，新能源汽车推广应用财政补贴政策的施行已进入第十个年头。此次是对</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年底印发的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关于调整新能源汽车推广应用财政补贴政策的通知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的调整完善。因此，有必要对实施补贴政策的沿革及成效，以及此次调整完善的主要变化等情况进行认真分析。</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5810" name="Rectangle 2"/>
          <p:cNvSpPr>
            <a:spLocks noGrp="1" noChangeArrowheads="1"/>
          </p:cNvSpPr>
          <p:nvPr>
            <p:ph type="title"/>
          </p:nvPr>
        </p:nvSpPr>
        <p:spPr>
          <a:xfrm>
            <a:off x="1457325" y="138113"/>
            <a:ext cx="7218363" cy="655637"/>
          </a:xfrm>
        </p:spPr>
        <p:txBody>
          <a:bodyPr/>
          <a:lstStyle/>
          <a:p>
            <a:pPr algn="ctr"/>
            <a:r>
              <a:rPr lang="zh-CN" altLang="en-US" sz="2800">
                <a:solidFill>
                  <a:srgbClr val="FFCC00"/>
                </a:solidFill>
                <a:ea typeface="黑体" pitchFamily="49" charset="-122"/>
              </a:rPr>
              <a:t>新能源汽车推广应用补贴政策的沿革及成效</a:t>
            </a:r>
          </a:p>
        </p:txBody>
      </p:sp>
      <p:sp>
        <p:nvSpPr>
          <p:cNvPr id="3575811" name="Text Box 3"/>
          <p:cNvSpPr txBox="1">
            <a:spLocks noChangeArrowheads="1"/>
          </p:cNvSpPr>
          <p:nvPr/>
        </p:nvSpPr>
        <p:spPr bwMode="auto">
          <a:xfrm>
            <a:off x="530225" y="1422400"/>
            <a:ext cx="8134350" cy="4683125"/>
          </a:xfrm>
          <a:prstGeom prst="rect">
            <a:avLst/>
          </a:prstGeom>
          <a:noFill/>
          <a:ln w="12700">
            <a:noFill/>
            <a:miter lim="800000"/>
            <a:headEnd type="none" w="sm" len="sm"/>
            <a:tailEnd type="none" w="sm" len="sm"/>
          </a:ln>
          <a:effectLst/>
        </p:spPr>
        <p:txBody>
          <a:bodyPr>
            <a:spAutoFit/>
          </a:bodyPr>
          <a:lstStyle/>
          <a:p>
            <a:pPr>
              <a:lnSpc>
                <a:spcPct val="120000"/>
              </a:lnSpc>
            </a:pPr>
            <a:r>
              <a:rPr lang="zh-CN" altLang="en-US" sz="2000" b="1">
                <a:solidFill>
                  <a:srgbClr val="FF0000"/>
                </a:solidFill>
                <a:ea typeface="华文中宋" pitchFamily="2" charset="-122"/>
              </a:rPr>
              <a:t>节能与新能源汽车示范推广试点工作（</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en-US" altLang="zh-CN" sz="1800">
                <a:latin typeface="华文中宋" pitchFamily="2" charset="-122"/>
                <a:ea typeface="华文中宋" pitchFamily="2" charset="-122"/>
              </a:rPr>
              <a:t>      2009</a:t>
            </a:r>
            <a:r>
              <a:rPr lang="zh-CN" altLang="en-US" sz="1800">
                <a:latin typeface="华文中宋" pitchFamily="2" charset="-122"/>
                <a:ea typeface="华文中宋" pitchFamily="2" charset="-122"/>
              </a:rPr>
              <a:t>年至</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年，我国新能源汽车示范推广应用共进行了三轮试点。第一轮试点自</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年开始，至</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年底到期。</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23</a:t>
            </a:r>
            <a:r>
              <a:rPr lang="zh-CN" altLang="en-US" sz="1800">
                <a:latin typeface="华文中宋" pitchFamily="2" charset="-122"/>
                <a:ea typeface="华文中宋" pitchFamily="2" charset="-122"/>
              </a:rPr>
              <a:t>日，财政部、科技部印发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关于开展节能与新能源汽车示范推广试点工作的通知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，决定在北京等</a:t>
            </a:r>
            <a:r>
              <a:rPr lang="en-US" altLang="zh-CN" sz="1800">
                <a:latin typeface="华文中宋" pitchFamily="2" charset="-122"/>
                <a:ea typeface="华文中宋" pitchFamily="2" charset="-122"/>
              </a:rPr>
              <a:t>13</a:t>
            </a:r>
            <a:r>
              <a:rPr lang="zh-CN" altLang="en-US" sz="1800">
                <a:latin typeface="华文中宋" pitchFamily="2" charset="-122"/>
                <a:ea typeface="华文中宋" pitchFamily="2" charset="-122"/>
              </a:rPr>
              <a:t>个城市开展节能与新能源汽车示范推广试点工作，中央财政对试点城市相关公共服务领域（公交、出租、公务、环卫和邮政等）示范推广单位购买和使用节能与新能源汽车给予一次性定额补助。</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附件</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节能与新能源汽车示范推广财政补助资金管理暂行办法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，明确了纳入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节能与新能源汽车示范推广应用工程推荐车型目录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车型享受的财政补贴标准。</a:t>
            </a:r>
            <a:r>
              <a:rPr lang="en-US" altLang="zh-CN" sz="1800">
                <a:latin typeface="华文中宋" pitchFamily="2" charset="-122"/>
                <a:ea typeface="华文中宋" pitchFamily="2" charset="-122"/>
              </a:rPr>
              <a:t>2010</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31</a:t>
            </a:r>
            <a:r>
              <a:rPr lang="zh-CN" altLang="en-US" sz="1800">
                <a:latin typeface="华文中宋" pitchFamily="2" charset="-122"/>
                <a:ea typeface="华文中宋" pitchFamily="2" charset="-122"/>
              </a:rPr>
              <a:t>日，财政部等四部委印发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关于扩大公共服务领域节能与新能源汽车示范推广有关工作的通知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，决定在</a:t>
            </a:r>
            <a:r>
              <a:rPr lang="en-US" altLang="zh-CN" sz="1800">
                <a:latin typeface="华文中宋" pitchFamily="2" charset="-122"/>
                <a:ea typeface="华文中宋" pitchFamily="2" charset="-122"/>
              </a:rPr>
              <a:t>13</a:t>
            </a:r>
            <a:r>
              <a:rPr lang="zh-CN" altLang="en-US" sz="1800">
                <a:latin typeface="华文中宋" pitchFamily="2" charset="-122"/>
                <a:ea typeface="华文中宋" pitchFamily="2" charset="-122"/>
              </a:rPr>
              <a:t>个试点城市的基础上，增加天津等</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个试点城市。</a:t>
            </a:r>
            <a:r>
              <a:rPr lang="en-US" altLang="zh-CN" sz="1800">
                <a:latin typeface="华文中宋" pitchFamily="2" charset="-122"/>
                <a:ea typeface="华文中宋" pitchFamily="2" charset="-122"/>
              </a:rPr>
              <a:t>2010</a:t>
            </a:r>
            <a:r>
              <a:rPr lang="zh-CN" altLang="en-US" sz="1800">
                <a:latin typeface="华文中宋" pitchFamily="2" charset="-122"/>
                <a:ea typeface="华文中宋" pitchFamily="2" charset="-122"/>
              </a:rPr>
              <a:t>年下半年，第三批新增沈阳等</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个试点城市，至此试点城市增加至</a:t>
            </a:r>
            <a:r>
              <a:rPr lang="en-US" altLang="zh-CN" sz="1800">
                <a:latin typeface="华文中宋" pitchFamily="2" charset="-122"/>
                <a:ea typeface="华文中宋" pitchFamily="2" charset="-122"/>
              </a:rPr>
              <a:t>25</a:t>
            </a:r>
            <a:r>
              <a:rPr lang="zh-CN" altLang="en-US" sz="1800">
                <a:latin typeface="华文中宋" pitchFamily="2" charset="-122"/>
                <a:ea typeface="华文中宋" pitchFamily="2" charset="-122"/>
              </a:rPr>
              <a:t>个。</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7218363" cy="655637"/>
          </a:xfrm>
        </p:spPr>
        <p:txBody>
          <a:bodyPr/>
          <a:lstStyle/>
          <a:p>
            <a:pPr algn="ctr"/>
            <a:r>
              <a:rPr lang="zh-CN" altLang="en-US" sz="2800">
                <a:solidFill>
                  <a:srgbClr val="FFCC00"/>
                </a:solidFill>
                <a:ea typeface="黑体" pitchFamily="49" charset="-122"/>
              </a:rPr>
              <a:t>新能源汽车推广应用补贴政策的沿革及成效</a:t>
            </a:r>
          </a:p>
        </p:txBody>
      </p:sp>
      <p:sp>
        <p:nvSpPr>
          <p:cNvPr id="3579907" name="Text Box 3"/>
          <p:cNvSpPr txBox="1">
            <a:spLocks noChangeArrowheads="1"/>
          </p:cNvSpPr>
          <p:nvPr/>
        </p:nvSpPr>
        <p:spPr bwMode="auto">
          <a:xfrm>
            <a:off x="530225" y="1422400"/>
            <a:ext cx="8134350" cy="4683125"/>
          </a:xfrm>
          <a:prstGeom prst="rect">
            <a:avLst/>
          </a:prstGeom>
          <a:noFill/>
          <a:ln w="12700">
            <a:noFill/>
            <a:miter lim="800000"/>
            <a:headEnd type="none" w="sm" len="sm"/>
            <a:tailEnd type="none" w="sm" len="sm"/>
          </a:ln>
          <a:effectLst/>
        </p:spPr>
        <p:txBody>
          <a:bodyPr>
            <a:spAutoFit/>
          </a:bodyPr>
          <a:lstStyle/>
          <a:p>
            <a:pPr eaLnBrk="1">
              <a:lnSpc>
                <a:spcPct val="120000"/>
              </a:lnSpc>
            </a:pPr>
            <a:r>
              <a:rPr lang="zh-CN" altLang="en-US" sz="2000" b="1">
                <a:solidFill>
                  <a:srgbClr val="FF0000"/>
                </a:solidFill>
                <a:ea typeface="华文中宋" pitchFamily="2" charset="-122"/>
              </a:rPr>
              <a:t>节能与新能源汽车示范推广试点工作（</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p>
          <a:p>
            <a:pPr eaLnBrk="1">
              <a:lnSpc>
                <a:spcPct val="140000"/>
              </a:lnSpc>
            </a:pPr>
            <a:r>
              <a:rPr lang="en-US" altLang="zh-CN" sz="1800">
                <a:latin typeface="华文中宋" pitchFamily="2" charset="-122"/>
                <a:ea typeface="华文中宋" pitchFamily="2" charset="-122"/>
              </a:rPr>
              <a:t>      2010年5月31日，财政部等四部委印发《关于开展私人购买新能源汽车补贴试点的通知》</a:t>
            </a:r>
            <a:r>
              <a:rPr lang="zh-CN" altLang="en-US" sz="1800">
                <a:latin typeface="华文中宋" pitchFamily="2" charset="-122"/>
                <a:ea typeface="华文中宋" pitchFamily="2" charset="-122"/>
              </a:rPr>
              <a:t>，决定</a:t>
            </a:r>
            <a:r>
              <a:rPr lang="en-US" altLang="en-US" sz="1800">
                <a:latin typeface="华文中宋" pitchFamily="2" charset="-122"/>
                <a:ea typeface="华文中宋" pitchFamily="2" charset="-122"/>
              </a:rPr>
              <a:t>选择5</a:t>
            </a:r>
            <a:r>
              <a:rPr lang="en-US" altLang="zh-CN" sz="1800">
                <a:latin typeface="华文中宋" pitchFamily="2" charset="-122"/>
                <a:ea typeface="华文中宋" pitchFamily="2" charset="-122"/>
              </a:rPr>
              <a:t>个</a:t>
            </a:r>
            <a:r>
              <a:rPr lang="zh-CN" altLang="en-US" sz="1800">
                <a:latin typeface="华文中宋" pitchFamily="2" charset="-122"/>
                <a:ea typeface="华文中宋" pitchFamily="2" charset="-122"/>
              </a:rPr>
              <a:t>（最终确定</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个）城市编制私人购买新能源汽车补贴试点实施方案后启动试点，并附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私人购买新能源汽车试点财政补助资金管理暂行办法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8</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日，财政部等四部委印发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关于扩大混合动力城市公交客车示范推广范围有关工作的通知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，将混合动力公交客车（含插电式混合动力客车）推广范围从</a:t>
            </a:r>
            <a:r>
              <a:rPr lang="en-US" altLang="zh-CN" sz="1800">
                <a:latin typeface="华文中宋" pitchFamily="2" charset="-122"/>
                <a:ea typeface="华文中宋" pitchFamily="2" charset="-122"/>
              </a:rPr>
              <a:t>25</a:t>
            </a:r>
            <a:r>
              <a:rPr lang="zh-CN" altLang="en-US" sz="1800">
                <a:latin typeface="华文中宋" pitchFamily="2" charset="-122"/>
                <a:ea typeface="华文中宋" pitchFamily="2" charset="-122"/>
              </a:rPr>
              <a:t>个示范推广城市扩大到全国所有城市。</a:t>
            </a:r>
          </a:p>
          <a:p>
            <a:pPr eaLnBrk="1">
              <a:lnSpc>
                <a:spcPct val="140000"/>
              </a:lnSpc>
            </a:pPr>
            <a:r>
              <a:rPr lang="zh-CN" altLang="en-US" sz="1800">
                <a:latin typeface="华文中宋" pitchFamily="2" charset="-122"/>
                <a:ea typeface="华文中宋" pitchFamily="2" charset="-122"/>
              </a:rPr>
              <a:t>      截至</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年底第一轮补贴政策到期，</a:t>
            </a:r>
            <a:r>
              <a:rPr lang="en-US" altLang="zh-CN" sz="1800">
                <a:latin typeface="华文中宋" pitchFamily="2" charset="-122"/>
                <a:ea typeface="华文中宋" pitchFamily="2" charset="-122"/>
              </a:rPr>
              <a:t>25</a:t>
            </a:r>
            <a:r>
              <a:rPr lang="zh-CN" altLang="en-US" sz="1800">
                <a:latin typeface="华文中宋" pitchFamily="2" charset="-122"/>
                <a:ea typeface="华文中宋" pitchFamily="2" charset="-122"/>
              </a:rPr>
              <a:t>个示范城市电动汽车数量</a:t>
            </a:r>
            <a:r>
              <a:rPr lang="en-US" altLang="zh-CN" sz="1800">
                <a:latin typeface="华文中宋" pitchFamily="2" charset="-122"/>
                <a:ea typeface="华文中宋" pitchFamily="2" charset="-122"/>
              </a:rPr>
              <a:t>27432</a:t>
            </a:r>
            <a:r>
              <a:rPr lang="zh-CN" altLang="en-US" sz="1800">
                <a:latin typeface="华文中宋" pitchFamily="2" charset="-122"/>
                <a:ea typeface="华文中宋" pitchFamily="2" charset="-122"/>
              </a:rPr>
              <a:t>辆，其中进入公共领域的车辆</a:t>
            </a:r>
            <a:r>
              <a:rPr lang="en-US" altLang="zh-CN" sz="1800">
                <a:latin typeface="华文中宋" pitchFamily="2" charset="-122"/>
                <a:ea typeface="华文中宋" pitchFamily="2" charset="-122"/>
              </a:rPr>
              <a:t>23032</a:t>
            </a:r>
            <a:r>
              <a:rPr lang="zh-CN" altLang="en-US" sz="1800">
                <a:latin typeface="华文中宋" pitchFamily="2" charset="-122"/>
                <a:ea typeface="华文中宋" pitchFamily="2" charset="-122"/>
              </a:rPr>
              <a:t>辆，私人购车数量仅为</a:t>
            </a:r>
            <a:r>
              <a:rPr lang="en-US" altLang="zh-CN" sz="1800">
                <a:latin typeface="华文中宋" pitchFamily="2" charset="-122"/>
                <a:ea typeface="华文中宋" pitchFamily="2" charset="-122"/>
              </a:rPr>
              <a:t>4400</a:t>
            </a:r>
            <a:r>
              <a:rPr lang="zh-CN" altLang="en-US" sz="1800">
                <a:latin typeface="华文中宋" pitchFamily="2" charset="-122"/>
                <a:ea typeface="华文中宋" pitchFamily="2" charset="-122"/>
              </a:rPr>
              <a:t>辆。自</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8</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11</a:t>
            </a:r>
            <a:r>
              <a:rPr lang="zh-CN" altLang="en-US" sz="1800">
                <a:latin typeface="华文中宋" pitchFamily="2" charset="-122"/>
                <a:ea typeface="华文中宋" pitchFamily="2" charset="-122"/>
              </a:rPr>
              <a:t>日至</a:t>
            </a:r>
            <a:r>
              <a:rPr lang="en-US" altLang="zh-CN" sz="1800">
                <a:latin typeface="华文中宋" pitchFamily="2" charset="-122"/>
                <a:ea typeface="华文中宋" pitchFamily="2" charset="-122"/>
              </a:rPr>
              <a:t>2013</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日，工信部先后共发布</a:t>
            </a:r>
            <a:r>
              <a:rPr lang="en-US" altLang="zh-CN" sz="1800">
                <a:latin typeface="华文中宋" pitchFamily="2" charset="-122"/>
                <a:ea typeface="华文中宋" pitchFamily="2" charset="-122"/>
              </a:rPr>
              <a:t>47</a:t>
            </a:r>
            <a:r>
              <a:rPr lang="zh-CN" altLang="en-US" sz="1800">
                <a:latin typeface="华文中宋" pitchFamily="2" charset="-122"/>
                <a:ea typeface="华文中宋" pitchFamily="2" charset="-122"/>
              </a:rPr>
              <a:t>批</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节能与新能源汽车示范推广应用工程推荐车型目录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，国内</a:t>
            </a:r>
            <a:r>
              <a:rPr lang="en-US" altLang="zh-CN" sz="1800">
                <a:latin typeface="华文中宋" pitchFamily="2" charset="-122"/>
                <a:ea typeface="华文中宋" pitchFamily="2" charset="-122"/>
              </a:rPr>
              <a:t>80</a:t>
            </a:r>
            <a:r>
              <a:rPr lang="zh-CN" altLang="en-US" sz="1800">
                <a:latin typeface="华文中宋" pitchFamily="2" charset="-122"/>
                <a:ea typeface="华文中宋" pitchFamily="2" charset="-122"/>
              </a:rPr>
              <a:t>多家汽车生产企业共有</a:t>
            </a:r>
            <a:r>
              <a:rPr lang="en-US" altLang="zh-CN" sz="1800">
                <a:latin typeface="华文中宋" pitchFamily="2" charset="-122"/>
                <a:ea typeface="华文中宋" pitchFamily="2" charset="-122"/>
              </a:rPr>
              <a:t>786</a:t>
            </a:r>
            <a:r>
              <a:rPr lang="zh-CN" altLang="en-US" sz="1800">
                <a:latin typeface="华文中宋" pitchFamily="2" charset="-122"/>
                <a:ea typeface="华文中宋" pitchFamily="2" charset="-122"/>
              </a:rPr>
              <a:t>个车型列入目录。</a:t>
            </a:r>
            <a:r>
              <a:rPr lang="en-US" altLang="zh-CN" sz="1800">
                <a:latin typeface="华文中宋" pitchFamily="2" charset="-122"/>
                <a:ea typeface="华文中宋" pitchFamily="2" charset="-122"/>
              </a:rPr>
              <a:t>2010</a:t>
            </a:r>
            <a:r>
              <a:rPr lang="zh-CN" altLang="en-US" sz="1800">
                <a:latin typeface="华文中宋" pitchFamily="2" charset="-122"/>
                <a:ea typeface="华文中宋" pitchFamily="2" charset="-122"/>
              </a:rPr>
              <a:t>年至</a:t>
            </a:r>
            <a:r>
              <a:rPr lang="en-US" altLang="zh-CN" sz="1800">
                <a:latin typeface="华文中宋" pitchFamily="2" charset="-122"/>
                <a:ea typeface="华文中宋" pitchFamily="2" charset="-122"/>
              </a:rPr>
              <a:t>2013</a:t>
            </a:r>
            <a:r>
              <a:rPr lang="zh-CN" altLang="en-US" sz="1800">
                <a:latin typeface="华文中宋" pitchFamily="2" charset="-122"/>
                <a:ea typeface="华文中宋" pitchFamily="2" charset="-122"/>
              </a:rPr>
              <a:t>年上半年，列入目录的车型共生产</a:t>
            </a:r>
            <a:r>
              <a:rPr lang="en-US" altLang="zh-CN" sz="1800">
                <a:latin typeface="华文中宋" pitchFamily="2" charset="-122"/>
                <a:ea typeface="华文中宋" pitchFamily="2" charset="-122"/>
              </a:rPr>
              <a:t>33986</a:t>
            </a:r>
            <a:r>
              <a:rPr lang="zh-CN" altLang="en-US" sz="1800">
                <a:latin typeface="华文中宋" pitchFamily="2" charset="-122"/>
                <a:ea typeface="华文中宋" pitchFamily="2" charset="-122"/>
              </a:rPr>
              <a:t>辆。</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7218363" cy="655637"/>
          </a:xfrm>
        </p:spPr>
        <p:txBody>
          <a:bodyPr/>
          <a:lstStyle/>
          <a:p>
            <a:pPr algn="ctr"/>
            <a:r>
              <a:rPr lang="zh-CN" altLang="en-US" sz="2800">
                <a:solidFill>
                  <a:srgbClr val="FFCC00"/>
                </a:solidFill>
                <a:ea typeface="黑体" pitchFamily="49" charset="-122"/>
              </a:rPr>
              <a:t>新能源汽车推广应用补贴政策的沿革及成效</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en-US" altLang="zh-CN" sz="2000" b="1">
                <a:solidFill>
                  <a:srgbClr val="FF0000"/>
                </a:solidFill>
                <a:ea typeface="华文中宋" pitchFamily="2" charset="-122"/>
              </a:rPr>
              <a:t>2013</a:t>
            </a:r>
            <a:r>
              <a:rPr lang="zh-CN" altLang="en-US" sz="2000" b="1">
                <a:solidFill>
                  <a:srgbClr val="FF0000"/>
                </a:solidFill>
                <a:ea typeface="华文中宋" pitchFamily="2" charset="-122"/>
              </a:rPr>
              <a:t>年至</a:t>
            </a:r>
            <a:r>
              <a:rPr lang="en-US" altLang="zh-CN" sz="2000" b="1">
                <a:solidFill>
                  <a:srgbClr val="FF0000"/>
                </a:solidFill>
                <a:ea typeface="华文中宋" pitchFamily="2" charset="-122"/>
              </a:rPr>
              <a:t>2015</a:t>
            </a:r>
            <a:r>
              <a:rPr lang="zh-CN" altLang="en-US" sz="2000" b="1">
                <a:solidFill>
                  <a:srgbClr val="FF0000"/>
                </a:solidFill>
                <a:ea typeface="华文中宋" pitchFamily="2" charset="-122"/>
              </a:rPr>
              <a:t>年继续开展新能源汽车推广应用工作</a:t>
            </a:r>
          </a:p>
          <a:p>
            <a:pPr eaLnBrk="1">
              <a:lnSpc>
                <a:spcPct val="140000"/>
              </a:lnSpc>
            </a:pPr>
            <a:r>
              <a:rPr lang="en-US" altLang="zh-CN" sz="1800">
                <a:latin typeface="华文中宋" pitchFamily="2" charset="-122"/>
                <a:ea typeface="华文中宋" pitchFamily="2" charset="-122"/>
              </a:rPr>
              <a:t>      2013年9月13日，财政</a:t>
            </a:r>
            <a:r>
              <a:rPr lang="zh-CN" altLang="en-US" sz="1800">
                <a:latin typeface="华文中宋" pitchFamily="2" charset="-122"/>
                <a:ea typeface="华文中宋" pitchFamily="2" charset="-122"/>
              </a:rPr>
              <a:t>部等四部委印发</a:t>
            </a:r>
            <a:r>
              <a:rPr lang="en-US" altLang="zh-CN" sz="1800">
                <a:latin typeface="华文中宋" pitchFamily="2" charset="-122"/>
                <a:ea typeface="华文中宋" pitchFamily="2" charset="-122"/>
              </a:rPr>
              <a:t>《关于继续开展新能源汽车推广应用工作的通知》，确定2013年至2015年继续开展新能源汽车推广应用工作。</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二轮补贴政策与第一轮政策相比有以下明显变化。第一、政策名称变化。一是不再涉及节能汽车，仅有新能源汽车，定位更准确。二是由“推广试点”改为“推广应用”，重在扩大试点城市的应用规模。第二、试点城市推广应用目标大幅提升。要求特大型城市或重点区域新能源汽车累计推广量不低于</a:t>
            </a:r>
            <a:r>
              <a:rPr lang="en-US" altLang="zh-CN" sz="1800">
                <a:latin typeface="华文中宋" pitchFamily="2" charset="-122"/>
                <a:ea typeface="华文中宋" pitchFamily="2" charset="-122"/>
              </a:rPr>
              <a:t>10000</a:t>
            </a:r>
            <a:r>
              <a:rPr lang="zh-CN" altLang="en-US" sz="1800">
                <a:latin typeface="华文中宋" pitchFamily="2" charset="-122"/>
                <a:ea typeface="华文中宋" pitchFamily="2" charset="-122"/>
              </a:rPr>
              <a:t>辆，其他城市或区域累计推广量不低于</a:t>
            </a:r>
            <a:r>
              <a:rPr lang="en-US" altLang="zh-CN" sz="1800">
                <a:latin typeface="华文中宋" pitchFamily="2" charset="-122"/>
                <a:ea typeface="华文中宋" pitchFamily="2" charset="-122"/>
              </a:rPr>
              <a:t>5000</a:t>
            </a:r>
            <a:r>
              <a:rPr lang="zh-CN" altLang="en-US" sz="1800">
                <a:latin typeface="华文中宋" pitchFamily="2" charset="-122"/>
                <a:ea typeface="华文中宋" pitchFamily="2" charset="-122"/>
              </a:rPr>
              <a:t>辆。第三、对消费者购买新能源汽车补贴方式的调整。补贴资金直接拨付给新能源汽车生产企业，消费者按销售价格扣减补贴后支付。第四、建立了政策导向上的新机制。一是车型采购中体现公平竞争机制。二是确保公共领域率先使用新能源汽车机制。三是补贴标准的“逐年退坡”机制。四是对示范城市的动态调整机制。</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7218363" cy="655637"/>
          </a:xfrm>
        </p:spPr>
        <p:txBody>
          <a:bodyPr/>
          <a:lstStyle/>
          <a:p>
            <a:pPr algn="ctr"/>
            <a:r>
              <a:rPr lang="zh-CN" altLang="en-US" sz="2800">
                <a:solidFill>
                  <a:srgbClr val="FFCC00"/>
                </a:solidFill>
                <a:ea typeface="黑体" pitchFamily="49" charset="-122"/>
              </a:rPr>
              <a:t>新能源汽车推广应用补贴政策的沿革及成效</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en-US" altLang="zh-CN" sz="2000" b="1">
                <a:solidFill>
                  <a:srgbClr val="FF0000"/>
                </a:solidFill>
                <a:ea typeface="华文中宋" pitchFamily="2" charset="-122"/>
              </a:rPr>
              <a:t>2016</a:t>
            </a:r>
            <a:r>
              <a:rPr lang="zh-CN" altLang="en-US" sz="2000" b="1">
                <a:solidFill>
                  <a:srgbClr val="FF0000"/>
                </a:solidFill>
                <a:ea typeface="华文中宋" pitchFamily="2" charset="-122"/>
              </a:rPr>
              <a:t>至</a:t>
            </a:r>
            <a:r>
              <a:rPr lang="en-US" altLang="zh-CN" sz="2000" b="1">
                <a:solidFill>
                  <a:srgbClr val="FF0000"/>
                </a:solidFill>
                <a:ea typeface="华文中宋" pitchFamily="2" charset="-122"/>
              </a:rPr>
              <a:t>2020</a:t>
            </a:r>
            <a:r>
              <a:rPr lang="zh-CN" altLang="en-US" sz="2000" b="1">
                <a:solidFill>
                  <a:srgbClr val="FF0000"/>
                </a:solidFill>
                <a:ea typeface="华文中宋" pitchFamily="2" charset="-122"/>
              </a:rPr>
              <a:t>年新能源汽车推广应用财政支持政策</a:t>
            </a:r>
          </a:p>
          <a:p>
            <a:pPr eaLnBrk="1">
              <a:lnSpc>
                <a:spcPct val="140000"/>
              </a:lnSpc>
            </a:pPr>
            <a:r>
              <a:rPr lang="en-US" altLang="zh-CN" sz="1800">
                <a:latin typeface="华文中宋" pitchFamily="2" charset="-122"/>
                <a:ea typeface="华文中宋" pitchFamily="2" charset="-122"/>
              </a:rPr>
              <a:t>      2015年4月30日，</a:t>
            </a:r>
            <a:r>
              <a:rPr lang="zh-CN" altLang="en-US" sz="1800">
                <a:latin typeface="华文中宋" pitchFamily="2" charset="-122"/>
                <a:ea typeface="华文中宋" pitchFamily="2" charset="-122"/>
              </a:rPr>
              <a:t>财政部等四部委印发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a:t>
            </a:r>
            <a:r>
              <a:rPr lang="en-US" altLang="zh-CN" sz="1800">
                <a:latin typeface="华文中宋" pitchFamily="2" charset="-122"/>
                <a:ea typeface="华文中宋" pitchFamily="2" charset="-122"/>
              </a:rPr>
              <a:t>2016-2020</a:t>
            </a:r>
            <a:r>
              <a:rPr lang="zh-CN" altLang="en-US" sz="1800">
                <a:latin typeface="华文中宋" pitchFamily="2" charset="-122"/>
                <a:ea typeface="华文中宋" pitchFamily="2" charset="-122"/>
              </a:rPr>
              <a:t>年新能源汽车推广应用财政支持政策的通知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，决定</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至</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年继续实施新能源汽车推广应用补助政策。这就意味着，自</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开始我国新能源汽车推广应用进入第三轮试点。新政策规定，中央财政对购买新能源汽车给予补助，实行普惠制，即在全国范围内开展新能源汽车推广应用工作，全国的消费者均可享受补贴。中央财政补助的产品是纳入“新能源汽车推广应用工程推荐车型目录”的纯电动汽车、插电式混合动力汽车和燃料电池汽车。</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至</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年除燃料电池汽车外其他车型补助标准适当退坡，其中：</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至</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年补助标准在</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年基础上下降</a:t>
            </a:r>
            <a:r>
              <a:rPr lang="en-US" altLang="zh-CN" sz="1800">
                <a:latin typeface="华文中宋" pitchFamily="2" charset="-122"/>
                <a:ea typeface="华文中宋" pitchFamily="2" charset="-122"/>
              </a:rPr>
              <a:t>20%</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2019</a:t>
            </a:r>
            <a:r>
              <a:rPr lang="zh-CN" altLang="en-US" sz="1800">
                <a:latin typeface="华文中宋" pitchFamily="2" charset="-122"/>
                <a:ea typeface="华文中宋" pitchFamily="2" charset="-122"/>
              </a:rPr>
              <a:t>至</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年补助标准在</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年基础上下降</a:t>
            </a:r>
            <a:r>
              <a:rPr lang="en-US" altLang="zh-CN" sz="1800">
                <a:latin typeface="华文中宋" pitchFamily="2" charset="-122"/>
                <a:ea typeface="华文中宋" pitchFamily="2" charset="-122"/>
              </a:rPr>
              <a:t>40%</a:t>
            </a:r>
            <a:r>
              <a:rPr lang="zh-CN" altLang="en-US" sz="1800">
                <a:latin typeface="华文中宋" pitchFamily="2" charset="-122"/>
                <a:ea typeface="华文中宋" pitchFamily="2" charset="-122"/>
              </a:rPr>
              <a:t>。同时，在产品性能稳定并安全可靠、售后服务及应急保障完备、加强关键零部件质量保证等方面提出了更严格的要求。</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6" name="Rectangle 2"/>
          <p:cNvSpPr>
            <a:spLocks noGrp="1" noChangeArrowheads="1"/>
          </p:cNvSpPr>
          <p:nvPr>
            <p:ph type="title"/>
          </p:nvPr>
        </p:nvSpPr>
        <p:spPr>
          <a:xfrm>
            <a:off x="1457325" y="138113"/>
            <a:ext cx="7218363" cy="655637"/>
          </a:xfrm>
        </p:spPr>
        <p:txBody>
          <a:bodyPr/>
          <a:lstStyle/>
          <a:p>
            <a:pPr algn="ctr"/>
            <a:r>
              <a:rPr lang="zh-CN" altLang="en-US" sz="2800">
                <a:solidFill>
                  <a:srgbClr val="FFCC00"/>
                </a:solidFill>
                <a:ea typeface="黑体" pitchFamily="49" charset="-122"/>
              </a:rPr>
              <a:t>新能源汽车推广应用补贴政策的沿革及成效</a:t>
            </a:r>
          </a:p>
        </p:txBody>
      </p:sp>
      <p:sp>
        <p:nvSpPr>
          <p:cNvPr id="358502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关于调整新能源汽车推广应用财政补贴政策的通知</a:t>
            </a:r>
          </a:p>
          <a:p>
            <a:pPr eaLnBrk="1">
              <a:lnSpc>
                <a:spcPct val="140000"/>
              </a:lnSpc>
            </a:pPr>
            <a:r>
              <a:rPr lang="en-US" altLang="zh-CN" sz="1800">
                <a:latin typeface="华文中宋" pitchFamily="2" charset="-122"/>
                <a:ea typeface="华文中宋" pitchFamily="2" charset="-122"/>
              </a:rPr>
              <a:t>      2016年12月29日，</a:t>
            </a:r>
            <a:r>
              <a:rPr lang="zh-CN" altLang="en-US" sz="1800">
                <a:latin typeface="华文中宋" pitchFamily="2" charset="-122"/>
                <a:ea typeface="华文中宋" pitchFamily="2" charset="-122"/>
              </a:rPr>
              <a:t>财政部等四部委印发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关于调整新能源汽车推广应用财政补贴政策的通知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主要事项包括：一、调整完善推广应用补贴政策。一是提高推荐车型目录门槛并动态调整。包括：增加整车能耗要求，提高整车续驶里程门槛要求，引入动力电池新国标，提高安全要求，建立市场抽检机制，建立</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动态管理制度，督促推广的新能源汽车应用共七个方面。二是在保持</a:t>
            </a:r>
            <a:r>
              <a:rPr lang="en-US" altLang="zh-CN" sz="1800">
                <a:latin typeface="华文中宋" pitchFamily="2" charset="-122"/>
                <a:ea typeface="华文中宋" pitchFamily="2" charset="-122"/>
              </a:rPr>
              <a:t>2016-2020</a:t>
            </a:r>
            <a:r>
              <a:rPr lang="zh-CN" altLang="en-US" sz="1800">
                <a:latin typeface="华文中宋" pitchFamily="2" charset="-122"/>
                <a:ea typeface="华文中宋" pitchFamily="2" charset="-122"/>
              </a:rPr>
              <a:t>年补贴政策总体稳定的前提下，调整新能源汽车补贴标准。同时，分别设置中央和地方补贴上限，其中地方财政补贴不得超过中央财政单车补贴额的</a:t>
            </a:r>
            <a:r>
              <a:rPr lang="en-US" altLang="zh-CN" sz="1800">
                <a:latin typeface="华文中宋" pitchFamily="2" charset="-122"/>
                <a:ea typeface="华文中宋" pitchFamily="2" charset="-122"/>
              </a:rPr>
              <a:t>50%</a:t>
            </a:r>
            <a:r>
              <a:rPr lang="zh-CN" altLang="en-US" sz="1800">
                <a:latin typeface="华文中宋" pitchFamily="2" charset="-122"/>
                <a:ea typeface="华文中宋" pitchFamily="2" charset="-122"/>
              </a:rPr>
              <a:t>。三是改进补贴资金拨付方式。二、落实推广应用主体责任。生产企业是确保推广信息真实准确的责任主体，地方政府是实施配套政策、组织推广工作的责任主体，国家有关部门加强推广应用监督检查。三、建立惩罚机制。对骗补的企业和地方政府做出具体处罚规定。</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调整完善推广应用补贴政策（</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调整完善推广应用补贴政策包括以下几点：</a:t>
            </a:r>
          </a:p>
          <a:p>
            <a:pPr eaLnBrk="1">
              <a:lnSpc>
                <a:spcPct val="140000"/>
              </a:lnSpc>
            </a:pPr>
            <a:r>
              <a:rPr lang="zh-CN" altLang="en-US" sz="1800">
                <a:latin typeface="华文中宋" pitchFamily="2" charset="-122"/>
                <a:ea typeface="华文中宋" pitchFamily="2" charset="-122"/>
              </a:rPr>
              <a:t>      第一、提高技术门槛要求。一是进一步提高纯电动乘用车、非快充类纯电动客车、专用车动力电池系统能量密度门槛要求，鼓励高性能动力电池应用。二是提高新能源汽车整车能耗要求，鼓励低能耗产品推广。不断提高燃料电池汽车技术门槛。同时，要求有关部门提前研究发布</a:t>
            </a:r>
            <a:r>
              <a:rPr lang="en-US" altLang="zh-CN" sz="1800">
                <a:latin typeface="华文中宋" pitchFamily="2" charset="-122"/>
                <a:ea typeface="华文中宋" pitchFamily="2" charset="-122"/>
              </a:rPr>
              <a:t>2019</a:t>
            </a:r>
            <a:r>
              <a:rPr lang="zh-CN" altLang="en-US" sz="1800">
                <a:latin typeface="华文中宋" pitchFamily="2" charset="-122"/>
                <a:ea typeface="华文中宋" pitchFamily="2" charset="-122"/>
              </a:rPr>
              <a:t>年和</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年关键技术指标门槛。例如，根据纯电动乘用车能耗水平设置调整系数。按整车整备质量（</a:t>
            </a:r>
            <a:r>
              <a:rPr lang="en-US" altLang="zh-CN" sz="1800">
                <a:latin typeface="华文中宋" pitchFamily="2" charset="-122"/>
                <a:ea typeface="华文中宋" pitchFamily="2" charset="-122"/>
              </a:rPr>
              <a:t>m</a:t>
            </a:r>
            <a:r>
              <a:rPr lang="zh-CN" altLang="en-US" sz="1800">
                <a:latin typeface="华文中宋" pitchFamily="2" charset="-122"/>
                <a:ea typeface="华文中宋" pitchFamily="2" charset="-122"/>
              </a:rPr>
              <a:t>）不同，对工况条件下百公里耗电量（</a:t>
            </a:r>
            <a:r>
              <a:rPr lang="en-US" altLang="zh-CN" sz="1800">
                <a:latin typeface="华文中宋" pitchFamily="2" charset="-122"/>
                <a:ea typeface="华文中宋" pitchFamily="2" charset="-122"/>
              </a:rPr>
              <a:t>Y</a:t>
            </a:r>
            <a:r>
              <a:rPr lang="zh-CN" altLang="en-US" sz="1800">
                <a:latin typeface="华文中宋" pitchFamily="2" charset="-122"/>
                <a:ea typeface="华文中宋" pitchFamily="2" charset="-122"/>
              </a:rPr>
              <a:t>）设置门槛条件：</a:t>
            </a:r>
            <a:r>
              <a:rPr lang="en-US" altLang="zh-CN" sz="1800">
                <a:latin typeface="华文中宋" pitchFamily="2" charset="-122"/>
                <a:ea typeface="华文中宋" pitchFamily="2" charset="-122"/>
              </a:rPr>
              <a:t>m≤1000kg</a:t>
            </a:r>
            <a:r>
              <a:rPr lang="zh-CN" altLang="en-US" sz="1800">
                <a:latin typeface="华文中宋" pitchFamily="2" charset="-122"/>
                <a:ea typeface="华文中宋" pitchFamily="2" charset="-122"/>
              </a:rPr>
              <a:t>时，</a:t>
            </a:r>
            <a:r>
              <a:rPr lang="en-US" altLang="zh-CN" sz="1800">
                <a:latin typeface="华文中宋" pitchFamily="2" charset="-122"/>
                <a:ea typeface="华文中宋" pitchFamily="2" charset="-122"/>
              </a:rPr>
              <a:t>Y≤0.0126×m+0.45</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1000&lt;m≤1600kg</a:t>
            </a:r>
            <a:r>
              <a:rPr lang="zh-CN" altLang="en-US" sz="1800">
                <a:latin typeface="华文中宋" pitchFamily="2" charset="-122"/>
                <a:ea typeface="华文中宋" pitchFamily="2" charset="-122"/>
              </a:rPr>
              <a:t>时</a:t>
            </a:r>
            <a:r>
              <a:rPr lang="en-US" altLang="zh-CN" sz="1800">
                <a:latin typeface="华文中宋" pitchFamily="2" charset="-122"/>
                <a:ea typeface="华文中宋" pitchFamily="2" charset="-122"/>
              </a:rPr>
              <a:t>, Y≤0.0108×m+2.25</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m&gt;1600kg</a:t>
            </a:r>
            <a:r>
              <a:rPr lang="zh-CN" altLang="en-US" sz="1800">
                <a:latin typeface="华文中宋" pitchFamily="2" charset="-122"/>
                <a:ea typeface="华文中宋" pitchFamily="2" charset="-122"/>
              </a:rPr>
              <a:t>时，</a:t>
            </a:r>
            <a:r>
              <a:rPr lang="en-US" altLang="zh-CN" sz="1800">
                <a:latin typeface="华文中宋" pitchFamily="2" charset="-122"/>
                <a:ea typeface="华文中宋" pitchFamily="2" charset="-122"/>
              </a:rPr>
              <a:t>Y≤0.0045×m+12.33</a:t>
            </a:r>
            <a:r>
              <a:rPr lang="zh-CN" altLang="en-US" sz="1800">
                <a:latin typeface="华文中宋" pitchFamily="2" charset="-122"/>
                <a:ea typeface="华文中宋" pitchFamily="2" charset="-122"/>
              </a:rPr>
              <a:t>。百公里耗电量（</a:t>
            </a:r>
            <a:r>
              <a:rPr lang="en-US" altLang="zh-CN" sz="1800">
                <a:latin typeface="华文中宋" pitchFamily="2" charset="-122"/>
                <a:ea typeface="华文中宋" pitchFamily="2" charset="-122"/>
              </a:rPr>
              <a:t>Y</a:t>
            </a:r>
            <a:r>
              <a:rPr lang="zh-CN" altLang="en-US" sz="1800">
                <a:latin typeface="华文中宋" pitchFamily="2" charset="-122"/>
                <a:ea typeface="华文中宋" pitchFamily="2" charset="-122"/>
              </a:rPr>
              <a:t>）优于门槛</a:t>
            </a:r>
            <a:r>
              <a:rPr lang="en-US" altLang="zh-CN" sz="1800">
                <a:latin typeface="华文中宋" pitchFamily="2" charset="-122"/>
                <a:ea typeface="华文中宋" pitchFamily="2" charset="-122"/>
              </a:rPr>
              <a:t>0</a:t>
            </a:r>
            <a:r>
              <a:rPr lang="zh-CN" altLang="en-US" sz="1800">
                <a:latin typeface="华文中宋" pitchFamily="2" charset="-122"/>
                <a:ea typeface="华文中宋" pitchFamily="2" charset="-122"/>
              </a:rPr>
              <a:t>（含）</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的车型按</a:t>
            </a:r>
            <a:r>
              <a:rPr lang="en-US" altLang="zh-CN" sz="1800">
                <a:latin typeface="华文中宋" pitchFamily="2" charset="-122"/>
                <a:ea typeface="华文中宋" pitchFamily="2" charset="-122"/>
              </a:rPr>
              <a:t>0.5</a:t>
            </a:r>
            <a:r>
              <a:rPr lang="zh-CN" altLang="en-US" sz="1800">
                <a:latin typeface="华文中宋" pitchFamily="2" charset="-122"/>
                <a:ea typeface="华文中宋" pitchFamily="2" charset="-122"/>
              </a:rPr>
              <a:t>倍补贴，优于门槛</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（含）</a:t>
            </a:r>
            <a:r>
              <a:rPr lang="en-US" altLang="zh-CN" sz="1800">
                <a:latin typeface="华文中宋" pitchFamily="2" charset="-122"/>
                <a:ea typeface="华文中宋" pitchFamily="2" charset="-122"/>
              </a:rPr>
              <a:t>-25%</a:t>
            </a:r>
            <a:r>
              <a:rPr lang="zh-CN" altLang="en-US" sz="1800">
                <a:latin typeface="华文中宋" pitchFamily="2" charset="-122"/>
                <a:ea typeface="华文中宋" pitchFamily="2" charset="-122"/>
              </a:rPr>
              <a:t>的车型按</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倍补贴，优于门槛</a:t>
            </a:r>
            <a:r>
              <a:rPr lang="en-US" altLang="zh-CN" sz="1800">
                <a:latin typeface="华文中宋" pitchFamily="2" charset="-122"/>
                <a:ea typeface="华文中宋" pitchFamily="2" charset="-122"/>
              </a:rPr>
              <a:t>25%</a:t>
            </a:r>
            <a:r>
              <a:rPr lang="zh-CN" altLang="en-US" sz="1800">
                <a:latin typeface="华文中宋" pitchFamily="2" charset="-122"/>
                <a:ea typeface="华文中宋" pitchFamily="2" charset="-122"/>
              </a:rPr>
              <a:t>（含）以上的车型按</a:t>
            </a:r>
            <a:r>
              <a:rPr lang="en-US" altLang="zh-CN" sz="1800">
                <a:latin typeface="华文中宋" pitchFamily="2" charset="-122"/>
                <a:ea typeface="华文中宋" pitchFamily="2" charset="-122"/>
              </a:rPr>
              <a:t>1.1</a:t>
            </a:r>
            <a:r>
              <a:rPr lang="zh-CN" altLang="en-US" sz="1800">
                <a:latin typeface="华文中宋" pitchFamily="2" charset="-122"/>
                <a:ea typeface="华文中宋" pitchFamily="2" charset="-122"/>
              </a:rPr>
              <a:t>倍补贴。</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7218363" cy="655637"/>
          </a:xfrm>
        </p:spPr>
        <p:txBody>
          <a:bodyPr/>
          <a:lstStyle/>
          <a:p>
            <a:pPr algn="ctr"/>
            <a:r>
              <a:rPr lang="zh-CN" altLang="en-US" sz="2800">
                <a:solidFill>
                  <a:schemeClr val="bg1"/>
                </a:solidFill>
                <a:ea typeface="黑体" pitchFamily="49" charset="-122"/>
              </a:rPr>
              <a:t>调整完善财政补贴政策的主要内容和变化</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调整完善推广应用补贴政策（</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版新能源汽车补贴政策，对于国家补贴标准的设定，做了一定调整。总的来说，锂电系新能源汽车的补贴幅度呈退坡态势。同时，鼓励纯电动乘用车向长续航方向发展，加快淘汰低能量密度电池。纯电动乘用车领域可享受补贴的动力电池系统能量密度门槛值由此前的</a:t>
            </a:r>
            <a:r>
              <a:rPr lang="en-US" altLang="zh-CN" sz="1800">
                <a:latin typeface="华文中宋" pitchFamily="2" charset="-122"/>
                <a:ea typeface="华文中宋" pitchFamily="2" charset="-122"/>
              </a:rPr>
              <a:t>90Wh/kg</a:t>
            </a:r>
            <a:r>
              <a:rPr lang="zh-CN" altLang="en-US" sz="1800">
                <a:latin typeface="华文中宋" pitchFamily="2" charset="-122"/>
                <a:ea typeface="华文中宋" pitchFamily="2" charset="-122"/>
              </a:rPr>
              <a:t>提高到</a:t>
            </a:r>
            <a:r>
              <a:rPr lang="en-US" altLang="zh-CN" sz="1800">
                <a:latin typeface="华文中宋" pitchFamily="2" charset="-122"/>
                <a:ea typeface="华文中宋" pitchFamily="2" charset="-122"/>
              </a:rPr>
              <a:t>105Wh/kg</a:t>
            </a:r>
            <a:r>
              <a:rPr lang="zh-CN" altLang="en-US" sz="1800">
                <a:latin typeface="华文中宋" pitchFamily="2" charset="-122"/>
                <a:ea typeface="华文中宋" pitchFamily="2" charset="-122"/>
              </a:rPr>
              <a:t>，非快充类纯电动客车的相应指标由此前的</a:t>
            </a:r>
            <a:r>
              <a:rPr lang="en-US" altLang="zh-CN" sz="1800">
                <a:latin typeface="华文中宋" pitchFamily="2" charset="-122"/>
                <a:ea typeface="华文中宋" pitchFamily="2" charset="-122"/>
              </a:rPr>
              <a:t>85Wh/kg</a:t>
            </a:r>
            <a:r>
              <a:rPr lang="zh-CN" altLang="en-US" sz="1800">
                <a:latin typeface="华文中宋" pitchFamily="2" charset="-122"/>
                <a:ea typeface="华文中宋" pitchFamily="2" charset="-122"/>
              </a:rPr>
              <a:t>提高到</a:t>
            </a:r>
            <a:r>
              <a:rPr lang="en-US" altLang="zh-CN" sz="1800">
                <a:latin typeface="华文中宋" pitchFamily="2" charset="-122"/>
                <a:ea typeface="华文中宋" pitchFamily="2" charset="-122"/>
              </a:rPr>
              <a:t>115Wh/kg</a:t>
            </a:r>
            <a:r>
              <a:rPr lang="zh-CN" altLang="en-US" sz="1800">
                <a:latin typeface="华文中宋" pitchFamily="2" charset="-122"/>
                <a:ea typeface="华文中宋" pitchFamily="2" charset="-122"/>
              </a:rPr>
              <a:t>，新能源货车和专用车的相应指标由此前的</a:t>
            </a:r>
            <a:r>
              <a:rPr lang="en-US" altLang="zh-CN" sz="1800">
                <a:latin typeface="华文中宋" pitchFamily="2" charset="-122"/>
                <a:ea typeface="华文中宋" pitchFamily="2" charset="-122"/>
              </a:rPr>
              <a:t>90Wh/kg</a:t>
            </a:r>
            <a:r>
              <a:rPr lang="zh-CN" altLang="en-US" sz="1800">
                <a:latin typeface="华文中宋" pitchFamily="2" charset="-122"/>
                <a:ea typeface="华文中宋" pitchFamily="2" charset="-122"/>
              </a:rPr>
              <a:t>提高到</a:t>
            </a:r>
            <a:r>
              <a:rPr lang="en-US" altLang="zh-CN" sz="1800">
                <a:latin typeface="华文中宋" pitchFamily="2" charset="-122"/>
                <a:ea typeface="华文中宋" pitchFamily="2" charset="-122"/>
              </a:rPr>
              <a:t>115Wh/kg</a:t>
            </a:r>
            <a:r>
              <a:rPr lang="zh-CN" altLang="en-US" sz="1800">
                <a:latin typeface="华文中宋" pitchFamily="2" charset="-122"/>
                <a:ea typeface="华文中宋" pitchFamily="2" charset="-122"/>
              </a:rPr>
              <a:t>；享受补贴的纯电动乘用车续航里程门槛值由此前的</a:t>
            </a:r>
            <a:r>
              <a:rPr lang="en-US" altLang="zh-CN" sz="1800">
                <a:latin typeface="华文中宋" pitchFamily="2" charset="-122"/>
                <a:ea typeface="华文中宋" pitchFamily="2" charset="-122"/>
              </a:rPr>
              <a:t>100km</a:t>
            </a:r>
            <a:r>
              <a:rPr lang="zh-CN" altLang="en-US" sz="1800">
                <a:latin typeface="华文中宋" pitchFamily="2" charset="-122"/>
                <a:ea typeface="华文中宋" pitchFamily="2" charset="-122"/>
              </a:rPr>
              <a:t>提高到</a:t>
            </a:r>
            <a:r>
              <a:rPr lang="en-US" altLang="zh-CN" sz="1800">
                <a:latin typeface="华文中宋" pitchFamily="2" charset="-122"/>
                <a:ea typeface="华文中宋" pitchFamily="2" charset="-122"/>
              </a:rPr>
              <a:t>150km</a:t>
            </a:r>
            <a:r>
              <a:rPr lang="zh-CN" altLang="en-US" sz="1800">
                <a:latin typeface="华文中宋" pitchFamily="2" charset="-122"/>
                <a:ea typeface="华文中宋" pitchFamily="2" charset="-122"/>
              </a:rPr>
              <a:t>。</a:t>
            </a:r>
          </a:p>
          <a:p>
            <a:pPr eaLnBrk="1">
              <a:lnSpc>
                <a:spcPct val="140000"/>
              </a:lnSpc>
            </a:pPr>
            <a:r>
              <a:rPr lang="zh-CN" altLang="en-US" sz="1800">
                <a:latin typeface="华文中宋" pitchFamily="2" charset="-122"/>
                <a:ea typeface="华文中宋" pitchFamily="2" charset="-122"/>
              </a:rPr>
              <a:t>      第二、完善新能源汽车补贴标准。调整优化新能源乘用车补贴标准，合理降低新能源客车和新能源专用车补贴标准。燃料电池汽车补贴力度保持不变，燃料电池乘用车按燃料电池系统的额定功率进行补贴，燃料电池客车和专用车采用定额补贴方式。鼓励技术水平高、安全可靠的产品推广应用。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31149</TotalTime>
  <Pages>82</Pages>
  <Words>2783</Words>
  <Application>Microsoft PowerPoint 4.0</Application>
  <PresentationFormat>全屏显示(4:3)</PresentationFormat>
  <Paragraphs>46</Paragraphs>
  <Slides>14</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6" baseType="lpstr">
      <vt:lpstr>Times New Roman</vt:lpstr>
      <vt:lpstr>宋体</vt:lpstr>
      <vt:lpstr>Arial</vt:lpstr>
      <vt:lpstr>Wingdings</vt:lpstr>
      <vt:lpstr>方正综艺简体</vt:lpstr>
      <vt:lpstr>Arial Black</vt:lpstr>
      <vt:lpstr>黑体</vt:lpstr>
      <vt:lpstr>楷体</vt:lpstr>
      <vt:lpstr>华文中宋</vt:lpstr>
      <vt:lpstr>final_op</vt:lpstr>
      <vt:lpstr>Pixel</vt:lpstr>
      <vt:lpstr>Microsoft Excel Worksheet</vt:lpstr>
      <vt:lpstr>关于调整完善新能源汽车 推广应用财政补贴政策的分析 演讲人（      ）</vt:lpstr>
      <vt:lpstr>问题的提出</vt:lpstr>
      <vt:lpstr>新能源汽车推广应用补贴政策的沿革及成效</vt:lpstr>
      <vt:lpstr>新能源汽车推广应用补贴政策的沿革及成效</vt:lpstr>
      <vt:lpstr>新能源汽车推广应用补贴政策的沿革及成效</vt:lpstr>
      <vt:lpstr>新能源汽车推广应用补贴政策的沿革及成效</vt:lpstr>
      <vt:lpstr>新能源汽车推广应用补贴政策的沿革及成效</vt:lpstr>
      <vt:lpstr>调整完善财政补贴政策的主要内容和变化</vt:lpstr>
      <vt:lpstr>调整完善财政补贴政策的主要内容和变化</vt:lpstr>
      <vt:lpstr>调整完善财政补贴政策的主要内容和变化</vt:lpstr>
      <vt:lpstr>调整完善财政补贴政策的主要内容和变化</vt:lpstr>
      <vt:lpstr>调整完善财政补贴政策的主要内容和变化</vt:lpstr>
      <vt:lpstr>调整完善财政补贴政策的主要内容和变化</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DELL</cp:lastModifiedBy>
  <cp:revision>1763</cp:revision>
  <cp:lastPrinted>1999-04-27T15:48:37Z</cp:lastPrinted>
  <dcterms:created xsi:type="dcterms:W3CDTF">1998-04-17T16:39:32Z</dcterms:created>
  <dcterms:modified xsi:type="dcterms:W3CDTF">2018-04-09T06:12:18Z</dcterms:modified>
</cp:coreProperties>
</file>