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48" r:id="rId1"/>
    <p:sldMasterId id="2147483649" r:id="rId2"/>
  </p:sldMasterIdLst>
  <p:notesMasterIdLst>
    <p:notesMasterId r:id="rId17"/>
  </p:notesMasterIdLst>
  <p:handoutMasterIdLst>
    <p:handoutMasterId r:id="rId18"/>
  </p:handoutMasterIdLst>
  <p:sldIdLst>
    <p:sldId id="292" r:id="rId3"/>
    <p:sldId id="418" r:id="rId4"/>
    <p:sldId id="448" r:id="rId5"/>
    <p:sldId id="450" r:id="rId6"/>
    <p:sldId id="451" r:id="rId7"/>
    <p:sldId id="452" r:id="rId8"/>
    <p:sldId id="453" r:id="rId9"/>
    <p:sldId id="454" r:id="rId10"/>
    <p:sldId id="455" r:id="rId11"/>
    <p:sldId id="456" r:id="rId12"/>
    <p:sldId id="457" r:id="rId13"/>
    <p:sldId id="458" r:id="rId14"/>
    <p:sldId id="459" r:id="rId15"/>
    <p:sldId id="443" r:id="rId16"/>
  </p:sldIdLst>
  <p:sldSz cx="9144000" cy="6858000" type="screen4x3"/>
  <p:notesSz cx="7004050" cy="9223375"/>
  <p:defaultTextStyle>
    <a:defPPr>
      <a:defRPr lang="en-US"/>
    </a:defPPr>
    <a:lvl1pPr algn="l" rtl="0" eaLnBrk="0" fontAlgn="base" hangingPunct="0">
      <a:spcBef>
        <a:spcPct val="0"/>
      </a:spcBef>
      <a:spcAft>
        <a:spcPct val="0"/>
      </a:spcAft>
      <a:defRPr sz="1400"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sz="1400"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sz="1400"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sz="1400"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sz="1400" kern="1200">
        <a:solidFill>
          <a:schemeClr val="tx1"/>
        </a:solidFill>
        <a:latin typeface="Arial" charset="0"/>
        <a:ea typeface="宋体" pitchFamily="2" charset="-122"/>
        <a:cs typeface="+mn-cs"/>
      </a:defRPr>
    </a:lvl5pPr>
    <a:lvl6pPr marL="2286000" algn="l" defTabSz="914400" rtl="0" eaLnBrk="1" latinLnBrk="0" hangingPunct="1">
      <a:defRPr sz="1400" kern="1200">
        <a:solidFill>
          <a:schemeClr val="tx1"/>
        </a:solidFill>
        <a:latin typeface="Arial" charset="0"/>
        <a:ea typeface="宋体" pitchFamily="2" charset="-122"/>
        <a:cs typeface="+mn-cs"/>
      </a:defRPr>
    </a:lvl6pPr>
    <a:lvl7pPr marL="2743200" algn="l" defTabSz="914400" rtl="0" eaLnBrk="1" latinLnBrk="0" hangingPunct="1">
      <a:defRPr sz="1400" kern="1200">
        <a:solidFill>
          <a:schemeClr val="tx1"/>
        </a:solidFill>
        <a:latin typeface="Arial" charset="0"/>
        <a:ea typeface="宋体" pitchFamily="2" charset="-122"/>
        <a:cs typeface="+mn-cs"/>
      </a:defRPr>
    </a:lvl7pPr>
    <a:lvl8pPr marL="3200400" algn="l" defTabSz="914400" rtl="0" eaLnBrk="1" latinLnBrk="0" hangingPunct="1">
      <a:defRPr sz="1400" kern="1200">
        <a:solidFill>
          <a:schemeClr val="tx1"/>
        </a:solidFill>
        <a:latin typeface="Arial" charset="0"/>
        <a:ea typeface="宋体" pitchFamily="2" charset="-122"/>
        <a:cs typeface="+mn-cs"/>
      </a:defRPr>
    </a:lvl8pPr>
    <a:lvl9pPr marL="3657600" algn="l" defTabSz="914400" rtl="0" eaLnBrk="1" latinLnBrk="0" hangingPunct="1">
      <a:defRPr sz="1400"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CBCB"/>
    <a:srgbClr val="EAEAEA"/>
    <a:srgbClr val="FF9999"/>
    <a:srgbClr val="CC0000"/>
    <a:srgbClr val="FFCC00"/>
    <a:srgbClr val="FFFF00"/>
    <a:srgbClr val="66CC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303" autoAdjust="0"/>
    <p:restoredTop sz="99482" autoAdjust="0"/>
  </p:normalViewPr>
  <p:slideViewPr>
    <p:cSldViewPr snapToGrid="0">
      <p:cViewPr>
        <p:scale>
          <a:sx n="70" d="100"/>
          <a:sy n="70" d="100"/>
        </p:scale>
        <p:origin x="-2011" y="-432"/>
      </p:cViewPr>
      <p:guideLst>
        <p:guide orient="horz" pos="4002"/>
        <p:guide pos="55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66" d="100"/>
          <a:sy n="66" d="100"/>
        </p:scale>
        <p:origin x="-900" y="-72"/>
      </p:cViewPr>
      <p:guideLst>
        <p:guide orient="horz" pos="2905"/>
        <p:guide pos="220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vl1pPr>
          </a:lstStyle>
          <a:p>
            <a:endParaRPr lang="zh-CN" altLang="en-US"/>
          </a:p>
        </p:txBody>
      </p:sp>
      <p:sp>
        <p:nvSpPr>
          <p:cNvPr id="3075" name="Rectangle 3"/>
          <p:cNvSpPr>
            <a:spLocks noGrp="1" noChangeArrowheads="1"/>
          </p:cNvSpPr>
          <p:nvPr>
            <p:ph type="dt" sz="quarter"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vl1pPr>
          </a:lstStyle>
          <a:p>
            <a:endParaRPr lang="en-US" altLang="zh-CN"/>
          </a:p>
        </p:txBody>
      </p:sp>
      <p:sp>
        <p:nvSpPr>
          <p:cNvPr id="3076" name="Rectangle 4"/>
          <p:cNvSpPr>
            <a:spLocks noGrp="1" noChangeArrowheads="1"/>
          </p:cNvSpPr>
          <p:nvPr>
            <p:ph type="ftr" sz="quarter" idx="2"/>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vl1pPr>
          </a:lstStyle>
          <a:p>
            <a:endParaRPr lang="en-US" altLang="zh-CN"/>
          </a:p>
        </p:txBody>
      </p:sp>
      <p:sp>
        <p:nvSpPr>
          <p:cNvPr id="3077" name="Rectangle 5"/>
          <p:cNvSpPr>
            <a:spLocks noGrp="1" noChangeArrowheads="1"/>
          </p:cNvSpPr>
          <p:nvPr>
            <p:ph type="sldNum" sz="quarter" idx="3"/>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vl1pPr>
          </a:lstStyle>
          <a:p>
            <a:fld id="{7787EEB6-BA75-400D-96A6-456F286F224A}" type="slidenum">
              <a:rPr lang="zh-CN" altLang="en-US"/>
              <a:pPr/>
              <a:t>‹#›</a:t>
            </a:fld>
            <a:endParaRPr lang="en-US" altLang="zh-CN"/>
          </a:p>
        </p:txBody>
      </p:sp>
      <p:sp>
        <p:nvSpPr>
          <p:cNvPr id="3078" name="Rectangle 6"/>
          <p:cNvSpPr>
            <a:spLocks noChangeArrowheads="1"/>
          </p:cNvSpPr>
          <p:nvPr/>
        </p:nvSpPr>
        <p:spPr bwMode="auto">
          <a:xfrm>
            <a:off x="3154363" y="8774113"/>
            <a:ext cx="690562"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F680FF81-EDC4-4614-8607-3E6FECC3957F}"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atin typeface="Times New Roman" pitchFamily="18" charset="0"/>
              </a:defRPr>
            </a:lvl1pPr>
          </a:lstStyle>
          <a:p>
            <a:endParaRPr lang="zh-CN" altLang="en-US"/>
          </a:p>
        </p:txBody>
      </p:sp>
      <p:sp>
        <p:nvSpPr>
          <p:cNvPr id="2051" name="Rectangle 3"/>
          <p:cNvSpPr>
            <a:spLocks noGrp="1" noChangeArrowheads="1"/>
          </p:cNvSpPr>
          <p:nvPr>
            <p:ph type="dt"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atin typeface="Times New Roman" pitchFamily="18" charset="0"/>
              </a:defRPr>
            </a:lvl1pPr>
          </a:lstStyle>
          <a:p>
            <a:endParaRPr lang="en-US" altLang="zh-CN"/>
          </a:p>
        </p:txBody>
      </p:sp>
      <p:sp>
        <p:nvSpPr>
          <p:cNvPr id="2052" name="Rectangle 4"/>
          <p:cNvSpPr>
            <a:spLocks noGrp="1" noChangeArrowheads="1"/>
          </p:cNvSpPr>
          <p:nvPr>
            <p:ph type="ftr" sz="quarter" idx="4"/>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atin typeface="Times New Roman" pitchFamily="18" charset="0"/>
              </a:defRPr>
            </a:lvl1pPr>
          </a:lstStyle>
          <a:p>
            <a:endParaRPr lang="en-US" altLang="zh-CN"/>
          </a:p>
        </p:txBody>
      </p:sp>
      <p:sp>
        <p:nvSpPr>
          <p:cNvPr id="2053" name="Rectangle 5"/>
          <p:cNvSpPr>
            <a:spLocks noGrp="1" noChangeArrowheads="1"/>
          </p:cNvSpPr>
          <p:nvPr>
            <p:ph type="sldNum" sz="quarter" idx="5"/>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atin typeface="Times New Roman" pitchFamily="18" charset="0"/>
              </a:defRPr>
            </a:lvl1pPr>
          </a:lstStyle>
          <a:p>
            <a:fld id="{C079BBAD-2D25-451B-8D8C-8ABFFE5AB14C}" type="slidenum">
              <a:rPr lang="zh-CN" altLang="en-US"/>
              <a:pPr/>
              <a:t>‹#›</a:t>
            </a:fld>
            <a:endParaRPr lang="en-US" altLang="zh-CN"/>
          </a:p>
        </p:txBody>
      </p:sp>
      <p:sp>
        <p:nvSpPr>
          <p:cNvPr id="2054" name="Rectangle 6"/>
          <p:cNvSpPr>
            <a:spLocks noChangeArrowheads="1"/>
          </p:cNvSpPr>
          <p:nvPr/>
        </p:nvSpPr>
        <p:spPr bwMode="auto">
          <a:xfrm>
            <a:off x="3155950" y="8774113"/>
            <a:ext cx="690563"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3896B710-0C67-4EB9-B3B1-7548355DAE86}"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
        <p:nvSpPr>
          <p:cNvPr id="2055" name="Rectangle 7"/>
          <p:cNvSpPr>
            <a:spLocks noChangeArrowheads="1" noTextEdit="1"/>
          </p:cNvSpPr>
          <p:nvPr>
            <p:ph type="sldImg" idx="2"/>
          </p:nvPr>
        </p:nvSpPr>
        <p:spPr bwMode="auto">
          <a:xfrm>
            <a:off x="1209675" y="701675"/>
            <a:ext cx="4595813" cy="3446463"/>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rtl="0" fontAlgn="base">
      <a:lnSpc>
        <a:spcPct val="87000"/>
      </a:lnSpc>
      <a:spcBef>
        <a:spcPct val="40000"/>
      </a:spcBef>
      <a:spcAft>
        <a:spcPct val="0"/>
      </a:spcAft>
      <a:defRPr sz="1200" kern="1200">
        <a:solidFill>
          <a:schemeClr val="tx1"/>
        </a:solidFill>
        <a:latin typeface="Times New Roman" pitchFamily="18" charset="0"/>
        <a:ea typeface="宋体" pitchFamily="2" charset="-122"/>
        <a:cs typeface="+mn-cs"/>
      </a:defRPr>
    </a:lvl1pPr>
    <a:lvl2pPr marL="457200" algn="l" rtl="0" fontAlgn="base">
      <a:lnSpc>
        <a:spcPct val="87000"/>
      </a:lnSpc>
      <a:spcBef>
        <a:spcPct val="40000"/>
      </a:spcBef>
      <a:spcAft>
        <a:spcPct val="0"/>
      </a:spcAft>
      <a:defRPr sz="1200" kern="1200">
        <a:solidFill>
          <a:schemeClr val="tx1"/>
        </a:solidFill>
        <a:latin typeface="Times New Roman" pitchFamily="18" charset="0"/>
        <a:ea typeface="宋体" pitchFamily="2" charset="-122"/>
        <a:cs typeface="+mn-cs"/>
      </a:defRPr>
    </a:lvl2pPr>
    <a:lvl3pPr marL="914400" algn="l" rtl="0" fontAlgn="base">
      <a:lnSpc>
        <a:spcPct val="87000"/>
      </a:lnSpc>
      <a:spcBef>
        <a:spcPct val="40000"/>
      </a:spcBef>
      <a:spcAft>
        <a:spcPct val="0"/>
      </a:spcAft>
      <a:defRPr sz="1200" kern="1200">
        <a:solidFill>
          <a:schemeClr val="tx1"/>
        </a:solidFill>
        <a:latin typeface="Times New Roman" pitchFamily="18" charset="0"/>
        <a:ea typeface="宋体" pitchFamily="2" charset="-122"/>
        <a:cs typeface="+mn-cs"/>
      </a:defRPr>
    </a:lvl3pPr>
    <a:lvl4pPr marL="1371600" algn="l" rtl="0" fontAlgn="base">
      <a:lnSpc>
        <a:spcPct val="87000"/>
      </a:lnSpc>
      <a:spcBef>
        <a:spcPct val="40000"/>
      </a:spcBef>
      <a:spcAft>
        <a:spcPct val="0"/>
      </a:spcAft>
      <a:defRPr sz="1200" kern="1200">
        <a:solidFill>
          <a:schemeClr val="tx1"/>
        </a:solidFill>
        <a:latin typeface="Times New Roman" pitchFamily="18" charset="0"/>
        <a:ea typeface="宋体" pitchFamily="2" charset="-122"/>
        <a:cs typeface="+mn-cs"/>
      </a:defRPr>
    </a:lvl4pPr>
    <a:lvl5pPr marL="1828800" algn="l" rtl="0" fontAlgn="base">
      <a:lnSpc>
        <a:spcPct val="87000"/>
      </a:lnSpc>
      <a:spcBef>
        <a:spcPct val="4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49926AB6-CFC1-4C1A-988B-A789CAD606E0}" type="slidenum">
              <a:rPr lang="zh-CN" altLang="en-US"/>
              <a:pPr/>
              <a:t>13</a:t>
            </a:fld>
            <a:endParaRPr lang="en-US" altLang="zh-CN"/>
          </a:p>
        </p:txBody>
      </p:sp>
      <p:sp>
        <p:nvSpPr>
          <p:cNvPr id="3566594" name="Rectangle 2"/>
          <p:cNvSpPr>
            <a:spLocks noChangeArrowheads="1" noTextEdit="1"/>
          </p:cNvSpPr>
          <p:nvPr>
            <p:ph type="sldImg"/>
          </p:nvPr>
        </p:nvSpPr>
        <p:spPr>
          <a:xfrm>
            <a:off x="1195388" y="692150"/>
            <a:ext cx="4613275" cy="3459163"/>
          </a:xfrm>
          <a:ln/>
        </p:spPr>
      </p:sp>
      <p:sp>
        <p:nvSpPr>
          <p:cNvPr id="3566595" name="Rectangle 3"/>
          <p:cNvSpPr>
            <a:spLocks noChangeArrowheads="1"/>
          </p:cNvSpPr>
          <p:nvPr>
            <p:ph type="body" idx="1"/>
          </p:nvPr>
        </p:nvSpPr>
        <p:spPr bwMode="auto">
          <a:xfrm>
            <a:off x="700088" y="4381500"/>
            <a:ext cx="5603875" cy="4149725"/>
          </a:xfrm>
          <a:prstGeom prst="rect">
            <a:avLst/>
          </a:prstGeom>
          <a:solidFill>
            <a:srgbClr val="FFFFFF"/>
          </a:solidFill>
          <a:ln>
            <a:solidFill>
              <a:srgbClr val="000000"/>
            </a:solidFill>
            <a:miter lim="800000"/>
            <a:headEnd/>
            <a:tailEnd/>
          </a:ln>
        </p:spPr>
        <p:txBody>
          <a:bodyPr lIns="92720" tIns="46360" rIns="92720" bIns="46360"/>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72300" y="-17463"/>
            <a:ext cx="2171700" cy="614362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463"/>
            <a:ext cx="6362700" cy="614362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584325" y="-17463"/>
            <a:ext cx="7559675" cy="868363"/>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525963"/>
          </a:xfrm>
          <a:prstGeom prst="rect">
            <a:avLst/>
          </a:prstGeom>
        </p:spPr>
        <p:txBody>
          <a:bodyPr/>
          <a:lstStyle/>
          <a:p>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3170306" name="Group 2"/>
          <p:cNvGrpSpPr>
            <a:grpSpLocks/>
          </p:cNvGrpSpPr>
          <p:nvPr/>
        </p:nvGrpSpPr>
        <p:grpSpPr bwMode="auto">
          <a:xfrm>
            <a:off x="0" y="0"/>
            <a:ext cx="9144000" cy="6858000"/>
            <a:chOff x="0" y="0"/>
            <a:chExt cx="5760" cy="4320"/>
          </a:xfrm>
        </p:grpSpPr>
        <p:sp>
          <p:nvSpPr>
            <p:cNvPr id="3170307"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70308"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grpSp>
          <p:nvGrpSpPr>
            <p:cNvPr id="3170309" name="Group 5"/>
            <p:cNvGrpSpPr>
              <a:grpSpLocks/>
            </p:cNvGrpSpPr>
            <p:nvPr/>
          </p:nvGrpSpPr>
          <p:grpSpPr bwMode="auto">
            <a:xfrm>
              <a:off x="0" y="672"/>
              <a:ext cx="1806" cy="1989"/>
              <a:chOff x="0" y="672"/>
              <a:chExt cx="1806" cy="1989"/>
            </a:xfrm>
          </p:grpSpPr>
          <p:sp>
            <p:nvSpPr>
              <p:cNvPr id="3170310"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1"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2"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3"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4"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5"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6"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7"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8"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9"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grpSp>
      </p:grpSp>
      <p:sp>
        <p:nvSpPr>
          <p:cNvPr id="3170320" name="Rectangle 16"/>
          <p:cNvSpPr>
            <a:spLocks noGrp="1" noChangeArrowheads="1"/>
          </p:cNvSpPr>
          <p:nvPr>
            <p:ph type="dt" sz="half" idx="2"/>
          </p:nvPr>
        </p:nvSpPr>
        <p:spPr>
          <a:xfrm>
            <a:off x="457200" y="6248400"/>
            <a:ext cx="2133600" cy="457200"/>
          </a:xfrm>
        </p:spPr>
        <p:txBody>
          <a:bodyPr/>
          <a:lstStyle>
            <a:lvl1pPr>
              <a:defRPr/>
            </a:lvl1pPr>
          </a:lstStyle>
          <a:p>
            <a:endParaRPr lang="en-US" altLang="zh-CN"/>
          </a:p>
        </p:txBody>
      </p:sp>
      <p:sp>
        <p:nvSpPr>
          <p:cNvPr id="3170321" name="Rectangle 17"/>
          <p:cNvSpPr>
            <a:spLocks noGrp="1" noChangeArrowheads="1"/>
          </p:cNvSpPr>
          <p:nvPr>
            <p:ph type="ftr" sz="quarter" idx="3"/>
          </p:nvPr>
        </p:nvSpPr>
        <p:spPr/>
        <p:txBody>
          <a:bodyPr/>
          <a:lstStyle>
            <a:lvl1pPr>
              <a:defRPr/>
            </a:lvl1pPr>
          </a:lstStyle>
          <a:p>
            <a:endParaRPr lang="en-US" altLang="zh-CN"/>
          </a:p>
        </p:txBody>
      </p:sp>
      <p:sp>
        <p:nvSpPr>
          <p:cNvPr id="3170322" name="Rectangle 18"/>
          <p:cNvSpPr>
            <a:spLocks noGrp="1" noChangeArrowheads="1"/>
          </p:cNvSpPr>
          <p:nvPr>
            <p:ph type="sldNum" sz="quarter" idx="4"/>
          </p:nvPr>
        </p:nvSpPr>
        <p:spPr/>
        <p:txBody>
          <a:bodyPr/>
          <a:lstStyle>
            <a:lvl1pPr>
              <a:defRPr/>
            </a:lvl1pPr>
          </a:lstStyle>
          <a:p>
            <a:fld id="{632ED40F-5A7D-49FD-8ECE-3E53B488DEA5}" type="slidenum">
              <a:rPr lang="zh-CN" altLang="en-US"/>
              <a:pPr/>
              <a:t>‹#›</a:t>
            </a:fld>
            <a:endParaRPr lang="en-US" altLang="zh-CN"/>
          </a:p>
        </p:txBody>
      </p:sp>
      <p:sp>
        <p:nvSpPr>
          <p:cNvPr id="3170323"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3170324"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1500"/>
            </a:lvl1pPr>
          </a:lstStyle>
          <a:p>
            <a:r>
              <a:rPr lang="zh-CN" altLang="en-US"/>
              <a:t>单击此处编辑母版副标题样式</a:t>
            </a:r>
          </a:p>
        </p:txBody>
      </p:sp>
      <p:pic>
        <p:nvPicPr>
          <p:cNvPr id="3170326" name="Picture 22"/>
          <p:cNvPicPr>
            <a:picLocks noChangeAspect="1" noChangeArrowheads="1"/>
          </p:cNvPicPr>
          <p:nvPr userDrawn="1"/>
        </p:nvPicPr>
        <p:blipFill>
          <a:blip r:embed="rId2" cstate="print"/>
          <a:srcRect/>
          <a:stretch>
            <a:fillRect/>
          </a:stretch>
        </p:blipFill>
        <p:spPr bwMode="auto">
          <a:xfrm>
            <a:off x="34925" y="6494463"/>
            <a:ext cx="755650" cy="363537"/>
          </a:xfrm>
          <a:prstGeom prst="rect">
            <a:avLst/>
          </a:prstGeom>
          <a:noFill/>
          <a:ln w="9525">
            <a:noFill/>
            <a:miter lim="800000"/>
            <a:headEnd/>
            <a:tailEnd/>
          </a:ln>
          <a:effectLst/>
        </p:spPr>
      </p:pic>
      <p:sp>
        <p:nvSpPr>
          <p:cNvPr id="10" name="Text Box 12"/>
          <p:cNvSpPr txBox="1">
            <a:spLocks noChangeArrowheads="1"/>
          </p:cNvSpPr>
          <p:nvPr userDrawn="1"/>
        </p:nvSpPr>
        <p:spPr bwMode="auto">
          <a:xfrm>
            <a:off x="827088" y="6596063"/>
            <a:ext cx="1441450" cy="274637"/>
          </a:xfrm>
          <a:prstGeom prst="rect">
            <a:avLst/>
          </a:prstGeom>
          <a:noFill/>
          <a:ln w="9525">
            <a:noFill/>
            <a:miter lim="800000"/>
            <a:headEnd/>
            <a:tailEnd/>
          </a:ln>
          <a:effectLst/>
        </p:spPr>
        <p:txBody>
          <a:bodyPr>
            <a:spAutoFit/>
          </a:bodyPr>
          <a:lstStyle/>
          <a:p>
            <a:pPr eaLnBrk="1" hangingPunct="1">
              <a:spcBef>
                <a:spcPct val="50000"/>
              </a:spcBef>
              <a:defRPr/>
            </a:pPr>
            <a:r>
              <a:rPr lang="zh-CN" altLang="en-US" sz="1200" b="1" dirty="0">
                <a:solidFill>
                  <a:srgbClr val="0000CC"/>
                </a:solidFill>
                <a:ea typeface="方正综艺简体" pitchFamily="2" charset="-122"/>
              </a:rPr>
              <a:t>全国乘联会秘书处</a:t>
            </a:r>
          </a:p>
        </p:txBody>
      </p:sp>
      <p:sp>
        <p:nvSpPr>
          <p:cNvPr id="11" name="Text Box 10"/>
          <p:cNvSpPr txBox="1">
            <a:spLocks noChangeArrowheads="1"/>
          </p:cNvSpPr>
          <p:nvPr userDrawn="1"/>
        </p:nvSpPr>
        <p:spPr bwMode="auto">
          <a:xfrm>
            <a:off x="2124075" y="6610350"/>
            <a:ext cx="7272338" cy="274638"/>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FF"/>
                </a:solidFill>
              </a:rPr>
              <a:t>地址：武宁路</a:t>
            </a:r>
            <a:r>
              <a:rPr lang="en-US" altLang="zh-CN" sz="1200" b="1">
                <a:solidFill>
                  <a:srgbClr val="0000FF"/>
                </a:solidFill>
              </a:rPr>
              <a:t>423</a:t>
            </a:r>
            <a:r>
              <a:rPr lang="zh-CN" altLang="zh-CN" sz="1200" b="1">
                <a:solidFill>
                  <a:srgbClr val="0000FF"/>
                </a:solidFill>
              </a:rPr>
              <a:t>号</a:t>
            </a:r>
            <a:r>
              <a:rPr lang="zh-CN" altLang="en-US" sz="1200" b="1">
                <a:solidFill>
                  <a:srgbClr val="0000FF"/>
                </a:solidFill>
              </a:rPr>
              <a:t>1</a:t>
            </a:r>
            <a:r>
              <a:rPr lang="en-US" altLang="zh-CN" sz="1200" b="1">
                <a:solidFill>
                  <a:srgbClr val="0000FF"/>
                </a:solidFill>
              </a:rPr>
              <a:t>8</a:t>
            </a:r>
            <a:r>
              <a:rPr lang="zh-CN" altLang="en-US" sz="1200" b="1">
                <a:solidFill>
                  <a:srgbClr val="0000FF"/>
                </a:solidFill>
              </a:rPr>
              <a:t>号楼</a:t>
            </a:r>
            <a:r>
              <a:rPr lang="en-US" altLang="zh-CN" sz="1200" b="1">
                <a:solidFill>
                  <a:srgbClr val="0000FF"/>
                </a:solidFill>
              </a:rPr>
              <a:t>901</a:t>
            </a:r>
            <a:r>
              <a:rPr lang="zh-CN" altLang="en-US" sz="1200" b="1">
                <a:solidFill>
                  <a:srgbClr val="0000FF"/>
                </a:solidFill>
              </a:rPr>
              <a:t>室    电话：</a:t>
            </a:r>
            <a:r>
              <a:rPr lang="en-US" altLang="zh-CN" sz="1200" b="1">
                <a:solidFill>
                  <a:srgbClr val="0000FF"/>
                </a:solidFill>
              </a:rPr>
              <a:t>021-52680968</a:t>
            </a:r>
            <a:r>
              <a:rPr lang="zh-CN" altLang="en-US" sz="1200" b="1">
                <a:solidFill>
                  <a:srgbClr val="0000FF"/>
                </a:solidFill>
              </a:rPr>
              <a:t> </a:t>
            </a:r>
            <a:r>
              <a:rPr lang="en-US" altLang="zh-CN" sz="1200" b="1">
                <a:solidFill>
                  <a:srgbClr val="0000FF"/>
                </a:solidFill>
              </a:rPr>
              <a:t>  E-mail</a:t>
            </a:r>
            <a:r>
              <a:rPr lang="zh-CN" altLang="en-US" sz="1200" b="1">
                <a:solidFill>
                  <a:srgbClr val="0000FF"/>
                </a:solidFill>
              </a:rPr>
              <a:t>：</a:t>
            </a:r>
            <a:r>
              <a:rPr lang="en-US" altLang="zh-CN" sz="1200" b="1">
                <a:solidFill>
                  <a:srgbClr val="0000FF"/>
                </a:solidFill>
              </a:rPr>
              <a:t>yanghua@sxtauto.com.cn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263876CE-F0F0-4EE6-B70A-86CB770FD798}"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CD7BC4AF-C242-4193-90E9-1A82D03BFDDE}"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8973EF5A-4267-4718-9F83-A3458997D856}"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6"/>
          <p:cNvSpPr>
            <a:spLocks noGrp="1"/>
          </p:cNvSpPr>
          <p:nvPr>
            <p:ph type="ftr" sz="quarter"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18F1E109-07D1-4D84-99E8-23587BD64ABE}" type="slidenum">
              <a:rPr lang="zh-CN" altLang="en-US"/>
              <a:pPr/>
              <a:t>‹#›</a:t>
            </a:fld>
            <a:endParaRPr lang="en-US" altLang="zh-CN"/>
          </a:p>
        </p:txBody>
      </p:sp>
      <p:sp>
        <p:nvSpPr>
          <p:cNvPr id="9" name="日期占位符 8"/>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1C139DC5-568A-4A10-BB19-5F436DEFEFBA}" type="slidenum">
              <a:rPr lang="zh-CN" altLang="en-US"/>
              <a:pPr/>
              <a:t>‹#›</a:t>
            </a:fld>
            <a:endParaRPr lang="en-US" altLang="zh-CN"/>
          </a:p>
        </p:txBody>
      </p:sp>
      <p:sp>
        <p:nvSpPr>
          <p:cNvPr id="5" name="日期占位符 4"/>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3F5F1516-7051-4FF5-8E15-C0BBD6D8FFA7}" type="slidenum">
              <a:rPr lang="zh-CN" altLang="en-US"/>
              <a:pPr/>
              <a:t>‹#›</a:t>
            </a:fld>
            <a:endParaRPr lang="en-US" altLang="zh-CN"/>
          </a:p>
        </p:txBody>
      </p:sp>
      <p:sp>
        <p:nvSpPr>
          <p:cNvPr id="4" name="日期占位符 3"/>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7228BF5C-6796-4E8C-A48D-CA08B71ABF42}"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8B956532-DB4A-4AC8-AF8C-033F46DDF4A1}"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D0C63B3F-B5F5-4277-83FA-714BB6C7CE3E}"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9157E09B-BD3C-4A21-A1FD-ADAA7AC1085F}"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0" name="Rectangle 176"/>
          <p:cNvSpPr>
            <a:spLocks noChangeArrowheads="1"/>
          </p:cNvSpPr>
          <p:nvPr userDrawn="1"/>
        </p:nvSpPr>
        <p:spPr bwMode="auto">
          <a:xfrm>
            <a:off x="8343900" y="6583363"/>
            <a:ext cx="798513" cy="274637"/>
          </a:xfrm>
          <a:prstGeom prst="rect">
            <a:avLst/>
          </a:prstGeom>
          <a:noFill/>
          <a:ln w="9525">
            <a:noFill/>
            <a:miter lim="800000"/>
            <a:headEnd/>
            <a:tailEnd/>
          </a:ln>
          <a:effectLst/>
        </p:spPr>
        <p:txBody>
          <a:bodyPr lIns="92075" tIns="46038" rIns="92075" bIns="46038">
            <a:spAutoFit/>
          </a:bodyPr>
          <a:lstStyle/>
          <a:p>
            <a:pPr algn="r">
              <a:lnSpc>
                <a:spcPct val="80000"/>
              </a:lnSpc>
              <a:tabLst>
                <a:tab pos="2457450" algn="l"/>
                <a:tab pos="4343400" algn="ctr"/>
                <a:tab pos="5429250" algn="l"/>
                <a:tab pos="6629400" algn="l"/>
                <a:tab pos="8459788" algn="r"/>
                <a:tab pos="8866188" algn="r"/>
              </a:tabLst>
            </a:pPr>
            <a:r>
              <a:rPr lang="en-US" altLang="zh-CN" sz="1500" b="1">
                <a:solidFill>
                  <a:schemeClr val="tx2"/>
                </a:solidFill>
                <a:effectLst>
                  <a:outerShdw blurRad="38100" dist="38100" dir="2700000" algn="tl">
                    <a:srgbClr val="C0C0C0"/>
                  </a:outerShdw>
                </a:effectLst>
              </a:rPr>
              <a:t>P </a:t>
            </a:r>
            <a:fld id="{ADFB2071-BC6F-4FDD-BA1F-1778A0717B39}" type="slidenum">
              <a:rPr lang="en-US" altLang="zh-CN" sz="1500" b="1">
                <a:solidFill>
                  <a:schemeClr val="tx2"/>
                </a:solidFill>
                <a:effectLst>
                  <a:outerShdw blurRad="38100" dist="38100" dir="2700000" algn="tl">
                    <a:srgbClr val="C0C0C0"/>
                  </a:outerShdw>
                </a:effectLst>
              </a:rPr>
              <a:pPr algn="r">
                <a:lnSpc>
                  <a:spcPct val="80000"/>
                </a:lnSpc>
                <a:tabLst>
                  <a:tab pos="2457450" algn="l"/>
                  <a:tab pos="4343400" algn="ctr"/>
                  <a:tab pos="5429250" algn="l"/>
                  <a:tab pos="6629400" algn="l"/>
                  <a:tab pos="8459788" algn="r"/>
                  <a:tab pos="8866188" algn="r"/>
                </a:tabLst>
              </a:pPr>
              <a:t>‹#›</a:t>
            </a:fld>
            <a:r>
              <a:rPr lang="en-US" altLang="zh-CN" b="1">
                <a:solidFill>
                  <a:schemeClr val="tx2"/>
                </a:solidFill>
                <a:effectLst>
                  <a:outerShdw blurRad="38100" dist="38100" dir="2700000" algn="tl">
                    <a:srgbClr val="C0C0C0"/>
                  </a:outerShdw>
                </a:effectLst>
              </a:rPr>
              <a:t> </a:t>
            </a:r>
          </a:p>
        </p:txBody>
      </p:sp>
      <p:grpSp>
        <p:nvGrpSpPr>
          <p:cNvPr id="1209" name="Group 185"/>
          <p:cNvGrpSpPr>
            <a:grpSpLocks/>
          </p:cNvGrpSpPr>
          <p:nvPr userDrawn="1"/>
        </p:nvGrpSpPr>
        <p:grpSpPr bwMode="auto">
          <a:xfrm>
            <a:off x="0" y="-6350"/>
            <a:ext cx="9156700" cy="911225"/>
            <a:chOff x="-1" y="196"/>
            <a:chExt cx="5768" cy="635"/>
          </a:xfrm>
        </p:grpSpPr>
        <p:sp>
          <p:nvSpPr>
            <p:cNvPr id="1210" name="Rectangle 186"/>
            <p:cNvSpPr>
              <a:spLocks noChangeArrowheads="1"/>
            </p:cNvSpPr>
            <p:nvPr userDrawn="1"/>
          </p:nvSpPr>
          <p:spPr bwMode="gray">
            <a:xfrm>
              <a:off x="1" y="196"/>
              <a:ext cx="5766" cy="635"/>
            </a:xfrm>
            <a:prstGeom prst="rect">
              <a:avLst/>
            </a:prstGeom>
            <a:gradFill rotWithShape="1">
              <a:gsLst>
                <a:gs pos="0">
                  <a:srgbClr val="0099CC"/>
                </a:gs>
                <a:gs pos="100000">
                  <a:srgbClr val="1D528D"/>
                </a:gs>
              </a:gsLst>
              <a:lin ang="0" scaled="1"/>
            </a:gradFill>
            <a:ln w="9525">
              <a:noFill/>
              <a:miter lim="800000"/>
              <a:headEnd/>
              <a:tailEnd/>
            </a:ln>
            <a:effectLst/>
          </p:spPr>
          <p:txBody>
            <a:bodyPr wrap="none" anchor="ctr"/>
            <a:lstStyle/>
            <a:p>
              <a:endParaRPr lang="zh-CN" altLang="en-US"/>
            </a:p>
          </p:txBody>
        </p:sp>
        <p:sp>
          <p:nvSpPr>
            <p:cNvPr id="1211" name="Freeform 187"/>
            <p:cNvSpPr>
              <a:spLocks/>
            </p:cNvSpPr>
            <p:nvPr userDrawn="1"/>
          </p:nvSpPr>
          <p:spPr bwMode="gray">
            <a:xfrm flipH="1" flipV="1">
              <a:off x="2265" y="196"/>
              <a:ext cx="3497" cy="226"/>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1D528D"/>
                </a:gs>
                <a:gs pos="100000">
                  <a:srgbClr val="1D528D">
                    <a:gamma/>
                    <a:shade val="46275"/>
                    <a:invGamma/>
                  </a:srgbClr>
                </a:gs>
              </a:gsLst>
              <a:lin ang="18900000" scaled="1"/>
            </a:gradFill>
            <a:ln w="9525">
              <a:noFill/>
              <a:round/>
              <a:headEnd/>
              <a:tailEnd/>
            </a:ln>
            <a:effectLst/>
          </p:spPr>
          <p:txBody>
            <a:bodyPr/>
            <a:lstStyle/>
            <a:p>
              <a:endParaRPr lang="zh-CN" altLang="en-US"/>
            </a:p>
          </p:txBody>
        </p:sp>
        <p:sp>
          <p:nvSpPr>
            <p:cNvPr id="1212" name="Freeform 188"/>
            <p:cNvSpPr>
              <a:spLocks/>
            </p:cNvSpPr>
            <p:nvPr userDrawn="1"/>
          </p:nvSpPr>
          <p:spPr bwMode="gray">
            <a:xfrm>
              <a:off x="-1" y="513"/>
              <a:ext cx="3702" cy="311"/>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0099CC"/>
                </a:gs>
                <a:gs pos="100000">
                  <a:srgbClr val="0099CC">
                    <a:gamma/>
                    <a:shade val="46275"/>
                    <a:invGamma/>
                  </a:srgbClr>
                </a:gs>
              </a:gsLst>
              <a:lin ang="18900000" scaled="1"/>
            </a:gradFill>
            <a:ln w="9525">
              <a:noFill/>
              <a:round/>
              <a:headEnd/>
              <a:tailEnd/>
            </a:ln>
            <a:effectLst/>
          </p:spPr>
          <p:txBody>
            <a:bodyPr/>
            <a:lstStyle/>
            <a:p>
              <a:endParaRPr lang="zh-CN" altLang="en-US"/>
            </a:p>
          </p:txBody>
        </p:sp>
      </p:grpSp>
      <p:sp>
        <p:nvSpPr>
          <p:cNvPr id="1213" name="Rectangle 189"/>
          <p:cNvSpPr>
            <a:spLocks noChangeArrowheads="1"/>
          </p:cNvSpPr>
          <p:nvPr userDrawn="1"/>
        </p:nvSpPr>
        <p:spPr bwMode="gray">
          <a:xfrm>
            <a:off x="12700" y="942975"/>
            <a:ext cx="9132888" cy="158750"/>
          </a:xfrm>
          <a:prstGeom prst="rect">
            <a:avLst/>
          </a:prstGeom>
          <a:gradFill rotWithShape="0">
            <a:gsLst>
              <a:gs pos="0">
                <a:srgbClr val="CACACA"/>
              </a:gs>
              <a:gs pos="100000">
                <a:srgbClr val="CACACA">
                  <a:gamma/>
                  <a:tint val="0"/>
                  <a:invGamma/>
                </a:srgbClr>
              </a:gs>
            </a:gsLst>
            <a:lin ang="5400000" scaled="1"/>
          </a:gradFill>
          <a:ln w="9525">
            <a:noFill/>
            <a:miter lim="800000"/>
            <a:headEnd/>
            <a:tailEnd/>
          </a:ln>
          <a:effectLst/>
        </p:spPr>
        <p:txBody>
          <a:bodyPr wrap="none" anchor="ctr"/>
          <a:lstStyle/>
          <a:p>
            <a:endParaRPr lang="zh-CN" altLang="en-US"/>
          </a:p>
        </p:txBody>
      </p:sp>
      <p:pic>
        <p:nvPicPr>
          <p:cNvPr id="1214" name="Picture 190" descr="Untitled-1 copy"/>
          <p:cNvPicPr>
            <a:picLocks noChangeAspect="1" noChangeArrowheads="1"/>
          </p:cNvPicPr>
          <p:nvPr userDrawn="1"/>
        </p:nvPicPr>
        <p:blipFill>
          <a:blip r:embed="rId14"/>
          <a:srcRect/>
          <a:stretch>
            <a:fillRect/>
          </a:stretch>
        </p:blipFill>
        <p:spPr bwMode="gray">
          <a:xfrm>
            <a:off x="252413" y="90488"/>
            <a:ext cx="720725" cy="720725"/>
          </a:xfrm>
          <a:prstGeom prst="rect">
            <a:avLst/>
          </a:prstGeom>
          <a:noFill/>
        </p:spPr>
      </p:pic>
      <p:pic>
        <p:nvPicPr>
          <p:cNvPr id="1215" name="Picture 191" descr="Untitled-1 copy"/>
          <p:cNvPicPr>
            <a:picLocks noChangeAspect="1" noChangeArrowheads="1"/>
          </p:cNvPicPr>
          <p:nvPr userDrawn="1"/>
        </p:nvPicPr>
        <p:blipFill>
          <a:blip r:embed="rId15"/>
          <a:srcRect/>
          <a:stretch>
            <a:fillRect/>
          </a:stretch>
        </p:blipFill>
        <p:spPr bwMode="gray">
          <a:xfrm>
            <a:off x="973138" y="473075"/>
            <a:ext cx="358775" cy="358775"/>
          </a:xfrm>
          <a:prstGeom prst="rect">
            <a:avLst/>
          </a:prstGeom>
          <a:noFill/>
        </p:spPr>
      </p:pic>
      <p:sp>
        <p:nvSpPr>
          <p:cNvPr id="1216" name="Rectangle 192"/>
          <p:cNvSpPr>
            <a:spLocks noGrp="1" noChangeArrowheads="1"/>
          </p:cNvSpPr>
          <p:nvPr>
            <p:ph type="title"/>
          </p:nvPr>
        </p:nvSpPr>
        <p:spPr bwMode="gray">
          <a:xfrm>
            <a:off x="1584325" y="-17463"/>
            <a:ext cx="7559675" cy="8683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 name="Text Box 12"/>
          <p:cNvSpPr txBox="1">
            <a:spLocks noChangeArrowheads="1"/>
          </p:cNvSpPr>
          <p:nvPr userDrawn="1"/>
        </p:nvSpPr>
        <p:spPr bwMode="auto">
          <a:xfrm>
            <a:off x="827088" y="6596063"/>
            <a:ext cx="1441450" cy="274637"/>
          </a:xfrm>
          <a:prstGeom prst="rect">
            <a:avLst/>
          </a:prstGeom>
          <a:noFill/>
          <a:ln w="9525">
            <a:noFill/>
            <a:miter lim="800000"/>
            <a:headEnd/>
            <a:tailEnd/>
          </a:ln>
          <a:effectLst/>
        </p:spPr>
        <p:txBody>
          <a:bodyPr>
            <a:spAutoFit/>
          </a:bodyPr>
          <a:lstStyle/>
          <a:p>
            <a:pPr eaLnBrk="1" hangingPunct="1">
              <a:spcBef>
                <a:spcPct val="50000"/>
              </a:spcBef>
              <a:defRPr/>
            </a:pPr>
            <a:r>
              <a:rPr lang="zh-CN" altLang="en-US" sz="1200" b="1" dirty="0">
                <a:solidFill>
                  <a:srgbClr val="0000CC"/>
                </a:solidFill>
                <a:ea typeface="方正综艺简体" pitchFamily="2" charset="-122"/>
              </a:rPr>
              <a:t>全国乘联会秘书处</a:t>
            </a:r>
          </a:p>
        </p:txBody>
      </p:sp>
      <p:pic>
        <p:nvPicPr>
          <p:cNvPr id="1226" name="Picture 202"/>
          <p:cNvPicPr>
            <a:picLocks noChangeAspect="1" noChangeArrowheads="1"/>
          </p:cNvPicPr>
          <p:nvPr userDrawn="1"/>
        </p:nvPicPr>
        <p:blipFill>
          <a:blip r:embed="rId16" cstate="print"/>
          <a:srcRect/>
          <a:stretch>
            <a:fillRect/>
          </a:stretch>
        </p:blipFill>
        <p:spPr bwMode="auto">
          <a:xfrm>
            <a:off x="34925" y="6494463"/>
            <a:ext cx="755650" cy="363537"/>
          </a:xfrm>
          <a:prstGeom prst="rect">
            <a:avLst/>
          </a:prstGeom>
          <a:noFill/>
          <a:ln w="9525">
            <a:noFill/>
            <a:miter lim="800000"/>
            <a:headEnd/>
            <a:tailEnd/>
          </a:ln>
          <a:effectLst/>
        </p:spPr>
      </p:pic>
      <p:sp>
        <p:nvSpPr>
          <p:cNvPr id="11" name="Text Box 10"/>
          <p:cNvSpPr txBox="1">
            <a:spLocks noChangeArrowheads="1"/>
          </p:cNvSpPr>
          <p:nvPr userDrawn="1"/>
        </p:nvSpPr>
        <p:spPr bwMode="auto">
          <a:xfrm>
            <a:off x="2124075" y="6610350"/>
            <a:ext cx="7272338" cy="274638"/>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FF"/>
                </a:solidFill>
              </a:rPr>
              <a:t>地址：武宁路</a:t>
            </a:r>
            <a:r>
              <a:rPr lang="en-US" altLang="zh-CN" sz="1200" b="1">
                <a:solidFill>
                  <a:srgbClr val="0000FF"/>
                </a:solidFill>
              </a:rPr>
              <a:t>423</a:t>
            </a:r>
            <a:r>
              <a:rPr lang="zh-CN" altLang="zh-CN" sz="1200" b="1">
                <a:solidFill>
                  <a:srgbClr val="0000FF"/>
                </a:solidFill>
              </a:rPr>
              <a:t>号</a:t>
            </a:r>
            <a:r>
              <a:rPr lang="zh-CN" altLang="en-US" sz="1200" b="1">
                <a:solidFill>
                  <a:srgbClr val="0000FF"/>
                </a:solidFill>
              </a:rPr>
              <a:t>1</a:t>
            </a:r>
            <a:r>
              <a:rPr lang="en-US" altLang="zh-CN" sz="1200" b="1">
                <a:solidFill>
                  <a:srgbClr val="0000FF"/>
                </a:solidFill>
              </a:rPr>
              <a:t>8</a:t>
            </a:r>
            <a:r>
              <a:rPr lang="zh-CN" altLang="en-US" sz="1200" b="1">
                <a:solidFill>
                  <a:srgbClr val="0000FF"/>
                </a:solidFill>
              </a:rPr>
              <a:t>号楼</a:t>
            </a:r>
            <a:r>
              <a:rPr lang="en-US" altLang="zh-CN" sz="1200" b="1">
                <a:solidFill>
                  <a:srgbClr val="0000FF"/>
                </a:solidFill>
              </a:rPr>
              <a:t>901</a:t>
            </a:r>
            <a:r>
              <a:rPr lang="zh-CN" altLang="en-US" sz="1200" b="1">
                <a:solidFill>
                  <a:srgbClr val="0000FF"/>
                </a:solidFill>
              </a:rPr>
              <a:t>室    电话：</a:t>
            </a:r>
            <a:r>
              <a:rPr lang="en-US" altLang="zh-CN" sz="1200" b="1">
                <a:solidFill>
                  <a:srgbClr val="0000FF"/>
                </a:solidFill>
              </a:rPr>
              <a:t>021-52680968</a:t>
            </a:r>
            <a:r>
              <a:rPr lang="zh-CN" altLang="en-US" sz="1200" b="1">
                <a:solidFill>
                  <a:srgbClr val="0000FF"/>
                </a:solidFill>
              </a:rPr>
              <a:t> </a:t>
            </a:r>
            <a:r>
              <a:rPr lang="en-US" altLang="zh-CN" sz="1200" b="1">
                <a:solidFill>
                  <a:srgbClr val="0000FF"/>
                </a:solidFill>
              </a:rPr>
              <a:t>  E-mail</a:t>
            </a:r>
            <a:r>
              <a:rPr lang="zh-CN" altLang="en-US" sz="1200" b="1">
                <a:solidFill>
                  <a:srgbClr val="0000FF"/>
                </a:solidFill>
              </a:rPr>
              <a:t>：</a:t>
            </a:r>
            <a:r>
              <a:rPr lang="en-US" altLang="zh-CN" sz="1200" b="1">
                <a:solidFill>
                  <a:srgbClr val="0000FF"/>
                </a:solidFill>
              </a:rPr>
              <a:t>yanghua@sxtauto.com.cn</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72" r:id="rId12"/>
  </p:sldLayoutIdLst>
  <p:transition/>
  <p:timing>
    <p:tnLst>
      <p:par>
        <p:cTn id="1" dur="indefinite" restart="never" nodeType="tmRoot"/>
      </p:par>
    </p:tnLst>
  </p:timing>
  <p:txStyles>
    <p:titleStyle>
      <a:lvl1pPr algn="r" rtl="0" fontAlgn="base">
        <a:spcBef>
          <a:spcPct val="0"/>
        </a:spcBef>
        <a:spcAft>
          <a:spcPct val="0"/>
        </a:spcAft>
        <a:defRPr b="1">
          <a:solidFill>
            <a:srgbClr val="FFFFFF"/>
          </a:solidFill>
          <a:effectLst>
            <a:outerShdw blurRad="38100" dist="38100" dir="2700000" algn="tl">
              <a:srgbClr val="C0C0C0"/>
            </a:outerShdw>
          </a:effectLst>
          <a:latin typeface="+mj-lt"/>
          <a:ea typeface="+mj-ea"/>
          <a:cs typeface="+mj-cs"/>
        </a:defRPr>
      </a:lvl1pPr>
      <a:lvl2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pitchFamily="2" charset="-122"/>
        </a:defRPr>
      </a:lvl2pPr>
      <a:lvl3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pitchFamily="2" charset="-122"/>
        </a:defRPr>
      </a:lvl3pPr>
      <a:lvl4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pitchFamily="2" charset="-122"/>
        </a:defRPr>
      </a:lvl4pPr>
      <a:lvl5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pitchFamily="2" charset="-122"/>
        </a:defRPr>
      </a:lvl5pPr>
      <a:lvl6pPr marL="4572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pitchFamily="2" charset="-122"/>
        </a:defRPr>
      </a:lvl6pPr>
      <a:lvl7pPr marL="9144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pitchFamily="2" charset="-122"/>
        </a:defRPr>
      </a:lvl7pPr>
      <a:lvl8pPr marL="13716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pitchFamily="2" charset="-122"/>
        </a:defRPr>
      </a:lvl8pPr>
      <a:lvl9pPr marL="18288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pitchFamily="2" charset="-122"/>
        </a:defRPr>
      </a:lvl9pPr>
    </p:titleStyle>
    <p:bodyStyle>
      <a:lvl1pPr marL="400050" indent="-400050" algn="l" rtl="0" fontAlgn="base">
        <a:spcBef>
          <a:spcPct val="0"/>
        </a:spcBef>
        <a:spcAft>
          <a:spcPct val="0"/>
        </a:spcAft>
        <a:buClr>
          <a:srgbClr val="4976D1"/>
        </a:buClr>
        <a:buSzPct val="90000"/>
        <a:buFont typeface="Wingdings" pitchFamily="2" charset="2"/>
        <a:buChar char="u"/>
        <a:defRPr sz="2000" b="1">
          <a:solidFill>
            <a:schemeClr val="tx1"/>
          </a:solidFill>
          <a:latin typeface="+mn-lt"/>
          <a:ea typeface="+mn-ea"/>
          <a:cs typeface="+mn-cs"/>
        </a:defRPr>
      </a:lvl1pPr>
      <a:lvl2pPr marL="857250" indent="-342900" algn="l" rtl="0" fontAlgn="base">
        <a:spcBef>
          <a:spcPct val="0"/>
        </a:spcBef>
        <a:spcAft>
          <a:spcPct val="0"/>
        </a:spcAft>
        <a:buClr>
          <a:srgbClr val="4976D1"/>
        </a:buClr>
        <a:buSzPct val="90000"/>
        <a:buFont typeface="Wingdings" pitchFamily="2" charset="2"/>
        <a:buChar char="n"/>
        <a:defRPr>
          <a:solidFill>
            <a:schemeClr val="tx1"/>
          </a:solidFill>
          <a:latin typeface="+mn-lt"/>
          <a:ea typeface="+mn-ea"/>
        </a:defRPr>
      </a:lvl2pPr>
      <a:lvl3pPr marL="1260475" indent="-288925" algn="l" rtl="0" fontAlgn="base">
        <a:spcBef>
          <a:spcPct val="0"/>
        </a:spcBef>
        <a:spcAft>
          <a:spcPct val="0"/>
        </a:spcAft>
        <a:buClr>
          <a:srgbClr val="4976D1"/>
        </a:buClr>
        <a:buSzPct val="90000"/>
        <a:buFont typeface="Wingdings" pitchFamily="2" charset="2"/>
        <a:buChar char="l"/>
        <a:defRPr>
          <a:solidFill>
            <a:schemeClr val="tx1"/>
          </a:solidFill>
          <a:latin typeface="+mn-lt"/>
          <a:ea typeface="+mn-ea"/>
        </a:defRPr>
      </a:lvl3pPr>
      <a:lvl4pPr marL="1652588" indent="-277813" algn="l" rtl="0" fontAlgn="base">
        <a:spcBef>
          <a:spcPct val="0"/>
        </a:spcBef>
        <a:spcAft>
          <a:spcPct val="0"/>
        </a:spcAft>
        <a:buClr>
          <a:srgbClr val="4976D1"/>
        </a:buClr>
        <a:buSzPct val="90000"/>
        <a:buFont typeface="Wingdings" pitchFamily="2" charset="2"/>
        <a:buChar char="Ø"/>
        <a:defRPr>
          <a:solidFill>
            <a:schemeClr val="tx1"/>
          </a:solidFill>
          <a:latin typeface="+mn-lt"/>
          <a:ea typeface="+mn-ea"/>
        </a:defRPr>
      </a:lvl4pPr>
      <a:lvl5pPr marL="20526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5pPr>
      <a:lvl6pPr marL="25098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6pPr>
      <a:lvl7pPr marL="29670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7pPr>
      <a:lvl8pPr marL="34242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8pPr>
      <a:lvl9pPr marL="38814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69282"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endParaRPr lang="en-US" altLang="zh-CN"/>
          </a:p>
        </p:txBody>
      </p:sp>
      <p:sp>
        <p:nvSpPr>
          <p:cNvPr id="3169283"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fld id="{46B3EE36-8953-4870-9BEE-FEDDD51AD5A3}" type="slidenum">
              <a:rPr lang="zh-CN" altLang="en-US"/>
              <a:pPr/>
              <a:t>‹#›</a:t>
            </a:fld>
            <a:endParaRPr lang="en-US" altLang="zh-CN"/>
          </a:p>
        </p:txBody>
      </p:sp>
      <p:grpSp>
        <p:nvGrpSpPr>
          <p:cNvPr id="3169284" name="Group 4"/>
          <p:cNvGrpSpPr>
            <a:grpSpLocks/>
          </p:cNvGrpSpPr>
          <p:nvPr/>
        </p:nvGrpSpPr>
        <p:grpSpPr bwMode="auto">
          <a:xfrm>
            <a:off x="0" y="0"/>
            <a:ext cx="9144000" cy="546100"/>
            <a:chOff x="0" y="0"/>
            <a:chExt cx="5760" cy="344"/>
          </a:xfrm>
        </p:grpSpPr>
        <p:sp>
          <p:nvSpPr>
            <p:cNvPr id="3169285"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69286"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pPr eaLnBrk="1" hangingPunct="1"/>
              <a:endParaRPr lang="zh-CN" altLang="en-US" sz="2400">
                <a:latin typeface="Times New Roman" pitchFamily="18" charset="0"/>
              </a:endParaRPr>
            </a:p>
          </p:txBody>
        </p:sp>
        <p:sp>
          <p:nvSpPr>
            <p:cNvPr id="3169287"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8"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9"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0"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91"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69292"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3"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grpSp>
      <p:sp>
        <p:nvSpPr>
          <p:cNvPr id="3169294"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169295"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169296"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spcBef>
          <a:spcPct val="0"/>
        </a:spcBef>
        <a:spcAft>
          <a:spcPct val="0"/>
        </a:spcAft>
        <a:defRPr sz="44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charset="0"/>
          <a:ea typeface="宋体" pitchFamily="2" charset="-122"/>
        </a:defRPr>
      </a:lvl2pPr>
      <a:lvl3pPr algn="l" rtl="0" fontAlgn="base">
        <a:spcBef>
          <a:spcPct val="0"/>
        </a:spcBef>
        <a:spcAft>
          <a:spcPct val="0"/>
        </a:spcAft>
        <a:defRPr sz="4400">
          <a:solidFill>
            <a:schemeClr val="tx1"/>
          </a:solidFill>
          <a:latin typeface="Arial" charset="0"/>
          <a:ea typeface="宋体" pitchFamily="2" charset="-122"/>
        </a:defRPr>
      </a:lvl3pPr>
      <a:lvl4pPr algn="l" rtl="0" fontAlgn="base">
        <a:spcBef>
          <a:spcPct val="0"/>
        </a:spcBef>
        <a:spcAft>
          <a:spcPct val="0"/>
        </a:spcAft>
        <a:defRPr sz="4400">
          <a:solidFill>
            <a:schemeClr val="tx1"/>
          </a:solidFill>
          <a:latin typeface="Arial" charset="0"/>
          <a:ea typeface="宋体" pitchFamily="2" charset="-122"/>
        </a:defRPr>
      </a:lvl4pPr>
      <a:lvl5pPr algn="l" rtl="0" fontAlgn="base">
        <a:spcBef>
          <a:spcPct val="0"/>
        </a:spcBef>
        <a:spcAft>
          <a:spcPct val="0"/>
        </a:spcAft>
        <a:defRPr sz="4400">
          <a:solidFill>
            <a:schemeClr val="tx1"/>
          </a:solidFill>
          <a:latin typeface="Arial" charset="0"/>
          <a:ea typeface="宋体" pitchFamily="2" charset="-122"/>
        </a:defRPr>
      </a:lvl5pPr>
      <a:lvl6pPr marL="457200" algn="l" rtl="0" fontAlgn="base">
        <a:spcBef>
          <a:spcPct val="0"/>
        </a:spcBef>
        <a:spcAft>
          <a:spcPct val="0"/>
        </a:spcAft>
        <a:defRPr sz="4400">
          <a:solidFill>
            <a:schemeClr val="tx1"/>
          </a:solidFill>
          <a:latin typeface="Arial" charset="0"/>
          <a:ea typeface="宋体" pitchFamily="2" charset="-122"/>
        </a:defRPr>
      </a:lvl6pPr>
      <a:lvl7pPr marL="914400" algn="l" rtl="0" fontAlgn="base">
        <a:spcBef>
          <a:spcPct val="0"/>
        </a:spcBef>
        <a:spcAft>
          <a:spcPct val="0"/>
        </a:spcAft>
        <a:defRPr sz="4400">
          <a:solidFill>
            <a:schemeClr val="tx1"/>
          </a:solidFill>
          <a:latin typeface="Arial" charset="0"/>
          <a:ea typeface="宋体" pitchFamily="2" charset="-122"/>
        </a:defRPr>
      </a:lvl7pPr>
      <a:lvl8pPr marL="1371600" algn="l" rtl="0" fontAlgn="base">
        <a:spcBef>
          <a:spcPct val="0"/>
        </a:spcBef>
        <a:spcAft>
          <a:spcPct val="0"/>
        </a:spcAft>
        <a:defRPr sz="4400">
          <a:solidFill>
            <a:schemeClr val="tx1"/>
          </a:solidFill>
          <a:latin typeface="Arial" charset="0"/>
          <a:ea typeface="宋体" pitchFamily="2" charset="-122"/>
        </a:defRPr>
      </a:lvl8pPr>
      <a:lvl9pPr marL="1828800" algn="l" rtl="0" fontAlgn="base">
        <a:spcBef>
          <a:spcPct val="0"/>
        </a:spcBef>
        <a:spcAft>
          <a:spcPct val="0"/>
        </a:spcAft>
        <a:defRPr sz="4400">
          <a:solidFill>
            <a:schemeClr val="tx1"/>
          </a:solidFill>
          <a:latin typeface="Arial" charset="0"/>
          <a:ea typeface="宋体" pitchFamily="2" charset="-122"/>
        </a:defRPr>
      </a:lvl9pPr>
    </p:titleStyle>
    <p:bodyStyle>
      <a:lvl1pPr marL="342900" indent="-342900" algn="l" rtl="0" fontAlgn="base">
        <a:spcBef>
          <a:spcPct val="20000"/>
        </a:spcBef>
        <a:spcAft>
          <a:spcPct val="0"/>
        </a:spcAft>
        <a:buClr>
          <a:schemeClr val="bg2"/>
        </a:buClr>
        <a:buSzPct val="75000"/>
        <a:buFont typeface="Wingdings" pitchFamily="2" charset="2"/>
        <a:buChar char="n"/>
        <a:defRPr sz="14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1400">
          <a:solidFill>
            <a:schemeClr val="tx1"/>
          </a:solidFill>
          <a:latin typeface="+mn-lt"/>
          <a:ea typeface="+mn-ea"/>
        </a:defRPr>
      </a:lvl2pPr>
      <a:lvl3pPr marL="1143000" indent="-228600" algn="l" rtl="0" fontAlgn="base">
        <a:spcBef>
          <a:spcPct val="20000"/>
        </a:spcBef>
        <a:spcAft>
          <a:spcPct val="0"/>
        </a:spcAft>
        <a:buClr>
          <a:schemeClr val="bg2"/>
        </a:buClr>
        <a:buSzPct val="65000"/>
        <a:buFont typeface="Wingdings" pitchFamily="2" charset="2"/>
        <a:buChar char="n"/>
        <a:defRPr sz="1400">
          <a:solidFill>
            <a:schemeClr val="tx1"/>
          </a:solidFill>
          <a:latin typeface="+mn-lt"/>
          <a:ea typeface="+mn-ea"/>
        </a:defRPr>
      </a:lvl3pPr>
      <a:lvl4pPr marL="1600200" indent="-228600" algn="l" rtl="0" fontAlgn="base">
        <a:spcBef>
          <a:spcPct val="20000"/>
        </a:spcBef>
        <a:spcAft>
          <a:spcPct val="0"/>
        </a:spcAft>
        <a:buClr>
          <a:schemeClr val="accent2"/>
        </a:buClr>
        <a:buSzPct val="70000"/>
        <a:buFont typeface="Wingdings" pitchFamily="2" charset="2"/>
        <a:buChar char="¨"/>
        <a:defRPr sz="1400">
          <a:solidFill>
            <a:schemeClr val="tx1"/>
          </a:solidFill>
          <a:latin typeface="+mn-lt"/>
          <a:ea typeface="+mn-ea"/>
        </a:defRPr>
      </a:lvl4pPr>
      <a:lvl5pPr marL="20574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1343" name="Rectangle 15"/>
          <p:cNvSpPr>
            <a:spLocks noGrp="1" noChangeArrowheads="1"/>
          </p:cNvSpPr>
          <p:nvPr>
            <p:ph type="ctrTitle"/>
          </p:nvPr>
        </p:nvSpPr>
        <p:spPr>
          <a:xfrm>
            <a:off x="2243138" y="1857375"/>
            <a:ext cx="6494462" cy="2066925"/>
          </a:xfrm>
          <a:noFill/>
          <a:ln/>
        </p:spPr>
        <p:txBody>
          <a:bodyPr lIns="92075" tIns="46038" rIns="92075" bIns="46038">
            <a:spAutoFit/>
          </a:bodyPr>
          <a:lstStyle/>
          <a:p>
            <a:pPr algn="ctr">
              <a:lnSpc>
                <a:spcPct val="120000"/>
              </a:lnSpc>
            </a:pPr>
            <a:r>
              <a:rPr lang="zh-CN" altLang="en-US" sz="3800" b="1">
                <a:solidFill>
                  <a:schemeClr val="bg1"/>
                </a:solidFill>
                <a:ea typeface="黑体" pitchFamily="49" charset="-122"/>
              </a:rPr>
              <a:t>新能源汽车动力蓄电池</a:t>
            </a:r>
            <a:br>
              <a:rPr lang="zh-CN" altLang="en-US" sz="3800" b="1">
                <a:solidFill>
                  <a:schemeClr val="bg1"/>
                </a:solidFill>
                <a:ea typeface="黑体" pitchFamily="49" charset="-122"/>
              </a:rPr>
            </a:br>
            <a:r>
              <a:rPr lang="zh-CN" altLang="en-US" sz="3800" b="1">
                <a:solidFill>
                  <a:schemeClr val="bg1"/>
                </a:solidFill>
                <a:ea typeface="黑体" pitchFamily="49" charset="-122"/>
              </a:rPr>
              <a:t>回收利用管理暂行办法的分析</a:t>
            </a:r>
            <a:br>
              <a:rPr lang="zh-CN" altLang="en-US" sz="3800" b="1">
                <a:solidFill>
                  <a:schemeClr val="bg1"/>
                </a:solidFill>
                <a:ea typeface="黑体" pitchFamily="49" charset="-122"/>
              </a:rPr>
            </a:br>
            <a:r>
              <a:rPr lang="zh-CN" altLang="en-US" sz="3200" b="1">
                <a:solidFill>
                  <a:srgbClr val="FF0000"/>
                </a:solidFill>
                <a:latin typeface="楷体" pitchFamily="49" charset="-122"/>
                <a:ea typeface="楷体" pitchFamily="49" charset="-122"/>
              </a:rPr>
              <a:t>演讲人（      ）</a:t>
            </a:r>
          </a:p>
        </p:txBody>
      </p:sp>
      <p:sp>
        <p:nvSpPr>
          <p:cNvPr id="3171345" name="Text Box 17"/>
          <p:cNvSpPr txBox="1">
            <a:spLocks noChangeArrowheads="1"/>
          </p:cNvSpPr>
          <p:nvPr/>
        </p:nvSpPr>
        <p:spPr bwMode="auto">
          <a:xfrm>
            <a:off x="4835525" y="4762500"/>
            <a:ext cx="3232150" cy="641350"/>
          </a:xfrm>
          <a:prstGeom prst="rect">
            <a:avLst/>
          </a:prstGeom>
          <a:noFill/>
          <a:ln w="12700">
            <a:noFill/>
            <a:miter lim="800000"/>
            <a:headEnd type="none" w="sm" len="sm"/>
            <a:tailEnd type="none" w="sm" len="sm"/>
          </a:ln>
          <a:effectLst/>
        </p:spPr>
        <p:txBody>
          <a:bodyPr>
            <a:spAutoFit/>
          </a:bodyPr>
          <a:lstStyle/>
          <a:p>
            <a:r>
              <a:rPr lang="zh-CN" altLang="en-US" sz="1800" b="1">
                <a:solidFill>
                  <a:srgbClr val="3333FF"/>
                </a:solidFill>
              </a:rPr>
              <a:t>  全国乘用车市场信息联席会</a:t>
            </a:r>
          </a:p>
          <a:p>
            <a:r>
              <a:rPr lang="en-US" altLang="zh-CN" sz="1800" b="1">
                <a:solidFill>
                  <a:srgbClr val="3333FF"/>
                </a:solidFill>
              </a:rPr>
              <a:t>            2018</a:t>
            </a:r>
            <a:r>
              <a:rPr lang="zh-CN" altLang="en-US" sz="1800" b="1">
                <a:solidFill>
                  <a:srgbClr val="3333FF"/>
                </a:solidFill>
              </a:rPr>
              <a:t>年</a:t>
            </a:r>
            <a:r>
              <a:rPr lang="en-US" altLang="zh-CN" sz="1800" b="1">
                <a:solidFill>
                  <a:srgbClr val="3333FF"/>
                </a:solidFill>
              </a:rPr>
              <a:t>4</a:t>
            </a:r>
            <a:r>
              <a:rPr lang="zh-CN" altLang="en-US" sz="1800" b="1">
                <a:solidFill>
                  <a:srgbClr val="3333FF"/>
                </a:solidFill>
              </a:rPr>
              <a:t>月</a:t>
            </a:r>
            <a:r>
              <a:rPr lang="en-US" altLang="zh-CN" sz="1800" b="1">
                <a:solidFill>
                  <a:srgbClr val="3333FF"/>
                </a:solidFill>
              </a:rPr>
              <a:t>27</a:t>
            </a:r>
            <a:r>
              <a:rPr lang="zh-CN" altLang="en-US" sz="1800" b="1">
                <a:solidFill>
                  <a:srgbClr val="3333FF"/>
                </a:solidFill>
              </a:rPr>
              <a:t>日</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026" name="Rectangle 2"/>
          <p:cNvSpPr>
            <a:spLocks noGrp="1" noChangeArrowheads="1"/>
          </p:cNvSpPr>
          <p:nvPr>
            <p:ph type="title"/>
          </p:nvPr>
        </p:nvSpPr>
        <p:spPr>
          <a:xfrm>
            <a:off x="1457325" y="138113"/>
            <a:ext cx="6961188" cy="655637"/>
          </a:xfrm>
        </p:spPr>
        <p:txBody>
          <a:bodyPr/>
          <a:lstStyle/>
          <a:p>
            <a:pPr algn="ctr"/>
            <a:r>
              <a:rPr lang="en-US" altLang="zh-CN" sz="2800">
                <a:solidFill>
                  <a:schemeClr val="bg1"/>
                </a:solidFill>
                <a:ea typeface="黑体" pitchFamily="49" charset="-122"/>
              </a:rPr>
              <a:t>《</a:t>
            </a:r>
            <a:r>
              <a:rPr lang="zh-CN" altLang="en-US" sz="2800">
                <a:solidFill>
                  <a:schemeClr val="bg1"/>
                </a:solidFill>
                <a:ea typeface="黑体" pitchFamily="49" charset="-122"/>
              </a:rPr>
              <a:t>管理办法</a:t>
            </a:r>
            <a:r>
              <a:rPr lang="en-US" altLang="zh-CN" sz="2800">
                <a:solidFill>
                  <a:schemeClr val="bg1"/>
                </a:solidFill>
                <a:ea typeface="黑体" pitchFamily="49" charset="-122"/>
              </a:rPr>
              <a:t>》</a:t>
            </a:r>
            <a:r>
              <a:rPr lang="zh-CN" altLang="en-US" sz="2800">
                <a:solidFill>
                  <a:schemeClr val="bg1"/>
                </a:solidFill>
                <a:ea typeface="黑体" pitchFamily="49" charset="-122"/>
              </a:rPr>
              <a:t>正式稿与意见稿的主要变化</a:t>
            </a:r>
          </a:p>
        </p:txBody>
      </p:sp>
      <p:sp>
        <p:nvSpPr>
          <p:cNvPr id="3585027"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监督管理部分对激励政策和管理保障措施进行修改</a:t>
            </a:r>
            <a:endParaRPr lang="zh-CN" altLang="en-US" sz="1800">
              <a:latin typeface="华文中宋" pitchFamily="2" charset="-122"/>
              <a:ea typeface="华文中宋" pitchFamily="2" charset="-122"/>
            </a:endParaRPr>
          </a:p>
          <a:p>
            <a:pPr eaLnBrk="1">
              <a:lnSpc>
                <a:spcPct val="140000"/>
              </a:lnSpc>
            </a:pPr>
            <a:r>
              <a:rPr lang="zh-CN" altLang="en-US" sz="1800">
                <a:latin typeface="华文中宋" pitchFamily="2" charset="-122"/>
                <a:ea typeface="华文中宋" pitchFamily="2" charset="-122"/>
              </a:rPr>
              <a:t>      第一、正式稿第二十四条将意见稿的信息备案制度，修改为“建立动力蓄电池回收服务网点上传制度，汽车生产企业应定期通过溯源信息系统上传动力蓄电池回收服务网点等信息，并通过信息平台及时向社会公布有关信息”。</a:t>
            </a:r>
          </a:p>
          <a:p>
            <a:pPr eaLnBrk="1">
              <a:lnSpc>
                <a:spcPct val="140000"/>
              </a:lnSpc>
            </a:pPr>
            <a:r>
              <a:rPr lang="zh-CN" altLang="en-US" sz="1800">
                <a:latin typeface="华文中宋" pitchFamily="2" charset="-122"/>
                <a:ea typeface="华文中宋" pitchFamily="2" charset="-122"/>
              </a:rPr>
              <a:t>      第二、正式稿第二十六条将意见稿的激励政策“研究制定财税优惠、产业基金、积分管理等激励政策，研究探索动力蓄电池残值交易等市场化模式，促进动力蓄电池回收利用”，修改为“鼓励社会资本发起设立产业基金，研究探索动力蓄电池残值交易等市场化模式，促进动力蓄电池回收利用”。</a:t>
            </a:r>
          </a:p>
          <a:p>
            <a:pPr eaLnBrk="1">
              <a:lnSpc>
                <a:spcPct val="140000"/>
              </a:lnSpc>
            </a:pPr>
            <a:r>
              <a:rPr lang="zh-CN" altLang="en-US" sz="1800">
                <a:latin typeface="华文中宋" pitchFamily="2" charset="-122"/>
                <a:ea typeface="华文中宋" pitchFamily="2" charset="-122"/>
              </a:rPr>
              <a:t>      第三、正式稿第二十八条将意见稿的管理保障措施，修改为“工业和信息化部会同质检总局等部门，在各自职责范围内，通过责令企业限期整改、暂停企业强制性认证证书、公开企业履责信息、行业规范条件申报及公告管理等措施，对有关企业落实本办法有关规定实施监督管理”。</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050" name="Rectangle 2"/>
          <p:cNvSpPr>
            <a:spLocks noGrp="1" noChangeArrowheads="1"/>
          </p:cNvSpPr>
          <p:nvPr>
            <p:ph type="title"/>
          </p:nvPr>
        </p:nvSpPr>
        <p:spPr>
          <a:xfrm>
            <a:off x="1457325" y="138113"/>
            <a:ext cx="6961188" cy="655637"/>
          </a:xfrm>
        </p:spPr>
        <p:txBody>
          <a:bodyPr/>
          <a:lstStyle/>
          <a:p>
            <a:pPr algn="ctr"/>
            <a:r>
              <a:rPr lang="en-US" altLang="zh-CN" sz="2800">
                <a:solidFill>
                  <a:srgbClr val="FFCC00"/>
                </a:solidFill>
                <a:ea typeface="黑体" pitchFamily="49" charset="-122"/>
              </a:rPr>
              <a:t>《</a:t>
            </a:r>
            <a:r>
              <a:rPr lang="zh-CN" altLang="en-US" sz="2800">
                <a:solidFill>
                  <a:srgbClr val="FFCC00"/>
                </a:solidFill>
                <a:ea typeface="黑体" pitchFamily="49" charset="-122"/>
              </a:rPr>
              <a:t>管理办法</a:t>
            </a:r>
            <a:r>
              <a:rPr lang="en-US" altLang="zh-CN" sz="2800">
                <a:solidFill>
                  <a:srgbClr val="FFCC00"/>
                </a:solidFill>
                <a:ea typeface="黑体" pitchFamily="49" charset="-122"/>
              </a:rPr>
              <a:t>》</a:t>
            </a:r>
            <a:r>
              <a:rPr lang="zh-CN" altLang="en-US" sz="2800">
                <a:solidFill>
                  <a:srgbClr val="FFCC00"/>
                </a:solidFill>
                <a:ea typeface="黑体" pitchFamily="49" charset="-122"/>
              </a:rPr>
              <a:t>内容主要体现在六个方面</a:t>
            </a:r>
          </a:p>
        </p:txBody>
      </p:sp>
      <p:sp>
        <p:nvSpPr>
          <p:cNvPr id="358605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确立生产者责任延伸制度，推动市场机制和回收利用模式创新</a:t>
            </a:r>
            <a:endParaRPr lang="zh-CN" altLang="en-US" sz="1800">
              <a:latin typeface="华文中宋" pitchFamily="2" charset="-122"/>
              <a:ea typeface="华文中宋" pitchFamily="2" charset="-122"/>
            </a:endParaRPr>
          </a:p>
          <a:p>
            <a:pPr eaLnBrk="1">
              <a:lnSpc>
                <a:spcPct val="140000"/>
              </a:lnSpc>
            </a:pPr>
            <a:r>
              <a:rPr lang="zh-CN" altLang="en-US" sz="1800">
                <a:latin typeface="华文中宋" pitchFamily="2" charset="-122"/>
                <a:ea typeface="华文中宋" pitchFamily="2" charset="-122"/>
              </a:rPr>
              <a:t>      第一、确立生产者责任延伸制度。汽车生产企业作为动力蓄电池回收的主体，应建立动力蓄电池回收服务网点并对外公布，通过售后服务机构、电池租赁企业等回收动力蓄电池，形成回收渠道，也可以与有关企业合作共建、共用回收渠道，提高回收率。汽车生产企业还应落实动力蓄电池回收利用相关信息发布等责任要求。同时，梯次利用企业作为梯次利用产品生产者，要承担其产生的废旧动力蓄电池的回收责任，确保规范移交和处置。 </a:t>
            </a:r>
          </a:p>
          <a:p>
            <a:pPr eaLnBrk="1">
              <a:lnSpc>
                <a:spcPct val="140000"/>
              </a:lnSpc>
            </a:pPr>
            <a:r>
              <a:rPr lang="zh-CN" altLang="en-US" sz="1800">
                <a:latin typeface="华文中宋" pitchFamily="2" charset="-122"/>
                <a:ea typeface="华文中宋" pitchFamily="2" charset="-122"/>
              </a:rPr>
              <a:t>      第二、推动市场机制和回收利用模式创新。</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重视发挥企业的主导作用，鼓励企业探索新型商业模式，如发起和设立产业基金以及研究动力蓄电池残值交易等，加快形成市场化机制，推动关键技术和装备的产业化应用。同时，支持开展动力蓄电池回收利用的科学技术研究，引导产学研协作，以市场化应用为导向，开展动力蓄电池回收利用模式创新。 </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7074" name="Rectangle 2"/>
          <p:cNvSpPr>
            <a:spLocks noGrp="1" noChangeArrowheads="1"/>
          </p:cNvSpPr>
          <p:nvPr>
            <p:ph type="title"/>
          </p:nvPr>
        </p:nvSpPr>
        <p:spPr>
          <a:xfrm>
            <a:off x="1457325" y="138113"/>
            <a:ext cx="6961188" cy="655637"/>
          </a:xfrm>
        </p:spPr>
        <p:txBody>
          <a:bodyPr/>
          <a:lstStyle/>
          <a:p>
            <a:pPr algn="ctr"/>
            <a:r>
              <a:rPr lang="en-US" altLang="zh-CN" sz="2800">
                <a:solidFill>
                  <a:srgbClr val="FFCC00"/>
                </a:solidFill>
                <a:ea typeface="黑体" pitchFamily="49" charset="-122"/>
              </a:rPr>
              <a:t>《</a:t>
            </a:r>
            <a:r>
              <a:rPr lang="zh-CN" altLang="en-US" sz="2800">
                <a:solidFill>
                  <a:srgbClr val="FFCC00"/>
                </a:solidFill>
                <a:ea typeface="黑体" pitchFamily="49" charset="-122"/>
              </a:rPr>
              <a:t>管理办法</a:t>
            </a:r>
            <a:r>
              <a:rPr lang="en-US" altLang="zh-CN" sz="2800">
                <a:solidFill>
                  <a:srgbClr val="FFCC00"/>
                </a:solidFill>
                <a:ea typeface="黑体" pitchFamily="49" charset="-122"/>
              </a:rPr>
              <a:t>》</a:t>
            </a:r>
            <a:r>
              <a:rPr lang="zh-CN" altLang="en-US" sz="2800">
                <a:solidFill>
                  <a:srgbClr val="FFCC00"/>
                </a:solidFill>
                <a:ea typeface="黑体" pitchFamily="49" charset="-122"/>
              </a:rPr>
              <a:t>内容主要体现在六个方面</a:t>
            </a:r>
          </a:p>
        </p:txBody>
      </p:sp>
      <p:sp>
        <p:nvSpPr>
          <p:cNvPr id="358707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开展动力蓄电池全生命周期管理，建立动力蓄电池溯源信息系统</a:t>
            </a:r>
            <a:endParaRPr lang="zh-CN" altLang="en-US" sz="1800">
              <a:latin typeface="华文中宋" pitchFamily="2" charset="-122"/>
              <a:ea typeface="华文中宋" pitchFamily="2" charset="-122"/>
            </a:endParaRPr>
          </a:p>
          <a:p>
            <a:pPr eaLnBrk="1">
              <a:lnSpc>
                <a:spcPct val="140000"/>
              </a:lnSpc>
            </a:pPr>
            <a:r>
              <a:rPr lang="zh-CN" altLang="en-US" sz="1800">
                <a:latin typeface="华文中宋" pitchFamily="2" charset="-122"/>
                <a:ea typeface="华文中宋" pitchFamily="2" charset="-122"/>
              </a:rPr>
              <a:t>      第三、开展动力蓄电池全生命周期管理。</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充分体现了产品全生命周期管理理念，针对动力蓄电池设计、生产、销售、使用、维修、报废、回收、利用等产业链上下游各环节，明确相关企业履行动力蓄电池回收利用相应责任，保障动力蓄电池的有效利用和环保处置，构建闭环管理体系。</a:t>
            </a:r>
          </a:p>
          <a:p>
            <a:pPr eaLnBrk="1">
              <a:lnSpc>
                <a:spcPct val="140000"/>
              </a:lnSpc>
            </a:pPr>
            <a:r>
              <a:rPr lang="zh-CN" altLang="en-US" sz="1800">
                <a:latin typeface="华文中宋" pitchFamily="2" charset="-122"/>
                <a:ea typeface="华文中宋" pitchFamily="2" charset="-122"/>
              </a:rPr>
              <a:t>      第四、建立动力蓄电池溯源信息系统。以电池编码为信息载体，构建“新能源汽车国家监测与动力蓄电池回收利用溯源综合管理平台”，实现动力蓄电池来源可查、去向可追、节点可控、责任可究。对动力蓄电池回收利用全过程实施信息化管控，是</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的核心管理措施。对动力蓄电池进行统一编码，并开展全生命周期溯源管理，是废旧动力蓄电池回收利用管理的重要手段。</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对汽车生产、电池生产等企业明确提出溯源管理要求，各相关企业应及时上传相关信息。</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8098" name="Rectangle 2"/>
          <p:cNvSpPr>
            <a:spLocks noGrp="1" noChangeArrowheads="1"/>
          </p:cNvSpPr>
          <p:nvPr>
            <p:ph type="title"/>
          </p:nvPr>
        </p:nvSpPr>
        <p:spPr>
          <a:xfrm>
            <a:off x="1457325" y="138113"/>
            <a:ext cx="6961188" cy="655637"/>
          </a:xfrm>
        </p:spPr>
        <p:txBody>
          <a:bodyPr/>
          <a:lstStyle/>
          <a:p>
            <a:pPr algn="ctr"/>
            <a:r>
              <a:rPr lang="en-US" altLang="zh-CN" sz="2800">
                <a:solidFill>
                  <a:srgbClr val="FFCC00"/>
                </a:solidFill>
                <a:ea typeface="黑体" pitchFamily="49" charset="-122"/>
              </a:rPr>
              <a:t>《</a:t>
            </a:r>
            <a:r>
              <a:rPr lang="zh-CN" altLang="en-US" sz="2800">
                <a:solidFill>
                  <a:srgbClr val="FFCC00"/>
                </a:solidFill>
                <a:ea typeface="黑体" pitchFamily="49" charset="-122"/>
              </a:rPr>
              <a:t>管理办法</a:t>
            </a:r>
            <a:r>
              <a:rPr lang="en-US" altLang="zh-CN" sz="2800">
                <a:solidFill>
                  <a:srgbClr val="FFCC00"/>
                </a:solidFill>
                <a:ea typeface="黑体" pitchFamily="49" charset="-122"/>
              </a:rPr>
              <a:t>》</a:t>
            </a:r>
            <a:r>
              <a:rPr lang="zh-CN" altLang="en-US" sz="2800">
                <a:solidFill>
                  <a:srgbClr val="FFCC00"/>
                </a:solidFill>
                <a:ea typeface="黑体" pitchFamily="49" charset="-122"/>
              </a:rPr>
              <a:t>内容主要体现在六个方面</a:t>
            </a:r>
          </a:p>
        </p:txBody>
      </p:sp>
      <p:sp>
        <p:nvSpPr>
          <p:cNvPr id="3588099"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实现资源综合利用效益最大化，明确监督管理措施</a:t>
            </a:r>
            <a:endParaRPr lang="zh-CN" altLang="en-US" sz="1800">
              <a:latin typeface="华文中宋" pitchFamily="2" charset="-122"/>
              <a:ea typeface="华文中宋" pitchFamily="2" charset="-122"/>
            </a:endParaRPr>
          </a:p>
          <a:p>
            <a:pPr eaLnBrk="1">
              <a:lnSpc>
                <a:spcPct val="140000"/>
              </a:lnSpc>
            </a:pPr>
            <a:r>
              <a:rPr lang="zh-CN" altLang="en-US" sz="1800">
                <a:latin typeface="华文中宋" pitchFamily="2" charset="-122"/>
                <a:ea typeface="华文中宋" pitchFamily="2" charset="-122"/>
              </a:rPr>
              <a:t>      第五、实现资源综合利用效益最大化。为最大化利用退役动力蓄电池剩余价值，</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鼓励按照先梯次利用后再生利用原则，开展动力蓄电池的再利用。对具备梯次利用价值的，可用于储能、备能等领域；不具备梯次利用价值的，可再生利用提取有价金属。通过对动力蓄电池的多层次、多用途合理利用，提升综合利用水平与经济效益。同时，与已实施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新能源汽车废旧动力蓄电池综合利用行业规范条件</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等管理政策相衔接，实现有机统一。</a:t>
            </a:r>
          </a:p>
          <a:p>
            <a:pPr eaLnBrk="1">
              <a:lnSpc>
                <a:spcPct val="140000"/>
              </a:lnSpc>
            </a:pPr>
            <a:r>
              <a:rPr lang="zh-CN" altLang="en-US" sz="1800">
                <a:latin typeface="华文中宋" pitchFamily="2" charset="-122"/>
                <a:ea typeface="华文中宋" pitchFamily="2" charset="-122"/>
              </a:rPr>
              <a:t>      第六、明确监督管理措施。</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明确要求制定拆卸、包装运输等相关技术标准，构建标准体系，并建立梯次利用电池产品管理制度。同时，各有关管理部门要建立信息共享机制，形成合力，在各自职责范围内，通过责令企业限期整改、暂停企业强制性认证证书、公开企业履责信息、行业规范条件申报及公告管理等措施对企业实施监督管理。</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5570" name="Rectangle 2"/>
          <p:cNvSpPr>
            <a:spLocks noGrp="1" noChangeArrowheads="1"/>
          </p:cNvSpPr>
          <p:nvPr>
            <p:ph type="title"/>
          </p:nvPr>
        </p:nvSpPr>
        <p:spPr>
          <a:xfrm>
            <a:off x="457200" y="2276475"/>
            <a:ext cx="8229600" cy="2016125"/>
          </a:xfrm>
        </p:spPr>
        <p:txBody>
          <a:bodyPr/>
          <a:lstStyle/>
          <a:p>
            <a:pPr algn="ctr"/>
            <a:r>
              <a:rPr lang="zh-CN" altLang="en-US" sz="9800">
                <a:solidFill>
                  <a:srgbClr val="0000FF"/>
                </a:solidFill>
              </a:rPr>
              <a:t>谢谢</a:t>
            </a:r>
            <a:r>
              <a:rPr lang="en-US" altLang="zh-CN" sz="9800">
                <a:solidFill>
                  <a:srgbClr val="0000FF"/>
                </a:solidFill>
              </a:rPr>
              <a:t>!</a:t>
            </a:r>
          </a:p>
        </p:txBody>
      </p:sp>
      <p:sp>
        <p:nvSpPr>
          <p:cNvPr id="3565571" name="Rectangle 3"/>
          <p:cNvSpPr>
            <a:spLocks noChangeArrowheads="1"/>
          </p:cNvSpPr>
          <p:nvPr/>
        </p:nvSpPr>
        <p:spPr bwMode="auto">
          <a:xfrm>
            <a:off x="0" y="0"/>
            <a:ext cx="9144000" cy="1412875"/>
          </a:xfrm>
          <a:prstGeom prst="rect">
            <a:avLst/>
          </a:prstGeom>
          <a:solidFill>
            <a:schemeClr val="bg1"/>
          </a:solidFill>
          <a:ln w="9525">
            <a:noFill/>
            <a:miter lim="800000"/>
            <a:headEnd/>
            <a:tailEnd/>
          </a:ln>
          <a:effectLst/>
        </p:spPr>
        <p:txBody>
          <a:bodyPr wrap="none" anchor="ctr"/>
          <a:lstStyle/>
          <a:p>
            <a:endParaRPr lang="zh-CN" altLang="en-US"/>
          </a:p>
        </p:txBody>
      </p:sp>
    </p:spTree>
  </p:cSld>
  <p:clrMapOvr>
    <a:masterClrMapping/>
  </p:clrMapOvr>
  <p:transition spd="med">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5650"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ea typeface="黑体" pitchFamily="49" charset="-122"/>
              </a:rPr>
              <a:t>问题的提出</a:t>
            </a:r>
          </a:p>
        </p:txBody>
      </p:sp>
      <p:sp>
        <p:nvSpPr>
          <p:cNvPr id="3355814" name="Text Box 166"/>
          <p:cNvSpPr txBox="1">
            <a:spLocks noChangeArrowheads="1"/>
          </p:cNvSpPr>
          <p:nvPr/>
        </p:nvSpPr>
        <p:spPr bwMode="auto">
          <a:xfrm>
            <a:off x="530225" y="1422400"/>
            <a:ext cx="8134350" cy="4702175"/>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1800">
                <a:latin typeface="华文中宋" pitchFamily="2" charset="-122"/>
                <a:ea typeface="华文中宋" pitchFamily="2" charset="-122"/>
              </a:rPr>
              <a:t>      </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12</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日，工业和信息化部</a:t>
            </a:r>
            <a:r>
              <a:rPr lang="en-US" altLang="en-US" sz="1800">
                <a:latin typeface="华文中宋" pitchFamily="2" charset="-122"/>
                <a:ea typeface="华文中宋" pitchFamily="2" charset="-122"/>
              </a:rPr>
              <a:t>对《</a:t>
            </a:r>
            <a:r>
              <a:rPr lang="zh-CN" altLang="en-US" sz="1800">
                <a:latin typeface="华文中宋" pitchFamily="2" charset="-122"/>
                <a:ea typeface="华文中宋" pitchFamily="2" charset="-122"/>
              </a:rPr>
              <a:t>新能源汽车动力蓄电池回收利用管理暂行办法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征求意见稿）公开征求意见。</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26</a:t>
            </a:r>
            <a:r>
              <a:rPr lang="zh-CN" altLang="en-US" sz="1800">
                <a:latin typeface="华文中宋" pitchFamily="2" charset="-122"/>
                <a:ea typeface="华文中宋" pitchFamily="2" charset="-122"/>
              </a:rPr>
              <a:t>日，工业和信息化部等七部委通知印发</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新能源汽车动力蓄电池回收利用管理暂行办法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（以下简称“管理办法”）。本办法自</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8</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日起施行。</a:t>
            </a:r>
          </a:p>
          <a:p>
            <a:pPr eaLnBrk="1">
              <a:lnSpc>
                <a:spcPct val="140000"/>
              </a:lnSpc>
            </a:pPr>
            <a:r>
              <a:rPr lang="zh-CN" altLang="en-US" sz="1800">
                <a:latin typeface="华文中宋" pitchFamily="2" charset="-122"/>
                <a:ea typeface="华文中宋" pitchFamily="2" charset="-122"/>
              </a:rPr>
              <a:t>      </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适用于中华人民共和国境内（台湾、香港、澳门地区除外）新能源汽车动力蓄电池回收利用相关管理。在生产、使用、利用、贮存及运输过程中产生的废旧动力蓄电池应按照</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要求回收处理。制定出台</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旨在加强新能源汽车动力蓄电池回收利用管理，规范行业发展，推进资源综合利用，保护环境和人体健康，保障安全，促进新能源汽车行业持续健康发展。新能源汽车生产企业承担动力蓄电池回收的主体责任，有必要对制定</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的必要性，</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正式发布稿与此前印发的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征求意见稿</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有何主要变化，以及</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的主要内容等情况进行认真分析。</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6834"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ea typeface="黑体" pitchFamily="49" charset="-122"/>
              </a:rPr>
              <a:t>制定</a:t>
            </a:r>
            <a:r>
              <a:rPr lang="en-US" altLang="zh-CN" sz="2800">
                <a:solidFill>
                  <a:srgbClr val="FFCC00"/>
                </a:solidFill>
                <a:ea typeface="黑体" pitchFamily="49" charset="-122"/>
              </a:rPr>
              <a:t>《</a:t>
            </a:r>
            <a:r>
              <a:rPr lang="zh-CN" altLang="en-US" sz="2800">
                <a:solidFill>
                  <a:srgbClr val="FFCC00"/>
                </a:solidFill>
                <a:ea typeface="黑体" pitchFamily="49" charset="-122"/>
              </a:rPr>
              <a:t>管理办法</a:t>
            </a:r>
            <a:r>
              <a:rPr lang="en-US" altLang="zh-CN" sz="2800">
                <a:solidFill>
                  <a:srgbClr val="FFCC00"/>
                </a:solidFill>
                <a:ea typeface="黑体" pitchFamily="49" charset="-122"/>
              </a:rPr>
              <a:t>》</a:t>
            </a:r>
            <a:r>
              <a:rPr lang="zh-CN" altLang="en-US" sz="2800">
                <a:solidFill>
                  <a:srgbClr val="FFCC00"/>
                </a:solidFill>
                <a:ea typeface="黑体" pitchFamily="49" charset="-122"/>
              </a:rPr>
              <a:t>的必要性分析</a:t>
            </a:r>
          </a:p>
        </p:txBody>
      </p:sp>
      <p:sp>
        <p:nvSpPr>
          <p:cNvPr id="357683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贯彻落实国务院有关文件要求</a:t>
            </a:r>
          </a:p>
          <a:p>
            <a:pPr eaLnBrk="1">
              <a:lnSpc>
                <a:spcPct val="140000"/>
              </a:lnSpc>
            </a:pPr>
            <a:r>
              <a:rPr lang="zh-CN" altLang="en-US" sz="1800" b="1">
                <a:ea typeface="华文中宋" pitchFamily="2" charset="-122"/>
              </a:rPr>
              <a:t>      </a:t>
            </a:r>
            <a:r>
              <a:rPr lang="en-US" altLang="zh-CN" sz="1800">
                <a:latin typeface="华文中宋" pitchFamily="2" charset="-122"/>
                <a:ea typeface="华文中宋" pitchFamily="2" charset="-122"/>
              </a:rPr>
              <a:t>2012</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6</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28</a:t>
            </a:r>
            <a:r>
              <a:rPr lang="zh-CN" altLang="en-US" sz="1800">
                <a:latin typeface="华文中宋" pitchFamily="2" charset="-122"/>
                <a:ea typeface="华文中宋" pitchFamily="2" charset="-122"/>
              </a:rPr>
              <a:t>日国务院印发的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节能与新能源汽车产业发展规划（</a:t>
            </a:r>
            <a:r>
              <a:rPr lang="en-US" altLang="zh-CN" sz="1800">
                <a:latin typeface="华文中宋" pitchFamily="2" charset="-122"/>
                <a:ea typeface="华文中宋" pitchFamily="2" charset="-122"/>
              </a:rPr>
              <a:t>2012-2020》</a:t>
            </a:r>
            <a:r>
              <a:rPr lang="zh-CN" altLang="en-US" sz="1800">
                <a:latin typeface="华文中宋" pitchFamily="2" charset="-122"/>
                <a:ea typeface="华文中宋" pitchFamily="2" charset="-122"/>
              </a:rPr>
              <a:t>明确提出，要加强动力电池梯级利用和回收管理，引导动力电池生产企业加强对废旧动力电池的回收利用，鼓励发展专业化的回收利用企业；明确动力电池收集、存储、运输、处理、再生利用及最终处置等各环节的技术标准和管理要求。</a:t>
            </a:r>
            <a:r>
              <a:rPr lang="en-US" altLang="zh-CN" sz="1800">
                <a:latin typeface="华文中宋" pitchFamily="2" charset="-122"/>
                <a:ea typeface="华文中宋" pitchFamily="2" charset="-122"/>
              </a:rPr>
              <a:t>2014</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7</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14</a:t>
            </a:r>
            <a:r>
              <a:rPr lang="zh-CN" altLang="en-US" sz="1800">
                <a:latin typeface="华文中宋" pitchFamily="2" charset="-122"/>
                <a:ea typeface="华文中宋" pitchFamily="2" charset="-122"/>
              </a:rPr>
              <a:t>日国务院办公厅印发的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关于加快新能源汽车推广应用的指导意见</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（国办发</a:t>
            </a:r>
            <a:r>
              <a:rPr lang="en-US" altLang="zh-CN" sz="1800">
                <a:latin typeface="华文中宋" pitchFamily="2" charset="-122"/>
                <a:ea typeface="华文中宋" pitchFamily="2" charset="-122"/>
              </a:rPr>
              <a:t>〔2014〕35</a:t>
            </a:r>
            <a:r>
              <a:rPr lang="zh-CN" altLang="en-US" sz="1800">
                <a:latin typeface="华文中宋" pitchFamily="2" charset="-122"/>
                <a:ea typeface="华文中宋" pitchFamily="2" charset="-122"/>
              </a:rPr>
              <a:t>号）也提出，</a:t>
            </a:r>
            <a:r>
              <a:rPr lang="zh-CN" altLang="zh-CN" sz="1800">
                <a:latin typeface="华文中宋" pitchFamily="2" charset="-122"/>
                <a:ea typeface="华文中宋" pitchFamily="2" charset="-122"/>
              </a:rPr>
              <a:t>鼓励和支持社会资本进入新能源汽车充电设施建设和运营、整车租赁、电池租赁和回收等服务领域。</a:t>
            </a:r>
            <a:r>
              <a:rPr lang="zh-CN" altLang="en-US" sz="1800">
                <a:latin typeface="华文中宋" pitchFamily="2" charset="-122"/>
                <a:ea typeface="华文中宋" pitchFamily="2" charset="-122"/>
              </a:rPr>
              <a:t>研究制定动力电池回收利用政策，探索利用基金、押金、强制回收等方式促进废旧动力电池回收，建立健全废旧动力电池循环利用体系。</a:t>
            </a:r>
          </a:p>
          <a:p>
            <a:pPr eaLnBrk="1">
              <a:lnSpc>
                <a:spcPct val="140000"/>
              </a:lnSpc>
            </a:pPr>
            <a:r>
              <a:rPr lang="zh-CN" altLang="en-US" sz="1800">
                <a:latin typeface="华文中宋" pitchFamily="2" charset="-122"/>
                <a:ea typeface="华文中宋" pitchFamily="2" charset="-122"/>
              </a:rPr>
              <a:t>      党中央、国务院高度重视新能源汽车动力蓄电池回收利用，国务院还召开专题会议进行研究部署。为贯彻落实国务院有关要求应制定具体管理办法。</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8882"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ea typeface="黑体" pitchFamily="49" charset="-122"/>
              </a:rPr>
              <a:t>制定</a:t>
            </a:r>
            <a:r>
              <a:rPr lang="en-US" altLang="zh-CN" sz="2800">
                <a:solidFill>
                  <a:srgbClr val="FFCC00"/>
                </a:solidFill>
                <a:ea typeface="黑体" pitchFamily="49" charset="-122"/>
              </a:rPr>
              <a:t>《</a:t>
            </a:r>
            <a:r>
              <a:rPr lang="zh-CN" altLang="en-US" sz="2800">
                <a:solidFill>
                  <a:srgbClr val="FFCC00"/>
                </a:solidFill>
                <a:ea typeface="黑体" pitchFamily="49" charset="-122"/>
              </a:rPr>
              <a:t>管理办法</a:t>
            </a:r>
            <a:r>
              <a:rPr lang="en-US" altLang="zh-CN" sz="2800">
                <a:solidFill>
                  <a:srgbClr val="FFCC00"/>
                </a:solidFill>
                <a:ea typeface="黑体" pitchFamily="49" charset="-122"/>
              </a:rPr>
              <a:t>》</a:t>
            </a:r>
            <a:r>
              <a:rPr lang="zh-CN" altLang="en-US" sz="2800">
                <a:solidFill>
                  <a:srgbClr val="FFCC00"/>
                </a:solidFill>
                <a:ea typeface="黑体" pitchFamily="49" charset="-122"/>
              </a:rPr>
              <a:t>的必要性分析</a:t>
            </a:r>
          </a:p>
        </p:txBody>
      </p:sp>
      <p:sp>
        <p:nvSpPr>
          <p:cNvPr id="357888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应对新能源汽车动力蓄电池进入规模化退役的需要</a:t>
            </a:r>
          </a:p>
          <a:p>
            <a:pPr eaLnBrk="1">
              <a:lnSpc>
                <a:spcPct val="140000"/>
              </a:lnSpc>
            </a:pPr>
            <a:r>
              <a:rPr lang="zh-CN" altLang="en-US" sz="1800" b="1">
                <a:ea typeface="华文中宋" pitchFamily="2" charset="-122"/>
              </a:rPr>
              <a:t>      </a:t>
            </a:r>
            <a:r>
              <a:rPr lang="zh-CN" altLang="en-US" sz="1800">
                <a:latin typeface="华文中宋" pitchFamily="2" charset="-122"/>
                <a:ea typeface="华文中宋" pitchFamily="2" charset="-122"/>
              </a:rPr>
              <a:t>随着新能源汽车产业的快速发展，我国已成为世界第一大新能源汽车产销国，动力蓄电池产销量也逐年攀升，动力蓄电池回收利用已迫在眉睫。</a:t>
            </a:r>
            <a:r>
              <a:rPr lang="en-US" altLang="zh-CN" sz="1800">
                <a:latin typeface="华文中宋" pitchFamily="2" charset="-122"/>
                <a:ea typeface="华文中宋" pitchFamily="2" charset="-122"/>
              </a:rPr>
              <a:t>2013</a:t>
            </a:r>
            <a:r>
              <a:rPr lang="zh-CN" altLang="en-US" sz="1800">
                <a:latin typeface="华文中宋" pitchFamily="2" charset="-122"/>
                <a:ea typeface="华文中宋" pitchFamily="2" charset="-122"/>
              </a:rPr>
              <a:t>年以后，新能源汽车大规模推广应用，截至</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年底累计推广新能源汽车</a:t>
            </a:r>
            <a:r>
              <a:rPr lang="en-US" altLang="zh-CN" sz="1800">
                <a:latin typeface="华文中宋" pitchFamily="2" charset="-122"/>
                <a:ea typeface="华文中宋" pitchFamily="2" charset="-122"/>
              </a:rPr>
              <a:t>180</a:t>
            </a:r>
            <a:r>
              <a:rPr lang="zh-CN" altLang="en-US" sz="1800">
                <a:latin typeface="华文中宋" pitchFamily="2" charset="-122"/>
                <a:ea typeface="华文中宋" pitchFamily="2" charset="-122"/>
              </a:rPr>
              <a:t>多万辆，装配动力蓄电池约</a:t>
            </a:r>
            <a:r>
              <a:rPr lang="en-US" altLang="zh-CN" sz="1800">
                <a:latin typeface="华文中宋" pitchFamily="2" charset="-122"/>
                <a:ea typeface="华文中宋" pitchFamily="2" charset="-122"/>
              </a:rPr>
              <a:t>86.9GWh</a:t>
            </a:r>
            <a:r>
              <a:rPr lang="zh-CN" altLang="en-US" sz="1800">
                <a:latin typeface="华文中宋" pitchFamily="2" charset="-122"/>
                <a:ea typeface="华文中宋" pitchFamily="2" charset="-122"/>
              </a:rPr>
              <a:t>。据行业专家从企业质保期限、电池循环寿命、车辆使用工况等方面综合测算，</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年后新能源汽车动力蓄电池将进入规模化退役，预计到</a:t>
            </a:r>
            <a:r>
              <a:rPr lang="en-US" altLang="zh-CN" sz="1800">
                <a:latin typeface="华文中宋" pitchFamily="2" charset="-122"/>
                <a:ea typeface="华文中宋" pitchFamily="2" charset="-122"/>
              </a:rPr>
              <a:t>2020</a:t>
            </a:r>
            <a:r>
              <a:rPr lang="zh-CN" altLang="en-US" sz="1800">
                <a:latin typeface="华文中宋" pitchFamily="2" charset="-122"/>
                <a:ea typeface="华文中宋" pitchFamily="2" charset="-122"/>
              </a:rPr>
              <a:t>年累计将超过</a:t>
            </a:r>
            <a:r>
              <a:rPr lang="en-US" altLang="zh-CN" sz="1800">
                <a:latin typeface="华文中宋" pitchFamily="2" charset="-122"/>
                <a:ea typeface="华文中宋" pitchFamily="2" charset="-122"/>
              </a:rPr>
              <a:t>20</a:t>
            </a:r>
            <a:r>
              <a:rPr lang="zh-CN" altLang="en-US" sz="1800">
                <a:latin typeface="华文中宋" pitchFamily="2" charset="-122"/>
                <a:ea typeface="华文中宋" pitchFamily="2" charset="-122"/>
              </a:rPr>
              <a:t>万吨（</a:t>
            </a:r>
            <a:r>
              <a:rPr lang="en-US" altLang="zh-CN" sz="1800">
                <a:latin typeface="华文中宋" pitchFamily="2" charset="-122"/>
                <a:ea typeface="华文中宋" pitchFamily="2" charset="-122"/>
              </a:rPr>
              <a:t>24.6GWh</a:t>
            </a:r>
            <a:r>
              <a:rPr lang="zh-CN" altLang="en-US" sz="1800">
                <a:latin typeface="华文中宋" pitchFamily="2" charset="-122"/>
                <a:ea typeface="华文中宋" pitchFamily="2" charset="-122"/>
              </a:rPr>
              <a:t>），如果按</a:t>
            </a:r>
            <a:r>
              <a:rPr lang="en-US" altLang="zh-CN" sz="1800">
                <a:latin typeface="华文中宋" pitchFamily="2" charset="-122"/>
                <a:ea typeface="华文中宋" pitchFamily="2" charset="-122"/>
              </a:rPr>
              <a:t>70%</a:t>
            </a:r>
            <a:r>
              <a:rPr lang="zh-CN" altLang="en-US" sz="1800">
                <a:latin typeface="华文中宋" pitchFamily="2" charset="-122"/>
                <a:ea typeface="华文中宋" pitchFamily="2" charset="-122"/>
              </a:rPr>
              <a:t>可用于梯次利用，大约有累计</a:t>
            </a:r>
            <a:r>
              <a:rPr lang="en-US" altLang="zh-CN" sz="1800">
                <a:latin typeface="华文中宋" pitchFamily="2" charset="-122"/>
                <a:ea typeface="华文中宋" pitchFamily="2" charset="-122"/>
              </a:rPr>
              <a:t>6</a:t>
            </a:r>
            <a:r>
              <a:rPr lang="zh-CN" altLang="en-US" sz="1800">
                <a:latin typeface="华文中宋" pitchFamily="2" charset="-122"/>
                <a:ea typeface="华文中宋" pitchFamily="2" charset="-122"/>
              </a:rPr>
              <a:t>万吨电池需要报废处理。但是，动力蓄电池回收利用作为一个新兴领域，目前处于起步阶段，面临着一些突出的问题和困难：一是回收利用体系尚未形成，二是回收利用技术能力不足，三是激励政策措施保障少。因此，有必要制定</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，明确相关方责任和监管措施，为新能源汽车动力蓄电池回收利用行业健康发展提供重要保障。</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9906" name="Rectangle 2"/>
          <p:cNvSpPr>
            <a:spLocks noGrp="1" noChangeArrowheads="1"/>
          </p:cNvSpPr>
          <p:nvPr>
            <p:ph type="title"/>
          </p:nvPr>
        </p:nvSpPr>
        <p:spPr>
          <a:xfrm>
            <a:off x="1457325" y="138113"/>
            <a:ext cx="6961188" cy="655637"/>
          </a:xfrm>
        </p:spPr>
        <p:txBody>
          <a:bodyPr/>
          <a:lstStyle/>
          <a:p>
            <a:pPr algn="ctr"/>
            <a:r>
              <a:rPr lang="en-US" altLang="zh-CN" sz="2800">
                <a:solidFill>
                  <a:schemeClr val="bg1"/>
                </a:solidFill>
                <a:ea typeface="黑体" pitchFamily="49" charset="-122"/>
              </a:rPr>
              <a:t>《</a:t>
            </a:r>
            <a:r>
              <a:rPr lang="zh-CN" altLang="en-US" sz="2800">
                <a:solidFill>
                  <a:schemeClr val="bg1"/>
                </a:solidFill>
                <a:ea typeface="黑体" pitchFamily="49" charset="-122"/>
              </a:rPr>
              <a:t>管理办法</a:t>
            </a:r>
            <a:r>
              <a:rPr lang="en-US" altLang="zh-CN" sz="2800">
                <a:solidFill>
                  <a:schemeClr val="bg1"/>
                </a:solidFill>
                <a:ea typeface="黑体" pitchFamily="49" charset="-122"/>
              </a:rPr>
              <a:t>》</a:t>
            </a:r>
            <a:r>
              <a:rPr lang="zh-CN" altLang="en-US" sz="2800">
                <a:solidFill>
                  <a:schemeClr val="bg1"/>
                </a:solidFill>
                <a:ea typeface="黑体" pitchFamily="49" charset="-122"/>
              </a:rPr>
              <a:t>正式稿与意见稿的主要变化</a:t>
            </a:r>
          </a:p>
        </p:txBody>
      </p:sp>
      <p:sp>
        <p:nvSpPr>
          <p:cNvPr id="3579907"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管理办法框架结构和总则部分的变化</a:t>
            </a:r>
          </a:p>
          <a:p>
            <a:pPr eaLnBrk="1">
              <a:lnSpc>
                <a:spcPct val="140000"/>
              </a:lnSpc>
            </a:pPr>
            <a:r>
              <a:rPr lang="zh-CN" altLang="en-US" sz="1800" b="1">
                <a:ea typeface="华文中宋" pitchFamily="2" charset="-122"/>
              </a:rPr>
              <a:t>      </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正式稿的主要内容包括总则，设计、生产及回收责任，综合利用，监督管理，附则共五部分三十一条，而意见稿的主要内容共六部分三十三条。正式稿与意见稿相比，删除了罚则部分。</a:t>
            </a:r>
          </a:p>
          <a:p>
            <a:pPr eaLnBrk="1">
              <a:lnSpc>
                <a:spcPct val="140000"/>
              </a:lnSpc>
            </a:pPr>
            <a:r>
              <a:rPr lang="zh-CN" altLang="en-US" sz="1800">
                <a:latin typeface="华文中宋" pitchFamily="2" charset="-122"/>
                <a:ea typeface="华文中宋" pitchFamily="2" charset="-122"/>
              </a:rPr>
              <a:t>      正式稿总则部分与意见稿的主要变化有两点：一是组织管理责任更加明确。总则第四条明确，工业和信息化部会同科技部、环境保护部、交通运输部、商务部、质检总局、能源局在各自职责范围内对动力蓄电池回收利用进行管理和监督。而意见稿为“工业和信息化部会同有关部门对动力蓄电池回收利用进行管理和监督”。二是强调相关企业在动力蓄电池回收利用各环节履行相应责任。总则第五条在明确落实生产者责任延伸制度，汽车生产企业承担动力蓄电池回收的主体责任的基础上，增加了“相关企业在动力蓄电池回收利用各环节履行相应责任，保障动力蓄电池的有效利用和环保处置”的要求。</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0930" name="Rectangle 2"/>
          <p:cNvSpPr>
            <a:spLocks noGrp="1" noChangeArrowheads="1"/>
          </p:cNvSpPr>
          <p:nvPr>
            <p:ph type="title"/>
          </p:nvPr>
        </p:nvSpPr>
        <p:spPr>
          <a:xfrm>
            <a:off x="1457325" y="138113"/>
            <a:ext cx="6961188" cy="655637"/>
          </a:xfrm>
        </p:spPr>
        <p:txBody>
          <a:bodyPr/>
          <a:lstStyle/>
          <a:p>
            <a:pPr algn="ctr"/>
            <a:r>
              <a:rPr lang="en-US" altLang="zh-CN" sz="2800">
                <a:solidFill>
                  <a:schemeClr val="bg1"/>
                </a:solidFill>
                <a:ea typeface="黑体" pitchFamily="49" charset="-122"/>
              </a:rPr>
              <a:t>《</a:t>
            </a:r>
            <a:r>
              <a:rPr lang="zh-CN" altLang="en-US" sz="2800">
                <a:solidFill>
                  <a:schemeClr val="bg1"/>
                </a:solidFill>
                <a:ea typeface="黑体" pitchFamily="49" charset="-122"/>
              </a:rPr>
              <a:t>管理办法</a:t>
            </a:r>
            <a:r>
              <a:rPr lang="en-US" altLang="zh-CN" sz="2800">
                <a:solidFill>
                  <a:schemeClr val="bg1"/>
                </a:solidFill>
                <a:ea typeface="黑体" pitchFamily="49" charset="-122"/>
              </a:rPr>
              <a:t>》</a:t>
            </a:r>
            <a:r>
              <a:rPr lang="zh-CN" altLang="en-US" sz="2800">
                <a:solidFill>
                  <a:schemeClr val="bg1"/>
                </a:solidFill>
                <a:ea typeface="黑体" pitchFamily="49" charset="-122"/>
              </a:rPr>
              <a:t>正式稿与意见稿的主要变化</a:t>
            </a:r>
          </a:p>
        </p:txBody>
      </p:sp>
      <p:sp>
        <p:nvSpPr>
          <p:cNvPr id="358093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设计、生产及回收过程中相关企业责任更加明确（</a:t>
            </a:r>
            <a:r>
              <a:rPr lang="en-US" altLang="zh-CN" sz="2000" b="1">
                <a:solidFill>
                  <a:srgbClr val="FF0000"/>
                </a:solidFill>
                <a:ea typeface="华文中宋" pitchFamily="2" charset="-122"/>
              </a:rPr>
              <a:t>1</a:t>
            </a:r>
            <a:r>
              <a:rPr lang="zh-CN" altLang="en-US" sz="2000" b="1">
                <a:solidFill>
                  <a:srgbClr val="FF0000"/>
                </a:solidFill>
                <a:ea typeface="华文中宋" pitchFamily="2" charset="-122"/>
              </a:rPr>
              <a:t>）</a:t>
            </a:r>
          </a:p>
          <a:p>
            <a:pPr eaLnBrk="1">
              <a:lnSpc>
                <a:spcPct val="140000"/>
              </a:lnSpc>
            </a:pPr>
            <a:r>
              <a:rPr lang="zh-CN" altLang="en-US" sz="1800" b="1">
                <a:ea typeface="华文中宋" pitchFamily="2" charset="-122"/>
              </a:rPr>
              <a:t>      </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管理办法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设计、生产及回收部分对相关企业责任的修改有以下几点：    </a:t>
            </a:r>
          </a:p>
          <a:p>
            <a:pPr eaLnBrk="1">
              <a:lnSpc>
                <a:spcPct val="140000"/>
              </a:lnSpc>
            </a:pPr>
            <a:r>
              <a:rPr lang="zh-CN" altLang="en-US" sz="1800">
                <a:latin typeface="华文中宋" pitchFamily="2" charset="-122"/>
                <a:ea typeface="华文中宋" pitchFamily="2" charset="-122"/>
              </a:rPr>
              <a:t>      第一、正式稿第七条将意见稿中“在申请</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道路机动车辆生产企业及产品公告</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时应提供动力蓄电池拆卸、拆解及贮存技术信息说明”，修改为“汽车生产企业应符合国家新能源汽车生产企业及产品准入管理、强制性产品认证的相关规定，主动公开动力蓄电池拆卸、拆解及贮存技术信息说明以及动力蓄电池的种类、所含有毒有害成分含量、回收措施等信息”（此段移至第八条）。</a:t>
            </a:r>
          </a:p>
          <a:p>
            <a:pPr eaLnBrk="1">
              <a:lnSpc>
                <a:spcPct val="140000"/>
              </a:lnSpc>
            </a:pPr>
            <a:r>
              <a:rPr lang="zh-CN" altLang="en-US" sz="1800">
                <a:latin typeface="华文中宋" pitchFamily="2" charset="-122"/>
                <a:ea typeface="华文中宋" pitchFamily="2" charset="-122"/>
              </a:rPr>
              <a:t>      第二、正式稿第九条将意见稿第八条修改为：“电池生产企业应与汽车生产企业协同，按照国家标准要求对所生产动力蓄电池进行编码，汽车生产企业应记录新能源汽车及其动力蓄电池编码对应信息。电池生产企业、汽车生产企业应及时通过溯源信息系统上传动力蓄电池编码及新能源汽车相关信息”。同时，在生产过程中报废的动力蓄电池应移交至，增加了“回收服务网点”。</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1954" name="Rectangle 2"/>
          <p:cNvSpPr>
            <a:spLocks noGrp="1" noChangeArrowheads="1"/>
          </p:cNvSpPr>
          <p:nvPr>
            <p:ph type="title"/>
          </p:nvPr>
        </p:nvSpPr>
        <p:spPr>
          <a:xfrm>
            <a:off x="1457325" y="138113"/>
            <a:ext cx="6961188" cy="655637"/>
          </a:xfrm>
        </p:spPr>
        <p:txBody>
          <a:bodyPr/>
          <a:lstStyle/>
          <a:p>
            <a:pPr algn="ctr"/>
            <a:r>
              <a:rPr lang="en-US" altLang="zh-CN" sz="2800">
                <a:solidFill>
                  <a:schemeClr val="bg1"/>
                </a:solidFill>
                <a:ea typeface="黑体" pitchFamily="49" charset="-122"/>
              </a:rPr>
              <a:t>《</a:t>
            </a:r>
            <a:r>
              <a:rPr lang="zh-CN" altLang="en-US" sz="2800">
                <a:solidFill>
                  <a:schemeClr val="bg1"/>
                </a:solidFill>
                <a:ea typeface="黑体" pitchFamily="49" charset="-122"/>
              </a:rPr>
              <a:t>管理办法</a:t>
            </a:r>
            <a:r>
              <a:rPr lang="en-US" altLang="zh-CN" sz="2800">
                <a:solidFill>
                  <a:schemeClr val="bg1"/>
                </a:solidFill>
                <a:ea typeface="黑体" pitchFamily="49" charset="-122"/>
              </a:rPr>
              <a:t>》</a:t>
            </a:r>
            <a:r>
              <a:rPr lang="zh-CN" altLang="en-US" sz="2800">
                <a:solidFill>
                  <a:schemeClr val="bg1"/>
                </a:solidFill>
                <a:ea typeface="黑体" pitchFamily="49" charset="-122"/>
              </a:rPr>
              <a:t>正式稿与意见稿的主要变化</a:t>
            </a:r>
          </a:p>
        </p:txBody>
      </p:sp>
      <p:sp>
        <p:nvSpPr>
          <p:cNvPr id="358195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设计、生产及回收过程中相关企业责任更加明确（</a:t>
            </a:r>
            <a:r>
              <a:rPr lang="en-US" altLang="zh-CN" sz="2000" b="1">
                <a:solidFill>
                  <a:srgbClr val="FF0000"/>
                </a:solidFill>
                <a:ea typeface="华文中宋" pitchFamily="2" charset="-122"/>
              </a:rPr>
              <a:t>2</a:t>
            </a:r>
            <a:r>
              <a:rPr lang="zh-CN" altLang="en-US" sz="2000" b="1">
                <a:solidFill>
                  <a:srgbClr val="FF0000"/>
                </a:solidFill>
                <a:ea typeface="华文中宋" pitchFamily="2" charset="-122"/>
              </a:rPr>
              <a:t>）</a:t>
            </a:r>
            <a:r>
              <a:rPr lang="zh-CN" altLang="en-US" sz="1800">
                <a:latin typeface="华文中宋" pitchFamily="2" charset="-122"/>
                <a:ea typeface="华文中宋" pitchFamily="2" charset="-122"/>
              </a:rPr>
              <a:t>    </a:t>
            </a:r>
          </a:p>
          <a:p>
            <a:pPr eaLnBrk="1">
              <a:lnSpc>
                <a:spcPct val="140000"/>
              </a:lnSpc>
            </a:pPr>
            <a:r>
              <a:rPr lang="zh-CN" altLang="en-US" sz="1800">
                <a:latin typeface="华文中宋" pitchFamily="2" charset="-122"/>
                <a:ea typeface="华文中宋" pitchFamily="2" charset="-122"/>
              </a:rPr>
              <a:t>      第三、正式稿第十条和第十一条为新增要求，主要是明确汽车生产企业在设计和生产阶段的要求。第十条规定，汽车生产企业应委托新能源汽车销售商等通过溯源信息系统记录新能源汽车及所有人溯源信息，并在汽车用户手册中明确动力蓄电池回收要求与程序等相关信息。</a:t>
            </a:r>
          </a:p>
          <a:p>
            <a:pPr eaLnBrk="1">
              <a:lnSpc>
                <a:spcPct val="140000"/>
              </a:lnSpc>
            </a:pPr>
            <a:r>
              <a:rPr lang="zh-CN" altLang="en-US" sz="1800">
                <a:latin typeface="华文中宋" pitchFamily="2" charset="-122"/>
                <a:ea typeface="华文中宋" pitchFamily="2" charset="-122"/>
              </a:rPr>
              <a:t>      第十一条规定，汽车生产企业应建立维修服务网络，满足新能源汽车所有人的维修需求，并依法向社会公开动力蓄电池维修、更换等技术信息。新能源汽车售后服务机构、电池租赁等运营企业应在动力蓄电池维修、拆卸和更换时核实新能源汽车所有人信息，按照维修手册及贮存等技术信息要求对动力蓄电池进行维修、拆卸和更换，规范贮存，将废旧动力蓄电池移交至回收服务网点，不得移交其他单位或个人。新能源汽车售后服务机构、电池租赁等运营企业应在溯源信息系统中建立动力蓄电池编码与新能源汽车的动态联系。</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2978" name="Rectangle 2"/>
          <p:cNvSpPr>
            <a:spLocks noGrp="1" noChangeArrowheads="1"/>
          </p:cNvSpPr>
          <p:nvPr>
            <p:ph type="title"/>
          </p:nvPr>
        </p:nvSpPr>
        <p:spPr>
          <a:xfrm>
            <a:off x="1457325" y="138113"/>
            <a:ext cx="6961188" cy="655637"/>
          </a:xfrm>
        </p:spPr>
        <p:txBody>
          <a:bodyPr/>
          <a:lstStyle/>
          <a:p>
            <a:pPr algn="ctr"/>
            <a:r>
              <a:rPr lang="en-US" altLang="zh-CN" sz="2800">
                <a:solidFill>
                  <a:schemeClr val="bg1"/>
                </a:solidFill>
                <a:ea typeface="黑体" pitchFamily="49" charset="-122"/>
              </a:rPr>
              <a:t>《</a:t>
            </a:r>
            <a:r>
              <a:rPr lang="zh-CN" altLang="en-US" sz="2800">
                <a:solidFill>
                  <a:schemeClr val="bg1"/>
                </a:solidFill>
                <a:ea typeface="黑体" pitchFamily="49" charset="-122"/>
              </a:rPr>
              <a:t>管理办法</a:t>
            </a:r>
            <a:r>
              <a:rPr lang="en-US" altLang="zh-CN" sz="2800">
                <a:solidFill>
                  <a:schemeClr val="bg1"/>
                </a:solidFill>
                <a:ea typeface="黑体" pitchFamily="49" charset="-122"/>
              </a:rPr>
              <a:t>》</a:t>
            </a:r>
            <a:r>
              <a:rPr lang="zh-CN" altLang="en-US" sz="2800">
                <a:solidFill>
                  <a:schemeClr val="bg1"/>
                </a:solidFill>
                <a:ea typeface="黑体" pitchFamily="49" charset="-122"/>
              </a:rPr>
              <a:t>正式稿与意见稿的主要变化</a:t>
            </a:r>
          </a:p>
        </p:txBody>
      </p:sp>
      <p:sp>
        <p:nvSpPr>
          <p:cNvPr id="3582979"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设计、生产及回收过程中相关企业责任更加明确（</a:t>
            </a:r>
            <a:r>
              <a:rPr lang="en-US" altLang="zh-CN" sz="2000" b="1">
                <a:solidFill>
                  <a:srgbClr val="FF0000"/>
                </a:solidFill>
                <a:ea typeface="华文中宋" pitchFamily="2" charset="-122"/>
              </a:rPr>
              <a:t>3</a:t>
            </a:r>
            <a:r>
              <a:rPr lang="zh-CN" altLang="en-US" sz="2000" b="1">
                <a:solidFill>
                  <a:srgbClr val="FF0000"/>
                </a:solidFill>
                <a:ea typeface="华文中宋" pitchFamily="2" charset="-122"/>
              </a:rPr>
              <a:t>）</a:t>
            </a:r>
            <a:r>
              <a:rPr lang="zh-CN" altLang="en-US" sz="1800">
                <a:latin typeface="华文中宋" pitchFamily="2" charset="-122"/>
                <a:ea typeface="华文中宋" pitchFamily="2" charset="-122"/>
              </a:rPr>
              <a:t>    </a:t>
            </a:r>
          </a:p>
          <a:p>
            <a:pPr eaLnBrk="1">
              <a:lnSpc>
                <a:spcPct val="140000"/>
              </a:lnSpc>
            </a:pPr>
            <a:r>
              <a:rPr lang="zh-CN" altLang="en-US" sz="1800">
                <a:latin typeface="华文中宋" pitchFamily="2" charset="-122"/>
                <a:ea typeface="华文中宋" pitchFamily="2" charset="-122"/>
              </a:rPr>
              <a:t>      第四、正式稿第十五条、第十六条、第十七条的修改主要是将参照国家有关标准进行更新。包括：将</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充电电池废料废件</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GB/T26932-2011</a:t>
            </a:r>
            <a:r>
              <a:rPr lang="zh-CN" altLang="en-US" sz="1800">
                <a:latin typeface="华文中宋" pitchFamily="2" charset="-122"/>
                <a:ea typeface="华文中宋" pitchFamily="2" charset="-122"/>
              </a:rPr>
              <a:t>）改为</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废蓄电池回收管理规范</a:t>
            </a:r>
            <a:r>
              <a:rPr lang="en-US" altLang="zh-CN" sz="1800">
                <a:latin typeface="华文中宋" pitchFamily="2" charset="-122"/>
                <a:ea typeface="华文中宋" pitchFamily="2" charset="-122"/>
              </a:rPr>
              <a:t>》(WB/T 1061-2016)</a:t>
            </a:r>
            <a:r>
              <a:rPr lang="zh-CN" altLang="en-US" sz="1800">
                <a:latin typeface="华文中宋" pitchFamily="2" charset="-122"/>
                <a:ea typeface="华文中宋" pitchFamily="2" charset="-122"/>
              </a:rPr>
              <a:t>；将</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充电电池废料废件</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GB/T26932-2011</a:t>
            </a:r>
            <a:r>
              <a:rPr lang="zh-CN" altLang="en-US" sz="1800">
                <a:latin typeface="华文中宋" pitchFamily="2" charset="-122"/>
                <a:ea typeface="华文中宋" pitchFamily="2" charset="-122"/>
              </a:rPr>
              <a:t>）改为</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废电池污染防治技术政策</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环境保护部公告</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年第</a:t>
            </a:r>
            <a:r>
              <a:rPr lang="en-US" altLang="zh-CN" sz="1800">
                <a:latin typeface="华文中宋" pitchFamily="2" charset="-122"/>
                <a:ea typeface="华文中宋" pitchFamily="2" charset="-122"/>
              </a:rPr>
              <a:t>82</a:t>
            </a:r>
            <a:r>
              <a:rPr lang="zh-CN" altLang="en-US" sz="1800">
                <a:latin typeface="华文中宋" pitchFamily="2" charset="-122"/>
                <a:ea typeface="华文中宋" pitchFamily="2" charset="-122"/>
              </a:rPr>
              <a:t>号</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一般工业固体废物贮存、处置场污染控制标准</a:t>
            </a:r>
            <a:r>
              <a:rPr lang="en-US" altLang="zh-CN" sz="1800">
                <a:latin typeface="华文中宋" pitchFamily="2" charset="-122"/>
                <a:ea typeface="华文中宋" pitchFamily="2" charset="-122"/>
              </a:rPr>
              <a:t>》(GB 18599-2016)</a:t>
            </a:r>
            <a:r>
              <a:rPr lang="zh-CN" altLang="en-US" sz="1800">
                <a:latin typeface="华文中宋" pitchFamily="2" charset="-122"/>
                <a:ea typeface="华文中宋" pitchFamily="2" charset="-122"/>
              </a:rPr>
              <a:t>；将</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锂原电池和蓄电池在运输中的安全要求</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GB 21966-2008</a:t>
            </a:r>
            <a:r>
              <a:rPr lang="zh-CN" altLang="en-US" sz="1800">
                <a:latin typeface="华文中宋" pitchFamily="2" charset="-122"/>
                <a:ea typeface="华文中宋" pitchFamily="2" charset="-122"/>
              </a:rPr>
              <a:t>）改为</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废电池污染防治技术政策</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环境保护部公告</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年第</a:t>
            </a:r>
            <a:r>
              <a:rPr lang="en-US" altLang="zh-CN" sz="1800">
                <a:latin typeface="华文中宋" pitchFamily="2" charset="-122"/>
                <a:ea typeface="华文中宋" pitchFamily="2" charset="-122"/>
              </a:rPr>
              <a:t>82</a:t>
            </a:r>
            <a:r>
              <a:rPr lang="zh-CN" altLang="en-US" sz="1800">
                <a:latin typeface="华文中宋" pitchFamily="2" charset="-122"/>
                <a:ea typeface="华文中宋" pitchFamily="2" charset="-122"/>
              </a:rPr>
              <a:t>号</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废蓄电池回收管理规范</a:t>
            </a:r>
            <a:r>
              <a:rPr lang="en-US" altLang="zh-CN" sz="1800">
                <a:latin typeface="华文中宋" pitchFamily="2" charset="-122"/>
                <a:ea typeface="华文中宋" pitchFamily="2" charset="-122"/>
              </a:rPr>
              <a:t>》(WB/T 1061-2016)</a:t>
            </a:r>
            <a:r>
              <a:rPr lang="zh-CN" altLang="en-US" sz="1800">
                <a:latin typeface="华文中宋" pitchFamily="2" charset="-122"/>
                <a:ea typeface="华文中宋" pitchFamily="2" charset="-122"/>
              </a:rPr>
              <a:t>。同时，正式稿第十七条将意见稿第十六条“托运及承运废旧动力蓄电池包装运输的有关单位应按照废旧动力蓄电池危险程度，遵守国家相应法规、政策及标准”修改为“动力蓄电池及废旧动力蓄电池包装运输应尽量保证其结构完整”的要求。</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02" name="Rectangle 2"/>
          <p:cNvSpPr>
            <a:spLocks noGrp="1" noChangeArrowheads="1"/>
          </p:cNvSpPr>
          <p:nvPr>
            <p:ph type="title"/>
          </p:nvPr>
        </p:nvSpPr>
        <p:spPr>
          <a:xfrm>
            <a:off x="1457325" y="138113"/>
            <a:ext cx="6961188" cy="655637"/>
          </a:xfrm>
        </p:spPr>
        <p:txBody>
          <a:bodyPr/>
          <a:lstStyle/>
          <a:p>
            <a:pPr algn="ctr"/>
            <a:r>
              <a:rPr lang="en-US" altLang="zh-CN" sz="2800">
                <a:solidFill>
                  <a:schemeClr val="bg1"/>
                </a:solidFill>
                <a:ea typeface="黑体" pitchFamily="49" charset="-122"/>
              </a:rPr>
              <a:t>《</a:t>
            </a:r>
            <a:r>
              <a:rPr lang="zh-CN" altLang="en-US" sz="2800">
                <a:solidFill>
                  <a:schemeClr val="bg1"/>
                </a:solidFill>
                <a:ea typeface="黑体" pitchFamily="49" charset="-122"/>
              </a:rPr>
              <a:t>管理办法</a:t>
            </a:r>
            <a:r>
              <a:rPr lang="en-US" altLang="zh-CN" sz="2800">
                <a:solidFill>
                  <a:schemeClr val="bg1"/>
                </a:solidFill>
                <a:ea typeface="黑体" pitchFamily="49" charset="-122"/>
              </a:rPr>
              <a:t>》</a:t>
            </a:r>
            <a:r>
              <a:rPr lang="zh-CN" altLang="en-US" sz="2800">
                <a:solidFill>
                  <a:schemeClr val="bg1"/>
                </a:solidFill>
                <a:ea typeface="黑体" pitchFamily="49" charset="-122"/>
              </a:rPr>
              <a:t>正式稿与意见稿的主要变化</a:t>
            </a:r>
          </a:p>
        </p:txBody>
      </p:sp>
      <p:sp>
        <p:nvSpPr>
          <p:cNvPr id="358400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综合利用部分更加强调相关企业的责任</a:t>
            </a:r>
            <a:endParaRPr lang="zh-CN" altLang="en-US" sz="1800">
              <a:latin typeface="华文中宋" pitchFamily="2" charset="-122"/>
              <a:ea typeface="华文中宋" pitchFamily="2" charset="-122"/>
            </a:endParaRPr>
          </a:p>
          <a:p>
            <a:pPr eaLnBrk="1">
              <a:lnSpc>
                <a:spcPct val="140000"/>
              </a:lnSpc>
            </a:pPr>
            <a:r>
              <a:rPr lang="zh-CN" altLang="en-US" sz="1800">
                <a:latin typeface="华文中宋" pitchFamily="2" charset="-122"/>
                <a:ea typeface="华文中宋" pitchFamily="2" charset="-122"/>
              </a:rPr>
              <a:t>      第一、正式稿第十八条对应意见稿第十七条。将意见稿“废旧动力蓄电池应开展多层次、多用途的合理利用，遵循先梯级利用后再生利用的原则</a:t>
            </a:r>
            <a:r>
              <a:rPr lang="en-US" altLang="zh-CN" sz="1800">
                <a:latin typeface="华文中宋" pitchFamily="2" charset="-122"/>
                <a:ea typeface="华文中宋" pitchFamily="2" charset="-122"/>
              </a:rPr>
              <a:t>, </a:t>
            </a:r>
            <a:r>
              <a:rPr lang="zh-CN" altLang="en-US" sz="1800">
                <a:latin typeface="华文中宋" pitchFamily="2" charset="-122"/>
                <a:ea typeface="华文中宋" pitchFamily="2" charset="-122"/>
              </a:rPr>
              <a:t>降低综合能耗，提高能源利用效率，提高综合利用水平与经济效益”，修改为“鼓励电池生产企业与综合利用企业合作，在保证安全可控前提下，按照先梯次利用后再生利用原则，对废旧动力蓄电池开展多层次、多用途的合理利用，降低综合能耗，提高能源利用效率，提升综合利用水平与经济效益，并保障不可利用残余物的环保处置”。此举强调了电池生产企业的责任。</a:t>
            </a:r>
          </a:p>
          <a:p>
            <a:pPr eaLnBrk="1">
              <a:lnSpc>
                <a:spcPct val="140000"/>
              </a:lnSpc>
            </a:pPr>
            <a:r>
              <a:rPr lang="zh-CN" altLang="en-US" sz="1800">
                <a:latin typeface="华文中宋" pitchFamily="2" charset="-122"/>
                <a:ea typeface="华文中宋" pitchFamily="2" charset="-122"/>
              </a:rPr>
              <a:t>      第二、正式稿第二十条将意见稿第十九条中“按照国家统一编码标准对梯级利用电池进行编码和加贴标识”，修改为“并对梯次利用电池产品进行编码”，删除了“加贴标识”要求。同时，正式稿第二十一条也删除了意见稿第二十条中“并加贴统一的梯级利用产品标识”要求。</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final_op">
  <a:themeElements>
    <a:clrScheme name="">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FFFF"/>
      </a:hlink>
      <a:folHlink>
        <a:srgbClr val="C0C0C0"/>
      </a:folHlink>
    </a:clrScheme>
    <a:fontScheme name="final_op">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final_op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inal_o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final_op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inal_op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inal_op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inal_op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final_op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30752</TotalTime>
  <Pages>82</Pages>
  <Words>2739</Words>
  <Application>Microsoft PowerPoint 4.0</Application>
  <PresentationFormat>全屏显示(4:3)</PresentationFormat>
  <Paragraphs>52</Paragraphs>
  <Slides>14</Slides>
  <Notes>1</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26" baseType="lpstr">
      <vt:lpstr>Times New Roman</vt:lpstr>
      <vt:lpstr>宋体</vt:lpstr>
      <vt:lpstr>Arial</vt:lpstr>
      <vt:lpstr>Wingdings</vt:lpstr>
      <vt:lpstr>方正综艺简体</vt:lpstr>
      <vt:lpstr>Arial Black</vt:lpstr>
      <vt:lpstr>黑体</vt:lpstr>
      <vt:lpstr>楷体</vt:lpstr>
      <vt:lpstr>华文中宋</vt:lpstr>
      <vt:lpstr>final_op</vt:lpstr>
      <vt:lpstr>Pixel</vt:lpstr>
      <vt:lpstr>Microsoft Excel Worksheet</vt:lpstr>
      <vt:lpstr>新能源汽车动力蓄电池 回收利用管理暂行办法的分析 演讲人（      ）</vt:lpstr>
      <vt:lpstr>问题的提出</vt:lpstr>
      <vt:lpstr>制定《管理办法》的必要性分析</vt:lpstr>
      <vt:lpstr>制定《管理办法》的必要性分析</vt:lpstr>
      <vt:lpstr>《管理办法》正式稿与意见稿的主要变化</vt:lpstr>
      <vt:lpstr>《管理办法》正式稿与意见稿的主要变化</vt:lpstr>
      <vt:lpstr>《管理办法》正式稿与意见稿的主要变化</vt:lpstr>
      <vt:lpstr>《管理办法》正式稿与意见稿的主要变化</vt:lpstr>
      <vt:lpstr>《管理办法》正式稿与意见稿的主要变化</vt:lpstr>
      <vt:lpstr>《管理办法》正式稿与意见稿的主要变化</vt:lpstr>
      <vt:lpstr>《管理办法》内容主要体现在六个方面</vt:lpstr>
      <vt:lpstr>《管理办法》内容主要体现在六个方面</vt:lpstr>
      <vt:lpstr>《管理办法》内容主要体现在六个方面</vt:lpstr>
      <vt:lpstr>谢谢!</vt:lpstr>
    </vt:vector>
  </TitlesOfParts>
  <Manager>Kevin Libert</Manager>
  <Company>Dell Computer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闫瑞林</dc:creator>
  <cp:lastModifiedBy>DELL</cp:lastModifiedBy>
  <cp:revision>1755</cp:revision>
  <cp:lastPrinted>1999-04-27T15:48:37Z</cp:lastPrinted>
  <dcterms:created xsi:type="dcterms:W3CDTF">1998-04-17T16:39:32Z</dcterms:created>
  <dcterms:modified xsi:type="dcterms:W3CDTF">2018-05-07T05:21:35Z</dcterms:modified>
</cp:coreProperties>
</file>