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5.xml" ContentType="application/vnd.openxmlformats-officedocument.drawingml.chart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24"/>
  </p:notesMasterIdLst>
  <p:handoutMasterIdLst>
    <p:handoutMasterId r:id="rId25"/>
  </p:handoutMasterIdLst>
  <p:sldIdLst>
    <p:sldId id="261" r:id="rId2"/>
    <p:sldId id="729" r:id="rId3"/>
    <p:sldId id="680" r:id="rId4"/>
    <p:sldId id="710" r:id="rId5"/>
    <p:sldId id="717" r:id="rId6"/>
    <p:sldId id="730" r:id="rId7"/>
    <p:sldId id="728" r:id="rId8"/>
    <p:sldId id="686" r:id="rId9"/>
    <p:sldId id="713" r:id="rId10"/>
    <p:sldId id="731" r:id="rId11"/>
    <p:sldId id="714" r:id="rId12"/>
    <p:sldId id="703" r:id="rId13"/>
    <p:sldId id="715" r:id="rId14"/>
    <p:sldId id="732" r:id="rId15"/>
    <p:sldId id="706" r:id="rId16"/>
    <p:sldId id="733" r:id="rId17"/>
    <p:sldId id="716" r:id="rId18"/>
    <p:sldId id="735" r:id="rId19"/>
    <p:sldId id="734" r:id="rId20"/>
    <p:sldId id="736" r:id="rId21"/>
    <p:sldId id="737" r:id="rId22"/>
    <p:sldId id="727" r:id="rId23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170">
          <p15:clr>
            <a:srgbClr val="A4A3A4"/>
          </p15:clr>
        </p15:guide>
        <p15:guide id="2" orient="horz" pos="3941">
          <p15:clr>
            <a:srgbClr val="A4A3A4"/>
          </p15:clr>
        </p15:guide>
        <p15:guide id="3" orient="horz" pos="2276">
          <p15:clr>
            <a:srgbClr val="A4A3A4"/>
          </p15:clr>
        </p15:guide>
        <p15:guide id="4" orient="horz" pos="487">
          <p15:clr>
            <a:srgbClr val="A4A3A4"/>
          </p15:clr>
        </p15:guide>
        <p15:guide id="5" orient="horz" pos="225">
          <p15:clr>
            <a:srgbClr val="A4A3A4"/>
          </p15:clr>
        </p15:guide>
        <p15:guide id="6" orient="horz" pos="636">
          <p15:clr>
            <a:srgbClr val="A4A3A4"/>
          </p15:clr>
        </p15:guide>
        <p15:guide id="7" orient="horz" pos="3951">
          <p15:clr>
            <a:srgbClr val="A4A3A4"/>
          </p15:clr>
        </p15:guide>
        <p15:guide id="8" pos="3120">
          <p15:clr>
            <a:srgbClr val="A4A3A4"/>
          </p15:clr>
        </p15:guide>
        <p15:guide id="9" pos="260">
          <p15:clr>
            <a:srgbClr val="A4A3A4"/>
          </p15:clr>
        </p15:guide>
        <p15:guide id="10" pos="5977">
          <p15:clr>
            <a:srgbClr val="A4A3A4"/>
          </p15:clr>
        </p15:guide>
        <p15:guide id="11" orient="horz" pos="1142">
          <p15:clr>
            <a:srgbClr val="A4A3A4"/>
          </p15:clr>
        </p15:guide>
        <p15:guide id="12" orient="horz" pos="2269">
          <p15:clr>
            <a:srgbClr val="A4A3A4"/>
          </p15:clr>
        </p15:guide>
        <p15:guide id="13" orient="horz" pos="629">
          <p15:clr>
            <a:srgbClr val="A4A3A4"/>
          </p15:clr>
        </p15:guide>
        <p15:guide id="14" pos="374">
          <p15:clr>
            <a:srgbClr val="A4A3A4"/>
          </p15:clr>
        </p15:guide>
        <p15:guide id="15" orient="horz" pos="1224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366"/>
    <a:srgbClr val="BFBFBF"/>
    <a:srgbClr val="A8ADB3"/>
    <a:srgbClr val="92D050"/>
    <a:srgbClr val="4E702B"/>
    <a:srgbClr val="FFCC99"/>
    <a:srgbClr val="FFFF00"/>
    <a:srgbClr val="D9D9D9"/>
    <a:srgbClr val="DBEEF4"/>
    <a:srgbClr val="00206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00" autoAdjust="0"/>
    <p:restoredTop sz="97774" autoAdjust="0"/>
  </p:normalViewPr>
  <p:slideViewPr>
    <p:cSldViewPr snapToGrid="0">
      <p:cViewPr>
        <p:scale>
          <a:sx n="70" d="100"/>
          <a:sy n="70" d="100"/>
        </p:scale>
        <p:origin x="-1242" y="-72"/>
      </p:cViewPr>
      <p:guideLst>
        <p:guide orient="horz" pos="1170"/>
        <p:guide orient="horz" pos="3941"/>
        <p:guide orient="horz" pos="2276"/>
        <p:guide orient="horz" pos="487"/>
        <p:guide orient="horz" pos="225"/>
        <p:guide orient="horz" pos="636"/>
        <p:guide orient="horz" pos="3951"/>
        <p:guide orient="horz" pos="1142"/>
        <p:guide pos="3120"/>
        <p:guide pos="260"/>
        <p:guide pos="5977"/>
        <p:guide pos="3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072"/>
    </p:cViewPr>
  </p:sorterViewPr>
  <p:notesViewPr>
    <p:cSldViewPr snapToGrid="0">
      <p:cViewPr varScale="1">
        <p:scale>
          <a:sx n="59" d="100"/>
          <a:sy n="59" d="100"/>
        </p:scale>
        <p:origin x="-3444" y="-102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omach\Desktop\2018&#24180;4&#26376;&#36827;&#21475;&#36710;&#25253;&#21578;%20-%20&#25968;&#25454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omach\Desktop\2018&#24180;4&#26376;&#36827;&#21475;&#36710;&#25253;&#21578;%20-%20&#25968;&#25454;%20(&#33258;&#21160;&#20445;&#23384;&#30340;)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omach\Desktop\2018&#24180;4&#26376;&#36827;&#21475;&#36710;&#25253;&#21578;%20-%20&#25968;&#25454;%20(&#33258;&#21160;&#20445;&#23384;&#30340;)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omach\Desktop\2018&#24180;4&#26376;&#36827;&#21475;&#36710;&#25253;&#21578;%20-%20&#25968;&#25454;%20(&#33258;&#21160;&#20445;&#23384;&#30340;).xlsx" TargetMode="Externa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4.xlsx"/><Relationship Id="rId1" Type="http://schemas.openxmlformats.org/officeDocument/2006/relationships/themeOverride" Target="../theme/themeOverride2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omach\Desktop\2018&#24180;4&#26376;&#36827;&#21475;&#36710;&#25253;&#21578;%20-%20&#25968;&#25454;%20(&#33258;&#21160;&#20445;&#23384;&#30340;).xlsx" TargetMode="Externa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5.xlsx"/><Relationship Id="rId1" Type="http://schemas.openxmlformats.org/officeDocument/2006/relationships/themeOverride" Target="../theme/themeOverride3.xm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omach\Desktop\2018&#24180;4&#26376;&#36827;&#21475;&#36710;&#25253;&#21578;%20-%20&#25968;&#25454;%20(&#33258;&#21160;&#20445;&#23384;&#30340;)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omach\Desktop\2018&#24180;4&#26376;&#36827;&#21475;&#36710;&#25253;&#21578;%20-%20&#25968;&#25454;%20(&#33258;&#21160;&#20445;&#23384;&#30340;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omach\Desktop\2018&#24180;4&#26376;&#36827;&#21475;&#36710;&#25253;&#21578;%20-%20&#25968;&#25454;%20(&#33258;&#21160;&#20445;&#23384;&#30340;)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omach\Desktop\2018&#24180;4&#26376;&#36827;&#21475;&#36710;&#25253;&#21578;%20-%20&#25968;&#25454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omach\Desktop\2018&#24180;4&#26376;&#36827;&#21475;&#36710;&#25253;&#21578;%20-%20&#25968;&#25454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omach\Desktop\&#33891;&#21150;&#24037;&#20316;\&#36827;&#21475;&#27773;&#36710;&#24066;&#22330;&#25253;&#21578;\&#36827;&#21475;&#27773;&#36710;&#24066;&#22330;&#26376;&#25253;\2018&#24180;4&#26376;&#36827;&#21475;&#36710;&#25253;&#21578;%20-%20&#25968;&#25454;&#22270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omach\AppData\Roaming\Microsoft\Excel\2018&#24180;4&#26376;&#36827;&#21475;&#36710;&#25253;&#21578;%20-%20&#25968;&#25454;%20(version%201).xlsb" TargetMode="Externa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3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6.360838585016447E-2"/>
          <c:y val="0.16234470691163619"/>
          <c:w val="0.86218741373905805"/>
          <c:h val="0.69645298574965575"/>
        </c:manualLayout>
      </c:layout>
      <c:barChart>
        <c:barDir val="col"/>
        <c:grouping val="clustered"/>
        <c:ser>
          <c:idx val="0"/>
          <c:order val="0"/>
          <c:tx>
            <c:v>进口汽车进口量</c:v>
          </c:tx>
          <c:dLbls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3左'!$A$2:$A$11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</c:strCache>
            </c:strRef>
          </c:cat>
          <c:val>
            <c:numRef>
              <c:f>'PPT 3左'!$B$2:$B$11</c:f>
              <c:numCache>
                <c:formatCode>General</c:formatCode>
                <c:ptCount val="10"/>
                <c:pt idx="0">
                  <c:v>381731</c:v>
                </c:pt>
                <c:pt idx="1">
                  <c:v>771431</c:v>
                </c:pt>
                <c:pt idx="2">
                  <c:v>1003495</c:v>
                </c:pt>
                <c:pt idx="3">
                  <c:v>1091309</c:v>
                </c:pt>
                <c:pt idx="4">
                  <c:v>1170581</c:v>
                </c:pt>
                <c:pt idx="5">
                  <c:v>1422992</c:v>
                </c:pt>
                <c:pt idx="6">
                  <c:v>1078096</c:v>
                </c:pt>
                <c:pt idx="7">
                  <c:v>1041275</c:v>
                </c:pt>
                <c:pt idx="8">
                  <c:v>1215885</c:v>
                </c:pt>
                <c:pt idx="9">
                  <c:v>362921</c:v>
                </c:pt>
              </c:numCache>
            </c:numRef>
          </c:val>
        </c:ser>
        <c:axId val="115092096"/>
        <c:axId val="115155328"/>
      </c:barChart>
      <c:lineChart>
        <c:grouping val="standard"/>
        <c:ser>
          <c:idx val="1"/>
          <c:order val="1"/>
          <c:tx>
            <c:v>同比增长率</c:v>
          </c:tx>
          <c:spPr>
            <a:ln>
              <a:solidFill>
                <a:srgbClr val="C00000"/>
              </a:solidFill>
            </a:ln>
          </c:spPr>
          <c:marker>
            <c:symbol val="triangle"/>
            <c:size val="7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2.9064486830154373E-2"/>
                  <c:y val="4.8964218455743988E-2"/>
                </c:manualLayout>
              </c:layout>
              <c:showVal val="1"/>
            </c:dLbl>
            <c:dLbl>
              <c:idx val="3"/>
              <c:layout>
                <c:manualLayout>
                  <c:x val="-3.8147138964577693E-2"/>
                  <c:y val="5.6497175141242986E-2"/>
                </c:manualLayout>
              </c:layout>
              <c:showVal val="1"/>
            </c:dLbl>
            <c:dLbl>
              <c:idx val="4"/>
              <c:layout>
                <c:manualLayout>
                  <c:x val="-2.9064486830154373E-2"/>
                  <c:y val="4.8964218455743988E-2"/>
                </c:manualLayout>
              </c:layout>
              <c:showVal val="1"/>
            </c:dLbl>
            <c:dLbl>
              <c:idx val="5"/>
              <c:layout>
                <c:manualLayout>
                  <c:x val="-3.633060853769305E-2"/>
                  <c:y val="-3.3898305084745846E-2"/>
                </c:manualLayout>
              </c:layout>
              <c:showVal val="1"/>
            </c:dLbl>
            <c:dLbl>
              <c:idx val="9"/>
              <c:layout>
                <c:manualLayout>
                  <c:x val="-2.9064486830154373E-2"/>
                  <c:y val="5.6497175141242986E-2"/>
                </c:manualLayout>
              </c:layout>
              <c:showVal val="1"/>
            </c:dLbl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3左'!$A$2:$A$11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</c:strCache>
            </c:strRef>
          </c:cat>
          <c:val>
            <c:numRef>
              <c:f>'PPT 3左'!$C$2:$C$11</c:f>
              <c:numCache>
                <c:formatCode>0.0%</c:formatCode>
                <c:ptCount val="10"/>
                <c:pt idx="0">
                  <c:v>3.0000000000000027E-2</c:v>
                </c:pt>
                <c:pt idx="1">
                  <c:v>1.02</c:v>
                </c:pt>
                <c:pt idx="2">
                  <c:v>0.30100000000000032</c:v>
                </c:pt>
                <c:pt idx="3">
                  <c:v>8.8000000000000161E-2</c:v>
                </c:pt>
                <c:pt idx="4">
                  <c:v>7.3000000000000079E-2</c:v>
                </c:pt>
                <c:pt idx="5">
                  <c:v>0.21600000000000041</c:v>
                </c:pt>
                <c:pt idx="6">
                  <c:v>-0.24200000000000021</c:v>
                </c:pt>
                <c:pt idx="7">
                  <c:v>-3.4000000000000002E-2</c:v>
                </c:pt>
                <c:pt idx="8">
                  <c:v>0.16800000000000023</c:v>
                </c:pt>
                <c:pt idx="9">
                  <c:v>2.0000000000000032E-2</c:v>
                </c:pt>
              </c:numCache>
            </c:numRef>
          </c:val>
        </c:ser>
        <c:marker val="1"/>
        <c:axId val="115158400"/>
        <c:axId val="115156864"/>
      </c:lineChart>
      <c:catAx>
        <c:axId val="115092096"/>
        <c:scaling>
          <c:orientation val="minMax"/>
        </c:scaling>
        <c:axPos val="b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115155328"/>
        <c:crosses val="autoZero"/>
        <c:auto val="1"/>
        <c:lblAlgn val="ctr"/>
        <c:lblOffset val="100"/>
      </c:catAx>
      <c:valAx>
        <c:axId val="115155328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crossAx val="115092096"/>
        <c:crosses val="autoZero"/>
        <c:crossBetween val="between"/>
      </c:valAx>
      <c:valAx>
        <c:axId val="115156864"/>
        <c:scaling>
          <c:orientation val="minMax"/>
        </c:scaling>
        <c:axPos val="r"/>
        <c:numFmt formatCode="0.0%" sourceLinked="1"/>
        <c:tickLblPos val="none"/>
        <c:spPr>
          <a:ln>
            <a:noFill/>
          </a:ln>
        </c:spPr>
        <c:crossAx val="115158400"/>
        <c:crosses val="max"/>
        <c:crossBetween val="between"/>
      </c:valAx>
      <c:catAx>
        <c:axId val="115158400"/>
        <c:scaling>
          <c:orientation val="minMax"/>
        </c:scaling>
        <c:delete val="1"/>
        <c:axPos val="b"/>
        <c:tickLblPos val="none"/>
        <c:crossAx val="115156864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47129488493082788"/>
          <c:y val="2.8877915684268649E-2"/>
          <c:w val="0.48756597938626989"/>
          <c:h val="0.13621780328306421"/>
        </c:manualLayout>
      </c:layout>
    </c:legend>
    <c:plotVisOnly val="1"/>
    <c:dispBlanksAs val="gap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0.21028006720598347"/>
          <c:y val="3.9215686274509803E-2"/>
          <c:w val="0.78850186569941805"/>
          <c:h val="0.92156862745098034"/>
        </c:manualLayout>
      </c:layout>
      <c:barChart>
        <c:barDir val="bar"/>
        <c:grouping val="clustered"/>
        <c:ser>
          <c:idx val="0"/>
          <c:order val="0"/>
          <c:tx>
            <c:strRef>
              <c:f>'PPT 11左'!$B$1</c:f>
              <c:strCache>
                <c:ptCount val="1"/>
                <c:pt idx="0">
                  <c:v>2018YTD</c:v>
                </c:pt>
              </c:strCache>
            </c:strRef>
          </c:tx>
          <c:dLbls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11左'!$A$2:$A$11</c:f>
              <c:strCache>
                <c:ptCount val="10"/>
                <c:pt idx="0">
                  <c:v>沃尔沃</c:v>
                </c:pt>
                <c:pt idx="1">
                  <c:v>大众</c:v>
                </c:pt>
                <c:pt idx="2">
                  <c:v>林肯</c:v>
                </c:pt>
                <c:pt idx="3">
                  <c:v>奥迪</c:v>
                </c:pt>
                <c:pt idx="4">
                  <c:v>路虎</c:v>
                </c:pt>
                <c:pt idx="5">
                  <c:v>丰田</c:v>
                </c:pt>
                <c:pt idx="6">
                  <c:v>保时捷</c:v>
                </c:pt>
                <c:pt idx="7">
                  <c:v>宝马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'PPT 11左'!$B$2:$B$11</c:f>
              <c:numCache>
                <c:formatCode>General</c:formatCode>
                <c:ptCount val="10"/>
                <c:pt idx="0">
                  <c:v>11617</c:v>
                </c:pt>
                <c:pt idx="1">
                  <c:v>14290</c:v>
                </c:pt>
                <c:pt idx="2">
                  <c:v>17140</c:v>
                </c:pt>
                <c:pt idx="3">
                  <c:v>17915</c:v>
                </c:pt>
                <c:pt idx="4">
                  <c:v>19525</c:v>
                </c:pt>
                <c:pt idx="5">
                  <c:v>22666</c:v>
                </c:pt>
                <c:pt idx="6">
                  <c:v>23868</c:v>
                </c:pt>
                <c:pt idx="7">
                  <c:v>52954</c:v>
                </c:pt>
                <c:pt idx="8">
                  <c:v>53106</c:v>
                </c:pt>
                <c:pt idx="9">
                  <c:v>62467</c:v>
                </c:pt>
              </c:numCache>
            </c:numRef>
          </c:val>
        </c:ser>
        <c:ser>
          <c:idx val="1"/>
          <c:order val="1"/>
          <c:tx>
            <c:strRef>
              <c:f>'PPT 11左'!$C$1</c:f>
              <c:strCache>
                <c:ptCount val="1"/>
                <c:pt idx="0">
                  <c:v>2017YTD</c:v>
                </c:pt>
              </c:strCache>
            </c:strRef>
          </c:tx>
          <c:dLbls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11左'!$A$2:$A$11</c:f>
              <c:strCache>
                <c:ptCount val="10"/>
                <c:pt idx="0">
                  <c:v>沃尔沃</c:v>
                </c:pt>
                <c:pt idx="1">
                  <c:v>大众</c:v>
                </c:pt>
                <c:pt idx="2">
                  <c:v>林肯</c:v>
                </c:pt>
                <c:pt idx="3">
                  <c:v>奥迪</c:v>
                </c:pt>
                <c:pt idx="4">
                  <c:v>路虎</c:v>
                </c:pt>
                <c:pt idx="5">
                  <c:v>丰田</c:v>
                </c:pt>
                <c:pt idx="6">
                  <c:v>保时捷</c:v>
                </c:pt>
                <c:pt idx="7">
                  <c:v>宝马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'PPT 11左'!$C$2:$C$11</c:f>
              <c:numCache>
                <c:formatCode>General</c:formatCode>
                <c:ptCount val="10"/>
                <c:pt idx="0">
                  <c:v>7793</c:v>
                </c:pt>
                <c:pt idx="1">
                  <c:v>18739</c:v>
                </c:pt>
                <c:pt idx="2">
                  <c:v>19266</c:v>
                </c:pt>
                <c:pt idx="3">
                  <c:v>14953</c:v>
                </c:pt>
                <c:pt idx="4">
                  <c:v>19747</c:v>
                </c:pt>
                <c:pt idx="5">
                  <c:v>24275</c:v>
                </c:pt>
                <c:pt idx="6">
                  <c:v>22583</c:v>
                </c:pt>
                <c:pt idx="7">
                  <c:v>60475</c:v>
                </c:pt>
                <c:pt idx="8">
                  <c:v>38502</c:v>
                </c:pt>
                <c:pt idx="9">
                  <c:v>53933</c:v>
                </c:pt>
              </c:numCache>
            </c:numRef>
          </c:val>
        </c:ser>
        <c:axId val="132742144"/>
        <c:axId val="132752128"/>
      </c:barChart>
      <c:catAx>
        <c:axId val="132742144"/>
        <c:scaling>
          <c:orientation val="minMax"/>
        </c:scaling>
        <c:axPos val="l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132752128"/>
        <c:crosses val="autoZero"/>
        <c:auto val="1"/>
        <c:lblAlgn val="ctr"/>
        <c:lblOffset val="100"/>
      </c:catAx>
      <c:valAx>
        <c:axId val="132752128"/>
        <c:scaling>
          <c:orientation val="minMax"/>
        </c:scaling>
        <c:axPos val="b"/>
        <c:numFmt formatCode="General" sourceLinked="1"/>
        <c:tickLblPos val="none"/>
        <c:spPr>
          <a:ln>
            <a:noFill/>
          </a:ln>
        </c:spPr>
        <c:crossAx val="132742144"/>
        <c:crosses val="autoZero"/>
        <c:crossBetween val="between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67416705219492168"/>
          <c:y val="0.7777792749168414"/>
          <c:w val="0.20608686158313441"/>
          <c:h val="0.12893342877594846"/>
        </c:manualLayout>
      </c:layout>
      <c:txPr>
        <a:bodyPr/>
        <a:lstStyle/>
        <a:p>
          <a:pPr>
            <a:defRPr sz="800"/>
          </a:pPr>
          <a:endParaRPr lang="zh-CN"/>
        </a:p>
      </c:txPr>
    </c:legend>
    <c:plotVisOnly val="1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0.18355149716558594"/>
          <c:y val="5.1232389030434422E-2"/>
          <c:w val="0.81639354582859569"/>
          <c:h val="0.91806331471135627"/>
        </c:manualLayout>
      </c:layout>
      <c:barChart>
        <c:barDir val="bar"/>
        <c:grouping val="clustered"/>
        <c:ser>
          <c:idx val="0"/>
          <c:order val="0"/>
          <c:tx>
            <c:strRef>
              <c:f>'PPT 11右'!$B$1</c:f>
              <c:strCache>
                <c:ptCount val="1"/>
                <c:pt idx="0">
                  <c:v>2018MTD</c:v>
                </c:pt>
              </c:strCache>
            </c:strRef>
          </c:tx>
          <c:dLbls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11右'!$A$2:$A$11</c:f>
              <c:strCache>
                <c:ptCount val="10"/>
                <c:pt idx="0">
                  <c:v>沃尔沃</c:v>
                </c:pt>
                <c:pt idx="1">
                  <c:v>路虎</c:v>
                </c:pt>
                <c:pt idx="2">
                  <c:v>大众</c:v>
                </c:pt>
                <c:pt idx="3">
                  <c:v>林肯</c:v>
                </c:pt>
                <c:pt idx="4">
                  <c:v>奥迪</c:v>
                </c:pt>
                <c:pt idx="5">
                  <c:v>丰田</c:v>
                </c:pt>
                <c:pt idx="6">
                  <c:v>保时捷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'PPT 11右'!$B$2:$B$11</c:f>
              <c:numCache>
                <c:formatCode>General</c:formatCode>
                <c:ptCount val="10"/>
                <c:pt idx="0">
                  <c:v>2378</c:v>
                </c:pt>
                <c:pt idx="1">
                  <c:v>2992</c:v>
                </c:pt>
                <c:pt idx="2">
                  <c:v>3966</c:v>
                </c:pt>
                <c:pt idx="3">
                  <c:v>4011</c:v>
                </c:pt>
                <c:pt idx="4">
                  <c:v>4180</c:v>
                </c:pt>
                <c:pt idx="5">
                  <c:v>4497</c:v>
                </c:pt>
                <c:pt idx="6">
                  <c:v>7480</c:v>
                </c:pt>
                <c:pt idx="7">
                  <c:v>12831</c:v>
                </c:pt>
                <c:pt idx="8">
                  <c:v>15145</c:v>
                </c:pt>
                <c:pt idx="9">
                  <c:v>15196</c:v>
                </c:pt>
              </c:numCache>
            </c:numRef>
          </c:val>
        </c:ser>
        <c:ser>
          <c:idx val="1"/>
          <c:order val="1"/>
          <c:tx>
            <c:strRef>
              <c:f>'PPT 11右'!$C$1</c:f>
              <c:strCache>
                <c:ptCount val="1"/>
                <c:pt idx="0">
                  <c:v>2017MTD</c:v>
                </c:pt>
              </c:strCache>
            </c:strRef>
          </c:tx>
          <c:dLbls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11右'!$A$2:$A$11</c:f>
              <c:strCache>
                <c:ptCount val="10"/>
                <c:pt idx="0">
                  <c:v>沃尔沃</c:v>
                </c:pt>
                <c:pt idx="1">
                  <c:v>路虎</c:v>
                </c:pt>
                <c:pt idx="2">
                  <c:v>大众</c:v>
                </c:pt>
                <c:pt idx="3">
                  <c:v>林肯</c:v>
                </c:pt>
                <c:pt idx="4">
                  <c:v>奥迪</c:v>
                </c:pt>
                <c:pt idx="5">
                  <c:v>丰田</c:v>
                </c:pt>
                <c:pt idx="6">
                  <c:v>保时捷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'PPT 11右'!$C$2:$C$11</c:f>
              <c:numCache>
                <c:formatCode>General</c:formatCode>
                <c:ptCount val="10"/>
                <c:pt idx="0">
                  <c:v>1916</c:v>
                </c:pt>
                <c:pt idx="1">
                  <c:v>3330</c:v>
                </c:pt>
                <c:pt idx="2">
                  <c:v>6107</c:v>
                </c:pt>
                <c:pt idx="3">
                  <c:v>5657</c:v>
                </c:pt>
                <c:pt idx="4">
                  <c:v>4292</c:v>
                </c:pt>
                <c:pt idx="5">
                  <c:v>5682</c:v>
                </c:pt>
                <c:pt idx="6">
                  <c:v>6109</c:v>
                </c:pt>
                <c:pt idx="7">
                  <c:v>10397</c:v>
                </c:pt>
                <c:pt idx="8">
                  <c:v>14655</c:v>
                </c:pt>
                <c:pt idx="9">
                  <c:v>14631</c:v>
                </c:pt>
              </c:numCache>
            </c:numRef>
          </c:val>
        </c:ser>
        <c:axId val="132257280"/>
        <c:axId val="132258816"/>
      </c:barChart>
      <c:catAx>
        <c:axId val="132257280"/>
        <c:scaling>
          <c:orientation val="minMax"/>
        </c:scaling>
        <c:axPos val="l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132258816"/>
        <c:crosses val="autoZero"/>
        <c:auto val="1"/>
        <c:lblAlgn val="ctr"/>
        <c:lblOffset val="100"/>
      </c:catAx>
      <c:valAx>
        <c:axId val="132258816"/>
        <c:scaling>
          <c:orientation val="minMax"/>
        </c:scaling>
        <c:axPos val="b"/>
        <c:numFmt formatCode="General" sourceLinked="1"/>
        <c:tickLblPos val="none"/>
        <c:spPr>
          <a:ln>
            <a:noFill/>
          </a:ln>
        </c:spPr>
        <c:crossAx val="1322572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825201631578469"/>
          <c:y val="0.78511046640382565"/>
          <c:w val="0.2077232912176899"/>
          <c:h val="0.13469581665420313"/>
        </c:manualLayout>
      </c:layout>
      <c:txPr>
        <a:bodyPr/>
        <a:lstStyle/>
        <a:p>
          <a:pPr>
            <a:defRPr sz="800"/>
          </a:pPr>
          <a:endParaRPr lang="zh-CN"/>
        </a:p>
      </c:txPr>
    </c:legend>
    <c:plotVisOnly val="1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7.0085746932551138E-2"/>
          <c:y val="4.1935862833009895E-2"/>
          <c:w val="0.90246260719878479"/>
          <c:h val="0.72750522332017786"/>
        </c:manualLayout>
      </c:layout>
      <c:barChart>
        <c:barDir val="col"/>
        <c:grouping val="clustered"/>
        <c:ser>
          <c:idx val="0"/>
          <c:order val="0"/>
          <c:tx>
            <c:strRef>
              <c:f>'PPT 13'!$B$1</c:f>
              <c:strCache>
                <c:ptCount val="1"/>
                <c:pt idx="0">
                  <c:v>2017MTD</c:v>
                </c:pt>
              </c:strCache>
            </c:strRef>
          </c:tx>
          <c:cat>
            <c:strRef>
              <c:f>'PPT 13'!$A$2:$A$29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Audi</c:v>
                </c:pt>
                <c:pt idx="6">
                  <c:v>MINI</c:v>
                </c:pt>
                <c:pt idx="7">
                  <c:v>Subaru</c:v>
                </c:pt>
                <c:pt idx="8">
                  <c:v>Volvo</c:v>
                </c:pt>
                <c:pt idx="9">
                  <c:v>Land Rover</c:v>
                </c:pt>
                <c:pt idx="10">
                  <c:v>Smart</c:v>
                </c:pt>
                <c:pt idx="11">
                  <c:v>Jaguar</c:v>
                </c:pt>
                <c:pt idx="12">
                  <c:v>Ford</c:v>
                </c:pt>
                <c:pt idx="13">
                  <c:v>Maserati</c:v>
                </c:pt>
                <c:pt idx="14">
                  <c:v>Jeep</c:v>
                </c:pt>
                <c:pt idx="15">
                  <c:v>Infiniti</c:v>
                </c:pt>
                <c:pt idx="16">
                  <c:v>Dodge</c:v>
                </c:pt>
                <c:pt idx="17">
                  <c:v>Kia</c:v>
                </c:pt>
                <c:pt idx="18">
                  <c:v>Renault</c:v>
                </c:pt>
                <c:pt idx="19">
                  <c:v>Chrysler</c:v>
                </c:pt>
                <c:pt idx="20">
                  <c:v>Acura</c:v>
                </c:pt>
                <c:pt idx="21">
                  <c:v>Citroen</c:v>
                </c:pt>
                <c:pt idx="22">
                  <c:v>Buick</c:v>
                </c:pt>
                <c:pt idx="23">
                  <c:v>Peugeot</c:v>
                </c:pt>
                <c:pt idx="24">
                  <c:v>Chevrolet</c:v>
                </c:pt>
                <c:pt idx="25">
                  <c:v>Cadillac</c:v>
                </c:pt>
                <c:pt idx="26">
                  <c:v>Hyundai</c:v>
                </c:pt>
                <c:pt idx="27">
                  <c:v>Honda</c:v>
                </c:pt>
              </c:strCache>
            </c:strRef>
          </c:cat>
          <c:val>
            <c:numRef>
              <c:f>'PPT 13'!$B$2:$B$29</c:f>
              <c:numCache>
                <c:formatCode>General</c:formatCode>
                <c:ptCount val="28"/>
                <c:pt idx="0">
                  <c:v>13400</c:v>
                </c:pt>
                <c:pt idx="1">
                  <c:v>12651</c:v>
                </c:pt>
                <c:pt idx="2">
                  <c:v>10963</c:v>
                </c:pt>
                <c:pt idx="3">
                  <c:v>5050</c:v>
                </c:pt>
                <c:pt idx="4">
                  <c:v>4504</c:v>
                </c:pt>
                <c:pt idx="5">
                  <c:v>3687</c:v>
                </c:pt>
                <c:pt idx="6">
                  <c:v>2635</c:v>
                </c:pt>
                <c:pt idx="7">
                  <c:v>2424</c:v>
                </c:pt>
                <c:pt idx="8">
                  <c:v>2049</c:v>
                </c:pt>
                <c:pt idx="9">
                  <c:v>1829</c:v>
                </c:pt>
                <c:pt idx="10">
                  <c:v>1822</c:v>
                </c:pt>
                <c:pt idx="11">
                  <c:v>1696</c:v>
                </c:pt>
                <c:pt idx="12">
                  <c:v>1630</c:v>
                </c:pt>
                <c:pt idx="13">
                  <c:v>1440</c:v>
                </c:pt>
                <c:pt idx="14">
                  <c:v>1402</c:v>
                </c:pt>
                <c:pt idx="15">
                  <c:v>1211</c:v>
                </c:pt>
                <c:pt idx="16">
                  <c:v>502</c:v>
                </c:pt>
                <c:pt idx="17">
                  <c:v>402</c:v>
                </c:pt>
                <c:pt idx="18">
                  <c:v>211</c:v>
                </c:pt>
                <c:pt idx="19">
                  <c:v>90</c:v>
                </c:pt>
                <c:pt idx="20">
                  <c:v>77</c:v>
                </c:pt>
                <c:pt idx="21">
                  <c:v>64</c:v>
                </c:pt>
                <c:pt idx="22">
                  <c:v>61</c:v>
                </c:pt>
                <c:pt idx="23">
                  <c:v>50</c:v>
                </c:pt>
                <c:pt idx="24">
                  <c:v>10</c:v>
                </c:pt>
                <c:pt idx="25">
                  <c:v>1</c:v>
                </c:pt>
                <c:pt idx="26">
                  <c:v>0</c:v>
                </c:pt>
                <c:pt idx="27">
                  <c:v>0</c:v>
                </c:pt>
              </c:numCache>
            </c:numRef>
          </c:val>
        </c:ser>
        <c:ser>
          <c:idx val="1"/>
          <c:order val="1"/>
          <c:tx>
            <c:strRef>
              <c:f>'PPT 13'!$C$1</c:f>
              <c:strCache>
                <c:ptCount val="1"/>
                <c:pt idx="0">
                  <c:v>2018MTD</c:v>
                </c:pt>
              </c:strCache>
            </c:strRef>
          </c:tx>
          <c:cat>
            <c:strRef>
              <c:f>'PPT 13'!$A$2:$A$29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Audi</c:v>
                </c:pt>
                <c:pt idx="6">
                  <c:v>MINI</c:v>
                </c:pt>
                <c:pt idx="7">
                  <c:v>Subaru</c:v>
                </c:pt>
                <c:pt idx="8">
                  <c:v>Volvo</c:v>
                </c:pt>
                <c:pt idx="9">
                  <c:v>Land Rover</c:v>
                </c:pt>
                <c:pt idx="10">
                  <c:v>Smart</c:v>
                </c:pt>
                <c:pt idx="11">
                  <c:v>Jaguar</c:v>
                </c:pt>
                <c:pt idx="12">
                  <c:v>Ford</c:v>
                </c:pt>
                <c:pt idx="13">
                  <c:v>Maserati</c:v>
                </c:pt>
                <c:pt idx="14">
                  <c:v>Jeep</c:v>
                </c:pt>
                <c:pt idx="15">
                  <c:v>Infiniti</c:v>
                </c:pt>
                <c:pt idx="16">
                  <c:v>Dodge</c:v>
                </c:pt>
                <c:pt idx="17">
                  <c:v>Kia</c:v>
                </c:pt>
                <c:pt idx="18">
                  <c:v>Renault</c:v>
                </c:pt>
                <c:pt idx="19">
                  <c:v>Chrysler</c:v>
                </c:pt>
                <c:pt idx="20">
                  <c:v>Acura</c:v>
                </c:pt>
                <c:pt idx="21">
                  <c:v>Citroen</c:v>
                </c:pt>
                <c:pt idx="22">
                  <c:v>Buick</c:v>
                </c:pt>
                <c:pt idx="23">
                  <c:v>Peugeot</c:v>
                </c:pt>
                <c:pt idx="24">
                  <c:v>Chevrolet</c:v>
                </c:pt>
                <c:pt idx="25">
                  <c:v>Cadillac</c:v>
                </c:pt>
                <c:pt idx="26">
                  <c:v>Hyundai</c:v>
                </c:pt>
                <c:pt idx="27">
                  <c:v>Honda</c:v>
                </c:pt>
              </c:strCache>
            </c:strRef>
          </c:cat>
          <c:val>
            <c:numRef>
              <c:f>'PPT 13'!$C$2:$C$29</c:f>
              <c:numCache>
                <c:formatCode>General</c:formatCode>
                <c:ptCount val="28"/>
                <c:pt idx="0">
                  <c:v>12257</c:v>
                </c:pt>
                <c:pt idx="1">
                  <c:v>13718</c:v>
                </c:pt>
                <c:pt idx="2">
                  <c:v>14864</c:v>
                </c:pt>
                <c:pt idx="3">
                  <c:v>5000</c:v>
                </c:pt>
                <c:pt idx="4">
                  <c:v>3506</c:v>
                </c:pt>
                <c:pt idx="5">
                  <c:v>4011</c:v>
                </c:pt>
                <c:pt idx="6">
                  <c:v>2377</c:v>
                </c:pt>
                <c:pt idx="7">
                  <c:v>882</c:v>
                </c:pt>
                <c:pt idx="8">
                  <c:v>1980</c:v>
                </c:pt>
                <c:pt idx="9">
                  <c:v>4105</c:v>
                </c:pt>
                <c:pt idx="10">
                  <c:v>1459</c:v>
                </c:pt>
                <c:pt idx="11">
                  <c:v>1150</c:v>
                </c:pt>
                <c:pt idx="12">
                  <c:v>291</c:v>
                </c:pt>
                <c:pt idx="13">
                  <c:v>706</c:v>
                </c:pt>
                <c:pt idx="14">
                  <c:v>753</c:v>
                </c:pt>
                <c:pt idx="15">
                  <c:v>1623</c:v>
                </c:pt>
                <c:pt idx="16">
                  <c:v>0</c:v>
                </c:pt>
                <c:pt idx="17">
                  <c:v>102</c:v>
                </c:pt>
                <c:pt idx="18">
                  <c:v>100</c:v>
                </c:pt>
                <c:pt idx="19">
                  <c:v>172</c:v>
                </c:pt>
                <c:pt idx="20">
                  <c:v>30</c:v>
                </c:pt>
                <c:pt idx="21">
                  <c:v>45</c:v>
                </c:pt>
                <c:pt idx="22">
                  <c:v>0</c:v>
                </c:pt>
                <c:pt idx="23">
                  <c:v>9</c:v>
                </c:pt>
                <c:pt idx="24">
                  <c:v>15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</c:numCache>
            </c:numRef>
          </c:val>
        </c:ser>
        <c:axId val="133465984"/>
        <c:axId val="133467520"/>
      </c:barChart>
      <c:lineChart>
        <c:grouping val="standard"/>
        <c:ser>
          <c:idx val="2"/>
          <c:order val="2"/>
          <c:tx>
            <c:strRef>
              <c:f>'PPT 13'!$D$1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triangle"/>
            <c:size val="7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dLbls>
            <c:showVal val="1"/>
          </c:dLbls>
          <c:cat>
            <c:strRef>
              <c:f>'PPT 13'!$A$2:$A$29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Audi</c:v>
                </c:pt>
                <c:pt idx="6">
                  <c:v>MINI</c:v>
                </c:pt>
                <c:pt idx="7">
                  <c:v>Subaru</c:v>
                </c:pt>
                <c:pt idx="8">
                  <c:v>Volvo</c:v>
                </c:pt>
                <c:pt idx="9">
                  <c:v>Land Rover</c:v>
                </c:pt>
                <c:pt idx="10">
                  <c:v>Smart</c:v>
                </c:pt>
                <c:pt idx="11">
                  <c:v>Jaguar</c:v>
                </c:pt>
                <c:pt idx="12">
                  <c:v>Ford</c:v>
                </c:pt>
                <c:pt idx="13">
                  <c:v>Maserati</c:v>
                </c:pt>
                <c:pt idx="14">
                  <c:v>Jeep</c:v>
                </c:pt>
                <c:pt idx="15">
                  <c:v>Infiniti</c:v>
                </c:pt>
                <c:pt idx="16">
                  <c:v>Dodge</c:v>
                </c:pt>
                <c:pt idx="17">
                  <c:v>Kia</c:v>
                </c:pt>
                <c:pt idx="18">
                  <c:v>Renault</c:v>
                </c:pt>
                <c:pt idx="19">
                  <c:v>Chrysler</c:v>
                </c:pt>
                <c:pt idx="20">
                  <c:v>Acura</c:v>
                </c:pt>
                <c:pt idx="21">
                  <c:v>Citroen</c:v>
                </c:pt>
                <c:pt idx="22">
                  <c:v>Buick</c:v>
                </c:pt>
                <c:pt idx="23">
                  <c:v>Peugeot</c:v>
                </c:pt>
                <c:pt idx="24">
                  <c:v>Chevrolet</c:v>
                </c:pt>
                <c:pt idx="25">
                  <c:v>Cadillac</c:v>
                </c:pt>
                <c:pt idx="26">
                  <c:v>Hyundai</c:v>
                </c:pt>
                <c:pt idx="27">
                  <c:v>Honda</c:v>
                </c:pt>
              </c:strCache>
            </c:strRef>
          </c:cat>
          <c:val>
            <c:numRef>
              <c:f>'PPT 13'!$D$2:$D$29</c:f>
              <c:numCache>
                <c:formatCode>0.0%</c:formatCode>
                <c:ptCount val="28"/>
                <c:pt idx="0">
                  <c:v>-8.5298507462686565E-2</c:v>
                </c:pt>
                <c:pt idx="1">
                  <c:v>8.4341158801675739E-2</c:v>
                </c:pt>
                <c:pt idx="2">
                  <c:v>0.35583325732007681</c:v>
                </c:pt>
                <c:pt idx="3">
                  <c:v>-9.9009900990100035E-3</c:v>
                </c:pt>
                <c:pt idx="4">
                  <c:v>-0.22158081705150967</c:v>
                </c:pt>
                <c:pt idx="5">
                  <c:v>8.7876322213181507E-2</c:v>
                </c:pt>
                <c:pt idx="6">
                  <c:v>-9.7912713472485619E-2</c:v>
                </c:pt>
                <c:pt idx="7">
                  <c:v>-0.6361386138613897</c:v>
                </c:pt>
                <c:pt idx="8">
                  <c:v>-3.3674963396778917E-2</c:v>
                </c:pt>
                <c:pt idx="9">
                  <c:v>1.2443958447238941</c:v>
                </c:pt>
                <c:pt idx="10">
                  <c:v>-0.19923161361141603</c:v>
                </c:pt>
                <c:pt idx="11">
                  <c:v>-0.32193396226415344</c:v>
                </c:pt>
                <c:pt idx="12">
                  <c:v>-0.82147239263803684</c:v>
                </c:pt>
                <c:pt idx="13">
                  <c:v>-0.50972222222222219</c:v>
                </c:pt>
                <c:pt idx="14">
                  <c:v>-0.46291012838801732</c:v>
                </c:pt>
                <c:pt idx="15">
                  <c:v>0.34021469859620146</c:v>
                </c:pt>
                <c:pt idx="16">
                  <c:v>0</c:v>
                </c:pt>
                <c:pt idx="17">
                  <c:v>-0.74626865671641862</c:v>
                </c:pt>
                <c:pt idx="18">
                  <c:v>-0.52606635071089958</c:v>
                </c:pt>
                <c:pt idx="19">
                  <c:v>0.91111111111111109</c:v>
                </c:pt>
                <c:pt idx="20">
                  <c:v>-0.61038961038961392</c:v>
                </c:pt>
                <c:pt idx="21">
                  <c:v>-0.29687500000000133</c:v>
                </c:pt>
                <c:pt idx="22">
                  <c:v>0</c:v>
                </c:pt>
                <c:pt idx="23">
                  <c:v>-0.82000000000000062</c:v>
                </c:pt>
                <c:pt idx="24">
                  <c:v>0.5</c:v>
                </c:pt>
              </c:numCache>
            </c:numRef>
          </c:val>
        </c:ser>
        <c:marker val="1"/>
        <c:axId val="133479040"/>
        <c:axId val="133477504"/>
      </c:lineChart>
      <c:catAx>
        <c:axId val="133465984"/>
        <c:scaling>
          <c:orientation val="minMax"/>
        </c:scaling>
        <c:axPos val="b"/>
        <c:tickLblPos val="nextTo"/>
        <c:crossAx val="133467520"/>
        <c:crosses val="autoZero"/>
        <c:auto val="1"/>
        <c:lblAlgn val="ctr"/>
        <c:lblOffset val="100"/>
      </c:catAx>
      <c:valAx>
        <c:axId val="133467520"/>
        <c:scaling>
          <c:orientation val="minMax"/>
        </c:scaling>
        <c:axPos val="l"/>
        <c:numFmt formatCode="General" sourceLinked="1"/>
        <c:tickLblPos val="nextTo"/>
        <c:crossAx val="133465984"/>
        <c:crosses val="autoZero"/>
        <c:crossBetween val="between"/>
      </c:valAx>
      <c:valAx>
        <c:axId val="133477504"/>
        <c:scaling>
          <c:orientation val="minMax"/>
        </c:scaling>
        <c:axPos val="r"/>
        <c:numFmt formatCode="0.0%" sourceLinked="1"/>
        <c:tickLblPos val="none"/>
        <c:spPr>
          <a:ln>
            <a:noFill/>
          </a:ln>
        </c:spPr>
        <c:crossAx val="133479040"/>
        <c:crosses val="max"/>
        <c:crossBetween val="between"/>
      </c:valAx>
      <c:catAx>
        <c:axId val="133479040"/>
        <c:scaling>
          <c:orientation val="minMax"/>
        </c:scaling>
        <c:delete val="1"/>
        <c:axPos val="b"/>
        <c:tickLblPos val="none"/>
        <c:crossAx val="133477504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59008447451111268"/>
          <c:y val="1.9832407634598186E-2"/>
          <c:w val="0.40377113299090045"/>
          <c:h val="0.14069401381484539"/>
        </c:manualLayout>
      </c:layout>
    </c:legend>
    <c:plotVisOnly val="1"/>
    <c:dispBlanksAs val="gap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219800273603361E-2"/>
          <c:y val="0"/>
          <c:w val="0.89120607175503963"/>
          <c:h val="0.9095250637668029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2017 MTD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dLbls>
            <c:delete val="1"/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Benz</c:v>
                </c:pt>
                <c:pt idx="2">
                  <c:v>Nissan</c:v>
                </c:pt>
                <c:pt idx="3">
                  <c:v>BMW</c:v>
                </c:pt>
                <c:pt idx="4">
                  <c:v>Land Rover</c:v>
                </c:pt>
                <c:pt idx="5">
                  <c:v>Mitsubishi</c:v>
                </c:pt>
                <c:pt idx="6">
                  <c:v>Ford</c:v>
                </c:pt>
                <c:pt idx="7">
                  <c:v>Jeep</c:v>
                </c:pt>
                <c:pt idx="8">
                  <c:v>Lincoln</c:v>
                </c:pt>
                <c:pt idx="9">
                  <c:v>Audi</c:v>
                </c:pt>
                <c:pt idx="10">
                  <c:v>Lexus</c:v>
                </c:pt>
                <c:pt idx="11">
                  <c:v>Bentley</c:v>
                </c:pt>
                <c:pt idx="12">
                  <c:v>Maserati</c:v>
                </c:pt>
                <c:pt idx="13">
                  <c:v>Porsche</c:v>
                </c:pt>
                <c:pt idx="14">
                  <c:v>Cadillac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5246</c:v>
                </c:pt>
                <c:pt idx="1">
                  <c:v>1441</c:v>
                </c:pt>
                <c:pt idx="2">
                  <c:v>1484</c:v>
                </c:pt>
                <c:pt idx="3">
                  <c:v>1637</c:v>
                </c:pt>
                <c:pt idx="4">
                  <c:v>1472</c:v>
                </c:pt>
                <c:pt idx="5">
                  <c:v>54</c:v>
                </c:pt>
                <c:pt idx="6">
                  <c:v>543</c:v>
                </c:pt>
                <c:pt idx="7">
                  <c:v>3</c:v>
                </c:pt>
                <c:pt idx="8">
                  <c:v>81</c:v>
                </c:pt>
                <c:pt idx="9">
                  <c:v>154</c:v>
                </c:pt>
                <c:pt idx="10">
                  <c:v>87</c:v>
                </c:pt>
                <c:pt idx="11">
                  <c:v>61</c:v>
                </c:pt>
                <c:pt idx="12">
                  <c:v>199</c:v>
                </c:pt>
                <c:pt idx="13">
                  <c:v>58</c:v>
                </c:pt>
                <c:pt idx="14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2276-42ED-8404-B899B6BBD1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 MTD</c:v>
                </c:pt>
              </c:strCache>
            </c:strRef>
          </c:tx>
          <c:spPr>
            <a:ln>
              <a:noFill/>
            </a:ln>
            <a:effectLst/>
          </c:spPr>
          <c:dLbls>
            <c:dLbl>
              <c:idx val="2"/>
              <c:layout>
                <c:manualLayout>
                  <c:x val="3.3648262789768198E-5"/>
                  <c:y val="-9.0744895628403818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2276-42ED-8404-B899B6BBD11D}"/>
                </c:ext>
              </c:extLst>
            </c:dLbl>
            <c:dLbl>
              <c:idx val="3"/>
              <c:layout>
                <c:manualLayout>
                  <c:x val="4.1953793235116653E-3"/>
                  <c:y val="9.6677879651664734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2276-42ED-8404-B899B6BBD11D}"/>
                </c:ext>
              </c:extLst>
            </c:dLbl>
            <c:dLbl>
              <c:idx val="4"/>
              <c:layout>
                <c:manualLayout>
                  <c:x val="4.5485156498187296E-3"/>
                  <c:y val="8.4711865152941653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2276-42ED-8404-B899B6BBD11D}"/>
                </c:ext>
              </c:extLst>
            </c:dLbl>
            <c:dLbl>
              <c:idx val="5"/>
              <c:layout>
                <c:manualLayout>
                  <c:x val="2.9818267736801012E-3"/>
                  <c:y val="1.197537946172267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2276-42ED-8404-B899B6BBD11D}"/>
                </c:ext>
              </c:extLst>
            </c:dLbl>
            <c:dLbl>
              <c:idx val="6"/>
              <c:layout>
                <c:manualLayout>
                  <c:x val="7.0629707724227783E-4"/>
                  <c:y val="2.9945825078909415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2276-42ED-8404-B899B6BBD11D}"/>
                </c:ext>
              </c:extLst>
            </c:dLbl>
            <c:dLbl>
              <c:idx val="9"/>
              <c:layout>
                <c:manualLayout>
                  <c:x val="-3.0323437665459459E-3"/>
                  <c:y val="-5.1286972896673333E-4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2276-42ED-8404-B899B6BBD11D}"/>
                </c:ext>
              </c:extLst>
            </c:dLbl>
            <c:dLbl>
              <c:idx val="11"/>
              <c:layout>
                <c:manualLayout>
                  <c:x val="9.0970312996374748E-3"/>
                  <c:y val="-1.0353552802456388E-16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2276-42ED-8404-B899B6BBD1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Benz</c:v>
                </c:pt>
                <c:pt idx="2">
                  <c:v>Nissan</c:v>
                </c:pt>
                <c:pt idx="3">
                  <c:v>BMW</c:v>
                </c:pt>
                <c:pt idx="4">
                  <c:v>Land Rover</c:v>
                </c:pt>
                <c:pt idx="5">
                  <c:v>Mitsubishi</c:v>
                </c:pt>
                <c:pt idx="6">
                  <c:v>Ford</c:v>
                </c:pt>
                <c:pt idx="7">
                  <c:v>Jeep</c:v>
                </c:pt>
                <c:pt idx="8">
                  <c:v>Lincoln</c:v>
                </c:pt>
                <c:pt idx="9">
                  <c:v>Audi</c:v>
                </c:pt>
                <c:pt idx="10">
                  <c:v>Lexus</c:v>
                </c:pt>
                <c:pt idx="11">
                  <c:v>Bentley</c:v>
                </c:pt>
                <c:pt idx="12">
                  <c:v>Maserati</c:v>
                </c:pt>
                <c:pt idx="13">
                  <c:v>Porsche</c:v>
                </c:pt>
                <c:pt idx="14">
                  <c:v>Cadillac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4375</c:v>
                </c:pt>
                <c:pt idx="1">
                  <c:v>1752</c:v>
                </c:pt>
                <c:pt idx="2">
                  <c:v>1389</c:v>
                </c:pt>
                <c:pt idx="3">
                  <c:v>1194</c:v>
                </c:pt>
                <c:pt idx="4">
                  <c:v>837</c:v>
                </c:pt>
                <c:pt idx="5">
                  <c:v>572</c:v>
                </c:pt>
                <c:pt idx="6">
                  <c:v>412</c:v>
                </c:pt>
                <c:pt idx="7">
                  <c:v>178</c:v>
                </c:pt>
                <c:pt idx="8">
                  <c:v>147</c:v>
                </c:pt>
                <c:pt idx="9">
                  <c:v>132</c:v>
                </c:pt>
                <c:pt idx="10">
                  <c:v>117</c:v>
                </c:pt>
                <c:pt idx="11">
                  <c:v>70</c:v>
                </c:pt>
                <c:pt idx="12">
                  <c:v>52</c:v>
                </c:pt>
                <c:pt idx="13">
                  <c:v>51</c:v>
                </c:pt>
                <c:pt idx="14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5-2276-42ED-8404-B899B6BBD11D}"/>
            </c:ext>
          </c:extLst>
        </c:ser>
        <c:dLbls>
          <c:showVal val="1"/>
        </c:dLbls>
        <c:gapWidth val="100"/>
        <c:axId val="131248896"/>
        <c:axId val="131250816"/>
      </c:barChart>
      <c:catAx>
        <c:axId val="13124889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1250816"/>
        <c:crosses val="autoZero"/>
        <c:auto val="1"/>
        <c:lblAlgn val="ctr"/>
        <c:lblOffset val="100"/>
      </c:catAx>
      <c:valAx>
        <c:axId val="13125081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31248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6192029264495778"/>
          <c:y val="7.3858910143100184E-2"/>
          <c:w val="0.30542222240974476"/>
          <c:h val="0.1537438659121554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3.2604032604032614E-2"/>
          <c:y val="0"/>
          <c:w val="0.86036123862895564"/>
          <c:h val="0.90532001329291201"/>
        </c:manualLayout>
      </c:layout>
      <c:barChart>
        <c:barDir val="col"/>
        <c:grouping val="stacked"/>
        <c:ser>
          <c:idx val="0"/>
          <c:order val="0"/>
          <c:tx>
            <c:strRef>
              <c:f>'PPT 15'!$B$1</c:f>
              <c:strCache>
                <c:ptCount val="1"/>
                <c:pt idx="0">
                  <c:v>0.0-1.0</c:v>
                </c:pt>
              </c:strCache>
            </c:strRef>
          </c:tx>
          <c:cat>
            <c:strRef>
              <c:f>'PPT 15'!$A$2:$A$12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'PPT 15'!$B$2:$B$12</c:f>
              <c:numCache>
                <c:formatCode>0.0%</c:formatCode>
                <c:ptCount val="11"/>
                <c:pt idx="0">
                  <c:v>7.2034900528238754E-3</c:v>
                </c:pt>
                <c:pt idx="1">
                  <c:v>5.2572199240076434E-3</c:v>
                </c:pt>
                <c:pt idx="2">
                  <c:v>1.5412360394022087E-2</c:v>
                </c:pt>
                <c:pt idx="3">
                  <c:v>1.7857946111286039E-2</c:v>
                </c:pt>
                <c:pt idx="4">
                  <c:v>1.338354661415805E-2</c:v>
                </c:pt>
                <c:pt idx="5">
                  <c:v>1.5806702272415627E-2</c:v>
                </c:pt>
                <c:pt idx="6">
                  <c:v>1.8603619571894957E-2</c:v>
                </c:pt>
                <c:pt idx="7">
                  <c:v>3.3919699362528664E-2</c:v>
                </c:pt>
                <c:pt idx="8">
                  <c:v>3.2504195044911657E-2</c:v>
                </c:pt>
                <c:pt idx="9">
                  <c:v>3.2405532087263676E-2</c:v>
                </c:pt>
                <c:pt idx="10">
                  <c:v>1.7267762135693768E-2</c:v>
                </c:pt>
              </c:numCache>
            </c:numRef>
          </c:val>
        </c:ser>
        <c:ser>
          <c:idx val="1"/>
          <c:order val="1"/>
          <c:tx>
            <c:strRef>
              <c:f>'PPT 15'!$C$1</c:f>
              <c:strCache>
                <c:ptCount val="1"/>
                <c:pt idx="0">
                  <c:v>1.0-1.5</c:v>
                </c:pt>
              </c:strCache>
            </c:strRef>
          </c:tx>
          <c:dLbls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15'!$A$2:$A$12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'PPT 15'!$C$2:$C$12</c:f>
              <c:numCache>
                <c:formatCode>0.0%</c:formatCode>
                <c:ptCount val="11"/>
                <c:pt idx="0">
                  <c:v>1.077764053507131E-2</c:v>
                </c:pt>
                <c:pt idx="1">
                  <c:v>1.2463527550477881E-2</c:v>
                </c:pt>
                <c:pt idx="2">
                  <c:v>2.8443082432202071E-2</c:v>
                </c:pt>
                <c:pt idx="3">
                  <c:v>4.4126651605268984E-2</c:v>
                </c:pt>
                <c:pt idx="4">
                  <c:v>3.6753791904949942E-2</c:v>
                </c:pt>
                <c:pt idx="5">
                  <c:v>3.3445260556026452E-2</c:v>
                </c:pt>
                <c:pt idx="6">
                  <c:v>6.0436939603892514E-2</c:v>
                </c:pt>
                <c:pt idx="7">
                  <c:v>5.7270592936710128E-2</c:v>
                </c:pt>
                <c:pt idx="8">
                  <c:v>5.9348369690389216E-2</c:v>
                </c:pt>
                <c:pt idx="9">
                  <c:v>5.7065149999586694E-2</c:v>
                </c:pt>
                <c:pt idx="10">
                  <c:v>3.4500211874382035E-2</c:v>
                </c:pt>
              </c:numCache>
            </c:numRef>
          </c:val>
        </c:ser>
        <c:ser>
          <c:idx val="2"/>
          <c:order val="2"/>
          <c:tx>
            <c:strRef>
              <c:f>'PPT 15'!$D$1</c:f>
              <c:strCache>
                <c:ptCount val="1"/>
                <c:pt idx="0">
                  <c:v>1.5-2.0</c:v>
                </c:pt>
              </c:strCache>
            </c:strRef>
          </c:tx>
          <c:dLbls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15'!$A$2:$A$12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'PPT 15'!$D$2:$D$12</c:f>
              <c:numCache>
                <c:formatCode>0.0%</c:formatCode>
                <c:ptCount val="11"/>
                <c:pt idx="0">
                  <c:v>0.22090615226932322</c:v>
                </c:pt>
                <c:pt idx="1">
                  <c:v>0.24042120005705941</c:v>
                </c:pt>
                <c:pt idx="2">
                  <c:v>0.21241642084317452</c:v>
                </c:pt>
                <c:pt idx="3">
                  <c:v>0.29894548796082854</c:v>
                </c:pt>
                <c:pt idx="4">
                  <c:v>0.35803342546334083</c:v>
                </c:pt>
                <c:pt idx="5">
                  <c:v>0.34354367447109979</c:v>
                </c:pt>
                <c:pt idx="6">
                  <c:v>0.37278602357491775</c:v>
                </c:pt>
                <c:pt idx="7">
                  <c:v>0.41148216886265992</c:v>
                </c:pt>
                <c:pt idx="8">
                  <c:v>0.44322130095745732</c:v>
                </c:pt>
                <c:pt idx="9">
                  <c:v>0.4492409775668848</c:v>
                </c:pt>
                <c:pt idx="10">
                  <c:v>0.46735957436790954</c:v>
                </c:pt>
              </c:numCache>
            </c:numRef>
          </c:val>
        </c:ser>
        <c:ser>
          <c:idx val="3"/>
          <c:order val="3"/>
          <c:tx>
            <c:strRef>
              <c:f>'PPT 15'!$E$1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0070C0"/>
            </a:solidFill>
          </c:spPr>
          <c:dLbls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15'!$A$2:$A$12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'PPT 15'!$E$2:$E$12</c:f>
              <c:numCache>
                <c:formatCode>0.0%</c:formatCode>
                <c:ptCount val="11"/>
                <c:pt idx="0">
                  <c:v>0.19610785524690547</c:v>
                </c:pt>
                <c:pt idx="1">
                  <c:v>0.24867402383515103</c:v>
                </c:pt>
                <c:pt idx="2">
                  <c:v>0.21424476941773049</c:v>
                </c:pt>
                <c:pt idx="3">
                  <c:v>0.16579073714862241</c:v>
                </c:pt>
                <c:pt idx="4">
                  <c:v>0.16630165825448587</c:v>
                </c:pt>
                <c:pt idx="5">
                  <c:v>0.17696291634289876</c:v>
                </c:pt>
                <c:pt idx="6">
                  <c:v>0.14046117896854637</c:v>
                </c:pt>
                <c:pt idx="7">
                  <c:v>8.636314731774046E-2</c:v>
                </c:pt>
                <c:pt idx="8">
                  <c:v>6.6337643536340821E-2</c:v>
                </c:pt>
                <c:pt idx="9">
                  <c:v>7.6806071077236179E-2</c:v>
                </c:pt>
                <c:pt idx="10">
                  <c:v>7.2413955459296853E-2</c:v>
                </c:pt>
              </c:numCache>
            </c:numRef>
          </c:val>
        </c:ser>
        <c:ser>
          <c:idx val="4"/>
          <c:order val="4"/>
          <c:tx>
            <c:strRef>
              <c:f>'PPT 15'!$F$1</c:f>
              <c:strCache>
                <c:ptCount val="1"/>
                <c:pt idx="0">
                  <c:v>2.5-3.0</c:v>
                </c:pt>
              </c:strCache>
            </c:strRef>
          </c:tx>
          <c:dLbls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15'!$A$2:$A$12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'PPT 15'!$F$2:$F$12</c:f>
              <c:numCache>
                <c:formatCode>0.0%</c:formatCode>
                <c:ptCount val="11"/>
                <c:pt idx="0">
                  <c:v>0.28156158839452405</c:v>
                </c:pt>
                <c:pt idx="1">
                  <c:v>0.26368705665711323</c:v>
                </c:pt>
                <c:pt idx="2">
                  <c:v>0.32225690391001577</c:v>
                </c:pt>
                <c:pt idx="3">
                  <c:v>0.30618028327790342</c:v>
                </c:pt>
                <c:pt idx="4">
                  <c:v>0.31187706254020292</c:v>
                </c:pt>
                <c:pt idx="5">
                  <c:v>0.34292344529571728</c:v>
                </c:pt>
                <c:pt idx="6">
                  <c:v>0.33246070383245785</c:v>
                </c:pt>
                <c:pt idx="7">
                  <c:v>0.31663477388788541</c:v>
                </c:pt>
                <c:pt idx="8">
                  <c:v>0.29239298522686347</c:v>
                </c:pt>
                <c:pt idx="9">
                  <c:v>0.27253713822778114</c:v>
                </c:pt>
                <c:pt idx="10">
                  <c:v>0.30412213381044501</c:v>
                </c:pt>
              </c:numCache>
            </c:numRef>
          </c:val>
        </c:ser>
        <c:ser>
          <c:idx val="5"/>
          <c:order val="5"/>
          <c:tx>
            <c:strRef>
              <c:f>'PPT 15'!$G$1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003366">
                <a:lumMod val="20000"/>
                <a:lumOff val="80000"/>
              </a:srgbClr>
            </a:solidFill>
          </c:spPr>
          <c:dLbls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15'!$A$2:$A$12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'PPT 15'!$G$2:$G$12</c:f>
              <c:numCache>
                <c:formatCode>0.0%</c:formatCode>
                <c:ptCount val="11"/>
                <c:pt idx="0">
                  <c:v>0.22399674121573676</c:v>
                </c:pt>
                <c:pt idx="1">
                  <c:v>0.1638452660381518</c:v>
                </c:pt>
                <c:pt idx="2">
                  <c:v>0.13522103179073491</c:v>
                </c:pt>
                <c:pt idx="3">
                  <c:v>0.11045341171869758</c:v>
                </c:pt>
                <c:pt idx="4">
                  <c:v>8.4062993285957968E-2</c:v>
                </c:pt>
                <c:pt idx="5">
                  <c:v>6.4740112020983731E-2</c:v>
                </c:pt>
                <c:pt idx="6">
                  <c:v>5.9159083358544112E-2</c:v>
                </c:pt>
                <c:pt idx="7">
                  <c:v>6.9370636356999568E-2</c:v>
                </c:pt>
                <c:pt idx="8">
                  <c:v>8.1998321982035507E-2</c:v>
                </c:pt>
                <c:pt idx="9">
                  <c:v>8.9801350781618536E-2</c:v>
                </c:pt>
                <c:pt idx="10">
                  <c:v>8.0841847544611364E-2</c:v>
                </c:pt>
              </c:numCache>
            </c:numRef>
          </c:val>
        </c:ser>
        <c:ser>
          <c:idx val="6"/>
          <c:order val="6"/>
          <c:tx>
            <c:strRef>
              <c:f>'PPT 15'!$H$1</c:f>
              <c:strCache>
                <c:ptCount val="1"/>
                <c:pt idx="0">
                  <c:v>＞4.0</c:v>
                </c:pt>
              </c:strCache>
            </c:strRef>
          </c:tx>
          <c:cat>
            <c:strRef>
              <c:f>'PPT 15'!$A$2:$A$12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'PPT 15'!$H$2:$H$12</c:f>
              <c:numCache>
                <c:formatCode>0.0%</c:formatCode>
                <c:ptCount val="11"/>
                <c:pt idx="0">
                  <c:v>5.9446532285616881E-2</c:v>
                </c:pt>
                <c:pt idx="1">
                  <c:v>6.5651705938038984E-2</c:v>
                </c:pt>
                <c:pt idx="2">
                  <c:v>7.2005431212123647E-2</c:v>
                </c:pt>
                <c:pt idx="3">
                  <c:v>5.6645482177396955E-2</c:v>
                </c:pt>
                <c:pt idx="4">
                  <c:v>2.9587521936905628E-2</c:v>
                </c:pt>
                <c:pt idx="5">
                  <c:v>2.2577889040859882E-2</c:v>
                </c:pt>
                <c:pt idx="6">
                  <c:v>1.6092451089750666E-2</c:v>
                </c:pt>
                <c:pt idx="7">
                  <c:v>2.4958981275480577E-2</c:v>
                </c:pt>
                <c:pt idx="8">
                  <c:v>2.4197183562004409E-2</c:v>
                </c:pt>
                <c:pt idx="9">
                  <c:v>2.2143780259630038E-2</c:v>
                </c:pt>
                <c:pt idx="10">
                  <c:v>2.3494514807665151E-2</c:v>
                </c:pt>
              </c:numCache>
            </c:numRef>
          </c:val>
        </c:ser>
        <c:overlap val="100"/>
        <c:serLines/>
        <c:axId val="132851200"/>
        <c:axId val="132852736"/>
      </c:barChart>
      <c:catAx>
        <c:axId val="132851200"/>
        <c:scaling>
          <c:orientation val="minMax"/>
        </c:scaling>
        <c:axPos val="b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132852736"/>
        <c:crosses val="autoZero"/>
        <c:auto val="1"/>
        <c:lblAlgn val="ctr"/>
        <c:lblOffset val="100"/>
      </c:catAx>
      <c:valAx>
        <c:axId val="132852736"/>
        <c:scaling>
          <c:orientation val="minMax"/>
        </c:scaling>
        <c:axPos val="l"/>
        <c:numFmt formatCode="0.0%" sourceLinked="1"/>
        <c:tickLblPos val="none"/>
        <c:spPr>
          <a:ln>
            <a:noFill/>
          </a:ln>
        </c:spPr>
        <c:crossAx val="13285120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815919659945134E-2"/>
          <c:y val="0.10260066489022097"/>
          <c:w val="0.78293337812472041"/>
          <c:h val="0.82585217834977864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&lt;2.0L</c:v>
                </c:pt>
              </c:strCache>
            </c:strRef>
          </c:tx>
          <c:spPr>
            <a:solidFill>
              <a:srgbClr val="00264D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2018YTD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1.5622128285241704E-2</c:v>
                </c:pt>
                <c:pt idx="1">
                  <c:v>4.5890828609498863E-2</c:v>
                </c:pt>
                <c:pt idx="2">
                  <c:v>4.1982098002703333E-2</c:v>
                </c:pt>
                <c:pt idx="3">
                  <c:v>5.6000000000000001E-2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7A4-4534-A165-3F9A79BAB40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2.0-3.0L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2018YTD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0.62863969333368586</c:v>
                </c:pt>
                <c:pt idx="1">
                  <c:v>0.56935191249426065</c:v>
                </c:pt>
                <c:pt idx="2">
                  <c:v>0.51365273837907544</c:v>
                </c:pt>
                <c:pt idx="3">
                  <c:v>0.43500000000000044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7A4-4534-A165-3F9A79BAB40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3.0-4.0L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2018YTD</c:v>
                </c:pt>
              </c:strCache>
            </c:strRef>
          </c:cat>
          <c:val>
            <c:numRef>
              <c:f>Sheet1!$D$2:$D$5</c:f>
              <c:numCache>
                <c:formatCode>0.0%</c:formatCode>
                <c:ptCount val="4"/>
                <c:pt idx="0">
                  <c:v>0.28837486106370602</c:v>
                </c:pt>
                <c:pt idx="1">
                  <c:v>0.30304056851630196</c:v>
                </c:pt>
                <c:pt idx="2">
                  <c:v>0.38228827668621668</c:v>
                </c:pt>
                <c:pt idx="3">
                  <c:v>0.442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7A4-4534-A165-3F9A79BAB40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4.0-5.0L</c:v>
                </c:pt>
              </c:strCache>
            </c:strRef>
          </c:tx>
          <c:spPr>
            <a:solidFill>
              <a:srgbClr val="003366">
                <a:lumMod val="20000"/>
                <a:lumOff val="80000"/>
              </a:srgbClr>
            </a:solidFill>
            <a:ln>
              <a:solidFill>
                <a:srgbClr val="FFFFFF"/>
              </a:solidFill>
            </a:ln>
            <a:effectLst/>
          </c:spPr>
          <c:dLbls>
            <c:dLbl>
              <c:idx val="0"/>
              <c:layout>
                <c:manualLayout>
                  <c:x val="-3.4585657108418424E-17"/>
                  <c:y val="6.3829792580816823E-3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7A4-4534-A165-3F9A79BAB408}"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2018YTD</c:v>
                </c:pt>
              </c:strCache>
            </c:strRef>
          </c:cat>
          <c:val>
            <c:numRef>
              <c:f>Sheet1!$E$2:$E$5</c:f>
              <c:numCache>
                <c:formatCode>0.0%</c:formatCode>
                <c:ptCount val="4"/>
                <c:pt idx="0">
                  <c:v>1.6716114859838441E-2</c:v>
                </c:pt>
                <c:pt idx="1">
                  <c:v>2.3735856726665016E-2</c:v>
                </c:pt>
                <c:pt idx="2">
                  <c:v>1.5042086516651875E-2</c:v>
                </c:pt>
                <c:pt idx="3">
                  <c:v>1.6000000000000021E-2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7A4-4534-A165-3F9A79BAB40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5.0-6.0L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2018YTD</c:v>
                </c:pt>
              </c:strCache>
            </c:strRef>
          </c:cat>
          <c:val>
            <c:numRef>
              <c:f>Sheet1!$F$2:$F$5</c:f>
              <c:numCache>
                <c:formatCode>0.0%</c:formatCode>
                <c:ptCount val="4"/>
                <c:pt idx="0">
                  <c:v>3.8061980903370395E-2</c:v>
                </c:pt>
                <c:pt idx="1">
                  <c:v>4.2977483683010013E-2</c:v>
                </c:pt>
                <c:pt idx="2">
                  <c:v>4.6182048113793096E-2</c:v>
                </c:pt>
                <c:pt idx="3">
                  <c:v>4.9000000000000071E-2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7A4-4534-A165-3F9A79BAB408}"/>
            </c:ext>
          </c:extLst>
        </c:ser>
        <c:dLbls>
          <c:showVal val="1"/>
        </c:dLbls>
        <c:gapWidth val="118"/>
        <c:overlap val="100"/>
        <c:serLines/>
        <c:axId val="144293248"/>
        <c:axId val="144475264"/>
      </c:barChart>
      <c:catAx>
        <c:axId val="14429324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4475264"/>
        <c:crosses val="autoZero"/>
        <c:auto val="1"/>
        <c:lblAlgn val="ctr"/>
        <c:lblOffset val="100"/>
      </c:catAx>
      <c:valAx>
        <c:axId val="144475264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144293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746129063832175"/>
          <c:y val="4.1849475778980738E-2"/>
          <c:w val="0.11638727221679358"/>
          <c:h val="0.9409690015889599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2.6666666666666672E-2"/>
          <c:y val="3.9007092198581582E-2"/>
          <c:w val="0.87658296349319975"/>
          <c:h val="0.80253252917853357"/>
        </c:manualLayout>
      </c:layout>
      <c:barChart>
        <c:barDir val="col"/>
        <c:grouping val="stacked"/>
        <c:ser>
          <c:idx val="0"/>
          <c:order val="0"/>
          <c:tx>
            <c:strRef>
              <c:f>'PPT 17左'!$B$1</c:f>
              <c:strCache>
                <c:ptCount val="1"/>
                <c:pt idx="0">
                  <c:v>A</c:v>
                </c:pt>
              </c:strCache>
            </c:strRef>
          </c:tx>
          <c:dLbls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17左'!$A$2:$A$8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 Apr.YTD</c:v>
                </c:pt>
              </c:strCache>
            </c:strRef>
          </c:cat>
          <c:val>
            <c:numRef>
              <c:f>'PPT 17左'!$B$2:$B$8</c:f>
              <c:numCache>
                <c:formatCode>0.0%</c:formatCode>
                <c:ptCount val="7"/>
                <c:pt idx="0">
                  <c:v>0.29321786805117678</c:v>
                </c:pt>
                <c:pt idx="1">
                  <c:v>0.30530043978729915</c:v>
                </c:pt>
                <c:pt idx="2">
                  <c:v>0.31971364620776482</c:v>
                </c:pt>
                <c:pt idx="3">
                  <c:v>0.32083724651292217</c:v>
                </c:pt>
                <c:pt idx="4">
                  <c:v>0.21736149525137782</c:v>
                </c:pt>
                <c:pt idx="5">
                  <c:v>0.16432319549770374</c:v>
                </c:pt>
                <c:pt idx="6">
                  <c:v>0.15832603371529783</c:v>
                </c:pt>
              </c:numCache>
            </c:numRef>
          </c:val>
        </c:ser>
        <c:ser>
          <c:idx val="1"/>
          <c:order val="1"/>
          <c:tx>
            <c:strRef>
              <c:f>'PPT 17左'!$C$1</c:f>
              <c:strCache>
                <c:ptCount val="1"/>
                <c:pt idx="0">
                  <c:v>A0</c:v>
                </c:pt>
              </c:strCache>
            </c:strRef>
          </c:tx>
          <c:cat>
            <c:strRef>
              <c:f>'PPT 17左'!$A$2:$A$8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 Apr.YTD</c:v>
                </c:pt>
              </c:strCache>
            </c:strRef>
          </c:cat>
          <c:val>
            <c:numRef>
              <c:f>'PPT 17左'!$C$2:$C$8</c:f>
              <c:numCache>
                <c:formatCode>0.0%</c:formatCode>
                <c:ptCount val="7"/>
                <c:pt idx="0">
                  <c:v>3.4126430459222687E-2</c:v>
                </c:pt>
                <c:pt idx="1">
                  <c:v>3.586198799512761E-2</c:v>
                </c:pt>
                <c:pt idx="2">
                  <c:v>3.1762568580040069E-2</c:v>
                </c:pt>
                <c:pt idx="3">
                  <c:v>4.2056897631222119E-2</c:v>
                </c:pt>
                <c:pt idx="4">
                  <c:v>4.6658155911543056E-2</c:v>
                </c:pt>
                <c:pt idx="5">
                  <c:v>4.5316081020096093E-2</c:v>
                </c:pt>
                <c:pt idx="6">
                  <c:v>3.4501868106330116E-2</c:v>
                </c:pt>
              </c:numCache>
            </c:numRef>
          </c:val>
        </c:ser>
        <c:ser>
          <c:idx val="2"/>
          <c:order val="2"/>
          <c:tx>
            <c:strRef>
              <c:f>'PPT 17左'!$D$1</c:f>
              <c:strCache>
                <c:ptCount val="1"/>
                <c:pt idx="0">
                  <c:v>A00</c:v>
                </c:pt>
              </c:strCache>
            </c:strRef>
          </c:tx>
          <c:cat>
            <c:strRef>
              <c:f>'PPT 17左'!$A$2:$A$8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 Apr.YTD</c:v>
                </c:pt>
              </c:strCache>
            </c:strRef>
          </c:cat>
          <c:val>
            <c:numRef>
              <c:f>'PPT 17左'!$D$2:$D$8</c:f>
              <c:numCache>
                <c:formatCode>0.0%</c:formatCode>
                <c:ptCount val="7"/>
                <c:pt idx="0">
                  <c:v>1.7544506902426916E-2</c:v>
                </c:pt>
                <c:pt idx="1">
                  <c:v>1.7142409877847743E-2</c:v>
                </c:pt>
                <c:pt idx="2">
                  <c:v>1.5352599238589915E-2</c:v>
                </c:pt>
                <c:pt idx="3">
                  <c:v>1.4974433893352821E-2</c:v>
                </c:pt>
                <c:pt idx="4">
                  <c:v>2.4452653452365192E-2</c:v>
                </c:pt>
                <c:pt idx="5">
                  <c:v>2.5622959233335373E-2</c:v>
                </c:pt>
                <c:pt idx="6">
                  <c:v>2.3418366434866552E-2</c:v>
                </c:pt>
              </c:numCache>
            </c:numRef>
          </c:val>
        </c:ser>
        <c:ser>
          <c:idx val="3"/>
          <c:order val="3"/>
          <c:tx>
            <c:strRef>
              <c:f>'PPT 17左'!$E$1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c:spPr>
          <c:dLbls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17左'!$A$2:$A$8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 Apr.YTD</c:v>
                </c:pt>
              </c:strCache>
            </c:strRef>
          </c:cat>
          <c:val>
            <c:numRef>
              <c:f>'PPT 17左'!$E$2:$E$8</c:f>
              <c:numCache>
                <c:formatCode>0.0%</c:formatCode>
                <c:ptCount val="7"/>
                <c:pt idx="0">
                  <c:v>0.26510059610852477</c:v>
                </c:pt>
                <c:pt idx="1">
                  <c:v>0.27696228787234073</c:v>
                </c:pt>
                <c:pt idx="2">
                  <c:v>0.26746971507158412</c:v>
                </c:pt>
                <c:pt idx="3">
                  <c:v>0.23356464572680791</c:v>
                </c:pt>
                <c:pt idx="4">
                  <c:v>0.27099149555188762</c:v>
                </c:pt>
                <c:pt idx="5">
                  <c:v>0.28531355909706424</c:v>
                </c:pt>
                <c:pt idx="6">
                  <c:v>0.28783496308479078</c:v>
                </c:pt>
              </c:numCache>
            </c:numRef>
          </c:val>
        </c:ser>
        <c:ser>
          <c:idx val="4"/>
          <c:order val="4"/>
          <c:tx>
            <c:strRef>
              <c:f>'PPT 17左'!$F$1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dLbls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17左'!$A$2:$A$8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 Apr.YTD</c:v>
                </c:pt>
              </c:strCache>
            </c:strRef>
          </c:cat>
          <c:val>
            <c:numRef>
              <c:f>'PPT 17左'!$F$2:$F$8</c:f>
              <c:numCache>
                <c:formatCode>0.0%</c:formatCode>
                <c:ptCount val="7"/>
                <c:pt idx="0">
                  <c:v>0.25775768389702036</c:v>
                </c:pt>
                <c:pt idx="1">
                  <c:v>0.26109178786500142</c:v>
                </c:pt>
                <c:pt idx="2">
                  <c:v>0.2605147422789954</c:v>
                </c:pt>
                <c:pt idx="3">
                  <c:v>0.2890035305575846</c:v>
                </c:pt>
                <c:pt idx="4">
                  <c:v>0.33333630133860975</c:v>
                </c:pt>
                <c:pt idx="5">
                  <c:v>0.36868523745896342</c:v>
                </c:pt>
                <c:pt idx="6">
                  <c:v>0.35774325604676421</c:v>
                </c:pt>
              </c:numCache>
            </c:numRef>
          </c:val>
        </c:ser>
        <c:ser>
          <c:idx val="5"/>
          <c:order val="5"/>
          <c:tx>
            <c:strRef>
              <c:f>'PPT 17左'!$G$1</c:f>
              <c:strCache>
                <c:ptCount val="1"/>
                <c:pt idx="0">
                  <c:v>D</c:v>
                </c:pt>
              </c:strCache>
            </c:strRef>
          </c:tx>
          <c:dLbls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17左'!$A$2:$A$8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 Apr.YTD</c:v>
                </c:pt>
              </c:strCache>
            </c:strRef>
          </c:cat>
          <c:val>
            <c:numRef>
              <c:f>'PPT 17左'!$G$2:$G$8</c:f>
              <c:numCache>
                <c:formatCode>0.0%</c:formatCode>
                <c:ptCount val="7"/>
                <c:pt idx="0">
                  <c:v>0.13225291458162841</c:v>
                </c:pt>
                <c:pt idx="1">
                  <c:v>0.1036410866023863</c:v>
                </c:pt>
                <c:pt idx="2">
                  <c:v>0.10518672862302612</c:v>
                </c:pt>
                <c:pt idx="3">
                  <c:v>9.9563245678110548E-2</c:v>
                </c:pt>
                <c:pt idx="4">
                  <c:v>0.10719989849421969</c:v>
                </c:pt>
                <c:pt idx="5">
                  <c:v>0.11073896769283818</c:v>
                </c:pt>
                <c:pt idx="6">
                  <c:v>0.13817551261195168</c:v>
                </c:pt>
              </c:numCache>
            </c:numRef>
          </c:val>
        </c:ser>
        <c:overlap val="100"/>
        <c:serLines/>
        <c:axId val="133739264"/>
        <c:axId val="133740800"/>
      </c:barChart>
      <c:catAx>
        <c:axId val="133739264"/>
        <c:scaling>
          <c:orientation val="minMax"/>
        </c:scaling>
        <c:axPos val="b"/>
        <c:tickLblPos val="nextTo"/>
        <c:crossAx val="133740800"/>
        <c:crosses val="autoZero"/>
        <c:auto val="1"/>
        <c:lblAlgn val="ctr"/>
        <c:lblOffset val="100"/>
      </c:catAx>
      <c:valAx>
        <c:axId val="133740800"/>
        <c:scaling>
          <c:orientation val="minMax"/>
        </c:scaling>
        <c:axPos val="l"/>
        <c:numFmt formatCode="0.0%" sourceLinked="1"/>
        <c:tickLblPos val="none"/>
        <c:spPr>
          <a:ln>
            <a:noFill/>
          </a:ln>
        </c:spPr>
        <c:crossAx val="133739264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0.13394663167104182"/>
          <c:y val="0.12547462817147856"/>
          <c:w val="0.67115201224847421"/>
          <c:h val="0.7559089518142087"/>
        </c:manualLayout>
      </c:layout>
      <c:barChart>
        <c:barDir val="col"/>
        <c:grouping val="clustered"/>
        <c:ser>
          <c:idx val="0"/>
          <c:order val="0"/>
          <c:tx>
            <c:strRef>
              <c:f>'PPT 17右上'!$B$1</c:f>
              <c:strCache>
                <c:ptCount val="1"/>
                <c:pt idx="0">
                  <c:v>2017YTD</c:v>
                </c:pt>
              </c:strCache>
            </c:strRef>
          </c:tx>
          <c:dLbls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17右上'!$A$2:$A$7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'PPT 17右上'!$B$2:$B$7</c:f>
              <c:numCache>
                <c:formatCode>0.0%</c:formatCode>
                <c:ptCount val="6"/>
                <c:pt idx="0">
                  <c:v>5.3999999999999999E-2</c:v>
                </c:pt>
                <c:pt idx="1">
                  <c:v>-2.3E-2</c:v>
                </c:pt>
                <c:pt idx="2">
                  <c:v>-0.23900000000000021</c:v>
                </c:pt>
                <c:pt idx="3">
                  <c:v>6.0000000000000032E-2</c:v>
                </c:pt>
                <c:pt idx="4">
                  <c:v>0.113</c:v>
                </c:pt>
                <c:pt idx="5">
                  <c:v>3.9000000000000014E-2</c:v>
                </c:pt>
              </c:numCache>
            </c:numRef>
          </c:val>
        </c:ser>
        <c:ser>
          <c:idx val="1"/>
          <c:order val="1"/>
          <c:tx>
            <c:strRef>
              <c:f>'PPT 17右上'!$C$1</c:f>
              <c:strCache>
                <c:ptCount val="1"/>
                <c:pt idx="0">
                  <c:v>2018YTD</c:v>
                </c:pt>
              </c:strCache>
            </c:strRef>
          </c:tx>
          <c:dLbls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Val val="1"/>
          </c:dLbls>
          <c:cat>
            <c:strRef>
              <c:f>'PPT 17右上'!$A$2:$A$7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'PPT 17右上'!$C$2:$C$7</c:f>
              <c:numCache>
                <c:formatCode>0.0%</c:formatCode>
                <c:ptCount val="6"/>
                <c:pt idx="0">
                  <c:v>-0.14100000000000001</c:v>
                </c:pt>
                <c:pt idx="1">
                  <c:v>-0.15800000000000047</c:v>
                </c:pt>
                <c:pt idx="2">
                  <c:v>-9.4000000000000028E-2</c:v>
                </c:pt>
                <c:pt idx="3">
                  <c:v>-1.2999999999999998E-2</c:v>
                </c:pt>
                <c:pt idx="4">
                  <c:v>-2.9000000000000001E-2</c:v>
                </c:pt>
                <c:pt idx="5">
                  <c:v>0.24200000000000021</c:v>
                </c:pt>
              </c:numCache>
            </c:numRef>
          </c:val>
        </c:ser>
        <c:axId val="133577728"/>
        <c:axId val="133583616"/>
      </c:barChart>
      <c:catAx>
        <c:axId val="133577728"/>
        <c:scaling>
          <c:orientation val="minMax"/>
        </c:scaling>
        <c:axPos val="b"/>
        <c:tickLblPos val="high"/>
        <c:txPr>
          <a:bodyPr/>
          <a:lstStyle/>
          <a:p>
            <a:pPr>
              <a:defRPr sz="900"/>
            </a:pPr>
            <a:endParaRPr lang="zh-CN"/>
          </a:p>
        </c:txPr>
        <c:crossAx val="133583616"/>
        <c:crosses val="autoZero"/>
        <c:auto val="1"/>
        <c:lblAlgn val="ctr"/>
        <c:lblOffset val="100"/>
      </c:catAx>
      <c:valAx>
        <c:axId val="133583616"/>
        <c:scaling>
          <c:orientation val="minMax"/>
        </c:scaling>
        <c:axPos val="l"/>
        <c:numFmt formatCode="0.0%" sourceLinked="1"/>
        <c:tickLblPos val="none"/>
        <c:spPr>
          <a:ln>
            <a:noFill/>
          </a:ln>
        </c:spPr>
        <c:crossAx val="1335777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1664880477133278"/>
          <c:y val="9.0353892373454411E-2"/>
          <c:w val="0.3726791338582689"/>
          <c:h val="0.16743438320210063"/>
        </c:manualLayout>
      </c:layout>
      <c:txPr>
        <a:bodyPr/>
        <a:lstStyle/>
        <a:p>
          <a:pPr>
            <a:defRPr sz="800"/>
          </a:pPr>
          <a:endParaRPr lang="zh-CN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7.7777777777777779E-2"/>
          <c:y val="7.407407407407407E-2"/>
          <c:w val="0.92144444444444462"/>
          <c:h val="0.79869969378828221"/>
        </c:manualLayout>
      </c:layout>
      <c:lineChart>
        <c:grouping val="standard"/>
        <c:ser>
          <c:idx val="0"/>
          <c:order val="0"/>
          <c:tx>
            <c:strRef>
              <c:f>'PPT 3右'!$B$1</c:f>
              <c:strCache>
                <c:ptCount val="1"/>
                <c:pt idx="0">
                  <c:v>2014</c:v>
                </c:pt>
              </c:strCache>
            </c:strRef>
          </c:tx>
          <c:spPr>
            <a:ln>
              <a:solidFill>
                <a:schemeClr val="bg1">
                  <a:lumMod val="75000"/>
                </a:schemeClr>
              </a:solidFill>
            </a:ln>
          </c:spPr>
          <c:marker>
            <c:symbol val="none"/>
          </c:marker>
          <c:cat>
            <c:strRef>
              <c:f>'PPT 3右'!$A$2:$A$13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'PPT 3右'!$B$2:$B$13</c:f>
              <c:numCache>
                <c:formatCode>General</c:formatCode>
                <c:ptCount val="12"/>
                <c:pt idx="0">
                  <c:v>113098</c:v>
                </c:pt>
                <c:pt idx="1">
                  <c:v>82515</c:v>
                </c:pt>
                <c:pt idx="2">
                  <c:v>115758</c:v>
                </c:pt>
                <c:pt idx="3">
                  <c:v>125661</c:v>
                </c:pt>
                <c:pt idx="4">
                  <c:v>126651</c:v>
                </c:pt>
                <c:pt idx="5">
                  <c:v>117392</c:v>
                </c:pt>
                <c:pt idx="6">
                  <c:v>137359</c:v>
                </c:pt>
                <c:pt idx="7">
                  <c:v>123466</c:v>
                </c:pt>
                <c:pt idx="8">
                  <c:v>110969</c:v>
                </c:pt>
                <c:pt idx="9">
                  <c:v>119039</c:v>
                </c:pt>
                <c:pt idx="10">
                  <c:v>120891</c:v>
                </c:pt>
                <c:pt idx="11">
                  <c:v>130193</c:v>
                </c:pt>
              </c:numCache>
            </c:numRef>
          </c:val>
        </c:ser>
        <c:ser>
          <c:idx val="1"/>
          <c:order val="1"/>
          <c:tx>
            <c:strRef>
              <c:f>'PPT 3右'!$C$1</c:f>
              <c:strCache>
                <c:ptCount val="1"/>
                <c:pt idx="0">
                  <c:v>2015</c:v>
                </c:pt>
              </c:strCache>
            </c:strRef>
          </c:tx>
          <c:marker>
            <c:symbol val="none"/>
          </c:marker>
          <c:cat>
            <c:strRef>
              <c:f>'PPT 3右'!$A$2:$A$13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'PPT 3右'!$C$2:$C$13</c:f>
              <c:numCache>
                <c:formatCode>General</c:formatCode>
                <c:ptCount val="12"/>
                <c:pt idx="0">
                  <c:v>98334</c:v>
                </c:pt>
                <c:pt idx="1">
                  <c:v>61532</c:v>
                </c:pt>
                <c:pt idx="2">
                  <c:v>98152</c:v>
                </c:pt>
                <c:pt idx="3">
                  <c:v>91867</c:v>
                </c:pt>
                <c:pt idx="4">
                  <c:v>88170</c:v>
                </c:pt>
                <c:pt idx="5">
                  <c:v>84617</c:v>
                </c:pt>
                <c:pt idx="6">
                  <c:v>97961</c:v>
                </c:pt>
                <c:pt idx="7">
                  <c:v>77180</c:v>
                </c:pt>
                <c:pt idx="8">
                  <c:v>103215</c:v>
                </c:pt>
                <c:pt idx="9">
                  <c:v>87580</c:v>
                </c:pt>
                <c:pt idx="10">
                  <c:v>85518</c:v>
                </c:pt>
                <c:pt idx="11">
                  <c:v>103970</c:v>
                </c:pt>
              </c:numCache>
            </c:numRef>
          </c:val>
        </c:ser>
        <c:ser>
          <c:idx val="2"/>
          <c:order val="2"/>
          <c:tx>
            <c:strRef>
              <c:f>'PPT 3右'!$D$1</c:f>
              <c:strCache>
                <c:ptCount val="1"/>
                <c:pt idx="0">
                  <c:v>2016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ymbol val="none"/>
          </c:marker>
          <c:cat>
            <c:strRef>
              <c:f>'PPT 3右'!$A$2:$A$13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'PPT 3右'!$D$2:$D$13</c:f>
              <c:numCache>
                <c:formatCode>General</c:formatCode>
                <c:ptCount val="12"/>
                <c:pt idx="0">
                  <c:v>73902</c:v>
                </c:pt>
                <c:pt idx="1">
                  <c:v>57053</c:v>
                </c:pt>
                <c:pt idx="2">
                  <c:v>89380</c:v>
                </c:pt>
                <c:pt idx="3">
                  <c:v>88606</c:v>
                </c:pt>
                <c:pt idx="4">
                  <c:v>75030</c:v>
                </c:pt>
                <c:pt idx="5">
                  <c:v>94998</c:v>
                </c:pt>
                <c:pt idx="6">
                  <c:v>95253</c:v>
                </c:pt>
                <c:pt idx="7">
                  <c:v>92079</c:v>
                </c:pt>
                <c:pt idx="8">
                  <c:v>81723</c:v>
                </c:pt>
                <c:pt idx="9">
                  <c:v>82530</c:v>
                </c:pt>
                <c:pt idx="10">
                  <c:v>101701</c:v>
                </c:pt>
                <c:pt idx="11">
                  <c:v>109020</c:v>
                </c:pt>
              </c:numCache>
            </c:numRef>
          </c:val>
        </c:ser>
        <c:ser>
          <c:idx val="3"/>
          <c:order val="3"/>
          <c:tx>
            <c:strRef>
              <c:f>'PPT 3右'!$E$1</c:f>
              <c:strCache>
                <c:ptCount val="1"/>
                <c:pt idx="0">
                  <c:v>2017</c:v>
                </c:pt>
              </c:strCache>
            </c:strRef>
          </c:tx>
          <c:marker>
            <c:symbol val="none"/>
          </c:marker>
          <c:cat>
            <c:strRef>
              <c:f>'PPT 3右'!$A$2:$A$13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'PPT 3右'!$E$2:$E$13</c:f>
              <c:numCache>
                <c:formatCode>General</c:formatCode>
                <c:ptCount val="12"/>
                <c:pt idx="0">
                  <c:v>91185</c:v>
                </c:pt>
                <c:pt idx="1">
                  <c:v>70045</c:v>
                </c:pt>
                <c:pt idx="2">
                  <c:v>102177</c:v>
                </c:pt>
                <c:pt idx="3">
                  <c:v>92230</c:v>
                </c:pt>
                <c:pt idx="4">
                  <c:v>106263</c:v>
                </c:pt>
                <c:pt idx="5">
                  <c:v>118437</c:v>
                </c:pt>
                <c:pt idx="6">
                  <c:v>98222</c:v>
                </c:pt>
                <c:pt idx="7">
                  <c:v>102440</c:v>
                </c:pt>
                <c:pt idx="8">
                  <c:v>103016</c:v>
                </c:pt>
                <c:pt idx="9">
                  <c:v>102893</c:v>
                </c:pt>
                <c:pt idx="10">
                  <c:v>114739</c:v>
                </c:pt>
                <c:pt idx="11">
                  <c:v>114238</c:v>
                </c:pt>
              </c:numCache>
            </c:numRef>
          </c:val>
        </c:ser>
        <c:ser>
          <c:idx val="4"/>
          <c:order val="4"/>
          <c:tx>
            <c:strRef>
              <c:f>'PPT 3右'!$F$1</c:f>
              <c:strCache>
                <c:ptCount val="1"/>
                <c:pt idx="0">
                  <c:v>2018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cat>
            <c:strRef>
              <c:f>'PPT 3右'!$A$2:$A$13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'PPT 3右'!$F$2:$F$13</c:f>
              <c:numCache>
                <c:formatCode>General</c:formatCode>
                <c:ptCount val="12"/>
                <c:pt idx="0">
                  <c:v>95300</c:v>
                </c:pt>
                <c:pt idx="1">
                  <c:v>74095</c:v>
                </c:pt>
                <c:pt idx="2">
                  <c:v>108569</c:v>
                </c:pt>
                <c:pt idx="3">
                  <c:v>84957</c:v>
                </c:pt>
              </c:numCache>
            </c:numRef>
          </c:val>
        </c:ser>
        <c:marker val="1"/>
        <c:axId val="112748416"/>
        <c:axId val="112749952"/>
      </c:lineChart>
      <c:catAx>
        <c:axId val="112748416"/>
        <c:scaling>
          <c:orientation val="minMax"/>
        </c:scaling>
        <c:axPos val="b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112749952"/>
        <c:crosses val="autoZero"/>
        <c:auto val="1"/>
        <c:lblAlgn val="ctr"/>
        <c:lblOffset val="100"/>
      </c:catAx>
      <c:valAx>
        <c:axId val="112749952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crossAx val="1127484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2.144444444444445E-2"/>
          <c:y val="0.68885498687664048"/>
          <c:w val="0.87577777777777865"/>
          <c:h val="0.12691929133858271"/>
        </c:manualLayout>
      </c:layout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3.5335813792506811E-2"/>
          <c:y val="5.6818181818182024E-2"/>
          <c:w val="0.89159055118110253"/>
          <c:h val="0.83529974946313923"/>
        </c:manualLayout>
      </c:layout>
      <c:barChart>
        <c:barDir val="col"/>
        <c:grouping val="clustered"/>
        <c:ser>
          <c:idx val="0"/>
          <c:order val="0"/>
          <c:tx>
            <c:v>进口汽车销量</c:v>
          </c:tx>
          <c:dLbls>
            <c:dLbl>
              <c:idx val="3"/>
              <c:layout>
                <c:manualLayout>
                  <c:x val="0"/>
                  <c:y val="1.5151515151515181E-2"/>
                </c:manualLayout>
              </c:layout>
              <c:showVal val="1"/>
            </c:dLbl>
            <c:showVal val="1"/>
          </c:dLbls>
          <c:cat>
            <c:strRef>
              <c:f>'PPT 4左'!$A$2:$A$8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2018YTD</c:v>
                </c:pt>
              </c:strCache>
            </c:strRef>
          </c:cat>
          <c:val>
            <c:numRef>
              <c:f>'PPT 4左'!$B$2:$B$8</c:f>
              <c:numCache>
                <c:formatCode>General</c:formatCode>
                <c:ptCount val="7"/>
                <c:pt idx="0">
                  <c:v>894468</c:v>
                </c:pt>
                <c:pt idx="1">
                  <c:v>1022086</c:v>
                </c:pt>
                <c:pt idx="2">
                  <c:v>1157589</c:v>
                </c:pt>
                <c:pt idx="3">
                  <c:v>919968</c:v>
                </c:pt>
                <c:pt idx="4">
                  <c:v>898471</c:v>
                </c:pt>
                <c:pt idx="5">
                  <c:v>904072</c:v>
                </c:pt>
                <c:pt idx="6">
                  <c:v>279695</c:v>
                </c:pt>
              </c:numCache>
            </c:numRef>
          </c:val>
        </c:ser>
        <c:axId val="117834496"/>
        <c:axId val="117836032"/>
      </c:barChart>
      <c:lineChart>
        <c:grouping val="standard"/>
        <c:ser>
          <c:idx val="1"/>
          <c:order val="1"/>
          <c:tx>
            <c:v>同比增长率</c:v>
          </c:tx>
          <c:spPr>
            <a:ln>
              <a:solidFill>
                <a:srgbClr val="C00000"/>
              </a:solidFill>
            </a:ln>
          </c:spPr>
          <c:marker>
            <c:symbol val="triangle"/>
            <c:size val="7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1"/>
              <c:layout>
                <c:manualLayout>
                  <c:x val="-3.5555555555555576E-2"/>
                  <c:y val="5.6818181818182024E-2"/>
                </c:manualLayout>
              </c:layout>
              <c:showVal val="1"/>
            </c:dLbl>
            <c:dLbl>
              <c:idx val="2"/>
              <c:layout>
                <c:manualLayout>
                  <c:x val="-4.2222222222222314E-2"/>
                  <c:y val="-3.4090909090909095E-2"/>
                </c:manualLayout>
              </c:layout>
              <c:showVal val="1"/>
            </c:dLbl>
            <c:dLbl>
              <c:idx val="4"/>
              <c:layout>
                <c:manualLayout>
                  <c:x val="-1.7777777777777785E-2"/>
                  <c:y val="3.7878787878788012E-2"/>
                </c:manualLayout>
              </c:layout>
              <c:showVal val="1"/>
            </c:dLbl>
            <c:dLbl>
              <c:idx val="5"/>
              <c:layout>
                <c:manualLayout>
                  <c:x val="-4.0000000000000029E-2"/>
                  <c:y val="-3.4090909090909095E-2"/>
                </c:manualLayout>
              </c:layout>
              <c:showVal val="1"/>
            </c:dLbl>
            <c:dLbl>
              <c:idx val="6"/>
              <c:layout>
                <c:manualLayout>
                  <c:x val="-4.0000000000000029E-2"/>
                  <c:y val="-3.0303030303030314E-2"/>
                </c:manualLayout>
              </c:layout>
              <c:showVal val="1"/>
            </c:dLbl>
            <c:spPr>
              <a:noFill/>
            </c:spPr>
            <c:showVal val="1"/>
          </c:dLbls>
          <c:cat>
            <c:strRef>
              <c:f>'PPT 4左'!$A$2:$A$8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2018YTD</c:v>
                </c:pt>
              </c:strCache>
            </c:strRef>
          </c:cat>
          <c:val>
            <c:numRef>
              <c:f>'PPT 4左'!$C$2:$C$8</c:f>
              <c:numCache>
                <c:formatCode>0.0%</c:formatCode>
                <c:ptCount val="7"/>
                <c:pt idx="0">
                  <c:v>0.27100000000000002</c:v>
                </c:pt>
                <c:pt idx="1">
                  <c:v>0.14300000000000004</c:v>
                </c:pt>
                <c:pt idx="2">
                  <c:v>0.13300000000000001</c:v>
                </c:pt>
                <c:pt idx="3">
                  <c:v>-0.20500000000000004</c:v>
                </c:pt>
                <c:pt idx="4">
                  <c:v>-2.300000000000001E-2</c:v>
                </c:pt>
                <c:pt idx="5">
                  <c:v>6.0000000000000114E-3</c:v>
                </c:pt>
                <c:pt idx="6">
                  <c:v>-1.4000000000000002E-2</c:v>
                </c:pt>
              </c:numCache>
            </c:numRef>
          </c:val>
        </c:ser>
        <c:marker val="1"/>
        <c:axId val="117868032"/>
        <c:axId val="117866496"/>
      </c:lineChart>
      <c:catAx>
        <c:axId val="117834496"/>
        <c:scaling>
          <c:orientation val="minMax"/>
        </c:scaling>
        <c:axPos val="b"/>
        <c:tickLblPos val="nextTo"/>
        <c:crossAx val="117836032"/>
        <c:crosses val="autoZero"/>
        <c:auto val="1"/>
        <c:lblAlgn val="ctr"/>
        <c:lblOffset val="100"/>
      </c:catAx>
      <c:valAx>
        <c:axId val="117836032"/>
        <c:scaling>
          <c:orientation val="minMax"/>
        </c:scaling>
        <c:axPos val="l"/>
        <c:numFmt formatCode="General" sourceLinked="1"/>
        <c:majorTickMark val="none"/>
        <c:tickLblPos val="none"/>
        <c:spPr>
          <a:noFill/>
          <a:ln>
            <a:noFill/>
          </a:ln>
        </c:spPr>
        <c:crossAx val="117834496"/>
        <c:crosses val="autoZero"/>
        <c:crossBetween val="between"/>
      </c:valAx>
      <c:valAx>
        <c:axId val="117866496"/>
        <c:scaling>
          <c:orientation val="minMax"/>
        </c:scaling>
        <c:axPos val="r"/>
        <c:numFmt formatCode="0.0%" sourceLinked="1"/>
        <c:majorTickMark val="none"/>
        <c:tickLblPos val="none"/>
        <c:spPr>
          <a:noFill/>
          <a:ln>
            <a:noFill/>
          </a:ln>
        </c:spPr>
        <c:crossAx val="117868032"/>
        <c:crosses val="max"/>
        <c:crossBetween val="between"/>
      </c:valAx>
      <c:catAx>
        <c:axId val="117868032"/>
        <c:scaling>
          <c:orientation val="minMax"/>
        </c:scaling>
        <c:delete val="1"/>
        <c:axPos val="b"/>
        <c:tickLblPos val="none"/>
        <c:crossAx val="117866496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48222222222222288"/>
          <c:y val="1.4837449296110796E-2"/>
          <c:w val="0.51777777777777778"/>
          <c:h val="0.13699176807444524"/>
        </c:manualLayout>
      </c:layout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2.8314028314028277E-2"/>
          <c:y val="5.0925925925925923E-2"/>
          <c:w val="0.91042471042471063"/>
          <c:h val="0.73834098862642172"/>
        </c:manualLayout>
      </c:layout>
      <c:lineChart>
        <c:grouping val="standard"/>
        <c:ser>
          <c:idx val="0"/>
          <c:order val="0"/>
          <c:tx>
            <c:strRef>
              <c:f>'PPT 4右'!$B$1</c:f>
              <c:strCache>
                <c:ptCount val="1"/>
                <c:pt idx="0">
                  <c:v>20174</c:v>
                </c:pt>
              </c:strCache>
            </c:strRef>
          </c:tx>
          <c:marker>
            <c:symbol val="none"/>
          </c:marker>
          <c:cat>
            <c:strRef>
              <c:f>'PPT 4右'!$A$2:$A$13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'PPT 4右'!$B$2:$B$13</c:f>
              <c:numCache>
                <c:formatCode>General</c:formatCode>
                <c:ptCount val="12"/>
                <c:pt idx="0">
                  <c:v>79406</c:v>
                </c:pt>
                <c:pt idx="1">
                  <c:v>56419</c:v>
                </c:pt>
                <c:pt idx="2">
                  <c:v>77973</c:v>
                </c:pt>
                <c:pt idx="3">
                  <c:v>69861</c:v>
                </c:pt>
                <c:pt idx="4">
                  <c:v>72705</c:v>
                </c:pt>
                <c:pt idx="5">
                  <c:v>80396</c:v>
                </c:pt>
                <c:pt idx="6">
                  <c:v>70367</c:v>
                </c:pt>
                <c:pt idx="7">
                  <c:v>73691</c:v>
                </c:pt>
                <c:pt idx="8">
                  <c:v>83631</c:v>
                </c:pt>
                <c:pt idx="9">
                  <c:v>72946</c:v>
                </c:pt>
                <c:pt idx="10">
                  <c:v>82382</c:v>
                </c:pt>
                <c:pt idx="11">
                  <c:v>87187</c:v>
                </c:pt>
              </c:numCache>
            </c:numRef>
          </c:val>
        </c:ser>
        <c:ser>
          <c:idx val="1"/>
          <c:order val="1"/>
          <c:tx>
            <c:strRef>
              <c:f>'PPT 4右'!$C$1</c:f>
              <c:strCache>
                <c:ptCount val="1"/>
                <c:pt idx="0">
                  <c:v>2018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3166023166023172E-2"/>
                  <c:y val="-5.0925925925925923E-2"/>
                </c:manualLayout>
              </c:layout>
              <c:showVal val="1"/>
            </c:dLbl>
            <c:dLbl>
              <c:idx val="1"/>
              <c:layout>
                <c:manualLayout>
                  <c:x val="-5.1480051480051477E-2"/>
                  <c:y val="5.5555555555555455E-2"/>
                </c:manualLayout>
              </c:layout>
              <c:showVal val="1"/>
            </c:dLbl>
            <c:dLbl>
              <c:idx val="2"/>
              <c:layout>
                <c:manualLayout>
                  <c:x val="-4.6332046332046843E-2"/>
                  <c:y val="6.9444444444444503E-2"/>
                </c:manualLayout>
              </c:layout>
              <c:showVal val="1"/>
            </c:dLbl>
            <c:dLbl>
              <c:idx val="3"/>
              <c:layout>
                <c:manualLayout>
                  <c:x val="-2.8314028314028277E-2"/>
                  <c:y val="4.6296296296296523E-2"/>
                </c:manualLayout>
              </c:layout>
              <c:showVal val="1"/>
            </c:dLbl>
            <c:showVal val="1"/>
          </c:dLbls>
          <c:cat>
            <c:strRef>
              <c:f>'PPT 4右'!$A$2:$A$13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'PPT 4右'!$C$2:$C$13</c:f>
              <c:numCache>
                <c:formatCode>General</c:formatCode>
                <c:ptCount val="12"/>
                <c:pt idx="0">
                  <c:v>81581</c:v>
                </c:pt>
                <c:pt idx="1">
                  <c:v>52421</c:v>
                </c:pt>
                <c:pt idx="2">
                  <c:v>76542</c:v>
                </c:pt>
                <c:pt idx="3">
                  <c:v>69155</c:v>
                </c:pt>
              </c:numCache>
            </c:numRef>
          </c:val>
        </c:ser>
        <c:marker val="1"/>
        <c:axId val="117884800"/>
        <c:axId val="117886336"/>
      </c:lineChart>
      <c:catAx>
        <c:axId val="117884800"/>
        <c:scaling>
          <c:orientation val="minMax"/>
        </c:scaling>
        <c:axPos val="b"/>
        <c:tickLblPos val="nextTo"/>
        <c:crossAx val="117886336"/>
        <c:crosses val="autoZero"/>
        <c:auto val="1"/>
        <c:lblAlgn val="ctr"/>
        <c:lblOffset val="100"/>
      </c:catAx>
      <c:valAx>
        <c:axId val="117886336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crossAx val="11788480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2586872586872588"/>
          <c:y val="4.2457713619131346E-3"/>
          <c:w val="0.35096525096525188"/>
          <c:h val="0.16743438320210127"/>
        </c:manualLayout>
      </c:layout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2.1825396825396852E-2"/>
          <c:y val="4.4852191641182523E-2"/>
          <c:w val="0.95925587426571823"/>
          <c:h val="0.82270798718967464"/>
        </c:manualLayout>
      </c:layout>
      <c:lineChart>
        <c:grouping val="standard"/>
        <c:ser>
          <c:idx val="0"/>
          <c:order val="0"/>
          <c:tx>
            <c:strRef>
              <c:f>'PPT 5'!$B$1</c:f>
              <c:strCache>
                <c:ptCount val="1"/>
                <c:pt idx="0">
                  <c:v>2013 stock</c:v>
                </c:pt>
              </c:strCache>
            </c:strRef>
          </c:tx>
          <c:cat>
            <c:strRef>
              <c:f>'PPT 5'!$A$2:$A$13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'PPT 5'!$B$2:$B$13</c:f>
              <c:numCache>
                <c:formatCode>0.00</c:formatCode>
                <c:ptCount val="12"/>
                <c:pt idx="0">
                  <c:v>3.2043862539214198</c:v>
                </c:pt>
                <c:pt idx="1">
                  <c:v>3.3730713684582376</c:v>
                </c:pt>
                <c:pt idx="2">
                  <c:v>3.3736269492475395</c:v>
                </c:pt>
                <c:pt idx="3">
                  <c:v>3.5298336171608078</c:v>
                </c:pt>
                <c:pt idx="4">
                  <c:v>3.2482845341986404</c:v>
                </c:pt>
                <c:pt idx="5">
                  <c:v>3.1855285346996332</c:v>
                </c:pt>
                <c:pt idx="6">
                  <c:v>3.2778582155993421</c:v>
                </c:pt>
                <c:pt idx="7">
                  <c:v>3.3011984233367371</c:v>
                </c:pt>
                <c:pt idx="8">
                  <c:v>3.1532922838929482</c:v>
                </c:pt>
                <c:pt idx="9">
                  <c:v>3.2169686181547412</c:v>
                </c:pt>
                <c:pt idx="10">
                  <c:v>3.1173139689360556</c:v>
                </c:pt>
                <c:pt idx="11">
                  <c:v>2.8610233363761908</c:v>
                </c:pt>
              </c:numCache>
            </c:numRef>
          </c:val>
        </c:ser>
        <c:ser>
          <c:idx val="1"/>
          <c:order val="1"/>
          <c:tx>
            <c:strRef>
              <c:f>'PPT 5'!$C$1</c:f>
              <c:strCache>
                <c:ptCount val="1"/>
                <c:pt idx="0">
                  <c:v>2014 stock</c:v>
                </c:pt>
              </c:strCache>
            </c:strRef>
          </c:tx>
          <c:cat>
            <c:strRef>
              <c:f>'PPT 5'!$A$2:$A$13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'PPT 5'!$C$2:$C$13</c:f>
              <c:numCache>
                <c:formatCode>0.00</c:formatCode>
                <c:ptCount val="12"/>
                <c:pt idx="0">
                  <c:v>2.7752442250649931</c:v>
                </c:pt>
                <c:pt idx="1">
                  <c:v>3.1257975145798111</c:v>
                </c:pt>
                <c:pt idx="2">
                  <c:v>2.9310841792234967</c:v>
                </c:pt>
                <c:pt idx="3">
                  <c:v>3.117700956898124</c:v>
                </c:pt>
                <c:pt idx="4">
                  <c:v>2.9795973884657236</c:v>
                </c:pt>
                <c:pt idx="5">
                  <c:v>3.050102157615723</c:v>
                </c:pt>
                <c:pt idx="6">
                  <c:v>3.4224382276805003</c:v>
                </c:pt>
                <c:pt idx="7">
                  <c:v>3.7356086935239081</c:v>
                </c:pt>
                <c:pt idx="8">
                  <c:v>3.7590657981530344</c:v>
                </c:pt>
                <c:pt idx="9">
                  <c:v>4.0466819375010452</c:v>
                </c:pt>
                <c:pt idx="10">
                  <c:v>4.2134443085677207</c:v>
                </c:pt>
                <c:pt idx="11">
                  <c:v>4.2134443085677207</c:v>
                </c:pt>
              </c:numCache>
            </c:numRef>
          </c:val>
        </c:ser>
        <c:ser>
          <c:idx val="2"/>
          <c:order val="2"/>
          <c:tx>
            <c:strRef>
              <c:f>'PPT 5'!$D$1</c:f>
              <c:strCache>
                <c:ptCount val="1"/>
                <c:pt idx="0">
                  <c:v>2015 stock</c:v>
                </c:pt>
              </c:strCache>
            </c:strRef>
          </c:tx>
          <c:spPr>
            <a:ln>
              <a:solidFill>
                <a:srgbClr val="92D050"/>
              </a:solidFill>
            </a:ln>
          </c:spPr>
          <c:marker>
            <c:spPr>
              <a:solidFill>
                <a:srgbClr val="92D050"/>
              </a:solidFill>
              <a:ln>
                <a:solidFill>
                  <a:srgbClr val="92D050"/>
                </a:solidFill>
              </a:ln>
            </c:spPr>
          </c:marker>
          <c:cat>
            <c:strRef>
              <c:f>'PPT 5'!$A$2:$A$13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'PPT 5'!$D$2:$D$13</c:f>
              <c:numCache>
                <c:formatCode>0.00</c:formatCode>
                <c:ptCount val="12"/>
                <c:pt idx="0">
                  <c:v>4.3797927698595593</c:v>
                </c:pt>
                <c:pt idx="1">
                  <c:v>4.7907930400101124</c:v>
                </c:pt>
                <c:pt idx="2">
                  <c:v>5.0757515474145958</c:v>
                </c:pt>
                <c:pt idx="3">
                  <c:v>5.1645361243775945</c:v>
                </c:pt>
                <c:pt idx="4">
                  <c:v>4.7655077044646434</c:v>
                </c:pt>
                <c:pt idx="5">
                  <c:v>4.7572042783217503</c:v>
                </c:pt>
                <c:pt idx="6">
                  <c:v>5.1775409280344515</c:v>
                </c:pt>
                <c:pt idx="7">
                  <c:v>4.95550926804742</c:v>
                </c:pt>
                <c:pt idx="8">
                  <c:v>4.9353699560101738</c:v>
                </c:pt>
                <c:pt idx="9">
                  <c:v>4.4937308963882465</c:v>
                </c:pt>
                <c:pt idx="10">
                  <c:v>4.2718151470505958</c:v>
                </c:pt>
                <c:pt idx="11">
                  <c:v>4.2509894800176795</c:v>
                </c:pt>
              </c:numCache>
            </c:numRef>
          </c:val>
        </c:ser>
        <c:ser>
          <c:idx val="3"/>
          <c:order val="3"/>
          <c:tx>
            <c:strRef>
              <c:f>'PPT 5'!$E$1</c:f>
              <c:strCache>
                <c:ptCount val="1"/>
                <c:pt idx="0">
                  <c:v>2016 stock</c:v>
                </c:pt>
              </c:strCache>
            </c:strRef>
          </c:tx>
          <c:cat>
            <c:strRef>
              <c:f>'PPT 5'!$A$2:$A$13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'PPT 5'!$E$2:$E$13</c:f>
              <c:numCache>
                <c:formatCode>0.00</c:formatCode>
                <c:ptCount val="12"/>
                <c:pt idx="0">
                  <c:v>3.88</c:v>
                </c:pt>
                <c:pt idx="1">
                  <c:v>4.29</c:v>
                </c:pt>
                <c:pt idx="2">
                  <c:v>4.33</c:v>
                </c:pt>
                <c:pt idx="3">
                  <c:v>4.9000000000000004</c:v>
                </c:pt>
                <c:pt idx="4">
                  <c:v>4.3599999999999985</c:v>
                </c:pt>
                <c:pt idx="5">
                  <c:v>4.51</c:v>
                </c:pt>
                <c:pt idx="6">
                  <c:v>4.4400000000000004</c:v>
                </c:pt>
                <c:pt idx="7">
                  <c:v>4.18</c:v>
                </c:pt>
                <c:pt idx="8">
                  <c:v>3.7800000000000002</c:v>
                </c:pt>
                <c:pt idx="9">
                  <c:v>3.61</c:v>
                </c:pt>
                <c:pt idx="10">
                  <c:v>3.4899999999999998</c:v>
                </c:pt>
                <c:pt idx="11">
                  <c:v>3.44</c:v>
                </c:pt>
              </c:numCache>
            </c:numRef>
          </c:val>
        </c:ser>
        <c:ser>
          <c:idx val="4"/>
          <c:order val="4"/>
          <c:tx>
            <c:strRef>
              <c:f>'PPT 5'!$F$1</c:f>
              <c:strCache>
                <c:ptCount val="1"/>
                <c:pt idx="0">
                  <c:v>2017 Stock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marker>
          <c:cat>
            <c:strRef>
              <c:f>'PPT 5'!$A$2:$A$13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'PPT 5'!$F$2:$F$13</c:f>
              <c:numCache>
                <c:formatCode>0.00</c:formatCode>
                <c:ptCount val="12"/>
                <c:pt idx="0">
                  <c:v>3.24</c:v>
                </c:pt>
                <c:pt idx="1">
                  <c:v>3.57</c:v>
                </c:pt>
                <c:pt idx="2">
                  <c:v>3.66</c:v>
                </c:pt>
                <c:pt idx="3">
                  <c:v>3.8499999999999988</c:v>
                </c:pt>
                <c:pt idx="4">
                  <c:v>3.69</c:v>
                </c:pt>
                <c:pt idx="5">
                  <c:v>3.67</c:v>
                </c:pt>
                <c:pt idx="6">
                  <c:v>3.66</c:v>
                </c:pt>
                <c:pt idx="7">
                  <c:v>3.62</c:v>
                </c:pt>
                <c:pt idx="8">
                  <c:v>3.51</c:v>
                </c:pt>
                <c:pt idx="9">
                  <c:v>3.58</c:v>
                </c:pt>
                <c:pt idx="10">
                  <c:v>3.4699999999999998</c:v>
                </c:pt>
                <c:pt idx="11">
                  <c:v>3.38</c:v>
                </c:pt>
              </c:numCache>
            </c:numRef>
          </c:val>
        </c:ser>
        <c:ser>
          <c:idx val="5"/>
          <c:order val="5"/>
          <c:tx>
            <c:strRef>
              <c:f>'PPT 5'!$G$1</c:f>
              <c:strCache>
                <c:ptCount val="1"/>
                <c:pt idx="0">
                  <c:v>2018 Stock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cat>
            <c:strRef>
              <c:f>'PPT 5'!$A$2:$A$13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'PPT 5'!$G$2:$G$13</c:f>
              <c:numCache>
                <c:formatCode>0.00</c:formatCode>
                <c:ptCount val="12"/>
                <c:pt idx="0">
                  <c:v>3.07</c:v>
                </c:pt>
                <c:pt idx="1">
                  <c:v>3.55</c:v>
                </c:pt>
                <c:pt idx="2">
                  <c:v>3.84</c:v>
                </c:pt>
                <c:pt idx="3">
                  <c:v>4.04</c:v>
                </c:pt>
              </c:numCache>
            </c:numRef>
          </c:val>
        </c:ser>
        <c:marker val="1"/>
        <c:axId val="132069248"/>
        <c:axId val="132075520"/>
      </c:lineChart>
      <c:catAx>
        <c:axId val="132069248"/>
        <c:scaling>
          <c:orientation val="minMax"/>
        </c:scaling>
        <c:axPos val="b"/>
        <c:tickLblPos val="nextTo"/>
        <c:crossAx val="132075520"/>
        <c:crosses val="autoZero"/>
        <c:auto val="1"/>
        <c:lblAlgn val="ctr"/>
        <c:lblOffset val="100"/>
      </c:catAx>
      <c:valAx>
        <c:axId val="132075520"/>
        <c:scaling>
          <c:orientation val="minMax"/>
        </c:scaling>
        <c:axPos val="l"/>
        <c:numFmt formatCode="0.00" sourceLinked="1"/>
        <c:tickLblPos val="none"/>
        <c:spPr>
          <a:ln>
            <a:noFill/>
          </a:ln>
        </c:spPr>
        <c:crossAx val="1320692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5.5555555555555455E-2"/>
          <c:y val="0.74363392649313576"/>
          <c:w val="0.81150793650793651"/>
          <c:h val="7.1345485484039253E-2"/>
        </c:manualLayout>
      </c:layout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3.2739990339710812E-2"/>
          <c:y val="3.846152787249385E-2"/>
          <c:w val="0.93452001932058248"/>
          <c:h val="0.83639864644055129"/>
        </c:manualLayout>
      </c:layout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PI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sz="1200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en-US" altLang="zh-CN" sz="1200" dirty="0" smtClean="0">
                        <a:solidFill>
                          <a:srgbClr val="000000"/>
                        </a:solidFill>
                      </a:rPr>
                      <a:t>33</a:t>
                    </a:r>
                    <a:endParaRPr lang="en-US" altLang="zh-CN" dirty="0"/>
                  </a:p>
                </c:rich>
              </c:tx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7B1-4F8A-8ED4-00F301DF8B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109</c:v>
                </c:pt>
                <c:pt idx="1">
                  <c:v>114</c:v>
                </c:pt>
                <c:pt idx="2">
                  <c:v>132</c:v>
                </c:pt>
                <c:pt idx="3">
                  <c:v>172</c:v>
                </c:pt>
                <c:pt idx="4">
                  <c:v>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B1-4F8A-8ED4-00F301DF8B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chemeClr val="tx1"/>
              </a:solidFill>
            </a:ln>
            <a:effectLst/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 smtClean="0"/>
                      <a:t>1,087</a:t>
                    </a:r>
                    <a:endParaRPr lang="en-US" altLang="zh-CN" dirty="0"/>
                  </a:p>
                </c:rich>
              </c:tx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7B1-4F8A-8ED4-00F301DF8B9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 smtClean="0"/>
                      <a:t>1,313</a:t>
                    </a:r>
                    <a:endParaRPr lang="en-US" altLang="zh-CN" dirty="0"/>
                  </a:p>
                </c:rich>
              </c:tx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7B1-4F8A-8ED4-00F301DF8B9E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0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dirty="0" smtClean="0">
                        <a:solidFill>
                          <a:srgbClr val="FF0000"/>
                        </a:solidFill>
                      </a:rPr>
                      <a:t>720</a:t>
                    </a:r>
                    <a:endParaRPr lang="en-US" altLang="zh-CN" dirty="0">
                      <a:solidFill>
                        <a:srgbClr val="FF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7B1-4F8A-8ED4-00F301DF8B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7B1-4F8A-8ED4-00F301DF8B9E}"/>
            </c:ext>
          </c:extLst>
        </c:ser>
        <c:dLbls>
          <c:showVal val="1"/>
        </c:dLbls>
        <c:gapWidth val="86"/>
        <c:overlap val="100"/>
        <c:axId val="131728512"/>
        <c:axId val="131730048"/>
      </c:barChart>
      <c:catAx>
        <c:axId val="13172851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1730048"/>
        <c:crosses val="autoZero"/>
        <c:auto val="1"/>
        <c:lblAlgn val="ctr"/>
        <c:lblOffset val="100"/>
      </c:catAx>
      <c:valAx>
        <c:axId val="13173004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31728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0.11104709776698952"/>
          <c:y val="3.6595511928512792E-2"/>
          <c:w val="0.87575838660287786"/>
          <c:h val="0.87760464692273077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#,##0</c:formatCode>
                <c:ptCount val="12"/>
                <c:pt idx="0">
                  <c:v>13383</c:v>
                </c:pt>
                <c:pt idx="1">
                  <c:v>8606</c:v>
                </c:pt>
                <c:pt idx="2" formatCode="General">
                  <c:v>15594</c:v>
                </c:pt>
                <c:pt idx="3" formatCode="General">
                  <c:v>12918</c:v>
                </c:pt>
                <c:pt idx="4" formatCode="General">
                  <c:v>13440</c:v>
                </c:pt>
                <c:pt idx="5" formatCode="General">
                  <c:v>14360</c:v>
                </c:pt>
                <c:pt idx="6" formatCode="General">
                  <c:v>14749</c:v>
                </c:pt>
                <c:pt idx="7" formatCode="General">
                  <c:v>14581</c:v>
                </c:pt>
                <c:pt idx="8" formatCode="General">
                  <c:v>16363</c:v>
                </c:pt>
                <c:pt idx="9" formatCode="General">
                  <c:v>13856</c:v>
                </c:pt>
                <c:pt idx="10" formatCode="General">
                  <c:v>16478</c:v>
                </c:pt>
                <c:pt idx="11" formatCode="General">
                  <c:v>17413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3CF-4365-A4E0-364C8A1228B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#,##0</c:formatCode>
                <c:ptCount val="12"/>
                <c:pt idx="0">
                  <c:v>16777</c:v>
                </c:pt>
                <c:pt idx="1">
                  <c:v>8212</c:v>
                </c:pt>
                <c:pt idx="2" formatCode="General">
                  <c:v>14247</c:v>
                </c:pt>
                <c:pt idx="3" formatCode="General">
                  <c:v>11373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3CF-4365-A4E0-364C8A1228BD}"/>
            </c:ext>
          </c:extLst>
        </c:ser>
        <c:marker val="1"/>
        <c:axId val="131906944"/>
        <c:axId val="131921024"/>
      </c:lineChart>
      <c:catAx>
        <c:axId val="13190694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131921024"/>
        <c:crosses val="autoZero"/>
        <c:auto val="1"/>
        <c:lblAlgn val="ctr"/>
        <c:lblOffset val="100"/>
      </c:catAx>
      <c:valAx>
        <c:axId val="131921024"/>
        <c:scaling>
          <c:orientation val="minMax"/>
        </c:scaling>
        <c:axPos val="l"/>
        <c:numFmt formatCode="#,##0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1319069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626988628200502"/>
          <c:y val="0.73983734513051791"/>
          <c:w val="0.47114844762432495"/>
          <c:h val="6.8373095042500123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0.11189572894297352"/>
          <c:y val="0.14182836236379542"/>
          <c:w val="0.76351011870194507"/>
          <c:h val="0.74713783504334685"/>
        </c:manualLayout>
      </c:layout>
      <c:barChart>
        <c:barDir val="col"/>
        <c:grouping val="clustered"/>
        <c:ser>
          <c:idx val="0"/>
          <c:order val="0"/>
          <c:tx>
            <c:strRef>
              <c:f>'PPT 9'!$B$1</c:f>
              <c:strCache>
                <c:ptCount val="1"/>
                <c:pt idx="0">
                  <c:v>2017</c:v>
                </c:pt>
              </c:strCache>
            </c:strRef>
          </c:tx>
          <c:dLbls>
            <c:showVal val="1"/>
          </c:dLbls>
          <c:cat>
            <c:strRef>
              <c:f>'PPT 9'!$A$2:$A$4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'PPT 9'!$B$2:$B$4</c:f>
              <c:numCache>
                <c:formatCode>General</c:formatCode>
                <c:ptCount val="3"/>
                <c:pt idx="0">
                  <c:v>124417</c:v>
                </c:pt>
                <c:pt idx="1">
                  <c:v>7393</c:v>
                </c:pt>
                <c:pt idx="2">
                  <c:v>148944</c:v>
                </c:pt>
              </c:numCache>
            </c:numRef>
          </c:val>
        </c:ser>
        <c:ser>
          <c:idx val="1"/>
          <c:order val="1"/>
          <c:tx>
            <c:strRef>
              <c:f>'PPT 9'!$C$1</c:f>
              <c:strCache>
                <c:ptCount val="1"/>
                <c:pt idx="0">
                  <c:v>2018</c:v>
                </c:pt>
              </c:strCache>
            </c:strRef>
          </c:tx>
          <c:dLbls>
            <c:showVal val="1"/>
          </c:dLbls>
          <c:cat>
            <c:strRef>
              <c:f>'PPT 9'!$A$2:$A$4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'PPT 9'!$C$2:$C$4</c:f>
              <c:numCache>
                <c:formatCode>General</c:formatCode>
                <c:ptCount val="3"/>
                <c:pt idx="0">
                  <c:v>138056</c:v>
                </c:pt>
                <c:pt idx="1">
                  <c:v>9621</c:v>
                </c:pt>
                <c:pt idx="2">
                  <c:v>132022</c:v>
                </c:pt>
              </c:numCache>
            </c:numRef>
          </c:val>
        </c:ser>
        <c:axId val="132214144"/>
        <c:axId val="132220032"/>
      </c:barChart>
      <c:lineChart>
        <c:grouping val="standard"/>
        <c:ser>
          <c:idx val="2"/>
          <c:order val="2"/>
          <c:tx>
            <c:v>YOY</c:v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showVal val="1"/>
          </c:dLbls>
          <c:cat>
            <c:strRef>
              <c:f>'PPT 9'!$A$2:$A$4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'PPT 9'!$D$2:$D$4</c:f>
              <c:numCache>
                <c:formatCode>0.0%</c:formatCode>
                <c:ptCount val="3"/>
                <c:pt idx="0">
                  <c:v>0.11</c:v>
                </c:pt>
                <c:pt idx="1">
                  <c:v>0.30100000000000032</c:v>
                </c:pt>
                <c:pt idx="2">
                  <c:v>-0.114</c:v>
                </c:pt>
              </c:numCache>
            </c:numRef>
          </c:val>
        </c:ser>
        <c:marker val="1"/>
        <c:axId val="132239744"/>
        <c:axId val="132221568"/>
      </c:lineChart>
      <c:catAx>
        <c:axId val="132214144"/>
        <c:scaling>
          <c:orientation val="minMax"/>
        </c:scaling>
        <c:axPos val="b"/>
        <c:tickLblPos val="nextTo"/>
        <c:crossAx val="132220032"/>
        <c:crosses val="autoZero"/>
        <c:auto val="1"/>
        <c:lblAlgn val="ctr"/>
        <c:lblOffset val="100"/>
      </c:catAx>
      <c:valAx>
        <c:axId val="132220032"/>
        <c:scaling>
          <c:orientation val="minMax"/>
        </c:scaling>
        <c:axPos val="l"/>
        <c:numFmt formatCode="General" sourceLinked="1"/>
        <c:tickLblPos val="nextTo"/>
        <c:crossAx val="132214144"/>
        <c:crosses val="autoZero"/>
        <c:crossBetween val="between"/>
      </c:valAx>
      <c:valAx>
        <c:axId val="132221568"/>
        <c:scaling>
          <c:orientation val="minMax"/>
        </c:scaling>
        <c:axPos val="r"/>
        <c:numFmt formatCode="0.0%" sourceLinked="1"/>
        <c:tickLblPos val="nextTo"/>
        <c:crossAx val="132239744"/>
        <c:crosses val="max"/>
        <c:crossBetween val="between"/>
      </c:valAx>
      <c:catAx>
        <c:axId val="132239744"/>
        <c:scaling>
          <c:orientation val="minMax"/>
        </c:scaling>
        <c:delete val="1"/>
        <c:axPos val="b"/>
        <c:tickLblPos val="none"/>
        <c:crossAx val="132221568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7.0822510822511398E-2"/>
          <c:y val="3.8891274954267085E-2"/>
          <c:w val="0.42917748917749193"/>
          <c:h val="9.3934303666588004E-2"/>
        </c:manualLayout>
      </c:layout>
    </c:legend>
    <c:plotVisOnly val="1"/>
    <c:dispBlanksAs val="gap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332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SUV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0.88</c:v>
                </c:pt>
                <c:pt idx="1">
                  <c:v>0.87000000000000022</c:v>
                </c:pt>
                <c:pt idx="2">
                  <c:v>0.83000000000000018</c:v>
                </c:pt>
                <c:pt idx="3">
                  <c:v>0.87587587587587634</c:v>
                </c:pt>
                <c:pt idx="4">
                  <c:v>0.8500000000000002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8B8-4A33-B034-43D697E7E552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Pick up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4.0000000000000015E-2</c:v>
                </c:pt>
                <c:pt idx="1">
                  <c:v>2.0000000000000007E-2</c:v>
                </c:pt>
                <c:pt idx="2">
                  <c:v>4.0000000000000015E-2</c:v>
                </c:pt>
                <c:pt idx="3">
                  <c:v>2.6228760405975608E-2</c:v>
                </c:pt>
                <c:pt idx="4">
                  <c:v>2.0000000000000007E-2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8B8-4A33-B034-43D697E7E552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Sedan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2.0000000000000007E-2</c:v>
                </c:pt>
                <c:pt idx="1">
                  <c:v>0.05</c:v>
                </c:pt>
                <c:pt idx="2">
                  <c:v>0.05</c:v>
                </c:pt>
                <c:pt idx="3">
                  <c:v>3.5668579972377441E-2</c:v>
                </c:pt>
                <c:pt idx="4">
                  <c:v>4.3739245267917871E-2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8B8-4A33-B034-43D697E7E552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MPV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3.0000000000000002E-2</c:v>
                </c:pt>
                <c:pt idx="1">
                  <c:v>0.05</c:v>
                </c:pt>
                <c:pt idx="2">
                  <c:v>6.0000000000000019E-2</c:v>
                </c:pt>
                <c:pt idx="3">
                  <c:v>6.1536219764067868E-2</c:v>
                </c:pt>
                <c:pt idx="4">
                  <c:v>8.9599423746448512E-2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8B8-4A33-B034-43D697E7E552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A0AFBC"/>
            </a:solidFill>
          </c:spPr>
          <c:dLbls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8B8-4A33-B034-43D697E7E5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Sheet1!$F$2:$F$6</c:f>
              <c:numCache>
                <c:formatCode>0%</c:formatCode>
                <c:ptCount val="5"/>
                <c:pt idx="0">
                  <c:v>3.0000000000000002E-2</c:v>
                </c:pt>
                <c:pt idx="1">
                  <c:v>1.0000000000000004E-2</c:v>
                </c:pt>
                <c:pt idx="2">
                  <c:v>1.0000000000000004E-2</c:v>
                </c:pt>
                <c:pt idx="3">
                  <c:v>6.9056398170322245E-4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8B8-4A33-B034-43D697E7E552}"/>
            </c:ext>
          </c:extLst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140525952"/>
        <c:axId val="140722560"/>
      </c:barChart>
      <c:catAx>
        <c:axId val="14052595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aseline="0"/>
            </a:pPr>
            <a:endParaRPr lang="zh-CN"/>
          </a:p>
        </c:txPr>
        <c:crossAx val="140722560"/>
        <c:crosses val="autoZero"/>
        <c:auto val="1"/>
        <c:lblAlgn val="ctr"/>
        <c:lblOffset val="100"/>
      </c:catAx>
      <c:valAx>
        <c:axId val="140722560"/>
        <c:scaling>
          <c:orientation val="minMax"/>
        </c:scaling>
        <c:delete val="1"/>
        <c:axPos val="l"/>
        <c:numFmt formatCode="0%" sourceLinked="1"/>
        <c:tickLblPos val="none"/>
        <c:crossAx val="1405259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910794310941163"/>
          <c:y val="4.4453924549461517E-2"/>
          <c:w val="0.10601057895107541"/>
          <c:h val="0.85425211466005013"/>
        </c:manualLayout>
      </c:layout>
      <c:txPr>
        <a:bodyPr/>
        <a:lstStyle/>
        <a:p>
          <a:pPr>
            <a:defRPr sz="12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="" xmlns:p14="http://schemas.microsoft.com/office/powerpoint/2010/main" val="305070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="" xmlns:p14="http://schemas.microsoft.com/office/powerpoint/2010/main" val="2662487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3153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="" xmlns:p14="http://schemas.microsoft.com/office/powerpoint/2010/main" val="1517278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5365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pPr/>
              <a:t>6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505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0056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14305A1-2F77-45E4-8F5D-339B25DE1F1C}" type="slidenum">
              <a:rPr lang="de-DE" altLang="de-DE" sz="1200" b="0" smtClean="0">
                <a:solidFill>
                  <a:schemeClr val="tx1"/>
                </a:solidFill>
              </a:rPr>
              <a:pPr/>
              <a:t>9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42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F757E94-1CBA-4EEA-950E-574D09541E4D}" type="slidenum">
              <a:rPr lang="de-DE" altLang="de-DE" sz="1200" b="0" smtClean="0">
                <a:solidFill>
                  <a:schemeClr val="tx1"/>
                </a:solidFill>
              </a:rPr>
              <a:pPr/>
              <a:t>17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7011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0056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88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88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239" y="372026"/>
            <a:ext cx="685800" cy="6644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9882724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2" y="6370168"/>
            <a:ext cx="1249333" cy="28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  <p:sldLayoutId id="2147484128" r:id="rId12"/>
    <p:sldLayoutId id="2147484129" r:id="rId13"/>
    <p:sldLayoutId id="2147484130" r:id="rId14"/>
    <p:sldLayoutId id="2147484131" r:id="rId15"/>
    <p:sldLayoutId id="2147484132" r:id="rId16"/>
    <p:sldLayoutId id="2147484133" r:id="rId17"/>
    <p:sldLayoutId id="2147484134" r:id="rId18"/>
    <p:sldLayoutId id="2147484159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mailto:wangcun@ctcai.com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161261" y="4468116"/>
            <a:ext cx="7512050" cy="9860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itchFamily="34" charset="-122"/>
                <a:ea typeface="微软雅黑" pitchFamily="34" charset="-122"/>
              </a:rPr>
              <a:t>国机汽车股份有限公司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董事会办公室</a:t>
            </a:r>
            <a:endParaRPr lang="en-US" altLang="zh-CN" sz="1400" b="0" kern="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400" b="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中国进口汽车市场月报</a:t>
            </a:r>
            <a:endParaRPr lang="en-US" altLang="zh-CN" sz="3600" b="1" kern="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2018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charset="-122"/>
              <a:cs typeface="Arial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市场研究报告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24206" y="1590675"/>
            <a:ext cx="90642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2014-2018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进口量分车身形式情况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531565" y="6364213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30" name="矩形 29"/>
          <p:cNvSpPr/>
          <p:nvPr/>
        </p:nvSpPr>
        <p:spPr>
          <a:xfrm>
            <a:off x="538092" y="568636"/>
            <a:ext cx="92917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车型结构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1-4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，平行进口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其它车型保持相对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稳定。</a:t>
            </a:r>
            <a:endParaRPr lang="zh-CN" altLang="en-US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="" xmlns:p14="http://schemas.microsoft.com/office/powerpoint/2010/main" val="1798034116"/>
              </p:ext>
            </p:extLst>
          </p:nvPr>
        </p:nvGraphicFramePr>
        <p:xfrm>
          <a:off x="914399" y="2328864"/>
          <a:ext cx="8077687" cy="3714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3"/>
          <p:cNvSpPr>
            <a:spLocks noChangeArrowheads="1"/>
          </p:cNvSpPr>
          <p:nvPr/>
        </p:nvSpPr>
        <p:spPr bwMode="auto">
          <a:xfrm>
            <a:off x="424207" y="1584737"/>
            <a:ext cx="90642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2017-2018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乘用车分品牌进口量与同比增速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235" name="Text Box 4"/>
          <p:cNvSpPr txBox="1">
            <a:spLocks noChangeArrowheads="1"/>
          </p:cNvSpPr>
          <p:nvPr/>
        </p:nvSpPr>
        <p:spPr bwMode="auto">
          <a:xfrm>
            <a:off x="3531567" y="6367463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1" name="矩形 10"/>
          <p:cNvSpPr/>
          <p:nvPr/>
        </p:nvSpPr>
        <p:spPr>
          <a:xfrm>
            <a:off x="554821" y="252230"/>
            <a:ext cx="89336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：从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月份的情况来看，雷克萨斯、保时捷和沃尔沃表现亮眼，同比增速均达到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以上。林肯、大众连续四个月同比出现下滑，宝马品牌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月份同比增长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74144445"/>
              </p:ext>
            </p:extLst>
          </p:nvPr>
        </p:nvGraphicFramePr>
        <p:xfrm>
          <a:off x="5325861" y="2340183"/>
          <a:ext cx="705588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055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765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3.9%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3.3%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23.4%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22.4%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-0.9%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-2.6%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-29.1%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-35.1%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-10.2%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24.1%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88938668"/>
              </p:ext>
            </p:extLst>
          </p:nvPr>
        </p:nvGraphicFramePr>
        <p:xfrm>
          <a:off x="870162" y="2340183"/>
          <a:ext cx="705588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055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765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15.8%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37.9%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-12.4%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5.7%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-6.6%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-1.1%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19.8%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-11.0%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-23.7%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49.1%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5" name="图表 14"/>
          <p:cNvGraphicFramePr/>
          <p:nvPr/>
        </p:nvGraphicFramePr>
        <p:xfrm>
          <a:off x="1658006" y="2139193"/>
          <a:ext cx="3627058" cy="3682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8" name="图表 17"/>
          <p:cNvGraphicFramePr/>
          <p:nvPr/>
        </p:nvGraphicFramePr>
        <p:xfrm>
          <a:off x="6030243" y="2147583"/>
          <a:ext cx="3875757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79926337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1825" y="1610969"/>
            <a:ext cx="8619053" cy="26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2012-2018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进口汽车市场销量排名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28218" y="6366089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  <p:sp>
        <p:nvSpPr>
          <p:cNvPr id="6" name="矩形 5"/>
          <p:cNvSpPr/>
          <p:nvPr/>
        </p:nvSpPr>
        <p:spPr>
          <a:xfrm>
            <a:off x="526541" y="253446"/>
            <a:ext cx="90482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：从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月份当月的终端销售的情况来看，第一集团品牌竞争持续加剧，雷克萨斯跃居销量榜第一，奔驰位居第二，宝马回到第三的位置。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72207" y="2226371"/>
          <a:ext cx="7142922" cy="3803376"/>
        </p:xfrm>
        <a:graphic>
          <a:graphicData uri="http://schemas.openxmlformats.org/drawingml/2006/table">
            <a:tbl>
              <a:tblPr/>
              <a:tblGrid>
                <a:gridCol w="793658"/>
                <a:gridCol w="793658"/>
                <a:gridCol w="793658"/>
                <a:gridCol w="793658"/>
                <a:gridCol w="793658"/>
                <a:gridCol w="793658"/>
                <a:gridCol w="793658"/>
                <a:gridCol w="793658"/>
                <a:gridCol w="793658"/>
              </a:tblGrid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2017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2018YTD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2018MTD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BMW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BMW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BMW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BMW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BMW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BMW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Lexus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MB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Lexus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Land Rover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Lexus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Lexus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Lexus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BMW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BMW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Audi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Audi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Jeep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Jeep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Porsche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Porsche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Porsche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Porsche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Lexus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Land Rover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Porsche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VW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Audi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Land Rover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Land Rover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Lexus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Audi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Land Rover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Audi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Audi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Land Rover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Audi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Jeep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Jeep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Lexus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Audi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Subaru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Land Rover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Subaru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Volvo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Subaru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Land Rover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MINI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MINI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MINI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Volvo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Subaru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Volvo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Subaru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MINI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Subaru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Volvo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Volvo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Kia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Porsche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Porsche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MINI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Jeep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Volvo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Subaru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Infiniti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Porsche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Kia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Ford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Cadillac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Smart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Smart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Smart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Smart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Renault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MINI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Cadillac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Renault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Volvo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Jaguar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Infiniti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Jaguar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Hyundai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Cadillac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Renault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Ford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Jaguar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Ford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Jaguar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Subaru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MINI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Renault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Kia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Dodge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Infiniti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Infiniti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Ford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Jeep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Cadillac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Ford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MINI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Kia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Ford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Jeep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Maserati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Arial Unicode MS"/>
                        </a:rPr>
                        <a:t>Maserati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87180523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0220" y="250601"/>
            <a:ext cx="89982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18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8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月，销量排名前十的品牌当中，有六个品牌出现下滑，分别是宝马、保时捷、大众、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MINI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、斯巴鲁和沃尔沃，斯巴鲁下滑幅度严重。雷克萨斯依旧延续去年的强劲表现，路虎品牌表现</a:t>
            </a:r>
            <a:r>
              <a:rPr lang="zh-CN" altLang="en-US" sz="18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最为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亮眼，同比增长达到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124.4%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31825" y="1614635"/>
            <a:ext cx="861905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2017-2018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汽车市场销量及增速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  <p:graphicFrame>
        <p:nvGraphicFramePr>
          <p:cNvPr id="10" name="图表 9"/>
          <p:cNvGraphicFramePr/>
          <p:nvPr/>
        </p:nvGraphicFramePr>
        <p:xfrm>
          <a:off x="810760" y="2326677"/>
          <a:ext cx="8459075" cy="3595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3194546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="" xmlns:p14="http://schemas.microsoft.com/office/powerpoint/2010/main" val="827849981"/>
              </p:ext>
            </p:extLst>
          </p:nvPr>
        </p:nvGraphicFramePr>
        <p:xfrm>
          <a:off x="86264" y="2199736"/>
          <a:ext cx="9480430" cy="4067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616690" y="1604102"/>
            <a:ext cx="86341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进口量分品牌情况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522802" y="6368158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7" name="矩形 6"/>
          <p:cNvSpPr/>
          <p:nvPr/>
        </p:nvSpPr>
        <p:spPr>
          <a:xfrm>
            <a:off x="542925" y="231247"/>
            <a:ext cx="90237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丰田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最大的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品牌，进口规模遥遥领先，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38%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，奔驰继续位居第二位，日产品牌上升至第三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位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六大品牌累计份额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89%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，集中化趋势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明显。</a:t>
            </a:r>
            <a:endParaRPr lang="zh-CN" altLang="en-US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2666" y="6372972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4" y="160028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2009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2018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6876" y="276904"/>
            <a:ext cx="89864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1-4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3.0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以下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88.8%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89.4%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下降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0.6%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1.5-2.0L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44.9%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的份额处于第一大排量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区间。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311260" y="1988191"/>
          <a:ext cx="7774017" cy="3951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8219" y="635454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12" name="矩形 11"/>
          <p:cNvSpPr/>
          <p:nvPr/>
        </p:nvSpPr>
        <p:spPr>
          <a:xfrm>
            <a:off x="491373" y="369116"/>
            <a:ext cx="90570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3.0-4.0L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排量区间稍有降低，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5.0-6.0L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排量区间稍有抬升，此外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2.0L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以下的平行进口车份额抬升相比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年全年份额增加了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1.4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个百分点。</a:t>
            </a:r>
          </a:p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="" xmlns:p14="http://schemas.microsoft.com/office/powerpoint/2010/main" val="385465565"/>
              </p:ext>
            </p:extLst>
          </p:nvPr>
        </p:nvGraphicFramePr>
        <p:xfrm>
          <a:off x="1466850" y="2150534"/>
          <a:ext cx="6732000" cy="397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6" y="1602831"/>
            <a:ext cx="86190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2018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平行进口车市场排量结构变化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635905" y="1927225"/>
            <a:ext cx="8603345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" y="439685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1800" b="0">
              <a:solidFill>
                <a:schemeClr val="tx1"/>
              </a:solidFill>
            </a:endParaRP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578485" y="3195996"/>
            <a:ext cx="4404900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2011-2018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汽车市场销量累计份额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</a:t>
            </a: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5143136" y="3212481"/>
            <a:ext cx="4269851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2017-2018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汽车市场销量累计增速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682670" y="6362234"/>
            <a:ext cx="277018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进口汽车联席会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659629" y="1633806"/>
            <a:ext cx="8459204" cy="106182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180975"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是进口车三大级别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级份额在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2015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年达到最高点后开始持续下滑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当月只有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级车实现增长，其他细分市场均呈现不同程度的下滑，其中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A0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级市场下滑最明显，同比下滑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15.8%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en-US" altLang="zh-CN" sz="1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6631" y="462964"/>
            <a:ext cx="9206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细分市场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月，只有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级车实现增长，其他细分市场均呈现不同程度的下滑。</a:t>
            </a:r>
            <a:endParaRPr lang="zh-CN" altLang="zh-CN" sz="1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489212" y="3548789"/>
            <a:ext cx="4109508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5265531" y="3540197"/>
            <a:ext cx="4181012" cy="4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20" name="图表 19"/>
          <p:cNvGraphicFramePr/>
          <p:nvPr/>
        </p:nvGraphicFramePr>
        <p:xfrm>
          <a:off x="347232" y="3228742"/>
          <a:ext cx="4731026" cy="2801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图表 20"/>
          <p:cNvGraphicFramePr/>
          <p:nvPr/>
        </p:nvGraphicFramePr>
        <p:xfrm>
          <a:off x="5250809" y="3634532"/>
          <a:ext cx="4237139" cy="2078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238985709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BFBFB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中国进口汽车市场总体情况</a:t>
            </a:r>
            <a:endParaRPr lang="en-US" altLang="zh-CN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7"/>
          <p:cNvSpPr/>
          <p:nvPr/>
        </p:nvSpPr>
        <p:spPr bwMode="auto">
          <a:xfrm>
            <a:off x="1568450" y="4001130"/>
            <a:ext cx="77597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中国进口汽车关税下调影响分析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BFBFB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77850" y="4001130"/>
            <a:ext cx="8255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583708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631" y="790516"/>
            <a:ext cx="9206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关税下调政策正式公布</a:t>
            </a:r>
            <a:endParaRPr lang="zh-CN" altLang="zh-CN" sz="1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5809" y="3900892"/>
            <a:ext cx="8618220" cy="1750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09575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2018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22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日，财政部发布公告，正式落实进口汽车关税税率下降。自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2018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7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日起，降低汽车整车及零部件进口关税。将汽车整车税率为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25%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的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135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个税号和税率为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20%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的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个税号的税率降至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15%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。将汽车零部件税率分别为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8%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10%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15%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20%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25%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的共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79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个税号的税率降至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6%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</a:p>
          <a:p>
            <a:pPr marL="0" marR="0" lvl="0" indent="409575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整车主要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从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25%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降至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15%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，与习近平主席在演讲中说的相当幅度降低汽车进口关税一致。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9045" y="1378500"/>
            <a:ext cx="6491501" cy="2365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17"/>
          <p:cNvSpPr/>
          <p:nvPr/>
        </p:nvSpPr>
        <p:spPr bwMode="auto">
          <a:xfrm>
            <a:off x="1568450" y="4001130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中国进口汽车关税下调影响分析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16"/>
          <p:cNvSpPr/>
          <p:nvPr/>
        </p:nvSpPr>
        <p:spPr bwMode="auto">
          <a:xfrm>
            <a:off x="577850" y="4001130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</p:spTree>
    <p:extLst>
      <p:ext uri="{BB962C8B-B14F-4D97-AF65-F5344CB8AC3E}">
        <p14:creationId xmlns="" xmlns:p14="http://schemas.microsoft.com/office/powerpoint/2010/main" val="360513079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631" y="790516"/>
            <a:ext cx="9206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关税下调对进口汽车市场影响分析</a:t>
            </a:r>
            <a:endParaRPr lang="zh-CN" altLang="zh-CN" sz="1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8738" y="1364776"/>
            <a:ext cx="88028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关税税率下降，进口车成本下降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8%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关税税率下降，加上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日实施的增值税从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17%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下降到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16%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，进口汽车的综合税率较大幅度下降，例如大于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4.0L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的进口汽车综合税率从原来的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141.7%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下降到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122.3%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综合税率的下降，进口汽车成本（报关价格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三税）也有所下降。经过测算，进口汽车成本将降低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8%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2620" y="5403900"/>
            <a:ext cx="897999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成本的下降导致进口汽车产品厂商指导价下调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6%-8%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关税下调公布后，特斯拉中国是第一家反馈的进口车企业。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Model S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价格降幅在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4-8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万元，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Model X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价格降幅在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5-9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万元，降幅在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6%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左右。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接着，奔驰、宝马、奥迪、林肯、沃尔沃、福特、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JEEP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等品牌也宣布下调进口车产品零售指导价，各大车企降价幅度在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6-8%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之间。</a:t>
            </a:r>
            <a:endParaRPr lang="zh-CN" altLang="en-US" sz="1200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7539" y="2237894"/>
            <a:ext cx="8195708" cy="312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631" y="790516"/>
            <a:ext cx="9206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关税下调对进口汽车市场影响分析</a:t>
            </a:r>
            <a:endParaRPr lang="zh-CN" altLang="zh-CN" sz="1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8738" y="1364776"/>
            <a:ext cx="880280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进口车价格下降，将扩大进口汽车市场规模。预计未来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年，中国进口汽车市场规模将达到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150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万辆以上。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进口车销售价格的下降，刺激终端市场需求的释放，将促进我国进口汽车市场规模的扩大。</a:t>
            </a: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总体来看，进口汽车主要定位为豪华、高端和个性化，其中，中大型和大型细分市场占整个进口汽车市场比例为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44%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，主要为价格在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万以上的车型，对国产车型影响较小。预计中大型和大型细分市场未来将产生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万辆以上的增量。</a:t>
            </a: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进口车的紧凑和中型细分市场占进口车市场比例为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52%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，该细分市场产品价格下移将会冲击国产豪华车销量。预计紧凑型和中型细分市场未来将产生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万辆以上的增量。</a:t>
            </a: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小型及以下车型主要是个性化车型，如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MINI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Smart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，和国产车竞争关系也不大，价格下调也将带来增量，但增量有限，预计在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1-2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万辆。</a:t>
            </a:r>
          </a:p>
          <a:p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由于关税政策于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日正式实施，将会导致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5-6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月进口汽车量继续下滑；在各大进口车企业公布新价格后，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月进口车市场销售有望提前恢复增长。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对于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平行进口汽车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来说，由于具备保税功能，其报关时点相对灵活，有需求的情况下才去报关，关税下降带来库存减值的风险大幅减少，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3-4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月平行进口汽车报关量分别下降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8.6%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12%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。随着中规车进口企业下调价格，平行进口车的终端销售价格体系也面临调整。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22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97711" y="627321"/>
            <a:ext cx="9292856" cy="5847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74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711" y="5792213"/>
            <a:ext cx="5515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如有任何问题，请联系：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王存  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wangcun@ctcai.com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010-82169177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078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70008" y="1912125"/>
            <a:ext cx="46640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月累计进口汽车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36.3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，累计同比增长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2.0%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年进口量开局增长乏力。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50490" y="1920297"/>
            <a:ext cx="42308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4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，海关汽车进口量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为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8.5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同比下降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7.9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%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，自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月份微增长后，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4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月进口量下滑。</a:t>
            </a:r>
            <a:endParaRPr lang="zh-CN" altLang="zh-CN" sz="1200" b="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8219" y="6277562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：海关进口量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2009-2018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年海关进口量年度走势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5309968" y="1582111"/>
            <a:ext cx="4494213" cy="406020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2014-2018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年海关进口量月度走势</a:t>
            </a:r>
            <a:endParaRPr lang="de-DE" altLang="zh-CN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5403273" y="1923803"/>
            <a:ext cx="4131674" cy="83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6387" y="570361"/>
            <a:ext cx="92024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进口车整体市场：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2018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月，在关税税率下调预期形成后，进口车厂商为了回避经营风险，放缓了进口节奏，汽车海关进口量为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8.5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万辆，同比下降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7.9%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en-US" altLang="zh-CN" sz="2000" b="1" cap="all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98476" y="2790978"/>
          <a:ext cx="5284686" cy="3255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图表 11"/>
          <p:cNvGraphicFramePr/>
          <p:nvPr/>
        </p:nvGraphicFramePr>
        <p:xfrm>
          <a:off x="5301842" y="2919369"/>
          <a:ext cx="4267402" cy="3061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Arial"/>
              <a:ea typeface="宋体"/>
            </a:endParaRPr>
          </a:p>
        </p:txBody>
      </p:sp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5298847" y="4862639"/>
            <a:ext cx="4477760" cy="399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700" b="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月度同比增速</a:t>
            </a:r>
            <a:r>
              <a:rPr lang="zh-CN" altLang="en-US" sz="700" b="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endParaRPr lang="en-US" altLang="zh-CN" sz="700" b="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en-US" altLang="zh-CN" sz="700" b="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en-US" altLang="zh-CN" sz="6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en-US" altLang="zh-CN" sz="6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2.7</a:t>
            </a:r>
            <a:r>
              <a:rPr lang="en-US" altLang="zh-CN" sz="6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%      </a:t>
            </a:r>
            <a:r>
              <a:rPr lang="en-US" altLang="zh-CN" sz="600" b="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-7.0%     -1.8%     -1.0%     </a:t>
            </a:r>
            <a:endParaRPr lang="zh-CN" altLang="en-US" sz="600" b="1" cap="all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2802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  <a:endParaRPr lang="zh-CN" altLang="en-US" sz="1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647" y="480707"/>
            <a:ext cx="91529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正常进口车：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2018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月进口车销售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6.9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万辆，同比下滑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1.0%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，主要由于关税税率下降已经形成预期，在正式实施前，持币观望消费者增多。</a:t>
            </a: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5376333" y="1934633"/>
            <a:ext cx="388620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30796" y="1643405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2017-2018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年进口汽车市场月度销量</a:t>
            </a:r>
          </a:p>
        </p:txBody>
      </p:sp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2012-2018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年进口汽车市场销量走势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70007" y="1920917"/>
            <a:ext cx="45796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月销售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，同比下滑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1.4%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，终端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需求趋势性放缓。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50490" y="1937881"/>
            <a:ext cx="45555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4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月，进口车销售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6.9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同比下滑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1.0%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1" name="图表 20"/>
          <p:cNvGraphicFramePr/>
          <p:nvPr/>
        </p:nvGraphicFramePr>
        <p:xfrm>
          <a:off x="480184" y="2862056"/>
          <a:ext cx="4333875" cy="2724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图表 21"/>
          <p:cNvGraphicFramePr/>
          <p:nvPr/>
        </p:nvGraphicFramePr>
        <p:xfrm>
          <a:off x="5327009" y="3234700"/>
          <a:ext cx="4151175" cy="2612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365624430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6841" y="1647631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年中国进口车行业库存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74033" y="762079"/>
            <a:ext cx="9104312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行业库存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深度为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4.04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月，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相比上个月有较明显提升。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62647" y="421273"/>
            <a:ext cx="9081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正常进口汽车：行业库存小幅提升，压力开始显现。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graphicFrame>
        <p:nvGraphicFramePr>
          <p:cNvPr id="7" name="图表 6"/>
          <p:cNvGraphicFramePr/>
          <p:nvPr/>
        </p:nvGraphicFramePr>
        <p:xfrm>
          <a:off x="1342239" y="2442113"/>
          <a:ext cx="7541702" cy="3270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41608259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6275393" y="2122488"/>
            <a:ext cx="244792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marL="342900" indent="-3429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2000" b="0">
              <a:latin typeface="宋体" pitchFamily="2" charset="-122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6634163" y="2451110"/>
            <a:ext cx="237648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2627132064"/>
              </p:ext>
            </p:extLst>
          </p:nvPr>
        </p:nvGraphicFramePr>
        <p:xfrm>
          <a:off x="586854" y="2257425"/>
          <a:ext cx="4266953" cy="363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90124" y="5734312"/>
            <a:ext cx="4714178" cy="26161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MS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of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PI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:</a:t>
            </a:r>
            <a:r>
              <a:rPr lang="zh-CN" altLang="en-US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zh-CN" altLang="en-US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7.7%          10.5%</a:t>
            </a:r>
            <a:r>
              <a:rPr lang="en-US" altLang="zh-CN" sz="1100" b="1" dirty="0" smtClean="0">
                <a:solidFill>
                  <a:srgbClr val="000000"/>
                </a:solidFill>
                <a:latin typeface="Arial"/>
                <a:ea typeface="微软雅黑" pitchFamily="34" charset="-122"/>
              </a:rPr>
              <a:t>         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12.7%          14.2%          </a:t>
            </a:r>
            <a:r>
              <a:rPr lang="en-US" altLang="zh-CN" sz="1100" b="1" dirty="0" smtClean="0">
                <a:solidFill>
                  <a:srgbClr val="FF0000"/>
                </a:solidFill>
                <a:latin typeface="Arial"/>
                <a:ea typeface="微软雅黑" pitchFamily="34" charset="-122"/>
              </a:rPr>
              <a:t>13.9%</a:t>
            </a:r>
            <a:endParaRPr lang="zh-CN" altLang="en-US" sz="1100" b="1" dirty="0">
              <a:solidFill>
                <a:srgbClr val="FF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1824" y="218926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单位：千辆</a:t>
            </a:r>
            <a:endParaRPr lang="zh-CN" altLang="en-US" sz="12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29540" y="115804"/>
            <a:ext cx="9194292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平行进口汽车：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2018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1-4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平行进口汽车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共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5.1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辆，同比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增长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0.2%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，占进口总量的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13.9%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，相比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年的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14.2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下降了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0.3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个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百分点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zh-CN" altLang="en-US" sz="1850" b="1" kern="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78451" y="1635756"/>
            <a:ext cx="34964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-2018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年平行进口车情况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总量与分月</a:t>
            </a: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3627731" y="6310147"/>
            <a:ext cx="31730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：国机汽车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中国进口汽车市场数据库</a:t>
            </a:r>
            <a:endParaRPr lang="zh-CN" altLang="en-US" sz="1000" dirty="0"/>
          </a:p>
        </p:txBody>
      </p:sp>
      <p:sp>
        <p:nvSpPr>
          <p:cNvPr id="23" name="矩形 22"/>
          <p:cNvSpPr/>
          <p:nvPr/>
        </p:nvSpPr>
        <p:spPr>
          <a:xfrm>
            <a:off x="5288803" y="224612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单位：辆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="" xmlns:p14="http://schemas.microsoft.com/office/powerpoint/2010/main" val="71636793"/>
              </p:ext>
            </p:extLst>
          </p:nvPr>
        </p:nvGraphicFramePr>
        <p:xfrm>
          <a:off x="4581525" y="2060575"/>
          <a:ext cx="4906963" cy="3817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538865" y="753287"/>
            <a:ext cx="9104312" cy="528653"/>
          </a:xfrm>
        </p:spPr>
        <p:txBody>
          <a:bodyPr/>
          <a:lstStyle/>
          <a:p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从月度走势来看，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平行进口汽车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共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11,373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辆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同比下滑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12%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主要是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由于关税税率下降已形成预期，进口贸易商为了回避经营风险，减少进口量。</a:t>
            </a:r>
            <a:endParaRPr lang="zh-CN" altLang="en-US" sz="1400" kern="1200" cap="all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363628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中国进口汽车市场总体情况</a:t>
            </a:r>
            <a:endParaRPr lang="en-US" altLang="zh-CN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7"/>
          <p:cNvSpPr/>
          <p:nvPr/>
        </p:nvSpPr>
        <p:spPr bwMode="auto">
          <a:xfrm>
            <a:off x="1568450" y="4001130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中国进口汽车关税下调影响分析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77850" y="4001130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</p:spTree>
    <p:extLst>
      <p:ext uri="{BB962C8B-B14F-4D97-AF65-F5344CB8AC3E}">
        <p14:creationId xmlns="" xmlns:p14="http://schemas.microsoft.com/office/powerpoint/2010/main" val="153583708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4375" y="1970914"/>
            <a:ext cx="91572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，海关汽车进口量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8.5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同比下降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7.9%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，其中乘用车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8.4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同比下降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7.8%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●当月进口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3.3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0.2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38.9%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58.3%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2.7%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None/>
            </a:pP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累计进口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15.3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19.1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1.3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辆，份额分别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42.9%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53.4%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3.7%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zh-CN" altLang="en-US" sz="1200" b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39796183"/>
              </p:ext>
            </p:extLst>
          </p:nvPr>
        </p:nvGraphicFramePr>
        <p:xfrm>
          <a:off x="1110611" y="2767700"/>
          <a:ext cx="7732712" cy="3086100"/>
        </p:xfrm>
        <a:graphic>
          <a:graphicData uri="http://schemas.openxmlformats.org/drawingml/2006/table">
            <a:tbl>
              <a:tblPr/>
              <a:tblGrid>
                <a:gridCol w="12144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43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159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143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143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1438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1597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81438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1438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523875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3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2018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2018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83592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90698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-7.8%</a:t>
                      </a:r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356812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350138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1.9%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292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32521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36260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-10.3%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38.9%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153005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130888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16.9%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42.9%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48774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49547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1.6%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58.3%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190612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202220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-5.7%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53.4%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2297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4891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-53.0%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13195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17030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-22.5%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3.7%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32576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2017-2018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月份乘用车进口量分车型情况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4931" y="476720"/>
            <a:ext cx="9038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整体市场：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进口乘用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8.4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辆，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同比下降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7.8%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CAR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MPV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同比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增速分别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为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-10.3%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-1.6%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-53.0%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4931" y="531317"/>
            <a:ext cx="9038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正常进口：进口车销售车型主要以轿车和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为主，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2018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1-4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月份，轿车销售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13.8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万台，同比增长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11.0%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销售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13.2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万台，同比下滑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11.4%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zh-CN" altLang="en-US" sz="2000" b="1" kern="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677177" y="6297088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AAK—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中国进口汽车联席会</a:t>
            </a:r>
            <a:endParaRPr lang="zh-CN" altLang="en-US" sz="1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0892" y="1588131"/>
            <a:ext cx="35381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2017-2018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年进口汽车市场累计销量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分车身形式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12569" y="1936751"/>
            <a:ext cx="864573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1179443" y="2107096"/>
          <a:ext cx="7407966" cy="4094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61958546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41602</TotalTime>
  <Words>2445</Words>
  <Application>Microsoft Office PowerPoint</Application>
  <PresentationFormat>A4 纸张(210x297 毫米)</PresentationFormat>
  <Paragraphs>369</Paragraphs>
  <Slides>22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120316_VWAG_Template_draft</vt:lpstr>
      <vt:lpstr>幻灯片 1</vt:lpstr>
      <vt:lpstr>幻灯片 2</vt:lpstr>
      <vt:lpstr>幻灯片 3</vt:lpstr>
      <vt:lpstr>幻灯片 4</vt:lpstr>
      <vt:lpstr>2018年4月行业库存深度为4.04个月，相比上个月有较明显提升。</vt:lpstr>
      <vt:lpstr>从月度走势来看，2018年4月平行进口汽车共11,373辆，同比下滑12%，主要是由于关税税率下降已形成预期，进口贸易商为了回避经营风险，减少进口量。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吴家博</dc:creator>
  <cp:lastModifiedBy>黄露</cp:lastModifiedBy>
  <cp:revision>3026</cp:revision>
  <cp:lastPrinted>2013-12-11T01:16:46Z</cp:lastPrinted>
  <dcterms:created xsi:type="dcterms:W3CDTF">2012-04-10T02:52:52Z</dcterms:created>
  <dcterms:modified xsi:type="dcterms:W3CDTF">2018-06-04T07:47:02Z</dcterms:modified>
</cp:coreProperties>
</file>