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1"/>
    <p:sldMasterId id="2147483649" r:id="rId2"/>
  </p:sldMasterIdLst>
  <p:notesMasterIdLst>
    <p:notesMasterId r:id="rId18"/>
  </p:notesMasterIdLst>
  <p:handoutMasterIdLst>
    <p:handoutMasterId r:id="rId19"/>
  </p:handoutMasterIdLst>
  <p:sldIdLst>
    <p:sldId id="292" r:id="rId3"/>
    <p:sldId id="418" r:id="rId4"/>
    <p:sldId id="447" r:id="rId5"/>
    <p:sldId id="450" r:id="rId6"/>
    <p:sldId id="451" r:id="rId7"/>
    <p:sldId id="452" r:id="rId8"/>
    <p:sldId id="448" r:id="rId9"/>
    <p:sldId id="453" r:id="rId10"/>
    <p:sldId id="449" r:id="rId11"/>
    <p:sldId id="454" r:id="rId12"/>
    <p:sldId id="455" r:id="rId13"/>
    <p:sldId id="456" r:id="rId14"/>
    <p:sldId id="457" r:id="rId15"/>
    <p:sldId id="458" r:id="rId16"/>
    <p:sldId id="443" r:id="rId17"/>
  </p:sldIdLst>
  <p:sldSz cx="9144000" cy="6858000" type="screen4x3"/>
  <p:notesSz cx="7004050" cy="9223375"/>
  <p:defaultTextStyle>
    <a:defPPr>
      <a:defRPr lang="en-US"/>
    </a:defPPr>
    <a:lvl1pPr algn="l" rtl="0" eaLnBrk="0" fontAlgn="base" hangingPunct="0">
      <a:spcBef>
        <a:spcPct val="0"/>
      </a:spcBef>
      <a:spcAft>
        <a:spcPct val="0"/>
      </a:spcAft>
      <a:defRPr sz="1400" kern="1200">
        <a:solidFill>
          <a:schemeClr val="tx1"/>
        </a:solidFill>
        <a:latin typeface="Arial" charset="0"/>
        <a:ea typeface="宋体" charset="-122"/>
        <a:cs typeface="+mn-cs"/>
      </a:defRPr>
    </a:lvl1pPr>
    <a:lvl2pPr marL="457200" algn="l" rtl="0" eaLnBrk="0" fontAlgn="base" hangingPunct="0">
      <a:spcBef>
        <a:spcPct val="0"/>
      </a:spcBef>
      <a:spcAft>
        <a:spcPct val="0"/>
      </a:spcAft>
      <a:defRPr sz="1400" kern="1200">
        <a:solidFill>
          <a:schemeClr val="tx1"/>
        </a:solidFill>
        <a:latin typeface="Arial" charset="0"/>
        <a:ea typeface="宋体" charset="-122"/>
        <a:cs typeface="+mn-cs"/>
      </a:defRPr>
    </a:lvl2pPr>
    <a:lvl3pPr marL="914400" algn="l" rtl="0" eaLnBrk="0" fontAlgn="base" hangingPunct="0">
      <a:spcBef>
        <a:spcPct val="0"/>
      </a:spcBef>
      <a:spcAft>
        <a:spcPct val="0"/>
      </a:spcAft>
      <a:defRPr sz="1400" kern="1200">
        <a:solidFill>
          <a:schemeClr val="tx1"/>
        </a:solidFill>
        <a:latin typeface="Arial" charset="0"/>
        <a:ea typeface="宋体" charset="-122"/>
        <a:cs typeface="+mn-cs"/>
      </a:defRPr>
    </a:lvl3pPr>
    <a:lvl4pPr marL="1371600" algn="l" rtl="0" eaLnBrk="0" fontAlgn="base" hangingPunct="0">
      <a:spcBef>
        <a:spcPct val="0"/>
      </a:spcBef>
      <a:spcAft>
        <a:spcPct val="0"/>
      </a:spcAft>
      <a:defRPr sz="1400" kern="1200">
        <a:solidFill>
          <a:schemeClr val="tx1"/>
        </a:solidFill>
        <a:latin typeface="Arial" charset="0"/>
        <a:ea typeface="宋体" charset="-122"/>
        <a:cs typeface="+mn-cs"/>
      </a:defRPr>
    </a:lvl4pPr>
    <a:lvl5pPr marL="1828800" algn="l" rtl="0" eaLnBrk="0" fontAlgn="base" hangingPunct="0">
      <a:spcBef>
        <a:spcPct val="0"/>
      </a:spcBef>
      <a:spcAft>
        <a:spcPct val="0"/>
      </a:spcAft>
      <a:defRPr sz="1400" kern="1200">
        <a:solidFill>
          <a:schemeClr val="tx1"/>
        </a:solidFill>
        <a:latin typeface="Arial" charset="0"/>
        <a:ea typeface="宋体" charset="-122"/>
        <a:cs typeface="+mn-cs"/>
      </a:defRPr>
    </a:lvl5pPr>
    <a:lvl6pPr marL="2286000" algn="l" defTabSz="914400" rtl="0" eaLnBrk="1" latinLnBrk="0" hangingPunct="1">
      <a:defRPr sz="1400" kern="1200">
        <a:solidFill>
          <a:schemeClr val="tx1"/>
        </a:solidFill>
        <a:latin typeface="Arial" charset="0"/>
        <a:ea typeface="宋体" charset="-122"/>
        <a:cs typeface="+mn-cs"/>
      </a:defRPr>
    </a:lvl6pPr>
    <a:lvl7pPr marL="2743200" algn="l" defTabSz="914400" rtl="0" eaLnBrk="1" latinLnBrk="0" hangingPunct="1">
      <a:defRPr sz="1400" kern="1200">
        <a:solidFill>
          <a:schemeClr val="tx1"/>
        </a:solidFill>
        <a:latin typeface="Arial" charset="0"/>
        <a:ea typeface="宋体" charset="-122"/>
        <a:cs typeface="+mn-cs"/>
      </a:defRPr>
    </a:lvl7pPr>
    <a:lvl8pPr marL="3200400" algn="l" defTabSz="914400" rtl="0" eaLnBrk="1" latinLnBrk="0" hangingPunct="1">
      <a:defRPr sz="1400" kern="1200">
        <a:solidFill>
          <a:schemeClr val="tx1"/>
        </a:solidFill>
        <a:latin typeface="Arial" charset="0"/>
        <a:ea typeface="宋体" charset="-122"/>
        <a:cs typeface="+mn-cs"/>
      </a:defRPr>
    </a:lvl8pPr>
    <a:lvl9pPr marL="3657600" algn="l" defTabSz="914400" rtl="0" eaLnBrk="1" latinLnBrk="0" hangingPunct="1">
      <a:defRPr sz="1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CBCB"/>
    <a:srgbClr val="EAEAEA"/>
    <a:srgbClr val="FF9999"/>
    <a:srgbClr val="CC0000"/>
    <a:srgbClr val="FFCC00"/>
    <a:srgbClr val="FFFF00"/>
    <a:srgbClr val="66CC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303" autoAdjust="0"/>
    <p:restoredTop sz="99482" autoAdjust="0"/>
  </p:normalViewPr>
  <p:slideViewPr>
    <p:cSldViewPr snapToGrid="0">
      <p:cViewPr>
        <p:scale>
          <a:sx n="70" d="100"/>
          <a:sy n="70" d="100"/>
        </p:scale>
        <p:origin x="-2011" y="-432"/>
      </p:cViewPr>
      <p:guideLst>
        <p:guide orient="horz" pos="4002"/>
        <p:guide pos="55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66" d="100"/>
          <a:sy n="66" d="100"/>
        </p:scale>
        <p:origin x="-900" y="-72"/>
      </p:cViewPr>
      <p:guideLst>
        <p:guide orient="horz" pos="2905"/>
        <p:guide pos="220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vl1pPr>
          </a:lstStyle>
          <a:p>
            <a:endParaRPr lang="zh-CN" altLang="en-US"/>
          </a:p>
        </p:txBody>
      </p:sp>
      <p:sp>
        <p:nvSpPr>
          <p:cNvPr id="3075" name="Rectangle 3"/>
          <p:cNvSpPr>
            <a:spLocks noGrp="1" noChangeArrowheads="1"/>
          </p:cNvSpPr>
          <p:nvPr>
            <p:ph type="dt" sz="quarter"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vl1pPr>
          </a:lstStyle>
          <a:p>
            <a:endParaRPr lang="en-US" altLang="zh-CN"/>
          </a:p>
        </p:txBody>
      </p:sp>
      <p:sp>
        <p:nvSpPr>
          <p:cNvPr id="3076" name="Rectangle 4"/>
          <p:cNvSpPr>
            <a:spLocks noGrp="1" noChangeArrowheads="1"/>
          </p:cNvSpPr>
          <p:nvPr>
            <p:ph type="ftr" sz="quarter" idx="2"/>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vl1pPr>
          </a:lstStyle>
          <a:p>
            <a:endParaRPr lang="en-US" altLang="zh-CN"/>
          </a:p>
        </p:txBody>
      </p:sp>
      <p:sp>
        <p:nvSpPr>
          <p:cNvPr id="3077" name="Rectangle 5"/>
          <p:cNvSpPr>
            <a:spLocks noGrp="1" noChangeArrowheads="1"/>
          </p:cNvSpPr>
          <p:nvPr>
            <p:ph type="sldNum" sz="quarter" idx="3"/>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vl1pPr>
          </a:lstStyle>
          <a:p>
            <a:fld id="{43FF16F6-9ED2-48A1-9C98-011881CFE9A8}" type="slidenum">
              <a:rPr lang="zh-CN" altLang="en-US"/>
              <a:pPr/>
              <a:t>‹#›</a:t>
            </a:fld>
            <a:endParaRPr lang="en-US" altLang="zh-CN"/>
          </a:p>
        </p:txBody>
      </p:sp>
      <p:sp>
        <p:nvSpPr>
          <p:cNvPr id="3078" name="Rectangle 6"/>
          <p:cNvSpPr>
            <a:spLocks noChangeArrowheads="1"/>
          </p:cNvSpPr>
          <p:nvPr/>
        </p:nvSpPr>
        <p:spPr bwMode="auto">
          <a:xfrm>
            <a:off x="3154363" y="8774113"/>
            <a:ext cx="690562"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57F34A60-7DCF-4AF1-998D-B1EC0C5FE3F9}"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atin typeface="Times New Roman" pitchFamily="18" charset="0"/>
              </a:defRPr>
            </a:lvl1pPr>
          </a:lstStyle>
          <a:p>
            <a:endParaRPr lang="zh-CN" altLang="en-US"/>
          </a:p>
        </p:txBody>
      </p:sp>
      <p:sp>
        <p:nvSpPr>
          <p:cNvPr id="2051" name="Rectangle 3"/>
          <p:cNvSpPr>
            <a:spLocks noGrp="1" noChangeArrowheads="1"/>
          </p:cNvSpPr>
          <p:nvPr>
            <p:ph type="dt"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atin typeface="Times New Roman" pitchFamily="18" charset="0"/>
              </a:defRPr>
            </a:lvl1pPr>
          </a:lstStyle>
          <a:p>
            <a:endParaRPr lang="en-US" altLang="zh-CN"/>
          </a:p>
        </p:txBody>
      </p:sp>
      <p:sp>
        <p:nvSpPr>
          <p:cNvPr id="2052" name="Rectangle 4"/>
          <p:cNvSpPr>
            <a:spLocks noGrp="1" noChangeArrowheads="1"/>
          </p:cNvSpPr>
          <p:nvPr>
            <p:ph type="ftr" sz="quarter" idx="4"/>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atin typeface="Times New Roman" pitchFamily="18" charset="0"/>
              </a:defRPr>
            </a:lvl1pPr>
          </a:lstStyle>
          <a:p>
            <a:endParaRPr lang="en-US" altLang="zh-CN"/>
          </a:p>
        </p:txBody>
      </p:sp>
      <p:sp>
        <p:nvSpPr>
          <p:cNvPr id="2053" name="Rectangle 5"/>
          <p:cNvSpPr>
            <a:spLocks noGrp="1" noChangeArrowheads="1"/>
          </p:cNvSpPr>
          <p:nvPr>
            <p:ph type="sldNum" sz="quarter" idx="5"/>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atin typeface="Times New Roman" pitchFamily="18" charset="0"/>
              </a:defRPr>
            </a:lvl1pPr>
          </a:lstStyle>
          <a:p>
            <a:fld id="{63F510A8-AA72-4C38-AB08-400E5CB30EB0}" type="slidenum">
              <a:rPr lang="zh-CN" altLang="en-US"/>
              <a:pPr/>
              <a:t>‹#›</a:t>
            </a:fld>
            <a:endParaRPr lang="en-US" altLang="zh-CN"/>
          </a:p>
        </p:txBody>
      </p:sp>
      <p:sp>
        <p:nvSpPr>
          <p:cNvPr id="2054" name="Rectangle 6"/>
          <p:cNvSpPr>
            <a:spLocks noChangeArrowheads="1"/>
          </p:cNvSpPr>
          <p:nvPr/>
        </p:nvSpPr>
        <p:spPr bwMode="auto">
          <a:xfrm>
            <a:off x="3155950" y="8774113"/>
            <a:ext cx="690563"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4BD1C8F2-0359-4920-AB98-7CE0232E9F06}"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
        <p:nvSpPr>
          <p:cNvPr id="2055" name="Rectangle 7"/>
          <p:cNvSpPr>
            <a:spLocks noGrp="1" noRot="1" noChangeAspect="1" noChangeArrowheads="1" noTextEdit="1"/>
          </p:cNvSpPr>
          <p:nvPr>
            <p:ph type="sldImg" idx="2"/>
          </p:nvPr>
        </p:nvSpPr>
        <p:spPr bwMode="auto">
          <a:xfrm>
            <a:off x="1209675" y="701675"/>
            <a:ext cx="4595813" cy="3446463"/>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1pPr>
    <a:lvl2pPr marL="4572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2pPr>
    <a:lvl3pPr marL="9144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3pPr>
    <a:lvl4pPr marL="13716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4pPr>
    <a:lvl5pPr marL="18288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6FE93B7E-87AB-4A85-82BE-80F7D42997A2}" type="slidenum">
              <a:rPr lang="zh-CN" altLang="en-US"/>
              <a:pPr/>
              <a:t>14</a:t>
            </a:fld>
            <a:endParaRPr lang="en-US" altLang="zh-CN"/>
          </a:p>
        </p:txBody>
      </p:sp>
      <p:sp>
        <p:nvSpPr>
          <p:cNvPr id="3566594" name="Rectangle 2"/>
          <p:cNvSpPr>
            <a:spLocks noGrp="1" noRot="1" noChangeAspect="1" noChangeArrowheads="1" noTextEdit="1"/>
          </p:cNvSpPr>
          <p:nvPr>
            <p:ph type="sldImg"/>
          </p:nvPr>
        </p:nvSpPr>
        <p:spPr>
          <a:xfrm>
            <a:off x="1195388" y="692150"/>
            <a:ext cx="4613275" cy="3459163"/>
          </a:xfrm>
          <a:ln/>
        </p:spPr>
      </p:sp>
      <p:sp>
        <p:nvSpPr>
          <p:cNvPr id="3566595" name="Rectangle 3"/>
          <p:cNvSpPr>
            <a:spLocks noGrp="1" noChangeArrowheads="1"/>
          </p:cNvSpPr>
          <p:nvPr>
            <p:ph type="body" idx="1"/>
          </p:nvPr>
        </p:nvSpPr>
        <p:spPr bwMode="auto">
          <a:xfrm>
            <a:off x="700088" y="4381500"/>
            <a:ext cx="5603875" cy="4149725"/>
          </a:xfrm>
          <a:prstGeom prst="rect">
            <a:avLst/>
          </a:prstGeom>
          <a:solidFill>
            <a:srgbClr val="FFFFFF"/>
          </a:solidFill>
          <a:ln>
            <a:solidFill>
              <a:srgbClr val="000000"/>
            </a:solidFill>
            <a:miter lim="800000"/>
            <a:headEnd/>
            <a:tailEnd/>
          </a:ln>
        </p:spPr>
        <p:txBody>
          <a:bodyPr lIns="92720" tIns="46360" rIns="92720" bIns="46360"/>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72300" y="-17463"/>
            <a:ext cx="2171700" cy="614362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463"/>
            <a:ext cx="6362700" cy="614362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584325" y="-17463"/>
            <a:ext cx="7559675" cy="868363"/>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a:prstGeom prst="rect">
            <a:avLst/>
          </a:prstGeom>
        </p:spPr>
        <p:txBody>
          <a:bodyPr/>
          <a:lstStyle/>
          <a:p>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3170306" name="Group 2"/>
          <p:cNvGrpSpPr>
            <a:grpSpLocks/>
          </p:cNvGrpSpPr>
          <p:nvPr/>
        </p:nvGrpSpPr>
        <p:grpSpPr bwMode="auto">
          <a:xfrm>
            <a:off x="0" y="0"/>
            <a:ext cx="9144000" cy="6858000"/>
            <a:chOff x="0" y="0"/>
            <a:chExt cx="5760" cy="4320"/>
          </a:xfrm>
        </p:grpSpPr>
        <p:sp>
          <p:nvSpPr>
            <p:cNvPr id="3170307"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70308"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grpSp>
          <p:nvGrpSpPr>
            <p:cNvPr id="3170309" name="Group 5"/>
            <p:cNvGrpSpPr>
              <a:grpSpLocks/>
            </p:cNvGrpSpPr>
            <p:nvPr/>
          </p:nvGrpSpPr>
          <p:grpSpPr bwMode="auto">
            <a:xfrm>
              <a:off x="0" y="672"/>
              <a:ext cx="1806" cy="1989"/>
              <a:chOff x="0" y="672"/>
              <a:chExt cx="1806" cy="1989"/>
            </a:xfrm>
          </p:grpSpPr>
          <p:sp>
            <p:nvSpPr>
              <p:cNvPr id="3170310"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1"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2"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3"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4"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5"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6"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7"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8"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9"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grpSp>
      </p:grpSp>
      <p:sp>
        <p:nvSpPr>
          <p:cNvPr id="3170320" name="Rectangle 16"/>
          <p:cNvSpPr>
            <a:spLocks noGrp="1" noChangeArrowheads="1"/>
          </p:cNvSpPr>
          <p:nvPr>
            <p:ph type="dt" sz="half" idx="2"/>
          </p:nvPr>
        </p:nvSpPr>
        <p:spPr>
          <a:xfrm>
            <a:off x="457200" y="6248400"/>
            <a:ext cx="2133600" cy="457200"/>
          </a:xfrm>
        </p:spPr>
        <p:txBody>
          <a:bodyPr/>
          <a:lstStyle>
            <a:lvl1pPr>
              <a:defRPr/>
            </a:lvl1pPr>
          </a:lstStyle>
          <a:p>
            <a:endParaRPr lang="en-US" altLang="zh-CN"/>
          </a:p>
        </p:txBody>
      </p:sp>
      <p:sp>
        <p:nvSpPr>
          <p:cNvPr id="3170321" name="Rectangle 17"/>
          <p:cNvSpPr>
            <a:spLocks noGrp="1" noChangeArrowheads="1"/>
          </p:cNvSpPr>
          <p:nvPr>
            <p:ph type="ftr" sz="quarter" idx="3"/>
          </p:nvPr>
        </p:nvSpPr>
        <p:spPr/>
        <p:txBody>
          <a:bodyPr/>
          <a:lstStyle>
            <a:lvl1pPr>
              <a:defRPr/>
            </a:lvl1pPr>
          </a:lstStyle>
          <a:p>
            <a:endParaRPr lang="en-US" altLang="zh-CN"/>
          </a:p>
        </p:txBody>
      </p:sp>
      <p:sp>
        <p:nvSpPr>
          <p:cNvPr id="3170322" name="Rectangle 18"/>
          <p:cNvSpPr>
            <a:spLocks noGrp="1" noChangeArrowheads="1"/>
          </p:cNvSpPr>
          <p:nvPr>
            <p:ph type="sldNum" sz="quarter" idx="4"/>
          </p:nvPr>
        </p:nvSpPr>
        <p:spPr/>
        <p:txBody>
          <a:bodyPr/>
          <a:lstStyle>
            <a:lvl1pPr>
              <a:defRPr/>
            </a:lvl1pPr>
          </a:lstStyle>
          <a:p>
            <a:fld id="{890E379A-0546-42BF-AD2D-71FE5E76CA69}" type="slidenum">
              <a:rPr lang="zh-CN" altLang="en-US"/>
              <a:pPr/>
              <a:t>‹#›</a:t>
            </a:fld>
            <a:endParaRPr lang="en-US" altLang="zh-CN"/>
          </a:p>
        </p:txBody>
      </p:sp>
      <p:sp>
        <p:nvSpPr>
          <p:cNvPr id="317032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3170324"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1500"/>
            </a:lvl1pPr>
          </a:lstStyle>
          <a:p>
            <a:r>
              <a:rPr lang="zh-CN" altLang="en-US"/>
              <a:t>单击此处编辑母版副标题样式</a:t>
            </a:r>
          </a:p>
        </p:txBody>
      </p:sp>
      <p:sp>
        <p:nvSpPr>
          <p:cNvPr id="10" name="Text Box 12"/>
          <p:cNvSpPr txBox="1">
            <a:spLocks noChangeArrowheads="1"/>
          </p:cNvSpPr>
          <p:nvPr userDrawn="1"/>
        </p:nvSpPr>
        <p:spPr bwMode="auto">
          <a:xfrm>
            <a:off x="1116012" y="6596063"/>
            <a:ext cx="8343674" cy="276999"/>
          </a:xfrm>
          <a:prstGeom prst="rect">
            <a:avLst/>
          </a:prstGeom>
          <a:noFill/>
          <a:ln w="9525">
            <a:noFill/>
            <a:miter lim="800000"/>
            <a:headEnd/>
            <a:tailEnd/>
          </a:ln>
          <a:effectLst/>
        </p:spPr>
        <p:txBody>
          <a:bodyPr wrap="square">
            <a:spAutoFit/>
          </a:bodyPr>
          <a:lstStyle/>
          <a:p>
            <a:pPr eaLnBrk="1" hangingPunct="1">
              <a:spcBef>
                <a:spcPct val="50000"/>
              </a:spcBef>
            </a:pPr>
            <a:r>
              <a:rPr lang="zh-CN" altLang="en-US" sz="1200" b="1" dirty="0" smtClean="0">
                <a:solidFill>
                  <a:srgbClr val="0000CC"/>
                </a:solidFill>
                <a:ea typeface="方正综艺简体" charset="-122"/>
              </a:rPr>
              <a:t>乘联会秘书处   地址：上海市武宁路</a:t>
            </a:r>
            <a:r>
              <a:rPr lang="en-US" altLang="zh-CN" sz="1200" b="1" dirty="0" smtClean="0">
                <a:solidFill>
                  <a:srgbClr val="0000CC"/>
                </a:solidFill>
                <a:ea typeface="方正综艺简体" charset="-122"/>
              </a:rPr>
              <a:t>423</a:t>
            </a:r>
            <a:r>
              <a:rPr lang="zh-CN" altLang="en-US" sz="1200" b="1" dirty="0" smtClean="0">
                <a:solidFill>
                  <a:srgbClr val="0000CC"/>
                </a:solidFill>
                <a:ea typeface="方正综艺简体" charset="-122"/>
              </a:rPr>
              <a:t>号</a:t>
            </a:r>
            <a:r>
              <a:rPr lang="en-US" altLang="zh-CN" sz="1200" b="1" dirty="0" smtClean="0">
                <a:solidFill>
                  <a:srgbClr val="0000CC"/>
                </a:solidFill>
                <a:ea typeface="方正综艺简体" charset="-122"/>
              </a:rPr>
              <a:t>18</a:t>
            </a:r>
            <a:r>
              <a:rPr lang="zh-CN" altLang="en-US" sz="1200" b="1" dirty="0" smtClean="0">
                <a:solidFill>
                  <a:srgbClr val="0000CC"/>
                </a:solidFill>
                <a:ea typeface="方正综艺简体" charset="-122"/>
              </a:rPr>
              <a:t>号楼</a:t>
            </a:r>
            <a:r>
              <a:rPr lang="en-US" altLang="zh-CN" sz="1200" b="1" dirty="0" smtClean="0">
                <a:solidFill>
                  <a:srgbClr val="0000CC"/>
                </a:solidFill>
                <a:ea typeface="方正综艺简体" charset="-122"/>
              </a:rPr>
              <a:t>901</a:t>
            </a:r>
            <a:r>
              <a:rPr lang="zh-CN" altLang="en-US" sz="1200" b="1" dirty="0" smtClean="0">
                <a:solidFill>
                  <a:srgbClr val="0000CC"/>
                </a:solidFill>
                <a:ea typeface="方正综艺简体" charset="-122"/>
              </a:rPr>
              <a:t>室  电话：</a:t>
            </a:r>
            <a:r>
              <a:rPr lang="en-US" altLang="zh-CN" sz="1200" b="1" dirty="0" smtClean="0">
                <a:solidFill>
                  <a:srgbClr val="0000CC"/>
                </a:solidFill>
                <a:ea typeface="方正综艺简体" charset="-122"/>
              </a:rPr>
              <a:t>021-52680968   </a:t>
            </a:r>
            <a:r>
              <a:rPr lang="zh-CN" altLang="en-US" sz="1200" b="1" dirty="0" smtClean="0">
                <a:solidFill>
                  <a:srgbClr val="0000CC"/>
                </a:solidFill>
                <a:ea typeface="方正综艺简体" charset="-122"/>
              </a:rPr>
              <a:t>邮箱：</a:t>
            </a:r>
            <a:r>
              <a:rPr lang="en-US" altLang="zh-CN" sz="1200" b="1" dirty="0" smtClean="0">
                <a:solidFill>
                  <a:srgbClr val="0000CC"/>
                </a:solidFill>
                <a:ea typeface="方正综艺简体" charset="-122"/>
              </a:rPr>
              <a:t>yanghua@sxtauto.com.cn</a:t>
            </a:r>
            <a:endParaRPr lang="zh-CN" altLang="en-US" sz="1200" b="1" dirty="0">
              <a:solidFill>
                <a:srgbClr val="0000CC"/>
              </a:solidFill>
              <a:ea typeface="方正综艺简体" charset="-122"/>
            </a:endParaRPr>
          </a:p>
        </p:txBody>
      </p:sp>
      <p:pic>
        <p:nvPicPr>
          <p:cNvPr id="3170330" name="Picture 26" descr="乘联会组合LOGO"/>
          <p:cNvPicPr>
            <a:picLocks noChangeAspect="1" noChangeArrowheads="1"/>
          </p:cNvPicPr>
          <p:nvPr userDrawn="1"/>
        </p:nvPicPr>
        <p:blipFill>
          <a:blip r:embed="rId2" cstate="print"/>
          <a:srcRect/>
          <a:stretch>
            <a:fillRect/>
          </a:stretch>
        </p:blipFill>
        <p:spPr bwMode="auto">
          <a:xfrm>
            <a:off x="19050" y="6486525"/>
            <a:ext cx="1141413" cy="371475"/>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180F9CA0-7A2D-495A-9697-CA12F81BA5E3}"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72BBB052-3883-48E5-BF51-D6B98F9957BA}"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07A28132-7A8A-4E9D-AAD0-A22A209CB726}"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7D8D6ACF-6D4E-43C7-9902-A977CD827A9D}" type="slidenum">
              <a:rPr lang="zh-CN" altLang="en-US"/>
              <a:pPr/>
              <a:t>‹#›</a:t>
            </a:fld>
            <a:endParaRPr lang="en-US" altLang="zh-CN"/>
          </a:p>
        </p:txBody>
      </p:sp>
      <p:sp>
        <p:nvSpPr>
          <p:cNvPr id="9" name="日期占位符 8"/>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076C7A5C-D0D1-46CB-82FB-27817A9FE91A}" type="slidenum">
              <a:rPr lang="zh-CN" altLang="en-US"/>
              <a:pPr/>
              <a:t>‹#›</a:t>
            </a:fld>
            <a:endParaRPr lang="en-US" altLang="zh-CN"/>
          </a:p>
        </p:txBody>
      </p:sp>
      <p:sp>
        <p:nvSpPr>
          <p:cNvPr id="5" name="日期占位符 4"/>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DC26A9B0-DC9F-4B59-9870-371365C3FB5A}" type="slidenum">
              <a:rPr lang="zh-CN" altLang="en-US"/>
              <a:pPr/>
              <a:t>‹#›</a:t>
            </a:fld>
            <a:endParaRPr lang="en-US" altLang="zh-CN"/>
          </a:p>
        </p:txBody>
      </p:sp>
      <p:sp>
        <p:nvSpPr>
          <p:cNvPr id="4" name="日期占位符 3"/>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3A9F0796-6E0A-4871-86B7-8F934E6283AC}"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7FB5757F-1120-4A17-AA78-9E2EA4338694}"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3A9593DC-51EF-49C2-A168-FB552D958ACA}"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D84A4D0A-4527-439B-A1E7-A24ECD6F3F7E}"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0" name="Rectangle 176"/>
          <p:cNvSpPr>
            <a:spLocks noChangeArrowheads="1"/>
          </p:cNvSpPr>
          <p:nvPr userDrawn="1"/>
        </p:nvSpPr>
        <p:spPr bwMode="auto">
          <a:xfrm>
            <a:off x="8343900" y="6583363"/>
            <a:ext cx="798513" cy="274637"/>
          </a:xfrm>
          <a:prstGeom prst="rect">
            <a:avLst/>
          </a:prstGeom>
          <a:noFill/>
          <a:ln w="9525">
            <a:noFill/>
            <a:miter lim="800000"/>
            <a:headEnd/>
            <a:tailEnd/>
          </a:ln>
          <a:effectLst/>
        </p:spPr>
        <p:txBody>
          <a:bodyPr lIns="92075" tIns="46038" rIns="92075" bIns="46038">
            <a:spAutoFit/>
          </a:bodyPr>
          <a:lstStyle/>
          <a:p>
            <a:pPr algn="r">
              <a:lnSpc>
                <a:spcPct val="80000"/>
              </a:lnSpc>
              <a:tabLst>
                <a:tab pos="2457450" algn="l"/>
                <a:tab pos="4343400" algn="ctr"/>
                <a:tab pos="5429250" algn="l"/>
                <a:tab pos="6629400" algn="l"/>
                <a:tab pos="8459788" algn="r"/>
                <a:tab pos="8866188" algn="r"/>
              </a:tabLst>
            </a:pPr>
            <a:r>
              <a:rPr lang="en-US" altLang="zh-CN" sz="1500" b="1">
                <a:solidFill>
                  <a:schemeClr val="tx2"/>
                </a:solidFill>
                <a:effectLst>
                  <a:outerShdw blurRad="38100" dist="38100" dir="2700000" algn="tl">
                    <a:srgbClr val="C0C0C0"/>
                  </a:outerShdw>
                </a:effectLst>
              </a:rPr>
              <a:t>P </a:t>
            </a:r>
            <a:fld id="{4DDB72C0-487D-491F-98A8-542977ED15BF}" type="slidenum">
              <a:rPr lang="en-US" altLang="zh-CN" sz="1500" b="1">
                <a:solidFill>
                  <a:schemeClr val="tx2"/>
                </a:solidFill>
                <a:effectLst>
                  <a:outerShdw blurRad="38100" dist="38100" dir="2700000" algn="tl">
                    <a:srgbClr val="C0C0C0"/>
                  </a:outerShdw>
                </a:effectLst>
              </a:rPr>
              <a:pPr algn="r">
                <a:lnSpc>
                  <a:spcPct val="80000"/>
                </a:lnSpc>
                <a:tabLst>
                  <a:tab pos="2457450" algn="l"/>
                  <a:tab pos="4343400" algn="ctr"/>
                  <a:tab pos="5429250" algn="l"/>
                  <a:tab pos="6629400" algn="l"/>
                  <a:tab pos="8459788" algn="r"/>
                  <a:tab pos="8866188" algn="r"/>
                </a:tabLst>
              </a:pPr>
              <a:t>‹#›</a:t>
            </a:fld>
            <a:r>
              <a:rPr lang="en-US" altLang="zh-CN" b="1">
                <a:solidFill>
                  <a:schemeClr val="tx2"/>
                </a:solidFill>
                <a:effectLst>
                  <a:outerShdw blurRad="38100" dist="38100" dir="2700000" algn="tl">
                    <a:srgbClr val="C0C0C0"/>
                  </a:outerShdw>
                </a:effectLst>
              </a:rPr>
              <a:t> </a:t>
            </a:r>
          </a:p>
        </p:txBody>
      </p:sp>
      <p:grpSp>
        <p:nvGrpSpPr>
          <p:cNvPr id="1209" name="Group 185"/>
          <p:cNvGrpSpPr>
            <a:grpSpLocks/>
          </p:cNvGrpSpPr>
          <p:nvPr userDrawn="1"/>
        </p:nvGrpSpPr>
        <p:grpSpPr bwMode="auto">
          <a:xfrm>
            <a:off x="0" y="-6350"/>
            <a:ext cx="9156700" cy="911225"/>
            <a:chOff x="-1" y="196"/>
            <a:chExt cx="5768" cy="635"/>
          </a:xfrm>
        </p:grpSpPr>
        <p:sp>
          <p:nvSpPr>
            <p:cNvPr id="1210" name="Rectangle 186"/>
            <p:cNvSpPr>
              <a:spLocks noChangeArrowheads="1"/>
            </p:cNvSpPr>
            <p:nvPr userDrawn="1"/>
          </p:nvSpPr>
          <p:spPr bwMode="gray">
            <a:xfrm>
              <a:off x="1" y="196"/>
              <a:ext cx="5766" cy="635"/>
            </a:xfrm>
            <a:prstGeom prst="rect">
              <a:avLst/>
            </a:prstGeom>
            <a:gradFill rotWithShape="1">
              <a:gsLst>
                <a:gs pos="0">
                  <a:srgbClr val="0099CC"/>
                </a:gs>
                <a:gs pos="100000">
                  <a:srgbClr val="1D528D"/>
                </a:gs>
              </a:gsLst>
              <a:lin ang="0" scaled="1"/>
            </a:gradFill>
            <a:ln w="9525">
              <a:noFill/>
              <a:miter lim="800000"/>
              <a:headEnd/>
              <a:tailEnd/>
            </a:ln>
            <a:effectLst/>
          </p:spPr>
          <p:txBody>
            <a:bodyPr wrap="none" anchor="ctr"/>
            <a:lstStyle/>
            <a:p>
              <a:endParaRPr lang="zh-CN" altLang="en-US"/>
            </a:p>
          </p:txBody>
        </p:sp>
        <p:sp>
          <p:nvSpPr>
            <p:cNvPr id="1211" name="Freeform 187"/>
            <p:cNvSpPr>
              <a:spLocks/>
            </p:cNvSpPr>
            <p:nvPr userDrawn="1"/>
          </p:nvSpPr>
          <p:spPr bwMode="gray">
            <a:xfrm flipH="1" flipV="1">
              <a:off x="2265" y="196"/>
              <a:ext cx="3497" cy="226"/>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1D528D"/>
                </a:gs>
                <a:gs pos="100000">
                  <a:srgbClr val="1D528D">
                    <a:gamma/>
                    <a:shade val="46275"/>
                    <a:invGamma/>
                  </a:srgbClr>
                </a:gs>
              </a:gsLst>
              <a:lin ang="18900000" scaled="1"/>
            </a:gradFill>
            <a:ln w="9525">
              <a:noFill/>
              <a:round/>
              <a:headEnd/>
              <a:tailEnd/>
            </a:ln>
            <a:effectLst/>
          </p:spPr>
          <p:txBody>
            <a:bodyPr/>
            <a:lstStyle/>
            <a:p>
              <a:endParaRPr lang="zh-CN" altLang="en-US"/>
            </a:p>
          </p:txBody>
        </p:sp>
        <p:sp>
          <p:nvSpPr>
            <p:cNvPr id="1212" name="Freeform 188"/>
            <p:cNvSpPr>
              <a:spLocks/>
            </p:cNvSpPr>
            <p:nvPr userDrawn="1"/>
          </p:nvSpPr>
          <p:spPr bwMode="gray">
            <a:xfrm>
              <a:off x="-1" y="513"/>
              <a:ext cx="3702" cy="311"/>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0099CC"/>
                </a:gs>
                <a:gs pos="100000">
                  <a:srgbClr val="0099CC">
                    <a:gamma/>
                    <a:shade val="46275"/>
                    <a:invGamma/>
                  </a:srgbClr>
                </a:gs>
              </a:gsLst>
              <a:lin ang="18900000" scaled="1"/>
            </a:gradFill>
            <a:ln w="9525">
              <a:noFill/>
              <a:round/>
              <a:headEnd/>
              <a:tailEnd/>
            </a:ln>
            <a:effectLst/>
          </p:spPr>
          <p:txBody>
            <a:bodyPr/>
            <a:lstStyle/>
            <a:p>
              <a:endParaRPr lang="zh-CN" altLang="en-US"/>
            </a:p>
          </p:txBody>
        </p:sp>
      </p:grpSp>
      <p:sp>
        <p:nvSpPr>
          <p:cNvPr id="1213" name="Rectangle 189"/>
          <p:cNvSpPr>
            <a:spLocks noChangeArrowheads="1"/>
          </p:cNvSpPr>
          <p:nvPr userDrawn="1"/>
        </p:nvSpPr>
        <p:spPr bwMode="gray">
          <a:xfrm>
            <a:off x="12700" y="942975"/>
            <a:ext cx="9132888" cy="158750"/>
          </a:xfrm>
          <a:prstGeom prst="rect">
            <a:avLst/>
          </a:prstGeom>
          <a:gradFill rotWithShape="0">
            <a:gsLst>
              <a:gs pos="0">
                <a:srgbClr val="CACACA"/>
              </a:gs>
              <a:gs pos="100000">
                <a:srgbClr val="CACACA">
                  <a:gamma/>
                  <a:tint val="0"/>
                  <a:invGamma/>
                </a:srgbClr>
              </a:gs>
            </a:gsLst>
            <a:lin ang="5400000" scaled="1"/>
          </a:gradFill>
          <a:ln w="9525">
            <a:noFill/>
            <a:miter lim="800000"/>
            <a:headEnd/>
            <a:tailEnd/>
          </a:ln>
          <a:effectLst/>
        </p:spPr>
        <p:txBody>
          <a:bodyPr wrap="none" anchor="ctr"/>
          <a:lstStyle/>
          <a:p>
            <a:endParaRPr lang="zh-CN" altLang="en-US"/>
          </a:p>
        </p:txBody>
      </p:sp>
      <p:pic>
        <p:nvPicPr>
          <p:cNvPr id="1214" name="Picture 190" descr="Untitled-1 copy"/>
          <p:cNvPicPr>
            <a:picLocks noChangeAspect="1" noChangeArrowheads="1"/>
          </p:cNvPicPr>
          <p:nvPr userDrawn="1"/>
        </p:nvPicPr>
        <p:blipFill>
          <a:blip r:embed="rId14"/>
          <a:srcRect/>
          <a:stretch>
            <a:fillRect/>
          </a:stretch>
        </p:blipFill>
        <p:spPr bwMode="gray">
          <a:xfrm>
            <a:off x="252413" y="90488"/>
            <a:ext cx="720725" cy="720725"/>
          </a:xfrm>
          <a:prstGeom prst="rect">
            <a:avLst/>
          </a:prstGeom>
          <a:noFill/>
        </p:spPr>
      </p:pic>
      <p:pic>
        <p:nvPicPr>
          <p:cNvPr id="1215" name="Picture 191" descr="Untitled-1 copy"/>
          <p:cNvPicPr>
            <a:picLocks noChangeAspect="1" noChangeArrowheads="1"/>
          </p:cNvPicPr>
          <p:nvPr userDrawn="1"/>
        </p:nvPicPr>
        <p:blipFill>
          <a:blip r:embed="rId15"/>
          <a:srcRect/>
          <a:stretch>
            <a:fillRect/>
          </a:stretch>
        </p:blipFill>
        <p:spPr bwMode="gray">
          <a:xfrm>
            <a:off x="973138" y="473075"/>
            <a:ext cx="358775" cy="358775"/>
          </a:xfrm>
          <a:prstGeom prst="rect">
            <a:avLst/>
          </a:prstGeom>
          <a:noFill/>
        </p:spPr>
      </p:pic>
      <p:sp>
        <p:nvSpPr>
          <p:cNvPr id="1216" name="Rectangle 192"/>
          <p:cNvSpPr>
            <a:spLocks noGrp="1" noChangeArrowheads="1"/>
          </p:cNvSpPr>
          <p:nvPr>
            <p:ph type="title"/>
          </p:nvPr>
        </p:nvSpPr>
        <p:spPr bwMode="gray">
          <a:xfrm>
            <a:off x="1584325" y="-17463"/>
            <a:ext cx="7559675"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 name="Text Box 12"/>
          <p:cNvSpPr txBox="1">
            <a:spLocks noChangeArrowheads="1"/>
          </p:cNvSpPr>
          <p:nvPr userDrawn="1"/>
        </p:nvSpPr>
        <p:spPr bwMode="auto">
          <a:xfrm>
            <a:off x="1138238" y="6596063"/>
            <a:ext cx="1223962" cy="274637"/>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CC"/>
                </a:solidFill>
                <a:ea typeface="方正综艺简体" charset="-122"/>
              </a:rPr>
              <a:t>乘联会秘书处</a:t>
            </a:r>
          </a:p>
        </p:txBody>
      </p:sp>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pic>
        <p:nvPicPr>
          <p:cNvPr id="1229" name="Picture 205" descr="乘联会组合LOGO"/>
          <p:cNvPicPr>
            <a:picLocks noChangeAspect="1" noChangeArrowheads="1"/>
          </p:cNvPicPr>
          <p:nvPr userDrawn="1"/>
        </p:nvPicPr>
        <p:blipFill>
          <a:blip r:embed="rId16" cstate="print"/>
          <a:srcRect/>
          <a:stretch>
            <a:fillRect/>
          </a:stretch>
        </p:blipFill>
        <p:spPr bwMode="auto">
          <a:xfrm>
            <a:off x="19050" y="6486525"/>
            <a:ext cx="1141413" cy="371475"/>
          </a:xfrm>
          <a:prstGeom prst="rect">
            <a:avLst/>
          </a:prstGeom>
          <a:noFill/>
        </p:spPr>
      </p:pic>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2" r:id="rId12"/>
  </p:sldLayoutIdLst>
  <p:transition/>
  <p:timing>
    <p:tnLst>
      <p:par>
        <p:cTn id="1" dur="indefinite" restart="never" nodeType="tmRoot"/>
      </p:par>
    </p:tnLst>
  </p:timing>
  <p:txStyles>
    <p:titleStyle>
      <a:lvl1pPr algn="r" rtl="0" fontAlgn="base">
        <a:spcBef>
          <a:spcPct val="0"/>
        </a:spcBef>
        <a:spcAft>
          <a:spcPct val="0"/>
        </a:spcAft>
        <a:defRPr b="1">
          <a:solidFill>
            <a:srgbClr val="FFFFFF"/>
          </a:solidFill>
          <a:effectLst>
            <a:outerShdw blurRad="38100" dist="38100" dir="2700000" algn="tl">
              <a:srgbClr val="C0C0C0"/>
            </a:outerShdw>
          </a:effectLst>
          <a:latin typeface="+mj-lt"/>
          <a:ea typeface="+mj-ea"/>
          <a:cs typeface="+mj-cs"/>
        </a:defRPr>
      </a:lvl1pPr>
      <a:lvl2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2pPr>
      <a:lvl3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3pPr>
      <a:lvl4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4pPr>
      <a:lvl5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5pPr>
      <a:lvl6pPr marL="4572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6pPr>
      <a:lvl7pPr marL="9144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7pPr>
      <a:lvl8pPr marL="13716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8pPr>
      <a:lvl9pPr marL="18288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9pPr>
    </p:titleStyle>
    <p:bodyStyle>
      <a:lvl1pPr marL="400050" indent="-400050" algn="l" rtl="0" fontAlgn="base">
        <a:spcBef>
          <a:spcPct val="0"/>
        </a:spcBef>
        <a:spcAft>
          <a:spcPct val="0"/>
        </a:spcAft>
        <a:buClr>
          <a:srgbClr val="4976D1"/>
        </a:buClr>
        <a:buSzPct val="90000"/>
        <a:buFont typeface="Wingdings" pitchFamily="2" charset="2"/>
        <a:buChar char="u"/>
        <a:defRPr sz="2000" b="1">
          <a:solidFill>
            <a:schemeClr val="tx1"/>
          </a:solidFill>
          <a:latin typeface="+mn-lt"/>
          <a:ea typeface="+mn-ea"/>
          <a:cs typeface="+mn-cs"/>
        </a:defRPr>
      </a:lvl1pPr>
      <a:lvl2pPr marL="857250" indent="-342900" algn="l" rtl="0" fontAlgn="base">
        <a:spcBef>
          <a:spcPct val="0"/>
        </a:spcBef>
        <a:spcAft>
          <a:spcPct val="0"/>
        </a:spcAft>
        <a:buClr>
          <a:srgbClr val="4976D1"/>
        </a:buClr>
        <a:buSzPct val="90000"/>
        <a:buFont typeface="Wingdings" pitchFamily="2" charset="2"/>
        <a:buChar char="n"/>
        <a:defRPr>
          <a:solidFill>
            <a:schemeClr val="tx1"/>
          </a:solidFill>
          <a:latin typeface="+mn-lt"/>
          <a:ea typeface="+mn-ea"/>
        </a:defRPr>
      </a:lvl2pPr>
      <a:lvl3pPr marL="1260475" indent="-288925" algn="l" rtl="0" fontAlgn="base">
        <a:spcBef>
          <a:spcPct val="0"/>
        </a:spcBef>
        <a:spcAft>
          <a:spcPct val="0"/>
        </a:spcAft>
        <a:buClr>
          <a:srgbClr val="4976D1"/>
        </a:buClr>
        <a:buSzPct val="90000"/>
        <a:buFont typeface="Wingdings" pitchFamily="2" charset="2"/>
        <a:buChar char="l"/>
        <a:defRPr>
          <a:solidFill>
            <a:schemeClr val="tx1"/>
          </a:solidFill>
          <a:latin typeface="+mn-lt"/>
          <a:ea typeface="+mn-ea"/>
        </a:defRPr>
      </a:lvl3pPr>
      <a:lvl4pPr marL="1652588" indent="-277813" algn="l" rtl="0" fontAlgn="base">
        <a:spcBef>
          <a:spcPct val="0"/>
        </a:spcBef>
        <a:spcAft>
          <a:spcPct val="0"/>
        </a:spcAft>
        <a:buClr>
          <a:srgbClr val="4976D1"/>
        </a:buClr>
        <a:buSzPct val="90000"/>
        <a:buFont typeface="Wingdings" pitchFamily="2" charset="2"/>
        <a:buChar char="Ø"/>
        <a:defRPr>
          <a:solidFill>
            <a:schemeClr val="tx1"/>
          </a:solidFill>
          <a:latin typeface="+mn-lt"/>
          <a:ea typeface="+mn-ea"/>
        </a:defRPr>
      </a:lvl4pPr>
      <a:lvl5pPr marL="20526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5pPr>
      <a:lvl6pPr marL="25098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6pPr>
      <a:lvl7pPr marL="29670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7pPr>
      <a:lvl8pPr marL="34242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8pPr>
      <a:lvl9pPr marL="38814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69282"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endParaRPr lang="en-US" altLang="zh-CN"/>
          </a:p>
        </p:txBody>
      </p:sp>
      <p:sp>
        <p:nvSpPr>
          <p:cNvPr id="3169283"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fld id="{7A1F0D6F-F667-4618-90A0-50BD46E2B654}" type="slidenum">
              <a:rPr lang="zh-CN" altLang="en-US"/>
              <a:pPr/>
              <a:t>‹#›</a:t>
            </a:fld>
            <a:endParaRPr lang="en-US" altLang="zh-CN"/>
          </a:p>
        </p:txBody>
      </p:sp>
      <p:grpSp>
        <p:nvGrpSpPr>
          <p:cNvPr id="3169284" name="Group 4"/>
          <p:cNvGrpSpPr>
            <a:grpSpLocks/>
          </p:cNvGrpSpPr>
          <p:nvPr/>
        </p:nvGrpSpPr>
        <p:grpSpPr bwMode="auto">
          <a:xfrm>
            <a:off x="0" y="0"/>
            <a:ext cx="9144000" cy="546100"/>
            <a:chOff x="0" y="0"/>
            <a:chExt cx="5760" cy="344"/>
          </a:xfrm>
        </p:grpSpPr>
        <p:sp>
          <p:nvSpPr>
            <p:cNvPr id="3169285"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69286"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eaLnBrk="1" hangingPunct="1"/>
              <a:endParaRPr lang="zh-CN" altLang="en-US" sz="2400">
                <a:latin typeface="Times New Roman" pitchFamily="18" charset="0"/>
              </a:endParaRPr>
            </a:p>
          </p:txBody>
        </p:sp>
        <p:sp>
          <p:nvSpPr>
            <p:cNvPr id="3169287"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8"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9"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0"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91"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69292"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3"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grpSp>
      <p:sp>
        <p:nvSpPr>
          <p:cNvPr id="3169294"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169295"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169296"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ea typeface="宋体" charset="-122"/>
        </a:defRPr>
      </a:lvl2pPr>
      <a:lvl3pPr algn="l" rtl="0" fontAlgn="base">
        <a:spcBef>
          <a:spcPct val="0"/>
        </a:spcBef>
        <a:spcAft>
          <a:spcPct val="0"/>
        </a:spcAft>
        <a:defRPr sz="4400">
          <a:solidFill>
            <a:schemeClr val="tx1"/>
          </a:solidFill>
          <a:latin typeface="Arial" charset="0"/>
          <a:ea typeface="宋体" charset="-122"/>
        </a:defRPr>
      </a:lvl3pPr>
      <a:lvl4pPr algn="l" rtl="0" fontAlgn="base">
        <a:spcBef>
          <a:spcPct val="0"/>
        </a:spcBef>
        <a:spcAft>
          <a:spcPct val="0"/>
        </a:spcAft>
        <a:defRPr sz="4400">
          <a:solidFill>
            <a:schemeClr val="tx1"/>
          </a:solidFill>
          <a:latin typeface="Arial" charset="0"/>
          <a:ea typeface="宋体" charset="-122"/>
        </a:defRPr>
      </a:lvl4pPr>
      <a:lvl5pPr algn="l" rtl="0" fontAlgn="base">
        <a:spcBef>
          <a:spcPct val="0"/>
        </a:spcBef>
        <a:spcAft>
          <a:spcPct val="0"/>
        </a:spcAft>
        <a:defRPr sz="4400">
          <a:solidFill>
            <a:schemeClr val="tx1"/>
          </a:solidFill>
          <a:latin typeface="Arial" charset="0"/>
          <a:ea typeface="宋体" charset="-122"/>
        </a:defRPr>
      </a:lvl5pPr>
      <a:lvl6pPr marL="457200" algn="l" rtl="0" fontAlgn="base">
        <a:spcBef>
          <a:spcPct val="0"/>
        </a:spcBef>
        <a:spcAft>
          <a:spcPct val="0"/>
        </a:spcAft>
        <a:defRPr sz="4400">
          <a:solidFill>
            <a:schemeClr val="tx1"/>
          </a:solidFill>
          <a:latin typeface="Arial" charset="0"/>
          <a:ea typeface="宋体" charset="-122"/>
        </a:defRPr>
      </a:lvl6pPr>
      <a:lvl7pPr marL="914400" algn="l" rtl="0" fontAlgn="base">
        <a:spcBef>
          <a:spcPct val="0"/>
        </a:spcBef>
        <a:spcAft>
          <a:spcPct val="0"/>
        </a:spcAft>
        <a:defRPr sz="4400">
          <a:solidFill>
            <a:schemeClr val="tx1"/>
          </a:solidFill>
          <a:latin typeface="Arial" charset="0"/>
          <a:ea typeface="宋体" charset="-122"/>
        </a:defRPr>
      </a:lvl7pPr>
      <a:lvl8pPr marL="1371600" algn="l" rtl="0" fontAlgn="base">
        <a:spcBef>
          <a:spcPct val="0"/>
        </a:spcBef>
        <a:spcAft>
          <a:spcPct val="0"/>
        </a:spcAft>
        <a:defRPr sz="4400">
          <a:solidFill>
            <a:schemeClr val="tx1"/>
          </a:solidFill>
          <a:latin typeface="Arial" charset="0"/>
          <a:ea typeface="宋体" charset="-122"/>
        </a:defRPr>
      </a:lvl8pPr>
      <a:lvl9pPr marL="1828800" algn="l" rtl="0" fontAlgn="base">
        <a:spcBef>
          <a:spcPct val="0"/>
        </a:spcBef>
        <a:spcAft>
          <a:spcPct val="0"/>
        </a:spcAft>
        <a:defRPr sz="4400">
          <a:solidFill>
            <a:schemeClr val="tx1"/>
          </a:solidFill>
          <a:latin typeface="Arial" charset="0"/>
          <a:ea typeface="宋体" charset="-122"/>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14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1400">
          <a:solidFill>
            <a:schemeClr val="tx1"/>
          </a:solidFill>
          <a:latin typeface="+mn-lt"/>
          <a:ea typeface="+mn-ea"/>
        </a:defRPr>
      </a:lvl2pPr>
      <a:lvl3pPr marL="1143000" indent="-228600" algn="l" rtl="0" fontAlgn="base">
        <a:spcBef>
          <a:spcPct val="20000"/>
        </a:spcBef>
        <a:spcAft>
          <a:spcPct val="0"/>
        </a:spcAft>
        <a:buClr>
          <a:schemeClr val="bg2"/>
        </a:buClr>
        <a:buSzPct val="65000"/>
        <a:buFont typeface="Wingdings" pitchFamily="2" charset="2"/>
        <a:buChar char="n"/>
        <a:defRPr sz="1400">
          <a:solidFill>
            <a:schemeClr val="tx1"/>
          </a:solidFill>
          <a:latin typeface="+mn-lt"/>
          <a:ea typeface="+mn-ea"/>
        </a:defRPr>
      </a:lvl3pPr>
      <a:lvl4pPr marL="1600200" indent="-228600" algn="l" rtl="0" fontAlgn="base">
        <a:spcBef>
          <a:spcPct val="20000"/>
        </a:spcBef>
        <a:spcAft>
          <a:spcPct val="0"/>
        </a:spcAft>
        <a:buClr>
          <a:schemeClr val="accent2"/>
        </a:buClr>
        <a:buSzPct val="70000"/>
        <a:buFont typeface="Wingdings" pitchFamily="2" charset="2"/>
        <a:buChar char="¨"/>
        <a:defRPr sz="1400">
          <a:solidFill>
            <a:schemeClr val="tx1"/>
          </a:solidFill>
          <a:latin typeface="+mn-lt"/>
          <a:ea typeface="+mn-ea"/>
        </a:defRPr>
      </a:lvl4pPr>
      <a:lvl5pPr marL="20574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1343" name="Rectangle 15"/>
          <p:cNvSpPr>
            <a:spLocks noGrp="1" noChangeArrowheads="1"/>
          </p:cNvSpPr>
          <p:nvPr>
            <p:ph type="ctrTitle"/>
          </p:nvPr>
        </p:nvSpPr>
        <p:spPr>
          <a:xfrm>
            <a:off x="2243138" y="2003425"/>
            <a:ext cx="6494462" cy="1773238"/>
          </a:xfrm>
          <a:noFill/>
          <a:ln/>
        </p:spPr>
        <p:txBody>
          <a:bodyPr lIns="92075" tIns="46038" rIns="92075" bIns="46038">
            <a:spAutoFit/>
          </a:bodyPr>
          <a:lstStyle/>
          <a:p>
            <a:pPr algn="ctr">
              <a:lnSpc>
                <a:spcPct val="120000"/>
              </a:lnSpc>
            </a:pPr>
            <a:r>
              <a:rPr lang="zh-CN" altLang="en-US" sz="3200" b="1">
                <a:ea typeface="黑体" pitchFamily="49" charset="-122"/>
              </a:rPr>
              <a:t>关于</a:t>
            </a:r>
            <a:r>
              <a:rPr lang="en-US" altLang="zh-CN" sz="3200" b="1">
                <a:ea typeface="黑体" pitchFamily="49" charset="-122"/>
              </a:rPr>
              <a:t>《</a:t>
            </a:r>
            <a:r>
              <a:rPr lang="zh-CN" altLang="en-US" sz="3200" b="1">
                <a:ea typeface="黑体" pitchFamily="49" charset="-122"/>
              </a:rPr>
              <a:t>道路机动车辆生产企业及</a:t>
            </a:r>
            <a:br>
              <a:rPr lang="zh-CN" altLang="en-US" sz="3200" b="1">
                <a:ea typeface="黑体" pitchFamily="49" charset="-122"/>
              </a:rPr>
            </a:br>
            <a:r>
              <a:rPr lang="zh-CN" altLang="en-US" sz="3200" b="1">
                <a:ea typeface="黑体" pitchFamily="49" charset="-122"/>
              </a:rPr>
              <a:t>产品准入许可管理办法</a:t>
            </a:r>
            <a:r>
              <a:rPr lang="en-US" altLang="zh-CN" sz="3200" b="1">
                <a:ea typeface="黑体" pitchFamily="49" charset="-122"/>
              </a:rPr>
              <a:t>》</a:t>
            </a:r>
            <a:r>
              <a:rPr lang="zh-CN" altLang="en-US" sz="3200" b="1">
                <a:ea typeface="黑体" pitchFamily="49" charset="-122"/>
              </a:rPr>
              <a:t>政策分析</a:t>
            </a:r>
            <a:br>
              <a:rPr lang="zh-CN" altLang="en-US" sz="3200" b="1">
                <a:ea typeface="黑体" pitchFamily="49" charset="-122"/>
              </a:rPr>
            </a:br>
            <a:r>
              <a:rPr lang="zh-CN" altLang="en-US" sz="2800" b="1">
                <a:solidFill>
                  <a:srgbClr val="FF0000"/>
                </a:solidFill>
                <a:latin typeface="楷体" pitchFamily="49" charset="-122"/>
                <a:ea typeface="楷体" pitchFamily="49" charset="-122"/>
              </a:rPr>
              <a:t>演讲人（      ）</a:t>
            </a:r>
          </a:p>
        </p:txBody>
      </p:sp>
      <p:sp>
        <p:nvSpPr>
          <p:cNvPr id="3171345" name="Text Box 17"/>
          <p:cNvSpPr txBox="1">
            <a:spLocks noChangeArrowheads="1"/>
          </p:cNvSpPr>
          <p:nvPr/>
        </p:nvSpPr>
        <p:spPr bwMode="auto">
          <a:xfrm>
            <a:off x="4835525" y="4784725"/>
            <a:ext cx="3960813" cy="915988"/>
          </a:xfrm>
          <a:prstGeom prst="rect">
            <a:avLst/>
          </a:prstGeom>
          <a:noFill/>
          <a:ln w="12700">
            <a:noFill/>
            <a:miter lim="800000"/>
            <a:headEnd type="none" w="sm" len="sm"/>
            <a:tailEnd type="none" w="sm" len="sm"/>
          </a:ln>
          <a:effectLst/>
        </p:spPr>
        <p:txBody>
          <a:bodyPr>
            <a:spAutoFit/>
          </a:bodyPr>
          <a:lstStyle/>
          <a:p>
            <a:pPr algn="ctr"/>
            <a:r>
              <a:rPr lang="zh-CN" altLang="en-US" sz="1800" b="1">
                <a:solidFill>
                  <a:srgbClr val="3333FF"/>
                </a:solidFill>
              </a:rPr>
              <a:t>中国汽车流通协会汽车市场研究分会</a:t>
            </a:r>
          </a:p>
          <a:p>
            <a:pPr algn="ctr"/>
            <a:r>
              <a:rPr lang="zh-CN" altLang="en-US" sz="1800" b="1">
                <a:solidFill>
                  <a:srgbClr val="3333FF"/>
                </a:solidFill>
              </a:rPr>
              <a:t>乘用车市场信息联席会</a:t>
            </a:r>
          </a:p>
          <a:p>
            <a:pPr algn="ctr"/>
            <a:r>
              <a:rPr lang="en-US" altLang="zh-CN" sz="1800" b="1">
                <a:solidFill>
                  <a:srgbClr val="3333FF"/>
                </a:solidFill>
              </a:rPr>
              <a:t> 2018</a:t>
            </a:r>
            <a:r>
              <a:rPr lang="zh-CN" altLang="en-US" sz="1800" b="1">
                <a:solidFill>
                  <a:srgbClr val="3333FF"/>
                </a:solidFill>
              </a:rPr>
              <a:t>年</a:t>
            </a:r>
            <a:r>
              <a:rPr lang="en-US" altLang="zh-CN" sz="1800" b="1">
                <a:solidFill>
                  <a:srgbClr val="3333FF"/>
                </a:solidFill>
              </a:rPr>
              <a:t>5</a:t>
            </a:r>
            <a:r>
              <a:rPr lang="zh-CN" altLang="en-US" sz="1800" b="1">
                <a:solidFill>
                  <a:srgbClr val="3333FF"/>
                </a:solidFill>
              </a:rPr>
              <a:t>月</a:t>
            </a:r>
            <a:r>
              <a:rPr lang="en-US" altLang="zh-CN" sz="1800" b="1">
                <a:solidFill>
                  <a:srgbClr val="3333FF"/>
                </a:solidFill>
              </a:rPr>
              <a:t>27</a:t>
            </a:r>
            <a:r>
              <a:rPr lang="zh-CN" altLang="en-US" sz="1800" b="1">
                <a:solidFill>
                  <a:srgbClr val="3333FF"/>
                </a:solidFill>
              </a:rPr>
              <a:t>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2978" name="Rectangle 2"/>
          <p:cNvSpPr>
            <a:spLocks noGrp="1" noChangeArrowheads="1"/>
          </p:cNvSpPr>
          <p:nvPr>
            <p:ph type="title"/>
          </p:nvPr>
        </p:nvSpPr>
        <p:spPr>
          <a:xfrm>
            <a:off x="1457325" y="138113"/>
            <a:ext cx="6619875"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意见稿要点分析及建议</a:t>
            </a:r>
          </a:p>
        </p:txBody>
      </p:sp>
      <p:sp>
        <p:nvSpPr>
          <p:cNvPr id="358297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大幅减少企业和产品准入类型</a:t>
            </a:r>
          </a:p>
          <a:p>
            <a:pPr eaLnBrk="1">
              <a:lnSpc>
                <a:spcPct val="140000"/>
              </a:lnSpc>
            </a:pPr>
            <a:r>
              <a:rPr lang="zh-CN" altLang="en-US" sz="1800">
                <a:ea typeface="华文中宋" pitchFamily="2" charset="-122"/>
              </a:rPr>
              <a:t>      一、大幅减少企业准入类型。</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意见稿（下同）第七条规定，工业和信息化部对车辆生产企业及产品实施分类准入许可管理。车辆生产企业及产品分为乘用车类、货车类、客车类、专用车类、摩托车类、挂车类六种类别。车辆生产企业按照生产方式可以分为整车类和改装类。将原来过于细分的生产企业分类</a:t>
            </a:r>
            <a:r>
              <a:rPr lang="en-US" altLang="zh-CN" sz="1800">
                <a:ea typeface="华文中宋" pitchFamily="2" charset="-122"/>
              </a:rPr>
              <a:t>19</a:t>
            </a:r>
            <a:r>
              <a:rPr lang="zh-CN" altLang="en-US" sz="1800">
                <a:ea typeface="华文中宋" pitchFamily="2" charset="-122"/>
              </a:rPr>
              <a:t>类精简为</a:t>
            </a:r>
            <a:r>
              <a:rPr lang="en-US" altLang="zh-CN" sz="1800">
                <a:ea typeface="华文中宋" pitchFamily="2" charset="-122"/>
              </a:rPr>
              <a:t>6</a:t>
            </a:r>
            <a:r>
              <a:rPr lang="zh-CN" altLang="en-US" sz="1800">
                <a:ea typeface="华文中宋" pitchFamily="2" charset="-122"/>
              </a:rPr>
              <a:t>类，使得企业获得某一个类别的准入许可之后，在该类别之内依据市场情况生产新产品的时候，不用再次申请企业准入许可，大大减轻企业负担，方便企业根据市场情况随时调整经营。</a:t>
            </a:r>
          </a:p>
          <a:p>
            <a:pPr eaLnBrk="1">
              <a:lnSpc>
                <a:spcPct val="140000"/>
              </a:lnSpc>
            </a:pPr>
            <a:r>
              <a:rPr lang="zh-CN" altLang="en-US" sz="1800">
                <a:ea typeface="华文中宋" pitchFamily="2" charset="-122"/>
              </a:rPr>
              <a:t>      二、大幅减少产品准入的类型。第二十八条规定，工业和信息化部逐步推行车辆产品系族管理，鼓励车辆生产企业对同一系族车型产品按照系族进行车辆生产企业及产品准入许可申请。这样，在系族管理全面推广以后，企业生产同一系族内的产品，将不需要重新申请公告，准入类型将减少三分之一。</a:t>
            </a:r>
            <a:endParaRPr lang="zh-CN" altLang="en-US" sz="180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02" name="Rectangle 2"/>
          <p:cNvSpPr>
            <a:spLocks noGrp="1" noChangeArrowheads="1"/>
          </p:cNvSpPr>
          <p:nvPr>
            <p:ph type="title"/>
          </p:nvPr>
        </p:nvSpPr>
        <p:spPr>
          <a:xfrm>
            <a:off x="1457325" y="138113"/>
            <a:ext cx="6619875"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意见稿要点分析及建议</a:t>
            </a:r>
          </a:p>
        </p:txBody>
      </p:sp>
      <p:sp>
        <p:nvSpPr>
          <p:cNvPr id="358400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优化准入许可管理流程</a:t>
            </a:r>
          </a:p>
          <a:p>
            <a:pPr eaLnBrk="1">
              <a:lnSpc>
                <a:spcPct val="140000"/>
              </a:lnSpc>
            </a:pPr>
            <a:r>
              <a:rPr lang="zh-CN" altLang="en-US" sz="1800">
                <a:ea typeface="华文中宋" pitchFamily="2" charset="-122"/>
              </a:rPr>
              <a:t>      一是优化许可变更的流程。第二十一条规定，已经取得许可的车辆生产企业，出现法定代表人、企业名称、注册地址、产品商标发生变更，或者控股股东发生变更情形的，应当在完成工商变更登记手续之日起</a:t>
            </a:r>
            <a:r>
              <a:rPr lang="en-US" altLang="zh-CN" sz="1800">
                <a:ea typeface="华文中宋" pitchFamily="2" charset="-122"/>
              </a:rPr>
              <a:t>30</a:t>
            </a:r>
            <a:r>
              <a:rPr lang="zh-CN" altLang="en-US" sz="1800">
                <a:ea typeface="华文中宋" pitchFamily="2" charset="-122"/>
              </a:rPr>
              <a:t>日内向工业和信息化部进行备案。将非涉及技术性的许可内容的变更改为备案管理。二是优化检测流程。第十条规定，申请人自行选择取得国务院产品质量监督部门认可的，具备所检车辆产品类别检测能力的检测机构对申请准入许可的车辆产品进行检验。开展整车检验的，应当选择取得国家级资质认定的检测机构。企业可按规定自主选择。第二十七条规定，经工信部批准，企业集团可以试点开展产品自我检验。三是优化改装车准入许可流程。第二十九条规定，货车类整车生产企业应当对采用本企业底盘产品进行后续制造的普通运输类专用车产品实施统一管理，承担普通运输类专用车产品准入许可申请工作，负责产品质量。</a:t>
            </a:r>
            <a:endParaRPr lang="zh-CN" altLang="en-US" sz="180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026" name="Rectangle 2"/>
          <p:cNvSpPr>
            <a:spLocks noGrp="1" noChangeArrowheads="1"/>
          </p:cNvSpPr>
          <p:nvPr>
            <p:ph type="title"/>
          </p:nvPr>
        </p:nvSpPr>
        <p:spPr>
          <a:xfrm>
            <a:off x="1457325" y="138113"/>
            <a:ext cx="6619875"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意见稿要点分析及建议</a:t>
            </a:r>
          </a:p>
        </p:txBody>
      </p:sp>
      <p:sp>
        <p:nvSpPr>
          <p:cNvPr id="358502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鼓励企业实施集团化管理，特别公示标准更加严格</a:t>
            </a:r>
          </a:p>
          <a:p>
            <a:pPr eaLnBrk="1">
              <a:lnSpc>
                <a:spcPct val="140000"/>
              </a:lnSpc>
            </a:pPr>
            <a:r>
              <a:rPr lang="zh-CN" altLang="en-US" sz="1800">
                <a:ea typeface="华文中宋" pitchFamily="2" charset="-122"/>
              </a:rPr>
              <a:t>      一、第二十七条规定，工信部鼓励车辆生产企业实施企业集团化管理，对企业集团内部成员实行统一规划、管理和监督。对符合规定条件的企业集团，其内部成员之间可以共享研发、生产、销售及售后服务等，在申请车辆生产企业准入许可时，对准入许可审查要求予以简化；其某一成员取得许可的车辆产品，可以委托取得同类别车辆生产企业及产品准入许可的其他成员生产。</a:t>
            </a:r>
          </a:p>
          <a:p>
            <a:pPr eaLnBrk="1">
              <a:lnSpc>
                <a:spcPct val="140000"/>
              </a:lnSpc>
            </a:pPr>
            <a:r>
              <a:rPr lang="zh-CN" altLang="en-US" sz="1800">
                <a:ea typeface="华文中宋" pitchFamily="2" charset="-122"/>
              </a:rPr>
              <a:t>      二、第三十六条规定，工信部对已经取得准入许可，但不能维持正常生产经营的车辆生产企业，即：连续两年年均产量乘用车少于</a:t>
            </a:r>
            <a:r>
              <a:rPr lang="en-US" altLang="zh-CN" sz="1800">
                <a:ea typeface="华文中宋" pitchFamily="2" charset="-122"/>
              </a:rPr>
              <a:t>2000</a:t>
            </a:r>
            <a:r>
              <a:rPr lang="zh-CN" altLang="en-US" sz="1800">
                <a:ea typeface="华文中宋" pitchFamily="2" charset="-122"/>
              </a:rPr>
              <a:t>辆、货车（含普通运输类专用车）少于</a:t>
            </a:r>
            <a:r>
              <a:rPr lang="en-US" altLang="zh-CN" sz="1800">
                <a:ea typeface="华文中宋" pitchFamily="2" charset="-122"/>
              </a:rPr>
              <a:t>1000</a:t>
            </a:r>
            <a:r>
              <a:rPr lang="zh-CN" altLang="en-US" sz="1800">
                <a:ea typeface="华文中宋" pitchFamily="2" charset="-122"/>
              </a:rPr>
              <a:t>辆、轻型客车少于</a:t>
            </a:r>
            <a:r>
              <a:rPr lang="en-US" altLang="zh-CN" sz="1800">
                <a:ea typeface="华文中宋" pitchFamily="2" charset="-122"/>
              </a:rPr>
              <a:t>1000</a:t>
            </a:r>
            <a:r>
              <a:rPr lang="zh-CN" altLang="en-US" sz="1800">
                <a:ea typeface="华文中宋" pitchFamily="2" charset="-122"/>
              </a:rPr>
              <a:t>辆、大中型客车少于</a:t>
            </a:r>
            <a:r>
              <a:rPr lang="en-US" altLang="zh-CN" sz="1800">
                <a:ea typeface="华文中宋" pitchFamily="2" charset="-122"/>
              </a:rPr>
              <a:t>100</a:t>
            </a:r>
            <a:r>
              <a:rPr lang="zh-CN" altLang="en-US" sz="1800">
                <a:ea typeface="华文中宋" pitchFamily="2" charset="-122"/>
              </a:rPr>
              <a:t>辆、摩托车少于</a:t>
            </a:r>
            <a:r>
              <a:rPr lang="en-US" altLang="zh-CN" sz="1800">
                <a:ea typeface="华文中宋" pitchFamily="2" charset="-122"/>
              </a:rPr>
              <a:t>5000</a:t>
            </a:r>
            <a:r>
              <a:rPr lang="zh-CN" altLang="en-US" sz="1800">
                <a:ea typeface="华文中宋" pitchFamily="2" charset="-122"/>
              </a:rPr>
              <a:t>辆、挂车少于</a:t>
            </a:r>
            <a:r>
              <a:rPr lang="en-US" altLang="zh-CN" sz="1800">
                <a:ea typeface="华文中宋" pitchFamily="2" charset="-122"/>
              </a:rPr>
              <a:t>100</a:t>
            </a:r>
            <a:r>
              <a:rPr lang="zh-CN" altLang="en-US" sz="1800">
                <a:ea typeface="华文中宋" pitchFamily="2" charset="-122"/>
              </a:rPr>
              <a:t>辆的车辆生产企业，予以特别公示。经特别公示的车辆生产企业，对其新申报产品不予列入公告，不予办理企业许可变更。此次特别公示标准较</a:t>
            </a:r>
            <a:r>
              <a:rPr lang="en-US" altLang="zh-CN" sz="1800">
                <a:ea typeface="华文中宋" pitchFamily="2" charset="-122"/>
              </a:rPr>
              <a:t>2012</a:t>
            </a:r>
            <a:r>
              <a:rPr lang="zh-CN" altLang="en-US" sz="1800">
                <a:ea typeface="华文中宋" pitchFamily="2" charset="-122"/>
              </a:rPr>
              <a:t>年发布的退出机制</a:t>
            </a:r>
            <a:r>
              <a:rPr lang="en-US" altLang="zh-CN" sz="1800">
                <a:ea typeface="华文中宋" pitchFamily="2" charset="-122"/>
              </a:rPr>
              <a:t>《</a:t>
            </a:r>
            <a:r>
              <a:rPr lang="zh-CN" altLang="en-US" sz="1800">
                <a:ea typeface="华文中宋" pitchFamily="2" charset="-122"/>
              </a:rPr>
              <a:t>通知</a:t>
            </a:r>
            <a:r>
              <a:rPr lang="en-US" altLang="zh-CN" sz="1800">
                <a:ea typeface="华文中宋" pitchFamily="2" charset="-122"/>
              </a:rPr>
              <a:t>》</a:t>
            </a:r>
            <a:r>
              <a:rPr lang="zh-CN" altLang="en-US" sz="1800">
                <a:ea typeface="华文中宋" pitchFamily="2" charset="-122"/>
              </a:rPr>
              <a:t>标准大幅加严。</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050" name="Rectangle 2"/>
          <p:cNvSpPr>
            <a:spLocks noGrp="1" noChangeArrowheads="1"/>
          </p:cNvSpPr>
          <p:nvPr>
            <p:ph type="title"/>
          </p:nvPr>
        </p:nvSpPr>
        <p:spPr>
          <a:xfrm>
            <a:off x="1457325" y="138113"/>
            <a:ext cx="6619875"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意见稿要点分析及建议</a:t>
            </a:r>
          </a:p>
        </p:txBody>
      </p:sp>
      <p:sp>
        <p:nvSpPr>
          <p:cNvPr id="358605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鼓励车辆生产企业进行技术创新</a:t>
            </a:r>
          </a:p>
          <a:p>
            <a:pPr eaLnBrk="1">
              <a:lnSpc>
                <a:spcPct val="140000"/>
              </a:lnSpc>
            </a:pPr>
            <a:r>
              <a:rPr lang="zh-CN" altLang="en-US" sz="1800">
                <a:ea typeface="华文中宋" pitchFamily="2" charset="-122"/>
              </a:rPr>
              <a:t>      </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新设置第五章特别规定。其中第二十六条规定，工业和信息化部鼓励车辆生产企业进行技术创新。在申请车辆生产企业及产品准入许可时，对因为车辆生产企业及产品采用新技术、新工艺、新材料等原因，导致出现与本办法相关许可条件不完全符合的情形时，工业和信息化部组织专家对该情形是否影响了车辆产品的安全、环保、节能、防盗等性能进行评估。工业和信息化部根据评估结果和管理需要，作出是否准予车辆生产企业及产品准入许可的决定。对依据前款规定取得的车辆生产企业及产品准入许可，工业和信息化部可以设置许可有效期、实施区域等规定。车辆生产企业应当提供相关材料证明其符合第一款所述情形。涉及产品安全、环保、节能、防盗等性能的，还应当说明其新技术、新工艺、新材料与现行标准相关要求的等效性。经评估豁免部分或全部要求，将为智能网联汽车等创新技术产品进入</a:t>
            </a:r>
            <a:r>
              <a:rPr lang="en-US" altLang="zh-CN" sz="1800">
                <a:ea typeface="华文中宋" pitchFamily="2" charset="-122"/>
              </a:rPr>
              <a:t>《</a:t>
            </a:r>
            <a:r>
              <a:rPr lang="zh-CN" altLang="en-US" sz="1800">
                <a:ea typeface="华文中宋" pitchFamily="2" charset="-122"/>
              </a:rPr>
              <a:t>公告</a:t>
            </a:r>
            <a:r>
              <a:rPr lang="en-US" altLang="zh-CN" sz="1800">
                <a:ea typeface="华文中宋" pitchFamily="2" charset="-122"/>
              </a:rPr>
              <a:t>》</a:t>
            </a:r>
            <a:r>
              <a:rPr lang="zh-CN" altLang="en-US" sz="1800">
                <a:ea typeface="华文中宋" pitchFamily="2" charset="-122"/>
              </a:rPr>
              <a:t>作好铺垫。</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7074" name="Rectangle 2"/>
          <p:cNvSpPr>
            <a:spLocks noGrp="1" noChangeArrowheads="1"/>
          </p:cNvSpPr>
          <p:nvPr>
            <p:ph type="title"/>
          </p:nvPr>
        </p:nvSpPr>
        <p:spPr>
          <a:xfrm>
            <a:off x="1457325" y="138113"/>
            <a:ext cx="6619875"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意见稿要点分析及建议</a:t>
            </a:r>
          </a:p>
        </p:txBody>
      </p:sp>
      <p:sp>
        <p:nvSpPr>
          <p:cNvPr id="358707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修改</a:t>
            </a:r>
            <a:r>
              <a:rPr lang="en-US" altLang="zh-CN" sz="2000" b="1">
                <a:solidFill>
                  <a:srgbClr val="FF0000"/>
                </a:solidFill>
                <a:ea typeface="华文中宋" pitchFamily="2" charset="-122"/>
              </a:rPr>
              <a:t>《</a:t>
            </a:r>
            <a:r>
              <a:rPr lang="zh-CN" altLang="en-US" sz="2000" b="1">
                <a:solidFill>
                  <a:srgbClr val="FF0000"/>
                </a:solidFill>
                <a:ea typeface="华文中宋" pitchFamily="2" charset="-122"/>
              </a:rPr>
              <a:t>管理办法</a:t>
            </a:r>
            <a:r>
              <a:rPr lang="en-US" altLang="zh-CN" sz="2000" b="1">
                <a:solidFill>
                  <a:srgbClr val="FF0000"/>
                </a:solidFill>
                <a:ea typeface="华文中宋" pitchFamily="2" charset="-122"/>
              </a:rPr>
              <a:t>》</a:t>
            </a:r>
            <a:r>
              <a:rPr lang="zh-CN" altLang="en-US" sz="2000" b="1">
                <a:solidFill>
                  <a:srgbClr val="FF0000"/>
                </a:solidFill>
                <a:ea typeface="华文中宋" pitchFamily="2" charset="-122"/>
              </a:rPr>
              <a:t>意见稿的建议</a:t>
            </a:r>
          </a:p>
          <a:p>
            <a:pPr eaLnBrk="1">
              <a:lnSpc>
                <a:spcPct val="140000"/>
              </a:lnSpc>
            </a:pPr>
            <a:r>
              <a:rPr lang="zh-CN" altLang="en-US" sz="1800">
                <a:ea typeface="华文中宋" pitchFamily="2" charset="-122"/>
              </a:rPr>
              <a:t>      对进一步修改</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意见稿提出以下两点建议：</a:t>
            </a:r>
          </a:p>
          <a:p>
            <a:pPr eaLnBrk="1">
              <a:lnSpc>
                <a:spcPct val="140000"/>
              </a:lnSpc>
            </a:pPr>
            <a:r>
              <a:rPr lang="zh-CN" altLang="en-US" sz="1800">
                <a:ea typeface="华文中宋" pitchFamily="2" charset="-122"/>
              </a:rPr>
              <a:t>      一、建议将</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上升为</a:t>
            </a:r>
            <a:r>
              <a:rPr lang="en-US" altLang="zh-CN" sz="1800">
                <a:ea typeface="华文中宋" pitchFamily="2" charset="-122"/>
              </a:rPr>
              <a:t>《</a:t>
            </a:r>
            <a:r>
              <a:rPr lang="zh-CN" altLang="en-US" sz="1800">
                <a:ea typeface="华文中宋" pitchFamily="2" charset="-122"/>
              </a:rPr>
              <a:t>管理条例</a:t>
            </a:r>
            <a:r>
              <a:rPr lang="en-US" altLang="zh-CN" sz="1800">
                <a:ea typeface="华文中宋" pitchFamily="2" charset="-122"/>
              </a:rPr>
              <a:t>》</a:t>
            </a:r>
            <a:r>
              <a:rPr lang="zh-CN" altLang="en-US" sz="1800">
                <a:ea typeface="华文中宋" pitchFamily="2" charset="-122"/>
              </a:rPr>
              <a:t>由国务院发布实施。现行汽车生产企业及产品准入许可管理制度存在的问题之一是法律层级较低，现行</a:t>
            </a:r>
            <a:r>
              <a:rPr lang="en-US" altLang="zh-CN" sz="1800">
                <a:ea typeface="华文中宋" pitchFamily="2" charset="-122"/>
              </a:rPr>
              <a:t>《</a:t>
            </a:r>
            <a:r>
              <a:rPr lang="zh-CN" altLang="en-US" sz="1800">
                <a:ea typeface="华文中宋" pitchFamily="2" charset="-122"/>
              </a:rPr>
              <a:t>管理规定</a:t>
            </a:r>
            <a:r>
              <a:rPr lang="en-US" altLang="zh-CN" sz="1800">
                <a:ea typeface="华文中宋" pitchFamily="2" charset="-122"/>
              </a:rPr>
              <a:t>》</a:t>
            </a:r>
            <a:r>
              <a:rPr lang="zh-CN" altLang="en-US" sz="1800">
                <a:ea typeface="华文中宋" pitchFamily="2" charset="-122"/>
              </a:rPr>
              <a:t>、</a:t>
            </a:r>
            <a:r>
              <a:rPr lang="en-US" altLang="zh-CN" sz="1800">
                <a:ea typeface="华文中宋" pitchFamily="2" charset="-122"/>
              </a:rPr>
              <a:t>《</a:t>
            </a:r>
            <a:r>
              <a:rPr lang="zh-CN" altLang="en-US" sz="1800">
                <a:ea typeface="华文中宋" pitchFamily="2" charset="-122"/>
              </a:rPr>
              <a:t>管理规则</a:t>
            </a:r>
            <a:r>
              <a:rPr lang="en-US" altLang="zh-CN" sz="1800">
                <a:ea typeface="华文中宋" pitchFamily="2" charset="-122"/>
              </a:rPr>
              <a:t>》</a:t>
            </a:r>
            <a:r>
              <a:rPr lang="zh-CN" altLang="en-US" sz="1800">
                <a:ea typeface="华文中宋" pitchFamily="2" charset="-122"/>
              </a:rPr>
              <a:t>属于部门法规，而新制定的</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仍属于部门法规。因此，要提升政策的法律层级，应由国务院发布实施</a:t>
            </a:r>
            <a:r>
              <a:rPr lang="en-US" altLang="zh-CN" sz="1800">
                <a:ea typeface="华文中宋" pitchFamily="2" charset="-122"/>
              </a:rPr>
              <a:t>《</a:t>
            </a:r>
            <a:r>
              <a:rPr lang="zh-CN" altLang="en-US" sz="1800">
                <a:ea typeface="华文中宋" pitchFamily="2" charset="-122"/>
              </a:rPr>
              <a:t>管理条例</a:t>
            </a:r>
            <a:r>
              <a:rPr lang="en-US" altLang="zh-CN" sz="1800">
                <a:ea typeface="华文中宋" pitchFamily="2" charset="-122"/>
              </a:rPr>
              <a:t>》</a:t>
            </a:r>
            <a:r>
              <a:rPr lang="zh-CN" altLang="en-US" sz="1800">
                <a:ea typeface="华文中宋" pitchFamily="2" charset="-122"/>
              </a:rPr>
              <a:t>。</a:t>
            </a:r>
          </a:p>
          <a:p>
            <a:pPr eaLnBrk="1">
              <a:lnSpc>
                <a:spcPct val="140000"/>
              </a:lnSpc>
            </a:pPr>
            <a:r>
              <a:rPr lang="zh-CN" altLang="en-US" sz="1800">
                <a:ea typeface="华文中宋" pitchFamily="2" charset="-122"/>
              </a:rPr>
              <a:t>      二、建议进一步完善</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使之更具可操作性。据悉，目前工信部正在组织行业协会等机构对汽车企业和产品准入管理进行细化，预计年内准入管理的形式认证、集团化管理、认证资质使用等方面的实施细则将陆续出台，方便企业更好操作。另外，</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意见稿第三十条确定，特别规定事项的具体办法由工业和信息化部另行制定。因此，国家有关部委应将上述实施细则和特别规定事项的具体办法一并纳入</a:t>
            </a:r>
            <a:r>
              <a:rPr lang="en-US" altLang="zh-CN" sz="1800">
                <a:ea typeface="华文中宋" pitchFamily="2" charset="-122"/>
              </a:rPr>
              <a:t>《</a:t>
            </a:r>
            <a:r>
              <a:rPr lang="zh-CN" altLang="en-US" sz="1800">
                <a:ea typeface="华文中宋" pitchFamily="2" charset="-122"/>
              </a:rPr>
              <a:t>管理条例</a:t>
            </a:r>
            <a:r>
              <a:rPr lang="en-US" altLang="zh-CN" sz="1800">
                <a:ea typeface="华文中宋" pitchFamily="2" charset="-122"/>
              </a:rPr>
              <a:t>》</a:t>
            </a:r>
            <a:r>
              <a:rPr lang="zh-CN" altLang="en-US" sz="1800">
                <a:ea typeface="华文中宋" pitchFamily="2" charset="-122"/>
              </a:rPr>
              <a:t>，政策发布即可操作实施。</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5570" name="Rectangle 2"/>
          <p:cNvSpPr>
            <a:spLocks noGrp="1" noChangeArrowheads="1"/>
          </p:cNvSpPr>
          <p:nvPr>
            <p:ph type="title"/>
          </p:nvPr>
        </p:nvSpPr>
        <p:spPr>
          <a:xfrm>
            <a:off x="457200" y="2276475"/>
            <a:ext cx="8229600" cy="2016125"/>
          </a:xfrm>
        </p:spPr>
        <p:txBody>
          <a:bodyPr/>
          <a:lstStyle/>
          <a:p>
            <a:pPr algn="ctr"/>
            <a:r>
              <a:rPr lang="zh-CN" altLang="en-US" sz="9800">
                <a:solidFill>
                  <a:srgbClr val="0000FF"/>
                </a:solidFill>
              </a:rPr>
              <a:t>谢谢</a:t>
            </a:r>
            <a:r>
              <a:rPr lang="en-US" altLang="zh-CN" sz="9800">
                <a:solidFill>
                  <a:srgbClr val="0000FF"/>
                </a:solidFill>
              </a:rPr>
              <a:t>!</a:t>
            </a:r>
          </a:p>
        </p:txBody>
      </p:sp>
      <p:sp>
        <p:nvSpPr>
          <p:cNvPr id="3565571" name="Rectangle 3"/>
          <p:cNvSpPr>
            <a:spLocks noChangeArrowheads="1"/>
          </p:cNvSpPr>
          <p:nvPr/>
        </p:nvSpPr>
        <p:spPr bwMode="auto">
          <a:xfrm>
            <a:off x="0" y="0"/>
            <a:ext cx="9144000" cy="1412875"/>
          </a:xfrm>
          <a:prstGeom prst="rect">
            <a:avLst/>
          </a:prstGeom>
          <a:solidFill>
            <a:schemeClr val="bg1"/>
          </a:solidFill>
          <a:ln w="9525">
            <a:noFill/>
            <a:miter lim="800000"/>
            <a:headEnd/>
            <a:tailEnd/>
          </a:ln>
          <a:effectLst/>
        </p:spPr>
        <p:txBody>
          <a:bodyPr wrap="none" anchor="ctr"/>
          <a:lstStyle/>
          <a:p>
            <a:endParaRPr lang="zh-CN" altLang="en-US"/>
          </a:p>
        </p:txBody>
      </p:sp>
    </p:spTree>
  </p:cSld>
  <p:clrMapOvr>
    <a:masterClrMapping/>
  </p:clrMapOvr>
  <p:transition spd="med">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5650"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ea typeface="黑体" pitchFamily="49" charset="-122"/>
              </a:rPr>
              <a:t>问题的提出</a:t>
            </a:r>
          </a:p>
        </p:txBody>
      </p:sp>
      <p:sp>
        <p:nvSpPr>
          <p:cNvPr id="3355814" name="Text Box 166"/>
          <p:cNvSpPr txBox="1">
            <a:spLocks noChangeArrowheads="1"/>
          </p:cNvSpPr>
          <p:nvPr/>
        </p:nvSpPr>
        <p:spPr bwMode="auto">
          <a:xfrm>
            <a:off x="530225" y="1422400"/>
            <a:ext cx="8134350" cy="4702175"/>
          </a:xfrm>
          <a:prstGeom prst="rect">
            <a:avLst/>
          </a:prstGeom>
          <a:noFill/>
          <a:ln w="12700">
            <a:noFill/>
            <a:miter lim="800000"/>
            <a:headEnd type="none" w="sm" len="sm"/>
            <a:tailEnd type="none" w="sm" len="sm"/>
          </a:ln>
          <a:effectLst/>
        </p:spPr>
        <p:txBody>
          <a:bodyPr>
            <a:spAutoFit/>
          </a:bodyPr>
          <a:lstStyle/>
          <a:p>
            <a:pPr eaLnBrk="1">
              <a:lnSpc>
                <a:spcPct val="140000"/>
              </a:lnSpc>
            </a:pP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4</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18</a:t>
            </a:r>
            <a:r>
              <a:rPr lang="zh-CN" altLang="en-US" sz="1800">
                <a:latin typeface="华文中宋" pitchFamily="2" charset="-122"/>
                <a:ea typeface="华文中宋" pitchFamily="2" charset="-122"/>
              </a:rPr>
              <a:t>日，工业和信息化部公开征求对</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道路机动车辆生产企业及产品准入许可管理办法（征求意见稿）</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的意见。</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意见稿规定了道路机动车辆生产企业及产品准入许可申请、受理、审查、决定、监督检查、法律责任等内容，对现有车辆生产企业及产品准入许理进行了优化改革。</a:t>
            </a:r>
          </a:p>
          <a:p>
            <a:pPr eaLnBrk="1">
              <a:lnSpc>
                <a:spcPct val="140000"/>
              </a:lnSpc>
            </a:pPr>
            <a:r>
              <a:rPr lang="zh-CN" altLang="en-US" sz="1800">
                <a:latin typeface="华文中宋" pitchFamily="2" charset="-122"/>
                <a:ea typeface="华文中宋" pitchFamily="2" charset="-122"/>
              </a:rPr>
              <a:t>      长期以来，我国对汽车行业的准入实行严格管控。从</a:t>
            </a:r>
            <a:r>
              <a:rPr lang="en-US" altLang="zh-CN" sz="1800">
                <a:latin typeface="华文中宋" pitchFamily="2" charset="-122"/>
                <a:ea typeface="华文中宋" pitchFamily="2" charset="-122"/>
              </a:rPr>
              <a:t>1985</a:t>
            </a:r>
            <a:r>
              <a:rPr lang="zh-CN" altLang="en-US" sz="1800">
                <a:latin typeface="华文中宋" pitchFamily="2" charset="-122"/>
                <a:ea typeface="华文中宋" pitchFamily="2" charset="-122"/>
              </a:rPr>
              <a:t>年起由国家主管部门定期公布国家计划内汽车生产企业目录和产品目录，到</a:t>
            </a:r>
            <a:r>
              <a:rPr lang="en-US" altLang="zh-CN" sz="1800">
                <a:latin typeface="华文中宋" pitchFamily="2" charset="-122"/>
                <a:ea typeface="华文中宋" pitchFamily="2" charset="-122"/>
              </a:rPr>
              <a:t>2001</a:t>
            </a:r>
            <a:r>
              <a:rPr lang="zh-CN" altLang="en-US" sz="1800">
                <a:latin typeface="华文中宋" pitchFamily="2" charset="-122"/>
                <a:ea typeface="华文中宋" pitchFamily="2" charset="-122"/>
              </a:rPr>
              <a:t>年改为实施</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车辆生产企业及产品公告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a:t>
            </a:r>
            <a:r>
              <a:rPr lang="en-US" altLang="zh-CN" sz="1800">
                <a:latin typeface="华文中宋" pitchFamily="2" charset="-122"/>
                <a:ea typeface="华文中宋" pitchFamily="2" charset="-122"/>
              </a:rPr>
              <a:t>2004</a:t>
            </a:r>
            <a:r>
              <a:rPr lang="zh-CN" altLang="en-US" sz="1800">
                <a:latin typeface="华文中宋" pitchFamily="2" charset="-122"/>
                <a:ea typeface="华文中宋" pitchFamily="2" charset="-122"/>
              </a:rPr>
              <a:t>年，按照</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行政许可法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和</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国务院对确需保留的行政审批项目设定行政许可的决定</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车辆生产企业及产品准入许可管理被设立为行政许可事项，并一直由汽车行业主管部门实施至今。随着改革开放不断深化和汽车产业快速发展，现行准入管理制度需要进行改革。因此，有必要对汽车生产企业和产品准入制度的沿革，制定</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的必要性，以及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意见稿主要改革举措进行分析并提出意见建议。</a:t>
            </a:r>
            <a:r>
              <a:rPr lang="zh-CN" altLang="en-US" sz="1800"/>
              <a:t>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5810"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汽车生产企业和产品准入制度的沿革</a:t>
            </a:r>
          </a:p>
        </p:txBody>
      </p:sp>
      <p:sp>
        <p:nvSpPr>
          <p:cNvPr id="357581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a:lnSpc>
                <a:spcPct val="140000"/>
              </a:lnSpc>
            </a:pPr>
            <a:r>
              <a:rPr lang="zh-CN" altLang="en-US" sz="2000" b="1">
                <a:solidFill>
                  <a:srgbClr val="FF0000"/>
                </a:solidFill>
                <a:latin typeface="华文中宋" pitchFamily="2" charset="-122"/>
                <a:ea typeface="华文中宋" pitchFamily="2" charset="-122"/>
              </a:rPr>
              <a:t>国家实行汽车生产企业和产品目录管理</a:t>
            </a:r>
          </a:p>
          <a:p>
            <a:pPr eaLnBrk="1">
              <a:lnSpc>
                <a:spcPct val="140000"/>
              </a:lnSpc>
            </a:pPr>
            <a:r>
              <a:rPr lang="en-US" altLang="zh-CN" sz="1800">
                <a:latin typeface="华文中宋" pitchFamily="2" charset="-122"/>
                <a:ea typeface="华文中宋" pitchFamily="2" charset="-122"/>
              </a:rPr>
              <a:t>      </a:t>
            </a:r>
            <a:r>
              <a:rPr lang="zh-CN" altLang="en-US" sz="1800">
                <a:latin typeface="华文中宋" pitchFamily="2" charset="-122"/>
                <a:ea typeface="华文中宋" pitchFamily="2" charset="-122"/>
              </a:rPr>
              <a:t>我国从</a:t>
            </a:r>
            <a:r>
              <a:rPr lang="en-US" altLang="zh-CN" sz="1800">
                <a:latin typeface="华文中宋" pitchFamily="2" charset="-122"/>
                <a:ea typeface="华文中宋" pitchFamily="2" charset="-122"/>
              </a:rPr>
              <a:t>1981年起实行汽车一联付款、一联领取牌照、一联供油的汽车供应证制度</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1985</a:t>
            </a:r>
            <a:r>
              <a:rPr lang="zh-CN" altLang="en-US" sz="1800">
                <a:latin typeface="华文中宋" pitchFamily="2" charset="-122"/>
                <a:ea typeface="华文中宋" pitchFamily="2" charset="-122"/>
              </a:rPr>
              <a:t>年，国家计委通知取消汽车生产供应证，开始实施车辆生产企业及产品</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目录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管理。中国汽车工业公司、公安部、交通部等联合下发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关于加强汽车年度计划和车辆使用管理的通知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，根据中汽公司对汽车产品鉴定审批结论，定期公布国家计划内汽车生产企业目录和产品目录。</a:t>
            </a:r>
            <a:r>
              <a:rPr lang="en-US" altLang="zh-CN" sz="1800">
                <a:latin typeface="华文中宋" pitchFamily="2" charset="-122"/>
                <a:ea typeface="华文中宋" pitchFamily="2" charset="-122"/>
              </a:rPr>
              <a:t>1989</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月，中国汽车工业联合会、公安部发布</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全国汽车、民用改装车和摩托车生产企业及产品目录管理暂行规定</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凡国内生产汽车、改装车和摩托车的企业及产品，不分隶属部门和地区，均应纳入目录管理。目录作为办理车辆牌照的依据，由中汽联、公安部负责联合审批，在全国统一公布，每年公布二次。申请纳入目录的企业必须具备相应生产条件，产品应按国家规定的开发程序和标准，进行试验鉴定。对已列入目录的生产企业及产品实行产品质量监督检验制度。</a:t>
            </a:r>
            <a:endParaRPr lang="zh-CN" altLang="en-US" sz="18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8882"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汽车生产企业和产品准入制度的沿革</a:t>
            </a:r>
          </a:p>
        </p:txBody>
      </p:sp>
      <p:sp>
        <p:nvSpPr>
          <p:cNvPr id="357888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a:lnSpc>
                <a:spcPct val="140000"/>
              </a:lnSpc>
            </a:pPr>
            <a:r>
              <a:rPr lang="zh-CN" altLang="en-US" sz="2000" b="1">
                <a:solidFill>
                  <a:srgbClr val="FF0000"/>
                </a:solidFill>
                <a:latin typeface="华文中宋" pitchFamily="2" charset="-122"/>
                <a:ea typeface="华文中宋" pitchFamily="2" charset="-122"/>
              </a:rPr>
              <a:t>汽车准入制度从</a:t>
            </a:r>
            <a:r>
              <a:rPr lang="en-US" altLang="zh-CN" sz="2000" b="1">
                <a:solidFill>
                  <a:srgbClr val="FF0000"/>
                </a:solidFill>
                <a:latin typeface="华文中宋" pitchFamily="2" charset="-122"/>
                <a:ea typeface="华文中宋" pitchFamily="2" charset="-122"/>
              </a:rPr>
              <a:t>《</a:t>
            </a:r>
            <a:r>
              <a:rPr lang="zh-CN" altLang="en-US" sz="2000" b="1">
                <a:solidFill>
                  <a:srgbClr val="FF0000"/>
                </a:solidFill>
                <a:latin typeface="华文中宋" pitchFamily="2" charset="-122"/>
                <a:ea typeface="华文中宋" pitchFamily="2" charset="-122"/>
              </a:rPr>
              <a:t>目录</a:t>
            </a:r>
            <a:r>
              <a:rPr lang="en-US" altLang="zh-CN" sz="2000" b="1">
                <a:solidFill>
                  <a:srgbClr val="FF0000"/>
                </a:solidFill>
                <a:latin typeface="华文中宋" pitchFamily="2" charset="-122"/>
                <a:ea typeface="华文中宋" pitchFamily="2" charset="-122"/>
              </a:rPr>
              <a:t>》</a:t>
            </a:r>
            <a:r>
              <a:rPr lang="zh-CN" altLang="en-US" sz="2000" b="1">
                <a:solidFill>
                  <a:srgbClr val="FF0000"/>
                </a:solidFill>
                <a:latin typeface="华文中宋" pitchFamily="2" charset="-122"/>
                <a:ea typeface="华文中宋" pitchFamily="2" charset="-122"/>
              </a:rPr>
              <a:t>管理到</a:t>
            </a:r>
            <a:r>
              <a:rPr lang="en-US" altLang="zh-CN" sz="2000" b="1">
                <a:solidFill>
                  <a:srgbClr val="FF0000"/>
                </a:solidFill>
                <a:latin typeface="华文中宋" pitchFamily="2" charset="-122"/>
                <a:ea typeface="华文中宋" pitchFamily="2" charset="-122"/>
              </a:rPr>
              <a:t>《</a:t>
            </a:r>
            <a:r>
              <a:rPr lang="zh-CN" altLang="en-US" sz="2000" b="1">
                <a:solidFill>
                  <a:srgbClr val="FF0000"/>
                </a:solidFill>
                <a:latin typeface="华文中宋" pitchFamily="2" charset="-122"/>
                <a:ea typeface="华文中宋" pitchFamily="2" charset="-122"/>
              </a:rPr>
              <a:t>公告</a:t>
            </a:r>
            <a:r>
              <a:rPr lang="en-US" altLang="zh-CN" sz="2000" b="1">
                <a:solidFill>
                  <a:srgbClr val="FF0000"/>
                </a:solidFill>
                <a:latin typeface="华文中宋" pitchFamily="2" charset="-122"/>
                <a:ea typeface="华文中宋" pitchFamily="2" charset="-122"/>
              </a:rPr>
              <a:t>》</a:t>
            </a:r>
            <a:r>
              <a:rPr lang="zh-CN" altLang="en-US" sz="2000" b="1">
                <a:solidFill>
                  <a:srgbClr val="FF0000"/>
                </a:solidFill>
                <a:latin typeface="华文中宋" pitchFamily="2" charset="-122"/>
                <a:ea typeface="华文中宋" pitchFamily="2" charset="-122"/>
              </a:rPr>
              <a:t>管理</a:t>
            </a:r>
          </a:p>
          <a:p>
            <a:pPr eaLnBrk="1">
              <a:lnSpc>
                <a:spcPct val="140000"/>
              </a:lnSpc>
            </a:pPr>
            <a:r>
              <a:rPr lang="en-US" altLang="zh-CN" sz="1800">
                <a:latin typeface="华文中宋" pitchFamily="2" charset="-122"/>
                <a:ea typeface="华文中宋" pitchFamily="2" charset="-122"/>
              </a:rPr>
              <a:t>      </a:t>
            </a:r>
            <a:r>
              <a:rPr lang="zh-CN" altLang="en-US" sz="1800">
                <a:latin typeface="华文中宋" pitchFamily="2" charset="-122"/>
                <a:ea typeface="华文中宋" pitchFamily="2" charset="-122"/>
              </a:rPr>
              <a:t>为适应我国社会主义市场经济体制深入发展，以及加入世界贸易组织的新形势需要，改变</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目录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管理方式造成企业新产品开发难以适应市场变化的状况，国家经贸委决定对车辆产品实施管理的方式进行改革，逐步建立与国际通行规则接轨的法制化管理体制。</a:t>
            </a:r>
            <a:r>
              <a:rPr lang="en-US" altLang="zh-CN" sz="1800">
                <a:latin typeface="华文中宋" pitchFamily="2" charset="-122"/>
                <a:ea typeface="华文中宋" pitchFamily="2" charset="-122"/>
              </a:rPr>
              <a:t>2001</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5</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22</a:t>
            </a:r>
            <a:r>
              <a:rPr lang="zh-CN" altLang="en-US" sz="1800">
                <a:latin typeface="华文中宋" pitchFamily="2" charset="-122"/>
                <a:ea typeface="华文中宋" pitchFamily="2" charset="-122"/>
              </a:rPr>
              <a:t>日，国家经贸委印发了</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关于车辆生产企业及产品目录管理改革有关问题的通知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，规定从</a:t>
            </a:r>
            <a:r>
              <a:rPr lang="en-US" altLang="zh-CN" sz="1800">
                <a:latin typeface="华文中宋" pitchFamily="2" charset="-122"/>
                <a:ea typeface="华文中宋" pitchFamily="2" charset="-122"/>
              </a:rPr>
              <a:t>2001</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日起，以发布</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车辆生产企业及产品公告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的方式对</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目录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中企业的新产品实施管理，不再发布</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目录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指出，</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公告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作为国家准许车辆生产企业组织生产和销售的依据，是消费者向国家法定车辆管理机关申请注册登记的依据。</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公告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的内容包括：新产品批准、产品扩展、勘误更改和撤消。</a:t>
            </a:r>
          </a:p>
          <a:p>
            <a:pPr eaLnBrk="1">
              <a:lnSpc>
                <a:spcPct val="140000"/>
              </a:lnSpc>
            </a:pPr>
            <a:r>
              <a:rPr lang="en-US" altLang="zh-CN" sz="1800">
                <a:latin typeface="华文中宋" pitchFamily="2" charset="-122"/>
                <a:ea typeface="华文中宋" pitchFamily="2" charset="-122"/>
              </a:rPr>
              <a:t>      2004</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29</a:t>
            </a:r>
            <a:r>
              <a:rPr lang="zh-CN" altLang="en-US" sz="1800">
                <a:latin typeface="华文中宋" pitchFamily="2" charset="-122"/>
                <a:ea typeface="华文中宋" pitchFamily="2" charset="-122"/>
              </a:rPr>
              <a:t>日，国务院公布</a:t>
            </a:r>
            <a:r>
              <a:rPr lang="en-US" altLang="zh-CN" sz="1800">
                <a:latin typeface="华文中宋" pitchFamily="2" charset="-122"/>
                <a:ea typeface="华文中宋" pitchFamily="2" charset="-122"/>
              </a:rPr>
              <a:t>500</a:t>
            </a:r>
            <a:r>
              <a:rPr lang="zh-CN" altLang="en-US" sz="1800">
                <a:latin typeface="华文中宋" pitchFamily="2" charset="-122"/>
                <a:ea typeface="华文中宋" pitchFamily="2" charset="-122"/>
              </a:rPr>
              <a:t>项需要保留的行政许可项目，其中包括“道路机动车辆生产企业及产品公告”。此后</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公告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管理制度不断完善。</a:t>
            </a:r>
            <a:endParaRPr lang="zh-CN" altLang="en-US" sz="180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9906"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汽车生产企业和产品准入制度的沿革</a:t>
            </a:r>
          </a:p>
        </p:txBody>
      </p:sp>
      <p:sp>
        <p:nvSpPr>
          <p:cNvPr id="357990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a:lnSpc>
                <a:spcPct val="140000"/>
              </a:lnSpc>
            </a:pPr>
            <a:r>
              <a:rPr lang="zh-CN" altLang="en-US" sz="2000" b="1">
                <a:solidFill>
                  <a:srgbClr val="FF0000"/>
                </a:solidFill>
                <a:latin typeface="华文中宋" pitchFamily="2" charset="-122"/>
                <a:ea typeface="华文中宋" pitchFamily="2" charset="-122"/>
              </a:rPr>
              <a:t>汽车生产企业和产品的准入制度的不断完善</a:t>
            </a:r>
          </a:p>
          <a:p>
            <a:pPr eaLnBrk="1">
              <a:lnSpc>
                <a:spcPct val="140000"/>
              </a:lnSpc>
            </a:pPr>
            <a:r>
              <a:rPr lang="en-US" altLang="zh-CN" sz="1800">
                <a:latin typeface="华文中宋" pitchFamily="2" charset="-122"/>
                <a:ea typeface="华文中宋" pitchFamily="2" charset="-122"/>
              </a:rPr>
              <a:t>      </a:t>
            </a:r>
            <a:r>
              <a:rPr lang="zh-CN" altLang="en-US" sz="1800">
                <a:latin typeface="华文中宋" pitchFamily="2" charset="-122"/>
                <a:ea typeface="华文中宋" pitchFamily="2" charset="-122"/>
              </a:rPr>
              <a:t>工业和信息化部成立以来，建立统一的道路机动车辆生产企业和产品准入制度的进程明显加快。按照</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汽车产业发展政策</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有关规定，</a:t>
            </a:r>
            <a:r>
              <a:rPr lang="en-US" altLang="zh-CN" sz="1800">
                <a:latin typeface="华文中宋" pitchFamily="2" charset="-122"/>
                <a:ea typeface="华文中宋" pitchFamily="2" charset="-122"/>
              </a:rPr>
              <a:t>2009</a:t>
            </a:r>
            <a:r>
              <a:rPr lang="zh-CN" altLang="en-US" sz="1800">
                <a:latin typeface="华文中宋" pitchFamily="2" charset="-122"/>
                <a:ea typeface="华文中宋" pitchFamily="2" charset="-122"/>
              </a:rPr>
              <a:t>年以来，工信部先后发布实施了</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新能源汽车生产企业及产品准入管理规则</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zh-CN" altLang="zh-CN" sz="1800">
                <a:latin typeface="华文中宋" pitchFamily="2" charset="-122"/>
                <a:ea typeface="华文中宋" pitchFamily="2" charset="-122"/>
              </a:rPr>
              <a:t>2009年7月1日起实施）</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专用汽车和挂车生产企业及产品准入管理规则</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zh-CN" altLang="zh-CN" sz="1800">
                <a:latin typeface="华文中宋" pitchFamily="2" charset="-122"/>
                <a:ea typeface="华文中宋" pitchFamily="2" charset="-122"/>
              </a:rPr>
              <a:t>2009年7月1日起实施）</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 </a:t>
            </a:r>
            <a:r>
              <a:rPr lang="zh-CN" altLang="en-US" sz="1800">
                <a:latin typeface="华文中宋" pitchFamily="2" charset="-122"/>
                <a:ea typeface="华文中宋" pitchFamily="2" charset="-122"/>
              </a:rPr>
              <a:t>商用车生产企业及产品准入管理规则</a:t>
            </a:r>
            <a:r>
              <a:rPr lang="en-US" altLang="zh-CN" sz="1800">
                <a:latin typeface="华文中宋" pitchFamily="2" charset="-122"/>
                <a:ea typeface="华文中宋" pitchFamily="2" charset="-122"/>
              </a:rPr>
              <a:t>》</a:t>
            </a:r>
            <a:r>
              <a:rPr lang="zh-CN" altLang="zh-CN" sz="1800">
                <a:latin typeface="华文中宋" pitchFamily="2" charset="-122"/>
                <a:ea typeface="华文中宋" pitchFamily="2" charset="-122"/>
              </a:rPr>
              <a:t>（2011年1月1日起实施）</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乘用车生产企业及产品准入管理规则</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zh-CN" altLang="zh-CN" sz="1800">
                <a:latin typeface="华文中宋" pitchFamily="2" charset="-122"/>
                <a:ea typeface="华文中宋" pitchFamily="2" charset="-122"/>
              </a:rPr>
              <a:t>2012年1月1日起施行</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专用校车生产企业及产品准入管理规则</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2012</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8</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日起实施）等。同时，</a:t>
            </a:r>
            <a:r>
              <a:rPr lang="en-US" altLang="zh-CN" sz="1800">
                <a:latin typeface="华文中宋" pitchFamily="2" charset="-122"/>
                <a:ea typeface="华文中宋" pitchFamily="2" charset="-122"/>
              </a:rPr>
              <a:t>2012</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7</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日，工信部印发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关于建立汽车行业退出机制的通知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，旨在建立汽车行业有进有出、优胜劣汰的管理机制，这标志着我国车辆</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公告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管理制度日益健全和完善。另外，工信部于</a:t>
            </a:r>
            <a:r>
              <a:rPr lang="en-US" altLang="zh-CN" sz="1800">
                <a:latin typeface="华文中宋" pitchFamily="2" charset="-122"/>
                <a:ea typeface="华文中宋" pitchFamily="2" charset="-122"/>
              </a:rPr>
              <a:t>2009</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7</a:t>
            </a:r>
            <a:r>
              <a:rPr lang="zh-CN" altLang="en-US" sz="1800">
                <a:latin typeface="华文中宋" pitchFamily="2" charset="-122"/>
                <a:ea typeface="华文中宋" pitchFamily="2" charset="-122"/>
              </a:rPr>
              <a:t>日曾发布过</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道路机动车辆生产企业及产品准入管理规定（征求意见稿）</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，但未见正式出台。</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0930"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汽车生产企业和产品准入制度的沿革</a:t>
            </a:r>
          </a:p>
        </p:txBody>
      </p:sp>
      <p:sp>
        <p:nvSpPr>
          <p:cNvPr id="358093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a:lnSpc>
                <a:spcPct val="140000"/>
              </a:lnSpc>
            </a:pPr>
            <a:r>
              <a:rPr lang="zh-CN" altLang="en-US" sz="2000" b="1">
                <a:solidFill>
                  <a:srgbClr val="FF0000"/>
                </a:solidFill>
                <a:latin typeface="华文中宋" pitchFamily="2" charset="-122"/>
                <a:ea typeface="华文中宋" pitchFamily="2" charset="-122"/>
              </a:rPr>
              <a:t>完善汽车投资项目管理的相关规定</a:t>
            </a:r>
          </a:p>
          <a:p>
            <a:pPr eaLnBrk="1">
              <a:lnSpc>
                <a:spcPct val="140000"/>
              </a:lnSpc>
            </a:pPr>
            <a:r>
              <a:rPr lang="en-US" altLang="zh-CN" sz="1800">
                <a:latin typeface="华文中宋" pitchFamily="2" charset="-122"/>
                <a:ea typeface="华文中宋" pitchFamily="2" charset="-122"/>
              </a:rPr>
              <a:t>      </a:t>
            </a:r>
            <a:r>
              <a:rPr lang="zh-CN" altLang="en-US" sz="1800">
                <a:latin typeface="华文中宋" pitchFamily="2" charset="-122"/>
                <a:ea typeface="华文中宋" pitchFamily="2" charset="-122"/>
              </a:rPr>
              <a:t>汽车投资项目管理与汽车准入管理两者是相辅相成的，项目核准是准入核准的先决条件。汽车投资项目按</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汽车产业发展政策</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实施严格控制。</a:t>
            </a:r>
          </a:p>
          <a:p>
            <a:pPr eaLnBrk="1">
              <a:lnSpc>
                <a:spcPct val="140000"/>
              </a:lnSpc>
            </a:pPr>
            <a:r>
              <a:rPr lang="en-US" altLang="zh-CN" sz="1800">
                <a:latin typeface="华文中宋" pitchFamily="2" charset="-122"/>
                <a:ea typeface="华文中宋" pitchFamily="2" charset="-122"/>
              </a:rPr>
              <a:t>      2015</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a:t>
            </a:r>
            <a:r>
              <a:rPr lang="zh-CN" altLang="en-US" sz="1800">
                <a:latin typeface="华文中宋" pitchFamily="2" charset="-122"/>
                <a:ea typeface="华文中宋" pitchFamily="2" charset="-122"/>
              </a:rPr>
              <a:t>日发布的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新建纯电动乘用车企业管理规定</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确定，新建企业投资项目的投资总额和生产规模不受</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汽车产业发展政策</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有关最低要求限制，由投资主体自行决定。</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a:t>
            </a:r>
            <a:r>
              <a:rPr lang="zh-CN" altLang="en-US" sz="1800">
                <a:latin typeface="华文中宋" pitchFamily="2" charset="-122"/>
                <a:ea typeface="华文中宋" pitchFamily="2" charset="-122"/>
              </a:rPr>
              <a:t>日国务院印发的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关于发布政府核准的投资项目目录（</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年本）的通知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规定，严格控制新增传统燃油汽车产能，原则上不再核准新建传统燃油汽车生产企业。</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4</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日发布的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汽车产业中长期发展规划</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提出，逐步完善投资项目管理。加强汽车产能监测预警，定期发布产能信息，引导行业和社会资本合理投资。</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4</a:t>
            </a:r>
            <a:r>
              <a:rPr lang="zh-CN" altLang="en-US" sz="1800">
                <a:latin typeface="华文中宋" pitchFamily="2" charset="-122"/>
                <a:ea typeface="华文中宋" pitchFamily="2" charset="-122"/>
              </a:rPr>
              <a:t>日印发的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关于完善汽车投资项目管理的意见</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明确了推动汽车产业结构调整、完善汽车投资项目管理、加强汽车产能监测预警、规范汽车产业监督管理等问题。</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6834"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ea typeface="黑体" pitchFamily="49" charset="-122"/>
              </a:rPr>
              <a:t>制定</a:t>
            </a:r>
            <a:r>
              <a:rPr lang="en-US" altLang="zh-CN" sz="2800">
                <a:solidFill>
                  <a:schemeClr val="bg1"/>
                </a:solidFill>
                <a:ea typeface="黑体" pitchFamily="49" charset="-122"/>
              </a:rPr>
              <a:t>《</a:t>
            </a:r>
            <a:r>
              <a:rPr lang="zh-CN" altLang="en-US" sz="2800">
                <a:solidFill>
                  <a:schemeClr val="bg1"/>
                </a:solidFill>
                <a:ea typeface="黑体" pitchFamily="49" charset="-122"/>
              </a:rPr>
              <a:t>管理办法</a:t>
            </a:r>
            <a:r>
              <a:rPr lang="en-US" altLang="zh-CN" sz="2800">
                <a:solidFill>
                  <a:schemeClr val="bg1"/>
                </a:solidFill>
                <a:ea typeface="黑体" pitchFamily="49" charset="-122"/>
              </a:rPr>
              <a:t>》</a:t>
            </a:r>
            <a:r>
              <a:rPr lang="zh-CN" altLang="en-US" sz="2800">
                <a:solidFill>
                  <a:schemeClr val="bg1"/>
                </a:solidFill>
                <a:ea typeface="黑体" pitchFamily="49" charset="-122"/>
              </a:rPr>
              <a:t>的必要性</a:t>
            </a:r>
          </a:p>
        </p:txBody>
      </p:sp>
      <p:sp>
        <p:nvSpPr>
          <p:cNvPr id="357683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落实</a:t>
            </a:r>
            <a:r>
              <a:rPr lang="zh-CN" altLang="en-US" sz="2000" b="1">
                <a:solidFill>
                  <a:srgbClr val="FF0000"/>
                </a:solidFill>
                <a:latin typeface="华文中宋"/>
                <a:ea typeface="华文中宋" pitchFamily="2" charset="-122"/>
              </a:rPr>
              <a:t>“</a:t>
            </a:r>
            <a:r>
              <a:rPr lang="zh-CN" altLang="en-US" sz="2000" b="1">
                <a:solidFill>
                  <a:srgbClr val="FF0000"/>
                </a:solidFill>
                <a:ea typeface="华文中宋" pitchFamily="2" charset="-122"/>
              </a:rPr>
              <a:t>放管服</a:t>
            </a:r>
            <a:r>
              <a:rPr lang="zh-CN" altLang="en-US" sz="2000" b="1">
                <a:solidFill>
                  <a:srgbClr val="FF0000"/>
                </a:solidFill>
                <a:latin typeface="华文中宋"/>
                <a:ea typeface="华文中宋" pitchFamily="2" charset="-122"/>
              </a:rPr>
              <a:t>”</a:t>
            </a:r>
            <a:r>
              <a:rPr lang="zh-CN" altLang="en-US" sz="2000" b="1">
                <a:solidFill>
                  <a:srgbClr val="FF0000"/>
                </a:solidFill>
                <a:ea typeface="华文中宋" pitchFamily="2" charset="-122"/>
              </a:rPr>
              <a:t>改革要求 推动汽车产业高质量发展</a:t>
            </a:r>
          </a:p>
          <a:p>
            <a:pPr eaLnBrk="1">
              <a:lnSpc>
                <a:spcPct val="140000"/>
              </a:lnSpc>
            </a:pPr>
            <a:r>
              <a:rPr lang="zh-CN" altLang="en-US" sz="1800">
                <a:ea typeface="华文中宋" pitchFamily="2" charset="-122"/>
              </a:rPr>
              <a:t>      国家有关部委起草制定</a:t>
            </a:r>
            <a:r>
              <a:rPr lang="en-US" altLang="zh-CN" sz="1800">
                <a:ea typeface="华文中宋" pitchFamily="2" charset="-122"/>
              </a:rPr>
              <a:t>《</a:t>
            </a:r>
            <a:r>
              <a:rPr lang="zh-CN" altLang="en-US" sz="1800">
                <a:ea typeface="华文中宋" pitchFamily="2" charset="-122"/>
              </a:rPr>
              <a:t>道路机动车辆生产企业及产品准入许可管理办法</a:t>
            </a:r>
            <a:r>
              <a:rPr lang="en-US" altLang="zh-CN" sz="1800">
                <a:ea typeface="华文中宋" pitchFamily="2" charset="-122"/>
              </a:rPr>
              <a:t>》</a:t>
            </a:r>
            <a:r>
              <a:rPr lang="zh-CN" altLang="en-US" sz="1800">
                <a:ea typeface="华文中宋" pitchFamily="2" charset="-122"/>
              </a:rPr>
              <a:t>的宗旨是，贯彻习近平新时代中国特色社会主义思想，落实国务院</a:t>
            </a:r>
            <a:r>
              <a:rPr lang="zh-CN" altLang="en-US" sz="1800">
                <a:latin typeface="华文中宋"/>
                <a:ea typeface="华文中宋" pitchFamily="2" charset="-122"/>
              </a:rPr>
              <a:t>“</a:t>
            </a:r>
            <a:r>
              <a:rPr lang="zh-CN" altLang="en-US" sz="1800">
                <a:ea typeface="华文中宋" pitchFamily="2" charset="-122"/>
              </a:rPr>
              <a:t>简政放权、放管结合、优化服务</a:t>
            </a:r>
            <a:r>
              <a:rPr lang="zh-CN" altLang="en-US" sz="1800">
                <a:latin typeface="华文中宋"/>
                <a:ea typeface="华文中宋" pitchFamily="2" charset="-122"/>
              </a:rPr>
              <a:t>”</a:t>
            </a:r>
            <a:r>
              <a:rPr lang="zh-CN" altLang="en-US" sz="1800">
                <a:ea typeface="华文中宋" pitchFamily="2" charset="-122"/>
              </a:rPr>
              <a:t>的改革要求，规范和完善道路机动车辆生产企业及产品准入许可管理，维护公民生命财产和公共安全，推动汽车产业高质量发展。因此，</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起草过程中坚持的原则是：按照简化程序、优化流程、坚持市场在资源配置中发挥决定性作用、更好发挥政府作用。</a:t>
            </a:r>
          </a:p>
          <a:p>
            <a:pPr eaLnBrk="1">
              <a:lnSpc>
                <a:spcPct val="140000"/>
              </a:lnSpc>
            </a:pPr>
            <a:r>
              <a:rPr lang="zh-CN" altLang="en-US" sz="1800">
                <a:ea typeface="华文中宋" pitchFamily="2" charset="-122"/>
              </a:rPr>
              <a:t>      我国现有汽车生产企业及产品准入管理已实施二十多年，而汽车产业的产业规模、技术进步、市场环境、相关法规等方面发生了深刻的变化，现行管理制度已经不能适应发展的需要，应根据现实发展需求进行改革，切实实现国务院关于</a:t>
            </a:r>
            <a:r>
              <a:rPr lang="zh-CN" altLang="en-US" sz="1800">
                <a:latin typeface="华文中宋"/>
                <a:ea typeface="华文中宋" pitchFamily="2" charset="-122"/>
              </a:rPr>
              <a:t>“</a:t>
            </a:r>
            <a:r>
              <a:rPr lang="zh-CN" altLang="en-US" sz="1800">
                <a:ea typeface="华文中宋" pitchFamily="2" charset="-122"/>
              </a:rPr>
              <a:t>放管服</a:t>
            </a:r>
            <a:r>
              <a:rPr lang="zh-CN" altLang="en-US" sz="1800">
                <a:latin typeface="华文中宋"/>
                <a:ea typeface="华文中宋" pitchFamily="2" charset="-122"/>
              </a:rPr>
              <a:t>”</a:t>
            </a:r>
            <a:r>
              <a:rPr lang="zh-CN" altLang="en-US" sz="1800">
                <a:ea typeface="华文中宋" pitchFamily="2" charset="-122"/>
              </a:rPr>
              <a:t>改革的要求，为企业发展提供更好地服务，从而推进汽车产业高质量发展。因此，制定新的</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势在必行。</a:t>
            </a:r>
            <a:r>
              <a:rPr lang="zh-CN" altLang="en-US" sz="1800"/>
              <a:t>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1954"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ea typeface="黑体" pitchFamily="49" charset="-122"/>
              </a:rPr>
              <a:t>制定</a:t>
            </a:r>
            <a:r>
              <a:rPr lang="en-US" altLang="zh-CN" sz="2800">
                <a:solidFill>
                  <a:schemeClr val="bg1"/>
                </a:solidFill>
                <a:ea typeface="黑体" pitchFamily="49" charset="-122"/>
              </a:rPr>
              <a:t>《</a:t>
            </a:r>
            <a:r>
              <a:rPr lang="zh-CN" altLang="en-US" sz="2800">
                <a:solidFill>
                  <a:schemeClr val="bg1"/>
                </a:solidFill>
                <a:ea typeface="黑体" pitchFamily="49" charset="-122"/>
              </a:rPr>
              <a:t>管理办法</a:t>
            </a:r>
            <a:r>
              <a:rPr lang="en-US" altLang="zh-CN" sz="2800">
                <a:solidFill>
                  <a:schemeClr val="bg1"/>
                </a:solidFill>
                <a:ea typeface="黑体" pitchFamily="49" charset="-122"/>
              </a:rPr>
              <a:t>》</a:t>
            </a:r>
            <a:r>
              <a:rPr lang="zh-CN" altLang="en-US" sz="2800">
                <a:solidFill>
                  <a:schemeClr val="bg1"/>
                </a:solidFill>
                <a:ea typeface="黑体" pitchFamily="49" charset="-122"/>
              </a:rPr>
              <a:t>的必要性</a:t>
            </a:r>
          </a:p>
        </p:txBody>
      </p:sp>
      <p:sp>
        <p:nvSpPr>
          <p:cNvPr id="358195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解决现行准入管理制度存在的问题</a:t>
            </a:r>
          </a:p>
          <a:p>
            <a:pPr eaLnBrk="1">
              <a:lnSpc>
                <a:spcPct val="140000"/>
              </a:lnSpc>
            </a:pPr>
            <a:r>
              <a:rPr lang="zh-CN" altLang="en-US" sz="1800">
                <a:ea typeface="华文中宋" pitchFamily="2" charset="-122"/>
              </a:rPr>
              <a:t>      我国现行汽车生产企业及产品准入许可管理制度，最初是参考欧盟相关制度制定的，加之汽车行业的快速发展，新车型不断增多、新技术不断应用，</a:t>
            </a:r>
            <a:r>
              <a:rPr lang="en-US" altLang="zh-CN" sz="1800">
                <a:ea typeface="华文中宋" pitchFamily="2" charset="-122"/>
              </a:rPr>
              <a:t>《</a:t>
            </a:r>
            <a:r>
              <a:rPr lang="zh-CN" altLang="en-US" sz="1800">
                <a:ea typeface="华文中宋" pitchFamily="2" charset="-122"/>
              </a:rPr>
              <a:t>道路机动车辆生产企业及产品公告</a:t>
            </a:r>
            <a:r>
              <a:rPr lang="en-US" altLang="zh-CN" sz="1800">
                <a:ea typeface="华文中宋" pitchFamily="2" charset="-122"/>
              </a:rPr>
              <a:t>》</a:t>
            </a:r>
            <a:r>
              <a:rPr lang="zh-CN" altLang="en-US" sz="1800">
                <a:ea typeface="华文中宋" pitchFamily="2" charset="-122"/>
              </a:rPr>
              <a:t>在实施过程中存在许可管理文件分散、法律层级较低、许可类型过散过细、企业资源整合利用不足、适应新技术发展不充分等问题。例如，现行许可管理文件有</a:t>
            </a:r>
            <a:r>
              <a:rPr lang="en-US" altLang="zh-CN" sz="1800">
                <a:ea typeface="华文中宋" pitchFamily="2" charset="-122"/>
              </a:rPr>
              <a:t>《</a:t>
            </a:r>
            <a:r>
              <a:rPr lang="zh-CN" altLang="en-US" sz="1800">
                <a:ea typeface="华文中宋" pitchFamily="2" charset="-122"/>
              </a:rPr>
              <a:t>摩托车生产准入管理办法实施细则</a:t>
            </a:r>
            <a:r>
              <a:rPr lang="en-US" altLang="zh-CN" sz="1800">
                <a:ea typeface="华文中宋" pitchFamily="2" charset="-122"/>
              </a:rPr>
              <a:t>》《</a:t>
            </a:r>
            <a:r>
              <a:rPr lang="zh-CN" altLang="en-US" sz="1800">
                <a:ea typeface="华文中宋" pitchFamily="2" charset="-122"/>
              </a:rPr>
              <a:t>专用校车生产企业及产品准入管理规则</a:t>
            </a:r>
            <a:r>
              <a:rPr lang="en-US" altLang="zh-CN" sz="1800">
                <a:ea typeface="华文中宋" pitchFamily="2" charset="-122"/>
              </a:rPr>
              <a:t>》《</a:t>
            </a:r>
            <a:r>
              <a:rPr lang="zh-CN" altLang="en-US" sz="1800">
                <a:ea typeface="华文中宋" pitchFamily="2" charset="-122"/>
              </a:rPr>
              <a:t>乘用车生产企业及产品准入管理规则</a:t>
            </a:r>
            <a:r>
              <a:rPr lang="en-US" altLang="zh-CN" sz="1800">
                <a:ea typeface="华文中宋" pitchFamily="2" charset="-122"/>
              </a:rPr>
              <a:t>》《</a:t>
            </a:r>
            <a:r>
              <a:rPr lang="zh-CN" altLang="en-US" sz="1800">
                <a:ea typeface="华文中宋" pitchFamily="2" charset="-122"/>
              </a:rPr>
              <a:t>商用车生产企业及产品准入管理规则</a:t>
            </a:r>
            <a:r>
              <a:rPr lang="en-US" altLang="zh-CN" sz="1800">
                <a:ea typeface="华文中宋" pitchFamily="2" charset="-122"/>
              </a:rPr>
              <a:t>》</a:t>
            </a:r>
            <a:r>
              <a:rPr lang="zh-CN" altLang="en-US" sz="1800">
                <a:ea typeface="华文中宋" pitchFamily="2" charset="-122"/>
              </a:rPr>
              <a:t>等十个；现行企业准入类型包括专用车</a:t>
            </a:r>
            <a:r>
              <a:rPr lang="en-US" altLang="zh-CN" sz="1800">
                <a:ea typeface="华文中宋" pitchFamily="2" charset="-122"/>
              </a:rPr>
              <a:t>8</a:t>
            </a:r>
            <a:r>
              <a:rPr lang="zh-CN" altLang="en-US" sz="1800">
                <a:ea typeface="华文中宋" pitchFamily="2" charset="-122"/>
              </a:rPr>
              <a:t>类、商用车</a:t>
            </a:r>
            <a:r>
              <a:rPr lang="en-US" altLang="zh-CN" sz="1800">
                <a:ea typeface="华文中宋" pitchFamily="2" charset="-122"/>
              </a:rPr>
              <a:t>4</a:t>
            </a:r>
            <a:r>
              <a:rPr lang="zh-CN" altLang="en-US" sz="1800">
                <a:ea typeface="华文中宋" pitchFamily="2" charset="-122"/>
              </a:rPr>
              <a:t>类、乘用车</a:t>
            </a:r>
            <a:r>
              <a:rPr lang="en-US" altLang="zh-CN" sz="1800">
                <a:ea typeface="华文中宋" pitchFamily="2" charset="-122"/>
              </a:rPr>
              <a:t>2</a:t>
            </a:r>
            <a:r>
              <a:rPr lang="zh-CN" altLang="en-US" sz="1800">
                <a:ea typeface="华文中宋" pitchFamily="2" charset="-122"/>
              </a:rPr>
              <a:t>类、摩托车</a:t>
            </a:r>
            <a:r>
              <a:rPr lang="en-US" altLang="zh-CN" sz="1800">
                <a:ea typeface="华文中宋" pitchFamily="2" charset="-122"/>
              </a:rPr>
              <a:t>4</a:t>
            </a:r>
            <a:r>
              <a:rPr lang="zh-CN" altLang="en-US" sz="1800">
                <a:ea typeface="华文中宋" pitchFamily="2" charset="-122"/>
              </a:rPr>
              <a:t>类、低速汽车</a:t>
            </a:r>
            <a:r>
              <a:rPr lang="en-US" altLang="zh-CN" sz="1800">
                <a:ea typeface="华文中宋" pitchFamily="2" charset="-122"/>
              </a:rPr>
              <a:t>1</a:t>
            </a:r>
            <a:r>
              <a:rPr lang="zh-CN" altLang="en-US" sz="1800">
                <a:ea typeface="华文中宋" pitchFamily="2" charset="-122"/>
              </a:rPr>
              <a:t>类共</a:t>
            </a:r>
            <a:r>
              <a:rPr lang="en-US" altLang="zh-CN" sz="1800">
                <a:ea typeface="华文中宋" pitchFamily="2" charset="-122"/>
              </a:rPr>
              <a:t>19</a:t>
            </a:r>
            <a:r>
              <a:rPr lang="zh-CN" altLang="en-US" sz="1800">
                <a:ea typeface="华文中宋" pitchFamily="2" charset="-122"/>
              </a:rPr>
              <a:t>类细分生产企业分类。同时，产品准入类型繁多，准入许可管理流程繁杂。因此，有必要通过制定</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推动车辆生产企业及产品准入许可管理改革，缩减审批范围、优化管理流程，促进汽车产业健康持续高质量发展。</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7858" name="Rectangle 2"/>
          <p:cNvSpPr>
            <a:spLocks noGrp="1" noChangeArrowheads="1"/>
          </p:cNvSpPr>
          <p:nvPr>
            <p:ph type="title"/>
          </p:nvPr>
        </p:nvSpPr>
        <p:spPr>
          <a:xfrm>
            <a:off x="1457325" y="138113"/>
            <a:ext cx="6619875"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意见稿要点分析及建议</a:t>
            </a:r>
          </a:p>
        </p:txBody>
      </p:sp>
      <p:sp>
        <p:nvSpPr>
          <p:cNvPr id="357785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en-US" altLang="zh-CN" sz="2000" b="1">
                <a:solidFill>
                  <a:srgbClr val="FF0000"/>
                </a:solidFill>
                <a:ea typeface="华文中宋" pitchFamily="2" charset="-122"/>
              </a:rPr>
              <a:t>《</a:t>
            </a:r>
            <a:r>
              <a:rPr lang="zh-CN" altLang="en-US" sz="2000" b="1">
                <a:solidFill>
                  <a:srgbClr val="FF0000"/>
                </a:solidFill>
                <a:ea typeface="华文中宋" pitchFamily="2" charset="-122"/>
              </a:rPr>
              <a:t>管理办法</a:t>
            </a:r>
            <a:r>
              <a:rPr lang="en-US" altLang="zh-CN" sz="2000" b="1">
                <a:solidFill>
                  <a:srgbClr val="FF0000"/>
                </a:solidFill>
                <a:ea typeface="华文中宋" pitchFamily="2" charset="-122"/>
              </a:rPr>
              <a:t>》</a:t>
            </a:r>
            <a:r>
              <a:rPr lang="zh-CN" altLang="en-US" sz="2000" b="1">
                <a:solidFill>
                  <a:srgbClr val="FF0000"/>
                </a:solidFill>
                <a:ea typeface="华文中宋" pitchFamily="2" charset="-122"/>
              </a:rPr>
              <a:t>意见稿的总体分析</a:t>
            </a:r>
          </a:p>
          <a:p>
            <a:pPr eaLnBrk="1">
              <a:lnSpc>
                <a:spcPct val="140000"/>
              </a:lnSpc>
            </a:pPr>
            <a:r>
              <a:rPr lang="zh-CN" altLang="en-US" sz="1800">
                <a:ea typeface="华文中宋" pitchFamily="2" charset="-122"/>
              </a:rPr>
              <a:t>      </a:t>
            </a:r>
            <a:r>
              <a:rPr lang="en-US" altLang="zh-CN" sz="1800">
                <a:ea typeface="华文中宋" pitchFamily="2" charset="-122"/>
              </a:rPr>
              <a:t>《</a:t>
            </a:r>
            <a:r>
              <a:rPr lang="zh-CN" altLang="en-US" sz="1800">
                <a:ea typeface="华文中宋" pitchFamily="2" charset="-122"/>
              </a:rPr>
              <a:t>道路机动车辆生产企业及产品准入许可管理办法</a:t>
            </a:r>
            <a:r>
              <a:rPr lang="en-US" altLang="zh-CN" sz="1800">
                <a:ea typeface="华文中宋" pitchFamily="2" charset="-122"/>
              </a:rPr>
              <a:t>》</a:t>
            </a:r>
            <a:r>
              <a:rPr lang="zh-CN" altLang="en-US" sz="1800">
                <a:ea typeface="华文中宋" pitchFamily="2" charset="-122"/>
              </a:rPr>
              <a:t>意见稿的主要内容包括总则、申请和受理、审查和决定、使用和变更、特别规定、监督检查、法律责任、附则共八章四十四条。而</a:t>
            </a:r>
            <a:r>
              <a:rPr lang="en-US" altLang="zh-CN" sz="1800">
                <a:ea typeface="华文中宋" pitchFamily="2" charset="-122"/>
              </a:rPr>
              <a:t>2009</a:t>
            </a:r>
            <a:r>
              <a:rPr lang="zh-CN" altLang="en-US" sz="1800">
                <a:ea typeface="华文中宋" pitchFamily="2" charset="-122"/>
              </a:rPr>
              <a:t>年</a:t>
            </a:r>
            <a:r>
              <a:rPr lang="en-US" altLang="zh-CN" sz="1800">
                <a:ea typeface="华文中宋" pitchFamily="2" charset="-122"/>
              </a:rPr>
              <a:t>1</a:t>
            </a:r>
            <a:r>
              <a:rPr lang="zh-CN" altLang="en-US" sz="1800">
                <a:ea typeface="华文中宋" pitchFamily="2" charset="-122"/>
              </a:rPr>
              <a:t>月</a:t>
            </a:r>
            <a:r>
              <a:rPr lang="en-US" altLang="zh-CN" sz="1800">
                <a:ea typeface="华文中宋" pitchFamily="2" charset="-122"/>
              </a:rPr>
              <a:t>7</a:t>
            </a:r>
            <a:r>
              <a:rPr lang="zh-CN" altLang="en-US" sz="1800">
                <a:ea typeface="华文中宋" pitchFamily="2" charset="-122"/>
              </a:rPr>
              <a:t>日征求意见的</a:t>
            </a:r>
            <a:r>
              <a:rPr lang="en-US" altLang="zh-CN" sz="1800">
                <a:ea typeface="华文中宋" pitchFamily="2" charset="-122"/>
              </a:rPr>
              <a:t>《</a:t>
            </a:r>
            <a:r>
              <a:rPr lang="zh-CN" altLang="en-US" sz="1800">
                <a:ea typeface="华文中宋" pitchFamily="2" charset="-122"/>
              </a:rPr>
              <a:t>道路机动车辆生产企业及产品准入管理规定</a:t>
            </a:r>
            <a:r>
              <a:rPr lang="en-US" altLang="zh-CN" sz="1800">
                <a:ea typeface="华文中宋" pitchFamily="2" charset="-122"/>
              </a:rPr>
              <a:t>》</a:t>
            </a:r>
            <a:r>
              <a:rPr lang="zh-CN" altLang="en-US" sz="1800">
                <a:ea typeface="华文中宋" pitchFamily="2" charset="-122"/>
              </a:rPr>
              <a:t>意见稿的主要内容包括总则、准入管理、监督管理、罚则、附则共五章三十五条。仅从这一点分析，此次意见稿的变化较大。</a:t>
            </a:r>
          </a:p>
          <a:p>
            <a:pPr eaLnBrk="1">
              <a:lnSpc>
                <a:spcPct val="140000"/>
              </a:lnSpc>
            </a:pPr>
            <a:r>
              <a:rPr lang="zh-CN" altLang="en-US" sz="1800">
                <a:ea typeface="华文中宋" pitchFamily="2" charset="-122"/>
              </a:rPr>
              <a:t>      此次</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的制定，旨在推动车辆生产企业及产品准入许可管理改革，缩减审批范围、优化管理流程，促进汽车产业健康持续高质量发展。因此，此次</a:t>
            </a:r>
            <a:r>
              <a:rPr lang="en-US" altLang="zh-CN" sz="1800">
                <a:ea typeface="华文中宋" pitchFamily="2" charset="-122"/>
              </a:rPr>
              <a:t>《</a:t>
            </a:r>
            <a:r>
              <a:rPr lang="zh-CN" altLang="en-US" sz="1800">
                <a:ea typeface="华文中宋" pitchFamily="2" charset="-122"/>
              </a:rPr>
              <a:t>管理办法</a:t>
            </a:r>
            <a:r>
              <a:rPr lang="en-US" altLang="zh-CN" sz="1800">
                <a:ea typeface="华文中宋" pitchFamily="2" charset="-122"/>
              </a:rPr>
              <a:t>》</a:t>
            </a:r>
            <a:r>
              <a:rPr lang="zh-CN" altLang="en-US" sz="1800">
                <a:ea typeface="华文中宋" pitchFamily="2" charset="-122"/>
              </a:rPr>
              <a:t>意见稿提出了简化车辆生产企业准入类别、优化车辆产品准入管理程序和方式、推动车辆生产企业集团化管理、进一步规范完善改装车管理、充分利用社会检测资源、鼓励新技术新工艺新材料创新及应用、推进车辆产品准入系族化管理等具体改革措施。</a:t>
            </a:r>
            <a:endParaRPr lang="zh-CN" altLang="en-US" sz="180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nal_op">
  <a:themeElements>
    <a:clrScheme name="">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FFFF"/>
      </a:hlink>
      <a:folHlink>
        <a:srgbClr val="C0C0C0"/>
      </a:folHlink>
    </a:clrScheme>
    <a:fontScheme name="final_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final_op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inal_o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final_op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inal_op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inal_op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inal_op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final_op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30264</TotalTime>
  <Pages>82</Pages>
  <Words>3133</Words>
  <Application>Microsoft PowerPoint 4.0</Application>
  <PresentationFormat>全屏显示(4:3)</PresentationFormat>
  <Paragraphs>53</Paragraphs>
  <Slides>15</Slides>
  <Notes>1</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final_op</vt:lpstr>
      <vt:lpstr>Pixel</vt:lpstr>
      <vt:lpstr>关于《道路机动车辆生产企业及 产品准入许可管理办法》政策分析 演讲人（      ）</vt:lpstr>
      <vt:lpstr>问题的提出</vt:lpstr>
      <vt:lpstr>汽车生产企业和产品准入制度的沿革</vt:lpstr>
      <vt:lpstr>汽车生产企业和产品准入制度的沿革</vt:lpstr>
      <vt:lpstr>汽车生产企业和产品准入制度的沿革</vt:lpstr>
      <vt:lpstr>汽车生产企业和产品准入制度的沿革</vt:lpstr>
      <vt:lpstr>制定《管理办法》的必要性</vt:lpstr>
      <vt:lpstr>制定《管理办法》的必要性</vt:lpstr>
      <vt:lpstr>《管理办法》意见稿要点分析及建议</vt:lpstr>
      <vt:lpstr>《管理办法》意见稿要点分析及建议</vt:lpstr>
      <vt:lpstr>《管理办法》意见稿要点分析及建议</vt:lpstr>
      <vt:lpstr>《管理办法》意见稿要点分析及建议</vt:lpstr>
      <vt:lpstr>《管理办法》意见稿要点分析及建议</vt:lpstr>
      <vt:lpstr>《管理办法》意见稿要点分析及建议</vt:lpstr>
      <vt:lpstr>谢谢!</vt:lpstr>
    </vt:vector>
  </TitlesOfParts>
  <Manager>Kevin Libert</Manager>
  <Company>Dell Computer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闫瑞林</dc:creator>
  <cp:lastModifiedBy>DELL</cp:lastModifiedBy>
  <cp:revision>1733</cp:revision>
  <cp:lastPrinted>1999-04-27T15:48:37Z</cp:lastPrinted>
  <dcterms:created xsi:type="dcterms:W3CDTF">1998-04-17T16:39:32Z</dcterms:created>
  <dcterms:modified xsi:type="dcterms:W3CDTF">2018-06-06T08:31:51Z</dcterms:modified>
</cp:coreProperties>
</file>