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charts/chart5.xml" ContentType="application/vnd.openxmlformats-officedocument.drawingml.chart+xml"/>
  <Override PartName="/ppt/notesSlides/notesSlide4.xml" ContentType="application/vnd.openxmlformats-officedocument.presentationml.notesSlide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3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theme/themeOverride4.xml" ContentType="application/vnd.openxmlformats-officedocument.themeOverride+xml"/>
  <Override PartName="/ppt/charts/chart14.xml" ContentType="application/vnd.openxmlformats-officedocument.drawingml.chart+xml"/>
  <Override PartName="/ppt/theme/themeOverride5.xml" ContentType="application/vnd.openxmlformats-officedocument.themeOverride+xml"/>
  <Override PartName="/ppt/charts/chart15.xml" ContentType="application/vnd.openxmlformats-officedocument.drawingml.chart+xml"/>
  <Override PartName="/ppt/theme/themeOverride6.xml" ContentType="application/vnd.openxmlformats-officedocument.themeOverride+xml"/>
  <Override PartName="/ppt/notesSlides/notesSlide7.xml" ContentType="application/vnd.openxmlformats-officedocument.presentationml.notesSlide+xml"/>
  <Override PartName="/ppt/charts/chart16.xml" ContentType="application/vnd.openxmlformats-officedocument.drawingml.chart+xml"/>
  <Override PartName="/ppt/theme/themeOverride7.xml" ContentType="application/vnd.openxmlformats-officedocument.themeOverride+xml"/>
  <Override PartName="/ppt/charts/chart17.xml" ContentType="application/vnd.openxmlformats-officedocument.drawingml.chart+xml"/>
  <Override PartName="/ppt/theme/themeOverride8.xml" ContentType="application/vnd.openxmlformats-officedocument.themeOverride+xml"/>
  <Override PartName="/ppt/notesSlides/notesSlide8.xml" ContentType="application/vnd.openxmlformats-officedocument.presentationml.notesSlide+xml"/>
  <Override PartName="/ppt/charts/chart18.xml" ContentType="application/vnd.openxmlformats-officedocument.drawingml.chart+xml"/>
  <Override PartName="/ppt/theme/themeOverride9.xml" ContentType="application/vnd.openxmlformats-officedocument.themeOverride+xml"/>
  <Override PartName="/ppt/charts/chart19.xml" ContentType="application/vnd.openxmlformats-officedocument.drawingml.chart+xml"/>
  <Override PartName="/ppt/theme/themeOverride10.xml" ContentType="application/vnd.openxmlformats-officedocument.themeOverride+xml"/>
  <Override PartName="/ppt/charts/chart20.xml" ContentType="application/vnd.openxmlformats-officedocument.drawingml.chart+xml"/>
  <Override PartName="/ppt/theme/themeOverride11.xml" ContentType="application/vnd.openxmlformats-officedocument.themeOverride+xml"/>
  <Override PartName="/ppt/charts/chart2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61" r:id="rId2"/>
    <p:sldId id="729" r:id="rId3"/>
    <p:sldId id="680" r:id="rId4"/>
    <p:sldId id="710" r:id="rId5"/>
    <p:sldId id="717" r:id="rId6"/>
    <p:sldId id="712" r:id="rId7"/>
    <p:sldId id="728" r:id="rId8"/>
    <p:sldId id="686" r:id="rId9"/>
    <p:sldId id="713" r:id="rId10"/>
    <p:sldId id="701" r:id="rId11"/>
    <p:sldId id="714" r:id="rId12"/>
    <p:sldId id="703" r:id="rId13"/>
    <p:sldId id="715" r:id="rId14"/>
    <p:sldId id="705" r:id="rId15"/>
    <p:sldId id="706" r:id="rId16"/>
    <p:sldId id="707" r:id="rId17"/>
    <p:sldId id="716" r:id="rId18"/>
    <p:sldId id="730" r:id="rId19"/>
    <p:sldId id="731" r:id="rId20"/>
    <p:sldId id="736" r:id="rId21"/>
    <p:sldId id="739" r:id="rId22"/>
    <p:sldId id="734" r:id="rId23"/>
    <p:sldId id="735" r:id="rId24"/>
    <p:sldId id="727" r:id="rId25"/>
  </p:sldIdLst>
  <p:sldSz cx="9906000" cy="6858000" type="A4"/>
  <p:notesSz cx="6797675" cy="987425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170">
          <p15:clr>
            <a:srgbClr val="A4A3A4"/>
          </p15:clr>
        </p15:guide>
        <p15:guide id="2" orient="horz" pos="3941">
          <p15:clr>
            <a:srgbClr val="A4A3A4"/>
          </p15:clr>
        </p15:guide>
        <p15:guide id="3" orient="horz" pos="2276">
          <p15:clr>
            <a:srgbClr val="A4A3A4"/>
          </p15:clr>
        </p15:guide>
        <p15:guide id="4" orient="horz" pos="487">
          <p15:clr>
            <a:srgbClr val="A4A3A4"/>
          </p15:clr>
        </p15:guide>
        <p15:guide id="5" orient="horz" pos="225">
          <p15:clr>
            <a:srgbClr val="A4A3A4"/>
          </p15:clr>
        </p15:guide>
        <p15:guide id="6" orient="horz" pos="636">
          <p15:clr>
            <a:srgbClr val="A4A3A4"/>
          </p15:clr>
        </p15:guide>
        <p15:guide id="7" orient="horz" pos="3951">
          <p15:clr>
            <a:srgbClr val="A4A3A4"/>
          </p15:clr>
        </p15:guide>
        <p15:guide id="8" orient="horz" pos="1142">
          <p15:clr>
            <a:srgbClr val="A4A3A4"/>
          </p15:clr>
        </p15:guide>
        <p15:guide id="9" pos="3120">
          <p15:clr>
            <a:srgbClr val="A4A3A4"/>
          </p15:clr>
        </p15:guide>
        <p15:guide id="10" pos="260">
          <p15:clr>
            <a:srgbClr val="A4A3A4"/>
          </p15:clr>
        </p15:guide>
        <p15:guide id="11" pos="5977">
          <p15:clr>
            <a:srgbClr val="A4A3A4"/>
          </p15:clr>
        </p15:guide>
        <p15:guide id="12" pos="37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10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92D050"/>
    <a:srgbClr val="BFBFBF"/>
    <a:srgbClr val="FFCC99"/>
    <a:srgbClr val="63D8FF"/>
    <a:srgbClr val="D9D9D9"/>
    <a:srgbClr val="DBEEF4"/>
    <a:srgbClr val="FFFF00"/>
    <a:srgbClr val="4E702B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3378" autoAdjust="0"/>
  </p:normalViewPr>
  <p:slideViewPr>
    <p:cSldViewPr snapToGrid="0">
      <p:cViewPr varScale="1">
        <p:scale>
          <a:sx n="73" d="100"/>
          <a:sy n="73" d="100"/>
        </p:scale>
        <p:origin x="1146" y="54"/>
      </p:cViewPr>
      <p:guideLst>
        <p:guide orient="horz" pos="1170"/>
        <p:guide orient="horz" pos="3941"/>
        <p:guide orient="horz" pos="2276"/>
        <p:guide orient="horz" pos="487"/>
        <p:guide orient="horz" pos="225"/>
        <p:guide orient="horz" pos="636"/>
        <p:guide orient="horz" pos="3951"/>
        <p:guide orient="horz" pos="1142"/>
        <p:guide pos="3120"/>
        <p:guide pos="260"/>
        <p:guide pos="5977"/>
        <p:guide pos="37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1072"/>
    </p:cViewPr>
  </p:sorterViewPr>
  <p:notesViewPr>
    <p:cSldViewPr snapToGrid="0">
      <p:cViewPr varScale="1">
        <p:scale>
          <a:sx n="59" d="100"/>
          <a:sy n="59" d="100"/>
        </p:scale>
        <p:origin x="-3444" y="-102"/>
      </p:cViewPr>
      <p:guideLst>
        <p:guide orient="horz" pos="311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8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9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0.xlsx"/></Relationships>
</file>

<file path=ppt/charts/_rels/chart1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1.xlsx"/><Relationship Id="rId1" Type="http://schemas.openxmlformats.org/officeDocument/2006/relationships/themeOverride" Target="../theme/themeOverride4.xml"/></Relationships>
</file>

<file path=ppt/charts/_rels/chart1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2.xlsx"/><Relationship Id="rId1" Type="http://schemas.openxmlformats.org/officeDocument/2006/relationships/themeOverride" Target="../theme/themeOverride5.xml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3.xlsx"/><Relationship Id="rId1" Type="http://schemas.openxmlformats.org/officeDocument/2006/relationships/themeOverride" Target="../theme/themeOverride6.xml"/></Relationships>
</file>

<file path=ppt/charts/_rels/chart1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4.xlsx"/><Relationship Id="rId1" Type="http://schemas.openxmlformats.org/officeDocument/2006/relationships/themeOverride" Target="../theme/themeOverride7.xml"/></Relationships>
</file>

<file path=ppt/charts/_rels/chart17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5.xlsx"/><Relationship Id="rId1" Type="http://schemas.openxmlformats.org/officeDocument/2006/relationships/themeOverride" Target="../theme/themeOverride8.xml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6.xlsx"/><Relationship Id="rId1" Type="http://schemas.openxmlformats.org/officeDocument/2006/relationships/themeOverride" Target="../theme/themeOverride9.xml"/></Relationships>
</file>

<file path=ppt/charts/_rels/chart1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7.xlsx"/><Relationship Id="rId1" Type="http://schemas.openxmlformats.org/officeDocument/2006/relationships/themeOverride" Target="../theme/themeOverride10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.xlsx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8.xlsx"/><Relationship Id="rId1" Type="http://schemas.openxmlformats.org/officeDocument/2006/relationships/themeOverride" Target="../theme/themeOverride11.xml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2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inomach\Desktop\&#33891;&#21150;&#24037;&#20316;\&#36827;&#21475;&#27773;&#36710;&#24066;&#22330;&#25253;&#21578;\&#36827;&#21475;&#27773;&#36710;&#24066;&#22330;&#26376;&#25253;\2018&#24180;4&#26376;&#36827;&#21475;&#36710;&#25253;&#21578;%20-%20&#25968;&#25454;&#22270;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7.xlsx"/><Relationship Id="rId1" Type="http://schemas.openxmlformats.org/officeDocument/2006/relationships/themeOverride" Target="../theme/themeOverrid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3536275538760099E-2"/>
          <c:y val="8.0480269965325493E-2"/>
          <c:w val="0.841464664422931"/>
          <c:h val="0.8280889361956430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进口汽车进口量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invertIfNegative val="0"/>
          <c:dLbls>
            <c:dLbl>
              <c:idx val="7"/>
              <c:layout>
                <c:manualLayout>
                  <c:x val="2.5519143778473001E-3"/>
                  <c:y val="1.091218725198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5AF4-4E69-9271-1E131887E691}"/>
                </c:ext>
              </c:extLst>
            </c:dLbl>
            <c:dLbl>
              <c:idx val="8"/>
              <c:layout>
                <c:manualLayout>
                  <c:x val="-1.3155420025012801E-3"/>
                  <c:y val="1.0912187251987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AF4-4E69-9271-1E131887E691}"/>
                </c:ext>
              </c:extLst>
            </c:dLbl>
            <c:dLbl>
              <c:idx val="9"/>
              <c:layout>
                <c:manualLayout>
                  <c:x val="2.5519143778473998E-3"/>
                  <c:y val="7.2747915013250796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AF4-4E69-9271-1E131887E6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381731</c:v>
                </c:pt>
                <c:pt idx="1">
                  <c:v>771431</c:v>
                </c:pt>
                <c:pt idx="2">
                  <c:v>1003459</c:v>
                </c:pt>
                <c:pt idx="3">
                  <c:v>1091309</c:v>
                </c:pt>
                <c:pt idx="4">
                  <c:v>1170581</c:v>
                </c:pt>
                <c:pt idx="5">
                  <c:v>1422992</c:v>
                </c:pt>
                <c:pt idx="6">
                  <c:v>1078096</c:v>
                </c:pt>
                <c:pt idx="7">
                  <c:v>1041275</c:v>
                </c:pt>
                <c:pt idx="8">
                  <c:v>1215885</c:v>
                </c:pt>
                <c:pt idx="9">
                  <c:v>436699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AF4-4E69-9271-1E131887E691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cat>
            <c:strRef>
              <c:f>Sheet1!$A$2:$A$11</c:f>
              <c:strCache>
                <c:ptCount val="10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AF4-4E69-9271-1E131887E69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150715008"/>
        <c:axId val="188264448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rgbClr val="800000"/>
              </a:solidFill>
              <a:prstDash val="solid"/>
              <a:round/>
            </a:ln>
          </c:spPr>
          <c:marker>
            <c:spPr>
              <a:solidFill>
                <a:srgbClr val="800000"/>
              </a:solidFill>
              <a:ln w="9525" cap="flat" cmpd="sng" algn="ctr">
                <a:noFill/>
                <a:prstDash val="solid"/>
                <a:round/>
              </a:ln>
            </c:spPr>
          </c:marker>
          <c:dLbls>
            <c:dLbl>
              <c:idx val="1"/>
              <c:layout>
                <c:manualLayout>
                  <c:x val="-7.6557431335419002E-3"/>
                  <c:y val="7.2745050922108697E-3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5AF4-4E69-9271-1E131887E691}"/>
                </c:ext>
              </c:extLst>
            </c:dLbl>
            <c:dLbl>
              <c:idx val="6"/>
              <c:layout>
                <c:manualLayout>
                  <c:x val="-9.89314515479289E-2"/>
                  <c:y val="-2.56772877594904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5AF4-4E69-9271-1E131887E691}"/>
                </c:ext>
              </c:extLst>
            </c:dLbl>
            <c:dLbl>
              <c:idx val="7"/>
              <c:layout>
                <c:manualLayout>
                  <c:x val="-6.3459982876583595E-2"/>
                  <c:y val="-2.92572413723117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5AF4-4E69-9271-1E131887E691}"/>
                </c:ext>
              </c:extLst>
            </c:dLbl>
            <c:dLbl>
              <c:idx val="8"/>
              <c:layout>
                <c:manualLayout>
                  <c:x val="-2.40233602644024E-2"/>
                  <c:y val="-1.1644821766176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5AF4-4E69-9271-1E131887E691}"/>
                </c:ext>
              </c:extLst>
            </c:dLbl>
            <c:dLbl>
              <c:idx val="9"/>
              <c:layout>
                <c:manualLayout>
                  <c:x val="-1.7238282091428501E-2"/>
                  <c:y val="4.30212266386826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5AF4-4E69-9271-1E131887E69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Sheet1!$A$2:$A$9</c:f>
              <c:numCache>
                <c:formatCode>General</c:formatCode>
                <c:ptCount val="8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</c:numCache>
            </c:numRef>
          </c:cat>
          <c:val>
            <c:numRef>
              <c:f>Sheet1!$C$2:$C$11</c:f>
              <c:numCache>
                <c:formatCode>0.0%</c:formatCode>
                <c:ptCount val="10"/>
                <c:pt idx="0">
                  <c:v>0.03</c:v>
                </c:pt>
                <c:pt idx="1">
                  <c:v>1.02</c:v>
                </c:pt>
                <c:pt idx="2">
                  <c:v>0.30099999999999999</c:v>
                </c:pt>
                <c:pt idx="3">
                  <c:v>8.8000000000000106E-2</c:v>
                </c:pt>
                <c:pt idx="4">
                  <c:v>7.2999999999999995E-2</c:v>
                </c:pt>
                <c:pt idx="5">
                  <c:v>0.216</c:v>
                </c:pt>
                <c:pt idx="6">
                  <c:v>-0.24199999999999999</c:v>
                </c:pt>
                <c:pt idx="7">
                  <c:v>-3.4000000000000002E-2</c:v>
                </c:pt>
                <c:pt idx="8">
                  <c:v>0.16800000000000001</c:v>
                </c:pt>
                <c:pt idx="9">
                  <c:v>-5.5E-2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5AF4-4E69-9271-1E131887E69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91324160"/>
        <c:axId val="189683584"/>
      </c:lineChart>
      <c:catAx>
        <c:axId val="1507150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7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88264448"/>
        <c:crosses val="autoZero"/>
        <c:auto val="1"/>
        <c:lblAlgn val="ctr"/>
        <c:lblOffset val="100"/>
        <c:noMultiLvlLbl val="0"/>
      </c:catAx>
      <c:valAx>
        <c:axId val="18826444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50715008"/>
        <c:crosses val="autoZero"/>
        <c:crossBetween val="between"/>
      </c:valAx>
      <c:catAx>
        <c:axId val="191324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89683584"/>
        <c:crosses val="autoZero"/>
        <c:auto val="1"/>
        <c:lblAlgn val="ctr"/>
        <c:lblOffset val="100"/>
        <c:noMultiLvlLbl val="0"/>
      </c:catAx>
      <c:valAx>
        <c:axId val="18968358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91324160"/>
        <c:crosses val="max"/>
        <c:crossBetween val="between"/>
      </c:val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197"/>
          <c:y val="1.5058637472563301E-2"/>
          <c:w val="0.54763951448561599"/>
          <c:h val="7.0335698120957094E-2"/>
        </c:manualLayout>
      </c:layout>
      <c:overlay val="1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7458613714238599"/>
          <c:y val="1.6514188990083799E-2"/>
          <c:w val="0.74005622749745004"/>
          <c:h val="0.925196165100771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2018MTD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沃尔沃</c:v>
                </c:pt>
                <c:pt idx="2">
                  <c:v>大众</c:v>
                </c:pt>
                <c:pt idx="3">
                  <c:v>奥迪</c:v>
                </c:pt>
                <c:pt idx="4">
                  <c:v>丰田</c:v>
                </c:pt>
                <c:pt idx="5">
                  <c:v>Tesla</c:v>
                </c:pt>
                <c:pt idx="6">
                  <c:v>林肯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2490</c:v>
                </c:pt>
                <c:pt idx="1">
                  <c:v>2606</c:v>
                </c:pt>
                <c:pt idx="2">
                  <c:v>2673</c:v>
                </c:pt>
                <c:pt idx="3">
                  <c:v>2886</c:v>
                </c:pt>
                <c:pt idx="4">
                  <c:v>3959</c:v>
                </c:pt>
                <c:pt idx="5">
                  <c:v>4545</c:v>
                </c:pt>
                <c:pt idx="6">
                  <c:v>6647</c:v>
                </c:pt>
                <c:pt idx="7">
                  <c:v>8465</c:v>
                </c:pt>
                <c:pt idx="8">
                  <c:v>11436</c:v>
                </c:pt>
                <c:pt idx="9">
                  <c:v>13347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311-47AC-90B8-090A214965C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0" i="0" u="none" strike="noStrike" kern="1200" baseline="0">
                    <a:solidFill>
                      <a:srgbClr val="BFBFB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迷你</c:v>
                </c:pt>
                <c:pt idx="1">
                  <c:v>沃尔沃</c:v>
                </c:pt>
                <c:pt idx="2">
                  <c:v>大众</c:v>
                </c:pt>
                <c:pt idx="3">
                  <c:v>奥迪</c:v>
                </c:pt>
                <c:pt idx="4">
                  <c:v>丰田</c:v>
                </c:pt>
                <c:pt idx="5">
                  <c:v>Tesla</c:v>
                </c:pt>
                <c:pt idx="6">
                  <c:v>林肯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3309</c:v>
                </c:pt>
                <c:pt idx="1">
                  <c:v>3666</c:v>
                </c:pt>
                <c:pt idx="2">
                  <c:v>5344</c:v>
                </c:pt>
                <c:pt idx="3">
                  <c:v>4357</c:v>
                </c:pt>
                <c:pt idx="4">
                  <c:v>6195</c:v>
                </c:pt>
                <c:pt idx="5">
                  <c:v>1334</c:v>
                </c:pt>
                <c:pt idx="6">
                  <c:v>7130</c:v>
                </c:pt>
                <c:pt idx="7">
                  <c:v>9484</c:v>
                </c:pt>
                <c:pt idx="8">
                  <c:v>16898</c:v>
                </c:pt>
                <c:pt idx="9">
                  <c:v>16704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311-47AC-90B8-090A214965C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067840"/>
        <c:axId val="170069376"/>
      </c:barChart>
      <c:catAx>
        <c:axId val="17006784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 algn="just"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069376"/>
        <c:crosses val="autoZero"/>
        <c:auto val="1"/>
        <c:lblAlgn val="ctr"/>
        <c:lblOffset val="100"/>
        <c:noMultiLvlLbl val="0"/>
      </c:catAx>
      <c:valAx>
        <c:axId val="1700693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006784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201"/>
          <c:y val="0.78250740500738403"/>
          <c:w val="0.245686260089407"/>
          <c:h val="0.13420996004742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9349477210804"/>
          <c:y val="2.6958053219848802E-2"/>
          <c:w val="0.73487509077212398"/>
          <c:h val="0.9251961651007719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2018YTD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0" i="0" u="none" strike="noStrike" kern="1200" baseline="0">
                    <a:solidFill>
                      <a:srgbClr val="002060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沃尔沃</c:v>
                </c:pt>
                <c:pt idx="1">
                  <c:v>大众</c:v>
                </c:pt>
                <c:pt idx="2">
                  <c:v>奥迪</c:v>
                </c:pt>
                <c:pt idx="3">
                  <c:v>路虎</c:v>
                </c:pt>
                <c:pt idx="4">
                  <c:v>林肯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14223</c:v>
                </c:pt>
                <c:pt idx="1">
                  <c:v>16963</c:v>
                </c:pt>
                <c:pt idx="2">
                  <c:v>20801</c:v>
                </c:pt>
                <c:pt idx="3">
                  <c:v>21328</c:v>
                </c:pt>
                <c:pt idx="4">
                  <c:v>23787</c:v>
                </c:pt>
                <c:pt idx="5">
                  <c:v>25005</c:v>
                </c:pt>
                <c:pt idx="6">
                  <c:v>26625</c:v>
                </c:pt>
                <c:pt idx="7">
                  <c:v>61571</c:v>
                </c:pt>
                <c:pt idx="8">
                  <c:v>64390</c:v>
                </c:pt>
                <c:pt idx="9">
                  <c:v>75814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D5-4A62-B4A7-D2F41C92270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800" b="0" i="0" u="none" strike="noStrike" kern="1200" baseline="0">
                    <a:solidFill>
                      <a:srgbClr val="BFBFBF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沃尔沃</c:v>
                </c:pt>
                <c:pt idx="1">
                  <c:v>大众</c:v>
                </c:pt>
                <c:pt idx="2">
                  <c:v>奥迪</c:v>
                </c:pt>
                <c:pt idx="3">
                  <c:v>路虎</c:v>
                </c:pt>
                <c:pt idx="4">
                  <c:v>林肯</c:v>
                </c:pt>
                <c:pt idx="5">
                  <c:v>保时捷</c:v>
                </c:pt>
                <c:pt idx="6">
                  <c:v>丰田</c:v>
                </c:pt>
                <c:pt idx="7">
                  <c:v>雷克萨斯</c:v>
                </c:pt>
                <c:pt idx="8">
                  <c:v>宝马</c:v>
                </c:pt>
                <c:pt idx="9">
                  <c:v>奔驰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11459</c:v>
                </c:pt>
                <c:pt idx="1">
                  <c:v>24083</c:v>
                </c:pt>
                <c:pt idx="2">
                  <c:v>19310</c:v>
                </c:pt>
                <c:pt idx="3">
                  <c:v>24595</c:v>
                </c:pt>
                <c:pt idx="4">
                  <c:v>26396</c:v>
                </c:pt>
                <c:pt idx="5">
                  <c:v>28719</c:v>
                </c:pt>
                <c:pt idx="6">
                  <c:v>30470</c:v>
                </c:pt>
                <c:pt idx="7">
                  <c:v>47986</c:v>
                </c:pt>
                <c:pt idx="8">
                  <c:v>77373</c:v>
                </c:pt>
                <c:pt idx="9">
                  <c:v>70637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2D5-4A62-B4A7-D2F41C922707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0186624"/>
        <c:axId val="170188160"/>
      </c:barChart>
      <c:catAx>
        <c:axId val="1701866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 algn="just"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0188160"/>
        <c:crosses val="autoZero"/>
        <c:auto val="1"/>
        <c:lblAlgn val="ctr"/>
        <c:lblOffset val="100"/>
        <c:noMultiLvlLbl val="0"/>
      </c:catAx>
      <c:valAx>
        <c:axId val="17018816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01866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0361048445330201"/>
          <c:y val="0.78250740500738403"/>
          <c:w val="0.29200074341433802"/>
          <c:h val="0.16048873896723201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9851200178552798E-2"/>
          <c:y val="3.04392976780288E-2"/>
          <c:w val="0.93520378036253504"/>
          <c:h val="0.903205430178962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2017MTD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cat>
            <c:strRef>
              <c:f>Sheet1!$A$2:$A$22</c:f>
              <c:strCache>
                <c:ptCount val="21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Land Rover</c:v>
                </c:pt>
                <c:pt idx="6">
                  <c:v>Volvo</c:v>
                </c:pt>
                <c:pt idx="7">
                  <c:v>Subaru</c:v>
                </c:pt>
                <c:pt idx="8">
                  <c:v>Infiniti</c:v>
                </c:pt>
                <c:pt idx="9">
                  <c:v>Smart</c:v>
                </c:pt>
                <c:pt idx="10">
                  <c:v>MINI</c:v>
                </c:pt>
                <c:pt idx="11">
                  <c:v>VW</c:v>
                </c:pt>
                <c:pt idx="12">
                  <c:v>Jaguar</c:v>
                </c:pt>
                <c:pt idx="13">
                  <c:v>Jeep</c:v>
                </c:pt>
                <c:pt idx="14">
                  <c:v>Maserati</c:v>
                </c:pt>
                <c:pt idx="15">
                  <c:v>Renault</c:v>
                </c:pt>
                <c:pt idx="16">
                  <c:v>Kia</c:v>
                </c:pt>
                <c:pt idx="17">
                  <c:v>Ford</c:v>
                </c:pt>
                <c:pt idx="18">
                  <c:v>Chrysler</c:v>
                </c:pt>
                <c:pt idx="19">
                  <c:v>Citroen</c:v>
                </c:pt>
                <c:pt idx="20">
                  <c:v>Chevrolet</c:v>
                </c:pt>
              </c:strCache>
            </c:strRef>
          </c:cat>
          <c:val>
            <c:numRef>
              <c:f>Sheet1!$B$2:$B$22</c:f>
              <c:numCache>
                <c:formatCode>General</c:formatCode>
                <c:ptCount val="21"/>
                <c:pt idx="0">
                  <c:v>12976</c:v>
                </c:pt>
                <c:pt idx="1">
                  <c:v>14872</c:v>
                </c:pt>
                <c:pt idx="2">
                  <c:v>9678</c:v>
                </c:pt>
                <c:pt idx="3">
                  <c:v>5430</c:v>
                </c:pt>
                <c:pt idx="4">
                  <c:v>2785</c:v>
                </c:pt>
                <c:pt idx="5">
                  <c:v>2834</c:v>
                </c:pt>
                <c:pt idx="6">
                  <c:v>2461</c:v>
                </c:pt>
                <c:pt idx="7">
                  <c:v>2430</c:v>
                </c:pt>
                <c:pt idx="8">
                  <c:v>1431</c:v>
                </c:pt>
                <c:pt idx="9">
                  <c:v>1743</c:v>
                </c:pt>
                <c:pt idx="10">
                  <c:v>2838</c:v>
                </c:pt>
                <c:pt idx="11">
                  <c:v>4827</c:v>
                </c:pt>
                <c:pt idx="12">
                  <c:v>1828</c:v>
                </c:pt>
                <c:pt idx="13">
                  <c:v>1232</c:v>
                </c:pt>
                <c:pt idx="14">
                  <c:v>1459</c:v>
                </c:pt>
                <c:pt idx="15">
                  <c:v>357</c:v>
                </c:pt>
                <c:pt idx="16">
                  <c:v>418</c:v>
                </c:pt>
                <c:pt idx="17">
                  <c:v>2520</c:v>
                </c:pt>
                <c:pt idx="18">
                  <c:v>20</c:v>
                </c:pt>
                <c:pt idx="19">
                  <c:v>82</c:v>
                </c:pt>
                <c:pt idx="20">
                  <c:v>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08E-4B99-A578-B3A01609C22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2018MTD</c:v>
                </c:pt>
              </c:strCache>
            </c:strRef>
          </c:tx>
          <c:invertIfNegative val="0"/>
          <c:cat>
            <c:strRef>
              <c:f>Sheet1!$A$2:$A$22</c:f>
              <c:strCache>
                <c:ptCount val="21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Land Rover</c:v>
                </c:pt>
                <c:pt idx="6">
                  <c:v>Volvo</c:v>
                </c:pt>
                <c:pt idx="7">
                  <c:v>Subaru</c:v>
                </c:pt>
                <c:pt idx="8">
                  <c:v>Infiniti</c:v>
                </c:pt>
                <c:pt idx="9">
                  <c:v>Smart</c:v>
                </c:pt>
                <c:pt idx="10">
                  <c:v>MINI</c:v>
                </c:pt>
                <c:pt idx="11">
                  <c:v>VW</c:v>
                </c:pt>
                <c:pt idx="12">
                  <c:v>Jaguar</c:v>
                </c:pt>
                <c:pt idx="13">
                  <c:v>Jeep</c:v>
                </c:pt>
                <c:pt idx="14">
                  <c:v>Maserati</c:v>
                </c:pt>
                <c:pt idx="15">
                  <c:v>Renault</c:v>
                </c:pt>
                <c:pt idx="16">
                  <c:v>Kia</c:v>
                </c:pt>
                <c:pt idx="17">
                  <c:v>Ford</c:v>
                </c:pt>
                <c:pt idx="18">
                  <c:v>Chrysler</c:v>
                </c:pt>
                <c:pt idx="19">
                  <c:v>Citroen</c:v>
                </c:pt>
                <c:pt idx="20">
                  <c:v>Chevrolet</c:v>
                </c:pt>
              </c:strCache>
            </c:strRef>
          </c:cat>
          <c:val>
            <c:numRef>
              <c:f>Sheet1!$C$2:$C$22</c:f>
              <c:numCache>
                <c:formatCode>General</c:formatCode>
                <c:ptCount val="21"/>
                <c:pt idx="0">
                  <c:v>12538</c:v>
                </c:pt>
                <c:pt idx="1">
                  <c:v>8317</c:v>
                </c:pt>
                <c:pt idx="2">
                  <c:v>6291</c:v>
                </c:pt>
                <c:pt idx="3">
                  <c:v>5163</c:v>
                </c:pt>
                <c:pt idx="4">
                  <c:v>3100</c:v>
                </c:pt>
                <c:pt idx="5">
                  <c:v>2902</c:v>
                </c:pt>
                <c:pt idx="6">
                  <c:v>1887</c:v>
                </c:pt>
                <c:pt idx="7">
                  <c:v>1880</c:v>
                </c:pt>
                <c:pt idx="8">
                  <c:v>1659</c:v>
                </c:pt>
                <c:pt idx="9">
                  <c:v>1639</c:v>
                </c:pt>
                <c:pt idx="10">
                  <c:v>1357</c:v>
                </c:pt>
                <c:pt idx="11">
                  <c:v>1260</c:v>
                </c:pt>
                <c:pt idx="12">
                  <c:v>963</c:v>
                </c:pt>
                <c:pt idx="13">
                  <c:v>549</c:v>
                </c:pt>
                <c:pt idx="14">
                  <c:v>376</c:v>
                </c:pt>
                <c:pt idx="15">
                  <c:v>101</c:v>
                </c:pt>
                <c:pt idx="16">
                  <c:v>101</c:v>
                </c:pt>
                <c:pt idx="17">
                  <c:v>90</c:v>
                </c:pt>
                <c:pt idx="18">
                  <c:v>70</c:v>
                </c:pt>
                <c:pt idx="19">
                  <c:v>26</c:v>
                </c:pt>
                <c:pt idx="20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08E-4B99-A578-B3A01609C22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2636416"/>
        <c:axId val="172642304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 cmpd="sng" algn="ctr">
              <a:solidFill>
                <a:srgbClr val="864646"/>
              </a:solidFill>
              <a:prstDash val="solid"/>
              <a:round/>
            </a:ln>
          </c:spPr>
          <c:marker>
            <c:symbol val="triangle"/>
            <c:size val="7"/>
            <c:spPr>
              <a:solidFill>
                <a:srgbClr val="864646"/>
              </a:solidFill>
            </c:spPr>
          </c:marker>
          <c:dLbls>
            <c:dLbl>
              <c:idx val="0"/>
              <c:layout>
                <c:manualLayout>
                  <c:x val="-3.5629504687196299E-2"/>
                  <c:y val="3.10960517908136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A08E-4B99-A578-B3A01609C22E}"/>
                </c:ext>
              </c:extLst>
            </c:dLbl>
            <c:dLbl>
              <c:idx val="1"/>
              <c:layout>
                <c:manualLayout>
                  <c:x val="-2.4272709683214801E-2"/>
                  <c:y val="-3.16432973629605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08E-4B99-A578-B3A01609C22E}"/>
                </c:ext>
              </c:extLst>
            </c:dLbl>
            <c:dLbl>
              <c:idx val="2"/>
              <c:layout>
                <c:manualLayout>
                  <c:x val="-2.2844903231261E-2"/>
                  <c:y val="-3.16432973629605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08E-4B99-A578-B3A01609C22E}"/>
                </c:ext>
              </c:extLst>
            </c:dLbl>
            <c:dLbl>
              <c:idx val="3"/>
              <c:layout>
                <c:manualLayout>
                  <c:x val="-1.14224516156305E-2"/>
                  <c:y val="-2.01366437764295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08E-4B99-A578-B3A01609C22E}"/>
                </c:ext>
              </c:extLst>
            </c:dLbl>
            <c:dLbl>
              <c:idx val="4"/>
              <c:layout>
                <c:manualLayout>
                  <c:x val="-9.3702327987828793E-3"/>
                  <c:y val="-1.80262600861594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08E-4B99-A578-B3A01609C22E}"/>
                </c:ext>
              </c:extLst>
            </c:dLbl>
            <c:dLbl>
              <c:idx val="5"/>
              <c:layout>
                <c:manualLayout>
                  <c:x val="-2.85561290390761E-2"/>
                  <c:y val="2.3013307173062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08E-4B99-A578-B3A01609C22E}"/>
                </c:ext>
              </c:extLst>
            </c:dLbl>
            <c:dLbl>
              <c:idx val="6"/>
              <c:layout>
                <c:manualLayout>
                  <c:x val="-2.9885338147851801E-2"/>
                  <c:y val="3.7396624156225897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08E-4B99-A578-B3A01609C22E}"/>
                </c:ext>
              </c:extLst>
            </c:dLbl>
            <c:dLbl>
              <c:idx val="7"/>
              <c:layout>
                <c:manualLayout>
                  <c:x val="-1.36208238488199E-2"/>
                  <c:y val="-1.64937006734337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A08E-4B99-A578-B3A01609C22E}"/>
                </c:ext>
              </c:extLst>
            </c:dLbl>
            <c:dLbl>
              <c:idx val="8"/>
              <c:layout>
                <c:manualLayout>
                  <c:x val="-1.42780645195381E-2"/>
                  <c:y val="4.17116192511750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9500263244787997E-2"/>
                      <c:h val="5.60949362343389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A-A08E-4B99-A578-B3A01609C22E}"/>
                </c:ext>
              </c:extLst>
            </c:dLbl>
            <c:dLbl>
              <c:idx val="9"/>
              <c:layout>
                <c:manualLayout>
                  <c:x val="-9.4030611046073496E-3"/>
                  <c:y val="-7.6449028582482696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A08E-4B99-A578-B3A01609C22E}"/>
                </c:ext>
              </c:extLst>
            </c:dLbl>
            <c:dLbl>
              <c:idx val="10"/>
              <c:layout>
                <c:manualLayout>
                  <c:x val="-2.1121304749772401E-2"/>
                  <c:y val="1.87137146852759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A08E-4B99-A578-B3A01609C22E}"/>
                </c:ext>
              </c:extLst>
            </c:dLbl>
            <c:dLbl>
              <c:idx val="11"/>
              <c:layout>
                <c:manualLayout>
                  <c:x val="-1.5705870971491901E-2"/>
                  <c:y val="2.87666339663276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D-A08E-4B99-A578-B3A01609C22E}"/>
                </c:ext>
              </c:extLst>
            </c:dLbl>
            <c:dLbl>
              <c:idx val="12"/>
              <c:layout>
                <c:manualLayout>
                  <c:x val="-8.1724493390100302E-3"/>
                  <c:y val="-1.227293329289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E-A08E-4B99-A578-B3A01609C22E}"/>
                </c:ext>
              </c:extLst>
            </c:dLbl>
            <c:dLbl>
              <c:idx val="1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A08E-4B99-A578-B3A01609C22E}"/>
                </c:ext>
              </c:extLst>
            </c:dLbl>
            <c:dLbl>
              <c:idx val="14"/>
              <c:layout>
                <c:manualLayout>
                  <c:x val="-5.7587031829853599E-2"/>
                  <c:y val="1.59464551012869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6.5222198725249897E-2"/>
                      <c:h val="3.5958292457909498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10-A08E-4B99-A578-B3A01609C22E}"/>
                </c:ext>
              </c:extLst>
            </c:dLbl>
            <c:dLbl>
              <c:idx val="15"/>
              <c:layout>
                <c:manualLayout>
                  <c:x val="-3.4267354846891501E-2"/>
                  <c:y val="-2.87666339663277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1-A08E-4B99-A578-B3A01609C22E}"/>
                </c:ext>
              </c:extLst>
            </c:dLbl>
            <c:dLbl>
              <c:idx val="16"/>
              <c:layout>
                <c:manualLayout>
                  <c:x val="-4.69204182281193E-2"/>
                  <c:y val="-7.8637104835354108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2-A08E-4B99-A578-B3A01609C22E}"/>
                </c:ext>
              </c:extLst>
            </c:dLbl>
            <c:dLbl>
              <c:idx val="17"/>
              <c:layout>
                <c:manualLayout>
                  <c:x val="-1.7279830839787399E-2"/>
                  <c:y val="-9.7244813341919693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3-A08E-4B99-A578-B3A01609C22E}"/>
                </c:ext>
              </c:extLst>
            </c:dLbl>
            <c:dLbl>
              <c:idx val="18"/>
              <c:layout>
                <c:manualLayout>
                  <c:x val="-4.8545419366429497E-2"/>
                  <c:y val="2.87666339663276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4-A08E-4B99-A578-B3A01609C22E}"/>
                </c:ext>
              </c:extLst>
            </c:dLbl>
            <c:dLbl>
              <c:idx val="19"/>
              <c:layout>
                <c:manualLayout>
                  <c:x val="-2.2844903231261E-2"/>
                  <c:y val="3.16432973629605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5-A08E-4B99-A578-B3A01609C22E}"/>
                </c:ext>
              </c:extLst>
            </c:dLbl>
            <c:dLbl>
              <c:idx val="20"/>
              <c:layout>
                <c:manualLayout>
                  <c:x val="-3.4267354846891397E-2"/>
                  <c:y val="-1.72599803797966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16-A08E-4B99-A578-B3A01609C22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Sheet1!$A$2:$A$22</c:f>
              <c:strCache>
                <c:ptCount val="21"/>
                <c:pt idx="0">
                  <c:v>MB</c:v>
                </c:pt>
                <c:pt idx="1">
                  <c:v>BMW</c:v>
                </c:pt>
                <c:pt idx="2">
                  <c:v>Lexus</c:v>
                </c:pt>
                <c:pt idx="3">
                  <c:v>Porsche </c:v>
                </c:pt>
                <c:pt idx="4">
                  <c:v>Audi</c:v>
                </c:pt>
                <c:pt idx="5">
                  <c:v>Land Rover</c:v>
                </c:pt>
                <c:pt idx="6">
                  <c:v>Volvo</c:v>
                </c:pt>
                <c:pt idx="7">
                  <c:v>Subaru</c:v>
                </c:pt>
                <c:pt idx="8">
                  <c:v>Infiniti</c:v>
                </c:pt>
                <c:pt idx="9">
                  <c:v>Smart</c:v>
                </c:pt>
                <c:pt idx="10">
                  <c:v>MINI</c:v>
                </c:pt>
                <c:pt idx="11">
                  <c:v>VW</c:v>
                </c:pt>
                <c:pt idx="12">
                  <c:v>Jaguar</c:v>
                </c:pt>
                <c:pt idx="13">
                  <c:v>Jeep</c:v>
                </c:pt>
                <c:pt idx="14">
                  <c:v>Maserati</c:v>
                </c:pt>
                <c:pt idx="15">
                  <c:v>Renault</c:v>
                </c:pt>
                <c:pt idx="16">
                  <c:v>Kia</c:v>
                </c:pt>
                <c:pt idx="17">
                  <c:v>Ford</c:v>
                </c:pt>
                <c:pt idx="18">
                  <c:v>Chrysler</c:v>
                </c:pt>
                <c:pt idx="19">
                  <c:v>Citroen</c:v>
                </c:pt>
                <c:pt idx="20">
                  <c:v>Chevrolet</c:v>
                </c:pt>
              </c:strCache>
            </c:strRef>
          </c:cat>
          <c:val>
            <c:numRef>
              <c:f>Sheet1!$D$2:$D$22</c:f>
              <c:numCache>
                <c:formatCode>0.0%</c:formatCode>
                <c:ptCount val="21"/>
                <c:pt idx="0">
                  <c:v>-3.3754623921085102E-2</c:v>
                </c:pt>
                <c:pt idx="1">
                  <c:v>-0.44076116191500803</c:v>
                </c:pt>
                <c:pt idx="2">
                  <c:v>-0.349969001859888</c:v>
                </c:pt>
                <c:pt idx="3">
                  <c:v>-4.9171270718231998E-2</c:v>
                </c:pt>
                <c:pt idx="4">
                  <c:v>0.11310592459605</c:v>
                </c:pt>
                <c:pt idx="5">
                  <c:v>2.3994354269583601E-2</c:v>
                </c:pt>
                <c:pt idx="6">
                  <c:v>-0.233238520926453</c:v>
                </c:pt>
                <c:pt idx="7">
                  <c:v>-0.226337448559671</c:v>
                </c:pt>
                <c:pt idx="8">
                  <c:v>0.15932914046121599</c:v>
                </c:pt>
                <c:pt idx="9">
                  <c:v>-5.9667240390131999E-2</c:v>
                </c:pt>
                <c:pt idx="10">
                  <c:v>-0.52184637068357997</c:v>
                </c:pt>
                <c:pt idx="11">
                  <c:v>-0.73896830329397101</c:v>
                </c:pt>
                <c:pt idx="12">
                  <c:v>-0.47319474835886199</c:v>
                </c:pt>
                <c:pt idx="13">
                  <c:v>-0.55438311688311703</c:v>
                </c:pt>
                <c:pt idx="14">
                  <c:v>-0.74228923920493495</c:v>
                </c:pt>
                <c:pt idx="15">
                  <c:v>-0.71708683473389401</c:v>
                </c:pt>
                <c:pt idx="16">
                  <c:v>-0.75837320574162703</c:v>
                </c:pt>
                <c:pt idx="17">
                  <c:v>-0.96428571428571397</c:v>
                </c:pt>
                <c:pt idx="18">
                  <c:v>2.5</c:v>
                </c:pt>
                <c:pt idx="19">
                  <c:v>-0.68292682926829296</c:v>
                </c:pt>
                <c:pt idx="20">
                  <c:v>-0.73015873015873001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17-A08E-4B99-A578-B3A01609C22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72645376"/>
        <c:axId val="172643840"/>
      </c:lineChart>
      <c:catAx>
        <c:axId val="17263641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0" spcFirstLastPara="0" vertOverflow="ellipsis" vert="eaVert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642304"/>
        <c:crosses val="autoZero"/>
        <c:auto val="1"/>
        <c:lblAlgn val="ctr"/>
        <c:lblOffset val="100"/>
        <c:noMultiLvlLbl val="0"/>
      </c:catAx>
      <c:valAx>
        <c:axId val="1726423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636416"/>
        <c:crosses val="autoZero"/>
        <c:crossBetween val="between"/>
      </c:valAx>
      <c:catAx>
        <c:axId val="17264537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72643840"/>
        <c:crosses val="autoZero"/>
        <c:auto val="1"/>
        <c:lblAlgn val="ctr"/>
        <c:lblOffset val="100"/>
        <c:noMultiLvlLbl val="0"/>
      </c:catAx>
      <c:valAx>
        <c:axId val="172643840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645376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0.64654314004768898"/>
          <c:y val="2.47162013002971E-2"/>
          <c:w val="0.32518096919350198"/>
          <c:h val="7.1470686542344203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6219800273603403E-2"/>
          <c:y val="0"/>
          <c:w val="0.89120607175503896"/>
          <c:h val="0.909525063766802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 MTD</c:v>
                </c:pt>
              </c:strCache>
            </c:strRef>
          </c:tx>
          <c:spPr>
            <a:solidFill>
              <a:srgbClr val="BFBFBF"/>
            </a:solidFill>
            <a:ln>
              <a:noFill/>
            </a:ln>
            <a:effectLst/>
          </c:spPr>
          <c:invertIfNegative val="0"/>
          <c:dLbls>
            <c:delete val="1"/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Benz</c:v>
                </c:pt>
                <c:pt idx="3">
                  <c:v>Land Rover</c:v>
                </c:pt>
                <c:pt idx="4">
                  <c:v>Mitsubishi</c:v>
                </c:pt>
                <c:pt idx="5">
                  <c:v>BMW</c:v>
                </c:pt>
                <c:pt idx="6">
                  <c:v>Ford</c:v>
                </c:pt>
                <c:pt idx="7">
                  <c:v>Jeep</c:v>
                </c:pt>
                <c:pt idx="8">
                  <c:v>Lexus</c:v>
                </c:pt>
                <c:pt idx="9">
                  <c:v>Lincoln</c:v>
                </c:pt>
                <c:pt idx="10">
                  <c:v>Dodge</c:v>
                </c:pt>
                <c:pt idx="11">
                  <c:v>Audi</c:v>
                </c:pt>
                <c:pt idx="12">
                  <c:v>Bentley</c:v>
                </c:pt>
                <c:pt idx="13">
                  <c:v>Porsche</c:v>
                </c:pt>
                <c:pt idx="14">
                  <c:v>Maserati</c:v>
                </c:pt>
              </c:strCache>
            </c:strRef>
          </c:cat>
          <c:val>
            <c:numRef>
              <c:f>Sheet1!$B$2:$B$16</c:f>
              <c:numCache>
                <c:formatCode>General</c:formatCode>
                <c:ptCount val="15"/>
                <c:pt idx="0">
                  <c:v>5836</c:v>
                </c:pt>
                <c:pt idx="1">
                  <c:v>1687</c:v>
                </c:pt>
                <c:pt idx="2">
                  <c:v>1503</c:v>
                </c:pt>
                <c:pt idx="3">
                  <c:v>1720</c:v>
                </c:pt>
                <c:pt idx="4">
                  <c:v>25</c:v>
                </c:pt>
                <c:pt idx="5">
                  <c:v>864</c:v>
                </c:pt>
                <c:pt idx="6">
                  <c:v>635</c:v>
                </c:pt>
                <c:pt idx="7">
                  <c:v>72</c:v>
                </c:pt>
                <c:pt idx="8">
                  <c:v>115</c:v>
                </c:pt>
                <c:pt idx="9">
                  <c:v>77</c:v>
                </c:pt>
                <c:pt idx="10">
                  <c:v>188</c:v>
                </c:pt>
                <c:pt idx="11">
                  <c:v>116</c:v>
                </c:pt>
                <c:pt idx="12">
                  <c:v>65</c:v>
                </c:pt>
                <c:pt idx="13">
                  <c:v>33</c:v>
                </c:pt>
                <c:pt idx="14">
                  <c:v>151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5A7-4AE7-A28C-040085601CD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 MTD</c:v>
                </c:pt>
              </c:strCache>
            </c:strRef>
          </c:tx>
          <c:spPr>
            <a:solidFill>
              <a:srgbClr val="003366"/>
            </a:solidFill>
            <a:ln>
              <a:noFill/>
            </a:ln>
            <a:effectLst/>
          </c:spPr>
          <c:invertIfNegative val="0"/>
          <c:dLbls>
            <c:dLbl>
              <c:idx val="2"/>
              <c:layout>
                <c:manualLayout>
                  <c:x val="3.3648262789768198E-5"/>
                  <c:y val="-9.07448956284039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05A7-4AE7-A28C-040085601CD0}"/>
                </c:ext>
              </c:extLst>
            </c:dLbl>
            <c:dLbl>
              <c:idx val="3"/>
              <c:layout>
                <c:manualLayout>
                  <c:x val="4.1953793235116697E-3"/>
                  <c:y val="9.66778796516648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05A7-4AE7-A28C-040085601CD0}"/>
                </c:ext>
              </c:extLst>
            </c:dLbl>
            <c:dLbl>
              <c:idx val="4"/>
              <c:layout>
                <c:manualLayout>
                  <c:x val="4.5485156498187296E-3"/>
                  <c:y val="8.4711865152941705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05A7-4AE7-A28C-040085601CD0}"/>
                </c:ext>
              </c:extLst>
            </c:dLbl>
            <c:dLbl>
              <c:idx val="5"/>
              <c:layout>
                <c:manualLayout>
                  <c:x val="2.9818267736800999E-3"/>
                  <c:y val="1.19753794617227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05A7-4AE7-A28C-040085601CD0}"/>
                </c:ext>
              </c:extLst>
            </c:dLbl>
            <c:dLbl>
              <c:idx val="6"/>
              <c:layout>
                <c:manualLayout>
                  <c:x val="7.0629707724227805E-4"/>
                  <c:y val="2.9945825078909402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05A7-4AE7-A28C-040085601CD0}"/>
                </c:ext>
              </c:extLst>
            </c:dLbl>
            <c:dLbl>
              <c:idx val="9"/>
              <c:layout>
                <c:manualLayout>
                  <c:x val="-3.0323437665459498E-3"/>
                  <c:y val="-5.12869728966733E-4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05A7-4AE7-A28C-040085601CD0}"/>
                </c:ext>
              </c:extLst>
            </c:dLbl>
            <c:dLbl>
              <c:idx val="11"/>
              <c:layout>
                <c:manualLayout>
                  <c:x val="9.0970312996374696E-3"/>
                  <c:y val="-1.03535528024564E-16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05A7-4AE7-A28C-040085601CD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Sheet1!$A$2:$A$16</c:f>
              <c:strCache>
                <c:ptCount val="15"/>
                <c:pt idx="0">
                  <c:v>Toyota</c:v>
                </c:pt>
                <c:pt idx="1">
                  <c:v>Nissan</c:v>
                </c:pt>
                <c:pt idx="2">
                  <c:v>Benz</c:v>
                </c:pt>
                <c:pt idx="3">
                  <c:v>Land Rover</c:v>
                </c:pt>
                <c:pt idx="4">
                  <c:v>Mitsubishi</c:v>
                </c:pt>
                <c:pt idx="5">
                  <c:v>BMW</c:v>
                </c:pt>
                <c:pt idx="6">
                  <c:v>Ford</c:v>
                </c:pt>
                <c:pt idx="7">
                  <c:v>Jeep</c:v>
                </c:pt>
                <c:pt idx="8">
                  <c:v>Lexus</c:v>
                </c:pt>
                <c:pt idx="9">
                  <c:v>Lincoln</c:v>
                </c:pt>
                <c:pt idx="10">
                  <c:v>Dodge</c:v>
                </c:pt>
                <c:pt idx="11">
                  <c:v>Audi</c:v>
                </c:pt>
                <c:pt idx="12">
                  <c:v>Bentley</c:v>
                </c:pt>
                <c:pt idx="13">
                  <c:v>Porsche</c:v>
                </c:pt>
                <c:pt idx="14">
                  <c:v>Maserati</c:v>
                </c:pt>
              </c:strCache>
            </c:strRef>
          </c:cat>
          <c:val>
            <c:numRef>
              <c:f>Sheet1!$C$2:$C$16</c:f>
              <c:numCache>
                <c:formatCode>General</c:formatCode>
                <c:ptCount val="15"/>
                <c:pt idx="0">
                  <c:v>3436</c:v>
                </c:pt>
                <c:pt idx="1">
                  <c:v>976</c:v>
                </c:pt>
                <c:pt idx="2">
                  <c:v>834</c:v>
                </c:pt>
                <c:pt idx="3">
                  <c:v>678</c:v>
                </c:pt>
                <c:pt idx="4">
                  <c:v>636</c:v>
                </c:pt>
                <c:pt idx="5">
                  <c:v>413</c:v>
                </c:pt>
                <c:pt idx="6">
                  <c:v>222</c:v>
                </c:pt>
                <c:pt idx="7">
                  <c:v>120</c:v>
                </c:pt>
                <c:pt idx="8">
                  <c:v>96</c:v>
                </c:pt>
                <c:pt idx="9">
                  <c:v>85</c:v>
                </c:pt>
                <c:pt idx="10">
                  <c:v>81</c:v>
                </c:pt>
                <c:pt idx="11">
                  <c:v>76</c:v>
                </c:pt>
                <c:pt idx="12">
                  <c:v>37</c:v>
                </c:pt>
                <c:pt idx="13">
                  <c:v>35</c:v>
                </c:pt>
                <c:pt idx="14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05A7-4AE7-A28C-040085601CD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172767872"/>
        <c:axId val="172773760"/>
      </c:barChart>
      <c:catAx>
        <c:axId val="17276787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000000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7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2773760"/>
        <c:crosses val="autoZero"/>
        <c:auto val="1"/>
        <c:lblAlgn val="ctr"/>
        <c:lblOffset val="100"/>
        <c:noMultiLvlLbl val="0"/>
      </c:catAx>
      <c:valAx>
        <c:axId val="172773760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7276787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661920292644958"/>
          <c:y val="7.3858910143100198E-2"/>
          <c:w val="0.30542222240974498"/>
          <c:h val="0.153743865912155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318168828212399E-2"/>
          <c:y val="2.8779456453509801E-2"/>
          <c:w val="0.79138796405960299"/>
          <c:h val="0.872574490674964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0.0-1.0</c:v>
                </c:pt>
              </c:strCache>
            </c:strRef>
          </c:tx>
          <c:spPr>
            <a:solidFill>
              <a:srgbClr val="000066"/>
            </a:solidFill>
          </c:spPr>
          <c:invertIfNegative val="0"/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Sheet1!$B$2:$B$12</c:f>
              <c:numCache>
                <c:formatCode>0.0%</c:formatCode>
                <c:ptCount val="11"/>
                <c:pt idx="0">
                  <c:v>7.1846085292652899E-3</c:v>
                </c:pt>
                <c:pt idx="1">
                  <c:v>5.2572062889362703E-3</c:v>
                </c:pt>
                <c:pt idx="2">
                  <c:v>1.54123603940221E-2</c:v>
                </c:pt>
                <c:pt idx="3">
                  <c:v>1.7857946111286001E-2</c:v>
                </c:pt>
                <c:pt idx="4">
                  <c:v>1.3383546614158E-2</c:v>
                </c:pt>
                <c:pt idx="5">
                  <c:v>1.5806702272415599E-2</c:v>
                </c:pt>
                <c:pt idx="6">
                  <c:v>1.8603619571894998E-2</c:v>
                </c:pt>
                <c:pt idx="7">
                  <c:v>3.3918526374031602E-2</c:v>
                </c:pt>
                <c:pt idx="8">
                  <c:v>3.2504195044911699E-2</c:v>
                </c:pt>
                <c:pt idx="9">
                  <c:v>4.0077677551142103E-2</c:v>
                </c:pt>
                <c:pt idx="10">
                  <c:v>7.7816634135762605E-2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0C8-4813-A9F1-3BBD8381CB80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1.0-1.5</c:v>
                </c:pt>
              </c:strCache>
            </c:strRef>
          </c:tx>
          <c:spPr>
            <a:solidFill>
              <a:srgbClr val="33669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Sheet1!$C$2:$C$12</c:f>
              <c:numCache>
                <c:formatCode>0.0%</c:formatCode>
                <c:ptCount val="11"/>
                <c:pt idx="0">
                  <c:v>1.0749390579539201E-2</c:v>
                </c:pt>
                <c:pt idx="1">
                  <c:v>1.2463495225201401E-2</c:v>
                </c:pt>
                <c:pt idx="2">
                  <c:v>2.8443082432202099E-2</c:v>
                </c:pt>
                <c:pt idx="3">
                  <c:v>4.4126651605268997E-2</c:v>
                </c:pt>
                <c:pt idx="4">
                  <c:v>3.6753791904949901E-2</c:v>
                </c:pt>
                <c:pt idx="5">
                  <c:v>3.3445260556026403E-2</c:v>
                </c:pt>
                <c:pt idx="6">
                  <c:v>6.0436939603892501E-2</c:v>
                </c:pt>
                <c:pt idx="7">
                  <c:v>5.7268612443132902E-2</c:v>
                </c:pt>
                <c:pt idx="8">
                  <c:v>5.9348369690389202E-2</c:v>
                </c:pt>
                <c:pt idx="9">
                  <c:v>5.7200173125674103E-2</c:v>
                </c:pt>
                <c:pt idx="10">
                  <c:v>5.7864346128822401E-2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0C8-4813-A9F1-3BBD8381CB80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1.5-2.0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Sheet1!$D$2:$D$12</c:f>
              <c:numCache>
                <c:formatCode>0.0%</c:formatCode>
                <c:ptCount val="11"/>
                <c:pt idx="0">
                  <c:v>0.22032712117637801</c:v>
                </c:pt>
                <c:pt idx="1">
                  <c:v>0.24042317009279901</c:v>
                </c:pt>
                <c:pt idx="2">
                  <c:v>0.212416420843174</c:v>
                </c:pt>
                <c:pt idx="3">
                  <c:v>0.29894548796082798</c:v>
                </c:pt>
                <c:pt idx="4">
                  <c:v>0.35803342546334099</c:v>
                </c:pt>
                <c:pt idx="5">
                  <c:v>0.34354367447110001</c:v>
                </c:pt>
                <c:pt idx="6">
                  <c:v>0.37278602357491702</c:v>
                </c:pt>
                <c:pt idx="7">
                  <c:v>0.411502520595106</c:v>
                </c:pt>
                <c:pt idx="8">
                  <c:v>0.44322130095745699</c:v>
                </c:pt>
                <c:pt idx="9">
                  <c:v>0.45282439881193698</c:v>
                </c:pt>
                <c:pt idx="10">
                  <c:v>0.47045109520711298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0C8-4813-A9F1-3BBD8381CB80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2.0-2.5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Sheet1!$E$2:$E$12</c:f>
              <c:numCache>
                <c:formatCode>0.0%</c:formatCode>
                <c:ptCount val="11"/>
                <c:pt idx="0">
                  <c:v>0.195593824539331</c:v>
                </c:pt>
                <c:pt idx="1">
                  <c:v>0.24867337887676799</c:v>
                </c:pt>
                <c:pt idx="2">
                  <c:v>0.21424476941772999</c:v>
                </c:pt>
                <c:pt idx="3">
                  <c:v>0.165790737148622</c:v>
                </c:pt>
                <c:pt idx="4">
                  <c:v>0.16630165825448601</c:v>
                </c:pt>
                <c:pt idx="5">
                  <c:v>0.17696291634289901</c:v>
                </c:pt>
                <c:pt idx="6">
                  <c:v>0.14046117896854601</c:v>
                </c:pt>
                <c:pt idx="7">
                  <c:v>8.6360160764785504E-2</c:v>
                </c:pt>
                <c:pt idx="8">
                  <c:v>6.6337643536340696E-2</c:v>
                </c:pt>
                <c:pt idx="9">
                  <c:v>7.4760062929808802E-2</c:v>
                </c:pt>
                <c:pt idx="10">
                  <c:v>6.4695836044242006E-2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0C8-4813-A9F1-3BBD8381CB80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2.5-3.0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Sheet1!$F$2:$F$12</c:f>
              <c:numCache>
                <c:formatCode>0.0%</c:formatCode>
                <c:ptCount val="11"/>
                <c:pt idx="0">
                  <c:v>0.28344473277240501</c:v>
                </c:pt>
                <c:pt idx="1">
                  <c:v>0.26368637276108398</c:v>
                </c:pt>
                <c:pt idx="2">
                  <c:v>0.32225690391001499</c:v>
                </c:pt>
                <c:pt idx="3">
                  <c:v>0.30618028327790298</c:v>
                </c:pt>
                <c:pt idx="4">
                  <c:v>0.31187706254020198</c:v>
                </c:pt>
                <c:pt idx="5">
                  <c:v>0.342923445295717</c:v>
                </c:pt>
                <c:pt idx="6">
                  <c:v>0.33246070383245702</c:v>
                </c:pt>
                <c:pt idx="7">
                  <c:v>0.316623824234601</c:v>
                </c:pt>
                <c:pt idx="8">
                  <c:v>0.29239298522686302</c:v>
                </c:pt>
                <c:pt idx="9">
                  <c:v>0.26179991160514499</c:v>
                </c:pt>
                <c:pt idx="10">
                  <c:v>0.20898395142051601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0C8-4813-A9F1-3BBD8381CB80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3.0-4.0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Sheet1!$G$2:$G$12</c:f>
              <c:numCache>
                <c:formatCode>0.0%</c:formatCode>
                <c:ptCount val="11"/>
                <c:pt idx="0">
                  <c:v>0.22340960918455599</c:v>
                </c:pt>
                <c:pt idx="1">
                  <c:v>0.16384484109076</c:v>
                </c:pt>
                <c:pt idx="2">
                  <c:v>0.135221031790735</c:v>
                </c:pt>
                <c:pt idx="3">
                  <c:v>0.11045341171869801</c:v>
                </c:pt>
                <c:pt idx="4">
                  <c:v>8.4062993285957996E-2</c:v>
                </c:pt>
                <c:pt idx="5">
                  <c:v>6.4740112020983703E-2</c:v>
                </c:pt>
                <c:pt idx="6">
                  <c:v>5.9159083358544098E-2</c:v>
                </c:pt>
                <c:pt idx="7">
                  <c:v>6.9368237427763602E-2</c:v>
                </c:pt>
                <c:pt idx="8">
                  <c:v>8.1998321982035494E-2</c:v>
                </c:pt>
                <c:pt idx="9">
                  <c:v>8.9150562085935595E-2</c:v>
                </c:pt>
                <c:pt idx="10">
                  <c:v>8.5949360225547597E-2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10C8-4813-A9F1-3BBD8381CB80}"/>
            </c:ext>
          </c:extLst>
        </c:ser>
        <c:ser>
          <c:idx val="0"/>
          <c:order val="6"/>
          <c:tx>
            <c:strRef>
              <c:f>Sheet1!$H$1</c:f>
              <c:strCache>
                <c:ptCount val="1"/>
                <c:pt idx="0">
                  <c:v>＞4.0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invertIfNegative val="0"/>
          <c:cat>
            <c:strRef>
              <c:f>Sheet1!$A$2:$A$12</c:f>
              <c:strCache>
                <c:ptCount val="11"/>
                <c:pt idx="0">
                  <c:v>2009</c:v>
                </c:pt>
                <c:pt idx="1">
                  <c:v>2010</c:v>
                </c:pt>
                <c:pt idx="2">
                  <c:v>2011</c:v>
                </c:pt>
                <c:pt idx="3">
                  <c:v>2012</c:v>
                </c:pt>
                <c:pt idx="4">
                  <c:v>2013</c:v>
                </c:pt>
                <c:pt idx="5">
                  <c:v>2014</c:v>
                </c:pt>
                <c:pt idx="6">
                  <c:v>2015</c:v>
                </c:pt>
                <c:pt idx="7">
                  <c:v>2016</c:v>
                </c:pt>
                <c:pt idx="8">
                  <c:v>2017</c:v>
                </c:pt>
                <c:pt idx="9">
                  <c:v>2018YTD</c:v>
                </c:pt>
                <c:pt idx="10">
                  <c:v>2018MTD</c:v>
                </c:pt>
              </c:strCache>
            </c:strRef>
          </c:cat>
          <c:val>
            <c:numRef>
              <c:f>Sheet1!$H$2:$H$12</c:f>
              <c:numCache>
                <c:formatCode>0.0%</c:formatCode>
                <c:ptCount val="11"/>
                <c:pt idx="0">
                  <c:v>5.9290713218526497E-2</c:v>
                </c:pt>
                <c:pt idx="1">
                  <c:v>6.5651535664451699E-2</c:v>
                </c:pt>
                <c:pt idx="2">
                  <c:v>7.2005431212123494E-2</c:v>
                </c:pt>
                <c:pt idx="3">
                  <c:v>5.6645482177396997E-2</c:v>
                </c:pt>
                <c:pt idx="4">
                  <c:v>2.95875219369056E-2</c:v>
                </c:pt>
                <c:pt idx="5">
                  <c:v>2.2577889040859899E-2</c:v>
                </c:pt>
                <c:pt idx="6">
                  <c:v>1.60924510897506E-2</c:v>
                </c:pt>
                <c:pt idx="7">
                  <c:v>2.49581181605803E-2</c:v>
                </c:pt>
                <c:pt idx="8">
                  <c:v>2.4197183562004398E-2</c:v>
                </c:pt>
                <c:pt idx="9">
                  <c:v>2.41872138903583E-2</c:v>
                </c:pt>
                <c:pt idx="10">
                  <c:v>3.4238776837996102E-2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0C8-4813-A9F1-3BBD8381CB8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72999808"/>
        <c:axId val="173001344"/>
      </c:barChart>
      <c:catAx>
        <c:axId val="1729998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9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3001344"/>
        <c:crosses val="autoZero"/>
        <c:auto val="1"/>
        <c:lblAlgn val="ctr"/>
        <c:lblOffset val="100"/>
        <c:noMultiLvlLbl val="0"/>
      </c:catAx>
      <c:valAx>
        <c:axId val="1730013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7299980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8299232469609801"/>
          <c:y val="4.4453811215165E-2"/>
          <c:w val="0.103058449424591"/>
          <c:h val="0.8542521146600500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9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3815919659945106E-2"/>
          <c:y val="0.102600664890221"/>
          <c:w val="0.78293337812471997"/>
          <c:h val="0.82585217834977898"/>
        </c:manualLayout>
      </c:layout>
      <c:bar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&lt;2.0L</c:v>
                </c:pt>
              </c:strCache>
            </c:strRef>
          </c:tx>
          <c:spPr>
            <a:solidFill>
              <a:srgbClr val="00264D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Sheet1!$B$2:$B$6</c:f>
              <c:numCache>
                <c:formatCode>0.0%</c:formatCode>
                <c:ptCount val="5"/>
                <c:pt idx="0">
                  <c:v>1.5622128285241701E-2</c:v>
                </c:pt>
                <c:pt idx="1">
                  <c:v>4.5890828609498897E-2</c:v>
                </c:pt>
                <c:pt idx="2">
                  <c:v>4.1982098002703298E-2</c:v>
                </c:pt>
                <c:pt idx="3">
                  <c:v>5.7000000000000002E-2</c:v>
                </c:pt>
                <c:pt idx="4">
                  <c:v>6.1570035915854297E-2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285-4275-BCDE-7523AFBF439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2.0-3.0L</c:v>
                </c:pt>
              </c:strCache>
            </c:strRef>
          </c:tx>
          <c:spPr>
            <a:solidFill>
              <a:srgbClr val="006384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Sheet1!$C$2:$C$6</c:f>
              <c:numCache>
                <c:formatCode>0.0%</c:formatCode>
                <c:ptCount val="5"/>
                <c:pt idx="0">
                  <c:v>0.62863969333368297</c:v>
                </c:pt>
                <c:pt idx="1">
                  <c:v>0.56935191249425998</c:v>
                </c:pt>
                <c:pt idx="2">
                  <c:v>0.51365273837907499</c:v>
                </c:pt>
                <c:pt idx="3">
                  <c:v>0.42599999999999999</c:v>
                </c:pt>
                <c:pt idx="4">
                  <c:v>0.36967675731144201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285-4275-BCDE-7523AFBF439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3.0-4.0L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0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Sheet1!$D$2:$D$6</c:f>
              <c:numCache>
                <c:formatCode>0.0%</c:formatCode>
                <c:ptCount val="5"/>
                <c:pt idx="0">
                  <c:v>0.28837486106370502</c:v>
                </c:pt>
                <c:pt idx="1">
                  <c:v>0.30304056851630201</c:v>
                </c:pt>
                <c:pt idx="2">
                  <c:v>0.38228827668621601</c:v>
                </c:pt>
                <c:pt idx="3">
                  <c:v>0.44900000000000001</c:v>
                </c:pt>
                <c:pt idx="4">
                  <c:v>0.49640841457157497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285-4275-BCDE-7523AFBF4390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4.0-5.0L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dLbl>
              <c:idx val="0"/>
              <c:layout>
                <c:manualLayout>
                  <c:x val="-3.4585657108418498E-17"/>
                  <c:y val="6.3829792580816797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B285-4275-BCDE-7523AFBF439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Sheet1!$E$2:$E$6</c:f>
              <c:numCache>
                <c:formatCode>0.0%</c:formatCode>
                <c:ptCount val="5"/>
                <c:pt idx="0">
                  <c:v>1.6716114859838399E-2</c:v>
                </c:pt>
                <c:pt idx="1">
                  <c:v>2.3735856726664999E-2</c:v>
                </c:pt>
                <c:pt idx="2">
                  <c:v>1.50420865166519E-2</c:v>
                </c:pt>
                <c:pt idx="3">
                  <c:v>1.4999999999999999E-2</c:v>
                </c:pt>
                <c:pt idx="4">
                  <c:v>1.4622883530015399E-2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B285-4275-BCDE-7523AFBF4390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5.0-6.0L</c:v>
                </c:pt>
              </c:strCache>
            </c:strRef>
          </c:tx>
          <c:spPr>
            <a:solidFill>
              <a:schemeClr val="accent5"/>
            </a:solidFill>
            <a:ln>
              <a:solidFill>
                <a:srgbClr val="FFFFFF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 YTD</c:v>
                </c:pt>
                <c:pt idx="4">
                  <c:v>2018 MTD</c:v>
                </c:pt>
              </c:strCache>
            </c:strRef>
          </c:cat>
          <c:val>
            <c:numRef>
              <c:f>Sheet1!$F$2:$F$6</c:f>
              <c:numCache>
                <c:formatCode>0.0%</c:formatCode>
                <c:ptCount val="5"/>
                <c:pt idx="0">
                  <c:v>3.8061980903370402E-2</c:v>
                </c:pt>
                <c:pt idx="1">
                  <c:v>4.297748368301E-2</c:v>
                </c:pt>
                <c:pt idx="2">
                  <c:v>4.6182048113793103E-2</c:v>
                </c:pt>
                <c:pt idx="3">
                  <c:v>4.9000000000000002E-2</c:v>
                </c:pt>
                <c:pt idx="4">
                  <c:v>5.6310928681375098E-2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B285-4275-BCDE-7523AFBF43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18"/>
        <c:overlap val="100"/>
        <c:serLines/>
        <c:axId val="173257088"/>
        <c:axId val="173258624"/>
      </c:barChart>
      <c:catAx>
        <c:axId val="173257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258624"/>
        <c:crosses val="autoZero"/>
        <c:auto val="1"/>
        <c:lblAlgn val="ctr"/>
        <c:lblOffset val="100"/>
        <c:noMultiLvlLbl val="0"/>
      </c:catAx>
      <c:valAx>
        <c:axId val="173258624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one"/>
        <c:crossAx val="17325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3746129063832198"/>
          <c:y val="4.1849475778980703E-2"/>
          <c:w val="0.116387272216794"/>
          <c:h val="0.9409690015889600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05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2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07697953783916"/>
          <c:y val="0.122101492186796"/>
          <c:w val="0.73795287855090097"/>
          <c:h val="0.8220971394269950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2017YTD</c:v>
                </c:pt>
              </c:strCache>
            </c:strRef>
          </c:tx>
          <c:spPr>
            <a:solidFill>
              <a:srgbClr val="7F7F7F"/>
            </a:solidFill>
          </c:spPr>
          <c:invertIfNegative val="0"/>
          <c:dLbls>
            <c:dLbl>
              <c:idx val="0"/>
              <c:layout>
                <c:manualLayout>
                  <c:x val="2.9331961121062998E-3"/>
                  <c:y val="5.633159297884520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CBC4-4313-8756-583D78AD2605}"/>
                </c:ext>
              </c:extLst>
            </c:dLbl>
            <c:dLbl>
              <c:idx val="1"/>
              <c:layout>
                <c:manualLayout>
                  <c:x val="-8.7995883363188795E-3"/>
                  <c:y val="3.9719118318968403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CBC4-4313-8756-583D78AD2605}"/>
                </c:ext>
              </c:extLst>
            </c:dLbl>
            <c:dLbl>
              <c:idx val="2"/>
              <c:layout>
                <c:manualLayout>
                  <c:x val="1.0130150761661001E-2"/>
                  <c:y val="1.626115076319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BC4-4313-8756-583D78AD2605}"/>
                </c:ext>
              </c:extLst>
            </c:dLbl>
            <c:dLbl>
              <c:idx val="3"/>
              <c:layout>
                <c:manualLayout>
                  <c:x val="5.8663922242125901E-3"/>
                  <c:y val="2.007780582257260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BC4-4313-8756-583D78AD2605}"/>
                </c:ext>
              </c:extLst>
            </c:dLbl>
            <c:dLbl>
              <c:idx val="4"/>
              <c:layout>
                <c:manualLayout>
                  <c:x val="8.7995883363188795E-3"/>
                  <c:y val="2.80939347832838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BC4-4313-8756-583D78AD2605}"/>
                </c:ext>
              </c:extLst>
            </c:dLbl>
            <c:dLbl>
              <c:idx val="5"/>
              <c:layout>
                <c:manualLayout>
                  <c:x val="-2.9331961121062998E-3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CBC4-4313-8756-583D78AD260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Sheet1!$B$2:$B$7</c:f>
              <c:numCache>
                <c:formatCode>0.0%</c:formatCode>
                <c:ptCount val="6"/>
                <c:pt idx="0">
                  <c:v>5.3999999999999999E-2</c:v>
                </c:pt>
                <c:pt idx="1">
                  <c:v>-2.3E-2</c:v>
                </c:pt>
                <c:pt idx="2">
                  <c:v>-0.23899999999999999</c:v>
                </c:pt>
                <c:pt idx="3">
                  <c:v>0.06</c:v>
                </c:pt>
                <c:pt idx="4">
                  <c:v>0.113</c:v>
                </c:pt>
                <c:pt idx="5">
                  <c:v>3.9E-2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BC4-4313-8756-583D78AD260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2018YTD</c:v>
                </c:pt>
              </c:strCache>
            </c:strRef>
          </c:tx>
          <c:spPr>
            <a:solidFill>
              <a:srgbClr val="00264D"/>
            </a:solidFill>
          </c:spPr>
          <c:invertIfNegative val="0"/>
          <c:dLbls>
            <c:dLbl>
              <c:idx val="0"/>
              <c:layout>
                <c:manualLayout>
                  <c:x val="1.4665980560531399E-2"/>
                  <c:y val="-3.58444708309424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CBC4-4313-8756-583D78AD2605}"/>
                </c:ext>
              </c:extLst>
            </c:dLbl>
            <c:dLbl>
              <c:idx val="1"/>
              <c:layout>
                <c:manualLayout>
                  <c:x val="-2.9331961121062998E-3"/>
                  <c:y val="2.7300794471084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CBC4-4313-8756-583D78AD2605}"/>
                </c:ext>
              </c:extLst>
            </c:dLbl>
            <c:dLbl>
              <c:idx val="2"/>
              <c:layout>
                <c:manualLayout>
                  <c:x val="5.86639222421265E-3"/>
                  <c:y val="1.1267649368104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CBC4-4313-8756-583D78AD2605}"/>
                </c:ext>
              </c:extLst>
            </c:dLbl>
            <c:dLbl>
              <c:idx val="3"/>
              <c:layout>
                <c:manualLayout>
                  <c:x val="1.4665980560531399E-2"/>
                  <c:y val="1.92837381906083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A-CBC4-4313-8756-583D78AD2605}"/>
                </c:ext>
              </c:extLst>
            </c:dLbl>
            <c:dLbl>
              <c:idx val="4"/>
              <c:layout>
                <c:manualLayout>
                  <c:x val="0"/>
                  <c:y val="-1.92837381906083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B-CBC4-4313-8756-583D78AD2605}"/>
                </c:ext>
              </c:extLst>
            </c:dLbl>
            <c:dLbl>
              <c:idx val="5"/>
              <c:layout>
                <c:manualLayout>
                  <c:x val="0"/>
                  <c:y val="2.816757085253709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C-CBC4-4313-8756-583D78AD2605}"/>
                </c:ext>
              </c:extLst>
            </c:dLbl>
            <c:numFmt formatCode="0.0%" sourceLinked="0"/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8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Sheet1!$A$2:$A$7</c:f>
              <c:strCache>
                <c:ptCount val="6"/>
                <c:pt idx="0">
                  <c:v>A00</c:v>
                </c:pt>
                <c:pt idx="1">
                  <c:v>A0</c:v>
                </c:pt>
                <c:pt idx="2">
                  <c:v>A</c:v>
                </c:pt>
                <c:pt idx="3">
                  <c:v>B</c:v>
                </c:pt>
                <c:pt idx="4">
                  <c:v>C</c:v>
                </c:pt>
                <c:pt idx="5">
                  <c:v>D</c:v>
                </c:pt>
              </c:strCache>
            </c:strRef>
          </c:cat>
          <c:val>
            <c:numRef>
              <c:f>Sheet1!$C$2:$C$7</c:f>
              <c:numCache>
                <c:formatCode>0.0%</c:formatCode>
                <c:ptCount val="6"/>
                <c:pt idx="0">
                  <c:v>-0.126</c:v>
                </c:pt>
                <c:pt idx="1">
                  <c:v>-0.248</c:v>
                </c:pt>
                <c:pt idx="2">
                  <c:v>-0.14599999999999999</c:v>
                </c:pt>
                <c:pt idx="3">
                  <c:v>-9.8000000000000101E-2</c:v>
                </c:pt>
                <c:pt idx="4">
                  <c:v>-7.6999999999999999E-2</c:v>
                </c:pt>
                <c:pt idx="5">
                  <c:v>0.21099999999999999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CBC4-4313-8756-583D78AD260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173376256"/>
        <c:axId val="173377792"/>
      </c:barChart>
      <c:catAx>
        <c:axId val="1733762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high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73377792"/>
        <c:crosses val="autoZero"/>
        <c:auto val="1"/>
        <c:lblAlgn val="ctr"/>
        <c:lblOffset val="100"/>
        <c:noMultiLvlLbl val="0"/>
      </c:catAx>
      <c:valAx>
        <c:axId val="173377792"/>
        <c:scaling>
          <c:orientation val="minMax"/>
        </c:scaling>
        <c:delete val="1"/>
        <c:axPos val="l"/>
        <c:numFmt formatCode="0%" sourceLinked="0"/>
        <c:majorTickMark val="out"/>
        <c:minorTickMark val="none"/>
        <c:tickLblPos val="none"/>
        <c:crossAx val="173376256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38028910689490603"/>
          <c:y val="0.13232288569754"/>
          <c:w val="0.454514442872889"/>
          <c:h val="0.11914049850731701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8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000"/>
      </a:pPr>
      <a:endParaRPr lang="zh-CN"/>
    </a:p>
  </c:txPr>
  <c:externalData r:id="rId2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318168828212399E-2"/>
          <c:y val="2.8779456453509801E-2"/>
          <c:w val="0.74291757969046202"/>
          <c:h val="0.72572111354154101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A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8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Sheet1!$B$2:$B$9</c:f>
              <c:numCache>
                <c:formatCode>0.0%</c:formatCode>
                <c:ptCount val="8"/>
                <c:pt idx="0">
                  <c:v>0.25558747314944302</c:v>
                </c:pt>
                <c:pt idx="1">
                  <c:v>0.293217868051177</c:v>
                </c:pt>
                <c:pt idx="2">
                  <c:v>0.30530043978729798</c:v>
                </c:pt>
                <c:pt idx="3">
                  <c:v>0.31971364620776499</c:v>
                </c:pt>
                <c:pt idx="4">
                  <c:v>0.320837246512922</c:v>
                </c:pt>
                <c:pt idx="5">
                  <c:v>0.21736149525137699</c:v>
                </c:pt>
                <c:pt idx="6">
                  <c:v>0.16432319549770399</c:v>
                </c:pt>
                <c:pt idx="7">
                  <c:v>0.157187511336292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883-49DA-90CE-758F9E58A5D6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A0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Sheet1!$C$2:$C$9</c:f>
              <c:numCache>
                <c:formatCode>0.0%</c:formatCode>
                <c:ptCount val="8"/>
                <c:pt idx="0">
                  <c:v>2.4151295077681999E-2</c:v>
                </c:pt>
                <c:pt idx="1">
                  <c:v>3.4126430459222701E-2</c:v>
                </c:pt>
                <c:pt idx="2">
                  <c:v>3.5861987995127603E-2</c:v>
                </c:pt>
                <c:pt idx="3">
                  <c:v>3.1762568580040097E-2</c:v>
                </c:pt>
                <c:pt idx="4">
                  <c:v>4.2056897631222001E-2</c:v>
                </c:pt>
                <c:pt idx="5">
                  <c:v>4.6658155911543098E-2</c:v>
                </c:pt>
                <c:pt idx="6">
                  <c:v>4.5316081020095898E-2</c:v>
                </c:pt>
                <c:pt idx="7">
                  <c:v>3.3803310801823597E-2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883-49DA-90CE-758F9E58A5D6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A00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Sheet1!$D$2:$D$9</c:f>
              <c:numCache>
                <c:formatCode>0.0%</c:formatCode>
                <c:ptCount val="8"/>
                <c:pt idx="0">
                  <c:v>1.86476411288031E-2</c:v>
                </c:pt>
                <c:pt idx="1">
                  <c:v>1.7544506902426898E-2</c:v>
                </c:pt>
                <c:pt idx="2">
                  <c:v>1.7142409877847702E-2</c:v>
                </c:pt>
                <c:pt idx="3">
                  <c:v>1.5352599238589899E-2</c:v>
                </c:pt>
                <c:pt idx="4">
                  <c:v>1.49744338933528E-2</c:v>
                </c:pt>
                <c:pt idx="5">
                  <c:v>2.4452653452365199E-2</c:v>
                </c:pt>
                <c:pt idx="6">
                  <c:v>2.56229592333354E-2</c:v>
                </c:pt>
                <c:pt idx="7">
                  <c:v>2.47554383970785E-2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883-49DA-90CE-758F9E58A5D6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B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8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Sheet1!$E$2:$E$9</c:f>
              <c:numCache>
                <c:formatCode>0.0%</c:formatCode>
                <c:ptCount val="8"/>
                <c:pt idx="0">
                  <c:v>0.26704371100276197</c:v>
                </c:pt>
                <c:pt idx="1">
                  <c:v>0.26510059610852499</c:v>
                </c:pt>
                <c:pt idx="2">
                  <c:v>0.27696228787234001</c:v>
                </c:pt>
                <c:pt idx="3">
                  <c:v>0.26746971507158401</c:v>
                </c:pt>
                <c:pt idx="4">
                  <c:v>0.23356464572680799</c:v>
                </c:pt>
                <c:pt idx="5">
                  <c:v>0.27099149555188801</c:v>
                </c:pt>
                <c:pt idx="6">
                  <c:v>0.28531355909706402</c:v>
                </c:pt>
                <c:pt idx="7">
                  <c:v>0.28031173291091799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4883-49DA-90CE-758F9E58A5D6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C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8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Sheet1!$F$2:$F$9</c:f>
              <c:numCache>
                <c:formatCode>0.0%</c:formatCode>
                <c:ptCount val="8"/>
                <c:pt idx="0">
                  <c:v>0.27999306715764899</c:v>
                </c:pt>
                <c:pt idx="1">
                  <c:v>0.25775768389701997</c:v>
                </c:pt>
                <c:pt idx="2">
                  <c:v>0.26109178786500098</c:v>
                </c:pt>
                <c:pt idx="3">
                  <c:v>0.26051474227899502</c:v>
                </c:pt>
                <c:pt idx="4">
                  <c:v>0.28900353055758499</c:v>
                </c:pt>
                <c:pt idx="5">
                  <c:v>0.33333630133860798</c:v>
                </c:pt>
                <c:pt idx="6">
                  <c:v>0.36868523745896298</c:v>
                </c:pt>
                <c:pt idx="7">
                  <c:v>0.361558180872804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83-49DA-90CE-758F9E58A5D6}"/>
            </c:ext>
          </c:extLst>
        </c:ser>
        <c:ser>
          <c:idx val="6"/>
          <c:order val="5"/>
          <c:tx>
            <c:strRef>
              <c:f>Sheet1!$G$1</c:f>
              <c:strCache>
                <c:ptCount val="1"/>
                <c:pt idx="0">
                  <c:v>D</c:v>
                </c:pt>
              </c:strCache>
            </c:strRef>
          </c:tx>
          <c:spPr>
            <a:solidFill>
              <a:srgbClr val="BFC8D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8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Sheet1!$A$2:$A$9</c:f>
              <c:strCache>
                <c:ptCount val="8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  <c:pt idx="5">
                  <c:v>2016</c:v>
                </c:pt>
                <c:pt idx="6">
                  <c:v>2017</c:v>
                </c:pt>
                <c:pt idx="7">
                  <c:v>2018YTD</c:v>
                </c:pt>
              </c:strCache>
            </c:strRef>
          </c:cat>
          <c:val>
            <c:numRef>
              <c:f>Sheet1!$G$2:$G$9</c:f>
              <c:numCache>
                <c:formatCode>0.0%</c:formatCode>
                <c:ptCount val="8"/>
                <c:pt idx="0">
                  <c:v>0.15457681248366201</c:v>
                </c:pt>
                <c:pt idx="1">
                  <c:v>0.13225291458162799</c:v>
                </c:pt>
                <c:pt idx="2">
                  <c:v>0.103641086602386</c:v>
                </c:pt>
                <c:pt idx="3">
                  <c:v>0.105186728623026</c:v>
                </c:pt>
                <c:pt idx="4">
                  <c:v>9.9563245678110507E-2</c:v>
                </c:pt>
                <c:pt idx="5">
                  <c:v>0.10719989849422</c:v>
                </c:pt>
                <c:pt idx="6">
                  <c:v>0.110738967692838</c:v>
                </c:pt>
                <c:pt idx="7">
                  <c:v>0.14238382568108399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4883-49DA-90CE-758F9E58A5D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73333888"/>
        <c:axId val="173560960"/>
      </c:barChart>
      <c:catAx>
        <c:axId val="17333388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8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73560960"/>
        <c:crosses val="autoZero"/>
        <c:auto val="1"/>
        <c:lblAlgn val="ctr"/>
        <c:lblOffset val="100"/>
        <c:noMultiLvlLbl val="0"/>
      </c:catAx>
      <c:valAx>
        <c:axId val="173560960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7333388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1836501360062497"/>
          <c:y val="3.4663557435655301E-2"/>
          <c:w val="7.3011552761098497E-2"/>
          <c:h val="0.72697919577555703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8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9.1457139778761326E-2"/>
          <c:y val="0.16469292720027617"/>
          <c:w val="0.90630591307401964"/>
          <c:h val="0.6377585176300608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Sheet1!$A$1</c:f>
              <c:strCache>
                <c:ptCount val="1"/>
                <c:pt idx="0">
                  <c:v> </c:v>
                </c:pt>
              </c:strCache>
            </c:strRef>
          </c:tx>
          <c:spPr>
            <a:solidFill>
              <a:srgbClr val="FFFFFF">
                <a:lumMod val="85000"/>
              </a:srgbClr>
            </a:solidFill>
          </c:spPr>
          <c:invertIfNegative val="0"/>
          <c:cat>
            <c:strRef>
              <c:f>Sheet1!$A$2:$A$4</c:f>
              <c:strCache>
                <c:ptCount val="3"/>
                <c:pt idx="0">
                  <c:v>2016</c:v>
                </c:pt>
                <c:pt idx="1">
                  <c:v>2017</c:v>
                </c:pt>
                <c:pt idx="2">
                  <c:v>2018YTD</c:v>
                </c:pt>
              </c:strCache>
            </c:strRef>
          </c:cat>
          <c:val>
            <c:numRef>
              <c:f>Sheet1!$A$2:$A$4</c:f>
              <c:numCache>
                <c:formatCode>General</c:formatCode>
                <c:ptCount val="3"/>
                <c:pt idx="0">
                  <c:v>2016</c:v>
                </c:pt>
                <c:pt idx="1">
                  <c:v>2017</c:v>
                </c:pt>
                <c:pt idx="2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9EC-41F3-89BF-25A73954FA9C}"/>
            </c:ext>
          </c:extLst>
        </c:ser>
        <c:ser>
          <c:idx val="1"/>
          <c:order val="1"/>
          <c:tx>
            <c:strRef>
              <c:f>Sheet1!$B$1</c:f>
              <c:strCache>
                <c:ptCount val="1"/>
                <c:pt idx="0">
                  <c:v>美产汽车进口量</c:v>
                </c:pt>
              </c:strCache>
            </c:strRef>
          </c:tx>
          <c:spPr>
            <a:solidFill>
              <a:sysClr val="window" lastClr="FFFFFF">
                <a:lumMod val="85000"/>
              </a:sys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2016</c:v>
                </c:pt>
                <c:pt idx="1">
                  <c:v>2017</c:v>
                </c:pt>
                <c:pt idx="2">
                  <c:v>2018YTD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248176</c:v>
                </c:pt>
                <c:pt idx="1">
                  <c:v>289864</c:v>
                </c:pt>
                <c:pt idx="2">
                  <c:v>88191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9EC-41F3-89BF-25A73954FA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91416448"/>
        <c:axId val="91417984"/>
      </c:barChart>
      <c:catAx>
        <c:axId val="91416448"/>
        <c:scaling>
          <c:orientation val="minMax"/>
        </c:scaling>
        <c:delete val="0"/>
        <c:axPos val="b"/>
        <c:numFmt formatCode="General" sourceLinked="1"/>
        <c:majorTickMark val="out"/>
        <c:minorTickMark val="out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91417984"/>
        <c:crosses val="autoZero"/>
        <c:auto val="1"/>
        <c:lblAlgn val="ctr"/>
        <c:lblOffset val="100"/>
        <c:noMultiLvlLbl val="0"/>
      </c:catAx>
      <c:valAx>
        <c:axId val="9141798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105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91416448"/>
        <c:crosses val="autoZero"/>
        <c:crossBetween val="between"/>
      </c:valAx>
    </c:plotArea>
    <c:plotVisOnly val="1"/>
    <c:dispBlanksAs val="gap"/>
    <c:showDLblsOverMax val="0"/>
  </c:chart>
  <c:spPr>
    <a:ln>
      <a:noFill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1625197647823541"/>
          <c:y val="7.4695645827095813E-2"/>
          <c:w val="0.71879111957221664"/>
          <c:h val="0.92519616510077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2018年YTD进口美产车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道奇</c:v>
                </c:pt>
                <c:pt idx="1">
                  <c:v>雪佛兰</c:v>
                </c:pt>
                <c:pt idx="2">
                  <c:v>JEEP</c:v>
                </c:pt>
                <c:pt idx="3">
                  <c:v>英菲尼迪</c:v>
                </c:pt>
                <c:pt idx="4">
                  <c:v>丰田</c:v>
                </c:pt>
                <c:pt idx="5">
                  <c:v>福特</c:v>
                </c:pt>
                <c:pt idx="6">
                  <c:v>Tesla</c:v>
                </c:pt>
                <c:pt idx="7">
                  <c:v>林肯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171</c:v>
                </c:pt>
                <c:pt idx="1">
                  <c:v>332</c:v>
                </c:pt>
                <c:pt idx="2">
                  <c:v>1702</c:v>
                </c:pt>
                <c:pt idx="3">
                  <c:v>1884</c:v>
                </c:pt>
                <c:pt idx="4">
                  <c:v>3318</c:v>
                </c:pt>
                <c:pt idx="5">
                  <c:v>8746</c:v>
                </c:pt>
                <c:pt idx="6">
                  <c:v>9074</c:v>
                </c:pt>
                <c:pt idx="7">
                  <c:v>11435</c:v>
                </c:pt>
                <c:pt idx="8">
                  <c:v>23332</c:v>
                </c:pt>
                <c:pt idx="9">
                  <c:v>27778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46D-4D01-B266-7E76DD72311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2017年进口美产车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 b="0">
                    <a:solidFill>
                      <a:schemeClr val="bg1">
                        <a:lumMod val="65000"/>
                      </a:schemeClr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道奇</c:v>
                </c:pt>
                <c:pt idx="1">
                  <c:v>雪佛兰</c:v>
                </c:pt>
                <c:pt idx="2">
                  <c:v>JEEP</c:v>
                </c:pt>
                <c:pt idx="3">
                  <c:v>英菲尼迪</c:v>
                </c:pt>
                <c:pt idx="4">
                  <c:v>丰田</c:v>
                </c:pt>
                <c:pt idx="5">
                  <c:v>福特</c:v>
                </c:pt>
                <c:pt idx="6">
                  <c:v>Tesla</c:v>
                </c:pt>
                <c:pt idx="7">
                  <c:v>林肯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1422</c:v>
                </c:pt>
                <c:pt idx="1">
                  <c:v>838</c:v>
                </c:pt>
                <c:pt idx="2">
                  <c:v>13039</c:v>
                </c:pt>
                <c:pt idx="3">
                  <c:v>5013</c:v>
                </c:pt>
                <c:pt idx="4">
                  <c:v>8882</c:v>
                </c:pt>
                <c:pt idx="5">
                  <c:v>28431</c:v>
                </c:pt>
                <c:pt idx="6">
                  <c:v>11232</c:v>
                </c:pt>
                <c:pt idx="7">
                  <c:v>38736</c:v>
                </c:pt>
                <c:pt idx="8">
                  <c:v>75438</c:v>
                </c:pt>
                <c:pt idx="9">
                  <c:v>100256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46D-4D01-B266-7E76DD72311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2016年进口美产车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bg1">
                        <a:lumMod val="6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道奇</c:v>
                </c:pt>
                <c:pt idx="1">
                  <c:v>雪佛兰</c:v>
                </c:pt>
                <c:pt idx="2">
                  <c:v>JEEP</c:v>
                </c:pt>
                <c:pt idx="3">
                  <c:v>英菲尼迪</c:v>
                </c:pt>
                <c:pt idx="4">
                  <c:v>丰田</c:v>
                </c:pt>
                <c:pt idx="5">
                  <c:v>福特</c:v>
                </c:pt>
                <c:pt idx="6">
                  <c:v>Tesla</c:v>
                </c:pt>
                <c:pt idx="7">
                  <c:v>林肯</c:v>
                </c:pt>
                <c:pt idx="8">
                  <c:v>奔驰</c:v>
                </c:pt>
                <c:pt idx="9">
                  <c:v>宝马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933</c:v>
                </c:pt>
                <c:pt idx="1">
                  <c:v>759</c:v>
                </c:pt>
                <c:pt idx="2">
                  <c:v>23188</c:v>
                </c:pt>
                <c:pt idx="3">
                  <c:v>3819</c:v>
                </c:pt>
                <c:pt idx="4">
                  <c:v>8192</c:v>
                </c:pt>
                <c:pt idx="5">
                  <c:v>21777</c:v>
                </c:pt>
                <c:pt idx="6">
                  <c:v>17030</c:v>
                </c:pt>
                <c:pt idx="7">
                  <c:v>16425</c:v>
                </c:pt>
                <c:pt idx="8">
                  <c:v>67590</c:v>
                </c:pt>
                <c:pt idx="9">
                  <c:v>92339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46D-4D01-B266-7E76DD72311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6421760"/>
        <c:axId val="96423296"/>
      </c:barChart>
      <c:catAx>
        <c:axId val="96421760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96423296"/>
        <c:crosses val="autoZero"/>
        <c:auto val="1"/>
        <c:lblAlgn val="ctr"/>
        <c:lblOffset val="100"/>
        <c:noMultiLvlLbl val="0"/>
      </c:catAx>
      <c:valAx>
        <c:axId val="9642329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6421760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4577968642190211"/>
          <c:y val="0.75818496792234369"/>
          <c:w val="0.31452572685257929"/>
          <c:h val="0.17445314866473091"/>
        </c:manualLayout>
      </c:layout>
      <c:overlay val="0"/>
      <c:txPr>
        <a:bodyPr/>
        <a:lstStyle/>
        <a:p>
          <a:pPr>
            <a:defRPr sz="10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6010613009761301E-2"/>
          <c:y val="1.62732951603663E-2"/>
          <c:w val="0.94158657655580802"/>
          <c:h val="0.8548055106704950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2014</c:v>
                </c:pt>
              </c:strCache>
            </c:strRef>
          </c:tx>
          <c:spPr>
            <a:ln w="28575" cap="rnd" cmpd="sng" algn="ctr">
              <a:solidFill>
                <a:srgbClr val="CBCED1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113098</c:v>
                </c:pt>
                <c:pt idx="1">
                  <c:v>82515</c:v>
                </c:pt>
                <c:pt idx="2">
                  <c:v>115758</c:v>
                </c:pt>
                <c:pt idx="3">
                  <c:v>125661</c:v>
                </c:pt>
                <c:pt idx="4">
                  <c:v>126651</c:v>
                </c:pt>
                <c:pt idx="5">
                  <c:v>117392</c:v>
                </c:pt>
                <c:pt idx="6">
                  <c:v>137359</c:v>
                </c:pt>
                <c:pt idx="7">
                  <c:v>123466</c:v>
                </c:pt>
                <c:pt idx="8">
                  <c:v>110969</c:v>
                </c:pt>
                <c:pt idx="9">
                  <c:v>119039</c:v>
                </c:pt>
                <c:pt idx="10">
                  <c:v>120891</c:v>
                </c:pt>
                <c:pt idx="11">
                  <c:v>130193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B4F-461F-A1F0-C068CE0670C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2015</c:v>
                </c:pt>
              </c:strCache>
            </c:strRef>
          </c:tx>
          <c:spPr>
            <a:ln w="28575" cap="rnd" cmpd="sng" algn="ctr">
              <a:solidFill>
                <a:srgbClr val="A2A9AF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98334</c:v>
                </c:pt>
                <c:pt idx="1">
                  <c:v>61532</c:v>
                </c:pt>
                <c:pt idx="2">
                  <c:v>98152</c:v>
                </c:pt>
                <c:pt idx="3">
                  <c:v>91867</c:v>
                </c:pt>
                <c:pt idx="4">
                  <c:v>88170</c:v>
                </c:pt>
                <c:pt idx="5">
                  <c:v>84617</c:v>
                </c:pt>
                <c:pt idx="6">
                  <c:v>97961</c:v>
                </c:pt>
                <c:pt idx="7">
                  <c:v>77180</c:v>
                </c:pt>
                <c:pt idx="8">
                  <c:v>103215</c:v>
                </c:pt>
                <c:pt idx="9">
                  <c:v>87580</c:v>
                </c:pt>
                <c:pt idx="10">
                  <c:v>85518</c:v>
                </c:pt>
                <c:pt idx="11">
                  <c:v>103970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1B4F-461F-A1F0-C068CE0670CC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</c:v>
                </c:pt>
              </c:strCache>
            </c:strRef>
          </c:tx>
          <c:spPr>
            <a:ln w="28575" cap="rnd" cmpd="sng" algn="ctr">
              <a:solidFill>
                <a:srgbClr val="00660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73902</c:v>
                </c:pt>
                <c:pt idx="1">
                  <c:v>57053</c:v>
                </c:pt>
                <c:pt idx="2">
                  <c:v>89380</c:v>
                </c:pt>
                <c:pt idx="3">
                  <c:v>88606</c:v>
                </c:pt>
                <c:pt idx="4">
                  <c:v>75030</c:v>
                </c:pt>
                <c:pt idx="5">
                  <c:v>94998</c:v>
                </c:pt>
                <c:pt idx="6">
                  <c:v>95253</c:v>
                </c:pt>
                <c:pt idx="7">
                  <c:v>92079</c:v>
                </c:pt>
                <c:pt idx="8">
                  <c:v>81723</c:v>
                </c:pt>
                <c:pt idx="9">
                  <c:v>82530</c:v>
                </c:pt>
                <c:pt idx="10">
                  <c:v>101701</c:v>
                </c:pt>
                <c:pt idx="11">
                  <c:v>109020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1B4F-461F-A1F0-C068CE0670CC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2017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General</c:formatCode>
                <c:ptCount val="12"/>
                <c:pt idx="0">
                  <c:v>91185</c:v>
                </c:pt>
                <c:pt idx="1">
                  <c:v>70045</c:v>
                </c:pt>
                <c:pt idx="2">
                  <c:v>102177</c:v>
                </c:pt>
                <c:pt idx="3">
                  <c:v>92230</c:v>
                </c:pt>
                <c:pt idx="4">
                  <c:v>106263</c:v>
                </c:pt>
                <c:pt idx="5">
                  <c:v>118437</c:v>
                </c:pt>
                <c:pt idx="6">
                  <c:v>98222</c:v>
                </c:pt>
                <c:pt idx="7">
                  <c:v>102440</c:v>
                </c:pt>
                <c:pt idx="8">
                  <c:v>103016</c:v>
                </c:pt>
                <c:pt idx="9">
                  <c:v>102893</c:v>
                </c:pt>
                <c:pt idx="10">
                  <c:v>114739</c:v>
                </c:pt>
                <c:pt idx="11">
                  <c:v>114238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B4F-461F-A1F0-C068CE0670CC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2018</c:v>
                </c:pt>
              </c:strCache>
            </c:strRef>
          </c:tx>
          <c:spPr>
            <a:ln w="28575" cap="rnd" cmpd="sng" algn="ctr">
              <a:solidFill>
                <a:srgbClr val="002060"/>
              </a:solidFill>
              <a:prstDash val="solid"/>
              <a:round/>
            </a:ln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General</c:formatCode>
                <c:ptCount val="12"/>
                <c:pt idx="0">
                  <c:v>95300</c:v>
                </c:pt>
                <c:pt idx="1">
                  <c:v>74095</c:v>
                </c:pt>
                <c:pt idx="2">
                  <c:v>108569</c:v>
                </c:pt>
                <c:pt idx="3">
                  <c:v>84957</c:v>
                </c:pt>
                <c:pt idx="4">
                  <c:v>73778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B4F-461F-A1F0-C068CE0670C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4921984"/>
        <c:axId val="44923520"/>
      </c:lineChart>
      <c:catAx>
        <c:axId val="4492198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4923520"/>
        <c:crosses val="autoZero"/>
        <c:auto val="1"/>
        <c:lblAlgn val="ctr"/>
        <c:lblOffset val="100"/>
        <c:noMultiLvlLbl val="0"/>
      </c:catAx>
      <c:valAx>
        <c:axId val="44923520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one"/>
        <c:crossAx val="44921984"/>
        <c:crosses val="autoZero"/>
        <c:crossBetween val="between"/>
      </c:valAx>
      <c:spPr>
        <a:noFill/>
        <a:ln>
          <a:noFill/>
        </a:ln>
      </c:spPr>
    </c:plotArea>
    <c:legend>
      <c:legendPos val="r"/>
      <c:layout>
        <c:manualLayout>
          <c:xMode val="edge"/>
          <c:yMode val="edge"/>
          <c:x val="4.21874319160018E-2"/>
          <c:y val="0.70384974940922995"/>
          <c:w val="0.91274805092628397"/>
          <c:h val="0.15274740969643599"/>
        </c:manualLayout>
      </c:layout>
      <c:overlay val="0"/>
      <c:spPr>
        <a:noFill/>
        <a:ln>
          <a:noFill/>
        </a:ln>
      </c:spPr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26919543239382127"/>
          <c:y val="7.4695645827095813E-2"/>
          <c:w val="0.73080456760617996"/>
          <c:h val="0.9251961651007724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2018年YTD进口美产车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9"/>
              <c:layout>
                <c:manualLayout>
                  <c:x val="0"/>
                  <c:y val="-2.7024858827031754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13B0-479A-8F59-01A0BE372C8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1200">
                    <a:solidFill>
                      <a:srgbClr val="002060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丰田塞纳</c:v>
                </c:pt>
                <c:pt idx="1">
                  <c:v>宝马X6</c:v>
                </c:pt>
                <c:pt idx="2">
                  <c:v>福特探险者</c:v>
                </c:pt>
                <c:pt idx="3">
                  <c:v>特斯拉Model S</c:v>
                </c:pt>
                <c:pt idx="4">
                  <c:v>宝马X4</c:v>
                </c:pt>
                <c:pt idx="5">
                  <c:v>特斯拉Model X</c:v>
                </c:pt>
                <c:pt idx="6">
                  <c:v>林肯MKC</c:v>
                </c:pt>
                <c:pt idx="7">
                  <c:v>奔驰GLS</c:v>
                </c:pt>
                <c:pt idx="8">
                  <c:v>奔驰GLE</c:v>
                </c:pt>
                <c:pt idx="9">
                  <c:v>宝马X5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3005</c:v>
                </c:pt>
                <c:pt idx="1">
                  <c:v>3415</c:v>
                </c:pt>
                <c:pt idx="2">
                  <c:v>3579</c:v>
                </c:pt>
                <c:pt idx="3">
                  <c:v>3646</c:v>
                </c:pt>
                <c:pt idx="4">
                  <c:v>4725</c:v>
                </c:pt>
                <c:pt idx="5">
                  <c:v>5426</c:v>
                </c:pt>
                <c:pt idx="6">
                  <c:v>7796</c:v>
                </c:pt>
                <c:pt idx="7">
                  <c:v>8967</c:v>
                </c:pt>
                <c:pt idx="8">
                  <c:v>14142</c:v>
                </c:pt>
                <c:pt idx="9">
                  <c:v>19455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3B0-479A-8F59-01A0BE372C8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2017年进口美产车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sz="900">
                    <a:solidFill>
                      <a:srgbClr val="BFBFBF"/>
                    </a:solidFill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Sheet1!$A$2:$A$11</c:f>
              <c:strCache>
                <c:ptCount val="10"/>
                <c:pt idx="0">
                  <c:v>丰田塞纳</c:v>
                </c:pt>
                <c:pt idx="1">
                  <c:v>宝马X6</c:v>
                </c:pt>
                <c:pt idx="2">
                  <c:v>福特探险者</c:v>
                </c:pt>
                <c:pt idx="3">
                  <c:v>特斯拉Model S</c:v>
                </c:pt>
                <c:pt idx="4">
                  <c:v>宝马X4</c:v>
                </c:pt>
                <c:pt idx="5">
                  <c:v>特斯拉Model X</c:v>
                </c:pt>
                <c:pt idx="6">
                  <c:v>林肯MKC</c:v>
                </c:pt>
                <c:pt idx="7">
                  <c:v>奔驰GLS</c:v>
                </c:pt>
                <c:pt idx="8">
                  <c:v>奔驰GLE</c:v>
                </c:pt>
                <c:pt idx="9">
                  <c:v>宝马X5</c:v>
                </c:pt>
              </c:strCache>
            </c:strRef>
          </c:cat>
          <c:val>
            <c:numRef>
              <c:f>Sheet1!$C$2:$C$11</c:f>
              <c:numCache>
                <c:formatCode>General</c:formatCode>
                <c:ptCount val="10"/>
                <c:pt idx="0">
                  <c:v>7545</c:v>
                </c:pt>
                <c:pt idx="1">
                  <c:v>9801</c:v>
                </c:pt>
                <c:pt idx="2">
                  <c:v>16521</c:v>
                </c:pt>
                <c:pt idx="3">
                  <c:v>6613</c:v>
                </c:pt>
                <c:pt idx="4">
                  <c:v>12648</c:v>
                </c:pt>
                <c:pt idx="5">
                  <c:v>10417</c:v>
                </c:pt>
                <c:pt idx="6">
                  <c:v>21561</c:v>
                </c:pt>
                <c:pt idx="7">
                  <c:v>18946</c:v>
                </c:pt>
                <c:pt idx="8">
                  <c:v>36467</c:v>
                </c:pt>
                <c:pt idx="9">
                  <c:v>46221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3B0-479A-8F59-01A0BE372C83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2016年进口美产车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>
                    <a:solidFill>
                      <a:schemeClr val="bg1">
                        <a:lumMod val="65000"/>
                      </a:schemeClr>
                    </a:solidFill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Sheet1!$A$2:$A$11</c:f>
              <c:strCache>
                <c:ptCount val="10"/>
                <c:pt idx="0">
                  <c:v>丰田塞纳</c:v>
                </c:pt>
                <c:pt idx="1">
                  <c:v>宝马X6</c:v>
                </c:pt>
                <c:pt idx="2">
                  <c:v>福特探险者</c:v>
                </c:pt>
                <c:pt idx="3">
                  <c:v>特斯拉Model S</c:v>
                </c:pt>
                <c:pt idx="4">
                  <c:v>宝马X4</c:v>
                </c:pt>
                <c:pt idx="5">
                  <c:v>特斯拉Model X</c:v>
                </c:pt>
                <c:pt idx="6">
                  <c:v>林肯MKC</c:v>
                </c:pt>
                <c:pt idx="7">
                  <c:v>奔驰GLS</c:v>
                </c:pt>
                <c:pt idx="8">
                  <c:v>奔驰GLE</c:v>
                </c:pt>
                <c:pt idx="9">
                  <c:v>宝马X5</c:v>
                </c:pt>
              </c:strCache>
            </c:strRef>
          </c:cat>
          <c:val>
            <c:numRef>
              <c:f>Sheet1!$D$2:$D$11</c:f>
              <c:numCache>
                <c:formatCode>General</c:formatCode>
                <c:ptCount val="10"/>
                <c:pt idx="0">
                  <c:v>6165</c:v>
                </c:pt>
                <c:pt idx="1">
                  <c:v>8591</c:v>
                </c:pt>
                <c:pt idx="2">
                  <c:v>13059</c:v>
                </c:pt>
                <c:pt idx="3">
                  <c:v>6443</c:v>
                </c:pt>
                <c:pt idx="4">
                  <c:v>9511</c:v>
                </c:pt>
                <c:pt idx="5">
                  <c:v>4789</c:v>
                </c:pt>
                <c:pt idx="6">
                  <c:v>13458</c:v>
                </c:pt>
                <c:pt idx="7">
                  <c:v>11367</c:v>
                </c:pt>
                <c:pt idx="8">
                  <c:v>36614</c:v>
                </c:pt>
                <c:pt idx="9">
                  <c:v>38744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13B0-479A-8F59-01A0BE372C8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0474368"/>
        <c:axId val="90475904"/>
      </c:barChart>
      <c:catAx>
        <c:axId val="9047436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 algn="just">
              <a:defRPr sz="1200">
                <a:latin typeface="微软雅黑" pitchFamily="34" charset="-122"/>
                <a:ea typeface="微软雅黑" pitchFamily="34" charset="-122"/>
              </a:defRPr>
            </a:pPr>
            <a:endParaRPr lang="zh-CN"/>
          </a:p>
        </c:txPr>
        <c:crossAx val="90475904"/>
        <c:crosses val="autoZero"/>
        <c:auto val="1"/>
        <c:lblAlgn val="ctr"/>
        <c:lblOffset val="100"/>
        <c:noMultiLvlLbl val="0"/>
      </c:catAx>
      <c:valAx>
        <c:axId val="9047590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90474368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57013101213356443"/>
          <c:y val="0.75818496792234358"/>
          <c:w val="0.28412071001648609"/>
          <c:h val="0.17574223136385947"/>
        </c:manualLayout>
      </c:layout>
      <c:overlay val="0"/>
      <c:txPr>
        <a:bodyPr/>
        <a:lstStyle/>
        <a:p>
          <a:pPr>
            <a:defRPr sz="1000">
              <a:latin typeface="微软雅黑" panose="020B0503020204020204" pitchFamily="34" charset="-122"/>
              <a:ea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3384832422752237E-2"/>
          <c:y val="5.9829565148193938E-2"/>
          <c:w val="0.95396170395582003"/>
          <c:h val="0.87974628390883525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spPr>
            <a:ln w="38100">
              <a:solidFill>
                <a:srgbClr val="7F7F7F"/>
              </a:solidFill>
            </a:ln>
          </c:spPr>
          <c:marker>
            <c:spPr>
              <a:noFill/>
              <a:ln>
                <a:noFil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79406</c:v>
                </c:pt>
                <c:pt idx="1">
                  <c:v>56419</c:v>
                </c:pt>
                <c:pt idx="2">
                  <c:v>77973</c:v>
                </c:pt>
                <c:pt idx="3">
                  <c:v>69861</c:v>
                </c:pt>
                <c:pt idx="4">
                  <c:v>72705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87187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618-4929-A484-A86AEA7305F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ln w="38100">
              <a:solidFill>
                <a:srgbClr val="002060"/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201E-3"/>
                  <c:y val="6.796266942683043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5618-4929-A484-A86AEA7305F2}"/>
                </c:ext>
              </c:extLst>
            </c:dLbl>
            <c:dLbl>
              <c:idx val="2"/>
              <c:layout>
                <c:manualLayout>
                  <c:x val="0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5618-4929-A484-A86AEA7305F2}"/>
                </c:ext>
              </c:extLst>
            </c:dLbl>
            <c:dLbl>
              <c:idx val="3"/>
              <c:layout>
                <c:manualLayout>
                  <c:x val="-8.4063700650455528E-2"/>
                  <c:y val="2.81912683310772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5618-4929-A484-A86AEA7305F2}"/>
                </c:ext>
              </c:extLst>
            </c:dLbl>
            <c:dLbl>
              <c:idx val="4"/>
              <c:layout>
                <c:manualLayout>
                  <c:x val="-3.9874315566330677E-2"/>
                  <c:y val="3.55854834764271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5618-4929-A484-A86AEA7305F2}"/>
                </c:ext>
              </c:extLst>
            </c:dLbl>
            <c:dLbl>
              <c:idx val="6"/>
              <c:layout>
                <c:manualLayout>
                  <c:x val="-1.0462627752142293E-2"/>
                  <c:y val="2.38453561364364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618-4929-A484-A86AEA7305F2}"/>
                </c:ext>
              </c:extLst>
            </c:dLbl>
            <c:dLbl>
              <c:idx val="10"/>
              <c:layout>
                <c:manualLayout>
                  <c:x val="-4.6760758886615324E-3"/>
                  <c:y val="3.202693512878449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5618-4929-A484-A86AEA7305F2}"/>
                </c:ext>
              </c:extLst>
            </c:dLbl>
            <c:dLbl>
              <c:idx val="11"/>
              <c:layout>
                <c:manualLayout>
                  <c:x val="-4.6760758886615324E-3"/>
                  <c:y val="2.13512900858564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5618-4929-A484-A86AEA7305F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900" b="0"/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81581</c:v>
                </c:pt>
                <c:pt idx="1">
                  <c:v>52421</c:v>
                </c:pt>
                <c:pt idx="2">
                  <c:v>76542</c:v>
                </c:pt>
                <c:pt idx="3">
                  <c:v>69155</c:v>
                </c:pt>
                <c:pt idx="4">
                  <c:v>50308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5618-4929-A484-A86AEA7305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289024"/>
        <c:axId val="106290560"/>
      </c:lineChart>
      <c:catAx>
        <c:axId val="1062890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900"/>
            </a:pPr>
            <a:endParaRPr lang="zh-CN"/>
          </a:p>
        </c:txPr>
        <c:crossAx val="106290560"/>
        <c:crosses val="autoZero"/>
        <c:auto val="1"/>
        <c:lblAlgn val="ctr"/>
        <c:lblOffset val="100"/>
        <c:noMultiLvlLbl val="0"/>
      </c:catAx>
      <c:valAx>
        <c:axId val="106290560"/>
        <c:scaling>
          <c:orientation val="minMax"/>
          <c:max val="100000"/>
          <c:min val="40000"/>
        </c:scaling>
        <c:delete val="1"/>
        <c:axPos val="l"/>
        <c:numFmt formatCode="General" sourceLinked="1"/>
        <c:majorTickMark val="out"/>
        <c:minorTickMark val="none"/>
        <c:tickLblPos val="none"/>
        <c:crossAx val="10628902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9246042995925938"/>
          <c:y val="0.73887680445720794"/>
          <c:w val="0.26816737788811157"/>
          <c:h val="0.14099443653798635"/>
        </c:manualLayout>
      </c:layout>
      <c:overlay val="0"/>
      <c:txPr>
        <a:bodyPr/>
        <a:lstStyle/>
        <a:p>
          <a:pPr>
            <a:defRPr sz="900" b="1"/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1760204871138"/>
          <c:y val="5.9829565148193903E-2"/>
          <c:w val="0.79558628310823898"/>
          <c:h val="0.8797462839088350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20175</c:v>
                </c:pt>
              </c:strCache>
            </c:strRef>
          </c:tx>
          <c:spPr>
            <a:ln w="38100" cap="rnd" cmpd="sng" algn="ctr">
              <a:solidFill>
                <a:srgbClr val="7F7F7F"/>
              </a:solidFill>
              <a:prstDash val="solid"/>
              <a:round/>
            </a:ln>
          </c:spPr>
          <c:marker>
            <c:spPr>
              <a:noFill/>
              <a:ln w="9525" cap="flat" cmpd="sng" algn="ctr">
                <a:noFill/>
                <a:prstDash val="solid"/>
                <a:round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79406</c:v>
                </c:pt>
                <c:pt idx="1">
                  <c:v>56419</c:v>
                </c:pt>
                <c:pt idx="2">
                  <c:v>77973</c:v>
                </c:pt>
                <c:pt idx="3">
                  <c:v>69861</c:v>
                </c:pt>
                <c:pt idx="4">
                  <c:v>72705</c:v>
                </c:pt>
                <c:pt idx="5">
                  <c:v>80396</c:v>
                </c:pt>
                <c:pt idx="6">
                  <c:v>70367</c:v>
                </c:pt>
                <c:pt idx="7">
                  <c:v>73691</c:v>
                </c:pt>
                <c:pt idx="8">
                  <c:v>83631</c:v>
                </c:pt>
                <c:pt idx="9">
                  <c:v>72946</c:v>
                </c:pt>
                <c:pt idx="10">
                  <c:v>82382</c:v>
                </c:pt>
                <c:pt idx="11">
                  <c:v>87187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7A3C-4593-A176-CA1BFE1279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spPr>
            <a:ln w="38100" cap="rnd" cmpd="sng" algn="ctr">
              <a:solidFill>
                <a:srgbClr val="00206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0"/>
              <c:layout>
                <c:manualLayout>
                  <c:x val="1.2275619695116199E-3"/>
                  <c:y val="6.7962669426830302E-3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7A3C-4593-A176-CA1BFE1279F9}"/>
                </c:ext>
              </c:extLst>
            </c:dLbl>
            <c:dLbl>
              <c:idx val="3"/>
              <c:layout>
                <c:manualLayout>
                  <c:x val="-1.9694747975157901E-3"/>
                  <c:y val="1.75156232881490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7A3C-4593-A176-CA1BFE1279F9}"/>
                </c:ext>
              </c:extLst>
            </c:dLbl>
            <c:dLbl>
              <c:idx val="6"/>
              <c:layout>
                <c:manualLayout>
                  <c:x val="-1.04626277521423E-2"/>
                  <c:y val="2.38453561364363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7A3C-4593-A176-CA1BFE1279F9}"/>
                </c:ext>
              </c:extLst>
            </c:dLbl>
            <c:dLbl>
              <c:idx val="10"/>
              <c:layout>
                <c:manualLayout>
                  <c:x val="-4.6760758886615298E-3"/>
                  <c:y val="3.20269351287845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7A3C-4593-A176-CA1BFE1279F9}"/>
                </c:ext>
              </c:extLst>
            </c:dLbl>
            <c:dLbl>
              <c:idx val="11"/>
              <c:layout>
                <c:manualLayout>
                  <c:x val="-4.6760758886615298E-3"/>
                  <c:y val="2.13512900858564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7A3C-4593-A176-CA1BFE1279F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81581</c:v>
                </c:pt>
                <c:pt idx="1">
                  <c:v>52421</c:v>
                </c:pt>
                <c:pt idx="2">
                  <c:v>76542</c:v>
                </c:pt>
                <c:pt idx="3">
                  <c:v>69155</c:v>
                </c:pt>
                <c:pt idx="4">
                  <c:v>50308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7A3C-4593-A176-CA1BFE1279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1122304"/>
        <c:axId val="151123840"/>
      </c:lineChart>
      <c:catAx>
        <c:axId val="15112230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123840"/>
        <c:crosses val="autoZero"/>
        <c:auto val="1"/>
        <c:lblAlgn val="ctr"/>
        <c:lblOffset val="100"/>
        <c:noMultiLvlLbl val="0"/>
      </c:catAx>
      <c:valAx>
        <c:axId val="151123840"/>
        <c:scaling>
          <c:orientation val="minMax"/>
          <c:max val="100000"/>
          <c:min val="40000"/>
        </c:scaling>
        <c:delete val="1"/>
        <c:axPos val="l"/>
        <c:numFmt formatCode="General" sourceLinked="1"/>
        <c:majorTickMark val="out"/>
        <c:minorTickMark val="none"/>
        <c:tickLblPos val="none"/>
        <c:crossAx val="151122304"/>
        <c:crosses val="autoZero"/>
        <c:crossBetween val="between"/>
      </c:valAx>
      <c:spPr>
        <a:noFill/>
        <a:ln w="25400">
          <a:noFill/>
        </a:ln>
      </c:spPr>
    </c:plotArea>
    <c:legend>
      <c:legendPos val="r"/>
      <c:layout>
        <c:manualLayout>
          <c:xMode val="edge"/>
          <c:yMode val="edge"/>
          <c:x val="0.62913066410402996"/>
          <c:y val="0.155274875443803"/>
          <c:w val="0.26816737788811201"/>
          <c:h val="0.14099443653798599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9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2.00432961982819E-2"/>
          <c:y val="0.1569838936438"/>
          <c:w val="0.97903260748805798"/>
          <c:h val="0.71916981119709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进口汽车销量</c:v>
                </c:pt>
              </c:strCache>
            </c:strRef>
          </c:tx>
          <c:spPr>
            <a:solidFill>
              <a:srgbClr val="FFFFFF">
                <a:lumMod val="50000"/>
              </a:srgbClr>
            </a:solidFill>
          </c:spPr>
          <c:invertIfNegative val="0"/>
          <c:dLbls>
            <c:dLbl>
              <c:idx val="5"/>
              <c:layout>
                <c:manualLayout>
                  <c:x val="-1.16496126733109E-2"/>
                  <c:y val="0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A6A7-429F-9FBB-0775541135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894468</c:v>
                </c:pt>
                <c:pt idx="1">
                  <c:v>1022086</c:v>
                </c:pt>
                <c:pt idx="2">
                  <c:v>1157589</c:v>
                </c:pt>
                <c:pt idx="3">
                  <c:v>919968</c:v>
                </c:pt>
                <c:pt idx="4">
                  <c:v>898471</c:v>
                </c:pt>
                <c:pt idx="5">
                  <c:v>904072</c:v>
                </c:pt>
                <c:pt idx="6">
                  <c:v>330796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A7-429F-9FBB-0775541135E0}"/>
            </c:ext>
          </c:extLst>
        </c:ser>
        <c:ser>
          <c:idx val="1"/>
          <c:order val="1"/>
          <c:tx>
            <c:strRef>
              <c:f>Sheet1!#REF!</c:f>
              <c:strCache>
                <c:ptCount val="1"/>
                <c:pt idx="0">
                  <c:v>#REF!</c:v>
                </c:pt>
              </c:strCache>
            </c:strRef>
          </c:tx>
          <c:spPr>
            <a:solidFill>
              <a:srgbClr val="003366"/>
            </a:solidFill>
          </c:spPr>
          <c:invertIfNegative val="0"/>
          <c:cat>
            <c:strRef>
              <c:f>Sheet1!$A$2:$A$8</c:f>
              <c:strCache>
                <c:ptCount val="7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2018YTD</c:v>
                </c:pt>
              </c:strCache>
            </c:strRef>
          </c:cat>
          <c:val>
            <c:numRef>
              <c:f>Sheet1!#REF!</c:f>
              <c:numCache>
                <c:formatCode>General</c:formatCode>
                <c:ptCount val="1"/>
                <c:pt idx="0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6A7-429F-9FBB-0775541135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51599744"/>
        <c:axId val="151609728"/>
      </c:barChart>
      <c:lineChart>
        <c:grouping val="standard"/>
        <c:varyColors val="0"/>
        <c:ser>
          <c:idx val="2"/>
          <c:order val="2"/>
          <c:tx>
            <c:strRef>
              <c:f>Sheet1!$C$1</c:f>
              <c:strCache>
                <c:ptCount val="1"/>
                <c:pt idx="0">
                  <c:v>同比增长率</c:v>
                </c:pt>
              </c:strCache>
            </c:strRef>
          </c:tx>
          <c:spPr>
            <a:ln w="28575" cap="rnd" cmpd="sng" algn="ctr">
              <a:solidFill>
                <a:srgbClr val="800000"/>
              </a:solidFill>
              <a:prstDash val="solid"/>
              <a:round/>
            </a:ln>
          </c:spPr>
          <c:marker>
            <c:spPr>
              <a:solidFill>
                <a:srgbClr val="800000"/>
              </a:solidFill>
              <a:ln w="9525" cap="flat" cmpd="sng" algn="ctr">
                <a:noFill/>
                <a:prstDash val="solid"/>
                <a:round/>
              </a:ln>
            </c:spPr>
          </c:marker>
          <c:dLbls>
            <c:dLbl>
              <c:idx val="1"/>
              <c:layout>
                <c:manualLayout>
                  <c:x val="-5.3593951374333398E-2"/>
                  <c:y val="4.83488506750730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A6A7-429F-9FBB-0775541135E0}"/>
                </c:ext>
              </c:extLst>
            </c:dLbl>
            <c:dLbl>
              <c:idx val="2"/>
              <c:layout>
                <c:manualLayout>
                  <c:x val="-7.93010691042184E-2"/>
                  <c:y val="5.639451905869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A6A7-429F-9FBB-0775541135E0}"/>
                </c:ext>
              </c:extLst>
            </c:dLbl>
            <c:dLbl>
              <c:idx val="3"/>
              <c:layout>
                <c:manualLayout>
                  <c:x val="-6.9184251925167306E-2"/>
                  <c:y val="5.76431716037240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A6A7-429F-9FBB-0775541135E0}"/>
                </c:ext>
              </c:extLst>
            </c:dLbl>
            <c:dLbl>
              <c:idx val="4"/>
              <c:layout>
                <c:manualLayout>
                  <c:x val="-5.0246292992345398E-2"/>
                  <c:y val="4.93056914134459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A6A7-429F-9FBB-0775541135E0}"/>
                </c:ext>
              </c:extLst>
            </c:dLbl>
            <c:dLbl>
              <c:idx val="5"/>
              <c:layout>
                <c:manualLayout>
                  <c:x val="-4.0773644356588298E-2"/>
                  <c:y val="5.347443150858500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A6A7-429F-9FBB-0775541135E0}"/>
                </c:ext>
              </c:extLst>
            </c:dLbl>
            <c:dLbl>
              <c:idx val="6"/>
              <c:layout>
                <c:manualLayout>
                  <c:x val="-2.61212752198062E-2"/>
                  <c:y val="-3.4014621445574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A6A7-429F-9FBB-0775541135E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900" b="0" i="0" u="none" strike="noStrike" kern="1200" baseline="0">
                    <a:solidFill>
                      <a:schemeClr val="tx1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numRef>
              <c:f>Sheet1!$A$2:$A$6</c:f>
              <c:numCache>
                <c:formatCode>General</c:formatCode>
                <c:ptCount val="5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</c:numCache>
            </c:numRef>
          </c:cat>
          <c:val>
            <c:numRef>
              <c:f>Sheet1!$C$2:$C$8</c:f>
              <c:numCache>
                <c:formatCode>0.0%</c:formatCode>
                <c:ptCount val="7"/>
                <c:pt idx="0">
                  <c:v>0.27073524857294601</c:v>
                </c:pt>
                <c:pt idx="1">
                  <c:v>0.14267475191957599</c:v>
                </c:pt>
                <c:pt idx="2">
                  <c:v>0.13257494966177</c:v>
                </c:pt>
                <c:pt idx="3">
                  <c:v>-0.20527233759132199</c:v>
                </c:pt>
                <c:pt idx="4">
                  <c:v>-2.3367117117117201E-2</c:v>
                </c:pt>
                <c:pt idx="5">
                  <c:v>6.0000000000000097E-3</c:v>
                </c:pt>
                <c:pt idx="6">
                  <c:v>-7.1999999999999995E-2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A6A7-429F-9FBB-0775541135E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151612800"/>
        <c:axId val="151611264"/>
      </c:lineChart>
      <c:catAx>
        <c:axId val="1515997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9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51609728"/>
        <c:crosses val="autoZero"/>
        <c:auto val="1"/>
        <c:lblAlgn val="ctr"/>
        <c:lblOffset val="100"/>
        <c:noMultiLvlLbl val="0"/>
      </c:catAx>
      <c:valAx>
        <c:axId val="15160972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51599744"/>
        <c:crosses val="autoZero"/>
        <c:crossBetween val="between"/>
      </c:valAx>
      <c:catAx>
        <c:axId val="15161280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151611264"/>
        <c:crosses val="autoZero"/>
        <c:auto val="1"/>
        <c:lblAlgn val="ctr"/>
        <c:lblOffset val="100"/>
        <c:noMultiLvlLbl val="0"/>
      </c:catAx>
      <c:valAx>
        <c:axId val="151611264"/>
        <c:scaling>
          <c:orientation val="minMax"/>
        </c:scaling>
        <c:delete val="0"/>
        <c:axPos val="r"/>
        <c:numFmt formatCode="0%" sourceLinked="0"/>
        <c:majorTickMark val="out"/>
        <c:minorTickMark val="none"/>
        <c:tickLblPos val="none"/>
        <c:spPr>
          <a:ln w="9525" cap="flat" cmpd="sng" algn="ctr">
            <a:noFill/>
            <a:prstDash val="solid"/>
            <a:round/>
          </a:ln>
        </c:spPr>
        <c:txPr>
          <a:bodyPr rot="-60000000" spcFirstLastPara="0" vertOverflow="ellipsis" vert="horz" wrap="square" anchor="ctr" anchorCtr="1"/>
          <a:lstStyle/>
          <a:p>
            <a:pPr>
              <a:defRPr lang="zh-CN" sz="800" b="0" i="0" u="none" strike="noStrike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zh-CN"/>
          </a:p>
        </c:txPr>
        <c:crossAx val="151612800"/>
        <c:crosses val="max"/>
        <c:crossBetween val="between"/>
      </c:valAx>
    </c:plotArea>
    <c:legend>
      <c:legendPos val="l"/>
      <c:legendEntry>
        <c:idx val="1"/>
        <c:delete val="1"/>
      </c:legendEntry>
      <c:layout>
        <c:manualLayout>
          <c:xMode val="edge"/>
          <c:yMode val="edge"/>
          <c:x val="0.34990251254446297"/>
          <c:y val="1.5058637472563301E-2"/>
          <c:w val="0.54763951448561599"/>
          <c:h val="7.0335698120957094E-2"/>
        </c:manualLayout>
      </c:layout>
      <c:overlay val="1"/>
      <c:txPr>
        <a:bodyPr rot="0" spcFirstLastPara="0" vertOverflow="ellipsis" vert="horz" wrap="square" anchor="ctr" anchorCtr="1"/>
        <a:lstStyle/>
        <a:p>
          <a:pPr>
            <a:defRPr lang="zh-CN" sz="900" b="0" i="0" u="none" strike="noStrike" kern="1200" baseline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>
        <a:defRPr lang="zh-CN" sz="1000">
          <a:latin typeface="Arial" panose="020B0604020202020204" pitchFamily="34" charset="0"/>
          <a:cs typeface="Arial" panose="020B0604020202020204" pitchFamily="34" charset="0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30769230769232E-2"/>
          <c:y val="9.3238023856893198E-2"/>
          <c:w val="0.95769230769230795"/>
          <c:h val="0.790072836413008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2013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8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0.00</c:formatCode>
                <c:ptCount val="12"/>
                <c:pt idx="0">
                  <c:v>3.2043862539214198</c:v>
                </c:pt>
                <c:pt idx="1">
                  <c:v>3.3730713684582398</c:v>
                </c:pt>
                <c:pt idx="2">
                  <c:v>3.3736269492475399</c:v>
                </c:pt>
                <c:pt idx="3">
                  <c:v>3.52983361716081</c:v>
                </c:pt>
                <c:pt idx="4">
                  <c:v>3.2482845341986399</c:v>
                </c:pt>
                <c:pt idx="5">
                  <c:v>3.18552853469963</c:v>
                </c:pt>
                <c:pt idx="6">
                  <c:v>3.2778582155993399</c:v>
                </c:pt>
                <c:pt idx="7">
                  <c:v>3.3011984233367402</c:v>
                </c:pt>
                <c:pt idx="8">
                  <c:v>3.15329228389295</c:v>
                </c:pt>
                <c:pt idx="9">
                  <c:v>3.2169686181547399</c:v>
                </c:pt>
                <c:pt idx="10">
                  <c:v>3.1173139689360498</c:v>
                </c:pt>
                <c:pt idx="11">
                  <c:v>2.8610233363761899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2DFA-4E8B-B20A-0D710D79BE1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2014 stock</c:v>
                </c:pt>
              </c:strCache>
            </c:strRef>
          </c:tx>
          <c:spPr>
            <a:ln w="28575" cap="rnd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0.00</c:formatCode>
                <c:ptCount val="12"/>
                <c:pt idx="0">
                  <c:v>2.77524422506499</c:v>
                </c:pt>
                <c:pt idx="1">
                  <c:v>3.1257975145798098</c:v>
                </c:pt>
                <c:pt idx="2">
                  <c:v>2.9310841792234998</c:v>
                </c:pt>
                <c:pt idx="3">
                  <c:v>3.11770095689812</c:v>
                </c:pt>
                <c:pt idx="4">
                  <c:v>2.9795973884657201</c:v>
                </c:pt>
                <c:pt idx="5">
                  <c:v>3.0501021576157199</c:v>
                </c:pt>
                <c:pt idx="6">
                  <c:v>3.4224382276804999</c:v>
                </c:pt>
                <c:pt idx="7">
                  <c:v>3.7356086935239099</c:v>
                </c:pt>
                <c:pt idx="8">
                  <c:v>3.75906579815303</c:v>
                </c:pt>
                <c:pt idx="9">
                  <c:v>4.0466819375010497</c:v>
                </c:pt>
                <c:pt idx="10">
                  <c:v>4.2134443085677198</c:v>
                </c:pt>
                <c:pt idx="11">
                  <c:v>4.2134443085677198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2DFA-4E8B-B20A-0D710D79BE1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2015 stock</c:v>
                </c:pt>
              </c:strCache>
            </c:strRef>
          </c:tx>
          <c:spPr>
            <a:ln w="28575" cap="rnd" cmpd="sng" algn="ctr">
              <a:solidFill>
                <a:srgbClr val="008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0.00</c:formatCode>
                <c:ptCount val="12"/>
                <c:pt idx="0">
                  <c:v>4.3797927698595602</c:v>
                </c:pt>
                <c:pt idx="1">
                  <c:v>4.7907930400101097</c:v>
                </c:pt>
                <c:pt idx="2">
                  <c:v>5.0757515474146002</c:v>
                </c:pt>
                <c:pt idx="3">
                  <c:v>5.1645361243775998</c:v>
                </c:pt>
                <c:pt idx="4">
                  <c:v>4.7655077044646399</c:v>
                </c:pt>
                <c:pt idx="5">
                  <c:v>4.7572042783217601</c:v>
                </c:pt>
                <c:pt idx="6">
                  <c:v>5.1775409280344604</c:v>
                </c:pt>
                <c:pt idx="7">
                  <c:v>4.95550926804742</c:v>
                </c:pt>
                <c:pt idx="8">
                  <c:v>4.9353699560101703</c:v>
                </c:pt>
                <c:pt idx="9">
                  <c:v>4.4937308963882501</c:v>
                </c:pt>
                <c:pt idx="10">
                  <c:v>4.2718151470506003</c:v>
                </c:pt>
                <c:pt idx="11">
                  <c:v>4.2509894800176804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2DFA-4E8B-B20A-0D710D79BE18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2016 stock</c:v>
                </c:pt>
              </c:strCache>
            </c:strRef>
          </c:tx>
          <c:spPr>
            <a:ln w="28575" cap="rnd" cmpd="sng" algn="ctr">
              <a:solidFill>
                <a:schemeClr val="accent6">
                  <a:lumMod val="75000"/>
                </a:schemeClr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Sheet1!$E$2:$E$13</c:f>
              <c:numCache>
                <c:formatCode>0.00</c:formatCode>
                <c:ptCount val="12"/>
                <c:pt idx="0">
                  <c:v>3.88</c:v>
                </c:pt>
                <c:pt idx="1">
                  <c:v>4.29</c:v>
                </c:pt>
                <c:pt idx="2">
                  <c:v>4.33</c:v>
                </c:pt>
                <c:pt idx="3">
                  <c:v>4.9000000000000004</c:v>
                </c:pt>
                <c:pt idx="4">
                  <c:v>4.3600000000000003</c:v>
                </c:pt>
                <c:pt idx="5">
                  <c:v>4.51</c:v>
                </c:pt>
                <c:pt idx="6">
                  <c:v>4.4400000000000004</c:v>
                </c:pt>
                <c:pt idx="7">
                  <c:v>4.18</c:v>
                </c:pt>
                <c:pt idx="8">
                  <c:v>3.78</c:v>
                </c:pt>
                <c:pt idx="9">
                  <c:v>3.61</c:v>
                </c:pt>
                <c:pt idx="10">
                  <c:v>3.49</c:v>
                </c:pt>
                <c:pt idx="11">
                  <c:v>3.44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DFA-4E8B-B20A-0D710D79BE18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2017 Stock</c:v>
                </c:pt>
              </c:strCache>
            </c:strRef>
          </c:tx>
          <c:spPr>
            <a:ln w="28575" cap="rnd" cmpd="sng" algn="ctr">
              <a:solidFill>
                <a:srgbClr val="FFC000"/>
              </a:solidFill>
              <a:prstDash val="solid"/>
              <a:round/>
            </a:ln>
            <a:effectLst/>
          </c:spPr>
          <c:marker>
            <c:symbol val="none"/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Sheet1!$F$2:$F$13</c:f>
              <c:numCache>
                <c:formatCode>0.00</c:formatCode>
                <c:ptCount val="12"/>
                <c:pt idx="0">
                  <c:v>3.24</c:v>
                </c:pt>
                <c:pt idx="1">
                  <c:v>3.57</c:v>
                </c:pt>
                <c:pt idx="2">
                  <c:v>3.66</c:v>
                </c:pt>
                <c:pt idx="3">
                  <c:v>3.85</c:v>
                </c:pt>
                <c:pt idx="4">
                  <c:v>3.69</c:v>
                </c:pt>
                <c:pt idx="5">
                  <c:v>3.67</c:v>
                </c:pt>
                <c:pt idx="6">
                  <c:v>3.66</c:v>
                </c:pt>
                <c:pt idx="7">
                  <c:v>3.62</c:v>
                </c:pt>
                <c:pt idx="8">
                  <c:v>3.51</c:v>
                </c:pt>
                <c:pt idx="9">
                  <c:v>3.58</c:v>
                </c:pt>
                <c:pt idx="10">
                  <c:v>3.47</c:v>
                </c:pt>
                <c:pt idx="11">
                  <c:v>3.38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2DFA-4E8B-B20A-0D710D79BE18}"/>
            </c:ext>
          </c:extLst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2018 Stock</c:v>
                </c:pt>
              </c:strCache>
            </c:strRef>
          </c:tx>
          <c:marker>
            <c:symbol val="none"/>
          </c:marker>
          <c:dLbls>
            <c:dLbl>
              <c:idx val="0"/>
              <c:layout>
                <c:manualLayout>
                  <c:x val="-3.15888414591384E-2"/>
                  <c:y val="1.06271799879966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5-2DFA-4E8B-B20A-0D710D79BE18}"/>
                </c:ext>
              </c:extLst>
            </c:dLbl>
            <c:dLbl>
              <c:idx val="1"/>
              <c:layout>
                <c:manualLayout>
                  <c:x val="-1.59936920827124E-2"/>
                  <c:y val="1.716698305753299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6-2DFA-4E8B-B20A-0D710D79BE18}"/>
                </c:ext>
              </c:extLst>
            </c:dLbl>
            <c:dLbl>
              <c:idx val="2"/>
              <c:layout>
                <c:manualLayout>
                  <c:x val="3.4655887503168802E-3"/>
                  <c:y val="3.2699015347681999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7-2DFA-4E8B-B20A-0D710D79BE18}"/>
                </c:ext>
              </c:extLst>
            </c:dLbl>
            <c:dLbl>
              <c:idx val="3"/>
              <c:layout>
                <c:manualLayout>
                  <c:x val="-3.4655887503168802E-3"/>
                  <c:y val="5.2318424556291099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8-2DFA-4E8B-B20A-0D710D79BE18}"/>
                </c:ext>
              </c:extLst>
            </c:dLbl>
            <c:dLbl>
              <c:idx val="4"/>
              <c:layout>
                <c:manualLayout>
                  <c:x val="5.1983831254753298E-3"/>
                  <c:y val="3.92388184172184E-2"/>
                </c:manualLayout>
              </c:layout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9-2DFA-4E8B-B20A-0D710D79BE1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Sheet1!$G$2:$G$13</c:f>
              <c:numCache>
                <c:formatCode>0.00</c:formatCode>
                <c:ptCount val="12"/>
                <c:pt idx="0">
                  <c:v>3.07</c:v>
                </c:pt>
                <c:pt idx="1">
                  <c:v>3.55</c:v>
                </c:pt>
                <c:pt idx="2">
                  <c:v>3.84</c:v>
                </c:pt>
                <c:pt idx="3">
                  <c:v>4.04</c:v>
                </c:pt>
                <c:pt idx="4">
                  <c:v>4.05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2DFA-4E8B-B20A-0D710D79BE1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51864832"/>
        <c:axId val="151866752"/>
      </c:lineChart>
      <c:catAx>
        <c:axId val="151864832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lang="zh-CN"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zh-CN" altLang="en-US" sz="1100" dirty="0" smtClean="0"/>
                  <a:t>单位：月</a:t>
                </a:r>
                <a:endParaRPr lang="zh-CN" altLang="en-US" sz="1100" dirty="0"/>
              </a:p>
            </c:rich>
          </c:tx>
          <c:layout>
            <c:manualLayout>
              <c:xMode val="edge"/>
              <c:yMode val="edge"/>
              <c:x val="1.68269230769231E-2"/>
              <c:y val="2.0810902249623502E-2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66752"/>
        <c:crosses val="autoZero"/>
        <c:auto val="1"/>
        <c:lblAlgn val="ctr"/>
        <c:lblOffset val="100"/>
        <c:noMultiLvlLbl val="0"/>
      </c:catAx>
      <c:valAx>
        <c:axId val="151866752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one"/>
        <c:spPr>
          <a:noFill/>
          <a:ln w="9525" cap="flat" cmpd="sng" algn="ctr">
            <a:noFill/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186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0192307692307701"/>
          <c:y val="0.74705367001104195"/>
          <c:w val="0.89807689841267901"/>
          <c:h val="6.290106179109759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2739990339710798E-2"/>
          <c:y val="3.8461527872493899E-2"/>
          <c:w val="0.93452001932058304"/>
          <c:h val="0.83639864644055195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PI</c:v>
                </c:pt>
              </c:strCache>
            </c:strRef>
          </c:tx>
          <c:spPr>
            <a:solidFill>
              <a:srgbClr val="A6A6A6"/>
            </a:solidFill>
            <a:ln>
              <a:noFill/>
            </a:ln>
            <a:effectLst/>
          </c:spPr>
          <c:invertIfNegative val="0"/>
          <c:dLbls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sz="1200" dirty="0" smtClean="0">
                        <a:solidFill>
                          <a:schemeClr val="tx1"/>
                        </a:solidFill>
                      </a:rPr>
                      <a:t>1</a:t>
                    </a:r>
                    <a:r>
                      <a:rPr lang="en-US" altLang="zh-CN" sz="1200" dirty="0" smtClean="0">
                        <a:solidFill>
                          <a:srgbClr val="000000"/>
                        </a:solidFill>
                      </a:rPr>
                      <a:t>33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ACA-411F-9748-2925143786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2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109</c:v>
                </c:pt>
                <c:pt idx="1">
                  <c:v>114</c:v>
                </c:pt>
                <c:pt idx="2">
                  <c:v>133</c:v>
                </c:pt>
                <c:pt idx="3">
                  <c:v>172</c:v>
                </c:pt>
                <c:pt idx="4">
                  <c:v>58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ACA-411F-9748-2925143786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A8ADB3"/>
            </a:solidFill>
            <a:ln>
              <a:solidFill>
                <a:schemeClr val="tx1"/>
              </a:solidFill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 altLang="zh-CN" dirty="0" smtClean="0"/>
                      <a:t>1,087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ACA-411F-9748-2925143786F8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altLang="zh-CN" dirty="0" smtClean="0"/>
                      <a:t>1,313</a:t>
                    </a:r>
                    <a:endParaRPr lang="en-US" altLang="zh-CN" dirty="0"/>
                  </a:p>
                </c:rich>
              </c:tx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ACA-411F-9748-2925143786F8}"/>
                </c:ext>
              </c:extLst>
            </c:dLbl>
            <c:dLbl>
              <c:idx val="2"/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lang="zh-CN" sz="1400" b="0" i="0" u="none" strike="noStrike" kern="1200" baseline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altLang="zh-CN" dirty="0" smtClean="0">
                        <a:solidFill>
                          <a:srgbClr val="FF0000"/>
                        </a:solidFill>
                      </a:rPr>
                      <a:t>720</a:t>
                    </a:r>
                    <a:endParaRPr lang="en-US" altLang="zh-CN" dirty="0">
                      <a:solidFill>
                        <a:srgbClr val="FF0000"/>
                      </a:solidFill>
                    </a:endParaRPr>
                  </a:p>
                </c:rich>
              </c:tx>
              <c:spPr>
                <a:noFill/>
                <a:ln>
                  <a:noFill/>
                </a:ln>
                <a:effectLst/>
              </c:sp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8ACA-411F-9748-2925143786F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sz="14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</c:numCache>
            </c:numRef>
          </c:val>
          <c:extLst>
            <c:ext xmlns:c16="http://schemas.microsoft.com/office/drawing/2014/chart" uri="{C3380CC4-5D6E-409C-BE32-E72D297353CC}">
              <c16:uniqueId val="{00000005-8ACA-411F-9748-2925143786F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86"/>
        <c:overlap val="100"/>
        <c:axId val="152116224"/>
        <c:axId val="152138496"/>
      </c:barChart>
      <c:catAx>
        <c:axId val="152116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prstDash val="solid"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138496"/>
        <c:crosses val="autoZero"/>
        <c:auto val="1"/>
        <c:lblAlgn val="ctr"/>
        <c:lblOffset val="100"/>
        <c:noMultiLvlLbl val="0"/>
      </c:catAx>
      <c:valAx>
        <c:axId val="15213849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one"/>
        <c:crossAx val="152116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04709776699"/>
          <c:y val="3.6595511928512799E-2"/>
          <c:w val="0.87575838660287797"/>
          <c:h val="0.8776046469227309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2017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#,##0</c:formatCode>
                <c:ptCount val="12"/>
                <c:pt idx="0">
                  <c:v>13383</c:v>
                </c:pt>
                <c:pt idx="1">
                  <c:v>8606</c:v>
                </c:pt>
                <c:pt idx="2" formatCode="General">
                  <c:v>15594</c:v>
                </c:pt>
                <c:pt idx="3" formatCode="General">
                  <c:v>12918</c:v>
                </c:pt>
                <c:pt idx="4" formatCode="General">
                  <c:v>13440</c:v>
                </c:pt>
                <c:pt idx="5" formatCode="General">
                  <c:v>14360</c:v>
                </c:pt>
                <c:pt idx="6" formatCode="General">
                  <c:v>14749</c:v>
                </c:pt>
                <c:pt idx="7" formatCode="General">
                  <c:v>14581</c:v>
                </c:pt>
                <c:pt idx="8" formatCode="General">
                  <c:v>16363</c:v>
                </c:pt>
                <c:pt idx="9" formatCode="General">
                  <c:v>13856</c:v>
                </c:pt>
                <c:pt idx="10" formatCode="General">
                  <c:v>16478</c:v>
                </c:pt>
                <c:pt idx="11" formatCode="General">
                  <c:v>17413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A89-40CD-BA05-9C9F04C9497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2018</c:v>
                </c:pt>
              </c:strCache>
            </c:strRef>
          </c:tx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#,##0</c:formatCode>
                <c:ptCount val="12"/>
                <c:pt idx="0">
                  <c:v>16777</c:v>
                </c:pt>
                <c:pt idx="1">
                  <c:v>8212</c:v>
                </c:pt>
                <c:pt idx="2" formatCode="General">
                  <c:v>14247</c:v>
                </c:pt>
                <c:pt idx="3" formatCode="General">
                  <c:v>11373</c:v>
                </c:pt>
                <c:pt idx="4" formatCode="General">
                  <c:v>7796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EA89-40CD-BA05-9C9F04C949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52192512"/>
        <c:axId val="152194048"/>
      </c:lineChart>
      <c:catAx>
        <c:axId val="1521925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1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194048"/>
        <c:crosses val="autoZero"/>
        <c:auto val="1"/>
        <c:lblAlgn val="ctr"/>
        <c:lblOffset val="100"/>
        <c:noMultiLvlLbl val="0"/>
      </c:catAx>
      <c:valAx>
        <c:axId val="152194048"/>
        <c:scaling>
          <c:orientation val="minMax"/>
        </c:scaling>
        <c:delete val="0"/>
        <c:axPos val="l"/>
        <c:numFmt formatCode="#,##0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521925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0626988628200502"/>
          <c:y val="0.73983734513051802"/>
          <c:w val="0.47114844762432501"/>
          <c:h val="6.8373095042500096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189572894297301"/>
          <c:y val="0.14182836236379501"/>
          <c:w val="0.748492177114224"/>
          <c:h val="0.74713783504334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'PPT 8'!$B$1</c:f>
              <c:strCache>
                <c:ptCount val="1"/>
                <c:pt idx="0">
                  <c:v>2017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8'!$B$2:$B$4</c:f>
              <c:numCache>
                <c:formatCode>General</c:formatCode>
                <c:ptCount val="3"/>
                <c:pt idx="0">
                  <c:v>155696</c:v>
                </c:pt>
                <c:pt idx="1">
                  <c:v>13231</c:v>
                </c:pt>
                <c:pt idx="2">
                  <c:v>187437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CCA-4839-B00E-62BE76A0441D}"/>
            </c:ext>
          </c:extLst>
        </c:ser>
        <c:ser>
          <c:idx val="1"/>
          <c:order val="1"/>
          <c:tx>
            <c:strRef>
              <c:f>'PPT 8'!$C$1</c:f>
              <c:strCache>
                <c:ptCount val="1"/>
                <c:pt idx="0">
                  <c:v>2018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8'!$C$2:$C$4</c:f>
              <c:numCache>
                <c:formatCode>General</c:formatCode>
                <c:ptCount val="3"/>
                <c:pt idx="0">
                  <c:v>159627</c:v>
                </c:pt>
                <c:pt idx="1">
                  <c:v>11095</c:v>
                </c:pt>
                <c:pt idx="2">
                  <c:v>160074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CCA-4839-B00E-62BE76A044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8735360"/>
        <c:axId val="68736896"/>
      </c:barChart>
      <c:lineChart>
        <c:grouping val="standard"/>
        <c:varyColors val="0"/>
        <c:ser>
          <c:idx val="2"/>
          <c:order val="2"/>
          <c:tx>
            <c:strRef>
              <c:f>YOY</c:f>
              <c:strCache>
                <c:ptCount val="1"/>
                <c:pt idx="0">
                  <c:v>YOY</c:v>
                </c:pt>
              </c:strCache>
            </c:strRef>
          </c:tx>
          <c:spPr>
            <a:ln w="28575" cap="rnd" cmpd="sng" algn="ctr">
              <a:solidFill>
                <a:srgbClr val="C00000"/>
              </a:solidFill>
              <a:prstDash val="solid"/>
              <a:round/>
            </a:ln>
          </c:spPr>
          <c:marker>
            <c:symbol val="none"/>
          </c:marker>
          <c:dLbls>
            <c:dLbl>
              <c:idx val="0"/>
              <c:layout>
                <c:manualLayout>
                  <c:x val="-4.4187117390391398E-2"/>
                  <c:y val="-3.668012567340989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CCCA-4839-B00E-62BE76A0441D}"/>
                </c:ext>
              </c:extLst>
            </c:dLbl>
            <c:dLbl>
              <c:idx val="1"/>
              <c:layout>
                <c:manualLayout>
                  <c:x val="-1.53694321357883E-2"/>
                  <c:y val="-2.334189815580620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CCCA-4839-B00E-62BE76A0441D}"/>
                </c:ext>
              </c:extLst>
            </c:dLbl>
            <c:dLbl>
              <c:idx val="2"/>
              <c:layout>
                <c:manualLayout>
                  <c:x val="-2.6896506237629601E-2"/>
                  <c:y val="-1.6672784397004502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CCCA-4839-B00E-62BE76A0441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'PPT 8'!$A$2:$A$4</c:f>
              <c:strCache>
                <c:ptCount val="3"/>
                <c:pt idx="0">
                  <c:v>CAR</c:v>
                </c:pt>
                <c:pt idx="1">
                  <c:v>MPV</c:v>
                </c:pt>
                <c:pt idx="2">
                  <c:v>SUV</c:v>
                </c:pt>
              </c:strCache>
            </c:strRef>
          </c:cat>
          <c:val>
            <c:numRef>
              <c:f>'PPT 8'!$D$2:$D$4</c:f>
              <c:numCache>
                <c:formatCode>0.0%</c:formatCode>
                <c:ptCount val="3"/>
                <c:pt idx="0">
                  <c:v>2.5000000000000001E-2</c:v>
                </c:pt>
                <c:pt idx="1">
                  <c:v>-0.16143904466782599</c:v>
                </c:pt>
                <c:pt idx="2">
                  <c:v>-0.14598505097712899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CCCA-4839-B00E-62BE76A0441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8744320"/>
        <c:axId val="68738432"/>
      </c:lineChart>
      <c:catAx>
        <c:axId val="687353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36896"/>
        <c:crosses val="autoZero"/>
        <c:auto val="1"/>
        <c:lblAlgn val="ctr"/>
        <c:lblOffset val="100"/>
        <c:noMultiLvlLbl val="0"/>
      </c:catAx>
      <c:valAx>
        <c:axId val="6873689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35360"/>
        <c:crosses val="autoZero"/>
        <c:crossBetween val="between"/>
      </c:valAx>
      <c:catAx>
        <c:axId val="68744320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one"/>
        <c:crossAx val="68738432"/>
        <c:crosses val="autoZero"/>
        <c:auto val="1"/>
        <c:lblAlgn val="ctr"/>
        <c:lblOffset val="100"/>
        <c:noMultiLvlLbl val="0"/>
      </c:catAx>
      <c:valAx>
        <c:axId val="68738432"/>
        <c:scaling>
          <c:orientation val="minMax"/>
        </c:scaling>
        <c:delete val="0"/>
        <c:axPos val="r"/>
        <c:numFmt formatCode="0.0%" sourceLinked="1"/>
        <c:majorTickMark val="out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sz="10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68744320"/>
        <c:crosses val="max"/>
        <c:crossBetween val="between"/>
      </c:valAx>
    </c:plotArea>
    <c:legend>
      <c:legendPos val="r"/>
      <c:layout>
        <c:manualLayout>
          <c:xMode val="edge"/>
          <c:yMode val="edge"/>
          <c:x val="7.08225108225113E-2"/>
          <c:y val="3.8891274954267099E-2"/>
          <c:w val="0.42917748917749199"/>
          <c:h val="9.3934303666587907E-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sz="10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txPr>
    <a:bodyPr/>
    <a:lstStyle/>
    <a:p>
      <a:pPr>
        <a:defRPr lang="zh-CN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1"/>
  <c:lang val="zh-CN"/>
  <c:roundedCorners val="0"/>
  <mc:AlternateContent xmlns:mc="http://schemas.openxmlformats.org/markup-compatibility/2006">
    <mc:Choice xmlns:c14="http://schemas.microsoft.com/office/drawing/2007/8/2/chart" Requires="c14">
      <c14:style val="112"/>
    </mc:Choice>
    <mc:Fallback>
      <c:style val="1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6.7318168828212399E-2"/>
          <c:y val="2.8779456453509801E-2"/>
          <c:w val="0.79138796405960299"/>
          <c:h val="0.87257449067496495"/>
        </c:manualLayout>
      </c:layout>
      <c:barChart>
        <c:barDir val="col"/>
        <c:grouping val="percentStacked"/>
        <c:varyColors val="0"/>
        <c:ser>
          <c:idx val="1"/>
          <c:order val="0"/>
          <c:tx>
            <c:strRef>
              <c:f>Sheet1!$B$1</c:f>
              <c:strCache>
                <c:ptCount val="1"/>
                <c:pt idx="0">
                  <c:v>SUV</c:v>
                </c:pt>
              </c:strCache>
            </c:strRef>
          </c:tx>
          <c:spPr>
            <a:solidFill>
              <a:srgbClr val="005977">
                <a:lumMod val="50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Sheet1!$B$2:$B$6</c:f>
              <c:numCache>
                <c:formatCode>0%</c:formatCode>
                <c:ptCount val="5"/>
                <c:pt idx="0">
                  <c:v>0.88</c:v>
                </c:pt>
                <c:pt idx="1">
                  <c:v>0.87000000000000099</c:v>
                </c:pt>
                <c:pt idx="2">
                  <c:v>0.83000000000000096</c:v>
                </c:pt>
                <c:pt idx="3">
                  <c:v>0.87587587587587901</c:v>
                </c:pt>
                <c:pt idx="4">
                  <c:v>0.85000000000000098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69-4035-9C40-5F0E8DED5E6B}"/>
            </c:ext>
          </c:extLst>
        </c:ser>
        <c:ser>
          <c:idx val="2"/>
          <c:order val="1"/>
          <c:tx>
            <c:strRef>
              <c:f>Sheet1!$C$1</c:f>
              <c:strCache>
                <c:ptCount val="1"/>
                <c:pt idx="0">
                  <c:v>Pick up</c:v>
                </c:pt>
              </c:strCache>
            </c:strRef>
          </c:tx>
          <c:spPr>
            <a:solidFill>
              <a:srgbClr val="005977">
                <a:lumMod val="75000"/>
              </a:srgbClr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Sheet1!$C$2:$C$6</c:f>
              <c:numCache>
                <c:formatCode>0%</c:formatCode>
                <c:ptCount val="5"/>
                <c:pt idx="0">
                  <c:v>0.04</c:v>
                </c:pt>
                <c:pt idx="1">
                  <c:v>0.02</c:v>
                </c:pt>
                <c:pt idx="2">
                  <c:v>0.04</c:v>
                </c:pt>
                <c:pt idx="3">
                  <c:v>2.6228760405975701E-2</c:v>
                </c:pt>
                <c:pt idx="4">
                  <c:v>0.02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69-4035-9C40-5F0E8DED5E6B}"/>
            </c:ext>
          </c:extLst>
        </c:ser>
        <c:ser>
          <c:idx val="3"/>
          <c:order val="2"/>
          <c:tx>
            <c:strRef>
              <c:f>Sheet1!$D$1</c:f>
              <c:strCache>
                <c:ptCount val="1"/>
                <c:pt idx="0">
                  <c:v>Sedan</c:v>
                </c:pt>
              </c:strCache>
            </c:strRef>
          </c:tx>
          <c:spPr>
            <a:solidFill>
              <a:srgbClr val="006384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Sheet1!$D$2:$D$6</c:f>
              <c:numCache>
                <c:formatCode>0%</c:formatCode>
                <c:ptCount val="5"/>
                <c:pt idx="0">
                  <c:v>0.02</c:v>
                </c:pt>
                <c:pt idx="1">
                  <c:v>0.05</c:v>
                </c:pt>
                <c:pt idx="2">
                  <c:v>0.05</c:v>
                </c:pt>
                <c:pt idx="3">
                  <c:v>3.56685799723774E-2</c:v>
                </c:pt>
                <c:pt idx="4">
                  <c:v>4.3739245267917899E-2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69-4035-9C40-5F0E8DED5E6B}"/>
            </c:ext>
          </c:extLst>
        </c:ser>
        <c:ser>
          <c:idx val="4"/>
          <c:order val="3"/>
          <c:tx>
            <c:strRef>
              <c:f>Sheet1!$E$1</c:f>
              <c:strCache>
                <c:ptCount val="1"/>
                <c:pt idx="0">
                  <c:v>MPV</c:v>
                </c:pt>
              </c:strCache>
            </c:strRef>
          </c:tx>
          <c:spPr>
            <a:solidFill>
              <a:srgbClr val="738FA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altLang="en-US" sz="900" b="0" i="0" u="none" strike="noStrike" kern="1200" baseline="0">
                    <a:solidFill>
                      <a:schemeClr val="accent3">
                        <a:lumMod val="9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Sheet1!$E$2:$E$6</c:f>
              <c:numCache>
                <c:formatCode>0%</c:formatCode>
                <c:ptCount val="5"/>
                <c:pt idx="0">
                  <c:v>0.03</c:v>
                </c:pt>
                <c:pt idx="1">
                  <c:v>0.05</c:v>
                </c:pt>
                <c:pt idx="2">
                  <c:v>0.06</c:v>
                </c:pt>
                <c:pt idx="3">
                  <c:v>6.1536219764067902E-2</c:v>
                </c:pt>
                <c:pt idx="4">
                  <c:v>8.9599423746448803E-2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FD69-4035-9C40-5F0E8DED5E6B}"/>
            </c:ext>
          </c:extLst>
        </c:ser>
        <c:ser>
          <c:idx val="5"/>
          <c:order val="4"/>
          <c:tx>
            <c:strRef>
              <c:f>Sheet1!$F$1</c:f>
              <c:strCache>
                <c:ptCount val="1"/>
                <c:pt idx="0">
                  <c:v>others</c:v>
                </c:pt>
              </c:strCache>
            </c:strRef>
          </c:tx>
          <c:spPr>
            <a:solidFill>
              <a:srgbClr val="A0AFBC"/>
            </a:solidFill>
          </c:spPr>
          <c:invertIfNegative val="0"/>
          <c:dLbls>
            <c:dLbl>
              <c:idx val="3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FD69-4035-9C40-5F0E8DED5E6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lang="zh-CN" altLang="en-US" sz="900" b="0" i="0" u="none" strike="noStrike" kern="1200" baseline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2018YTD</c:v>
                </c:pt>
              </c:strCache>
            </c:strRef>
          </c:cat>
          <c:val>
            <c:numRef>
              <c:f>Sheet1!$F$2:$F$6</c:f>
              <c:numCache>
                <c:formatCode>0%</c:formatCode>
                <c:ptCount val="5"/>
                <c:pt idx="0">
                  <c:v>0.03</c:v>
                </c:pt>
                <c:pt idx="1">
                  <c:v>0.01</c:v>
                </c:pt>
                <c:pt idx="2">
                  <c:v>0.01</c:v>
                </c:pt>
                <c:pt idx="3">
                  <c:v>6.9056398170322397E-4</c:v>
                </c:pt>
                <c:pt idx="4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FD69-4035-9C40-5F0E8DED5E6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1"/>
        <c:overlap val="100"/>
        <c:serLines>
          <c:spPr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</a:ln>
          </c:spPr>
        </c:serLines>
        <c:axId val="153496960"/>
        <c:axId val="153506944"/>
      </c:barChart>
      <c:catAx>
        <c:axId val="15349696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 rot="-60000000" spcFirstLastPara="0" vertOverflow="ellipsis" vert="horz" wrap="square" anchor="ctr" anchorCtr="1"/>
          <a:lstStyle/>
          <a:p>
            <a:pPr>
              <a:defRPr lang="zh-CN" altLang="en-US" sz="1200" b="0" i="0" u="none" strike="noStrike" kern="1200" baseline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3506944"/>
        <c:crosses val="autoZero"/>
        <c:auto val="1"/>
        <c:lblAlgn val="ctr"/>
        <c:lblOffset val="100"/>
        <c:noMultiLvlLbl val="0"/>
      </c:catAx>
      <c:valAx>
        <c:axId val="153506944"/>
        <c:scaling>
          <c:orientation val="minMax"/>
        </c:scaling>
        <c:delete val="1"/>
        <c:axPos val="l"/>
        <c:numFmt formatCode="0%" sourceLinked="1"/>
        <c:majorTickMark val="out"/>
        <c:minorTickMark val="none"/>
        <c:tickLblPos val="none"/>
        <c:crossAx val="153496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5910794310941196"/>
          <c:y val="4.4453924549461503E-2"/>
          <c:w val="0.106010578951075"/>
          <c:h val="0.85425211466005002"/>
        </c:manualLayout>
      </c:layout>
      <c:overlay val="0"/>
      <c:txPr>
        <a:bodyPr rot="0" spcFirstLastPara="0" vertOverflow="ellipsis" vert="horz" wrap="square" anchor="ctr" anchorCtr="1"/>
        <a:lstStyle/>
        <a:p>
          <a:pPr>
            <a:defRPr lang="zh-CN" altLang="en-US" sz="1200" b="0" i="0" u="none" strike="noStrike" kern="1200" baseline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ln>
      <a:noFill/>
    </a:ln>
  </c:spPr>
  <c:txPr>
    <a:bodyPr/>
    <a:lstStyle/>
    <a:p>
      <a:pPr algn="l">
        <a:defRPr lang="zh-CN" altLang="en-US" sz="1000" b="0" kern="1200">
          <a:solidFill>
            <a:srgbClr val="000000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D253C29F-3637-4298-A54F-36EEF1529CA9}" type="slidenum">
              <a:rPr lang="zh-CN" altLang="de-DE"/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58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25488" y="739775"/>
            <a:ext cx="5348287" cy="37020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876" y="4689992"/>
            <a:ext cx="4987925" cy="4445229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t" anchorCtr="0" compatLnSpc="1"/>
          <a:lstStyle/>
          <a:p>
            <a:pPr lvl="0"/>
            <a:r>
              <a:rPr lang="de-DE" altLang="zh-CN" noProof="0" smtClean="0"/>
              <a:t>Mastertextformat bearbeiten</a:t>
            </a:r>
          </a:p>
          <a:p>
            <a:pPr lvl="1"/>
            <a:r>
              <a:rPr lang="de-DE" altLang="zh-CN" noProof="0" smtClean="0"/>
              <a:t>Zweite Ebene</a:t>
            </a:r>
          </a:p>
          <a:p>
            <a:pPr lvl="2"/>
            <a:r>
              <a:rPr lang="de-DE" altLang="zh-CN" noProof="0" smtClean="0"/>
              <a:t>Dritte Ebene</a:t>
            </a:r>
          </a:p>
          <a:p>
            <a:pPr lvl="3"/>
            <a:r>
              <a:rPr lang="de-DE" altLang="zh-CN" noProof="0" smtClean="0"/>
              <a:t>Vierte Ebene</a:t>
            </a:r>
          </a:p>
          <a:p>
            <a:pPr lvl="4"/>
            <a:r>
              <a:rPr lang="de-DE" altLang="zh-CN" noProof="0" smtClean="0"/>
              <a:t>Fünfte Ebene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9985"/>
            <a:ext cx="2946400" cy="494266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215" tIns="45606" rIns="91215" bIns="45606" numCol="1" anchor="b" anchorCtr="0" compatLnSpc="1"/>
          <a:lstStyle>
            <a:lvl1pPr algn="r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>
              <a:defRPr/>
            </a:pPr>
            <a:fld id="{0755E04C-00A2-4A28-80F5-5CA5F1250194}" type="slidenum">
              <a:rPr lang="zh-CN" altLang="de-DE"/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t>2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65E2ACC-3934-409E-B464-EE17E10CB85C}" type="slidenum">
              <a:rPr lang="de-DE" altLang="de-DE" smtClean="0"/>
              <a:t>3</a:t>
            </a:fld>
            <a:endParaRPr lang="de-DE" alt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725488" y="741363"/>
            <a:ext cx="5346700" cy="37020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5B837F-3CE1-4058-8CF2-BCA0B263051A}" type="slidenum">
              <a:rPr lang="de-DE" altLang="de-DE" smtClean="0">
                <a:solidFill>
                  <a:prstClr val="black"/>
                </a:solidFill>
              </a:rPr>
              <a:t>4</a:t>
            </a:fld>
            <a:endParaRPr lang="de-DE" altLang="de-DE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098CB3DF-525F-4294-B766-081CB71637F5}" type="slidenum">
              <a:rPr lang="de-DE" altLang="de-DE" sz="1200" b="0" smtClean="0">
                <a:solidFill>
                  <a:schemeClr val="tx1"/>
                </a:solidFill>
              </a:rPr>
              <a:t>6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t>7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14305A1-2F77-45E4-8F5D-339B25DE1F1C}" type="slidenum">
              <a:rPr lang="de-DE" altLang="de-DE" sz="1200" b="0" smtClean="0">
                <a:solidFill>
                  <a:schemeClr val="tx1"/>
                </a:solidFill>
              </a:rPr>
              <a:t>9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727075" y="741363"/>
            <a:ext cx="5343525" cy="3700462"/>
          </a:xfrm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ea typeface="宋体" panose="02010600030101010101" pitchFamily="2" charset="-122"/>
            </a:endParaRPr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9017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9017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9F757E94-1CBA-4EEA-950E-574D09541E4D}" type="slidenum">
              <a:rPr lang="de-DE" altLang="de-DE" sz="1200" b="0" smtClean="0">
                <a:solidFill>
                  <a:schemeClr val="tx1"/>
                </a:solidFill>
              </a:rPr>
              <a:t>17</a:t>
            </a:fld>
            <a:endParaRPr lang="de-DE" altLang="de-DE" sz="1200" b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27075" y="738188"/>
            <a:ext cx="5346700" cy="37036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13EF2A5-C40D-4DF6-8B42-F1719234E714}" type="slidenum">
              <a:rPr lang="en-US" altLang="zh-CN" smtClean="0">
                <a:solidFill>
                  <a:prstClr val="black"/>
                </a:solidFill>
              </a:rPr>
              <a:t>18</a:t>
            </a:fld>
            <a:endParaRPr lang="en-US" altLang="zh-CN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63151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7" name="Rectangle 3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8" name="Rectangle 3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9" name="Rectangle 3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" name="Rectangle 3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1" name="Rectangle 3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2" name="Rectangle 3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4" name="Rectangle 3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5" name="Rectangle 3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6" name="Rectangle 4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7" name="Rectangle 4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8" name="Rectangle 4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9" name="Rectangle 4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" name="Rectangle 4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5" name="Rectangle 4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43715" name="Rectangle 3"/>
          <p:cNvSpPr>
            <a:spLocks noGrp="1" noChangeArrowheads="1"/>
          </p:cNvSpPr>
          <p:nvPr>
            <p:ph type="ctrTitle" sz="quarter"/>
          </p:nvPr>
        </p:nvSpPr>
        <p:spPr>
          <a:xfrm>
            <a:off x="406400" y="4271963"/>
            <a:ext cx="9088438" cy="1082675"/>
          </a:xfrm>
          <a:prstGeom prst="rect">
            <a:avLst/>
          </a:prstGeom>
        </p:spPr>
        <p:txBody>
          <a:bodyPr/>
          <a:lstStyle>
            <a:lvl1pPr>
              <a:lnSpc>
                <a:spcPts val="3990"/>
              </a:lnSpc>
              <a:defRPr sz="2800"/>
            </a:lvl1pPr>
          </a:lstStyle>
          <a:p>
            <a:pPr lvl="0"/>
            <a:r>
              <a:rPr lang="zh-CN" altLang="de-DE" noProof="0" smtClean="0"/>
              <a:t>单击此处编辑母版标题样式</a:t>
            </a:r>
          </a:p>
        </p:txBody>
      </p:sp>
      <p:sp>
        <p:nvSpPr>
          <p:cNvPr id="243716" name="Rectangle 4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400" y="5351463"/>
            <a:ext cx="9088438" cy="823912"/>
          </a:xfrm>
        </p:spPr>
        <p:txBody>
          <a:bodyPr/>
          <a:lstStyle>
            <a:lvl1pPr>
              <a:lnSpc>
                <a:spcPts val="3990"/>
              </a:lnSpc>
              <a:defRPr sz="2400"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de-DE" noProof="0" smtClean="0"/>
              <a:t>单击此处编辑母版副标题样式</a:t>
            </a:r>
          </a:p>
        </p:txBody>
      </p:sp>
      <p:sp>
        <p:nvSpPr>
          <p:cNvPr id="28" name="Rectangle 3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8763000" y="6548438"/>
            <a:ext cx="733425" cy="179387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t>‹#›</a:t>
            </a:fld>
            <a:endParaRPr lang="de-DE" altLang="zh-CN"/>
          </a:p>
        </p:txBody>
      </p:sp>
      <p:sp>
        <p:nvSpPr>
          <p:cNvPr id="27" name="Line 6"/>
          <p:cNvSpPr>
            <a:spLocks noChangeShapeType="1"/>
          </p:cNvSpPr>
          <p:nvPr userDrawn="1"/>
        </p:nvSpPr>
        <p:spPr bwMode="auto">
          <a:xfrm flipV="1">
            <a:off x="627321" y="1244008"/>
            <a:ext cx="8633637" cy="21264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239" y="372026"/>
            <a:ext cx="685800" cy="66446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3555C32-9564-4A15-A237-F24ED26F4354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21538" y="898525"/>
            <a:ext cx="2274887" cy="5448300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92113" y="898525"/>
            <a:ext cx="6677025" cy="5448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21EAA9E-C74B-4DD8-A7A8-9D32F70FA029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4269EB3-ACF7-4341-B366-2FF863737A8F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93E17A0-CA29-4391-86D6-E04C7A08EFF8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BF0CB54-F2D2-49BE-8841-FBC17435D05C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 preserve="1">
  <p:cSld name="Title, Char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8B28439-74BB-4EF0-985D-C77F2CE38E35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martArt Placeholder 2"/>
          <p:cNvSpPr>
            <a:spLocks noGrp="1"/>
          </p:cNvSpPr>
          <p:nvPr>
            <p:ph type="pic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470AE49-7E59-462E-A71D-9B1CCF076A39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392113" y="1757363"/>
            <a:ext cx="9104312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FA3B35-6FBC-4B3F-9553-BDF77B5AC96B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81D25FE-30E1-47F2-A97E-1AB26AD422DF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2588" y="803132"/>
            <a:ext cx="9104312" cy="292388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8F8D178-6BD3-4C82-9B08-29BCFC788C96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2638" y="4406900"/>
            <a:ext cx="8420100" cy="1362075"/>
          </a:xfrm>
          <a:prstGeom prst="rect">
            <a:avLst/>
          </a:prstGeo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72F09D3-1CD1-48D9-A5CE-5615A8F1806A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2113" y="1757363"/>
            <a:ext cx="4475162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9675" y="1757363"/>
            <a:ext cx="4476750" cy="458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2BAA3327-6FFF-4A78-B78A-3784AF0E375A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32375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32375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DDFA93C-5C08-40FA-987C-BD63CCF5A62C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113" y="898525"/>
            <a:ext cx="9104312" cy="68421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FDE1A4B-E03F-43DD-87A9-319002EA21D1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00D1C3B-8C27-40F0-9E0F-3DF57956D056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138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73500" y="273050"/>
            <a:ext cx="5537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5300" y="1435100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6C28E02-AE46-41A8-BEE9-E39E13597C2B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ACDC69E-CB13-42E9-B29D-005BB908F3B3}" type="slidenum">
              <a:rPr lang="zh-CN" altLang="de-DE"/>
              <a:t>‹#›</a:t>
            </a:fld>
            <a:endParaRPr lang="de-DE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2113" y="1757363"/>
            <a:ext cx="9104312" cy="458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0" rIns="0" bIns="0" numCol="1" anchor="t" anchorCtr="0" compatLnSpc="1"/>
          <a:lstStyle/>
          <a:p>
            <a:pPr lvl="0"/>
            <a:r>
              <a:rPr lang="zh-CN" altLang="de-DE" smtClean="0"/>
              <a:t>单击此处编辑母版文本样式</a:t>
            </a:r>
          </a:p>
          <a:p>
            <a:pPr lvl="1"/>
            <a:r>
              <a:rPr lang="zh-CN" altLang="de-DE" smtClean="0"/>
              <a:t>第二级</a:t>
            </a:r>
          </a:p>
          <a:p>
            <a:pPr lvl="2"/>
            <a:r>
              <a:rPr lang="zh-CN" altLang="de-DE" smtClean="0"/>
              <a:t>第三级</a:t>
            </a:r>
          </a:p>
          <a:p>
            <a:pPr lvl="3"/>
            <a:r>
              <a:rPr lang="zh-CN" altLang="de-DE" smtClean="0"/>
              <a:t>第四级</a:t>
            </a:r>
          </a:p>
          <a:p>
            <a:pPr lvl="4"/>
            <a:r>
              <a:rPr lang="zh-CN" altLang="de-DE" smtClean="0"/>
              <a:t>第五级</a:t>
            </a:r>
          </a:p>
        </p:txBody>
      </p:sp>
      <p:sp>
        <p:nvSpPr>
          <p:cNvPr id="242691" name="Rectangle 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63000" y="6548438"/>
            <a:ext cx="733425" cy="17938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/>
          <a:lstStyle>
            <a:lvl1pPr algn="r">
              <a:defRPr sz="1000" smtClean="0"/>
            </a:lvl1pPr>
          </a:lstStyle>
          <a:p>
            <a:pPr>
              <a:defRPr/>
            </a:pPr>
            <a:fld id="{FAD0B64C-F907-4D20-B1E4-9D3CC77A38EF}" type="slidenum">
              <a:rPr lang="zh-CN" altLang="de-DE"/>
              <a:t>‹#›</a:t>
            </a:fld>
            <a:endParaRPr lang="de-DE" altLang="zh-CN"/>
          </a:p>
        </p:txBody>
      </p:sp>
      <p:sp>
        <p:nvSpPr>
          <p:cNvPr id="1033" name="Rectangle 10"/>
          <p:cNvSpPr>
            <a:spLocks noChangeArrowheads="1"/>
          </p:cNvSpPr>
          <p:nvPr/>
        </p:nvSpPr>
        <p:spPr bwMode="auto">
          <a:xfrm>
            <a:off x="854075" y="6910388"/>
            <a:ext cx="304800" cy="119062"/>
          </a:xfrm>
          <a:prstGeom prst="rect">
            <a:avLst/>
          </a:prstGeom>
          <a:solidFill>
            <a:srgbClr val="D4D6D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214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217</a:t>
            </a:r>
          </a:p>
        </p:txBody>
      </p:sp>
      <p:sp>
        <p:nvSpPr>
          <p:cNvPr id="1034" name="Rectangle 11"/>
          <p:cNvSpPr>
            <a:spLocks noChangeArrowheads="1"/>
          </p:cNvSpPr>
          <p:nvPr/>
        </p:nvSpPr>
        <p:spPr bwMode="auto">
          <a:xfrm>
            <a:off x="1235075" y="6910388"/>
            <a:ext cx="304800" cy="119062"/>
          </a:xfrm>
          <a:prstGeom prst="rect">
            <a:avLst/>
          </a:prstGeom>
          <a:solidFill>
            <a:schemeClr val="tx2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51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35" name="Rectangle 12"/>
          <p:cNvSpPr>
            <a:spLocks noChangeArrowheads="1"/>
          </p:cNvSpPr>
          <p:nvPr/>
        </p:nvSpPr>
        <p:spPr bwMode="auto">
          <a:xfrm>
            <a:off x="1616075" y="6910388"/>
            <a:ext cx="304800" cy="119062"/>
          </a:xfrm>
          <a:prstGeom prst="rect">
            <a:avLst/>
          </a:prstGeom>
          <a:solidFill>
            <a:srgbClr val="A8ADB3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179</a:t>
            </a:r>
          </a:p>
        </p:txBody>
      </p:sp>
      <p:sp>
        <p:nvSpPr>
          <p:cNvPr id="1036" name="Rectangle 13"/>
          <p:cNvSpPr>
            <a:spLocks noChangeArrowheads="1"/>
          </p:cNvSpPr>
          <p:nvPr/>
        </p:nvSpPr>
        <p:spPr bwMode="auto">
          <a:xfrm>
            <a:off x="1997075" y="6910388"/>
            <a:ext cx="304800" cy="119062"/>
          </a:xfrm>
          <a:prstGeom prst="rect">
            <a:avLst/>
          </a:prstGeom>
          <a:solidFill>
            <a:srgbClr val="00638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99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132</a:t>
            </a:r>
          </a:p>
        </p:txBody>
      </p:sp>
      <p:sp>
        <p:nvSpPr>
          <p:cNvPr id="1037" name="Rectangle 14"/>
          <p:cNvSpPr>
            <a:spLocks noChangeArrowheads="1"/>
          </p:cNvSpPr>
          <p:nvPr/>
        </p:nvSpPr>
        <p:spPr bwMode="auto">
          <a:xfrm>
            <a:off x="2378075" y="6910388"/>
            <a:ext cx="304800" cy="119062"/>
          </a:xfrm>
          <a:prstGeom prst="rect">
            <a:avLst/>
          </a:prstGeom>
          <a:solidFill>
            <a:srgbClr val="5F1939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95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57</a:t>
            </a:r>
          </a:p>
        </p:txBody>
      </p:sp>
      <p:sp>
        <p:nvSpPr>
          <p:cNvPr id="1038" name="Rectangle 15"/>
          <p:cNvSpPr>
            <a:spLocks noChangeArrowheads="1"/>
          </p:cNvSpPr>
          <p:nvPr/>
        </p:nvSpPr>
        <p:spPr bwMode="auto">
          <a:xfrm>
            <a:off x="2759075" y="6910388"/>
            <a:ext cx="304800" cy="119062"/>
          </a:xfrm>
          <a:prstGeom prst="rect">
            <a:avLst/>
          </a:prstGeom>
          <a:solidFill>
            <a:srgbClr val="80B0C8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200</a:t>
            </a:r>
          </a:p>
        </p:txBody>
      </p:sp>
      <p:sp>
        <p:nvSpPr>
          <p:cNvPr id="1039" name="Rectangle 16"/>
          <p:cNvSpPr>
            <a:spLocks noChangeArrowheads="1"/>
          </p:cNvSpPr>
          <p:nvPr/>
        </p:nvSpPr>
        <p:spPr bwMode="auto">
          <a:xfrm>
            <a:off x="4206875" y="6910388"/>
            <a:ext cx="304800" cy="119062"/>
          </a:xfrm>
          <a:prstGeom prst="rect">
            <a:avLst/>
          </a:prstGeom>
          <a:solidFill>
            <a:srgbClr val="4C535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76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83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86</a:t>
            </a:r>
          </a:p>
        </p:txBody>
      </p:sp>
      <p:sp>
        <p:nvSpPr>
          <p:cNvPr id="1040" name="Rectangle 17"/>
          <p:cNvSpPr>
            <a:spLocks noChangeArrowheads="1"/>
          </p:cNvSpPr>
          <p:nvPr/>
        </p:nvSpPr>
        <p:spPr bwMode="auto">
          <a:xfrm>
            <a:off x="4587875" y="6910388"/>
            <a:ext cx="304800" cy="119062"/>
          </a:xfrm>
          <a:prstGeom prst="rect">
            <a:avLst/>
          </a:prstGeom>
          <a:solidFill>
            <a:srgbClr val="00466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102</a:t>
            </a:r>
          </a:p>
        </p:txBody>
      </p:sp>
      <p:sp>
        <p:nvSpPr>
          <p:cNvPr id="1041" name="Rectangle 18"/>
          <p:cNvSpPr>
            <a:spLocks noChangeArrowheads="1"/>
          </p:cNvSpPr>
          <p:nvPr/>
        </p:nvSpPr>
        <p:spPr bwMode="auto">
          <a:xfrm>
            <a:off x="4968875" y="6910388"/>
            <a:ext cx="304800" cy="119062"/>
          </a:xfrm>
          <a:prstGeom prst="rect">
            <a:avLst/>
          </a:prstGeom>
          <a:solidFill>
            <a:srgbClr val="C6DFE7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223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231</a:t>
            </a:r>
          </a:p>
        </p:txBody>
      </p:sp>
      <p:sp>
        <p:nvSpPr>
          <p:cNvPr id="1042" name="Rectangle 19"/>
          <p:cNvSpPr>
            <a:spLocks noChangeArrowheads="1"/>
          </p:cNvSpPr>
          <p:nvPr/>
        </p:nvSpPr>
        <p:spPr bwMode="auto">
          <a:xfrm>
            <a:off x="5349875" y="6910388"/>
            <a:ext cx="304800" cy="119062"/>
          </a:xfrm>
          <a:prstGeom prst="rect">
            <a:avLst/>
          </a:prstGeom>
          <a:solidFill>
            <a:srgbClr val="A21E4D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162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30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77</a:t>
            </a:r>
          </a:p>
        </p:txBody>
      </p:sp>
      <p:sp>
        <p:nvSpPr>
          <p:cNvPr id="1043" name="Rectangle 20"/>
          <p:cNvSpPr>
            <a:spLocks noChangeArrowheads="1"/>
          </p:cNvSpPr>
          <p:nvPr/>
        </p:nvSpPr>
        <p:spPr bwMode="auto">
          <a:xfrm>
            <a:off x="5730875" y="6910388"/>
            <a:ext cx="304800" cy="119062"/>
          </a:xfrm>
          <a:prstGeom prst="rect">
            <a:avLst/>
          </a:prstGeom>
          <a:solidFill>
            <a:srgbClr val="D8AA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216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170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4" name="Rectangle 21"/>
          <p:cNvSpPr>
            <a:spLocks noChangeArrowheads="1"/>
          </p:cNvSpPr>
          <p:nvPr/>
        </p:nvSpPr>
        <p:spPr bwMode="auto">
          <a:xfrm>
            <a:off x="6111875" y="6910388"/>
            <a:ext cx="304800" cy="119062"/>
          </a:xfrm>
          <a:prstGeom prst="rect">
            <a:avLst/>
          </a:prstGeom>
          <a:solidFill>
            <a:srgbClr val="F6E5BC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246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229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188</a:t>
            </a:r>
          </a:p>
        </p:txBody>
      </p:sp>
      <p:sp>
        <p:nvSpPr>
          <p:cNvPr id="1045" name="Rectangle 22"/>
          <p:cNvSpPr>
            <a:spLocks noChangeArrowheads="1"/>
          </p:cNvSpPr>
          <p:nvPr/>
        </p:nvSpPr>
        <p:spPr bwMode="auto">
          <a:xfrm>
            <a:off x="6492875" y="6910388"/>
            <a:ext cx="304800" cy="119062"/>
          </a:xfrm>
          <a:prstGeom prst="rect">
            <a:avLst/>
          </a:prstGeom>
          <a:solidFill>
            <a:srgbClr val="95A844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149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168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 68</a:t>
            </a:r>
          </a:p>
        </p:txBody>
      </p:sp>
      <p:sp>
        <p:nvSpPr>
          <p:cNvPr id="1046" name="Rectangle 23"/>
          <p:cNvSpPr>
            <a:spLocks noChangeArrowheads="1"/>
          </p:cNvSpPr>
          <p:nvPr/>
        </p:nvSpPr>
        <p:spPr bwMode="auto">
          <a:xfrm>
            <a:off x="6873875" y="6910388"/>
            <a:ext cx="304800" cy="119062"/>
          </a:xfrm>
          <a:prstGeom prst="rect">
            <a:avLst/>
          </a:prstGeom>
          <a:solidFill>
            <a:srgbClr val="C2CCA6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194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166</a:t>
            </a:r>
          </a:p>
        </p:txBody>
      </p:sp>
      <p:sp>
        <p:nvSpPr>
          <p:cNvPr id="1047" name="Rectangle 24"/>
          <p:cNvSpPr>
            <a:spLocks noChangeArrowheads="1"/>
          </p:cNvSpPr>
          <p:nvPr/>
        </p:nvSpPr>
        <p:spPr bwMode="auto">
          <a:xfrm>
            <a:off x="8321675" y="6910388"/>
            <a:ext cx="304800" cy="119062"/>
          </a:xfrm>
          <a:prstGeom prst="rect">
            <a:avLst/>
          </a:prstGeom>
          <a:solidFill>
            <a:srgbClr val="FF0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8" name="Rectangle 25"/>
          <p:cNvSpPr>
            <a:spLocks noChangeArrowheads="1"/>
          </p:cNvSpPr>
          <p:nvPr/>
        </p:nvSpPr>
        <p:spPr bwMode="auto">
          <a:xfrm>
            <a:off x="8702675" y="6910388"/>
            <a:ext cx="304800" cy="119062"/>
          </a:xfrm>
          <a:prstGeom prst="rect">
            <a:avLst/>
          </a:prstGeom>
          <a:solidFill>
            <a:srgbClr val="FFCC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255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204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49" name="Rectangle 26"/>
          <p:cNvSpPr>
            <a:spLocks noChangeArrowheads="1"/>
          </p:cNvSpPr>
          <p:nvPr/>
        </p:nvSpPr>
        <p:spPr bwMode="auto">
          <a:xfrm>
            <a:off x="9083675" y="6910388"/>
            <a:ext cx="304800" cy="119062"/>
          </a:xfrm>
          <a:prstGeom prst="rect">
            <a:avLst/>
          </a:prstGeom>
          <a:solidFill>
            <a:srgbClr val="008000"/>
          </a:solidFill>
          <a:ln w="9525">
            <a:solidFill>
              <a:schemeClr val="bg1"/>
            </a:solidFill>
            <a:miter lim="800000"/>
          </a:ln>
          <a:effectLst/>
        </p:spPr>
        <p:txBody>
          <a:bodyPr wrap="none" lIns="0" tIns="0" rIns="0" bIns="0"/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lnSpc>
                <a:spcPct val="85000"/>
              </a:lnSpc>
              <a:defRPr/>
            </a:pPr>
            <a:endParaRPr lang="en-US" altLang="en-US" sz="600" dirty="0" smtClean="0">
              <a:solidFill>
                <a:schemeClr val="bg1"/>
              </a:solidFill>
              <a:ea typeface="+mn-ea"/>
            </a:endParaRP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R  0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G  128</a:t>
            </a:r>
          </a:p>
          <a:p>
            <a:pPr eaLnBrk="1" hangingPunct="1">
              <a:defRPr/>
            </a:pPr>
            <a:r>
              <a:rPr lang="en-US" altLang="en-US" sz="600" dirty="0" smtClean="0">
                <a:solidFill>
                  <a:schemeClr val="bg1"/>
                </a:solidFill>
                <a:ea typeface="+mn-ea"/>
              </a:rPr>
              <a:t>B  0</a:t>
            </a:r>
          </a:p>
        </p:txBody>
      </p:sp>
      <p:sp>
        <p:nvSpPr>
          <p:cNvPr id="1050" name="Rectangle 27"/>
          <p:cNvSpPr>
            <a:spLocks noChangeArrowheads="1"/>
          </p:cNvSpPr>
          <p:nvPr/>
        </p:nvSpPr>
        <p:spPr bwMode="auto">
          <a:xfrm>
            <a:off x="396875" y="6927850"/>
            <a:ext cx="365125" cy="10636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dirty="0" err="1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</a:t>
            </a:r>
            <a:r>
              <a:rPr lang="en-US" altLang="en-US" sz="700" dirty="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:</a:t>
            </a:r>
          </a:p>
        </p:txBody>
      </p:sp>
      <p:sp>
        <p:nvSpPr>
          <p:cNvPr id="1051" name="Rectangle 28"/>
          <p:cNvSpPr>
            <a:spLocks noChangeArrowheads="1"/>
          </p:cNvSpPr>
          <p:nvPr/>
        </p:nvSpPr>
        <p:spPr bwMode="auto">
          <a:xfrm>
            <a:off x="3673475" y="6927850"/>
            <a:ext cx="458788" cy="3190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Additional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highlight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1052" name="Rectangle 29"/>
          <p:cNvSpPr>
            <a:spLocks noChangeArrowheads="1"/>
          </p:cNvSpPr>
          <p:nvPr/>
        </p:nvSpPr>
        <p:spPr bwMode="auto">
          <a:xfrm>
            <a:off x="7864475" y="6927850"/>
            <a:ext cx="350838" cy="21272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0" tIns="0" rIns="0" bIns="0">
            <a:spAutoFit/>
          </a:bodyPr>
          <a:lstStyle>
            <a:lvl1pPr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Special </a:t>
            </a:r>
            <a:b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</a:br>
            <a:r>
              <a:rPr lang="en-US" altLang="en-US" sz="700" smtClean="0">
                <a:solidFill>
                  <a:schemeClr val="bg1"/>
                </a:solidFill>
                <a:latin typeface="Arial Bold" pitchFamily="34" charset="0"/>
                <a:ea typeface="+mn-ea"/>
              </a:rPr>
              <a:t>colours:</a:t>
            </a:r>
          </a:p>
        </p:txBody>
      </p:sp>
      <p:sp>
        <p:nvSpPr>
          <p:cNvPr id="26" name="Line 6"/>
          <p:cNvSpPr>
            <a:spLocks noChangeShapeType="1"/>
          </p:cNvSpPr>
          <p:nvPr userDrawn="1"/>
        </p:nvSpPr>
        <p:spPr bwMode="auto">
          <a:xfrm>
            <a:off x="392113" y="1241429"/>
            <a:ext cx="9102725" cy="0"/>
          </a:xfrm>
          <a:prstGeom prst="line">
            <a:avLst/>
          </a:prstGeom>
          <a:noFill/>
          <a:ln w="9525">
            <a:solidFill>
              <a:srgbClr val="333333"/>
            </a:solidFill>
            <a:round/>
          </a:ln>
          <a:effectLst/>
        </p:spPr>
        <p:txBody>
          <a:bodyPr wrap="none" anchor="ctr"/>
          <a:lstStyle/>
          <a:p>
            <a:pPr>
              <a:defRPr/>
            </a:pPr>
            <a:endParaRPr lang="zh-CN" altLang="en-US">
              <a:ea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742" y="6370168"/>
            <a:ext cx="1249333" cy="28242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+mj-lt"/>
          <a:ea typeface="+mj-ea"/>
          <a:cs typeface="+mj-cs"/>
        </a:defRPr>
      </a:lvl1pPr>
      <a:lvl2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2pPr>
      <a:lvl3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3pPr>
      <a:lvl4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4pPr>
      <a:lvl5pPr algn="l" defTabSz="958850" rtl="0" eaLnBrk="0" fontAlgn="base" hangingPunct="0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5pPr>
      <a:lvl6pPr marL="4572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6pPr>
      <a:lvl7pPr marL="9144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7pPr>
      <a:lvl8pPr marL="13716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8pPr>
      <a:lvl9pPr marL="1828800" algn="l" defTabSz="958850" rtl="0" fontAlgn="base">
        <a:spcBef>
          <a:spcPct val="0"/>
        </a:spcBef>
        <a:spcAft>
          <a:spcPct val="0"/>
        </a:spcAft>
        <a:defRPr sz="2000" b="1">
          <a:solidFill>
            <a:schemeClr val="tx2"/>
          </a:solidFill>
          <a:latin typeface="Arial" panose="020B0604020202020204" pitchFamily="34" charset="0"/>
        </a:defRPr>
      </a:lvl9pPr>
    </p:titleStyle>
    <p:bodyStyle>
      <a:lvl1pPr marL="342900" indent="-34290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190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2pPr>
      <a:lvl3pPr marL="381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3pPr>
      <a:lvl4pPr marL="5715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4pPr>
      <a:lvl5pPr marL="762000" indent="-189230" algn="l" defTabSz="958850" rtl="0" eaLnBrk="0" fontAlgn="base" hangingPunct="0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5pPr>
      <a:lvl6pPr marL="12192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6pPr>
      <a:lvl7pPr marL="16764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7pPr>
      <a:lvl8pPr marL="21336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8pPr>
      <a:lvl9pPr marL="2590800" indent="-189230" algn="l" defTabSz="958850" rtl="0" fontAlgn="base">
        <a:lnSpc>
          <a:spcPct val="110000"/>
        </a:lnSpc>
        <a:spcBef>
          <a:spcPct val="0"/>
        </a:spcBef>
        <a:spcAft>
          <a:spcPct val="25000"/>
        </a:spcAft>
        <a:buChar char="•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mailto:wangcun@ctcai.com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4" Type="http://schemas.openxmlformats.org/officeDocument/2006/relationships/chart" Target="../charts/char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1161261" y="4468116"/>
            <a:ext cx="7512050" cy="986032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endParaRPr lang="en-US" altLang="zh-CN" sz="1400" b="0" kern="0" dirty="0" smtClean="0">
              <a:solidFill>
                <a:srgbClr val="000000">
                  <a:lumMod val="65000"/>
                  <a:lumOff val="3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国机汽车股份有限公司</a:t>
            </a: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董事会办公室</a:t>
            </a:r>
            <a:endParaRPr lang="en-US" altLang="zh-CN" sz="1400" b="0" kern="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 algn="ctr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400" b="0" kern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endParaRPr lang="zh-CN" altLang="en-US" sz="1400" b="0" kern="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标题 1"/>
          <p:cNvSpPr txBox="1"/>
          <p:nvPr/>
        </p:nvSpPr>
        <p:spPr>
          <a:xfrm>
            <a:off x="432699" y="2355369"/>
            <a:ext cx="9088437" cy="1673706"/>
          </a:xfrm>
          <a:prstGeom prst="rect">
            <a:avLst/>
          </a:prstGeom>
        </p:spPr>
        <p:txBody>
          <a:bodyPr/>
          <a:lstStyle/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中国</a:t>
            </a:r>
            <a:r>
              <a:rPr lang="zh-CN" altLang="en-US" sz="36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进口汽车市场</a:t>
            </a:r>
            <a:r>
              <a:rPr lang="zh-CN" altLang="en-US" sz="36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情况</a:t>
            </a:r>
            <a:endParaRPr lang="en-US" altLang="zh-CN" sz="36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  <a:p>
            <a:pPr lvl="0" algn="ctr" defTabSz="958850" eaLnBrk="0" hangingPunct="0">
              <a:lnSpc>
                <a:spcPct val="150000"/>
              </a:lnSpc>
              <a:defRPr/>
            </a:pP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（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 2018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</a:t>
            </a:r>
            <a:r>
              <a:rPr lang="zh-CN" altLang="en-US" sz="28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月）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  <a:t/>
            </a:r>
            <a:b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+mj-lt"/>
                <a:ea typeface="宋体" panose="02010600030101010101" pitchFamily="2" charset="-122"/>
                <a:cs typeface="Arial" panose="020B0604020202020204" pitchFamily="34" charset="0"/>
              </a:rPr>
            </a:br>
            <a:endParaRPr kumimoji="0" lang="zh-CN" alt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+mj-lt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46489" y="1375060"/>
            <a:ext cx="12314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市场研究报告 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424206" y="1590675"/>
            <a:ext cx="906428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2014-2018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进口量分车身形式情况</a:t>
            </a: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3531565" y="6364213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30" name="矩形 29"/>
          <p:cNvSpPr/>
          <p:nvPr/>
        </p:nvSpPr>
        <p:spPr>
          <a:xfrm>
            <a:off x="538092" y="568636"/>
            <a:ext cx="92917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车型结构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，平行进口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MPV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份额有所提升，达到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份额下滑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个百分点，其它车型保持相对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稳定。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图表 7"/>
          <p:cNvGraphicFramePr/>
          <p:nvPr/>
        </p:nvGraphicFramePr>
        <p:xfrm>
          <a:off x="914399" y="2328864"/>
          <a:ext cx="8077687" cy="3714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3"/>
          <p:cNvSpPr>
            <a:spLocks noChangeArrowheads="1"/>
          </p:cNvSpPr>
          <p:nvPr/>
        </p:nvSpPr>
        <p:spPr bwMode="auto">
          <a:xfrm>
            <a:off x="424207" y="1584737"/>
            <a:ext cx="9064282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乘用车分品牌进口量与同比增速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235" name="Text Box 4"/>
          <p:cNvSpPr txBox="1">
            <a:spLocks noChangeArrowheads="1"/>
          </p:cNvSpPr>
          <p:nvPr/>
        </p:nvSpPr>
        <p:spPr bwMode="auto">
          <a:xfrm>
            <a:off x="3531567" y="6367463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1" name="矩形 10"/>
          <p:cNvSpPr/>
          <p:nvPr/>
        </p:nvSpPr>
        <p:spPr>
          <a:xfrm>
            <a:off x="554821" y="252230"/>
            <a:ext cx="89336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月份的情况来看，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Tesla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表现最为亮眼，同比增速达到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240%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以上。其余车型均同比出现下滑，其中，大众、丰田、奥迪、宝马下滑幅度明显。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314122" y="2340183"/>
          <a:ext cx="717327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173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-20.1%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-32.3%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-10.7%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-6.8%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240.7%</a:t>
                      </a:r>
                      <a:endParaRPr lang="zh-CN" altLang="en-US" sz="1100" b="0" i="0" u="none" strike="noStrike" kern="1200" dirty="0" smtClean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-36.1%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-33.8%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-50.0%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-28.9%</a:t>
                      </a:r>
                      <a:endParaRPr lang="zh-CN" altLang="en-US" sz="1100" b="0" i="0" u="none" strike="noStrike" kern="1200" dirty="0" smtClean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-24.8%</a:t>
                      </a:r>
                      <a:endParaRPr lang="zh-CN" altLang="en-US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0" name="内容占位符 3"/>
          <p:cNvGraphicFramePr>
            <a:graphicFrameLocks noGrp="1"/>
          </p:cNvGraphicFramePr>
          <p:nvPr>
            <p:ph idx="1"/>
          </p:nvPr>
        </p:nvGraphicFramePr>
        <p:xfrm>
          <a:off x="6031449" y="2259183"/>
          <a:ext cx="3657673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70162" y="2340183"/>
          <a:ext cx="705588" cy="3352799"/>
        </p:xfrm>
        <a:graphic>
          <a:graphicData uri="http://schemas.openxmlformats.org/drawingml/2006/table">
            <a:tbl>
              <a:tblPr>
                <a:effectLst/>
              </a:tblPr>
              <a:tblGrid>
                <a:gridCol w="7055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27656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7.3%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-16.8%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28.3%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-12.6%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-12.9%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-9.9%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-13.3%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7.7%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chemeClr val="tx2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-29.6%</a:t>
                      </a:r>
                      <a:endParaRPr lang="en-US" altLang="zh-CN" sz="1100" b="0" i="0" u="none" strike="noStrike" kern="1200" dirty="0">
                        <a:solidFill>
                          <a:schemeClr val="tx2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36127"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US" altLang="zh-CN" sz="1100" b="0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宋体" panose="02010600030101010101" pitchFamily="2" charset="-122"/>
                          <a:cs typeface="+mn-cs"/>
                        </a:rPr>
                        <a:t>24.1%</a:t>
                      </a:r>
                      <a:endParaRPr lang="en-US" altLang="zh-CN" sz="1100" b="0" i="0" u="none" strike="noStrike" kern="1200" dirty="0">
                        <a:solidFill>
                          <a:srgbClr val="FF0000"/>
                        </a:solidFill>
                        <a:effectLst/>
                        <a:latin typeface="+mn-lt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7620" marR="7620" marT="7620" marB="0" anchor="ctr">
                    <a:lnL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graphicFrame>
        <p:nvGraphicFramePr>
          <p:cNvPr id="14" name="内容占位符 3"/>
          <p:cNvGraphicFramePr/>
          <p:nvPr/>
        </p:nvGraphicFramePr>
        <p:xfrm>
          <a:off x="1575750" y="2259183"/>
          <a:ext cx="3683675" cy="3648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31825" y="1610969"/>
            <a:ext cx="8619053" cy="26776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2012-2018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月份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进口汽车市场销量排名</a:t>
            </a:r>
            <a:r>
              <a:rPr lang="en-US" altLang="zh-CN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528218" y="6366089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  <p:sp>
        <p:nvSpPr>
          <p:cNvPr id="6" name="矩形 5"/>
          <p:cNvSpPr/>
          <p:nvPr/>
        </p:nvSpPr>
        <p:spPr>
          <a:xfrm>
            <a:off x="526541" y="253446"/>
            <a:ext cx="904828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：从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月份当月的终端销售的情况来看，第一集团品牌竞争持续加剧，奔驰重新回到销量榜第一，宝马位居第二，雷克萨斯下降到第三的位置。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272207" y="2226371"/>
          <a:ext cx="7142922" cy="3803376"/>
        </p:xfrm>
        <a:graphic>
          <a:graphicData uri="http://schemas.openxmlformats.org/drawingml/2006/table">
            <a:tbl>
              <a:tblPr/>
              <a:tblGrid>
                <a:gridCol w="79365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365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zh-CN" alt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　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2012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2018YTD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2018MTD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BMW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Lexus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Audi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Land Rover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Subaru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Porsche 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95B3D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Smart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Volvo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VW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33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Hyundai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Jaguar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Renault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Dodge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Infiniti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 smtClean="0">
                          <a:solidFill>
                            <a:srgbClr val="000000"/>
                          </a:solidFill>
                          <a:latin typeface="Arial Unicode MS"/>
                        </a:rPr>
                        <a:t>Maserati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37711"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EECE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Cadillac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MINI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Kia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Ford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latin typeface="Arial Unicode MS"/>
                        </a:rPr>
                        <a:t>Jeep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err="1">
                          <a:solidFill>
                            <a:srgbClr val="000000"/>
                          </a:solidFill>
                          <a:latin typeface="Arial Unicode MS"/>
                        </a:rPr>
                        <a:t>Maserati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latin typeface="Arial Unicode MS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93724" y="1976438"/>
          <a:ext cx="8894763" cy="44148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368490" y="250601"/>
            <a:ext cx="921223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8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月，销量排名前十的品牌当中，有七个品牌出现下滑，分别是宝马、雷克萨斯、沃尔沃、斯巴鲁、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、保时捷和奔驰。宝马下滑幅度最大，雷克萨斯紧随其后，同比分别下滑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44.1%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。英菲尼迪和奥迪同比增加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15.9%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11.3%</a:t>
            </a:r>
            <a:r>
              <a:rPr lang="zh-CN" altLang="en-US" sz="18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1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TextBox 8"/>
          <p:cNvSpPr txBox="1">
            <a:spLocks noChangeArrowheads="1"/>
          </p:cNvSpPr>
          <p:nvPr/>
        </p:nvSpPr>
        <p:spPr bwMode="auto">
          <a:xfrm>
            <a:off x="631825" y="1614635"/>
            <a:ext cx="8619054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汽车市场销量及增速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品牌</a:t>
            </a:r>
          </a:p>
        </p:txBody>
      </p:sp>
      <p:sp>
        <p:nvSpPr>
          <p:cNvPr id="7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16570" y="6476827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图表 5"/>
          <p:cNvGraphicFramePr/>
          <p:nvPr/>
        </p:nvGraphicFramePr>
        <p:xfrm>
          <a:off x="86264" y="2199736"/>
          <a:ext cx="9480430" cy="40670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矩形 4"/>
          <p:cNvSpPr/>
          <p:nvPr/>
        </p:nvSpPr>
        <p:spPr>
          <a:xfrm>
            <a:off x="616690" y="1604102"/>
            <a:ext cx="863419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年平行</a:t>
            </a:r>
            <a:r>
              <a:rPr lang="zh-CN" altLang="en-US" sz="12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进口量分品牌情况</a:t>
            </a:r>
          </a:p>
        </p:txBody>
      </p:sp>
      <p:sp>
        <p:nvSpPr>
          <p:cNvPr id="21" name="Text Box 4"/>
          <p:cNvSpPr txBox="1">
            <a:spLocks noChangeArrowheads="1"/>
          </p:cNvSpPr>
          <p:nvPr/>
        </p:nvSpPr>
        <p:spPr bwMode="auto">
          <a:xfrm>
            <a:off x="3522802" y="6368158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7" name="矩形 6"/>
          <p:cNvSpPr/>
          <p:nvPr/>
        </p:nvSpPr>
        <p:spPr>
          <a:xfrm>
            <a:off x="542925" y="231247"/>
            <a:ext cx="902377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品牌结构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丰田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最大的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品牌，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44.1%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日产和奔驰位居二三位，宝马排名滑落到第六位，前六大品牌累计份额为90%，集中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化趋势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明显。</a:t>
            </a:r>
            <a:endParaRPr lang="zh-CN" altLang="en-US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2666" y="6372972"/>
            <a:ext cx="2849562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数据来源：海关进口量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</a:p>
        </p:txBody>
      </p:sp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4" y="1600280"/>
            <a:ext cx="861905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2009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26876" y="276904"/>
            <a:ext cx="89864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整体市场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1-5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3.0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以下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份额为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88.7%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，比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年全年的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89.4%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下降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0.7%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1.5-2.0L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排量区间，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45.3%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的份额处于第一大排量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区间。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 flipV="1">
            <a:off x="616689" y="1923803"/>
            <a:ext cx="8634190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769083" y="2171766"/>
          <a:ext cx="8344536" cy="39539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528219" y="6354544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CQC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，中国进口汽车市场数据库</a:t>
            </a:r>
          </a:p>
        </p:txBody>
      </p:sp>
      <p:sp>
        <p:nvSpPr>
          <p:cNvPr id="12" name="矩形 11"/>
          <p:cNvSpPr/>
          <p:nvPr/>
        </p:nvSpPr>
        <p:spPr>
          <a:xfrm>
            <a:off x="491373" y="245317"/>
            <a:ext cx="9057073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排量结构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平行进口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2018年5月，3.0-4.0L排量区间提升明显，抢占了部分2.0-3.0L区间，导致其份额相比2017年下滑超过14个百分点。此外2.0L以下的平行进口车份额相比2017年全年份额增加了2个百分点。</a:t>
            </a:r>
          </a:p>
        </p:txBody>
      </p:sp>
      <p:graphicFrame>
        <p:nvGraphicFramePr>
          <p:cNvPr id="24" name="图表 23"/>
          <p:cNvGraphicFramePr/>
          <p:nvPr/>
        </p:nvGraphicFramePr>
        <p:xfrm>
          <a:off x="1466849" y="2150534"/>
          <a:ext cx="7210425" cy="3979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矩形 13"/>
          <p:cNvSpPr>
            <a:spLocks noChangeArrowheads="1"/>
          </p:cNvSpPr>
          <p:nvPr/>
        </p:nvSpPr>
        <p:spPr bwMode="auto">
          <a:xfrm>
            <a:off x="631826" y="1602831"/>
            <a:ext cx="8619054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2015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平行进口车市场排量结构变化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Line 18"/>
          <p:cNvSpPr>
            <a:spLocks noChangeShapeType="1"/>
          </p:cNvSpPr>
          <p:nvPr/>
        </p:nvSpPr>
        <p:spPr bwMode="auto">
          <a:xfrm flipV="1">
            <a:off x="635905" y="1927225"/>
            <a:ext cx="8603345" cy="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3316" name="Rectangle 6"/>
          <p:cNvSpPr>
            <a:spLocks noChangeArrowheads="1"/>
          </p:cNvSpPr>
          <p:nvPr/>
        </p:nvSpPr>
        <p:spPr bwMode="auto">
          <a:xfrm>
            <a:off x="5" y="4396859"/>
            <a:ext cx="18473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zh-CN" sz="1800" b="0">
              <a:solidFill>
                <a:schemeClr val="tx1"/>
              </a:solidFill>
            </a:endParaRPr>
          </a:p>
        </p:txBody>
      </p:sp>
      <p:sp>
        <p:nvSpPr>
          <p:cNvPr id="17" name="TextBox 5"/>
          <p:cNvSpPr txBox="1">
            <a:spLocks noChangeArrowheads="1"/>
          </p:cNvSpPr>
          <p:nvPr/>
        </p:nvSpPr>
        <p:spPr bwMode="auto">
          <a:xfrm>
            <a:off x="856781" y="3378657"/>
            <a:ext cx="4404900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buClr>
                <a:srgbClr val="FF0000"/>
              </a:buClr>
              <a:buFont typeface="Wingdings" panose="05000000000000000000" pitchFamily="2" charset="2"/>
              <a:buNone/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2011-2018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汽车市场销量累计份额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细分市场</a:t>
            </a: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5242491" y="3402000"/>
            <a:ext cx="4269851" cy="267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buClr>
                <a:srgbClr val="FF0000"/>
              </a:buClr>
            </a:pP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2017-2018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年进口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汽车市场销量累计增速</a:t>
            </a: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-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细分市场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3682670" y="6362234"/>
            <a:ext cx="277018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进口汽车联席会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24" name="Rectangle 1"/>
          <p:cNvSpPr>
            <a:spLocks noChangeArrowheads="1"/>
          </p:cNvSpPr>
          <p:nvPr/>
        </p:nvSpPr>
        <p:spPr bwMode="auto">
          <a:xfrm>
            <a:off x="659629" y="1633806"/>
            <a:ext cx="8675201" cy="1061829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indent="180975"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0"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B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是进口车三大级别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A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级份额在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2015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年达到最高点后开始持续下滑</a:t>
            </a:r>
            <a:r>
              <a:rPr kumimoji="0"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4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n"/>
            </a:pP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当月只有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级车实现增长，其他细分市场均呈现不同程度的下滑，其中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A0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级市场下滑最明显，同比下滑</a:t>
            </a:r>
            <a:r>
              <a:rPr kumimoji="0" lang="en-US" altLang="zh-CN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24.8%</a:t>
            </a:r>
            <a:r>
              <a:rPr kumimoji="0" lang="zh-CN" altLang="en-US" sz="14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kumimoji="0" lang="en-US" altLang="zh-CN" sz="14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06631" y="462964"/>
            <a:ext cx="9206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58850"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细分市场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正常进口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月，只有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级车实现增长，其他细分市场均呈现不同程度的下滑。</a:t>
            </a:r>
            <a:endParaRPr lang="zh-CN" altLang="zh-CN" sz="12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7" name="Line 18"/>
          <p:cNvSpPr>
            <a:spLocks noChangeShapeType="1"/>
          </p:cNvSpPr>
          <p:nvPr/>
        </p:nvSpPr>
        <p:spPr bwMode="auto">
          <a:xfrm>
            <a:off x="631825" y="3727512"/>
            <a:ext cx="4109508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29" name="Line 18"/>
          <p:cNvSpPr>
            <a:spLocks noChangeShapeType="1"/>
          </p:cNvSpPr>
          <p:nvPr/>
        </p:nvSpPr>
        <p:spPr bwMode="auto">
          <a:xfrm>
            <a:off x="5402893" y="3724900"/>
            <a:ext cx="4181012" cy="469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5376230" y="3907931"/>
          <a:ext cx="4329748" cy="22543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6" name="图表 25"/>
          <p:cNvGraphicFramePr/>
          <p:nvPr/>
        </p:nvGraphicFramePr>
        <p:xfrm>
          <a:off x="255099" y="3833208"/>
          <a:ext cx="5258532" cy="24506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6"/>
          <p:cNvSpPr/>
          <p:nvPr/>
        </p:nvSpPr>
        <p:spPr bwMode="auto">
          <a:xfrm>
            <a:off x="577850" y="4006886"/>
            <a:ext cx="825500" cy="40428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5" name="Rectangle 17"/>
          <p:cNvSpPr/>
          <p:nvPr/>
        </p:nvSpPr>
        <p:spPr bwMode="auto">
          <a:xfrm>
            <a:off x="1568450" y="4006886"/>
            <a:ext cx="7759700" cy="40428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对原产于美国的</a:t>
            </a: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亿美元进口商品加征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关税影响分析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1383816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26876" y="276904"/>
            <a:ext cx="91657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一、政策出台：针对美国对我国进口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亿美元商品加征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关税，国务院决定对原产于美国约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亿美元进口商品加征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</a:t>
            </a:r>
            <a:r>
              <a:rPr lang="en-US" altLang="zh-CN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r>
              <a:rPr lang="zh-CN" altLang="en-US" sz="2000" b="1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的关税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，其中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340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亿美元商品自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日实施，与美国政策中金额和时间完全一致，开启汽车贸易战序幕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55078" y="2612776"/>
            <a:ext cx="1359843" cy="2894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美国政府依据</a:t>
            </a:r>
            <a:r>
              <a:rPr lang="en-US" altLang="zh-CN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301</a:t>
            </a:r>
            <a:r>
              <a:rPr lang="zh-CN" altLang="en-US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调查单方认定结果，宣布将对原产于中国的进口商品加征</a:t>
            </a:r>
            <a:r>
              <a:rPr lang="en-US" altLang="zh-CN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的关税，涉及约</a:t>
            </a:r>
            <a:r>
              <a:rPr lang="en-US" altLang="zh-CN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138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亿美元中国对美出口。</a:t>
            </a:r>
            <a:endParaRPr lang="en-US" altLang="zh-CN" sz="113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endParaRPr lang="zh-CN" altLang="en-US" sz="1138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97930" y="2612776"/>
            <a:ext cx="1719999" cy="2894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200000"/>
              </a:lnSpc>
            </a:pP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中国将对原产于美国的汽车等进口商品对等采取加征关税措施，税率为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，涉及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年中国自美国进口金额约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亿美元。来自美国产的部分汽车关税提高至</a:t>
            </a:r>
            <a:r>
              <a:rPr lang="en-US" altLang="zh-CN" sz="1138" b="1" u="sng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056" dirty="0"/>
          </a:p>
        </p:txBody>
      </p:sp>
      <p:cxnSp>
        <p:nvCxnSpPr>
          <p:cNvPr id="49" name="直接箭头连接符 48"/>
          <p:cNvCxnSpPr/>
          <p:nvPr/>
        </p:nvCxnSpPr>
        <p:spPr>
          <a:xfrm flipV="1">
            <a:off x="343440" y="2339434"/>
            <a:ext cx="9006517" cy="1"/>
          </a:xfrm>
          <a:prstGeom prst="straightConnector1">
            <a:avLst/>
          </a:prstGeom>
          <a:ln w="190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椭圆 49"/>
          <p:cNvSpPr/>
          <p:nvPr/>
        </p:nvSpPr>
        <p:spPr>
          <a:xfrm>
            <a:off x="967237" y="2272841"/>
            <a:ext cx="182233" cy="126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  <p:sp>
        <p:nvSpPr>
          <p:cNvPr id="51" name="矩形 50"/>
          <p:cNvSpPr/>
          <p:nvPr/>
        </p:nvSpPr>
        <p:spPr>
          <a:xfrm>
            <a:off x="789999" y="1938487"/>
            <a:ext cx="646331" cy="267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56" dirty="0"/>
          </a:p>
        </p:txBody>
      </p:sp>
      <p:sp>
        <p:nvSpPr>
          <p:cNvPr id="52" name="椭圆 51"/>
          <p:cNvSpPr/>
          <p:nvPr/>
        </p:nvSpPr>
        <p:spPr>
          <a:xfrm>
            <a:off x="2676478" y="2284523"/>
            <a:ext cx="182233" cy="126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  <p:sp>
        <p:nvSpPr>
          <p:cNvPr id="53" name="矩形 52"/>
          <p:cNvSpPr/>
          <p:nvPr/>
        </p:nvSpPr>
        <p:spPr>
          <a:xfrm>
            <a:off x="2499240" y="1950168"/>
            <a:ext cx="646331" cy="267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56" dirty="0"/>
          </a:p>
        </p:txBody>
      </p:sp>
      <p:sp>
        <p:nvSpPr>
          <p:cNvPr id="54" name="椭圆 53"/>
          <p:cNvSpPr/>
          <p:nvPr/>
        </p:nvSpPr>
        <p:spPr>
          <a:xfrm>
            <a:off x="4654622" y="2263496"/>
            <a:ext cx="182233" cy="126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  <p:sp>
        <p:nvSpPr>
          <p:cNvPr id="55" name="矩形 54"/>
          <p:cNvSpPr/>
          <p:nvPr/>
        </p:nvSpPr>
        <p:spPr>
          <a:xfrm>
            <a:off x="4477384" y="1929141"/>
            <a:ext cx="731290" cy="267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56" dirty="0"/>
          </a:p>
        </p:txBody>
      </p:sp>
      <p:sp>
        <p:nvSpPr>
          <p:cNvPr id="56" name="椭圆 55"/>
          <p:cNvSpPr/>
          <p:nvPr/>
        </p:nvSpPr>
        <p:spPr>
          <a:xfrm>
            <a:off x="6627972" y="2275177"/>
            <a:ext cx="182233" cy="126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  <p:sp>
        <p:nvSpPr>
          <p:cNvPr id="57" name="矩形 56"/>
          <p:cNvSpPr/>
          <p:nvPr/>
        </p:nvSpPr>
        <p:spPr>
          <a:xfrm>
            <a:off x="6418892" y="1940823"/>
            <a:ext cx="731290" cy="267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56" dirty="0"/>
          </a:p>
        </p:txBody>
      </p:sp>
      <p:sp>
        <p:nvSpPr>
          <p:cNvPr id="58" name="矩形 57"/>
          <p:cNvSpPr/>
          <p:nvPr/>
        </p:nvSpPr>
        <p:spPr>
          <a:xfrm>
            <a:off x="3842324" y="2612776"/>
            <a:ext cx="1936157" cy="2894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美国政府发布加征关税的商品清单，将对从中国进口的约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亿美元商品加征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的关税，其中对约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340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商品自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日起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实施加征关税措施，同时对约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160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亿美元商品加征关税开始征求公众意见。</a:t>
            </a:r>
          </a:p>
        </p:txBody>
      </p:sp>
      <p:sp>
        <p:nvSpPr>
          <p:cNvPr id="59" name="矩形 58"/>
          <p:cNvSpPr/>
          <p:nvPr/>
        </p:nvSpPr>
        <p:spPr>
          <a:xfrm>
            <a:off x="5915750" y="2612776"/>
            <a:ext cx="1860855" cy="3244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国务院关税税则委员会决定对原产于美国的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659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项约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亿美元进口商品加征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25%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的关税，其中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545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项约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340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商品自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起实施加征关税，对其余商品加征关税的实施时间另行公布。</a:t>
            </a:r>
          </a:p>
        </p:txBody>
      </p:sp>
      <p:sp>
        <p:nvSpPr>
          <p:cNvPr id="60" name="矩形 59"/>
          <p:cNvSpPr/>
          <p:nvPr/>
        </p:nvSpPr>
        <p:spPr>
          <a:xfrm>
            <a:off x="1170483" y="1628640"/>
            <a:ext cx="1694979" cy="29238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中美汽车贸易摩擦</a:t>
            </a:r>
          </a:p>
        </p:txBody>
      </p:sp>
      <p:sp>
        <p:nvSpPr>
          <p:cNvPr id="61" name="矩形 60"/>
          <p:cNvSpPr/>
          <p:nvPr/>
        </p:nvSpPr>
        <p:spPr>
          <a:xfrm>
            <a:off x="6026560" y="1675368"/>
            <a:ext cx="1694979" cy="292388"/>
          </a:xfrm>
          <a:prstGeom prst="rect">
            <a:avLst/>
          </a:prstGeom>
          <a:solidFill>
            <a:srgbClr val="00B0F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中美汽车贸易战</a:t>
            </a:r>
          </a:p>
        </p:txBody>
      </p:sp>
      <p:sp>
        <p:nvSpPr>
          <p:cNvPr id="62" name="矩形 61"/>
          <p:cNvSpPr/>
          <p:nvPr/>
        </p:nvSpPr>
        <p:spPr>
          <a:xfrm>
            <a:off x="7907567" y="2612776"/>
            <a:ext cx="1506671" cy="28941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美国白宫官网发表声明，宣布将制定征税清单，对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中国商品加征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10%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关税；如果中国继续反击，美国将对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额外</a:t>
            </a:r>
            <a:r>
              <a:rPr lang="en-US" altLang="zh-CN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</a:t>
            </a:r>
            <a:r>
              <a:rPr lang="zh-CN" altLang="en-US" sz="1138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中国商品追加额外关税。</a:t>
            </a:r>
          </a:p>
        </p:txBody>
      </p:sp>
      <p:sp>
        <p:nvSpPr>
          <p:cNvPr id="63" name="椭圆 62"/>
          <p:cNvSpPr/>
          <p:nvPr/>
        </p:nvSpPr>
        <p:spPr>
          <a:xfrm>
            <a:off x="8481813" y="2282252"/>
            <a:ext cx="182233" cy="12616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  <p:sp>
        <p:nvSpPr>
          <p:cNvPr id="64" name="矩形 63"/>
          <p:cNvSpPr/>
          <p:nvPr/>
        </p:nvSpPr>
        <p:spPr>
          <a:xfrm>
            <a:off x="8240893" y="1947897"/>
            <a:ext cx="731290" cy="2674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18</a:t>
            </a:r>
            <a:r>
              <a:rPr lang="zh-CN" altLang="en-US" sz="1138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1056" dirty="0"/>
          </a:p>
        </p:txBody>
      </p:sp>
    </p:spTree>
    <p:extLst>
      <p:ext uri="{BB962C8B-B14F-4D97-AF65-F5344CB8AC3E}">
        <p14:creationId xmlns:p14="http://schemas.microsoft.com/office/powerpoint/2010/main" val="619333400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003366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中国进口汽车市场总体情况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6"/>
          <p:cNvSpPr/>
          <p:nvPr/>
        </p:nvSpPr>
        <p:spPr bwMode="auto">
          <a:xfrm>
            <a:off x="577850" y="4006886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9" name="Rectangle 17"/>
          <p:cNvSpPr/>
          <p:nvPr/>
        </p:nvSpPr>
        <p:spPr bwMode="auto">
          <a:xfrm>
            <a:off x="1568450" y="4006886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对原产于美国的</a:t>
            </a: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亿美元进口商品加征</a:t>
            </a:r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关税影响分析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69587" y="1396345"/>
            <a:ext cx="89709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本次加征关税，将影响进口汽车市场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20%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以上份额：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年进口美国生产汽车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24.8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万辆（插电式混合汽车除外），占进口汽车总量的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23.8%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2017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年进口美国生产汽车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29.0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万辆，占进口汽车总量的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23.8%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；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年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1-5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月进口美国生产汽车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8.8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万辆，占进口汽车总量的</a:t>
            </a:r>
            <a:r>
              <a:rPr lang="en-US" altLang="zh-CN" sz="1400" b="1" dirty="0">
                <a:latin typeface="微软雅黑" pitchFamily="34" charset="-122"/>
                <a:ea typeface="微软雅黑" pitchFamily="34" charset="-122"/>
              </a:rPr>
              <a:t>20.2%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sz="1400" b="1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图表 5"/>
          <p:cNvGraphicFramePr/>
          <p:nvPr/>
        </p:nvGraphicFramePr>
        <p:xfrm>
          <a:off x="2323489" y="2224628"/>
          <a:ext cx="5570376" cy="3308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2033163" y="5204455"/>
            <a:ext cx="6500858" cy="242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975" b="1" dirty="0">
                <a:latin typeface="微软雅黑" pitchFamily="34" charset="-122"/>
                <a:ea typeface="微软雅黑" pitchFamily="34" charset="-122"/>
              </a:rPr>
              <a:t>占进口汽车比例              </a:t>
            </a:r>
            <a:r>
              <a:rPr lang="en-US" altLang="zh-CN" sz="975" b="1" dirty="0">
                <a:latin typeface="微软雅黑" pitchFamily="34" charset="-122"/>
                <a:ea typeface="微软雅黑" pitchFamily="34" charset="-122"/>
              </a:rPr>
              <a:t>23.8%                                    23.8%                                   20.2%</a:t>
            </a:r>
          </a:p>
        </p:txBody>
      </p:sp>
      <p:sp>
        <p:nvSpPr>
          <p:cNvPr id="8" name="矩形 7"/>
          <p:cNvSpPr/>
          <p:nvPr/>
        </p:nvSpPr>
        <p:spPr>
          <a:xfrm>
            <a:off x="3477091" y="2255650"/>
            <a:ext cx="320472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100" b="1" dirty="0">
                <a:latin typeface="Calibri" panose="020F0502020204030204" pitchFamily="34" charset="0"/>
                <a:ea typeface="微软雅黑" panose="020B0503020204020204" pitchFamily="34" charset="-122"/>
              </a:rPr>
              <a:t>2016-2018</a:t>
            </a:r>
            <a:r>
              <a:rPr lang="zh-CN" altLang="en-US" sz="1100" b="1" dirty="0"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1100" b="1" dirty="0"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1100" b="1" dirty="0">
                <a:latin typeface="Calibri" panose="020F0502020204030204" pitchFamily="34" charset="0"/>
                <a:ea typeface="微软雅黑" panose="020B0503020204020204" pitchFamily="34" charset="-122"/>
              </a:rPr>
              <a:t>月原产于美国的部分进口汽车*规模</a:t>
            </a:r>
            <a:endParaRPr lang="zh-CN" altLang="en-US" sz="1100" dirty="0"/>
          </a:p>
        </p:txBody>
      </p:sp>
      <p:sp>
        <p:nvSpPr>
          <p:cNvPr id="9" name="矩形 8"/>
          <p:cNvSpPr/>
          <p:nvPr/>
        </p:nvSpPr>
        <p:spPr>
          <a:xfrm>
            <a:off x="2294267" y="5584516"/>
            <a:ext cx="69085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000" dirty="0">
                <a:latin typeface="Calibri" panose="020F0502020204030204" pitchFamily="34" charset="0"/>
                <a:ea typeface="微软雅黑" panose="020B0503020204020204" pitchFamily="34" charset="-122"/>
              </a:rPr>
              <a:t>注：部分进口汽车*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涵盖了当前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1.5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升以上的</a:t>
            </a:r>
            <a:r>
              <a:rPr lang="en-US" altLang="zh-CN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SUV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车型及小客车。</a:t>
            </a:r>
            <a:endParaRPr lang="zh-CN" altLang="en-US" sz="1000" dirty="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904228" y="5895792"/>
            <a:ext cx="42984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：中国进口汽车市场数据库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5078" y="810124"/>
            <a:ext cx="916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二、政策影响的市场规模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93029434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5078" y="810124"/>
            <a:ext cx="916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二、政策影响的市场规模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7502" y="1444791"/>
            <a:ext cx="89709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74295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本次加征关税，主要涉及的品牌为宝马、奔驰、林肯、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Tesla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、福特、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JEEP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等，其中将对</a:t>
            </a:r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林肯除</a:t>
            </a:r>
            <a:r>
              <a:rPr lang="en-US" altLang="zh-CN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MKZ</a:t>
            </a:r>
            <a:r>
              <a:rPr lang="zh-CN" altLang="en-US" sz="14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外的全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系，宝马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X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系列，奔驰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GLE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GLS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，福特探险者、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Tesla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全系等车型带来较大冲击。</a:t>
            </a:r>
            <a:endParaRPr lang="zh-CN" altLang="zh-CN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9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4956368"/>
              </p:ext>
            </p:extLst>
          </p:nvPr>
        </p:nvGraphicFramePr>
        <p:xfrm>
          <a:off x="773878" y="2067055"/>
          <a:ext cx="4720861" cy="38464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0" name="内容占位符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9933152"/>
              </p:ext>
            </p:extLst>
          </p:nvPr>
        </p:nvGraphicFramePr>
        <p:xfrm>
          <a:off x="4411262" y="2067055"/>
          <a:ext cx="5226062" cy="38182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矩形 20"/>
          <p:cNvSpPr/>
          <p:nvPr/>
        </p:nvSpPr>
        <p:spPr>
          <a:xfrm>
            <a:off x="1801644" y="2080419"/>
            <a:ext cx="25699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9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2016-2018</a:t>
            </a:r>
            <a:r>
              <a:rPr lang="zh-CN" altLang="en-US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月原产于美国前十大品牌</a:t>
            </a:r>
            <a:endParaRPr lang="zh-CN" altLang="en-US" sz="11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131570" y="2078089"/>
            <a:ext cx="256993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9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2016-2018</a:t>
            </a:r>
            <a:r>
              <a:rPr lang="zh-CN" altLang="en-US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年</a:t>
            </a:r>
            <a:r>
              <a:rPr lang="en-US" altLang="zh-CN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5</a:t>
            </a:r>
            <a:r>
              <a:rPr lang="zh-CN" altLang="en-US" sz="1100" b="1" dirty="0">
                <a:solidFill>
                  <a:prstClr val="black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  <a:t>月原产于美国前十大车型</a:t>
            </a:r>
            <a:endParaRPr lang="zh-CN" altLang="en-US" sz="1100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2904228" y="6000296"/>
            <a:ext cx="42984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31564" indent="-131564" algn="ctr" defTabSz="742950" fontAlgn="auto">
              <a:spcBef>
                <a:spcPts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数据来源：中国进口汽车市场数据库</a:t>
            </a:r>
          </a:p>
        </p:txBody>
      </p:sp>
    </p:spTree>
    <p:extLst>
      <p:ext uri="{BB962C8B-B14F-4D97-AF65-F5344CB8AC3E}">
        <p14:creationId xmlns:p14="http://schemas.microsoft.com/office/powerpoint/2010/main" val="4271400602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455078" y="810124"/>
            <a:ext cx="916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三、加征关税对进口汽车影响分析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591448" y="1380938"/>
            <a:ext cx="9073910" cy="95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indent="216694" defTabSz="742950">
              <a:lnSpc>
                <a:spcPct val="150000"/>
              </a:lnSpc>
            </a:pP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本次加税分析：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日后，美产进口车成本增加</a:t>
            </a:r>
            <a:r>
              <a:rPr lang="en-US" altLang="zh-CN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25%</a:t>
            </a:r>
            <a:r>
              <a:rPr lang="zh-CN" altLang="en-US" sz="14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，竞争力大幅降低，市场份额将剧烈下滑</a:t>
            </a:r>
            <a:endParaRPr lang="en-US" altLang="zh-CN" sz="1400" b="1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16694" defTabSz="742950">
              <a:lnSpc>
                <a:spcPct val="150000"/>
              </a:lnSpc>
            </a:pP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日后，汽车关税税率为</a:t>
            </a: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15%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，而原产于美国的进口的关税则为</a:t>
            </a: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43.75%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，在加征范围内的原产于美国的进口汽车</a:t>
            </a:r>
            <a:r>
              <a:rPr lang="zh-CN" altLang="en-US" sz="12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成本提高</a:t>
            </a: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21.7%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，意味着美产进口车成本比竞争对手高</a:t>
            </a:r>
            <a:r>
              <a:rPr lang="en-US" altLang="zh-CN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25%</a:t>
            </a: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，竞争力大幅降低，市场份额将剧烈下滑。</a:t>
            </a:r>
            <a:endParaRPr lang="en-US" altLang="zh-CN" sz="1200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566168" y="3038314"/>
            <a:ext cx="388439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9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1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日实施</a:t>
            </a:r>
            <a:r>
              <a:rPr lang="zh-CN" altLang="en-US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对自美国进口的部分汽车实施</a:t>
            </a:r>
            <a:r>
              <a:rPr lang="zh-CN" altLang="en-US" sz="1100" b="1" dirty="0">
                <a:solidFill>
                  <a:prstClr val="black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加征</a:t>
            </a:r>
            <a:r>
              <a:rPr lang="en-US" altLang="zh-CN" sz="1100" b="1" dirty="0">
                <a:solidFill>
                  <a:prstClr val="black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25%</a:t>
            </a:r>
            <a:r>
              <a:rPr lang="zh-CN" altLang="en-US" sz="1100" b="1" dirty="0">
                <a:solidFill>
                  <a:prstClr val="black"/>
                </a:solidFill>
                <a:latin typeface="Arial"/>
                <a:ea typeface="微软雅黑" pitchFamily="34" charset="-122"/>
                <a:cs typeface="Times New Roman" pitchFamily="18" charset="0"/>
              </a:rPr>
              <a:t>的情况</a:t>
            </a:r>
            <a:endParaRPr lang="zh-CN" altLang="en-US" sz="1100" b="1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71002" y="2638806"/>
            <a:ext cx="405752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95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中国进口汽车综合税率对比</a:t>
            </a:r>
            <a:r>
              <a:rPr lang="en-US" altLang="zh-CN" sz="1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——</a:t>
            </a:r>
            <a:r>
              <a:rPr lang="zh-CN" altLang="en-US" sz="12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是否原产于美国进口汽车</a:t>
            </a:r>
            <a:endParaRPr lang="zh-CN" altLang="en-US" sz="1200" b="1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5249713" y="3303486"/>
          <a:ext cx="4296496" cy="1951348"/>
        </p:xfrm>
        <a:graphic>
          <a:graphicData uri="http://schemas.openxmlformats.org/drawingml/2006/table">
            <a:tbl>
              <a:tblPr firstRow="1" bandRow="1"/>
              <a:tblGrid>
                <a:gridCol w="9284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99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99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4990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275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907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87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排量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(L)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关税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消费税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增值税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加征后</a:t>
                      </a:r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综合税率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成本*</a:t>
                      </a:r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增幅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1.5-2.0(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43.8%</a:t>
                      </a:r>
                      <a:endParaRPr lang="zh-CN" altLang="en-US" sz="1000" dirty="0" smtClean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75.53%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25%</a:t>
                      </a:r>
                    </a:p>
                  </a:txBody>
                  <a:tcPr marL="7739" marR="7739" marT="77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2.0-2.5(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43.8%</a:t>
                      </a:r>
                      <a:endParaRPr lang="zh-CN" altLang="en-US" sz="1000" dirty="0" smtClean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9%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83.2%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25%</a:t>
                      </a:r>
                    </a:p>
                  </a:txBody>
                  <a:tcPr marL="7739" marR="7739" marT="77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2.5-3.0(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43.8%</a:t>
                      </a:r>
                      <a:endParaRPr lang="zh-CN" altLang="en-US" sz="1000" dirty="0" smtClean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12%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89.5%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25%</a:t>
                      </a:r>
                    </a:p>
                  </a:txBody>
                  <a:tcPr marL="7739" marR="7739" marT="77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3.0-4.0(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43.8%</a:t>
                      </a:r>
                      <a:endParaRPr lang="zh-CN" altLang="en-US" sz="1000" dirty="0" smtClean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25%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122.3%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25%</a:t>
                      </a:r>
                    </a:p>
                  </a:txBody>
                  <a:tcPr marL="7739" marR="7739" marT="77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4.0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以上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solidFill>
                            <a:srgbClr val="C00000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43.8%</a:t>
                      </a:r>
                      <a:endParaRPr lang="zh-CN" altLang="en-US" sz="1000" dirty="0" smtClean="0">
                        <a:solidFill>
                          <a:srgbClr val="C00000"/>
                        </a:solidFill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40%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177.9% 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algn="ctr" defTabSz="914400" rtl="0" eaLnBrk="1" fontAlgn="b" latinLnBrk="0" hangingPunct="1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25%</a:t>
                      </a:r>
                    </a:p>
                  </a:txBody>
                  <a:tcPr marL="7739" marR="7739" marT="7739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5" name="表格 24"/>
          <p:cNvGraphicFramePr>
            <a:graphicFrameLocks noGrp="1"/>
          </p:cNvGraphicFramePr>
          <p:nvPr/>
        </p:nvGraphicFramePr>
        <p:xfrm>
          <a:off x="698780" y="3301156"/>
          <a:ext cx="4046287" cy="1951348"/>
        </p:xfrm>
        <a:graphic>
          <a:graphicData uri="http://schemas.openxmlformats.org/drawingml/2006/table">
            <a:tbl>
              <a:tblPr firstRow="1" bandRow="1"/>
              <a:tblGrid>
                <a:gridCol w="10648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53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53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536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4536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87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排量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(L)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关税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消费税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增值税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综合</a:t>
                      </a:r>
                      <a:endParaRPr lang="en-US" altLang="zh-CN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algn="ctr"/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税率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1.5-2.0(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5%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40.4%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2.0-2.5(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9%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46.6%</a:t>
                      </a: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2.5-3.0(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12%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51.6%</a:t>
                      </a: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3.0-4.0(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含</a:t>
                      </a: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)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25%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77.9%</a:t>
                      </a: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702"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4.0</a:t>
                      </a:r>
                      <a:r>
                        <a:rPr lang="zh-CN" altLang="en-US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以上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15%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mpd="sng">
                      <a:solidFill>
                        <a:srgbClr val="FFFFFF"/>
                      </a:solidFill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algn="ctr"/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40%</a:t>
                      </a:r>
                      <a:endParaRPr lang="zh-CN" altLang="en-US" sz="1000" dirty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Arial"/>
                          <a:ea typeface="宋体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00" dirty="0" smtClean="0">
                          <a:latin typeface="微软雅黑" pitchFamily="34" charset="-122"/>
                          <a:ea typeface="微软雅黑" pitchFamily="34" charset="-122"/>
                        </a:rPr>
                        <a:t>16%</a:t>
                      </a:r>
                      <a:endParaRPr lang="zh-CN" altLang="en-US" sz="1000" dirty="0" smtClean="0"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74295" marR="74295" marT="37148" marB="37148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000" kern="1200" dirty="0" smtClean="0">
                          <a:solidFill>
                            <a:schemeClr val="dk1"/>
                          </a:solidFill>
                          <a:latin typeface="微软雅黑" pitchFamily="34" charset="-122"/>
                          <a:ea typeface="微软雅黑" pitchFamily="34" charset="-122"/>
                          <a:cs typeface="+mn-cs"/>
                        </a:rPr>
                        <a:t>122.3%</a:t>
                      </a:r>
                    </a:p>
                  </a:txBody>
                  <a:tcPr marL="0" marR="0" marT="0" marB="0" anchor="ctr">
                    <a:lnL w="12700" cmpd="sng">
                      <a:solidFill>
                        <a:srgbClr val="FFFFFF"/>
                      </a:solidFill>
                    </a:lnL>
                    <a:lnR w="12700" cmpd="sng">
                      <a:solidFill>
                        <a:srgbClr val="FFFFFF"/>
                      </a:solidFill>
                    </a:lnR>
                    <a:lnT w="12700" cmpd="sng">
                      <a:solidFill>
                        <a:srgbClr val="FFFFFF"/>
                      </a:solidFill>
                    </a:lnT>
                    <a:lnB w="12700" cmpd="sng">
                      <a:solidFill>
                        <a:srgbClr val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02D5C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矩形 25"/>
          <p:cNvSpPr/>
          <p:nvPr/>
        </p:nvSpPr>
        <p:spPr>
          <a:xfrm>
            <a:off x="904776" y="3018455"/>
            <a:ext cx="390683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74295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7</a:t>
            </a:r>
            <a:r>
              <a:rPr lang="zh-CN" altLang="en-US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</a:t>
            </a:r>
            <a:r>
              <a:rPr lang="en-US" altLang="zh-CN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</a:t>
            </a:r>
            <a:r>
              <a:rPr lang="zh-CN" altLang="en-US" sz="1100" b="1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日实施</a:t>
            </a:r>
            <a:r>
              <a:rPr lang="en-US" altLang="zh-CN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15%</a:t>
            </a:r>
            <a:r>
              <a:rPr lang="zh-CN" altLang="en-US" sz="1100" b="1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关税税率下，中国进口汽车综合税率测算</a:t>
            </a:r>
            <a:endParaRPr lang="zh-CN" altLang="en-US" sz="1100" b="1" dirty="0">
              <a:solidFill>
                <a:prstClr val="black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060530" y="5381648"/>
            <a:ext cx="2182008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74295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注：成本*</a:t>
            </a:r>
            <a:r>
              <a:rPr lang="en-US" altLang="zh-CN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=</a:t>
            </a:r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到岸价*（</a:t>
            </a:r>
            <a:r>
              <a:rPr lang="en-US" altLang="zh-CN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1+</a:t>
            </a:r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综合税率）</a:t>
            </a:r>
            <a:endParaRPr lang="en-US" altLang="zh-CN" sz="975" dirty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852318" y="3236252"/>
            <a:ext cx="728932" cy="2116707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742950" fontAlgn="auto">
              <a:spcBef>
                <a:spcPts val="0"/>
              </a:spcBef>
              <a:spcAft>
                <a:spcPts val="0"/>
              </a:spcAft>
            </a:pPr>
            <a:endParaRPr lang="zh-CN" altLang="en-US" sz="1463">
              <a:solidFill>
                <a:prstClr val="white"/>
              </a:solidFill>
              <a:latin typeface="等线"/>
              <a:ea typeface="等线" panose="02010600030101010101" pitchFamily="2" charset="-122"/>
            </a:endParaRPr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904228" y="5853740"/>
            <a:ext cx="42984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131564" indent="-131564" algn="ctr" defTabSz="742950" fontAlgn="auto">
              <a:spcBef>
                <a:spcPts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：国机汽车测算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31259755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5078" y="810124"/>
            <a:ext cx="91657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defTabSz="95885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dirty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三、加征关税对进口汽车影响分析</a:t>
            </a:r>
            <a:endParaRPr lang="zh-CN" altLang="zh-CN" sz="2000" b="1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591448" y="1265796"/>
            <a:ext cx="9073910" cy="15061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74295" tIns="37148" rIns="74295" bIns="37148" numCol="1" anchor="ctr" anchorCtr="0" compatLnSpc="1">
            <a:prstTxWarp prst="textNoShape">
              <a:avLst/>
            </a:prstTxWarp>
            <a:spAutoFit/>
          </a:bodyPr>
          <a:lstStyle/>
          <a:p>
            <a:pPr indent="216694" defTabSz="742950">
              <a:lnSpc>
                <a:spcPct val="150000"/>
              </a:lnSpc>
            </a:pPr>
            <a:r>
              <a:rPr lang="zh-CN" altLang="en-US" sz="1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本次加税分析：美产车销量先下降，</a:t>
            </a:r>
            <a:r>
              <a:rPr lang="zh-CN" altLang="en-US" sz="1400" b="1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之后出现短暂“抢购” </a:t>
            </a:r>
            <a:r>
              <a:rPr lang="zh-CN" altLang="en-US" sz="1400" b="1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，新价格体系形成后，销售相比之前将会大幅降低</a:t>
            </a:r>
            <a:endParaRPr lang="en-US" altLang="zh-CN" sz="1400" b="1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indent="216694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在降税和加税政策反复中，消费者无从适应。如降税政策中，呈现的现象是：消费者会持币待购，等待价格稳定形成新价格体系后，才会购买。在价格稳定前，终端销售量会有较大的下滑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，如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进口汽车联席会统计销售数据显示：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5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月进口汽车终端销量下滑达到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30.8%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；在加税政策宣布时，消费者预期车价将会上涨，对于销量将会较好的促进作用，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6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月下半个月开始，原产于美国的进口车</a:t>
            </a:r>
            <a:r>
              <a:rPr lang="zh-CN" altLang="en-US" sz="1200" dirty="0" smtClean="0"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，出现短暂的“抢购潮”。</a:t>
            </a:r>
            <a:endParaRPr lang="en-US" altLang="zh-CN" sz="1200" dirty="0"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</p:txBody>
      </p:sp>
      <p:graphicFrame>
        <p:nvGraphicFramePr>
          <p:cNvPr id="22" name="图表 21"/>
          <p:cNvGraphicFramePr/>
          <p:nvPr>
            <p:extLst/>
          </p:nvPr>
        </p:nvGraphicFramePr>
        <p:xfrm>
          <a:off x="553709" y="2966977"/>
          <a:ext cx="4399292" cy="28997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3" name="Line 18"/>
          <p:cNvSpPr>
            <a:spLocks noChangeShapeType="1"/>
          </p:cNvSpPr>
          <p:nvPr/>
        </p:nvSpPr>
        <p:spPr bwMode="auto">
          <a:xfrm flipV="1">
            <a:off x="595767" y="3057251"/>
            <a:ext cx="4238086" cy="1883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463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510541" y="2775331"/>
            <a:ext cx="2392001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05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2017-2018</a:t>
            </a:r>
            <a:r>
              <a:rPr lang="zh-CN" altLang="en-US" sz="105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年进口汽车市场月度销量</a:t>
            </a:r>
          </a:p>
        </p:txBody>
      </p:sp>
      <p:sp>
        <p:nvSpPr>
          <p:cNvPr id="25" name="Text Box 4"/>
          <p:cNvSpPr txBox="1">
            <a:spLocks noChangeArrowheads="1"/>
          </p:cNvSpPr>
          <p:nvPr/>
        </p:nvSpPr>
        <p:spPr bwMode="auto">
          <a:xfrm>
            <a:off x="2904228" y="6083148"/>
            <a:ext cx="4298448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数据来源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en-US" altLang="zh-CN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AAK—</a:t>
            </a:r>
            <a:r>
              <a:rPr lang="zh-CN" altLang="en-US" sz="100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中国进口汽车市场信息联席会，国机汽车研究</a:t>
            </a:r>
            <a:endParaRPr lang="zh-CN" altLang="en-US" sz="1000" dirty="0">
              <a:solidFill>
                <a:srgbClr val="0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607176" y="4236650"/>
            <a:ext cx="105134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656185" y="4234314"/>
            <a:ext cx="682205" cy="780331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V="1">
            <a:off x="7350072" y="3942275"/>
            <a:ext cx="759304" cy="1063025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/>
          <p:cNvSpPr/>
          <p:nvPr/>
        </p:nvSpPr>
        <p:spPr>
          <a:xfrm>
            <a:off x="5835298" y="2808039"/>
            <a:ext cx="3685624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1050" b="1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rPr>
              <a:t>关税下降与上升影响元美产进口车销量走势判断（示意图）</a:t>
            </a:r>
          </a:p>
        </p:txBody>
      </p:sp>
      <p:sp>
        <p:nvSpPr>
          <p:cNvPr id="30" name="Line 18"/>
          <p:cNvSpPr>
            <a:spLocks noChangeShapeType="1"/>
          </p:cNvSpPr>
          <p:nvPr/>
        </p:nvSpPr>
        <p:spPr bwMode="auto">
          <a:xfrm flipV="1">
            <a:off x="5233345" y="3056485"/>
            <a:ext cx="4242758" cy="1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463" b="1">
              <a:solidFill>
                <a:srgbClr val="000000"/>
              </a:solidFill>
              <a:latin typeface="Arial"/>
              <a:ea typeface="+mn-ea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86183" y="3970948"/>
            <a:ext cx="684803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关税平稳</a:t>
            </a:r>
            <a:endParaRPr lang="zh-CN" altLang="en-US" sz="1056" dirty="0"/>
          </a:p>
        </p:txBody>
      </p:sp>
      <p:sp>
        <p:nvSpPr>
          <p:cNvPr id="32" name="矩形 31"/>
          <p:cNvSpPr/>
          <p:nvPr/>
        </p:nvSpPr>
        <p:spPr>
          <a:xfrm rot="2975437">
            <a:off x="6552100" y="4401521"/>
            <a:ext cx="1059906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宣布关税下降后</a:t>
            </a:r>
            <a:endParaRPr lang="zh-CN" altLang="en-US" sz="1056" dirty="0"/>
          </a:p>
        </p:txBody>
      </p:sp>
      <p:sp>
        <p:nvSpPr>
          <p:cNvPr id="33" name="矩形 32"/>
          <p:cNvSpPr/>
          <p:nvPr/>
        </p:nvSpPr>
        <p:spPr>
          <a:xfrm rot="18249018">
            <a:off x="7320749" y="4448247"/>
            <a:ext cx="1059906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宣布加征关税后</a:t>
            </a:r>
            <a:endParaRPr lang="zh-CN" altLang="en-US" sz="1056" dirty="0"/>
          </a:p>
        </p:txBody>
      </p:sp>
      <p:cxnSp>
        <p:nvCxnSpPr>
          <p:cNvPr id="34" name="直接连接符 33"/>
          <p:cNvCxnSpPr/>
          <p:nvPr/>
        </p:nvCxnSpPr>
        <p:spPr>
          <a:xfrm>
            <a:off x="8345340" y="4682879"/>
            <a:ext cx="105134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8116403" y="3949276"/>
            <a:ext cx="231271" cy="74295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矩形 35"/>
          <p:cNvSpPr/>
          <p:nvPr/>
        </p:nvSpPr>
        <p:spPr>
          <a:xfrm>
            <a:off x="8342119" y="4725562"/>
            <a:ext cx="1059906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新价格体系稳定</a:t>
            </a:r>
            <a:endParaRPr lang="zh-CN" altLang="en-US" sz="1056" dirty="0"/>
          </a:p>
        </p:txBody>
      </p:sp>
      <p:cxnSp>
        <p:nvCxnSpPr>
          <p:cNvPr id="37" name="直接箭头连接符 36"/>
          <p:cNvCxnSpPr/>
          <p:nvPr/>
        </p:nvCxnSpPr>
        <p:spPr>
          <a:xfrm>
            <a:off x="5368871" y="5691466"/>
            <a:ext cx="423341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箭头连接符 37"/>
          <p:cNvCxnSpPr/>
          <p:nvPr/>
        </p:nvCxnSpPr>
        <p:spPr>
          <a:xfrm flipV="1">
            <a:off x="5359551" y="3402577"/>
            <a:ext cx="2312" cy="228888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矩形 38"/>
          <p:cNvSpPr/>
          <p:nvPr/>
        </p:nvSpPr>
        <p:spPr>
          <a:xfrm>
            <a:off x="5156158" y="3169590"/>
            <a:ext cx="434734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/>
              <a:t>销量</a:t>
            </a:r>
            <a:endParaRPr lang="zh-CN" altLang="en-US" sz="975" dirty="0"/>
          </a:p>
        </p:txBody>
      </p:sp>
      <p:sp>
        <p:nvSpPr>
          <p:cNvPr id="40" name="矩形 39"/>
          <p:cNvSpPr/>
          <p:nvPr/>
        </p:nvSpPr>
        <p:spPr>
          <a:xfrm>
            <a:off x="9387234" y="5781596"/>
            <a:ext cx="434734" cy="24237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975" dirty="0"/>
              <a:t>时间</a:t>
            </a:r>
            <a:endParaRPr lang="zh-CN" altLang="en-US" sz="975" dirty="0"/>
          </a:p>
        </p:txBody>
      </p:sp>
      <p:sp>
        <p:nvSpPr>
          <p:cNvPr id="41" name="矩形 40"/>
          <p:cNvSpPr/>
          <p:nvPr/>
        </p:nvSpPr>
        <p:spPr>
          <a:xfrm>
            <a:off x="2018584" y="4033384"/>
            <a:ext cx="448573" cy="1541972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56"/>
          </a:p>
        </p:txBody>
      </p:sp>
    </p:spTree>
    <p:extLst>
      <p:ext uri="{BB962C8B-B14F-4D97-AF65-F5344CB8AC3E}">
        <p14:creationId xmlns:p14="http://schemas.microsoft.com/office/powerpoint/2010/main" val="1458777313"/>
      </p:ext>
    </p:extLst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2F09D3-1CD1-48D9-A5CE-5615A8F1806A}" type="slidenum">
              <a:rPr lang="zh-CN" altLang="de-DE" smtClean="0"/>
              <a:t>24</a:t>
            </a:fld>
            <a:endParaRPr lang="de-DE" altLang="zh-CN" dirty="0"/>
          </a:p>
        </p:txBody>
      </p:sp>
      <p:sp>
        <p:nvSpPr>
          <p:cNvPr id="8" name="TextBox 7"/>
          <p:cNvSpPr txBox="1"/>
          <p:nvPr/>
        </p:nvSpPr>
        <p:spPr>
          <a:xfrm>
            <a:off x="2310304" y="2671671"/>
            <a:ext cx="55155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!</a:t>
            </a:r>
            <a:endParaRPr lang="zh-CN" altLang="en-US" sz="3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97711" y="627321"/>
            <a:ext cx="9292856" cy="58479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rtlCol="0" anchor="t" anchorCtr="0" compatLnSpc="1"/>
          <a:lstStyle/>
          <a:p>
            <a:pPr marL="0" marR="0" indent="0" algn="l" defTabSz="67437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3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7711" y="5792213"/>
            <a:ext cx="55155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如有任何问题，请联系：</a:t>
            </a:r>
            <a:endParaRPr lang="en-US" altLang="zh-CN" sz="1200" b="1" dirty="0" smtClean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王存  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wangcun@ctcai.com</a:t>
            </a:r>
            <a:r>
              <a:rPr lang="en-US" altLang="zh-CN" sz="1200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010-82169177</a:t>
            </a:r>
            <a:endParaRPr lang="zh-CN" altLang="en-US" sz="12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470008" y="1912125"/>
            <a:ext cx="4664031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月累计进口汽车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43.7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，累计同比下降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350490" y="1920297"/>
            <a:ext cx="423081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，海关汽车进口量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7.4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下降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30.6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%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，延续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上个月下降的态势</a:t>
            </a: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zh-CN" sz="1200" b="0" kern="1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8219" y="6277562"/>
            <a:ext cx="2849562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10000"/>
              </a:lnSpc>
              <a:spcAft>
                <a:spcPct val="25000"/>
              </a:spcAft>
            </a:pP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：海关进口量</a:t>
            </a:r>
            <a:r>
              <a:rPr lang="en-US" altLang="zh-CN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1000" b="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</a:t>
            </a:r>
            <a:r>
              <a:rPr lang="zh-CN" altLang="en-US" sz="1000" b="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进口汽车市场数据库</a:t>
            </a:r>
            <a:endParaRPr lang="zh-CN" altLang="en-US" sz="1000" b="0" dirty="0">
              <a:solidFill>
                <a:schemeClr val="tx1"/>
              </a:solidFill>
            </a:endParaRPr>
          </a:p>
        </p:txBody>
      </p:sp>
      <p:sp>
        <p:nvSpPr>
          <p:cNvPr id="9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年海关进口量年度走势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5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6" name="Text Box 26"/>
          <p:cNvSpPr txBox="1">
            <a:spLocks noChangeArrowheads="1"/>
          </p:cNvSpPr>
          <p:nvPr/>
        </p:nvSpPr>
        <p:spPr bwMode="auto">
          <a:xfrm>
            <a:off x="5309968" y="1582111"/>
            <a:ext cx="4494213" cy="406020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年海关进口量月度走势</a:t>
            </a:r>
            <a:endParaRPr lang="de-DE" alt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Line 18"/>
          <p:cNvSpPr>
            <a:spLocks noChangeShapeType="1"/>
          </p:cNvSpPr>
          <p:nvPr/>
        </p:nvSpPr>
        <p:spPr bwMode="auto">
          <a:xfrm>
            <a:off x="5403273" y="1923803"/>
            <a:ext cx="4131674" cy="83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endParaRPr lang="zh-CN" altLang="en-US">
              <a:solidFill>
                <a:srgbClr val="000000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76387" y="249383"/>
            <a:ext cx="920245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进口车整体市场：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月，随着财政部发布公告，正式落实进口汽车关税税率下降，在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日正式实施之前，进口厂商放缓进口节奏，汽车海关进口量为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7.4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万辆，同比下降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30.6%</a:t>
            </a:r>
            <a:r>
              <a:rPr lang="zh-CN" altLang="en-US" sz="2000" b="1" cap="all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en-US" altLang="zh-CN" sz="2000" b="1" cap="all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graphicFrame>
        <p:nvGraphicFramePr>
          <p:cNvPr id="12" name="图表 11"/>
          <p:cNvGraphicFramePr/>
          <p:nvPr/>
        </p:nvGraphicFramePr>
        <p:xfrm>
          <a:off x="318674" y="2402894"/>
          <a:ext cx="4976656" cy="34915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9" name="图表 18"/>
          <p:cNvGraphicFramePr/>
          <p:nvPr/>
        </p:nvGraphicFramePr>
        <p:xfrm>
          <a:off x="5411908" y="2223198"/>
          <a:ext cx="4107977" cy="38509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Rectangle 5"/>
          <p:cNvSpPr>
            <a:spLocks noChangeArrowheads="1"/>
          </p:cNvSpPr>
          <p:nvPr/>
        </p:nvSpPr>
        <p:spPr bwMode="auto">
          <a:xfrm>
            <a:off x="9" y="311006"/>
            <a:ext cx="184731" cy="29238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>
              <a:latin typeface="Arial" panose="020B0604020202020204"/>
              <a:ea typeface="宋体" panose="02010600030101010101" pitchFamily="2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4283659" y="2163949"/>
          <a:ext cx="5431905" cy="35688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Rectangle 47"/>
          <p:cNvSpPr>
            <a:spLocks noChangeArrowheads="1"/>
          </p:cNvSpPr>
          <p:nvPr/>
        </p:nvSpPr>
        <p:spPr bwMode="auto">
          <a:xfrm>
            <a:off x="5165977" y="5120153"/>
            <a:ext cx="4477760" cy="11715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r>
              <a:rPr lang="zh-CN" altLang="en-US" sz="700" b="0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月度同比增速</a:t>
            </a:r>
            <a:r>
              <a:rPr lang="zh-CN" altLang="en-US" sz="700" b="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：</a:t>
            </a:r>
            <a:endParaRPr lang="en-US" altLang="zh-CN" sz="700" b="0" dirty="0" smtClean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endParaRPr lang="en-US" altLang="zh-CN" sz="700" b="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r>
              <a:rPr lang="en-US" altLang="zh-CN" sz="600" b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1.8%      </a:t>
            </a:r>
            <a:r>
              <a:rPr lang="en-US" altLang="zh-CN" sz="600" b="0" dirty="0" smtClean="0">
                <a:solidFill>
                  <a:srgbClr val="00336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-7.0%         -1.8%       -1.0%      -30.8%            </a:t>
            </a:r>
            <a:endParaRPr lang="zh-CN" altLang="en-US" sz="600" b="1" cap="all" dirty="0">
              <a:solidFill>
                <a:srgbClr val="00336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4" name="Text Box 4"/>
          <p:cNvSpPr txBox="1">
            <a:spLocks noChangeArrowheads="1"/>
          </p:cNvSpPr>
          <p:nvPr/>
        </p:nvSpPr>
        <p:spPr bwMode="auto">
          <a:xfrm>
            <a:off x="3522802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AAK—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中国进口汽车市场信息联席会</a:t>
            </a:r>
            <a:endParaRPr lang="zh-CN" altLang="en-US" sz="10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62647" y="480707"/>
            <a:ext cx="915291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正常进口车：受关税下降影响， 消费者预期进口车价格将会下降，持币待购现象显现，导致2018年5月进口车销售仅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5.0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万辆，同比下滑</a:t>
            </a:r>
            <a:r>
              <a:rPr lang="en-US" altLang="zh-CN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30.8%</a:t>
            </a:r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>
            <a:off x="5376333" y="1934633"/>
            <a:ext cx="388620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930796" y="1643405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年进口汽车市场月度销量</a:t>
            </a:r>
          </a:p>
        </p:txBody>
      </p:sp>
      <p:graphicFrame>
        <p:nvGraphicFramePr>
          <p:cNvPr id="13" name="图表 12"/>
          <p:cNvGraphicFramePr/>
          <p:nvPr/>
        </p:nvGraphicFramePr>
        <p:xfrm>
          <a:off x="562647" y="2855220"/>
          <a:ext cx="4360660" cy="30464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5" name="Text Box 26"/>
          <p:cNvSpPr txBox="1">
            <a:spLocks noChangeArrowheads="1"/>
          </p:cNvSpPr>
          <p:nvPr/>
        </p:nvSpPr>
        <p:spPr bwMode="auto">
          <a:xfrm>
            <a:off x="446943" y="1582115"/>
            <a:ext cx="4495800" cy="408516"/>
          </a:xfrm>
          <a:prstGeom prst="rect">
            <a:avLst/>
          </a:prstGeom>
          <a:noFill/>
          <a:ln>
            <a:noFill/>
          </a:ln>
        </p:spPr>
        <p:txBody>
          <a:bodyPr lIns="102396" tIns="51198" rIns="102396" bIns="51198" anchor="ctr"/>
          <a:lstStyle>
            <a:defPPr>
              <a:defRPr lang="en-US"/>
            </a:defPPr>
            <a:lvl1pPr eaLnBrk="1" hangingPunct="1">
              <a:defRPr sz="1200"/>
            </a:lvl1pPr>
            <a:lvl2pPr marL="742950" indent="-285750" eaLnBrk="0" hangingPunct="0"/>
            <a:lvl3pPr marL="1143000" indent="-228600" eaLnBrk="0" hangingPunct="0"/>
            <a:lvl4pPr marL="1600200" indent="-228600" eaLnBrk="0" hangingPunct="0"/>
            <a:lvl5pPr marL="2057400" indent="-228600" eaLnBrk="0" hangingPunct="0"/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</a:lvl9pPr>
          </a:lstStyle>
          <a:p>
            <a:pPr algn="ctr"/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2012-2018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年进口汽车市场销量走势</a:t>
            </a:r>
            <a:endParaRPr lang="de-DE" altLang="zh-CN" b="1" dirty="0">
              <a:solidFill>
                <a:srgbClr val="000000"/>
              </a:solidFill>
              <a:latin typeface="Arial" panose="020B0604020202020204"/>
            </a:endParaRPr>
          </a:p>
        </p:txBody>
      </p:sp>
      <p:sp>
        <p:nvSpPr>
          <p:cNvPr id="18" name="Line 18"/>
          <p:cNvSpPr>
            <a:spLocks noChangeShapeType="1"/>
          </p:cNvSpPr>
          <p:nvPr/>
        </p:nvSpPr>
        <p:spPr bwMode="auto">
          <a:xfrm>
            <a:off x="555423" y="1924633"/>
            <a:ext cx="4494213" cy="2466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102396" tIns="51198" rIns="102396" bIns="51198"/>
          <a:lstStyle/>
          <a:p>
            <a:pPr>
              <a:spcBef>
                <a:spcPct val="0"/>
              </a:spcBef>
            </a:pPr>
            <a:endParaRPr lang="zh-CN" altLang="en-US" b="1">
              <a:solidFill>
                <a:srgbClr val="000000"/>
              </a:solidFill>
            </a:endParaRPr>
          </a:p>
        </p:txBody>
      </p:sp>
      <p:sp>
        <p:nvSpPr>
          <p:cNvPr id="19" name="Rectangle 1"/>
          <p:cNvSpPr>
            <a:spLocks noChangeArrowheads="1"/>
          </p:cNvSpPr>
          <p:nvPr/>
        </p:nvSpPr>
        <p:spPr bwMode="auto">
          <a:xfrm>
            <a:off x="470007" y="1920917"/>
            <a:ext cx="4579629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 typeface="Wingdings" panose="05000000000000000000" pitchFamily="2" charset="2"/>
              <a:buChar char="l"/>
            </a:pP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月销售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33.1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，同比下滑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7.2%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，终端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需求下降幅度较大。</a:t>
            </a:r>
            <a:endParaRPr kumimoji="0" lang="zh-CN" altLang="en-US" sz="1200" b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350490" y="1937881"/>
            <a:ext cx="455551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  <a:buFont typeface="Wingdings" panose="05000000000000000000" pitchFamily="2" charset="2"/>
              <a:buChar char="l"/>
              <a:defRPr/>
            </a:pP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月，进口车销售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5.0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同比下滑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30</a:t>
            </a:r>
            <a:r>
              <a:rPr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.8%</a:t>
            </a:r>
            <a:r>
              <a:rPr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lang="zh-CN" altLang="zh-CN" sz="1200" b="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706841" y="1647631"/>
            <a:ext cx="270138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2013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2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年中国进口车行业库存</a:t>
            </a: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574033" y="762079"/>
            <a:ext cx="9104312" cy="528653"/>
          </a:xfrm>
        </p:spPr>
        <p:txBody>
          <a:bodyPr/>
          <a:lstStyle/>
          <a:p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行业库存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深度为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4.05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个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，基本和上个月持平。</a:t>
            </a:r>
          </a:p>
        </p:txBody>
      </p:sp>
      <p:sp>
        <p:nvSpPr>
          <p:cNvPr id="15" name="矩形 14"/>
          <p:cNvSpPr/>
          <p:nvPr/>
        </p:nvSpPr>
        <p:spPr>
          <a:xfrm>
            <a:off x="562647" y="421273"/>
            <a:ext cx="908109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cap="all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正常进口汽车：行业库存保持在一个相对合理的水平。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graphicFrame>
        <p:nvGraphicFramePr>
          <p:cNvPr id="11" name="图表 10"/>
          <p:cNvGraphicFramePr/>
          <p:nvPr/>
        </p:nvGraphicFramePr>
        <p:xfrm>
          <a:off x="1443537" y="2143511"/>
          <a:ext cx="7329202" cy="3883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矩形 6"/>
          <p:cNvSpPr>
            <a:spLocks noChangeArrowheads="1"/>
          </p:cNvSpPr>
          <p:nvPr/>
        </p:nvSpPr>
        <p:spPr bwMode="auto">
          <a:xfrm>
            <a:off x="6275393" y="2122488"/>
            <a:ext cx="2447925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anchor="ctr"/>
          <a:lstStyle>
            <a:lvl1pPr marL="342900" indent="-3429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2000" b="0">
              <a:latin typeface="宋体" panose="02010600030101010101" pitchFamily="2" charset="-122"/>
            </a:endParaRPr>
          </a:p>
        </p:txBody>
      </p:sp>
      <p:sp>
        <p:nvSpPr>
          <p:cNvPr id="16389" name="TextBox 7"/>
          <p:cNvSpPr txBox="1">
            <a:spLocks noChangeArrowheads="1"/>
          </p:cNvSpPr>
          <p:nvPr/>
        </p:nvSpPr>
        <p:spPr bwMode="auto">
          <a:xfrm>
            <a:off x="6634163" y="2451110"/>
            <a:ext cx="2376487" cy="252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5000"/>
              </a:lnSpc>
              <a:spcBef>
                <a:spcPct val="20000"/>
              </a:spcBef>
              <a:buClr>
                <a:srgbClr val="FF0000"/>
              </a:buClr>
              <a:buFont typeface="Wingdings" panose="05000000000000000000" pitchFamily="2" charset="2"/>
              <a:buNone/>
            </a:pPr>
            <a:endParaRPr lang="zh-CN" altLang="en-US" sz="11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1" name="图表 10"/>
          <p:cNvGraphicFramePr/>
          <p:nvPr/>
        </p:nvGraphicFramePr>
        <p:xfrm>
          <a:off x="586854" y="2257425"/>
          <a:ext cx="4266953" cy="36322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矩形 11"/>
          <p:cNvSpPr/>
          <p:nvPr/>
        </p:nvSpPr>
        <p:spPr>
          <a:xfrm>
            <a:off x="90124" y="5734312"/>
            <a:ext cx="4714178" cy="261610"/>
          </a:xfrm>
          <a:prstGeom prst="rect">
            <a:avLst/>
          </a:prstGeom>
          <a:solidFill>
            <a:schemeClr val="bg1">
              <a:lumMod val="65000"/>
            </a:schemeClr>
          </a:solidFill>
        </p:spPr>
        <p:txBody>
          <a:bodyPr wrap="square" anchor="ctr">
            <a:spAutoFit/>
          </a:bodyPr>
          <a:lstStyle/>
          <a:p>
            <a:r>
              <a:rPr lang="en-US" altLang="zh-CN" sz="1100" b="1" dirty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MS 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of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PI </a:t>
            </a:r>
            <a:r>
              <a:rPr lang="en-US" altLang="zh-CN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:</a:t>
            </a:r>
            <a:r>
              <a:rPr lang="zh-CN" altLang="en-US" sz="1100" b="1" dirty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zh-CN" altLang="en-US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7.7%          10.5%</a:t>
            </a:r>
            <a:r>
              <a:rPr lang="en-US" altLang="zh-CN" sz="1100" b="1" dirty="0" smtClean="0">
                <a:solidFill>
                  <a:srgbClr val="000000"/>
                </a:solidFill>
                <a:latin typeface="Arial" panose="020B0604020202020204"/>
                <a:ea typeface="微软雅黑" panose="020B0503020204020204" pitchFamily="34" charset="-122"/>
              </a:rPr>
              <a:t>           </a:t>
            </a:r>
            <a:r>
              <a:rPr lang="en-US" altLang="zh-CN" sz="1100" b="1" dirty="0" smtClean="0">
                <a:solidFill>
                  <a:schemeClr val="bg1"/>
                </a:solidFill>
                <a:latin typeface="Arial" panose="020B0604020202020204"/>
                <a:ea typeface="微软雅黑" panose="020B0503020204020204" pitchFamily="34" charset="-122"/>
              </a:rPr>
              <a:t>12.7%          14.2%          </a:t>
            </a:r>
            <a:r>
              <a:rPr lang="en-US" altLang="zh-CN" sz="1100" b="1" dirty="0" smtClean="0">
                <a:solidFill>
                  <a:srgbClr val="FF0000"/>
                </a:solidFill>
                <a:latin typeface="Arial" panose="020B0604020202020204"/>
                <a:ea typeface="微软雅黑" panose="020B0503020204020204" pitchFamily="34" charset="-122"/>
              </a:rPr>
              <a:t>13.8%</a:t>
            </a:r>
            <a:endParaRPr lang="zh-CN" altLang="en-US" sz="1100" b="1" dirty="0">
              <a:solidFill>
                <a:srgbClr val="FF0000"/>
              </a:solidFill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41824" y="2189262"/>
            <a:ext cx="95410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单位：千辆</a:t>
            </a:r>
            <a:endParaRPr lang="zh-CN" altLang="en-US" sz="1200" dirty="0"/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29540" y="115804"/>
            <a:ext cx="9194292" cy="6617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平行进口汽车：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1-5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平行进口汽车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共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5.8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辆，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同比下降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8.7%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，占进口总量的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13.8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%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，相比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2017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年的</a:t>
            </a:r>
            <a:r>
              <a:rPr lang="en-US" altLang="zh-CN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14.2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%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下降了</a:t>
            </a:r>
            <a:r>
              <a:rPr lang="en-US" altLang="zh-CN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0.4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个</a:t>
            </a:r>
            <a:r>
              <a:rPr lang="zh-CN" altLang="en-US" sz="185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百分点</a:t>
            </a:r>
            <a:r>
              <a:rPr lang="zh-CN" altLang="en-US" sz="185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1850" b="1" kern="0" dirty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378451" y="1635756"/>
            <a:ext cx="34964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年平行进口车情况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总量与分月</a:t>
            </a:r>
          </a:p>
        </p:txBody>
      </p:sp>
      <p:sp>
        <p:nvSpPr>
          <p:cNvPr id="20" name="矩形 8"/>
          <p:cNvSpPr>
            <a:spLocks noChangeArrowheads="1"/>
          </p:cNvSpPr>
          <p:nvPr/>
        </p:nvSpPr>
        <p:spPr bwMode="auto">
          <a:xfrm>
            <a:off x="3627731" y="6310147"/>
            <a:ext cx="3173038" cy="24622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：国机汽车</a:t>
            </a:r>
            <a:r>
              <a:rPr lang="en-US" altLang="zh-CN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中国进口汽车市场数据库</a:t>
            </a:r>
            <a:endParaRPr lang="zh-CN" altLang="en-US" sz="1000" dirty="0"/>
          </a:p>
        </p:txBody>
      </p:sp>
      <p:sp>
        <p:nvSpPr>
          <p:cNvPr id="23" name="矩形 22"/>
          <p:cNvSpPr/>
          <p:nvPr/>
        </p:nvSpPr>
        <p:spPr>
          <a:xfrm>
            <a:off x="5288803" y="2246128"/>
            <a:ext cx="800219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单位：辆</a:t>
            </a:r>
            <a:endParaRPr lang="en-US" altLang="zh-CN" sz="1200" dirty="0" smtClean="0"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  <p:sp>
        <p:nvSpPr>
          <p:cNvPr id="14" name="Line 18"/>
          <p:cNvSpPr>
            <a:spLocks noChangeShapeType="1"/>
          </p:cNvSpPr>
          <p:nvPr/>
        </p:nvSpPr>
        <p:spPr bwMode="auto">
          <a:xfrm>
            <a:off x="629393" y="1959428"/>
            <a:ext cx="8680862" cy="11875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18" name="图表 17"/>
          <p:cNvGraphicFramePr/>
          <p:nvPr/>
        </p:nvGraphicFramePr>
        <p:xfrm>
          <a:off x="4581525" y="2060575"/>
          <a:ext cx="4906963" cy="3817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538865" y="753287"/>
            <a:ext cx="9104312" cy="528653"/>
          </a:xfrm>
        </p:spPr>
        <p:txBody>
          <a:bodyPr/>
          <a:lstStyle/>
          <a:p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从月度走势来看，</a:t>
            </a:r>
            <a:r>
              <a:rPr lang="en-US" altLang="zh-CN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2018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1400" kern="1200" cap="all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平行进口汽车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共</a:t>
            </a:r>
            <a:r>
              <a:rPr lang="en-US" altLang="zh-CN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7,796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辆，同比42%，主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下滑</a:t>
            </a:r>
            <a:r>
              <a:rPr lang="zh-CN" altLang="en-US" sz="1400" kern="1200" cap="all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要是由于关税税率下降，进口贸易商为了回避经营风险，大幅减少进口量。</a:t>
            </a:r>
            <a:endParaRPr lang="zh-CN" altLang="en-US" sz="1400" kern="1200" cap="all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1503" y="452189"/>
            <a:ext cx="9101138" cy="4001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buClr>
                <a:srgbClr val="FF0000"/>
              </a:buClr>
            </a:pP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目    录</a:t>
            </a:r>
          </a:p>
        </p:txBody>
      </p:sp>
      <p:sp>
        <p:nvSpPr>
          <p:cNvPr id="12" name="矩形 11"/>
          <p:cNvSpPr/>
          <p:nvPr/>
        </p:nvSpPr>
        <p:spPr>
          <a:xfrm>
            <a:off x="568903" y="5458666"/>
            <a:ext cx="80391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备注：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正常进口：原进口汽车总经销商授权进口</a:t>
            </a:r>
          </a:p>
          <a:p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平行进口：非品牌授权下的平行进口试点企业及改装乘用车企业进口（改装小</a:t>
            </a:r>
            <a:r>
              <a: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3C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Rectangle 14"/>
          <p:cNvSpPr/>
          <p:nvPr/>
        </p:nvSpPr>
        <p:spPr bwMode="auto">
          <a:xfrm>
            <a:off x="577850" y="1779062"/>
            <a:ext cx="8255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/>
            <a:r>
              <a:rPr lang="en-US" altLang="zh-CN" sz="18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4" name="Rectangle 15"/>
          <p:cNvSpPr/>
          <p:nvPr/>
        </p:nvSpPr>
        <p:spPr bwMode="auto">
          <a:xfrm>
            <a:off x="1568450" y="1779062"/>
            <a:ext cx="7759700" cy="392638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b="1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中国进口汽车市场总体情况</a:t>
            </a:r>
            <a:endParaRPr lang="en-US" altLang="zh-CN" sz="18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Rectangle 16"/>
          <p:cNvSpPr/>
          <p:nvPr/>
        </p:nvSpPr>
        <p:spPr bwMode="auto">
          <a:xfrm>
            <a:off x="577850" y="4006886"/>
            <a:ext cx="8255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15" name="Rectangle 17"/>
          <p:cNvSpPr/>
          <p:nvPr/>
        </p:nvSpPr>
        <p:spPr bwMode="auto">
          <a:xfrm>
            <a:off x="1568450" y="4006886"/>
            <a:ext cx="7759700" cy="404280"/>
          </a:xfrm>
          <a:prstGeom prst="rect">
            <a:avLst/>
          </a:prstGeom>
          <a:solidFill>
            <a:srgbClr val="A8ADB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对原产于美国的</a:t>
            </a: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亿美元进口商品加征</a:t>
            </a:r>
            <a:r>
              <a:rPr lang="zh-CN" altLang="en-US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关税影响分析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16"/>
          <p:cNvSpPr/>
          <p:nvPr/>
        </p:nvSpPr>
        <p:spPr bwMode="auto">
          <a:xfrm>
            <a:off x="577850" y="2900895"/>
            <a:ext cx="825500" cy="40428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 defTabSz="67437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17"/>
          <p:cNvSpPr/>
          <p:nvPr/>
        </p:nvSpPr>
        <p:spPr bwMode="auto">
          <a:xfrm>
            <a:off x="1568450" y="2900895"/>
            <a:ext cx="7759700" cy="404280"/>
          </a:xfrm>
          <a:prstGeom prst="rect">
            <a:avLst/>
          </a:prstGeom>
          <a:solidFill>
            <a:srgbClr val="00206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182880" tIns="0" rIns="0" bIns="0" numCol="1" spcCol="0" rtlCol="0" fromWordArt="0" anchor="ctr" anchorCtr="0" forceAA="0" compatLnSpc="1">
            <a:noAutofit/>
          </a:bodyPr>
          <a:lstStyle/>
          <a:p>
            <a:pPr defTabSz="674370"/>
            <a:r>
              <a:rPr lang="zh-CN" altLang="en-US" sz="18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中国进口汽车市场结构特征</a:t>
            </a:r>
            <a:endParaRPr lang="en-US" altLang="en-US" sz="1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714375" y="1970914"/>
            <a:ext cx="91572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>
            <a:lvl1pPr eaLnBrk="0" hangingPunct="0">
              <a:buChar char="•"/>
              <a:defRPr kumimoji="1" sz="17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392430" indent="-390525" eaLnBrk="0" hangingPunct="0">
              <a:buChar char="•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835025" indent="-441325" eaLnBrk="0" hangingPunct="0">
              <a:buChar char="–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40155" indent="-403225" eaLnBrk="0" hangingPunct="0">
              <a:buChar char="-"/>
              <a:defRPr kumimoji="1" sz="170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624455" indent="5080" algn="ctr" eaLnBrk="0" hangingPunct="0">
              <a:lnSpc>
                <a:spcPts val="1600"/>
              </a:lnSpc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30816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35388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9960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4453255" indent="5080" algn="ctr" eaLnBrk="0" fontAlgn="base" hangingPunct="0">
              <a:lnSpc>
                <a:spcPts val="1600"/>
              </a:lnSpc>
              <a:spcBef>
                <a:spcPct val="0"/>
              </a:spcBef>
              <a:spcAft>
                <a:spcPct val="0"/>
              </a:spcAft>
              <a:buChar char="»"/>
              <a:defRPr kumimoji="1" sz="14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2018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年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，海关汽车进口量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7.4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30.6%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，其中乘用车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7.1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同比下降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32.2%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buFontTx/>
              <a:buNone/>
            </a:pP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●当月进口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3.7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0.2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万辆，份额分别为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45.0%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52.8%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en-US" altLang="zh-CN" sz="12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just">
              <a:buNone/>
            </a:pP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●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1-5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月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累计进口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CAR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SUV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MPV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18.5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22.8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1.5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万</a:t>
            </a:r>
            <a:r>
              <a:rPr kumimoji="0" lang="zh-CN" altLang="en-US" sz="1200" b="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辆，份额分别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为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43.2%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、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53.3%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和</a:t>
            </a:r>
            <a:r>
              <a:rPr kumimoji="0" lang="en-US" altLang="zh-CN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3.5%</a:t>
            </a:r>
            <a:r>
              <a:rPr kumimoji="0" lang="zh-CN" altLang="en-US" sz="1200" b="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。</a:t>
            </a:r>
            <a:endParaRPr kumimoji="0" lang="zh-CN" altLang="en-US" sz="1200" b="0" dirty="0">
              <a:solidFill>
                <a:schemeClr val="tx1"/>
              </a:solidFill>
              <a:cs typeface="Times New Roman" panose="02020603050405020304" pitchFamily="18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10611" y="2767700"/>
          <a:ext cx="7732712" cy="3086100"/>
        </p:xfrm>
        <a:graphic>
          <a:graphicData uri="http://schemas.openxmlformats.org/drawingml/2006/table">
            <a:tbl>
              <a:tblPr/>
              <a:tblGrid>
                <a:gridCol w="12144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1597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1438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1438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523875">
                <a:tc rowSpan="2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车型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当月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4"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当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月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累计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(</a:t>
                      </a: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万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)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2387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2018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2017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同比</a:t>
                      </a: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增长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占比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进口乘用车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71022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104696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-32.2%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427834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454834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-5.9%</a:t>
                      </a:r>
                      <a:endParaRPr lang="en-US" altLang="zh-CN" sz="1100" b="1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100.0%</a:t>
                      </a: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4292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轿车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31958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40230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-20.6%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184963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171118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8.1%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43.2%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SUV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37490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59961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-37.5%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52.8%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228102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262181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-13.0%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53.3%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98475">
                <a:tc>
                  <a:txBody>
                    <a:bodyPr/>
                    <a:lstStyle>
                      <a:lvl1pPr eaLnBrk="0" hangingPunct="0">
                        <a:defRPr kumimoji="1" sz="15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 eaLnBrk="0" hangingPunct="0">
                        <a:defRPr kumimoji="1" sz="150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 algn="ctr" eaLnBrk="0" hangingPunct="0">
                        <a:lnSpc>
                          <a:spcPts val="1600"/>
                        </a:lnSpc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algn="ctr" eaLnBrk="0" fontAlgn="base" hangingPunct="0">
                        <a:lnSpc>
                          <a:spcPts val="16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 sz="1200" b="1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Arial Unicode MS" pitchFamily="34" charset="-122"/>
                        </a:rPr>
                        <a:t>MPV</a:t>
                      </a:r>
                      <a:endParaRPr kumimoji="0" lang="zh-CN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Arial Unicode MS" pitchFamily="34" charset="-122"/>
                      </a:endParaRPr>
                    </a:p>
                  </a:txBody>
                  <a:tcPr marL="68580" marR="68580" marT="0" marB="0" anchor="ctr" horzOverflow="overflow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1574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4505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-65.1%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14769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21535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-31.4%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3.5%</a:t>
                      </a:r>
                      <a:endParaRPr lang="en-US" altLang="zh-CN" sz="1100" b="0" i="0" u="none" strike="noStrike" dirty="0">
                        <a:solidFill>
                          <a:srgbClr val="000000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620" marR="7620" marT="7620" marB="0" anchor="ctr">
                    <a:lnL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7F7F7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3" name="矩形 12"/>
          <p:cNvSpPr/>
          <p:nvPr/>
        </p:nvSpPr>
        <p:spPr>
          <a:xfrm>
            <a:off x="3519516" y="1588131"/>
            <a:ext cx="325762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月份乘用车进口量分车型情况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44931" y="476720"/>
            <a:ext cx="90384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整体市场：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5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进口乘用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7.1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辆，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同比下降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32.2%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en-US" altLang="zh-CN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CAR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MPV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同比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增速分别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-20.6%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、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-37.5%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-65.1%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3677177" y="6308886"/>
            <a:ext cx="2849563" cy="1574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数据来源：中国进口汽车市场数据库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29393" y="1940378"/>
            <a:ext cx="8638432" cy="5897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5"/>
          <p:cNvSpPr>
            <a:spLocks noChangeArrowheads="1"/>
          </p:cNvSpPr>
          <p:nvPr/>
        </p:nvSpPr>
        <p:spPr bwMode="auto">
          <a:xfrm>
            <a:off x="5" y="311006"/>
            <a:ext cx="184731" cy="29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 b="1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44931" y="531317"/>
            <a:ext cx="9038456" cy="7078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车型结构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-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正常进口：进口车销售车型主要以轿车和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为主，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2018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年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1-5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月份，轿车销售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16.0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万台，同比增长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2.5%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，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SUV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销售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16.0</a:t>
            </a:r>
            <a:r>
              <a:rPr lang="zh-CN" altLang="en-US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万台，同比下滑</a:t>
            </a:r>
            <a:r>
              <a:rPr lang="en-US" altLang="zh-CN" sz="2000" b="1" kern="0" dirty="0" smtClean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14.6%</a:t>
            </a:r>
            <a:r>
              <a:rPr lang="zh-CN" altLang="en-US" sz="2000" b="1" kern="0" dirty="0">
                <a:solidFill>
                  <a:schemeClr val="tx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。</a:t>
            </a:r>
            <a:endParaRPr lang="zh-CN" altLang="en-US" sz="2000" b="1" kern="0" dirty="0" smtClean="0">
              <a:solidFill>
                <a:schemeClr val="tx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3677177" y="6297088"/>
            <a:ext cx="2849563" cy="1692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b">
            <a:spAutoFit/>
          </a:bodyPr>
          <a:lstStyle>
            <a:lvl1pPr marL="161925" indent="-161925">
              <a:lnSpc>
                <a:spcPct val="110000"/>
              </a:lnSpc>
              <a:spcAft>
                <a:spcPct val="2500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lnSpc>
                <a:spcPct val="110000"/>
              </a:lnSpc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lnSpc>
                <a:spcPct val="110000"/>
              </a:lnSpc>
              <a:spcBef>
                <a:spcPct val="0"/>
              </a:spcBef>
              <a:spcAft>
                <a:spcPct val="25000"/>
              </a:spcAft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数据来源：</a:t>
            </a:r>
            <a:r>
              <a:rPr lang="en-US" altLang="zh-CN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AAK—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中国进口汽车联席会</a:t>
            </a:r>
            <a:endParaRPr lang="zh-CN" altLang="en-US" sz="1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40892" y="1588131"/>
            <a:ext cx="3538148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2017-2018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年进口汽车市场累计销量</a:t>
            </a:r>
            <a:r>
              <a:rPr lang="en-US" altLang="zh-CN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分车身形式</a:t>
            </a: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612569" y="1936751"/>
            <a:ext cx="8645731" cy="0"/>
          </a:xfrm>
          <a:prstGeom prst="line">
            <a:avLst/>
          </a:prstGeom>
          <a:noFill/>
          <a:ln w="19050">
            <a:solidFill>
              <a:srgbClr val="333333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endParaRPr lang="zh-CN" altLang="en-US" sz="1800" b="1">
              <a:solidFill>
                <a:srgbClr val="000000"/>
              </a:solidFill>
              <a:latin typeface="Arial" panose="020B0604020202020204"/>
              <a:ea typeface="+mn-ea"/>
            </a:endParaRPr>
          </a:p>
        </p:txBody>
      </p:sp>
      <p:graphicFrame>
        <p:nvGraphicFramePr>
          <p:cNvPr id="10" name="图表 9"/>
          <p:cNvGraphicFramePr/>
          <p:nvPr/>
        </p:nvGraphicFramePr>
        <p:xfrm>
          <a:off x="1770077" y="2055303"/>
          <a:ext cx="6610524" cy="38086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20316_VWAG_Template_draft">
  <a:themeElements>
    <a:clrScheme name="120316_VWAG_Template_draft 1">
      <a:dk1>
        <a:srgbClr val="000000"/>
      </a:dk1>
      <a:lt1>
        <a:srgbClr val="FFFFFF"/>
      </a:lt1>
      <a:dk2>
        <a:srgbClr val="003366"/>
      </a:dk2>
      <a:lt2>
        <a:srgbClr val="D4D6D9"/>
      </a:lt2>
      <a:accent1>
        <a:srgbClr val="A6ADB3"/>
      </a:accent1>
      <a:accent2>
        <a:srgbClr val="006384"/>
      </a:accent2>
      <a:accent3>
        <a:srgbClr val="FFFFFF"/>
      </a:accent3>
      <a:accent4>
        <a:srgbClr val="000000"/>
      </a:accent4>
      <a:accent5>
        <a:srgbClr val="D0D3D6"/>
      </a:accent5>
      <a:accent6>
        <a:srgbClr val="005977"/>
      </a:accent6>
      <a:hlink>
        <a:srgbClr val="5F1939"/>
      </a:hlink>
      <a:folHlink>
        <a:srgbClr val="80B0C8"/>
      </a:folHlink>
    </a:clrScheme>
    <a:fontScheme name="120316_VWAG_Template_draf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0" tIns="0" rIns="0" bIns="0" numCol="1" anchor="t" anchorCtr="0" compatLnSpc="1"/>
      <a:lstStyle>
        <a:defPPr marL="0" marR="0" indent="0" algn="l" defTabSz="67437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120316_VWAG_Template_draft 1">
        <a:dk1>
          <a:srgbClr val="000000"/>
        </a:dk1>
        <a:lt1>
          <a:srgbClr val="FFFFFF"/>
        </a:lt1>
        <a:dk2>
          <a:srgbClr val="003366"/>
        </a:dk2>
        <a:lt2>
          <a:srgbClr val="D4D6D9"/>
        </a:lt2>
        <a:accent1>
          <a:srgbClr val="A6ADB3"/>
        </a:accent1>
        <a:accent2>
          <a:srgbClr val="006384"/>
        </a:accent2>
        <a:accent3>
          <a:srgbClr val="FFFFFF"/>
        </a:accent3>
        <a:accent4>
          <a:srgbClr val="000000"/>
        </a:accent4>
        <a:accent5>
          <a:srgbClr val="D0D3D6"/>
        </a:accent5>
        <a:accent6>
          <a:srgbClr val="005977"/>
        </a:accent6>
        <a:hlink>
          <a:srgbClr val="5F1939"/>
        </a:hlink>
        <a:folHlink>
          <a:srgbClr val="80B0C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10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等线 Light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等线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8.xml><?xml version="1.0" encoding="utf-8"?>
<a:themeOverride xmlns:a="http://schemas.openxmlformats.org/drawingml/2006/main">
  <a:clrScheme name="120316_VWAG_Template_draft 1">
    <a:dk1>
      <a:srgbClr val="000000"/>
    </a:dk1>
    <a:lt1>
      <a:srgbClr val="FFFFFF"/>
    </a:lt1>
    <a:dk2>
      <a:srgbClr val="003366"/>
    </a:dk2>
    <a:lt2>
      <a:srgbClr val="D4D6D9"/>
    </a:lt2>
    <a:accent1>
      <a:srgbClr val="A6ADB3"/>
    </a:accent1>
    <a:accent2>
      <a:srgbClr val="006384"/>
    </a:accent2>
    <a:accent3>
      <a:srgbClr val="FFFFFF"/>
    </a:accent3>
    <a:accent4>
      <a:srgbClr val="000000"/>
    </a:accent4>
    <a:accent5>
      <a:srgbClr val="D0D3D6"/>
    </a:accent5>
    <a:accent6>
      <a:srgbClr val="005977"/>
    </a:accent6>
    <a:hlink>
      <a:srgbClr val="5F1939"/>
    </a:hlink>
    <a:folHlink>
      <a:srgbClr val="80B0C8"/>
    </a:folHlink>
  </a:clrScheme>
  <a:fontScheme name="120316_VWAG_Template_draft">
    <a:majorFont>
      <a:latin typeface="Arial"/>
      <a:ea typeface=""/>
      <a:cs typeface=""/>
    </a:majorFont>
    <a:minorFont>
      <a:latin typeface="Arial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9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347</TotalTime>
  <Words>2993</Words>
  <Application>Microsoft Office PowerPoint</Application>
  <PresentationFormat>A4 纸张(210x297 毫米)</PresentationFormat>
  <Paragraphs>510</Paragraphs>
  <Slides>24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Arial Unicode MS</vt:lpstr>
      <vt:lpstr>等线</vt:lpstr>
      <vt:lpstr>宋体</vt:lpstr>
      <vt:lpstr>微软雅黑</vt:lpstr>
      <vt:lpstr>Arial</vt:lpstr>
      <vt:lpstr>Arial Bold</vt:lpstr>
      <vt:lpstr>Calibri</vt:lpstr>
      <vt:lpstr>Times New Roman</vt:lpstr>
      <vt:lpstr>Wingdings</vt:lpstr>
      <vt:lpstr>120316_VWAG_Template_draft</vt:lpstr>
      <vt:lpstr>PowerPoint 演示文稿</vt:lpstr>
      <vt:lpstr>PowerPoint 演示文稿</vt:lpstr>
      <vt:lpstr>PowerPoint 演示文稿</vt:lpstr>
      <vt:lpstr>PowerPoint 演示文稿</vt:lpstr>
      <vt:lpstr>2018年5月行业库存深度为4.05个月，基本和上个月持平。</vt:lpstr>
      <vt:lpstr>从月度走势来看，2018年5月平行进口汽车共7,796辆，同比42%，主下滑要是由于关税税率下降，进口贸易商为了回避经营风险，大幅减少进口量。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with picture  in Arial bold 28 pt</dc:title>
  <dc:creator>黄露</dc:creator>
  <cp:lastModifiedBy>黄露</cp:lastModifiedBy>
  <cp:revision>2961</cp:revision>
  <cp:lastPrinted>2013-12-11T01:16:00Z</cp:lastPrinted>
  <dcterms:created xsi:type="dcterms:W3CDTF">2012-04-10T02:52:00Z</dcterms:created>
  <dcterms:modified xsi:type="dcterms:W3CDTF">2018-07-06T20:52:46Z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