
<file path=[Content_Types].xml><?xml version="1.0" encoding="utf-8"?>
<Types xmlns="http://schemas.openxmlformats.org/package/2006/content-types">
  <Override PartName="/ppt/notesSlides/notesSlide2.xml" ContentType="application/vnd.openxmlformats-officedocument.presentationml.notesSlide+xml"/>
  <Override PartName="/ppt/theme/themeOverride12.xml" ContentType="application/vnd.openxmlformats-officedocument.themeOverr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theme/themeOverride5.xml" ContentType="application/vnd.openxmlformats-officedocument.themeOverride+xml"/>
  <Override PartName="/ppt/drawings/drawing2.xml" ContentType="application/vnd.openxmlformats-officedocument.drawingml.chartshapes+xml"/>
  <Override PartName="/ppt/diagrams/quickStyle2.xml" ContentType="application/vnd.openxmlformats-officedocument.drawingml.diagramStyle+xml"/>
  <Override PartName="/ppt/charts/colors6.xml" ContentType="application/vnd.ms-office.chartcolorstyl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charts/chart17.xml" ContentType="application/vnd.openxmlformats-officedocument.drawingml.char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charts/chart13.xml" ContentType="application/vnd.openxmlformats-officedocument.drawingml.chart+xml"/>
  <Override PartName="/ppt/charts/chart24.xml" ContentType="application/vnd.openxmlformats-officedocument.drawingml.chart+xml"/>
  <Override PartName="/ppt/charts/colors2.xml" ContentType="application/vnd.ms-office.chartcolorstyl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docProps/custom.xml" ContentType="application/vnd.openxmlformats-officedocument.custom-properties+xml"/>
  <Override PartName="/ppt/charts/chart7.xml" ContentType="application/vnd.openxmlformats-officedocument.drawingml.chart+xml"/>
  <Override PartName="/ppt/charts/chart20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charts/style5.xml" ContentType="application/vnd.ms-office.chartstyl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theme/themeOverride8.xml" ContentType="application/vnd.openxmlformats-officedocument.themeOverride+xml"/>
  <Override PartName="/ppt/theme/themeOverride11.xml" ContentType="application/vnd.openxmlformats-officedocument.themeOverride+xml"/>
  <Override PartName="/ppt/drawings/drawing3.xml" ContentType="application/vnd.openxmlformats-officedocument.drawingml.chartshapes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charts/style1.xml" ContentType="application/vnd.ms-office.chart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Override6.xml" ContentType="application/vnd.openxmlformats-officedocument.themeOverride+xml"/>
  <Override PartName="/ppt/drawings/drawing1.xml" ContentType="application/vnd.openxmlformats-officedocument.drawingml.chartshapes+xml"/>
  <Override PartName="/ppt/charts/chart18.xml" ContentType="application/vnd.openxmlformats-officedocument.drawingml.chart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theme/themeOverride4.xml" ContentType="application/vnd.openxmlformats-officedocument.themeOverride+xml"/>
  <Default Extension="emf" ContentType="image/x-emf"/>
  <Override PartName="/ppt/charts/chart16.xml" ContentType="application/vnd.openxmlformats-officedocument.drawingml.chart+xml"/>
  <Default Extension="jpeg" ContentType="image/jpeg"/>
  <Override PartName="/ppt/diagrams/quickStyle1.xml" ContentType="application/vnd.openxmlformats-officedocument.drawingml.diagramStyle+xml"/>
  <Override PartName="/ppt/charts/colors5.xml" ContentType="application/vnd.ms-office.chartcolor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Override PartName="/ppt/charts/chart14.xml" ContentType="application/vnd.openxmlformats-officedocument.drawingml.chart+xml"/>
  <Override PartName="/ppt/charts/chart23.xml" ContentType="application/vnd.openxmlformats-officedocument.drawingml.chart+xml"/>
  <Override PartName="/docProps/app.xml" ContentType="application/vnd.openxmlformats-officedocument.extended-properties+xml"/>
  <Override PartName="/ppt/charts/colors3.xml" ContentType="application/vnd.ms-office.chartcolorstyle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diagrams/layout4.xml" ContentType="application/vnd.openxmlformats-officedocument.drawingml.diagramLayout+xml"/>
  <Override PartName="/ppt/charts/chart21.xml" ContentType="application/vnd.openxmlformats-officedocument.drawingml.chart+xml"/>
  <Override PartName="/ppt/charts/colors1.xml" ContentType="application/vnd.ms-office.chartcolorstyle+xml"/>
  <Override PartName="/ppt/slideLayouts/slideLayout10.xml" ContentType="application/vnd.openxmlformats-officedocument.presentationml.slideLayout+xml"/>
  <Default Extension="gif" ContentType="image/gif"/>
  <Override PartName="/ppt/charts/chart6.xml" ContentType="application/vnd.openxmlformats-officedocument.drawingml.chart+xml"/>
  <Override PartName="/ppt/charts/chart10.xml" ContentType="application/vnd.openxmlformats-officedocument.drawingml.char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charts/chart4.xml" ContentType="application/vnd.openxmlformats-officedocument.drawingml.chart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charts/style6.xml" ContentType="application/vnd.ms-office.chartstyle+xml"/>
  <Override PartName="/ppt/slides/slide8.xml" ContentType="application/vnd.openxmlformats-officedocument.presentationml.slide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theme/themeOverride9.xml" ContentType="application/vnd.openxmlformats-officedocument.themeOverr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ppt/charts/style4.xml" ContentType="application/vnd.ms-office.chartstyle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heme/themeOverride7.xml" ContentType="application/vnd.openxmlformats-officedocument.themeOverride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charts/style2.xml" ContentType="application/vnd.ms-office.chart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Override10.xml" ContentType="application/vnd.openxmlformats-officedocument.themeOverride+xml"/>
  <Override PartName="/ppt/charts/chart19.xml" ContentType="application/vnd.openxmlformats-officedocument.drawingml.char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Override3.xml" ContentType="application/vnd.openxmlformats-officedocument.themeOverride+xml"/>
  <Override PartName="/ppt/charts/colors4.xml" ContentType="application/vnd.ms-office.chartcolorstyle+xml"/>
  <Default Extension="rels" ContentType="application/vnd.openxmlformats-package.relationships+xml"/>
  <Override PartName="/ppt/slides/slide23.xml" ContentType="application/vnd.openxmlformats-officedocument.presentationml.slide+xml"/>
  <Override PartName="/ppt/charts/chart15.xml" ContentType="application/vnd.openxmlformats-officedocument.drawingml.char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22.xml" ContentType="application/vnd.openxmlformats-officedocument.drawingml.char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diagrams/drawing5.xml" ContentType="application/vnd.ms-office.drawingml.diagramDrawing+xml"/>
  <Override PartName="/ppt/charts/style3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sldIdLst>
    <p:sldId id="256" r:id="rId2"/>
    <p:sldId id="282" r:id="rId3"/>
    <p:sldId id="376" r:id="rId4"/>
    <p:sldId id="377" r:id="rId5"/>
    <p:sldId id="378" r:id="rId6"/>
    <p:sldId id="394" r:id="rId7"/>
    <p:sldId id="362" r:id="rId8"/>
    <p:sldId id="346" r:id="rId9"/>
    <p:sldId id="342" r:id="rId10"/>
    <p:sldId id="372" r:id="rId11"/>
    <p:sldId id="379" r:id="rId12"/>
    <p:sldId id="385" r:id="rId13"/>
    <p:sldId id="386" r:id="rId14"/>
    <p:sldId id="387" r:id="rId15"/>
    <p:sldId id="388" r:id="rId16"/>
    <p:sldId id="389" r:id="rId17"/>
    <p:sldId id="390" r:id="rId18"/>
    <p:sldId id="392" r:id="rId19"/>
    <p:sldId id="373" r:id="rId20"/>
    <p:sldId id="357" r:id="rId21"/>
    <p:sldId id="393" r:id="rId22"/>
    <p:sldId id="359" r:id="rId23"/>
    <p:sldId id="398" r:id="rId24"/>
    <p:sldId id="395" r:id="rId25"/>
    <p:sldId id="396" r:id="rId26"/>
    <p:sldId id="397" r:id="rId27"/>
    <p:sldId id="264" r:id="rId2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680" userDrawn="1">
          <p15:clr>
            <a:srgbClr val="A4A3A4"/>
          </p15:clr>
        </p15:guide>
        <p15:guide id="2" pos="2880">
          <p15:clr>
            <a:srgbClr val="A4A3A4"/>
          </p15:clr>
        </p15:guide>
        <p15:guide id="3" pos="1732">
          <p15:clr>
            <a:srgbClr val="A4A3A4"/>
          </p15:clr>
        </p15:guide>
        <p15:guide id="4" pos="4027">
          <p15:clr>
            <a:srgbClr val="A4A3A4"/>
          </p15:clr>
        </p15:guide>
        <p15:guide id="5" orient="horz" pos="3203" userDrawn="1">
          <p15:clr>
            <a:srgbClr val="A4A3A4"/>
          </p15:clr>
        </p15:guide>
        <p15:guide id="6" orient="horz" pos="1774" userDrawn="1">
          <p15:clr>
            <a:srgbClr val="A4A3A4"/>
          </p15:clr>
        </p15:guide>
        <p15:guide id="7" orient="horz" pos="411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DD7EE"/>
    <a:srgbClr val="D9D9D9"/>
    <a:srgbClr val="5B9BD5"/>
    <a:srgbClr val="FFC000"/>
    <a:srgbClr val="70AD47"/>
    <a:srgbClr val="ED7D31"/>
    <a:srgbClr val="44546A"/>
    <a:srgbClr val="9BBB59"/>
    <a:srgbClr val="ED9131"/>
    <a:srgbClr val="4E26F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12" autoAdjust="0"/>
    <p:restoredTop sz="91280" autoAdjust="0"/>
  </p:normalViewPr>
  <p:slideViewPr>
    <p:cSldViewPr snapToGrid="0" showGuides="1">
      <p:cViewPr varScale="1">
        <p:scale>
          <a:sx n="67" d="100"/>
          <a:sy n="67" d="100"/>
        </p:scale>
        <p:origin x="-1254" y="-96"/>
      </p:cViewPr>
      <p:guideLst>
        <p:guide orient="horz" pos="3680"/>
        <p:guide orient="horz" pos="3203"/>
        <p:guide orient="horz" pos="1774"/>
        <p:guide orient="horz" pos="4110"/>
        <p:guide pos="2880"/>
        <p:guide pos="1732"/>
        <p:guide pos="402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59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1.xlsx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8.xlsx"/><Relationship Id="rId1" Type="http://schemas.openxmlformats.org/officeDocument/2006/relationships/themeOverride" Target="../theme/themeOverride8.xml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9.xlsx"/><Relationship Id="rId1" Type="http://schemas.openxmlformats.org/officeDocument/2006/relationships/themeOverride" Target="../theme/themeOverride9.xml"/></Relationships>
</file>

<file path=ppt/charts/_rels/chart12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openxmlformats.org/officeDocument/2006/relationships/package" Target="../embeddings/Microsoft_Office_Excel____10.xlsx"/><Relationship Id="rId1" Type="http://schemas.openxmlformats.org/officeDocument/2006/relationships/themeOverride" Target="../theme/themeOverride10.xml"/><Relationship Id="rId4" Type="http://schemas.microsoft.com/office/2011/relationships/chartStyle" Target="style1.xml"/></Relationships>
</file>

<file path=ppt/charts/_rels/chart13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Office_Excel____11.xlsx"/></Relationships>
</file>

<file path=ppt/charts/_rels/chart14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Office_Excel____12.xlsx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13.xlsx"/><Relationship Id="rId1" Type="http://schemas.openxmlformats.org/officeDocument/2006/relationships/themeOverride" Target="../theme/themeOverride11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3.xml"/><Relationship Id="rId2" Type="http://schemas.openxmlformats.org/officeDocument/2006/relationships/package" Target="../embeddings/Microsoft_Office_Excel____14.xlsx"/><Relationship Id="rId1" Type="http://schemas.openxmlformats.org/officeDocument/2006/relationships/themeOverride" Target="../theme/themeOverride12.xml"/></Relationships>
</file>

<file path=ppt/charts/_rels/chart17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Office_Excel____15.xlsx"/></Relationships>
</file>

<file path=ppt/charts/_rels/chart18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oleObject" Target="file:///E:\&#39033;&#30446;\&#20108;&#25163;&#36710;&#24180;&#25253;&#65288;&#21327;&#20250;&#65289;\2018&#24180;6&#26376;\&#26376;&#25253;&#25968;&#25454;&#27169;&#26495;(&#27599;&#26376;&#26356;&#26032;&#65289;2018.6&#26376;.xlsx" TargetMode="External"/></Relationships>
</file>

<file path=ppt/charts/_rels/chart19.xml.rels><?xml version="1.0" encoding="UTF-8" standalone="yes"?>
<Relationships xmlns="http://schemas.openxmlformats.org/package/2006/relationships"><Relationship Id="rId3" Type="http://schemas.microsoft.com/office/2011/relationships/chartStyle" Target="style6.xml"/><Relationship Id="rId2" Type="http://schemas.microsoft.com/office/2011/relationships/chartColorStyle" Target="colors6.xml"/><Relationship Id="rId1" Type="http://schemas.openxmlformats.org/officeDocument/2006/relationships/package" Target="../embeddings/Microsoft_Office_Excel____16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2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17.xlsx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18.xlsx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dministrator\Desktop\&#34892;&#35748;&#35777;&#19978;&#21322;&#24180;&#27719;&#24635;.xlsx" TargetMode="External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dministrator\Desktop\&#34892;&#35748;&#35777;&#19978;&#21322;&#24180;&#27719;&#24635;.xlsx" TargetMode="External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dministrator\Desktop\&#34892;&#35748;&#35777;&#19978;&#21322;&#24180;&#27719;&#24635;.xlsx" TargetMode="Externa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3.xlsx"/><Relationship Id="rId1" Type="http://schemas.openxmlformats.org/officeDocument/2006/relationships/themeOverride" Target="../theme/themeOverride1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oleObject" Target="file:///E:\&#29579;&#26195;\&#21327;&#20250;\2018&#24180;5&#26376;\&#26376;&#25253;&#25968;&#25454;&#27169;&#26495;(&#27599;&#26376;&#26356;&#26032;&#65289;2018.5&#26376;.xlsx" TargetMode="External"/><Relationship Id="rId1" Type="http://schemas.openxmlformats.org/officeDocument/2006/relationships/themeOverride" Target="../theme/themeOverride2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4.xlsx"/><Relationship Id="rId1" Type="http://schemas.openxmlformats.org/officeDocument/2006/relationships/themeOverride" Target="../theme/themeOverride3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oleObject" Target="file:///E:\&#29579;&#26195;\&#21327;&#20250;\2018&#24180;5&#26376;\&#26376;&#25253;&#25968;&#25454;&#27169;&#26495;(&#27599;&#26376;&#26356;&#26032;&#65289;2018.5&#26376;.xlsx" TargetMode="External"/><Relationship Id="rId1" Type="http://schemas.openxmlformats.org/officeDocument/2006/relationships/themeOverride" Target="../theme/themeOverride4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5.xlsx"/><Relationship Id="rId1" Type="http://schemas.openxmlformats.org/officeDocument/2006/relationships/themeOverride" Target="../theme/themeOverride5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package" Target="../embeddings/Microsoft_Office_Excel____6.xlsx"/><Relationship Id="rId1" Type="http://schemas.openxmlformats.org/officeDocument/2006/relationships/themeOverride" Target="../theme/themeOverride6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2.xml"/><Relationship Id="rId2" Type="http://schemas.openxmlformats.org/officeDocument/2006/relationships/package" Target="../embeddings/Microsoft_Office_Excel____7.xlsx"/><Relationship Id="rId1" Type="http://schemas.openxmlformats.org/officeDocument/2006/relationships/themeOverride" Target="../theme/themeOverrid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title>
      <c:tx>
        <c:rich>
          <a:bodyPr rot="0" spcFirstLastPara="1" vertOverflow="ellipsis" vert="horz" wrap="square" anchor="ctr" anchorCtr="1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lang="zh-CN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 b="0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2018</a:t>
            </a:r>
            <a:r>
              <a:rPr lang="zh-CN" altLang="zh-CN" sz="1200" b="0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1200" b="0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6</a:t>
            </a:r>
            <a:r>
              <a:rPr lang="zh-CN" altLang="en-US" sz="1200" b="0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  <a:r>
              <a:rPr lang="zh-CN" altLang="zh-CN" sz="1200" b="0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二手车交易量</a:t>
            </a:r>
            <a:r>
              <a:rPr lang="zh-CN" altLang="en-US" sz="1200" b="0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环</a:t>
            </a:r>
            <a:r>
              <a:rPr lang="zh-CN" altLang="zh-CN" sz="1200" b="0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比变化图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layout>
        <c:manualLayout>
          <c:xMode val="edge"/>
          <c:yMode val="edge"/>
          <c:x val="0.23155545206933348"/>
          <c:y val="0"/>
        </c:manualLayout>
      </c:layout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0.13537505548157988"/>
          <c:y val="0.223350694444444"/>
          <c:w val="0.75810031069685102"/>
          <c:h val="0.60419195647419766"/>
        </c:manualLayout>
      </c:layout>
      <c:barChart>
        <c:barDir val="col"/>
        <c:grouping val="clustered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dLbls>
            <c:dLbl>
              <c:idx val="0"/>
              <c:layout>
                <c:manualLayout>
                  <c:x val="0"/>
                  <c:y val="-2.497783871687776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200" b="0" i="0" u="none" strike="noStrike" kern="1200" baseline="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"/>
                  <c:y val="-1.9883613405184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200" b="0" i="0" u="none" strike="noStrike" kern="1200" baseline="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400" b="0" i="0" u="none" strike="noStrike" kern="1200" baseline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Sheet1!$B$2:$C$2</c:f>
              <c:numCache>
                <c:formatCode>yyyy"年"m"月"</c:formatCode>
                <c:ptCount val="2"/>
                <c:pt idx="0">
                  <c:v>43252</c:v>
                </c:pt>
                <c:pt idx="1">
                  <c:v>43221</c:v>
                </c:pt>
              </c:numCache>
            </c:numRef>
          </c:cat>
          <c:val>
            <c:numRef>
              <c:f>Sheet1!$B$3:$C$3</c:f>
              <c:numCache>
                <c:formatCode>0.00</c:formatCode>
                <c:ptCount val="2"/>
                <c:pt idx="0">
                  <c:v>105.66840000000001</c:v>
                </c:pt>
                <c:pt idx="1">
                  <c:v>120.3031</c:v>
                </c:pt>
              </c:numCache>
            </c:numRef>
          </c:val>
        </c:ser>
        <c:dLbls>
          <c:showVal val="1"/>
        </c:dLbls>
        <c:overlap val="-25"/>
        <c:axId val="170385408"/>
        <c:axId val="170386944"/>
      </c:barChart>
      <c:catAx>
        <c:axId val="170385408"/>
        <c:scaling>
          <c:orientation val="minMax"/>
        </c:scaling>
        <c:axPos val="b"/>
        <c:numFmt formatCode="yyyy&quot;年&quot;m&quot;月&quot;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70386944"/>
        <c:crosses val="autoZero"/>
        <c:lblAlgn val="ctr"/>
        <c:lblOffset val="100"/>
      </c:catAx>
      <c:valAx>
        <c:axId val="170386944"/>
        <c:scaling>
          <c:orientation val="minMax"/>
          <c:max val="130"/>
          <c:min val="50"/>
        </c:scaling>
        <c:delete val="1"/>
        <c:axPos val="l"/>
        <c:numFmt formatCode="0.00" sourceLinked="1"/>
        <c:tickLblPos val="none"/>
        <c:crossAx val="170385408"/>
        <c:crosses val="autoZero"/>
        <c:crossBetween val="between"/>
        <c:majorUnit val="10"/>
      </c:valAx>
      <c:spPr>
        <a:noFill/>
        <a:ln>
          <a:noFill/>
        </a:ln>
        <a:effectLst/>
      </c:spPr>
    </c:plotArea>
    <c:plotVisOnly val="1"/>
    <c:dispBlanksAs val="gap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lang="zh-CN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2018</a:t>
            </a:r>
            <a:r>
              <a:rPr lang="zh-CN" altLang="zh-CN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年全国二手车交易</a:t>
            </a:r>
            <a:r>
              <a:rPr lang="zh-CN" altLang="en-US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金额累计同</a:t>
            </a:r>
            <a:r>
              <a:rPr lang="zh-CN" altLang="zh-CN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比变化图</a:t>
            </a: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layout>
        <c:manualLayout>
          <c:xMode val="edge"/>
          <c:yMode val="edge"/>
          <c:x val="0.16878164919902722"/>
          <c:y val="2.938502269988381E-3"/>
        </c:manualLayout>
      </c:layout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0.13537505548157988"/>
          <c:y val="0.223350694444444"/>
          <c:w val="0.75810031069685102"/>
          <c:h val="0.60419195647419766"/>
        </c:manualLayout>
      </c:layout>
      <c:barChart>
        <c:barDir val="col"/>
        <c:grouping val="clustered"/>
        <c:ser>
          <c:idx val="0"/>
          <c:order val="0"/>
          <c:dLbls>
            <c:dLbl>
              <c:idx val="0"/>
              <c:layout>
                <c:manualLayout>
                  <c:x val="0"/>
                  <c:y val="-2.497783871687776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200" b="0" i="0" u="none" strike="noStrike" kern="1200" baseline="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"/>
                  <c:y val="-1.9883613405184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200" b="0" i="0" u="none" strike="noStrike" kern="1200" baseline="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400" b="0" i="0" u="none" strike="noStrike" kern="1200" baseline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Sheet1!$B$252:$C$252</c:f>
              <c:strCache>
                <c:ptCount val="2"/>
                <c:pt idx="0">
                  <c:v>2017年</c:v>
                </c:pt>
                <c:pt idx="1">
                  <c:v>2018年</c:v>
                </c:pt>
              </c:strCache>
            </c:strRef>
          </c:cat>
          <c:val>
            <c:numRef>
              <c:f>Sheet1!$B$265:$C$265</c:f>
              <c:numCache>
                <c:formatCode>0.00</c:formatCode>
                <c:ptCount val="2"/>
                <c:pt idx="0">
                  <c:v>3895.92352533553</c:v>
                </c:pt>
                <c:pt idx="1">
                  <c:v>4123.1716667295241</c:v>
                </c:pt>
              </c:numCache>
            </c:numRef>
          </c:val>
        </c:ser>
        <c:dLbls>
          <c:showVal val="1"/>
        </c:dLbls>
        <c:overlap val="-25"/>
        <c:axId val="194313600"/>
        <c:axId val="202753152"/>
      </c:barChart>
      <c:catAx>
        <c:axId val="194313600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202753152"/>
        <c:crosses val="autoZero"/>
        <c:auto val="1"/>
        <c:lblAlgn val="ctr"/>
        <c:lblOffset val="100"/>
      </c:catAx>
      <c:valAx>
        <c:axId val="202753152"/>
        <c:scaling>
          <c:orientation val="minMax"/>
          <c:max val="5000"/>
          <c:min val="1500"/>
        </c:scaling>
        <c:delete val="1"/>
        <c:axPos val="l"/>
        <c:numFmt formatCode="0.00" sourceLinked="1"/>
        <c:tickLblPos val="none"/>
        <c:crossAx val="194313600"/>
        <c:crosses val="autoZero"/>
        <c:crossBetween val="between"/>
        <c:majorUnit val="500"/>
        <c:minorUnit val="2"/>
      </c:valAx>
      <c:spPr>
        <a:noFill/>
        <a:ln>
          <a:noFill/>
        </a:ln>
        <a:effectLst/>
      </c:spPr>
    </c:plotArea>
    <c:plotVisOnly val="1"/>
    <c:dispBlanksAs val="gap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2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lang="zh-CN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 b="0" i="0" u="none" strike="noStrike" kern="1200" spc="0" baseline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2018</a:t>
            </a:r>
            <a:r>
              <a:rPr lang="zh-CN" altLang="zh-CN" sz="1200" b="0" i="0" u="none" strike="noStrike" kern="1200" spc="0" baseline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年全国</a:t>
            </a:r>
            <a:r>
              <a:rPr lang="zh-CN" altLang="zh-CN" sz="1200" b="0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二手车交易量</a:t>
            </a:r>
            <a:r>
              <a:rPr lang="zh-CN" altLang="en-US" sz="1200" b="0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累计同</a:t>
            </a:r>
            <a:r>
              <a:rPr lang="zh-CN" altLang="zh-CN" sz="1200" b="0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比变化图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layout>
        <c:manualLayout>
          <c:xMode val="edge"/>
          <c:yMode val="edge"/>
          <c:x val="0.18185462088281165"/>
          <c:y val="3.0328188844423536E-3"/>
        </c:manualLayout>
      </c:layout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0.13537505548157988"/>
          <c:y val="0.223350694444444"/>
          <c:w val="0.75810031069685102"/>
          <c:h val="0.60419195647419766"/>
        </c:manualLayout>
      </c:layout>
      <c:barChart>
        <c:barDir val="col"/>
        <c:grouping val="clustered"/>
        <c:ser>
          <c:idx val="0"/>
          <c:order val="0"/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200" b="0" i="0" u="none" strike="noStrike" kern="1200" baseline="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200" b="0" i="0" u="none" strike="noStrike" kern="1200" baseline="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400" b="0" i="0" u="none" strike="noStrike" kern="1200" baseline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Sheet1!$B$27:$C$27</c:f>
              <c:strCache>
                <c:ptCount val="2"/>
                <c:pt idx="0">
                  <c:v>2017年</c:v>
                </c:pt>
                <c:pt idx="1">
                  <c:v>2018年</c:v>
                </c:pt>
              </c:strCache>
            </c:strRef>
          </c:cat>
          <c:val>
            <c:numRef>
              <c:f>Sheet1!$B$40:$C$40</c:f>
              <c:numCache>
                <c:formatCode>0.00</c:formatCode>
                <c:ptCount val="2"/>
                <c:pt idx="0">
                  <c:v>583.71</c:v>
                </c:pt>
                <c:pt idx="1">
                  <c:v>660.24400000000003</c:v>
                </c:pt>
              </c:numCache>
            </c:numRef>
          </c:val>
        </c:ser>
        <c:dLbls>
          <c:showVal val="1"/>
        </c:dLbls>
        <c:overlap val="-25"/>
        <c:axId val="194567552"/>
        <c:axId val="194393216"/>
      </c:barChart>
      <c:catAx>
        <c:axId val="194567552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94393216"/>
        <c:crosses val="autoZero"/>
        <c:auto val="1"/>
        <c:lblAlgn val="ctr"/>
        <c:lblOffset val="100"/>
      </c:catAx>
      <c:valAx>
        <c:axId val="194393216"/>
        <c:scaling>
          <c:orientation val="minMax"/>
          <c:max val="800"/>
          <c:min val="200"/>
        </c:scaling>
        <c:delete val="1"/>
        <c:axPos val="l"/>
        <c:numFmt formatCode="0.00" sourceLinked="1"/>
        <c:tickLblPos val="none"/>
        <c:crossAx val="194567552"/>
        <c:crosses val="autoZero"/>
        <c:crossBetween val="between"/>
        <c:majorUnit val="100"/>
        <c:minorUnit val="2"/>
      </c:valAx>
      <c:spPr>
        <a:noFill/>
        <a:ln>
          <a:noFill/>
        </a:ln>
        <a:effectLst/>
      </c:spPr>
    </c:plotArea>
    <c:plotVisOnly val="1"/>
    <c:dispBlanksAs val="gap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2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Sheet1!$B$302</c:f>
              <c:strCache>
                <c:ptCount val="1"/>
                <c:pt idx="0">
                  <c:v>交易量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spPr>
              <a:noFill/>
              <a:ln>
                <a:solidFill>
                  <a:schemeClr val="accent1"/>
                </a:solidFill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Sheet1!$A$303:$A$309</c:f>
              <c:strCache>
                <c:ptCount val="7"/>
                <c:pt idx="0">
                  <c:v>2012年</c:v>
                </c:pt>
                <c:pt idx="1">
                  <c:v>2013年</c:v>
                </c:pt>
                <c:pt idx="2">
                  <c:v>2014年</c:v>
                </c:pt>
                <c:pt idx="3">
                  <c:v>2015年</c:v>
                </c:pt>
                <c:pt idx="4">
                  <c:v>2016年</c:v>
                </c:pt>
                <c:pt idx="5">
                  <c:v>2017年</c:v>
                </c:pt>
                <c:pt idx="6">
                  <c:v>2018年1-6月</c:v>
                </c:pt>
              </c:strCache>
            </c:strRef>
          </c:cat>
          <c:val>
            <c:numRef>
              <c:f>Sheet1!$B$303:$B$309</c:f>
              <c:numCache>
                <c:formatCode>General</c:formatCode>
                <c:ptCount val="7"/>
                <c:pt idx="0">
                  <c:v>794</c:v>
                </c:pt>
                <c:pt idx="1">
                  <c:v>847</c:v>
                </c:pt>
                <c:pt idx="2">
                  <c:v>920</c:v>
                </c:pt>
                <c:pt idx="3">
                  <c:v>942</c:v>
                </c:pt>
                <c:pt idx="4">
                  <c:v>1039</c:v>
                </c:pt>
                <c:pt idx="5">
                  <c:v>1240.0899999999999</c:v>
                </c:pt>
                <c:pt idx="6" formatCode="0.00_ ">
                  <c:v>660.24400000000003</c:v>
                </c:pt>
              </c:numCache>
            </c:numRef>
          </c:val>
        </c:ser>
        <c:axId val="194884736"/>
        <c:axId val="194886272"/>
      </c:barChart>
      <c:lineChart>
        <c:grouping val="standard"/>
        <c:ser>
          <c:idx val="1"/>
          <c:order val="1"/>
          <c:tx>
            <c:strRef>
              <c:f>Sheet1!$C$302</c:f>
              <c:strCache>
                <c:ptCount val="1"/>
                <c:pt idx="0">
                  <c:v>增长率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5.3225532433288307E-2"/>
                  <c:y val="-6.1845229449672426E-2"/>
                </c:manualLayout>
              </c:layout>
              <c:dLblPos val="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3.0290615174870073E-2"/>
                  <c:y val="-6.8847693847693917E-2"/>
                </c:manualLayout>
              </c:layout>
              <c:dLblPos val="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r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Sheet1!$A$303:$A$309</c:f>
              <c:strCache>
                <c:ptCount val="7"/>
                <c:pt idx="0">
                  <c:v>2012年</c:v>
                </c:pt>
                <c:pt idx="1">
                  <c:v>2013年</c:v>
                </c:pt>
                <c:pt idx="2">
                  <c:v>2014年</c:v>
                </c:pt>
                <c:pt idx="3">
                  <c:v>2015年</c:v>
                </c:pt>
                <c:pt idx="4">
                  <c:v>2016年</c:v>
                </c:pt>
                <c:pt idx="5">
                  <c:v>2017年</c:v>
                </c:pt>
                <c:pt idx="6">
                  <c:v>2018年1-6月</c:v>
                </c:pt>
              </c:strCache>
            </c:strRef>
          </c:cat>
          <c:val>
            <c:numRef>
              <c:f>Sheet1!$C$303:$C$309</c:f>
              <c:numCache>
                <c:formatCode>0.00%</c:formatCode>
                <c:ptCount val="7"/>
                <c:pt idx="0">
                  <c:v>0.16400000000000001</c:v>
                </c:pt>
                <c:pt idx="1">
                  <c:v>6.6750629722921923E-2</c:v>
                </c:pt>
                <c:pt idx="2">
                  <c:v>8.6186540731995234E-2</c:v>
                </c:pt>
                <c:pt idx="3">
                  <c:v>2.3913043478260891E-2</c:v>
                </c:pt>
                <c:pt idx="4">
                  <c:v>0.10297239915074304</c:v>
                </c:pt>
                <c:pt idx="5">
                  <c:v>0.1935418671799807</c:v>
                </c:pt>
                <c:pt idx="6">
                  <c:v>0.13111647907351243</c:v>
                </c:pt>
              </c:numCache>
            </c:numRef>
          </c:val>
        </c:ser>
        <c:marker val="1"/>
        <c:axId val="194893696"/>
        <c:axId val="194892160"/>
      </c:lineChart>
      <c:catAx>
        <c:axId val="194884736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94886272"/>
        <c:crosses val="autoZero"/>
        <c:auto val="1"/>
        <c:lblAlgn val="ctr"/>
        <c:lblOffset val="100"/>
      </c:catAx>
      <c:valAx>
        <c:axId val="194886272"/>
        <c:scaling>
          <c:orientation val="minMax"/>
        </c:scaling>
        <c:axPos val="l"/>
        <c:numFmt formatCode="General" sourceLinked="1"/>
        <c:majorTickMark val="none"/>
        <c:minorTickMark val="out"/>
        <c:tickLblPos val="nextTo"/>
        <c:spPr>
          <a:noFill/>
          <a:ln>
            <a:solidFill>
              <a:schemeClr val="bg2">
                <a:lumMod val="90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94884736"/>
        <c:crosses val="autoZero"/>
        <c:crossBetween val="between"/>
      </c:valAx>
      <c:valAx>
        <c:axId val="194892160"/>
        <c:scaling>
          <c:orientation val="minMax"/>
        </c:scaling>
        <c:axPos val="r"/>
        <c:numFmt formatCode="0%" sourceLinked="0"/>
        <c:minorTickMark val="out"/>
        <c:tickLblPos val="nextTo"/>
        <c:spPr>
          <a:noFill/>
          <a:ln>
            <a:solidFill>
              <a:schemeClr val="bg2">
                <a:lumMod val="90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94893696"/>
        <c:crosses val="max"/>
        <c:crossBetween val="between"/>
      </c:valAx>
      <c:catAx>
        <c:axId val="194893696"/>
        <c:scaling>
          <c:orientation val="minMax"/>
        </c:scaling>
        <c:delete val="1"/>
        <c:axPos val="b"/>
        <c:numFmt formatCode="General" sourceLinked="1"/>
        <c:tickLblPos val="none"/>
        <c:crossAx val="194892160"/>
        <c:crosses val="autoZero"/>
        <c:auto val="1"/>
        <c:lblAlgn val="ctr"/>
        <c:lblOffset val="100"/>
      </c:cat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 sz="1200"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2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Sheet1!$A$322</c:f>
              <c:strCache>
                <c:ptCount val="1"/>
                <c:pt idx="0">
                  <c:v>2017年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strRef>
              <c:f>Sheet1!$B$321:$K$321</c:f>
              <c:strCache>
                <c:ptCount val="10"/>
                <c:pt idx="0">
                  <c:v>乘用车</c:v>
                </c:pt>
                <c:pt idx="1">
                  <c:v>MPV</c:v>
                </c:pt>
                <c:pt idx="2">
                  <c:v>SUV</c:v>
                </c:pt>
                <c:pt idx="3">
                  <c:v>交叉型</c:v>
                </c:pt>
                <c:pt idx="4">
                  <c:v>货车</c:v>
                </c:pt>
                <c:pt idx="5">
                  <c:v>客车</c:v>
                </c:pt>
                <c:pt idx="6">
                  <c:v>其它车</c:v>
                </c:pt>
                <c:pt idx="7">
                  <c:v>低速载货</c:v>
                </c:pt>
                <c:pt idx="8">
                  <c:v>挂车</c:v>
                </c:pt>
                <c:pt idx="9">
                  <c:v>摩托车</c:v>
                </c:pt>
              </c:strCache>
            </c:strRef>
          </c:cat>
          <c:val>
            <c:numRef>
              <c:f>Sheet1!$B$322:$K$322</c:f>
              <c:numCache>
                <c:formatCode>General</c:formatCode>
                <c:ptCount val="10"/>
                <c:pt idx="0">
                  <c:v>348.04500000000002</c:v>
                </c:pt>
                <c:pt idx="1">
                  <c:v>34.259900000000002</c:v>
                </c:pt>
                <c:pt idx="2">
                  <c:v>40.295800000000021</c:v>
                </c:pt>
                <c:pt idx="3">
                  <c:v>17.656500000000001</c:v>
                </c:pt>
                <c:pt idx="4">
                  <c:v>51.992200000000011</c:v>
                </c:pt>
                <c:pt idx="5">
                  <c:v>61.036800000000007</c:v>
                </c:pt>
                <c:pt idx="6">
                  <c:v>17.500900000000001</c:v>
                </c:pt>
                <c:pt idx="7">
                  <c:v>1.0972999999999993</c:v>
                </c:pt>
                <c:pt idx="8">
                  <c:v>5.8024999999999975</c:v>
                </c:pt>
                <c:pt idx="9">
                  <c:v>6.027599999999997</c:v>
                </c:pt>
              </c:numCache>
            </c:numRef>
          </c:val>
        </c:ser>
        <c:ser>
          <c:idx val="1"/>
          <c:order val="1"/>
          <c:tx>
            <c:strRef>
              <c:f>Sheet1!$A$323</c:f>
              <c:strCache>
                <c:ptCount val="1"/>
                <c:pt idx="0">
                  <c:v>2018年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strRef>
              <c:f>Sheet1!$B$321:$K$321</c:f>
              <c:strCache>
                <c:ptCount val="10"/>
                <c:pt idx="0">
                  <c:v>乘用车</c:v>
                </c:pt>
                <c:pt idx="1">
                  <c:v>MPV</c:v>
                </c:pt>
                <c:pt idx="2">
                  <c:v>SUV</c:v>
                </c:pt>
                <c:pt idx="3">
                  <c:v>交叉型</c:v>
                </c:pt>
                <c:pt idx="4">
                  <c:v>货车</c:v>
                </c:pt>
                <c:pt idx="5">
                  <c:v>客车</c:v>
                </c:pt>
                <c:pt idx="6">
                  <c:v>其它车</c:v>
                </c:pt>
                <c:pt idx="7">
                  <c:v>低速载货</c:v>
                </c:pt>
                <c:pt idx="8">
                  <c:v>挂车</c:v>
                </c:pt>
                <c:pt idx="9">
                  <c:v>摩托车</c:v>
                </c:pt>
              </c:strCache>
            </c:strRef>
          </c:cat>
          <c:val>
            <c:numRef>
              <c:f>Sheet1!$B$323:$K$323</c:f>
              <c:numCache>
                <c:formatCode>General</c:formatCode>
                <c:ptCount val="10"/>
                <c:pt idx="0">
                  <c:v>389.52409999999981</c:v>
                </c:pt>
                <c:pt idx="1">
                  <c:v>38.644100000000002</c:v>
                </c:pt>
                <c:pt idx="2">
                  <c:v>55.265600000000013</c:v>
                </c:pt>
                <c:pt idx="3">
                  <c:v>15.7845</c:v>
                </c:pt>
                <c:pt idx="4">
                  <c:v>59.060200000000002</c:v>
                </c:pt>
                <c:pt idx="5">
                  <c:v>70.108299999999986</c:v>
                </c:pt>
                <c:pt idx="6">
                  <c:v>17.233899999999988</c:v>
                </c:pt>
                <c:pt idx="7">
                  <c:v>1.3734999999999993</c:v>
                </c:pt>
                <c:pt idx="8">
                  <c:v>4.0573999999999995</c:v>
                </c:pt>
                <c:pt idx="9">
                  <c:v>9.1924000000000028</c:v>
                </c:pt>
              </c:numCache>
            </c:numRef>
          </c:val>
        </c:ser>
        <c:axId val="194982656"/>
        <c:axId val="194984192"/>
      </c:barChart>
      <c:lineChart>
        <c:grouping val="standard"/>
        <c:ser>
          <c:idx val="2"/>
          <c:order val="2"/>
          <c:tx>
            <c:strRef>
              <c:f>Sheet1!$A$324</c:f>
              <c:strCache>
                <c:ptCount val="1"/>
                <c:pt idx="0">
                  <c:v>同比增长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t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Sheet1!$B$321:$K$321</c:f>
              <c:strCache>
                <c:ptCount val="10"/>
                <c:pt idx="0">
                  <c:v>乘用车</c:v>
                </c:pt>
                <c:pt idx="1">
                  <c:v>MPV</c:v>
                </c:pt>
                <c:pt idx="2">
                  <c:v>SUV</c:v>
                </c:pt>
                <c:pt idx="3">
                  <c:v>交叉型</c:v>
                </c:pt>
                <c:pt idx="4">
                  <c:v>货车</c:v>
                </c:pt>
                <c:pt idx="5">
                  <c:v>客车</c:v>
                </c:pt>
                <c:pt idx="6">
                  <c:v>其它车</c:v>
                </c:pt>
                <c:pt idx="7">
                  <c:v>低速载货</c:v>
                </c:pt>
                <c:pt idx="8">
                  <c:v>挂车</c:v>
                </c:pt>
                <c:pt idx="9">
                  <c:v>摩托车</c:v>
                </c:pt>
              </c:strCache>
            </c:strRef>
          </c:cat>
          <c:val>
            <c:numRef>
              <c:f>Sheet1!$B$324:$K$324</c:f>
              <c:numCache>
                <c:formatCode>0.00_ </c:formatCode>
                <c:ptCount val="10"/>
                <c:pt idx="0">
                  <c:v>11.917740522058923</c:v>
                </c:pt>
                <c:pt idx="1">
                  <c:v>12.796884987988872</c:v>
                </c:pt>
                <c:pt idx="2">
                  <c:v>37.14977739615545</c:v>
                </c:pt>
                <c:pt idx="3">
                  <c:v>-10.602327754651268</c:v>
                </c:pt>
                <c:pt idx="4">
                  <c:v>13.594346844334353</c:v>
                </c:pt>
                <c:pt idx="5">
                  <c:v>14.862345339205213</c:v>
                </c:pt>
                <c:pt idx="6">
                  <c:v>-1.5256358244433321</c:v>
                </c:pt>
                <c:pt idx="7">
                  <c:v>25.170873963364631</c:v>
                </c:pt>
                <c:pt idx="8">
                  <c:v>-30.074967686342095</c:v>
                </c:pt>
                <c:pt idx="9">
                  <c:v>52.50514300882606</c:v>
                </c:pt>
              </c:numCache>
            </c:numRef>
          </c:val>
        </c:ser>
        <c:marker val="1"/>
        <c:axId val="194991616"/>
        <c:axId val="194990080"/>
      </c:lineChart>
      <c:catAx>
        <c:axId val="194982656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94984192"/>
        <c:crosses val="autoZero"/>
        <c:auto val="1"/>
        <c:lblAlgn val="ctr"/>
        <c:lblOffset val="100"/>
      </c:catAx>
      <c:valAx>
        <c:axId val="194984192"/>
        <c:scaling>
          <c:orientation val="minMax"/>
        </c:scaling>
        <c:axPos val="l"/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94982656"/>
        <c:crossesAt val="1"/>
        <c:crossBetween val="between"/>
      </c:valAx>
      <c:valAx>
        <c:axId val="194990080"/>
        <c:scaling>
          <c:orientation val="minMax"/>
          <c:max val="0.5"/>
          <c:min val="-0.5"/>
        </c:scaling>
        <c:delete val="1"/>
        <c:axPos val="r"/>
        <c:numFmt formatCode="0%" sourceLinked="0"/>
        <c:tickLblPos val="none"/>
        <c:crossAx val="194991616"/>
        <c:crosses val="max"/>
        <c:crossBetween val="between"/>
      </c:valAx>
      <c:catAx>
        <c:axId val="194991616"/>
        <c:scaling>
          <c:orientation val="minMax"/>
        </c:scaling>
        <c:delete val="1"/>
        <c:axPos val="b"/>
        <c:numFmt formatCode="General" sourceLinked="1"/>
        <c:tickLblPos val="none"/>
        <c:crossAx val="194990080"/>
        <c:crossesAt val="0"/>
        <c:auto val="1"/>
        <c:lblAlgn val="ctr"/>
        <c:lblOffset val="100"/>
      </c:cat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6445486080574063"/>
          <c:y val="0.23102913737301761"/>
          <c:w val="0.38534054541780466"/>
          <c:h val="7.014746268689899E-2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 sz="1200"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>
        <c:manualLayout>
          <c:layoutTarget val="inner"/>
          <c:xMode val="edge"/>
          <c:yMode val="edge"/>
          <c:x val="6.3645169373275245E-2"/>
          <c:y val="7.6595731848595833E-2"/>
          <c:w val="0.82143215918620216"/>
          <c:h val="0.83311730053320476"/>
        </c:manualLayout>
      </c:layout>
      <c:barChart>
        <c:barDir val="col"/>
        <c:grouping val="stacked"/>
        <c:ser>
          <c:idx val="0"/>
          <c:order val="0"/>
          <c:tx>
            <c:strRef>
              <c:f>Sheet1!$B$336</c:f>
              <c:strCache>
                <c:ptCount val="1"/>
                <c:pt idx="0">
                  <c:v>10年以上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Sheet1!$A$337:$A$345</c:f>
              <c:strCache>
                <c:ptCount val="9"/>
                <c:pt idx="0">
                  <c:v>2010年</c:v>
                </c:pt>
                <c:pt idx="1">
                  <c:v>2011年</c:v>
                </c:pt>
                <c:pt idx="2">
                  <c:v>2012年</c:v>
                </c:pt>
                <c:pt idx="3">
                  <c:v>2013年</c:v>
                </c:pt>
                <c:pt idx="4">
                  <c:v>2014年</c:v>
                </c:pt>
                <c:pt idx="5">
                  <c:v>2015年</c:v>
                </c:pt>
                <c:pt idx="6">
                  <c:v>2016年</c:v>
                </c:pt>
                <c:pt idx="7">
                  <c:v>2017年</c:v>
                </c:pt>
                <c:pt idx="8">
                  <c:v>2018年1-6月</c:v>
                </c:pt>
              </c:strCache>
            </c:strRef>
          </c:cat>
          <c:val>
            <c:numRef>
              <c:f>Sheet1!$B$337:$B$345</c:f>
              <c:numCache>
                <c:formatCode>0.00%</c:formatCode>
                <c:ptCount val="9"/>
                <c:pt idx="0">
                  <c:v>6.8199999999999997E-2</c:v>
                </c:pt>
                <c:pt idx="1">
                  <c:v>6.1699999999999998E-2</c:v>
                </c:pt>
                <c:pt idx="2">
                  <c:v>6.8599999999999994E-2</c:v>
                </c:pt>
                <c:pt idx="3">
                  <c:v>6.4000000000000043E-2</c:v>
                </c:pt>
                <c:pt idx="4">
                  <c:v>7.0999999999999994E-2</c:v>
                </c:pt>
                <c:pt idx="5">
                  <c:v>7.8200000000000006E-2</c:v>
                </c:pt>
                <c:pt idx="6">
                  <c:v>8.0100000000000005E-2</c:v>
                </c:pt>
                <c:pt idx="7">
                  <c:v>9.7202369192434482E-2</c:v>
                </c:pt>
                <c:pt idx="8">
                  <c:v>0.1133128055688503</c:v>
                </c:pt>
              </c:numCache>
            </c:numRef>
          </c:val>
        </c:ser>
        <c:ser>
          <c:idx val="1"/>
          <c:order val="1"/>
          <c:tx>
            <c:strRef>
              <c:f>Sheet1!$C$336</c:f>
              <c:strCache>
                <c:ptCount val="1"/>
                <c:pt idx="0">
                  <c:v>7-10年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Sheet1!$A$337:$A$345</c:f>
              <c:strCache>
                <c:ptCount val="9"/>
                <c:pt idx="0">
                  <c:v>2010年</c:v>
                </c:pt>
                <c:pt idx="1">
                  <c:v>2011年</c:v>
                </c:pt>
                <c:pt idx="2">
                  <c:v>2012年</c:v>
                </c:pt>
                <c:pt idx="3">
                  <c:v>2013年</c:v>
                </c:pt>
                <c:pt idx="4">
                  <c:v>2014年</c:v>
                </c:pt>
                <c:pt idx="5">
                  <c:v>2015年</c:v>
                </c:pt>
                <c:pt idx="6">
                  <c:v>2016年</c:v>
                </c:pt>
                <c:pt idx="7">
                  <c:v>2017年</c:v>
                </c:pt>
                <c:pt idx="8">
                  <c:v>2018年1-6月</c:v>
                </c:pt>
              </c:strCache>
            </c:strRef>
          </c:cat>
          <c:val>
            <c:numRef>
              <c:f>Sheet1!$C$337:$C$345</c:f>
              <c:numCache>
                <c:formatCode>General</c:formatCode>
                <c:ptCount val="9"/>
                <c:pt idx="6" formatCode="0.00%">
                  <c:v>0.20980000000000001</c:v>
                </c:pt>
                <c:pt idx="7" formatCode="0.00%">
                  <c:v>0.21996830862400577</c:v>
                </c:pt>
                <c:pt idx="8" formatCode="0.00%">
                  <c:v>0.23074605751812977</c:v>
                </c:pt>
              </c:numCache>
            </c:numRef>
          </c:val>
        </c:ser>
        <c:ser>
          <c:idx val="2"/>
          <c:order val="2"/>
          <c:tx>
            <c:strRef>
              <c:f>Sheet1!$D$336</c:f>
              <c:strCache>
                <c:ptCount val="1"/>
                <c:pt idx="0">
                  <c:v>3-10年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Sheet1!$A$337:$A$345</c:f>
              <c:strCache>
                <c:ptCount val="9"/>
                <c:pt idx="0">
                  <c:v>2010年</c:v>
                </c:pt>
                <c:pt idx="1">
                  <c:v>2011年</c:v>
                </c:pt>
                <c:pt idx="2">
                  <c:v>2012年</c:v>
                </c:pt>
                <c:pt idx="3">
                  <c:v>2013年</c:v>
                </c:pt>
                <c:pt idx="4">
                  <c:v>2014年</c:v>
                </c:pt>
                <c:pt idx="5">
                  <c:v>2015年</c:v>
                </c:pt>
                <c:pt idx="6">
                  <c:v>2016年</c:v>
                </c:pt>
                <c:pt idx="7">
                  <c:v>2017年</c:v>
                </c:pt>
                <c:pt idx="8">
                  <c:v>2018年1-6月</c:v>
                </c:pt>
              </c:strCache>
            </c:strRef>
          </c:cat>
          <c:val>
            <c:numRef>
              <c:f>Sheet1!$D$337:$D$345</c:f>
              <c:numCache>
                <c:formatCode>0.00%</c:formatCode>
                <c:ptCount val="9"/>
                <c:pt idx="0">
                  <c:v>0.76010000000000033</c:v>
                </c:pt>
                <c:pt idx="1">
                  <c:v>0.75310000000000032</c:v>
                </c:pt>
                <c:pt idx="2">
                  <c:v>0.71810000000000029</c:v>
                </c:pt>
                <c:pt idx="3">
                  <c:v>0.72529999999999994</c:v>
                </c:pt>
                <c:pt idx="4">
                  <c:v>0.70909999999999995</c:v>
                </c:pt>
                <c:pt idx="5">
                  <c:v>0.7647000000000006</c:v>
                </c:pt>
              </c:numCache>
            </c:numRef>
          </c:val>
        </c:ser>
        <c:ser>
          <c:idx val="3"/>
          <c:order val="3"/>
          <c:tx>
            <c:strRef>
              <c:f>Sheet1!$E$336</c:f>
              <c:strCache>
                <c:ptCount val="1"/>
                <c:pt idx="0">
                  <c:v>3-6年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Sheet1!$A$337:$A$345</c:f>
              <c:strCache>
                <c:ptCount val="9"/>
                <c:pt idx="0">
                  <c:v>2010年</c:v>
                </c:pt>
                <c:pt idx="1">
                  <c:v>2011年</c:v>
                </c:pt>
                <c:pt idx="2">
                  <c:v>2012年</c:v>
                </c:pt>
                <c:pt idx="3">
                  <c:v>2013年</c:v>
                </c:pt>
                <c:pt idx="4">
                  <c:v>2014年</c:v>
                </c:pt>
                <c:pt idx="5">
                  <c:v>2015年</c:v>
                </c:pt>
                <c:pt idx="6">
                  <c:v>2016年</c:v>
                </c:pt>
                <c:pt idx="7">
                  <c:v>2017年</c:v>
                </c:pt>
                <c:pt idx="8">
                  <c:v>2018年1-6月</c:v>
                </c:pt>
              </c:strCache>
            </c:strRef>
          </c:cat>
          <c:val>
            <c:numRef>
              <c:f>Sheet1!$E$337:$E$345</c:f>
              <c:numCache>
                <c:formatCode>General</c:formatCode>
                <c:ptCount val="9"/>
                <c:pt idx="6" formatCode="0.00%">
                  <c:v>0.48560000000000014</c:v>
                </c:pt>
                <c:pt idx="7" formatCode="0.00%">
                  <c:v>0.43488720531253938</c:v>
                </c:pt>
                <c:pt idx="8" formatCode="0.00%">
                  <c:v>0.41789232465573334</c:v>
                </c:pt>
              </c:numCache>
            </c:numRef>
          </c:val>
        </c:ser>
        <c:ser>
          <c:idx val="4"/>
          <c:order val="4"/>
          <c:tx>
            <c:strRef>
              <c:f>Sheet1!$F$336</c:f>
              <c:strCache>
                <c:ptCount val="1"/>
                <c:pt idx="0">
                  <c:v>3年以内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dLbls>
            <c:dLbl>
              <c:idx val="0"/>
              <c:layout>
                <c:manualLayout>
                  <c:x val="0"/>
                  <c:y val="-9.2553175983719968E-2"/>
                </c:manualLayout>
              </c:layout>
              <c:dLblPos val="ct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6129034306455983E-3"/>
                  <c:y val="-9.8936153637769544E-2"/>
                </c:manualLayout>
              </c:layout>
              <c:dLblPos val="ct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"/>
                  <c:y val="-0.10851062011884402"/>
                </c:manualLayout>
              </c:layout>
              <c:dLblPos val="ct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0"/>
                  <c:y val="-0.10851062011884402"/>
                </c:manualLayout>
              </c:layout>
              <c:dLblPos val="ct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5.9139109276968451E-17"/>
                  <c:y val="-0.11170210894586886"/>
                </c:manualLayout>
              </c:layout>
              <c:dLblPos val="ct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3.1408557570648346E-3"/>
                  <c:y val="-9.1308208246090067E-2"/>
                </c:manualLayout>
              </c:layout>
              <c:dLblPos val="ct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6.4516137225823951E-3"/>
                  <c:y val="-0.11489359777289365"/>
                </c:manualLayout>
              </c:layout>
              <c:dLblPos val="ct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1.6129034306454793E-3"/>
                  <c:y val="-0.12446806425396813"/>
                </c:manualLayout>
              </c:layout>
              <c:dLblPos val="ct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 val="0"/>
                  <c:y val="-0.12127657542694342"/>
                </c:manualLayout>
              </c:layout>
              <c:dLblPos val="ct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Sheet1!$A$337:$A$345</c:f>
              <c:strCache>
                <c:ptCount val="9"/>
                <c:pt idx="0">
                  <c:v>2010年</c:v>
                </c:pt>
                <c:pt idx="1">
                  <c:v>2011年</c:v>
                </c:pt>
                <c:pt idx="2">
                  <c:v>2012年</c:v>
                </c:pt>
                <c:pt idx="3">
                  <c:v>2013年</c:v>
                </c:pt>
                <c:pt idx="4">
                  <c:v>2014年</c:v>
                </c:pt>
                <c:pt idx="5">
                  <c:v>2015年</c:v>
                </c:pt>
                <c:pt idx="6">
                  <c:v>2016年</c:v>
                </c:pt>
                <c:pt idx="7">
                  <c:v>2017年</c:v>
                </c:pt>
                <c:pt idx="8">
                  <c:v>2018年1-6月</c:v>
                </c:pt>
              </c:strCache>
            </c:strRef>
          </c:cat>
          <c:val>
            <c:numRef>
              <c:f>Sheet1!$F$337:$F$345</c:f>
              <c:numCache>
                <c:formatCode>0.00%</c:formatCode>
                <c:ptCount val="9"/>
                <c:pt idx="0">
                  <c:v>0.17169999999999999</c:v>
                </c:pt>
                <c:pt idx="1">
                  <c:v>0.18520000000000009</c:v>
                </c:pt>
                <c:pt idx="2">
                  <c:v>0.21330000000000007</c:v>
                </c:pt>
                <c:pt idx="3">
                  <c:v>0.21070000000000008</c:v>
                </c:pt>
                <c:pt idx="4">
                  <c:v>0.21990000000000012</c:v>
                </c:pt>
                <c:pt idx="5">
                  <c:v>0.15720000000000009</c:v>
                </c:pt>
                <c:pt idx="6">
                  <c:v>0.22450000000000001</c:v>
                </c:pt>
                <c:pt idx="7">
                  <c:v>0.24794211687102116</c:v>
                </c:pt>
                <c:pt idx="8">
                  <c:v>0.23804881225728677</c:v>
                </c:pt>
              </c:numCache>
            </c:numRef>
          </c:val>
        </c:ser>
        <c:dLbls>
          <c:showVal val="1"/>
        </c:dLbls>
        <c:overlap val="100"/>
        <c:axId val="194660608"/>
        <c:axId val="194691072"/>
      </c:barChart>
      <c:catAx>
        <c:axId val="194660608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94691072"/>
        <c:crosses val="autoZero"/>
        <c:auto val="1"/>
        <c:lblAlgn val="ctr"/>
        <c:lblOffset val="100"/>
      </c:catAx>
      <c:valAx>
        <c:axId val="194691072"/>
        <c:scaling>
          <c:orientation val="minMax"/>
          <c:max val="1"/>
        </c:scaling>
        <c:axPos val="l"/>
        <c:numFmt formatCode="0%" sourceLinked="0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946606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848379268967056"/>
          <c:y val="0.28256469152290126"/>
          <c:w val="0.11342178224813095"/>
          <c:h val="0.34590335970793101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2911245699086699"/>
          <c:y val="0.15020443348320717"/>
          <c:w val="0.55621788009512396"/>
          <c:h val="0.6995911330336023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比例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5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6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6.3800875480243505E-2"/>
                  <c:y val="-0.11598251968412596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8.1640606889012327E-2"/>
                  <c:y val="9.1871310822177213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6.0418734315067925E-2"/>
                  <c:y val="9.5514561547005064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9.6177329893324198E-2"/>
                  <c:y val="1.9593721506911315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6.9142157381537006E-2"/>
                  <c:y val="-5.9185704171847014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4.8046658349011825E-2"/>
                  <c:y val="-6.9289947051680498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1.1068128426544501E-2"/>
                  <c:y val="-9.9020341529222636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square" lIns="38100" tIns="19050" rIns="38100" bIns="19050" anchor="b" anchorCtr="0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Sheet1!$A$2:$A$8</c:f>
              <c:strCache>
                <c:ptCount val="7"/>
                <c:pt idx="0">
                  <c:v>3w及以下</c:v>
                </c:pt>
                <c:pt idx="1">
                  <c:v>3w-5w</c:v>
                </c:pt>
                <c:pt idx="2">
                  <c:v>5w-8w</c:v>
                </c:pt>
                <c:pt idx="3">
                  <c:v>8w-12w</c:v>
                </c:pt>
                <c:pt idx="4">
                  <c:v>12w-15w</c:v>
                </c:pt>
                <c:pt idx="5">
                  <c:v>15w-30w</c:v>
                </c:pt>
                <c:pt idx="6">
                  <c:v>30w以上</c:v>
                </c:pt>
              </c:strCache>
            </c:strRef>
          </c:cat>
          <c:val>
            <c:numRef>
              <c:f>Sheet1!$B$2:$B$8</c:f>
              <c:numCache>
                <c:formatCode>0.00%</c:formatCode>
                <c:ptCount val="7"/>
                <c:pt idx="0">
                  <c:v>0.35828270493631598</c:v>
                </c:pt>
                <c:pt idx="1">
                  <c:v>0.20502515982442951</c:v>
                </c:pt>
                <c:pt idx="2">
                  <c:v>0.17434189384860249</c:v>
                </c:pt>
                <c:pt idx="3">
                  <c:v>0.11829276130490839</c:v>
                </c:pt>
                <c:pt idx="4">
                  <c:v>4.3185676101758372E-2</c:v>
                </c:pt>
                <c:pt idx="5">
                  <c:v>7.4282916649339004E-2</c:v>
                </c:pt>
                <c:pt idx="6">
                  <c:v>2.6588887334646445E-2</c:v>
                </c:pt>
              </c:numCache>
            </c:numRef>
          </c:val>
        </c:ser>
        <c:firstSliceAng val="0"/>
        <c:holeSize val="67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5353373797025369"/>
          <c:y val="0.20229795494313199"/>
          <c:w val="0.22012510312529199"/>
          <c:h val="0.62281568737271231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2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2911245699086699"/>
          <c:y val="0.15020443348320717"/>
          <c:w val="0.55621788009512396"/>
          <c:h val="0.6995911330336023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比例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5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6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6.3800875480243505E-2"/>
                  <c:y val="-0.11598251968412596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8.1640606889012327E-2"/>
                  <c:y val="9.1871310822177213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6.0418734315067925E-2"/>
                  <c:y val="9.5514561547005064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9.6177329893324198E-2"/>
                  <c:y val="1.9593721506911315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6.9142157381537006E-2"/>
                  <c:y val="-5.9185704171847014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4.8046658349011825E-2"/>
                  <c:y val="-6.9289947051680498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1.1068128426544501E-2"/>
                  <c:y val="-9.9020341529222636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square" lIns="38100" tIns="19050" rIns="38100" bIns="19050" anchor="b" anchorCtr="0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Sheet1!$A$2:$A$8</c:f>
              <c:strCache>
                <c:ptCount val="7"/>
                <c:pt idx="0">
                  <c:v>3w及以下</c:v>
                </c:pt>
                <c:pt idx="1">
                  <c:v>3w-5w</c:v>
                </c:pt>
                <c:pt idx="2">
                  <c:v>5w-8w</c:v>
                </c:pt>
                <c:pt idx="3">
                  <c:v>8w-12w</c:v>
                </c:pt>
                <c:pt idx="4">
                  <c:v>12w-15w</c:v>
                </c:pt>
                <c:pt idx="5">
                  <c:v>15w-30w</c:v>
                </c:pt>
                <c:pt idx="6">
                  <c:v>30w以上</c:v>
                </c:pt>
              </c:strCache>
            </c:strRef>
          </c:cat>
          <c:val>
            <c:numRef>
              <c:f>Sheet1!$B$2:$B$8</c:f>
              <c:numCache>
                <c:formatCode>0.00%</c:formatCode>
                <c:ptCount val="7"/>
                <c:pt idx="0">
                  <c:v>0.376756617198442</c:v>
                </c:pt>
                <c:pt idx="1">
                  <c:v>0.1835564908474891</c:v>
                </c:pt>
                <c:pt idx="2">
                  <c:v>0.17050311045467592</c:v>
                </c:pt>
                <c:pt idx="3">
                  <c:v>0.11492311486830509</c:v>
                </c:pt>
                <c:pt idx="4">
                  <c:v>4.7913839035232636E-2</c:v>
                </c:pt>
                <c:pt idx="5">
                  <c:v>7.9214547090971282E-2</c:v>
                </c:pt>
                <c:pt idx="6">
                  <c:v>2.713228050488458E-2</c:v>
                </c:pt>
              </c:numCache>
            </c:numRef>
          </c:val>
        </c:ser>
        <c:firstSliceAng val="0"/>
        <c:holeSize val="67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2"/>
  <c:userShapes r:id="rId3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Sheet1!$B$352</c:f>
              <c:strCache>
                <c:ptCount val="1"/>
                <c:pt idx="0">
                  <c:v>二手车交易均价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Sheet1!$A$353:$A$361</c:f>
              <c:strCache>
                <c:ptCount val="9"/>
                <c:pt idx="0">
                  <c:v>2010年</c:v>
                </c:pt>
                <c:pt idx="1">
                  <c:v>2011年</c:v>
                </c:pt>
                <c:pt idx="2">
                  <c:v>2012年</c:v>
                </c:pt>
                <c:pt idx="3">
                  <c:v>2013年</c:v>
                </c:pt>
                <c:pt idx="4">
                  <c:v>2014年</c:v>
                </c:pt>
                <c:pt idx="5">
                  <c:v>2015年</c:v>
                </c:pt>
                <c:pt idx="6">
                  <c:v>2016年</c:v>
                </c:pt>
                <c:pt idx="7">
                  <c:v>2017年</c:v>
                </c:pt>
                <c:pt idx="8">
                  <c:v>2018年1-6月</c:v>
                </c:pt>
              </c:strCache>
            </c:strRef>
          </c:cat>
          <c:val>
            <c:numRef>
              <c:f>Sheet1!$B$353:$B$361</c:f>
              <c:numCache>
                <c:formatCode>General</c:formatCode>
                <c:ptCount val="9"/>
                <c:pt idx="0">
                  <c:v>4.6199999999999974</c:v>
                </c:pt>
                <c:pt idx="1">
                  <c:v>4.87</c:v>
                </c:pt>
                <c:pt idx="2">
                  <c:v>5.4</c:v>
                </c:pt>
                <c:pt idx="3">
                  <c:v>5.6099999999999985</c:v>
                </c:pt>
                <c:pt idx="4">
                  <c:v>6.07</c:v>
                </c:pt>
                <c:pt idx="5">
                  <c:v>5.88</c:v>
                </c:pt>
                <c:pt idx="6">
                  <c:v>5.81</c:v>
                </c:pt>
                <c:pt idx="7">
                  <c:v>6.53</c:v>
                </c:pt>
                <c:pt idx="8">
                  <c:v>6.24</c:v>
                </c:pt>
              </c:numCache>
            </c:numRef>
          </c:val>
        </c:ser>
        <c:dLbls>
          <c:showVal val="1"/>
        </c:dLbls>
        <c:gapWidth val="219"/>
        <c:overlap val="-27"/>
        <c:axId val="195882368"/>
        <c:axId val="195934464"/>
      </c:barChart>
      <c:catAx>
        <c:axId val="195882368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95934464"/>
        <c:crosses val="autoZero"/>
        <c:auto val="1"/>
        <c:lblAlgn val="ctr"/>
        <c:lblOffset val="100"/>
      </c:catAx>
      <c:valAx>
        <c:axId val="195934464"/>
        <c:scaling>
          <c:orientation val="minMax"/>
        </c:scaling>
        <c:axPos val="l"/>
        <c:numFmt formatCode="General" sourceLinked="1"/>
        <c:tickLblPos val="nextTo"/>
        <c:spPr>
          <a:noFill/>
          <a:ln>
            <a:solidFill>
              <a:schemeClr val="bg2">
                <a:lumMod val="90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958823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 sz="1200"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1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Sheet1!$B$367</c:f>
              <c:strCache>
                <c:ptCount val="1"/>
                <c:pt idx="0">
                  <c:v>转籍比例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Sheet1!$A$368:$A$378</c:f>
              <c:strCache>
                <c:ptCount val="11"/>
                <c:pt idx="0">
                  <c:v>2008年</c:v>
                </c:pt>
                <c:pt idx="1">
                  <c:v>2009年</c:v>
                </c:pt>
                <c:pt idx="2">
                  <c:v>2010年</c:v>
                </c:pt>
                <c:pt idx="3">
                  <c:v>2011年</c:v>
                </c:pt>
                <c:pt idx="4">
                  <c:v>2012年</c:v>
                </c:pt>
                <c:pt idx="5">
                  <c:v>2013年</c:v>
                </c:pt>
                <c:pt idx="6">
                  <c:v>2014年</c:v>
                </c:pt>
                <c:pt idx="7">
                  <c:v>2015年</c:v>
                </c:pt>
                <c:pt idx="8">
                  <c:v>2016年</c:v>
                </c:pt>
                <c:pt idx="9">
                  <c:v>2017年</c:v>
                </c:pt>
                <c:pt idx="10">
                  <c:v>2018年1-6月</c:v>
                </c:pt>
              </c:strCache>
            </c:strRef>
          </c:cat>
          <c:val>
            <c:numRef>
              <c:f>Sheet1!$B$368:$B$378</c:f>
              <c:numCache>
                <c:formatCode>General</c:formatCode>
                <c:ptCount val="11"/>
                <c:pt idx="0">
                  <c:v>12.719999999999999</c:v>
                </c:pt>
                <c:pt idx="1">
                  <c:v>13.370000000000005</c:v>
                </c:pt>
                <c:pt idx="2">
                  <c:v>11.729999999999999</c:v>
                </c:pt>
                <c:pt idx="3">
                  <c:v>15.11</c:v>
                </c:pt>
                <c:pt idx="4">
                  <c:v>16.66</c:v>
                </c:pt>
                <c:pt idx="5">
                  <c:v>19.59</c:v>
                </c:pt>
                <c:pt idx="6">
                  <c:v>21.37</c:v>
                </c:pt>
                <c:pt idx="7">
                  <c:v>19.21</c:v>
                </c:pt>
                <c:pt idx="8">
                  <c:v>21.43</c:v>
                </c:pt>
                <c:pt idx="9">
                  <c:v>21.8</c:v>
                </c:pt>
                <c:pt idx="10">
                  <c:v>24.38</c:v>
                </c:pt>
              </c:numCache>
            </c:numRef>
          </c:val>
        </c:ser>
        <c:dLbls>
          <c:showVal val="1"/>
        </c:dLbls>
        <c:gapWidth val="219"/>
        <c:overlap val="-27"/>
        <c:axId val="166806272"/>
        <c:axId val="166807808"/>
      </c:barChart>
      <c:catAx>
        <c:axId val="166806272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66807808"/>
        <c:crosses val="autoZero"/>
        <c:auto val="1"/>
        <c:lblAlgn val="ctr"/>
        <c:lblOffset val="100"/>
      </c:catAx>
      <c:valAx>
        <c:axId val="166807808"/>
        <c:scaling>
          <c:orientation val="minMax"/>
        </c:scaling>
        <c:axPos val="l"/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668062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 sz="1200"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1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lineChart>
        <c:grouping val="standard"/>
        <c:ser>
          <c:idx val="0"/>
          <c:order val="0"/>
          <c:tx>
            <c:strRef>
              <c:f>Sheet1!$A$387</c:f>
              <c:strCache>
                <c:ptCount val="1"/>
                <c:pt idx="0">
                  <c:v>2017转籍率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squar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dLbl>
              <c:idx val="3"/>
              <c:layout>
                <c:manualLayout>
                  <c:x val="-5.2097331583552085E-2"/>
                  <c:y val="3.0127223680373221E-2"/>
                </c:manualLayout>
              </c:layout>
              <c:dLblPos val="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t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Sheet1!$B$386:$M$386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Sheet1!$B$387:$M$387</c:f>
              <c:numCache>
                <c:formatCode>General</c:formatCode>
                <c:ptCount val="12"/>
                <c:pt idx="0">
                  <c:v>19.059999999999999</c:v>
                </c:pt>
                <c:pt idx="1">
                  <c:v>20.190000000000001</c:v>
                </c:pt>
                <c:pt idx="2">
                  <c:v>27.97</c:v>
                </c:pt>
                <c:pt idx="3">
                  <c:v>22.259999999999991</c:v>
                </c:pt>
                <c:pt idx="4">
                  <c:v>22.150000000000009</c:v>
                </c:pt>
                <c:pt idx="5">
                  <c:v>20.03</c:v>
                </c:pt>
                <c:pt idx="6">
                  <c:v>24.25</c:v>
                </c:pt>
                <c:pt idx="7">
                  <c:v>23.09</c:v>
                </c:pt>
                <c:pt idx="8">
                  <c:v>24.35</c:v>
                </c:pt>
                <c:pt idx="9">
                  <c:v>21.1</c:v>
                </c:pt>
                <c:pt idx="10">
                  <c:v>26.419999999999991</c:v>
                </c:pt>
                <c:pt idx="11">
                  <c:v>23.75</c:v>
                </c:pt>
              </c:numCache>
            </c:numRef>
          </c:val>
        </c:ser>
        <c:ser>
          <c:idx val="1"/>
          <c:order val="1"/>
          <c:tx>
            <c:strRef>
              <c:f>Sheet1!$A$388</c:f>
              <c:strCache>
                <c:ptCount val="1"/>
                <c:pt idx="0">
                  <c:v>2018转籍率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squar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dLbl>
              <c:idx val="1"/>
              <c:layout>
                <c:manualLayout>
                  <c:x val="-5.2097331583552085E-2"/>
                  <c:y val="5.3275371828521385E-2"/>
                </c:manualLayout>
              </c:layout>
              <c:dLblPos val="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2.4319553805774278E-2"/>
                  <c:y val="4.4016112569262085E-2"/>
                </c:manualLayout>
              </c:layout>
              <c:dLblPos val="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solidFill>
                  <a:schemeClr val="accent2"/>
                </a:solidFill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t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Sheet1!$B$386:$M$386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Sheet1!$B$388:$M$388</c:f>
              <c:numCache>
                <c:formatCode>General</c:formatCode>
                <c:ptCount val="12"/>
                <c:pt idx="0">
                  <c:v>25.3</c:v>
                </c:pt>
                <c:pt idx="1">
                  <c:v>19.489999999999981</c:v>
                </c:pt>
                <c:pt idx="2">
                  <c:v>20.89</c:v>
                </c:pt>
                <c:pt idx="3">
                  <c:v>24.45999999999999</c:v>
                </c:pt>
                <c:pt idx="4">
                  <c:v>28.34</c:v>
                </c:pt>
                <c:pt idx="5">
                  <c:v>26.4</c:v>
                </c:pt>
              </c:numCache>
            </c:numRef>
          </c:val>
        </c:ser>
        <c:dLbls>
          <c:showVal val="1"/>
        </c:dLbls>
        <c:marker val="1"/>
        <c:axId val="195431424"/>
        <c:axId val="195437312"/>
      </c:lineChart>
      <c:catAx>
        <c:axId val="195431424"/>
        <c:scaling>
          <c:orientation val="minMax"/>
        </c:scaling>
        <c:axPos val="b"/>
        <c:numFmt formatCode="General" sourceLinked="1"/>
        <c:majorTickMark val="in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95437312"/>
        <c:crosses val="autoZero"/>
        <c:auto val="1"/>
        <c:lblAlgn val="ctr"/>
        <c:lblOffset val="100"/>
      </c:catAx>
      <c:valAx>
        <c:axId val="195437312"/>
        <c:scaling>
          <c:orientation val="minMax"/>
          <c:max val="30"/>
          <c:min val="16"/>
        </c:scaling>
        <c:axPos val="l"/>
        <c:numFmt formatCode="General" sourceLinked="1"/>
        <c:tickLblPos val="nextTo"/>
        <c:spPr>
          <a:noFill/>
          <a:ln>
            <a:solidFill>
              <a:schemeClr val="bg1">
                <a:lumMod val="8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954314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2166871723987417"/>
          <c:y val="0.9345873026282645"/>
          <c:w val="0.35332202723327838"/>
          <c:h val="6.5412697371735176E-2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 sz="1200"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Sheet1!$D$219</c:f>
              <c:strCache>
                <c:ptCount val="1"/>
                <c:pt idx="0">
                  <c:v>2017年交易量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strRef>
              <c:f>Sheet1!$C$220:$C$231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Sheet1!$D$220:$D$231</c:f>
              <c:numCache>
                <c:formatCode>0.00</c:formatCode>
                <c:ptCount val="12"/>
                <c:pt idx="0">
                  <c:v>88.64</c:v>
                </c:pt>
                <c:pt idx="1">
                  <c:v>82.5</c:v>
                </c:pt>
                <c:pt idx="2">
                  <c:v>107.98</c:v>
                </c:pt>
                <c:pt idx="3">
                  <c:v>101.86999999999999</c:v>
                </c:pt>
                <c:pt idx="4">
                  <c:v>99.410000000000025</c:v>
                </c:pt>
                <c:pt idx="5">
                  <c:v>103.31</c:v>
                </c:pt>
                <c:pt idx="6">
                  <c:v>100.19</c:v>
                </c:pt>
                <c:pt idx="7">
                  <c:v>105.25</c:v>
                </c:pt>
                <c:pt idx="8">
                  <c:v>109.53</c:v>
                </c:pt>
                <c:pt idx="9">
                  <c:v>103.72</c:v>
                </c:pt>
                <c:pt idx="10">
                  <c:v>114.6</c:v>
                </c:pt>
                <c:pt idx="11">
                  <c:v>123.09120000000004</c:v>
                </c:pt>
              </c:numCache>
            </c:numRef>
          </c:val>
        </c:ser>
        <c:ser>
          <c:idx val="1"/>
          <c:order val="1"/>
          <c:tx>
            <c:strRef>
              <c:f>Sheet1!$E$219</c:f>
              <c:strCache>
                <c:ptCount val="1"/>
                <c:pt idx="0">
                  <c:v>2018年交易量</c:v>
                </c:pt>
              </c:strCache>
            </c:strRef>
          </c:tx>
          <c:spPr>
            <a:solidFill>
              <a:srgbClr val="70AD47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zh-CN"/>
              </a:p>
            </c:txPr>
            <c:dLblPos val="inBase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Sheet1!$C$220:$C$231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Sheet1!$E$220:$E$231</c:f>
              <c:numCache>
                <c:formatCode>0.00</c:formatCode>
                <c:ptCount val="12"/>
                <c:pt idx="0">
                  <c:v>118.8407</c:v>
                </c:pt>
                <c:pt idx="1">
                  <c:v>79.395099999999999</c:v>
                </c:pt>
                <c:pt idx="2">
                  <c:v>120.91710000000005</c:v>
                </c:pt>
                <c:pt idx="3">
                  <c:v>115.11960000000002</c:v>
                </c:pt>
                <c:pt idx="4">
                  <c:v>120.3031</c:v>
                </c:pt>
                <c:pt idx="5">
                  <c:v>105.66840000000001</c:v>
                </c:pt>
              </c:numCache>
            </c:numRef>
          </c:val>
        </c:ser>
        <c:gapWidth val="219"/>
        <c:overlap val="-27"/>
        <c:axId val="171687936"/>
        <c:axId val="171689472"/>
      </c:barChart>
      <c:lineChart>
        <c:grouping val="standard"/>
        <c:ser>
          <c:idx val="2"/>
          <c:order val="2"/>
          <c:tx>
            <c:strRef>
              <c:f>Sheet1!$F$219</c:f>
              <c:strCache>
                <c:ptCount val="1"/>
                <c:pt idx="0">
                  <c:v>月度同比增长率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FC000"/>
              </a:solidFill>
              <a:ln w="9525">
                <a:solidFill>
                  <a:srgbClr val="FFC000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 b="1"/>
                </a:pPr>
                <a:endParaRPr lang="zh-CN"/>
              </a:p>
            </c:txPr>
            <c:dLblPos val="t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Sheet1!$C$220:$C$231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Sheet1!$F$220:$F$225</c:f>
              <c:numCache>
                <c:formatCode>0.00%</c:formatCode>
                <c:ptCount val="6"/>
                <c:pt idx="0">
                  <c:v>0.34071186823104688</c:v>
                </c:pt>
                <c:pt idx="1">
                  <c:v>-3.7635151515151559E-2</c:v>
                </c:pt>
                <c:pt idx="2">
                  <c:v>0.11981015002778293</c:v>
                </c:pt>
                <c:pt idx="3">
                  <c:v>0.13006380681260429</c:v>
                </c:pt>
                <c:pt idx="4">
                  <c:v>0.2101710089528217</c:v>
                </c:pt>
                <c:pt idx="5">
                  <c:v>2.2828380602071478E-2</c:v>
                </c:pt>
              </c:numCache>
            </c:numRef>
          </c:val>
        </c:ser>
        <c:marker val="1"/>
        <c:axId val="171691008"/>
        <c:axId val="171836160"/>
      </c:lineChart>
      <c:catAx>
        <c:axId val="171687936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171689472"/>
        <c:crosses val="autoZero"/>
        <c:auto val="1"/>
        <c:lblAlgn val="ctr"/>
        <c:lblOffset val="100"/>
      </c:catAx>
      <c:valAx>
        <c:axId val="171689472"/>
        <c:scaling>
          <c:orientation val="minMax"/>
          <c:max val="150"/>
          <c:min val="60"/>
        </c:scaling>
        <c:axPos val="l"/>
        <c:numFmt formatCode="General" sourceLinked="0"/>
        <c:maj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171687936"/>
        <c:crosses val="autoZero"/>
        <c:crossBetween val="between"/>
      </c:valAx>
      <c:catAx>
        <c:axId val="171691008"/>
        <c:scaling>
          <c:orientation val="minMax"/>
        </c:scaling>
        <c:delete val="1"/>
        <c:axPos val="b"/>
        <c:numFmt formatCode="General" sourceLinked="1"/>
        <c:tickLblPos val="none"/>
        <c:crossAx val="171836160"/>
        <c:crosses val="autoZero"/>
        <c:auto val="1"/>
        <c:lblAlgn val="ctr"/>
        <c:lblOffset val="100"/>
      </c:catAx>
      <c:valAx>
        <c:axId val="171836160"/>
        <c:scaling>
          <c:orientation val="minMax"/>
          <c:max val="0.60000000000000042"/>
          <c:min val="-0.4"/>
        </c:scaling>
        <c:axPos val="r"/>
        <c:numFmt formatCode="0%" sourceLinked="0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171691008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vert="horz"/>
        <a:lstStyle/>
        <a:p>
          <a:pPr>
            <a:defRPr/>
          </a:pPr>
          <a:endParaRPr lang="zh-CN"/>
        </a:p>
      </c:txPr>
    </c:legend>
    <c:plotVisOnly val="1"/>
    <c:dispBlanksAs val="gap"/>
  </c:chart>
  <c:spPr>
    <a:noFill/>
    <a:ln w="9525" cap="flat" cmpd="sng" algn="ctr">
      <a:noFill/>
      <a:round/>
    </a:ln>
    <a:effectLst/>
  </c:spPr>
  <c:txPr>
    <a:bodyPr/>
    <a:lstStyle/>
    <a:p>
      <a:pPr>
        <a:defRPr lang="zh-CN"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1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autoTitleDeleted val="1"/>
    <c:plotArea>
      <c:layout>
        <c:manualLayout>
          <c:layoutTarget val="inner"/>
          <c:xMode val="edge"/>
          <c:yMode val="edge"/>
          <c:x val="0.32730619940113098"/>
          <c:y val="3.1377724690450998E-2"/>
          <c:w val="0.55679106132860534"/>
          <c:h val="0.93724455061910894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捷达</c:v>
                </c:pt>
                <c:pt idx="1">
                  <c:v>五菱之光</c:v>
                </c:pt>
                <c:pt idx="2">
                  <c:v>凯越</c:v>
                </c:pt>
                <c:pt idx="3">
                  <c:v>雅阁</c:v>
                </c:pt>
                <c:pt idx="4">
                  <c:v>宝来三厢</c:v>
                </c:pt>
                <c:pt idx="5">
                  <c:v>奥迪A6L</c:v>
                </c:pt>
                <c:pt idx="6">
                  <c:v>宏光</c:v>
                </c:pt>
                <c:pt idx="7">
                  <c:v>荣光</c:v>
                </c:pt>
                <c:pt idx="8">
                  <c:v>朗逸</c:v>
                </c:pt>
                <c:pt idx="9">
                  <c:v>凯美瑞</c:v>
                </c:pt>
              </c:strCache>
            </c:strRef>
          </c:cat>
          <c:val>
            <c:numRef>
              <c:f>Sheet1!$B$2:$B$11</c:f>
              <c:numCache>
                <c:formatCode>0.00%</c:formatCode>
                <c:ptCount val="10"/>
                <c:pt idx="0">
                  <c:v>2.0863504356243949E-2</c:v>
                </c:pt>
                <c:pt idx="1">
                  <c:v>1.9670861568247832E-2</c:v>
                </c:pt>
                <c:pt idx="2">
                  <c:v>1.4675701839303001E-2</c:v>
                </c:pt>
                <c:pt idx="3">
                  <c:v>1.4265246853823802E-2</c:v>
                </c:pt>
                <c:pt idx="4">
                  <c:v>1.3746369796708627E-2</c:v>
                </c:pt>
                <c:pt idx="5">
                  <c:v>1.3545014520813171E-2</c:v>
                </c:pt>
                <c:pt idx="6">
                  <c:v>1.2584704743465649E-2</c:v>
                </c:pt>
                <c:pt idx="7">
                  <c:v>1.2321393998063895E-2</c:v>
                </c:pt>
                <c:pt idx="8">
                  <c:v>1.1624394966118109E-2</c:v>
                </c:pt>
                <c:pt idx="9">
                  <c:v>1.1322362052274923E-2</c:v>
                </c:pt>
              </c:numCache>
            </c:numRef>
          </c:val>
        </c:ser>
        <c:gapWidth val="102"/>
        <c:axId val="208744832"/>
        <c:axId val="208746368"/>
      </c:barChart>
      <c:catAx>
        <c:axId val="208744832"/>
        <c:scaling>
          <c:orientation val="maxMin"/>
        </c:scaling>
        <c:axPos val="l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208746368"/>
        <c:crosses val="autoZero"/>
        <c:auto val="1"/>
        <c:lblAlgn val="ctr"/>
        <c:lblOffset val="100"/>
      </c:catAx>
      <c:valAx>
        <c:axId val="208746368"/>
        <c:scaling>
          <c:orientation val="minMax"/>
        </c:scaling>
        <c:delete val="1"/>
        <c:axPos val="t"/>
        <c:numFmt formatCode="0.00%" sourceLinked="1"/>
        <c:majorTickMark val="none"/>
        <c:tickLblPos val="none"/>
        <c:crossAx val="2087448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>
        <c:manualLayout>
          <c:layoutTarget val="inner"/>
          <c:xMode val="edge"/>
          <c:yMode val="edge"/>
          <c:x val="0.32730619940113098"/>
          <c:y val="3.1377724690450998E-2"/>
          <c:w val="0.55679106132860534"/>
          <c:h val="0.93724455061910894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哈弗H6</c:v>
                </c:pt>
                <c:pt idx="1">
                  <c:v>科鲁兹三厢</c:v>
                </c:pt>
                <c:pt idx="2">
                  <c:v>速腾</c:v>
                </c:pt>
                <c:pt idx="3">
                  <c:v>迈腾</c:v>
                </c:pt>
                <c:pt idx="4">
                  <c:v>朗逸</c:v>
                </c:pt>
                <c:pt idx="5">
                  <c:v>雅阁</c:v>
                </c:pt>
                <c:pt idx="6">
                  <c:v>宝来三厢</c:v>
                </c:pt>
                <c:pt idx="7">
                  <c:v>高尔夫</c:v>
                </c:pt>
                <c:pt idx="8">
                  <c:v>轩逸</c:v>
                </c:pt>
                <c:pt idx="9">
                  <c:v>凯美瑞</c:v>
                </c:pt>
              </c:strCache>
            </c:strRef>
          </c:cat>
          <c:val>
            <c:numRef>
              <c:f>Sheet1!$B$2:$B$11</c:f>
              <c:numCache>
                <c:formatCode>0.00%</c:formatCode>
                <c:ptCount val="10"/>
                <c:pt idx="0">
                  <c:v>1.8080287801505147E-2</c:v>
                </c:pt>
                <c:pt idx="1">
                  <c:v>1.6479442033850749E-2</c:v>
                </c:pt>
                <c:pt idx="2">
                  <c:v>1.6248960327083603E-2</c:v>
                </c:pt>
                <c:pt idx="3">
                  <c:v>1.3352907576835582E-2</c:v>
                </c:pt>
                <c:pt idx="4">
                  <c:v>1.2844344680382001E-2</c:v>
                </c:pt>
                <c:pt idx="5">
                  <c:v>1.278922948963334E-2</c:v>
                </c:pt>
                <c:pt idx="6">
                  <c:v>1.2568768726638681E-2</c:v>
                </c:pt>
                <c:pt idx="7">
                  <c:v>1.2220540930544838E-2</c:v>
                </c:pt>
                <c:pt idx="8">
                  <c:v>1.2100289605275032E-2</c:v>
                </c:pt>
                <c:pt idx="9">
                  <c:v>1.1468970147608509E-2</c:v>
                </c:pt>
              </c:numCache>
            </c:numRef>
          </c:val>
        </c:ser>
        <c:gapWidth val="102"/>
        <c:axId val="208696448"/>
        <c:axId val="208697984"/>
      </c:barChart>
      <c:catAx>
        <c:axId val="208696448"/>
        <c:scaling>
          <c:orientation val="maxMin"/>
        </c:scaling>
        <c:axPos val="l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208697984"/>
        <c:crosses val="autoZero"/>
        <c:auto val="1"/>
        <c:lblAlgn val="ctr"/>
        <c:lblOffset val="100"/>
      </c:catAx>
      <c:valAx>
        <c:axId val="208697984"/>
        <c:scaling>
          <c:orientation val="minMax"/>
        </c:scaling>
        <c:delete val="1"/>
        <c:axPos val="t"/>
        <c:numFmt formatCode="0.00%" sourceLinked="1"/>
        <c:majorTickMark val="none"/>
        <c:tickLblPos val="none"/>
        <c:crossAx val="2086964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/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title>
      <c:tx>
        <c:rich>
          <a:bodyPr rot="0" vert="horz"/>
          <a:lstStyle/>
          <a:p>
            <a:pPr>
              <a:defRPr/>
            </a:pPr>
            <a:r>
              <a:rPr lang="en-US"/>
              <a:t>2018</a:t>
            </a:r>
            <a:r>
              <a:rPr lang="zh-CN"/>
              <a:t>上半年数据</a:t>
            </a:r>
          </a:p>
        </c:rich>
      </c:tx>
      <c:layout/>
    </c:title>
    <c:plotArea>
      <c:layout/>
      <c:lineChart>
        <c:grouping val="standard"/>
        <c:ser>
          <c:idx val="0"/>
          <c:order val="0"/>
          <c:tx>
            <c:strRef>
              <c:f>Sheet1!$A$2</c:f>
              <c:strCache>
                <c:ptCount val="1"/>
                <c:pt idx="0">
                  <c:v>检测量</c:v>
                </c:pt>
              </c:strCache>
            </c:strRef>
          </c:tx>
          <c:spPr>
            <a:ln w="31750">
              <a:solidFill>
                <a:schemeClr val="accent1">
                  <a:lumMod val="75000"/>
                </a:schemeClr>
              </a:solidFill>
            </a:ln>
          </c:spPr>
          <c:marker>
            <c:symbol val="none"/>
          </c:marker>
          <c:dLbls>
            <c:txPr>
              <a:bodyPr rot="0" vert="horz"/>
              <a:lstStyle/>
              <a:p>
                <a:pPr>
                  <a:defRPr/>
                </a:pPr>
                <a:endParaRPr lang="zh-CN"/>
              </a:p>
            </c:txPr>
            <c:dLblPos val="t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Sheet1!$B$1:$G$1</c:f>
              <c:strCache>
                <c:ptCount val="6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</c:strCache>
            </c:strRef>
          </c:cat>
          <c:val>
            <c:numRef>
              <c:f>Sheet1!$B$2:$G$2</c:f>
              <c:numCache>
                <c:formatCode>General</c:formatCode>
                <c:ptCount val="6"/>
                <c:pt idx="0">
                  <c:v>3273</c:v>
                </c:pt>
                <c:pt idx="1">
                  <c:v>2466</c:v>
                </c:pt>
                <c:pt idx="2">
                  <c:v>4133</c:v>
                </c:pt>
                <c:pt idx="3">
                  <c:v>5735</c:v>
                </c:pt>
                <c:pt idx="4">
                  <c:v>4812</c:v>
                </c:pt>
                <c:pt idx="5">
                  <c:v>4291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认证量</c:v>
                </c:pt>
              </c:strCache>
            </c:strRef>
          </c:tx>
          <c:spPr>
            <a:ln w="31750">
              <a:solidFill>
                <a:schemeClr val="accent2"/>
              </a:solidFill>
            </a:ln>
          </c:spPr>
          <c:marker>
            <c:symbol val="none"/>
          </c:marker>
          <c:dLbls>
            <c:dLbl>
              <c:idx val="0"/>
              <c:layout>
                <c:manualLayout>
                  <c:x val="-5.226337448559671E-2"/>
                  <c:y val="5.8815482291640152E-2"/>
                </c:manualLayout>
              </c:layout>
              <c:dLblPos val="r"/>
              <c:showVal val="1"/>
            </c:dLbl>
            <c:dLbl>
              <c:idx val="1"/>
              <c:layout>
                <c:manualLayout>
                  <c:x val="-5.0617283950617285E-2"/>
                  <c:y val="5.8815482291640152E-2"/>
                </c:manualLayout>
              </c:layout>
              <c:dLblPos val="r"/>
              <c:showVal val="1"/>
            </c:dLbl>
            <c:dLbl>
              <c:idx val="2"/>
              <c:layout>
                <c:manualLayout>
                  <c:x val="-2.0987654320987655E-2"/>
                  <c:y val="0.11023879156958516"/>
                </c:manualLayout>
              </c:layout>
              <c:dLblPos val="r"/>
              <c:showVal val="1"/>
            </c:dLbl>
            <c:dLbl>
              <c:idx val="3"/>
              <c:layout>
                <c:manualLayout>
                  <c:x val="-1.2757201646090535E-2"/>
                  <c:y val="0.15431591380782367"/>
                </c:manualLayout>
              </c:layout>
              <c:dLblPos val="r"/>
              <c:showVal val="1"/>
            </c:dLbl>
            <c:dLbl>
              <c:idx val="4"/>
              <c:layout>
                <c:manualLayout>
                  <c:x val="-4.5679012345679011E-2"/>
                  <c:y val="0.1102387915695851"/>
                </c:manualLayout>
              </c:layout>
              <c:dLblPos val="r"/>
              <c:showVal val="1"/>
            </c:dLbl>
            <c:dLbl>
              <c:idx val="5"/>
              <c:layout>
                <c:manualLayout>
                  <c:x val="-2.0987654320987655E-2"/>
                  <c:y val="0.10656569804973196"/>
                </c:manualLayout>
              </c:layout>
              <c:dLblPos val="r"/>
              <c:showVal val="1"/>
            </c:dLbl>
            <c:txPr>
              <a:bodyPr rot="0" vert="horz"/>
              <a:lstStyle/>
              <a:p>
                <a:pPr>
                  <a:defRPr/>
                </a:pPr>
                <a:endParaRPr lang="zh-CN"/>
              </a:p>
            </c:txPr>
            <c:dLblPos val="t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Sheet1!$B$1:$G$1</c:f>
              <c:strCache>
                <c:ptCount val="6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</c:strCache>
            </c:strRef>
          </c:cat>
          <c:val>
            <c:numRef>
              <c:f>Sheet1!$B$3:$G$3</c:f>
              <c:numCache>
                <c:formatCode>General</c:formatCode>
                <c:ptCount val="6"/>
                <c:pt idx="0">
                  <c:v>2532</c:v>
                </c:pt>
                <c:pt idx="1">
                  <c:v>1758</c:v>
                </c:pt>
                <c:pt idx="2">
                  <c:v>2694</c:v>
                </c:pt>
                <c:pt idx="3">
                  <c:v>3753</c:v>
                </c:pt>
                <c:pt idx="4">
                  <c:v>3699</c:v>
                </c:pt>
                <c:pt idx="5">
                  <c:v>3468</c:v>
                </c:pt>
              </c:numCache>
            </c:numRef>
          </c:val>
        </c:ser>
        <c:dLbls>
          <c:showVal val="1"/>
        </c:dLbls>
        <c:marker val="1"/>
        <c:axId val="149225472"/>
        <c:axId val="149227776"/>
      </c:lineChart>
      <c:catAx>
        <c:axId val="149225472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-60000000" vert="horz"/>
          <a:lstStyle/>
          <a:p>
            <a:pPr>
              <a:defRPr/>
            </a:pPr>
            <a:endParaRPr lang="zh-CN"/>
          </a:p>
        </c:txPr>
        <c:crossAx val="149227776"/>
        <c:crosses val="autoZero"/>
        <c:auto val="1"/>
        <c:lblAlgn val="ctr"/>
        <c:lblOffset val="100"/>
      </c:catAx>
      <c:valAx>
        <c:axId val="149227776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txPr>
          <a:bodyPr rot="-60000000" vert="horz"/>
          <a:lstStyle/>
          <a:p>
            <a:pPr>
              <a:defRPr/>
            </a:pPr>
            <a:endParaRPr lang="zh-CN"/>
          </a:p>
        </c:txPr>
        <c:crossAx val="149225472"/>
        <c:crosses val="autoZero"/>
        <c:crossBetween val="between"/>
      </c:valAx>
    </c:plotArea>
    <c:legend>
      <c:legendPos val="b"/>
      <c:layout/>
      <c:txPr>
        <a:bodyPr rot="0" vert="horz"/>
        <a:lstStyle/>
        <a:p>
          <a:pPr>
            <a:defRPr/>
          </a:pPr>
          <a:endParaRPr lang="zh-CN"/>
        </a:p>
      </c:txPr>
    </c:legend>
    <c:plotVisOnly val="1"/>
    <c:dispBlanksAs val="gap"/>
  </c:chart>
  <c:txPr>
    <a:bodyPr/>
    <a:lstStyle/>
    <a:p>
      <a:pPr>
        <a:defRPr sz="1800"/>
      </a:pPr>
      <a:endParaRPr lang="zh-CN"/>
    </a:p>
  </c:txPr>
  <c:externalData r:id="rId1"/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title>
      <c:tx>
        <c:rich>
          <a:bodyPr rot="0" vert="horz"/>
          <a:lstStyle/>
          <a:p>
            <a:pPr>
              <a:defRPr/>
            </a:pPr>
            <a:r>
              <a:rPr lang="en-US"/>
              <a:t>18</a:t>
            </a:r>
            <a:r>
              <a:rPr lang="zh-CN"/>
              <a:t>年与</a:t>
            </a:r>
            <a:r>
              <a:rPr lang="en-US"/>
              <a:t>17</a:t>
            </a:r>
            <a:r>
              <a:rPr lang="zh-CN"/>
              <a:t>年均值比较</a:t>
            </a:r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Sheet1!$I$1</c:f>
              <c:strCache>
                <c:ptCount val="1"/>
                <c:pt idx="0">
                  <c:v>2018上半年月均</c:v>
                </c:pt>
              </c:strCache>
            </c:strRef>
          </c:tx>
          <c:dLbls>
            <c:txPr>
              <a:bodyPr rot="0" vert="horz"/>
              <a:lstStyle/>
              <a:p>
                <a:pPr>
                  <a:defRPr/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Sheet1!$H$2:$H$3</c:f>
              <c:strCache>
                <c:ptCount val="2"/>
                <c:pt idx="0">
                  <c:v>检测量</c:v>
                </c:pt>
                <c:pt idx="1">
                  <c:v>认证量</c:v>
                </c:pt>
              </c:strCache>
            </c:strRef>
          </c:cat>
          <c:val>
            <c:numRef>
              <c:f>Sheet1!$I$2:$I$3</c:f>
              <c:numCache>
                <c:formatCode>General</c:formatCode>
                <c:ptCount val="2"/>
                <c:pt idx="0">
                  <c:v>4084</c:v>
                </c:pt>
                <c:pt idx="1">
                  <c:v>3000</c:v>
                </c:pt>
              </c:numCache>
            </c:numRef>
          </c:val>
        </c:ser>
        <c:ser>
          <c:idx val="1"/>
          <c:order val="1"/>
          <c:tx>
            <c:strRef>
              <c:f>Sheet1!$J$1</c:f>
              <c:strCache>
                <c:ptCount val="1"/>
                <c:pt idx="0">
                  <c:v>2017上半年月均</c:v>
                </c:pt>
              </c:strCache>
            </c:strRef>
          </c:tx>
          <c:dLbls>
            <c:txPr>
              <a:bodyPr rot="0" vert="horz"/>
              <a:lstStyle/>
              <a:p>
                <a:pPr>
                  <a:defRPr/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Sheet1!$H$2:$H$3</c:f>
              <c:strCache>
                <c:ptCount val="2"/>
                <c:pt idx="0">
                  <c:v>检测量</c:v>
                </c:pt>
                <c:pt idx="1">
                  <c:v>认证量</c:v>
                </c:pt>
              </c:strCache>
            </c:strRef>
          </c:cat>
          <c:val>
            <c:numRef>
              <c:f>Sheet1!$J$2:$J$3</c:f>
              <c:numCache>
                <c:formatCode>General</c:formatCode>
                <c:ptCount val="2"/>
                <c:pt idx="0">
                  <c:v>2000</c:v>
                </c:pt>
                <c:pt idx="1">
                  <c:v>1400</c:v>
                </c:pt>
              </c:numCache>
            </c:numRef>
          </c:val>
        </c:ser>
        <c:dLbls>
          <c:showVal val="1"/>
        </c:dLbls>
        <c:gapWidth val="100"/>
        <c:overlap val="-24"/>
        <c:axId val="206791040"/>
        <c:axId val="206792576"/>
      </c:barChart>
      <c:catAx>
        <c:axId val="206791040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-60000000" vert="horz"/>
          <a:lstStyle/>
          <a:p>
            <a:pPr>
              <a:defRPr/>
            </a:pPr>
            <a:endParaRPr lang="zh-CN"/>
          </a:p>
        </c:txPr>
        <c:crossAx val="206792576"/>
        <c:crosses val="autoZero"/>
        <c:auto val="1"/>
        <c:lblAlgn val="ctr"/>
        <c:lblOffset val="100"/>
      </c:catAx>
      <c:valAx>
        <c:axId val="206792576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txPr>
          <a:bodyPr rot="-60000000" vert="horz"/>
          <a:lstStyle/>
          <a:p>
            <a:pPr>
              <a:defRPr/>
            </a:pPr>
            <a:endParaRPr lang="zh-CN"/>
          </a:p>
        </c:txPr>
        <c:crossAx val="206791040"/>
        <c:crosses val="autoZero"/>
        <c:crossBetween val="between"/>
      </c:valAx>
    </c:plotArea>
    <c:legend>
      <c:legendPos val="b"/>
      <c:layout/>
      <c:txPr>
        <a:bodyPr rot="0" vert="horz"/>
        <a:lstStyle/>
        <a:p>
          <a:pPr>
            <a:defRPr/>
          </a:pPr>
          <a:endParaRPr lang="zh-CN"/>
        </a:p>
      </c:txPr>
    </c:legend>
    <c:plotVisOnly val="1"/>
    <c:dispBlanksAs val="gap"/>
  </c:chart>
  <c:txPr>
    <a:bodyPr/>
    <a:lstStyle/>
    <a:p>
      <a:pPr>
        <a:defRPr sz="1800"/>
      </a:pPr>
      <a:endParaRPr lang="zh-CN"/>
    </a:p>
  </c:txPr>
  <c:externalData r:id="rId1"/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style val="3"/>
  <c:chart>
    <c:title>
      <c:layout/>
      <c:txPr>
        <a:bodyPr rot="0" vert="horz"/>
        <a:lstStyle/>
        <a:p>
          <a:pPr>
            <a:defRPr/>
          </a:pPr>
          <a:endParaRPr lang="zh-CN"/>
        </a:p>
      </c:txPr>
    </c:title>
    <c:plotArea>
      <c:layout/>
      <c:lineChart>
        <c:grouping val="standard"/>
        <c:ser>
          <c:idx val="0"/>
          <c:order val="0"/>
          <c:tx>
            <c:strRef>
              <c:f>Sheet1!$A$31</c:f>
              <c:strCache>
                <c:ptCount val="1"/>
                <c:pt idx="0">
                  <c:v>初检量</c:v>
                </c:pt>
              </c:strCache>
            </c:strRef>
          </c:tx>
          <c:spPr>
            <a:ln w="31750">
              <a:solidFill>
                <a:schemeClr val="accent1"/>
              </a:solidFill>
            </a:ln>
          </c:spPr>
          <c:dLbls>
            <c:dLbl>
              <c:idx val="0"/>
              <c:layout>
                <c:manualLayout>
                  <c:x val="-4.903876749441391E-2"/>
                  <c:y val="-3.9331366764995081E-2"/>
                </c:manualLayout>
              </c:layout>
              <c:dLblPos val="r"/>
              <c:showVal val="1"/>
            </c:dLbl>
            <c:dLbl>
              <c:idx val="1"/>
              <c:layout>
                <c:manualLayout>
                  <c:x val="-6.0274354757327536E-2"/>
                  <c:y val="-4.71976401179941E-2"/>
                </c:manualLayout>
              </c:layout>
              <c:dLblPos val="r"/>
              <c:showVal val="1"/>
            </c:dLbl>
            <c:dLbl>
              <c:idx val="2"/>
              <c:layout>
                <c:manualLayout>
                  <c:x val="-5.4656561125870723E-2"/>
                  <c:y val="-5.8997050147492625E-2"/>
                </c:manualLayout>
              </c:layout>
              <c:dLblPos val="r"/>
              <c:showVal val="1"/>
            </c:dLbl>
            <c:dLbl>
              <c:idx val="3"/>
              <c:layout>
                <c:manualLayout>
                  <c:x val="-5.1964591090975523E-2"/>
                  <c:y val="-7.8662733529990148E-2"/>
                </c:manualLayout>
              </c:layout>
              <c:dLblPos val="r"/>
              <c:showVal val="1"/>
            </c:dLbl>
            <c:txPr>
              <a:bodyPr rot="0" vert="horz"/>
              <a:lstStyle/>
              <a:p>
                <a:pPr>
                  <a:defRPr/>
                </a:pPr>
                <a:endParaRPr lang="zh-CN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Sheet1!$B$30:$E$30</c:f>
              <c:strCache>
                <c:ptCount val="4"/>
                <c:pt idx="0">
                  <c:v>4月</c:v>
                </c:pt>
                <c:pt idx="1">
                  <c:v>5月</c:v>
                </c:pt>
                <c:pt idx="2">
                  <c:v>6月</c:v>
                </c:pt>
                <c:pt idx="3">
                  <c:v>7月</c:v>
                </c:pt>
              </c:strCache>
            </c:strRef>
          </c:cat>
          <c:val>
            <c:numRef>
              <c:f>Sheet1!$B$31:$E$31</c:f>
              <c:numCache>
                <c:formatCode>General</c:formatCode>
                <c:ptCount val="4"/>
                <c:pt idx="0">
                  <c:v>635</c:v>
                </c:pt>
                <c:pt idx="1">
                  <c:v>675</c:v>
                </c:pt>
                <c:pt idx="2">
                  <c:v>820</c:v>
                </c:pt>
                <c:pt idx="3">
                  <c:v>1096</c:v>
                </c:pt>
              </c:numCache>
            </c:numRef>
          </c:val>
        </c:ser>
        <c:dLbls>
          <c:showVal val="1"/>
        </c:dLbls>
        <c:marker val="1"/>
        <c:axId val="30902912"/>
        <c:axId val="30918912"/>
      </c:lineChart>
      <c:catAx>
        <c:axId val="30902912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-60000000" vert="horz"/>
          <a:lstStyle/>
          <a:p>
            <a:pPr>
              <a:defRPr/>
            </a:pPr>
            <a:endParaRPr lang="zh-CN"/>
          </a:p>
        </c:txPr>
        <c:crossAx val="30918912"/>
        <c:crosses val="autoZero"/>
        <c:auto val="1"/>
        <c:lblAlgn val="ctr"/>
        <c:lblOffset val="100"/>
      </c:catAx>
      <c:valAx>
        <c:axId val="30918912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txPr>
          <a:bodyPr rot="-60000000" vert="horz"/>
          <a:lstStyle/>
          <a:p>
            <a:pPr>
              <a:defRPr/>
            </a:pPr>
            <a:endParaRPr lang="zh-CN"/>
          </a:p>
        </c:txPr>
        <c:crossAx val="3090291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zh-CN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3175833944853422"/>
          <c:y val="0.21487707843118001"/>
          <c:w val="0.67127674537219562"/>
          <c:h val="0.73493121084116364"/>
        </c:manualLayout>
      </c:layout>
      <c:barChart>
        <c:barDir val="bar"/>
        <c:grouping val="clustered"/>
        <c:ser>
          <c:idx val="1"/>
          <c:order val="1"/>
          <c:tx>
            <c:strRef>
              <c:f>Sheet1!$D$69</c:f>
              <c:strCache>
                <c:ptCount val="1"/>
                <c:pt idx="0">
                  <c:v>2018年5月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dLbls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Sheet1!$B$70:$B$79</c:f>
              <c:strCache>
                <c:ptCount val="10"/>
                <c:pt idx="0">
                  <c:v>低速载货车</c:v>
                </c:pt>
                <c:pt idx="1">
                  <c:v>挂车</c:v>
                </c:pt>
                <c:pt idx="2">
                  <c:v>摩托车</c:v>
                </c:pt>
                <c:pt idx="3">
                  <c:v>交叉型车</c:v>
                </c:pt>
                <c:pt idx="4">
                  <c:v>其它车</c:v>
                </c:pt>
                <c:pt idx="5">
                  <c:v>MPV</c:v>
                </c:pt>
                <c:pt idx="6">
                  <c:v>货车</c:v>
                </c:pt>
                <c:pt idx="7">
                  <c:v>SUV</c:v>
                </c:pt>
                <c:pt idx="8">
                  <c:v>客车</c:v>
                </c:pt>
                <c:pt idx="9">
                  <c:v>基本型乘用车</c:v>
                </c:pt>
              </c:strCache>
            </c:strRef>
          </c:cat>
          <c:val>
            <c:numRef>
              <c:f>Sheet1!$D$70:$D$79</c:f>
              <c:numCache>
                <c:formatCode>0.00%</c:formatCode>
                <c:ptCount val="10"/>
                <c:pt idx="0">
                  <c:v>2.0996965165486201E-3</c:v>
                </c:pt>
                <c:pt idx="1">
                  <c:v>7.3730435874054829E-3</c:v>
                </c:pt>
                <c:pt idx="2">
                  <c:v>1.5032862827308698E-2</c:v>
                </c:pt>
                <c:pt idx="3">
                  <c:v>2.19595338773481E-2</c:v>
                </c:pt>
                <c:pt idx="4">
                  <c:v>2.9972627471777525E-2</c:v>
                </c:pt>
                <c:pt idx="5">
                  <c:v>5.8314374276307104E-2</c:v>
                </c:pt>
                <c:pt idx="6">
                  <c:v>9.305246498219924E-2</c:v>
                </c:pt>
                <c:pt idx="7">
                  <c:v>8.5603779121236276E-2</c:v>
                </c:pt>
                <c:pt idx="8">
                  <c:v>0.104348100755508</c:v>
                </c:pt>
                <c:pt idx="9">
                  <c:v>0.58224351658436102</c:v>
                </c:pt>
              </c:numCache>
            </c:numRef>
          </c:val>
        </c:ser>
        <c:gapWidth val="100"/>
        <c:axId val="171909120"/>
        <c:axId val="171910656"/>
      </c:barChart>
      <c:barChart>
        <c:barDir val="bar"/>
        <c:grouping val="clustered"/>
        <c:ser>
          <c:idx val="0"/>
          <c:order val="0"/>
          <c:tx>
            <c:strRef>
              <c:f>Sheet1!$C$69</c:f>
              <c:strCache>
                <c:ptCount val="1"/>
                <c:pt idx="0">
                  <c:v>2018年6月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Sheet1!$B$70:$B$79</c:f>
              <c:strCache>
                <c:ptCount val="10"/>
                <c:pt idx="0">
                  <c:v>低速载货车</c:v>
                </c:pt>
                <c:pt idx="1">
                  <c:v>挂车</c:v>
                </c:pt>
                <c:pt idx="2">
                  <c:v>摩托车</c:v>
                </c:pt>
                <c:pt idx="3">
                  <c:v>交叉型车</c:v>
                </c:pt>
                <c:pt idx="4">
                  <c:v>其它车</c:v>
                </c:pt>
                <c:pt idx="5">
                  <c:v>MPV</c:v>
                </c:pt>
                <c:pt idx="6">
                  <c:v>货车</c:v>
                </c:pt>
                <c:pt idx="7">
                  <c:v>SUV</c:v>
                </c:pt>
                <c:pt idx="8">
                  <c:v>客车</c:v>
                </c:pt>
                <c:pt idx="9">
                  <c:v>基本型乘用车</c:v>
                </c:pt>
              </c:strCache>
            </c:strRef>
          </c:cat>
          <c:val>
            <c:numRef>
              <c:f>Sheet1!$C$70:$C$79</c:f>
              <c:numCache>
                <c:formatCode>0.00%</c:formatCode>
                <c:ptCount val="10"/>
                <c:pt idx="0">
                  <c:v>1.8312002452956614E-3</c:v>
                </c:pt>
                <c:pt idx="1">
                  <c:v>7.7970329824242702E-3</c:v>
                </c:pt>
                <c:pt idx="2">
                  <c:v>1.4710168792183858E-2</c:v>
                </c:pt>
                <c:pt idx="3">
                  <c:v>2.3533052454660062E-2</c:v>
                </c:pt>
                <c:pt idx="4">
                  <c:v>2.6035219611539519E-2</c:v>
                </c:pt>
                <c:pt idx="5">
                  <c:v>4.9715903713882327E-2</c:v>
                </c:pt>
                <c:pt idx="6">
                  <c:v>7.9061479117692748E-2</c:v>
                </c:pt>
                <c:pt idx="7">
                  <c:v>8.8796650654311027E-2</c:v>
                </c:pt>
                <c:pt idx="8">
                  <c:v>0.10100559864633139</c:v>
                </c:pt>
                <c:pt idx="9">
                  <c:v>0.6075136937816793</c:v>
                </c:pt>
              </c:numCache>
            </c:numRef>
          </c:val>
        </c:ser>
        <c:gapWidth val="100"/>
        <c:axId val="171959040"/>
        <c:axId val="171912192"/>
      </c:barChart>
      <c:catAx>
        <c:axId val="171909120"/>
        <c:scaling>
          <c:orientation val="minMax"/>
        </c:scaling>
        <c:axPos val="l"/>
        <c:numFmt formatCode="General" sourceLinked="1"/>
        <c:maj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71910656"/>
        <c:crosses val="autoZero"/>
        <c:auto val="1"/>
        <c:lblAlgn val="ctr"/>
        <c:lblOffset val="1000"/>
      </c:catAx>
      <c:valAx>
        <c:axId val="171910656"/>
        <c:scaling>
          <c:orientation val="minMax"/>
          <c:max val="0.65000000000000058"/>
          <c:min val="-0.65000000000000058"/>
        </c:scaling>
        <c:delete val="1"/>
        <c:axPos val="b"/>
        <c:numFmt formatCode="0.00%" sourceLinked="1"/>
        <c:tickLblPos val="none"/>
        <c:crossAx val="171909120"/>
        <c:crosses val="autoZero"/>
        <c:crossBetween val="between"/>
        <c:minorUnit val="2.0000000000000011E-2"/>
      </c:valAx>
      <c:valAx>
        <c:axId val="171912192"/>
        <c:scaling>
          <c:orientation val="maxMin"/>
          <c:max val="0.34"/>
          <c:min val="-0.33000000000000251"/>
        </c:scaling>
        <c:delete val="1"/>
        <c:axPos val="t"/>
        <c:numFmt formatCode="0.00%" sourceLinked="1"/>
        <c:majorTickMark val="none"/>
        <c:tickLblPos val="none"/>
        <c:crossAx val="171959040"/>
        <c:crosses val="max"/>
        <c:crossBetween val="between"/>
        <c:majorUnit val="1.0000000000000005E-2"/>
      </c:valAx>
      <c:catAx>
        <c:axId val="171959040"/>
        <c:scaling>
          <c:orientation val="minMax"/>
        </c:scaling>
        <c:delete val="1"/>
        <c:axPos val="r"/>
        <c:numFmt formatCode="General" sourceLinked="1"/>
        <c:majorTickMark val="none"/>
        <c:tickLblPos val="none"/>
        <c:crossAx val="171912192"/>
        <c:crosses val="autoZero"/>
        <c:auto val="1"/>
        <c:lblAlgn val="ctr"/>
        <c:lblOffset val="100"/>
      </c:catAx>
      <c:spPr>
        <a:noFill/>
        <a:ln>
          <a:noFill/>
        </a:ln>
        <a:effectLst/>
      </c:spPr>
    </c:plotArea>
    <c:plotVisOnly val="1"/>
    <c:dispBlanksAs val="gap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 b="0"/>
      </a:pPr>
      <a:endParaRPr lang="zh-CN"/>
    </a:p>
  </c:txPr>
  <c:externalData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600" b="0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sz="16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2018</a:t>
            </a:r>
            <a:r>
              <a:rPr lang="zh-CN" sz="16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16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</a:t>
            </a:r>
            <a:r>
              <a:rPr lang="zh-CN" altLang="en-US" sz="16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  <a:r>
              <a:rPr lang="zh-CN" altLang="en-US" b="0"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r>
              <a:rPr lang="zh-CN" b="0">
                <a:latin typeface="微软雅黑" panose="020B0503020204020204" pitchFamily="34" charset="-122"/>
                <a:ea typeface="微软雅黑" panose="020B0503020204020204" pitchFamily="34" charset="-122"/>
              </a:rPr>
              <a:t>大区域交易量占比图</a:t>
            </a:r>
          </a:p>
        </c:rich>
      </c:tx>
      <c:layout>
        <c:manualLayout>
          <c:xMode val="edge"/>
          <c:yMode val="edge"/>
          <c:x val="0.11768092428711903"/>
          <c:y val="2.9601995920402118E-2"/>
        </c:manualLayout>
      </c:layout>
      <c:spPr>
        <a:noFill/>
        <a:ln w="25400">
          <a:noFill/>
        </a:ln>
      </c:spPr>
    </c:title>
    <c:plotArea>
      <c:layout>
        <c:manualLayout>
          <c:layoutTarget val="inner"/>
          <c:xMode val="edge"/>
          <c:yMode val="edge"/>
          <c:x val="0.23242541110932738"/>
          <c:y val="0.21201032074380521"/>
          <c:w val="0.51828149606299201"/>
          <c:h val="0.75785775912959541"/>
        </c:manualLayout>
      </c:layout>
      <c:pieChart>
        <c:varyColors val="1"/>
        <c:ser>
          <c:idx val="0"/>
          <c:order val="0"/>
          <c:tx>
            <c:strRef>
              <c:f>Sheet1!$G$99</c:f>
              <c:strCache>
                <c:ptCount val="1"/>
                <c:pt idx="0">
                  <c:v>交易占比</c:v>
                </c:pt>
              </c:strCache>
            </c:strRef>
          </c:tx>
          <c:dLbls>
            <c:dLbl>
              <c:idx val="0"/>
              <c:layout>
                <c:manualLayout>
                  <c:x val="2.8795061331617997E-3"/>
                  <c:y val="3.678396132686809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.11176671583087512"/>
                  <c:y val="-4.420049991244690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2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4.2960254968129824E-3"/>
                  <c:y val="-5.008259560775241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3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1.1067946863784898E-2"/>
                  <c:y val="2.7080089565075785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4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3.1308586426696751E-4"/>
                  <c:y val="2.321425923454477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rgbClr val="0070C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3.1155926937704299E-3"/>
                  <c:y val="9.7993682993015706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6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accent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bestFit"/>
            <c:showVal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Sheet1!$H$97:$M$97</c:f>
              <c:strCache>
                <c:ptCount val="6"/>
                <c:pt idx="0">
                  <c:v>华东</c:v>
                </c:pt>
                <c:pt idx="1">
                  <c:v>中南</c:v>
                </c:pt>
                <c:pt idx="2">
                  <c:v>华北</c:v>
                </c:pt>
                <c:pt idx="3">
                  <c:v>西南</c:v>
                </c:pt>
                <c:pt idx="4">
                  <c:v>东北</c:v>
                </c:pt>
                <c:pt idx="5">
                  <c:v>西北</c:v>
                </c:pt>
              </c:strCache>
            </c:strRef>
          </c:cat>
          <c:val>
            <c:numRef>
              <c:f>Sheet1!$H$99:$M$99</c:f>
              <c:numCache>
                <c:formatCode>0.00%</c:formatCode>
                <c:ptCount val="6"/>
                <c:pt idx="0">
                  <c:v>0.33777849448601088</c:v>
                </c:pt>
                <c:pt idx="1">
                  <c:v>0.25375405953795033</c:v>
                </c:pt>
                <c:pt idx="2">
                  <c:v>0.16715944975649022</c:v>
                </c:pt>
                <c:pt idx="3">
                  <c:v>0.12580556943254165</c:v>
                </c:pt>
                <c:pt idx="4">
                  <c:v>7.1845197671547942E-2</c:v>
                </c:pt>
                <c:pt idx="5">
                  <c:v>4.3657229115459183E-2</c:v>
                </c:pt>
              </c:numCache>
            </c:numRef>
          </c:val>
        </c:ser>
        <c:firstSliceAng val="0"/>
      </c:pieChart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88453711897738418"/>
          <c:y val="0.49993051106272646"/>
          <c:w val="0.11546288102261558"/>
          <c:h val="0.40146774620717146"/>
        </c:manualLayout>
      </c:layout>
    </c:legend>
    <c:plotVisOnly val="1"/>
    <c:dispBlanksAs val="zero"/>
  </c:chart>
  <c:spPr>
    <a:solidFill>
      <a:schemeClr val="bg1"/>
    </a:solidFill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600" b="0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sz="16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2018</a:t>
            </a:r>
            <a:r>
              <a:rPr lang="zh-CN" sz="16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16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6</a:t>
            </a:r>
            <a:r>
              <a:rPr lang="zh-CN" altLang="en-US" sz="16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  <a:r>
              <a:rPr lang="zh-CN" altLang="en-US" b="0"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r>
              <a:rPr lang="zh-CN" b="0">
                <a:latin typeface="微软雅黑" panose="020B0503020204020204" pitchFamily="34" charset="-122"/>
                <a:ea typeface="微软雅黑" panose="020B0503020204020204" pitchFamily="34" charset="-122"/>
              </a:rPr>
              <a:t>大区域交易量占比图</a:t>
            </a:r>
          </a:p>
        </c:rich>
      </c:tx>
      <c:layout>
        <c:manualLayout>
          <c:xMode val="edge"/>
          <c:yMode val="edge"/>
          <c:x val="0.11765614033362554"/>
          <c:y val="0"/>
        </c:manualLayout>
      </c:layout>
      <c:spPr>
        <a:noFill/>
        <a:ln w="25400">
          <a:noFill/>
        </a:ln>
      </c:spPr>
    </c:title>
    <c:plotArea>
      <c:layout>
        <c:manualLayout>
          <c:layoutTarget val="inner"/>
          <c:xMode val="edge"/>
          <c:yMode val="edge"/>
          <c:x val="0.23242541110932738"/>
          <c:y val="0.21201032074380521"/>
          <c:w val="0.51828149606299201"/>
          <c:h val="0.75785775912959541"/>
        </c:manualLayout>
      </c:layout>
      <c:pieChart>
        <c:varyColors val="1"/>
        <c:ser>
          <c:idx val="0"/>
          <c:order val="0"/>
          <c:tx>
            <c:strRef>
              <c:f>Sheet1!$G$99</c:f>
              <c:strCache>
                <c:ptCount val="1"/>
                <c:pt idx="0">
                  <c:v>交易占比</c:v>
                </c:pt>
              </c:strCache>
            </c:strRef>
          </c:tx>
          <c:dLbls>
            <c:dLbl>
              <c:idx val="0"/>
              <c:layout>
                <c:manualLayout>
                  <c:x val="2.8795061331617997E-3"/>
                  <c:y val="3.678396132686809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.14298599662613148"/>
                  <c:y val="-2.199895007905471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2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4.2960254968129824E-3"/>
                  <c:y val="-5.008259560775241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3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1.1067946863784898E-2"/>
                  <c:y val="2.7080089565075785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4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3.1308586426696751E-4"/>
                  <c:y val="2.321425923454477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rgbClr val="0070C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3.1155926937704299E-3"/>
                  <c:y val="9.7993682993015706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6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accent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bestFit"/>
            <c:showVal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Sheet1!$H$97:$M$97</c:f>
              <c:strCache>
                <c:ptCount val="6"/>
                <c:pt idx="0">
                  <c:v>华东</c:v>
                </c:pt>
                <c:pt idx="1">
                  <c:v>中南</c:v>
                </c:pt>
                <c:pt idx="2">
                  <c:v>华北</c:v>
                </c:pt>
                <c:pt idx="3">
                  <c:v>西南</c:v>
                </c:pt>
                <c:pt idx="4">
                  <c:v>东北</c:v>
                </c:pt>
                <c:pt idx="5">
                  <c:v>西北</c:v>
                </c:pt>
              </c:strCache>
            </c:strRef>
          </c:cat>
          <c:val>
            <c:numRef>
              <c:f>Sheet1!$H$99:$M$99</c:f>
              <c:numCache>
                <c:formatCode>0.00%</c:formatCode>
                <c:ptCount val="6"/>
                <c:pt idx="0">
                  <c:v>0.32704952473965754</c:v>
                </c:pt>
                <c:pt idx="1">
                  <c:v>0.2612796256969917</c:v>
                </c:pt>
                <c:pt idx="2">
                  <c:v>0.15653875709294374</c:v>
                </c:pt>
                <c:pt idx="3">
                  <c:v>0.1390235869947874</c:v>
                </c:pt>
                <c:pt idx="4">
                  <c:v>7.1119653557733434E-2</c:v>
                </c:pt>
                <c:pt idx="5">
                  <c:v>4.4988851917886534E-2</c:v>
                </c:pt>
              </c:numCache>
            </c:numRef>
          </c:val>
        </c:ser>
        <c:firstSliceAng val="0"/>
      </c:pieChart>
      <c:spPr>
        <a:noFill/>
        <a:ln w="25400">
          <a:noFill/>
        </a:ln>
      </c:spPr>
    </c:plotArea>
    <c:plotVisOnly val="1"/>
    <c:dispBlanksAs val="zero"/>
  </c:chart>
  <c:spPr>
    <a:solidFill>
      <a:schemeClr val="bg1"/>
    </a:solidFill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600" b="0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600" b="0" i="0" baseline="0">
                <a:effectLst/>
              </a:rPr>
              <a:t>2018</a:t>
            </a:r>
            <a:r>
              <a:rPr lang="zh-CN" altLang="zh-CN" sz="1600" b="0" i="0" baseline="0">
                <a:effectLst/>
              </a:rPr>
              <a:t>年</a:t>
            </a:r>
            <a:r>
              <a:rPr lang="en-US" altLang="zh-CN" sz="1600" b="0" i="0" baseline="0">
                <a:effectLst/>
              </a:rPr>
              <a:t>5</a:t>
            </a:r>
            <a:r>
              <a:rPr lang="zh-CN" altLang="en-US" sz="1600" b="0" i="0" baseline="0">
                <a:effectLst/>
              </a:rPr>
              <a:t>月</a:t>
            </a:r>
            <a:r>
              <a:rPr lang="zh-CN" altLang="zh-CN" sz="1600" b="0" i="0" baseline="0">
                <a:effectLst/>
              </a:rPr>
              <a:t>交易使用年限分析</a:t>
            </a:r>
            <a:endParaRPr lang="zh-CN" altLang="zh-CN" sz="1600">
              <a:effectLst/>
            </a:endParaRPr>
          </a:p>
        </c:rich>
      </c:tx>
      <c:layout>
        <c:manualLayout>
          <c:xMode val="edge"/>
          <c:yMode val="edge"/>
          <c:x val="0.19484469428786549"/>
          <c:y val="0.11780037535394144"/>
        </c:manualLayout>
      </c:layout>
      <c:spPr>
        <a:noFill/>
        <a:ln w="25400">
          <a:noFill/>
        </a:ln>
      </c:spPr>
    </c:title>
    <c:plotArea>
      <c:layout>
        <c:manualLayout>
          <c:layoutTarget val="inner"/>
          <c:xMode val="edge"/>
          <c:yMode val="edge"/>
          <c:x val="0.23242541110932738"/>
          <c:y val="0.21201032074380521"/>
          <c:w val="0.51828149606299201"/>
          <c:h val="0.75785775912959541"/>
        </c:manualLayout>
      </c:layout>
      <c:doughnutChart>
        <c:varyColors val="1"/>
        <c:ser>
          <c:idx val="0"/>
          <c:order val="0"/>
          <c:tx>
            <c:strRef>
              <c:f>Sheet1!$C$191</c:f>
              <c:strCache>
                <c:ptCount val="1"/>
                <c:pt idx="0">
                  <c:v>交易数量</c:v>
                </c:pt>
              </c:strCache>
            </c:strRef>
          </c:tx>
          <c:dLbls>
            <c:dLbl>
              <c:idx val="0"/>
              <c:layout>
                <c:manualLayout>
                  <c:x val="0.16987592799876119"/>
                  <c:y val="-4.924684811579795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Val val="1"/>
              <c:showCatName val="1"/>
              <c:extLst>
                <c:ext xmlns:c15="http://schemas.microsoft.com/office/drawing/2012/chart" uri="{CE6537A1-D6FC-4f65-9D91-7224C49458BB}">
                  <c15:layout>
                    <c:manualLayout>
                      <c:w val="0.34719649809943298"/>
                      <c:h val="0.13479959866927199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-0.21186656438635953"/>
                  <c:y val="0.1210179895997505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2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Val val="1"/>
              <c:showCatName val="1"/>
              <c:extLst>
                <c:ext xmlns:c15="http://schemas.microsoft.com/office/drawing/2012/chart" uri="{CE6537A1-D6FC-4f65-9D91-7224C49458BB}">
                  <c15:layout>
                    <c:manualLayout>
                      <c:w val="0.32534157838246103"/>
                      <c:h val="9.9294875578155403E-2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-0.16097895964852768"/>
                  <c:y val="-4.482557544255742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3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Val val="1"/>
              <c:showCatName val="1"/>
              <c:extLst>
                <c:ext xmlns:c15="http://schemas.microsoft.com/office/drawing/2012/chart" uri="{CE6537A1-D6FC-4f65-9D91-7224C49458BB}">
                  <c15:layout>
                    <c:manualLayout>
                      <c:w val="0.32762431135134112"/>
                      <c:h val="0.17424917622266586"/>
                    </c:manualLayout>
                  </c15:layout>
                </c:ext>
              </c:extLst>
            </c:dLbl>
            <c:dLbl>
              <c:idx val="3"/>
              <c:layout>
                <c:manualLayout>
                  <c:x val="-5.7081630795670656E-2"/>
                  <c:y val="-0.10733564982989921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4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Val val="1"/>
              <c:showCatName val="1"/>
              <c:extLst>
                <c:ext xmlns:c15="http://schemas.microsoft.com/office/drawing/2012/chart" uri="{CE6537A1-D6FC-4f65-9D91-7224C49458BB}">
                  <c15:layout>
                    <c:manualLayout>
                      <c:w val="0.35820438962177958"/>
                      <c:h val="0.11901977636764172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00" b="0" i="0" u="none" strike="noStrike" kern="1200" baseline="0">
                    <a:solidFill>
                      <a:schemeClr val="accent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Val val="1"/>
            <c:showCatName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Sheet1!$B$192:$B$195</c:f>
              <c:strCache>
                <c:ptCount val="4"/>
                <c:pt idx="0">
                  <c:v>3年内</c:v>
                </c:pt>
                <c:pt idx="1">
                  <c:v>3-6年</c:v>
                </c:pt>
                <c:pt idx="2">
                  <c:v>7-10年</c:v>
                </c:pt>
                <c:pt idx="3">
                  <c:v>10年以上</c:v>
                </c:pt>
              </c:strCache>
            </c:strRef>
          </c:cat>
          <c:val>
            <c:numRef>
              <c:f>Sheet1!$C$192:$C$195</c:f>
              <c:numCache>
                <c:formatCode>0.00%</c:formatCode>
                <c:ptCount val="4"/>
                <c:pt idx="0">
                  <c:v>0.22077485950071113</c:v>
                </c:pt>
                <c:pt idx="1">
                  <c:v>0.45763824872343273</c:v>
                </c:pt>
                <c:pt idx="2">
                  <c:v>0.21782564206574892</c:v>
                </c:pt>
                <c:pt idx="3">
                  <c:v>0.10376124971010728</c:v>
                </c:pt>
              </c:numCache>
            </c:numRef>
          </c:val>
        </c:ser>
        <c:firstSliceAng val="0"/>
        <c:holeSize val="60"/>
      </c:doughnutChart>
      <c:spPr>
        <a:noFill/>
        <a:ln w="25400">
          <a:noFill/>
        </a:ln>
      </c:spPr>
    </c:plotArea>
    <c:plotVisOnly val="1"/>
    <c:dispBlanksAs val="zero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600" b="0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600" b="0" i="0" baseline="0">
                <a:effectLst/>
              </a:rPr>
              <a:t>2018</a:t>
            </a:r>
            <a:r>
              <a:rPr lang="zh-CN" altLang="zh-CN" sz="1600" b="0" i="0" baseline="0">
                <a:effectLst/>
              </a:rPr>
              <a:t>年</a:t>
            </a:r>
            <a:r>
              <a:rPr lang="en-US" altLang="zh-CN" sz="1600" b="0" i="0" baseline="0">
                <a:effectLst/>
              </a:rPr>
              <a:t>6</a:t>
            </a:r>
            <a:r>
              <a:rPr lang="zh-CN" altLang="en-US" sz="1600" b="0" i="0" baseline="0">
                <a:effectLst/>
              </a:rPr>
              <a:t>月</a:t>
            </a:r>
            <a:r>
              <a:rPr lang="zh-CN" altLang="zh-CN" sz="1600" b="0" i="0" baseline="0">
                <a:effectLst/>
              </a:rPr>
              <a:t>交易使用年限分析</a:t>
            </a:r>
            <a:endParaRPr lang="zh-CN" altLang="zh-CN" sz="1600">
              <a:effectLst/>
            </a:endParaRPr>
          </a:p>
        </c:rich>
      </c:tx>
      <c:layout>
        <c:manualLayout>
          <c:xMode val="edge"/>
          <c:yMode val="edge"/>
          <c:x val="0.17053256373260953"/>
          <c:y val="9.5924226309365535E-2"/>
        </c:manualLayout>
      </c:layout>
      <c:spPr>
        <a:noFill/>
        <a:ln w="25400">
          <a:noFill/>
        </a:ln>
      </c:spPr>
    </c:title>
    <c:plotArea>
      <c:layout>
        <c:manualLayout>
          <c:layoutTarget val="inner"/>
          <c:xMode val="edge"/>
          <c:yMode val="edge"/>
          <c:x val="0.23242541110932738"/>
          <c:y val="0.21201032074380521"/>
          <c:w val="0.51828149606299201"/>
          <c:h val="0.75785775912959541"/>
        </c:manualLayout>
      </c:layout>
      <c:doughnutChart>
        <c:varyColors val="1"/>
        <c:ser>
          <c:idx val="0"/>
          <c:order val="0"/>
          <c:tx>
            <c:strRef>
              <c:f>Sheet1!$C$191</c:f>
              <c:strCache>
                <c:ptCount val="1"/>
                <c:pt idx="0">
                  <c:v>交易数量</c:v>
                </c:pt>
              </c:strCache>
            </c:strRef>
          </c:tx>
          <c:dLbls>
            <c:dLbl>
              <c:idx val="0"/>
              <c:layout>
                <c:manualLayout>
                  <c:x val="0.194890570524031"/>
                  <c:y val="-9.340009753703466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Val val="1"/>
              <c:showCatName val="1"/>
              <c:extLst>
                <c:ext xmlns:c15="http://schemas.microsoft.com/office/drawing/2012/chart" uri="{CE6537A1-D6FC-4f65-9D91-7224C49458BB}">
                  <c15:layout>
                    <c:manualLayout>
                      <c:w val="0.34719649809943298"/>
                      <c:h val="0.13479959866927199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-0.24942766758562013"/>
                  <c:y val="9.229643642282768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2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Val val="1"/>
              <c:showCatName val="1"/>
              <c:extLst>
                <c:ext xmlns:c15="http://schemas.microsoft.com/office/drawing/2012/chart" uri="{CE6537A1-D6FC-4f65-9D91-7224C49458BB}">
                  <c15:layout>
                    <c:manualLayout>
                      <c:w val="0.32534157838246103"/>
                      <c:h val="9.9294875578155403E-2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-0.13521827902493649"/>
                  <c:y val="-0.15492143820352774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3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Val val="1"/>
              <c:showCatName val="1"/>
              <c:extLst>
                <c:ext xmlns:c15="http://schemas.microsoft.com/office/drawing/2012/chart" uri="{CE6537A1-D6FC-4f65-9D91-7224C49458BB}">
                  <c15:layout>
                    <c:manualLayout>
                      <c:w val="0.30660879005362701"/>
                      <c:h val="0.17424929099273401"/>
                    </c:manualLayout>
                  </c15:layout>
                </c:ext>
              </c:extLst>
            </c:dLbl>
            <c:dLbl>
              <c:idx val="3"/>
              <c:layout>
                <c:manualLayout>
                  <c:x val="-7.5661904787976937E-3"/>
                  <c:y val="-0.1195861680061562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4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Val val="1"/>
              <c:showCatName val="1"/>
              <c:extLst>
                <c:ext xmlns:c15="http://schemas.microsoft.com/office/drawing/2012/chart" uri="{CE6537A1-D6FC-4f65-9D91-7224C49458BB}">
                  <c15:layout>
                    <c:manualLayout>
                      <c:w val="0.42801204439257057"/>
                      <c:h val="0.11901983820761322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accent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Val val="1"/>
            <c:showCatName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Sheet1!$B$192:$B$195</c:f>
              <c:strCache>
                <c:ptCount val="4"/>
                <c:pt idx="0">
                  <c:v>3年内</c:v>
                </c:pt>
                <c:pt idx="1">
                  <c:v>3-6年</c:v>
                </c:pt>
                <c:pt idx="2">
                  <c:v>7-10年</c:v>
                </c:pt>
                <c:pt idx="3">
                  <c:v>10年以上</c:v>
                </c:pt>
              </c:strCache>
            </c:strRef>
          </c:cat>
          <c:val>
            <c:numRef>
              <c:f>Sheet1!$C$192:$C$195</c:f>
              <c:numCache>
                <c:formatCode>0.00%</c:formatCode>
                <c:ptCount val="4"/>
                <c:pt idx="0">
                  <c:v>0.23853015660310936</c:v>
                </c:pt>
                <c:pt idx="1">
                  <c:v>0.43064908714431188</c:v>
                </c:pt>
                <c:pt idx="2">
                  <c:v>0.22634959931256649</c:v>
                </c:pt>
                <c:pt idx="3">
                  <c:v>0.10447115694001242</c:v>
                </c:pt>
              </c:numCache>
            </c:numRef>
          </c:val>
        </c:ser>
        <c:firstSliceAng val="0"/>
        <c:holeSize val="60"/>
      </c:doughnutChart>
      <c:spPr>
        <a:noFill/>
        <a:ln w="25400">
          <a:noFill/>
        </a:ln>
      </c:spPr>
    </c:plotArea>
    <c:plotVisOnly val="1"/>
    <c:dispBlanksAs val="zero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2911245699086699"/>
          <c:y val="0.1502044334832067"/>
          <c:w val="0.55621788009512396"/>
          <c:h val="0.69959113303360165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比例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5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6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6.3800875480243505E-2"/>
                  <c:y val="-0.11598251968412585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8.1640606889012327E-2"/>
                  <c:y val="9.1871310822177213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6.0418734315067932E-2"/>
                  <c:y val="9.5514561547005022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9.6177329893324198E-2"/>
                  <c:y val="1.9593721506911336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6.9142157381537006E-2"/>
                  <c:y val="-5.9185704171846973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4.8046658349011832E-2"/>
                  <c:y val="-6.9289947051680498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1.1068128426544501E-2"/>
                  <c:y val="-9.9020341529222511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square" lIns="38100" tIns="19050" rIns="38100" bIns="19050" anchor="b" anchorCtr="0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Sheet1!$A$2:$A$8</c:f>
              <c:strCache>
                <c:ptCount val="7"/>
                <c:pt idx="0">
                  <c:v>3w及以下</c:v>
                </c:pt>
                <c:pt idx="1">
                  <c:v>3w-5w</c:v>
                </c:pt>
                <c:pt idx="2">
                  <c:v>5w-8w</c:v>
                </c:pt>
                <c:pt idx="3">
                  <c:v>8w-12w</c:v>
                </c:pt>
                <c:pt idx="4">
                  <c:v>12w-15w</c:v>
                </c:pt>
                <c:pt idx="5">
                  <c:v>15w-30w</c:v>
                </c:pt>
                <c:pt idx="6">
                  <c:v>30w以上</c:v>
                </c:pt>
              </c:strCache>
            </c:strRef>
          </c:cat>
          <c:val>
            <c:numRef>
              <c:f>Sheet1!$B$2:$B$8</c:f>
              <c:numCache>
                <c:formatCode>0.00%</c:formatCode>
                <c:ptCount val="7"/>
                <c:pt idx="0">
                  <c:v>0.3883282275376827</c:v>
                </c:pt>
                <c:pt idx="1">
                  <c:v>0.18270854183059976</c:v>
                </c:pt>
                <c:pt idx="2">
                  <c:v>0.16985874389787398</c:v>
                </c:pt>
                <c:pt idx="3">
                  <c:v>0.11130889172402718</c:v>
                </c:pt>
                <c:pt idx="4">
                  <c:v>4.8228760017418291E-2</c:v>
                </c:pt>
                <c:pt idx="5">
                  <c:v>7.5853533694431541E-2</c:v>
                </c:pt>
                <c:pt idx="6">
                  <c:v>2.3713301297967105E-2</c:v>
                </c:pt>
              </c:numCache>
            </c:numRef>
          </c:val>
        </c:ser>
        <c:firstSliceAng val="0"/>
        <c:holeSize val="67"/>
      </c:doughnutChart>
      <c:spPr>
        <a:noFill/>
        <a:ln>
          <a:noFill/>
        </a:ln>
        <a:effectLst/>
      </c:spPr>
    </c:plotArea>
    <c:legend>
      <c:legendPos val="r"/>
      <c:layout/>
      <c:txPr>
        <a:bodyPr/>
        <a:lstStyle/>
        <a:p>
          <a:pPr>
            <a:defRPr sz="1100">
              <a:latin typeface="微软雅黑" panose="020B0503020204020204" pitchFamily="34" charset="-122"/>
              <a:ea typeface="微软雅黑" panose="020B0503020204020204" pitchFamily="34" charset="-122"/>
            </a:defRPr>
          </a:pPr>
          <a:endParaRPr lang="zh-CN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2"/>
  <c:userShapes r:id="rId3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2911245699086699"/>
          <c:y val="0.1502044334832067"/>
          <c:w val="0.55621788009512396"/>
          <c:h val="0.69959113303360165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比例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5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6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8.300366769300252E-2"/>
                  <c:y val="-0.13425722072569876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8.1640606889012327E-2"/>
                  <c:y val="9.1871310822177213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6.0418734315067932E-2"/>
                  <c:y val="9.5514561547005022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9.6177329893324198E-2"/>
                  <c:y val="1.9593721506911336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6.9142157381537006E-2"/>
                  <c:y val="-5.9185704171846973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4.8046658349011832E-2"/>
                  <c:y val="-6.9289947051680498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1.1068128426544501E-2"/>
                  <c:y val="-9.9020341529222511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square" lIns="38100" tIns="19050" rIns="38100" bIns="19050" anchor="b" anchorCtr="0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Sheet1!$A$2:$A$8</c:f>
              <c:strCache>
                <c:ptCount val="7"/>
                <c:pt idx="0">
                  <c:v>3w及以下</c:v>
                </c:pt>
                <c:pt idx="1">
                  <c:v>3w-5w</c:v>
                </c:pt>
                <c:pt idx="2">
                  <c:v>5w-8w</c:v>
                </c:pt>
                <c:pt idx="3">
                  <c:v>8w-12w</c:v>
                </c:pt>
                <c:pt idx="4">
                  <c:v>12w-15w</c:v>
                </c:pt>
                <c:pt idx="5">
                  <c:v>15w-30w</c:v>
                </c:pt>
                <c:pt idx="6">
                  <c:v>30w以上</c:v>
                </c:pt>
              </c:strCache>
            </c:strRef>
          </c:cat>
          <c:val>
            <c:numRef>
              <c:f>Sheet1!$B$2:$B$8</c:f>
              <c:numCache>
                <c:formatCode>0.00%</c:formatCode>
                <c:ptCount val="7"/>
                <c:pt idx="0">
                  <c:v>0.37339605157764166</c:v>
                </c:pt>
                <c:pt idx="1">
                  <c:v>0.17315575379686199</c:v>
                </c:pt>
                <c:pt idx="2">
                  <c:v>0.17210346939737098</c:v>
                </c:pt>
                <c:pt idx="3">
                  <c:v>0.11447911922225189</c:v>
                </c:pt>
                <c:pt idx="4">
                  <c:v>5.0187683560804774E-2</c:v>
                </c:pt>
                <c:pt idx="5">
                  <c:v>8.3334642144775581E-2</c:v>
                </c:pt>
                <c:pt idx="6">
                  <c:v>3.3343280300293696E-2</c:v>
                </c:pt>
              </c:numCache>
            </c:numRef>
          </c:val>
        </c:ser>
        <c:firstSliceAng val="0"/>
        <c:holeSize val="67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2"/>
  <c:userShapes r:id="rId3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5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#4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#5" loCatId="relationship" qsTypeId="urn:microsoft.com/office/officeart/2005/8/quickstyle/simple1#5" qsCatId="simple" csTypeId="urn:microsoft.com/office/officeart/2005/8/colors/accent1_2#5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23.99%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安徽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14.61%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6.72%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09E9A6-00DF-4088-9A07-18E3CFC6CF2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江西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F56CEFD-AC68-4391-B387-EE89D3A868CB}" type="par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D90BDB-2F8E-4B52-9534-C683394E30B0}" type="sib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福建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006FCE2-3217-4390-B457-73E9912CA826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9.59%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9B89C23-5408-4798-89CB-11CDBE30F7B3}" type="parTrans" cxnId="{8A689802-A830-489F-85D6-D6E91BD0064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360F176-6DD5-46F5-92AE-ED43602AA26D}" type="sibTrans" cxnId="{8A689802-A830-489F-85D6-D6E91BD0064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0DEFF41-EC54-418F-9958-114B46853507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7.36%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85179F3-B606-4C53-9AF6-FABF9E009BA1}" type="parTrans" cxnId="{CBCA9BF1-C919-41B6-876E-34797E2CE37F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B5FEBD-B271-4FF5-B343-2C9B5F261D8E}" type="sibTrans" cxnId="{CBCA9BF1-C919-41B6-876E-34797E2CE37F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广西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  <dgm:t>
        <a:bodyPr/>
        <a:lstStyle/>
        <a:p>
          <a:endParaRPr lang="zh-CN" altLang="en-US"/>
        </a:p>
      </dgm:t>
    </dgm:pt>
    <dgm:pt modelId="{EA72C591-9724-4095-A831-C421826EF975}" type="pres">
      <dgm:prSet presAssocID="{720E01A6-D50D-45FE-A3FA-3DCC4AFE2A92}" presName="Name25" presStyleLbl="parChTrans1D1" presStyleIdx="0" presStyleCnt="5"/>
      <dgm:spPr/>
      <dgm:t>
        <a:bodyPr/>
        <a:lstStyle/>
        <a:p>
          <a:endParaRPr lang="zh-CN" altLang="en-US"/>
        </a:p>
      </dgm:t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BBBBC3-2F5D-4A60-A5D9-97C06A6DD83D}" type="pres">
      <dgm:prSet presAssocID="{2D6DDA0A-4726-48BD-BFCC-6388F6BF2BA1}" presName="Name25" presStyleLbl="parChTrans1D1" presStyleIdx="1" presStyleCnt="5"/>
      <dgm:spPr/>
      <dgm:t>
        <a:bodyPr/>
        <a:lstStyle/>
        <a:p>
          <a:endParaRPr lang="zh-CN" altLang="en-US"/>
        </a:p>
      </dgm:t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D012BB2-BF79-4510-99E7-066A01BAA56A}" type="pres">
      <dgm:prSet presAssocID="{CF56CEFD-AC68-4391-B387-EE89D3A868CB}" presName="Name25" presStyleLbl="parChTrans1D1" presStyleIdx="2" presStyleCnt="5"/>
      <dgm:spPr/>
      <dgm:t>
        <a:bodyPr/>
        <a:lstStyle/>
        <a:p>
          <a:endParaRPr lang="zh-CN" altLang="en-US"/>
        </a:p>
      </dgm:t>
    </dgm:pt>
    <dgm:pt modelId="{AC8E1714-64B1-4EB0-AED0-2D4C844CC877}" type="pres">
      <dgm:prSet presAssocID="{FE09E9A6-00DF-4088-9A07-18E3CFC6CF2C}" presName="node" presStyleCnt="0"/>
      <dgm:spPr/>
    </dgm:pt>
    <dgm:pt modelId="{CC3A8EB3-DFAF-417F-9F88-2376FB398B20}" type="pres">
      <dgm:prSet presAssocID="{FE09E9A6-00DF-4088-9A07-18E3CFC6CF2C}" presName="parentNode" presStyleLbl="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4AEB474-3337-4AF1-8599-92D9CCED5CCD}" type="pres">
      <dgm:prSet presAssocID="{FE09E9A6-00DF-4088-9A07-18E3CFC6CF2C}" presName="child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3E85D6-EFCB-4E2C-8A6C-B78AE30C68C3}" type="pres">
      <dgm:prSet presAssocID="{CECA4B9B-7F5E-4A1C-BD1A-B7D7CD76A37A}" presName="Name25" presStyleLbl="parChTrans1D1" presStyleIdx="3" presStyleCnt="5"/>
      <dgm:spPr/>
      <dgm:t>
        <a:bodyPr/>
        <a:lstStyle/>
        <a:p>
          <a:endParaRPr lang="zh-CN" altLang="en-US"/>
        </a:p>
      </dgm:t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526D56-E768-4819-9216-C4E927743A2B}" type="pres">
      <dgm:prSet presAssocID="{8DED6D8A-C292-490C-8B34-2C205393EE13}" presName="Name25" presStyleLbl="parChTrans1D1" presStyleIdx="4" presStyleCnt="5"/>
      <dgm:spPr/>
      <dgm:t>
        <a:bodyPr/>
        <a:lstStyle/>
        <a:p>
          <a:endParaRPr lang="zh-CN" altLang="en-US"/>
        </a:p>
      </dgm:t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9C3BD9A-7D03-4169-BEF7-F4F3974A8DB3}" type="presOf" srcId="{777522B5-7191-4146-B6CE-E04273D13619}" destId="{EFD51B71-7277-4837-90FA-1CDDF8C0C07D}" srcOrd="0" destOrd="0" presId="urn:microsoft.com/office/officeart/2005/8/layout/radial2#5"/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5034230E-1232-4865-8673-E9BC8B759238}" type="presOf" srcId="{4C16F304-B896-4F90-9C5F-AB4170A2464C}" destId="{865E54A3-B4BE-4468-AC89-EB577B209FA0}" srcOrd="0" destOrd="0" presId="urn:microsoft.com/office/officeart/2005/8/layout/radial2#5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0DBD4CC8-13B8-47B0-B7C3-37245540B4C4}" srcId="{FA7A06C3-9B9C-4943-9C10-D72171014D24}" destId="{FE09E9A6-00DF-4088-9A07-18E3CFC6CF2C}" srcOrd="2" destOrd="0" parTransId="{CF56CEFD-AC68-4391-B387-EE89D3A868CB}" sibTransId="{6FD90BDB-2F8E-4B52-9534-C683394E30B0}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B4612FE6-75F0-4399-B112-992CD7009EE9}" type="presOf" srcId="{B0A14D98-A3A8-4B16-8BE6-73948ACA260E}" destId="{8C9211B4-E3C9-41A5-BAF6-85AA8DC56757}" srcOrd="0" destOrd="0" presId="urn:microsoft.com/office/officeart/2005/8/layout/radial2#5"/>
    <dgm:cxn modelId="{ED89228B-1083-42B1-A665-0198E4947C15}" type="presOf" srcId="{8DED6D8A-C292-490C-8B34-2C205393EE13}" destId="{35526D56-E768-4819-9216-C4E927743A2B}" srcOrd="0" destOrd="0" presId="urn:microsoft.com/office/officeart/2005/8/layout/radial2#5"/>
    <dgm:cxn modelId="{F175DA0D-55CF-45D4-87DB-9201BEF69C63}" type="presOf" srcId="{720E01A6-D50D-45FE-A3FA-3DCC4AFE2A92}" destId="{EA72C591-9724-4095-A831-C421826EF975}" srcOrd="0" destOrd="0" presId="urn:microsoft.com/office/officeart/2005/8/layout/radial2#5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893488CA-7E14-4553-8A6F-BEE96433CFF7}" type="presOf" srcId="{B17D9A84-EB33-4C6E-851D-F77693D395E2}" destId="{014A86A1-B467-4CA1-9D8A-6362EC1901EF}" srcOrd="0" destOrd="0" presId="urn:microsoft.com/office/officeart/2005/8/layout/radial2#5"/>
    <dgm:cxn modelId="{B0E83B04-2AD3-4F5C-A0C2-52FB66C9CE14}" type="presOf" srcId="{CECA4B9B-7F5E-4A1C-BD1A-B7D7CD76A37A}" destId="{9F3E85D6-EFCB-4E2C-8A6C-B78AE30C68C3}" srcOrd="0" destOrd="0" presId="urn:microsoft.com/office/officeart/2005/8/layout/radial2#5"/>
    <dgm:cxn modelId="{83A5C50E-4AC5-49FB-A1C3-943957773057}" type="presOf" srcId="{E8F5A92F-C113-40C3-8F95-DF0C142652C4}" destId="{974AEE05-33D4-402B-91DC-C916ECC79DE6}" srcOrd="0" destOrd="0" presId="urn:microsoft.com/office/officeart/2005/8/layout/radial2#5"/>
    <dgm:cxn modelId="{FF038A02-2D4B-4156-AF5F-12A288450653}" type="presOf" srcId="{FE09E9A6-00DF-4088-9A07-18E3CFC6CF2C}" destId="{CC3A8EB3-DFAF-417F-9F88-2376FB398B20}" srcOrd="0" destOrd="0" presId="urn:microsoft.com/office/officeart/2005/8/layout/radial2#5"/>
    <dgm:cxn modelId="{8359B09E-F7C9-4411-8493-A0B559C0E449}" type="presOf" srcId="{8006FCE2-3217-4390-B457-73E9912CA826}" destId="{44AEB474-3337-4AF1-8599-92D9CCED5CCD}" srcOrd="0" destOrd="0" presId="urn:microsoft.com/office/officeart/2005/8/layout/radial2#5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8A689802-A830-489F-85D6-D6E91BD00644}" srcId="{FE09E9A6-00DF-4088-9A07-18E3CFC6CF2C}" destId="{8006FCE2-3217-4390-B457-73E9912CA826}" srcOrd="0" destOrd="0" parTransId="{A9B89C23-5408-4798-89CB-11CDBE30F7B3}" sibTransId="{6360F176-6DD5-46F5-92AE-ED43602AA26D}"/>
    <dgm:cxn modelId="{CBCA9BF1-C919-41B6-876E-34797E2CE37F}" srcId="{B0A14D98-A3A8-4B16-8BE6-73948ACA260E}" destId="{D0DEFF41-EC54-418F-9958-114B46853507}" srcOrd="0" destOrd="0" parTransId="{C85179F3-B606-4C53-9AF6-FABF9E009BA1}" sibTransId="{E8B5FEBD-B271-4FF5-B343-2C9B5F261D8E}"/>
    <dgm:cxn modelId="{9E8CE18E-D0E5-4DE0-9811-6A2855A26359}" type="presOf" srcId="{CF56CEFD-AC68-4391-B387-EE89D3A868CB}" destId="{1D012BB2-BF79-4510-99E7-066A01BAA56A}" srcOrd="0" destOrd="0" presId="urn:microsoft.com/office/officeart/2005/8/layout/radial2#5"/>
    <dgm:cxn modelId="{93F0AE14-9397-403A-A443-D2B3A83C6697}" type="presOf" srcId="{DEC268B6-18D7-4F04-A4B5-65EC04A85F7E}" destId="{347D5E9F-899F-43C6-8450-965A38D33E10}" srcOrd="0" destOrd="0" presId="urn:microsoft.com/office/officeart/2005/8/layout/radial2#5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978BF230-BD5B-4C3D-BBB0-6BF1AC1E28CD}" type="presOf" srcId="{2D6DDA0A-4726-48BD-BFCC-6388F6BF2BA1}" destId="{DFBBBBC3-2F5D-4A60-A5D9-97C06A6DD83D}" srcOrd="0" destOrd="0" presId="urn:microsoft.com/office/officeart/2005/8/layout/radial2#5"/>
    <dgm:cxn modelId="{F312074A-9CED-4D62-9117-1063DBBE611F}" type="presOf" srcId="{FA7A06C3-9B9C-4943-9C10-D72171014D24}" destId="{F94370AD-19E2-4F6B-AB85-F32D3A5B7B9E}" srcOrd="0" destOrd="0" presId="urn:microsoft.com/office/officeart/2005/8/layout/radial2#5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E95F4545-AA64-4982-ACCE-BFC51B6488E3}" type="presOf" srcId="{D0DEFF41-EC54-418F-9958-114B46853507}" destId="{C8F01A94-E7AE-452D-BB84-DE60C745A4C3}" srcOrd="0" destOrd="0" presId="urn:microsoft.com/office/officeart/2005/8/layout/radial2#5"/>
    <dgm:cxn modelId="{ABA8DCAC-A1D3-417A-A454-7412F95E5568}" type="presOf" srcId="{399FD7A3-8AEE-43C9-8685-6BCCA332708C}" destId="{9668CE02-015F-4977-AFE0-6ADCE0C919A6}" srcOrd="0" destOrd="0" presId="urn:microsoft.com/office/officeart/2005/8/layout/radial2#5"/>
    <dgm:cxn modelId="{D0A32BEC-4C90-4C9F-A847-788B5AFC6CEC}" type="presParOf" srcId="{F94370AD-19E2-4F6B-AB85-F32D3A5B7B9E}" destId="{A8FB2808-AAFC-4D97-887F-3779979975C0}" srcOrd="0" destOrd="0" presId="urn:microsoft.com/office/officeart/2005/8/layout/radial2#5"/>
    <dgm:cxn modelId="{E8A5DC9F-0237-475A-BD2F-E89694BACDE9}" type="presParOf" srcId="{A8FB2808-AAFC-4D97-887F-3779979975C0}" destId="{7D0277BF-C964-4D22-B5BB-6D99C40C7E15}" srcOrd="0" destOrd="0" presId="urn:microsoft.com/office/officeart/2005/8/layout/radial2#5"/>
    <dgm:cxn modelId="{B05EB144-40F2-456C-89BA-946118A1EEA9}" type="presParOf" srcId="{7D0277BF-C964-4D22-B5BB-6D99C40C7E15}" destId="{520D7201-8E13-49D1-919D-64B90E0B16FD}" srcOrd="0" destOrd="0" presId="urn:microsoft.com/office/officeart/2005/8/layout/radial2#5"/>
    <dgm:cxn modelId="{CE8109D2-A49C-4FA7-A82A-4C88C5C3EE6E}" type="presParOf" srcId="{7D0277BF-C964-4D22-B5BB-6D99C40C7E15}" destId="{98AE5B4B-2C6D-4C36-83DF-7C3182B7D292}" srcOrd="1" destOrd="0" presId="urn:microsoft.com/office/officeart/2005/8/layout/radial2#5"/>
    <dgm:cxn modelId="{7DDFD9EB-59B5-4BA1-B108-CF1C4503F12B}" type="presParOf" srcId="{A8FB2808-AAFC-4D97-887F-3779979975C0}" destId="{EA72C591-9724-4095-A831-C421826EF975}" srcOrd="1" destOrd="0" presId="urn:microsoft.com/office/officeart/2005/8/layout/radial2#5"/>
    <dgm:cxn modelId="{53539593-0306-4F6B-A5B0-E389ABBB4382}" type="presParOf" srcId="{A8FB2808-AAFC-4D97-887F-3779979975C0}" destId="{9651C876-0FDB-4BF8-B58C-457C507BEB0B}" srcOrd="2" destOrd="0" presId="urn:microsoft.com/office/officeart/2005/8/layout/radial2#5"/>
    <dgm:cxn modelId="{A17F113C-7F44-41E4-A082-66D426011CDE}" type="presParOf" srcId="{9651C876-0FDB-4BF8-B58C-457C507BEB0B}" destId="{EFD51B71-7277-4837-90FA-1CDDF8C0C07D}" srcOrd="0" destOrd="0" presId="urn:microsoft.com/office/officeart/2005/8/layout/radial2#5"/>
    <dgm:cxn modelId="{C4C6B151-0ADA-4E8A-8092-84112A4847CD}" type="presParOf" srcId="{9651C876-0FDB-4BF8-B58C-457C507BEB0B}" destId="{974AEE05-33D4-402B-91DC-C916ECC79DE6}" srcOrd="1" destOrd="0" presId="urn:microsoft.com/office/officeart/2005/8/layout/radial2#5"/>
    <dgm:cxn modelId="{F209A850-9017-4D46-ABB4-08ACF461DC68}" type="presParOf" srcId="{A8FB2808-AAFC-4D97-887F-3779979975C0}" destId="{DFBBBBC3-2F5D-4A60-A5D9-97C06A6DD83D}" srcOrd="3" destOrd="0" presId="urn:microsoft.com/office/officeart/2005/8/layout/radial2#5"/>
    <dgm:cxn modelId="{6AFE5D29-E7A3-41E3-9CCB-034CC7787C35}" type="presParOf" srcId="{A8FB2808-AAFC-4D97-887F-3779979975C0}" destId="{0365C081-EBAD-4733-AD59-EEC65E712488}" srcOrd="4" destOrd="0" presId="urn:microsoft.com/office/officeart/2005/8/layout/radial2#5"/>
    <dgm:cxn modelId="{ED53096F-D730-4734-A3D1-C32F86FA0216}" type="presParOf" srcId="{0365C081-EBAD-4733-AD59-EEC65E712488}" destId="{865E54A3-B4BE-4468-AC89-EB577B209FA0}" srcOrd="0" destOrd="0" presId="urn:microsoft.com/office/officeart/2005/8/layout/radial2#5"/>
    <dgm:cxn modelId="{F344DB8C-A7CF-484B-AB43-9D62388E8712}" type="presParOf" srcId="{0365C081-EBAD-4733-AD59-EEC65E712488}" destId="{347D5E9F-899F-43C6-8450-965A38D33E10}" srcOrd="1" destOrd="0" presId="urn:microsoft.com/office/officeart/2005/8/layout/radial2#5"/>
    <dgm:cxn modelId="{5775E96A-4B6C-407D-B03C-B5670616719A}" type="presParOf" srcId="{A8FB2808-AAFC-4D97-887F-3779979975C0}" destId="{1D012BB2-BF79-4510-99E7-066A01BAA56A}" srcOrd="5" destOrd="0" presId="urn:microsoft.com/office/officeart/2005/8/layout/radial2#5"/>
    <dgm:cxn modelId="{4B4F819D-2052-41C6-99BA-F26852F39685}" type="presParOf" srcId="{A8FB2808-AAFC-4D97-887F-3779979975C0}" destId="{AC8E1714-64B1-4EB0-AED0-2D4C844CC877}" srcOrd="6" destOrd="0" presId="urn:microsoft.com/office/officeart/2005/8/layout/radial2#5"/>
    <dgm:cxn modelId="{CEECC8E5-9D77-4375-B2F9-390097C0A2FF}" type="presParOf" srcId="{AC8E1714-64B1-4EB0-AED0-2D4C844CC877}" destId="{CC3A8EB3-DFAF-417F-9F88-2376FB398B20}" srcOrd="0" destOrd="0" presId="urn:microsoft.com/office/officeart/2005/8/layout/radial2#5"/>
    <dgm:cxn modelId="{69AD5DB0-4ED0-44BF-BC9D-DD3AA1211799}" type="presParOf" srcId="{AC8E1714-64B1-4EB0-AED0-2D4C844CC877}" destId="{44AEB474-3337-4AF1-8599-92D9CCED5CCD}" srcOrd="1" destOrd="0" presId="urn:microsoft.com/office/officeart/2005/8/layout/radial2#5"/>
    <dgm:cxn modelId="{DEF568CB-71B2-448F-A16F-48B459489069}" type="presParOf" srcId="{A8FB2808-AAFC-4D97-887F-3779979975C0}" destId="{9F3E85D6-EFCB-4E2C-8A6C-B78AE30C68C3}" srcOrd="7" destOrd="0" presId="urn:microsoft.com/office/officeart/2005/8/layout/radial2#5"/>
    <dgm:cxn modelId="{7CAAF61A-A7C4-447C-BB5A-EA7AC6B71533}" type="presParOf" srcId="{A8FB2808-AAFC-4D97-887F-3779979975C0}" destId="{6EB30C24-E0BC-46CC-A8CC-BD35E8D8F516}" srcOrd="8" destOrd="0" presId="urn:microsoft.com/office/officeart/2005/8/layout/radial2#5"/>
    <dgm:cxn modelId="{5D49B862-2F55-4AC3-A367-8455E4AEDC62}" type="presParOf" srcId="{6EB30C24-E0BC-46CC-A8CC-BD35E8D8F516}" destId="{8C9211B4-E3C9-41A5-BAF6-85AA8DC56757}" srcOrd="0" destOrd="0" presId="urn:microsoft.com/office/officeart/2005/8/layout/radial2#5"/>
    <dgm:cxn modelId="{35539622-7A91-4435-8B98-3F1DF9659616}" type="presParOf" srcId="{6EB30C24-E0BC-46CC-A8CC-BD35E8D8F516}" destId="{C8F01A94-E7AE-452D-BB84-DE60C745A4C3}" srcOrd="1" destOrd="0" presId="urn:microsoft.com/office/officeart/2005/8/layout/radial2#5"/>
    <dgm:cxn modelId="{F3713A56-06BD-4FFA-8D9E-6CC525AB3367}" type="presParOf" srcId="{A8FB2808-AAFC-4D97-887F-3779979975C0}" destId="{35526D56-E768-4819-9216-C4E927743A2B}" srcOrd="9" destOrd="0" presId="urn:microsoft.com/office/officeart/2005/8/layout/radial2#5"/>
    <dgm:cxn modelId="{CFAE4CE1-EDA2-4F26-B795-C6ECDA956D7E}" type="presParOf" srcId="{A8FB2808-AAFC-4D97-887F-3779979975C0}" destId="{449B1AEF-604E-4656-ACAF-2FA22576DCF6}" srcOrd="10" destOrd="0" presId="urn:microsoft.com/office/officeart/2005/8/layout/radial2#5"/>
    <dgm:cxn modelId="{E190DAE2-6AF3-461A-849B-F39427519D70}" type="presParOf" srcId="{449B1AEF-604E-4656-ACAF-2FA22576DCF6}" destId="{9668CE02-015F-4977-AFE0-6ADCE0C919A6}" srcOrd="0" destOrd="0" presId="urn:microsoft.com/office/officeart/2005/8/layout/radial2#5"/>
    <dgm:cxn modelId="{922945A6-D4F0-4DE2-BA57-24F861CB87F6}" type="presParOf" srcId="{449B1AEF-604E-4656-ACAF-2FA22576DCF6}" destId="{014A86A1-B467-4CA1-9D8A-6362EC1901EF}" srcOrd="1" destOrd="0" presId="urn:microsoft.com/office/officeart/2005/8/layout/radial2#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#2" loCatId="relationship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24.53%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21.90%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吉林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8.74%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09E9A6-00DF-4088-9A07-18E3CFC6CF2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F56CEFD-AC68-4391-B387-EE89D3A868CB}" type="par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D90BDB-2F8E-4B52-9534-C683394E30B0}" type="sib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山西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6B0BFC0-ABA5-485D-9A40-6C582F797830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12.47%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160A6B-2AD6-47F4-BC50-B1D89DBCADB0}" type="parTrans" cxnId="{274FED40-9409-42F1-B71A-899996CBC966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63F121-28E7-47EC-B322-9A425EA1705D}" type="sibTrans" cxnId="{274FED40-9409-42F1-B71A-899996CBC966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0B4B4EE-A958-4F10-94EA-6CFD1E6A3083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9.60%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B35BD28-C8AC-4C6B-8201-EDF218E7D107}" type="parTrans" cxnId="{35FCB1DB-932B-456A-9499-C6366092F3F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20E22EF-8FC6-44D9-B1F4-296BEA0A3129}" type="sibTrans" cxnId="{35FCB1DB-932B-456A-9499-C6366092F3F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辽宁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  <dgm:t>
        <a:bodyPr/>
        <a:lstStyle/>
        <a:p>
          <a:endParaRPr lang="zh-CN" altLang="en-US"/>
        </a:p>
      </dgm:t>
    </dgm:pt>
    <dgm:pt modelId="{EA72C591-9724-4095-A831-C421826EF975}" type="pres">
      <dgm:prSet presAssocID="{720E01A6-D50D-45FE-A3FA-3DCC4AFE2A92}" presName="Name25" presStyleLbl="parChTrans1D1" presStyleIdx="0" presStyleCnt="5"/>
      <dgm:spPr/>
      <dgm:t>
        <a:bodyPr/>
        <a:lstStyle/>
        <a:p>
          <a:endParaRPr lang="zh-CN" altLang="en-US"/>
        </a:p>
      </dgm:t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BBBBC3-2F5D-4A60-A5D9-97C06A6DD83D}" type="pres">
      <dgm:prSet presAssocID="{2D6DDA0A-4726-48BD-BFCC-6388F6BF2BA1}" presName="Name25" presStyleLbl="parChTrans1D1" presStyleIdx="1" presStyleCnt="5"/>
      <dgm:spPr/>
      <dgm:t>
        <a:bodyPr/>
        <a:lstStyle/>
        <a:p>
          <a:endParaRPr lang="zh-CN" altLang="en-US"/>
        </a:p>
      </dgm:t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D012BB2-BF79-4510-99E7-066A01BAA56A}" type="pres">
      <dgm:prSet presAssocID="{CF56CEFD-AC68-4391-B387-EE89D3A868CB}" presName="Name25" presStyleLbl="parChTrans1D1" presStyleIdx="2" presStyleCnt="5"/>
      <dgm:spPr/>
      <dgm:t>
        <a:bodyPr/>
        <a:lstStyle/>
        <a:p>
          <a:endParaRPr lang="zh-CN" altLang="en-US"/>
        </a:p>
      </dgm:t>
    </dgm:pt>
    <dgm:pt modelId="{AC8E1714-64B1-4EB0-AED0-2D4C844CC877}" type="pres">
      <dgm:prSet presAssocID="{FE09E9A6-00DF-4088-9A07-18E3CFC6CF2C}" presName="node" presStyleCnt="0"/>
      <dgm:spPr/>
    </dgm:pt>
    <dgm:pt modelId="{CC3A8EB3-DFAF-417F-9F88-2376FB398B20}" type="pres">
      <dgm:prSet presAssocID="{FE09E9A6-00DF-4088-9A07-18E3CFC6CF2C}" presName="parentNode" presStyleLbl="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4AEB474-3337-4AF1-8599-92D9CCED5CCD}" type="pres">
      <dgm:prSet presAssocID="{FE09E9A6-00DF-4088-9A07-18E3CFC6CF2C}" presName="child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3E85D6-EFCB-4E2C-8A6C-B78AE30C68C3}" type="pres">
      <dgm:prSet presAssocID="{CECA4B9B-7F5E-4A1C-BD1A-B7D7CD76A37A}" presName="Name25" presStyleLbl="parChTrans1D1" presStyleIdx="3" presStyleCnt="5"/>
      <dgm:spPr/>
      <dgm:t>
        <a:bodyPr/>
        <a:lstStyle/>
        <a:p>
          <a:endParaRPr lang="zh-CN" altLang="en-US"/>
        </a:p>
      </dgm:t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526D56-E768-4819-9216-C4E927743A2B}" type="pres">
      <dgm:prSet presAssocID="{8DED6D8A-C292-490C-8B34-2C205393EE13}" presName="Name25" presStyleLbl="parChTrans1D1" presStyleIdx="4" presStyleCnt="5"/>
      <dgm:spPr/>
      <dgm:t>
        <a:bodyPr/>
        <a:lstStyle/>
        <a:p>
          <a:endParaRPr lang="zh-CN" altLang="en-US"/>
        </a:p>
      </dgm:t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76C67064-6AFF-49F4-A492-6FF4A7B125E6}" type="presOf" srcId="{DEC268B6-18D7-4F04-A4B5-65EC04A85F7E}" destId="{347D5E9F-899F-43C6-8450-965A38D33E10}" srcOrd="0" destOrd="0" presId="urn:microsoft.com/office/officeart/2005/8/layout/radial2#2"/>
    <dgm:cxn modelId="{2314215E-AD06-4C0B-9E11-2E5BCBA7A466}" type="presOf" srcId="{E8F5A92F-C113-40C3-8F95-DF0C142652C4}" destId="{974AEE05-33D4-402B-91DC-C916ECC79DE6}" srcOrd="0" destOrd="0" presId="urn:microsoft.com/office/officeart/2005/8/layout/radial2#2"/>
    <dgm:cxn modelId="{274FED40-9409-42F1-B71A-899996CBC966}" srcId="{FE09E9A6-00DF-4088-9A07-18E3CFC6CF2C}" destId="{E6B0BFC0-ABA5-485D-9A40-6C582F797830}" srcOrd="0" destOrd="0" parTransId="{43160A6B-2AD6-47F4-BC50-B1D89DBCADB0}" sibTransId="{AB63F121-28E7-47EC-B322-9A425EA1705D}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0DBD4CC8-13B8-47B0-B7C3-37245540B4C4}" srcId="{FA7A06C3-9B9C-4943-9C10-D72171014D24}" destId="{FE09E9A6-00DF-4088-9A07-18E3CFC6CF2C}" srcOrd="2" destOrd="0" parTransId="{CF56CEFD-AC68-4391-B387-EE89D3A868CB}" sibTransId="{6FD90BDB-2F8E-4B52-9534-C683394E30B0}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D2FBA8F2-4349-4308-82CB-3193C73DD833}" type="presOf" srcId="{FE09E9A6-00DF-4088-9A07-18E3CFC6CF2C}" destId="{CC3A8EB3-DFAF-417F-9F88-2376FB398B20}" srcOrd="0" destOrd="0" presId="urn:microsoft.com/office/officeart/2005/8/layout/radial2#2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7BAA86CB-F015-48C9-8A49-366DA17FD60D}" type="presOf" srcId="{FA7A06C3-9B9C-4943-9C10-D72171014D24}" destId="{F94370AD-19E2-4F6B-AB85-F32D3A5B7B9E}" srcOrd="0" destOrd="0" presId="urn:microsoft.com/office/officeart/2005/8/layout/radial2#2"/>
    <dgm:cxn modelId="{0550093A-ACE2-4D53-8FA7-36D4B6CC2324}" type="presOf" srcId="{40B4B4EE-A958-4F10-94EA-6CFD1E6A3083}" destId="{C8F01A94-E7AE-452D-BB84-DE60C745A4C3}" srcOrd="0" destOrd="0" presId="urn:microsoft.com/office/officeart/2005/8/layout/radial2#2"/>
    <dgm:cxn modelId="{8973A948-7F5A-483F-ACAC-F0494220774A}" type="presOf" srcId="{777522B5-7191-4146-B6CE-E04273D13619}" destId="{EFD51B71-7277-4837-90FA-1CDDF8C0C07D}" srcOrd="0" destOrd="0" presId="urn:microsoft.com/office/officeart/2005/8/layout/radial2#2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9F745FD2-0063-40FD-8F4C-34982B867E6E}" type="presOf" srcId="{CECA4B9B-7F5E-4A1C-BD1A-B7D7CD76A37A}" destId="{9F3E85D6-EFCB-4E2C-8A6C-B78AE30C68C3}" srcOrd="0" destOrd="0" presId="urn:microsoft.com/office/officeart/2005/8/layout/radial2#2"/>
    <dgm:cxn modelId="{D87D6406-DC6E-4F5D-82C5-D16DD9029429}" type="presOf" srcId="{B17D9A84-EB33-4C6E-851D-F77693D395E2}" destId="{014A86A1-B467-4CA1-9D8A-6362EC1901EF}" srcOrd="0" destOrd="0" presId="urn:microsoft.com/office/officeart/2005/8/layout/radial2#2"/>
    <dgm:cxn modelId="{CB5E233E-D3F0-4028-8598-987355A84635}" type="presOf" srcId="{CF56CEFD-AC68-4391-B387-EE89D3A868CB}" destId="{1D012BB2-BF79-4510-99E7-066A01BAA56A}" srcOrd="0" destOrd="0" presId="urn:microsoft.com/office/officeart/2005/8/layout/radial2#2"/>
    <dgm:cxn modelId="{35FCB1DB-932B-456A-9499-C6366092F3F8}" srcId="{B0A14D98-A3A8-4B16-8BE6-73948ACA260E}" destId="{40B4B4EE-A958-4F10-94EA-6CFD1E6A3083}" srcOrd="0" destOrd="0" parTransId="{EB35BD28-C8AC-4C6B-8201-EDF218E7D107}" sibTransId="{920E22EF-8FC6-44D9-B1F4-296BEA0A3129}"/>
    <dgm:cxn modelId="{923E1173-8527-4DEB-98D5-F661F4E246BF}" type="presOf" srcId="{E6B0BFC0-ABA5-485D-9A40-6C582F797830}" destId="{44AEB474-3337-4AF1-8599-92D9CCED5CCD}" srcOrd="0" destOrd="0" presId="urn:microsoft.com/office/officeart/2005/8/layout/radial2#2"/>
    <dgm:cxn modelId="{B88771E9-C3AC-47CA-9B64-91C3461AA858}" type="presOf" srcId="{399FD7A3-8AEE-43C9-8685-6BCCA332708C}" destId="{9668CE02-015F-4977-AFE0-6ADCE0C919A6}" srcOrd="0" destOrd="0" presId="urn:microsoft.com/office/officeart/2005/8/layout/radial2#2"/>
    <dgm:cxn modelId="{DF75CA9F-1300-4D2A-8B09-18CB5B2CDDCC}" type="presOf" srcId="{4C16F304-B896-4F90-9C5F-AB4170A2464C}" destId="{865E54A3-B4BE-4468-AC89-EB577B209FA0}" srcOrd="0" destOrd="0" presId="urn:microsoft.com/office/officeart/2005/8/layout/radial2#2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6E9E444D-5700-4E81-B185-06B2B2EB69CB}" type="presOf" srcId="{720E01A6-D50D-45FE-A3FA-3DCC4AFE2A92}" destId="{EA72C591-9724-4095-A831-C421826EF975}" srcOrd="0" destOrd="0" presId="urn:microsoft.com/office/officeart/2005/8/layout/radial2#2"/>
    <dgm:cxn modelId="{A26A7603-6BE2-4D7C-BCB0-13748B372031}" type="presOf" srcId="{8DED6D8A-C292-490C-8B34-2C205393EE13}" destId="{35526D56-E768-4819-9216-C4E927743A2B}" srcOrd="0" destOrd="0" presId="urn:microsoft.com/office/officeart/2005/8/layout/radial2#2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7A40BB44-2E99-4A29-AC39-1863F6B6EA05}" type="presOf" srcId="{2D6DDA0A-4726-48BD-BFCC-6388F6BF2BA1}" destId="{DFBBBBC3-2F5D-4A60-A5D9-97C06A6DD83D}" srcOrd="0" destOrd="0" presId="urn:microsoft.com/office/officeart/2005/8/layout/radial2#2"/>
    <dgm:cxn modelId="{866712B3-6D45-4EB2-AE41-DC12C30A42E2}" type="presOf" srcId="{B0A14D98-A3A8-4B16-8BE6-73948ACA260E}" destId="{8C9211B4-E3C9-41A5-BAF6-85AA8DC56757}" srcOrd="0" destOrd="0" presId="urn:microsoft.com/office/officeart/2005/8/layout/radial2#2"/>
    <dgm:cxn modelId="{A5E0911D-2273-41D5-95C3-D0A64FA12038}" type="presParOf" srcId="{F94370AD-19E2-4F6B-AB85-F32D3A5B7B9E}" destId="{A8FB2808-AAFC-4D97-887F-3779979975C0}" srcOrd="0" destOrd="0" presId="urn:microsoft.com/office/officeart/2005/8/layout/radial2#2"/>
    <dgm:cxn modelId="{3BB49E7E-B953-465D-B820-23A18CD35CED}" type="presParOf" srcId="{A8FB2808-AAFC-4D97-887F-3779979975C0}" destId="{7D0277BF-C964-4D22-B5BB-6D99C40C7E15}" srcOrd="0" destOrd="0" presId="urn:microsoft.com/office/officeart/2005/8/layout/radial2#2"/>
    <dgm:cxn modelId="{BF5A3EAD-5158-4F3F-97AF-6D7858AC0B1A}" type="presParOf" srcId="{7D0277BF-C964-4D22-B5BB-6D99C40C7E15}" destId="{520D7201-8E13-49D1-919D-64B90E0B16FD}" srcOrd="0" destOrd="0" presId="urn:microsoft.com/office/officeart/2005/8/layout/radial2#2"/>
    <dgm:cxn modelId="{584C91DB-AC15-4B50-BE23-F90270642581}" type="presParOf" srcId="{7D0277BF-C964-4D22-B5BB-6D99C40C7E15}" destId="{98AE5B4B-2C6D-4C36-83DF-7C3182B7D292}" srcOrd="1" destOrd="0" presId="urn:microsoft.com/office/officeart/2005/8/layout/radial2#2"/>
    <dgm:cxn modelId="{CD3C0ADC-314D-46E3-A384-09C3DFB4CA2F}" type="presParOf" srcId="{A8FB2808-AAFC-4D97-887F-3779979975C0}" destId="{EA72C591-9724-4095-A831-C421826EF975}" srcOrd="1" destOrd="0" presId="urn:microsoft.com/office/officeart/2005/8/layout/radial2#2"/>
    <dgm:cxn modelId="{823DF973-8190-4EA2-838E-2F5D9CF69CE5}" type="presParOf" srcId="{A8FB2808-AAFC-4D97-887F-3779979975C0}" destId="{9651C876-0FDB-4BF8-B58C-457C507BEB0B}" srcOrd="2" destOrd="0" presId="urn:microsoft.com/office/officeart/2005/8/layout/radial2#2"/>
    <dgm:cxn modelId="{0F9537E0-FDFB-41CD-92C6-98C3D10B3721}" type="presParOf" srcId="{9651C876-0FDB-4BF8-B58C-457C507BEB0B}" destId="{EFD51B71-7277-4837-90FA-1CDDF8C0C07D}" srcOrd="0" destOrd="0" presId="urn:microsoft.com/office/officeart/2005/8/layout/radial2#2"/>
    <dgm:cxn modelId="{D089D46E-CF94-4DE2-8569-D0235F8AF4FF}" type="presParOf" srcId="{9651C876-0FDB-4BF8-B58C-457C507BEB0B}" destId="{974AEE05-33D4-402B-91DC-C916ECC79DE6}" srcOrd="1" destOrd="0" presId="urn:microsoft.com/office/officeart/2005/8/layout/radial2#2"/>
    <dgm:cxn modelId="{CBA70AB7-F3FD-4CAD-9BDD-7E77A7E2D9A4}" type="presParOf" srcId="{A8FB2808-AAFC-4D97-887F-3779979975C0}" destId="{DFBBBBC3-2F5D-4A60-A5D9-97C06A6DD83D}" srcOrd="3" destOrd="0" presId="urn:microsoft.com/office/officeart/2005/8/layout/radial2#2"/>
    <dgm:cxn modelId="{0BF71135-E2C7-4EB9-9DCF-59F22CF0C789}" type="presParOf" srcId="{A8FB2808-AAFC-4D97-887F-3779979975C0}" destId="{0365C081-EBAD-4733-AD59-EEC65E712488}" srcOrd="4" destOrd="0" presId="urn:microsoft.com/office/officeart/2005/8/layout/radial2#2"/>
    <dgm:cxn modelId="{61C3158E-B768-46DC-A80E-099BBB7E928A}" type="presParOf" srcId="{0365C081-EBAD-4733-AD59-EEC65E712488}" destId="{865E54A3-B4BE-4468-AC89-EB577B209FA0}" srcOrd="0" destOrd="0" presId="urn:microsoft.com/office/officeart/2005/8/layout/radial2#2"/>
    <dgm:cxn modelId="{41E25151-849A-4470-B440-27A004413063}" type="presParOf" srcId="{0365C081-EBAD-4733-AD59-EEC65E712488}" destId="{347D5E9F-899F-43C6-8450-965A38D33E10}" srcOrd="1" destOrd="0" presId="urn:microsoft.com/office/officeart/2005/8/layout/radial2#2"/>
    <dgm:cxn modelId="{C7C3DF50-7625-41C4-BE2A-128254C662BF}" type="presParOf" srcId="{A8FB2808-AAFC-4D97-887F-3779979975C0}" destId="{1D012BB2-BF79-4510-99E7-066A01BAA56A}" srcOrd="5" destOrd="0" presId="urn:microsoft.com/office/officeart/2005/8/layout/radial2#2"/>
    <dgm:cxn modelId="{8625889B-F75E-44C8-80CB-633014910B3D}" type="presParOf" srcId="{A8FB2808-AAFC-4D97-887F-3779979975C0}" destId="{AC8E1714-64B1-4EB0-AED0-2D4C844CC877}" srcOrd="6" destOrd="0" presId="urn:microsoft.com/office/officeart/2005/8/layout/radial2#2"/>
    <dgm:cxn modelId="{D13DCA80-6E71-48E1-B1F8-638709C029E8}" type="presParOf" srcId="{AC8E1714-64B1-4EB0-AED0-2D4C844CC877}" destId="{CC3A8EB3-DFAF-417F-9F88-2376FB398B20}" srcOrd="0" destOrd="0" presId="urn:microsoft.com/office/officeart/2005/8/layout/radial2#2"/>
    <dgm:cxn modelId="{BC9CAAE4-77F0-4E14-9DF3-82D48CD9DCD6}" type="presParOf" srcId="{AC8E1714-64B1-4EB0-AED0-2D4C844CC877}" destId="{44AEB474-3337-4AF1-8599-92D9CCED5CCD}" srcOrd="1" destOrd="0" presId="urn:microsoft.com/office/officeart/2005/8/layout/radial2#2"/>
    <dgm:cxn modelId="{DCA7F781-D768-4B4B-A14F-7D4F6968D6BA}" type="presParOf" srcId="{A8FB2808-AAFC-4D97-887F-3779979975C0}" destId="{9F3E85D6-EFCB-4E2C-8A6C-B78AE30C68C3}" srcOrd="7" destOrd="0" presId="urn:microsoft.com/office/officeart/2005/8/layout/radial2#2"/>
    <dgm:cxn modelId="{092D5582-0353-4C59-A0D5-B2359F1EC149}" type="presParOf" srcId="{A8FB2808-AAFC-4D97-887F-3779979975C0}" destId="{6EB30C24-E0BC-46CC-A8CC-BD35E8D8F516}" srcOrd="8" destOrd="0" presId="urn:microsoft.com/office/officeart/2005/8/layout/radial2#2"/>
    <dgm:cxn modelId="{4C30E098-7B7A-49B0-87F5-36101416DF86}" type="presParOf" srcId="{6EB30C24-E0BC-46CC-A8CC-BD35E8D8F516}" destId="{8C9211B4-E3C9-41A5-BAF6-85AA8DC56757}" srcOrd="0" destOrd="0" presId="urn:microsoft.com/office/officeart/2005/8/layout/radial2#2"/>
    <dgm:cxn modelId="{CC9DC0E8-3F8F-467F-A271-4A837EC5AA11}" type="presParOf" srcId="{6EB30C24-E0BC-46CC-A8CC-BD35E8D8F516}" destId="{C8F01A94-E7AE-452D-BB84-DE60C745A4C3}" srcOrd="1" destOrd="0" presId="urn:microsoft.com/office/officeart/2005/8/layout/radial2#2"/>
    <dgm:cxn modelId="{31127DC7-E2E7-4437-AEB4-F8D8746EC696}" type="presParOf" srcId="{A8FB2808-AAFC-4D97-887F-3779979975C0}" destId="{35526D56-E768-4819-9216-C4E927743A2B}" srcOrd="9" destOrd="0" presId="urn:microsoft.com/office/officeart/2005/8/layout/radial2#2"/>
    <dgm:cxn modelId="{30A5F6B8-F9BF-4DAC-8BC4-1DA3CC9B31E2}" type="presParOf" srcId="{A8FB2808-AAFC-4D97-887F-3779979975C0}" destId="{449B1AEF-604E-4656-ACAF-2FA22576DCF6}" srcOrd="10" destOrd="0" presId="urn:microsoft.com/office/officeart/2005/8/layout/radial2#2"/>
    <dgm:cxn modelId="{6634C002-7728-4925-B8BA-DF7DD3A954E1}" type="presParOf" srcId="{449B1AEF-604E-4656-ACAF-2FA22576DCF6}" destId="{9668CE02-015F-4977-AFE0-6ADCE0C919A6}" srcOrd="0" destOrd="0" presId="urn:microsoft.com/office/officeart/2005/8/layout/radial2#2"/>
    <dgm:cxn modelId="{647E4E09-1B26-4755-8521-51B25423AAB4}" type="presParOf" srcId="{449B1AEF-604E-4656-ACAF-2FA22576DCF6}" destId="{014A86A1-B467-4CA1-9D8A-6362EC1901EF}" srcOrd="1" destOrd="0" presId="urn:microsoft.com/office/officeart/2005/8/layout/radial2#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50.79%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11.11%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黑龙江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6.35%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09E9A6-00DF-4088-9A07-18E3CFC6CF2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江西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F56CEFD-AC68-4391-B387-EE89D3A868CB}" type="par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D90BDB-2F8E-4B52-9534-C683394E30B0}" type="sib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河南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6B0BFC0-ABA5-485D-9A40-6C582F797830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7.94%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160A6B-2AD6-47F4-BC50-B1D89DBCADB0}" type="parTrans" cxnId="{274FED40-9409-42F1-B71A-899996CBC966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63F121-28E7-47EC-B322-9A425EA1705D}" type="sibTrans" cxnId="{274FED40-9409-42F1-B71A-899996CBC966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0B4B4EE-A958-4F10-94EA-6CFD1E6A3083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6.35%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B35BD28-C8AC-4C6B-8201-EDF218E7D107}" type="parTrans" cxnId="{35FCB1DB-932B-456A-9499-C6366092F3F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20E22EF-8FC6-44D9-B1F4-296BEA0A3129}" type="sibTrans" cxnId="{35FCB1DB-932B-456A-9499-C6366092F3F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辽宁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  <dgm:t>
        <a:bodyPr/>
        <a:lstStyle/>
        <a:p>
          <a:endParaRPr lang="zh-CN" altLang="en-US"/>
        </a:p>
      </dgm:t>
    </dgm:pt>
    <dgm:pt modelId="{EA72C591-9724-4095-A831-C421826EF975}" type="pres">
      <dgm:prSet presAssocID="{720E01A6-D50D-45FE-A3FA-3DCC4AFE2A92}" presName="Name25" presStyleLbl="parChTrans1D1" presStyleIdx="0" presStyleCnt="5"/>
      <dgm:spPr/>
      <dgm:t>
        <a:bodyPr/>
        <a:lstStyle/>
        <a:p>
          <a:endParaRPr lang="zh-CN" altLang="en-US"/>
        </a:p>
      </dgm:t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BBBBC3-2F5D-4A60-A5D9-97C06A6DD83D}" type="pres">
      <dgm:prSet presAssocID="{2D6DDA0A-4726-48BD-BFCC-6388F6BF2BA1}" presName="Name25" presStyleLbl="parChTrans1D1" presStyleIdx="1" presStyleCnt="5"/>
      <dgm:spPr/>
      <dgm:t>
        <a:bodyPr/>
        <a:lstStyle/>
        <a:p>
          <a:endParaRPr lang="zh-CN" altLang="en-US"/>
        </a:p>
      </dgm:t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D012BB2-BF79-4510-99E7-066A01BAA56A}" type="pres">
      <dgm:prSet presAssocID="{CF56CEFD-AC68-4391-B387-EE89D3A868CB}" presName="Name25" presStyleLbl="parChTrans1D1" presStyleIdx="2" presStyleCnt="5"/>
      <dgm:spPr/>
      <dgm:t>
        <a:bodyPr/>
        <a:lstStyle/>
        <a:p>
          <a:endParaRPr lang="zh-CN" altLang="en-US"/>
        </a:p>
      </dgm:t>
    </dgm:pt>
    <dgm:pt modelId="{AC8E1714-64B1-4EB0-AED0-2D4C844CC877}" type="pres">
      <dgm:prSet presAssocID="{FE09E9A6-00DF-4088-9A07-18E3CFC6CF2C}" presName="node" presStyleCnt="0"/>
      <dgm:spPr/>
    </dgm:pt>
    <dgm:pt modelId="{CC3A8EB3-DFAF-417F-9F88-2376FB398B20}" type="pres">
      <dgm:prSet presAssocID="{FE09E9A6-00DF-4088-9A07-18E3CFC6CF2C}" presName="parentNode" presStyleLbl="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4AEB474-3337-4AF1-8599-92D9CCED5CCD}" type="pres">
      <dgm:prSet presAssocID="{FE09E9A6-00DF-4088-9A07-18E3CFC6CF2C}" presName="child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3E85D6-EFCB-4E2C-8A6C-B78AE30C68C3}" type="pres">
      <dgm:prSet presAssocID="{CECA4B9B-7F5E-4A1C-BD1A-B7D7CD76A37A}" presName="Name25" presStyleLbl="parChTrans1D1" presStyleIdx="3" presStyleCnt="5"/>
      <dgm:spPr/>
      <dgm:t>
        <a:bodyPr/>
        <a:lstStyle/>
        <a:p>
          <a:endParaRPr lang="zh-CN" altLang="en-US"/>
        </a:p>
      </dgm:t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526D56-E768-4819-9216-C4E927743A2B}" type="pres">
      <dgm:prSet presAssocID="{8DED6D8A-C292-490C-8B34-2C205393EE13}" presName="Name25" presStyleLbl="parChTrans1D1" presStyleIdx="4" presStyleCnt="5"/>
      <dgm:spPr/>
      <dgm:t>
        <a:bodyPr/>
        <a:lstStyle/>
        <a:p>
          <a:endParaRPr lang="zh-CN" altLang="en-US"/>
        </a:p>
      </dgm:t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274FED40-9409-42F1-B71A-899996CBC966}" srcId="{FE09E9A6-00DF-4088-9A07-18E3CFC6CF2C}" destId="{E6B0BFC0-ABA5-485D-9A40-6C582F797830}" srcOrd="0" destOrd="0" parTransId="{43160A6B-2AD6-47F4-BC50-B1D89DBCADB0}" sibTransId="{AB63F121-28E7-47EC-B322-9A425EA1705D}"/>
    <dgm:cxn modelId="{F82B66AE-2FEB-485B-A1E8-0E8D1744D8A8}" type="presOf" srcId="{FA7A06C3-9B9C-4943-9C10-D72171014D24}" destId="{F94370AD-19E2-4F6B-AB85-F32D3A5B7B9E}" srcOrd="0" destOrd="0" presId="urn:microsoft.com/office/officeart/2005/8/layout/radial2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0DBD4CC8-13B8-47B0-B7C3-37245540B4C4}" srcId="{FA7A06C3-9B9C-4943-9C10-D72171014D24}" destId="{FE09E9A6-00DF-4088-9A07-18E3CFC6CF2C}" srcOrd="2" destOrd="0" parTransId="{CF56CEFD-AC68-4391-B387-EE89D3A868CB}" sibTransId="{6FD90BDB-2F8E-4B52-9534-C683394E30B0}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813C14C0-A0D0-4608-9895-FD8357AE8451}" type="presOf" srcId="{CECA4B9B-7F5E-4A1C-BD1A-B7D7CD76A37A}" destId="{9F3E85D6-EFCB-4E2C-8A6C-B78AE30C68C3}" srcOrd="0" destOrd="0" presId="urn:microsoft.com/office/officeart/2005/8/layout/radial2"/>
    <dgm:cxn modelId="{9A8AA72E-551B-464B-A39E-1B618869CF2C}" type="presOf" srcId="{B17D9A84-EB33-4C6E-851D-F77693D395E2}" destId="{014A86A1-B467-4CA1-9D8A-6362EC1901EF}" srcOrd="0" destOrd="0" presId="urn:microsoft.com/office/officeart/2005/8/layout/radial2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6BF8EDC5-400E-4F8D-9544-81492EF4F6EB}" type="presOf" srcId="{B0A14D98-A3A8-4B16-8BE6-73948ACA260E}" destId="{8C9211B4-E3C9-41A5-BAF6-85AA8DC56757}" srcOrd="0" destOrd="0" presId="urn:microsoft.com/office/officeart/2005/8/layout/radial2"/>
    <dgm:cxn modelId="{B5759C78-495A-4C46-9EF0-00053A073345}" type="presOf" srcId="{720E01A6-D50D-45FE-A3FA-3DCC4AFE2A92}" destId="{EA72C591-9724-4095-A831-C421826EF975}" srcOrd="0" destOrd="0" presId="urn:microsoft.com/office/officeart/2005/8/layout/radial2"/>
    <dgm:cxn modelId="{93A45C13-952F-44C2-A23E-D67C55474A98}" type="presOf" srcId="{2D6DDA0A-4726-48BD-BFCC-6388F6BF2BA1}" destId="{DFBBBBC3-2F5D-4A60-A5D9-97C06A6DD83D}" srcOrd="0" destOrd="0" presId="urn:microsoft.com/office/officeart/2005/8/layout/radial2"/>
    <dgm:cxn modelId="{E94D3D9D-FB40-4D88-A2DA-6F0D75FF364F}" type="presOf" srcId="{E6B0BFC0-ABA5-485D-9A40-6C582F797830}" destId="{44AEB474-3337-4AF1-8599-92D9CCED5CCD}" srcOrd="0" destOrd="0" presId="urn:microsoft.com/office/officeart/2005/8/layout/radial2"/>
    <dgm:cxn modelId="{35FCB1DB-932B-456A-9499-C6366092F3F8}" srcId="{B0A14D98-A3A8-4B16-8BE6-73948ACA260E}" destId="{40B4B4EE-A958-4F10-94EA-6CFD1E6A3083}" srcOrd="0" destOrd="0" parTransId="{EB35BD28-C8AC-4C6B-8201-EDF218E7D107}" sibTransId="{920E22EF-8FC6-44D9-B1F4-296BEA0A3129}"/>
    <dgm:cxn modelId="{9F970DFB-83B3-40C6-A32E-D2298CE6DDA2}" type="presOf" srcId="{FE09E9A6-00DF-4088-9A07-18E3CFC6CF2C}" destId="{CC3A8EB3-DFAF-417F-9F88-2376FB398B20}" srcOrd="0" destOrd="0" presId="urn:microsoft.com/office/officeart/2005/8/layout/radial2"/>
    <dgm:cxn modelId="{B224D021-2FEB-4200-89FC-4F620415C233}" type="presOf" srcId="{CF56CEFD-AC68-4391-B387-EE89D3A868CB}" destId="{1D012BB2-BF79-4510-99E7-066A01BAA56A}" srcOrd="0" destOrd="0" presId="urn:microsoft.com/office/officeart/2005/8/layout/radial2"/>
    <dgm:cxn modelId="{CE97129F-2B46-452D-AAAC-42B15EAD1069}" type="presOf" srcId="{399FD7A3-8AEE-43C9-8685-6BCCA332708C}" destId="{9668CE02-015F-4977-AFE0-6ADCE0C919A6}" srcOrd="0" destOrd="0" presId="urn:microsoft.com/office/officeart/2005/8/layout/radial2"/>
    <dgm:cxn modelId="{6A6D7B47-003A-4E6D-9D84-D01794060D2B}" type="presOf" srcId="{8DED6D8A-C292-490C-8B34-2C205393EE13}" destId="{35526D56-E768-4819-9216-C4E927743A2B}" srcOrd="0" destOrd="0" presId="urn:microsoft.com/office/officeart/2005/8/layout/radial2"/>
    <dgm:cxn modelId="{3F338085-B967-45E9-86BD-6788AEA403C0}" type="presOf" srcId="{E8F5A92F-C113-40C3-8F95-DF0C142652C4}" destId="{974AEE05-33D4-402B-91DC-C916ECC79DE6}" srcOrd="0" destOrd="0" presId="urn:microsoft.com/office/officeart/2005/8/layout/radial2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95D7532A-23D5-48FB-A1CF-F1C0D77554BF}" type="presOf" srcId="{40B4B4EE-A958-4F10-94EA-6CFD1E6A3083}" destId="{C8F01A94-E7AE-452D-BB84-DE60C745A4C3}" srcOrd="0" destOrd="0" presId="urn:microsoft.com/office/officeart/2005/8/layout/radial2"/>
    <dgm:cxn modelId="{08E43CF0-0CAE-4690-9C06-165A50957BB4}" type="presOf" srcId="{777522B5-7191-4146-B6CE-E04273D13619}" destId="{EFD51B71-7277-4837-90FA-1CDDF8C0C07D}" srcOrd="0" destOrd="0" presId="urn:microsoft.com/office/officeart/2005/8/layout/radial2"/>
    <dgm:cxn modelId="{9313EFAC-950D-4B28-9DDA-DDE6299EF3FE}" type="presOf" srcId="{4C16F304-B896-4F90-9C5F-AB4170A2464C}" destId="{865E54A3-B4BE-4468-AC89-EB577B209FA0}" srcOrd="0" destOrd="0" presId="urn:microsoft.com/office/officeart/2005/8/layout/radial2"/>
    <dgm:cxn modelId="{B91A6AEC-375F-4714-8F53-446FEC1C4ED6}" type="presOf" srcId="{DEC268B6-18D7-4F04-A4B5-65EC04A85F7E}" destId="{347D5E9F-899F-43C6-8450-965A38D33E10}" srcOrd="0" destOrd="0" presId="urn:microsoft.com/office/officeart/2005/8/layout/radial2"/>
    <dgm:cxn modelId="{2FB42CFD-5F12-4F59-A510-0BFC56E610EE}" type="presParOf" srcId="{F94370AD-19E2-4F6B-AB85-F32D3A5B7B9E}" destId="{A8FB2808-AAFC-4D97-887F-3779979975C0}" srcOrd="0" destOrd="0" presId="urn:microsoft.com/office/officeart/2005/8/layout/radial2"/>
    <dgm:cxn modelId="{B445CF5C-D439-4F5D-821B-53876816B62C}" type="presParOf" srcId="{A8FB2808-AAFC-4D97-887F-3779979975C0}" destId="{7D0277BF-C964-4D22-B5BB-6D99C40C7E15}" srcOrd="0" destOrd="0" presId="urn:microsoft.com/office/officeart/2005/8/layout/radial2"/>
    <dgm:cxn modelId="{020C94F0-B51D-48F2-8DEC-7D38A8C47B06}" type="presParOf" srcId="{7D0277BF-C964-4D22-B5BB-6D99C40C7E15}" destId="{520D7201-8E13-49D1-919D-64B90E0B16FD}" srcOrd="0" destOrd="0" presId="urn:microsoft.com/office/officeart/2005/8/layout/radial2"/>
    <dgm:cxn modelId="{A0FDC994-2896-4F6C-BEB3-018FE56716DC}" type="presParOf" srcId="{7D0277BF-C964-4D22-B5BB-6D99C40C7E15}" destId="{98AE5B4B-2C6D-4C36-83DF-7C3182B7D292}" srcOrd="1" destOrd="0" presId="urn:microsoft.com/office/officeart/2005/8/layout/radial2"/>
    <dgm:cxn modelId="{C2481F78-900E-4619-B5DE-DBEBAD0E2877}" type="presParOf" srcId="{A8FB2808-AAFC-4D97-887F-3779979975C0}" destId="{EA72C591-9724-4095-A831-C421826EF975}" srcOrd="1" destOrd="0" presId="urn:microsoft.com/office/officeart/2005/8/layout/radial2"/>
    <dgm:cxn modelId="{951EECA1-F594-4C4E-BF73-052F2FBDC63E}" type="presParOf" srcId="{A8FB2808-AAFC-4D97-887F-3779979975C0}" destId="{9651C876-0FDB-4BF8-B58C-457C507BEB0B}" srcOrd="2" destOrd="0" presId="urn:microsoft.com/office/officeart/2005/8/layout/radial2"/>
    <dgm:cxn modelId="{AF3DCCBE-A4D0-413F-BC29-30953E0D0EA3}" type="presParOf" srcId="{9651C876-0FDB-4BF8-B58C-457C507BEB0B}" destId="{EFD51B71-7277-4837-90FA-1CDDF8C0C07D}" srcOrd="0" destOrd="0" presId="urn:microsoft.com/office/officeart/2005/8/layout/radial2"/>
    <dgm:cxn modelId="{BBCF8EE9-BA7F-4A27-A999-344E56E8AFFD}" type="presParOf" srcId="{9651C876-0FDB-4BF8-B58C-457C507BEB0B}" destId="{974AEE05-33D4-402B-91DC-C916ECC79DE6}" srcOrd="1" destOrd="0" presId="urn:microsoft.com/office/officeart/2005/8/layout/radial2"/>
    <dgm:cxn modelId="{E6809634-E2F0-4B3F-BD3F-CFB40156D929}" type="presParOf" srcId="{A8FB2808-AAFC-4D97-887F-3779979975C0}" destId="{DFBBBBC3-2F5D-4A60-A5D9-97C06A6DD83D}" srcOrd="3" destOrd="0" presId="urn:microsoft.com/office/officeart/2005/8/layout/radial2"/>
    <dgm:cxn modelId="{83CAC2AA-F20E-4B1B-B518-280040B56DB5}" type="presParOf" srcId="{A8FB2808-AAFC-4D97-887F-3779979975C0}" destId="{0365C081-EBAD-4733-AD59-EEC65E712488}" srcOrd="4" destOrd="0" presId="urn:microsoft.com/office/officeart/2005/8/layout/radial2"/>
    <dgm:cxn modelId="{3888AFBD-4EB3-4F3B-81A6-2ACDD20B34B1}" type="presParOf" srcId="{0365C081-EBAD-4733-AD59-EEC65E712488}" destId="{865E54A3-B4BE-4468-AC89-EB577B209FA0}" srcOrd="0" destOrd="0" presId="urn:microsoft.com/office/officeart/2005/8/layout/radial2"/>
    <dgm:cxn modelId="{4E139597-C151-43AA-8541-9D2D4E5FB2B0}" type="presParOf" srcId="{0365C081-EBAD-4733-AD59-EEC65E712488}" destId="{347D5E9F-899F-43C6-8450-965A38D33E10}" srcOrd="1" destOrd="0" presId="urn:microsoft.com/office/officeart/2005/8/layout/radial2"/>
    <dgm:cxn modelId="{BBAE91B9-1A4D-4E0E-9650-3438D4076813}" type="presParOf" srcId="{A8FB2808-AAFC-4D97-887F-3779979975C0}" destId="{1D012BB2-BF79-4510-99E7-066A01BAA56A}" srcOrd="5" destOrd="0" presId="urn:microsoft.com/office/officeart/2005/8/layout/radial2"/>
    <dgm:cxn modelId="{1E8FEE37-6799-4206-B488-FF0065C2641E}" type="presParOf" srcId="{A8FB2808-AAFC-4D97-887F-3779979975C0}" destId="{AC8E1714-64B1-4EB0-AED0-2D4C844CC877}" srcOrd="6" destOrd="0" presId="urn:microsoft.com/office/officeart/2005/8/layout/radial2"/>
    <dgm:cxn modelId="{E946BDEC-4ECE-477F-A3C6-663806B406D0}" type="presParOf" srcId="{AC8E1714-64B1-4EB0-AED0-2D4C844CC877}" destId="{CC3A8EB3-DFAF-417F-9F88-2376FB398B20}" srcOrd="0" destOrd="0" presId="urn:microsoft.com/office/officeart/2005/8/layout/radial2"/>
    <dgm:cxn modelId="{64FEF122-BE8D-4C61-8F7D-273ACC1A12AE}" type="presParOf" srcId="{AC8E1714-64B1-4EB0-AED0-2D4C844CC877}" destId="{44AEB474-3337-4AF1-8599-92D9CCED5CCD}" srcOrd="1" destOrd="0" presId="urn:microsoft.com/office/officeart/2005/8/layout/radial2"/>
    <dgm:cxn modelId="{DC6A1375-C5DA-4A43-82D9-66E365D9B378}" type="presParOf" srcId="{A8FB2808-AAFC-4D97-887F-3779979975C0}" destId="{9F3E85D6-EFCB-4E2C-8A6C-B78AE30C68C3}" srcOrd="7" destOrd="0" presId="urn:microsoft.com/office/officeart/2005/8/layout/radial2"/>
    <dgm:cxn modelId="{B6F17EE1-0B39-4BAD-A507-FF89F6968EB2}" type="presParOf" srcId="{A8FB2808-AAFC-4D97-887F-3779979975C0}" destId="{6EB30C24-E0BC-46CC-A8CC-BD35E8D8F516}" srcOrd="8" destOrd="0" presId="urn:microsoft.com/office/officeart/2005/8/layout/radial2"/>
    <dgm:cxn modelId="{8715662A-55D1-4259-9D6F-B15F16E8E61A}" type="presParOf" srcId="{6EB30C24-E0BC-46CC-A8CC-BD35E8D8F516}" destId="{8C9211B4-E3C9-41A5-BAF6-85AA8DC56757}" srcOrd="0" destOrd="0" presId="urn:microsoft.com/office/officeart/2005/8/layout/radial2"/>
    <dgm:cxn modelId="{07D1CE9C-0C96-40C5-BAA0-46162DC4F2ED}" type="presParOf" srcId="{6EB30C24-E0BC-46CC-A8CC-BD35E8D8F516}" destId="{C8F01A94-E7AE-452D-BB84-DE60C745A4C3}" srcOrd="1" destOrd="0" presId="urn:microsoft.com/office/officeart/2005/8/layout/radial2"/>
    <dgm:cxn modelId="{A084D13D-0516-4E70-94DE-18EEB016EF35}" type="presParOf" srcId="{A8FB2808-AAFC-4D97-887F-3779979975C0}" destId="{35526D56-E768-4819-9216-C4E927743A2B}" srcOrd="9" destOrd="0" presId="urn:microsoft.com/office/officeart/2005/8/layout/radial2"/>
    <dgm:cxn modelId="{F7831363-D796-4781-A6E8-49B75B10BA7E}" type="presParOf" srcId="{A8FB2808-AAFC-4D97-887F-3779979975C0}" destId="{449B1AEF-604E-4656-ACAF-2FA22576DCF6}" srcOrd="10" destOrd="0" presId="urn:microsoft.com/office/officeart/2005/8/layout/radial2"/>
    <dgm:cxn modelId="{7CC90CCC-9AEF-4ADA-9E0B-A24D11CA0B0E}" type="presParOf" srcId="{449B1AEF-604E-4656-ACAF-2FA22576DCF6}" destId="{9668CE02-015F-4977-AFE0-6ADCE0C919A6}" srcOrd="0" destOrd="0" presId="urn:microsoft.com/office/officeart/2005/8/layout/radial2"/>
    <dgm:cxn modelId="{79B9A7CE-00E7-4FE5-A686-29C3046C3A80}" type="presParOf" srcId="{449B1AEF-604E-4656-ACAF-2FA22576DCF6}" destId="{014A86A1-B467-4CA1-9D8A-6362EC1901EF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xmlns="" relId="rId1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#2" loCatId="relationship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河南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23.53%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17.65%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湖南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11.76%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09E9A6-00DF-4088-9A07-18E3CFC6CF2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广西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F56CEFD-AC68-4391-B387-EE89D3A868CB}" type="par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D90BDB-2F8E-4B52-9534-C683394E30B0}" type="sib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福建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6B0BFC0-ABA5-485D-9A40-6C582F797830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11.76%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160A6B-2AD6-47F4-BC50-B1D89DBCADB0}" type="parTrans" cxnId="{274FED40-9409-42F1-B71A-899996CBC966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63F121-28E7-47EC-B322-9A425EA1705D}" type="sibTrans" cxnId="{274FED40-9409-42F1-B71A-899996CBC966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0B4B4EE-A958-4F10-94EA-6CFD1E6A3083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11.76%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B35BD28-C8AC-4C6B-8201-EDF218E7D107}" type="parTrans" cxnId="{35FCB1DB-932B-456A-9499-C6366092F3F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20E22EF-8FC6-44D9-B1F4-296BEA0A3129}" type="sibTrans" cxnId="{35FCB1DB-932B-456A-9499-C6366092F3F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安徽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  <dgm:t>
        <a:bodyPr/>
        <a:lstStyle/>
        <a:p>
          <a:endParaRPr lang="zh-CN" altLang="en-US"/>
        </a:p>
      </dgm:t>
    </dgm:pt>
    <dgm:pt modelId="{EA72C591-9724-4095-A831-C421826EF975}" type="pres">
      <dgm:prSet presAssocID="{720E01A6-D50D-45FE-A3FA-3DCC4AFE2A92}" presName="Name25" presStyleLbl="parChTrans1D1" presStyleIdx="0" presStyleCnt="5"/>
      <dgm:spPr/>
      <dgm:t>
        <a:bodyPr/>
        <a:lstStyle/>
        <a:p>
          <a:endParaRPr lang="zh-CN" altLang="en-US"/>
        </a:p>
      </dgm:t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BBBBC3-2F5D-4A60-A5D9-97C06A6DD83D}" type="pres">
      <dgm:prSet presAssocID="{2D6DDA0A-4726-48BD-BFCC-6388F6BF2BA1}" presName="Name25" presStyleLbl="parChTrans1D1" presStyleIdx="1" presStyleCnt="5"/>
      <dgm:spPr/>
      <dgm:t>
        <a:bodyPr/>
        <a:lstStyle/>
        <a:p>
          <a:endParaRPr lang="zh-CN" altLang="en-US"/>
        </a:p>
      </dgm:t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D012BB2-BF79-4510-99E7-066A01BAA56A}" type="pres">
      <dgm:prSet presAssocID="{CF56CEFD-AC68-4391-B387-EE89D3A868CB}" presName="Name25" presStyleLbl="parChTrans1D1" presStyleIdx="2" presStyleCnt="5"/>
      <dgm:spPr/>
      <dgm:t>
        <a:bodyPr/>
        <a:lstStyle/>
        <a:p>
          <a:endParaRPr lang="zh-CN" altLang="en-US"/>
        </a:p>
      </dgm:t>
    </dgm:pt>
    <dgm:pt modelId="{AC8E1714-64B1-4EB0-AED0-2D4C844CC877}" type="pres">
      <dgm:prSet presAssocID="{FE09E9A6-00DF-4088-9A07-18E3CFC6CF2C}" presName="node" presStyleCnt="0"/>
      <dgm:spPr/>
    </dgm:pt>
    <dgm:pt modelId="{CC3A8EB3-DFAF-417F-9F88-2376FB398B20}" type="pres">
      <dgm:prSet presAssocID="{FE09E9A6-00DF-4088-9A07-18E3CFC6CF2C}" presName="parentNode" presStyleLbl="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4AEB474-3337-4AF1-8599-92D9CCED5CCD}" type="pres">
      <dgm:prSet presAssocID="{FE09E9A6-00DF-4088-9A07-18E3CFC6CF2C}" presName="child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3E85D6-EFCB-4E2C-8A6C-B78AE30C68C3}" type="pres">
      <dgm:prSet presAssocID="{CECA4B9B-7F5E-4A1C-BD1A-B7D7CD76A37A}" presName="Name25" presStyleLbl="parChTrans1D1" presStyleIdx="3" presStyleCnt="5"/>
      <dgm:spPr/>
      <dgm:t>
        <a:bodyPr/>
        <a:lstStyle/>
        <a:p>
          <a:endParaRPr lang="zh-CN" altLang="en-US"/>
        </a:p>
      </dgm:t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526D56-E768-4819-9216-C4E927743A2B}" type="pres">
      <dgm:prSet presAssocID="{8DED6D8A-C292-490C-8B34-2C205393EE13}" presName="Name25" presStyleLbl="parChTrans1D1" presStyleIdx="4" presStyleCnt="5"/>
      <dgm:spPr/>
      <dgm:t>
        <a:bodyPr/>
        <a:lstStyle/>
        <a:p>
          <a:endParaRPr lang="zh-CN" altLang="en-US"/>
        </a:p>
      </dgm:t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133EB0A2-97DC-4B77-8730-10EDF74AD2A4}" type="presOf" srcId="{CF56CEFD-AC68-4391-B387-EE89D3A868CB}" destId="{1D012BB2-BF79-4510-99E7-066A01BAA56A}" srcOrd="0" destOrd="0" presId="urn:microsoft.com/office/officeart/2005/8/layout/radial2#2"/>
    <dgm:cxn modelId="{4989A2EB-81A0-41E4-B1BE-01154C7BA533}" type="presOf" srcId="{8DED6D8A-C292-490C-8B34-2C205393EE13}" destId="{35526D56-E768-4819-9216-C4E927743A2B}" srcOrd="0" destOrd="0" presId="urn:microsoft.com/office/officeart/2005/8/layout/radial2#2"/>
    <dgm:cxn modelId="{274FED40-9409-42F1-B71A-899996CBC966}" srcId="{FE09E9A6-00DF-4088-9A07-18E3CFC6CF2C}" destId="{E6B0BFC0-ABA5-485D-9A40-6C582F797830}" srcOrd="0" destOrd="0" parTransId="{43160A6B-2AD6-47F4-BC50-B1D89DBCADB0}" sibTransId="{AB63F121-28E7-47EC-B322-9A425EA1705D}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0DBD4CC8-13B8-47B0-B7C3-37245540B4C4}" srcId="{FA7A06C3-9B9C-4943-9C10-D72171014D24}" destId="{FE09E9A6-00DF-4088-9A07-18E3CFC6CF2C}" srcOrd="2" destOrd="0" parTransId="{CF56CEFD-AC68-4391-B387-EE89D3A868CB}" sibTransId="{6FD90BDB-2F8E-4B52-9534-C683394E30B0}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6A6D4BAE-B621-474B-9DF2-46E31C490EBC}" type="presOf" srcId="{E6B0BFC0-ABA5-485D-9A40-6C582F797830}" destId="{44AEB474-3337-4AF1-8599-92D9CCED5CCD}" srcOrd="0" destOrd="0" presId="urn:microsoft.com/office/officeart/2005/8/layout/radial2#2"/>
    <dgm:cxn modelId="{F81A476A-CFB4-4A8E-B726-2E0624BF0DBC}" type="presOf" srcId="{B17D9A84-EB33-4C6E-851D-F77693D395E2}" destId="{014A86A1-B467-4CA1-9D8A-6362EC1901EF}" srcOrd="0" destOrd="0" presId="urn:microsoft.com/office/officeart/2005/8/layout/radial2#2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DB92E2B4-190D-440A-8CC6-2BACAA6A9363}" type="presOf" srcId="{E8F5A92F-C113-40C3-8F95-DF0C142652C4}" destId="{974AEE05-33D4-402B-91DC-C916ECC79DE6}" srcOrd="0" destOrd="0" presId="urn:microsoft.com/office/officeart/2005/8/layout/radial2#2"/>
    <dgm:cxn modelId="{DEBC8B3D-5416-4B70-8669-2BC062361599}" type="presOf" srcId="{40B4B4EE-A958-4F10-94EA-6CFD1E6A3083}" destId="{C8F01A94-E7AE-452D-BB84-DE60C745A4C3}" srcOrd="0" destOrd="0" presId="urn:microsoft.com/office/officeart/2005/8/layout/radial2#2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169B783A-106B-4ED3-9370-C13EF75C4A2E}" type="presOf" srcId="{DEC268B6-18D7-4F04-A4B5-65EC04A85F7E}" destId="{347D5E9F-899F-43C6-8450-965A38D33E10}" srcOrd="0" destOrd="0" presId="urn:microsoft.com/office/officeart/2005/8/layout/radial2#2"/>
    <dgm:cxn modelId="{35FCB1DB-932B-456A-9499-C6366092F3F8}" srcId="{B0A14D98-A3A8-4B16-8BE6-73948ACA260E}" destId="{40B4B4EE-A958-4F10-94EA-6CFD1E6A3083}" srcOrd="0" destOrd="0" parTransId="{EB35BD28-C8AC-4C6B-8201-EDF218E7D107}" sibTransId="{920E22EF-8FC6-44D9-B1F4-296BEA0A3129}"/>
    <dgm:cxn modelId="{8BA0AF07-EB22-4925-A901-33ADF6B81D73}" type="presOf" srcId="{FE09E9A6-00DF-4088-9A07-18E3CFC6CF2C}" destId="{CC3A8EB3-DFAF-417F-9F88-2376FB398B20}" srcOrd="0" destOrd="0" presId="urn:microsoft.com/office/officeart/2005/8/layout/radial2#2"/>
    <dgm:cxn modelId="{13396C50-7C77-43F8-97EA-7E0837C43F99}" type="presOf" srcId="{720E01A6-D50D-45FE-A3FA-3DCC4AFE2A92}" destId="{EA72C591-9724-4095-A831-C421826EF975}" srcOrd="0" destOrd="0" presId="urn:microsoft.com/office/officeart/2005/8/layout/radial2#2"/>
    <dgm:cxn modelId="{B177587D-6A2A-45D2-AAD7-DAB0EF88A8A8}" type="presOf" srcId="{FA7A06C3-9B9C-4943-9C10-D72171014D24}" destId="{F94370AD-19E2-4F6B-AB85-F32D3A5B7B9E}" srcOrd="0" destOrd="0" presId="urn:microsoft.com/office/officeart/2005/8/layout/radial2#2"/>
    <dgm:cxn modelId="{44D71102-42BB-4325-A2C5-54F1822F61DB}" type="presOf" srcId="{399FD7A3-8AEE-43C9-8685-6BCCA332708C}" destId="{9668CE02-015F-4977-AFE0-6ADCE0C919A6}" srcOrd="0" destOrd="0" presId="urn:microsoft.com/office/officeart/2005/8/layout/radial2#2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334C68EF-B6C6-443C-A6AF-13CE00D2C057}" type="presOf" srcId="{777522B5-7191-4146-B6CE-E04273D13619}" destId="{EFD51B71-7277-4837-90FA-1CDDF8C0C07D}" srcOrd="0" destOrd="0" presId="urn:microsoft.com/office/officeart/2005/8/layout/radial2#2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9B373B00-A31B-4FC9-837A-6B225328D373}" type="presOf" srcId="{4C16F304-B896-4F90-9C5F-AB4170A2464C}" destId="{865E54A3-B4BE-4468-AC89-EB577B209FA0}" srcOrd="0" destOrd="0" presId="urn:microsoft.com/office/officeart/2005/8/layout/radial2#2"/>
    <dgm:cxn modelId="{1AB509FB-C9AF-4AAF-8AC6-29CB55AD324F}" type="presOf" srcId="{CECA4B9B-7F5E-4A1C-BD1A-B7D7CD76A37A}" destId="{9F3E85D6-EFCB-4E2C-8A6C-B78AE30C68C3}" srcOrd="0" destOrd="0" presId="urn:microsoft.com/office/officeart/2005/8/layout/radial2#2"/>
    <dgm:cxn modelId="{86D80CEB-ADEB-4EAD-B4AE-964E3DBFFE6F}" type="presOf" srcId="{2D6DDA0A-4726-48BD-BFCC-6388F6BF2BA1}" destId="{DFBBBBC3-2F5D-4A60-A5D9-97C06A6DD83D}" srcOrd="0" destOrd="0" presId="urn:microsoft.com/office/officeart/2005/8/layout/radial2#2"/>
    <dgm:cxn modelId="{E53618E6-9FBF-4567-A259-C6ACE67EF2FD}" type="presOf" srcId="{B0A14D98-A3A8-4B16-8BE6-73948ACA260E}" destId="{8C9211B4-E3C9-41A5-BAF6-85AA8DC56757}" srcOrd="0" destOrd="0" presId="urn:microsoft.com/office/officeart/2005/8/layout/radial2#2"/>
    <dgm:cxn modelId="{E0713EA1-23D4-47BA-A09B-1E4A54A746B1}" type="presParOf" srcId="{F94370AD-19E2-4F6B-AB85-F32D3A5B7B9E}" destId="{A8FB2808-AAFC-4D97-887F-3779979975C0}" srcOrd="0" destOrd="0" presId="urn:microsoft.com/office/officeart/2005/8/layout/radial2#2"/>
    <dgm:cxn modelId="{5BED000C-EFC0-45B8-B281-FEA10E264962}" type="presParOf" srcId="{A8FB2808-AAFC-4D97-887F-3779979975C0}" destId="{7D0277BF-C964-4D22-B5BB-6D99C40C7E15}" srcOrd="0" destOrd="0" presId="urn:microsoft.com/office/officeart/2005/8/layout/radial2#2"/>
    <dgm:cxn modelId="{BA428E32-098B-419D-AA2F-0E8EEB19701D}" type="presParOf" srcId="{7D0277BF-C964-4D22-B5BB-6D99C40C7E15}" destId="{520D7201-8E13-49D1-919D-64B90E0B16FD}" srcOrd="0" destOrd="0" presId="urn:microsoft.com/office/officeart/2005/8/layout/radial2#2"/>
    <dgm:cxn modelId="{99D4D133-A2C5-4F0E-A1AC-23850739E060}" type="presParOf" srcId="{7D0277BF-C964-4D22-B5BB-6D99C40C7E15}" destId="{98AE5B4B-2C6D-4C36-83DF-7C3182B7D292}" srcOrd="1" destOrd="0" presId="urn:microsoft.com/office/officeart/2005/8/layout/radial2#2"/>
    <dgm:cxn modelId="{FFC45247-8879-4F02-8000-BDE6EAAE434C}" type="presParOf" srcId="{A8FB2808-AAFC-4D97-887F-3779979975C0}" destId="{EA72C591-9724-4095-A831-C421826EF975}" srcOrd="1" destOrd="0" presId="urn:microsoft.com/office/officeart/2005/8/layout/radial2#2"/>
    <dgm:cxn modelId="{35805A98-9AA1-4615-BFDB-1FB58490CA56}" type="presParOf" srcId="{A8FB2808-AAFC-4D97-887F-3779979975C0}" destId="{9651C876-0FDB-4BF8-B58C-457C507BEB0B}" srcOrd="2" destOrd="0" presId="urn:microsoft.com/office/officeart/2005/8/layout/radial2#2"/>
    <dgm:cxn modelId="{38B91F41-7361-4960-AB0F-5FE634088958}" type="presParOf" srcId="{9651C876-0FDB-4BF8-B58C-457C507BEB0B}" destId="{EFD51B71-7277-4837-90FA-1CDDF8C0C07D}" srcOrd="0" destOrd="0" presId="urn:microsoft.com/office/officeart/2005/8/layout/radial2#2"/>
    <dgm:cxn modelId="{5A4052A6-BED1-4E3B-A3AD-5F907B1B6397}" type="presParOf" srcId="{9651C876-0FDB-4BF8-B58C-457C507BEB0B}" destId="{974AEE05-33D4-402B-91DC-C916ECC79DE6}" srcOrd="1" destOrd="0" presId="urn:microsoft.com/office/officeart/2005/8/layout/radial2#2"/>
    <dgm:cxn modelId="{33D79172-2DA4-4A01-8F22-E5A6D605959B}" type="presParOf" srcId="{A8FB2808-AAFC-4D97-887F-3779979975C0}" destId="{DFBBBBC3-2F5D-4A60-A5D9-97C06A6DD83D}" srcOrd="3" destOrd="0" presId="urn:microsoft.com/office/officeart/2005/8/layout/radial2#2"/>
    <dgm:cxn modelId="{AE32DE9F-53B1-4F44-A259-4DEDE8D4F38A}" type="presParOf" srcId="{A8FB2808-AAFC-4D97-887F-3779979975C0}" destId="{0365C081-EBAD-4733-AD59-EEC65E712488}" srcOrd="4" destOrd="0" presId="urn:microsoft.com/office/officeart/2005/8/layout/radial2#2"/>
    <dgm:cxn modelId="{B52A03E2-9376-496C-9A1B-3C8A455E2785}" type="presParOf" srcId="{0365C081-EBAD-4733-AD59-EEC65E712488}" destId="{865E54A3-B4BE-4468-AC89-EB577B209FA0}" srcOrd="0" destOrd="0" presId="urn:microsoft.com/office/officeart/2005/8/layout/radial2#2"/>
    <dgm:cxn modelId="{3ECA61C1-E33A-4B62-B5F6-8BBDFF5565C4}" type="presParOf" srcId="{0365C081-EBAD-4733-AD59-EEC65E712488}" destId="{347D5E9F-899F-43C6-8450-965A38D33E10}" srcOrd="1" destOrd="0" presId="urn:microsoft.com/office/officeart/2005/8/layout/radial2#2"/>
    <dgm:cxn modelId="{2A0FB838-3653-475A-974E-C003292C48DF}" type="presParOf" srcId="{A8FB2808-AAFC-4D97-887F-3779979975C0}" destId="{1D012BB2-BF79-4510-99E7-066A01BAA56A}" srcOrd="5" destOrd="0" presId="urn:microsoft.com/office/officeart/2005/8/layout/radial2#2"/>
    <dgm:cxn modelId="{D31D9C8A-243F-49AD-9757-7CEF007BA925}" type="presParOf" srcId="{A8FB2808-AAFC-4D97-887F-3779979975C0}" destId="{AC8E1714-64B1-4EB0-AED0-2D4C844CC877}" srcOrd="6" destOrd="0" presId="urn:microsoft.com/office/officeart/2005/8/layout/radial2#2"/>
    <dgm:cxn modelId="{74D72CB1-39CE-4963-9F20-B034FF3F9942}" type="presParOf" srcId="{AC8E1714-64B1-4EB0-AED0-2D4C844CC877}" destId="{CC3A8EB3-DFAF-417F-9F88-2376FB398B20}" srcOrd="0" destOrd="0" presId="urn:microsoft.com/office/officeart/2005/8/layout/radial2#2"/>
    <dgm:cxn modelId="{BDA56635-F682-4260-88C8-D38640426EA9}" type="presParOf" srcId="{AC8E1714-64B1-4EB0-AED0-2D4C844CC877}" destId="{44AEB474-3337-4AF1-8599-92D9CCED5CCD}" srcOrd="1" destOrd="0" presId="urn:microsoft.com/office/officeart/2005/8/layout/radial2#2"/>
    <dgm:cxn modelId="{B96C9C72-4F10-403A-A024-38B592BDAC07}" type="presParOf" srcId="{A8FB2808-AAFC-4D97-887F-3779979975C0}" destId="{9F3E85D6-EFCB-4E2C-8A6C-B78AE30C68C3}" srcOrd="7" destOrd="0" presId="urn:microsoft.com/office/officeart/2005/8/layout/radial2#2"/>
    <dgm:cxn modelId="{A22E958B-E815-405A-A45B-D5FF0571CBDC}" type="presParOf" srcId="{A8FB2808-AAFC-4D97-887F-3779979975C0}" destId="{6EB30C24-E0BC-46CC-A8CC-BD35E8D8F516}" srcOrd="8" destOrd="0" presId="urn:microsoft.com/office/officeart/2005/8/layout/radial2#2"/>
    <dgm:cxn modelId="{2A78F234-2EC9-4B12-B7EB-28C61600C6CE}" type="presParOf" srcId="{6EB30C24-E0BC-46CC-A8CC-BD35E8D8F516}" destId="{8C9211B4-E3C9-41A5-BAF6-85AA8DC56757}" srcOrd="0" destOrd="0" presId="urn:microsoft.com/office/officeart/2005/8/layout/radial2#2"/>
    <dgm:cxn modelId="{41D14D2F-B9BF-4599-9C1C-3A4B873F9BAA}" type="presParOf" srcId="{6EB30C24-E0BC-46CC-A8CC-BD35E8D8F516}" destId="{C8F01A94-E7AE-452D-BB84-DE60C745A4C3}" srcOrd="1" destOrd="0" presId="urn:microsoft.com/office/officeart/2005/8/layout/radial2#2"/>
    <dgm:cxn modelId="{5A80BF26-C049-480C-BF4D-7BCB6DAE506E}" type="presParOf" srcId="{A8FB2808-AAFC-4D97-887F-3779979975C0}" destId="{35526D56-E768-4819-9216-C4E927743A2B}" srcOrd="9" destOrd="0" presId="urn:microsoft.com/office/officeart/2005/8/layout/radial2#2"/>
    <dgm:cxn modelId="{A1BA09C4-EBCD-49FF-9AEA-962D972E8322}" type="presParOf" srcId="{A8FB2808-AAFC-4D97-887F-3779979975C0}" destId="{449B1AEF-604E-4656-ACAF-2FA22576DCF6}" srcOrd="10" destOrd="0" presId="urn:microsoft.com/office/officeart/2005/8/layout/radial2#2"/>
    <dgm:cxn modelId="{9C75AAA9-7F84-41AF-A277-653E10289C31}" type="presParOf" srcId="{449B1AEF-604E-4656-ACAF-2FA22576DCF6}" destId="{9668CE02-015F-4977-AFE0-6ADCE0C919A6}" srcOrd="0" destOrd="0" presId="urn:microsoft.com/office/officeart/2005/8/layout/radial2#2"/>
    <dgm:cxn modelId="{415DD537-AE09-452F-B68C-09139784C69F}" type="presParOf" srcId="{449B1AEF-604E-4656-ACAF-2FA22576DCF6}" destId="{014A86A1-B467-4CA1-9D8A-6362EC1901EF}" srcOrd="1" destOrd="0" presId="urn:microsoft.com/office/officeart/2005/8/layout/radial2#2"/>
  </dgm:cxnLst>
  <dgm:bg/>
  <dgm:whole/>
  <dgm:extLst>
    <a:ext uri="http://schemas.microsoft.com/office/drawing/2008/diagram">
      <dsp:dataModelExt xmlns:dsp="http://schemas.microsoft.com/office/drawing/2008/diagram" xmlns="" relId="rId2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#4" loCatId="relationship" qsTypeId="urn:microsoft.com/office/officeart/2005/8/quickstyle/simple1#4" qsCatId="simple" csTypeId="urn:microsoft.com/office/officeart/2005/8/colors/accent1_2#4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25.86%</a:t>
          </a:r>
          <a:endParaRPr lang="zh-CN" altLang="en-US" sz="1000" b="0" i="0" u="none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21.83%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5.52%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A5DF808-D4AE-4737-90FD-7FF82484E3D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河南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E9A3BF0-30BA-40A8-ADAD-472A1F7D4A2B}" type="parTrans" cxnId="{3B7B2653-55F5-40A4-BE58-84DC1D37560B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C93DDE2-87A0-458D-B116-B3938B9C0440}" type="sibTrans" cxnId="{3B7B2653-55F5-40A4-BE58-84DC1D37560B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0076AB2-60A6-4628-B292-7E84397FDED1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9.15%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D345F-A437-4DB0-8192-9BF5E7FAC81E}" type="parTrans" cxnId="{C4BDD421-1FBF-456D-AC76-9A96650C874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9178D8F-7D4D-49E7-B6A3-63F322762020}" type="sibTrans" cxnId="{C4BDD421-1FBF-456D-AC76-9A96650C874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4FCC33B-9B0E-42E5-9030-219AE7AECC3D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6.26%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C6E7C71-A914-485C-9A4F-8AC92868CA66}" type="parTrans" cxnId="{7C06663E-32C0-47AD-A45A-FB7E9C3AA0C3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4090E54-2B43-45D3-9673-C85EEAAC0E3B}" type="sibTrans" cxnId="{7C06663E-32C0-47AD-A45A-FB7E9C3AA0C3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江西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安徽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8FB2808-AAFC-4D97-887F-3779979975C0}" type="pres">
      <dgm:prSet presAssocID="{FA7A06C3-9B9C-4943-9C10-D72171014D24}" presName="cycle" presStyleCnt="0"/>
      <dgm:spPr/>
      <dgm:t>
        <a:bodyPr/>
        <a:lstStyle/>
        <a:p>
          <a:endParaRPr lang="zh-CN" altLang="en-US"/>
        </a:p>
      </dgm:t>
    </dgm:pt>
    <dgm:pt modelId="{7D0277BF-C964-4D22-B5BB-6D99C40C7E15}" type="pres">
      <dgm:prSet presAssocID="{FA7A06C3-9B9C-4943-9C10-D72171014D24}" presName="centerShape" presStyleCnt="0"/>
      <dgm:spPr/>
      <dgm:t>
        <a:bodyPr/>
        <a:lstStyle/>
        <a:p>
          <a:endParaRPr lang="zh-CN" altLang="en-US"/>
        </a:p>
      </dgm:t>
    </dgm:pt>
    <dgm:pt modelId="{520D7201-8E13-49D1-919D-64B90E0B16FD}" type="pres">
      <dgm:prSet presAssocID="{FA7A06C3-9B9C-4943-9C10-D72171014D24}" presName="connSite" presStyleLbl="node1" presStyleIdx="0" presStyleCnt="6"/>
      <dgm:spPr/>
      <dgm:t>
        <a:bodyPr/>
        <a:lstStyle/>
        <a:p>
          <a:endParaRPr lang="zh-CN" altLang="en-US"/>
        </a:p>
      </dgm:t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  <dgm:t>
        <a:bodyPr/>
        <a:lstStyle/>
        <a:p>
          <a:endParaRPr lang="zh-CN" altLang="en-US"/>
        </a:p>
      </dgm:t>
    </dgm:pt>
    <dgm:pt modelId="{EA72C591-9724-4095-A831-C421826EF975}" type="pres">
      <dgm:prSet presAssocID="{720E01A6-D50D-45FE-A3FA-3DCC4AFE2A92}" presName="Name25" presStyleLbl="parChTrans1D1" presStyleIdx="0" presStyleCnt="5"/>
      <dgm:spPr/>
      <dgm:t>
        <a:bodyPr/>
        <a:lstStyle/>
        <a:p>
          <a:endParaRPr lang="zh-CN" altLang="en-US"/>
        </a:p>
      </dgm:t>
    </dgm:pt>
    <dgm:pt modelId="{9651C876-0FDB-4BF8-B58C-457C507BEB0B}" type="pres">
      <dgm:prSet presAssocID="{777522B5-7191-4146-B6CE-E04273D13619}" presName="node" presStyleCnt="0"/>
      <dgm:spPr/>
      <dgm:t>
        <a:bodyPr/>
        <a:lstStyle/>
        <a:p>
          <a:endParaRPr lang="zh-CN" altLang="en-US"/>
        </a:p>
      </dgm:t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BBBBC3-2F5D-4A60-A5D9-97C06A6DD83D}" type="pres">
      <dgm:prSet presAssocID="{2D6DDA0A-4726-48BD-BFCC-6388F6BF2BA1}" presName="Name25" presStyleLbl="parChTrans1D1" presStyleIdx="1" presStyleCnt="5"/>
      <dgm:spPr/>
      <dgm:t>
        <a:bodyPr/>
        <a:lstStyle/>
        <a:p>
          <a:endParaRPr lang="zh-CN" altLang="en-US"/>
        </a:p>
      </dgm:t>
    </dgm:pt>
    <dgm:pt modelId="{0365C081-EBAD-4733-AD59-EEC65E712488}" type="pres">
      <dgm:prSet presAssocID="{4C16F304-B896-4F90-9C5F-AB4170A2464C}" presName="node" presStyleCnt="0"/>
      <dgm:spPr/>
      <dgm:t>
        <a:bodyPr/>
        <a:lstStyle/>
        <a:p>
          <a:endParaRPr lang="zh-CN" altLang="en-US"/>
        </a:p>
      </dgm:t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9B833AE-C094-4B21-A806-67163D234277}" type="pres">
      <dgm:prSet presAssocID="{1E9A3BF0-30BA-40A8-ADAD-472A1F7D4A2B}" presName="Name25" presStyleLbl="parChTrans1D1" presStyleIdx="2" presStyleCnt="5"/>
      <dgm:spPr/>
      <dgm:t>
        <a:bodyPr/>
        <a:lstStyle/>
        <a:p>
          <a:endParaRPr lang="zh-CN" altLang="en-US"/>
        </a:p>
      </dgm:t>
    </dgm:pt>
    <dgm:pt modelId="{493AF445-B26D-441D-8601-1C7EB166BA27}" type="pres">
      <dgm:prSet presAssocID="{3A5DF808-D4AE-4737-90FD-7FF82484E3DE}" presName="node" presStyleCnt="0"/>
      <dgm:spPr/>
      <dgm:t>
        <a:bodyPr/>
        <a:lstStyle/>
        <a:p>
          <a:endParaRPr lang="zh-CN" altLang="en-US"/>
        </a:p>
      </dgm:t>
    </dgm:pt>
    <dgm:pt modelId="{1B615263-8047-4425-A0CD-741EA4330FD7}" type="pres">
      <dgm:prSet presAssocID="{3A5DF808-D4AE-4737-90FD-7FF82484E3DE}" presName="parentNode" presStyleLbl="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F101914-A9BF-4F11-AF53-59884DCB2029}" type="pres">
      <dgm:prSet presAssocID="{3A5DF808-D4AE-4737-90FD-7FF82484E3DE}" presName="child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3E85D6-EFCB-4E2C-8A6C-B78AE30C68C3}" type="pres">
      <dgm:prSet presAssocID="{CECA4B9B-7F5E-4A1C-BD1A-B7D7CD76A37A}" presName="Name25" presStyleLbl="parChTrans1D1" presStyleIdx="3" presStyleCnt="5"/>
      <dgm:spPr/>
      <dgm:t>
        <a:bodyPr/>
        <a:lstStyle/>
        <a:p>
          <a:endParaRPr lang="zh-CN" altLang="en-US"/>
        </a:p>
      </dgm:t>
    </dgm:pt>
    <dgm:pt modelId="{6EB30C24-E0BC-46CC-A8CC-BD35E8D8F516}" type="pres">
      <dgm:prSet presAssocID="{B0A14D98-A3A8-4B16-8BE6-73948ACA260E}" presName="node" presStyleCnt="0"/>
      <dgm:spPr/>
      <dgm:t>
        <a:bodyPr/>
        <a:lstStyle/>
        <a:p>
          <a:endParaRPr lang="zh-CN" altLang="en-US"/>
        </a:p>
      </dgm:t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526D56-E768-4819-9216-C4E927743A2B}" type="pres">
      <dgm:prSet presAssocID="{8DED6D8A-C292-490C-8B34-2C205393EE13}" presName="Name25" presStyleLbl="parChTrans1D1" presStyleIdx="4" presStyleCnt="5"/>
      <dgm:spPr/>
      <dgm:t>
        <a:bodyPr/>
        <a:lstStyle/>
        <a:p>
          <a:endParaRPr lang="zh-CN" altLang="en-US"/>
        </a:p>
      </dgm:t>
    </dgm:pt>
    <dgm:pt modelId="{449B1AEF-604E-4656-ACAF-2FA22576DCF6}" type="pres">
      <dgm:prSet presAssocID="{399FD7A3-8AEE-43C9-8685-6BCCA332708C}" presName="node" presStyleCnt="0"/>
      <dgm:spPr/>
      <dgm:t>
        <a:bodyPr/>
        <a:lstStyle/>
        <a:p>
          <a:endParaRPr lang="zh-CN" altLang="en-US"/>
        </a:p>
      </dgm:t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C4BDD421-1FBF-456D-AC76-9A96650C874C}" srcId="{3A5DF808-D4AE-4737-90FD-7FF82484E3DE}" destId="{60076AB2-60A6-4628-B292-7E84397FDED1}" srcOrd="0" destOrd="0" parTransId="{61CD345F-A437-4DB0-8192-9BF5E7FAC81E}" sibTransId="{79178D8F-7D4D-49E7-B6A3-63F322762020}"/>
    <dgm:cxn modelId="{4F99689D-3CA8-478D-AEE8-78D2EF1544E7}" type="presOf" srcId="{B4FCC33B-9B0E-42E5-9030-219AE7AECC3D}" destId="{C8F01A94-E7AE-452D-BB84-DE60C745A4C3}" srcOrd="0" destOrd="0" presId="urn:microsoft.com/office/officeart/2005/8/layout/radial2#4"/>
    <dgm:cxn modelId="{E6BFC1C2-49BA-4E9B-926D-4F1A6256FCC5}" type="presOf" srcId="{777522B5-7191-4146-B6CE-E04273D13619}" destId="{EFD51B71-7277-4837-90FA-1CDDF8C0C07D}" srcOrd="0" destOrd="0" presId="urn:microsoft.com/office/officeart/2005/8/layout/radial2#4"/>
    <dgm:cxn modelId="{56C80F06-CF69-440D-AB51-F356F0699F6F}" type="presOf" srcId="{CECA4B9B-7F5E-4A1C-BD1A-B7D7CD76A37A}" destId="{9F3E85D6-EFCB-4E2C-8A6C-B78AE30C68C3}" srcOrd="0" destOrd="0" presId="urn:microsoft.com/office/officeart/2005/8/layout/radial2#4"/>
    <dgm:cxn modelId="{F7B1B672-2D4B-4476-BB9B-8C07DC4C529C}" type="presOf" srcId="{FA7A06C3-9B9C-4943-9C10-D72171014D24}" destId="{F94370AD-19E2-4F6B-AB85-F32D3A5B7B9E}" srcOrd="0" destOrd="0" presId="urn:microsoft.com/office/officeart/2005/8/layout/radial2#4"/>
    <dgm:cxn modelId="{1200F940-30AB-4C92-B1F0-0F1D4AE05EA3}" type="presOf" srcId="{B17D9A84-EB33-4C6E-851D-F77693D395E2}" destId="{014A86A1-B467-4CA1-9D8A-6362EC1901EF}" srcOrd="0" destOrd="0" presId="urn:microsoft.com/office/officeart/2005/8/layout/radial2#4"/>
    <dgm:cxn modelId="{3B7B2653-55F5-40A4-BE58-84DC1D37560B}" srcId="{FA7A06C3-9B9C-4943-9C10-D72171014D24}" destId="{3A5DF808-D4AE-4737-90FD-7FF82484E3DE}" srcOrd="2" destOrd="0" parTransId="{1E9A3BF0-30BA-40A8-ADAD-472A1F7D4A2B}" sibTransId="{6C93DDE2-87A0-458D-B116-B3938B9C0440}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23E3B2BB-2448-4CC2-891C-5A9D9B20584A}" type="presOf" srcId="{60076AB2-60A6-4628-B292-7E84397FDED1}" destId="{7F101914-A9BF-4F11-AF53-59884DCB2029}" srcOrd="0" destOrd="0" presId="urn:microsoft.com/office/officeart/2005/8/layout/radial2#4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66A0B82A-319E-4581-9361-C3CC1D2FF368}" type="presOf" srcId="{8DED6D8A-C292-490C-8B34-2C205393EE13}" destId="{35526D56-E768-4819-9216-C4E927743A2B}" srcOrd="0" destOrd="0" presId="urn:microsoft.com/office/officeart/2005/8/layout/radial2#4"/>
    <dgm:cxn modelId="{13C3D696-F3BD-4BFA-812D-8C5E700B07F4}" type="presOf" srcId="{4C16F304-B896-4F90-9C5F-AB4170A2464C}" destId="{865E54A3-B4BE-4468-AC89-EB577B209FA0}" srcOrd="0" destOrd="0" presId="urn:microsoft.com/office/officeart/2005/8/layout/radial2#4"/>
    <dgm:cxn modelId="{8A7702F4-FDEA-46E2-ACA4-7866030A6FC5}" type="presOf" srcId="{B0A14D98-A3A8-4B16-8BE6-73948ACA260E}" destId="{8C9211B4-E3C9-41A5-BAF6-85AA8DC56757}" srcOrd="0" destOrd="0" presId="urn:microsoft.com/office/officeart/2005/8/layout/radial2#4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081C43F8-06B1-4B2C-83C4-BBCE1AA58507}" type="presOf" srcId="{3A5DF808-D4AE-4737-90FD-7FF82484E3DE}" destId="{1B615263-8047-4425-A0CD-741EA4330FD7}" srcOrd="0" destOrd="0" presId="urn:microsoft.com/office/officeart/2005/8/layout/radial2#4"/>
    <dgm:cxn modelId="{6D136F1A-54DD-4C6C-8B20-050CE3CDC5ED}" type="presOf" srcId="{1E9A3BF0-30BA-40A8-ADAD-472A1F7D4A2B}" destId="{09B833AE-C094-4B21-A806-67163D234277}" srcOrd="0" destOrd="0" presId="urn:microsoft.com/office/officeart/2005/8/layout/radial2#4"/>
    <dgm:cxn modelId="{8D3EDDA9-D024-49AE-8454-01D8CF4220D2}" type="presOf" srcId="{E8F5A92F-C113-40C3-8F95-DF0C142652C4}" destId="{974AEE05-33D4-402B-91DC-C916ECC79DE6}" srcOrd="0" destOrd="0" presId="urn:microsoft.com/office/officeart/2005/8/layout/radial2#4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F4ADD065-B47D-406E-8290-74BAAAE9A487}" type="presOf" srcId="{DEC268B6-18D7-4F04-A4B5-65EC04A85F7E}" destId="{347D5E9F-899F-43C6-8450-965A38D33E10}" srcOrd="0" destOrd="0" presId="urn:microsoft.com/office/officeart/2005/8/layout/radial2#4"/>
    <dgm:cxn modelId="{7C06663E-32C0-47AD-A45A-FB7E9C3AA0C3}" srcId="{B0A14D98-A3A8-4B16-8BE6-73948ACA260E}" destId="{B4FCC33B-9B0E-42E5-9030-219AE7AECC3D}" srcOrd="0" destOrd="0" parTransId="{DC6E7C71-A914-485C-9A4F-8AC92868CA66}" sibTransId="{04090E54-2B43-45D3-9673-C85EEAAC0E3B}"/>
    <dgm:cxn modelId="{3D60E671-4331-4811-AFBA-461015FED033}" type="presOf" srcId="{399FD7A3-8AEE-43C9-8685-6BCCA332708C}" destId="{9668CE02-015F-4977-AFE0-6ADCE0C919A6}" srcOrd="0" destOrd="0" presId="urn:microsoft.com/office/officeart/2005/8/layout/radial2#4"/>
    <dgm:cxn modelId="{69CE2645-C7AA-4A78-8FD1-100C43B9848E}" type="presOf" srcId="{720E01A6-D50D-45FE-A3FA-3DCC4AFE2A92}" destId="{EA72C591-9724-4095-A831-C421826EF975}" srcOrd="0" destOrd="0" presId="urn:microsoft.com/office/officeart/2005/8/layout/radial2#4"/>
    <dgm:cxn modelId="{A45AA8D1-8E9C-46FE-9F0E-994D19832283}" type="presOf" srcId="{2D6DDA0A-4726-48BD-BFCC-6388F6BF2BA1}" destId="{DFBBBBC3-2F5D-4A60-A5D9-97C06A6DD83D}" srcOrd="0" destOrd="0" presId="urn:microsoft.com/office/officeart/2005/8/layout/radial2#4"/>
    <dgm:cxn modelId="{A6854D36-0676-4D60-8F6A-12CF4059FEA5}" type="presParOf" srcId="{F94370AD-19E2-4F6B-AB85-F32D3A5B7B9E}" destId="{A8FB2808-AAFC-4D97-887F-3779979975C0}" srcOrd="0" destOrd="0" presId="urn:microsoft.com/office/officeart/2005/8/layout/radial2#4"/>
    <dgm:cxn modelId="{8FE003B0-2EC8-496B-A020-D8830402A555}" type="presParOf" srcId="{A8FB2808-AAFC-4D97-887F-3779979975C0}" destId="{7D0277BF-C964-4D22-B5BB-6D99C40C7E15}" srcOrd="0" destOrd="0" presId="urn:microsoft.com/office/officeart/2005/8/layout/radial2#4"/>
    <dgm:cxn modelId="{9040D25B-0705-4027-9DF4-339824E1091E}" type="presParOf" srcId="{7D0277BF-C964-4D22-B5BB-6D99C40C7E15}" destId="{520D7201-8E13-49D1-919D-64B90E0B16FD}" srcOrd="0" destOrd="0" presId="urn:microsoft.com/office/officeart/2005/8/layout/radial2#4"/>
    <dgm:cxn modelId="{911ABB21-9162-4A17-9CC1-8D76B741D3B4}" type="presParOf" srcId="{7D0277BF-C964-4D22-B5BB-6D99C40C7E15}" destId="{98AE5B4B-2C6D-4C36-83DF-7C3182B7D292}" srcOrd="1" destOrd="0" presId="urn:microsoft.com/office/officeart/2005/8/layout/radial2#4"/>
    <dgm:cxn modelId="{F0F98700-76A9-4649-8F13-0B76343BC9F1}" type="presParOf" srcId="{A8FB2808-AAFC-4D97-887F-3779979975C0}" destId="{EA72C591-9724-4095-A831-C421826EF975}" srcOrd="1" destOrd="0" presId="urn:microsoft.com/office/officeart/2005/8/layout/radial2#4"/>
    <dgm:cxn modelId="{D80F456A-2698-485E-A2F2-8159478CE248}" type="presParOf" srcId="{A8FB2808-AAFC-4D97-887F-3779979975C0}" destId="{9651C876-0FDB-4BF8-B58C-457C507BEB0B}" srcOrd="2" destOrd="0" presId="urn:microsoft.com/office/officeart/2005/8/layout/radial2#4"/>
    <dgm:cxn modelId="{861E9D6F-D2B6-4886-84F4-9060B3C8D572}" type="presParOf" srcId="{9651C876-0FDB-4BF8-B58C-457C507BEB0B}" destId="{EFD51B71-7277-4837-90FA-1CDDF8C0C07D}" srcOrd="0" destOrd="0" presId="urn:microsoft.com/office/officeart/2005/8/layout/radial2#4"/>
    <dgm:cxn modelId="{8BEEF9B5-A01E-4A9D-8E74-3C308AD2B900}" type="presParOf" srcId="{9651C876-0FDB-4BF8-B58C-457C507BEB0B}" destId="{974AEE05-33D4-402B-91DC-C916ECC79DE6}" srcOrd="1" destOrd="0" presId="urn:microsoft.com/office/officeart/2005/8/layout/radial2#4"/>
    <dgm:cxn modelId="{E0B5AE82-942A-4C94-824F-F27C54DCD4B5}" type="presParOf" srcId="{A8FB2808-AAFC-4D97-887F-3779979975C0}" destId="{DFBBBBC3-2F5D-4A60-A5D9-97C06A6DD83D}" srcOrd="3" destOrd="0" presId="urn:microsoft.com/office/officeart/2005/8/layout/radial2#4"/>
    <dgm:cxn modelId="{84E762A4-1D9D-4A81-9E9E-85498FED3260}" type="presParOf" srcId="{A8FB2808-AAFC-4D97-887F-3779979975C0}" destId="{0365C081-EBAD-4733-AD59-EEC65E712488}" srcOrd="4" destOrd="0" presId="urn:microsoft.com/office/officeart/2005/8/layout/radial2#4"/>
    <dgm:cxn modelId="{184F151D-70D8-4DDB-8F21-88F5BCBEEB90}" type="presParOf" srcId="{0365C081-EBAD-4733-AD59-EEC65E712488}" destId="{865E54A3-B4BE-4468-AC89-EB577B209FA0}" srcOrd="0" destOrd="0" presId="urn:microsoft.com/office/officeart/2005/8/layout/radial2#4"/>
    <dgm:cxn modelId="{372C6D6A-CB26-4606-8FD8-278218DFA452}" type="presParOf" srcId="{0365C081-EBAD-4733-AD59-EEC65E712488}" destId="{347D5E9F-899F-43C6-8450-965A38D33E10}" srcOrd="1" destOrd="0" presId="urn:microsoft.com/office/officeart/2005/8/layout/radial2#4"/>
    <dgm:cxn modelId="{64822055-6E8D-4545-B238-3F1BA14F76C1}" type="presParOf" srcId="{A8FB2808-AAFC-4D97-887F-3779979975C0}" destId="{09B833AE-C094-4B21-A806-67163D234277}" srcOrd="5" destOrd="0" presId="urn:microsoft.com/office/officeart/2005/8/layout/radial2#4"/>
    <dgm:cxn modelId="{478510B3-F555-44E8-809E-7E35FDC498A5}" type="presParOf" srcId="{A8FB2808-AAFC-4D97-887F-3779979975C0}" destId="{493AF445-B26D-441D-8601-1C7EB166BA27}" srcOrd="6" destOrd="0" presId="urn:microsoft.com/office/officeart/2005/8/layout/radial2#4"/>
    <dgm:cxn modelId="{35FDAD64-3A5A-4ACE-86B7-005D3C39A09C}" type="presParOf" srcId="{493AF445-B26D-441D-8601-1C7EB166BA27}" destId="{1B615263-8047-4425-A0CD-741EA4330FD7}" srcOrd="0" destOrd="0" presId="urn:microsoft.com/office/officeart/2005/8/layout/radial2#4"/>
    <dgm:cxn modelId="{F13197A8-5D4E-4404-BC02-E551CB911720}" type="presParOf" srcId="{493AF445-B26D-441D-8601-1C7EB166BA27}" destId="{7F101914-A9BF-4F11-AF53-59884DCB2029}" srcOrd="1" destOrd="0" presId="urn:microsoft.com/office/officeart/2005/8/layout/radial2#4"/>
    <dgm:cxn modelId="{AFD2ED82-6A4F-44C9-8D4A-E34CF5C1FEAD}" type="presParOf" srcId="{A8FB2808-AAFC-4D97-887F-3779979975C0}" destId="{9F3E85D6-EFCB-4E2C-8A6C-B78AE30C68C3}" srcOrd="7" destOrd="0" presId="urn:microsoft.com/office/officeart/2005/8/layout/radial2#4"/>
    <dgm:cxn modelId="{1EEA7F77-BC1B-4533-B03F-AF8A60C7C40E}" type="presParOf" srcId="{A8FB2808-AAFC-4D97-887F-3779979975C0}" destId="{6EB30C24-E0BC-46CC-A8CC-BD35E8D8F516}" srcOrd="8" destOrd="0" presId="urn:microsoft.com/office/officeart/2005/8/layout/radial2#4"/>
    <dgm:cxn modelId="{C74D30D0-8329-4E2E-BBFE-16A31342EF04}" type="presParOf" srcId="{6EB30C24-E0BC-46CC-A8CC-BD35E8D8F516}" destId="{8C9211B4-E3C9-41A5-BAF6-85AA8DC56757}" srcOrd="0" destOrd="0" presId="urn:microsoft.com/office/officeart/2005/8/layout/radial2#4"/>
    <dgm:cxn modelId="{D2B9B4CE-9F4F-4348-AEA0-4ACDC27807EE}" type="presParOf" srcId="{6EB30C24-E0BC-46CC-A8CC-BD35E8D8F516}" destId="{C8F01A94-E7AE-452D-BB84-DE60C745A4C3}" srcOrd="1" destOrd="0" presId="urn:microsoft.com/office/officeart/2005/8/layout/radial2#4"/>
    <dgm:cxn modelId="{5F130B17-6023-4F55-86CF-C8D7C08F851E}" type="presParOf" srcId="{A8FB2808-AAFC-4D97-887F-3779979975C0}" destId="{35526D56-E768-4819-9216-C4E927743A2B}" srcOrd="9" destOrd="0" presId="urn:microsoft.com/office/officeart/2005/8/layout/radial2#4"/>
    <dgm:cxn modelId="{E6FA1F05-26F5-4FA5-A71D-AF5BBE4B63B3}" type="presParOf" srcId="{A8FB2808-AAFC-4D97-887F-3779979975C0}" destId="{449B1AEF-604E-4656-ACAF-2FA22576DCF6}" srcOrd="10" destOrd="0" presId="urn:microsoft.com/office/officeart/2005/8/layout/radial2#4"/>
    <dgm:cxn modelId="{7E2058A7-B109-4D64-8210-7C2CDCAE0EB3}" type="presParOf" srcId="{449B1AEF-604E-4656-ACAF-2FA22576DCF6}" destId="{9668CE02-015F-4977-AFE0-6ADCE0C919A6}" srcOrd="0" destOrd="0" presId="urn:microsoft.com/office/officeart/2005/8/layout/radial2#4"/>
    <dgm:cxn modelId="{2A8CF004-C015-49CE-978F-DDA3531AA467}" type="presParOf" srcId="{449B1AEF-604E-4656-ACAF-2FA22576DCF6}" destId="{014A86A1-B467-4CA1-9D8A-6362EC1901EF}" srcOrd="1" destOrd="0" presId="urn:microsoft.com/office/officeart/2005/8/layout/radial2#4"/>
  </dgm:cxnLst>
  <dgm:bg>
    <a:noFill/>
  </dgm:bg>
  <dgm:whole/>
  <dgm:extLst>
    <a:ext uri="http://schemas.microsoft.com/office/drawing/2008/diagram">
      <dsp:dataModelExt xmlns:dsp="http://schemas.microsoft.com/office/drawing/2008/diagram" xmlns="" relId="rId2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70992">
          <a:off x="1045960" y="1640718"/>
          <a:ext cx="673215" cy="32607"/>
        </a:xfrm>
        <a:custGeom>
          <a:avLst/>
          <a:gdLst/>
          <a:ahLst/>
          <a:cxnLst/>
          <a:rect l="0" t="0" r="0" b="0"/>
          <a:pathLst>
            <a:path>
              <a:moveTo>
                <a:pt x="0" y="16303"/>
              </a:moveTo>
              <a:lnTo>
                <a:pt x="673215" y="16303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39872">
          <a:off x="1232986" y="1405370"/>
          <a:ext cx="604013" cy="32607"/>
        </a:xfrm>
        <a:custGeom>
          <a:avLst/>
          <a:gdLst/>
          <a:ahLst/>
          <a:cxnLst/>
          <a:rect l="0" t="0" r="0" b="0"/>
          <a:pathLst>
            <a:path>
              <a:moveTo>
                <a:pt x="0" y="16303"/>
              </a:moveTo>
              <a:lnTo>
                <a:pt x="604013" y="16303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012BB2-BF79-4510-99E7-066A01BAA56A}">
      <dsp:nvSpPr>
        <dsp:cNvPr id="0" name=""/>
        <dsp:cNvSpPr/>
      </dsp:nvSpPr>
      <dsp:spPr>
        <a:xfrm>
          <a:off x="1270846" y="1132017"/>
          <a:ext cx="606108" cy="32607"/>
        </a:xfrm>
        <a:custGeom>
          <a:avLst/>
          <a:gdLst/>
          <a:ahLst/>
          <a:cxnLst/>
          <a:rect l="0" t="0" r="0" b="0"/>
          <a:pathLst>
            <a:path>
              <a:moveTo>
                <a:pt x="0" y="16303"/>
              </a:moveTo>
              <a:lnTo>
                <a:pt x="606108" y="16303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60128">
          <a:off x="1232986" y="858663"/>
          <a:ext cx="604013" cy="32607"/>
        </a:xfrm>
        <a:custGeom>
          <a:avLst/>
          <a:gdLst/>
          <a:ahLst/>
          <a:cxnLst/>
          <a:rect l="0" t="0" r="0" b="0"/>
          <a:pathLst>
            <a:path>
              <a:moveTo>
                <a:pt x="0" y="16303"/>
              </a:moveTo>
              <a:lnTo>
                <a:pt x="604013" y="16303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29008">
          <a:off x="1045960" y="623316"/>
          <a:ext cx="673215" cy="32607"/>
        </a:xfrm>
        <a:custGeom>
          <a:avLst/>
          <a:gdLst/>
          <a:ahLst/>
          <a:cxnLst/>
          <a:rect l="0" t="0" r="0" b="0"/>
          <a:pathLst>
            <a:path>
              <a:moveTo>
                <a:pt x="0" y="16303"/>
              </a:moveTo>
              <a:lnTo>
                <a:pt x="673215" y="16303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714607" y="821121"/>
          <a:ext cx="654399" cy="654399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482843" y="532"/>
          <a:ext cx="392639" cy="39263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482843" y="532"/>
        <a:ext cx="392639" cy="392639"/>
      </dsp:txXfrm>
    </dsp:sp>
    <dsp:sp modelId="{974AEE05-33D4-402B-91DC-C916ECC79DE6}">
      <dsp:nvSpPr>
        <dsp:cNvPr id="0" name=""/>
        <dsp:cNvSpPr/>
      </dsp:nvSpPr>
      <dsp:spPr>
        <a:xfrm>
          <a:off x="1914747" y="532"/>
          <a:ext cx="588959" cy="3926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23.99%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14747" y="532"/>
        <a:ext cx="588959" cy="392639"/>
      </dsp:txXfrm>
    </dsp:sp>
    <dsp:sp modelId="{865E54A3-B4BE-4468-AC89-EB577B209FA0}">
      <dsp:nvSpPr>
        <dsp:cNvPr id="0" name=""/>
        <dsp:cNvSpPr/>
      </dsp:nvSpPr>
      <dsp:spPr>
        <a:xfrm>
          <a:off x="1774528" y="437070"/>
          <a:ext cx="392639" cy="39263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安徽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774528" y="437070"/>
        <a:ext cx="392639" cy="392639"/>
      </dsp:txXfrm>
    </dsp:sp>
    <dsp:sp modelId="{347D5E9F-899F-43C6-8450-965A38D33E10}">
      <dsp:nvSpPr>
        <dsp:cNvPr id="0" name=""/>
        <dsp:cNvSpPr/>
      </dsp:nvSpPr>
      <dsp:spPr>
        <a:xfrm>
          <a:off x="2206432" y="437070"/>
          <a:ext cx="588959" cy="3926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14.61%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206432" y="437070"/>
        <a:ext cx="588959" cy="392639"/>
      </dsp:txXfrm>
    </dsp:sp>
    <dsp:sp modelId="{CC3A8EB3-DFAF-417F-9F88-2376FB398B20}">
      <dsp:nvSpPr>
        <dsp:cNvPr id="0" name=""/>
        <dsp:cNvSpPr/>
      </dsp:nvSpPr>
      <dsp:spPr>
        <a:xfrm>
          <a:off x="1876954" y="952001"/>
          <a:ext cx="392639" cy="39263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江西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76954" y="952001"/>
        <a:ext cx="392639" cy="392639"/>
      </dsp:txXfrm>
    </dsp:sp>
    <dsp:sp modelId="{44AEB474-3337-4AF1-8599-92D9CCED5CCD}">
      <dsp:nvSpPr>
        <dsp:cNvPr id="0" name=""/>
        <dsp:cNvSpPr/>
      </dsp:nvSpPr>
      <dsp:spPr>
        <a:xfrm>
          <a:off x="2308858" y="952001"/>
          <a:ext cx="588959" cy="3926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9.59%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308858" y="952001"/>
        <a:ext cx="588959" cy="392639"/>
      </dsp:txXfrm>
    </dsp:sp>
    <dsp:sp modelId="{8C9211B4-E3C9-41A5-BAF6-85AA8DC56757}">
      <dsp:nvSpPr>
        <dsp:cNvPr id="0" name=""/>
        <dsp:cNvSpPr/>
      </dsp:nvSpPr>
      <dsp:spPr>
        <a:xfrm>
          <a:off x="1774528" y="1466932"/>
          <a:ext cx="392639" cy="39263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福建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774528" y="1466932"/>
        <a:ext cx="392639" cy="392639"/>
      </dsp:txXfrm>
    </dsp:sp>
    <dsp:sp modelId="{C8F01A94-E7AE-452D-BB84-DE60C745A4C3}">
      <dsp:nvSpPr>
        <dsp:cNvPr id="0" name=""/>
        <dsp:cNvSpPr/>
      </dsp:nvSpPr>
      <dsp:spPr>
        <a:xfrm>
          <a:off x="2206432" y="1466932"/>
          <a:ext cx="588959" cy="3926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7.36%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206432" y="1466932"/>
        <a:ext cx="588959" cy="392639"/>
      </dsp:txXfrm>
    </dsp:sp>
    <dsp:sp modelId="{9668CE02-015F-4977-AFE0-6ADCE0C919A6}">
      <dsp:nvSpPr>
        <dsp:cNvPr id="0" name=""/>
        <dsp:cNvSpPr/>
      </dsp:nvSpPr>
      <dsp:spPr>
        <a:xfrm>
          <a:off x="1482843" y="1903469"/>
          <a:ext cx="392639" cy="39263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广西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482843" y="1903469"/>
        <a:ext cx="392639" cy="392639"/>
      </dsp:txXfrm>
    </dsp:sp>
    <dsp:sp modelId="{014A86A1-B467-4CA1-9D8A-6362EC1901EF}">
      <dsp:nvSpPr>
        <dsp:cNvPr id="0" name=""/>
        <dsp:cNvSpPr/>
      </dsp:nvSpPr>
      <dsp:spPr>
        <a:xfrm>
          <a:off x="1914747" y="1903469"/>
          <a:ext cx="588959" cy="3926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6.72%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14747" y="1903469"/>
        <a:ext cx="588959" cy="392639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70477">
          <a:off x="1121099" y="1641503"/>
          <a:ext cx="673798" cy="31289"/>
        </a:xfrm>
        <a:custGeom>
          <a:avLst/>
          <a:gdLst/>
          <a:ahLst/>
          <a:cxnLst/>
          <a:rect l="0" t="0" r="0" b="0"/>
          <a:pathLst>
            <a:path>
              <a:moveTo>
                <a:pt x="0" y="15644"/>
              </a:moveTo>
              <a:lnTo>
                <a:pt x="673798" y="156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39548">
          <a:off x="1308106" y="1406088"/>
          <a:ext cx="604674" cy="31289"/>
        </a:xfrm>
        <a:custGeom>
          <a:avLst/>
          <a:gdLst/>
          <a:ahLst/>
          <a:cxnLst/>
          <a:rect l="0" t="0" r="0" b="0"/>
          <a:pathLst>
            <a:path>
              <a:moveTo>
                <a:pt x="0" y="15644"/>
              </a:moveTo>
              <a:lnTo>
                <a:pt x="604674" y="156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012BB2-BF79-4510-99E7-066A01BAA56A}">
      <dsp:nvSpPr>
        <dsp:cNvPr id="0" name=""/>
        <dsp:cNvSpPr/>
      </dsp:nvSpPr>
      <dsp:spPr>
        <a:xfrm>
          <a:off x="1345994" y="1132676"/>
          <a:ext cx="606760" cy="31289"/>
        </a:xfrm>
        <a:custGeom>
          <a:avLst/>
          <a:gdLst/>
          <a:ahLst/>
          <a:cxnLst/>
          <a:rect l="0" t="0" r="0" b="0"/>
          <a:pathLst>
            <a:path>
              <a:moveTo>
                <a:pt x="0" y="15644"/>
              </a:moveTo>
              <a:lnTo>
                <a:pt x="606760" y="156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60452">
          <a:off x="1308106" y="859264"/>
          <a:ext cx="604674" cy="31289"/>
        </a:xfrm>
        <a:custGeom>
          <a:avLst/>
          <a:gdLst/>
          <a:ahLst/>
          <a:cxnLst/>
          <a:rect l="0" t="0" r="0" b="0"/>
          <a:pathLst>
            <a:path>
              <a:moveTo>
                <a:pt x="0" y="15644"/>
              </a:moveTo>
              <a:lnTo>
                <a:pt x="604674" y="156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29523">
          <a:off x="1121099" y="623849"/>
          <a:ext cx="673798" cy="31289"/>
        </a:xfrm>
        <a:custGeom>
          <a:avLst/>
          <a:gdLst/>
          <a:ahLst/>
          <a:cxnLst/>
          <a:rect l="0" t="0" r="0" b="0"/>
          <a:pathLst>
            <a:path>
              <a:moveTo>
                <a:pt x="0" y="15644"/>
              </a:moveTo>
              <a:lnTo>
                <a:pt x="673798" y="156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789967" y="821246"/>
          <a:ext cx="654149" cy="654149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558535" y="346"/>
          <a:ext cx="392489" cy="39248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558535" y="346"/>
        <a:ext cx="392489" cy="392489"/>
      </dsp:txXfrm>
    </dsp:sp>
    <dsp:sp modelId="{974AEE05-33D4-402B-91DC-C916ECC79DE6}">
      <dsp:nvSpPr>
        <dsp:cNvPr id="0" name=""/>
        <dsp:cNvSpPr/>
      </dsp:nvSpPr>
      <dsp:spPr>
        <a:xfrm>
          <a:off x="1990274" y="346"/>
          <a:ext cx="588734" cy="3924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24.53%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90274" y="346"/>
        <a:ext cx="588734" cy="392489"/>
      </dsp:txXfrm>
    </dsp:sp>
    <dsp:sp modelId="{865E54A3-B4BE-4468-AC89-EB577B209FA0}">
      <dsp:nvSpPr>
        <dsp:cNvPr id="0" name=""/>
        <dsp:cNvSpPr/>
      </dsp:nvSpPr>
      <dsp:spPr>
        <a:xfrm>
          <a:off x="1850301" y="437003"/>
          <a:ext cx="392489" cy="39248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辽宁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50301" y="437003"/>
        <a:ext cx="392489" cy="392489"/>
      </dsp:txXfrm>
    </dsp:sp>
    <dsp:sp modelId="{347D5E9F-899F-43C6-8450-965A38D33E10}">
      <dsp:nvSpPr>
        <dsp:cNvPr id="0" name=""/>
        <dsp:cNvSpPr/>
      </dsp:nvSpPr>
      <dsp:spPr>
        <a:xfrm>
          <a:off x="2282039" y="437003"/>
          <a:ext cx="588734" cy="3924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21.90%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282039" y="437003"/>
        <a:ext cx="588734" cy="392489"/>
      </dsp:txXfrm>
    </dsp:sp>
    <dsp:sp modelId="{CC3A8EB3-DFAF-417F-9F88-2376FB398B20}">
      <dsp:nvSpPr>
        <dsp:cNvPr id="0" name=""/>
        <dsp:cNvSpPr/>
      </dsp:nvSpPr>
      <dsp:spPr>
        <a:xfrm>
          <a:off x="1952755" y="952076"/>
          <a:ext cx="392489" cy="39248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52755" y="952076"/>
        <a:ext cx="392489" cy="392489"/>
      </dsp:txXfrm>
    </dsp:sp>
    <dsp:sp modelId="{44AEB474-3337-4AF1-8599-92D9CCED5CCD}">
      <dsp:nvSpPr>
        <dsp:cNvPr id="0" name=""/>
        <dsp:cNvSpPr/>
      </dsp:nvSpPr>
      <dsp:spPr>
        <a:xfrm>
          <a:off x="2384493" y="952076"/>
          <a:ext cx="588734" cy="3924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12.47%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384493" y="952076"/>
        <a:ext cx="588734" cy="392489"/>
      </dsp:txXfrm>
    </dsp:sp>
    <dsp:sp modelId="{8C9211B4-E3C9-41A5-BAF6-85AA8DC56757}">
      <dsp:nvSpPr>
        <dsp:cNvPr id="0" name=""/>
        <dsp:cNvSpPr/>
      </dsp:nvSpPr>
      <dsp:spPr>
        <a:xfrm>
          <a:off x="1850301" y="1467148"/>
          <a:ext cx="392489" cy="39248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山西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50301" y="1467148"/>
        <a:ext cx="392489" cy="392489"/>
      </dsp:txXfrm>
    </dsp:sp>
    <dsp:sp modelId="{C8F01A94-E7AE-452D-BB84-DE60C745A4C3}">
      <dsp:nvSpPr>
        <dsp:cNvPr id="0" name=""/>
        <dsp:cNvSpPr/>
      </dsp:nvSpPr>
      <dsp:spPr>
        <a:xfrm>
          <a:off x="2282039" y="1467148"/>
          <a:ext cx="588734" cy="3924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9.60%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282039" y="1467148"/>
        <a:ext cx="588734" cy="392489"/>
      </dsp:txXfrm>
    </dsp:sp>
    <dsp:sp modelId="{9668CE02-015F-4977-AFE0-6ADCE0C919A6}">
      <dsp:nvSpPr>
        <dsp:cNvPr id="0" name=""/>
        <dsp:cNvSpPr/>
      </dsp:nvSpPr>
      <dsp:spPr>
        <a:xfrm>
          <a:off x="1558535" y="1903806"/>
          <a:ext cx="392489" cy="39248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吉林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558535" y="1903806"/>
        <a:ext cx="392489" cy="392489"/>
      </dsp:txXfrm>
    </dsp:sp>
    <dsp:sp modelId="{014A86A1-B467-4CA1-9D8A-6362EC1901EF}">
      <dsp:nvSpPr>
        <dsp:cNvPr id="0" name=""/>
        <dsp:cNvSpPr/>
      </dsp:nvSpPr>
      <dsp:spPr>
        <a:xfrm>
          <a:off x="1990274" y="1903806"/>
          <a:ext cx="588734" cy="3924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8.74%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90274" y="1903806"/>
        <a:ext cx="588734" cy="392489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71481">
          <a:off x="1079063" y="1640879"/>
          <a:ext cx="672656" cy="32036"/>
        </a:xfrm>
        <a:custGeom>
          <a:avLst/>
          <a:gdLst/>
          <a:ahLst/>
          <a:cxnLst/>
          <a:rect l="0" t="0" r="0" b="0"/>
          <a:pathLst>
            <a:path>
              <a:moveTo>
                <a:pt x="0" y="16018"/>
              </a:moveTo>
              <a:lnTo>
                <a:pt x="672656" y="1601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40180">
          <a:off x="1266105" y="1405598"/>
          <a:ext cx="603380" cy="32036"/>
        </a:xfrm>
        <a:custGeom>
          <a:avLst/>
          <a:gdLst/>
          <a:ahLst/>
          <a:cxnLst/>
          <a:rect l="0" t="0" r="0" b="0"/>
          <a:pathLst>
            <a:path>
              <a:moveTo>
                <a:pt x="0" y="16018"/>
              </a:moveTo>
              <a:lnTo>
                <a:pt x="603380" y="1601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012BB2-BF79-4510-99E7-066A01BAA56A}">
      <dsp:nvSpPr>
        <dsp:cNvPr id="0" name=""/>
        <dsp:cNvSpPr/>
      </dsp:nvSpPr>
      <dsp:spPr>
        <a:xfrm>
          <a:off x="1303939" y="1132302"/>
          <a:ext cx="605483" cy="32036"/>
        </a:xfrm>
        <a:custGeom>
          <a:avLst/>
          <a:gdLst/>
          <a:ahLst/>
          <a:cxnLst/>
          <a:rect l="0" t="0" r="0" b="0"/>
          <a:pathLst>
            <a:path>
              <a:moveTo>
                <a:pt x="0" y="16018"/>
              </a:moveTo>
              <a:lnTo>
                <a:pt x="605483" y="1601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59820">
          <a:off x="1266105" y="859007"/>
          <a:ext cx="603380" cy="32036"/>
        </a:xfrm>
        <a:custGeom>
          <a:avLst/>
          <a:gdLst/>
          <a:ahLst/>
          <a:cxnLst/>
          <a:rect l="0" t="0" r="0" b="0"/>
          <a:pathLst>
            <a:path>
              <a:moveTo>
                <a:pt x="0" y="16018"/>
              </a:moveTo>
              <a:lnTo>
                <a:pt x="603380" y="1601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28519">
          <a:off x="1079063" y="623726"/>
          <a:ext cx="672656" cy="32036"/>
        </a:xfrm>
        <a:custGeom>
          <a:avLst/>
          <a:gdLst/>
          <a:ahLst/>
          <a:cxnLst/>
          <a:rect l="0" t="0" r="0" b="0"/>
          <a:pathLst>
            <a:path>
              <a:moveTo>
                <a:pt x="0" y="16018"/>
              </a:moveTo>
              <a:lnTo>
                <a:pt x="672656" y="1601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747502" y="821005"/>
          <a:ext cx="654631" cy="654631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515417" y="719"/>
          <a:ext cx="392779" cy="39277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515417" y="719"/>
        <a:ext cx="392779" cy="392779"/>
      </dsp:txXfrm>
    </dsp:sp>
    <dsp:sp modelId="{974AEE05-33D4-402B-91DC-C916ECC79DE6}">
      <dsp:nvSpPr>
        <dsp:cNvPr id="0" name=""/>
        <dsp:cNvSpPr/>
      </dsp:nvSpPr>
      <dsp:spPr>
        <a:xfrm>
          <a:off x="1947474" y="719"/>
          <a:ext cx="589168" cy="3927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50.79%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47474" y="719"/>
        <a:ext cx="589168" cy="392779"/>
      </dsp:txXfrm>
    </dsp:sp>
    <dsp:sp modelId="{865E54A3-B4BE-4468-AC89-EB577B209FA0}">
      <dsp:nvSpPr>
        <dsp:cNvPr id="0" name=""/>
        <dsp:cNvSpPr/>
      </dsp:nvSpPr>
      <dsp:spPr>
        <a:xfrm>
          <a:off x="1807024" y="437139"/>
          <a:ext cx="392779" cy="39277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辽宁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07024" y="437139"/>
        <a:ext cx="392779" cy="392779"/>
      </dsp:txXfrm>
    </dsp:sp>
    <dsp:sp modelId="{347D5E9F-899F-43C6-8450-965A38D33E10}">
      <dsp:nvSpPr>
        <dsp:cNvPr id="0" name=""/>
        <dsp:cNvSpPr/>
      </dsp:nvSpPr>
      <dsp:spPr>
        <a:xfrm>
          <a:off x="2239081" y="437139"/>
          <a:ext cx="589168" cy="3927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11.11%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239081" y="437139"/>
        <a:ext cx="589168" cy="392779"/>
      </dsp:txXfrm>
    </dsp:sp>
    <dsp:sp modelId="{CC3A8EB3-DFAF-417F-9F88-2376FB398B20}">
      <dsp:nvSpPr>
        <dsp:cNvPr id="0" name=""/>
        <dsp:cNvSpPr/>
      </dsp:nvSpPr>
      <dsp:spPr>
        <a:xfrm>
          <a:off x="1909422" y="951931"/>
          <a:ext cx="392779" cy="39277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江西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09422" y="951931"/>
        <a:ext cx="392779" cy="392779"/>
      </dsp:txXfrm>
    </dsp:sp>
    <dsp:sp modelId="{44AEB474-3337-4AF1-8599-92D9CCED5CCD}">
      <dsp:nvSpPr>
        <dsp:cNvPr id="0" name=""/>
        <dsp:cNvSpPr/>
      </dsp:nvSpPr>
      <dsp:spPr>
        <a:xfrm>
          <a:off x="2341479" y="951931"/>
          <a:ext cx="589168" cy="3927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7.94%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341479" y="951931"/>
        <a:ext cx="589168" cy="392779"/>
      </dsp:txXfrm>
    </dsp:sp>
    <dsp:sp modelId="{8C9211B4-E3C9-41A5-BAF6-85AA8DC56757}">
      <dsp:nvSpPr>
        <dsp:cNvPr id="0" name=""/>
        <dsp:cNvSpPr/>
      </dsp:nvSpPr>
      <dsp:spPr>
        <a:xfrm>
          <a:off x="1807024" y="1466723"/>
          <a:ext cx="392779" cy="39277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河南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07024" y="1466723"/>
        <a:ext cx="392779" cy="392779"/>
      </dsp:txXfrm>
    </dsp:sp>
    <dsp:sp modelId="{C8F01A94-E7AE-452D-BB84-DE60C745A4C3}">
      <dsp:nvSpPr>
        <dsp:cNvPr id="0" name=""/>
        <dsp:cNvSpPr/>
      </dsp:nvSpPr>
      <dsp:spPr>
        <a:xfrm>
          <a:off x="2239081" y="1466723"/>
          <a:ext cx="589168" cy="3927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6.35%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239081" y="1466723"/>
        <a:ext cx="589168" cy="392779"/>
      </dsp:txXfrm>
    </dsp:sp>
    <dsp:sp modelId="{9668CE02-015F-4977-AFE0-6ADCE0C919A6}">
      <dsp:nvSpPr>
        <dsp:cNvPr id="0" name=""/>
        <dsp:cNvSpPr/>
      </dsp:nvSpPr>
      <dsp:spPr>
        <a:xfrm>
          <a:off x="1515417" y="1903143"/>
          <a:ext cx="392779" cy="39277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黑龙江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515417" y="1903143"/>
        <a:ext cx="392779" cy="392779"/>
      </dsp:txXfrm>
    </dsp:sp>
    <dsp:sp modelId="{014A86A1-B467-4CA1-9D8A-6362EC1901EF}">
      <dsp:nvSpPr>
        <dsp:cNvPr id="0" name=""/>
        <dsp:cNvSpPr/>
      </dsp:nvSpPr>
      <dsp:spPr>
        <a:xfrm>
          <a:off x="1947474" y="1903143"/>
          <a:ext cx="589168" cy="3927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6.35%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47474" y="1903143"/>
        <a:ext cx="589168" cy="392779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70477">
          <a:off x="1121099" y="1641503"/>
          <a:ext cx="673798" cy="31289"/>
        </a:xfrm>
        <a:custGeom>
          <a:avLst/>
          <a:gdLst/>
          <a:ahLst/>
          <a:cxnLst/>
          <a:rect l="0" t="0" r="0" b="0"/>
          <a:pathLst>
            <a:path>
              <a:moveTo>
                <a:pt x="0" y="15644"/>
              </a:moveTo>
              <a:lnTo>
                <a:pt x="673798" y="156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39548">
          <a:off x="1308106" y="1406088"/>
          <a:ext cx="604674" cy="31289"/>
        </a:xfrm>
        <a:custGeom>
          <a:avLst/>
          <a:gdLst/>
          <a:ahLst/>
          <a:cxnLst/>
          <a:rect l="0" t="0" r="0" b="0"/>
          <a:pathLst>
            <a:path>
              <a:moveTo>
                <a:pt x="0" y="15644"/>
              </a:moveTo>
              <a:lnTo>
                <a:pt x="604674" y="156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012BB2-BF79-4510-99E7-066A01BAA56A}">
      <dsp:nvSpPr>
        <dsp:cNvPr id="0" name=""/>
        <dsp:cNvSpPr/>
      </dsp:nvSpPr>
      <dsp:spPr>
        <a:xfrm>
          <a:off x="1345994" y="1132676"/>
          <a:ext cx="606760" cy="31289"/>
        </a:xfrm>
        <a:custGeom>
          <a:avLst/>
          <a:gdLst/>
          <a:ahLst/>
          <a:cxnLst/>
          <a:rect l="0" t="0" r="0" b="0"/>
          <a:pathLst>
            <a:path>
              <a:moveTo>
                <a:pt x="0" y="15644"/>
              </a:moveTo>
              <a:lnTo>
                <a:pt x="606760" y="156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60452">
          <a:off x="1308106" y="859264"/>
          <a:ext cx="604674" cy="31289"/>
        </a:xfrm>
        <a:custGeom>
          <a:avLst/>
          <a:gdLst/>
          <a:ahLst/>
          <a:cxnLst/>
          <a:rect l="0" t="0" r="0" b="0"/>
          <a:pathLst>
            <a:path>
              <a:moveTo>
                <a:pt x="0" y="15644"/>
              </a:moveTo>
              <a:lnTo>
                <a:pt x="604674" y="156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29523">
          <a:off x="1121099" y="623849"/>
          <a:ext cx="673798" cy="31289"/>
        </a:xfrm>
        <a:custGeom>
          <a:avLst/>
          <a:gdLst/>
          <a:ahLst/>
          <a:cxnLst/>
          <a:rect l="0" t="0" r="0" b="0"/>
          <a:pathLst>
            <a:path>
              <a:moveTo>
                <a:pt x="0" y="15644"/>
              </a:moveTo>
              <a:lnTo>
                <a:pt x="673798" y="156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789967" y="821246"/>
          <a:ext cx="654149" cy="654149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558535" y="346"/>
          <a:ext cx="392489" cy="39248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河南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558535" y="346"/>
        <a:ext cx="392489" cy="392489"/>
      </dsp:txXfrm>
    </dsp:sp>
    <dsp:sp modelId="{974AEE05-33D4-402B-91DC-C916ECC79DE6}">
      <dsp:nvSpPr>
        <dsp:cNvPr id="0" name=""/>
        <dsp:cNvSpPr/>
      </dsp:nvSpPr>
      <dsp:spPr>
        <a:xfrm>
          <a:off x="1990274" y="346"/>
          <a:ext cx="588734" cy="3924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23.53%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90274" y="346"/>
        <a:ext cx="588734" cy="392489"/>
      </dsp:txXfrm>
    </dsp:sp>
    <dsp:sp modelId="{865E54A3-B4BE-4468-AC89-EB577B209FA0}">
      <dsp:nvSpPr>
        <dsp:cNvPr id="0" name=""/>
        <dsp:cNvSpPr/>
      </dsp:nvSpPr>
      <dsp:spPr>
        <a:xfrm>
          <a:off x="1850301" y="437003"/>
          <a:ext cx="392489" cy="39248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安徽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50301" y="437003"/>
        <a:ext cx="392489" cy="392489"/>
      </dsp:txXfrm>
    </dsp:sp>
    <dsp:sp modelId="{347D5E9F-899F-43C6-8450-965A38D33E10}">
      <dsp:nvSpPr>
        <dsp:cNvPr id="0" name=""/>
        <dsp:cNvSpPr/>
      </dsp:nvSpPr>
      <dsp:spPr>
        <a:xfrm>
          <a:off x="2282039" y="437003"/>
          <a:ext cx="588734" cy="3924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17.65%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282039" y="437003"/>
        <a:ext cx="588734" cy="392489"/>
      </dsp:txXfrm>
    </dsp:sp>
    <dsp:sp modelId="{CC3A8EB3-DFAF-417F-9F88-2376FB398B20}">
      <dsp:nvSpPr>
        <dsp:cNvPr id="0" name=""/>
        <dsp:cNvSpPr/>
      </dsp:nvSpPr>
      <dsp:spPr>
        <a:xfrm>
          <a:off x="1952755" y="952076"/>
          <a:ext cx="392489" cy="39248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广西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52755" y="952076"/>
        <a:ext cx="392489" cy="392489"/>
      </dsp:txXfrm>
    </dsp:sp>
    <dsp:sp modelId="{44AEB474-3337-4AF1-8599-92D9CCED5CCD}">
      <dsp:nvSpPr>
        <dsp:cNvPr id="0" name=""/>
        <dsp:cNvSpPr/>
      </dsp:nvSpPr>
      <dsp:spPr>
        <a:xfrm>
          <a:off x="2384493" y="952076"/>
          <a:ext cx="588734" cy="3924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11.76%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384493" y="952076"/>
        <a:ext cx="588734" cy="392489"/>
      </dsp:txXfrm>
    </dsp:sp>
    <dsp:sp modelId="{8C9211B4-E3C9-41A5-BAF6-85AA8DC56757}">
      <dsp:nvSpPr>
        <dsp:cNvPr id="0" name=""/>
        <dsp:cNvSpPr/>
      </dsp:nvSpPr>
      <dsp:spPr>
        <a:xfrm>
          <a:off x="1850301" y="1467148"/>
          <a:ext cx="392489" cy="39248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福建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50301" y="1467148"/>
        <a:ext cx="392489" cy="392489"/>
      </dsp:txXfrm>
    </dsp:sp>
    <dsp:sp modelId="{C8F01A94-E7AE-452D-BB84-DE60C745A4C3}">
      <dsp:nvSpPr>
        <dsp:cNvPr id="0" name=""/>
        <dsp:cNvSpPr/>
      </dsp:nvSpPr>
      <dsp:spPr>
        <a:xfrm>
          <a:off x="2282039" y="1467148"/>
          <a:ext cx="588734" cy="3924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11.76%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282039" y="1467148"/>
        <a:ext cx="588734" cy="392489"/>
      </dsp:txXfrm>
    </dsp:sp>
    <dsp:sp modelId="{9668CE02-015F-4977-AFE0-6ADCE0C919A6}">
      <dsp:nvSpPr>
        <dsp:cNvPr id="0" name=""/>
        <dsp:cNvSpPr/>
      </dsp:nvSpPr>
      <dsp:spPr>
        <a:xfrm>
          <a:off x="1558535" y="1903806"/>
          <a:ext cx="392489" cy="39248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湖南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558535" y="1903806"/>
        <a:ext cx="392489" cy="392489"/>
      </dsp:txXfrm>
    </dsp:sp>
    <dsp:sp modelId="{014A86A1-B467-4CA1-9D8A-6362EC1901EF}">
      <dsp:nvSpPr>
        <dsp:cNvPr id="0" name=""/>
        <dsp:cNvSpPr/>
      </dsp:nvSpPr>
      <dsp:spPr>
        <a:xfrm>
          <a:off x="1990274" y="1903806"/>
          <a:ext cx="588734" cy="3924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11.76%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90274" y="1903806"/>
        <a:ext cx="588734" cy="392489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69908">
          <a:off x="969089" y="1640132"/>
          <a:ext cx="674246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74246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39190">
          <a:off x="1156021" y="1404711"/>
          <a:ext cx="605230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05230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B833AE-C094-4B21-A806-67163D234277}">
      <dsp:nvSpPr>
        <dsp:cNvPr id="0" name=""/>
        <dsp:cNvSpPr/>
      </dsp:nvSpPr>
      <dsp:spPr>
        <a:xfrm>
          <a:off x="1193928" y="1131314"/>
          <a:ext cx="607305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07305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60810">
          <a:off x="1156021" y="857916"/>
          <a:ext cx="605230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05230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30092">
          <a:off x="969089" y="622495"/>
          <a:ext cx="674246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74246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638299" y="821480"/>
          <a:ext cx="653681" cy="653681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407010" y="474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407010" y="474"/>
        <a:ext cx="392209" cy="392209"/>
      </dsp:txXfrm>
    </dsp:sp>
    <dsp:sp modelId="{974AEE05-33D4-402B-91DC-C916ECC79DE6}">
      <dsp:nvSpPr>
        <dsp:cNvPr id="0" name=""/>
        <dsp:cNvSpPr/>
      </dsp:nvSpPr>
      <dsp:spPr>
        <a:xfrm>
          <a:off x="1838440" y="474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25.86%</a:t>
          </a:r>
          <a:endParaRPr lang="zh-CN" altLang="en-US" sz="1000" b="0" i="0" u="none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38440" y="474"/>
        <a:ext cx="588313" cy="392209"/>
      </dsp:txXfrm>
    </dsp:sp>
    <dsp:sp modelId="{865E54A3-B4BE-4468-AC89-EB577B209FA0}">
      <dsp:nvSpPr>
        <dsp:cNvPr id="0" name=""/>
        <dsp:cNvSpPr/>
      </dsp:nvSpPr>
      <dsp:spPr>
        <a:xfrm>
          <a:off x="1698778" y="437137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安徽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98778" y="437137"/>
        <a:ext cx="392209" cy="392209"/>
      </dsp:txXfrm>
    </dsp:sp>
    <dsp:sp modelId="{347D5E9F-899F-43C6-8450-965A38D33E10}">
      <dsp:nvSpPr>
        <dsp:cNvPr id="0" name=""/>
        <dsp:cNvSpPr/>
      </dsp:nvSpPr>
      <dsp:spPr>
        <a:xfrm>
          <a:off x="2130208" y="437137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21.83%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130208" y="437137"/>
        <a:ext cx="588313" cy="392209"/>
      </dsp:txXfrm>
    </dsp:sp>
    <dsp:sp modelId="{1B615263-8047-4425-A0CD-741EA4330FD7}">
      <dsp:nvSpPr>
        <dsp:cNvPr id="0" name=""/>
        <dsp:cNvSpPr/>
      </dsp:nvSpPr>
      <dsp:spPr>
        <a:xfrm>
          <a:off x="1801234" y="952216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河南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01234" y="952216"/>
        <a:ext cx="392209" cy="392209"/>
      </dsp:txXfrm>
    </dsp:sp>
    <dsp:sp modelId="{7F101914-A9BF-4F11-AF53-59884DCB2029}">
      <dsp:nvSpPr>
        <dsp:cNvPr id="0" name=""/>
        <dsp:cNvSpPr/>
      </dsp:nvSpPr>
      <dsp:spPr>
        <a:xfrm>
          <a:off x="2232664" y="952216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9.15%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232664" y="952216"/>
        <a:ext cx="588313" cy="392209"/>
      </dsp:txXfrm>
    </dsp:sp>
    <dsp:sp modelId="{8C9211B4-E3C9-41A5-BAF6-85AA8DC56757}">
      <dsp:nvSpPr>
        <dsp:cNvPr id="0" name=""/>
        <dsp:cNvSpPr/>
      </dsp:nvSpPr>
      <dsp:spPr>
        <a:xfrm>
          <a:off x="1698778" y="1467295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江西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98778" y="1467295"/>
        <a:ext cx="392209" cy="392209"/>
      </dsp:txXfrm>
    </dsp:sp>
    <dsp:sp modelId="{C8F01A94-E7AE-452D-BB84-DE60C745A4C3}">
      <dsp:nvSpPr>
        <dsp:cNvPr id="0" name=""/>
        <dsp:cNvSpPr/>
      </dsp:nvSpPr>
      <dsp:spPr>
        <a:xfrm>
          <a:off x="2130208" y="1467295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6.26%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130208" y="1467295"/>
        <a:ext cx="588313" cy="392209"/>
      </dsp:txXfrm>
    </dsp:sp>
    <dsp:sp modelId="{9668CE02-015F-4977-AFE0-6ADCE0C919A6}">
      <dsp:nvSpPr>
        <dsp:cNvPr id="0" name=""/>
        <dsp:cNvSpPr/>
      </dsp:nvSpPr>
      <dsp:spPr>
        <a:xfrm>
          <a:off x="1407010" y="1903958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407010" y="1903958"/>
        <a:ext cx="392209" cy="392209"/>
      </dsp:txXfrm>
    </dsp:sp>
    <dsp:sp modelId="{014A86A1-B467-4CA1-9D8A-6362EC1901EF}">
      <dsp:nvSpPr>
        <dsp:cNvPr id="0" name=""/>
        <dsp:cNvSpPr/>
      </dsp:nvSpPr>
      <dsp:spPr>
        <a:xfrm>
          <a:off x="1838440" y="1903958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5.52%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38440" y="1903958"/>
        <a:ext cx="588313" cy="39220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2#5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srcNode" val="connSite"/>
              <dgm:param type="dstNode" val="parentNode"/>
              <dgm:param type="dim" val="1D"/>
              <dgm:param type="endSty" val="noArr"/>
              <dgm:param type="begPts" val="auto"/>
              <dgm:param type="endPts" val="auto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2#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srcNode" val="connSite"/>
              <dgm:param type="dstNode" val="parentNode"/>
              <dgm:param type="dim" val="1D"/>
              <dgm:param type="endSty" val="noArr"/>
              <dgm:param type="begPts" val="auto"/>
              <dgm:param type="endPts" val="auto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2#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srcNode" val="connSite"/>
              <dgm:param type="dstNode" val="parentNode"/>
              <dgm:param type="dim" val="1D"/>
              <dgm:param type="endSty" val="noArr"/>
              <dgm:param type="begPts" val="auto"/>
              <dgm:param type="endPts" val="auto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2#4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srcNode" val="connSite"/>
              <dgm:param type="dstNode" val="parentNode"/>
              <dgm:param type="dim" val="1D"/>
              <dgm:param type="endSty" val="noArr"/>
              <dgm:param type="begPts" val="auto"/>
              <dgm:param type="endPts" val="auto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5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#4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0.31347</cdr:x>
      <cdr:y>0.42925</cdr:y>
    </cdr:from>
    <cdr:to>
      <cdr:x>0.55507</cdr:x>
      <cdr:y>0.57075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421724" y="1193205"/>
          <a:ext cx="1095759" cy="39336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defPPr>
            <a:defRPr lang="zh-CN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r>
            <a:rPr lang="en-US" altLang="zh-CN" sz="2400" dirty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rPr>
            <a:t>5</a:t>
          </a:r>
          <a:r>
            <a:rPr lang="en-US" altLang="zh-CN" sz="2400" dirty="0" smtClean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rPr>
            <a:t>  </a:t>
          </a:r>
          <a:r>
            <a:rPr lang="zh-CN" altLang="en-US" sz="2400" dirty="0" smtClean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rPr>
            <a:t>月</a:t>
          </a:r>
          <a:endParaRPr lang="zh-CN" altLang="en-US" sz="2400" dirty="0">
            <a:solidFill>
              <a:srgbClr val="5B9BD5"/>
            </a:solidFill>
            <a:latin typeface="微软雅黑" pitchFamily="34" charset="-122"/>
            <a:ea typeface="微软雅黑" pitchFamily="34" charset="-122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0.31347</cdr:x>
      <cdr:y>0.42925</cdr:y>
    </cdr:from>
    <cdr:to>
      <cdr:x>0.55507</cdr:x>
      <cdr:y>0.57075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421724" y="1193205"/>
          <a:ext cx="1095759" cy="39336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defPPr>
            <a:defRPr lang="zh-CN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r>
            <a:rPr lang="en-US" altLang="zh-CN" sz="2400" dirty="0" smtClean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rPr>
            <a:t>6  </a:t>
          </a:r>
          <a:r>
            <a:rPr lang="zh-CN" altLang="en-US" sz="2400" dirty="0" smtClean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rPr>
            <a:t>月</a:t>
          </a:r>
          <a:endParaRPr lang="zh-CN" altLang="en-US" sz="2400" dirty="0">
            <a:solidFill>
              <a:srgbClr val="5B9BD5"/>
            </a:solidFill>
            <a:latin typeface="微软雅黑" pitchFamily="34" charset="-122"/>
            <a:ea typeface="微软雅黑" pitchFamily="34" charset="-122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0.3004</cdr:x>
      <cdr:y>0.39575</cdr:y>
    </cdr:from>
    <cdr:to>
      <cdr:x>0.5252</cdr:x>
      <cdr:y>0.53725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362453" y="1100086"/>
          <a:ext cx="1019560" cy="39333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defPPr>
            <a:defRPr lang="zh-CN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pPr algn="ctr"/>
          <a:r>
            <a:rPr lang="en-US" altLang="zh-CN" sz="1800" dirty="0" smtClean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rPr>
            <a:t>2018</a:t>
          </a:r>
          <a:r>
            <a:rPr lang="zh-CN" altLang="en-US" sz="1800" dirty="0" smtClean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rPr>
            <a:t>年</a:t>
          </a:r>
          <a:r>
            <a:rPr lang="en-US" altLang="zh-CN" dirty="0" smtClean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rPr>
            <a:t>1</a:t>
          </a:r>
          <a:r>
            <a:rPr lang="en-US" altLang="zh-CN" sz="1800" dirty="0" smtClean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rPr>
            <a:t>-6</a:t>
          </a:r>
          <a:r>
            <a:rPr lang="zh-CN" altLang="en-US" sz="1800" dirty="0" smtClean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rPr>
            <a:t>月</a:t>
          </a:r>
          <a:endParaRPr lang="zh-CN" altLang="en-US" sz="1800" dirty="0">
            <a:solidFill>
              <a:srgbClr val="5B9BD5"/>
            </a:solidFill>
            <a:latin typeface="微软雅黑" pitchFamily="34" charset="-122"/>
            <a:ea typeface="微软雅黑" pitchFamily="34" charset="-122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ACB4A3-05D1-4D2B-861A-2CD2CD795624}" type="datetimeFigureOut">
              <a:rPr lang="zh-CN" altLang="en-US" smtClean="0"/>
              <a:pPr/>
              <a:t>2018/7/31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8CE20C-2E0A-4871-96AA-75239D00339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382987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smtClean="0">
                <a:latin typeface="Arial" panose="020B0604020202020204" pitchFamily="34" charset="0"/>
              </a:rPr>
              <a:t>同比下降这次协会给的综述的表里没有</a:t>
            </a:r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4F1232-B4BB-43C7-B2AE-409990ECDDAE}" type="slidenum">
              <a:rPr lang="en-US" altLang="zh-CN"/>
              <a:pPr/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9322999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smtClean="0">
                <a:latin typeface="Arial" panose="020B0604020202020204" pitchFamily="34" charset="0"/>
              </a:rPr>
              <a:t>同比下降这次协会给的综述的表里没有</a:t>
            </a:r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4F1232-B4BB-43C7-B2AE-409990ECDDAE}" type="slidenum">
              <a:rPr lang="en-US" altLang="zh-CN"/>
              <a:pPr/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7473305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kumimoji="0" lang="zh-CN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884599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smtClean="0">
                <a:latin typeface="Arial" panose="020B0604020202020204" pitchFamily="34" charset="0"/>
              </a:rPr>
              <a:t>同比下降这次协会给的综述的表里没有</a:t>
            </a:r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4F1232-B4BB-43C7-B2AE-409990ECDDAE}" type="slidenum">
              <a:rPr lang="en-US" altLang="zh-CN"/>
              <a:pPr/>
              <a:t>11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9322999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0E0FCD-D9BC-4D76-8A8F-BE7B0CE1B0A3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50355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ChangeArrowheads="1"/>
          </p:cNvSpPr>
          <p:nvPr userDrawn="1"/>
        </p:nvSpPr>
        <p:spPr bwMode="auto">
          <a:xfrm>
            <a:off x="0" y="4322763"/>
            <a:ext cx="9144000" cy="2538412"/>
          </a:xfrm>
          <a:prstGeom prst="rect">
            <a:avLst/>
          </a:prstGeom>
          <a:gradFill rotWithShape="1">
            <a:gsLst>
              <a:gs pos="0">
                <a:srgbClr val="336699"/>
              </a:gs>
              <a:gs pos="100000">
                <a:schemeClr val="hlink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none" anchor="ctr"/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/>
          </a:p>
        </p:txBody>
      </p:sp>
      <p:pic>
        <p:nvPicPr>
          <p:cNvPr id="5" name="Picture 22" descr="SC036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4438"/>
          <a:stretch>
            <a:fillRect/>
          </a:stretch>
        </p:blipFill>
        <p:spPr bwMode="auto">
          <a:xfrm>
            <a:off x="0" y="4343400"/>
            <a:ext cx="9144000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6" name="Rectangle 27"/>
          <p:cNvSpPr>
            <a:spLocks noGrp="1" noChangeArrowheads="1"/>
          </p:cNvSpPr>
          <p:nvPr>
            <p:ph type="ctrTitle"/>
          </p:nvPr>
        </p:nvSpPr>
        <p:spPr>
          <a:xfrm>
            <a:off x="3136900" y="654050"/>
            <a:ext cx="5399088" cy="1079500"/>
          </a:xfrm>
          <a:prstGeom prst="rect">
            <a:avLst/>
          </a:prstGeom>
        </p:spPr>
        <p:txBody>
          <a:bodyPr/>
          <a:lstStyle>
            <a:lvl1pPr algn="r">
              <a:defRPr sz="3200" smtClean="0"/>
            </a:lvl1pPr>
          </a:lstStyle>
          <a:p>
            <a:r>
              <a:rPr lang="zh-CN" altLang="en-US" smtClean="0"/>
              <a:t>单击此处编辑母版标题样式</a:t>
            </a:r>
          </a:p>
        </p:txBody>
      </p:sp>
      <p:sp>
        <p:nvSpPr>
          <p:cNvPr id="26627" name="Rectangle 31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135313" y="1733550"/>
            <a:ext cx="5400675" cy="600075"/>
          </a:xfrm>
          <a:prstGeom prst="rect">
            <a:avLst/>
          </a:prstGeom>
        </p:spPr>
        <p:txBody>
          <a:bodyPr/>
          <a:lstStyle>
            <a:lvl1pPr marL="0" indent="0" algn="r">
              <a:buFont typeface="Wingdings" panose="05000000000000000000" pitchFamily="2" charset="2"/>
              <a:buNone/>
              <a:defRPr sz="1800" smtClean="0"/>
            </a:lvl1pPr>
          </a:lstStyle>
          <a:p>
            <a:r>
              <a:rPr lang="zh-CN" altLang="en-US" smtClean="0"/>
              <a:t>单击添加署名或公司信息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hdr="0" ft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433604"/>
            <a:ext cx="8229600" cy="461665"/>
          </a:xfrm>
          <a:noFill/>
        </p:spPr>
        <p:txBody>
          <a:bodyPr wrap="square" rtlCol="0">
            <a:spAutoFit/>
          </a:bodyPr>
          <a:lstStyle>
            <a:lvl1pPr>
              <a:defRPr kumimoji="1"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lvl="0"/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08787"/>
            <a:ext cx="8229600" cy="768085"/>
          </a:xfrm>
        </p:spPr>
        <p:txBody>
          <a:bodyPr/>
          <a:lstStyle>
            <a:lvl1pPr>
              <a:defRPr kumimoji="1" lang="zh-CN" altLang="en-US" sz="1800" b="0" kern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0" algn="l" defTabSz="914400" rtl="0" eaLnBrk="1" latinLnBrk="0" hangingPunct="1">
              <a:defRPr kumimoji="1" lang="zh-CN" altLang="en-US" sz="18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二级</a:t>
            </a:r>
          </a:p>
          <a:p>
            <a:pPr lvl="2"/>
            <a:r>
              <a:rPr lang="zh-CN" altLang="en-US" dirty="0" smtClean="0"/>
              <a:t>三级</a:t>
            </a:r>
          </a:p>
          <a:p>
            <a:pPr lvl="3"/>
            <a:r>
              <a:rPr lang="zh-CN" altLang="en-US" dirty="0" smtClean="0"/>
              <a:t>四级</a:t>
            </a:r>
          </a:p>
          <a:p>
            <a:pPr lvl="4"/>
            <a:r>
              <a:rPr lang="zh-CN" altLang="en-US" dirty="0" smtClean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4BA847-3E69-40A8-A2E8-E4E4A6837040}" type="datetimeFigureOut">
              <a:rPr lang="zh-CN" altLang="en-US"/>
              <a:pPr>
                <a:defRPr/>
              </a:pPr>
              <a:t>2018/7/31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D25900D-EFAB-4E42-9FB5-FF92E39DC83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F4066ED-FFFC-4F07-A741-61EF77F90D44}" type="datetimeFigureOut">
              <a:rPr lang="zh-CN" altLang="en-US" smtClean="0"/>
              <a:pPr/>
              <a:t>2018/7/31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20EF3F7-70DB-42FA-9FC6-E02CF104A64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xmlns="" val="14457162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二级</a:t>
            </a:r>
          </a:p>
          <a:p>
            <a:pPr lvl="2"/>
            <a:r>
              <a:rPr lang="zh-CN" altLang="en-US" dirty="0" smtClean="0"/>
              <a:t>三级</a:t>
            </a:r>
          </a:p>
          <a:p>
            <a:pPr lvl="3"/>
            <a:r>
              <a:rPr lang="zh-CN" altLang="en-US" dirty="0" smtClean="0"/>
              <a:t>四级</a:t>
            </a:r>
          </a:p>
          <a:p>
            <a:pPr lvl="4"/>
            <a:r>
              <a:rPr lang="zh-CN" altLang="en-US" dirty="0" smtClean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7434DD-6F25-4C48-B62F-D9366D070DFB}" type="datetimeFigureOut">
              <a:rPr lang="zh-CN" altLang="en-US"/>
              <a:pPr>
                <a:defRPr/>
              </a:pPr>
              <a:t>2018/7/31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F9BE448-68F4-417C-ABD7-39060115F0F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4" descr="SC036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438" t="56235" r="47250" b="16121"/>
          <a:stretch>
            <a:fillRect/>
          </a:stretch>
        </p:blipFill>
        <p:spPr bwMode="auto">
          <a:xfrm>
            <a:off x="0" y="952500"/>
            <a:ext cx="9144000" cy="590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F4066ED-FFFC-4F07-A741-61EF77F90D44}" type="datetimeFigureOut">
              <a:rPr lang="zh-CN" altLang="en-US" smtClean="0"/>
              <a:pPr/>
              <a:t>2018/7/31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20EF3F7-70DB-42FA-9FC6-E02CF104A6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C6C453BE-E72A-4831-8CCC-8D81A59F574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4" descr="SC0363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438" t="56235" b="16121"/>
          <a:stretch>
            <a:fillRect/>
          </a:stretch>
        </p:blipFill>
        <p:spPr bwMode="auto">
          <a:xfrm>
            <a:off x="0" y="0"/>
            <a:ext cx="9144000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5" descr="SC0363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438" t="56235" r="15344" b="14987"/>
          <a:stretch>
            <a:fillRect/>
          </a:stretch>
        </p:blipFill>
        <p:spPr bwMode="auto">
          <a:xfrm>
            <a:off x="1639888" y="0"/>
            <a:ext cx="7504112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  <p:pic>
        <p:nvPicPr>
          <p:cNvPr id="15" name="Picture 72" descr="协会LOGO矢量图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21463" y="6207125"/>
            <a:ext cx="519112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7099300" y="6313488"/>
            <a:ext cx="2032000" cy="369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中国汽车流通协会</a:t>
            </a:r>
          </a:p>
        </p:txBody>
      </p:sp>
      <p:sp>
        <p:nvSpPr>
          <p:cNvPr id="17" name="矩形 10"/>
          <p:cNvSpPr>
            <a:spLocks noChangeArrowheads="1"/>
          </p:cNvSpPr>
          <p:nvPr/>
        </p:nvSpPr>
        <p:spPr bwMode="auto">
          <a:xfrm>
            <a:off x="7013575" y="6557963"/>
            <a:ext cx="2155825" cy="2762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120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China  Automobile Dealers  Association</a:t>
            </a:r>
            <a:endParaRPr lang="zh-CN" altLang="en-US" sz="1200" smtClean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8" r:id="rId8"/>
    <p:sldLayoutId id="2147483659" r:id="rId9"/>
    <p:sldLayoutId id="2147483661" r:id="rId10"/>
    <p:sldLayoutId id="2147483663" r:id="rId11"/>
    <p:sldLayoutId id="2147483665" r:id="rId12"/>
    <p:sldLayoutId id="2147483666" r:id="rId1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18" Type="http://schemas.openxmlformats.org/officeDocument/2006/relationships/diagramLayout" Target="../diagrams/layout4.xml"/><Relationship Id="rId26" Type="http://schemas.microsoft.com/office/2007/relationships/diagramDrawing" Target="../diagrams/drawing5.xml"/><Relationship Id="rId3" Type="http://schemas.openxmlformats.org/officeDocument/2006/relationships/diagramLayout" Target="../diagrams/layout1.xml"/><Relationship Id="rId21" Type="http://schemas.microsoft.com/office/2007/relationships/diagramDrawing" Target="../diagrams/drawing4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17" Type="http://schemas.openxmlformats.org/officeDocument/2006/relationships/diagramData" Target="../diagrams/data4.xml"/><Relationship Id="rId25" Type="http://schemas.openxmlformats.org/officeDocument/2006/relationships/diagramColors" Target="../diagrams/colors5.xm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20" Type="http://schemas.openxmlformats.org/officeDocument/2006/relationships/diagramColors" Target="../diagrams/colors4.xml"/><Relationship Id="rId1" Type="http://schemas.openxmlformats.org/officeDocument/2006/relationships/slideLayout" Target="../slideLayouts/slideLayout10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24" Type="http://schemas.openxmlformats.org/officeDocument/2006/relationships/diagramQuickStyle" Target="../diagrams/quickStyle5.xml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23" Type="http://schemas.openxmlformats.org/officeDocument/2006/relationships/diagramLayout" Target="../diagrams/layout5.xml"/><Relationship Id="rId10" Type="http://schemas.openxmlformats.org/officeDocument/2006/relationships/diagramColors" Target="../diagrams/colors2.xml"/><Relationship Id="rId19" Type="http://schemas.openxmlformats.org/officeDocument/2006/relationships/diagramQuickStyle" Target="../diagrams/quickStyle4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Relationship Id="rId22" Type="http://schemas.openxmlformats.org/officeDocument/2006/relationships/diagramData" Target="../diagrams/data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1.xml"/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2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3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4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2" descr="协会LOGO矢量图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6375" y="849313"/>
            <a:ext cx="714375" cy="80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6"/>
          <p:cNvSpPr>
            <a:spLocks noChangeArrowheads="1"/>
          </p:cNvSpPr>
          <p:nvPr/>
        </p:nvSpPr>
        <p:spPr bwMode="auto">
          <a:xfrm>
            <a:off x="849313" y="1277938"/>
            <a:ext cx="31432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latin typeface="华文行楷" panose="02010800040101010101" pitchFamily="2" charset="-122"/>
                <a:ea typeface="华文行楷" panose="02010800040101010101" pitchFamily="2" charset="-122"/>
              </a:rPr>
              <a:t>China  Automobile Dealers  Association</a:t>
            </a:r>
            <a:endParaRPr lang="zh-CN" altLang="en-US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865188" y="963613"/>
            <a:ext cx="30305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</a:pPr>
            <a:r>
              <a:rPr lang="zh-CN" altLang="en-US" sz="2400" dirty="0">
                <a:latin typeface="华文新魏" panose="02010800040101010101" pitchFamily="2" charset="-122"/>
                <a:ea typeface="华文新魏" panose="02010800040101010101" pitchFamily="2" charset="-122"/>
              </a:rPr>
              <a:t>中国汽车流通协会</a:t>
            </a:r>
          </a:p>
        </p:txBody>
      </p:sp>
      <p:sp>
        <p:nvSpPr>
          <p:cNvPr id="8" name="矩形 7"/>
          <p:cNvSpPr/>
          <p:nvPr/>
        </p:nvSpPr>
        <p:spPr>
          <a:xfrm>
            <a:off x="1559285" y="2545759"/>
            <a:ext cx="6442789" cy="646331"/>
          </a:xfrm>
          <a:prstGeom prst="rect">
            <a:avLst/>
          </a:prstGeom>
          <a:noFill/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3600" b="1" kern="10" dirty="0" smtClean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2018</a:t>
            </a:r>
            <a:r>
              <a:rPr lang="zh-CN" altLang="en-US" sz="3600" b="1" kern="10" dirty="0" smtClean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年</a:t>
            </a:r>
            <a:r>
              <a:rPr lang="en-US" altLang="zh-CN" sz="3600" b="1" kern="10" dirty="0" smtClean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6</a:t>
            </a:r>
            <a:r>
              <a:rPr lang="zh-CN" altLang="en-US" sz="3600" b="1" kern="10" dirty="0" smtClean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月全国二手车市场分析</a:t>
            </a:r>
            <a:endParaRPr lang="zh-CN" altLang="en-US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reflection blurRad="6350" stA="27000" endPos="60000" dist="60007" dir="5400000" sy="-100000" algn="bl" rotWithShape="0"/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>
          <a:xfrm>
            <a:off x="2070925" y="2004750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9" name="矩形 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第一部分：</a:t>
              </a:r>
              <a:r>
                <a:rPr lang="en-US" altLang="zh-CN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72537" y="2071153"/>
            <a:ext cx="317500" cy="3175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</p:pic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grpSp>
        <p:nvGrpSpPr>
          <p:cNvPr id="3" name="组合 27"/>
          <p:cNvGrpSpPr/>
          <p:nvPr/>
        </p:nvGrpSpPr>
        <p:grpSpPr>
          <a:xfrm>
            <a:off x="2101405" y="3752858"/>
            <a:ext cx="4810125" cy="482600"/>
            <a:chOff x="2305050" y="2692400"/>
            <a:chExt cx="4324350" cy="482600"/>
          </a:xfrm>
        </p:grpSpPr>
        <p:sp>
          <p:nvSpPr>
            <p:cNvPr id="29" name="矩形 2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第三部分：二手车流通性分析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03017" y="3819261"/>
            <a:ext cx="317500" cy="317500"/>
          </a:xfrm>
          <a:prstGeom prst="rect">
            <a:avLst/>
          </a:prstGeom>
        </p:spPr>
      </p:pic>
      <p:grpSp>
        <p:nvGrpSpPr>
          <p:cNvPr id="5" name="组合 22"/>
          <p:cNvGrpSpPr/>
          <p:nvPr/>
        </p:nvGrpSpPr>
        <p:grpSpPr>
          <a:xfrm>
            <a:off x="2046541" y="2894044"/>
            <a:ext cx="4810125" cy="482600"/>
            <a:chOff x="2305050" y="2692400"/>
            <a:chExt cx="4324350" cy="482600"/>
          </a:xfrm>
          <a:solidFill>
            <a:srgbClr val="5B9BD5"/>
          </a:solidFill>
        </p:grpSpPr>
        <p:sp>
          <p:nvSpPr>
            <p:cNvPr id="24" name="矩形 23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第二部分：</a:t>
              </a:r>
              <a:r>
                <a:rPr lang="en-US" altLang="zh-CN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1-6</a:t>
              </a:r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月市场概述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48153" y="2960447"/>
            <a:ext cx="317500" cy="317500"/>
          </a:xfrm>
          <a:prstGeom prst="rect">
            <a:avLst/>
          </a:prstGeom>
          <a:solidFill>
            <a:srgbClr val="5B9BD5"/>
          </a:solidFill>
        </p:spPr>
      </p:pic>
      <p:grpSp>
        <p:nvGrpSpPr>
          <p:cNvPr id="18" name="组合 17"/>
          <p:cNvGrpSpPr/>
          <p:nvPr/>
        </p:nvGrpSpPr>
        <p:grpSpPr>
          <a:xfrm>
            <a:off x="2096637" y="4619658"/>
            <a:ext cx="4810125" cy="482600"/>
            <a:chOff x="2305050" y="2692400"/>
            <a:chExt cx="4324350" cy="482600"/>
          </a:xfrm>
        </p:grpSpPr>
        <p:sp>
          <p:nvSpPr>
            <p:cNvPr id="19" name="矩形 1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</a:t>
              </a:r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第四部分：行认证上半年汇总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98249" y="4686061"/>
            <a:ext cx="317500" cy="317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图表 2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6676520"/>
              </p:ext>
            </p:extLst>
          </p:nvPr>
        </p:nvGraphicFramePr>
        <p:xfrm>
          <a:off x="4344594" y="2521193"/>
          <a:ext cx="4616823" cy="32445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9" name="图表 1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56562500"/>
              </p:ext>
            </p:extLst>
          </p:nvPr>
        </p:nvGraphicFramePr>
        <p:xfrm>
          <a:off x="222027" y="2509986"/>
          <a:ext cx="4563035" cy="32557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en-US" altLang="zh-CN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1-6</a:t>
            </a: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月二手车市场整体表现</a:t>
            </a:r>
          </a:p>
        </p:txBody>
      </p:sp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300" cy="830995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1-6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月，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全国二手车累积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交易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660.24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万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辆，累计同比增长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13.11%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en-US" altLang="zh-CN" sz="1600" i="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2018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1-6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月，累计交易金额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4123.17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亿元，同比增长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5.83%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zh-CN" altLang="en-US" sz="1600" i="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2" name="上箭头 2"/>
          <p:cNvSpPr>
            <a:spLocks noChangeArrowheads="1"/>
          </p:cNvSpPr>
          <p:nvPr/>
        </p:nvSpPr>
        <p:spPr bwMode="auto">
          <a:xfrm>
            <a:off x="2278695" y="3524123"/>
            <a:ext cx="546297" cy="569659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 algn="ctr">
            <a:solidFill>
              <a:schemeClr val="bg1"/>
            </a:solidFill>
            <a:round/>
          </a:ln>
        </p:spPr>
        <p:txBody>
          <a:bodyPr/>
          <a:lstStyle/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061383" y="3220554"/>
            <a:ext cx="1063900" cy="28190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13.11%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2"/>
          <p:cNvSpPr txBox="1">
            <a:spLocks noChangeArrowheads="1"/>
          </p:cNvSpPr>
          <p:nvPr/>
        </p:nvSpPr>
        <p:spPr bwMode="auto">
          <a:xfrm>
            <a:off x="2089971" y="5697820"/>
            <a:ext cx="993823" cy="2771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单位：万辆</a:t>
            </a:r>
          </a:p>
        </p:txBody>
      </p:sp>
      <p:sp>
        <p:nvSpPr>
          <p:cNvPr id="14" name="上箭头 2"/>
          <p:cNvSpPr>
            <a:spLocks noChangeArrowheads="1"/>
          </p:cNvSpPr>
          <p:nvPr/>
        </p:nvSpPr>
        <p:spPr bwMode="auto">
          <a:xfrm>
            <a:off x="6425568" y="3451931"/>
            <a:ext cx="546297" cy="569659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 algn="ctr">
            <a:solidFill>
              <a:schemeClr val="bg1"/>
            </a:solidFill>
            <a:round/>
          </a:ln>
        </p:spPr>
        <p:txBody>
          <a:bodyPr/>
          <a:lstStyle/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183950" y="3164426"/>
            <a:ext cx="1063900" cy="28190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5.83%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2"/>
          <p:cNvSpPr txBox="1">
            <a:spLocks noChangeArrowheads="1"/>
          </p:cNvSpPr>
          <p:nvPr/>
        </p:nvSpPr>
        <p:spPr bwMode="auto">
          <a:xfrm>
            <a:off x="6255860" y="5697820"/>
            <a:ext cx="993823" cy="2771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单位</a:t>
            </a:r>
            <a:r>
              <a:rPr lang="zh-CN" altLang="en-US" sz="12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亿</a:t>
            </a:r>
            <a:r>
              <a:rPr lang="zh-CN" altLang="en-US" sz="12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endParaRPr lang="zh-CN" altLang="en-US" sz="12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"/>
          <p:cNvSpPr txBox="1">
            <a:spLocks noChangeArrowheads="1"/>
          </p:cNvSpPr>
          <p:nvPr/>
        </p:nvSpPr>
        <p:spPr bwMode="auto">
          <a:xfrm>
            <a:off x="6534250" y="1543053"/>
            <a:ext cx="1795646" cy="2769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单位：</a:t>
            </a:r>
            <a:r>
              <a:rPr lang="zh-CN" altLang="en-US" sz="12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万辆、</a:t>
            </a:r>
            <a:r>
              <a:rPr lang="en-US" altLang="zh-CN" sz="12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12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300" cy="461663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年至现在，二手车交易量逐年递增。</a:t>
            </a:r>
            <a:endParaRPr lang="en-US" altLang="zh-CN" sz="1600" i="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二、历年二手车市场表现</a:t>
            </a:r>
          </a:p>
        </p:txBody>
      </p:sp>
      <p:graphicFrame>
        <p:nvGraphicFramePr>
          <p:cNvPr id="9" name="图表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085520425"/>
              </p:ext>
            </p:extLst>
          </p:nvPr>
        </p:nvGraphicFramePr>
        <p:xfrm>
          <a:off x="977650" y="2004716"/>
          <a:ext cx="7188200" cy="42597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1120150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195310" cy="1200327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zh-CN" altLang="en-US" sz="1600" i="0" dirty="0" smtClean="0">
                <a:latin typeface="Microsoft YaHei" charset="-122"/>
                <a:ea typeface="Microsoft YaHei" charset="-122"/>
                <a:cs typeface="Microsoft YaHei" charset="-122"/>
              </a:rPr>
              <a:t>基本型</a:t>
            </a:r>
            <a:r>
              <a:rPr lang="zh-CN" altLang="en-US" sz="1600" i="0" dirty="0">
                <a:latin typeface="Microsoft YaHei" charset="-122"/>
                <a:ea typeface="Microsoft YaHei" charset="-122"/>
                <a:cs typeface="Microsoft YaHei" charset="-122"/>
              </a:rPr>
              <a:t>乘用车共</a:t>
            </a:r>
            <a:r>
              <a:rPr lang="zh-CN" altLang="en-US" sz="1600" i="0" dirty="0" smtClean="0">
                <a:latin typeface="Microsoft YaHei" charset="-122"/>
                <a:ea typeface="Microsoft YaHei" charset="-122"/>
                <a:cs typeface="Microsoft YaHei" charset="-122"/>
              </a:rPr>
              <a:t>交易</a:t>
            </a:r>
            <a:r>
              <a:rPr lang="en-US" altLang="zh-CN" sz="1600" i="0" dirty="0" smtClean="0">
                <a:latin typeface="Microsoft YaHei" charset="-122"/>
                <a:ea typeface="Microsoft YaHei" charset="-122"/>
                <a:cs typeface="Microsoft YaHei" charset="-122"/>
              </a:rPr>
              <a:t>389.52</a:t>
            </a:r>
            <a:r>
              <a:rPr lang="zh-CN" altLang="en-US" sz="1600" i="0" dirty="0" smtClean="0">
                <a:latin typeface="Microsoft YaHei" charset="-122"/>
                <a:ea typeface="Microsoft YaHei" charset="-122"/>
                <a:cs typeface="Microsoft YaHei" charset="-122"/>
              </a:rPr>
              <a:t>万</a:t>
            </a:r>
            <a:r>
              <a:rPr lang="zh-CN" altLang="en-US" sz="1600" i="0" dirty="0">
                <a:latin typeface="Microsoft YaHei" charset="-122"/>
                <a:ea typeface="Microsoft YaHei" charset="-122"/>
                <a:cs typeface="Microsoft YaHei" charset="-122"/>
              </a:rPr>
              <a:t>辆，同比增长</a:t>
            </a:r>
            <a:r>
              <a:rPr lang="en-US" altLang="zh-CN" sz="1600" i="0" dirty="0" smtClean="0">
                <a:latin typeface="Microsoft YaHei" charset="-122"/>
                <a:ea typeface="Microsoft YaHei" charset="-122"/>
                <a:cs typeface="Microsoft YaHei" charset="-122"/>
              </a:rPr>
              <a:t>11.92%</a:t>
            </a:r>
            <a:r>
              <a:rPr lang="zh-CN" altLang="en-US" sz="1600" i="0" dirty="0" smtClean="0">
                <a:latin typeface="Microsoft YaHei" charset="-122"/>
                <a:ea typeface="Microsoft YaHei" charset="-122"/>
                <a:cs typeface="Microsoft YaHei" charset="-122"/>
              </a:rPr>
              <a:t>；</a:t>
            </a:r>
            <a:r>
              <a:rPr lang="en-US" altLang="zh-CN" sz="1600" i="0" dirty="0" smtClean="0">
                <a:latin typeface="Microsoft YaHei" charset="-122"/>
                <a:ea typeface="Microsoft YaHei" charset="-122"/>
                <a:cs typeface="Microsoft YaHei" charset="-122"/>
              </a:rPr>
              <a:t>MPV38.64</a:t>
            </a:r>
            <a:r>
              <a:rPr lang="zh-CN" altLang="en-US" sz="1600" i="0" dirty="0" smtClean="0">
                <a:latin typeface="Microsoft YaHei" charset="-122"/>
                <a:ea typeface="Microsoft YaHei" charset="-122"/>
                <a:cs typeface="Microsoft YaHei" charset="-122"/>
              </a:rPr>
              <a:t>万</a:t>
            </a:r>
            <a:r>
              <a:rPr lang="zh-CN" altLang="en-US" sz="1600" i="0" dirty="0">
                <a:latin typeface="Microsoft YaHei" charset="-122"/>
                <a:ea typeface="Microsoft YaHei" charset="-122"/>
                <a:cs typeface="Microsoft YaHei" charset="-122"/>
              </a:rPr>
              <a:t>辆，同比增长</a:t>
            </a:r>
            <a:r>
              <a:rPr lang="en-US" altLang="zh-CN" sz="1600" i="0" dirty="0" smtClean="0">
                <a:latin typeface="Microsoft YaHei" charset="-122"/>
                <a:ea typeface="Microsoft YaHei" charset="-122"/>
                <a:cs typeface="Microsoft YaHei" charset="-122"/>
              </a:rPr>
              <a:t>12.80%</a:t>
            </a:r>
            <a:r>
              <a:rPr lang="zh-CN" altLang="en-US" sz="1600" i="0" dirty="0" smtClean="0">
                <a:latin typeface="Microsoft YaHei" charset="-122"/>
                <a:ea typeface="Microsoft YaHei" charset="-122"/>
                <a:cs typeface="Microsoft YaHei" charset="-122"/>
              </a:rPr>
              <a:t>；</a:t>
            </a:r>
            <a:r>
              <a:rPr lang="en-US" altLang="zh-CN" sz="1600" i="0" dirty="0" smtClean="0">
                <a:latin typeface="Microsoft YaHei" charset="-122"/>
                <a:ea typeface="Microsoft YaHei" charset="-122"/>
                <a:cs typeface="Microsoft YaHei" charset="-122"/>
              </a:rPr>
              <a:t>SUV55.27</a:t>
            </a:r>
            <a:r>
              <a:rPr lang="zh-CN" altLang="en-US" sz="1600" i="0" dirty="0" smtClean="0">
                <a:latin typeface="Microsoft YaHei" charset="-122"/>
                <a:ea typeface="Microsoft YaHei" charset="-122"/>
                <a:cs typeface="Microsoft YaHei" charset="-122"/>
              </a:rPr>
              <a:t>万辆，同比增长</a:t>
            </a:r>
            <a:r>
              <a:rPr lang="en-US" altLang="zh-CN" sz="1600" i="0" dirty="0" smtClean="0">
                <a:latin typeface="Microsoft YaHei" charset="-122"/>
                <a:ea typeface="Microsoft YaHei" charset="-122"/>
                <a:cs typeface="Microsoft YaHei" charset="-122"/>
              </a:rPr>
              <a:t>37.15%</a:t>
            </a:r>
            <a:r>
              <a:rPr lang="zh-CN" altLang="en-US" sz="1600" i="0" dirty="0" smtClean="0">
                <a:latin typeface="Microsoft YaHei" charset="-122"/>
                <a:ea typeface="Microsoft YaHei" charset="-122"/>
                <a:cs typeface="Microsoft YaHei" charset="-122"/>
              </a:rPr>
              <a:t>；交叉型</a:t>
            </a:r>
            <a:r>
              <a:rPr lang="en-US" altLang="zh-CN" sz="1600" i="0" dirty="0" smtClean="0">
                <a:latin typeface="Microsoft YaHei" charset="-122"/>
                <a:ea typeface="Microsoft YaHei" charset="-122"/>
                <a:cs typeface="Microsoft YaHei" charset="-122"/>
              </a:rPr>
              <a:t>15.78</a:t>
            </a:r>
            <a:r>
              <a:rPr lang="zh-CN" altLang="en-US" sz="1600" i="0" dirty="0" smtClean="0">
                <a:latin typeface="Microsoft YaHei" charset="-122"/>
                <a:ea typeface="Microsoft YaHei" charset="-122"/>
                <a:cs typeface="Microsoft YaHei" charset="-122"/>
              </a:rPr>
              <a:t>万辆，</a:t>
            </a:r>
            <a:r>
              <a:rPr lang="zh-CN" altLang="en-US" sz="1600" i="0" dirty="0" smtClean="0">
                <a:latin typeface="Microsoft YaHei" charset="-122"/>
                <a:ea typeface="Microsoft YaHei" charset="-122"/>
                <a:cs typeface="Microsoft YaHei" charset="-122"/>
              </a:rPr>
              <a:t>同比下降</a:t>
            </a:r>
            <a:r>
              <a:rPr lang="en-US" altLang="zh-CN" sz="1600" i="0" dirty="0" smtClean="0">
                <a:latin typeface="Microsoft YaHei" charset="-122"/>
                <a:ea typeface="Microsoft YaHei" charset="-122"/>
                <a:cs typeface="Microsoft YaHei" charset="-122"/>
              </a:rPr>
              <a:t>10.60</a:t>
            </a:r>
            <a:r>
              <a:rPr lang="en-US" altLang="zh-CN" sz="1600" i="0" dirty="0" smtClean="0">
                <a:latin typeface="Microsoft YaHei" charset="-122"/>
                <a:ea typeface="Microsoft YaHei" charset="-122"/>
                <a:cs typeface="Microsoft YaHei" charset="-122"/>
              </a:rPr>
              <a:t>%</a:t>
            </a:r>
            <a:r>
              <a:rPr lang="zh-CN" altLang="en-US" sz="1600" i="0" dirty="0" smtClean="0">
                <a:latin typeface="Microsoft YaHei" charset="-122"/>
                <a:ea typeface="Microsoft YaHei" charset="-122"/>
                <a:cs typeface="Microsoft YaHei" charset="-122"/>
              </a:rPr>
              <a:t>；货车</a:t>
            </a:r>
            <a:r>
              <a:rPr lang="en-US" altLang="zh-CN" sz="1600" i="0" dirty="0" smtClean="0">
                <a:latin typeface="Microsoft YaHei" charset="-122"/>
                <a:ea typeface="Microsoft YaHei" charset="-122"/>
                <a:cs typeface="Microsoft YaHei" charset="-122"/>
              </a:rPr>
              <a:t>59.06</a:t>
            </a:r>
            <a:r>
              <a:rPr lang="zh-CN" altLang="en-US" sz="1600" i="0" dirty="0" smtClean="0">
                <a:latin typeface="Microsoft YaHei" charset="-122"/>
                <a:ea typeface="Microsoft YaHei" charset="-122"/>
                <a:cs typeface="Microsoft YaHei" charset="-122"/>
              </a:rPr>
              <a:t>万辆，同比增长</a:t>
            </a:r>
            <a:r>
              <a:rPr lang="en-US" altLang="zh-CN" sz="1600" i="0" dirty="0" smtClean="0">
                <a:latin typeface="Microsoft YaHei" charset="-122"/>
                <a:ea typeface="Microsoft YaHei" charset="-122"/>
                <a:cs typeface="Microsoft YaHei" charset="-122"/>
              </a:rPr>
              <a:t>13.59%</a:t>
            </a:r>
            <a:r>
              <a:rPr lang="zh-CN" altLang="en-US" sz="1600" i="0" dirty="0" smtClean="0">
                <a:latin typeface="Microsoft YaHei" charset="-122"/>
                <a:ea typeface="Microsoft YaHei" charset="-122"/>
                <a:cs typeface="Microsoft YaHei" charset="-122"/>
              </a:rPr>
              <a:t>；客车</a:t>
            </a:r>
            <a:r>
              <a:rPr lang="en-US" altLang="zh-CN" sz="1600" i="0" dirty="0" smtClean="0">
                <a:latin typeface="Microsoft YaHei" charset="-122"/>
                <a:ea typeface="Microsoft YaHei" charset="-122"/>
                <a:cs typeface="Microsoft YaHei" charset="-122"/>
              </a:rPr>
              <a:t>70.11</a:t>
            </a:r>
            <a:r>
              <a:rPr lang="zh-CN" altLang="en-US" sz="1600" i="0" dirty="0" smtClean="0">
                <a:latin typeface="Microsoft YaHei" charset="-122"/>
                <a:ea typeface="Microsoft YaHei" charset="-122"/>
                <a:cs typeface="Microsoft YaHei" charset="-122"/>
              </a:rPr>
              <a:t>万辆，同比增长</a:t>
            </a:r>
            <a:r>
              <a:rPr lang="en-US" altLang="zh-CN" sz="1600" i="0" dirty="0" smtClean="0">
                <a:latin typeface="Microsoft YaHei" charset="-122"/>
                <a:ea typeface="Microsoft YaHei" charset="-122"/>
                <a:cs typeface="Microsoft YaHei" charset="-122"/>
              </a:rPr>
              <a:t>14.86%</a:t>
            </a:r>
            <a:r>
              <a:rPr lang="zh-CN" altLang="en-US" sz="1600" i="0" dirty="0" smtClean="0">
                <a:latin typeface="Microsoft YaHei" charset="-122"/>
                <a:ea typeface="Microsoft YaHei" charset="-122"/>
                <a:cs typeface="Microsoft YaHei" charset="-122"/>
              </a:rPr>
              <a:t>。</a:t>
            </a:r>
            <a:endParaRPr lang="zh-CN" altLang="en-US" sz="1600" i="0" dirty="0">
              <a:solidFill>
                <a:srgbClr val="FF0000"/>
              </a:solidFill>
              <a:latin typeface="Microsoft YaHei" charset="-122"/>
              <a:ea typeface="Microsoft YaHei" charset="-122"/>
              <a:cs typeface="Microsoft YaHei" charset="-122"/>
              <a:sym typeface="+mn-ea"/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6001941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en-US" altLang="zh-CN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1-6</a:t>
            </a: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各细分车型交易情况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307225" y="2601631"/>
            <a:ext cx="18516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200" dirty="0" smtClean="0">
                <a:latin typeface="Microsoft YaHei" charset="-122"/>
                <a:ea typeface="Microsoft YaHei" charset="-122"/>
                <a:cs typeface="Microsoft YaHei" charset="-122"/>
              </a:rPr>
              <a:t>单位：万辆  </a:t>
            </a:r>
            <a:r>
              <a:rPr kumimoji="1" lang="en-US" altLang="zh-CN" sz="1200" dirty="0" smtClean="0">
                <a:latin typeface="Microsoft YaHei" charset="-122"/>
                <a:ea typeface="Microsoft YaHei" charset="-122"/>
                <a:cs typeface="Microsoft YaHei" charset="-122"/>
              </a:rPr>
              <a:t>%</a:t>
            </a:r>
            <a:endParaRPr kumimoji="1" lang="zh-CN" altLang="en-US" sz="1200" dirty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graphicFrame>
        <p:nvGraphicFramePr>
          <p:cNvPr id="8" name="图表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332519538"/>
              </p:ext>
            </p:extLst>
          </p:nvPr>
        </p:nvGraphicFramePr>
        <p:xfrm>
          <a:off x="711199" y="2531533"/>
          <a:ext cx="7447685" cy="35983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3585930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/>
          <p:cNvSpPr txBox="1"/>
          <p:nvPr/>
        </p:nvSpPr>
        <p:spPr bwMode="auto">
          <a:xfrm>
            <a:off x="230400" y="381600"/>
            <a:ext cx="5704285" cy="460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spcBef>
                <a:spcPct val="0"/>
              </a:spcBef>
            </a:pPr>
            <a:r>
              <a:rPr kumimoji="1" lang="zh-CN" altLang="en-US" sz="2400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pitchFamily="2" charset="-122"/>
              </a:rPr>
              <a:t>四、</a:t>
            </a:r>
            <a:r>
              <a:rPr kumimoji="1" lang="en-US" altLang="zh-CN" sz="2400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pitchFamily="2" charset="-122"/>
              </a:rPr>
              <a:t>2018</a:t>
            </a:r>
            <a:r>
              <a:rPr kumimoji="1" lang="zh-CN" altLang="en-US" sz="24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pitchFamily="2" charset="-122"/>
              </a:rPr>
              <a:t>年</a:t>
            </a:r>
            <a:r>
              <a:rPr kumimoji="1" lang="en-US" altLang="zh-CN" sz="2400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pitchFamily="2" charset="-122"/>
              </a:rPr>
              <a:t>1-6</a:t>
            </a:r>
            <a:r>
              <a:rPr kumimoji="1" lang="zh-CN" altLang="en-US" sz="2400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pitchFamily="2" charset="-122"/>
              </a:rPr>
              <a:t>月</a:t>
            </a:r>
            <a:r>
              <a:rPr kumimoji="1" lang="zh-CN" altLang="en-US" sz="24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pitchFamily="2" charset="-122"/>
              </a:rPr>
              <a:t>车龄区间上移</a:t>
            </a:r>
          </a:p>
        </p:txBody>
      </p:sp>
      <p:sp>
        <p:nvSpPr>
          <p:cNvPr id="17411" name="TextBox 11"/>
          <p:cNvSpPr txBox="1">
            <a:spLocks noChangeArrowheads="1"/>
          </p:cNvSpPr>
          <p:nvPr/>
        </p:nvSpPr>
        <p:spPr bwMode="auto">
          <a:xfrm>
            <a:off x="291600" y="1130402"/>
            <a:ext cx="8430368" cy="8309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使用年限在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3-6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年的交易量最多，占比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41.79%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，其次是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年内为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23.80% 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，二手车限迁逐步取消使得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7-10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年以及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以上车辆占比有所增加。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图表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710894648"/>
              </p:ext>
            </p:extLst>
          </p:nvPr>
        </p:nvGraphicFramePr>
        <p:xfrm>
          <a:off x="635000" y="2150533"/>
          <a:ext cx="8086968" cy="41063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3036867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xmlns="" val="191682551"/>
              </p:ext>
            </p:extLst>
          </p:nvPr>
        </p:nvGraphicFramePr>
        <p:xfrm>
          <a:off x="4047067" y="3024293"/>
          <a:ext cx="4535424" cy="29478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292100" y="1130302"/>
            <a:ext cx="84709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同比二手车价格区间分布：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万元及以下价格区间的车辆同比上升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1.85%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3-5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万同比下降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2.14%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5-8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万同比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下降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0.38%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8-12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万同比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下降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0.34%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12-15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万同比上升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0.47%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15-30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万同比上升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0.49%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万以上同比下降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0.05%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二手车价格在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万元以下的车辆同比下降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0.68%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xmlns="" val="364236611"/>
              </p:ext>
            </p:extLst>
          </p:nvPr>
        </p:nvGraphicFramePr>
        <p:xfrm>
          <a:off x="462788" y="3008291"/>
          <a:ext cx="4535424" cy="30353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228599" y="381000"/>
            <a:ext cx="5926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1-6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月价格区间分布对比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5391487" y="4093380"/>
            <a:ext cx="1019560" cy="393338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800" dirty="0" smtClean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2017</a:t>
            </a:r>
            <a:r>
              <a:rPr lang="zh-CN" altLang="en-US" sz="1800" dirty="0" smtClean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800" dirty="0" smtClean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1-6</a:t>
            </a:r>
            <a:r>
              <a:rPr lang="zh-CN" altLang="en-US" sz="1800" dirty="0" smtClean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endParaRPr lang="zh-CN" altLang="en-US" sz="1800" dirty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00562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2"/>
          <p:cNvSpPr txBox="1"/>
          <p:nvPr/>
        </p:nvSpPr>
        <p:spPr>
          <a:xfrm>
            <a:off x="228600" y="381000"/>
            <a:ext cx="48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六、二手车交易均价趋势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887210" y="1277197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400" dirty="0" smtClean="0">
                <a:latin typeface="Microsoft YaHei" charset="-122"/>
                <a:ea typeface="Microsoft YaHei" charset="-122"/>
                <a:cs typeface="Microsoft YaHei" charset="-122"/>
              </a:rPr>
              <a:t>单位：万元</a:t>
            </a:r>
            <a:endParaRPr kumimoji="1" lang="zh-CN" altLang="en-US" sz="1400" dirty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graphicFrame>
        <p:nvGraphicFramePr>
          <p:cNvPr id="6" name="图表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554442406"/>
              </p:ext>
            </p:extLst>
          </p:nvPr>
        </p:nvGraphicFramePr>
        <p:xfrm>
          <a:off x="668866" y="1805107"/>
          <a:ext cx="7780867" cy="4343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2998049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内容占位符 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28231" y="1440856"/>
            <a:ext cx="5888441" cy="4697187"/>
          </a:xfrm>
        </p:spPr>
      </p:pic>
      <p:pic>
        <p:nvPicPr>
          <p:cNvPr id="7" name="内容占位符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7640" y="1440855"/>
            <a:ext cx="7851255" cy="4697187"/>
          </a:xfrm>
        </p:spPr>
      </p:pic>
      <p:sp>
        <p:nvSpPr>
          <p:cNvPr id="8" name="文本框 2"/>
          <p:cNvSpPr txBox="1"/>
          <p:nvPr/>
        </p:nvSpPr>
        <p:spPr>
          <a:xfrm>
            <a:off x="228600" y="381000"/>
            <a:ext cx="48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七、</a:t>
            </a:r>
            <a:r>
              <a:rPr lang="zh-CN" altLang="zh-CN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限迁解禁</a:t>
            </a: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跨区域流通逐渐通畅</a:t>
            </a:r>
          </a:p>
        </p:txBody>
      </p:sp>
      <p:graphicFrame>
        <p:nvGraphicFramePr>
          <p:cNvPr id="6" name="图表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957074777"/>
              </p:ext>
            </p:extLst>
          </p:nvPr>
        </p:nvGraphicFramePr>
        <p:xfrm>
          <a:off x="787400" y="1584788"/>
          <a:ext cx="7558119" cy="41139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133263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8601" y="381600"/>
            <a:ext cx="54149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八、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年跨地区流通比较</a:t>
            </a:r>
          </a:p>
        </p:txBody>
      </p:sp>
      <p:graphicFrame>
        <p:nvGraphicFramePr>
          <p:cNvPr id="4" name="图表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839795249"/>
              </p:ext>
            </p:extLst>
          </p:nvPr>
        </p:nvGraphicFramePr>
        <p:xfrm>
          <a:off x="762000" y="1600202"/>
          <a:ext cx="7603565" cy="42085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312180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>
          <a:xfrm>
            <a:off x="2070925" y="2004750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9" name="矩形 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第一部分：</a:t>
              </a:r>
              <a:r>
                <a:rPr lang="en-US" altLang="zh-CN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72537" y="2071153"/>
            <a:ext cx="317500" cy="3175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</p:pic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grpSp>
        <p:nvGrpSpPr>
          <p:cNvPr id="3" name="组合 27"/>
          <p:cNvGrpSpPr/>
          <p:nvPr/>
        </p:nvGrpSpPr>
        <p:grpSpPr>
          <a:xfrm>
            <a:off x="2101405" y="3824298"/>
            <a:ext cx="4810125" cy="482600"/>
            <a:chOff x="2305050" y="2692400"/>
            <a:chExt cx="4324350" cy="482600"/>
          </a:xfrm>
          <a:solidFill>
            <a:srgbClr val="5B9BD5"/>
          </a:solidFill>
        </p:grpSpPr>
        <p:sp>
          <p:nvSpPr>
            <p:cNvPr id="29" name="矩形 2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第三部分：二手车流通性分析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03017" y="3890701"/>
            <a:ext cx="317500" cy="317500"/>
          </a:xfrm>
          <a:prstGeom prst="rect">
            <a:avLst/>
          </a:prstGeom>
          <a:solidFill>
            <a:srgbClr val="5B9BD5"/>
          </a:solidFill>
        </p:spPr>
      </p:pic>
      <p:grpSp>
        <p:nvGrpSpPr>
          <p:cNvPr id="5" name="组合 22"/>
          <p:cNvGrpSpPr/>
          <p:nvPr/>
        </p:nvGrpSpPr>
        <p:grpSpPr>
          <a:xfrm>
            <a:off x="2046541" y="2936908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4" name="矩形 23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第二部分：</a:t>
              </a:r>
              <a:r>
                <a:rPr lang="en-US" altLang="zh-CN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1-6</a:t>
              </a:r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月市场概述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48153" y="3003311"/>
            <a:ext cx="317500" cy="3175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</p:pic>
      <p:grpSp>
        <p:nvGrpSpPr>
          <p:cNvPr id="18" name="组合 17"/>
          <p:cNvGrpSpPr/>
          <p:nvPr/>
        </p:nvGrpSpPr>
        <p:grpSpPr>
          <a:xfrm>
            <a:off x="2096637" y="4619658"/>
            <a:ext cx="4810125" cy="482600"/>
            <a:chOff x="2305050" y="2692400"/>
            <a:chExt cx="4324350" cy="482600"/>
          </a:xfrm>
        </p:grpSpPr>
        <p:sp>
          <p:nvSpPr>
            <p:cNvPr id="19" name="矩形 1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</a:t>
              </a:r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第四部分：行认证上半年汇总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98249" y="4686061"/>
            <a:ext cx="317500" cy="317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070925" y="2004750"/>
            <a:ext cx="4810125" cy="482600"/>
            <a:chOff x="2305050" y="2692400"/>
            <a:chExt cx="4324350" cy="482600"/>
          </a:xfrm>
        </p:grpSpPr>
        <p:sp>
          <p:nvSpPr>
            <p:cNvPr id="9" name="矩形 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第一部分：</a:t>
              </a:r>
              <a:r>
                <a:rPr lang="en-US" altLang="zh-CN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72537" y="2071153"/>
            <a:ext cx="317500" cy="317500"/>
          </a:xfrm>
          <a:prstGeom prst="rect">
            <a:avLst/>
          </a:prstGeom>
        </p:spPr>
      </p:pic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2101405" y="3738570"/>
            <a:ext cx="4810125" cy="482600"/>
            <a:chOff x="2305050" y="2692400"/>
            <a:chExt cx="4324350" cy="482600"/>
          </a:xfrm>
        </p:grpSpPr>
        <p:sp>
          <p:nvSpPr>
            <p:cNvPr id="29" name="矩形 2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第三部分：二手车流通性分析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03017" y="3804973"/>
            <a:ext cx="317500" cy="317500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2046541" y="2879756"/>
            <a:ext cx="4810125" cy="482600"/>
            <a:chOff x="2305050" y="2692400"/>
            <a:chExt cx="4324350" cy="482600"/>
          </a:xfrm>
        </p:grpSpPr>
        <p:sp>
          <p:nvSpPr>
            <p:cNvPr id="24" name="矩形 23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第二部分：</a:t>
              </a:r>
              <a:r>
                <a:rPr lang="en-US" altLang="zh-CN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1-6</a:t>
              </a:r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月市场概述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48153" y="2946159"/>
            <a:ext cx="317500" cy="317500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2096637" y="4619658"/>
            <a:ext cx="4810125" cy="482600"/>
            <a:chOff x="2305050" y="2692400"/>
            <a:chExt cx="4324350" cy="482600"/>
          </a:xfrm>
        </p:grpSpPr>
        <p:sp>
          <p:nvSpPr>
            <p:cNvPr id="19" name="矩形 1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</a:t>
              </a:r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第四部分：行认证上半年汇总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98249" y="4686061"/>
            <a:ext cx="317500" cy="317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28600" y="381000"/>
            <a:ext cx="4902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月省市转籍情况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92100" y="1130300"/>
            <a:ext cx="8559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月全国的转籍比例为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26.40%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，较上月下降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1.94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个百分点；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本月，北京转籍比例最高，西藏转籍比例最低。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93673150"/>
              </p:ext>
            </p:extLst>
          </p:nvPr>
        </p:nvGraphicFramePr>
        <p:xfrm>
          <a:off x="1101717" y="2928939"/>
          <a:ext cx="3340116" cy="27301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7271"/>
                <a:gridCol w="1882845"/>
              </a:tblGrid>
              <a:tr h="65287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省份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转籍比例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  <a:tr h="404975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北京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50.53%</a:t>
                      </a: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湖北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45.93%</a:t>
                      </a: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浙江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42.30%</a:t>
                      </a: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安徽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40.50%</a:t>
                      </a: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上海</a:t>
                      </a:r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38.07%</a:t>
                      </a:r>
                      <a:endParaRPr lang="en-US" altLang="zh-CN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13" name="TextBox 7"/>
          <p:cNvSpPr txBox="1"/>
          <p:nvPr/>
        </p:nvSpPr>
        <p:spPr>
          <a:xfrm>
            <a:off x="1692275" y="2457451"/>
            <a:ext cx="2495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 Light" pitchFamily="34" charset="-122"/>
                <a:ea typeface="微软雅黑 Light" pitchFamily="34" charset="-122"/>
              </a:rPr>
              <a:t>流通活跃区域</a:t>
            </a:r>
            <a:r>
              <a:rPr lang="en-US" altLang="zh-CN" b="1" dirty="0" smtClean="0">
                <a:latin typeface="微软雅黑 Light" pitchFamily="34" charset="-122"/>
                <a:ea typeface="微软雅黑 Light" pitchFamily="34" charset="-122"/>
              </a:rPr>
              <a:t>TOP5</a:t>
            </a:r>
            <a:endParaRPr lang="zh-CN" altLang="en-US" b="1" dirty="0">
              <a:latin typeface="微软雅黑 Light" pitchFamily="34" charset="-122"/>
              <a:ea typeface="微软雅黑 Light" pitchFamily="34" charset="-122"/>
            </a:endParaRPr>
          </a:p>
        </p:txBody>
      </p:sp>
      <p:graphicFrame>
        <p:nvGraphicFramePr>
          <p:cNvPr id="14" name="表格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27550401"/>
              </p:ext>
            </p:extLst>
          </p:nvPr>
        </p:nvGraphicFramePr>
        <p:xfrm>
          <a:off x="4828393" y="2928939"/>
          <a:ext cx="3087663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7127"/>
                <a:gridCol w="1740536"/>
              </a:tblGrid>
              <a:tr h="65287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省份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转籍比例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河北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7.58%</a:t>
                      </a: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黑龙江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6.96%</a:t>
                      </a: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云南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5.57%</a:t>
                      </a: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内蒙古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4.63%</a:t>
                      </a: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西藏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15" name="TextBox 9"/>
          <p:cNvSpPr txBox="1"/>
          <p:nvPr/>
        </p:nvSpPr>
        <p:spPr>
          <a:xfrm>
            <a:off x="5292224" y="2457451"/>
            <a:ext cx="25015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 Light" pitchFamily="34" charset="-122"/>
                <a:ea typeface="微软雅黑 Light" pitchFamily="34" charset="-122"/>
              </a:rPr>
              <a:t>流通迟滞区域</a:t>
            </a:r>
            <a:r>
              <a:rPr lang="en-US" altLang="zh-CN" b="1" dirty="0" smtClean="0">
                <a:latin typeface="微软雅黑 Light" pitchFamily="34" charset="-122"/>
                <a:ea typeface="微软雅黑 Light" pitchFamily="34" charset="-122"/>
              </a:rPr>
              <a:t>TOP5</a:t>
            </a:r>
            <a:endParaRPr lang="zh-CN" altLang="en-US" b="1" dirty="0">
              <a:latin typeface="微软雅黑 Light" pitchFamily="34" charset="-122"/>
              <a:ea typeface="微软雅黑 Light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28600" y="381000"/>
            <a:ext cx="5664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月转籍车辆转入地分析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5668897" y="1433422"/>
            <a:ext cx="3612425" cy="2296642"/>
            <a:chOff x="5706944" y="1444017"/>
            <a:chExt cx="3459277" cy="2296642"/>
          </a:xfrm>
        </p:grpSpPr>
        <p:graphicFrame>
          <p:nvGraphicFramePr>
            <p:cNvPr id="18" name="图示 17"/>
            <p:cNvGraphicFramePr/>
            <p:nvPr>
              <p:extLst>
                <p:ext uri="{D42A27DB-BD31-4B8C-83A1-F6EECF244321}">
                  <p14:modId xmlns:p14="http://schemas.microsoft.com/office/powerpoint/2010/main" xmlns="" val="1059788344"/>
                </p:ext>
              </p:extLst>
            </p:nvPr>
          </p:nvGraphicFramePr>
          <p:xfrm>
            <a:off x="5706944" y="1444017"/>
            <a:ext cx="3459277" cy="2296642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grpSp>
          <p:nvGrpSpPr>
            <p:cNvPr id="2" name="组合 18"/>
            <p:cNvGrpSpPr/>
            <p:nvPr/>
          </p:nvGrpSpPr>
          <p:grpSpPr>
            <a:xfrm>
              <a:off x="6176404" y="2165359"/>
              <a:ext cx="688548" cy="845642"/>
              <a:chOff x="484095" y="2073012"/>
              <a:chExt cx="774566" cy="894306"/>
            </a:xfrm>
          </p:grpSpPr>
          <p:sp>
            <p:nvSpPr>
              <p:cNvPr id="20" name="浙江"/>
              <p:cNvSpPr/>
              <p:nvPr/>
            </p:nvSpPr>
            <p:spPr bwMode="auto">
              <a:xfrm>
                <a:off x="484095" y="2073012"/>
                <a:ext cx="774566" cy="894306"/>
              </a:xfrm>
              <a:custGeom>
                <a:avLst/>
                <a:gdLst>
                  <a:gd name="T0" fmla="*/ 2147483646 w 1493"/>
                  <a:gd name="T1" fmla="*/ 2147483646 h 1731"/>
                  <a:gd name="T2" fmla="*/ 2147483646 w 1493"/>
                  <a:gd name="T3" fmla="*/ 2147483646 h 1731"/>
                  <a:gd name="T4" fmla="*/ 2147483646 w 1493"/>
                  <a:gd name="T5" fmla="*/ 2147483646 h 1731"/>
                  <a:gd name="T6" fmla="*/ 2147483646 w 1493"/>
                  <a:gd name="T7" fmla="*/ 2147483646 h 1731"/>
                  <a:gd name="T8" fmla="*/ 2147483646 w 1493"/>
                  <a:gd name="T9" fmla="*/ 2147483646 h 1731"/>
                  <a:gd name="T10" fmla="*/ 2147483646 w 1493"/>
                  <a:gd name="T11" fmla="*/ 2147483646 h 1731"/>
                  <a:gd name="T12" fmla="*/ 2147483646 w 1493"/>
                  <a:gd name="T13" fmla="*/ 2147483646 h 1731"/>
                  <a:gd name="T14" fmla="*/ 2147483646 w 1493"/>
                  <a:gd name="T15" fmla="*/ 2147483646 h 1731"/>
                  <a:gd name="T16" fmla="*/ 2147483646 w 1493"/>
                  <a:gd name="T17" fmla="*/ 2147483646 h 1731"/>
                  <a:gd name="T18" fmla="*/ 1717345308 w 1493"/>
                  <a:gd name="T19" fmla="*/ 2147483646 h 1731"/>
                  <a:gd name="T20" fmla="*/ 1462047339 w 1493"/>
                  <a:gd name="T21" fmla="*/ 2147483646 h 1731"/>
                  <a:gd name="T22" fmla="*/ 1098481343 w 1493"/>
                  <a:gd name="T23" fmla="*/ 2147483646 h 1731"/>
                  <a:gd name="T24" fmla="*/ 611119177 w 1493"/>
                  <a:gd name="T25" fmla="*/ 2147483646 h 1731"/>
                  <a:gd name="T26" fmla="*/ 77367785 w 1493"/>
                  <a:gd name="T27" fmla="*/ 2147483646 h 1731"/>
                  <a:gd name="T28" fmla="*/ 549240770 w 1493"/>
                  <a:gd name="T29" fmla="*/ 2147483646 h 1731"/>
                  <a:gd name="T30" fmla="*/ 1291861746 w 1493"/>
                  <a:gd name="T31" fmla="*/ 2147483646 h 1731"/>
                  <a:gd name="T32" fmla="*/ 1895236333 w 1493"/>
                  <a:gd name="T33" fmla="*/ 2147483646 h 1731"/>
                  <a:gd name="T34" fmla="*/ 2147483646 w 1493"/>
                  <a:gd name="T35" fmla="*/ 2147483646 h 1731"/>
                  <a:gd name="T36" fmla="*/ 2147483646 w 1493"/>
                  <a:gd name="T37" fmla="*/ 2147483646 h 1731"/>
                  <a:gd name="T38" fmla="*/ 2147483646 w 1493"/>
                  <a:gd name="T39" fmla="*/ 2147483646 h 1731"/>
                  <a:gd name="T40" fmla="*/ 2147483646 w 1493"/>
                  <a:gd name="T41" fmla="*/ 2147483646 h 1731"/>
                  <a:gd name="T42" fmla="*/ 2147483646 w 1493"/>
                  <a:gd name="T43" fmla="*/ 1811210874 h 1731"/>
                  <a:gd name="T44" fmla="*/ 2147483646 w 1493"/>
                  <a:gd name="T45" fmla="*/ 1422528079 h 1731"/>
                  <a:gd name="T46" fmla="*/ 2147483646 w 1493"/>
                  <a:gd name="T47" fmla="*/ 77736480 h 1731"/>
                  <a:gd name="T48" fmla="*/ 2147483646 w 1493"/>
                  <a:gd name="T49" fmla="*/ 466419276 h 1731"/>
                  <a:gd name="T50" fmla="*/ 2147483646 w 1493"/>
                  <a:gd name="T51" fmla="*/ 994996555 h 1731"/>
                  <a:gd name="T52" fmla="*/ 2147483646 w 1493"/>
                  <a:gd name="T53" fmla="*/ 567465032 h 1731"/>
                  <a:gd name="T54" fmla="*/ 2147483646 w 1493"/>
                  <a:gd name="T55" fmla="*/ 489728552 h 1731"/>
                  <a:gd name="T56" fmla="*/ 2147483646 w 1493"/>
                  <a:gd name="T57" fmla="*/ 1212666741 h 1731"/>
                  <a:gd name="T58" fmla="*/ 2147483646 w 1493"/>
                  <a:gd name="T59" fmla="*/ 1912256630 h 1731"/>
                  <a:gd name="T60" fmla="*/ 2147483646 w 1493"/>
                  <a:gd name="T61" fmla="*/ 2147483646 h 1731"/>
                  <a:gd name="T62" fmla="*/ 2147483646 w 1493"/>
                  <a:gd name="T63" fmla="*/ 2147483646 h 1731"/>
                  <a:gd name="T64" fmla="*/ 2147483646 w 1493"/>
                  <a:gd name="T65" fmla="*/ 2147483646 h 1731"/>
                  <a:gd name="T66" fmla="*/ 2147483646 w 1493"/>
                  <a:gd name="T67" fmla="*/ 2147483646 h 1731"/>
                  <a:gd name="T68" fmla="*/ 2147483646 w 1493"/>
                  <a:gd name="T69" fmla="*/ 2147483646 h 1731"/>
                  <a:gd name="T70" fmla="*/ 2147483646 w 1493"/>
                  <a:gd name="T71" fmla="*/ 2147483646 h 1731"/>
                  <a:gd name="T72" fmla="*/ 2147483646 w 1493"/>
                  <a:gd name="T73" fmla="*/ 2147483646 h 1731"/>
                  <a:gd name="T74" fmla="*/ 2147483646 w 1493"/>
                  <a:gd name="T75" fmla="*/ 2147483646 h 1731"/>
                  <a:gd name="T76" fmla="*/ 2147483646 w 1493"/>
                  <a:gd name="T77" fmla="*/ 2147483646 h 1731"/>
                  <a:gd name="T78" fmla="*/ 2147483646 w 1493"/>
                  <a:gd name="T79" fmla="*/ 2147483646 h 1731"/>
                  <a:gd name="T80" fmla="*/ 2147483646 w 1493"/>
                  <a:gd name="T81" fmla="*/ 2147483646 h 1731"/>
                  <a:gd name="T82" fmla="*/ 2147483646 w 1493"/>
                  <a:gd name="T83" fmla="*/ 2147483646 h 1731"/>
                  <a:gd name="T84" fmla="*/ 2147483646 w 1493"/>
                  <a:gd name="T85" fmla="*/ 2147483646 h 1731"/>
                  <a:gd name="T86" fmla="*/ 2147483646 w 1493"/>
                  <a:gd name="T87" fmla="*/ 2147483646 h 1731"/>
                  <a:gd name="T88" fmla="*/ 2147483646 w 1493"/>
                  <a:gd name="T89" fmla="*/ 2147483646 h 1731"/>
                  <a:gd name="T90" fmla="*/ 2147483646 w 1493"/>
                  <a:gd name="T91" fmla="*/ 2147483646 h 1731"/>
                  <a:gd name="T92" fmla="*/ 2147483646 w 1493"/>
                  <a:gd name="T93" fmla="*/ 2147483646 h 1731"/>
                  <a:gd name="T94" fmla="*/ 2147483646 w 1493"/>
                  <a:gd name="T95" fmla="*/ 2147483646 h 1731"/>
                  <a:gd name="T96" fmla="*/ 2147483646 w 1493"/>
                  <a:gd name="T97" fmla="*/ 2147483646 h 1731"/>
                  <a:gd name="T98" fmla="*/ 2147483646 w 1493"/>
                  <a:gd name="T99" fmla="*/ 2147483646 h 1731"/>
                  <a:gd name="T100" fmla="*/ 2147483646 w 1493"/>
                  <a:gd name="T101" fmla="*/ 2147483646 h 1731"/>
                  <a:gd name="T102" fmla="*/ 2147483646 w 1493"/>
                  <a:gd name="T103" fmla="*/ 2147483646 h 1731"/>
                  <a:gd name="T104" fmla="*/ 2147483646 w 1493"/>
                  <a:gd name="T105" fmla="*/ 2147483646 h 1731"/>
                  <a:gd name="T106" fmla="*/ 2147483646 w 1493"/>
                  <a:gd name="T107" fmla="*/ 2147483646 h 1731"/>
                  <a:gd name="T108" fmla="*/ 2147483646 w 1493"/>
                  <a:gd name="T109" fmla="*/ 2147483646 h 1731"/>
                  <a:gd name="T110" fmla="*/ 2147483646 w 1493"/>
                  <a:gd name="T111" fmla="*/ 2147483646 h 1731"/>
                  <a:gd name="T112" fmla="*/ 2147483646 w 1493"/>
                  <a:gd name="T113" fmla="*/ 2147483646 h 1731"/>
                  <a:gd name="T114" fmla="*/ 2147483646 w 1493"/>
                  <a:gd name="T115" fmla="*/ 2147483646 h 1731"/>
                  <a:gd name="T116" fmla="*/ 2147483646 w 1493"/>
                  <a:gd name="T117" fmla="*/ 2147483646 h 1731"/>
                  <a:gd name="T118" fmla="*/ 2147483646 w 1493"/>
                  <a:gd name="T119" fmla="*/ 2147483646 h 1731"/>
                  <a:gd name="T120" fmla="*/ 2147483646 w 1493"/>
                  <a:gd name="T121" fmla="*/ 2147483646 h 1731"/>
                  <a:gd name="T122" fmla="*/ 2147483646 w 1493"/>
                  <a:gd name="T123" fmla="*/ 2147483646 h 1731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1493"/>
                  <a:gd name="T187" fmla="*/ 0 h 1731"/>
                  <a:gd name="T188" fmla="*/ 1493 w 1493"/>
                  <a:gd name="T189" fmla="*/ 1731 h 1731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1493" h="1731">
                    <a:moveTo>
                      <a:pt x="984" y="1731"/>
                    </a:moveTo>
                    <a:lnTo>
                      <a:pt x="980" y="1725"/>
                    </a:lnTo>
                    <a:lnTo>
                      <a:pt x="975" y="1721"/>
                    </a:lnTo>
                    <a:lnTo>
                      <a:pt x="971" y="1715"/>
                    </a:lnTo>
                    <a:lnTo>
                      <a:pt x="968" y="1710"/>
                    </a:lnTo>
                    <a:lnTo>
                      <a:pt x="963" y="1697"/>
                    </a:lnTo>
                    <a:lnTo>
                      <a:pt x="958" y="1681"/>
                    </a:lnTo>
                    <a:lnTo>
                      <a:pt x="954" y="1667"/>
                    </a:lnTo>
                    <a:lnTo>
                      <a:pt x="950" y="1656"/>
                    </a:lnTo>
                    <a:lnTo>
                      <a:pt x="946" y="1649"/>
                    </a:lnTo>
                    <a:lnTo>
                      <a:pt x="944" y="1642"/>
                    </a:lnTo>
                    <a:lnTo>
                      <a:pt x="942" y="1640"/>
                    </a:lnTo>
                    <a:lnTo>
                      <a:pt x="939" y="1637"/>
                    </a:lnTo>
                    <a:lnTo>
                      <a:pt x="936" y="1635"/>
                    </a:lnTo>
                    <a:lnTo>
                      <a:pt x="932" y="1634"/>
                    </a:lnTo>
                    <a:lnTo>
                      <a:pt x="924" y="1634"/>
                    </a:lnTo>
                    <a:lnTo>
                      <a:pt x="914" y="1631"/>
                    </a:lnTo>
                    <a:lnTo>
                      <a:pt x="905" y="1630"/>
                    </a:lnTo>
                    <a:lnTo>
                      <a:pt x="894" y="1626"/>
                    </a:lnTo>
                    <a:lnTo>
                      <a:pt x="888" y="1624"/>
                    </a:lnTo>
                    <a:lnTo>
                      <a:pt x="882" y="1623"/>
                    </a:lnTo>
                    <a:lnTo>
                      <a:pt x="876" y="1623"/>
                    </a:lnTo>
                    <a:lnTo>
                      <a:pt x="870" y="1624"/>
                    </a:lnTo>
                    <a:lnTo>
                      <a:pt x="866" y="1627"/>
                    </a:lnTo>
                    <a:lnTo>
                      <a:pt x="860" y="1630"/>
                    </a:lnTo>
                    <a:lnTo>
                      <a:pt x="856" y="1634"/>
                    </a:lnTo>
                    <a:lnTo>
                      <a:pt x="852" y="1639"/>
                    </a:lnTo>
                    <a:lnTo>
                      <a:pt x="845" y="1647"/>
                    </a:lnTo>
                    <a:lnTo>
                      <a:pt x="839" y="1653"/>
                    </a:lnTo>
                    <a:lnTo>
                      <a:pt x="836" y="1655"/>
                    </a:lnTo>
                    <a:lnTo>
                      <a:pt x="833" y="1656"/>
                    </a:lnTo>
                    <a:lnTo>
                      <a:pt x="831" y="1656"/>
                    </a:lnTo>
                    <a:lnTo>
                      <a:pt x="829" y="1655"/>
                    </a:lnTo>
                    <a:lnTo>
                      <a:pt x="825" y="1652"/>
                    </a:lnTo>
                    <a:lnTo>
                      <a:pt x="819" y="1648"/>
                    </a:lnTo>
                    <a:lnTo>
                      <a:pt x="817" y="1647"/>
                    </a:lnTo>
                    <a:lnTo>
                      <a:pt x="813" y="1646"/>
                    </a:lnTo>
                    <a:lnTo>
                      <a:pt x="810" y="1647"/>
                    </a:lnTo>
                    <a:lnTo>
                      <a:pt x="807" y="1649"/>
                    </a:lnTo>
                    <a:lnTo>
                      <a:pt x="801" y="1656"/>
                    </a:lnTo>
                    <a:lnTo>
                      <a:pt x="797" y="1664"/>
                    </a:lnTo>
                    <a:lnTo>
                      <a:pt x="793" y="1671"/>
                    </a:lnTo>
                    <a:lnTo>
                      <a:pt x="791" y="1675"/>
                    </a:lnTo>
                    <a:lnTo>
                      <a:pt x="787" y="1678"/>
                    </a:lnTo>
                    <a:lnTo>
                      <a:pt x="779" y="1679"/>
                    </a:lnTo>
                    <a:lnTo>
                      <a:pt x="769" y="1680"/>
                    </a:lnTo>
                    <a:lnTo>
                      <a:pt x="761" y="1680"/>
                    </a:lnTo>
                    <a:lnTo>
                      <a:pt x="750" y="1683"/>
                    </a:lnTo>
                    <a:lnTo>
                      <a:pt x="742" y="1686"/>
                    </a:lnTo>
                    <a:lnTo>
                      <a:pt x="737" y="1689"/>
                    </a:lnTo>
                    <a:lnTo>
                      <a:pt x="736" y="1689"/>
                    </a:lnTo>
                    <a:lnTo>
                      <a:pt x="736" y="1685"/>
                    </a:lnTo>
                    <a:lnTo>
                      <a:pt x="736" y="1679"/>
                    </a:lnTo>
                    <a:lnTo>
                      <a:pt x="731" y="1673"/>
                    </a:lnTo>
                    <a:lnTo>
                      <a:pt x="725" y="1666"/>
                    </a:lnTo>
                    <a:lnTo>
                      <a:pt x="716" y="1659"/>
                    </a:lnTo>
                    <a:lnTo>
                      <a:pt x="706" y="1653"/>
                    </a:lnTo>
                    <a:lnTo>
                      <a:pt x="705" y="1649"/>
                    </a:lnTo>
                    <a:lnTo>
                      <a:pt x="704" y="1646"/>
                    </a:lnTo>
                    <a:lnTo>
                      <a:pt x="703" y="1642"/>
                    </a:lnTo>
                    <a:lnTo>
                      <a:pt x="703" y="1637"/>
                    </a:lnTo>
                    <a:lnTo>
                      <a:pt x="704" y="1626"/>
                    </a:lnTo>
                    <a:lnTo>
                      <a:pt x="704" y="1615"/>
                    </a:lnTo>
                    <a:lnTo>
                      <a:pt x="704" y="1610"/>
                    </a:lnTo>
                    <a:lnTo>
                      <a:pt x="703" y="1607"/>
                    </a:lnTo>
                    <a:lnTo>
                      <a:pt x="702" y="1603"/>
                    </a:lnTo>
                    <a:lnTo>
                      <a:pt x="699" y="1599"/>
                    </a:lnTo>
                    <a:lnTo>
                      <a:pt x="696" y="1597"/>
                    </a:lnTo>
                    <a:lnTo>
                      <a:pt x="692" y="1596"/>
                    </a:lnTo>
                    <a:lnTo>
                      <a:pt x="687" y="1596"/>
                    </a:lnTo>
                    <a:lnTo>
                      <a:pt x="682" y="1595"/>
                    </a:lnTo>
                    <a:lnTo>
                      <a:pt x="681" y="1589"/>
                    </a:lnTo>
                    <a:lnTo>
                      <a:pt x="681" y="1577"/>
                    </a:lnTo>
                    <a:lnTo>
                      <a:pt x="675" y="1571"/>
                    </a:lnTo>
                    <a:lnTo>
                      <a:pt x="671" y="1567"/>
                    </a:lnTo>
                    <a:lnTo>
                      <a:pt x="669" y="1557"/>
                    </a:lnTo>
                    <a:lnTo>
                      <a:pt x="667" y="1541"/>
                    </a:lnTo>
                    <a:lnTo>
                      <a:pt x="666" y="1539"/>
                    </a:lnTo>
                    <a:lnTo>
                      <a:pt x="663" y="1536"/>
                    </a:lnTo>
                    <a:lnTo>
                      <a:pt x="662" y="1535"/>
                    </a:lnTo>
                    <a:lnTo>
                      <a:pt x="660" y="1534"/>
                    </a:lnTo>
                    <a:lnTo>
                      <a:pt x="654" y="1534"/>
                    </a:lnTo>
                    <a:lnTo>
                      <a:pt x="649" y="1534"/>
                    </a:lnTo>
                    <a:lnTo>
                      <a:pt x="646" y="1535"/>
                    </a:lnTo>
                    <a:lnTo>
                      <a:pt x="642" y="1538"/>
                    </a:lnTo>
                    <a:lnTo>
                      <a:pt x="637" y="1540"/>
                    </a:lnTo>
                    <a:lnTo>
                      <a:pt x="634" y="1542"/>
                    </a:lnTo>
                    <a:lnTo>
                      <a:pt x="629" y="1548"/>
                    </a:lnTo>
                    <a:lnTo>
                      <a:pt x="624" y="1555"/>
                    </a:lnTo>
                    <a:lnTo>
                      <a:pt x="622" y="1563"/>
                    </a:lnTo>
                    <a:lnTo>
                      <a:pt x="619" y="1571"/>
                    </a:lnTo>
                    <a:lnTo>
                      <a:pt x="616" y="1586"/>
                    </a:lnTo>
                    <a:lnTo>
                      <a:pt x="612" y="1598"/>
                    </a:lnTo>
                    <a:lnTo>
                      <a:pt x="611" y="1603"/>
                    </a:lnTo>
                    <a:lnTo>
                      <a:pt x="609" y="1607"/>
                    </a:lnTo>
                    <a:lnTo>
                      <a:pt x="606" y="1608"/>
                    </a:lnTo>
                    <a:lnTo>
                      <a:pt x="604" y="1609"/>
                    </a:lnTo>
                    <a:lnTo>
                      <a:pt x="602" y="1609"/>
                    </a:lnTo>
                    <a:lnTo>
                      <a:pt x="599" y="1608"/>
                    </a:lnTo>
                    <a:lnTo>
                      <a:pt x="596" y="1607"/>
                    </a:lnTo>
                    <a:lnTo>
                      <a:pt x="593" y="1604"/>
                    </a:lnTo>
                    <a:lnTo>
                      <a:pt x="590" y="1603"/>
                    </a:lnTo>
                    <a:lnTo>
                      <a:pt x="586" y="1604"/>
                    </a:lnTo>
                    <a:lnTo>
                      <a:pt x="581" y="1607"/>
                    </a:lnTo>
                    <a:lnTo>
                      <a:pt x="577" y="1610"/>
                    </a:lnTo>
                    <a:lnTo>
                      <a:pt x="567" y="1621"/>
                    </a:lnTo>
                    <a:lnTo>
                      <a:pt x="560" y="1631"/>
                    </a:lnTo>
                    <a:lnTo>
                      <a:pt x="554" y="1642"/>
                    </a:lnTo>
                    <a:lnTo>
                      <a:pt x="547" y="1652"/>
                    </a:lnTo>
                    <a:lnTo>
                      <a:pt x="542" y="1655"/>
                    </a:lnTo>
                    <a:lnTo>
                      <a:pt x="537" y="1659"/>
                    </a:lnTo>
                    <a:lnTo>
                      <a:pt x="533" y="1661"/>
                    </a:lnTo>
                    <a:lnTo>
                      <a:pt x="527" y="1664"/>
                    </a:lnTo>
                    <a:lnTo>
                      <a:pt x="515" y="1665"/>
                    </a:lnTo>
                    <a:lnTo>
                      <a:pt x="504" y="1666"/>
                    </a:lnTo>
                    <a:lnTo>
                      <a:pt x="499" y="1665"/>
                    </a:lnTo>
                    <a:lnTo>
                      <a:pt x="496" y="1664"/>
                    </a:lnTo>
                    <a:lnTo>
                      <a:pt x="493" y="1661"/>
                    </a:lnTo>
                    <a:lnTo>
                      <a:pt x="491" y="1659"/>
                    </a:lnTo>
                    <a:lnTo>
                      <a:pt x="491" y="1653"/>
                    </a:lnTo>
                    <a:lnTo>
                      <a:pt x="490" y="1649"/>
                    </a:lnTo>
                    <a:lnTo>
                      <a:pt x="488" y="1646"/>
                    </a:lnTo>
                    <a:lnTo>
                      <a:pt x="484" y="1642"/>
                    </a:lnTo>
                    <a:lnTo>
                      <a:pt x="480" y="1640"/>
                    </a:lnTo>
                    <a:lnTo>
                      <a:pt x="476" y="1639"/>
                    </a:lnTo>
                    <a:lnTo>
                      <a:pt x="469" y="1637"/>
                    </a:lnTo>
                    <a:lnTo>
                      <a:pt x="460" y="1637"/>
                    </a:lnTo>
                    <a:lnTo>
                      <a:pt x="444" y="1637"/>
                    </a:lnTo>
                    <a:lnTo>
                      <a:pt x="429" y="1640"/>
                    </a:lnTo>
                    <a:lnTo>
                      <a:pt x="416" y="1642"/>
                    </a:lnTo>
                    <a:lnTo>
                      <a:pt x="406" y="1645"/>
                    </a:lnTo>
                    <a:lnTo>
                      <a:pt x="401" y="1645"/>
                    </a:lnTo>
                    <a:lnTo>
                      <a:pt x="397" y="1645"/>
                    </a:lnTo>
                    <a:lnTo>
                      <a:pt x="392" y="1643"/>
                    </a:lnTo>
                    <a:lnTo>
                      <a:pt x="389" y="1640"/>
                    </a:lnTo>
                    <a:lnTo>
                      <a:pt x="385" y="1636"/>
                    </a:lnTo>
                    <a:lnTo>
                      <a:pt x="383" y="1633"/>
                    </a:lnTo>
                    <a:lnTo>
                      <a:pt x="382" y="1629"/>
                    </a:lnTo>
                    <a:lnTo>
                      <a:pt x="381" y="1626"/>
                    </a:lnTo>
                    <a:lnTo>
                      <a:pt x="382" y="1623"/>
                    </a:lnTo>
                    <a:lnTo>
                      <a:pt x="382" y="1620"/>
                    </a:lnTo>
                    <a:lnTo>
                      <a:pt x="384" y="1617"/>
                    </a:lnTo>
                    <a:lnTo>
                      <a:pt x="386" y="1615"/>
                    </a:lnTo>
                    <a:lnTo>
                      <a:pt x="391" y="1611"/>
                    </a:lnTo>
                    <a:lnTo>
                      <a:pt x="395" y="1608"/>
                    </a:lnTo>
                    <a:lnTo>
                      <a:pt x="395" y="1607"/>
                    </a:lnTo>
                    <a:lnTo>
                      <a:pt x="395" y="1604"/>
                    </a:lnTo>
                    <a:lnTo>
                      <a:pt x="395" y="1602"/>
                    </a:lnTo>
                    <a:lnTo>
                      <a:pt x="394" y="1598"/>
                    </a:lnTo>
                    <a:lnTo>
                      <a:pt x="390" y="1590"/>
                    </a:lnTo>
                    <a:lnTo>
                      <a:pt x="385" y="1579"/>
                    </a:lnTo>
                    <a:lnTo>
                      <a:pt x="381" y="1567"/>
                    </a:lnTo>
                    <a:lnTo>
                      <a:pt x="376" y="1553"/>
                    </a:lnTo>
                    <a:lnTo>
                      <a:pt x="371" y="1538"/>
                    </a:lnTo>
                    <a:lnTo>
                      <a:pt x="366" y="1521"/>
                    </a:lnTo>
                    <a:lnTo>
                      <a:pt x="362" y="1504"/>
                    </a:lnTo>
                    <a:lnTo>
                      <a:pt x="356" y="1490"/>
                    </a:lnTo>
                    <a:lnTo>
                      <a:pt x="348" y="1476"/>
                    </a:lnTo>
                    <a:lnTo>
                      <a:pt x="340" y="1465"/>
                    </a:lnTo>
                    <a:lnTo>
                      <a:pt x="332" y="1456"/>
                    </a:lnTo>
                    <a:lnTo>
                      <a:pt x="323" y="1447"/>
                    </a:lnTo>
                    <a:lnTo>
                      <a:pt x="319" y="1444"/>
                    </a:lnTo>
                    <a:lnTo>
                      <a:pt x="315" y="1439"/>
                    </a:lnTo>
                    <a:lnTo>
                      <a:pt x="312" y="1433"/>
                    </a:lnTo>
                    <a:lnTo>
                      <a:pt x="309" y="1428"/>
                    </a:lnTo>
                    <a:lnTo>
                      <a:pt x="307" y="1415"/>
                    </a:lnTo>
                    <a:lnTo>
                      <a:pt x="306" y="1404"/>
                    </a:lnTo>
                    <a:lnTo>
                      <a:pt x="306" y="1400"/>
                    </a:lnTo>
                    <a:lnTo>
                      <a:pt x="308" y="1395"/>
                    </a:lnTo>
                    <a:lnTo>
                      <a:pt x="310" y="1390"/>
                    </a:lnTo>
                    <a:lnTo>
                      <a:pt x="314" y="1387"/>
                    </a:lnTo>
                    <a:lnTo>
                      <a:pt x="322" y="1381"/>
                    </a:lnTo>
                    <a:lnTo>
                      <a:pt x="328" y="1374"/>
                    </a:lnTo>
                    <a:lnTo>
                      <a:pt x="331" y="1370"/>
                    </a:lnTo>
                    <a:lnTo>
                      <a:pt x="332" y="1365"/>
                    </a:lnTo>
                    <a:lnTo>
                      <a:pt x="331" y="1362"/>
                    </a:lnTo>
                    <a:lnTo>
                      <a:pt x="331" y="1358"/>
                    </a:lnTo>
                    <a:lnTo>
                      <a:pt x="327" y="1350"/>
                    </a:lnTo>
                    <a:lnTo>
                      <a:pt x="323" y="1344"/>
                    </a:lnTo>
                    <a:lnTo>
                      <a:pt x="321" y="1337"/>
                    </a:lnTo>
                    <a:lnTo>
                      <a:pt x="321" y="1328"/>
                    </a:lnTo>
                    <a:lnTo>
                      <a:pt x="321" y="1325"/>
                    </a:lnTo>
                    <a:lnTo>
                      <a:pt x="320" y="1320"/>
                    </a:lnTo>
                    <a:lnTo>
                      <a:pt x="319" y="1315"/>
                    </a:lnTo>
                    <a:lnTo>
                      <a:pt x="315" y="1309"/>
                    </a:lnTo>
                    <a:lnTo>
                      <a:pt x="312" y="1305"/>
                    </a:lnTo>
                    <a:lnTo>
                      <a:pt x="307" y="1301"/>
                    </a:lnTo>
                    <a:lnTo>
                      <a:pt x="303" y="1299"/>
                    </a:lnTo>
                    <a:lnTo>
                      <a:pt x="299" y="1296"/>
                    </a:lnTo>
                    <a:lnTo>
                      <a:pt x="294" y="1296"/>
                    </a:lnTo>
                    <a:lnTo>
                      <a:pt x="289" y="1297"/>
                    </a:lnTo>
                    <a:lnTo>
                      <a:pt x="284" y="1300"/>
                    </a:lnTo>
                    <a:lnTo>
                      <a:pt x="281" y="1305"/>
                    </a:lnTo>
                    <a:lnTo>
                      <a:pt x="272" y="1312"/>
                    </a:lnTo>
                    <a:lnTo>
                      <a:pt x="265" y="1317"/>
                    </a:lnTo>
                    <a:lnTo>
                      <a:pt x="263" y="1318"/>
                    </a:lnTo>
                    <a:lnTo>
                      <a:pt x="260" y="1318"/>
                    </a:lnTo>
                    <a:lnTo>
                      <a:pt x="258" y="1318"/>
                    </a:lnTo>
                    <a:lnTo>
                      <a:pt x="256" y="1317"/>
                    </a:lnTo>
                    <a:lnTo>
                      <a:pt x="253" y="1313"/>
                    </a:lnTo>
                    <a:lnTo>
                      <a:pt x="250" y="1309"/>
                    </a:lnTo>
                    <a:lnTo>
                      <a:pt x="247" y="1308"/>
                    </a:lnTo>
                    <a:lnTo>
                      <a:pt x="244" y="1307"/>
                    </a:lnTo>
                    <a:lnTo>
                      <a:pt x="240" y="1307"/>
                    </a:lnTo>
                    <a:lnTo>
                      <a:pt x="236" y="1308"/>
                    </a:lnTo>
                    <a:lnTo>
                      <a:pt x="231" y="1309"/>
                    </a:lnTo>
                    <a:lnTo>
                      <a:pt x="228" y="1312"/>
                    </a:lnTo>
                    <a:lnTo>
                      <a:pt x="226" y="1314"/>
                    </a:lnTo>
                    <a:lnTo>
                      <a:pt x="225" y="1318"/>
                    </a:lnTo>
                    <a:lnTo>
                      <a:pt x="222" y="1320"/>
                    </a:lnTo>
                    <a:lnTo>
                      <a:pt x="220" y="1322"/>
                    </a:lnTo>
                    <a:lnTo>
                      <a:pt x="215" y="1325"/>
                    </a:lnTo>
                    <a:lnTo>
                      <a:pt x="209" y="1326"/>
                    </a:lnTo>
                    <a:lnTo>
                      <a:pt x="202" y="1326"/>
                    </a:lnTo>
                    <a:lnTo>
                      <a:pt x="195" y="1325"/>
                    </a:lnTo>
                    <a:lnTo>
                      <a:pt x="190" y="1322"/>
                    </a:lnTo>
                    <a:lnTo>
                      <a:pt x="187" y="1320"/>
                    </a:lnTo>
                    <a:lnTo>
                      <a:pt x="183" y="1317"/>
                    </a:lnTo>
                    <a:lnTo>
                      <a:pt x="181" y="1314"/>
                    </a:lnTo>
                    <a:lnTo>
                      <a:pt x="182" y="1311"/>
                    </a:lnTo>
                    <a:lnTo>
                      <a:pt x="188" y="1305"/>
                    </a:lnTo>
                    <a:lnTo>
                      <a:pt x="190" y="1301"/>
                    </a:lnTo>
                    <a:lnTo>
                      <a:pt x="194" y="1297"/>
                    </a:lnTo>
                    <a:lnTo>
                      <a:pt x="195" y="1293"/>
                    </a:lnTo>
                    <a:lnTo>
                      <a:pt x="196" y="1288"/>
                    </a:lnTo>
                    <a:lnTo>
                      <a:pt x="197" y="1283"/>
                    </a:lnTo>
                    <a:lnTo>
                      <a:pt x="196" y="1277"/>
                    </a:lnTo>
                    <a:lnTo>
                      <a:pt x="196" y="1274"/>
                    </a:lnTo>
                    <a:lnTo>
                      <a:pt x="194" y="1269"/>
                    </a:lnTo>
                    <a:lnTo>
                      <a:pt x="192" y="1259"/>
                    </a:lnTo>
                    <a:lnTo>
                      <a:pt x="189" y="1250"/>
                    </a:lnTo>
                    <a:lnTo>
                      <a:pt x="188" y="1238"/>
                    </a:lnTo>
                    <a:lnTo>
                      <a:pt x="184" y="1225"/>
                    </a:lnTo>
                    <a:lnTo>
                      <a:pt x="183" y="1218"/>
                    </a:lnTo>
                    <a:lnTo>
                      <a:pt x="183" y="1212"/>
                    </a:lnTo>
                    <a:lnTo>
                      <a:pt x="182" y="1205"/>
                    </a:lnTo>
                    <a:lnTo>
                      <a:pt x="183" y="1199"/>
                    </a:lnTo>
                    <a:lnTo>
                      <a:pt x="187" y="1188"/>
                    </a:lnTo>
                    <a:lnTo>
                      <a:pt x="188" y="1177"/>
                    </a:lnTo>
                    <a:lnTo>
                      <a:pt x="188" y="1172"/>
                    </a:lnTo>
                    <a:lnTo>
                      <a:pt x="187" y="1167"/>
                    </a:lnTo>
                    <a:lnTo>
                      <a:pt x="184" y="1161"/>
                    </a:lnTo>
                    <a:lnTo>
                      <a:pt x="181" y="1155"/>
                    </a:lnTo>
                    <a:lnTo>
                      <a:pt x="171" y="1147"/>
                    </a:lnTo>
                    <a:lnTo>
                      <a:pt x="165" y="1139"/>
                    </a:lnTo>
                    <a:lnTo>
                      <a:pt x="163" y="1137"/>
                    </a:lnTo>
                    <a:lnTo>
                      <a:pt x="161" y="1132"/>
                    </a:lnTo>
                    <a:lnTo>
                      <a:pt x="158" y="1128"/>
                    </a:lnTo>
                    <a:lnTo>
                      <a:pt x="157" y="1122"/>
                    </a:lnTo>
                    <a:lnTo>
                      <a:pt x="152" y="1107"/>
                    </a:lnTo>
                    <a:lnTo>
                      <a:pt x="146" y="1093"/>
                    </a:lnTo>
                    <a:lnTo>
                      <a:pt x="142" y="1087"/>
                    </a:lnTo>
                    <a:lnTo>
                      <a:pt x="138" y="1081"/>
                    </a:lnTo>
                    <a:lnTo>
                      <a:pt x="133" y="1076"/>
                    </a:lnTo>
                    <a:lnTo>
                      <a:pt x="129" y="1073"/>
                    </a:lnTo>
                    <a:lnTo>
                      <a:pt x="119" y="1066"/>
                    </a:lnTo>
                    <a:lnTo>
                      <a:pt x="112" y="1057"/>
                    </a:lnTo>
                    <a:lnTo>
                      <a:pt x="107" y="1049"/>
                    </a:lnTo>
                    <a:lnTo>
                      <a:pt x="102" y="1042"/>
                    </a:lnTo>
                    <a:lnTo>
                      <a:pt x="100" y="1040"/>
                    </a:lnTo>
                    <a:lnTo>
                      <a:pt x="98" y="1037"/>
                    </a:lnTo>
                    <a:lnTo>
                      <a:pt x="95" y="1037"/>
                    </a:lnTo>
                    <a:lnTo>
                      <a:pt x="93" y="1036"/>
                    </a:lnTo>
                    <a:lnTo>
                      <a:pt x="89" y="1037"/>
                    </a:lnTo>
                    <a:lnTo>
                      <a:pt x="85" y="1040"/>
                    </a:lnTo>
                    <a:lnTo>
                      <a:pt x="82" y="1040"/>
                    </a:lnTo>
                    <a:lnTo>
                      <a:pt x="81" y="1040"/>
                    </a:lnTo>
                    <a:lnTo>
                      <a:pt x="80" y="1038"/>
                    </a:lnTo>
                    <a:lnTo>
                      <a:pt x="80" y="1036"/>
                    </a:lnTo>
                    <a:lnTo>
                      <a:pt x="80" y="1031"/>
                    </a:lnTo>
                    <a:lnTo>
                      <a:pt x="80" y="1025"/>
                    </a:lnTo>
                    <a:lnTo>
                      <a:pt x="80" y="1022"/>
                    </a:lnTo>
                    <a:lnTo>
                      <a:pt x="79" y="1019"/>
                    </a:lnTo>
                    <a:lnTo>
                      <a:pt x="76" y="1017"/>
                    </a:lnTo>
                    <a:lnTo>
                      <a:pt x="74" y="1016"/>
                    </a:lnTo>
                    <a:lnTo>
                      <a:pt x="68" y="1013"/>
                    </a:lnTo>
                    <a:lnTo>
                      <a:pt x="60" y="1011"/>
                    </a:lnTo>
                    <a:lnTo>
                      <a:pt x="54" y="1011"/>
                    </a:lnTo>
                    <a:lnTo>
                      <a:pt x="49" y="1010"/>
                    </a:lnTo>
                    <a:lnTo>
                      <a:pt x="43" y="1007"/>
                    </a:lnTo>
                    <a:lnTo>
                      <a:pt x="37" y="1005"/>
                    </a:lnTo>
                    <a:lnTo>
                      <a:pt x="31" y="1000"/>
                    </a:lnTo>
                    <a:lnTo>
                      <a:pt x="25" y="996"/>
                    </a:lnTo>
                    <a:lnTo>
                      <a:pt x="19" y="988"/>
                    </a:lnTo>
                    <a:lnTo>
                      <a:pt x="13" y="980"/>
                    </a:lnTo>
                    <a:lnTo>
                      <a:pt x="8" y="971"/>
                    </a:lnTo>
                    <a:lnTo>
                      <a:pt x="5" y="961"/>
                    </a:lnTo>
                    <a:lnTo>
                      <a:pt x="1" y="952"/>
                    </a:lnTo>
                    <a:lnTo>
                      <a:pt x="0" y="942"/>
                    </a:lnTo>
                    <a:lnTo>
                      <a:pt x="0" y="934"/>
                    </a:lnTo>
                    <a:lnTo>
                      <a:pt x="1" y="927"/>
                    </a:lnTo>
                    <a:lnTo>
                      <a:pt x="3" y="921"/>
                    </a:lnTo>
                    <a:lnTo>
                      <a:pt x="5" y="917"/>
                    </a:lnTo>
                    <a:lnTo>
                      <a:pt x="10" y="914"/>
                    </a:lnTo>
                    <a:lnTo>
                      <a:pt x="12" y="910"/>
                    </a:lnTo>
                    <a:lnTo>
                      <a:pt x="12" y="906"/>
                    </a:lnTo>
                    <a:lnTo>
                      <a:pt x="11" y="902"/>
                    </a:lnTo>
                    <a:lnTo>
                      <a:pt x="11" y="898"/>
                    </a:lnTo>
                    <a:lnTo>
                      <a:pt x="11" y="896"/>
                    </a:lnTo>
                    <a:lnTo>
                      <a:pt x="12" y="892"/>
                    </a:lnTo>
                    <a:lnTo>
                      <a:pt x="13" y="890"/>
                    </a:lnTo>
                    <a:lnTo>
                      <a:pt x="16" y="887"/>
                    </a:lnTo>
                    <a:lnTo>
                      <a:pt x="19" y="885"/>
                    </a:lnTo>
                    <a:lnTo>
                      <a:pt x="23" y="884"/>
                    </a:lnTo>
                    <a:lnTo>
                      <a:pt x="27" y="883"/>
                    </a:lnTo>
                    <a:lnTo>
                      <a:pt x="38" y="881"/>
                    </a:lnTo>
                    <a:lnTo>
                      <a:pt x="47" y="879"/>
                    </a:lnTo>
                    <a:lnTo>
                      <a:pt x="50" y="876"/>
                    </a:lnTo>
                    <a:lnTo>
                      <a:pt x="54" y="872"/>
                    </a:lnTo>
                    <a:lnTo>
                      <a:pt x="56" y="867"/>
                    </a:lnTo>
                    <a:lnTo>
                      <a:pt x="58" y="860"/>
                    </a:lnTo>
                    <a:lnTo>
                      <a:pt x="63" y="842"/>
                    </a:lnTo>
                    <a:lnTo>
                      <a:pt x="67" y="832"/>
                    </a:lnTo>
                    <a:lnTo>
                      <a:pt x="69" y="828"/>
                    </a:lnTo>
                    <a:lnTo>
                      <a:pt x="71" y="824"/>
                    </a:lnTo>
                    <a:lnTo>
                      <a:pt x="75" y="822"/>
                    </a:lnTo>
                    <a:lnTo>
                      <a:pt x="80" y="818"/>
                    </a:lnTo>
                    <a:lnTo>
                      <a:pt x="88" y="811"/>
                    </a:lnTo>
                    <a:lnTo>
                      <a:pt x="96" y="802"/>
                    </a:lnTo>
                    <a:lnTo>
                      <a:pt x="104" y="790"/>
                    </a:lnTo>
                    <a:lnTo>
                      <a:pt x="107" y="782"/>
                    </a:lnTo>
                    <a:lnTo>
                      <a:pt x="108" y="778"/>
                    </a:lnTo>
                    <a:lnTo>
                      <a:pt x="111" y="776"/>
                    </a:lnTo>
                    <a:lnTo>
                      <a:pt x="113" y="773"/>
                    </a:lnTo>
                    <a:lnTo>
                      <a:pt x="117" y="771"/>
                    </a:lnTo>
                    <a:lnTo>
                      <a:pt x="120" y="770"/>
                    </a:lnTo>
                    <a:lnTo>
                      <a:pt x="124" y="769"/>
                    </a:lnTo>
                    <a:lnTo>
                      <a:pt x="129" y="767"/>
                    </a:lnTo>
                    <a:lnTo>
                      <a:pt x="134" y="767"/>
                    </a:lnTo>
                    <a:lnTo>
                      <a:pt x="143" y="767"/>
                    </a:lnTo>
                    <a:lnTo>
                      <a:pt x="150" y="765"/>
                    </a:lnTo>
                    <a:lnTo>
                      <a:pt x="153" y="761"/>
                    </a:lnTo>
                    <a:lnTo>
                      <a:pt x="156" y="758"/>
                    </a:lnTo>
                    <a:lnTo>
                      <a:pt x="158" y="754"/>
                    </a:lnTo>
                    <a:lnTo>
                      <a:pt x="162" y="752"/>
                    </a:lnTo>
                    <a:lnTo>
                      <a:pt x="167" y="751"/>
                    </a:lnTo>
                    <a:lnTo>
                      <a:pt x="171" y="751"/>
                    </a:lnTo>
                    <a:lnTo>
                      <a:pt x="176" y="750"/>
                    </a:lnTo>
                    <a:lnTo>
                      <a:pt x="178" y="747"/>
                    </a:lnTo>
                    <a:lnTo>
                      <a:pt x="180" y="745"/>
                    </a:lnTo>
                    <a:lnTo>
                      <a:pt x="181" y="742"/>
                    </a:lnTo>
                    <a:lnTo>
                      <a:pt x="181" y="739"/>
                    </a:lnTo>
                    <a:lnTo>
                      <a:pt x="180" y="735"/>
                    </a:lnTo>
                    <a:lnTo>
                      <a:pt x="180" y="731"/>
                    </a:lnTo>
                    <a:lnTo>
                      <a:pt x="180" y="726"/>
                    </a:lnTo>
                    <a:lnTo>
                      <a:pt x="181" y="721"/>
                    </a:lnTo>
                    <a:lnTo>
                      <a:pt x="183" y="716"/>
                    </a:lnTo>
                    <a:lnTo>
                      <a:pt x="187" y="713"/>
                    </a:lnTo>
                    <a:lnTo>
                      <a:pt x="192" y="709"/>
                    </a:lnTo>
                    <a:lnTo>
                      <a:pt x="197" y="706"/>
                    </a:lnTo>
                    <a:lnTo>
                      <a:pt x="203" y="702"/>
                    </a:lnTo>
                    <a:lnTo>
                      <a:pt x="211" y="698"/>
                    </a:lnTo>
                    <a:lnTo>
                      <a:pt x="219" y="695"/>
                    </a:lnTo>
                    <a:lnTo>
                      <a:pt x="226" y="690"/>
                    </a:lnTo>
                    <a:lnTo>
                      <a:pt x="233" y="684"/>
                    </a:lnTo>
                    <a:lnTo>
                      <a:pt x="240" y="678"/>
                    </a:lnTo>
                    <a:lnTo>
                      <a:pt x="245" y="672"/>
                    </a:lnTo>
                    <a:lnTo>
                      <a:pt x="249" y="666"/>
                    </a:lnTo>
                    <a:lnTo>
                      <a:pt x="249" y="660"/>
                    </a:lnTo>
                    <a:lnTo>
                      <a:pt x="247" y="650"/>
                    </a:lnTo>
                    <a:lnTo>
                      <a:pt x="246" y="638"/>
                    </a:lnTo>
                    <a:lnTo>
                      <a:pt x="247" y="633"/>
                    </a:lnTo>
                    <a:lnTo>
                      <a:pt x="247" y="627"/>
                    </a:lnTo>
                    <a:lnTo>
                      <a:pt x="250" y="622"/>
                    </a:lnTo>
                    <a:lnTo>
                      <a:pt x="252" y="618"/>
                    </a:lnTo>
                    <a:lnTo>
                      <a:pt x="266" y="602"/>
                    </a:lnTo>
                    <a:lnTo>
                      <a:pt x="276" y="589"/>
                    </a:lnTo>
                    <a:lnTo>
                      <a:pt x="277" y="582"/>
                    </a:lnTo>
                    <a:lnTo>
                      <a:pt x="281" y="577"/>
                    </a:lnTo>
                    <a:lnTo>
                      <a:pt x="284" y="572"/>
                    </a:lnTo>
                    <a:lnTo>
                      <a:pt x="288" y="570"/>
                    </a:lnTo>
                    <a:lnTo>
                      <a:pt x="291" y="567"/>
                    </a:lnTo>
                    <a:lnTo>
                      <a:pt x="294" y="562"/>
                    </a:lnTo>
                    <a:lnTo>
                      <a:pt x="295" y="553"/>
                    </a:lnTo>
                    <a:lnTo>
                      <a:pt x="294" y="543"/>
                    </a:lnTo>
                    <a:lnTo>
                      <a:pt x="290" y="532"/>
                    </a:lnTo>
                    <a:lnTo>
                      <a:pt x="283" y="520"/>
                    </a:lnTo>
                    <a:lnTo>
                      <a:pt x="280" y="515"/>
                    </a:lnTo>
                    <a:lnTo>
                      <a:pt x="277" y="509"/>
                    </a:lnTo>
                    <a:lnTo>
                      <a:pt x="275" y="505"/>
                    </a:lnTo>
                    <a:lnTo>
                      <a:pt x="274" y="499"/>
                    </a:lnTo>
                    <a:lnTo>
                      <a:pt x="275" y="488"/>
                    </a:lnTo>
                    <a:lnTo>
                      <a:pt x="276" y="480"/>
                    </a:lnTo>
                    <a:lnTo>
                      <a:pt x="278" y="476"/>
                    </a:lnTo>
                    <a:lnTo>
                      <a:pt x="280" y="474"/>
                    </a:lnTo>
                    <a:lnTo>
                      <a:pt x="282" y="471"/>
                    </a:lnTo>
                    <a:lnTo>
                      <a:pt x="285" y="470"/>
                    </a:lnTo>
                    <a:lnTo>
                      <a:pt x="288" y="470"/>
                    </a:lnTo>
                    <a:lnTo>
                      <a:pt x="290" y="468"/>
                    </a:lnTo>
                    <a:lnTo>
                      <a:pt x="293" y="467"/>
                    </a:lnTo>
                    <a:lnTo>
                      <a:pt x="294" y="463"/>
                    </a:lnTo>
                    <a:lnTo>
                      <a:pt x="295" y="461"/>
                    </a:lnTo>
                    <a:lnTo>
                      <a:pt x="295" y="457"/>
                    </a:lnTo>
                    <a:lnTo>
                      <a:pt x="294" y="454"/>
                    </a:lnTo>
                    <a:lnTo>
                      <a:pt x="291" y="450"/>
                    </a:lnTo>
                    <a:lnTo>
                      <a:pt x="287" y="444"/>
                    </a:lnTo>
                    <a:lnTo>
                      <a:pt x="282" y="437"/>
                    </a:lnTo>
                    <a:lnTo>
                      <a:pt x="280" y="433"/>
                    </a:lnTo>
                    <a:lnTo>
                      <a:pt x="278" y="430"/>
                    </a:lnTo>
                    <a:lnTo>
                      <a:pt x="278" y="424"/>
                    </a:lnTo>
                    <a:lnTo>
                      <a:pt x="278" y="419"/>
                    </a:lnTo>
                    <a:lnTo>
                      <a:pt x="280" y="412"/>
                    </a:lnTo>
                    <a:lnTo>
                      <a:pt x="282" y="406"/>
                    </a:lnTo>
                    <a:lnTo>
                      <a:pt x="284" y="401"/>
                    </a:lnTo>
                    <a:lnTo>
                      <a:pt x="289" y="397"/>
                    </a:lnTo>
                    <a:lnTo>
                      <a:pt x="294" y="393"/>
                    </a:lnTo>
                    <a:lnTo>
                      <a:pt x="300" y="391"/>
                    </a:lnTo>
                    <a:lnTo>
                      <a:pt x="304" y="389"/>
                    </a:lnTo>
                    <a:lnTo>
                      <a:pt x="310" y="392"/>
                    </a:lnTo>
                    <a:lnTo>
                      <a:pt x="321" y="397"/>
                    </a:lnTo>
                    <a:lnTo>
                      <a:pt x="332" y="400"/>
                    </a:lnTo>
                    <a:lnTo>
                      <a:pt x="341" y="401"/>
                    </a:lnTo>
                    <a:lnTo>
                      <a:pt x="351" y="401"/>
                    </a:lnTo>
                    <a:lnTo>
                      <a:pt x="360" y="400"/>
                    </a:lnTo>
                    <a:lnTo>
                      <a:pt x="370" y="400"/>
                    </a:lnTo>
                    <a:lnTo>
                      <a:pt x="378" y="402"/>
                    </a:lnTo>
                    <a:lnTo>
                      <a:pt x="386" y="406"/>
                    </a:lnTo>
                    <a:lnTo>
                      <a:pt x="395" y="410"/>
                    </a:lnTo>
                    <a:lnTo>
                      <a:pt x="401" y="411"/>
                    </a:lnTo>
                    <a:lnTo>
                      <a:pt x="404" y="411"/>
                    </a:lnTo>
                    <a:lnTo>
                      <a:pt x="407" y="410"/>
                    </a:lnTo>
                    <a:lnTo>
                      <a:pt x="409" y="406"/>
                    </a:lnTo>
                    <a:lnTo>
                      <a:pt x="411" y="401"/>
                    </a:lnTo>
                    <a:lnTo>
                      <a:pt x="414" y="393"/>
                    </a:lnTo>
                    <a:lnTo>
                      <a:pt x="417" y="385"/>
                    </a:lnTo>
                    <a:lnTo>
                      <a:pt x="421" y="382"/>
                    </a:lnTo>
                    <a:lnTo>
                      <a:pt x="425" y="380"/>
                    </a:lnTo>
                    <a:lnTo>
                      <a:pt x="430" y="378"/>
                    </a:lnTo>
                    <a:lnTo>
                      <a:pt x="436" y="376"/>
                    </a:lnTo>
                    <a:lnTo>
                      <a:pt x="448" y="373"/>
                    </a:lnTo>
                    <a:lnTo>
                      <a:pt x="455" y="370"/>
                    </a:lnTo>
                    <a:lnTo>
                      <a:pt x="457" y="368"/>
                    </a:lnTo>
                    <a:lnTo>
                      <a:pt x="457" y="366"/>
                    </a:lnTo>
                    <a:lnTo>
                      <a:pt x="457" y="362"/>
                    </a:lnTo>
                    <a:lnTo>
                      <a:pt x="457" y="357"/>
                    </a:lnTo>
                    <a:lnTo>
                      <a:pt x="454" y="344"/>
                    </a:lnTo>
                    <a:lnTo>
                      <a:pt x="451" y="331"/>
                    </a:lnTo>
                    <a:lnTo>
                      <a:pt x="448" y="324"/>
                    </a:lnTo>
                    <a:lnTo>
                      <a:pt x="446" y="319"/>
                    </a:lnTo>
                    <a:lnTo>
                      <a:pt x="442" y="315"/>
                    </a:lnTo>
                    <a:lnTo>
                      <a:pt x="439" y="312"/>
                    </a:lnTo>
                    <a:lnTo>
                      <a:pt x="421" y="306"/>
                    </a:lnTo>
                    <a:lnTo>
                      <a:pt x="406" y="300"/>
                    </a:lnTo>
                    <a:lnTo>
                      <a:pt x="402" y="297"/>
                    </a:lnTo>
                    <a:lnTo>
                      <a:pt x="400" y="291"/>
                    </a:lnTo>
                    <a:lnTo>
                      <a:pt x="397" y="285"/>
                    </a:lnTo>
                    <a:lnTo>
                      <a:pt x="396" y="279"/>
                    </a:lnTo>
                    <a:lnTo>
                      <a:pt x="396" y="272"/>
                    </a:lnTo>
                    <a:lnTo>
                      <a:pt x="397" y="267"/>
                    </a:lnTo>
                    <a:lnTo>
                      <a:pt x="397" y="265"/>
                    </a:lnTo>
                    <a:lnTo>
                      <a:pt x="400" y="263"/>
                    </a:lnTo>
                    <a:lnTo>
                      <a:pt x="401" y="262"/>
                    </a:lnTo>
                    <a:lnTo>
                      <a:pt x="403" y="261"/>
                    </a:lnTo>
                    <a:lnTo>
                      <a:pt x="411" y="260"/>
                    </a:lnTo>
                    <a:lnTo>
                      <a:pt x="421" y="259"/>
                    </a:lnTo>
                    <a:lnTo>
                      <a:pt x="425" y="257"/>
                    </a:lnTo>
                    <a:lnTo>
                      <a:pt x="428" y="255"/>
                    </a:lnTo>
                    <a:lnTo>
                      <a:pt x="432" y="252"/>
                    </a:lnTo>
                    <a:lnTo>
                      <a:pt x="434" y="248"/>
                    </a:lnTo>
                    <a:lnTo>
                      <a:pt x="438" y="240"/>
                    </a:lnTo>
                    <a:lnTo>
                      <a:pt x="441" y="234"/>
                    </a:lnTo>
                    <a:lnTo>
                      <a:pt x="445" y="233"/>
                    </a:lnTo>
                    <a:lnTo>
                      <a:pt x="447" y="233"/>
                    </a:lnTo>
                    <a:lnTo>
                      <a:pt x="451" y="234"/>
                    </a:lnTo>
                    <a:lnTo>
                      <a:pt x="455" y="236"/>
                    </a:lnTo>
                    <a:lnTo>
                      <a:pt x="459" y="240"/>
                    </a:lnTo>
                    <a:lnTo>
                      <a:pt x="463" y="241"/>
                    </a:lnTo>
                    <a:lnTo>
                      <a:pt x="466" y="242"/>
                    </a:lnTo>
                    <a:lnTo>
                      <a:pt x="470" y="242"/>
                    </a:lnTo>
                    <a:lnTo>
                      <a:pt x="472" y="241"/>
                    </a:lnTo>
                    <a:lnTo>
                      <a:pt x="474" y="240"/>
                    </a:lnTo>
                    <a:lnTo>
                      <a:pt x="476" y="237"/>
                    </a:lnTo>
                    <a:lnTo>
                      <a:pt x="478" y="235"/>
                    </a:lnTo>
                    <a:lnTo>
                      <a:pt x="483" y="228"/>
                    </a:lnTo>
                    <a:lnTo>
                      <a:pt x="485" y="219"/>
                    </a:lnTo>
                    <a:lnTo>
                      <a:pt x="485" y="211"/>
                    </a:lnTo>
                    <a:lnTo>
                      <a:pt x="485" y="203"/>
                    </a:lnTo>
                    <a:lnTo>
                      <a:pt x="483" y="196"/>
                    </a:lnTo>
                    <a:lnTo>
                      <a:pt x="482" y="189"/>
                    </a:lnTo>
                    <a:lnTo>
                      <a:pt x="483" y="186"/>
                    </a:lnTo>
                    <a:lnTo>
                      <a:pt x="484" y="184"/>
                    </a:lnTo>
                    <a:lnTo>
                      <a:pt x="486" y="183"/>
                    </a:lnTo>
                    <a:lnTo>
                      <a:pt x="491" y="183"/>
                    </a:lnTo>
                    <a:lnTo>
                      <a:pt x="495" y="181"/>
                    </a:lnTo>
                    <a:lnTo>
                      <a:pt x="498" y="181"/>
                    </a:lnTo>
                    <a:lnTo>
                      <a:pt x="502" y="179"/>
                    </a:lnTo>
                    <a:lnTo>
                      <a:pt x="503" y="177"/>
                    </a:lnTo>
                    <a:lnTo>
                      <a:pt x="507" y="170"/>
                    </a:lnTo>
                    <a:lnTo>
                      <a:pt x="507" y="160"/>
                    </a:lnTo>
                    <a:lnTo>
                      <a:pt x="507" y="147"/>
                    </a:lnTo>
                    <a:lnTo>
                      <a:pt x="507" y="133"/>
                    </a:lnTo>
                    <a:lnTo>
                      <a:pt x="508" y="118"/>
                    </a:lnTo>
                    <a:lnTo>
                      <a:pt x="510" y="108"/>
                    </a:lnTo>
                    <a:lnTo>
                      <a:pt x="515" y="97"/>
                    </a:lnTo>
                    <a:lnTo>
                      <a:pt x="518" y="83"/>
                    </a:lnTo>
                    <a:lnTo>
                      <a:pt x="522" y="68"/>
                    </a:lnTo>
                    <a:lnTo>
                      <a:pt x="523" y="57"/>
                    </a:lnTo>
                    <a:lnTo>
                      <a:pt x="523" y="42"/>
                    </a:lnTo>
                    <a:lnTo>
                      <a:pt x="521" y="30"/>
                    </a:lnTo>
                    <a:lnTo>
                      <a:pt x="521" y="27"/>
                    </a:lnTo>
                    <a:lnTo>
                      <a:pt x="523" y="23"/>
                    </a:lnTo>
                    <a:lnTo>
                      <a:pt x="527" y="19"/>
                    </a:lnTo>
                    <a:lnTo>
                      <a:pt x="533" y="15"/>
                    </a:lnTo>
                    <a:lnTo>
                      <a:pt x="539" y="10"/>
                    </a:lnTo>
                    <a:lnTo>
                      <a:pt x="548" y="5"/>
                    </a:lnTo>
                    <a:lnTo>
                      <a:pt x="553" y="4"/>
                    </a:lnTo>
                    <a:lnTo>
                      <a:pt x="558" y="2"/>
                    </a:lnTo>
                    <a:lnTo>
                      <a:pt x="564" y="2"/>
                    </a:lnTo>
                    <a:lnTo>
                      <a:pt x="571" y="1"/>
                    </a:lnTo>
                    <a:lnTo>
                      <a:pt x="585" y="1"/>
                    </a:lnTo>
                    <a:lnTo>
                      <a:pt x="598" y="1"/>
                    </a:lnTo>
                    <a:lnTo>
                      <a:pt x="610" y="0"/>
                    </a:lnTo>
                    <a:lnTo>
                      <a:pt x="618" y="0"/>
                    </a:lnTo>
                    <a:lnTo>
                      <a:pt x="622" y="1"/>
                    </a:lnTo>
                    <a:lnTo>
                      <a:pt x="624" y="2"/>
                    </a:lnTo>
                    <a:lnTo>
                      <a:pt x="628" y="4"/>
                    </a:lnTo>
                    <a:lnTo>
                      <a:pt x="631" y="8"/>
                    </a:lnTo>
                    <a:lnTo>
                      <a:pt x="635" y="13"/>
                    </a:lnTo>
                    <a:lnTo>
                      <a:pt x="637" y="19"/>
                    </a:lnTo>
                    <a:lnTo>
                      <a:pt x="640" y="25"/>
                    </a:lnTo>
                    <a:lnTo>
                      <a:pt x="642" y="30"/>
                    </a:lnTo>
                    <a:lnTo>
                      <a:pt x="644" y="38"/>
                    </a:lnTo>
                    <a:lnTo>
                      <a:pt x="648" y="45"/>
                    </a:lnTo>
                    <a:lnTo>
                      <a:pt x="653" y="53"/>
                    </a:lnTo>
                    <a:lnTo>
                      <a:pt x="659" y="60"/>
                    </a:lnTo>
                    <a:lnTo>
                      <a:pt x="665" y="67"/>
                    </a:lnTo>
                    <a:lnTo>
                      <a:pt x="672" y="74"/>
                    </a:lnTo>
                    <a:lnTo>
                      <a:pt x="679" y="79"/>
                    </a:lnTo>
                    <a:lnTo>
                      <a:pt x="686" y="83"/>
                    </a:lnTo>
                    <a:lnTo>
                      <a:pt x="703" y="88"/>
                    </a:lnTo>
                    <a:lnTo>
                      <a:pt x="721" y="91"/>
                    </a:lnTo>
                    <a:lnTo>
                      <a:pt x="730" y="92"/>
                    </a:lnTo>
                    <a:lnTo>
                      <a:pt x="740" y="92"/>
                    </a:lnTo>
                    <a:lnTo>
                      <a:pt x="748" y="91"/>
                    </a:lnTo>
                    <a:lnTo>
                      <a:pt x="756" y="90"/>
                    </a:lnTo>
                    <a:lnTo>
                      <a:pt x="769" y="89"/>
                    </a:lnTo>
                    <a:lnTo>
                      <a:pt x="782" y="88"/>
                    </a:lnTo>
                    <a:lnTo>
                      <a:pt x="788" y="88"/>
                    </a:lnTo>
                    <a:lnTo>
                      <a:pt x="794" y="88"/>
                    </a:lnTo>
                    <a:lnTo>
                      <a:pt x="800" y="90"/>
                    </a:lnTo>
                    <a:lnTo>
                      <a:pt x="806" y="91"/>
                    </a:lnTo>
                    <a:lnTo>
                      <a:pt x="811" y="96"/>
                    </a:lnTo>
                    <a:lnTo>
                      <a:pt x="816" y="101"/>
                    </a:lnTo>
                    <a:lnTo>
                      <a:pt x="819" y="107"/>
                    </a:lnTo>
                    <a:lnTo>
                      <a:pt x="823" y="114"/>
                    </a:lnTo>
                    <a:lnTo>
                      <a:pt x="828" y="128"/>
                    </a:lnTo>
                    <a:lnTo>
                      <a:pt x="832" y="141"/>
                    </a:lnTo>
                    <a:lnTo>
                      <a:pt x="835" y="145"/>
                    </a:lnTo>
                    <a:lnTo>
                      <a:pt x="838" y="147"/>
                    </a:lnTo>
                    <a:lnTo>
                      <a:pt x="842" y="148"/>
                    </a:lnTo>
                    <a:lnTo>
                      <a:pt x="847" y="148"/>
                    </a:lnTo>
                    <a:lnTo>
                      <a:pt x="851" y="147"/>
                    </a:lnTo>
                    <a:lnTo>
                      <a:pt x="856" y="145"/>
                    </a:lnTo>
                    <a:lnTo>
                      <a:pt x="860" y="140"/>
                    </a:lnTo>
                    <a:lnTo>
                      <a:pt x="863" y="135"/>
                    </a:lnTo>
                    <a:lnTo>
                      <a:pt x="869" y="126"/>
                    </a:lnTo>
                    <a:lnTo>
                      <a:pt x="875" y="118"/>
                    </a:lnTo>
                    <a:lnTo>
                      <a:pt x="883" y="114"/>
                    </a:lnTo>
                    <a:lnTo>
                      <a:pt x="895" y="108"/>
                    </a:lnTo>
                    <a:lnTo>
                      <a:pt x="901" y="104"/>
                    </a:lnTo>
                    <a:lnTo>
                      <a:pt x="907" y="99"/>
                    </a:lnTo>
                    <a:lnTo>
                      <a:pt x="913" y="96"/>
                    </a:lnTo>
                    <a:lnTo>
                      <a:pt x="917" y="91"/>
                    </a:lnTo>
                    <a:lnTo>
                      <a:pt x="919" y="86"/>
                    </a:lnTo>
                    <a:lnTo>
                      <a:pt x="921" y="82"/>
                    </a:lnTo>
                    <a:lnTo>
                      <a:pt x="923" y="77"/>
                    </a:lnTo>
                    <a:lnTo>
                      <a:pt x="921" y="73"/>
                    </a:lnTo>
                    <a:lnTo>
                      <a:pt x="920" y="70"/>
                    </a:lnTo>
                    <a:lnTo>
                      <a:pt x="920" y="65"/>
                    </a:lnTo>
                    <a:lnTo>
                      <a:pt x="920" y="60"/>
                    </a:lnTo>
                    <a:lnTo>
                      <a:pt x="921" y="57"/>
                    </a:lnTo>
                    <a:lnTo>
                      <a:pt x="924" y="52"/>
                    </a:lnTo>
                    <a:lnTo>
                      <a:pt x="927" y="48"/>
                    </a:lnTo>
                    <a:lnTo>
                      <a:pt x="931" y="44"/>
                    </a:lnTo>
                    <a:lnTo>
                      <a:pt x="936" y="41"/>
                    </a:lnTo>
                    <a:lnTo>
                      <a:pt x="948" y="35"/>
                    </a:lnTo>
                    <a:lnTo>
                      <a:pt x="963" y="30"/>
                    </a:lnTo>
                    <a:lnTo>
                      <a:pt x="977" y="27"/>
                    </a:lnTo>
                    <a:lnTo>
                      <a:pt x="989" y="25"/>
                    </a:lnTo>
                    <a:lnTo>
                      <a:pt x="994" y="23"/>
                    </a:lnTo>
                    <a:lnTo>
                      <a:pt x="999" y="23"/>
                    </a:lnTo>
                    <a:lnTo>
                      <a:pt x="1003" y="25"/>
                    </a:lnTo>
                    <a:lnTo>
                      <a:pt x="1008" y="26"/>
                    </a:lnTo>
                    <a:lnTo>
                      <a:pt x="1012" y="29"/>
                    </a:lnTo>
                    <a:lnTo>
                      <a:pt x="1015" y="33"/>
                    </a:lnTo>
                    <a:lnTo>
                      <a:pt x="1018" y="39"/>
                    </a:lnTo>
                    <a:lnTo>
                      <a:pt x="1019" y="46"/>
                    </a:lnTo>
                    <a:lnTo>
                      <a:pt x="1020" y="63"/>
                    </a:lnTo>
                    <a:lnTo>
                      <a:pt x="1021" y="78"/>
                    </a:lnTo>
                    <a:lnTo>
                      <a:pt x="1021" y="86"/>
                    </a:lnTo>
                    <a:lnTo>
                      <a:pt x="1022" y="92"/>
                    </a:lnTo>
                    <a:lnTo>
                      <a:pt x="1024" y="98"/>
                    </a:lnTo>
                    <a:lnTo>
                      <a:pt x="1025" y="102"/>
                    </a:lnTo>
                    <a:lnTo>
                      <a:pt x="1028" y="105"/>
                    </a:lnTo>
                    <a:lnTo>
                      <a:pt x="1034" y="108"/>
                    </a:lnTo>
                    <a:lnTo>
                      <a:pt x="1040" y="111"/>
                    </a:lnTo>
                    <a:lnTo>
                      <a:pt x="1049" y="112"/>
                    </a:lnTo>
                    <a:lnTo>
                      <a:pt x="1058" y="115"/>
                    </a:lnTo>
                    <a:lnTo>
                      <a:pt x="1068" y="116"/>
                    </a:lnTo>
                    <a:lnTo>
                      <a:pt x="1076" y="116"/>
                    </a:lnTo>
                    <a:lnTo>
                      <a:pt x="1085" y="116"/>
                    </a:lnTo>
                    <a:lnTo>
                      <a:pt x="1094" y="116"/>
                    </a:lnTo>
                    <a:lnTo>
                      <a:pt x="1102" y="117"/>
                    </a:lnTo>
                    <a:lnTo>
                      <a:pt x="1108" y="120"/>
                    </a:lnTo>
                    <a:lnTo>
                      <a:pt x="1114" y="123"/>
                    </a:lnTo>
                    <a:lnTo>
                      <a:pt x="1120" y="136"/>
                    </a:lnTo>
                    <a:lnTo>
                      <a:pt x="1127" y="155"/>
                    </a:lnTo>
                    <a:lnTo>
                      <a:pt x="1127" y="156"/>
                    </a:lnTo>
                    <a:lnTo>
                      <a:pt x="1126" y="156"/>
                    </a:lnTo>
                    <a:lnTo>
                      <a:pt x="1115" y="161"/>
                    </a:lnTo>
                    <a:lnTo>
                      <a:pt x="1104" y="170"/>
                    </a:lnTo>
                    <a:lnTo>
                      <a:pt x="1100" y="174"/>
                    </a:lnTo>
                    <a:lnTo>
                      <a:pt x="1096" y="179"/>
                    </a:lnTo>
                    <a:lnTo>
                      <a:pt x="1094" y="183"/>
                    </a:lnTo>
                    <a:lnTo>
                      <a:pt x="1093" y="186"/>
                    </a:lnTo>
                    <a:lnTo>
                      <a:pt x="1091" y="193"/>
                    </a:lnTo>
                    <a:lnTo>
                      <a:pt x="1089" y="199"/>
                    </a:lnTo>
                    <a:lnTo>
                      <a:pt x="1087" y="202"/>
                    </a:lnTo>
                    <a:lnTo>
                      <a:pt x="1083" y="204"/>
                    </a:lnTo>
                    <a:lnTo>
                      <a:pt x="1080" y="205"/>
                    </a:lnTo>
                    <a:lnTo>
                      <a:pt x="1076" y="205"/>
                    </a:lnTo>
                    <a:lnTo>
                      <a:pt x="1065" y="206"/>
                    </a:lnTo>
                    <a:lnTo>
                      <a:pt x="1055" y="209"/>
                    </a:lnTo>
                    <a:lnTo>
                      <a:pt x="1049" y="211"/>
                    </a:lnTo>
                    <a:lnTo>
                      <a:pt x="1044" y="215"/>
                    </a:lnTo>
                    <a:lnTo>
                      <a:pt x="1038" y="218"/>
                    </a:lnTo>
                    <a:lnTo>
                      <a:pt x="1033" y="224"/>
                    </a:lnTo>
                    <a:lnTo>
                      <a:pt x="1030" y="230"/>
                    </a:lnTo>
                    <a:lnTo>
                      <a:pt x="1027" y="237"/>
                    </a:lnTo>
                    <a:lnTo>
                      <a:pt x="1026" y="246"/>
                    </a:lnTo>
                    <a:lnTo>
                      <a:pt x="1025" y="255"/>
                    </a:lnTo>
                    <a:lnTo>
                      <a:pt x="1025" y="272"/>
                    </a:lnTo>
                    <a:lnTo>
                      <a:pt x="1026" y="284"/>
                    </a:lnTo>
                    <a:lnTo>
                      <a:pt x="1025" y="288"/>
                    </a:lnTo>
                    <a:lnTo>
                      <a:pt x="1022" y="293"/>
                    </a:lnTo>
                    <a:lnTo>
                      <a:pt x="1019" y="298"/>
                    </a:lnTo>
                    <a:lnTo>
                      <a:pt x="1014" y="303"/>
                    </a:lnTo>
                    <a:lnTo>
                      <a:pt x="1002" y="311"/>
                    </a:lnTo>
                    <a:lnTo>
                      <a:pt x="989" y="319"/>
                    </a:lnTo>
                    <a:lnTo>
                      <a:pt x="983" y="323"/>
                    </a:lnTo>
                    <a:lnTo>
                      <a:pt x="977" y="325"/>
                    </a:lnTo>
                    <a:lnTo>
                      <a:pt x="971" y="328"/>
                    </a:lnTo>
                    <a:lnTo>
                      <a:pt x="967" y="329"/>
                    </a:lnTo>
                    <a:lnTo>
                      <a:pt x="962" y="329"/>
                    </a:lnTo>
                    <a:lnTo>
                      <a:pt x="957" y="328"/>
                    </a:lnTo>
                    <a:lnTo>
                      <a:pt x="952" y="325"/>
                    </a:lnTo>
                    <a:lnTo>
                      <a:pt x="948" y="322"/>
                    </a:lnTo>
                    <a:lnTo>
                      <a:pt x="940" y="316"/>
                    </a:lnTo>
                    <a:lnTo>
                      <a:pt x="931" y="312"/>
                    </a:lnTo>
                    <a:lnTo>
                      <a:pt x="919" y="310"/>
                    </a:lnTo>
                    <a:lnTo>
                      <a:pt x="907" y="309"/>
                    </a:lnTo>
                    <a:lnTo>
                      <a:pt x="893" y="310"/>
                    </a:lnTo>
                    <a:lnTo>
                      <a:pt x="879" y="311"/>
                    </a:lnTo>
                    <a:lnTo>
                      <a:pt x="866" y="312"/>
                    </a:lnTo>
                    <a:lnTo>
                      <a:pt x="852" y="317"/>
                    </a:lnTo>
                    <a:lnTo>
                      <a:pt x="847" y="319"/>
                    </a:lnTo>
                    <a:lnTo>
                      <a:pt x="841" y="323"/>
                    </a:lnTo>
                    <a:lnTo>
                      <a:pt x="835" y="326"/>
                    </a:lnTo>
                    <a:lnTo>
                      <a:pt x="830" y="331"/>
                    </a:lnTo>
                    <a:lnTo>
                      <a:pt x="823" y="342"/>
                    </a:lnTo>
                    <a:lnTo>
                      <a:pt x="817" y="353"/>
                    </a:lnTo>
                    <a:lnTo>
                      <a:pt x="813" y="359"/>
                    </a:lnTo>
                    <a:lnTo>
                      <a:pt x="808" y="364"/>
                    </a:lnTo>
                    <a:lnTo>
                      <a:pt x="801" y="370"/>
                    </a:lnTo>
                    <a:lnTo>
                      <a:pt x="792" y="376"/>
                    </a:lnTo>
                    <a:lnTo>
                      <a:pt x="784" y="381"/>
                    </a:lnTo>
                    <a:lnTo>
                      <a:pt x="780" y="385"/>
                    </a:lnTo>
                    <a:lnTo>
                      <a:pt x="780" y="386"/>
                    </a:lnTo>
                    <a:lnTo>
                      <a:pt x="781" y="386"/>
                    </a:lnTo>
                    <a:lnTo>
                      <a:pt x="782" y="387"/>
                    </a:lnTo>
                    <a:lnTo>
                      <a:pt x="793" y="385"/>
                    </a:lnTo>
                    <a:lnTo>
                      <a:pt x="805" y="381"/>
                    </a:lnTo>
                    <a:lnTo>
                      <a:pt x="814" y="375"/>
                    </a:lnTo>
                    <a:lnTo>
                      <a:pt x="826" y="366"/>
                    </a:lnTo>
                    <a:lnTo>
                      <a:pt x="836" y="355"/>
                    </a:lnTo>
                    <a:lnTo>
                      <a:pt x="841" y="348"/>
                    </a:lnTo>
                    <a:lnTo>
                      <a:pt x="845" y="342"/>
                    </a:lnTo>
                    <a:lnTo>
                      <a:pt x="851" y="337"/>
                    </a:lnTo>
                    <a:lnTo>
                      <a:pt x="856" y="335"/>
                    </a:lnTo>
                    <a:lnTo>
                      <a:pt x="860" y="334"/>
                    </a:lnTo>
                    <a:lnTo>
                      <a:pt x="864" y="332"/>
                    </a:lnTo>
                    <a:lnTo>
                      <a:pt x="869" y="334"/>
                    </a:lnTo>
                    <a:lnTo>
                      <a:pt x="879" y="335"/>
                    </a:lnTo>
                    <a:lnTo>
                      <a:pt x="888" y="337"/>
                    </a:lnTo>
                    <a:lnTo>
                      <a:pt x="898" y="339"/>
                    </a:lnTo>
                    <a:lnTo>
                      <a:pt x="904" y="343"/>
                    </a:lnTo>
                    <a:lnTo>
                      <a:pt x="906" y="345"/>
                    </a:lnTo>
                    <a:lnTo>
                      <a:pt x="907" y="349"/>
                    </a:lnTo>
                    <a:lnTo>
                      <a:pt x="908" y="354"/>
                    </a:lnTo>
                    <a:lnTo>
                      <a:pt x="908" y="359"/>
                    </a:lnTo>
                    <a:lnTo>
                      <a:pt x="907" y="370"/>
                    </a:lnTo>
                    <a:lnTo>
                      <a:pt x="906" y="385"/>
                    </a:lnTo>
                    <a:lnTo>
                      <a:pt x="907" y="392"/>
                    </a:lnTo>
                    <a:lnTo>
                      <a:pt x="908" y="398"/>
                    </a:lnTo>
                    <a:lnTo>
                      <a:pt x="912" y="404"/>
                    </a:lnTo>
                    <a:lnTo>
                      <a:pt x="917" y="407"/>
                    </a:lnTo>
                    <a:lnTo>
                      <a:pt x="921" y="412"/>
                    </a:lnTo>
                    <a:lnTo>
                      <a:pt x="927" y="414"/>
                    </a:lnTo>
                    <a:lnTo>
                      <a:pt x="933" y="417"/>
                    </a:lnTo>
                    <a:lnTo>
                      <a:pt x="939" y="419"/>
                    </a:lnTo>
                    <a:lnTo>
                      <a:pt x="952" y="422"/>
                    </a:lnTo>
                    <a:lnTo>
                      <a:pt x="965" y="424"/>
                    </a:lnTo>
                    <a:lnTo>
                      <a:pt x="973" y="424"/>
                    </a:lnTo>
                    <a:lnTo>
                      <a:pt x="978" y="423"/>
                    </a:lnTo>
                    <a:lnTo>
                      <a:pt x="983" y="422"/>
                    </a:lnTo>
                    <a:lnTo>
                      <a:pt x="987" y="419"/>
                    </a:lnTo>
                    <a:lnTo>
                      <a:pt x="995" y="414"/>
                    </a:lnTo>
                    <a:lnTo>
                      <a:pt x="1003" y="412"/>
                    </a:lnTo>
                    <a:lnTo>
                      <a:pt x="1012" y="411"/>
                    </a:lnTo>
                    <a:lnTo>
                      <a:pt x="1021" y="410"/>
                    </a:lnTo>
                    <a:lnTo>
                      <a:pt x="1026" y="407"/>
                    </a:lnTo>
                    <a:lnTo>
                      <a:pt x="1030" y="405"/>
                    </a:lnTo>
                    <a:lnTo>
                      <a:pt x="1033" y="401"/>
                    </a:lnTo>
                    <a:lnTo>
                      <a:pt x="1036" y="397"/>
                    </a:lnTo>
                    <a:lnTo>
                      <a:pt x="1040" y="388"/>
                    </a:lnTo>
                    <a:lnTo>
                      <a:pt x="1043" y="380"/>
                    </a:lnTo>
                    <a:lnTo>
                      <a:pt x="1044" y="376"/>
                    </a:lnTo>
                    <a:lnTo>
                      <a:pt x="1047" y="373"/>
                    </a:lnTo>
                    <a:lnTo>
                      <a:pt x="1052" y="369"/>
                    </a:lnTo>
                    <a:lnTo>
                      <a:pt x="1057" y="364"/>
                    </a:lnTo>
                    <a:lnTo>
                      <a:pt x="1070" y="356"/>
                    </a:lnTo>
                    <a:lnTo>
                      <a:pt x="1083" y="344"/>
                    </a:lnTo>
                    <a:lnTo>
                      <a:pt x="1090" y="338"/>
                    </a:lnTo>
                    <a:lnTo>
                      <a:pt x="1099" y="334"/>
                    </a:lnTo>
                    <a:lnTo>
                      <a:pt x="1107" y="329"/>
                    </a:lnTo>
                    <a:lnTo>
                      <a:pt x="1115" y="325"/>
                    </a:lnTo>
                    <a:lnTo>
                      <a:pt x="1124" y="322"/>
                    </a:lnTo>
                    <a:lnTo>
                      <a:pt x="1132" y="319"/>
                    </a:lnTo>
                    <a:lnTo>
                      <a:pt x="1139" y="318"/>
                    </a:lnTo>
                    <a:lnTo>
                      <a:pt x="1145" y="317"/>
                    </a:lnTo>
                    <a:lnTo>
                      <a:pt x="1159" y="319"/>
                    </a:lnTo>
                    <a:lnTo>
                      <a:pt x="1175" y="324"/>
                    </a:lnTo>
                    <a:lnTo>
                      <a:pt x="1191" y="330"/>
                    </a:lnTo>
                    <a:lnTo>
                      <a:pt x="1208" y="337"/>
                    </a:lnTo>
                    <a:lnTo>
                      <a:pt x="1215" y="341"/>
                    </a:lnTo>
                    <a:lnTo>
                      <a:pt x="1222" y="347"/>
                    </a:lnTo>
                    <a:lnTo>
                      <a:pt x="1228" y="354"/>
                    </a:lnTo>
                    <a:lnTo>
                      <a:pt x="1235" y="361"/>
                    </a:lnTo>
                    <a:lnTo>
                      <a:pt x="1250" y="379"/>
                    </a:lnTo>
                    <a:lnTo>
                      <a:pt x="1264" y="399"/>
                    </a:lnTo>
                    <a:lnTo>
                      <a:pt x="1271" y="407"/>
                    </a:lnTo>
                    <a:lnTo>
                      <a:pt x="1278" y="414"/>
                    </a:lnTo>
                    <a:lnTo>
                      <a:pt x="1286" y="423"/>
                    </a:lnTo>
                    <a:lnTo>
                      <a:pt x="1296" y="430"/>
                    </a:lnTo>
                    <a:lnTo>
                      <a:pt x="1307" y="437"/>
                    </a:lnTo>
                    <a:lnTo>
                      <a:pt x="1317" y="443"/>
                    </a:lnTo>
                    <a:lnTo>
                      <a:pt x="1329" y="449"/>
                    </a:lnTo>
                    <a:lnTo>
                      <a:pt x="1341" y="454"/>
                    </a:lnTo>
                    <a:lnTo>
                      <a:pt x="1358" y="458"/>
                    </a:lnTo>
                    <a:lnTo>
                      <a:pt x="1374" y="462"/>
                    </a:lnTo>
                    <a:lnTo>
                      <a:pt x="1391" y="463"/>
                    </a:lnTo>
                    <a:lnTo>
                      <a:pt x="1405" y="463"/>
                    </a:lnTo>
                    <a:lnTo>
                      <a:pt x="1415" y="465"/>
                    </a:lnTo>
                    <a:lnTo>
                      <a:pt x="1423" y="469"/>
                    </a:lnTo>
                    <a:lnTo>
                      <a:pt x="1430" y="474"/>
                    </a:lnTo>
                    <a:lnTo>
                      <a:pt x="1437" y="476"/>
                    </a:lnTo>
                    <a:lnTo>
                      <a:pt x="1444" y="476"/>
                    </a:lnTo>
                    <a:lnTo>
                      <a:pt x="1456" y="474"/>
                    </a:lnTo>
                    <a:lnTo>
                      <a:pt x="1469" y="470"/>
                    </a:lnTo>
                    <a:lnTo>
                      <a:pt x="1479" y="467"/>
                    </a:lnTo>
                    <a:lnTo>
                      <a:pt x="1483" y="467"/>
                    </a:lnTo>
                    <a:lnTo>
                      <a:pt x="1486" y="465"/>
                    </a:lnTo>
                    <a:lnTo>
                      <a:pt x="1488" y="467"/>
                    </a:lnTo>
                    <a:lnTo>
                      <a:pt x="1491" y="467"/>
                    </a:lnTo>
                    <a:lnTo>
                      <a:pt x="1492" y="468"/>
                    </a:lnTo>
                    <a:lnTo>
                      <a:pt x="1493" y="470"/>
                    </a:lnTo>
                    <a:lnTo>
                      <a:pt x="1493" y="473"/>
                    </a:lnTo>
                    <a:lnTo>
                      <a:pt x="1493" y="475"/>
                    </a:lnTo>
                    <a:lnTo>
                      <a:pt x="1490" y="481"/>
                    </a:lnTo>
                    <a:lnTo>
                      <a:pt x="1485" y="487"/>
                    </a:lnTo>
                    <a:lnTo>
                      <a:pt x="1477" y="492"/>
                    </a:lnTo>
                    <a:lnTo>
                      <a:pt x="1467" y="498"/>
                    </a:lnTo>
                    <a:lnTo>
                      <a:pt x="1455" y="502"/>
                    </a:lnTo>
                    <a:lnTo>
                      <a:pt x="1439" y="509"/>
                    </a:lnTo>
                    <a:lnTo>
                      <a:pt x="1431" y="513"/>
                    </a:lnTo>
                    <a:lnTo>
                      <a:pt x="1423" y="517"/>
                    </a:lnTo>
                    <a:lnTo>
                      <a:pt x="1416" y="521"/>
                    </a:lnTo>
                    <a:lnTo>
                      <a:pt x="1410" y="525"/>
                    </a:lnTo>
                    <a:lnTo>
                      <a:pt x="1405" y="530"/>
                    </a:lnTo>
                    <a:lnTo>
                      <a:pt x="1403" y="534"/>
                    </a:lnTo>
                    <a:lnTo>
                      <a:pt x="1400" y="538"/>
                    </a:lnTo>
                    <a:lnTo>
                      <a:pt x="1399" y="542"/>
                    </a:lnTo>
                    <a:lnTo>
                      <a:pt x="1398" y="547"/>
                    </a:lnTo>
                    <a:lnTo>
                      <a:pt x="1393" y="556"/>
                    </a:lnTo>
                    <a:lnTo>
                      <a:pt x="1390" y="561"/>
                    </a:lnTo>
                    <a:lnTo>
                      <a:pt x="1389" y="565"/>
                    </a:lnTo>
                    <a:lnTo>
                      <a:pt x="1390" y="569"/>
                    </a:lnTo>
                    <a:lnTo>
                      <a:pt x="1391" y="572"/>
                    </a:lnTo>
                    <a:lnTo>
                      <a:pt x="1395" y="576"/>
                    </a:lnTo>
                    <a:lnTo>
                      <a:pt x="1398" y="578"/>
                    </a:lnTo>
                    <a:lnTo>
                      <a:pt x="1403" y="582"/>
                    </a:lnTo>
                    <a:lnTo>
                      <a:pt x="1409" y="583"/>
                    </a:lnTo>
                    <a:lnTo>
                      <a:pt x="1431" y="589"/>
                    </a:lnTo>
                    <a:lnTo>
                      <a:pt x="1444" y="591"/>
                    </a:lnTo>
                    <a:lnTo>
                      <a:pt x="1448" y="593"/>
                    </a:lnTo>
                    <a:lnTo>
                      <a:pt x="1450" y="595"/>
                    </a:lnTo>
                    <a:lnTo>
                      <a:pt x="1450" y="599"/>
                    </a:lnTo>
                    <a:lnTo>
                      <a:pt x="1450" y="602"/>
                    </a:lnTo>
                    <a:lnTo>
                      <a:pt x="1444" y="610"/>
                    </a:lnTo>
                    <a:lnTo>
                      <a:pt x="1437" y="620"/>
                    </a:lnTo>
                    <a:lnTo>
                      <a:pt x="1434" y="624"/>
                    </a:lnTo>
                    <a:lnTo>
                      <a:pt x="1428" y="627"/>
                    </a:lnTo>
                    <a:lnTo>
                      <a:pt x="1423" y="628"/>
                    </a:lnTo>
                    <a:lnTo>
                      <a:pt x="1417" y="628"/>
                    </a:lnTo>
                    <a:lnTo>
                      <a:pt x="1405" y="627"/>
                    </a:lnTo>
                    <a:lnTo>
                      <a:pt x="1396" y="625"/>
                    </a:lnTo>
                    <a:lnTo>
                      <a:pt x="1385" y="622"/>
                    </a:lnTo>
                    <a:lnTo>
                      <a:pt x="1373" y="621"/>
                    </a:lnTo>
                    <a:lnTo>
                      <a:pt x="1360" y="621"/>
                    </a:lnTo>
                    <a:lnTo>
                      <a:pt x="1347" y="621"/>
                    </a:lnTo>
                    <a:lnTo>
                      <a:pt x="1339" y="622"/>
                    </a:lnTo>
                    <a:lnTo>
                      <a:pt x="1330" y="625"/>
                    </a:lnTo>
                    <a:lnTo>
                      <a:pt x="1323" y="627"/>
                    </a:lnTo>
                    <a:lnTo>
                      <a:pt x="1317" y="631"/>
                    </a:lnTo>
                    <a:lnTo>
                      <a:pt x="1315" y="635"/>
                    </a:lnTo>
                    <a:lnTo>
                      <a:pt x="1314" y="641"/>
                    </a:lnTo>
                    <a:lnTo>
                      <a:pt x="1314" y="644"/>
                    </a:lnTo>
                    <a:lnTo>
                      <a:pt x="1314" y="647"/>
                    </a:lnTo>
                    <a:lnTo>
                      <a:pt x="1316" y="650"/>
                    </a:lnTo>
                    <a:lnTo>
                      <a:pt x="1317" y="652"/>
                    </a:lnTo>
                    <a:lnTo>
                      <a:pt x="1320" y="654"/>
                    </a:lnTo>
                    <a:lnTo>
                      <a:pt x="1323" y="656"/>
                    </a:lnTo>
                    <a:lnTo>
                      <a:pt x="1326" y="657"/>
                    </a:lnTo>
                    <a:lnTo>
                      <a:pt x="1329" y="657"/>
                    </a:lnTo>
                    <a:lnTo>
                      <a:pt x="1337" y="656"/>
                    </a:lnTo>
                    <a:lnTo>
                      <a:pt x="1343" y="657"/>
                    </a:lnTo>
                    <a:lnTo>
                      <a:pt x="1351" y="658"/>
                    </a:lnTo>
                    <a:lnTo>
                      <a:pt x="1355" y="660"/>
                    </a:lnTo>
                    <a:lnTo>
                      <a:pt x="1360" y="664"/>
                    </a:lnTo>
                    <a:lnTo>
                      <a:pt x="1364" y="669"/>
                    </a:lnTo>
                    <a:lnTo>
                      <a:pt x="1366" y="671"/>
                    </a:lnTo>
                    <a:lnTo>
                      <a:pt x="1368" y="672"/>
                    </a:lnTo>
                    <a:lnTo>
                      <a:pt x="1371" y="672"/>
                    </a:lnTo>
                    <a:lnTo>
                      <a:pt x="1372" y="672"/>
                    </a:lnTo>
                    <a:lnTo>
                      <a:pt x="1378" y="666"/>
                    </a:lnTo>
                    <a:lnTo>
                      <a:pt x="1383" y="660"/>
                    </a:lnTo>
                    <a:lnTo>
                      <a:pt x="1389" y="656"/>
                    </a:lnTo>
                    <a:lnTo>
                      <a:pt x="1395" y="652"/>
                    </a:lnTo>
                    <a:lnTo>
                      <a:pt x="1402" y="650"/>
                    </a:lnTo>
                    <a:lnTo>
                      <a:pt x="1409" y="649"/>
                    </a:lnTo>
                    <a:lnTo>
                      <a:pt x="1417" y="647"/>
                    </a:lnTo>
                    <a:lnTo>
                      <a:pt x="1427" y="647"/>
                    </a:lnTo>
                    <a:lnTo>
                      <a:pt x="1436" y="649"/>
                    </a:lnTo>
                    <a:lnTo>
                      <a:pt x="1443" y="650"/>
                    </a:lnTo>
                    <a:lnTo>
                      <a:pt x="1447" y="652"/>
                    </a:lnTo>
                    <a:lnTo>
                      <a:pt x="1449" y="653"/>
                    </a:lnTo>
                    <a:lnTo>
                      <a:pt x="1450" y="656"/>
                    </a:lnTo>
                    <a:lnTo>
                      <a:pt x="1450" y="658"/>
                    </a:lnTo>
                    <a:lnTo>
                      <a:pt x="1450" y="664"/>
                    </a:lnTo>
                    <a:lnTo>
                      <a:pt x="1448" y="669"/>
                    </a:lnTo>
                    <a:lnTo>
                      <a:pt x="1443" y="675"/>
                    </a:lnTo>
                    <a:lnTo>
                      <a:pt x="1435" y="683"/>
                    </a:lnTo>
                    <a:lnTo>
                      <a:pt x="1431" y="687"/>
                    </a:lnTo>
                    <a:lnTo>
                      <a:pt x="1430" y="690"/>
                    </a:lnTo>
                    <a:lnTo>
                      <a:pt x="1429" y="694"/>
                    </a:lnTo>
                    <a:lnTo>
                      <a:pt x="1430" y="696"/>
                    </a:lnTo>
                    <a:lnTo>
                      <a:pt x="1435" y="702"/>
                    </a:lnTo>
                    <a:lnTo>
                      <a:pt x="1441" y="707"/>
                    </a:lnTo>
                    <a:lnTo>
                      <a:pt x="1447" y="710"/>
                    </a:lnTo>
                    <a:lnTo>
                      <a:pt x="1452" y="714"/>
                    </a:lnTo>
                    <a:lnTo>
                      <a:pt x="1453" y="715"/>
                    </a:lnTo>
                    <a:lnTo>
                      <a:pt x="1453" y="717"/>
                    </a:lnTo>
                    <a:lnTo>
                      <a:pt x="1452" y="720"/>
                    </a:lnTo>
                    <a:lnTo>
                      <a:pt x="1449" y="721"/>
                    </a:lnTo>
                    <a:lnTo>
                      <a:pt x="1444" y="727"/>
                    </a:lnTo>
                    <a:lnTo>
                      <a:pt x="1441" y="732"/>
                    </a:lnTo>
                    <a:lnTo>
                      <a:pt x="1441" y="736"/>
                    </a:lnTo>
                    <a:lnTo>
                      <a:pt x="1441" y="741"/>
                    </a:lnTo>
                    <a:lnTo>
                      <a:pt x="1442" y="745"/>
                    </a:lnTo>
                    <a:lnTo>
                      <a:pt x="1443" y="748"/>
                    </a:lnTo>
                    <a:lnTo>
                      <a:pt x="1448" y="748"/>
                    </a:lnTo>
                    <a:lnTo>
                      <a:pt x="1454" y="745"/>
                    </a:lnTo>
                    <a:lnTo>
                      <a:pt x="1459" y="742"/>
                    </a:lnTo>
                    <a:lnTo>
                      <a:pt x="1461" y="742"/>
                    </a:lnTo>
                    <a:lnTo>
                      <a:pt x="1463" y="742"/>
                    </a:lnTo>
                    <a:lnTo>
                      <a:pt x="1466" y="744"/>
                    </a:lnTo>
                    <a:lnTo>
                      <a:pt x="1466" y="745"/>
                    </a:lnTo>
                    <a:lnTo>
                      <a:pt x="1467" y="748"/>
                    </a:lnTo>
                    <a:lnTo>
                      <a:pt x="1466" y="753"/>
                    </a:lnTo>
                    <a:lnTo>
                      <a:pt x="1465" y="758"/>
                    </a:lnTo>
                    <a:lnTo>
                      <a:pt x="1463" y="763"/>
                    </a:lnTo>
                    <a:lnTo>
                      <a:pt x="1460" y="769"/>
                    </a:lnTo>
                    <a:lnTo>
                      <a:pt x="1456" y="773"/>
                    </a:lnTo>
                    <a:lnTo>
                      <a:pt x="1452" y="777"/>
                    </a:lnTo>
                    <a:lnTo>
                      <a:pt x="1442" y="784"/>
                    </a:lnTo>
                    <a:lnTo>
                      <a:pt x="1434" y="789"/>
                    </a:lnTo>
                    <a:lnTo>
                      <a:pt x="1425" y="792"/>
                    </a:lnTo>
                    <a:lnTo>
                      <a:pt x="1418" y="792"/>
                    </a:lnTo>
                    <a:lnTo>
                      <a:pt x="1416" y="792"/>
                    </a:lnTo>
                    <a:lnTo>
                      <a:pt x="1414" y="791"/>
                    </a:lnTo>
                    <a:lnTo>
                      <a:pt x="1411" y="789"/>
                    </a:lnTo>
                    <a:lnTo>
                      <a:pt x="1410" y="786"/>
                    </a:lnTo>
                    <a:lnTo>
                      <a:pt x="1408" y="778"/>
                    </a:lnTo>
                    <a:lnTo>
                      <a:pt x="1406" y="765"/>
                    </a:lnTo>
                    <a:lnTo>
                      <a:pt x="1405" y="753"/>
                    </a:lnTo>
                    <a:lnTo>
                      <a:pt x="1405" y="742"/>
                    </a:lnTo>
                    <a:lnTo>
                      <a:pt x="1405" y="733"/>
                    </a:lnTo>
                    <a:lnTo>
                      <a:pt x="1405" y="726"/>
                    </a:lnTo>
                    <a:lnTo>
                      <a:pt x="1404" y="721"/>
                    </a:lnTo>
                    <a:lnTo>
                      <a:pt x="1403" y="717"/>
                    </a:lnTo>
                    <a:lnTo>
                      <a:pt x="1398" y="714"/>
                    </a:lnTo>
                    <a:lnTo>
                      <a:pt x="1391" y="713"/>
                    </a:lnTo>
                    <a:lnTo>
                      <a:pt x="1385" y="712"/>
                    </a:lnTo>
                    <a:lnTo>
                      <a:pt x="1383" y="713"/>
                    </a:lnTo>
                    <a:lnTo>
                      <a:pt x="1381" y="716"/>
                    </a:lnTo>
                    <a:lnTo>
                      <a:pt x="1384" y="723"/>
                    </a:lnTo>
                    <a:lnTo>
                      <a:pt x="1385" y="735"/>
                    </a:lnTo>
                    <a:lnTo>
                      <a:pt x="1385" y="751"/>
                    </a:lnTo>
                    <a:lnTo>
                      <a:pt x="1385" y="766"/>
                    </a:lnTo>
                    <a:lnTo>
                      <a:pt x="1385" y="779"/>
                    </a:lnTo>
                    <a:lnTo>
                      <a:pt x="1385" y="783"/>
                    </a:lnTo>
                    <a:lnTo>
                      <a:pt x="1383" y="785"/>
                    </a:lnTo>
                    <a:lnTo>
                      <a:pt x="1380" y="788"/>
                    </a:lnTo>
                    <a:lnTo>
                      <a:pt x="1377" y="789"/>
                    </a:lnTo>
                    <a:lnTo>
                      <a:pt x="1370" y="790"/>
                    </a:lnTo>
                    <a:lnTo>
                      <a:pt x="1361" y="792"/>
                    </a:lnTo>
                    <a:lnTo>
                      <a:pt x="1353" y="795"/>
                    </a:lnTo>
                    <a:lnTo>
                      <a:pt x="1345" y="795"/>
                    </a:lnTo>
                    <a:lnTo>
                      <a:pt x="1337" y="792"/>
                    </a:lnTo>
                    <a:lnTo>
                      <a:pt x="1333" y="790"/>
                    </a:lnTo>
                    <a:lnTo>
                      <a:pt x="1330" y="785"/>
                    </a:lnTo>
                    <a:lnTo>
                      <a:pt x="1328" y="779"/>
                    </a:lnTo>
                    <a:lnTo>
                      <a:pt x="1327" y="773"/>
                    </a:lnTo>
                    <a:lnTo>
                      <a:pt x="1326" y="765"/>
                    </a:lnTo>
                    <a:lnTo>
                      <a:pt x="1324" y="759"/>
                    </a:lnTo>
                    <a:lnTo>
                      <a:pt x="1322" y="755"/>
                    </a:lnTo>
                    <a:lnTo>
                      <a:pt x="1320" y="754"/>
                    </a:lnTo>
                    <a:lnTo>
                      <a:pt x="1318" y="754"/>
                    </a:lnTo>
                    <a:lnTo>
                      <a:pt x="1317" y="755"/>
                    </a:lnTo>
                    <a:lnTo>
                      <a:pt x="1316" y="758"/>
                    </a:lnTo>
                    <a:lnTo>
                      <a:pt x="1311" y="763"/>
                    </a:lnTo>
                    <a:lnTo>
                      <a:pt x="1304" y="766"/>
                    </a:lnTo>
                    <a:lnTo>
                      <a:pt x="1297" y="779"/>
                    </a:lnTo>
                    <a:lnTo>
                      <a:pt x="1286" y="803"/>
                    </a:lnTo>
                    <a:lnTo>
                      <a:pt x="1276" y="827"/>
                    </a:lnTo>
                    <a:lnTo>
                      <a:pt x="1271" y="838"/>
                    </a:lnTo>
                    <a:lnTo>
                      <a:pt x="1271" y="840"/>
                    </a:lnTo>
                    <a:lnTo>
                      <a:pt x="1273" y="841"/>
                    </a:lnTo>
                    <a:lnTo>
                      <a:pt x="1276" y="842"/>
                    </a:lnTo>
                    <a:lnTo>
                      <a:pt x="1279" y="842"/>
                    </a:lnTo>
                    <a:lnTo>
                      <a:pt x="1289" y="841"/>
                    </a:lnTo>
                    <a:lnTo>
                      <a:pt x="1298" y="839"/>
                    </a:lnTo>
                    <a:lnTo>
                      <a:pt x="1305" y="835"/>
                    </a:lnTo>
                    <a:lnTo>
                      <a:pt x="1313" y="834"/>
                    </a:lnTo>
                    <a:lnTo>
                      <a:pt x="1321" y="833"/>
                    </a:lnTo>
                    <a:lnTo>
                      <a:pt x="1332" y="834"/>
                    </a:lnTo>
                    <a:lnTo>
                      <a:pt x="1334" y="835"/>
                    </a:lnTo>
                    <a:lnTo>
                      <a:pt x="1336" y="836"/>
                    </a:lnTo>
                    <a:lnTo>
                      <a:pt x="1337" y="840"/>
                    </a:lnTo>
                    <a:lnTo>
                      <a:pt x="1339" y="842"/>
                    </a:lnTo>
                    <a:lnTo>
                      <a:pt x="1341" y="849"/>
                    </a:lnTo>
                    <a:lnTo>
                      <a:pt x="1345" y="854"/>
                    </a:lnTo>
                    <a:lnTo>
                      <a:pt x="1348" y="858"/>
                    </a:lnTo>
                    <a:lnTo>
                      <a:pt x="1353" y="860"/>
                    </a:lnTo>
                    <a:lnTo>
                      <a:pt x="1357" y="860"/>
                    </a:lnTo>
                    <a:lnTo>
                      <a:pt x="1360" y="861"/>
                    </a:lnTo>
                    <a:lnTo>
                      <a:pt x="1365" y="862"/>
                    </a:lnTo>
                    <a:lnTo>
                      <a:pt x="1368" y="866"/>
                    </a:lnTo>
                    <a:lnTo>
                      <a:pt x="1372" y="872"/>
                    </a:lnTo>
                    <a:lnTo>
                      <a:pt x="1374" y="880"/>
                    </a:lnTo>
                    <a:lnTo>
                      <a:pt x="1376" y="890"/>
                    </a:lnTo>
                    <a:lnTo>
                      <a:pt x="1376" y="902"/>
                    </a:lnTo>
                    <a:lnTo>
                      <a:pt x="1374" y="906"/>
                    </a:lnTo>
                    <a:lnTo>
                      <a:pt x="1373" y="910"/>
                    </a:lnTo>
                    <a:lnTo>
                      <a:pt x="1372" y="912"/>
                    </a:lnTo>
                    <a:lnTo>
                      <a:pt x="1370" y="914"/>
                    </a:lnTo>
                    <a:lnTo>
                      <a:pt x="1367" y="914"/>
                    </a:lnTo>
                    <a:lnTo>
                      <a:pt x="1364" y="914"/>
                    </a:lnTo>
                    <a:lnTo>
                      <a:pt x="1358" y="911"/>
                    </a:lnTo>
                    <a:lnTo>
                      <a:pt x="1352" y="909"/>
                    </a:lnTo>
                    <a:lnTo>
                      <a:pt x="1346" y="905"/>
                    </a:lnTo>
                    <a:lnTo>
                      <a:pt x="1339" y="903"/>
                    </a:lnTo>
                    <a:lnTo>
                      <a:pt x="1330" y="901"/>
                    </a:lnTo>
                    <a:lnTo>
                      <a:pt x="1322" y="899"/>
                    </a:lnTo>
                    <a:lnTo>
                      <a:pt x="1315" y="899"/>
                    </a:lnTo>
                    <a:lnTo>
                      <a:pt x="1309" y="902"/>
                    </a:lnTo>
                    <a:lnTo>
                      <a:pt x="1308" y="903"/>
                    </a:lnTo>
                    <a:lnTo>
                      <a:pt x="1305" y="905"/>
                    </a:lnTo>
                    <a:lnTo>
                      <a:pt x="1305" y="908"/>
                    </a:lnTo>
                    <a:lnTo>
                      <a:pt x="1305" y="911"/>
                    </a:lnTo>
                    <a:lnTo>
                      <a:pt x="1307" y="914"/>
                    </a:lnTo>
                    <a:lnTo>
                      <a:pt x="1308" y="916"/>
                    </a:lnTo>
                    <a:lnTo>
                      <a:pt x="1310" y="918"/>
                    </a:lnTo>
                    <a:lnTo>
                      <a:pt x="1314" y="921"/>
                    </a:lnTo>
                    <a:lnTo>
                      <a:pt x="1321" y="924"/>
                    </a:lnTo>
                    <a:lnTo>
                      <a:pt x="1330" y="928"/>
                    </a:lnTo>
                    <a:lnTo>
                      <a:pt x="1348" y="934"/>
                    </a:lnTo>
                    <a:lnTo>
                      <a:pt x="1361" y="940"/>
                    </a:lnTo>
                    <a:lnTo>
                      <a:pt x="1365" y="943"/>
                    </a:lnTo>
                    <a:lnTo>
                      <a:pt x="1367" y="947"/>
                    </a:lnTo>
                    <a:lnTo>
                      <a:pt x="1370" y="950"/>
                    </a:lnTo>
                    <a:lnTo>
                      <a:pt x="1371" y="955"/>
                    </a:lnTo>
                    <a:lnTo>
                      <a:pt x="1372" y="960"/>
                    </a:lnTo>
                    <a:lnTo>
                      <a:pt x="1371" y="965"/>
                    </a:lnTo>
                    <a:lnTo>
                      <a:pt x="1370" y="971"/>
                    </a:lnTo>
                    <a:lnTo>
                      <a:pt x="1367" y="977"/>
                    </a:lnTo>
                    <a:lnTo>
                      <a:pt x="1360" y="987"/>
                    </a:lnTo>
                    <a:lnTo>
                      <a:pt x="1354" y="993"/>
                    </a:lnTo>
                    <a:lnTo>
                      <a:pt x="1348" y="998"/>
                    </a:lnTo>
                    <a:lnTo>
                      <a:pt x="1343" y="1002"/>
                    </a:lnTo>
                    <a:lnTo>
                      <a:pt x="1340" y="1004"/>
                    </a:lnTo>
                    <a:lnTo>
                      <a:pt x="1335" y="1006"/>
                    </a:lnTo>
                    <a:lnTo>
                      <a:pt x="1330" y="1007"/>
                    </a:lnTo>
                    <a:lnTo>
                      <a:pt x="1326" y="1009"/>
                    </a:lnTo>
                    <a:lnTo>
                      <a:pt x="1315" y="1011"/>
                    </a:lnTo>
                    <a:lnTo>
                      <a:pt x="1304" y="1012"/>
                    </a:lnTo>
                    <a:lnTo>
                      <a:pt x="1299" y="1015"/>
                    </a:lnTo>
                    <a:lnTo>
                      <a:pt x="1297" y="1017"/>
                    </a:lnTo>
                    <a:lnTo>
                      <a:pt x="1297" y="1021"/>
                    </a:lnTo>
                    <a:lnTo>
                      <a:pt x="1298" y="1025"/>
                    </a:lnTo>
                    <a:lnTo>
                      <a:pt x="1302" y="1035"/>
                    </a:lnTo>
                    <a:lnTo>
                      <a:pt x="1308" y="1043"/>
                    </a:lnTo>
                    <a:lnTo>
                      <a:pt x="1315" y="1053"/>
                    </a:lnTo>
                    <a:lnTo>
                      <a:pt x="1324" y="1063"/>
                    </a:lnTo>
                    <a:lnTo>
                      <a:pt x="1336" y="1073"/>
                    </a:lnTo>
                    <a:lnTo>
                      <a:pt x="1345" y="1079"/>
                    </a:lnTo>
                    <a:lnTo>
                      <a:pt x="1353" y="1081"/>
                    </a:lnTo>
                    <a:lnTo>
                      <a:pt x="1360" y="1085"/>
                    </a:lnTo>
                    <a:lnTo>
                      <a:pt x="1364" y="1087"/>
                    </a:lnTo>
                    <a:lnTo>
                      <a:pt x="1365" y="1088"/>
                    </a:lnTo>
                    <a:lnTo>
                      <a:pt x="1365" y="1089"/>
                    </a:lnTo>
                    <a:lnTo>
                      <a:pt x="1364" y="1092"/>
                    </a:lnTo>
                    <a:lnTo>
                      <a:pt x="1360" y="1097"/>
                    </a:lnTo>
                    <a:lnTo>
                      <a:pt x="1358" y="1104"/>
                    </a:lnTo>
                    <a:lnTo>
                      <a:pt x="1355" y="1113"/>
                    </a:lnTo>
                    <a:lnTo>
                      <a:pt x="1354" y="1124"/>
                    </a:lnTo>
                    <a:lnTo>
                      <a:pt x="1355" y="1130"/>
                    </a:lnTo>
                    <a:lnTo>
                      <a:pt x="1358" y="1136"/>
                    </a:lnTo>
                    <a:lnTo>
                      <a:pt x="1361" y="1141"/>
                    </a:lnTo>
                    <a:lnTo>
                      <a:pt x="1366" y="1147"/>
                    </a:lnTo>
                    <a:lnTo>
                      <a:pt x="1376" y="1155"/>
                    </a:lnTo>
                    <a:lnTo>
                      <a:pt x="1381" y="1161"/>
                    </a:lnTo>
                    <a:lnTo>
                      <a:pt x="1385" y="1167"/>
                    </a:lnTo>
                    <a:lnTo>
                      <a:pt x="1390" y="1174"/>
                    </a:lnTo>
                    <a:lnTo>
                      <a:pt x="1392" y="1182"/>
                    </a:lnTo>
                    <a:lnTo>
                      <a:pt x="1393" y="1191"/>
                    </a:lnTo>
                    <a:lnTo>
                      <a:pt x="1393" y="1194"/>
                    </a:lnTo>
                    <a:lnTo>
                      <a:pt x="1392" y="1198"/>
                    </a:lnTo>
                    <a:lnTo>
                      <a:pt x="1391" y="1200"/>
                    </a:lnTo>
                    <a:lnTo>
                      <a:pt x="1389" y="1202"/>
                    </a:lnTo>
                    <a:lnTo>
                      <a:pt x="1383" y="1205"/>
                    </a:lnTo>
                    <a:lnTo>
                      <a:pt x="1378" y="1205"/>
                    </a:lnTo>
                    <a:lnTo>
                      <a:pt x="1372" y="1204"/>
                    </a:lnTo>
                    <a:lnTo>
                      <a:pt x="1366" y="1199"/>
                    </a:lnTo>
                    <a:lnTo>
                      <a:pt x="1360" y="1194"/>
                    </a:lnTo>
                    <a:lnTo>
                      <a:pt x="1355" y="1189"/>
                    </a:lnTo>
                    <a:lnTo>
                      <a:pt x="1351" y="1185"/>
                    </a:lnTo>
                    <a:lnTo>
                      <a:pt x="1345" y="1181"/>
                    </a:lnTo>
                    <a:lnTo>
                      <a:pt x="1341" y="1180"/>
                    </a:lnTo>
                    <a:lnTo>
                      <a:pt x="1337" y="1179"/>
                    </a:lnTo>
                    <a:lnTo>
                      <a:pt x="1333" y="1177"/>
                    </a:lnTo>
                    <a:lnTo>
                      <a:pt x="1328" y="1177"/>
                    </a:lnTo>
                    <a:lnTo>
                      <a:pt x="1322" y="1179"/>
                    </a:lnTo>
                    <a:lnTo>
                      <a:pt x="1318" y="1180"/>
                    </a:lnTo>
                    <a:lnTo>
                      <a:pt x="1316" y="1181"/>
                    </a:lnTo>
                    <a:lnTo>
                      <a:pt x="1314" y="1183"/>
                    </a:lnTo>
                    <a:lnTo>
                      <a:pt x="1311" y="1191"/>
                    </a:lnTo>
                    <a:lnTo>
                      <a:pt x="1310" y="1200"/>
                    </a:lnTo>
                    <a:lnTo>
                      <a:pt x="1309" y="1206"/>
                    </a:lnTo>
                    <a:lnTo>
                      <a:pt x="1308" y="1211"/>
                    </a:lnTo>
                    <a:lnTo>
                      <a:pt x="1307" y="1215"/>
                    </a:lnTo>
                    <a:lnTo>
                      <a:pt x="1304" y="1219"/>
                    </a:lnTo>
                    <a:lnTo>
                      <a:pt x="1302" y="1223"/>
                    </a:lnTo>
                    <a:lnTo>
                      <a:pt x="1298" y="1225"/>
                    </a:lnTo>
                    <a:lnTo>
                      <a:pt x="1296" y="1227"/>
                    </a:lnTo>
                    <a:lnTo>
                      <a:pt x="1292" y="1229"/>
                    </a:lnTo>
                    <a:lnTo>
                      <a:pt x="1290" y="1230"/>
                    </a:lnTo>
                    <a:lnTo>
                      <a:pt x="1289" y="1232"/>
                    </a:lnTo>
                    <a:lnTo>
                      <a:pt x="1290" y="1236"/>
                    </a:lnTo>
                    <a:lnTo>
                      <a:pt x="1292" y="1239"/>
                    </a:lnTo>
                    <a:lnTo>
                      <a:pt x="1295" y="1243"/>
                    </a:lnTo>
                    <a:lnTo>
                      <a:pt x="1296" y="1248"/>
                    </a:lnTo>
                    <a:lnTo>
                      <a:pt x="1297" y="1252"/>
                    </a:lnTo>
                    <a:lnTo>
                      <a:pt x="1298" y="1258"/>
                    </a:lnTo>
                    <a:lnTo>
                      <a:pt x="1297" y="1262"/>
                    </a:lnTo>
                    <a:lnTo>
                      <a:pt x="1295" y="1265"/>
                    </a:lnTo>
                    <a:lnTo>
                      <a:pt x="1291" y="1268"/>
                    </a:lnTo>
                    <a:lnTo>
                      <a:pt x="1288" y="1269"/>
                    </a:lnTo>
                    <a:lnTo>
                      <a:pt x="1284" y="1269"/>
                    </a:lnTo>
                    <a:lnTo>
                      <a:pt x="1280" y="1268"/>
                    </a:lnTo>
                    <a:lnTo>
                      <a:pt x="1277" y="1265"/>
                    </a:lnTo>
                    <a:lnTo>
                      <a:pt x="1276" y="1262"/>
                    </a:lnTo>
                    <a:lnTo>
                      <a:pt x="1273" y="1259"/>
                    </a:lnTo>
                    <a:lnTo>
                      <a:pt x="1271" y="1256"/>
                    </a:lnTo>
                    <a:lnTo>
                      <a:pt x="1269" y="1255"/>
                    </a:lnTo>
                    <a:lnTo>
                      <a:pt x="1266" y="1252"/>
                    </a:lnTo>
                    <a:lnTo>
                      <a:pt x="1264" y="1252"/>
                    </a:lnTo>
                    <a:lnTo>
                      <a:pt x="1261" y="1252"/>
                    </a:lnTo>
                    <a:lnTo>
                      <a:pt x="1259" y="1254"/>
                    </a:lnTo>
                    <a:lnTo>
                      <a:pt x="1257" y="1255"/>
                    </a:lnTo>
                    <a:lnTo>
                      <a:pt x="1254" y="1257"/>
                    </a:lnTo>
                    <a:lnTo>
                      <a:pt x="1253" y="1259"/>
                    </a:lnTo>
                    <a:lnTo>
                      <a:pt x="1252" y="1263"/>
                    </a:lnTo>
                    <a:lnTo>
                      <a:pt x="1251" y="1267"/>
                    </a:lnTo>
                    <a:lnTo>
                      <a:pt x="1251" y="1270"/>
                    </a:lnTo>
                    <a:lnTo>
                      <a:pt x="1252" y="1273"/>
                    </a:lnTo>
                    <a:lnTo>
                      <a:pt x="1253" y="1275"/>
                    </a:lnTo>
                    <a:lnTo>
                      <a:pt x="1255" y="1277"/>
                    </a:lnTo>
                    <a:lnTo>
                      <a:pt x="1259" y="1280"/>
                    </a:lnTo>
                    <a:lnTo>
                      <a:pt x="1261" y="1283"/>
                    </a:lnTo>
                    <a:lnTo>
                      <a:pt x="1261" y="1287"/>
                    </a:lnTo>
                    <a:lnTo>
                      <a:pt x="1261" y="1293"/>
                    </a:lnTo>
                    <a:lnTo>
                      <a:pt x="1261" y="1295"/>
                    </a:lnTo>
                    <a:lnTo>
                      <a:pt x="1260" y="1297"/>
                    </a:lnTo>
                    <a:lnTo>
                      <a:pt x="1259" y="1299"/>
                    </a:lnTo>
                    <a:lnTo>
                      <a:pt x="1257" y="1301"/>
                    </a:lnTo>
                    <a:lnTo>
                      <a:pt x="1251" y="1303"/>
                    </a:lnTo>
                    <a:lnTo>
                      <a:pt x="1244" y="1305"/>
                    </a:lnTo>
                    <a:lnTo>
                      <a:pt x="1238" y="1305"/>
                    </a:lnTo>
                    <a:lnTo>
                      <a:pt x="1233" y="1307"/>
                    </a:lnTo>
                    <a:lnTo>
                      <a:pt x="1229" y="1309"/>
                    </a:lnTo>
                    <a:lnTo>
                      <a:pt x="1223" y="1313"/>
                    </a:lnTo>
                    <a:lnTo>
                      <a:pt x="1220" y="1315"/>
                    </a:lnTo>
                    <a:lnTo>
                      <a:pt x="1216" y="1317"/>
                    </a:lnTo>
                    <a:lnTo>
                      <a:pt x="1214" y="1317"/>
                    </a:lnTo>
                    <a:lnTo>
                      <a:pt x="1210" y="1315"/>
                    </a:lnTo>
                    <a:lnTo>
                      <a:pt x="1207" y="1313"/>
                    </a:lnTo>
                    <a:lnTo>
                      <a:pt x="1203" y="1308"/>
                    </a:lnTo>
                    <a:lnTo>
                      <a:pt x="1201" y="1300"/>
                    </a:lnTo>
                    <a:lnTo>
                      <a:pt x="1198" y="1289"/>
                    </a:lnTo>
                    <a:lnTo>
                      <a:pt x="1200" y="1284"/>
                    </a:lnTo>
                    <a:lnTo>
                      <a:pt x="1202" y="1280"/>
                    </a:lnTo>
                    <a:lnTo>
                      <a:pt x="1206" y="1275"/>
                    </a:lnTo>
                    <a:lnTo>
                      <a:pt x="1211" y="1273"/>
                    </a:lnTo>
                    <a:lnTo>
                      <a:pt x="1215" y="1271"/>
                    </a:lnTo>
                    <a:lnTo>
                      <a:pt x="1217" y="1270"/>
                    </a:lnTo>
                    <a:lnTo>
                      <a:pt x="1220" y="1268"/>
                    </a:lnTo>
                    <a:lnTo>
                      <a:pt x="1222" y="1264"/>
                    </a:lnTo>
                    <a:lnTo>
                      <a:pt x="1226" y="1258"/>
                    </a:lnTo>
                    <a:lnTo>
                      <a:pt x="1229" y="1250"/>
                    </a:lnTo>
                    <a:lnTo>
                      <a:pt x="1239" y="1240"/>
                    </a:lnTo>
                    <a:lnTo>
                      <a:pt x="1250" y="1232"/>
                    </a:lnTo>
                    <a:lnTo>
                      <a:pt x="1251" y="1225"/>
                    </a:lnTo>
                    <a:lnTo>
                      <a:pt x="1250" y="1218"/>
                    </a:lnTo>
                    <a:lnTo>
                      <a:pt x="1248" y="1212"/>
                    </a:lnTo>
                    <a:lnTo>
                      <a:pt x="1248" y="1206"/>
                    </a:lnTo>
                    <a:lnTo>
                      <a:pt x="1247" y="1198"/>
                    </a:lnTo>
                    <a:lnTo>
                      <a:pt x="1247" y="1189"/>
                    </a:lnTo>
                    <a:lnTo>
                      <a:pt x="1245" y="1183"/>
                    </a:lnTo>
                    <a:lnTo>
                      <a:pt x="1242" y="1179"/>
                    </a:lnTo>
                    <a:lnTo>
                      <a:pt x="1234" y="1175"/>
                    </a:lnTo>
                    <a:lnTo>
                      <a:pt x="1222" y="1170"/>
                    </a:lnTo>
                    <a:lnTo>
                      <a:pt x="1220" y="1170"/>
                    </a:lnTo>
                    <a:lnTo>
                      <a:pt x="1217" y="1172"/>
                    </a:lnTo>
                    <a:lnTo>
                      <a:pt x="1213" y="1175"/>
                    </a:lnTo>
                    <a:lnTo>
                      <a:pt x="1209" y="1177"/>
                    </a:lnTo>
                    <a:lnTo>
                      <a:pt x="1202" y="1185"/>
                    </a:lnTo>
                    <a:lnTo>
                      <a:pt x="1198" y="1191"/>
                    </a:lnTo>
                    <a:lnTo>
                      <a:pt x="1195" y="1194"/>
                    </a:lnTo>
                    <a:lnTo>
                      <a:pt x="1190" y="1196"/>
                    </a:lnTo>
                    <a:lnTo>
                      <a:pt x="1185" y="1198"/>
                    </a:lnTo>
                    <a:lnTo>
                      <a:pt x="1178" y="1198"/>
                    </a:lnTo>
                    <a:lnTo>
                      <a:pt x="1172" y="1199"/>
                    </a:lnTo>
                    <a:lnTo>
                      <a:pt x="1167" y="1200"/>
                    </a:lnTo>
                    <a:lnTo>
                      <a:pt x="1163" y="1202"/>
                    </a:lnTo>
                    <a:lnTo>
                      <a:pt x="1162" y="1205"/>
                    </a:lnTo>
                    <a:lnTo>
                      <a:pt x="1162" y="1208"/>
                    </a:lnTo>
                    <a:lnTo>
                      <a:pt x="1162" y="1212"/>
                    </a:lnTo>
                    <a:lnTo>
                      <a:pt x="1164" y="1213"/>
                    </a:lnTo>
                    <a:lnTo>
                      <a:pt x="1165" y="1215"/>
                    </a:lnTo>
                    <a:lnTo>
                      <a:pt x="1171" y="1218"/>
                    </a:lnTo>
                    <a:lnTo>
                      <a:pt x="1178" y="1219"/>
                    </a:lnTo>
                    <a:lnTo>
                      <a:pt x="1183" y="1221"/>
                    </a:lnTo>
                    <a:lnTo>
                      <a:pt x="1187" y="1224"/>
                    </a:lnTo>
                    <a:lnTo>
                      <a:pt x="1189" y="1226"/>
                    </a:lnTo>
                    <a:lnTo>
                      <a:pt x="1192" y="1230"/>
                    </a:lnTo>
                    <a:lnTo>
                      <a:pt x="1195" y="1233"/>
                    </a:lnTo>
                    <a:lnTo>
                      <a:pt x="1196" y="1238"/>
                    </a:lnTo>
                    <a:lnTo>
                      <a:pt x="1196" y="1242"/>
                    </a:lnTo>
                    <a:lnTo>
                      <a:pt x="1196" y="1246"/>
                    </a:lnTo>
                    <a:lnTo>
                      <a:pt x="1195" y="1250"/>
                    </a:lnTo>
                    <a:lnTo>
                      <a:pt x="1192" y="1255"/>
                    </a:lnTo>
                    <a:lnTo>
                      <a:pt x="1190" y="1258"/>
                    </a:lnTo>
                    <a:lnTo>
                      <a:pt x="1187" y="1263"/>
                    </a:lnTo>
                    <a:lnTo>
                      <a:pt x="1178" y="1270"/>
                    </a:lnTo>
                    <a:lnTo>
                      <a:pt x="1169" y="1275"/>
                    </a:lnTo>
                    <a:lnTo>
                      <a:pt x="1165" y="1277"/>
                    </a:lnTo>
                    <a:lnTo>
                      <a:pt x="1162" y="1281"/>
                    </a:lnTo>
                    <a:lnTo>
                      <a:pt x="1159" y="1284"/>
                    </a:lnTo>
                    <a:lnTo>
                      <a:pt x="1157" y="1289"/>
                    </a:lnTo>
                    <a:lnTo>
                      <a:pt x="1156" y="1297"/>
                    </a:lnTo>
                    <a:lnTo>
                      <a:pt x="1156" y="1305"/>
                    </a:lnTo>
                    <a:lnTo>
                      <a:pt x="1157" y="1313"/>
                    </a:lnTo>
                    <a:lnTo>
                      <a:pt x="1157" y="1322"/>
                    </a:lnTo>
                    <a:lnTo>
                      <a:pt x="1156" y="1332"/>
                    </a:lnTo>
                    <a:lnTo>
                      <a:pt x="1153" y="1341"/>
                    </a:lnTo>
                    <a:lnTo>
                      <a:pt x="1151" y="1345"/>
                    </a:lnTo>
                    <a:lnTo>
                      <a:pt x="1148" y="1349"/>
                    </a:lnTo>
                    <a:lnTo>
                      <a:pt x="1145" y="1350"/>
                    </a:lnTo>
                    <a:lnTo>
                      <a:pt x="1143" y="1351"/>
                    </a:lnTo>
                    <a:lnTo>
                      <a:pt x="1139" y="1351"/>
                    </a:lnTo>
                    <a:lnTo>
                      <a:pt x="1135" y="1350"/>
                    </a:lnTo>
                    <a:lnTo>
                      <a:pt x="1132" y="1349"/>
                    </a:lnTo>
                    <a:lnTo>
                      <a:pt x="1128" y="1346"/>
                    </a:lnTo>
                    <a:lnTo>
                      <a:pt x="1126" y="1344"/>
                    </a:lnTo>
                    <a:lnTo>
                      <a:pt x="1122" y="1343"/>
                    </a:lnTo>
                    <a:lnTo>
                      <a:pt x="1118" y="1341"/>
                    </a:lnTo>
                    <a:lnTo>
                      <a:pt x="1114" y="1343"/>
                    </a:lnTo>
                    <a:lnTo>
                      <a:pt x="1104" y="1344"/>
                    </a:lnTo>
                    <a:lnTo>
                      <a:pt x="1096" y="1346"/>
                    </a:lnTo>
                    <a:lnTo>
                      <a:pt x="1088" y="1346"/>
                    </a:lnTo>
                    <a:lnTo>
                      <a:pt x="1078" y="1345"/>
                    </a:lnTo>
                    <a:lnTo>
                      <a:pt x="1070" y="1343"/>
                    </a:lnTo>
                    <a:lnTo>
                      <a:pt x="1061" y="1339"/>
                    </a:lnTo>
                    <a:lnTo>
                      <a:pt x="1056" y="1338"/>
                    </a:lnTo>
                    <a:lnTo>
                      <a:pt x="1052" y="1337"/>
                    </a:lnTo>
                    <a:lnTo>
                      <a:pt x="1050" y="1337"/>
                    </a:lnTo>
                    <a:lnTo>
                      <a:pt x="1047" y="1339"/>
                    </a:lnTo>
                    <a:lnTo>
                      <a:pt x="1046" y="1340"/>
                    </a:lnTo>
                    <a:lnTo>
                      <a:pt x="1046" y="1343"/>
                    </a:lnTo>
                    <a:lnTo>
                      <a:pt x="1047" y="1345"/>
                    </a:lnTo>
                    <a:lnTo>
                      <a:pt x="1049" y="1349"/>
                    </a:lnTo>
                    <a:lnTo>
                      <a:pt x="1056" y="1355"/>
                    </a:lnTo>
                    <a:lnTo>
                      <a:pt x="1064" y="1362"/>
                    </a:lnTo>
                    <a:lnTo>
                      <a:pt x="1069" y="1365"/>
                    </a:lnTo>
                    <a:lnTo>
                      <a:pt x="1074" y="1368"/>
                    </a:lnTo>
                    <a:lnTo>
                      <a:pt x="1078" y="1369"/>
                    </a:lnTo>
                    <a:lnTo>
                      <a:pt x="1082" y="1370"/>
                    </a:lnTo>
                    <a:lnTo>
                      <a:pt x="1089" y="1371"/>
                    </a:lnTo>
                    <a:lnTo>
                      <a:pt x="1097" y="1374"/>
                    </a:lnTo>
                    <a:lnTo>
                      <a:pt x="1101" y="1375"/>
                    </a:lnTo>
                    <a:lnTo>
                      <a:pt x="1103" y="1378"/>
                    </a:lnTo>
                    <a:lnTo>
                      <a:pt x="1107" y="1381"/>
                    </a:lnTo>
                    <a:lnTo>
                      <a:pt x="1109" y="1384"/>
                    </a:lnTo>
                    <a:lnTo>
                      <a:pt x="1109" y="1388"/>
                    </a:lnTo>
                    <a:lnTo>
                      <a:pt x="1109" y="1391"/>
                    </a:lnTo>
                    <a:lnTo>
                      <a:pt x="1109" y="1396"/>
                    </a:lnTo>
                    <a:lnTo>
                      <a:pt x="1108" y="1400"/>
                    </a:lnTo>
                    <a:lnTo>
                      <a:pt x="1104" y="1409"/>
                    </a:lnTo>
                    <a:lnTo>
                      <a:pt x="1101" y="1418"/>
                    </a:lnTo>
                    <a:lnTo>
                      <a:pt x="1094" y="1434"/>
                    </a:lnTo>
                    <a:lnTo>
                      <a:pt x="1087" y="1448"/>
                    </a:lnTo>
                    <a:lnTo>
                      <a:pt x="1082" y="1456"/>
                    </a:lnTo>
                    <a:lnTo>
                      <a:pt x="1078" y="1462"/>
                    </a:lnTo>
                    <a:lnTo>
                      <a:pt x="1074" y="1466"/>
                    </a:lnTo>
                    <a:lnTo>
                      <a:pt x="1069" y="1470"/>
                    </a:lnTo>
                    <a:lnTo>
                      <a:pt x="1059" y="1475"/>
                    </a:lnTo>
                    <a:lnTo>
                      <a:pt x="1053" y="1478"/>
                    </a:lnTo>
                    <a:lnTo>
                      <a:pt x="1052" y="1481"/>
                    </a:lnTo>
                    <a:lnTo>
                      <a:pt x="1051" y="1486"/>
                    </a:lnTo>
                    <a:lnTo>
                      <a:pt x="1050" y="1497"/>
                    </a:lnTo>
                    <a:lnTo>
                      <a:pt x="1050" y="1511"/>
                    </a:lnTo>
                    <a:lnTo>
                      <a:pt x="1050" y="1516"/>
                    </a:lnTo>
                    <a:lnTo>
                      <a:pt x="1049" y="1521"/>
                    </a:lnTo>
                    <a:lnTo>
                      <a:pt x="1046" y="1525"/>
                    </a:lnTo>
                    <a:lnTo>
                      <a:pt x="1044" y="1527"/>
                    </a:lnTo>
                    <a:lnTo>
                      <a:pt x="1037" y="1530"/>
                    </a:lnTo>
                    <a:lnTo>
                      <a:pt x="1028" y="1532"/>
                    </a:lnTo>
                    <a:lnTo>
                      <a:pt x="1025" y="1533"/>
                    </a:lnTo>
                    <a:lnTo>
                      <a:pt x="1022" y="1535"/>
                    </a:lnTo>
                    <a:lnTo>
                      <a:pt x="1021" y="1536"/>
                    </a:lnTo>
                    <a:lnTo>
                      <a:pt x="1020" y="1539"/>
                    </a:lnTo>
                    <a:lnTo>
                      <a:pt x="1020" y="1545"/>
                    </a:lnTo>
                    <a:lnTo>
                      <a:pt x="1021" y="1551"/>
                    </a:lnTo>
                    <a:lnTo>
                      <a:pt x="1025" y="1555"/>
                    </a:lnTo>
                    <a:lnTo>
                      <a:pt x="1028" y="1561"/>
                    </a:lnTo>
                    <a:lnTo>
                      <a:pt x="1033" y="1565"/>
                    </a:lnTo>
                    <a:lnTo>
                      <a:pt x="1038" y="1567"/>
                    </a:lnTo>
                    <a:lnTo>
                      <a:pt x="1047" y="1570"/>
                    </a:lnTo>
                    <a:lnTo>
                      <a:pt x="1057" y="1574"/>
                    </a:lnTo>
                    <a:lnTo>
                      <a:pt x="1061" y="1578"/>
                    </a:lnTo>
                    <a:lnTo>
                      <a:pt x="1062" y="1580"/>
                    </a:lnTo>
                    <a:lnTo>
                      <a:pt x="1063" y="1583"/>
                    </a:lnTo>
                    <a:lnTo>
                      <a:pt x="1063" y="1586"/>
                    </a:lnTo>
                    <a:lnTo>
                      <a:pt x="1059" y="1591"/>
                    </a:lnTo>
                    <a:lnTo>
                      <a:pt x="1056" y="1597"/>
                    </a:lnTo>
                    <a:lnTo>
                      <a:pt x="1055" y="1604"/>
                    </a:lnTo>
                    <a:lnTo>
                      <a:pt x="1053" y="1612"/>
                    </a:lnTo>
                    <a:lnTo>
                      <a:pt x="1055" y="1621"/>
                    </a:lnTo>
                    <a:lnTo>
                      <a:pt x="1055" y="1628"/>
                    </a:lnTo>
                    <a:lnTo>
                      <a:pt x="1055" y="1630"/>
                    </a:lnTo>
                    <a:lnTo>
                      <a:pt x="1053" y="1633"/>
                    </a:lnTo>
                    <a:lnTo>
                      <a:pt x="1052" y="1634"/>
                    </a:lnTo>
                    <a:lnTo>
                      <a:pt x="1050" y="1635"/>
                    </a:lnTo>
                    <a:lnTo>
                      <a:pt x="1045" y="1634"/>
                    </a:lnTo>
                    <a:lnTo>
                      <a:pt x="1039" y="1631"/>
                    </a:lnTo>
                    <a:lnTo>
                      <a:pt x="1032" y="1628"/>
                    </a:lnTo>
                    <a:lnTo>
                      <a:pt x="1025" y="1624"/>
                    </a:lnTo>
                    <a:lnTo>
                      <a:pt x="1021" y="1623"/>
                    </a:lnTo>
                    <a:lnTo>
                      <a:pt x="1018" y="1623"/>
                    </a:lnTo>
                    <a:lnTo>
                      <a:pt x="1017" y="1626"/>
                    </a:lnTo>
                    <a:lnTo>
                      <a:pt x="1015" y="1629"/>
                    </a:lnTo>
                    <a:lnTo>
                      <a:pt x="1013" y="1637"/>
                    </a:lnTo>
                    <a:lnTo>
                      <a:pt x="1012" y="1643"/>
                    </a:lnTo>
                    <a:lnTo>
                      <a:pt x="1011" y="1647"/>
                    </a:lnTo>
                    <a:lnTo>
                      <a:pt x="1009" y="1652"/>
                    </a:lnTo>
                    <a:lnTo>
                      <a:pt x="1011" y="1653"/>
                    </a:lnTo>
                    <a:lnTo>
                      <a:pt x="1011" y="1655"/>
                    </a:lnTo>
                    <a:lnTo>
                      <a:pt x="1012" y="1656"/>
                    </a:lnTo>
                    <a:lnTo>
                      <a:pt x="1014" y="1656"/>
                    </a:lnTo>
                    <a:lnTo>
                      <a:pt x="1017" y="1658"/>
                    </a:lnTo>
                    <a:lnTo>
                      <a:pt x="1019" y="1659"/>
                    </a:lnTo>
                    <a:lnTo>
                      <a:pt x="1020" y="1661"/>
                    </a:lnTo>
                    <a:lnTo>
                      <a:pt x="1020" y="1664"/>
                    </a:lnTo>
                    <a:lnTo>
                      <a:pt x="1020" y="1667"/>
                    </a:lnTo>
                    <a:lnTo>
                      <a:pt x="1018" y="1671"/>
                    </a:lnTo>
                    <a:lnTo>
                      <a:pt x="1015" y="1674"/>
                    </a:lnTo>
                    <a:lnTo>
                      <a:pt x="1013" y="1678"/>
                    </a:lnTo>
                    <a:lnTo>
                      <a:pt x="1011" y="1683"/>
                    </a:lnTo>
                    <a:lnTo>
                      <a:pt x="1011" y="1689"/>
                    </a:lnTo>
                    <a:lnTo>
                      <a:pt x="1011" y="1696"/>
                    </a:lnTo>
                    <a:lnTo>
                      <a:pt x="1009" y="1704"/>
                    </a:lnTo>
                    <a:lnTo>
                      <a:pt x="1008" y="1712"/>
                    </a:lnTo>
                    <a:lnTo>
                      <a:pt x="1006" y="1717"/>
                    </a:lnTo>
                    <a:lnTo>
                      <a:pt x="1002" y="1722"/>
                    </a:lnTo>
                    <a:lnTo>
                      <a:pt x="998" y="1724"/>
                    </a:lnTo>
                    <a:lnTo>
                      <a:pt x="995" y="1724"/>
                    </a:lnTo>
                    <a:lnTo>
                      <a:pt x="993" y="1724"/>
                    </a:lnTo>
                    <a:lnTo>
                      <a:pt x="992" y="1723"/>
                    </a:lnTo>
                    <a:lnTo>
                      <a:pt x="989" y="1721"/>
                    </a:lnTo>
                    <a:lnTo>
                      <a:pt x="988" y="1715"/>
                    </a:lnTo>
                    <a:lnTo>
                      <a:pt x="988" y="1711"/>
                    </a:lnTo>
                    <a:lnTo>
                      <a:pt x="988" y="1709"/>
                    </a:lnTo>
                    <a:lnTo>
                      <a:pt x="987" y="1709"/>
                    </a:lnTo>
                    <a:lnTo>
                      <a:pt x="986" y="1710"/>
                    </a:lnTo>
                    <a:lnTo>
                      <a:pt x="984" y="1718"/>
                    </a:lnTo>
                    <a:lnTo>
                      <a:pt x="984" y="1731"/>
                    </a:lnTo>
                    <a:close/>
                  </a:path>
                </a:pathLst>
              </a:custGeom>
              <a:solidFill>
                <a:srgbClr val="BDD7EE"/>
              </a:solidFill>
              <a:ln w="3175">
                <a:solidFill>
                  <a:srgbClr val="808080"/>
                </a:solidFill>
                <a:round/>
              </a:ln>
            </p:spPr>
            <p:txBody>
              <a:bodyPr/>
              <a:lstStyle/>
              <a:p>
                <a:endParaRPr lang="zh-CN" altLang="en-US" sz="1600"/>
              </a:p>
            </p:txBody>
          </p:sp>
          <p:sp>
            <p:nvSpPr>
              <p:cNvPr id="21" name="TextBox 24"/>
              <p:cNvSpPr txBox="1"/>
              <p:nvPr/>
            </p:nvSpPr>
            <p:spPr>
              <a:xfrm>
                <a:off x="544334" y="2410359"/>
                <a:ext cx="606749" cy="3269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2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浙江</a:t>
                </a: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224656" y="1433422"/>
            <a:ext cx="3763196" cy="2296642"/>
            <a:chOff x="2821408" y="1433422"/>
            <a:chExt cx="3763196" cy="2296642"/>
          </a:xfrm>
        </p:grpSpPr>
        <p:graphicFrame>
          <p:nvGraphicFramePr>
            <p:cNvPr id="38" name="图示 37"/>
            <p:cNvGraphicFramePr/>
            <p:nvPr>
              <p:extLst>
                <p:ext uri="{D42A27DB-BD31-4B8C-83A1-F6EECF244321}">
                  <p14:modId xmlns:p14="http://schemas.microsoft.com/office/powerpoint/2010/main" xmlns="" val="62322104"/>
                </p:ext>
              </p:extLst>
            </p:nvPr>
          </p:nvGraphicFramePr>
          <p:xfrm>
            <a:off x="2821408" y="1433422"/>
            <a:ext cx="3763196" cy="2296642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7" r:lo="rId8" r:qs="rId9" r:cs="rId10"/>
            </a:graphicData>
          </a:graphic>
        </p:graphicFrame>
        <p:sp>
          <p:nvSpPr>
            <p:cNvPr id="22" name="北京"/>
            <p:cNvSpPr/>
            <p:nvPr/>
          </p:nvSpPr>
          <p:spPr bwMode="auto">
            <a:xfrm>
              <a:off x="3373319" y="2147027"/>
              <a:ext cx="656449" cy="805701"/>
            </a:xfrm>
            <a:custGeom>
              <a:avLst/>
              <a:gdLst>
                <a:gd name="T0" fmla="*/ 1955697307 w 636"/>
                <a:gd name="T1" fmla="*/ 2147483646 h 711"/>
                <a:gd name="T2" fmla="*/ 2081164546 w 636"/>
                <a:gd name="T3" fmla="*/ 2147483646 h 711"/>
                <a:gd name="T4" fmla="*/ 2147483646 w 636"/>
                <a:gd name="T5" fmla="*/ 2147483646 h 711"/>
                <a:gd name="T6" fmla="*/ 2147483646 w 636"/>
                <a:gd name="T7" fmla="*/ 2147483646 h 711"/>
                <a:gd name="T8" fmla="*/ 2147483646 w 636"/>
                <a:gd name="T9" fmla="*/ 2147483646 h 711"/>
                <a:gd name="T10" fmla="*/ 2147483646 w 636"/>
                <a:gd name="T11" fmla="*/ 2147483646 h 711"/>
                <a:gd name="T12" fmla="*/ 2147483646 w 636"/>
                <a:gd name="T13" fmla="*/ 2147483646 h 711"/>
                <a:gd name="T14" fmla="*/ 2147483646 w 636"/>
                <a:gd name="T15" fmla="*/ 2147483646 h 711"/>
                <a:gd name="T16" fmla="*/ 2147483646 w 636"/>
                <a:gd name="T17" fmla="*/ 2147483646 h 711"/>
                <a:gd name="T18" fmla="*/ 2147483646 w 636"/>
                <a:gd name="T19" fmla="*/ 2147483646 h 711"/>
                <a:gd name="T20" fmla="*/ 2147483646 w 636"/>
                <a:gd name="T21" fmla="*/ 2147483646 h 711"/>
                <a:gd name="T22" fmla="*/ 2147483646 w 636"/>
                <a:gd name="T23" fmla="*/ 2147483646 h 711"/>
                <a:gd name="T24" fmla="*/ 2147483646 w 636"/>
                <a:gd name="T25" fmla="*/ 2147483646 h 711"/>
                <a:gd name="T26" fmla="*/ 2147483646 w 636"/>
                <a:gd name="T27" fmla="*/ 2147483646 h 711"/>
                <a:gd name="T28" fmla="*/ 2147483646 w 636"/>
                <a:gd name="T29" fmla="*/ 2147483646 h 711"/>
                <a:gd name="T30" fmla="*/ 2147483646 w 636"/>
                <a:gd name="T31" fmla="*/ 2147483646 h 711"/>
                <a:gd name="T32" fmla="*/ 2147483646 w 636"/>
                <a:gd name="T33" fmla="*/ 2147483646 h 711"/>
                <a:gd name="T34" fmla="*/ 2147483646 w 636"/>
                <a:gd name="T35" fmla="*/ 2147483646 h 711"/>
                <a:gd name="T36" fmla="*/ 2147483646 w 636"/>
                <a:gd name="T37" fmla="*/ 2147483646 h 711"/>
                <a:gd name="T38" fmla="*/ 2147483646 w 636"/>
                <a:gd name="T39" fmla="*/ 2147483646 h 711"/>
                <a:gd name="T40" fmla="*/ 2147483646 w 636"/>
                <a:gd name="T41" fmla="*/ 2012369658 h 711"/>
                <a:gd name="T42" fmla="*/ 2147483646 w 636"/>
                <a:gd name="T43" fmla="*/ 2044835641 h 711"/>
                <a:gd name="T44" fmla="*/ 2147483646 w 636"/>
                <a:gd name="T45" fmla="*/ 1785188160 h 711"/>
                <a:gd name="T46" fmla="*/ 2147483646 w 636"/>
                <a:gd name="T47" fmla="*/ 1614781690 h 711"/>
                <a:gd name="T48" fmla="*/ 2147483646 w 636"/>
                <a:gd name="T49" fmla="*/ 1574199161 h 711"/>
                <a:gd name="T50" fmla="*/ 2147483646 w 636"/>
                <a:gd name="T51" fmla="*/ 1306435134 h 711"/>
                <a:gd name="T52" fmla="*/ 2147483646 w 636"/>
                <a:gd name="T53" fmla="*/ 1192844285 h 711"/>
                <a:gd name="T54" fmla="*/ 2147483646 w 636"/>
                <a:gd name="T55" fmla="*/ 1152261756 h 711"/>
                <a:gd name="T56" fmla="*/ 2147483646 w 636"/>
                <a:gd name="T57" fmla="*/ 754633598 h 711"/>
                <a:gd name="T58" fmla="*/ 2147483646 w 636"/>
                <a:gd name="T59" fmla="*/ 397628158 h 711"/>
                <a:gd name="T60" fmla="*/ 2147483646 w 636"/>
                <a:gd name="T61" fmla="*/ 24349437 h 711"/>
                <a:gd name="T62" fmla="*/ 2147483646 w 636"/>
                <a:gd name="T63" fmla="*/ 24349437 h 711"/>
                <a:gd name="T64" fmla="*/ 2147483646 w 636"/>
                <a:gd name="T65" fmla="*/ 227221889 h 711"/>
                <a:gd name="T66" fmla="*/ 2147483646 w 636"/>
                <a:gd name="T67" fmla="*/ 275880573 h 711"/>
                <a:gd name="T68" fmla="*/ 2147483646 w 636"/>
                <a:gd name="T69" fmla="*/ 413820859 h 711"/>
                <a:gd name="T70" fmla="*/ 2125438213 w 636"/>
                <a:gd name="T71" fmla="*/ 511219008 h 711"/>
                <a:gd name="T72" fmla="*/ 1963051071 w 636"/>
                <a:gd name="T73" fmla="*/ 584227128 h 711"/>
                <a:gd name="T74" fmla="*/ 2147483646 w 636"/>
                <a:gd name="T75" fmla="*/ 876381184 h 711"/>
                <a:gd name="T76" fmla="*/ 2147483646 w 636"/>
                <a:gd name="T77" fmla="*/ 1046747062 h 711"/>
                <a:gd name="T78" fmla="*/ 1859758437 w 636"/>
                <a:gd name="T79" fmla="*/ 1127912320 h 711"/>
                <a:gd name="T80" fmla="*/ 1719545899 w 636"/>
                <a:gd name="T81" fmla="*/ 1062980153 h 711"/>
                <a:gd name="T82" fmla="*/ 1594078660 w 636"/>
                <a:gd name="T83" fmla="*/ 1403792892 h 711"/>
                <a:gd name="T84" fmla="*/ 1298870515 w 636"/>
                <a:gd name="T85" fmla="*/ 1760838522 h 711"/>
                <a:gd name="T86" fmla="*/ 1062719107 w 636"/>
                <a:gd name="T87" fmla="*/ 1695906557 h 711"/>
                <a:gd name="T88" fmla="*/ 782294031 w 636"/>
                <a:gd name="T89" fmla="*/ 1842003579 h 711"/>
                <a:gd name="T90" fmla="*/ 664180556 w 636"/>
                <a:gd name="T91" fmla="*/ 2147483646 h 711"/>
                <a:gd name="T92" fmla="*/ 1011053904 w 636"/>
                <a:gd name="T93" fmla="*/ 2147483646 h 711"/>
                <a:gd name="T94" fmla="*/ 1070110641 w 636"/>
                <a:gd name="T95" fmla="*/ 2147483646 h 711"/>
                <a:gd name="T96" fmla="*/ 848704532 w 636"/>
                <a:gd name="T97" fmla="*/ 2147483646 h 711"/>
                <a:gd name="T98" fmla="*/ 464949052 w 636"/>
                <a:gd name="T99" fmla="*/ 2147483646 h 711"/>
                <a:gd name="T100" fmla="*/ 0 w 636"/>
                <a:gd name="T101" fmla="*/ 2147483646 h 711"/>
                <a:gd name="T102" fmla="*/ 73802036 w 636"/>
                <a:gd name="T103" fmla="*/ 2147483646 h 711"/>
                <a:gd name="T104" fmla="*/ 287816610 w 636"/>
                <a:gd name="T105" fmla="*/ 2147483646 h 711"/>
                <a:gd name="T106" fmla="*/ 125467239 w 636"/>
                <a:gd name="T107" fmla="*/ 2147483646 h 711"/>
                <a:gd name="T108" fmla="*/ 184486206 w 636"/>
                <a:gd name="T109" fmla="*/ 2147483646 h 711"/>
                <a:gd name="T110" fmla="*/ 273071311 w 636"/>
                <a:gd name="T111" fmla="*/ 2147483646 h 711"/>
                <a:gd name="T112" fmla="*/ 472302816 w 636"/>
                <a:gd name="T113" fmla="*/ 2147483646 h 711"/>
                <a:gd name="T114" fmla="*/ 686317390 w 636"/>
                <a:gd name="T115" fmla="*/ 2147483646 h 711"/>
                <a:gd name="T116" fmla="*/ 870841366 w 636"/>
                <a:gd name="T117" fmla="*/ 2147483646 h 711"/>
                <a:gd name="T118" fmla="*/ 1158657977 w 636"/>
                <a:gd name="T119" fmla="*/ 2147483646 h 711"/>
                <a:gd name="T120" fmla="*/ 1483356720 w 636"/>
                <a:gd name="T121" fmla="*/ 2147483646 h 71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636"/>
                <a:gd name="T184" fmla="*/ 0 h 711"/>
                <a:gd name="T185" fmla="*/ 636 w 636"/>
                <a:gd name="T186" fmla="*/ 711 h 71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636" h="711">
                  <a:moveTo>
                    <a:pt x="237" y="646"/>
                  </a:moveTo>
                  <a:lnTo>
                    <a:pt x="245" y="646"/>
                  </a:lnTo>
                  <a:lnTo>
                    <a:pt x="252" y="646"/>
                  </a:lnTo>
                  <a:lnTo>
                    <a:pt x="257" y="646"/>
                  </a:lnTo>
                  <a:lnTo>
                    <a:pt x="262" y="648"/>
                  </a:lnTo>
                  <a:lnTo>
                    <a:pt x="265" y="650"/>
                  </a:lnTo>
                  <a:lnTo>
                    <a:pt x="268" y="655"/>
                  </a:lnTo>
                  <a:lnTo>
                    <a:pt x="270" y="659"/>
                  </a:lnTo>
                  <a:lnTo>
                    <a:pt x="272" y="668"/>
                  </a:lnTo>
                  <a:lnTo>
                    <a:pt x="275" y="678"/>
                  </a:lnTo>
                  <a:lnTo>
                    <a:pt x="279" y="689"/>
                  </a:lnTo>
                  <a:lnTo>
                    <a:pt x="282" y="694"/>
                  </a:lnTo>
                  <a:lnTo>
                    <a:pt x="285" y="699"/>
                  </a:lnTo>
                  <a:lnTo>
                    <a:pt x="289" y="703"/>
                  </a:lnTo>
                  <a:lnTo>
                    <a:pt x="291" y="706"/>
                  </a:lnTo>
                  <a:lnTo>
                    <a:pt x="296" y="708"/>
                  </a:lnTo>
                  <a:lnTo>
                    <a:pt x="300" y="709"/>
                  </a:lnTo>
                  <a:lnTo>
                    <a:pt x="304" y="711"/>
                  </a:lnTo>
                  <a:lnTo>
                    <a:pt x="308" y="711"/>
                  </a:lnTo>
                  <a:lnTo>
                    <a:pt x="312" y="711"/>
                  </a:lnTo>
                  <a:lnTo>
                    <a:pt x="315" y="708"/>
                  </a:lnTo>
                  <a:lnTo>
                    <a:pt x="319" y="707"/>
                  </a:lnTo>
                  <a:lnTo>
                    <a:pt x="321" y="703"/>
                  </a:lnTo>
                  <a:lnTo>
                    <a:pt x="325" y="696"/>
                  </a:lnTo>
                  <a:lnTo>
                    <a:pt x="331" y="689"/>
                  </a:lnTo>
                  <a:lnTo>
                    <a:pt x="337" y="681"/>
                  </a:lnTo>
                  <a:lnTo>
                    <a:pt x="344" y="675"/>
                  </a:lnTo>
                  <a:lnTo>
                    <a:pt x="354" y="664"/>
                  </a:lnTo>
                  <a:lnTo>
                    <a:pt x="364" y="655"/>
                  </a:lnTo>
                  <a:lnTo>
                    <a:pt x="372" y="646"/>
                  </a:lnTo>
                  <a:lnTo>
                    <a:pt x="379" y="639"/>
                  </a:lnTo>
                  <a:lnTo>
                    <a:pt x="383" y="637"/>
                  </a:lnTo>
                  <a:lnTo>
                    <a:pt x="386" y="635"/>
                  </a:lnTo>
                  <a:lnTo>
                    <a:pt x="390" y="633"/>
                  </a:lnTo>
                  <a:lnTo>
                    <a:pt x="394" y="633"/>
                  </a:lnTo>
                  <a:lnTo>
                    <a:pt x="401" y="633"/>
                  </a:lnTo>
                  <a:lnTo>
                    <a:pt x="409" y="636"/>
                  </a:lnTo>
                  <a:lnTo>
                    <a:pt x="413" y="637"/>
                  </a:lnTo>
                  <a:lnTo>
                    <a:pt x="416" y="637"/>
                  </a:lnTo>
                  <a:lnTo>
                    <a:pt x="420" y="636"/>
                  </a:lnTo>
                  <a:lnTo>
                    <a:pt x="422" y="636"/>
                  </a:lnTo>
                  <a:lnTo>
                    <a:pt x="428" y="631"/>
                  </a:lnTo>
                  <a:lnTo>
                    <a:pt x="434" y="625"/>
                  </a:lnTo>
                  <a:lnTo>
                    <a:pt x="436" y="623"/>
                  </a:lnTo>
                  <a:lnTo>
                    <a:pt x="439" y="621"/>
                  </a:lnTo>
                  <a:lnTo>
                    <a:pt x="441" y="621"/>
                  </a:lnTo>
                  <a:lnTo>
                    <a:pt x="444" y="621"/>
                  </a:lnTo>
                  <a:lnTo>
                    <a:pt x="448" y="625"/>
                  </a:lnTo>
                  <a:lnTo>
                    <a:pt x="453" y="631"/>
                  </a:lnTo>
                  <a:lnTo>
                    <a:pt x="457" y="632"/>
                  </a:lnTo>
                  <a:lnTo>
                    <a:pt x="460" y="633"/>
                  </a:lnTo>
                  <a:lnTo>
                    <a:pt x="464" y="632"/>
                  </a:lnTo>
                  <a:lnTo>
                    <a:pt x="467" y="630"/>
                  </a:lnTo>
                  <a:lnTo>
                    <a:pt x="471" y="626"/>
                  </a:lnTo>
                  <a:lnTo>
                    <a:pt x="474" y="621"/>
                  </a:lnTo>
                  <a:lnTo>
                    <a:pt x="477" y="615"/>
                  </a:lnTo>
                  <a:lnTo>
                    <a:pt x="478" y="608"/>
                  </a:lnTo>
                  <a:lnTo>
                    <a:pt x="479" y="593"/>
                  </a:lnTo>
                  <a:lnTo>
                    <a:pt x="482" y="580"/>
                  </a:lnTo>
                  <a:lnTo>
                    <a:pt x="486" y="568"/>
                  </a:lnTo>
                  <a:lnTo>
                    <a:pt x="492" y="556"/>
                  </a:lnTo>
                  <a:lnTo>
                    <a:pt x="499" y="547"/>
                  </a:lnTo>
                  <a:lnTo>
                    <a:pt x="503" y="542"/>
                  </a:lnTo>
                  <a:lnTo>
                    <a:pt x="503" y="539"/>
                  </a:lnTo>
                  <a:lnTo>
                    <a:pt x="501" y="537"/>
                  </a:lnTo>
                  <a:lnTo>
                    <a:pt x="496" y="535"/>
                  </a:lnTo>
                  <a:lnTo>
                    <a:pt x="489" y="532"/>
                  </a:lnTo>
                  <a:lnTo>
                    <a:pt x="478" y="528"/>
                  </a:lnTo>
                  <a:lnTo>
                    <a:pt x="467" y="524"/>
                  </a:lnTo>
                  <a:lnTo>
                    <a:pt x="458" y="519"/>
                  </a:lnTo>
                  <a:lnTo>
                    <a:pt x="449" y="516"/>
                  </a:lnTo>
                  <a:lnTo>
                    <a:pt x="446" y="513"/>
                  </a:lnTo>
                  <a:lnTo>
                    <a:pt x="442" y="509"/>
                  </a:lnTo>
                  <a:lnTo>
                    <a:pt x="440" y="504"/>
                  </a:lnTo>
                  <a:lnTo>
                    <a:pt x="438" y="499"/>
                  </a:lnTo>
                  <a:lnTo>
                    <a:pt x="435" y="488"/>
                  </a:lnTo>
                  <a:lnTo>
                    <a:pt x="435" y="479"/>
                  </a:lnTo>
                  <a:lnTo>
                    <a:pt x="435" y="469"/>
                  </a:lnTo>
                  <a:lnTo>
                    <a:pt x="434" y="460"/>
                  </a:lnTo>
                  <a:lnTo>
                    <a:pt x="434" y="455"/>
                  </a:lnTo>
                  <a:lnTo>
                    <a:pt x="435" y="450"/>
                  </a:lnTo>
                  <a:lnTo>
                    <a:pt x="436" y="447"/>
                  </a:lnTo>
                  <a:lnTo>
                    <a:pt x="440" y="444"/>
                  </a:lnTo>
                  <a:lnTo>
                    <a:pt x="446" y="441"/>
                  </a:lnTo>
                  <a:lnTo>
                    <a:pt x="454" y="436"/>
                  </a:lnTo>
                  <a:lnTo>
                    <a:pt x="460" y="435"/>
                  </a:lnTo>
                  <a:lnTo>
                    <a:pt x="465" y="434"/>
                  </a:lnTo>
                  <a:lnTo>
                    <a:pt x="472" y="434"/>
                  </a:lnTo>
                  <a:lnTo>
                    <a:pt x="480" y="435"/>
                  </a:lnTo>
                  <a:lnTo>
                    <a:pt x="496" y="436"/>
                  </a:lnTo>
                  <a:lnTo>
                    <a:pt x="510" y="435"/>
                  </a:lnTo>
                  <a:lnTo>
                    <a:pt x="523" y="432"/>
                  </a:lnTo>
                  <a:lnTo>
                    <a:pt x="534" y="428"/>
                  </a:lnTo>
                  <a:lnTo>
                    <a:pt x="546" y="423"/>
                  </a:lnTo>
                  <a:lnTo>
                    <a:pt x="559" y="419"/>
                  </a:lnTo>
                  <a:lnTo>
                    <a:pt x="572" y="416"/>
                  </a:lnTo>
                  <a:lnTo>
                    <a:pt x="583" y="410"/>
                  </a:lnTo>
                  <a:lnTo>
                    <a:pt x="589" y="404"/>
                  </a:lnTo>
                  <a:lnTo>
                    <a:pt x="592" y="397"/>
                  </a:lnTo>
                  <a:lnTo>
                    <a:pt x="593" y="394"/>
                  </a:lnTo>
                  <a:lnTo>
                    <a:pt x="596" y="392"/>
                  </a:lnTo>
                  <a:lnTo>
                    <a:pt x="599" y="391"/>
                  </a:lnTo>
                  <a:lnTo>
                    <a:pt x="604" y="390"/>
                  </a:lnTo>
                  <a:lnTo>
                    <a:pt x="612" y="388"/>
                  </a:lnTo>
                  <a:lnTo>
                    <a:pt x="617" y="386"/>
                  </a:lnTo>
                  <a:lnTo>
                    <a:pt x="619" y="381"/>
                  </a:lnTo>
                  <a:lnTo>
                    <a:pt x="619" y="374"/>
                  </a:lnTo>
                  <a:lnTo>
                    <a:pt x="619" y="366"/>
                  </a:lnTo>
                  <a:lnTo>
                    <a:pt x="619" y="358"/>
                  </a:lnTo>
                  <a:lnTo>
                    <a:pt x="617" y="348"/>
                  </a:lnTo>
                  <a:lnTo>
                    <a:pt x="615" y="341"/>
                  </a:lnTo>
                  <a:lnTo>
                    <a:pt x="614" y="334"/>
                  </a:lnTo>
                  <a:lnTo>
                    <a:pt x="611" y="330"/>
                  </a:lnTo>
                  <a:lnTo>
                    <a:pt x="602" y="320"/>
                  </a:lnTo>
                  <a:lnTo>
                    <a:pt x="592" y="306"/>
                  </a:lnTo>
                  <a:lnTo>
                    <a:pt x="589" y="299"/>
                  </a:lnTo>
                  <a:lnTo>
                    <a:pt x="586" y="293"/>
                  </a:lnTo>
                  <a:lnTo>
                    <a:pt x="584" y="287"/>
                  </a:lnTo>
                  <a:lnTo>
                    <a:pt x="583" y="281"/>
                  </a:lnTo>
                  <a:lnTo>
                    <a:pt x="594" y="270"/>
                  </a:lnTo>
                  <a:lnTo>
                    <a:pt x="606" y="260"/>
                  </a:lnTo>
                  <a:lnTo>
                    <a:pt x="606" y="257"/>
                  </a:lnTo>
                  <a:lnTo>
                    <a:pt x="605" y="254"/>
                  </a:lnTo>
                  <a:lnTo>
                    <a:pt x="603" y="252"/>
                  </a:lnTo>
                  <a:lnTo>
                    <a:pt x="600" y="249"/>
                  </a:lnTo>
                  <a:lnTo>
                    <a:pt x="597" y="248"/>
                  </a:lnTo>
                  <a:lnTo>
                    <a:pt x="593" y="248"/>
                  </a:lnTo>
                  <a:lnTo>
                    <a:pt x="589" y="249"/>
                  </a:lnTo>
                  <a:lnTo>
                    <a:pt x="585" y="252"/>
                  </a:lnTo>
                  <a:lnTo>
                    <a:pt x="580" y="253"/>
                  </a:lnTo>
                  <a:lnTo>
                    <a:pt x="577" y="253"/>
                  </a:lnTo>
                  <a:lnTo>
                    <a:pt x="574" y="252"/>
                  </a:lnTo>
                  <a:lnTo>
                    <a:pt x="572" y="248"/>
                  </a:lnTo>
                  <a:lnTo>
                    <a:pt x="570" y="245"/>
                  </a:lnTo>
                  <a:lnTo>
                    <a:pt x="568" y="239"/>
                  </a:lnTo>
                  <a:lnTo>
                    <a:pt x="568" y="233"/>
                  </a:lnTo>
                  <a:lnTo>
                    <a:pt x="568" y="227"/>
                  </a:lnTo>
                  <a:lnTo>
                    <a:pt x="570" y="220"/>
                  </a:lnTo>
                  <a:lnTo>
                    <a:pt x="573" y="215"/>
                  </a:lnTo>
                  <a:lnTo>
                    <a:pt x="575" y="210"/>
                  </a:lnTo>
                  <a:lnTo>
                    <a:pt x="579" y="205"/>
                  </a:lnTo>
                  <a:lnTo>
                    <a:pt x="584" y="203"/>
                  </a:lnTo>
                  <a:lnTo>
                    <a:pt x="589" y="201"/>
                  </a:lnTo>
                  <a:lnTo>
                    <a:pt x="592" y="199"/>
                  </a:lnTo>
                  <a:lnTo>
                    <a:pt x="597" y="198"/>
                  </a:lnTo>
                  <a:lnTo>
                    <a:pt x="606" y="198"/>
                  </a:lnTo>
                  <a:lnTo>
                    <a:pt x="615" y="198"/>
                  </a:lnTo>
                  <a:lnTo>
                    <a:pt x="619" y="197"/>
                  </a:lnTo>
                  <a:lnTo>
                    <a:pt x="623" y="196"/>
                  </a:lnTo>
                  <a:lnTo>
                    <a:pt x="627" y="194"/>
                  </a:lnTo>
                  <a:lnTo>
                    <a:pt x="629" y="191"/>
                  </a:lnTo>
                  <a:lnTo>
                    <a:pt x="633" y="184"/>
                  </a:lnTo>
                  <a:lnTo>
                    <a:pt x="635" y="177"/>
                  </a:lnTo>
                  <a:lnTo>
                    <a:pt x="636" y="171"/>
                  </a:lnTo>
                  <a:lnTo>
                    <a:pt x="635" y="165"/>
                  </a:lnTo>
                  <a:lnTo>
                    <a:pt x="633" y="161"/>
                  </a:lnTo>
                  <a:lnTo>
                    <a:pt x="629" y="158"/>
                  </a:lnTo>
                  <a:lnTo>
                    <a:pt x="623" y="154"/>
                  </a:lnTo>
                  <a:lnTo>
                    <a:pt x="615" y="152"/>
                  </a:lnTo>
                  <a:lnTo>
                    <a:pt x="592" y="148"/>
                  </a:lnTo>
                  <a:lnTo>
                    <a:pt x="567" y="147"/>
                  </a:lnTo>
                  <a:lnTo>
                    <a:pt x="545" y="147"/>
                  </a:lnTo>
                  <a:lnTo>
                    <a:pt x="530" y="147"/>
                  </a:lnTo>
                  <a:lnTo>
                    <a:pt x="518" y="150"/>
                  </a:lnTo>
                  <a:lnTo>
                    <a:pt x="508" y="151"/>
                  </a:lnTo>
                  <a:lnTo>
                    <a:pt x="498" y="150"/>
                  </a:lnTo>
                  <a:lnTo>
                    <a:pt x="486" y="147"/>
                  </a:lnTo>
                  <a:lnTo>
                    <a:pt x="474" y="142"/>
                  </a:lnTo>
                  <a:lnTo>
                    <a:pt x="464" y="135"/>
                  </a:lnTo>
                  <a:lnTo>
                    <a:pt x="454" y="127"/>
                  </a:lnTo>
                  <a:lnTo>
                    <a:pt x="448" y="117"/>
                  </a:lnTo>
                  <a:lnTo>
                    <a:pt x="442" y="109"/>
                  </a:lnTo>
                  <a:lnTo>
                    <a:pt x="436" y="101"/>
                  </a:lnTo>
                  <a:lnTo>
                    <a:pt x="429" y="93"/>
                  </a:lnTo>
                  <a:lnTo>
                    <a:pt x="422" y="87"/>
                  </a:lnTo>
                  <a:lnTo>
                    <a:pt x="413" y="79"/>
                  </a:lnTo>
                  <a:lnTo>
                    <a:pt x="404" y="73"/>
                  </a:lnTo>
                  <a:lnTo>
                    <a:pt x="396" y="66"/>
                  </a:lnTo>
                  <a:lnTo>
                    <a:pt x="388" y="58"/>
                  </a:lnTo>
                  <a:lnTo>
                    <a:pt x="382" y="49"/>
                  </a:lnTo>
                  <a:lnTo>
                    <a:pt x="377" y="40"/>
                  </a:lnTo>
                  <a:lnTo>
                    <a:pt x="373" y="31"/>
                  </a:lnTo>
                  <a:lnTo>
                    <a:pt x="371" y="21"/>
                  </a:lnTo>
                  <a:lnTo>
                    <a:pt x="370" y="13"/>
                  </a:lnTo>
                  <a:lnTo>
                    <a:pt x="367" y="6"/>
                  </a:lnTo>
                  <a:lnTo>
                    <a:pt x="366" y="3"/>
                  </a:lnTo>
                  <a:lnTo>
                    <a:pt x="364" y="1"/>
                  </a:lnTo>
                  <a:lnTo>
                    <a:pt x="361" y="0"/>
                  </a:lnTo>
                  <a:lnTo>
                    <a:pt x="359" y="0"/>
                  </a:lnTo>
                  <a:lnTo>
                    <a:pt x="357" y="0"/>
                  </a:lnTo>
                  <a:lnTo>
                    <a:pt x="354" y="1"/>
                  </a:lnTo>
                  <a:lnTo>
                    <a:pt x="353" y="3"/>
                  </a:lnTo>
                  <a:lnTo>
                    <a:pt x="352" y="6"/>
                  </a:lnTo>
                  <a:lnTo>
                    <a:pt x="350" y="10"/>
                  </a:lnTo>
                  <a:lnTo>
                    <a:pt x="348" y="16"/>
                  </a:lnTo>
                  <a:lnTo>
                    <a:pt x="346" y="22"/>
                  </a:lnTo>
                  <a:lnTo>
                    <a:pt x="342" y="27"/>
                  </a:lnTo>
                  <a:lnTo>
                    <a:pt x="340" y="28"/>
                  </a:lnTo>
                  <a:lnTo>
                    <a:pt x="337" y="30"/>
                  </a:lnTo>
                  <a:lnTo>
                    <a:pt x="332" y="31"/>
                  </a:lnTo>
                  <a:lnTo>
                    <a:pt x="325" y="31"/>
                  </a:lnTo>
                  <a:lnTo>
                    <a:pt x="318" y="32"/>
                  </a:lnTo>
                  <a:lnTo>
                    <a:pt x="313" y="32"/>
                  </a:lnTo>
                  <a:lnTo>
                    <a:pt x="308" y="34"/>
                  </a:lnTo>
                  <a:lnTo>
                    <a:pt x="304" y="35"/>
                  </a:lnTo>
                  <a:lnTo>
                    <a:pt x="303" y="38"/>
                  </a:lnTo>
                  <a:lnTo>
                    <a:pt x="301" y="40"/>
                  </a:lnTo>
                  <a:lnTo>
                    <a:pt x="301" y="44"/>
                  </a:lnTo>
                  <a:lnTo>
                    <a:pt x="301" y="47"/>
                  </a:lnTo>
                  <a:lnTo>
                    <a:pt x="300" y="51"/>
                  </a:lnTo>
                  <a:lnTo>
                    <a:pt x="300" y="53"/>
                  </a:lnTo>
                  <a:lnTo>
                    <a:pt x="297" y="57"/>
                  </a:lnTo>
                  <a:lnTo>
                    <a:pt x="296" y="59"/>
                  </a:lnTo>
                  <a:lnTo>
                    <a:pt x="294" y="62"/>
                  </a:lnTo>
                  <a:lnTo>
                    <a:pt x="290" y="63"/>
                  </a:lnTo>
                  <a:lnTo>
                    <a:pt x="288" y="63"/>
                  </a:lnTo>
                  <a:lnTo>
                    <a:pt x="284" y="63"/>
                  </a:lnTo>
                  <a:lnTo>
                    <a:pt x="276" y="63"/>
                  </a:lnTo>
                  <a:lnTo>
                    <a:pt x="270" y="65"/>
                  </a:lnTo>
                  <a:lnTo>
                    <a:pt x="269" y="68"/>
                  </a:lnTo>
                  <a:lnTo>
                    <a:pt x="266" y="70"/>
                  </a:lnTo>
                  <a:lnTo>
                    <a:pt x="266" y="72"/>
                  </a:lnTo>
                  <a:lnTo>
                    <a:pt x="268" y="76"/>
                  </a:lnTo>
                  <a:lnTo>
                    <a:pt x="272" y="84"/>
                  </a:lnTo>
                  <a:lnTo>
                    <a:pt x="279" y="93"/>
                  </a:lnTo>
                  <a:lnTo>
                    <a:pt x="287" y="101"/>
                  </a:lnTo>
                  <a:lnTo>
                    <a:pt x="295" y="106"/>
                  </a:lnTo>
                  <a:lnTo>
                    <a:pt x="298" y="108"/>
                  </a:lnTo>
                  <a:lnTo>
                    <a:pt x="301" y="112"/>
                  </a:lnTo>
                  <a:lnTo>
                    <a:pt x="303" y="116"/>
                  </a:lnTo>
                  <a:lnTo>
                    <a:pt x="304" y="120"/>
                  </a:lnTo>
                  <a:lnTo>
                    <a:pt x="306" y="123"/>
                  </a:lnTo>
                  <a:lnTo>
                    <a:pt x="304" y="127"/>
                  </a:lnTo>
                  <a:lnTo>
                    <a:pt x="302" y="129"/>
                  </a:lnTo>
                  <a:lnTo>
                    <a:pt x="300" y="131"/>
                  </a:lnTo>
                  <a:lnTo>
                    <a:pt x="282" y="132"/>
                  </a:lnTo>
                  <a:lnTo>
                    <a:pt x="268" y="136"/>
                  </a:lnTo>
                  <a:lnTo>
                    <a:pt x="262" y="138"/>
                  </a:lnTo>
                  <a:lnTo>
                    <a:pt x="255" y="139"/>
                  </a:lnTo>
                  <a:lnTo>
                    <a:pt x="252" y="139"/>
                  </a:lnTo>
                  <a:lnTo>
                    <a:pt x="249" y="138"/>
                  </a:lnTo>
                  <a:lnTo>
                    <a:pt x="245" y="136"/>
                  </a:lnTo>
                  <a:lnTo>
                    <a:pt x="243" y="134"/>
                  </a:lnTo>
                  <a:lnTo>
                    <a:pt x="238" y="129"/>
                  </a:lnTo>
                  <a:lnTo>
                    <a:pt x="234" y="128"/>
                  </a:lnTo>
                  <a:lnTo>
                    <a:pt x="233" y="131"/>
                  </a:lnTo>
                  <a:lnTo>
                    <a:pt x="232" y="138"/>
                  </a:lnTo>
                  <a:lnTo>
                    <a:pt x="232" y="146"/>
                  </a:lnTo>
                  <a:lnTo>
                    <a:pt x="230" y="153"/>
                  </a:lnTo>
                  <a:lnTo>
                    <a:pt x="227" y="159"/>
                  </a:lnTo>
                  <a:lnTo>
                    <a:pt x="222" y="165"/>
                  </a:lnTo>
                  <a:lnTo>
                    <a:pt x="216" y="173"/>
                  </a:lnTo>
                  <a:lnTo>
                    <a:pt x="212" y="183"/>
                  </a:lnTo>
                  <a:lnTo>
                    <a:pt x="205" y="194"/>
                  </a:lnTo>
                  <a:lnTo>
                    <a:pt x="194" y="205"/>
                  </a:lnTo>
                  <a:lnTo>
                    <a:pt x="187" y="211"/>
                  </a:lnTo>
                  <a:lnTo>
                    <a:pt x="181" y="215"/>
                  </a:lnTo>
                  <a:lnTo>
                    <a:pt x="176" y="217"/>
                  </a:lnTo>
                  <a:lnTo>
                    <a:pt x="170" y="219"/>
                  </a:lnTo>
                  <a:lnTo>
                    <a:pt x="165" y="219"/>
                  </a:lnTo>
                  <a:lnTo>
                    <a:pt x="161" y="217"/>
                  </a:lnTo>
                  <a:lnTo>
                    <a:pt x="156" y="215"/>
                  </a:lnTo>
                  <a:lnTo>
                    <a:pt x="150" y="211"/>
                  </a:lnTo>
                  <a:lnTo>
                    <a:pt x="144" y="209"/>
                  </a:lnTo>
                  <a:lnTo>
                    <a:pt x="138" y="209"/>
                  </a:lnTo>
                  <a:lnTo>
                    <a:pt x="132" y="210"/>
                  </a:lnTo>
                  <a:lnTo>
                    <a:pt x="125" y="213"/>
                  </a:lnTo>
                  <a:lnTo>
                    <a:pt x="118" y="216"/>
                  </a:lnTo>
                  <a:lnTo>
                    <a:pt x="112" y="221"/>
                  </a:lnTo>
                  <a:lnTo>
                    <a:pt x="106" y="227"/>
                  </a:lnTo>
                  <a:lnTo>
                    <a:pt x="101" y="232"/>
                  </a:lnTo>
                  <a:lnTo>
                    <a:pt x="98" y="239"/>
                  </a:lnTo>
                  <a:lnTo>
                    <a:pt x="94" y="246"/>
                  </a:lnTo>
                  <a:lnTo>
                    <a:pt x="93" y="254"/>
                  </a:lnTo>
                  <a:lnTo>
                    <a:pt x="92" y="262"/>
                  </a:lnTo>
                  <a:lnTo>
                    <a:pt x="90" y="271"/>
                  </a:lnTo>
                  <a:lnTo>
                    <a:pt x="92" y="278"/>
                  </a:lnTo>
                  <a:lnTo>
                    <a:pt x="94" y="285"/>
                  </a:lnTo>
                  <a:lnTo>
                    <a:pt x="99" y="290"/>
                  </a:lnTo>
                  <a:lnTo>
                    <a:pt x="112" y="301"/>
                  </a:lnTo>
                  <a:lnTo>
                    <a:pt x="130" y="312"/>
                  </a:lnTo>
                  <a:lnTo>
                    <a:pt x="137" y="318"/>
                  </a:lnTo>
                  <a:lnTo>
                    <a:pt x="142" y="323"/>
                  </a:lnTo>
                  <a:lnTo>
                    <a:pt x="145" y="328"/>
                  </a:lnTo>
                  <a:lnTo>
                    <a:pt x="148" y="337"/>
                  </a:lnTo>
                  <a:lnTo>
                    <a:pt x="149" y="349"/>
                  </a:lnTo>
                  <a:lnTo>
                    <a:pt x="148" y="362"/>
                  </a:lnTo>
                  <a:lnTo>
                    <a:pt x="145" y="374"/>
                  </a:lnTo>
                  <a:lnTo>
                    <a:pt x="142" y="386"/>
                  </a:lnTo>
                  <a:lnTo>
                    <a:pt x="137" y="396"/>
                  </a:lnTo>
                  <a:lnTo>
                    <a:pt x="132" y="404"/>
                  </a:lnTo>
                  <a:lnTo>
                    <a:pt x="126" y="409"/>
                  </a:lnTo>
                  <a:lnTo>
                    <a:pt x="121" y="413"/>
                  </a:lnTo>
                  <a:lnTo>
                    <a:pt x="115" y="416"/>
                  </a:lnTo>
                  <a:lnTo>
                    <a:pt x="111" y="417"/>
                  </a:lnTo>
                  <a:lnTo>
                    <a:pt x="104" y="417"/>
                  </a:lnTo>
                  <a:lnTo>
                    <a:pt x="95" y="418"/>
                  </a:lnTo>
                  <a:lnTo>
                    <a:pt x="87" y="421"/>
                  </a:lnTo>
                  <a:lnTo>
                    <a:pt x="76" y="424"/>
                  </a:lnTo>
                  <a:lnTo>
                    <a:pt x="63" y="432"/>
                  </a:lnTo>
                  <a:lnTo>
                    <a:pt x="44" y="443"/>
                  </a:lnTo>
                  <a:lnTo>
                    <a:pt x="26" y="456"/>
                  </a:lnTo>
                  <a:lnTo>
                    <a:pt x="11" y="466"/>
                  </a:lnTo>
                  <a:lnTo>
                    <a:pt x="6" y="470"/>
                  </a:lnTo>
                  <a:lnTo>
                    <a:pt x="2" y="475"/>
                  </a:lnTo>
                  <a:lnTo>
                    <a:pt x="0" y="481"/>
                  </a:lnTo>
                  <a:lnTo>
                    <a:pt x="0" y="486"/>
                  </a:lnTo>
                  <a:lnTo>
                    <a:pt x="0" y="492"/>
                  </a:lnTo>
                  <a:lnTo>
                    <a:pt x="0" y="497"/>
                  </a:lnTo>
                  <a:lnTo>
                    <a:pt x="1" y="501"/>
                  </a:lnTo>
                  <a:lnTo>
                    <a:pt x="4" y="506"/>
                  </a:lnTo>
                  <a:lnTo>
                    <a:pt x="10" y="516"/>
                  </a:lnTo>
                  <a:lnTo>
                    <a:pt x="19" y="528"/>
                  </a:lnTo>
                  <a:lnTo>
                    <a:pt x="29" y="539"/>
                  </a:lnTo>
                  <a:lnTo>
                    <a:pt x="35" y="549"/>
                  </a:lnTo>
                  <a:lnTo>
                    <a:pt x="38" y="557"/>
                  </a:lnTo>
                  <a:lnTo>
                    <a:pt x="41" y="563"/>
                  </a:lnTo>
                  <a:lnTo>
                    <a:pt x="39" y="566"/>
                  </a:lnTo>
                  <a:lnTo>
                    <a:pt x="39" y="567"/>
                  </a:lnTo>
                  <a:lnTo>
                    <a:pt x="37" y="569"/>
                  </a:lnTo>
                  <a:lnTo>
                    <a:pt x="33" y="569"/>
                  </a:lnTo>
                  <a:lnTo>
                    <a:pt x="25" y="570"/>
                  </a:lnTo>
                  <a:lnTo>
                    <a:pt x="19" y="574"/>
                  </a:lnTo>
                  <a:lnTo>
                    <a:pt x="17" y="575"/>
                  </a:lnTo>
                  <a:lnTo>
                    <a:pt x="14" y="577"/>
                  </a:lnTo>
                  <a:lnTo>
                    <a:pt x="13" y="581"/>
                  </a:lnTo>
                  <a:lnTo>
                    <a:pt x="13" y="585"/>
                  </a:lnTo>
                  <a:lnTo>
                    <a:pt x="17" y="593"/>
                  </a:lnTo>
                  <a:lnTo>
                    <a:pt x="22" y="602"/>
                  </a:lnTo>
                  <a:lnTo>
                    <a:pt x="25" y="607"/>
                  </a:lnTo>
                  <a:lnTo>
                    <a:pt x="29" y="611"/>
                  </a:lnTo>
                  <a:lnTo>
                    <a:pt x="30" y="615"/>
                  </a:lnTo>
                  <a:lnTo>
                    <a:pt x="31" y="620"/>
                  </a:lnTo>
                  <a:lnTo>
                    <a:pt x="33" y="631"/>
                  </a:lnTo>
                  <a:lnTo>
                    <a:pt x="35" y="642"/>
                  </a:lnTo>
                  <a:lnTo>
                    <a:pt x="37" y="646"/>
                  </a:lnTo>
                  <a:lnTo>
                    <a:pt x="39" y="651"/>
                  </a:lnTo>
                  <a:lnTo>
                    <a:pt x="42" y="655"/>
                  </a:lnTo>
                  <a:lnTo>
                    <a:pt x="45" y="658"/>
                  </a:lnTo>
                  <a:lnTo>
                    <a:pt x="50" y="659"/>
                  </a:lnTo>
                  <a:lnTo>
                    <a:pt x="57" y="661"/>
                  </a:lnTo>
                  <a:lnTo>
                    <a:pt x="64" y="662"/>
                  </a:lnTo>
                  <a:lnTo>
                    <a:pt x="71" y="662"/>
                  </a:lnTo>
                  <a:lnTo>
                    <a:pt x="79" y="661"/>
                  </a:lnTo>
                  <a:lnTo>
                    <a:pt x="86" y="659"/>
                  </a:lnTo>
                  <a:lnTo>
                    <a:pt x="88" y="661"/>
                  </a:lnTo>
                  <a:lnTo>
                    <a:pt x="90" y="662"/>
                  </a:lnTo>
                  <a:lnTo>
                    <a:pt x="93" y="663"/>
                  </a:lnTo>
                  <a:lnTo>
                    <a:pt x="95" y="667"/>
                  </a:lnTo>
                  <a:lnTo>
                    <a:pt x="99" y="671"/>
                  </a:lnTo>
                  <a:lnTo>
                    <a:pt x="102" y="677"/>
                  </a:lnTo>
                  <a:lnTo>
                    <a:pt x="107" y="682"/>
                  </a:lnTo>
                  <a:lnTo>
                    <a:pt x="112" y="687"/>
                  </a:lnTo>
                  <a:lnTo>
                    <a:pt x="118" y="689"/>
                  </a:lnTo>
                  <a:lnTo>
                    <a:pt x="123" y="689"/>
                  </a:lnTo>
                  <a:lnTo>
                    <a:pt x="128" y="689"/>
                  </a:lnTo>
                  <a:lnTo>
                    <a:pt x="134" y="688"/>
                  </a:lnTo>
                  <a:lnTo>
                    <a:pt x="144" y="683"/>
                  </a:lnTo>
                  <a:lnTo>
                    <a:pt x="150" y="680"/>
                  </a:lnTo>
                  <a:lnTo>
                    <a:pt x="157" y="675"/>
                  </a:lnTo>
                  <a:lnTo>
                    <a:pt x="163" y="669"/>
                  </a:lnTo>
                  <a:lnTo>
                    <a:pt x="171" y="663"/>
                  </a:lnTo>
                  <a:lnTo>
                    <a:pt x="180" y="657"/>
                  </a:lnTo>
                  <a:lnTo>
                    <a:pt x="187" y="654"/>
                  </a:lnTo>
                  <a:lnTo>
                    <a:pt x="194" y="650"/>
                  </a:lnTo>
                  <a:lnTo>
                    <a:pt x="201" y="649"/>
                  </a:lnTo>
                  <a:lnTo>
                    <a:pt x="213" y="648"/>
                  </a:lnTo>
                  <a:lnTo>
                    <a:pt x="225" y="646"/>
                  </a:lnTo>
                  <a:lnTo>
                    <a:pt x="237" y="646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rgbClr val="808080"/>
              </a:solidFill>
              <a:round/>
            </a:ln>
          </p:spPr>
          <p:txBody>
            <a:bodyPr anchor="ctr"/>
            <a:lstStyle/>
            <a:p>
              <a:pPr algn="ctr"/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北京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433016" y="3989081"/>
            <a:ext cx="3678151" cy="2296642"/>
            <a:chOff x="4526049" y="3997548"/>
            <a:chExt cx="3459277" cy="2296642"/>
          </a:xfrm>
        </p:grpSpPr>
        <p:graphicFrame>
          <p:nvGraphicFramePr>
            <p:cNvPr id="23" name="图示 22"/>
            <p:cNvGraphicFramePr/>
            <p:nvPr>
              <p:extLst>
                <p:ext uri="{D42A27DB-BD31-4B8C-83A1-F6EECF244321}">
                  <p14:modId xmlns:p14="http://schemas.microsoft.com/office/powerpoint/2010/main" xmlns="" val="2546496036"/>
                </p:ext>
              </p:extLst>
            </p:nvPr>
          </p:nvGraphicFramePr>
          <p:xfrm>
            <a:off x="4526049" y="3997548"/>
            <a:ext cx="3459277" cy="2296642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2" r:lo="rId13" r:qs="rId14" r:cs="rId15"/>
            </a:graphicData>
          </a:graphic>
        </p:graphicFrame>
        <p:sp>
          <p:nvSpPr>
            <p:cNvPr id="19" name="安徽"/>
            <p:cNvSpPr>
              <a:spLocks/>
            </p:cNvSpPr>
            <p:nvPr/>
          </p:nvSpPr>
          <p:spPr bwMode="auto">
            <a:xfrm>
              <a:off x="5040309" y="4706623"/>
              <a:ext cx="668525" cy="802301"/>
            </a:xfrm>
            <a:custGeom>
              <a:avLst/>
              <a:gdLst>
                <a:gd name="T0" fmla="*/ 2147483646 w 1769"/>
                <a:gd name="T1" fmla="*/ 2147483646 h 2242"/>
                <a:gd name="T2" fmla="*/ 2147483646 w 1769"/>
                <a:gd name="T3" fmla="*/ 2147483646 h 2242"/>
                <a:gd name="T4" fmla="*/ 2147483646 w 1769"/>
                <a:gd name="T5" fmla="*/ 2147483646 h 2242"/>
                <a:gd name="T6" fmla="*/ 2147483646 w 1769"/>
                <a:gd name="T7" fmla="*/ 2147483646 h 2242"/>
                <a:gd name="T8" fmla="*/ 2147483646 w 1769"/>
                <a:gd name="T9" fmla="*/ 2147483646 h 2242"/>
                <a:gd name="T10" fmla="*/ 2147483646 w 1769"/>
                <a:gd name="T11" fmla="*/ 2147483646 h 2242"/>
                <a:gd name="T12" fmla="*/ 2147483646 w 1769"/>
                <a:gd name="T13" fmla="*/ 2147483646 h 2242"/>
                <a:gd name="T14" fmla="*/ 2147483646 w 1769"/>
                <a:gd name="T15" fmla="*/ 2147483646 h 2242"/>
                <a:gd name="T16" fmla="*/ 2147483646 w 1769"/>
                <a:gd name="T17" fmla="*/ 2147483646 h 2242"/>
                <a:gd name="T18" fmla="*/ 2147483646 w 1769"/>
                <a:gd name="T19" fmla="*/ 2147483646 h 2242"/>
                <a:gd name="T20" fmla="*/ 2147483646 w 1769"/>
                <a:gd name="T21" fmla="*/ 2147483646 h 2242"/>
                <a:gd name="T22" fmla="*/ 2147483646 w 1769"/>
                <a:gd name="T23" fmla="*/ 2147483646 h 2242"/>
                <a:gd name="T24" fmla="*/ 2147483646 w 1769"/>
                <a:gd name="T25" fmla="*/ 2147483646 h 2242"/>
                <a:gd name="T26" fmla="*/ 2147483646 w 1769"/>
                <a:gd name="T27" fmla="*/ 2147483646 h 2242"/>
                <a:gd name="T28" fmla="*/ 2147483646 w 1769"/>
                <a:gd name="T29" fmla="*/ 2147483646 h 2242"/>
                <a:gd name="T30" fmla="*/ 2147483646 w 1769"/>
                <a:gd name="T31" fmla="*/ 2147483646 h 2242"/>
                <a:gd name="T32" fmla="*/ 2147483646 w 1769"/>
                <a:gd name="T33" fmla="*/ 2147483646 h 2242"/>
                <a:gd name="T34" fmla="*/ 2147483646 w 1769"/>
                <a:gd name="T35" fmla="*/ 2147483646 h 2242"/>
                <a:gd name="T36" fmla="*/ 2147483646 w 1769"/>
                <a:gd name="T37" fmla="*/ 1966425616 h 2242"/>
                <a:gd name="T38" fmla="*/ 2147483646 w 1769"/>
                <a:gd name="T39" fmla="*/ 1655952021 h 2242"/>
                <a:gd name="T40" fmla="*/ 2147483646 w 1769"/>
                <a:gd name="T41" fmla="*/ 788165183 h 2242"/>
                <a:gd name="T42" fmla="*/ 2147483646 w 1769"/>
                <a:gd name="T43" fmla="*/ 0 h 2242"/>
                <a:gd name="T44" fmla="*/ 2147483646 w 1769"/>
                <a:gd name="T45" fmla="*/ 1090704428 h 2242"/>
                <a:gd name="T46" fmla="*/ 2147483646 w 1769"/>
                <a:gd name="T47" fmla="*/ 1847012803 h 2242"/>
                <a:gd name="T48" fmla="*/ 2147483646 w 1769"/>
                <a:gd name="T49" fmla="*/ 2147483646 h 2242"/>
                <a:gd name="T50" fmla="*/ 2147483646 w 1769"/>
                <a:gd name="T51" fmla="*/ 2147483646 h 2242"/>
                <a:gd name="T52" fmla="*/ 2147483646 w 1769"/>
                <a:gd name="T53" fmla="*/ 2147483646 h 2242"/>
                <a:gd name="T54" fmla="*/ 1818621377 w 1769"/>
                <a:gd name="T55" fmla="*/ 2147483646 h 2242"/>
                <a:gd name="T56" fmla="*/ 1858152346 w 1769"/>
                <a:gd name="T57" fmla="*/ 2147483646 h 2242"/>
                <a:gd name="T58" fmla="*/ 1162352436 w 1769"/>
                <a:gd name="T59" fmla="*/ 2147483646 h 2242"/>
                <a:gd name="T60" fmla="*/ 94898151 w 1769"/>
                <a:gd name="T61" fmla="*/ 2147483646 h 2242"/>
                <a:gd name="T62" fmla="*/ 292552794 w 1769"/>
                <a:gd name="T63" fmla="*/ 2147483646 h 2242"/>
                <a:gd name="T64" fmla="*/ 838167058 w 1769"/>
                <a:gd name="T65" fmla="*/ 2147483646 h 2242"/>
                <a:gd name="T66" fmla="*/ 1526068783 w 1769"/>
                <a:gd name="T67" fmla="*/ 2147483646 h 2242"/>
                <a:gd name="T68" fmla="*/ 2147483646 w 1769"/>
                <a:gd name="T69" fmla="*/ 2147483646 h 2242"/>
                <a:gd name="T70" fmla="*/ 2147483646 w 1769"/>
                <a:gd name="T71" fmla="*/ 2147483646 h 2242"/>
                <a:gd name="T72" fmla="*/ 2147483646 w 1769"/>
                <a:gd name="T73" fmla="*/ 2147483646 h 2242"/>
                <a:gd name="T74" fmla="*/ 1834457592 w 1769"/>
                <a:gd name="T75" fmla="*/ 2147483646 h 2242"/>
                <a:gd name="T76" fmla="*/ 2063745018 w 1769"/>
                <a:gd name="T77" fmla="*/ 2147483646 h 2242"/>
                <a:gd name="T78" fmla="*/ 2147483646 w 1769"/>
                <a:gd name="T79" fmla="*/ 2147483646 h 2242"/>
                <a:gd name="T80" fmla="*/ 2147483646 w 1769"/>
                <a:gd name="T81" fmla="*/ 2147483646 h 2242"/>
                <a:gd name="T82" fmla="*/ 2147483646 w 1769"/>
                <a:gd name="T83" fmla="*/ 2147483646 h 2242"/>
                <a:gd name="T84" fmla="*/ 2147483646 w 1769"/>
                <a:gd name="T85" fmla="*/ 2147483646 h 2242"/>
                <a:gd name="T86" fmla="*/ 2147483646 w 1769"/>
                <a:gd name="T87" fmla="*/ 2147483646 h 2242"/>
                <a:gd name="T88" fmla="*/ 2147483646 w 1769"/>
                <a:gd name="T89" fmla="*/ 2147483646 h 2242"/>
                <a:gd name="T90" fmla="*/ 2147483646 w 1769"/>
                <a:gd name="T91" fmla="*/ 2147483646 h 2242"/>
                <a:gd name="T92" fmla="*/ 2147483646 w 1769"/>
                <a:gd name="T93" fmla="*/ 2147483646 h 2242"/>
                <a:gd name="T94" fmla="*/ 2147483646 w 1769"/>
                <a:gd name="T95" fmla="*/ 2147483646 h 2242"/>
                <a:gd name="T96" fmla="*/ 2147483646 w 1769"/>
                <a:gd name="T97" fmla="*/ 2147483646 h 2242"/>
                <a:gd name="T98" fmla="*/ 2147483646 w 1769"/>
                <a:gd name="T99" fmla="*/ 2147483646 h 2242"/>
                <a:gd name="T100" fmla="*/ 2147483646 w 1769"/>
                <a:gd name="T101" fmla="*/ 2147483646 h 2242"/>
                <a:gd name="T102" fmla="*/ 2147483646 w 1769"/>
                <a:gd name="T103" fmla="*/ 2147483646 h 2242"/>
                <a:gd name="T104" fmla="*/ 2147483646 w 1769"/>
                <a:gd name="T105" fmla="*/ 2147483646 h 2242"/>
                <a:gd name="T106" fmla="*/ 2147483646 w 1769"/>
                <a:gd name="T107" fmla="*/ 2147483646 h 2242"/>
                <a:gd name="T108" fmla="*/ 2147483646 w 1769"/>
                <a:gd name="T109" fmla="*/ 2147483646 h 2242"/>
                <a:gd name="T110" fmla="*/ 2147483646 w 1769"/>
                <a:gd name="T111" fmla="*/ 2147483646 h 2242"/>
                <a:gd name="T112" fmla="*/ 2147483646 w 1769"/>
                <a:gd name="T113" fmla="*/ 2147483646 h 2242"/>
                <a:gd name="T114" fmla="*/ 2147483646 w 1769"/>
                <a:gd name="T115" fmla="*/ 2147483646 h 2242"/>
                <a:gd name="T116" fmla="*/ 2147483646 w 1769"/>
                <a:gd name="T117" fmla="*/ 2147483646 h 2242"/>
                <a:gd name="T118" fmla="*/ 2147483646 w 1769"/>
                <a:gd name="T119" fmla="*/ 2147483646 h 2242"/>
                <a:gd name="T120" fmla="*/ 2147483646 w 1769"/>
                <a:gd name="T121" fmla="*/ 2147483646 h 224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769"/>
                <a:gd name="T184" fmla="*/ 0 h 2242"/>
                <a:gd name="T185" fmla="*/ 1769 w 1769"/>
                <a:gd name="T186" fmla="*/ 2242 h 2242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769" h="2242">
                  <a:moveTo>
                    <a:pt x="1750" y="1441"/>
                  </a:moveTo>
                  <a:lnTo>
                    <a:pt x="1743" y="1437"/>
                  </a:lnTo>
                  <a:lnTo>
                    <a:pt x="1736" y="1432"/>
                  </a:lnTo>
                  <a:lnTo>
                    <a:pt x="1731" y="1430"/>
                  </a:lnTo>
                  <a:lnTo>
                    <a:pt x="1725" y="1429"/>
                  </a:lnTo>
                  <a:lnTo>
                    <a:pt x="1718" y="1430"/>
                  </a:lnTo>
                  <a:lnTo>
                    <a:pt x="1711" y="1431"/>
                  </a:lnTo>
                  <a:lnTo>
                    <a:pt x="1695" y="1433"/>
                  </a:lnTo>
                  <a:lnTo>
                    <a:pt x="1682" y="1435"/>
                  </a:lnTo>
                  <a:lnTo>
                    <a:pt x="1676" y="1433"/>
                  </a:lnTo>
                  <a:lnTo>
                    <a:pt x="1673" y="1431"/>
                  </a:lnTo>
                  <a:lnTo>
                    <a:pt x="1671" y="1429"/>
                  </a:lnTo>
                  <a:lnTo>
                    <a:pt x="1668" y="1424"/>
                  </a:lnTo>
                  <a:lnTo>
                    <a:pt x="1666" y="1414"/>
                  </a:lnTo>
                  <a:lnTo>
                    <a:pt x="1666" y="1404"/>
                  </a:lnTo>
                  <a:lnTo>
                    <a:pt x="1666" y="1393"/>
                  </a:lnTo>
                  <a:lnTo>
                    <a:pt x="1665" y="1386"/>
                  </a:lnTo>
                  <a:lnTo>
                    <a:pt x="1663" y="1383"/>
                  </a:lnTo>
                  <a:lnTo>
                    <a:pt x="1662" y="1382"/>
                  </a:lnTo>
                  <a:lnTo>
                    <a:pt x="1661" y="1381"/>
                  </a:lnTo>
                  <a:lnTo>
                    <a:pt x="1660" y="1381"/>
                  </a:lnTo>
                  <a:lnTo>
                    <a:pt x="1649" y="1386"/>
                  </a:lnTo>
                  <a:lnTo>
                    <a:pt x="1635" y="1395"/>
                  </a:lnTo>
                  <a:lnTo>
                    <a:pt x="1630" y="1397"/>
                  </a:lnTo>
                  <a:lnTo>
                    <a:pt x="1625" y="1398"/>
                  </a:lnTo>
                  <a:lnTo>
                    <a:pt x="1622" y="1397"/>
                  </a:lnTo>
                  <a:lnTo>
                    <a:pt x="1617" y="1397"/>
                  </a:lnTo>
                  <a:lnTo>
                    <a:pt x="1610" y="1393"/>
                  </a:lnTo>
                  <a:lnTo>
                    <a:pt x="1600" y="1388"/>
                  </a:lnTo>
                  <a:lnTo>
                    <a:pt x="1596" y="1386"/>
                  </a:lnTo>
                  <a:lnTo>
                    <a:pt x="1592" y="1386"/>
                  </a:lnTo>
                  <a:lnTo>
                    <a:pt x="1590" y="1387"/>
                  </a:lnTo>
                  <a:lnTo>
                    <a:pt x="1587" y="1389"/>
                  </a:lnTo>
                  <a:lnTo>
                    <a:pt x="1581" y="1397"/>
                  </a:lnTo>
                  <a:lnTo>
                    <a:pt x="1573" y="1404"/>
                  </a:lnTo>
                  <a:lnTo>
                    <a:pt x="1566" y="1407"/>
                  </a:lnTo>
                  <a:lnTo>
                    <a:pt x="1558" y="1411"/>
                  </a:lnTo>
                  <a:lnTo>
                    <a:pt x="1547" y="1412"/>
                  </a:lnTo>
                  <a:lnTo>
                    <a:pt x="1535" y="1414"/>
                  </a:lnTo>
                  <a:lnTo>
                    <a:pt x="1512" y="1416"/>
                  </a:lnTo>
                  <a:lnTo>
                    <a:pt x="1496" y="1418"/>
                  </a:lnTo>
                  <a:lnTo>
                    <a:pt x="1483" y="1419"/>
                  </a:lnTo>
                  <a:lnTo>
                    <a:pt x="1468" y="1420"/>
                  </a:lnTo>
                  <a:lnTo>
                    <a:pt x="1461" y="1420"/>
                  </a:lnTo>
                  <a:lnTo>
                    <a:pt x="1455" y="1419"/>
                  </a:lnTo>
                  <a:lnTo>
                    <a:pt x="1452" y="1418"/>
                  </a:lnTo>
                  <a:lnTo>
                    <a:pt x="1449" y="1416"/>
                  </a:lnTo>
                  <a:lnTo>
                    <a:pt x="1447" y="1410"/>
                  </a:lnTo>
                  <a:lnTo>
                    <a:pt x="1442" y="1404"/>
                  </a:lnTo>
                  <a:lnTo>
                    <a:pt x="1438" y="1399"/>
                  </a:lnTo>
                  <a:lnTo>
                    <a:pt x="1430" y="1394"/>
                  </a:lnTo>
                  <a:lnTo>
                    <a:pt x="1428" y="1391"/>
                  </a:lnTo>
                  <a:lnTo>
                    <a:pt x="1427" y="1388"/>
                  </a:lnTo>
                  <a:lnTo>
                    <a:pt x="1426" y="1385"/>
                  </a:lnTo>
                  <a:lnTo>
                    <a:pt x="1427" y="1381"/>
                  </a:lnTo>
                  <a:lnTo>
                    <a:pt x="1428" y="1379"/>
                  </a:lnTo>
                  <a:lnTo>
                    <a:pt x="1430" y="1375"/>
                  </a:lnTo>
                  <a:lnTo>
                    <a:pt x="1434" y="1373"/>
                  </a:lnTo>
                  <a:lnTo>
                    <a:pt x="1438" y="1372"/>
                  </a:lnTo>
                  <a:lnTo>
                    <a:pt x="1445" y="1369"/>
                  </a:lnTo>
                  <a:lnTo>
                    <a:pt x="1452" y="1364"/>
                  </a:lnTo>
                  <a:lnTo>
                    <a:pt x="1459" y="1359"/>
                  </a:lnTo>
                  <a:lnTo>
                    <a:pt x="1465" y="1348"/>
                  </a:lnTo>
                  <a:lnTo>
                    <a:pt x="1468" y="1341"/>
                  </a:lnTo>
                  <a:lnTo>
                    <a:pt x="1472" y="1334"/>
                  </a:lnTo>
                  <a:lnTo>
                    <a:pt x="1473" y="1325"/>
                  </a:lnTo>
                  <a:lnTo>
                    <a:pt x="1476" y="1317"/>
                  </a:lnTo>
                  <a:lnTo>
                    <a:pt x="1477" y="1301"/>
                  </a:lnTo>
                  <a:lnTo>
                    <a:pt x="1477" y="1291"/>
                  </a:lnTo>
                  <a:lnTo>
                    <a:pt x="1477" y="1279"/>
                  </a:lnTo>
                  <a:lnTo>
                    <a:pt x="1476" y="1262"/>
                  </a:lnTo>
                  <a:lnTo>
                    <a:pt x="1474" y="1254"/>
                  </a:lnTo>
                  <a:lnTo>
                    <a:pt x="1472" y="1247"/>
                  </a:lnTo>
                  <a:lnTo>
                    <a:pt x="1471" y="1244"/>
                  </a:lnTo>
                  <a:lnTo>
                    <a:pt x="1468" y="1242"/>
                  </a:lnTo>
                  <a:lnTo>
                    <a:pt x="1466" y="1241"/>
                  </a:lnTo>
                  <a:lnTo>
                    <a:pt x="1465" y="1240"/>
                  </a:lnTo>
                  <a:lnTo>
                    <a:pt x="1460" y="1240"/>
                  </a:lnTo>
                  <a:lnTo>
                    <a:pt x="1457" y="1241"/>
                  </a:lnTo>
                  <a:lnTo>
                    <a:pt x="1454" y="1243"/>
                  </a:lnTo>
                  <a:lnTo>
                    <a:pt x="1452" y="1247"/>
                  </a:lnTo>
                  <a:lnTo>
                    <a:pt x="1449" y="1249"/>
                  </a:lnTo>
                  <a:lnTo>
                    <a:pt x="1448" y="1253"/>
                  </a:lnTo>
                  <a:lnTo>
                    <a:pt x="1446" y="1254"/>
                  </a:lnTo>
                  <a:lnTo>
                    <a:pt x="1443" y="1255"/>
                  </a:lnTo>
                  <a:lnTo>
                    <a:pt x="1441" y="1254"/>
                  </a:lnTo>
                  <a:lnTo>
                    <a:pt x="1440" y="1252"/>
                  </a:lnTo>
                  <a:lnTo>
                    <a:pt x="1439" y="1249"/>
                  </a:lnTo>
                  <a:lnTo>
                    <a:pt x="1438" y="1246"/>
                  </a:lnTo>
                  <a:lnTo>
                    <a:pt x="1436" y="1238"/>
                  </a:lnTo>
                  <a:lnTo>
                    <a:pt x="1435" y="1230"/>
                  </a:lnTo>
                  <a:lnTo>
                    <a:pt x="1434" y="1228"/>
                  </a:lnTo>
                  <a:lnTo>
                    <a:pt x="1432" y="1227"/>
                  </a:lnTo>
                  <a:lnTo>
                    <a:pt x="1429" y="1228"/>
                  </a:lnTo>
                  <a:lnTo>
                    <a:pt x="1427" y="1230"/>
                  </a:lnTo>
                  <a:lnTo>
                    <a:pt x="1420" y="1237"/>
                  </a:lnTo>
                  <a:lnTo>
                    <a:pt x="1413" y="1246"/>
                  </a:lnTo>
                  <a:lnTo>
                    <a:pt x="1409" y="1250"/>
                  </a:lnTo>
                  <a:lnTo>
                    <a:pt x="1405" y="1253"/>
                  </a:lnTo>
                  <a:lnTo>
                    <a:pt x="1401" y="1254"/>
                  </a:lnTo>
                  <a:lnTo>
                    <a:pt x="1397" y="1255"/>
                  </a:lnTo>
                  <a:lnTo>
                    <a:pt x="1395" y="1255"/>
                  </a:lnTo>
                  <a:lnTo>
                    <a:pt x="1391" y="1254"/>
                  </a:lnTo>
                  <a:lnTo>
                    <a:pt x="1389" y="1252"/>
                  </a:lnTo>
                  <a:lnTo>
                    <a:pt x="1388" y="1248"/>
                  </a:lnTo>
                  <a:lnTo>
                    <a:pt x="1386" y="1243"/>
                  </a:lnTo>
                  <a:lnTo>
                    <a:pt x="1386" y="1240"/>
                  </a:lnTo>
                  <a:lnTo>
                    <a:pt x="1388" y="1236"/>
                  </a:lnTo>
                  <a:lnTo>
                    <a:pt x="1389" y="1231"/>
                  </a:lnTo>
                  <a:lnTo>
                    <a:pt x="1392" y="1223"/>
                  </a:lnTo>
                  <a:lnTo>
                    <a:pt x="1394" y="1215"/>
                  </a:lnTo>
                  <a:lnTo>
                    <a:pt x="1394" y="1211"/>
                  </a:lnTo>
                  <a:lnTo>
                    <a:pt x="1392" y="1208"/>
                  </a:lnTo>
                  <a:lnTo>
                    <a:pt x="1389" y="1205"/>
                  </a:lnTo>
                  <a:lnTo>
                    <a:pt x="1385" y="1204"/>
                  </a:lnTo>
                  <a:lnTo>
                    <a:pt x="1376" y="1202"/>
                  </a:lnTo>
                  <a:lnTo>
                    <a:pt x="1363" y="1202"/>
                  </a:lnTo>
                  <a:lnTo>
                    <a:pt x="1354" y="1202"/>
                  </a:lnTo>
                  <a:lnTo>
                    <a:pt x="1347" y="1200"/>
                  </a:lnTo>
                  <a:lnTo>
                    <a:pt x="1341" y="1198"/>
                  </a:lnTo>
                  <a:lnTo>
                    <a:pt x="1336" y="1194"/>
                  </a:lnTo>
                  <a:lnTo>
                    <a:pt x="1333" y="1191"/>
                  </a:lnTo>
                  <a:lnTo>
                    <a:pt x="1329" y="1186"/>
                  </a:lnTo>
                  <a:lnTo>
                    <a:pt x="1328" y="1179"/>
                  </a:lnTo>
                  <a:lnTo>
                    <a:pt x="1327" y="1172"/>
                  </a:lnTo>
                  <a:lnTo>
                    <a:pt x="1326" y="1167"/>
                  </a:lnTo>
                  <a:lnTo>
                    <a:pt x="1323" y="1164"/>
                  </a:lnTo>
                  <a:lnTo>
                    <a:pt x="1320" y="1160"/>
                  </a:lnTo>
                  <a:lnTo>
                    <a:pt x="1314" y="1158"/>
                  </a:lnTo>
                  <a:lnTo>
                    <a:pt x="1306" y="1154"/>
                  </a:lnTo>
                  <a:lnTo>
                    <a:pt x="1296" y="1150"/>
                  </a:lnTo>
                  <a:lnTo>
                    <a:pt x="1288" y="1146"/>
                  </a:lnTo>
                  <a:lnTo>
                    <a:pt x="1282" y="1141"/>
                  </a:lnTo>
                  <a:lnTo>
                    <a:pt x="1278" y="1136"/>
                  </a:lnTo>
                  <a:lnTo>
                    <a:pt x="1276" y="1133"/>
                  </a:lnTo>
                  <a:lnTo>
                    <a:pt x="1275" y="1128"/>
                  </a:lnTo>
                  <a:lnTo>
                    <a:pt x="1275" y="1124"/>
                  </a:lnTo>
                  <a:lnTo>
                    <a:pt x="1276" y="1116"/>
                  </a:lnTo>
                  <a:lnTo>
                    <a:pt x="1278" y="1108"/>
                  </a:lnTo>
                  <a:lnTo>
                    <a:pt x="1278" y="1098"/>
                  </a:lnTo>
                  <a:lnTo>
                    <a:pt x="1278" y="1090"/>
                  </a:lnTo>
                  <a:lnTo>
                    <a:pt x="1276" y="1083"/>
                  </a:lnTo>
                  <a:lnTo>
                    <a:pt x="1273" y="1079"/>
                  </a:lnTo>
                  <a:lnTo>
                    <a:pt x="1273" y="1078"/>
                  </a:lnTo>
                  <a:lnTo>
                    <a:pt x="1275" y="1076"/>
                  </a:lnTo>
                  <a:lnTo>
                    <a:pt x="1277" y="1073"/>
                  </a:lnTo>
                  <a:lnTo>
                    <a:pt x="1282" y="1071"/>
                  </a:lnTo>
                  <a:lnTo>
                    <a:pt x="1290" y="1065"/>
                  </a:lnTo>
                  <a:lnTo>
                    <a:pt x="1302" y="1057"/>
                  </a:lnTo>
                  <a:lnTo>
                    <a:pt x="1316" y="1046"/>
                  </a:lnTo>
                  <a:lnTo>
                    <a:pt x="1332" y="1035"/>
                  </a:lnTo>
                  <a:lnTo>
                    <a:pt x="1344" y="1025"/>
                  </a:lnTo>
                  <a:lnTo>
                    <a:pt x="1353" y="1015"/>
                  </a:lnTo>
                  <a:lnTo>
                    <a:pt x="1360" y="1005"/>
                  </a:lnTo>
                  <a:lnTo>
                    <a:pt x="1365" y="998"/>
                  </a:lnTo>
                  <a:lnTo>
                    <a:pt x="1369" y="990"/>
                  </a:lnTo>
                  <a:lnTo>
                    <a:pt x="1373" y="982"/>
                  </a:lnTo>
                  <a:lnTo>
                    <a:pt x="1375" y="978"/>
                  </a:lnTo>
                  <a:lnTo>
                    <a:pt x="1375" y="973"/>
                  </a:lnTo>
                  <a:lnTo>
                    <a:pt x="1376" y="969"/>
                  </a:lnTo>
                  <a:lnTo>
                    <a:pt x="1375" y="965"/>
                  </a:lnTo>
                  <a:lnTo>
                    <a:pt x="1373" y="956"/>
                  </a:lnTo>
                  <a:lnTo>
                    <a:pt x="1372" y="944"/>
                  </a:lnTo>
                  <a:lnTo>
                    <a:pt x="1372" y="932"/>
                  </a:lnTo>
                  <a:lnTo>
                    <a:pt x="1372" y="919"/>
                  </a:lnTo>
                  <a:lnTo>
                    <a:pt x="1371" y="907"/>
                  </a:lnTo>
                  <a:lnTo>
                    <a:pt x="1370" y="899"/>
                  </a:lnTo>
                  <a:lnTo>
                    <a:pt x="1367" y="895"/>
                  </a:lnTo>
                  <a:lnTo>
                    <a:pt x="1366" y="891"/>
                  </a:lnTo>
                  <a:lnTo>
                    <a:pt x="1363" y="890"/>
                  </a:lnTo>
                  <a:lnTo>
                    <a:pt x="1359" y="889"/>
                  </a:lnTo>
                  <a:lnTo>
                    <a:pt x="1353" y="888"/>
                  </a:lnTo>
                  <a:lnTo>
                    <a:pt x="1348" y="885"/>
                  </a:lnTo>
                  <a:lnTo>
                    <a:pt x="1346" y="884"/>
                  </a:lnTo>
                  <a:lnTo>
                    <a:pt x="1345" y="882"/>
                  </a:lnTo>
                  <a:lnTo>
                    <a:pt x="1344" y="878"/>
                  </a:lnTo>
                  <a:lnTo>
                    <a:pt x="1342" y="875"/>
                  </a:lnTo>
                  <a:lnTo>
                    <a:pt x="1339" y="864"/>
                  </a:lnTo>
                  <a:lnTo>
                    <a:pt x="1333" y="851"/>
                  </a:lnTo>
                  <a:lnTo>
                    <a:pt x="1332" y="846"/>
                  </a:lnTo>
                  <a:lnTo>
                    <a:pt x="1332" y="843"/>
                  </a:lnTo>
                  <a:lnTo>
                    <a:pt x="1333" y="839"/>
                  </a:lnTo>
                  <a:lnTo>
                    <a:pt x="1334" y="837"/>
                  </a:lnTo>
                  <a:lnTo>
                    <a:pt x="1338" y="836"/>
                  </a:lnTo>
                  <a:lnTo>
                    <a:pt x="1341" y="834"/>
                  </a:lnTo>
                  <a:lnTo>
                    <a:pt x="1346" y="834"/>
                  </a:lnTo>
                  <a:lnTo>
                    <a:pt x="1352" y="834"/>
                  </a:lnTo>
                  <a:lnTo>
                    <a:pt x="1363" y="834"/>
                  </a:lnTo>
                  <a:lnTo>
                    <a:pt x="1373" y="832"/>
                  </a:lnTo>
                  <a:lnTo>
                    <a:pt x="1384" y="830"/>
                  </a:lnTo>
                  <a:lnTo>
                    <a:pt x="1394" y="828"/>
                  </a:lnTo>
                  <a:lnTo>
                    <a:pt x="1408" y="827"/>
                  </a:lnTo>
                  <a:lnTo>
                    <a:pt x="1426" y="827"/>
                  </a:lnTo>
                  <a:lnTo>
                    <a:pt x="1435" y="828"/>
                  </a:lnTo>
                  <a:lnTo>
                    <a:pt x="1445" y="830"/>
                  </a:lnTo>
                  <a:lnTo>
                    <a:pt x="1452" y="832"/>
                  </a:lnTo>
                  <a:lnTo>
                    <a:pt x="1459" y="833"/>
                  </a:lnTo>
                  <a:lnTo>
                    <a:pt x="1471" y="840"/>
                  </a:lnTo>
                  <a:lnTo>
                    <a:pt x="1484" y="849"/>
                  </a:lnTo>
                  <a:lnTo>
                    <a:pt x="1496" y="859"/>
                  </a:lnTo>
                  <a:lnTo>
                    <a:pt x="1505" y="869"/>
                  </a:lnTo>
                  <a:lnTo>
                    <a:pt x="1511" y="876"/>
                  </a:lnTo>
                  <a:lnTo>
                    <a:pt x="1517" y="881"/>
                  </a:lnTo>
                  <a:lnTo>
                    <a:pt x="1521" y="882"/>
                  </a:lnTo>
                  <a:lnTo>
                    <a:pt x="1523" y="883"/>
                  </a:lnTo>
                  <a:lnTo>
                    <a:pt x="1526" y="883"/>
                  </a:lnTo>
                  <a:lnTo>
                    <a:pt x="1527" y="883"/>
                  </a:lnTo>
                  <a:lnTo>
                    <a:pt x="1529" y="881"/>
                  </a:lnTo>
                  <a:lnTo>
                    <a:pt x="1533" y="876"/>
                  </a:lnTo>
                  <a:lnTo>
                    <a:pt x="1535" y="870"/>
                  </a:lnTo>
                  <a:lnTo>
                    <a:pt x="1539" y="862"/>
                  </a:lnTo>
                  <a:lnTo>
                    <a:pt x="1543" y="850"/>
                  </a:lnTo>
                  <a:lnTo>
                    <a:pt x="1549" y="837"/>
                  </a:lnTo>
                  <a:lnTo>
                    <a:pt x="1553" y="830"/>
                  </a:lnTo>
                  <a:lnTo>
                    <a:pt x="1555" y="824"/>
                  </a:lnTo>
                  <a:lnTo>
                    <a:pt x="1556" y="817"/>
                  </a:lnTo>
                  <a:lnTo>
                    <a:pt x="1558" y="811"/>
                  </a:lnTo>
                  <a:lnTo>
                    <a:pt x="1556" y="797"/>
                  </a:lnTo>
                  <a:lnTo>
                    <a:pt x="1555" y="783"/>
                  </a:lnTo>
                  <a:lnTo>
                    <a:pt x="1553" y="767"/>
                  </a:lnTo>
                  <a:lnTo>
                    <a:pt x="1549" y="751"/>
                  </a:lnTo>
                  <a:lnTo>
                    <a:pt x="1548" y="744"/>
                  </a:lnTo>
                  <a:lnTo>
                    <a:pt x="1545" y="738"/>
                  </a:lnTo>
                  <a:lnTo>
                    <a:pt x="1540" y="732"/>
                  </a:lnTo>
                  <a:lnTo>
                    <a:pt x="1535" y="729"/>
                  </a:lnTo>
                  <a:lnTo>
                    <a:pt x="1523" y="721"/>
                  </a:lnTo>
                  <a:lnTo>
                    <a:pt x="1512" y="717"/>
                  </a:lnTo>
                  <a:lnTo>
                    <a:pt x="1503" y="713"/>
                  </a:lnTo>
                  <a:lnTo>
                    <a:pt x="1493" y="707"/>
                  </a:lnTo>
                  <a:lnTo>
                    <a:pt x="1489" y="704"/>
                  </a:lnTo>
                  <a:lnTo>
                    <a:pt x="1485" y="700"/>
                  </a:lnTo>
                  <a:lnTo>
                    <a:pt x="1482" y="696"/>
                  </a:lnTo>
                  <a:lnTo>
                    <a:pt x="1479" y="692"/>
                  </a:lnTo>
                  <a:lnTo>
                    <a:pt x="1474" y="683"/>
                  </a:lnTo>
                  <a:lnTo>
                    <a:pt x="1470" y="676"/>
                  </a:lnTo>
                  <a:lnTo>
                    <a:pt x="1467" y="674"/>
                  </a:lnTo>
                  <a:lnTo>
                    <a:pt x="1465" y="673"/>
                  </a:lnTo>
                  <a:lnTo>
                    <a:pt x="1461" y="671"/>
                  </a:lnTo>
                  <a:lnTo>
                    <a:pt x="1458" y="671"/>
                  </a:lnTo>
                  <a:lnTo>
                    <a:pt x="1446" y="671"/>
                  </a:lnTo>
                  <a:lnTo>
                    <a:pt x="1432" y="671"/>
                  </a:lnTo>
                  <a:lnTo>
                    <a:pt x="1424" y="673"/>
                  </a:lnTo>
                  <a:lnTo>
                    <a:pt x="1417" y="675"/>
                  </a:lnTo>
                  <a:lnTo>
                    <a:pt x="1411" y="677"/>
                  </a:lnTo>
                  <a:lnTo>
                    <a:pt x="1407" y="682"/>
                  </a:lnTo>
                  <a:lnTo>
                    <a:pt x="1403" y="688"/>
                  </a:lnTo>
                  <a:lnTo>
                    <a:pt x="1402" y="694"/>
                  </a:lnTo>
                  <a:lnTo>
                    <a:pt x="1401" y="701"/>
                  </a:lnTo>
                  <a:lnTo>
                    <a:pt x="1401" y="707"/>
                  </a:lnTo>
                  <a:lnTo>
                    <a:pt x="1401" y="713"/>
                  </a:lnTo>
                  <a:lnTo>
                    <a:pt x="1398" y="718"/>
                  </a:lnTo>
                  <a:lnTo>
                    <a:pt x="1396" y="721"/>
                  </a:lnTo>
                  <a:lnTo>
                    <a:pt x="1391" y="725"/>
                  </a:lnTo>
                  <a:lnTo>
                    <a:pt x="1386" y="727"/>
                  </a:lnTo>
                  <a:lnTo>
                    <a:pt x="1384" y="731"/>
                  </a:lnTo>
                  <a:lnTo>
                    <a:pt x="1383" y="734"/>
                  </a:lnTo>
                  <a:lnTo>
                    <a:pt x="1383" y="739"/>
                  </a:lnTo>
                  <a:lnTo>
                    <a:pt x="1384" y="750"/>
                  </a:lnTo>
                  <a:lnTo>
                    <a:pt x="1385" y="761"/>
                  </a:lnTo>
                  <a:lnTo>
                    <a:pt x="1385" y="764"/>
                  </a:lnTo>
                  <a:lnTo>
                    <a:pt x="1383" y="768"/>
                  </a:lnTo>
                  <a:lnTo>
                    <a:pt x="1380" y="770"/>
                  </a:lnTo>
                  <a:lnTo>
                    <a:pt x="1378" y="773"/>
                  </a:lnTo>
                  <a:lnTo>
                    <a:pt x="1371" y="774"/>
                  </a:lnTo>
                  <a:lnTo>
                    <a:pt x="1363" y="775"/>
                  </a:lnTo>
                  <a:lnTo>
                    <a:pt x="1352" y="775"/>
                  </a:lnTo>
                  <a:lnTo>
                    <a:pt x="1338" y="776"/>
                  </a:lnTo>
                  <a:lnTo>
                    <a:pt x="1322" y="778"/>
                  </a:lnTo>
                  <a:lnTo>
                    <a:pt x="1310" y="777"/>
                  </a:lnTo>
                  <a:lnTo>
                    <a:pt x="1301" y="776"/>
                  </a:lnTo>
                  <a:lnTo>
                    <a:pt x="1288" y="776"/>
                  </a:lnTo>
                  <a:lnTo>
                    <a:pt x="1277" y="777"/>
                  </a:lnTo>
                  <a:lnTo>
                    <a:pt x="1269" y="780"/>
                  </a:lnTo>
                  <a:lnTo>
                    <a:pt x="1262" y="782"/>
                  </a:lnTo>
                  <a:lnTo>
                    <a:pt x="1256" y="782"/>
                  </a:lnTo>
                  <a:lnTo>
                    <a:pt x="1249" y="780"/>
                  </a:lnTo>
                  <a:lnTo>
                    <a:pt x="1243" y="775"/>
                  </a:lnTo>
                  <a:lnTo>
                    <a:pt x="1234" y="767"/>
                  </a:lnTo>
                  <a:lnTo>
                    <a:pt x="1222" y="756"/>
                  </a:lnTo>
                  <a:lnTo>
                    <a:pt x="1212" y="743"/>
                  </a:lnTo>
                  <a:lnTo>
                    <a:pt x="1205" y="731"/>
                  </a:lnTo>
                  <a:lnTo>
                    <a:pt x="1200" y="723"/>
                  </a:lnTo>
                  <a:lnTo>
                    <a:pt x="1197" y="714"/>
                  </a:lnTo>
                  <a:lnTo>
                    <a:pt x="1197" y="707"/>
                  </a:lnTo>
                  <a:lnTo>
                    <a:pt x="1197" y="701"/>
                  </a:lnTo>
                  <a:lnTo>
                    <a:pt x="1205" y="692"/>
                  </a:lnTo>
                  <a:lnTo>
                    <a:pt x="1209" y="680"/>
                  </a:lnTo>
                  <a:lnTo>
                    <a:pt x="1201" y="667"/>
                  </a:lnTo>
                  <a:lnTo>
                    <a:pt x="1190" y="650"/>
                  </a:lnTo>
                  <a:lnTo>
                    <a:pt x="1186" y="637"/>
                  </a:lnTo>
                  <a:lnTo>
                    <a:pt x="1183" y="625"/>
                  </a:lnTo>
                  <a:lnTo>
                    <a:pt x="1181" y="614"/>
                  </a:lnTo>
                  <a:lnTo>
                    <a:pt x="1178" y="592"/>
                  </a:lnTo>
                  <a:lnTo>
                    <a:pt x="1177" y="585"/>
                  </a:lnTo>
                  <a:lnTo>
                    <a:pt x="1176" y="579"/>
                  </a:lnTo>
                  <a:lnTo>
                    <a:pt x="1174" y="574"/>
                  </a:lnTo>
                  <a:lnTo>
                    <a:pt x="1171" y="569"/>
                  </a:lnTo>
                  <a:lnTo>
                    <a:pt x="1168" y="567"/>
                  </a:lnTo>
                  <a:lnTo>
                    <a:pt x="1164" y="565"/>
                  </a:lnTo>
                  <a:lnTo>
                    <a:pt x="1161" y="563"/>
                  </a:lnTo>
                  <a:lnTo>
                    <a:pt x="1157" y="563"/>
                  </a:lnTo>
                  <a:lnTo>
                    <a:pt x="1153" y="566"/>
                  </a:lnTo>
                  <a:lnTo>
                    <a:pt x="1150" y="569"/>
                  </a:lnTo>
                  <a:lnTo>
                    <a:pt x="1146" y="576"/>
                  </a:lnTo>
                  <a:lnTo>
                    <a:pt x="1144" y="584"/>
                  </a:lnTo>
                  <a:lnTo>
                    <a:pt x="1142" y="592"/>
                  </a:lnTo>
                  <a:lnTo>
                    <a:pt x="1139" y="598"/>
                  </a:lnTo>
                  <a:lnTo>
                    <a:pt x="1137" y="604"/>
                  </a:lnTo>
                  <a:lnTo>
                    <a:pt x="1133" y="606"/>
                  </a:lnTo>
                  <a:lnTo>
                    <a:pt x="1127" y="610"/>
                  </a:lnTo>
                  <a:lnTo>
                    <a:pt x="1120" y="611"/>
                  </a:lnTo>
                  <a:lnTo>
                    <a:pt x="1113" y="612"/>
                  </a:lnTo>
                  <a:lnTo>
                    <a:pt x="1106" y="612"/>
                  </a:lnTo>
                  <a:lnTo>
                    <a:pt x="1100" y="612"/>
                  </a:lnTo>
                  <a:lnTo>
                    <a:pt x="1098" y="611"/>
                  </a:lnTo>
                  <a:lnTo>
                    <a:pt x="1095" y="609"/>
                  </a:lnTo>
                  <a:lnTo>
                    <a:pt x="1094" y="604"/>
                  </a:lnTo>
                  <a:lnTo>
                    <a:pt x="1092" y="598"/>
                  </a:lnTo>
                  <a:lnTo>
                    <a:pt x="1089" y="592"/>
                  </a:lnTo>
                  <a:lnTo>
                    <a:pt x="1086" y="587"/>
                  </a:lnTo>
                  <a:lnTo>
                    <a:pt x="1081" y="581"/>
                  </a:lnTo>
                  <a:lnTo>
                    <a:pt x="1080" y="576"/>
                  </a:lnTo>
                  <a:lnTo>
                    <a:pt x="1079" y="573"/>
                  </a:lnTo>
                  <a:lnTo>
                    <a:pt x="1077" y="568"/>
                  </a:lnTo>
                  <a:lnTo>
                    <a:pt x="1079" y="565"/>
                  </a:lnTo>
                  <a:lnTo>
                    <a:pt x="1080" y="556"/>
                  </a:lnTo>
                  <a:lnTo>
                    <a:pt x="1081" y="547"/>
                  </a:lnTo>
                  <a:lnTo>
                    <a:pt x="1081" y="537"/>
                  </a:lnTo>
                  <a:lnTo>
                    <a:pt x="1083" y="530"/>
                  </a:lnTo>
                  <a:lnTo>
                    <a:pt x="1087" y="525"/>
                  </a:lnTo>
                  <a:lnTo>
                    <a:pt x="1092" y="519"/>
                  </a:lnTo>
                  <a:lnTo>
                    <a:pt x="1095" y="516"/>
                  </a:lnTo>
                  <a:lnTo>
                    <a:pt x="1096" y="512"/>
                  </a:lnTo>
                  <a:lnTo>
                    <a:pt x="1098" y="510"/>
                  </a:lnTo>
                  <a:lnTo>
                    <a:pt x="1099" y="506"/>
                  </a:lnTo>
                  <a:lnTo>
                    <a:pt x="1098" y="498"/>
                  </a:lnTo>
                  <a:lnTo>
                    <a:pt x="1096" y="488"/>
                  </a:lnTo>
                  <a:lnTo>
                    <a:pt x="1095" y="477"/>
                  </a:lnTo>
                  <a:lnTo>
                    <a:pt x="1096" y="466"/>
                  </a:lnTo>
                  <a:lnTo>
                    <a:pt x="1098" y="459"/>
                  </a:lnTo>
                  <a:lnTo>
                    <a:pt x="1099" y="455"/>
                  </a:lnTo>
                  <a:lnTo>
                    <a:pt x="1103" y="455"/>
                  </a:lnTo>
                  <a:lnTo>
                    <a:pt x="1111" y="458"/>
                  </a:lnTo>
                  <a:lnTo>
                    <a:pt x="1117" y="459"/>
                  </a:lnTo>
                  <a:lnTo>
                    <a:pt x="1125" y="460"/>
                  </a:lnTo>
                  <a:lnTo>
                    <a:pt x="1132" y="460"/>
                  </a:lnTo>
                  <a:lnTo>
                    <a:pt x="1136" y="459"/>
                  </a:lnTo>
                  <a:lnTo>
                    <a:pt x="1136" y="448"/>
                  </a:lnTo>
                  <a:lnTo>
                    <a:pt x="1133" y="434"/>
                  </a:lnTo>
                  <a:lnTo>
                    <a:pt x="1132" y="427"/>
                  </a:lnTo>
                  <a:lnTo>
                    <a:pt x="1131" y="421"/>
                  </a:lnTo>
                  <a:lnTo>
                    <a:pt x="1130" y="414"/>
                  </a:lnTo>
                  <a:lnTo>
                    <a:pt x="1132" y="406"/>
                  </a:lnTo>
                  <a:lnTo>
                    <a:pt x="1134" y="399"/>
                  </a:lnTo>
                  <a:lnTo>
                    <a:pt x="1137" y="391"/>
                  </a:lnTo>
                  <a:lnTo>
                    <a:pt x="1139" y="383"/>
                  </a:lnTo>
                  <a:lnTo>
                    <a:pt x="1139" y="374"/>
                  </a:lnTo>
                  <a:lnTo>
                    <a:pt x="1139" y="370"/>
                  </a:lnTo>
                  <a:lnTo>
                    <a:pt x="1138" y="364"/>
                  </a:lnTo>
                  <a:lnTo>
                    <a:pt x="1137" y="360"/>
                  </a:lnTo>
                  <a:lnTo>
                    <a:pt x="1136" y="357"/>
                  </a:lnTo>
                  <a:lnTo>
                    <a:pt x="1132" y="353"/>
                  </a:lnTo>
                  <a:lnTo>
                    <a:pt x="1128" y="351"/>
                  </a:lnTo>
                  <a:lnTo>
                    <a:pt x="1124" y="351"/>
                  </a:lnTo>
                  <a:lnTo>
                    <a:pt x="1117" y="351"/>
                  </a:lnTo>
                  <a:lnTo>
                    <a:pt x="1108" y="352"/>
                  </a:lnTo>
                  <a:lnTo>
                    <a:pt x="1099" y="354"/>
                  </a:lnTo>
                  <a:lnTo>
                    <a:pt x="1088" y="357"/>
                  </a:lnTo>
                  <a:lnTo>
                    <a:pt x="1077" y="358"/>
                  </a:lnTo>
                  <a:lnTo>
                    <a:pt x="1060" y="361"/>
                  </a:lnTo>
                  <a:lnTo>
                    <a:pt x="1045" y="364"/>
                  </a:lnTo>
                  <a:lnTo>
                    <a:pt x="1030" y="364"/>
                  </a:lnTo>
                  <a:lnTo>
                    <a:pt x="1012" y="364"/>
                  </a:lnTo>
                  <a:lnTo>
                    <a:pt x="997" y="364"/>
                  </a:lnTo>
                  <a:lnTo>
                    <a:pt x="988" y="362"/>
                  </a:lnTo>
                  <a:lnTo>
                    <a:pt x="985" y="360"/>
                  </a:lnTo>
                  <a:lnTo>
                    <a:pt x="982" y="358"/>
                  </a:lnTo>
                  <a:lnTo>
                    <a:pt x="982" y="355"/>
                  </a:lnTo>
                  <a:lnTo>
                    <a:pt x="981" y="351"/>
                  </a:lnTo>
                  <a:lnTo>
                    <a:pt x="982" y="340"/>
                  </a:lnTo>
                  <a:lnTo>
                    <a:pt x="983" y="330"/>
                  </a:lnTo>
                  <a:lnTo>
                    <a:pt x="985" y="320"/>
                  </a:lnTo>
                  <a:lnTo>
                    <a:pt x="986" y="310"/>
                  </a:lnTo>
                  <a:lnTo>
                    <a:pt x="986" y="307"/>
                  </a:lnTo>
                  <a:lnTo>
                    <a:pt x="983" y="304"/>
                  </a:lnTo>
                  <a:lnTo>
                    <a:pt x="981" y="303"/>
                  </a:lnTo>
                  <a:lnTo>
                    <a:pt x="977" y="303"/>
                  </a:lnTo>
                  <a:lnTo>
                    <a:pt x="973" y="303"/>
                  </a:lnTo>
                  <a:lnTo>
                    <a:pt x="969" y="303"/>
                  </a:lnTo>
                  <a:lnTo>
                    <a:pt x="964" y="302"/>
                  </a:lnTo>
                  <a:lnTo>
                    <a:pt x="961" y="301"/>
                  </a:lnTo>
                  <a:lnTo>
                    <a:pt x="956" y="295"/>
                  </a:lnTo>
                  <a:lnTo>
                    <a:pt x="954" y="290"/>
                  </a:lnTo>
                  <a:lnTo>
                    <a:pt x="951" y="283"/>
                  </a:lnTo>
                  <a:lnTo>
                    <a:pt x="951" y="273"/>
                  </a:lnTo>
                  <a:lnTo>
                    <a:pt x="950" y="270"/>
                  </a:lnTo>
                  <a:lnTo>
                    <a:pt x="949" y="265"/>
                  </a:lnTo>
                  <a:lnTo>
                    <a:pt x="947" y="263"/>
                  </a:lnTo>
                  <a:lnTo>
                    <a:pt x="944" y="260"/>
                  </a:lnTo>
                  <a:lnTo>
                    <a:pt x="942" y="259"/>
                  </a:lnTo>
                  <a:lnTo>
                    <a:pt x="938" y="259"/>
                  </a:lnTo>
                  <a:lnTo>
                    <a:pt x="934" y="260"/>
                  </a:lnTo>
                  <a:lnTo>
                    <a:pt x="930" y="260"/>
                  </a:lnTo>
                  <a:lnTo>
                    <a:pt x="922" y="263"/>
                  </a:lnTo>
                  <a:lnTo>
                    <a:pt x="914" y="263"/>
                  </a:lnTo>
                  <a:lnTo>
                    <a:pt x="911" y="261"/>
                  </a:lnTo>
                  <a:lnTo>
                    <a:pt x="909" y="259"/>
                  </a:lnTo>
                  <a:lnTo>
                    <a:pt x="906" y="255"/>
                  </a:lnTo>
                  <a:lnTo>
                    <a:pt x="904" y="251"/>
                  </a:lnTo>
                  <a:lnTo>
                    <a:pt x="903" y="246"/>
                  </a:lnTo>
                  <a:lnTo>
                    <a:pt x="900" y="242"/>
                  </a:lnTo>
                  <a:lnTo>
                    <a:pt x="898" y="240"/>
                  </a:lnTo>
                  <a:lnTo>
                    <a:pt x="895" y="239"/>
                  </a:lnTo>
                  <a:lnTo>
                    <a:pt x="892" y="239"/>
                  </a:lnTo>
                  <a:lnTo>
                    <a:pt x="887" y="239"/>
                  </a:lnTo>
                  <a:lnTo>
                    <a:pt x="884" y="241"/>
                  </a:lnTo>
                  <a:lnTo>
                    <a:pt x="878" y="244"/>
                  </a:lnTo>
                  <a:lnTo>
                    <a:pt x="873" y="247"/>
                  </a:lnTo>
                  <a:lnTo>
                    <a:pt x="867" y="248"/>
                  </a:lnTo>
                  <a:lnTo>
                    <a:pt x="862" y="250"/>
                  </a:lnTo>
                  <a:lnTo>
                    <a:pt x="857" y="250"/>
                  </a:lnTo>
                  <a:lnTo>
                    <a:pt x="854" y="248"/>
                  </a:lnTo>
                  <a:lnTo>
                    <a:pt x="850" y="246"/>
                  </a:lnTo>
                  <a:lnTo>
                    <a:pt x="848" y="242"/>
                  </a:lnTo>
                  <a:lnTo>
                    <a:pt x="846" y="239"/>
                  </a:lnTo>
                  <a:lnTo>
                    <a:pt x="843" y="234"/>
                  </a:lnTo>
                  <a:lnTo>
                    <a:pt x="841" y="231"/>
                  </a:lnTo>
                  <a:lnTo>
                    <a:pt x="838" y="229"/>
                  </a:lnTo>
                  <a:lnTo>
                    <a:pt x="835" y="228"/>
                  </a:lnTo>
                  <a:lnTo>
                    <a:pt x="824" y="228"/>
                  </a:lnTo>
                  <a:lnTo>
                    <a:pt x="811" y="232"/>
                  </a:lnTo>
                  <a:lnTo>
                    <a:pt x="803" y="233"/>
                  </a:lnTo>
                  <a:lnTo>
                    <a:pt x="794" y="233"/>
                  </a:lnTo>
                  <a:lnTo>
                    <a:pt x="785" y="232"/>
                  </a:lnTo>
                  <a:lnTo>
                    <a:pt x="775" y="229"/>
                  </a:lnTo>
                  <a:lnTo>
                    <a:pt x="766" y="226"/>
                  </a:lnTo>
                  <a:lnTo>
                    <a:pt x="756" y="222"/>
                  </a:lnTo>
                  <a:lnTo>
                    <a:pt x="747" y="217"/>
                  </a:lnTo>
                  <a:lnTo>
                    <a:pt x="739" y="213"/>
                  </a:lnTo>
                  <a:lnTo>
                    <a:pt x="730" y="208"/>
                  </a:lnTo>
                  <a:lnTo>
                    <a:pt x="724" y="203"/>
                  </a:lnTo>
                  <a:lnTo>
                    <a:pt x="721" y="198"/>
                  </a:lnTo>
                  <a:lnTo>
                    <a:pt x="718" y="195"/>
                  </a:lnTo>
                  <a:lnTo>
                    <a:pt x="716" y="187"/>
                  </a:lnTo>
                  <a:lnTo>
                    <a:pt x="715" y="179"/>
                  </a:lnTo>
                  <a:lnTo>
                    <a:pt x="712" y="170"/>
                  </a:lnTo>
                  <a:lnTo>
                    <a:pt x="708" y="162"/>
                  </a:lnTo>
                  <a:lnTo>
                    <a:pt x="703" y="152"/>
                  </a:lnTo>
                  <a:lnTo>
                    <a:pt x="697" y="144"/>
                  </a:lnTo>
                  <a:lnTo>
                    <a:pt x="695" y="139"/>
                  </a:lnTo>
                  <a:lnTo>
                    <a:pt x="693" y="135"/>
                  </a:lnTo>
                  <a:lnTo>
                    <a:pt x="693" y="131"/>
                  </a:lnTo>
                  <a:lnTo>
                    <a:pt x="693" y="126"/>
                  </a:lnTo>
                  <a:lnTo>
                    <a:pt x="693" y="116"/>
                  </a:lnTo>
                  <a:lnTo>
                    <a:pt x="693" y="106"/>
                  </a:lnTo>
                  <a:lnTo>
                    <a:pt x="692" y="102"/>
                  </a:lnTo>
                  <a:lnTo>
                    <a:pt x="690" y="99"/>
                  </a:lnTo>
                  <a:lnTo>
                    <a:pt x="686" y="97"/>
                  </a:lnTo>
                  <a:lnTo>
                    <a:pt x="681" y="96"/>
                  </a:lnTo>
                  <a:lnTo>
                    <a:pt x="671" y="97"/>
                  </a:lnTo>
                  <a:lnTo>
                    <a:pt x="655" y="99"/>
                  </a:lnTo>
                  <a:lnTo>
                    <a:pt x="648" y="99"/>
                  </a:lnTo>
                  <a:lnTo>
                    <a:pt x="642" y="97"/>
                  </a:lnTo>
                  <a:lnTo>
                    <a:pt x="636" y="95"/>
                  </a:lnTo>
                  <a:lnTo>
                    <a:pt x="632" y="93"/>
                  </a:lnTo>
                  <a:lnTo>
                    <a:pt x="624" y="86"/>
                  </a:lnTo>
                  <a:lnTo>
                    <a:pt x="618" y="77"/>
                  </a:lnTo>
                  <a:lnTo>
                    <a:pt x="615" y="72"/>
                  </a:lnTo>
                  <a:lnTo>
                    <a:pt x="611" y="70"/>
                  </a:lnTo>
                  <a:lnTo>
                    <a:pt x="607" y="69"/>
                  </a:lnTo>
                  <a:lnTo>
                    <a:pt x="602" y="68"/>
                  </a:lnTo>
                  <a:lnTo>
                    <a:pt x="591" y="67"/>
                  </a:lnTo>
                  <a:lnTo>
                    <a:pt x="578" y="67"/>
                  </a:lnTo>
                  <a:lnTo>
                    <a:pt x="566" y="65"/>
                  </a:lnTo>
                  <a:lnTo>
                    <a:pt x="555" y="62"/>
                  </a:lnTo>
                  <a:lnTo>
                    <a:pt x="551" y="59"/>
                  </a:lnTo>
                  <a:lnTo>
                    <a:pt x="546" y="56"/>
                  </a:lnTo>
                  <a:lnTo>
                    <a:pt x="542" y="52"/>
                  </a:lnTo>
                  <a:lnTo>
                    <a:pt x="539" y="49"/>
                  </a:lnTo>
                  <a:lnTo>
                    <a:pt x="528" y="38"/>
                  </a:lnTo>
                  <a:lnTo>
                    <a:pt x="514" y="23"/>
                  </a:lnTo>
                  <a:lnTo>
                    <a:pt x="500" y="9"/>
                  </a:lnTo>
                  <a:lnTo>
                    <a:pt x="488" y="1"/>
                  </a:lnTo>
                  <a:lnTo>
                    <a:pt x="482" y="0"/>
                  </a:lnTo>
                  <a:lnTo>
                    <a:pt x="476" y="1"/>
                  </a:lnTo>
                  <a:lnTo>
                    <a:pt x="470" y="4"/>
                  </a:lnTo>
                  <a:lnTo>
                    <a:pt x="463" y="7"/>
                  </a:lnTo>
                  <a:lnTo>
                    <a:pt x="450" y="17"/>
                  </a:lnTo>
                  <a:lnTo>
                    <a:pt x="439" y="26"/>
                  </a:lnTo>
                  <a:lnTo>
                    <a:pt x="432" y="34"/>
                  </a:lnTo>
                  <a:lnTo>
                    <a:pt x="425" y="44"/>
                  </a:lnTo>
                  <a:lnTo>
                    <a:pt x="420" y="55"/>
                  </a:lnTo>
                  <a:lnTo>
                    <a:pt x="415" y="65"/>
                  </a:lnTo>
                  <a:lnTo>
                    <a:pt x="412" y="76"/>
                  </a:lnTo>
                  <a:lnTo>
                    <a:pt x="410" y="84"/>
                  </a:lnTo>
                  <a:lnTo>
                    <a:pt x="412" y="90"/>
                  </a:lnTo>
                  <a:lnTo>
                    <a:pt x="414" y="97"/>
                  </a:lnTo>
                  <a:lnTo>
                    <a:pt x="416" y="105"/>
                  </a:lnTo>
                  <a:lnTo>
                    <a:pt x="421" y="112"/>
                  </a:lnTo>
                  <a:lnTo>
                    <a:pt x="426" y="118"/>
                  </a:lnTo>
                  <a:lnTo>
                    <a:pt x="431" y="124"/>
                  </a:lnTo>
                  <a:lnTo>
                    <a:pt x="435" y="127"/>
                  </a:lnTo>
                  <a:lnTo>
                    <a:pt x="440" y="130"/>
                  </a:lnTo>
                  <a:lnTo>
                    <a:pt x="445" y="131"/>
                  </a:lnTo>
                  <a:lnTo>
                    <a:pt x="451" y="133"/>
                  </a:lnTo>
                  <a:lnTo>
                    <a:pt x="456" y="137"/>
                  </a:lnTo>
                  <a:lnTo>
                    <a:pt x="460" y="140"/>
                  </a:lnTo>
                  <a:lnTo>
                    <a:pt x="470" y="149"/>
                  </a:lnTo>
                  <a:lnTo>
                    <a:pt x="478" y="160"/>
                  </a:lnTo>
                  <a:lnTo>
                    <a:pt x="483" y="165"/>
                  </a:lnTo>
                  <a:lnTo>
                    <a:pt x="489" y="168"/>
                  </a:lnTo>
                  <a:lnTo>
                    <a:pt x="495" y="169"/>
                  </a:lnTo>
                  <a:lnTo>
                    <a:pt x="502" y="169"/>
                  </a:lnTo>
                  <a:lnTo>
                    <a:pt x="516" y="165"/>
                  </a:lnTo>
                  <a:lnTo>
                    <a:pt x="529" y="160"/>
                  </a:lnTo>
                  <a:lnTo>
                    <a:pt x="534" y="158"/>
                  </a:lnTo>
                  <a:lnTo>
                    <a:pt x="538" y="156"/>
                  </a:lnTo>
                  <a:lnTo>
                    <a:pt x="541" y="156"/>
                  </a:lnTo>
                  <a:lnTo>
                    <a:pt x="544" y="156"/>
                  </a:lnTo>
                  <a:lnTo>
                    <a:pt x="546" y="159"/>
                  </a:lnTo>
                  <a:lnTo>
                    <a:pt x="547" y="163"/>
                  </a:lnTo>
                  <a:lnTo>
                    <a:pt x="547" y="170"/>
                  </a:lnTo>
                  <a:lnTo>
                    <a:pt x="546" y="181"/>
                  </a:lnTo>
                  <a:lnTo>
                    <a:pt x="546" y="192"/>
                  </a:lnTo>
                  <a:lnTo>
                    <a:pt x="546" y="203"/>
                  </a:lnTo>
                  <a:lnTo>
                    <a:pt x="548" y="213"/>
                  </a:lnTo>
                  <a:lnTo>
                    <a:pt x="551" y="222"/>
                  </a:lnTo>
                  <a:lnTo>
                    <a:pt x="553" y="232"/>
                  </a:lnTo>
                  <a:lnTo>
                    <a:pt x="558" y="240"/>
                  </a:lnTo>
                  <a:lnTo>
                    <a:pt x="564" y="246"/>
                  </a:lnTo>
                  <a:lnTo>
                    <a:pt x="570" y="252"/>
                  </a:lnTo>
                  <a:lnTo>
                    <a:pt x="577" y="258"/>
                  </a:lnTo>
                  <a:lnTo>
                    <a:pt x="582" y="264"/>
                  </a:lnTo>
                  <a:lnTo>
                    <a:pt x="585" y="270"/>
                  </a:lnTo>
                  <a:lnTo>
                    <a:pt x="588" y="277"/>
                  </a:lnTo>
                  <a:lnTo>
                    <a:pt x="591" y="290"/>
                  </a:lnTo>
                  <a:lnTo>
                    <a:pt x="592" y="305"/>
                  </a:lnTo>
                  <a:lnTo>
                    <a:pt x="594" y="313"/>
                  </a:lnTo>
                  <a:lnTo>
                    <a:pt x="592" y="317"/>
                  </a:lnTo>
                  <a:lnTo>
                    <a:pt x="590" y="320"/>
                  </a:lnTo>
                  <a:lnTo>
                    <a:pt x="588" y="322"/>
                  </a:lnTo>
                  <a:lnTo>
                    <a:pt x="579" y="323"/>
                  </a:lnTo>
                  <a:lnTo>
                    <a:pt x="569" y="324"/>
                  </a:lnTo>
                  <a:lnTo>
                    <a:pt x="561" y="327"/>
                  </a:lnTo>
                  <a:lnTo>
                    <a:pt x="554" y="330"/>
                  </a:lnTo>
                  <a:lnTo>
                    <a:pt x="546" y="334"/>
                  </a:lnTo>
                  <a:lnTo>
                    <a:pt x="538" y="340"/>
                  </a:lnTo>
                  <a:lnTo>
                    <a:pt x="531" y="346"/>
                  </a:lnTo>
                  <a:lnTo>
                    <a:pt x="523" y="351"/>
                  </a:lnTo>
                  <a:lnTo>
                    <a:pt x="519" y="357"/>
                  </a:lnTo>
                  <a:lnTo>
                    <a:pt x="515" y="362"/>
                  </a:lnTo>
                  <a:lnTo>
                    <a:pt x="511" y="371"/>
                  </a:lnTo>
                  <a:lnTo>
                    <a:pt x="507" y="377"/>
                  </a:lnTo>
                  <a:lnTo>
                    <a:pt x="504" y="379"/>
                  </a:lnTo>
                  <a:lnTo>
                    <a:pt x="501" y="381"/>
                  </a:lnTo>
                  <a:lnTo>
                    <a:pt x="496" y="383"/>
                  </a:lnTo>
                  <a:lnTo>
                    <a:pt x="490" y="385"/>
                  </a:lnTo>
                  <a:lnTo>
                    <a:pt x="478" y="389"/>
                  </a:lnTo>
                  <a:lnTo>
                    <a:pt x="468" y="395"/>
                  </a:lnTo>
                  <a:lnTo>
                    <a:pt x="456" y="401"/>
                  </a:lnTo>
                  <a:lnTo>
                    <a:pt x="443" y="408"/>
                  </a:lnTo>
                  <a:lnTo>
                    <a:pt x="435" y="410"/>
                  </a:lnTo>
                  <a:lnTo>
                    <a:pt x="428" y="411"/>
                  </a:lnTo>
                  <a:lnTo>
                    <a:pt x="422" y="410"/>
                  </a:lnTo>
                  <a:lnTo>
                    <a:pt x="416" y="406"/>
                  </a:lnTo>
                  <a:lnTo>
                    <a:pt x="412" y="403"/>
                  </a:lnTo>
                  <a:lnTo>
                    <a:pt x="406" y="398"/>
                  </a:lnTo>
                  <a:lnTo>
                    <a:pt x="402" y="392"/>
                  </a:lnTo>
                  <a:lnTo>
                    <a:pt x="397" y="387"/>
                  </a:lnTo>
                  <a:lnTo>
                    <a:pt x="395" y="381"/>
                  </a:lnTo>
                  <a:lnTo>
                    <a:pt x="393" y="376"/>
                  </a:lnTo>
                  <a:lnTo>
                    <a:pt x="391" y="371"/>
                  </a:lnTo>
                  <a:lnTo>
                    <a:pt x="390" y="365"/>
                  </a:lnTo>
                  <a:lnTo>
                    <a:pt x="388" y="359"/>
                  </a:lnTo>
                  <a:lnTo>
                    <a:pt x="387" y="354"/>
                  </a:lnTo>
                  <a:lnTo>
                    <a:pt x="383" y="349"/>
                  </a:lnTo>
                  <a:lnTo>
                    <a:pt x="378" y="346"/>
                  </a:lnTo>
                  <a:lnTo>
                    <a:pt x="370" y="340"/>
                  </a:lnTo>
                  <a:lnTo>
                    <a:pt x="364" y="334"/>
                  </a:lnTo>
                  <a:lnTo>
                    <a:pt x="359" y="326"/>
                  </a:lnTo>
                  <a:lnTo>
                    <a:pt x="356" y="314"/>
                  </a:lnTo>
                  <a:lnTo>
                    <a:pt x="353" y="308"/>
                  </a:lnTo>
                  <a:lnTo>
                    <a:pt x="351" y="303"/>
                  </a:lnTo>
                  <a:lnTo>
                    <a:pt x="347" y="298"/>
                  </a:lnTo>
                  <a:lnTo>
                    <a:pt x="343" y="296"/>
                  </a:lnTo>
                  <a:lnTo>
                    <a:pt x="334" y="294"/>
                  </a:lnTo>
                  <a:lnTo>
                    <a:pt x="327" y="292"/>
                  </a:lnTo>
                  <a:lnTo>
                    <a:pt x="320" y="292"/>
                  </a:lnTo>
                  <a:lnTo>
                    <a:pt x="313" y="291"/>
                  </a:lnTo>
                  <a:lnTo>
                    <a:pt x="306" y="290"/>
                  </a:lnTo>
                  <a:lnTo>
                    <a:pt x="300" y="286"/>
                  </a:lnTo>
                  <a:lnTo>
                    <a:pt x="295" y="280"/>
                  </a:lnTo>
                  <a:lnTo>
                    <a:pt x="289" y="275"/>
                  </a:lnTo>
                  <a:lnTo>
                    <a:pt x="284" y="272"/>
                  </a:lnTo>
                  <a:lnTo>
                    <a:pt x="280" y="270"/>
                  </a:lnTo>
                  <a:lnTo>
                    <a:pt x="274" y="269"/>
                  </a:lnTo>
                  <a:lnTo>
                    <a:pt x="265" y="269"/>
                  </a:lnTo>
                  <a:lnTo>
                    <a:pt x="256" y="270"/>
                  </a:lnTo>
                  <a:lnTo>
                    <a:pt x="248" y="272"/>
                  </a:lnTo>
                  <a:lnTo>
                    <a:pt x="239" y="276"/>
                  </a:lnTo>
                  <a:lnTo>
                    <a:pt x="232" y="282"/>
                  </a:lnTo>
                  <a:lnTo>
                    <a:pt x="226" y="288"/>
                  </a:lnTo>
                  <a:lnTo>
                    <a:pt x="220" y="294"/>
                  </a:lnTo>
                  <a:lnTo>
                    <a:pt x="216" y="302"/>
                  </a:lnTo>
                  <a:lnTo>
                    <a:pt x="213" y="310"/>
                  </a:lnTo>
                  <a:lnTo>
                    <a:pt x="211" y="317"/>
                  </a:lnTo>
                  <a:lnTo>
                    <a:pt x="210" y="326"/>
                  </a:lnTo>
                  <a:lnTo>
                    <a:pt x="210" y="333"/>
                  </a:lnTo>
                  <a:lnTo>
                    <a:pt x="211" y="339"/>
                  </a:lnTo>
                  <a:lnTo>
                    <a:pt x="213" y="343"/>
                  </a:lnTo>
                  <a:lnTo>
                    <a:pt x="216" y="348"/>
                  </a:lnTo>
                  <a:lnTo>
                    <a:pt x="219" y="352"/>
                  </a:lnTo>
                  <a:lnTo>
                    <a:pt x="223" y="354"/>
                  </a:lnTo>
                  <a:lnTo>
                    <a:pt x="225" y="357"/>
                  </a:lnTo>
                  <a:lnTo>
                    <a:pt x="229" y="360"/>
                  </a:lnTo>
                  <a:lnTo>
                    <a:pt x="230" y="364"/>
                  </a:lnTo>
                  <a:lnTo>
                    <a:pt x="230" y="367"/>
                  </a:lnTo>
                  <a:lnTo>
                    <a:pt x="230" y="372"/>
                  </a:lnTo>
                  <a:lnTo>
                    <a:pt x="229" y="376"/>
                  </a:lnTo>
                  <a:lnTo>
                    <a:pt x="227" y="380"/>
                  </a:lnTo>
                  <a:lnTo>
                    <a:pt x="226" y="384"/>
                  </a:lnTo>
                  <a:lnTo>
                    <a:pt x="221" y="392"/>
                  </a:lnTo>
                  <a:lnTo>
                    <a:pt x="219" y="399"/>
                  </a:lnTo>
                  <a:lnTo>
                    <a:pt x="218" y="408"/>
                  </a:lnTo>
                  <a:lnTo>
                    <a:pt x="219" y="416"/>
                  </a:lnTo>
                  <a:lnTo>
                    <a:pt x="220" y="428"/>
                  </a:lnTo>
                  <a:lnTo>
                    <a:pt x="218" y="440"/>
                  </a:lnTo>
                  <a:lnTo>
                    <a:pt x="218" y="446"/>
                  </a:lnTo>
                  <a:lnTo>
                    <a:pt x="219" y="450"/>
                  </a:lnTo>
                  <a:lnTo>
                    <a:pt x="223" y="456"/>
                  </a:lnTo>
                  <a:lnTo>
                    <a:pt x="226" y="462"/>
                  </a:lnTo>
                  <a:lnTo>
                    <a:pt x="232" y="471"/>
                  </a:lnTo>
                  <a:lnTo>
                    <a:pt x="237" y="479"/>
                  </a:lnTo>
                  <a:lnTo>
                    <a:pt x="239" y="483"/>
                  </a:lnTo>
                  <a:lnTo>
                    <a:pt x="239" y="485"/>
                  </a:lnTo>
                  <a:lnTo>
                    <a:pt x="239" y="487"/>
                  </a:lnTo>
                  <a:lnTo>
                    <a:pt x="239" y="488"/>
                  </a:lnTo>
                  <a:lnTo>
                    <a:pt x="235" y="488"/>
                  </a:lnTo>
                  <a:lnTo>
                    <a:pt x="229" y="488"/>
                  </a:lnTo>
                  <a:lnTo>
                    <a:pt x="218" y="488"/>
                  </a:lnTo>
                  <a:lnTo>
                    <a:pt x="207" y="490"/>
                  </a:lnTo>
                  <a:lnTo>
                    <a:pt x="196" y="492"/>
                  </a:lnTo>
                  <a:lnTo>
                    <a:pt x="186" y="494"/>
                  </a:lnTo>
                  <a:lnTo>
                    <a:pt x="181" y="497"/>
                  </a:lnTo>
                  <a:lnTo>
                    <a:pt x="176" y="499"/>
                  </a:lnTo>
                  <a:lnTo>
                    <a:pt x="172" y="503"/>
                  </a:lnTo>
                  <a:lnTo>
                    <a:pt x="167" y="507"/>
                  </a:lnTo>
                  <a:lnTo>
                    <a:pt x="151" y="518"/>
                  </a:lnTo>
                  <a:lnTo>
                    <a:pt x="142" y="524"/>
                  </a:lnTo>
                  <a:lnTo>
                    <a:pt x="139" y="528"/>
                  </a:lnTo>
                  <a:lnTo>
                    <a:pt x="138" y="534"/>
                  </a:lnTo>
                  <a:lnTo>
                    <a:pt x="138" y="542"/>
                  </a:lnTo>
                  <a:lnTo>
                    <a:pt x="138" y="550"/>
                  </a:lnTo>
                  <a:lnTo>
                    <a:pt x="141" y="568"/>
                  </a:lnTo>
                  <a:lnTo>
                    <a:pt x="144" y="582"/>
                  </a:lnTo>
                  <a:lnTo>
                    <a:pt x="148" y="594"/>
                  </a:lnTo>
                  <a:lnTo>
                    <a:pt x="149" y="605"/>
                  </a:lnTo>
                  <a:lnTo>
                    <a:pt x="148" y="610"/>
                  </a:lnTo>
                  <a:lnTo>
                    <a:pt x="148" y="613"/>
                  </a:lnTo>
                  <a:lnTo>
                    <a:pt x="147" y="617"/>
                  </a:lnTo>
                  <a:lnTo>
                    <a:pt x="144" y="620"/>
                  </a:lnTo>
                  <a:lnTo>
                    <a:pt x="141" y="625"/>
                  </a:lnTo>
                  <a:lnTo>
                    <a:pt x="138" y="631"/>
                  </a:lnTo>
                  <a:lnTo>
                    <a:pt x="137" y="639"/>
                  </a:lnTo>
                  <a:lnTo>
                    <a:pt x="137" y="648"/>
                  </a:lnTo>
                  <a:lnTo>
                    <a:pt x="137" y="656"/>
                  </a:lnTo>
                  <a:lnTo>
                    <a:pt x="137" y="666"/>
                  </a:lnTo>
                  <a:lnTo>
                    <a:pt x="136" y="670"/>
                  </a:lnTo>
                  <a:lnTo>
                    <a:pt x="133" y="675"/>
                  </a:lnTo>
                  <a:lnTo>
                    <a:pt x="130" y="680"/>
                  </a:lnTo>
                  <a:lnTo>
                    <a:pt x="125" y="683"/>
                  </a:lnTo>
                  <a:lnTo>
                    <a:pt x="113" y="692"/>
                  </a:lnTo>
                  <a:lnTo>
                    <a:pt x="100" y="699"/>
                  </a:lnTo>
                  <a:lnTo>
                    <a:pt x="86" y="705"/>
                  </a:lnTo>
                  <a:lnTo>
                    <a:pt x="70" y="708"/>
                  </a:lnTo>
                  <a:lnTo>
                    <a:pt x="62" y="710"/>
                  </a:lnTo>
                  <a:lnTo>
                    <a:pt x="55" y="710"/>
                  </a:lnTo>
                  <a:lnTo>
                    <a:pt x="48" y="708"/>
                  </a:lnTo>
                  <a:lnTo>
                    <a:pt x="41" y="706"/>
                  </a:lnTo>
                  <a:lnTo>
                    <a:pt x="28" y="701"/>
                  </a:lnTo>
                  <a:lnTo>
                    <a:pt x="17" y="695"/>
                  </a:lnTo>
                  <a:lnTo>
                    <a:pt x="12" y="694"/>
                  </a:lnTo>
                  <a:lnTo>
                    <a:pt x="9" y="694"/>
                  </a:lnTo>
                  <a:lnTo>
                    <a:pt x="5" y="696"/>
                  </a:lnTo>
                  <a:lnTo>
                    <a:pt x="4" y="700"/>
                  </a:lnTo>
                  <a:lnTo>
                    <a:pt x="3" y="705"/>
                  </a:lnTo>
                  <a:lnTo>
                    <a:pt x="3" y="710"/>
                  </a:lnTo>
                  <a:lnTo>
                    <a:pt x="3" y="715"/>
                  </a:lnTo>
                  <a:lnTo>
                    <a:pt x="4" y="721"/>
                  </a:lnTo>
                  <a:lnTo>
                    <a:pt x="5" y="733"/>
                  </a:lnTo>
                  <a:lnTo>
                    <a:pt x="5" y="744"/>
                  </a:lnTo>
                  <a:lnTo>
                    <a:pt x="4" y="756"/>
                  </a:lnTo>
                  <a:lnTo>
                    <a:pt x="2" y="765"/>
                  </a:lnTo>
                  <a:lnTo>
                    <a:pt x="0" y="770"/>
                  </a:lnTo>
                  <a:lnTo>
                    <a:pt x="0" y="775"/>
                  </a:lnTo>
                  <a:lnTo>
                    <a:pt x="2" y="781"/>
                  </a:lnTo>
                  <a:lnTo>
                    <a:pt x="3" y="786"/>
                  </a:lnTo>
                  <a:lnTo>
                    <a:pt x="5" y="790"/>
                  </a:lnTo>
                  <a:lnTo>
                    <a:pt x="10" y="794"/>
                  </a:lnTo>
                  <a:lnTo>
                    <a:pt x="15" y="796"/>
                  </a:lnTo>
                  <a:lnTo>
                    <a:pt x="21" y="799"/>
                  </a:lnTo>
                  <a:lnTo>
                    <a:pt x="28" y="799"/>
                  </a:lnTo>
                  <a:lnTo>
                    <a:pt x="32" y="797"/>
                  </a:lnTo>
                  <a:lnTo>
                    <a:pt x="37" y="796"/>
                  </a:lnTo>
                  <a:lnTo>
                    <a:pt x="42" y="794"/>
                  </a:lnTo>
                  <a:lnTo>
                    <a:pt x="49" y="790"/>
                  </a:lnTo>
                  <a:lnTo>
                    <a:pt x="57" y="787"/>
                  </a:lnTo>
                  <a:lnTo>
                    <a:pt x="62" y="787"/>
                  </a:lnTo>
                  <a:lnTo>
                    <a:pt x="67" y="788"/>
                  </a:lnTo>
                  <a:lnTo>
                    <a:pt x="72" y="790"/>
                  </a:lnTo>
                  <a:lnTo>
                    <a:pt x="76" y="793"/>
                  </a:lnTo>
                  <a:lnTo>
                    <a:pt x="86" y="799"/>
                  </a:lnTo>
                  <a:lnTo>
                    <a:pt x="93" y="806"/>
                  </a:lnTo>
                  <a:lnTo>
                    <a:pt x="97" y="812"/>
                  </a:lnTo>
                  <a:lnTo>
                    <a:pt x="100" y="820"/>
                  </a:lnTo>
                  <a:lnTo>
                    <a:pt x="101" y="831"/>
                  </a:lnTo>
                  <a:lnTo>
                    <a:pt x="100" y="843"/>
                  </a:lnTo>
                  <a:lnTo>
                    <a:pt x="98" y="859"/>
                  </a:lnTo>
                  <a:lnTo>
                    <a:pt x="94" y="877"/>
                  </a:lnTo>
                  <a:lnTo>
                    <a:pt x="91" y="888"/>
                  </a:lnTo>
                  <a:lnTo>
                    <a:pt x="91" y="893"/>
                  </a:lnTo>
                  <a:lnTo>
                    <a:pt x="94" y="894"/>
                  </a:lnTo>
                  <a:lnTo>
                    <a:pt x="100" y="895"/>
                  </a:lnTo>
                  <a:lnTo>
                    <a:pt x="103" y="897"/>
                  </a:lnTo>
                  <a:lnTo>
                    <a:pt x="105" y="900"/>
                  </a:lnTo>
                  <a:lnTo>
                    <a:pt x="106" y="902"/>
                  </a:lnTo>
                  <a:lnTo>
                    <a:pt x="106" y="907"/>
                  </a:lnTo>
                  <a:lnTo>
                    <a:pt x="106" y="914"/>
                  </a:lnTo>
                  <a:lnTo>
                    <a:pt x="109" y="920"/>
                  </a:lnTo>
                  <a:lnTo>
                    <a:pt x="110" y="922"/>
                  </a:lnTo>
                  <a:lnTo>
                    <a:pt x="112" y="925"/>
                  </a:lnTo>
                  <a:lnTo>
                    <a:pt x="116" y="925"/>
                  </a:lnTo>
                  <a:lnTo>
                    <a:pt x="119" y="926"/>
                  </a:lnTo>
                  <a:lnTo>
                    <a:pt x="128" y="926"/>
                  </a:lnTo>
                  <a:lnTo>
                    <a:pt x="132" y="927"/>
                  </a:lnTo>
                  <a:lnTo>
                    <a:pt x="135" y="928"/>
                  </a:lnTo>
                  <a:lnTo>
                    <a:pt x="137" y="932"/>
                  </a:lnTo>
                  <a:lnTo>
                    <a:pt x="139" y="935"/>
                  </a:lnTo>
                  <a:lnTo>
                    <a:pt x="143" y="939"/>
                  </a:lnTo>
                  <a:lnTo>
                    <a:pt x="145" y="940"/>
                  </a:lnTo>
                  <a:lnTo>
                    <a:pt x="149" y="941"/>
                  </a:lnTo>
                  <a:lnTo>
                    <a:pt x="152" y="941"/>
                  </a:lnTo>
                  <a:lnTo>
                    <a:pt x="157" y="940"/>
                  </a:lnTo>
                  <a:lnTo>
                    <a:pt x="167" y="938"/>
                  </a:lnTo>
                  <a:lnTo>
                    <a:pt x="177" y="937"/>
                  </a:lnTo>
                  <a:lnTo>
                    <a:pt x="182" y="938"/>
                  </a:lnTo>
                  <a:lnTo>
                    <a:pt x="188" y="939"/>
                  </a:lnTo>
                  <a:lnTo>
                    <a:pt x="193" y="941"/>
                  </a:lnTo>
                  <a:lnTo>
                    <a:pt x="199" y="945"/>
                  </a:lnTo>
                  <a:lnTo>
                    <a:pt x="208" y="957"/>
                  </a:lnTo>
                  <a:lnTo>
                    <a:pt x="218" y="969"/>
                  </a:lnTo>
                  <a:lnTo>
                    <a:pt x="227" y="979"/>
                  </a:lnTo>
                  <a:lnTo>
                    <a:pt x="233" y="988"/>
                  </a:lnTo>
                  <a:lnTo>
                    <a:pt x="238" y="991"/>
                  </a:lnTo>
                  <a:lnTo>
                    <a:pt x="243" y="992"/>
                  </a:lnTo>
                  <a:lnTo>
                    <a:pt x="250" y="995"/>
                  </a:lnTo>
                  <a:lnTo>
                    <a:pt x="256" y="996"/>
                  </a:lnTo>
                  <a:lnTo>
                    <a:pt x="263" y="995"/>
                  </a:lnTo>
                  <a:lnTo>
                    <a:pt x="270" y="994"/>
                  </a:lnTo>
                  <a:lnTo>
                    <a:pt x="275" y="991"/>
                  </a:lnTo>
                  <a:lnTo>
                    <a:pt x="280" y="988"/>
                  </a:lnTo>
                  <a:lnTo>
                    <a:pt x="284" y="979"/>
                  </a:lnTo>
                  <a:lnTo>
                    <a:pt x="288" y="971"/>
                  </a:lnTo>
                  <a:lnTo>
                    <a:pt x="289" y="967"/>
                  </a:lnTo>
                  <a:lnTo>
                    <a:pt x="292" y="965"/>
                  </a:lnTo>
                  <a:lnTo>
                    <a:pt x="295" y="963"/>
                  </a:lnTo>
                  <a:lnTo>
                    <a:pt x="299" y="960"/>
                  </a:lnTo>
                  <a:lnTo>
                    <a:pt x="303" y="959"/>
                  </a:lnTo>
                  <a:lnTo>
                    <a:pt x="307" y="958"/>
                  </a:lnTo>
                  <a:lnTo>
                    <a:pt x="311" y="959"/>
                  </a:lnTo>
                  <a:lnTo>
                    <a:pt x="313" y="960"/>
                  </a:lnTo>
                  <a:lnTo>
                    <a:pt x="319" y="963"/>
                  </a:lnTo>
                  <a:lnTo>
                    <a:pt x="326" y="964"/>
                  </a:lnTo>
                  <a:lnTo>
                    <a:pt x="330" y="963"/>
                  </a:lnTo>
                  <a:lnTo>
                    <a:pt x="333" y="962"/>
                  </a:lnTo>
                  <a:lnTo>
                    <a:pt x="336" y="960"/>
                  </a:lnTo>
                  <a:lnTo>
                    <a:pt x="337" y="958"/>
                  </a:lnTo>
                  <a:lnTo>
                    <a:pt x="340" y="952"/>
                  </a:lnTo>
                  <a:lnTo>
                    <a:pt x="345" y="945"/>
                  </a:lnTo>
                  <a:lnTo>
                    <a:pt x="349" y="937"/>
                  </a:lnTo>
                  <a:lnTo>
                    <a:pt x="355" y="928"/>
                  </a:lnTo>
                  <a:lnTo>
                    <a:pt x="361" y="920"/>
                  </a:lnTo>
                  <a:lnTo>
                    <a:pt x="368" y="913"/>
                  </a:lnTo>
                  <a:lnTo>
                    <a:pt x="372" y="908"/>
                  </a:lnTo>
                  <a:lnTo>
                    <a:pt x="378" y="907"/>
                  </a:lnTo>
                  <a:lnTo>
                    <a:pt x="380" y="907"/>
                  </a:lnTo>
                  <a:lnTo>
                    <a:pt x="380" y="908"/>
                  </a:lnTo>
                  <a:lnTo>
                    <a:pt x="378" y="909"/>
                  </a:lnTo>
                  <a:lnTo>
                    <a:pt x="378" y="913"/>
                  </a:lnTo>
                  <a:lnTo>
                    <a:pt x="375" y="919"/>
                  </a:lnTo>
                  <a:lnTo>
                    <a:pt x="372" y="926"/>
                  </a:lnTo>
                  <a:lnTo>
                    <a:pt x="366" y="944"/>
                  </a:lnTo>
                  <a:lnTo>
                    <a:pt x="362" y="958"/>
                  </a:lnTo>
                  <a:lnTo>
                    <a:pt x="361" y="963"/>
                  </a:lnTo>
                  <a:lnTo>
                    <a:pt x="361" y="966"/>
                  </a:lnTo>
                  <a:lnTo>
                    <a:pt x="362" y="971"/>
                  </a:lnTo>
                  <a:lnTo>
                    <a:pt x="363" y="976"/>
                  </a:lnTo>
                  <a:lnTo>
                    <a:pt x="365" y="986"/>
                  </a:lnTo>
                  <a:lnTo>
                    <a:pt x="368" y="998"/>
                  </a:lnTo>
                  <a:lnTo>
                    <a:pt x="370" y="1010"/>
                  </a:lnTo>
                  <a:lnTo>
                    <a:pt x="372" y="1023"/>
                  </a:lnTo>
                  <a:lnTo>
                    <a:pt x="375" y="1041"/>
                  </a:lnTo>
                  <a:lnTo>
                    <a:pt x="376" y="1057"/>
                  </a:lnTo>
                  <a:lnTo>
                    <a:pt x="378" y="1070"/>
                  </a:lnTo>
                  <a:lnTo>
                    <a:pt x="381" y="1084"/>
                  </a:lnTo>
                  <a:lnTo>
                    <a:pt x="383" y="1102"/>
                  </a:lnTo>
                  <a:lnTo>
                    <a:pt x="385" y="1126"/>
                  </a:lnTo>
                  <a:lnTo>
                    <a:pt x="389" y="1149"/>
                  </a:lnTo>
                  <a:lnTo>
                    <a:pt x="391" y="1167"/>
                  </a:lnTo>
                  <a:lnTo>
                    <a:pt x="393" y="1179"/>
                  </a:lnTo>
                  <a:lnTo>
                    <a:pt x="391" y="1190"/>
                  </a:lnTo>
                  <a:lnTo>
                    <a:pt x="388" y="1199"/>
                  </a:lnTo>
                  <a:lnTo>
                    <a:pt x="384" y="1208"/>
                  </a:lnTo>
                  <a:lnTo>
                    <a:pt x="383" y="1211"/>
                  </a:lnTo>
                  <a:lnTo>
                    <a:pt x="383" y="1216"/>
                  </a:lnTo>
                  <a:lnTo>
                    <a:pt x="383" y="1221"/>
                  </a:lnTo>
                  <a:lnTo>
                    <a:pt x="384" y="1227"/>
                  </a:lnTo>
                  <a:lnTo>
                    <a:pt x="385" y="1238"/>
                  </a:lnTo>
                  <a:lnTo>
                    <a:pt x="387" y="1248"/>
                  </a:lnTo>
                  <a:lnTo>
                    <a:pt x="385" y="1252"/>
                  </a:lnTo>
                  <a:lnTo>
                    <a:pt x="382" y="1255"/>
                  </a:lnTo>
                  <a:lnTo>
                    <a:pt x="378" y="1257"/>
                  </a:lnTo>
                  <a:lnTo>
                    <a:pt x="372" y="1259"/>
                  </a:lnTo>
                  <a:lnTo>
                    <a:pt x="358" y="1262"/>
                  </a:lnTo>
                  <a:lnTo>
                    <a:pt x="342" y="1266"/>
                  </a:lnTo>
                  <a:lnTo>
                    <a:pt x="324" y="1272"/>
                  </a:lnTo>
                  <a:lnTo>
                    <a:pt x="307" y="1278"/>
                  </a:lnTo>
                  <a:lnTo>
                    <a:pt x="292" y="1285"/>
                  </a:lnTo>
                  <a:lnTo>
                    <a:pt x="276" y="1291"/>
                  </a:lnTo>
                  <a:lnTo>
                    <a:pt x="269" y="1294"/>
                  </a:lnTo>
                  <a:lnTo>
                    <a:pt x="262" y="1298"/>
                  </a:lnTo>
                  <a:lnTo>
                    <a:pt x="256" y="1304"/>
                  </a:lnTo>
                  <a:lnTo>
                    <a:pt x="249" y="1310"/>
                  </a:lnTo>
                  <a:lnTo>
                    <a:pt x="243" y="1316"/>
                  </a:lnTo>
                  <a:lnTo>
                    <a:pt x="237" y="1323"/>
                  </a:lnTo>
                  <a:lnTo>
                    <a:pt x="232" y="1329"/>
                  </a:lnTo>
                  <a:lnTo>
                    <a:pt x="229" y="1336"/>
                  </a:lnTo>
                  <a:lnTo>
                    <a:pt x="221" y="1351"/>
                  </a:lnTo>
                  <a:lnTo>
                    <a:pt x="217" y="1372"/>
                  </a:lnTo>
                  <a:lnTo>
                    <a:pt x="212" y="1391"/>
                  </a:lnTo>
                  <a:lnTo>
                    <a:pt x="211" y="1406"/>
                  </a:lnTo>
                  <a:lnTo>
                    <a:pt x="207" y="1423"/>
                  </a:lnTo>
                  <a:lnTo>
                    <a:pt x="205" y="1439"/>
                  </a:lnTo>
                  <a:lnTo>
                    <a:pt x="205" y="1444"/>
                  </a:lnTo>
                  <a:lnTo>
                    <a:pt x="206" y="1449"/>
                  </a:lnTo>
                  <a:lnTo>
                    <a:pt x="208" y="1452"/>
                  </a:lnTo>
                  <a:lnTo>
                    <a:pt x="211" y="1456"/>
                  </a:lnTo>
                  <a:lnTo>
                    <a:pt x="214" y="1458"/>
                  </a:lnTo>
                  <a:lnTo>
                    <a:pt x="218" y="1460"/>
                  </a:lnTo>
                  <a:lnTo>
                    <a:pt x="223" y="1461"/>
                  </a:lnTo>
                  <a:lnTo>
                    <a:pt x="229" y="1462"/>
                  </a:lnTo>
                  <a:lnTo>
                    <a:pt x="233" y="1463"/>
                  </a:lnTo>
                  <a:lnTo>
                    <a:pt x="237" y="1467"/>
                  </a:lnTo>
                  <a:lnTo>
                    <a:pt x="239" y="1470"/>
                  </a:lnTo>
                  <a:lnTo>
                    <a:pt x="242" y="1476"/>
                  </a:lnTo>
                  <a:lnTo>
                    <a:pt x="246" y="1488"/>
                  </a:lnTo>
                  <a:lnTo>
                    <a:pt x="252" y="1502"/>
                  </a:lnTo>
                  <a:lnTo>
                    <a:pt x="261" y="1514"/>
                  </a:lnTo>
                  <a:lnTo>
                    <a:pt x="268" y="1525"/>
                  </a:lnTo>
                  <a:lnTo>
                    <a:pt x="273" y="1530"/>
                  </a:lnTo>
                  <a:lnTo>
                    <a:pt x="276" y="1532"/>
                  </a:lnTo>
                  <a:lnTo>
                    <a:pt x="281" y="1533"/>
                  </a:lnTo>
                  <a:lnTo>
                    <a:pt x="284" y="1532"/>
                  </a:lnTo>
                  <a:lnTo>
                    <a:pt x="300" y="1521"/>
                  </a:lnTo>
                  <a:lnTo>
                    <a:pt x="314" y="1514"/>
                  </a:lnTo>
                  <a:lnTo>
                    <a:pt x="318" y="1514"/>
                  </a:lnTo>
                  <a:lnTo>
                    <a:pt x="320" y="1514"/>
                  </a:lnTo>
                  <a:lnTo>
                    <a:pt x="322" y="1517"/>
                  </a:lnTo>
                  <a:lnTo>
                    <a:pt x="326" y="1519"/>
                  </a:lnTo>
                  <a:lnTo>
                    <a:pt x="331" y="1527"/>
                  </a:lnTo>
                  <a:lnTo>
                    <a:pt x="338" y="1537"/>
                  </a:lnTo>
                  <a:lnTo>
                    <a:pt x="342" y="1540"/>
                  </a:lnTo>
                  <a:lnTo>
                    <a:pt x="345" y="1543"/>
                  </a:lnTo>
                  <a:lnTo>
                    <a:pt x="350" y="1545"/>
                  </a:lnTo>
                  <a:lnTo>
                    <a:pt x="353" y="1545"/>
                  </a:lnTo>
                  <a:lnTo>
                    <a:pt x="364" y="1544"/>
                  </a:lnTo>
                  <a:lnTo>
                    <a:pt x="375" y="1540"/>
                  </a:lnTo>
                  <a:lnTo>
                    <a:pt x="381" y="1539"/>
                  </a:lnTo>
                  <a:lnTo>
                    <a:pt x="387" y="1540"/>
                  </a:lnTo>
                  <a:lnTo>
                    <a:pt x="391" y="1542"/>
                  </a:lnTo>
                  <a:lnTo>
                    <a:pt x="395" y="1544"/>
                  </a:lnTo>
                  <a:lnTo>
                    <a:pt x="402" y="1552"/>
                  </a:lnTo>
                  <a:lnTo>
                    <a:pt x="408" y="1562"/>
                  </a:lnTo>
                  <a:lnTo>
                    <a:pt x="410" y="1567"/>
                  </a:lnTo>
                  <a:lnTo>
                    <a:pt x="414" y="1571"/>
                  </a:lnTo>
                  <a:lnTo>
                    <a:pt x="419" y="1575"/>
                  </a:lnTo>
                  <a:lnTo>
                    <a:pt x="424" y="1578"/>
                  </a:lnTo>
                  <a:lnTo>
                    <a:pt x="433" y="1584"/>
                  </a:lnTo>
                  <a:lnTo>
                    <a:pt x="443" y="1587"/>
                  </a:lnTo>
                  <a:lnTo>
                    <a:pt x="452" y="1590"/>
                  </a:lnTo>
                  <a:lnTo>
                    <a:pt x="460" y="1594"/>
                  </a:lnTo>
                  <a:lnTo>
                    <a:pt x="463" y="1597"/>
                  </a:lnTo>
                  <a:lnTo>
                    <a:pt x="464" y="1600"/>
                  </a:lnTo>
                  <a:lnTo>
                    <a:pt x="464" y="1603"/>
                  </a:lnTo>
                  <a:lnTo>
                    <a:pt x="463" y="1607"/>
                  </a:lnTo>
                  <a:lnTo>
                    <a:pt x="457" y="1614"/>
                  </a:lnTo>
                  <a:lnTo>
                    <a:pt x="447" y="1624"/>
                  </a:lnTo>
                  <a:lnTo>
                    <a:pt x="437" y="1633"/>
                  </a:lnTo>
                  <a:lnTo>
                    <a:pt x="427" y="1644"/>
                  </a:lnTo>
                  <a:lnTo>
                    <a:pt x="420" y="1651"/>
                  </a:lnTo>
                  <a:lnTo>
                    <a:pt x="413" y="1654"/>
                  </a:lnTo>
                  <a:lnTo>
                    <a:pt x="406" y="1657"/>
                  </a:lnTo>
                  <a:lnTo>
                    <a:pt x="396" y="1660"/>
                  </a:lnTo>
                  <a:lnTo>
                    <a:pt x="393" y="1663"/>
                  </a:lnTo>
                  <a:lnTo>
                    <a:pt x="390" y="1666"/>
                  </a:lnTo>
                  <a:lnTo>
                    <a:pt x="389" y="1669"/>
                  </a:lnTo>
                  <a:lnTo>
                    <a:pt x="388" y="1672"/>
                  </a:lnTo>
                  <a:lnTo>
                    <a:pt x="389" y="1681"/>
                  </a:lnTo>
                  <a:lnTo>
                    <a:pt x="390" y="1689"/>
                  </a:lnTo>
                  <a:lnTo>
                    <a:pt x="389" y="1696"/>
                  </a:lnTo>
                  <a:lnTo>
                    <a:pt x="387" y="1701"/>
                  </a:lnTo>
                  <a:lnTo>
                    <a:pt x="382" y="1706"/>
                  </a:lnTo>
                  <a:lnTo>
                    <a:pt x="375" y="1712"/>
                  </a:lnTo>
                  <a:lnTo>
                    <a:pt x="371" y="1715"/>
                  </a:lnTo>
                  <a:lnTo>
                    <a:pt x="369" y="1719"/>
                  </a:lnTo>
                  <a:lnTo>
                    <a:pt x="366" y="1722"/>
                  </a:lnTo>
                  <a:lnTo>
                    <a:pt x="364" y="1726"/>
                  </a:lnTo>
                  <a:lnTo>
                    <a:pt x="363" y="1731"/>
                  </a:lnTo>
                  <a:lnTo>
                    <a:pt x="363" y="1735"/>
                  </a:lnTo>
                  <a:lnTo>
                    <a:pt x="363" y="1741"/>
                  </a:lnTo>
                  <a:lnTo>
                    <a:pt x="364" y="1747"/>
                  </a:lnTo>
                  <a:lnTo>
                    <a:pt x="366" y="1753"/>
                  </a:lnTo>
                  <a:lnTo>
                    <a:pt x="368" y="1758"/>
                  </a:lnTo>
                  <a:lnTo>
                    <a:pt x="371" y="1763"/>
                  </a:lnTo>
                  <a:lnTo>
                    <a:pt x="375" y="1767"/>
                  </a:lnTo>
                  <a:lnTo>
                    <a:pt x="378" y="1771"/>
                  </a:lnTo>
                  <a:lnTo>
                    <a:pt x="382" y="1775"/>
                  </a:lnTo>
                  <a:lnTo>
                    <a:pt x="385" y="1777"/>
                  </a:lnTo>
                  <a:lnTo>
                    <a:pt x="390" y="1778"/>
                  </a:lnTo>
                  <a:lnTo>
                    <a:pt x="396" y="1780"/>
                  </a:lnTo>
                  <a:lnTo>
                    <a:pt x="401" y="1784"/>
                  </a:lnTo>
                  <a:lnTo>
                    <a:pt x="403" y="1790"/>
                  </a:lnTo>
                  <a:lnTo>
                    <a:pt x="406" y="1798"/>
                  </a:lnTo>
                  <a:lnTo>
                    <a:pt x="406" y="1807"/>
                  </a:lnTo>
                  <a:lnTo>
                    <a:pt x="407" y="1816"/>
                  </a:lnTo>
                  <a:lnTo>
                    <a:pt x="408" y="1821"/>
                  </a:lnTo>
                  <a:lnTo>
                    <a:pt x="410" y="1826"/>
                  </a:lnTo>
                  <a:lnTo>
                    <a:pt x="413" y="1830"/>
                  </a:lnTo>
                  <a:lnTo>
                    <a:pt x="416" y="1835"/>
                  </a:lnTo>
                  <a:lnTo>
                    <a:pt x="420" y="1840"/>
                  </a:lnTo>
                  <a:lnTo>
                    <a:pt x="422" y="1845"/>
                  </a:lnTo>
                  <a:lnTo>
                    <a:pt x="422" y="1849"/>
                  </a:lnTo>
                  <a:lnTo>
                    <a:pt x="422" y="1853"/>
                  </a:lnTo>
                  <a:lnTo>
                    <a:pt x="420" y="1862"/>
                  </a:lnTo>
                  <a:lnTo>
                    <a:pt x="416" y="1872"/>
                  </a:lnTo>
                  <a:lnTo>
                    <a:pt x="415" y="1878"/>
                  </a:lnTo>
                  <a:lnTo>
                    <a:pt x="414" y="1884"/>
                  </a:lnTo>
                  <a:lnTo>
                    <a:pt x="414" y="1890"/>
                  </a:lnTo>
                  <a:lnTo>
                    <a:pt x="415" y="1895"/>
                  </a:lnTo>
                  <a:lnTo>
                    <a:pt x="416" y="1900"/>
                  </a:lnTo>
                  <a:lnTo>
                    <a:pt x="418" y="1905"/>
                  </a:lnTo>
                  <a:lnTo>
                    <a:pt x="420" y="1909"/>
                  </a:lnTo>
                  <a:lnTo>
                    <a:pt x="424" y="1911"/>
                  </a:lnTo>
                  <a:lnTo>
                    <a:pt x="439" y="1916"/>
                  </a:lnTo>
                  <a:lnTo>
                    <a:pt x="454" y="1923"/>
                  </a:lnTo>
                  <a:lnTo>
                    <a:pt x="463" y="1933"/>
                  </a:lnTo>
                  <a:lnTo>
                    <a:pt x="473" y="1947"/>
                  </a:lnTo>
                  <a:lnTo>
                    <a:pt x="479" y="1955"/>
                  </a:lnTo>
                  <a:lnTo>
                    <a:pt x="485" y="1965"/>
                  </a:lnTo>
                  <a:lnTo>
                    <a:pt x="489" y="1975"/>
                  </a:lnTo>
                  <a:lnTo>
                    <a:pt x="492" y="1985"/>
                  </a:lnTo>
                  <a:lnTo>
                    <a:pt x="494" y="1994"/>
                  </a:lnTo>
                  <a:lnTo>
                    <a:pt x="495" y="2004"/>
                  </a:lnTo>
                  <a:lnTo>
                    <a:pt x="495" y="2013"/>
                  </a:lnTo>
                  <a:lnTo>
                    <a:pt x="495" y="2022"/>
                  </a:lnTo>
                  <a:lnTo>
                    <a:pt x="495" y="2030"/>
                  </a:lnTo>
                  <a:lnTo>
                    <a:pt x="495" y="2038"/>
                  </a:lnTo>
                  <a:lnTo>
                    <a:pt x="495" y="2046"/>
                  </a:lnTo>
                  <a:lnTo>
                    <a:pt x="497" y="2054"/>
                  </a:lnTo>
                  <a:lnTo>
                    <a:pt x="500" y="2065"/>
                  </a:lnTo>
                  <a:lnTo>
                    <a:pt x="503" y="2076"/>
                  </a:lnTo>
                  <a:lnTo>
                    <a:pt x="506" y="2089"/>
                  </a:lnTo>
                  <a:lnTo>
                    <a:pt x="508" y="2104"/>
                  </a:lnTo>
                  <a:lnTo>
                    <a:pt x="509" y="2107"/>
                  </a:lnTo>
                  <a:lnTo>
                    <a:pt x="511" y="2112"/>
                  </a:lnTo>
                  <a:lnTo>
                    <a:pt x="513" y="2114"/>
                  </a:lnTo>
                  <a:lnTo>
                    <a:pt x="516" y="2117"/>
                  </a:lnTo>
                  <a:lnTo>
                    <a:pt x="519" y="2118"/>
                  </a:lnTo>
                  <a:lnTo>
                    <a:pt x="522" y="2118"/>
                  </a:lnTo>
                  <a:lnTo>
                    <a:pt x="527" y="2118"/>
                  </a:lnTo>
                  <a:lnTo>
                    <a:pt x="532" y="2117"/>
                  </a:lnTo>
                  <a:lnTo>
                    <a:pt x="541" y="2116"/>
                  </a:lnTo>
                  <a:lnTo>
                    <a:pt x="550" y="2117"/>
                  </a:lnTo>
                  <a:lnTo>
                    <a:pt x="557" y="2119"/>
                  </a:lnTo>
                  <a:lnTo>
                    <a:pt x="563" y="2122"/>
                  </a:lnTo>
                  <a:lnTo>
                    <a:pt x="567" y="2124"/>
                  </a:lnTo>
                  <a:lnTo>
                    <a:pt x="573" y="2124"/>
                  </a:lnTo>
                  <a:lnTo>
                    <a:pt x="576" y="2124"/>
                  </a:lnTo>
                  <a:lnTo>
                    <a:pt x="578" y="2123"/>
                  </a:lnTo>
                  <a:lnTo>
                    <a:pt x="580" y="2122"/>
                  </a:lnTo>
                  <a:lnTo>
                    <a:pt x="583" y="2118"/>
                  </a:lnTo>
                  <a:lnTo>
                    <a:pt x="591" y="2111"/>
                  </a:lnTo>
                  <a:lnTo>
                    <a:pt x="599" y="2103"/>
                  </a:lnTo>
                  <a:lnTo>
                    <a:pt x="608" y="2095"/>
                  </a:lnTo>
                  <a:lnTo>
                    <a:pt x="617" y="2089"/>
                  </a:lnTo>
                  <a:lnTo>
                    <a:pt x="628" y="2082"/>
                  </a:lnTo>
                  <a:lnTo>
                    <a:pt x="638" y="2078"/>
                  </a:lnTo>
                  <a:lnTo>
                    <a:pt x="647" y="2073"/>
                  </a:lnTo>
                  <a:lnTo>
                    <a:pt x="657" y="2068"/>
                  </a:lnTo>
                  <a:lnTo>
                    <a:pt x="664" y="2065"/>
                  </a:lnTo>
                  <a:lnTo>
                    <a:pt x="671" y="2059"/>
                  </a:lnTo>
                  <a:lnTo>
                    <a:pt x="676" y="2050"/>
                  </a:lnTo>
                  <a:lnTo>
                    <a:pt x="681" y="2042"/>
                  </a:lnTo>
                  <a:lnTo>
                    <a:pt x="686" y="2034"/>
                  </a:lnTo>
                  <a:lnTo>
                    <a:pt x="693" y="2025"/>
                  </a:lnTo>
                  <a:lnTo>
                    <a:pt x="701" y="2018"/>
                  </a:lnTo>
                  <a:lnTo>
                    <a:pt x="710" y="2012"/>
                  </a:lnTo>
                  <a:lnTo>
                    <a:pt x="723" y="2005"/>
                  </a:lnTo>
                  <a:lnTo>
                    <a:pt x="735" y="2002"/>
                  </a:lnTo>
                  <a:lnTo>
                    <a:pt x="740" y="2002"/>
                  </a:lnTo>
                  <a:lnTo>
                    <a:pt x="744" y="2003"/>
                  </a:lnTo>
                  <a:lnTo>
                    <a:pt x="750" y="2007"/>
                  </a:lnTo>
                  <a:lnTo>
                    <a:pt x="755" y="2015"/>
                  </a:lnTo>
                  <a:lnTo>
                    <a:pt x="761" y="2023"/>
                  </a:lnTo>
                  <a:lnTo>
                    <a:pt x="769" y="2030"/>
                  </a:lnTo>
                  <a:lnTo>
                    <a:pt x="774" y="2032"/>
                  </a:lnTo>
                  <a:lnTo>
                    <a:pt x="780" y="2035"/>
                  </a:lnTo>
                  <a:lnTo>
                    <a:pt x="786" y="2035"/>
                  </a:lnTo>
                  <a:lnTo>
                    <a:pt x="791" y="2035"/>
                  </a:lnTo>
                  <a:lnTo>
                    <a:pt x="794" y="2036"/>
                  </a:lnTo>
                  <a:lnTo>
                    <a:pt x="798" y="2037"/>
                  </a:lnTo>
                  <a:lnTo>
                    <a:pt x="800" y="2040"/>
                  </a:lnTo>
                  <a:lnTo>
                    <a:pt x="802" y="2043"/>
                  </a:lnTo>
                  <a:lnTo>
                    <a:pt x="803" y="2053"/>
                  </a:lnTo>
                  <a:lnTo>
                    <a:pt x="802" y="2062"/>
                  </a:lnTo>
                  <a:lnTo>
                    <a:pt x="798" y="2072"/>
                  </a:lnTo>
                  <a:lnTo>
                    <a:pt x="793" y="2080"/>
                  </a:lnTo>
                  <a:lnTo>
                    <a:pt x="786" y="2088"/>
                  </a:lnTo>
                  <a:lnTo>
                    <a:pt x="779" y="2097"/>
                  </a:lnTo>
                  <a:lnTo>
                    <a:pt x="771" y="2104"/>
                  </a:lnTo>
                  <a:lnTo>
                    <a:pt x="762" y="2110"/>
                  </a:lnTo>
                  <a:lnTo>
                    <a:pt x="753" y="2114"/>
                  </a:lnTo>
                  <a:lnTo>
                    <a:pt x="743" y="2119"/>
                  </a:lnTo>
                  <a:lnTo>
                    <a:pt x="740" y="2123"/>
                  </a:lnTo>
                  <a:lnTo>
                    <a:pt x="735" y="2126"/>
                  </a:lnTo>
                  <a:lnTo>
                    <a:pt x="733" y="2131"/>
                  </a:lnTo>
                  <a:lnTo>
                    <a:pt x="729" y="2136"/>
                  </a:lnTo>
                  <a:lnTo>
                    <a:pt x="725" y="2148"/>
                  </a:lnTo>
                  <a:lnTo>
                    <a:pt x="721" y="2161"/>
                  </a:lnTo>
                  <a:lnTo>
                    <a:pt x="717" y="2173"/>
                  </a:lnTo>
                  <a:lnTo>
                    <a:pt x="715" y="2181"/>
                  </a:lnTo>
                  <a:lnTo>
                    <a:pt x="715" y="2183"/>
                  </a:lnTo>
                  <a:lnTo>
                    <a:pt x="715" y="2186"/>
                  </a:lnTo>
                  <a:lnTo>
                    <a:pt x="716" y="2189"/>
                  </a:lnTo>
                  <a:lnTo>
                    <a:pt x="717" y="2192"/>
                  </a:lnTo>
                  <a:lnTo>
                    <a:pt x="723" y="2198"/>
                  </a:lnTo>
                  <a:lnTo>
                    <a:pt x="731" y="2204"/>
                  </a:lnTo>
                  <a:lnTo>
                    <a:pt x="736" y="2207"/>
                  </a:lnTo>
                  <a:lnTo>
                    <a:pt x="742" y="2208"/>
                  </a:lnTo>
                  <a:lnTo>
                    <a:pt x="749" y="2210"/>
                  </a:lnTo>
                  <a:lnTo>
                    <a:pt x="756" y="2211"/>
                  </a:lnTo>
                  <a:lnTo>
                    <a:pt x="769" y="2212"/>
                  </a:lnTo>
                  <a:lnTo>
                    <a:pt x="780" y="2211"/>
                  </a:lnTo>
                  <a:lnTo>
                    <a:pt x="787" y="2210"/>
                  </a:lnTo>
                  <a:lnTo>
                    <a:pt x="797" y="2206"/>
                  </a:lnTo>
                  <a:lnTo>
                    <a:pt x="804" y="2201"/>
                  </a:lnTo>
                  <a:lnTo>
                    <a:pt x="812" y="2193"/>
                  </a:lnTo>
                  <a:lnTo>
                    <a:pt x="821" y="2182"/>
                  </a:lnTo>
                  <a:lnTo>
                    <a:pt x="832" y="2171"/>
                  </a:lnTo>
                  <a:lnTo>
                    <a:pt x="838" y="2166"/>
                  </a:lnTo>
                  <a:lnTo>
                    <a:pt x="846" y="2162"/>
                  </a:lnTo>
                  <a:lnTo>
                    <a:pt x="851" y="2158"/>
                  </a:lnTo>
                  <a:lnTo>
                    <a:pt x="857" y="2156"/>
                  </a:lnTo>
                  <a:lnTo>
                    <a:pt x="867" y="2154"/>
                  </a:lnTo>
                  <a:lnTo>
                    <a:pt x="874" y="2150"/>
                  </a:lnTo>
                  <a:lnTo>
                    <a:pt x="878" y="2148"/>
                  </a:lnTo>
                  <a:lnTo>
                    <a:pt x="880" y="2144"/>
                  </a:lnTo>
                  <a:lnTo>
                    <a:pt x="882" y="2141"/>
                  </a:lnTo>
                  <a:lnTo>
                    <a:pt x="885" y="2136"/>
                  </a:lnTo>
                  <a:lnTo>
                    <a:pt x="886" y="2126"/>
                  </a:lnTo>
                  <a:lnTo>
                    <a:pt x="886" y="2116"/>
                  </a:lnTo>
                  <a:lnTo>
                    <a:pt x="886" y="2112"/>
                  </a:lnTo>
                  <a:lnTo>
                    <a:pt x="884" y="2109"/>
                  </a:lnTo>
                  <a:lnTo>
                    <a:pt x="881" y="2105"/>
                  </a:lnTo>
                  <a:lnTo>
                    <a:pt x="879" y="2103"/>
                  </a:lnTo>
                  <a:lnTo>
                    <a:pt x="875" y="2101"/>
                  </a:lnTo>
                  <a:lnTo>
                    <a:pt x="873" y="2098"/>
                  </a:lnTo>
                  <a:lnTo>
                    <a:pt x="872" y="2095"/>
                  </a:lnTo>
                  <a:lnTo>
                    <a:pt x="871" y="2092"/>
                  </a:lnTo>
                  <a:lnTo>
                    <a:pt x="871" y="2088"/>
                  </a:lnTo>
                  <a:lnTo>
                    <a:pt x="871" y="2085"/>
                  </a:lnTo>
                  <a:lnTo>
                    <a:pt x="873" y="2081"/>
                  </a:lnTo>
                  <a:lnTo>
                    <a:pt x="874" y="2079"/>
                  </a:lnTo>
                  <a:lnTo>
                    <a:pt x="887" y="2062"/>
                  </a:lnTo>
                  <a:lnTo>
                    <a:pt x="900" y="2049"/>
                  </a:lnTo>
                  <a:lnTo>
                    <a:pt x="904" y="2047"/>
                  </a:lnTo>
                  <a:lnTo>
                    <a:pt x="907" y="2046"/>
                  </a:lnTo>
                  <a:lnTo>
                    <a:pt x="912" y="2046"/>
                  </a:lnTo>
                  <a:lnTo>
                    <a:pt x="916" y="2046"/>
                  </a:lnTo>
                  <a:lnTo>
                    <a:pt x="920" y="2047"/>
                  </a:lnTo>
                  <a:lnTo>
                    <a:pt x="924" y="2048"/>
                  </a:lnTo>
                  <a:lnTo>
                    <a:pt x="928" y="2051"/>
                  </a:lnTo>
                  <a:lnTo>
                    <a:pt x="931" y="2056"/>
                  </a:lnTo>
                  <a:lnTo>
                    <a:pt x="936" y="2066"/>
                  </a:lnTo>
                  <a:lnTo>
                    <a:pt x="939" y="2074"/>
                  </a:lnTo>
                  <a:lnTo>
                    <a:pt x="942" y="2078"/>
                  </a:lnTo>
                  <a:lnTo>
                    <a:pt x="944" y="2081"/>
                  </a:lnTo>
                  <a:lnTo>
                    <a:pt x="949" y="2082"/>
                  </a:lnTo>
                  <a:lnTo>
                    <a:pt x="954" y="2084"/>
                  </a:lnTo>
                  <a:lnTo>
                    <a:pt x="967" y="2084"/>
                  </a:lnTo>
                  <a:lnTo>
                    <a:pt x="977" y="2084"/>
                  </a:lnTo>
                  <a:lnTo>
                    <a:pt x="983" y="2085"/>
                  </a:lnTo>
                  <a:lnTo>
                    <a:pt x="988" y="2087"/>
                  </a:lnTo>
                  <a:lnTo>
                    <a:pt x="993" y="2091"/>
                  </a:lnTo>
                  <a:lnTo>
                    <a:pt x="998" y="2097"/>
                  </a:lnTo>
                  <a:lnTo>
                    <a:pt x="1008" y="2111"/>
                  </a:lnTo>
                  <a:lnTo>
                    <a:pt x="1020" y="2130"/>
                  </a:lnTo>
                  <a:lnTo>
                    <a:pt x="1032" y="2149"/>
                  </a:lnTo>
                  <a:lnTo>
                    <a:pt x="1040" y="2164"/>
                  </a:lnTo>
                  <a:lnTo>
                    <a:pt x="1046" y="2176"/>
                  </a:lnTo>
                  <a:lnTo>
                    <a:pt x="1054" y="2183"/>
                  </a:lnTo>
                  <a:lnTo>
                    <a:pt x="1056" y="2186"/>
                  </a:lnTo>
                  <a:lnTo>
                    <a:pt x="1061" y="2186"/>
                  </a:lnTo>
                  <a:lnTo>
                    <a:pt x="1065" y="2186"/>
                  </a:lnTo>
                  <a:lnTo>
                    <a:pt x="1070" y="2185"/>
                  </a:lnTo>
                  <a:lnTo>
                    <a:pt x="1081" y="2180"/>
                  </a:lnTo>
                  <a:lnTo>
                    <a:pt x="1089" y="2179"/>
                  </a:lnTo>
                  <a:lnTo>
                    <a:pt x="1092" y="2179"/>
                  </a:lnTo>
                  <a:lnTo>
                    <a:pt x="1095" y="2180"/>
                  </a:lnTo>
                  <a:lnTo>
                    <a:pt x="1098" y="2182"/>
                  </a:lnTo>
                  <a:lnTo>
                    <a:pt x="1100" y="2186"/>
                  </a:lnTo>
                  <a:lnTo>
                    <a:pt x="1103" y="2191"/>
                  </a:lnTo>
                  <a:lnTo>
                    <a:pt x="1106" y="2193"/>
                  </a:lnTo>
                  <a:lnTo>
                    <a:pt x="1109" y="2195"/>
                  </a:lnTo>
                  <a:lnTo>
                    <a:pt x="1113" y="2195"/>
                  </a:lnTo>
                  <a:lnTo>
                    <a:pt x="1120" y="2195"/>
                  </a:lnTo>
                  <a:lnTo>
                    <a:pt x="1127" y="2193"/>
                  </a:lnTo>
                  <a:lnTo>
                    <a:pt x="1136" y="2191"/>
                  </a:lnTo>
                  <a:lnTo>
                    <a:pt x="1145" y="2189"/>
                  </a:lnTo>
                  <a:lnTo>
                    <a:pt x="1155" y="2189"/>
                  </a:lnTo>
                  <a:lnTo>
                    <a:pt x="1164" y="2192"/>
                  </a:lnTo>
                  <a:lnTo>
                    <a:pt x="1169" y="2193"/>
                  </a:lnTo>
                  <a:lnTo>
                    <a:pt x="1174" y="2193"/>
                  </a:lnTo>
                  <a:lnTo>
                    <a:pt x="1178" y="2193"/>
                  </a:lnTo>
                  <a:lnTo>
                    <a:pt x="1183" y="2193"/>
                  </a:lnTo>
                  <a:lnTo>
                    <a:pt x="1191" y="2191"/>
                  </a:lnTo>
                  <a:lnTo>
                    <a:pt x="1200" y="2186"/>
                  </a:lnTo>
                  <a:lnTo>
                    <a:pt x="1209" y="2182"/>
                  </a:lnTo>
                  <a:lnTo>
                    <a:pt x="1220" y="2179"/>
                  </a:lnTo>
                  <a:lnTo>
                    <a:pt x="1226" y="2179"/>
                  </a:lnTo>
                  <a:lnTo>
                    <a:pt x="1233" y="2179"/>
                  </a:lnTo>
                  <a:lnTo>
                    <a:pt x="1241" y="2180"/>
                  </a:lnTo>
                  <a:lnTo>
                    <a:pt x="1249" y="2182"/>
                  </a:lnTo>
                  <a:lnTo>
                    <a:pt x="1263" y="2188"/>
                  </a:lnTo>
                  <a:lnTo>
                    <a:pt x="1273" y="2193"/>
                  </a:lnTo>
                  <a:lnTo>
                    <a:pt x="1277" y="2195"/>
                  </a:lnTo>
                  <a:lnTo>
                    <a:pt x="1279" y="2199"/>
                  </a:lnTo>
                  <a:lnTo>
                    <a:pt x="1282" y="2202"/>
                  </a:lnTo>
                  <a:lnTo>
                    <a:pt x="1282" y="2208"/>
                  </a:lnTo>
                  <a:lnTo>
                    <a:pt x="1283" y="2219"/>
                  </a:lnTo>
                  <a:lnTo>
                    <a:pt x="1284" y="2227"/>
                  </a:lnTo>
                  <a:lnTo>
                    <a:pt x="1285" y="2231"/>
                  </a:lnTo>
                  <a:lnTo>
                    <a:pt x="1288" y="2234"/>
                  </a:lnTo>
                  <a:lnTo>
                    <a:pt x="1291" y="2237"/>
                  </a:lnTo>
                  <a:lnTo>
                    <a:pt x="1296" y="2239"/>
                  </a:lnTo>
                  <a:lnTo>
                    <a:pt x="1307" y="2242"/>
                  </a:lnTo>
                  <a:lnTo>
                    <a:pt x="1313" y="2242"/>
                  </a:lnTo>
                  <a:lnTo>
                    <a:pt x="1317" y="2239"/>
                  </a:lnTo>
                  <a:lnTo>
                    <a:pt x="1326" y="2234"/>
                  </a:lnTo>
                  <a:lnTo>
                    <a:pt x="1334" y="2227"/>
                  </a:lnTo>
                  <a:lnTo>
                    <a:pt x="1342" y="2218"/>
                  </a:lnTo>
                  <a:lnTo>
                    <a:pt x="1350" y="2206"/>
                  </a:lnTo>
                  <a:lnTo>
                    <a:pt x="1353" y="2198"/>
                  </a:lnTo>
                  <a:lnTo>
                    <a:pt x="1354" y="2194"/>
                  </a:lnTo>
                  <a:lnTo>
                    <a:pt x="1357" y="2192"/>
                  </a:lnTo>
                  <a:lnTo>
                    <a:pt x="1359" y="2189"/>
                  </a:lnTo>
                  <a:lnTo>
                    <a:pt x="1363" y="2187"/>
                  </a:lnTo>
                  <a:lnTo>
                    <a:pt x="1366" y="2186"/>
                  </a:lnTo>
                  <a:lnTo>
                    <a:pt x="1370" y="2185"/>
                  </a:lnTo>
                  <a:lnTo>
                    <a:pt x="1375" y="2183"/>
                  </a:lnTo>
                  <a:lnTo>
                    <a:pt x="1380" y="2183"/>
                  </a:lnTo>
                  <a:lnTo>
                    <a:pt x="1389" y="2183"/>
                  </a:lnTo>
                  <a:lnTo>
                    <a:pt x="1396" y="2181"/>
                  </a:lnTo>
                  <a:lnTo>
                    <a:pt x="1399" y="2177"/>
                  </a:lnTo>
                  <a:lnTo>
                    <a:pt x="1402" y="2174"/>
                  </a:lnTo>
                  <a:lnTo>
                    <a:pt x="1404" y="2170"/>
                  </a:lnTo>
                  <a:lnTo>
                    <a:pt x="1408" y="2168"/>
                  </a:lnTo>
                  <a:lnTo>
                    <a:pt x="1413" y="2167"/>
                  </a:lnTo>
                  <a:lnTo>
                    <a:pt x="1417" y="2167"/>
                  </a:lnTo>
                  <a:lnTo>
                    <a:pt x="1422" y="2166"/>
                  </a:lnTo>
                  <a:lnTo>
                    <a:pt x="1424" y="2163"/>
                  </a:lnTo>
                  <a:lnTo>
                    <a:pt x="1426" y="2161"/>
                  </a:lnTo>
                  <a:lnTo>
                    <a:pt x="1427" y="2158"/>
                  </a:lnTo>
                  <a:lnTo>
                    <a:pt x="1427" y="2155"/>
                  </a:lnTo>
                  <a:lnTo>
                    <a:pt x="1426" y="2151"/>
                  </a:lnTo>
                  <a:lnTo>
                    <a:pt x="1426" y="2147"/>
                  </a:lnTo>
                  <a:lnTo>
                    <a:pt x="1426" y="2142"/>
                  </a:lnTo>
                  <a:lnTo>
                    <a:pt x="1427" y="2137"/>
                  </a:lnTo>
                  <a:lnTo>
                    <a:pt x="1429" y="2132"/>
                  </a:lnTo>
                  <a:lnTo>
                    <a:pt x="1433" y="2129"/>
                  </a:lnTo>
                  <a:lnTo>
                    <a:pt x="1438" y="2125"/>
                  </a:lnTo>
                  <a:lnTo>
                    <a:pt x="1443" y="2122"/>
                  </a:lnTo>
                  <a:lnTo>
                    <a:pt x="1449" y="2118"/>
                  </a:lnTo>
                  <a:lnTo>
                    <a:pt x="1457" y="2114"/>
                  </a:lnTo>
                  <a:lnTo>
                    <a:pt x="1465" y="2111"/>
                  </a:lnTo>
                  <a:lnTo>
                    <a:pt x="1472" y="2106"/>
                  </a:lnTo>
                  <a:lnTo>
                    <a:pt x="1479" y="2100"/>
                  </a:lnTo>
                  <a:lnTo>
                    <a:pt x="1486" y="2094"/>
                  </a:lnTo>
                  <a:lnTo>
                    <a:pt x="1491" y="2088"/>
                  </a:lnTo>
                  <a:lnTo>
                    <a:pt x="1495" y="2082"/>
                  </a:lnTo>
                  <a:lnTo>
                    <a:pt x="1495" y="2076"/>
                  </a:lnTo>
                  <a:lnTo>
                    <a:pt x="1493" y="2066"/>
                  </a:lnTo>
                  <a:lnTo>
                    <a:pt x="1492" y="2054"/>
                  </a:lnTo>
                  <a:lnTo>
                    <a:pt x="1493" y="2049"/>
                  </a:lnTo>
                  <a:lnTo>
                    <a:pt x="1493" y="2043"/>
                  </a:lnTo>
                  <a:lnTo>
                    <a:pt x="1496" y="2038"/>
                  </a:lnTo>
                  <a:lnTo>
                    <a:pt x="1498" y="2034"/>
                  </a:lnTo>
                  <a:lnTo>
                    <a:pt x="1512" y="2018"/>
                  </a:lnTo>
                  <a:lnTo>
                    <a:pt x="1522" y="2005"/>
                  </a:lnTo>
                  <a:lnTo>
                    <a:pt x="1523" y="1998"/>
                  </a:lnTo>
                  <a:lnTo>
                    <a:pt x="1527" y="1993"/>
                  </a:lnTo>
                  <a:lnTo>
                    <a:pt x="1530" y="1988"/>
                  </a:lnTo>
                  <a:lnTo>
                    <a:pt x="1534" y="1986"/>
                  </a:lnTo>
                  <a:lnTo>
                    <a:pt x="1537" y="1983"/>
                  </a:lnTo>
                  <a:lnTo>
                    <a:pt x="1540" y="1978"/>
                  </a:lnTo>
                  <a:lnTo>
                    <a:pt x="1541" y="1969"/>
                  </a:lnTo>
                  <a:lnTo>
                    <a:pt x="1540" y="1959"/>
                  </a:lnTo>
                  <a:lnTo>
                    <a:pt x="1536" y="1948"/>
                  </a:lnTo>
                  <a:lnTo>
                    <a:pt x="1529" y="1936"/>
                  </a:lnTo>
                  <a:lnTo>
                    <a:pt x="1526" y="1931"/>
                  </a:lnTo>
                  <a:lnTo>
                    <a:pt x="1523" y="1925"/>
                  </a:lnTo>
                  <a:lnTo>
                    <a:pt x="1521" y="1921"/>
                  </a:lnTo>
                  <a:lnTo>
                    <a:pt x="1520" y="1915"/>
                  </a:lnTo>
                  <a:lnTo>
                    <a:pt x="1521" y="1904"/>
                  </a:lnTo>
                  <a:lnTo>
                    <a:pt x="1522" y="1896"/>
                  </a:lnTo>
                  <a:lnTo>
                    <a:pt x="1524" y="1892"/>
                  </a:lnTo>
                  <a:lnTo>
                    <a:pt x="1526" y="1890"/>
                  </a:lnTo>
                  <a:lnTo>
                    <a:pt x="1528" y="1887"/>
                  </a:lnTo>
                  <a:lnTo>
                    <a:pt x="1531" y="1886"/>
                  </a:lnTo>
                  <a:lnTo>
                    <a:pt x="1534" y="1886"/>
                  </a:lnTo>
                  <a:lnTo>
                    <a:pt x="1536" y="1884"/>
                  </a:lnTo>
                  <a:lnTo>
                    <a:pt x="1539" y="1883"/>
                  </a:lnTo>
                  <a:lnTo>
                    <a:pt x="1540" y="1879"/>
                  </a:lnTo>
                  <a:lnTo>
                    <a:pt x="1541" y="1877"/>
                  </a:lnTo>
                  <a:lnTo>
                    <a:pt x="1541" y="1873"/>
                  </a:lnTo>
                  <a:lnTo>
                    <a:pt x="1540" y="1870"/>
                  </a:lnTo>
                  <a:lnTo>
                    <a:pt x="1537" y="1866"/>
                  </a:lnTo>
                  <a:lnTo>
                    <a:pt x="1533" y="1860"/>
                  </a:lnTo>
                  <a:lnTo>
                    <a:pt x="1528" y="1853"/>
                  </a:lnTo>
                  <a:lnTo>
                    <a:pt x="1526" y="1849"/>
                  </a:lnTo>
                  <a:lnTo>
                    <a:pt x="1524" y="1846"/>
                  </a:lnTo>
                  <a:lnTo>
                    <a:pt x="1524" y="1840"/>
                  </a:lnTo>
                  <a:lnTo>
                    <a:pt x="1524" y="1835"/>
                  </a:lnTo>
                  <a:lnTo>
                    <a:pt x="1526" y="1828"/>
                  </a:lnTo>
                  <a:lnTo>
                    <a:pt x="1528" y="1822"/>
                  </a:lnTo>
                  <a:lnTo>
                    <a:pt x="1530" y="1817"/>
                  </a:lnTo>
                  <a:lnTo>
                    <a:pt x="1535" y="1813"/>
                  </a:lnTo>
                  <a:lnTo>
                    <a:pt x="1540" y="1809"/>
                  </a:lnTo>
                  <a:lnTo>
                    <a:pt x="1546" y="1807"/>
                  </a:lnTo>
                  <a:lnTo>
                    <a:pt x="1550" y="1805"/>
                  </a:lnTo>
                  <a:lnTo>
                    <a:pt x="1556" y="1808"/>
                  </a:lnTo>
                  <a:lnTo>
                    <a:pt x="1567" y="1813"/>
                  </a:lnTo>
                  <a:lnTo>
                    <a:pt x="1578" y="1816"/>
                  </a:lnTo>
                  <a:lnTo>
                    <a:pt x="1587" y="1817"/>
                  </a:lnTo>
                  <a:lnTo>
                    <a:pt x="1597" y="1817"/>
                  </a:lnTo>
                  <a:lnTo>
                    <a:pt x="1606" y="1816"/>
                  </a:lnTo>
                  <a:lnTo>
                    <a:pt x="1616" y="1816"/>
                  </a:lnTo>
                  <a:lnTo>
                    <a:pt x="1624" y="1818"/>
                  </a:lnTo>
                  <a:lnTo>
                    <a:pt x="1632" y="1822"/>
                  </a:lnTo>
                  <a:lnTo>
                    <a:pt x="1641" y="1826"/>
                  </a:lnTo>
                  <a:lnTo>
                    <a:pt x="1647" y="1827"/>
                  </a:lnTo>
                  <a:lnTo>
                    <a:pt x="1650" y="1827"/>
                  </a:lnTo>
                  <a:lnTo>
                    <a:pt x="1653" y="1826"/>
                  </a:lnTo>
                  <a:lnTo>
                    <a:pt x="1655" y="1822"/>
                  </a:lnTo>
                  <a:lnTo>
                    <a:pt x="1657" y="1817"/>
                  </a:lnTo>
                  <a:lnTo>
                    <a:pt x="1660" y="1809"/>
                  </a:lnTo>
                  <a:lnTo>
                    <a:pt x="1663" y="1801"/>
                  </a:lnTo>
                  <a:lnTo>
                    <a:pt x="1667" y="1798"/>
                  </a:lnTo>
                  <a:lnTo>
                    <a:pt x="1671" y="1796"/>
                  </a:lnTo>
                  <a:lnTo>
                    <a:pt x="1676" y="1794"/>
                  </a:lnTo>
                  <a:lnTo>
                    <a:pt x="1682" y="1792"/>
                  </a:lnTo>
                  <a:lnTo>
                    <a:pt x="1694" y="1789"/>
                  </a:lnTo>
                  <a:lnTo>
                    <a:pt x="1701" y="1786"/>
                  </a:lnTo>
                  <a:lnTo>
                    <a:pt x="1703" y="1784"/>
                  </a:lnTo>
                  <a:lnTo>
                    <a:pt x="1703" y="1782"/>
                  </a:lnTo>
                  <a:lnTo>
                    <a:pt x="1703" y="1778"/>
                  </a:lnTo>
                  <a:lnTo>
                    <a:pt x="1703" y="1773"/>
                  </a:lnTo>
                  <a:lnTo>
                    <a:pt x="1700" y="1760"/>
                  </a:lnTo>
                  <a:lnTo>
                    <a:pt x="1697" y="1747"/>
                  </a:lnTo>
                  <a:lnTo>
                    <a:pt x="1694" y="1740"/>
                  </a:lnTo>
                  <a:lnTo>
                    <a:pt x="1692" y="1735"/>
                  </a:lnTo>
                  <a:lnTo>
                    <a:pt x="1688" y="1731"/>
                  </a:lnTo>
                  <a:lnTo>
                    <a:pt x="1685" y="1728"/>
                  </a:lnTo>
                  <a:lnTo>
                    <a:pt x="1667" y="1722"/>
                  </a:lnTo>
                  <a:lnTo>
                    <a:pt x="1652" y="1716"/>
                  </a:lnTo>
                  <a:lnTo>
                    <a:pt x="1648" y="1713"/>
                  </a:lnTo>
                  <a:lnTo>
                    <a:pt x="1646" y="1707"/>
                  </a:lnTo>
                  <a:lnTo>
                    <a:pt x="1643" y="1701"/>
                  </a:lnTo>
                  <a:lnTo>
                    <a:pt x="1642" y="1695"/>
                  </a:lnTo>
                  <a:lnTo>
                    <a:pt x="1642" y="1688"/>
                  </a:lnTo>
                  <a:lnTo>
                    <a:pt x="1643" y="1683"/>
                  </a:lnTo>
                  <a:lnTo>
                    <a:pt x="1643" y="1681"/>
                  </a:lnTo>
                  <a:lnTo>
                    <a:pt x="1646" y="1679"/>
                  </a:lnTo>
                  <a:lnTo>
                    <a:pt x="1647" y="1678"/>
                  </a:lnTo>
                  <a:lnTo>
                    <a:pt x="1649" y="1677"/>
                  </a:lnTo>
                  <a:lnTo>
                    <a:pt x="1657" y="1676"/>
                  </a:lnTo>
                  <a:lnTo>
                    <a:pt x="1667" y="1675"/>
                  </a:lnTo>
                  <a:lnTo>
                    <a:pt x="1671" y="1673"/>
                  </a:lnTo>
                  <a:lnTo>
                    <a:pt x="1674" y="1671"/>
                  </a:lnTo>
                  <a:lnTo>
                    <a:pt x="1678" y="1668"/>
                  </a:lnTo>
                  <a:lnTo>
                    <a:pt x="1680" y="1664"/>
                  </a:lnTo>
                  <a:lnTo>
                    <a:pt x="1684" y="1656"/>
                  </a:lnTo>
                  <a:lnTo>
                    <a:pt x="1687" y="1650"/>
                  </a:lnTo>
                  <a:lnTo>
                    <a:pt x="1691" y="1649"/>
                  </a:lnTo>
                  <a:lnTo>
                    <a:pt x="1693" y="1649"/>
                  </a:lnTo>
                  <a:lnTo>
                    <a:pt x="1697" y="1650"/>
                  </a:lnTo>
                  <a:lnTo>
                    <a:pt x="1701" y="1652"/>
                  </a:lnTo>
                  <a:lnTo>
                    <a:pt x="1705" y="1656"/>
                  </a:lnTo>
                  <a:lnTo>
                    <a:pt x="1709" y="1657"/>
                  </a:lnTo>
                  <a:lnTo>
                    <a:pt x="1712" y="1658"/>
                  </a:lnTo>
                  <a:lnTo>
                    <a:pt x="1716" y="1658"/>
                  </a:lnTo>
                  <a:lnTo>
                    <a:pt x="1718" y="1657"/>
                  </a:lnTo>
                  <a:lnTo>
                    <a:pt x="1720" y="1656"/>
                  </a:lnTo>
                  <a:lnTo>
                    <a:pt x="1722" y="1653"/>
                  </a:lnTo>
                  <a:lnTo>
                    <a:pt x="1724" y="1651"/>
                  </a:lnTo>
                  <a:lnTo>
                    <a:pt x="1729" y="1644"/>
                  </a:lnTo>
                  <a:lnTo>
                    <a:pt x="1731" y="1635"/>
                  </a:lnTo>
                  <a:lnTo>
                    <a:pt x="1731" y="1627"/>
                  </a:lnTo>
                  <a:lnTo>
                    <a:pt x="1731" y="1619"/>
                  </a:lnTo>
                  <a:lnTo>
                    <a:pt x="1729" y="1612"/>
                  </a:lnTo>
                  <a:lnTo>
                    <a:pt x="1728" y="1605"/>
                  </a:lnTo>
                  <a:lnTo>
                    <a:pt x="1729" y="1602"/>
                  </a:lnTo>
                  <a:lnTo>
                    <a:pt x="1730" y="1600"/>
                  </a:lnTo>
                  <a:lnTo>
                    <a:pt x="1732" y="1599"/>
                  </a:lnTo>
                  <a:lnTo>
                    <a:pt x="1737" y="1599"/>
                  </a:lnTo>
                  <a:lnTo>
                    <a:pt x="1741" y="1597"/>
                  </a:lnTo>
                  <a:lnTo>
                    <a:pt x="1744" y="1597"/>
                  </a:lnTo>
                  <a:lnTo>
                    <a:pt x="1748" y="1595"/>
                  </a:lnTo>
                  <a:lnTo>
                    <a:pt x="1749" y="1593"/>
                  </a:lnTo>
                  <a:lnTo>
                    <a:pt x="1753" y="1586"/>
                  </a:lnTo>
                  <a:lnTo>
                    <a:pt x="1753" y="1576"/>
                  </a:lnTo>
                  <a:lnTo>
                    <a:pt x="1753" y="1563"/>
                  </a:lnTo>
                  <a:lnTo>
                    <a:pt x="1753" y="1549"/>
                  </a:lnTo>
                  <a:lnTo>
                    <a:pt x="1754" y="1534"/>
                  </a:lnTo>
                  <a:lnTo>
                    <a:pt x="1756" y="1524"/>
                  </a:lnTo>
                  <a:lnTo>
                    <a:pt x="1761" y="1513"/>
                  </a:lnTo>
                  <a:lnTo>
                    <a:pt x="1764" y="1499"/>
                  </a:lnTo>
                  <a:lnTo>
                    <a:pt x="1768" y="1484"/>
                  </a:lnTo>
                  <a:lnTo>
                    <a:pt x="1769" y="1473"/>
                  </a:lnTo>
                  <a:lnTo>
                    <a:pt x="1768" y="1458"/>
                  </a:lnTo>
                  <a:lnTo>
                    <a:pt x="1767" y="1446"/>
                  </a:lnTo>
                  <a:lnTo>
                    <a:pt x="1766" y="1444"/>
                  </a:lnTo>
                  <a:lnTo>
                    <a:pt x="1766" y="1442"/>
                  </a:lnTo>
                  <a:lnTo>
                    <a:pt x="1764" y="1442"/>
                  </a:lnTo>
                  <a:lnTo>
                    <a:pt x="1763" y="1442"/>
                  </a:lnTo>
                  <a:lnTo>
                    <a:pt x="1758" y="1443"/>
                  </a:lnTo>
                  <a:lnTo>
                    <a:pt x="1750" y="1441"/>
                  </a:lnTo>
                  <a:close/>
                </a:path>
              </a:pathLst>
            </a:custGeom>
            <a:solidFill>
              <a:srgbClr val="BDD7EE"/>
            </a:solidFill>
            <a:ln w="3175">
              <a:solidFill>
                <a:srgbClr val="80808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安徽</a:t>
              </a:r>
              <a:endPara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871391" y="1433422"/>
            <a:ext cx="3763196" cy="2296642"/>
            <a:chOff x="5462192" y="1466014"/>
            <a:chExt cx="3763196" cy="2296642"/>
          </a:xfrm>
        </p:grpSpPr>
        <p:sp>
          <p:nvSpPr>
            <p:cNvPr id="16" name="湖北"/>
            <p:cNvSpPr>
              <a:spLocks/>
            </p:cNvSpPr>
            <p:nvPr/>
          </p:nvSpPr>
          <p:spPr bwMode="auto">
            <a:xfrm>
              <a:off x="5897445" y="2247376"/>
              <a:ext cx="855190" cy="605005"/>
            </a:xfrm>
            <a:custGeom>
              <a:avLst/>
              <a:gdLst>
                <a:gd name="T0" fmla="*/ 2147483646 w 2869"/>
                <a:gd name="T1" fmla="*/ 2147483646 h 1815"/>
                <a:gd name="T2" fmla="*/ 2147483646 w 2869"/>
                <a:gd name="T3" fmla="*/ 2147483646 h 1815"/>
                <a:gd name="T4" fmla="*/ 2147483646 w 2869"/>
                <a:gd name="T5" fmla="*/ 2147483646 h 1815"/>
                <a:gd name="T6" fmla="*/ 2147483646 w 2869"/>
                <a:gd name="T7" fmla="*/ 2147483646 h 1815"/>
                <a:gd name="T8" fmla="*/ 2147483646 w 2869"/>
                <a:gd name="T9" fmla="*/ 2147483646 h 1815"/>
                <a:gd name="T10" fmla="*/ 2147483646 w 2869"/>
                <a:gd name="T11" fmla="*/ 2147483646 h 1815"/>
                <a:gd name="T12" fmla="*/ 2147483646 w 2869"/>
                <a:gd name="T13" fmla="*/ 2147483646 h 1815"/>
                <a:gd name="T14" fmla="*/ 2147483646 w 2869"/>
                <a:gd name="T15" fmla="*/ 2147483646 h 1815"/>
                <a:gd name="T16" fmla="*/ 2147483646 w 2869"/>
                <a:gd name="T17" fmla="*/ 2147483646 h 1815"/>
                <a:gd name="T18" fmla="*/ 2147483646 w 2869"/>
                <a:gd name="T19" fmla="*/ 2147483646 h 1815"/>
                <a:gd name="T20" fmla="*/ 2147483646 w 2869"/>
                <a:gd name="T21" fmla="*/ 2147483646 h 1815"/>
                <a:gd name="T22" fmla="*/ 2147483646 w 2869"/>
                <a:gd name="T23" fmla="*/ 2147483646 h 1815"/>
                <a:gd name="T24" fmla="*/ 2147483646 w 2869"/>
                <a:gd name="T25" fmla="*/ 2147483646 h 1815"/>
                <a:gd name="T26" fmla="*/ 2147483646 w 2869"/>
                <a:gd name="T27" fmla="*/ 2147483646 h 1815"/>
                <a:gd name="T28" fmla="*/ 2147483646 w 2869"/>
                <a:gd name="T29" fmla="*/ 2147483646 h 1815"/>
                <a:gd name="T30" fmla="*/ 2147483646 w 2869"/>
                <a:gd name="T31" fmla="*/ 2147483646 h 1815"/>
                <a:gd name="T32" fmla="*/ 2147483646 w 2869"/>
                <a:gd name="T33" fmla="*/ 2147483646 h 1815"/>
                <a:gd name="T34" fmla="*/ 2147483646 w 2869"/>
                <a:gd name="T35" fmla="*/ 2147483646 h 1815"/>
                <a:gd name="T36" fmla="*/ 2147483646 w 2869"/>
                <a:gd name="T37" fmla="*/ 2147483646 h 1815"/>
                <a:gd name="T38" fmla="*/ 2147483646 w 2869"/>
                <a:gd name="T39" fmla="*/ 2147483646 h 1815"/>
                <a:gd name="T40" fmla="*/ 2147483646 w 2869"/>
                <a:gd name="T41" fmla="*/ 2147483646 h 1815"/>
                <a:gd name="T42" fmla="*/ 2147483646 w 2869"/>
                <a:gd name="T43" fmla="*/ 2147483646 h 1815"/>
                <a:gd name="T44" fmla="*/ 2147483646 w 2869"/>
                <a:gd name="T45" fmla="*/ 2147483646 h 1815"/>
                <a:gd name="T46" fmla="*/ 2147483646 w 2869"/>
                <a:gd name="T47" fmla="*/ 2147483646 h 1815"/>
                <a:gd name="T48" fmla="*/ 2147483646 w 2869"/>
                <a:gd name="T49" fmla="*/ 2147483646 h 1815"/>
                <a:gd name="T50" fmla="*/ 2147483646 w 2869"/>
                <a:gd name="T51" fmla="*/ 2147483646 h 1815"/>
                <a:gd name="T52" fmla="*/ 2147483646 w 2869"/>
                <a:gd name="T53" fmla="*/ 2147483646 h 1815"/>
                <a:gd name="T54" fmla="*/ 2147483646 w 2869"/>
                <a:gd name="T55" fmla="*/ 2147483646 h 1815"/>
                <a:gd name="T56" fmla="*/ 2147483646 w 2869"/>
                <a:gd name="T57" fmla="*/ 2147483646 h 1815"/>
                <a:gd name="T58" fmla="*/ 2147483646 w 2869"/>
                <a:gd name="T59" fmla="*/ 2147483646 h 1815"/>
                <a:gd name="T60" fmla="*/ 2147483646 w 2869"/>
                <a:gd name="T61" fmla="*/ 2147483646 h 1815"/>
                <a:gd name="T62" fmla="*/ 2147483646 w 2869"/>
                <a:gd name="T63" fmla="*/ 2147483646 h 1815"/>
                <a:gd name="T64" fmla="*/ 2147483646 w 2869"/>
                <a:gd name="T65" fmla="*/ 2147483646 h 1815"/>
                <a:gd name="T66" fmla="*/ 2147483646 w 2869"/>
                <a:gd name="T67" fmla="*/ 2147483646 h 1815"/>
                <a:gd name="T68" fmla="*/ 2147483646 w 2869"/>
                <a:gd name="T69" fmla="*/ 2147483646 h 1815"/>
                <a:gd name="T70" fmla="*/ 2147483646 w 2869"/>
                <a:gd name="T71" fmla="*/ 2147483646 h 1815"/>
                <a:gd name="T72" fmla="*/ 2147483646 w 2869"/>
                <a:gd name="T73" fmla="*/ 2147483646 h 1815"/>
                <a:gd name="T74" fmla="*/ 2147483646 w 2869"/>
                <a:gd name="T75" fmla="*/ 2147483646 h 1815"/>
                <a:gd name="T76" fmla="*/ 2147483646 w 2869"/>
                <a:gd name="T77" fmla="*/ 2147483646 h 1815"/>
                <a:gd name="T78" fmla="*/ 2147483646 w 2869"/>
                <a:gd name="T79" fmla="*/ 2147483646 h 1815"/>
                <a:gd name="T80" fmla="*/ 2147483646 w 2869"/>
                <a:gd name="T81" fmla="*/ 2147483646 h 1815"/>
                <a:gd name="T82" fmla="*/ 2147483646 w 2869"/>
                <a:gd name="T83" fmla="*/ 2147483646 h 1815"/>
                <a:gd name="T84" fmla="*/ 2147483646 w 2869"/>
                <a:gd name="T85" fmla="*/ 2147483646 h 1815"/>
                <a:gd name="T86" fmla="*/ 2147483646 w 2869"/>
                <a:gd name="T87" fmla="*/ 2147483646 h 1815"/>
                <a:gd name="T88" fmla="*/ 2147483646 w 2869"/>
                <a:gd name="T89" fmla="*/ 2147483646 h 1815"/>
                <a:gd name="T90" fmla="*/ 2147483646 w 2869"/>
                <a:gd name="T91" fmla="*/ 2147483646 h 1815"/>
                <a:gd name="T92" fmla="*/ 2147483646 w 2869"/>
                <a:gd name="T93" fmla="*/ 2147483646 h 1815"/>
                <a:gd name="T94" fmla="*/ 2147483646 w 2869"/>
                <a:gd name="T95" fmla="*/ 2147483646 h 1815"/>
                <a:gd name="T96" fmla="*/ 2147483646 w 2869"/>
                <a:gd name="T97" fmla="*/ 2147483646 h 1815"/>
                <a:gd name="T98" fmla="*/ 2147483646 w 2869"/>
                <a:gd name="T99" fmla="*/ 2147483646 h 1815"/>
                <a:gd name="T100" fmla="*/ 2147483646 w 2869"/>
                <a:gd name="T101" fmla="*/ 2147483646 h 1815"/>
                <a:gd name="T102" fmla="*/ 2147483646 w 2869"/>
                <a:gd name="T103" fmla="*/ 2147483646 h 1815"/>
                <a:gd name="T104" fmla="*/ 2147483646 w 2869"/>
                <a:gd name="T105" fmla="*/ 2147483646 h 1815"/>
                <a:gd name="T106" fmla="*/ 2147483646 w 2869"/>
                <a:gd name="T107" fmla="*/ 2147483646 h 1815"/>
                <a:gd name="T108" fmla="*/ 2147483646 w 2869"/>
                <a:gd name="T109" fmla="*/ 2147483646 h 1815"/>
                <a:gd name="T110" fmla="*/ 2147483646 w 2869"/>
                <a:gd name="T111" fmla="*/ 2147483646 h 1815"/>
                <a:gd name="T112" fmla="*/ 2147483646 w 2869"/>
                <a:gd name="T113" fmla="*/ 2147483646 h 1815"/>
                <a:gd name="T114" fmla="*/ 2147483646 w 2869"/>
                <a:gd name="T115" fmla="*/ 2147483646 h 1815"/>
                <a:gd name="T116" fmla="*/ 2147483646 w 2869"/>
                <a:gd name="T117" fmla="*/ 2147483646 h 1815"/>
                <a:gd name="T118" fmla="*/ 2147483646 w 2869"/>
                <a:gd name="T119" fmla="*/ 2147483646 h 1815"/>
                <a:gd name="T120" fmla="*/ 2147483646 w 2869"/>
                <a:gd name="T121" fmla="*/ 2147483646 h 1815"/>
                <a:gd name="T122" fmla="*/ 2147483646 w 2869"/>
                <a:gd name="T123" fmla="*/ 2147483646 h 181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869"/>
                <a:gd name="T187" fmla="*/ 0 h 1815"/>
                <a:gd name="T188" fmla="*/ 2869 w 2869"/>
                <a:gd name="T189" fmla="*/ 1815 h 181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869" h="1815">
                  <a:moveTo>
                    <a:pt x="2867" y="1427"/>
                  </a:moveTo>
                  <a:lnTo>
                    <a:pt x="2869" y="1424"/>
                  </a:lnTo>
                  <a:lnTo>
                    <a:pt x="2869" y="1422"/>
                  </a:lnTo>
                  <a:lnTo>
                    <a:pt x="2864" y="1405"/>
                  </a:lnTo>
                  <a:lnTo>
                    <a:pt x="2862" y="1396"/>
                  </a:lnTo>
                  <a:lnTo>
                    <a:pt x="2859" y="1386"/>
                  </a:lnTo>
                  <a:lnTo>
                    <a:pt x="2858" y="1377"/>
                  </a:lnTo>
                  <a:lnTo>
                    <a:pt x="2856" y="1367"/>
                  </a:lnTo>
                  <a:lnTo>
                    <a:pt x="2853" y="1359"/>
                  </a:lnTo>
                  <a:lnTo>
                    <a:pt x="2851" y="1351"/>
                  </a:lnTo>
                  <a:lnTo>
                    <a:pt x="2851" y="1343"/>
                  </a:lnTo>
                  <a:lnTo>
                    <a:pt x="2851" y="1335"/>
                  </a:lnTo>
                  <a:lnTo>
                    <a:pt x="2851" y="1327"/>
                  </a:lnTo>
                  <a:lnTo>
                    <a:pt x="2851" y="1318"/>
                  </a:lnTo>
                  <a:lnTo>
                    <a:pt x="2851" y="1309"/>
                  </a:lnTo>
                  <a:lnTo>
                    <a:pt x="2850" y="1299"/>
                  </a:lnTo>
                  <a:lnTo>
                    <a:pt x="2848" y="1290"/>
                  </a:lnTo>
                  <a:lnTo>
                    <a:pt x="2845" y="1280"/>
                  </a:lnTo>
                  <a:lnTo>
                    <a:pt x="2841" y="1270"/>
                  </a:lnTo>
                  <a:lnTo>
                    <a:pt x="2835" y="1260"/>
                  </a:lnTo>
                  <a:lnTo>
                    <a:pt x="2829" y="1252"/>
                  </a:lnTo>
                  <a:lnTo>
                    <a:pt x="2819" y="1238"/>
                  </a:lnTo>
                  <a:lnTo>
                    <a:pt x="2810" y="1228"/>
                  </a:lnTo>
                  <a:lnTo>
                    <a:pt x="2795" y="1221"/>
                  </a:lnTo>
                  <a:lnTo>
                    <a:pt x="2780" y="1216"/>
                  </a:lnTo>
                  <a:lnTo>
                    <a:pt x="2776" y="1214"/>
                  </a:lnTo>
                  <a:lnTo>
                    <a:pt x="2774" y="1210"/>
                  </a:lnTo>
                  <a:lnTo>
                    <a:pt x="2772" y="1205"/>
                  </a:lnTo>
                  <a:lnTo>
                    <a:pt x="2771" y="1200"/>
                  </a:lnTo>
                  <a:lnTo>
                    <a:pt x="2770" y="1195"/>
                  </a:lnTo>
                  <a:lnTo>
                    <a:pt x="2770" y="1189"/>
                  </a:lnTo>
                  <a:lnTo>
                    <a:pt x="2771" y="1183"/>
                  </a:lnTo>
                  <a:lnTo>
                    <a:pt x="2772" y="1177"/>
                  </a:lnTo>
                  <a:lnTo>
                    <a:pt x="2776" y="1167"/>
                  </a:lnTo>
                  <a:lnTo>
                    <a:pt x="2778" y="1158"/>
                  </a:lnTo>
                  <a:lnTo>
                    <a:pt x="2778" y="1154"/>
                  </a:lnTo>
                  <a:lnTo>
                    <a:pt x="2778" y="1150"/>
                  </a:lnTo>
                  <a:lnTo>
                    <a:pt x="2776" y="1145"/>
                  </a:lnTo>
                  <a:lnTo>
                    <a:pt x="2772" y="1140"/>
                  </a:lnTo>
                  <a:lnTo>
                    <a:pt x="2769" y="1135"/>
                  </a:lnTo>
                  <a:lnTo>
                    <a:pt x="2766" y="1131"/>
                  </a:lnTo>
                  <a:lnTo>
                    <a:pt x="2764" y="1126"/>
                  </a:lnTo>
                  <a:lnTo>
                    <a:pt x="2763" y="1121"/>
                  </a:lnTo>
                  <a:lnTo>
                    <a:pt x="2762" y="1112"/>
                  </a:lnTo>
                  <a:lnTo>
                    <a:pt x="2762" y="1103"/>
                  </a:lnTo>
                  <a:lnTo>
                    <a:pt x="2759" y="1095"/>
                  </a:lnTo>
                  <a:lnTo>
                    <a:pt x="2757" y="1089"/>
                  </a:lnTo>
                  <a:lnTo>
                    <a:pt x="2752" y="1085"/>
                  </a:lnTo>
                  <a:lnTo>
                    <a:pt x="2746" y="1083"/>
                  </a:lnTo>
                  <a:lnTo>
                    <a:pt x="2741" y="1082"/>
                  </a:lnTo>
                  <a:lnTo>
                    <a:pt x="2738" y="1080"/>
                  </a:lnTo>
                  <a:lnTo>
                    <a:pt x="2734" y="1076"/>
                  </a:lnTo>
                  <a:lnTo>
                    <a:pt x="2731" y="1072"/>
                  </a:lnTo>
                  <a:lnTo>
                    <a:pt x="2727" y="1068"/>
                  </a:lnTo>
                  <a:lnTo>
                    <a:pt x="2724" y="1063"/>
                  </a:lnTo>
                  <a:lnTo>
                    <a:pt x="2722" y="1058"/>
                  </a:lnTo>
                  <a:lnTo>
                    <a:pt x="2720" y="1052"/>
                  </a:lnTo>
                  <a:lnTo>
                    <a:pt x="2719" y="1046"/>
                  </a:lnTo>
                  <a:lnTo>
                    <a:pt x="2719" y="1040"/>
                  </a:lnTo>
                  <a:lnTo>
                    <a:pt x="2719" y="1036"/>
                  </a:lnTo>
                  <a:lnTo>
                    <a:pt x="2720" y="1031"/>
                  </a:lnTo>
                  <a:lnTo>
                    <a:pt x="2722" y="1027"/>
                  </a:lnTo>
                  <a:lnTo>
                    <a:pt x="2725" y="1024"/>
                  </a:lnTo>
                  <a:lnTo>
                    <a:pt x="2727" y="1020"/>
                  </a:lnTo>
                  <a:lnTo>
                    <a:pt x="2731" y="1017"/>
                  </a:lnTo>
                  <a:lnTo>
                    <a:pt x="2738" y="1011"/>
                  </a:lnTo>
                  <a:lnTo>
                    <a:pt x="2743" y="1006"/>
                  </a:lnTo>
                  <a:lnTo>
                    <a:pt x="2745" y="1001"/>
                  </a:lnTo>
                  <a:lnTo>
                    <a:pt x="2746" y="994"/>
                  </a:lnTo>
                  <a:lnTo>
                    <a:pt x="2745" y="986"/>
                  </a:lnTo>
                  <a:lnTo>
                    <a:pt x="2744" y="977"/>
                  </a:lnTo>
                  <a:lnTo>
                    <a:pt x="2745" y="974"/>
                  </a:lnTo>
                  <a:lnTo>
                    <a:pt x="2746" y="971"/>
                  </a:lnTo>
                  <a:lnTo>
                    <a:pt x="2749" y="968"/>
                  </a:lnTo>
                  <a:lnTo>
                    <a:pt x="2752" y="965"/>
                  </a:lnTo>
                  <a:lnTo>
                    <a:pt x="2762" y="962"/>
                  </a:lnTo>
                  <a:lnTo>
                    <a:pt x="2769" y="959"/>
                  </a:lnTo>
                  <a:lnTo>
                    <a:pt x="2776" y="956"/>
                  </a:lnTo>
                  <a:lnTo>
                    <a:pt x="2783" y="949"/>
                  </a:lnTo>
                  <a:lnTo>
                    <a:pt x="2793" y="938"/>
                  </a:lnTo>
                  <a:lnTo>
                    <a:pt x="2803" y="929"/>
                  </a:lnTo>
                  <a:lnTo>
                    <a:pt x="2813" y="919"/>
                  </a:lnTo>
                  <a:lnTo>
                    <a:pt x="2819" y="912"/>
                  </a:lnTo>
                  <a:lnTo>
                    <a:pt x="2820" y="908"/>
                  </a:lnTo>
                  <a:lnTo>
                    <a:pt x="2820" y="905"/>
                  </a:lnTo>
                  <a:lnTo>
                    <a:pt x="2819" y="902"/>
                  </a:lnTo>
                  <a:lnTo>
                    <a:pt x="2816" y="899"/>
                  </a:lnTo>
                  <a:lnTo>
                    <a:pt x="2808" y="895"/>
                  </a:lnTo>
                  <a:lnTo>
                    <a:pt x="2799" y="892"/>
                  </a:lnTo>
                  <a:lnTo>
                    <a:pt x="2789" y="889"/>
                  </a:lnTo>
                  <a:lnTo>
                    <a:pt x="2780" y="883"/>
                  </a:lnTo>
                  <a:lnTo>
                    <a:pt x="2775" y="880"/>
                  </a:lnTo>
                  <a:lnTo>
                    <a:pt x="2770" y="876"/>
                  </a:lnTo>
                  <a:lnTo>
                    <a:pt x="2766" y="872"/>
                  </a:lnTo>
                  <a:lnTo>
                    <a:pt x="2764" y="867"/>
                  </a:lnTo>
                  <a:lnTo>
                    <a:pt x="2758" y="857"/>
                  </a:lnTo>
                  <a:lnTo>
                    <a:pt x="2751" y="849"/>
                  </a:lnTo>
                  <a:lnTo>
                    <a:pt x="2747" y="847"/>
                  </a:lnTo>
                  <a:lnTo>
                    <a:pt x="2743" y="845"/>
                  </a:lnTo>
                  <a:lnTo>
                    <a:pt x="2737" y="844"/>
                  </a:lnTo>
                  <a:lnTo>
                    <a:pt x="2731" y="845"/>
                  </a:lnTo>
                  <a:lnTo>
                    <a:pt x="2720" y="849"/>
                  </a:lnTo>
                  <a:lnTo>
                    <a:pt x="2709" y="850"/>
                  </a:lnTo>
                  <a:lnTo>
                    <a:pt x="2706" y="850"/>
                  </a:lnTo>
                  <a:lnTo>
                    <a:pt x="2701" y="848"/>
                  </a:lnTo>
                  <a:lnTo>
                    <a:pt x="2698" y="845"/>
                  </a:lnTo>
                  <a:lnTo>
                    <a:pt x="2694" y="842"/>
                  </a:lnTo>
                  <a:lnTo>
                    <a:pt x="2687" y="832"/>
                  </a:lnTo>
                  <a:lnTo>
                    <a:pt x="2682" y="824"/>
                  </a:lnTo>
                  <a:lnTo>
                    <a:pt x="2678" y="822"/>
                  </a:lnTo>
                  <a:lnTo>
                    <a:pt x="2676" y="819"/>
                  </a:lnTo>
                  <a:lnTo>
                    <a:pt x="2674" y="819"/>
                  </a:lnTo>
                  <a:lnTo>
                    <a:pt x="2670" y="819"/>
                  </a:lnTo>
                  <a:lnTo>
                    <a:pt x="2656" y="826"/>
                  </a:lnTo>
                  <a:lnTo>
                    <a:pt x="2640" y="837"/>
                  </a:lnTo>
                  <a:lnTo>
                    <a:pt x="2637" y="838"/>
                  </a:lnTo>
                  <a:lnTo>
                    <a:pt x="2632" y="837"/>
                  </a:lnTo>
                  <a:lnTo>
                    <a:pt x="2629" y="835"/>
                  </a:lnTo>
                  <a:lnTo>
                    <a:pt x="2624" y="830"/>
                  </a:lnTo>
                  <a:lnTo>
                    <a:pt x="2617" y="819"/>
                  </a:lnTo>
                  <a:lnTo>
                    <a:pt x="2608" y="807"/>
                  </a:lnTo>
                  <a:lnTo>
                    <a:pt x="2602" y="793"/>
                  </a:lnTo>
                  <a:lnTo>
                    <a:pt x="2598" y="781"/>
                  </a:lnTo>
                  <a:lnTo>
                    <a:pt x="2595" y="775"/>
                  </a:lnTo>
                  <a:lnTo>
                    <a:pt x="2593" y="772"/>
                  </a:lnTo>
                  <a:lnTo>
                    <a:pt x="2589" y="768"/>
                  </a:lnTo>
                  <a:lnTo>
                    <a:pt x="2585" y="767"/>
                  </a:lnTo>
                  <a:lnTo>
                    <a:pt x="2579" y="766"/>
                  </a:lnTo>
                  <a:lnTo>
                    <a:pt x="2574" y="765"/>
                  </a:lnTo>
                  <a:lnTo>
                    <a:pt x="2570" y="763"/>
                  </a:lnTo>
                  <a:lnTo>
                    <a:pt x="2567" y="761"/>
                  </a:lnTo>
                  <a:lnTo>
                    <a:pt x="2563" y="757"/>
                  </a:lnTo>
                  <a:lnTo>
                    <a:pt x="2562" y="754"/>
                  </a:lnTo>
                  <a:lnTo>
                    <a:pt x="2562" y="750"/>
                  </a:lnTo>
                  <a:lnTo>
                    <a:pt x="2562" y="748"/>
                  </a:lnTo>
                  <a:lnTo>
                    <a:pt x="2562" y="747"/>
                  </a:lnTo>
                  <a:lnTo>
                    <a:pt x="2562" y="746"/>
                  </a:lnTo>
                  <a:lnTo>
                    <a:pt x="2561" y="744"/>
                  </a:lnTo>
                  <a:lnTo>
                    <a:pt x="2558" y="744"/>
                  </a:lnTo>
                  <a:lnTo>
                    <a:pt x="2552" y="746"/>
                  </a:lnTo>
                  <a:lnTo>
                    <a:pt x="2542" y="750"/>
                  </a:lnTo>
                  <a:lnTo>
                    <a:pt x="2532" y="753"/>
                  </a:lnTo>
                  <a:lnTo>
                    <a:pt x="2524" y="754"/>
                  </a:lnTo>
                  <a:lnTo>
                    <a:pt x="2520" y="754"/>
                  </a:lnTo>
                  <a:lnTo>
                    <a:pt x="2518" y="753"/>
                  </a:lnTo>
                  <a:lnTo>
                    <a:pt x="2517" y="751"/>
                  </a:lnTo>
                  <a:lnTo>
                    <a:pt x="2516" y="749"/>
                  </a:lnTo>
                  <a:lnTo>
                    <a:pt x="2516" y="744"/>
                  </a:lnTo>
                  <a:lnTo>
                    <a:pt x="2514" y="742"/>
                  </a:lnTo>
                  <a:lnTo>
                    <a:pt x="2512" y="741"/>
                  </a:lnTo>
                  <a:lnTo>
                    <a:pt x="2508" y="741"/>
                  </a:lnTo>
                  <a:lnTo>
                    <a:pt x="2504" y="741"/>
                  </a:lnTo>
                  <a:lnTo>
                    <a:pt x="2500" y="740"/>
                  </a:lnTo>
                  <a:lnTo>
                    <a:pt x="2497" y="736"/>
                  </a:lnTo>
                  <a:lnTo>
                    <a:pt x="2494" y="729"/>
                  </a:lnTo>
                  <a:lnTo>
                    <a:pt x="2494" y="724"/>
                  </a:lnTo>
                  <a:lnTo>
                    <a:pt x="2494" y="719"/>
                  </a:lnTo>
                  <a:lnTo>
                    <a:pt x="2495" y="713"/>
                  </a:lnTo>
                  <a:lnTo>
                    <a:pt x="2497" y="709"/>
                  </a:lnTo>
                  <a:lnTo>
                    <a:pt x="2499" y="698"/>
                  </a:lnTo>
                  <a:lnTo>
                    <a:pt x="2500" y="687"/>
                  </a:lnTo>
                  <a:lnTo>
                    <a:pt x="2499" y="683"/>
                  </a:lnTo>
                  <a:lnTo>
                    <a:pt x="2498" y="678"/>
                  </a:lnTo>
                  <a:lnTo>
                    <a:pt x="2494" y="674"/>
                  </a:lnTo>
                  <a:lnTo>
                    <a:pt x="2489" y="671"/>
                  </a:lnTo>
                  <a:lnTo>
                    <a:pt x="2485" y="668"/>
                  </a:lnTo>
                  <a:lnTo>
                    <a:pt x="2480" y="666"/>
                  </a:lnTo>
                  <a:lnTo>
                    <a:pt x="2474" y="666"/>
                  </a:lnTo>
                  <a:lnTo>
                    <a:pt x="2469" y="666"/>
                  </a:lnTo>
                  <a:lnTo>
                    <a:pt x="2465" y="669"/>
                  </a:lnTo>
                  <a:lnTo>
                    <a:pt x="2461" y="674"/>
                  </a:lnTo>
                  <a:lnTo>
                    <a:pt x="2459" y="680"/>
                  </a:lnTo>
                  <a:lnTo>
                    <a:pt x="2457" y="687"/>
                  </a:lnTo>
                  <a:lnTo>
                    <a:pt x="2454" y="703"/>
                  </a:lnTo>
                  <a:lnTo>
                    <a:pt x="2451" y="717"/>
                  </a:lnTo>
                  <a:lnTo>
                    <a:pt x="2449" y="722"/>
                  </a:lnTo>
                  <a:lnTo>
                    <a:pt x="2445" y="725"/>
                  </a:lnTo>
                  <a:lnTo>
                    <a:pt x="2442" y="728"/>
                  </a:lnTo>
                  <a:lnTo>
                    <a:pt x="2437" y="729"/>
                  </a:lnTo>
                  <a:lnTo>
                    <a:pt x="2426" y="731"/>
                  </a:lnTo>
                  <a:lnTo>
                    <a:pt x="2416" y="732"/>
                  </a:lnTo>
                  <a:lnTo>
                    <a:pt x="2402" y="735"/>
                  </a:lnTo>
                  <a:lnTo>
                    <a:pt x="2387" y="738"/>
                  </a:lnTo>
                  <a:lnTo>
                    <a:pt x="2380" y="740"/>
                  </a:lnTo>
                  <a:lnTo>
                    <a:pt x="2373" y="740"/>
                  </a:lnTo>
                  <a:lnTo>
                    <a:pt x="2367" y="740"/>
                  </a:lnTo>
                  <a:lnTo>
                    <a:pt x="2360" y="737"/>
                  </a:lnTo>
                  <a:lnTo>
                    <a:pt x="2354" y="735"/>
                  </a:lnTo>
                  <a:lnTo>
                    <a:pt x="2346" y="730"/>
                  </a:lnTo>
                  <a:lnTo>
                    <a:pt x="2337" y="725"/>
                  </a:lnTo>
                  <a:lnTo>
                    <a:pt x="2329" y="718"/>
                  </a:lnTo>
                  <a:lnTo>
                    <a:pt x="2314" y="706"/>
                  </a:lnTo>
                  <a:lnTo>
                    <a:pt x="2303" y="696"/>
                  </a:lnTo>
                  <a:lnTo>
                    <a:pt x="2299" y="691"/>
                  </a:lnTo>
                  <a:lnTo>
                    <a:pt x="2296" y="688"/>
                  </a:lnTo>
                  <a:lnTo>
                    <a:pt x="2293" y="686"/>
                  </a:lnTo>
                  <a:lnTo>
                    <a:pt x="2291" y="686"/>
                  </a:lnTo>
                  <a:lnTo>
                    <a:pt x="2285" y="687"/>
                  </a:lnTo>
                  <a:lnTo>
                    <a:pt x="2278" y="692"/>
                  </a:lnTo>
                  <a:lnTo>
                    <a:pt x="2273" y="694"/>
                  </a:lnTo>
                  <a:lnTo>
                    <a:pt x="2270" y="694"/>
                  </a:lnTo>
                  <a:lnTo>
                    <a:pt x="2267" y="693"/>
                  </a:lnTo>
                  <a:lnTo>
                    <a:pt x="2264" y="691"/>
                  </a:lnTo>
                  <a:lnTo>
                    <a:pt x="2262" y="687"/>
                  </a:lnTo>
                  <a:lnTo>
                    <a:pt x="2261" y="683"/>
                  </a:lnTo>
                  <a:lnTo>
                    <a:pt x="2261" y="678"/>
                  </a:lnTo>
                  <a:lnTo>
                    <a:pt x="2261" y="674"/>
                  </a:lnTo>
                  <a:lnTo>
                    <a:pt x="2267" y="659"/>
                  </a:lnTo>
                  <a:lnTo>
                    <a:pt x="2274" y="643"/>
                  </a:lnTo>
                  <a:lnTo>
                    <a:pt x="2274" y="633"/>
                  </a:lnTo>
                  <a:lnTo>
                    <a:pt x="2274" y="621"/>
                  </a:lnTo>
                  <a:lnTo>
                    <a:pt x="2273" y="616"/>
                  </a:lnTo>
                  <a:lnTo>
                    <a:pt x="2271" y="611"/>
                  </a:lnTo>
                  <a:lnTo>
                    <a:pt x="2267" y="609"/>
                  </a:lnTo>
                  <a:lnTo>
                    <a:pt x="2264" y="608"/>
                  </a:lnTo>
                  <a:lnTo>
                    <a:pt x="2248" y="616"/>
                  </a:lnTo>
                  <a:lnTo>
                    <a:pt x="2232" y="623"/>
                  </a:lnTo>
                  <a:lnTo>
                    <a:pt x="2218" y="624"/>
                  </a:lnTo>
                  <a:lnTo>
                    <a:pt x="2203" y="623"/>
                  </a:lnTo>
                  <a:lnTo>
                    <a:pt x="2189" y="622"/>
                  </a:lnTo>
                  <a:lnTo>
                    <a:pt x="2179" y="620"/>
                  </a:lnTo>
                  <a:lnTo>
                    <a:pt x="2171" y="614"/>
                  </a:lnTo>
                  <a:lnTo>
                    <a:pt x="2159" y="603"/>
                  </a:lnTo>
                  <a:lnTo>
                    <a:pt x="2148" y="592"/>
                  </a:lnTo>
                  <a:lnTo>
                    <a:pt x="2140" y="583"/>
                  </a:lnTo>
                  <a:lnTo>
                    <a:pt x="2136" y="579"/>
                  </a:lnTo>
                  <a:lnTo>
                    <a:pt x="2133" y="576"/>
                  </a:lnTo>
                  <a:lnTo>
                    <a:pt x="2129" y="573"/>
                  </a:lnTo>
                  <a:lnTo>
                    <a:pt x="2126" y="572"/>
                  </a:lnTo>
                  <a:lnTo>
                    <a:pt x="2122" y="572"/>
                  </a:lnTo>
                  <a:lnTo>
                    <a:pt x="2119" y="573"/>
                  </a:lnTo>
                  <a:lnTo>
                    <a:pt x="2115" y="577"/>
                  </a:lnTo>
                  <a:lnTo>
                    <a:pt x="2110" y="581"/>
                  </a:lnTo>
                  <a:lnTo>
                    <a:pt x="2102" y="596"/>
                  </a:lnTo>
                  <a:lnTo>
                    <a:pt x="2094" y="609"/>
                  </a:lnTo>
                  <a:lnTo>
                    <a:pt x="2089" y="615"/>
                  </a:lnTo>
                  <a:lnTo>
                    <a:pt x="2084" y="621"/>
                  </a:lnTo>
                  <a:lnTo>
                    <a:pt x="2078" y="625"/>
                  </a:lnTo>
                  <a:lnTo>
                    <a:pt x="2073" y="629"/>
                  </a:lnTo>
                  <a:lnTo>
                    <a:pt x="2063" y="635"/>
                  </a:lnTo>
                  <a:lnTo>
                    <a:pt x="2053" y="637"/>
                  </a:lnTo>
                  <a:lnTo>
                    <a:pt x="2050" y="637"/>
                  </a:lnTo>
                  <a:lnTo>
                    <a:pt x="2047" y="636"/>
                  </a:lnTo>
                  <a:lnTo>
                    <a:pt x="2045" y="635"/>
                  </a:lnTo>
                  <a:lnTo>
                    <a:pt x="2044" y="633"/>
                  </a:lnTo>
                  <a:lnTo>
                    <a:pt x="2043" y="624"/>
                  </a:lnTo>
                  <a:lnTo>
                    <a:pt x="2043" y="615"/>
                  </a:lnTo>
                  <a:lnTo>
                    <a:pt x="2044" y="604"/>
                  </a:lnTo>
                  <a:lnTo>
                    <a:pt x="2045" y="591"/>
                  </a:lnTo>
                  <a:lnTo>
                    <a:pt x="2044" y="586"/>
                  </a:lnTo>
                  <a:lnTo>
                    <a:pt x="2043" y="583"/>
                  </a:lnTo>
                  <a:lnTo>
                    <a:pt x="2040" y="579"/>
                  </a:lnTo>
                  <a:lnTo>
                    <a:pt x="2038" y="578"/>
                  </a:lnTo>
                  <a:lnTo>
                    <a:pt x="2034" y="578"/>
                  </a:lnTo>
                  <a:lnTo>
                    <a:pt x="2032" y="579"/>
                  </a:lnTo>
                  <a:lnTo>
                    <a:pt x="2028" y="580"/>
                  </a:lnTo>
                  <a:lnTo>
                    <a:pt x="2026" y="583"/>
                  </a:lnTo>
                  <a:lnTo>
                    <a:pt x="2022" y="587"/>
                  </a:lnTo>
                  <a:lnTo>
                    <a:pt x="2018" y="591"/>
                  </a:lnTo>
                  <a:lnTo>
                    <a:pt x="2015" y="592"/>
                  </a:lnTo>
                  <a:lnTo>
                    <a:pt x="2013" y="592"/>
                  </a:lnTo>
                  <a:lnTo>
                    <a:pt x="2010" y="591"/>
                  </a:lnTo>
                  <a:lnTo>
                    <a:pt x="2008" y="590"/>
                  </a:lnTo>
                  <a:lnTo>
                    <a:pt x="2004" y="584"/>
                  </a:lnTo>
                  <a:lnTo>
                    <a:pt x="2002" y="577"/>
                  </a:lnTo>
                  <a:lnTo>
                    <a:pt x="2000" y="567"/>
                  </a:lnTo>
                  <a:lnTo>
                    <a:pt x="1997" y="558"/>
                  </a:lnTo>
                  <a:lnTo>
                    <a:pt x="1994" y="547"/>
                  </a:lnTo>
                  <a:lnTo>
                    <a:pt x="1990" y="540"/>
                  </a:lnTo>
                  <a:lnTo>
                    <a:pt x="1987" y="535"/>
                  </a:lnTo>
                  <a:lnTo>
                    <a:pt x="1983" y="533"/>
                  </a:lnTo>
                  <a:lnTo>
                    <a:pt x="1978" y="530"/>
                  </a:lnTo>
                  <a:lnTo>
                    <a:pt x="1975" y="529"/>
                  </a:lnTo>
                  <a:lnTo>
                    <a:pt x="1972" y="527"/>
                  </a:lnTo>
                  <a:lnTo>
                    <a:pt x="1971" y="522"/>
                  </a:lnTo>
                  <a:lnTo>
                    <a:pt x="1971" y="516"/>
                  </a:lnTo>
                  <a:lnTo>
                    <a:pt x="1971" y="510"/>
                  </a:lnTo>
                  <a:lnTo>
                    <a:pt x="1970" y="504"/>
                  </a:lnTo>
                  <a:lnTo>
                    <a:pt x="1966" y="497"/>
                  </a:lnTo>
                  <a:lnTo>
                    <a:pt x="1964" y="494"/>
                  </a:lnTo>
                  <a:lnTo>
                    <a:pt x="1963" y="490"/>
                  </a:lnTo>
                  <a:lnTo>
                    <a:pt x="1962" y="486"/>
                  </a:lnTo>
                  <a:lnTo>
                    <a:pt x="1963" y="482"/>
                  </a:lnTo>
                  <a:lnTo>
                    <a:pt x="1964" y="472"/>
                  </a:lnTo>
                  <a:lnTo>
                    <a:pt x="1969" y="461"/>
                  </a:lnTo>
                  <a:lnTo>
                    <a:pt x="1971" y="457"/>
                  </a:lnTo>
                  <a:lnTo>
                    <a:pt x="1972" y="452"/>
                  </a:lnTo>
                  <a:lnTo>
                    <a:pt x="1972" y="447"/>
                  </a:lnTo>
                  <a:lnTo>
                    <a:pt x="1972" y="444"/>
                  </a:lnTo>
                  <a:lnTo>
                    <a:pt x="1970" y="439"/>
                  </a:lnTo>
                  <a:lnTo>
                    <a:pt x="1965" y="433"/>
                  </a:lnTo>
                  <a:lnTo>
                    <a:pt x="1960" y="427"/>
                  </a:lnTo>
                  <a:lnTo>
                    <a:pt x="1958" y="420"/>
                  </a:lnTo>
                  <a:lnTo>
                    <a:pt x="1957" y="415"/>
                  </a:lnTo>
                  <a:lnTo>
                    <a:pt x="1957" y="412"/>
                  </a:lnTo>
                  <a:lnTo>
                    <a:pt x="1958" y="409"/>
                  </a:lnTo>
                  <a:lnTo>
                    <a:pt x="1959" y="407"/>
                  </a:lnTo>
                  <a:lnTo>
                    <a:pt x="1964" y="401"/>
                  </a:lnTo>
                  <a:lnTo>
                    <a:pt x="1968" y="394"/>
                  </a:lnTo>
                  <a:lnTo>
                    <a:pt x="1970" y="390"/>
                  </a:lnTo>
                  <a:lnTo>
                    <a:pt x="1970" y="385"/>
                  </a:lnTo>
                  <a:lnTo>
                    <a:pt x="1971" y="381"/>
                  </a:lnTo>
                  <a:lnTo>
                    <a:pt x="1970" y="377"/>
                  </a:lnTo>
                  <a:lnTo>
                    <a:pt x="1966" y="365"/>
                  </a:lnTo>
                  <a:lnTo>
                    <a:pt x="1963" y="351"/>
                  </a:lnTo>
                  <a:lnTo>
                    <a:pt x="1960" y="345"/>
                  </a:lnTo>
                  <a:lnTo>
                    <a:pt x="1959" y="340"/>
                  </a:lnTo>
                  <a:lnTo>
                    <a:pt x="1957" y="339"/>
                  </a:lnTo>
                  <a:lnTo>
                    <a:pt x="1956" y="338"/>
                  </a:lnTo>
                  <a:lnTo>
                    <a:pt x="1952" y="338"/>
                  </a:lnTo>
                  <a:lnTo>
                    <a:pt x="1949" y="339"/>
                  </a:lnTo>
                  <a:lnTo>
                    <a:pt x="1939" y="341"/>
                  </a:lnTo>
                  <a:lnTo>
                    <a:pt x="1931" y="346"/>
                  </a:lnTo>
                  <a:lnTo>
                    <a:pt x="1915" y="360"/>
                  </a:lnTo>
                  <a:lnTo>
                    <a:pt x="1897" y="377"/>
                  </a:lnTo>
                  <a:lnTo>
                    <a:pt x="1894" y="379"/>
                  </a:lnTo>
                  <a:lnTo>
                    <a:pt x="1889" y="382"/>
                  </a:lnTo>
                  <a:lnTo>
                    <a:pt x="1884" y="384"/>
                  </a:lnTo>
                  <a:lnTo>
                    <a:pt x="1881" y="384"/>
                  </a:lnTo>
                  <a:lnTo>
                    <a:pt x="1873" y="385"/>
                  </a:lnTo>
                  <a:lnTo>
                    <a:pt x="1865" y="385"/>
                  </a:lnTo>
                  <a:lnTo>
                    <a:pt x="1861" y="385"/>
                  </a:lnTo>
                  <a:lnTo>
                    <a:pt x="1858" y="387"/>
                  </a:lnTo>
                  <a:lnTo>
                    <a:pt x="1855" y="390"/>
                  </a:lnTo>
                  <a:lnTo>
                    <a:pt x="1849" y="395"/>
                  </a:lnTo>
                  <a:lnTo>
                    <a:pt x="1846" y="397"/>
                  </a:lnTo>
                  <a:lnTo>
                    <a:pt x="1843" y="400"/>
                  </a:lnTo>
                  <a:lnTo>
                    <a:pt x="1838" y="401"/>
                  </a:lnTo>
                  <a:lnTo>
                    <a:pt x="1834" y="402"/>
                  </a:lnTo>
                  <a:lnTo>
                    <a:pt x="1831" y="403"/>
                  </a:lnTo>
                  <a:lnTo>
                    <a:pt x="1826" y="402"/>
                  </a:lnTo>
                  <a:lnTo>
                    <a:pt x="1823" y="401"/>
                  </a:lnTo>
                  <a:lnTo>
                    <a:pt x="1818" y="400"/>
                  </a:lnTo>
                  <a:lnTo>
                    <a:pt x="1813" y="397"/>
                  </a:lnTo>
                  <a:lnTo>
                    <a:pt x="1808" y="394"/>
                  </a:lnTo>
                  <a:lnTo>
                    <a:pt x="1804" y="390"/>
                  </a:lnTo>
                  <a:lnTo>
                    <a:pt x="1800" y="387"/>
                  </a:lnTo>
                  <a:lnTo>
                    <a:pt x="1794" y="377"/>
                  </a:lnTo>
                  <a:lnTo>
                    <a:pt x="1789" y="369"/>
                  </a:lnTo>
                  <a:lnTo>
                    <a:pt x="1785" y="360"/>
                  </a:lnTo>
                  <a:lnTo>
                    <a:pt x="1780" y="356"/>
                  </a:lnTo>
                  <a:lnTo>
                    <a:pt x="1773" y="352"/>
                  </a:lnTo>
                  <a:lnTo>
                    <a:pt x="1764" y="351"/>
                  </a:lnTo>
                  <a:lnTo>
                    <a:pt x="1758" y="351"/>
                  </a:lnTo>
                  <a:lnTo>
                    <a:pt x="1755" y="352"/>
                  </a:lnTo>
                  <a:lnTo>
                    <a:pt x="1751" y="353"/>
                  </a:lnTo>
                  <a:lnTo>
                    <a:pt x="1749" y="354"/>
                  </a:lnTo>
                  <a:lnTo>
                    <a:pt x="1744" y="359"/>
                  </a:lnTo>
                  <a:lnTo>
                    <a:pt x="1741" y="364"/>
                  </a:lnTo>
                  <a:lnTo>
                    <a:pt x="1738" y="368"/>
                  </a:lnTo>
                  <a:lnTo>
                    <a:pt x="1736" y="369"/>
                  </a:lnTo>
                  <a:lnTo>
                    <a:pt x="1733" y="370"/>
                  </a:lnTo>
                  <a:lnTo>
                    <a:pt x="1731" y="371"/>
                  </a:lnTo>
                  <a:lnTo>
                    <a:pt x="1725" y="370"/>
                  </a:lnTo>
                  <a:lnTo>
                    <a:pt x="1720" y="366"/>
                  </a:lnTo>
                  <a:lnTo>
                    <a:pt x="1717" y="363"/>
                  </a:lnTo>
                  <a:lnTo>
                    <a:pt x="1714" y="360"/>
                  </a:lnTo>
                  <a:lnTo>
                    <a:pt x="1708" y="357"/>
                  </a:lnTo>
                  <a:lnTo>
                    <a:pt x="1699" y="354"/>
                  </a:lnTo>
                  <a:lnTo>
                    <a:pt x="1693" y="353"/>
                  </a:lnTo>
                  <a:lnTo>
                    <a:pt x="1687" y="354"/>
                  </a:lnTo>
                  <a:lnTo>
                    <a:pt x="1681" y="356"/>
                  </a:lnTo>
                  <a:lnTo>
                    <a:pt x="1675" y="358"/>
                  </a:lnTo>
                  <a:lnTo>
                    <a:pt x="1662" y="364"/>
                  </a:lnTo>
                  <a:lnTo>
                    <a:pt x="1648" y="368"/>
                  </a:lnTo>
                  <a:lnTo>
                    <a:pt x="1634" y="372"/>
                  </a:lnTo>
                  <a:lnTo>
                    <a:pt x="1619" y="378"/>
                  </a:lnTo>
                  <a:lnTo>
                    <a:pt x="1613" y="381"/>
                  </a:lnTo>
                  <a:lnTo>
                    <a:pt x="1606" y="383"/>
                  </a:lnTo>
                  <a:lnTo>
                    <a:pt x="1600" y="384"/>
                  </a:lnTo>
                  <a:lnTo>
                    <a:pt x="1596" y="385"/>
                  </a:lnTo>
                  <a:lnTo>
                    <a:pt x="1584" y="384"/>
                  </a:lnTo>
                  <a:lnTo>
                    <a:pt x="1572" y="382"/>
                  </a:lnTo>
                  <a:lnTo>
                    <a:pt x="1556" y="381"/>
                  </a:lnTo>
                  <a:lnTo>
                    <a:pt x="1537" y="379"/>
                  </a:lnTo>
                  <a:lnTo>
                    <a:pt x="1516" y="381"/>
                  </a:lnTo>
                  <a:lnTo>
                    <a:pt x="1496" y="383"/>
                  </a:lnTo>
                  <a:lnTo>
                    <a:pt x="1479" y="387"/>
                  </a:lnTo>
                  <a:lnTo>
                    <a:pt x="1466" y="390"/>
                  </a:lnTo>
                  <a:lnTo>
                    <a:pt x="1456" y="391"/>
                  </a:lnTo>
                  <a:lnTo>
                    <a:pt x="1445" y="393"/>
                  </a:lnTo>
                  <a:lnTo>
                    <a:pt x="1439" y="391"/>
                  </a:lnTo>
                  <a:lnTo>
                    <a:pt x="1434" y="390"/>
                  </a:lnTo>
                  <a:lnTo>
                    <a:pt x="1428" y="389"/>
                  </a:lnTo>
                  <a:lnTo>
                    <a:pt x="1423" y="387"/>
                  </a:lnTo>
                  <a:lnTo>
                    <a:pt x="1411" y="379"/>
                  </a:lnTo>
                  <a:lnTo>
                    <a:pt x="1397" y="372"/>
                  </a:lnTo>
                  <a:lnTo>
                    <a:pt x="1384" y="366"/>
                  </a:lnTo>
                  <a:lnTo>
                    <a:pt x="1376" y="360"/>
                  </a:lnTo>
                  <a:lnTo>
                    <a:pt x="1370" y="356"/>
                  </a:lnTo>
                  <a:lnTo>
                    <a:pt x="1364" y="351"/>
                  </a:lnTo>
                  <a:lnTo>
                    <a:pt x="1354" y="349"/>
                  </a:lnTo>
                  <a:lnTo>
                    <a:pt x="1341" y="347"/>
                  </a:lnTo>
                  <a:lnTo>
                    <a:pt x="1334" y="347"/>
                  </a:lnTo>
                  <a:lnTo>
                    <a:pt x="1329" y="346"/>
                  </a:lnTo>
                  <a:lnTo>
                    <a:pt x="1325" y="345"/>
                  </a:lnTo>
                  <a:lnTo>
                    <a:pt x="1321" y="343"/>
                  </a:lnTo>
                  <a:lnTo>
                    <a:pt x="1315" y="337"/>
                  </a:lnTo>
                  <a:lnTo>
                    <a:pt x="1308" y="331"/>
                  </a:lnTo>
                  <a:lnTo>
                    <a:pt x="1298" y="325"/>
                  </a:lnTo>
                  <a:lnTo>
                    <a:pt x="1288" y="321"/>
                  </a:lnTo>
                  <a:lnTo>
                    <a:pt x="1276" y="319"/>
                  </a:lnTo>
                  <a:lnTo>
                    <a:pt x="1265" y="318"/>
                  </a:lnTo>
                  <a:lnTo>
                    <a:pt x="1260" y="316"/>
                  </a:lnTo>
                  <a:lnTo>
                    <a:pt x="1256" y="315"/>
                  </a:lnTo>
                  <a:lnTo>
                    <a:pt x="1251" y="313"/>
                  </a:lnTo>
                  <a:lnTo>
                    <a:pt x="1247" y="310"/>
                  </a:lnTo>
                  <a:lnTo>
                    <a:pt x="1241" y="302"/>
                  </a:lnTo>
                  <a:lnTo>
                    <a:pt x="1235" y="293"/>
                  </a:lnTo>
                  <a:lnTo>
                    <a:pt x="1233" y="289"/>
                  </a:lnTo>
                  <a:lnTo>
                    <a:pt x="1229" y="288"/>
                  </a:lnTo>
                  <a:lnTo>
                    <a:pt x="1225" y="287"/>
                  </a:lnTo>
                  <a:lnTo>
                    <a:pt x="1220" y="288"/>
                  </a:lnTo>
                  <a:lnTo>
                    <a:pt x="1208" y="290"/>
                  </a:lnTo>
                  <a:lnTo>
                    <a:pt x="1196" y="290"/>
                  </a:lnTo>
                  <a:lnTo>
                    <a:pt x="1187" y="289"/>
                  </a:lnTo>
                  <a:lnTo>
                    <a:pt x="1178" y="286"/>
                  </a:lnTo>
                  <a:lnTo>
                    <a:pt x="1170" y="281"/>
                  </a:lnTo>
                  <a:lnTo>
                    <a:pt x="1159" y="272"/>
                  </a:lnTo>
                  <a:lnTo>
                    <a:pt x="1149" y="262"/>
                  </a:lnTo>
                  <a:lnTo>
                    <a:pt x="1139" y="251"/>
                  </a:lnTo>
                  <a:lnTo>
                    <a:pt x="1132" y="242"/>
                  </a:lnTo>
                  <a:lnTo>
                    <a:pt x="1126" y="233"/>
                  </a:lnTo>
                  <a:lnTo>
                    <a:pt x="1121" y="225"/>
                  </a:lnTo>
                  <a:lnTo>
                    <a:pt x="1115" y="213"/>
                  </a:lnTo>
                  <a:lnTo>
                    <a:pt x="1114" y="207"/>
                  </a:lnTo>
                  <a:lnTo>
                    <a:pt x="1113" y="202"/>
                  </a:lnTo>
                  <a:lnTo>
                    <a:pt x="1113" y="198"/>
                  </a:lnTo>
                  <a:lnTo>
                    <a:pt x="1113" y="193"/>
                  </a:lnTo>
                  <a:lnTo>
                    <a:pt x="1114" y="189"/>
                  </a:lnTo>
                  <a:lnTo>
                    <a:pt x="1115" y="187"/>
                  </a:lnTo>
                  <a:lnTo>
                    <a:pt x="1115" y="183"/>
                  </a:lnTo>
                  <a:lnTo>
                    <a:pt x="1114" y="181"/>
                  </a:lnTo>
                  <a:lnTo>
                    <a:pt x="1113" y="179"/>
                  </a:lnTo>
                  <a:lnTo>
                    <a:pt x="1109" y="176"/>
                  </a:lnTo>
                  <a:lnTo>
                    <a:pt x="1106" y="175"/>
                  </a:lnTo>
                  <a:lnTo>
                    <a:pt x="1102" y="174"/>
                  </a:lnTo>
                  <a:lnTo>
                    <a:pt x="1090" y="170"/>
                  </a:lnTo>
                  <a:lnTo>
                    <a:pt x="1077" y="164"/>
                  </a:lnTo>
                  <a:lnTo>
                    <a:pt x="1064" y="157"/>
                  </a:lnTo>
                  <a:lnTo>
                    <a:pt x="1056" y="150"/>
                  </a:lnTo>
                  <a:lnTo>
                    <a:pt x="1052" y="146"/>
                  </a:lnTo>
                  <a:lnTo>
                    <a:pt x="1050" y="142"/>
                  </a:lnTo>
                  <a:lnTo>
                    <a:pt x="1049" y="136"/>
                  </a:lnTo>
                  <a:lnTo>
                    <a:pt x="1048" y="129"/>
                  </a:lnTo>
                  <a:lnTo>
                    <a:pt x="1046" y="117"/>
                  </a:lnTo>
                  <a:lnTo>
                    <a:pt x="1048" y="105"/>
                  </a:lnTo>
                  <a:lnTo>
                    <a:pt x="1048" y="100"/>
                  </a:lnTo>
                  <a:lnTo>
                    <a:pt x="1046" y="97"/>
                  </a:lnTo>
                  <a:lnTo>
                    <a:pt x="1045" y="93"/>
                  </a:lnTo>
                  <a:lnTo>
                    <a:pt x="1044" y="89"/>
                  </a:lnTo>
                  <a:lnTo>
                    <a:pt x="1042" y="87"/>
                  </a:lnTo>
                  <a:lnTo>
                    <a:pt x="1039" y="83"/>
                  </a:lnTo>
                  <a:lnTo>
                    <a:pt x="1036" y="82"/>
                  </a:lnTo>
                  <a:lnTo>
                    <a:pt x="1032" y="80"/>
                  </a:lnTo>
                  <a:lnTo>
                    <a:pt x="1024" y="76"/>
                  </a:lnTo>
                  <a:lnTo>
                    <a:pt x="1018" y="72"/>
                  </a:lnTo>
                  <a:lnTo>
                    <a:pt x="1013" y="67"/>
                  </a:lnTo>
                  <a:lnTo>
                    <a:pt x="1011" y="61"/>
                  </a:lnTo>
                  <a:lnTo>
                    <a:pt x="1008" y="54"/>
                  </a:lnTo>
                  <a:lnTo>
                    <a:pt x="1006" y="48"/>
                  </a:lnTo>
                  <a:lnTo>
                    <a:pt x="1002" y="42"/>
                  </a:lnTo>
                  <a:lnTo>
                    <a:pt x="996" y="36"/>
                  </a:lnTo>
                  <a:lnTo>
                    <a:pt x="981" y="24"/>
                  </a:lnTo>
                  <a:lnTo>
                    <a:pt x="962" y="9"/>
                  </a:lnTo>
                  <a:lnTo>
                    <a:pt x="952" y="1"/>
                  </a:lnTo>
                  <a:lnTo>
                    <a:pt x="949" y="0"/>
                  </a:lnTo>
                  <a:lnTo>
                    <a:pt x="945" y="4"/>
                  </a:lnTo>
                  <a:lnTo>
                    <a:pt x="939" y="12"/>
                  </a:lnTo>
                  <a:lnTo>
                    <a:pt x="935" y="18"/>
                  </a:lnTo>
                  <a:lnTo>
                    <a:pt x="931" y="19"/>
                  </a:lnTo>
                  <a:lnTo>
                    <a:pt x="927" y="19"/>
                  </a:lnTo>
                  <a:lnTo>
                    <a:pt x="923" y="17"/>
                  </a:lnTo>
                  <a:lnTo>
                    <a:pt x="919" y="16"/>
                  </a:lnTo>
                  <a:lnTo>
                    <a:pt x="916" y="17"/>
                  </a:lnTo>
                  <a:lnTo>
                    <a:pt x="911" y="18"/>
                  </a:lnTo>
                  <a:lnTo>
                    <a:pt x="907" y="19"/>
                  </a:lnTo>
                  <a:lnTo>
                    <a:pt x="899" y="25"/>
                  </a:lnTo>
                  <a:lnTo>
                    <a:pt x="889" y="32"/>
                  </a:lnTo>
                  <a:lnTo>
                    <a:pt x="873" y="43"/>
                  </a:lnTo>
                  <a:lnTo>
                    <a:pt x="861" y="50"/>
                  </a:lnTo>
                  <a:lnTo>
                    <a:pt x="860" y="53"/>
                  </a:lnTo>
                  <a:lnTo>
                    <a:pt x="857" y="54"/>
                  </a:lnTo>
                  <a:lnTo>
                    <a:pt x="855" y="54"/>
                  </a:lnTo>
                  <a:lnTo>
                    <a:pt x="851" y="55"/>
                  </a:lnTo>
                  <a:lnTo>
                    <a:pt x="849" y="54"/>
                  </a:lnTo>
                  <a:lnTo>
                    <a:pt x="847" y="53"/>
                  </a:lnTo>
                  <a:lnTo>
                    <a:pt x="844" y="51"/>
                  </a:lnTo>
                  <a:lnTo>
                    <a:pt x="842" y="48"/>
                  </a:lnTo>
                  <a:lnTo>
                    <a:pt x="839" y="44"/>
                  </a:lnTo>
                  <a:lnTo>
                    <a:pt x="836" y="42"/>
                  </a:lnTo>
                  <a:lnTo>
                    <a:pt x="834" y="42"/>
                  </a:lnTo>
                  <a:lnTo>
                    <a:pt x="829" y="43"/>
                  </a:lnTo>
                  <a:lnTo>
                    <a:pt x="824" y="43"/>
                  </a:lnTo>
                  <a:lnTo>
                    <a:pt x="820" y="41"/>
                  </a:lnTo>
                  <a:lnTo>
                    <a:pt x="819" y="36"/>
                  </a:lnTo>
                  <a:lnTo>
                    <a:pt x="817" y="26"/>
                  </a:lnTo>
                  <a:lnTo>
                    <a:pt x="816" y="16"/>
                  </a:lnTo>
                  <a:lnTo>
                    <a:pt x="812" y="9"/>
                  </a:lnTo>
                  <a:lnTo>
                    <a:pt x="809" y="5"/>
                  </a:lnTo>
                  <a:lnTo>
                    <a:pt x="805" y="1"/>
                  </a:lnTo>
                  <a:lnTo>
                    <a:pt x="803" y="1"/>
                  </a:lnTo>
                  <a:lnTo>
                    <a:pt x="800" y="1"/>
                  </a:lnTo>
                  <a:lnTo>
                    <a:pt x="798" y="1"/>
                  </a:lnTo>
                  <a:lnTo>
                    <a:pt x="796" y="3"/>
                  </a:lnTo>
                  <a:lnTo>
                    <a:pt x="790" y="7"/>
                  </a:lnTo>
                  <a:lnTo>
                    <a:pt x="785" y="13"/>
                  </a:lnTo>
                  <a:lnTo>
                    <a:pt x="779" y="18"/>
                  </a:lnTo>
                  <a:lnTo>
                    <a:pt x="773" y="22"/>
                  </a:lnTo>
                  <a:lnTo>
                    <a:pt x="766" y="24"/>
                  </a:lnTo>
                  <a:lnTo>
                    <a:pt x="756" y="26"/>
                  </a:lnTo>
                  <a:lnTo>
                    <a:pt x="744" y="26"/>
                  </a:lnTo>
                  <a:lnTo>
                    <a:pt x="734" y="28"/>
                  </a:lnTo>
                  <a:lnTo>
                    <a:pt x="722" y="30"/>
                  </a:lnTo>
                  <a:lnTo>
                    <a:pt x="708" y="34"/>
                  </a:lnTo>
                  <a:lnTo>
                    <a:pt x="700" y="35"/>
                  </a:lnTo>
                  <a:lnTo>
                    <a:pt x="694" y="36"/>
                  </a:lnTo>
                  <a:lnTo>
                    <a:pt x="689" y="35"/>
                  </a:lnTo>
                  <a:lnTo>
                    <a:pt x="684" y="34"/>
                  </a:lnTo>
                  <a:lnTo>
                    <a:pt x="675" y="30"/>
                  </a:lnTo>
                  <a:lnTo>
                    <a:pt x="667" y="25"/>
                  </a:lnTo>
                  <a:lnTo>
                    <a:pt x="664" y="22"/>
                  </a:lnTo>
                  <a:lnTo>
                    <a:pt x="658" y="19"/>
                  </a:lnTo>
                  <a:lnTo>
                    <a:pt x="652" y="18"/>
                  </a:lnTo>
                  <a:lnTo>
                    <a:pt x="646" y="17"/>
                  </a:lnTo>
                  <a:lnTo>
                    <a:pt x="633" y="16"/>
                  </a:lnTo>
                  <a:lnTo>
                    <a:pt x="622" y="17"/>
                  </a:lnTo>
                  <a:lnTo>
                    <a:pt x="611" y="18"/>
                  </a:lnTo>
                  <a:lnTo>
                    <a:pt x="598" y="18"/>
                  </a:lnTo>
                  <a:lnTo>
                    <a:pt x="583" y="17"/>
                  </a:lnTo>
                  <a:lnTo>
                    <a:pt x="568" y="13"/>
                  </a:lnTo>
                  <a:lnTo>
                    <a:pt x="553" y="10"/>
                  </a:lnTo>
                  <a:lnTo>
                    <a:pt x="538" y="7"/>
                  </a:lnTo>
                  <a:lnTo>
                    <a:pt x="523" y="7"/>
                  </a:lnTo>
                  <a:lnTo>
                    <a:pt x="516" y="7"/>
                  </a:lnTo>
                  <a:lnTo>
                    <a:pt x="510" y="5"/>
                  </a:lnTo>
                  <a:lnTo>
                    <a:pt x="501" y="3"/>
                  </a:lnTo>
                  <a:lnTo>
                    <a:pt x="495" y="1"/>
                  </a:lnTo>
                  <a:lnTo>
                    <a:pt x="489" y="0"/>
                  </a:lnTo>
                  <a:lnTo>
                    <a:pt x="483" y="1"/>
                  </a:lnTo>
                  <a:lnTo>
                    <a:pt x="477" y="3"/>
                  </a:lnTo>
                  <a:lnTo>
                    <a:pt x="467" y="5"/>
                  </a:lnTo>
                  <a:lnTo>
                    <a:pt x="459" y="7"/>
                  </a:lnTo>
                  <a:lnTo>
                    <a:pt x="451" y="7"/>
                  </a:lnTo>
                  <a:lnTo>
                    <a:pt x="441" y="7"/>
                  </a:lnTo>
                  <a:lnTo>
                    <a:pt x="435" y="7"/>
                  </a:lnTo>
                  <a:lnTo>
                    <a:pt x="431" y="9"/>
                  </a:lnTo>
                  <a:lnTo>
                    <a:pt x="425" y="11"/>
                  </a:lnTo>
                  <a:lnTo>
                    <a:pt x="420" y="15"/>
                  </a:lnTo>
                  <a:lnTo>
                    <a:pt x="412" y="20"/>
                  </a:lnTo>
                  <a:lnTo>
                    <a:pt x="406" y="28"/>
                  </a:lnTo>
                  <a:lnTo>
                    <a:pt x="404" y="31"/>
                  </a:lnTo>
                  <a:lnTo>
                    <a:pt x="402" y="34"/>
                  </a:lnTo>
                  <a:lnTo>
                    <a:pt x="402" y="37"/>
                  </a:lnTo>
                  <a:lnTo>
                    <a:pt x="402" y="41"/>
                  </a:lnTo>
                  <a:lnTo>
                    <a:pt x="403" y="44"/>
                  </a:lnTo>
                  <a:lnTo>
                    <a:pt x="404" y="48"/>
                  </a:lnTo>
                  <a:lnTo>
                    <a:pt x="408" y="50"/>
                  </a:lnTo>
                  <a:lnTo>
                    <a:pt x="413" y="51"/>
                  </a:lnTo>
                  <a:lnTo>
                    <a:pt x="427" y="55"/>
                  </a:lnTo>
                  <a:lnTo>
                    <a:pt x="446" y="57"/>
                  </a:lnTo>
                  <a:lnTo>
                    <a:pt x="465" y="60"/>
                  </a:lnTo>
                  <a:lnTo>
                    <a:pt x="480" y="62"/>
                  </a:lnTo>
                  <a:lnTo>
                    <a:pt x="488" y="63"/>
                  </a:lnTo>
                  <a:lnTo>
                    <a:pt x="494" y="66"/>
                  </a:lnTo>
                  <a:lnTo>
                    <a:pt x="500" y="69"/>
                  </a:lnTo>
                  <a:lnTo>
                    <a:pt x="505" y="73"/>
                  </a:lnTo>
                  <a:lnTo>
                    <a:pt x="510" y="78"/>
                  </a:lnTo>
                  <a:lnTo>
                    <a:pt x="514" y="81"/>
                  </a:lnTo>
                  <a:lnTo>
                    <a:pt x="516" y="86"/>
                  </a:lnTo>
                  <a:lnTo>
                    <a:pt x="517" y="91"/>
                  </a:lnTo>
                  <a:lnTo>
                    <a:pt x="519" y="101"/>
                  </a:lnTo>
                  <a:lnTo>
                    <a:pt x="519" y="118"/>
                  </a:lnTo>
                  <a:lnTo>
                    <a:pt x="517" y="136"/>
                  </a:lnTo>
                  <a:lnTo>
                    <a:pt x="517" y="152"/>
                  </a:lnTo>
                  <a:lnTo>
                    <a:pt x="517" y="160"/>
                  </a:lnTo>
                  <a:lnTo>
                    <a:pt x="519" y="164"/>
                  </a:lnTo>
                  <a:lnTo>
                    <a:pt x="521" y="167"/>
                  </a:lnTo>
                  <a:lnTo>
                    <a:pt x="523" y="168"/>
                  </a:lnTo>
                  <a:lnTo>
                    <a:pt x="529" y="169"/>
                  </a:lnTo>
                  <a:lnTo>
                    <a:pt x="535" y="167"/>
                  </a:lnTo>
                  <a:lnTo>
                    <a:pt x="547" y="163"/>
                  </a:lnTo>
                  <a:lnTo>
                    <a:pt x="560" y="160"/>
                  </a:lnTo>
                  <a:lnTo>
                    <a:pt x="566" y="160"/>
                  </a:lnTo>
                  <a:lnTo>
                    <a:pt x="571" y="161"/>
                  </a:lnTo>
                  <a:lnTo>
                    <a:pt x="574" y="163"/>
                  </a:lnTo>
                  <a:lnTo>
                    <a:pt x="577" y="165"/>
                  </a:lnTo>
                  <a:lnTo>
                    <a:pt x="580" y="168"/>
                  </a:lnTo>
                  <a:lnTo>
                    <a:pt x="585" y="171"/>
                  </a:lnTo>
                  <a:lnTo>
                    <a:pt x="592" y="173"/>
                  </a:lnTo>
                  <a:lnTo>
                    <a:pt x="601" y="174"/>
                  </a:lnTo>
                  <a:lnTo>
                    <a:pt x="610" y="173"/>
                  </a:lnTo>
                  <a:lnTo>
                    <a:pt x="620" y="173"/>
                  </a:lnTo>
                  <a:lnTo>
                    <a:pt x="628" y="175"/>
                  </a:lnTo>
                  <a:lnTo>
                    <a:pt x="634" y="177"/>
                  </a:lnTo>
                  <a:lnTo>
                    <a:pt x="643" y="186"/>
                  </a:lnTo>
                  <a:lnTo>
                    <a:pt x="652" y="192"/>
                  </a:lnTo>
                  <a:lnTo>
                    <a:pt x="656" y="195"/>
                  </a:lnTo>
                  <a:lnTo>
                    <a:pt x="658" y="198"/>
                  </a:lnTo>
                  <a:lnTo>
                    <a:pt x="658" y="202"/>
                  </a:lnTo>
                  <a:lnTo>
                    <a:pt x="658" y="208"/>
                  </a:lnTo>
                  <a:lnTo>
                    <a:pt x="656" y="218"/>
                  </a:lnTo>
                  <a:lnTo>
                    <a:pt x="658" y="228"/>
                  </a:lnTo>
                  <a:lnTo>
                    <a:pt x="662" y="247"/>
                  </a:lnTo>
                  <a:lnTo>
                    <a:pt x="668" y="263"/>
                  </a:lnTo>
                  <a:lnTo>
                    <a:pt x="670" y="272"/>
                  </a:lnTo>
                  <a:lnTo>
                    <a:pt x="668" y="280"/>
                  </a:lnTo>
                  <a:lnTo>
                    <a:pt x="666" y="282"/>
                  </a:lnTo>
                  <a:lnTo>
                    <a:pt x="664" y="284"/>
                  </a:lnTo>
                  <a:lnTo>
                    <a:pt x="661" y="284"/>
                  </a:lnTo>
                  <a:lnTo>
                    <a:pt x="656" y="284"/>
                  </a:lnTo>
                  <a:lnTo>
                    <a:pt x="649" y="284"/>
                  </a:lnTo>
                  <a:lnTo>
                    <a:pt x="645" y="286"/>
                  </a:lnTo>
                  <a:lnTo>
                    <a:pt x="641" y="289"/>
                  </a:lnTo>
                  <a:lnTo>
                    <a:pt x="637" y="294"/>
                  </a:lnTo>
                  <a:lnTo>
                    <a:pt x="631" y="300"/>
                  </a:lnTo>
                  <a:lnTo>
                    <a:pt x="624" y="306"/>
                  </a:lnTo>
                  <a:lnTo>
                    <a:pt x="616" y="313"/>
                  </a:lnTo>
                  <a:lnTo>
                    <a:pt x="609" y="318"/>
                  </a:lnTo>
                  <a:lnTo>
                    <a:pt x="605" y="319"/>
                  </a:lnTo>
                  <a:lnTo>
                    <a:pt x="602" y="318"/>
                  </a:lnTo>
                  <a:lnTo>
                    <a:pt x="597" y="315"/>
                  </a:lnTo>
                  <a:lnTo>
                    <a:pt x="592" y="313"/>
                  </a:lnTo>
                  <a:lnTo>
                    <a:pt x="583" y="305"/>
                  </a:lnTo>
                  <a:lnTo>
                    <a:pt x="574" y="296"/>
                  </a:lnTo>
                  <a:lnTo>
                    <a:pt x="570" y="294"/>
                  </a:lnTo>
                  <a:lnTo>
                    <a:pt x="566" y="291"/>
                  </a:lnTo>
                  <a:lnTo>
                    <a:pt x="563" y="291"/>
                  </a:lnTo>
                  <a:lnTo>
                    <a:pt x="559" y="291"/>
                  </a:lnTo>
                  <a:lnTo>
                    <a:pt x="552" y="294"/>
                  </a:lnTo>
                  <a:lnTo>
                    <a:pt x="546" y="299"/>
                  </a:lnTo>
                  <a:lnTo>
                    <a:pt x="540" y="303"/>
                  </a:lnTo>
                  <a:lnTo>
                    <a:pt x="535" y="306"/>
                  </a:lnTo>
                  <a:lnTo>
                    <a:pt x="530" y="305"/>
                  </a:lnTo>
                  <a:lnTo>
                    <a:pt x="523" y="302"/>
                  </a:lnTo>
                  <a:lnTo>
                    <a:pt x="515" y="300"/>
                  </a:lnTo>
                  <a:lnTo>
                    <a:pt x="505" y="300"/>
                  </a:lnTo>
                  <a:lnTo>
                    <a:pt x="496" y="300"/>
                  </a:lnTo>
                  <a:lnTo>
                    <a:pt x="488" y="299"/>
                  </a:lnTo>
                  <a:lnTo>
                    <a:pt x="482" y="297"/>
                  </a:lnTo>
                  <a:lnTo>
                    <a:pt x="475" y="297"/>
                  </a:lnTo>
                  <a:lnTo>
                    <a:pt x="471" y="297"/>
                  </a:lnTo>
                  <a:lnTo>
                    <a:pt x="469" y="299"/>
                  </a:lnTo>
                  <a:lnTo>
                    <a:pt x="465" y="301"/>
                  </a:lnTo>
                  <a:lnTo>
                    <a:pt x="461" y="303"/>
                  </a:lnTo>
                  <a:lnTo>
                    <a:pt x="456" y="312"/>
                  </a:lnTo>
                  <a:lnTo>
                    <a:pt x="450" y="322"/>
                  </a:lnTo>
                  <a:lnTo>
                    <a:pt x="447" y="328"/>
                  </a:lnTo>
                  <a:lnTo>
                    <a:pt x="445" y="335"/>
                  </a:lnTo>
                  <a:lnTo>
                    <a:pt x="444" y="341"/>
                  </a:lnTo>
                  <a:lnTo>
                    <a:pt x="444" y="349"/>
                  </a:lnTo>
                  <a:lnTo>
                    <a:pt x="444" y="354"/>
                  </a:lnTo>
                  <a:lnTo>
                    <a:pt x="442" y="360"/>
                  </a:lnTo>
                  <a:lnTo>
                    <a:pt x="441" y="364"/>
                  </a:lnTo>
                  <a:lnTo>
                    <a:pt x="440" y="368"/>
                  </a:lnTo>
                  <a:lnTo>
                    <a:pt x="437" y="372"/>
                  </a:lnTo>
                  <a:lnTo>
                    <a:pt x="432" y="376"/>
                  </a:lnTo>
                  <a:lnTo>
                    <a:pt x="426" y="382"/>
                  </a:lnTo>
                  <a:lnTo>
                    <a:pt x="421" y="390"/>
                  </a:lnTo>
                  <a:lnTo>
                    <a:pt x="419" y="396"/>
                  </a:lnTo>
                  <a:lnTo>
                    <a:pt x="416" y="403"/>
                  </a:lnTo>
                  <a:lnTo>
                    <a:pt x="416" y="409"/>
                  </a:lnTo>
                  <a:lnTo>
                    <a:pt x="416" y="417"/>
                  </a:lnTo>
                  <a:lnTo>
                    <a:pt x="417" y="425"/>
                  </a:lnTo>
                  <a:lnTo>
                    <a:pt x="420" y="431"/>
                  </a:lnTo>
                  <a:lnTo>
                    <a:pt x="423" y="435"/>
                  </a:lnTo>
                  <a:lnTo>
                    <a:pt x="427" y="440"/>
                  </a:lnTo>
                  <a:lnTo>
                    <a:pt x="435" y="446"/>
                  </a:lnTo>
                  <a:lnTo>
                    <a:pt x="442" y="452"/>
                  </a:lnTo>
                  <a:lnTo>
                    <a:pt x="445" y="455"/>
                  </a:lnTo>
                  <a:lnTo>
                    <a:pt x="447" y="460"/>
                  </a:lnTo>
                  <a:lnTo>
                    <a:pt x="448" y="466"/>
                  </a:lnTo>
                  <a:lnTo>
                    <a:pt x="450" y="475"/>
                  </a:lnTo>
                  <a:lnTo>
                    <a:pt x="451" y="490"/>
                  </a:lnTo>
                  <a:lnTo>
                    <a:pt x="452" y="508"/>
                  </a:lnTo>
                  <a:lnTo>
                    <a:pt x="451" y="530"/>
                  </a:lnTo>
                  <a:lnTo>
                    <a:pt x="450" y="560"/>
                  </a:lnTo>
                  <a:lnTo>
                    <a:pt x="450" y="576"/>
                  </a:lnTo>
                  <a:lnTo>
                    <a:pt x="451" y="591"/>
                  </a:lnTo>
                  <a:lnTo>
                    <a:pt x="451" y="604"/>
                  </a:lnTo>
                  <a:lnTo>
                    <a:pt x="453" y="615"/>
                  </a:lnTo>
                  <a:lnTo>
                    <a:pt x="454" y="627"/>
                  </a:lnTo>
                  <a:lnTo>
                    <a:pt x="454" y="637"/>
                  </a:lnTo>
                  <a:lnTo>
                    <a:pt x="452" y="646"/>
                  </a:lnTo>
                  <a:lnTo>
                    <a:pt x="448" y="654"/>
                  </a:lnTo>
                  <a:lnTo>
                    <a:pt x="444" y="662"/>
                  </a:lnTo>
                  <a:lnTo>
                    <a:pt x="440" y="667"/>
                  </a:lnTo>
                  <a:lnTo>
                    <a:pt x="440" y="668"/>
                  </a:lnTo>
                  <a:lnTo>
                    <a:pt x="442" y="669"/>
                  </a:lnTo>
                  <a:lnTo>
                    <a:pt x="446" y="669"/>
                  </a:lnTo>
                  <a:lnTo>
                    <a:pt x="451" y="668"/>
                  </a:lnTo>
                  <a:lnTo>
                    <a:pt x="457" y="668"/>
                  </a:lnTo>
                  <a:lnTo>
                    <a:pt x="463" y="669"/>
                  </a:lnTo>
                  <a:lnTo>
                    <a:pt x="469" y="671"/>
                  </a:lnTo>
                  <a:lnTo>
                    <a:pt x="476" y="672"/>
                  </a:lnTo>
                  <a:lnTo>
                    <a:pt x="482" y="675"/>
                  </a:lnTo>
                  <a:lnTo>
                    <a:pt x="488" y="678"/>
                  </a:lnTo>
                  <a:lnTo>
                    <a:pt x="491" y="680"/>
                  </a:lnTo>
                  <a:lnTo>
                    <a:pt x="495" y="684"/>
                  </a:lnTo>
                  <a:lnTo>
                    <a:pt x="496" y="688"/>
                  </a:lnTo>
                  <a:lnTo>
                    <a:pt x="498" y="697"/>
                  </a:lnTo>
                  <a:lnTo>
                    <a:pt x="498" y="705"/>
                  </a:lnTo>
                  <a:lnTo>
                    <a:pt x="500" y="716"/>
                  </a:lnTo>
                  <a:lnTo>
                    <a:pt x="500" y="725"/>
                  </a:lnTo>
                  <a:lnTo>
                    <a:pt x="501" y="735"/>
                  </a:lnTo>
                  <a:lnTo>
                    <a:pt x="502" y="742"/>
                  </a:lnTo>
                  <a:lnTo>
                    <a:pt x="504" y="747"/>
                  </a:lnTo>
                  <a:lnTo>
                    <a:pt x="508" y="749"/>
                  </a:lnTo>
                  <a:lnTo>
                    <a:pt x="511" y="750"/>
                  </a:lnTo>
                  <a:lnTo>
                    <a:pt x="517" y="753"/>
                  </a:lnTo>
                  <a:lnTo>
                    <a:pt x="523" y="754"/>
                  </a:lnTo>
                  <a:lnTo>
                    <a:pt x="534" y="755"/>
                  </a:lnTo>
                  <a:lnTo>
                    <a:pt x="542" y="755"/>
                  </a:lnTo>
                  <a:lnTo>
                    <a:pt x="548" y="755"/>
                  </a:lnTo>
                  <a:lnTo>
                    <a:pt x="555" y="756"/>
                  </a:lnTo>
                  <a:lnTo>
                    <a:pt x="564" y="757"/>
                  </a:lnTo>
                  <a:lnTo>
                    <a:pt x="571" y="761"/>
                  </a:lnTo>
                  <a:lnTo>
                    <a:pt x="587" y="775"/>
                  </a:lnTo>
                  <a:lnTo>
                    <a:pt x="605" y="793"/>
                  </a:lnTo>
                  <a:lnTo>
                    <a:pt x="608" y="795"/>
                  </a:lnTo>
                  <a:lnTo>
                    <a:pt x="611" y="798"/>
                  </a:lnTo>
                  <a:lnTo>
                    <a:pt x="614" y="799"/>
                  </a:lnTo>
                  <a:lnTo>
                    <a:pt x="617" y="799"/>
                  </a:lnTo>
                  <a:lnTo>
                    <a:pt x="626" y="799"/>
                  </a:lnTo>
                  <a:lnTo>
                    <a:pt x="635" y="798"/>
                  </a:lnTo>
                  <a:lnTo>
                    <a:pt x="640" y="798"/>
                  </a:lnTo>
                  <a:lnTo>
                    <a:pt x="645" y="800"/>
                  </a:lnTo>
                  <a:lnTo>
                    <a:pt x="649" y="804"/>
                  </a:lnTo>
                  <a:lnTo>
                    <a:pt x="653" y="809"/>
                  </a:lnTo>
                  <a:lnTo>
                    <a:pt x="656" y="814"/>
                  </a:lnTo>
                  <a:lnTo>
                    <a:pt x="659" y="822"/>
                  </a:lnTo>
                  <a:lnTo>
                    <a:pt x="661" y="829"/>
                  </a:lnTo>
                  <a:lnTo>
                    <a:pt x="664" y="837"/>
                  </a:lnTo>
                  <a:lnTo>
                    <a:pt x="666" y="860"/>
                  </a:lnTo>
                  <a:lnTo>
                    <a:pt x="666" y="885"/>
                  </a:lnTo>
                  <a:lnTo>
                    <a:pt x="665" y="896"/>
                  </a:lnTo>
                  <a:lnTo>
                    <a:pt x="664" y="907"/>
                  </a:lnTo>
                  <a:lnTo>
                    <a:pt x="661" y="917"/>
                  </a:lnTo>
                  <a:lnTo>
                    <a:pt x="658" y="925"/>
                  </a:lnTo>
                  <a:lnTo>
                    <a:pt x="654" y="931"/>
                  </a:lnTo>
                  <a:lnTo>
                    <a:pt x="652" y="937"/>
                  </a:lnTo>
                  <a:lnTo>
                    <a:pt x="652" y="943"/>
                  </a:lnTo>
                  <a:lnTo>
                    <a:pt x="652" y="949"/>
                  </a:lnTo>
                  <a:lnTo>
                    <a:pt x="653" y="961"/>
                  </a:lnTo>
                  <a:lnTo>
                    <a:pt x="656" y="970"/>
                  </a:lnTo>
                  <a:lnTo>
                    <a:pt x="659" y="980"/>
                  </a:lnTo>
                  <a:lnTo>
                    <a:pt x="660" y="992"/>
                  </a:lnTo>
                  <a:lnTo>
                    <a:pt x="660" y="1003"/>
                  </a:lnTo>
                  <a:lnTo>
                    <a:pt x="656" y="1015"/>
                  </a:lnTo>
                  <a:lnTo>
                    <a:pt x="652" y="1027"/>
                  </a:lnTo>
                  <a:lnTo>
                    <a:pt x="645" y="1039"/>
                  </a:lnTo>
                  <a:lnTo>
                    <a:pt x="641" y="1045"/>
                  </a:lnTo>
                  <a:lnTo>
                    <a:pt x="636" y="1050"/>
                  </a:lnTo>
                  <a:lnTo>
                    <a:pt x="631" y="1055"/>
                  </a:lnTo>
                  <a:lnTo>
                    <a:pt x="626" y="1058"/>
                  </a:lnTo>
                  <a:lnTo>
                    <a:pt x="621" y="1060"/>
                  </a:lnTo>
                  <a:lnTo>
                    <a:pt x="617" y="1063"/>
                  </a:lnTo>
                  <a:lnTo>
                    <a:pt x="612" y="1063"/>
                  </a:lnTo>
                  <a:lnTo>
                    <a:pt x="609" y="1063"/>
                  </a:lnTo>
                  <a:lnTo>
                    <a:pt x="605" y="1062"/>
                  </a:lnTo>
                  <a:lnTo>
                    <a:pt x="602" y="1059"/>
                  </a:lnTo>
                  <a:lnTo>
                    <a:pt x="598" y="1056"/>
                  </a:lnTo>
                  <a:lnTo>
                    <a:pt x="593" y="1051"/>
                  </a:lnTo>
                  <a:lnTo>
                    <a:pt x="587" y="1047"/>
                  </a:lnTo>
                  <a:lnTo>
                    <a:pt x="580" y="1044"/>
                  </a:lnTo>
                  <a:lnTo>
                    <a:pt x="572" y="1041"/>
                  </a:lnTo>
                  <a:lnTo>
                    <a:pt x="564" y="1041"/>
                  </a:lnTo>
                  <a:lnTo>
                    <a:pt x="553" y="1041"/>
                  </a:lnTo>
                  <a:lnTo>
                    <a:pt x="543" y="1043"/>
                  </a:lnTo>
                  <a:lnTo>
                    <a:pt x="533" y="1045"/>
                  </a:lnTo>
                  <a:lnTo>
                    <a:pt x="522" y="1050"/>
                  </a:lnTo>
                  <a:lnTo>
                    <a:pt x="513" y="1055"/>
                  </a:lnTo>
                  <a:lnTo>
                    <a:pt x="504" y="1060"/>
                  </a:lnTo>
                  <a:lnTo>
                    <a:pt x="496" y="1068"/>
                  </a:lnTo>
                  <a:lnTo>
                    <a:pt x="489" y="1075"/>
                  </a:lnTo>
                  <a:lnTo>
                    <a:pt x="477" y="1089"/>
                  </a:lnTo>
                  <a:lnTo>
                    <a:pt x="470" y="1101"/>
                  </a:lnTo>
                  <a:lnTo>
                    <a:pt x="464" y="1110"/>
                  </a:lnTo>
                  <a:lnTo>
                    <a:pt x="457" y="1119"/>
                  </a:lnTo>
                  <a:lnTo>
                    <a:pt x="453" y="1121"/>
                  </a:lnTo>
                  <a:lnTo>
                    <a:pt x="450" y="1125"/>
                  </a:lnTo>
                  <a:lnTo>
                    <a:pt x="446" y="1126"/>
                  </a:lnTo>
                  <a:lnTo>
                    <a:pt x="442" y="1127"/>
                  </a:lnTo>
                  <a:lnTo>
                    <a:pt x="435" y="1128"/>
                  </a:lnTo>
                  <a:lnTo>
                    <a:pt x="428" y="1132"/>
                  </a:lnTo>
                  <a:lnTo>
                    <a:pt x="420" y="1137"/>
                  </a:lnTo>
                  <a:lnTo>
                    <a:pt x="410" y="1144"/>
                  </a:lnTo>
                  <a:lnTo>
                    <a:pt x="400" y="1156"/>
                  </a:lnTo>
                  <a:lnTo>
                    <a:pt x="390" y="1167"/>
                  </a:lnTo>
                  <a:lnTo>
                    <a:pt x="382" y="1181"/>
                  </a:lnTo>
                  <a:lnTo>
                    <a:pt x="378" y="1192"/>
                  </a:lnTo>
                  <a:lnTo>
                    <a:pt x="376" y="1197"/>
                  </a:lnTo>
                  <a:lnTo>
                    <a:pt x="375" y="1201"/>
                  </a:lnTo>
                  <a:lnTo>
                    <a:pt x="372" y="1203"/>
                  </a:lnTo>
                  <a:lnTo>
                    <a:pt x="370" y="1205"/>
                  </a:lnTo>
                  <a:lnTo>
                    <a:pt x="369" y="1205"/>
                  </a:lnTo>
                  <a:lnTo>
                    <a:pt x="366" y="1205"/>
                  </a:lnTo>
                  <a:lnTo>
                    <a:pt x="364" y="1204"/>
                  </a:lnTo>
                  <a:lnTo>
                    <a:pt x="363" y="1202"/>
                  </a:lnTo>
                  <a:lnTo>
                    <a:pt x="360" y="1197"/>
                  </a:lnTo>
                  <a:lnTo>
                    <a:pt x="358" y="1189"/>
                  </a:lnTo>
                  <a:lnTo>
                    <a:pt x="356" y="1181"/>
                  </a:lnTo>
                  <a:lnTo>
                    <a:pt x="356" y="1171"/>
                  </a:lnTo>
                  <a:lnTo>
                    <a:pt x="354" y="1163"/>
                  </a:lnTo>
                  <a:lnTo>
                    <a:pt x="352" y="1157"/>
                  </a:lnTo>
                  <a:lnTo>
                    <a:pt x="351" y="1154"/>
                  </a:lnTo>
                  <a:lnTo>
                    <a:pt x="349" y="1153"/>
                  </a:lnTo>
                  <a:lnTo>
                    <a:pt x="346" y="1152"/>
                  </a:lnTo>
                  <a:lnTo>
                    <a:pt x="344" y="1152"/>
                  </a:lnTo>
                  <a:lnTo>
                    <a:pt x="338" y="1153"/>
                  </a:lnTo>
                  <a:lnTo>
                    <a:pt x="332" y="1156"/>
                  </a:lnTo>
                  <a:lnTo>
                    <a:pt x="326" y="1162"/>
                  </a:lnTo>
                  <a:lnTo>
                    <a:pt x="319" y="1169"/>
                  </a:lnTo>
                  <a:lnTo>
                    <a:pt x="310" y="1176"/>
                  </a:lnTo>
                  <a:lnTo>
                    <a:pt x="303" y="1182"/>
                  </a:lnTo>
                  <a:lnTo>
                    <a:pt x="299" y="1184"/>
                  </a:lnTo>
                  <a:lnTo>
                    <a:pt x="295" y="1185"/>
                  </a:lnTo>
                  <a:lnTo>
                    <a:pt x="291" y="1185"/>
                  </a:lnTo>
                  <a:lnTo>
                    <a:pt x="287" y="1184"/>
                  </a:lnTo>
                  <a:lnTo>
                    <a:pt x="283" y="1183"/>
                  </a:lnTo>
                  <a:lnTo>
                    <a:pt x="280" y="1181"/>
                  </a:lnTo>
                  <a:lnTo>
                    <a:pt x="277" y="1178"/>
                  </a:lnTo>
                  <a:lnTo>
                    <a:pt x="275" y="1175"/>
                  </a:lnTo>
                  <a:lnTo>
                    <a:pt x="270" y="1166"/>
                  </a:lnTo>
                  <a:lnTo>
                    <a:pt x="264" y="1153"/>
                  </a:lnTo>
                  <a:lnTo>
                    <a:pt x="262" y="1147"/>
                  </a:lnTo>
                  <a:lnTo>
                    <a:pt x="257" y="1143"/>
                  </a:lnTo>
                  <a:lnTo>
                    <a:pt x="252" y="1139"/>
                  </a:lnTo>
                  <a:lnTo>
                    <a:pt x="247" y="1137"/>
                  </a:lnTo>
                  <a:lnTo>
                    <a:pt x="243" y="1135"/>
                  </a:lnTo>
                  <a:lnTo>
                    <a:pt x="238" y="1135"/>
                  </a:lnTo>
                  <a:lnTo>
                    <a:pt x="233" y="1135"/>
                  </a:lnTo>
                  <a:lnTo>
                    <a:pt x="228" y="1137"/>
                  </a:lnTo>
                  <a:lnTo>
                    <a:pt x="224" y="1140"/>
                  </a:lnTo>
                  <a:lnTo>
                    <a:pt x="219" y="1144"/>
                  </a:lnTo>
                  <a:lnTo>
                    <a:pt x="213" y="1150"/>
                  </a:lnTo>
                  <a:lnTo>
                    <a:pt x="208" y="1156"/>
                  </a:lnTo>
                  <a:lnTo>
                    <a:pt x="196" y="1171"/>
                  </a:lnTo>
                  <a:lnTo>
                    <a:pt x="186" y="1185"/>
                  </a:lnTo>
                  <a:lnTo>
                    <a:pt x="180" y="1192"/>
                  </a:lnTo>
                  <a:lnTo>
                    <a:pt x="174" y="1197"/>
                  </a:lnTo>
                  <a:lnTo>
                    <a:pt x="169" y="1202"/>
                  </a:lnTo>
                  <a:lnTo>
                    <a:pt x="164" y="1204"/>
                  </a:lnTo>
                  <a:lnTo>
                    <a:pt x="160" y="1207"/>
                  </a:lnTo>
                  <a:lnTo>
                    <a:pt x="155" y="1207"/>
                  </a:lnTo>
                  <a:lnTo>
                    <a:pt x="150" y="1207"/>
                  </a:lnTo>
                  <a:lnTo>
                    <a:pt x="146" y="1207"/>
                  </a:lnTo>
                  <a:lnTo>
                    <a:pt x="143" y="1205"/>
                  </a:lnTo>
                  <a:lnTo>
                    <a:pt x="138" y="1203"/>
                  </a:lnTo>
                  <a:lnTo>
                    <a:pt x="135" y="1200"/>
                  </a:lnTo>
                  <a:lnTo>
                    <a:pt x="131" y="1196"/>
                  </a:lnTo>
                  <a:lnTo>
                    <a:pt x="124" y="1189"/>
                  </a:lnTo>
                  <a:lnTo>
                    <a:pt x="119" y="1181"/>
                  </a:lnTo>
                  <a:lnTo>
                    <a:pt x="114" y="1173"/>
                  </a:lnTo>
                  <a:lnTo>
                    <a:pt x="110" y="1167"/>
                  </a:lnTo>
                  <a:lnTo>
                    <a:pt x="107" y="1165"/>
                  </a:lnTo>
                  <a:lnTo>
                    <a:pt x="105" y="1164"/>
                  </a:lnTo>
                  <a:lnTo>
                    <a:pt x="104" y="1164"/>
                  </a:lnTo>
                  <a:lnTo>
                    <a:pt x="101" y="1166"/>
                  </a:lnTo>
                  <a:lnTo>
                    <a:pt x="98" y="1173"/>
                  </a:lnTo>
                  <a:lnTo>
                    <a:pt x="95" y="1183"/>
                  </a:lnTo>
                  <a:lnTo>
                    <a:pt x="93" y="1192"/>
                  </a:lnTo>
                  <a:lnTo>
                    <a:pt x="88" y="1203"/>
                  </a:lnTo>
                  <a:lnTo>
                    <a:pt x="86" y="1208"/>
                  </a:lnTo>
                  <a:lnTo>
                    <a:pt x="83" y="1210"/>
                  </a:lnTo>
                  <a:lnTo>
                    <a:pt x="80" y="1211"/>
                  </a:lnTo>
                  <a:lnTo>
                    <a:pt x="75" y="1213"/>
                  </a:lnTo>
                  <a:lnTo>
                    <a:pt x="66" y="1211"/>
                  </a:lnTo>
                  <a:lnTo>
                    <a:pt x="53" y="1208"/>
                  </a:lnTo>
                  <a:lnTo>
                    <a:pt x="45" y="1208"/>
                  </a:lnTo>
                  <a:lnTo>
                    <a:pt x="39" y="1209"/>
                  </a:lnTo>
                  <a:lnTo>
                    <a:pt x="34" y="1211"/>
                  </a:lnTo>
                  <a:lnTo>
                    <a:pt x="29" y="1216"/>
                  </a:lnTo>
                  <a:lnTo>
                    <a:pt x="19" y="1226"/>
                  </a:lnTo>
                  <a:lnTo>
                    <a:pt x="13" y="1236"/>
                  </a:lnTo>
                  <a:lnTo>
                    <a:pt x="9" y="1245"/>
                  </a:lnTo>
                  <a:lnTo>
                    <a:pt x="7" y="1251"/>
                  </a:lnTo>
                  <a:lnTo>
                    <a:pt x="7" y="1254"/>
                  </a:lnTo>
                  <a:lnTo>
                    <a:pt x="9" y="1257"/>
                  </a:lnTo>
                  <a:lnTo>
                    <a:pt x="11" y="1259"/>
                  </a:lnTo>
                  <a:lnTo>
                    <a:pt x="14" y="1263"/>
                  </a:lnTo>
                  <a:lnTo>
                    <a:pt x="23" y="1268"/>
                  </a:lnTo>
                  <a:lnTo>
                    <a:pt x="34" y="1276"/>
                  </a:lnTo>
                  <a:lnTo>
                    <a:pt x="44" y="1284"/>
                  </a:lnTo>
                  <a:lnTo>
                    <a:pt x="54" y="1293"/>
                  </a:lnTo>
                  <a:lnTo>
                    <a:pt x="58" y="1298"/>
                  </a:lnTo>
                  <a:lnTo>
                    <a:pt x="61" y="1304"/>
                  </a:lnTo>
                  <a:lnTo>
                    <a:pt x="63" y="1309"/>
                  </a:lnTo>
                  <a:lnTo>
                    <a:pt x="66" y="1314"/>
                  </a:lnTo>
                  <a:lnTo>
                    <a:pt x="67" y="1327"/>
                  </a:lnTo>
                  <a:lnTo>
                    <a:pt x="68" y="1343"/>
                  </a:lnTo>
                  <a:lnTo>
                    <a:pt x="68" y="1353"/>
                  </a:lnTo>
                  <a:lnTo>
                    <a:pt x="67" y="1359"/>
                  </a:lnTo>
                  <a:lnTo>
                    <a:pt x="66" y="1365"/>
                  </a:lnTo>
                  <a:lnTo>
                    <a:pt x="64" y="1368"/>
                  </a:lnTo>
                  <a:lnTo>
                    <a:pt x="61" y="1374"/>
                  </a:lnTo>
                  <a:lnTo>
                    <a:pt x="56" y="1383"/>
                  </a:lnTo>
                  <a:lnTo>
                    <a:pt x="54" y="1386"/>
                  </a:lnTo>
                  <a:lnTo>
                    <a:pt x="54" y="1390"/>
                  </a:lnTo>
                  <a:lnTo>
                    <a:pt x="55" y="1392"/>
                  </a:lnTo>
                  <a:lnTo>
                    <a:pt x="56" y="1394"/>
                  </a:lnTo>
                  <a:lnTo>
                    <a:pt x="60" y="1402"/>
                  </a:lnTo>
                  <a:lnTo>
                    <a:pt x="63" y="1412"/>
                  </a:lnTo>
                  <a:lnTo>
                    <a:pt x="64" y="1419"/>
                  </a:lnTo>
                  <a:lnTo>
                    <a:pt x="64" y="1427"/>
                  </a:lnTo>
                  <a:lnTo>
                    <a:pt x="63" y="1435"/>
                  </a:lnTo>
                  <a:lnTo>
                    <a:pt x="62" y="1442"/>
                  </a:lnTo>
                  <a:lnTo>
                    <a:pt x="60" y="1449"/>
                  </a:lnTo>
                  <a:lnTo>
                    <a:pt x="57" y="1456"/>
                  </a:lnTo>
                  <a:lnTo>
                    <a:pt x="54" y="1462"/>
                  </a:lnTo>
                  <a:lnTo>
                    <a:pt x="49" y="1466"/>
                  </a:lnTo>
                  <a:lnTo>
                    <a:pt x="44" y="1469"/>
                  </a:lnTo>
                  <a:lnTo>
                    <a:pt x="38" y="1473"/>
                  </a:lnTo>
                  <a:lnTo>
                    <a:pt x="32" y="1475"/>
                  </a:lnTo>
                  <a:lnTo>
                    <a:pt x="25" y="1478"/>
                  </a:lnTo>
                  <a:lnTo>
                    <a:pt x="13" y="1480"/>
                  </a:lnTo>
                  <a:lnTo>
                    <a:pt x="4" y="1484"/>
                  </a:lnTo>
                  <a:lnTo>
                    <a:pt x="3" y="1486"/>
                  </a:lnTo>
                  <a:lnTo>
                    <a:pt x="0" y="1487"/>
                  </a:lnTo>
                  <a:lnTo>
                    <a:pt x="0" y="1490"/>
                  </a:lnTo>
                  <a:lnTo>
                    <a:pt x="0" y="1492"/>
                  </a:lnTo>
                  <a:lnTo>
                    <a:pt x="1" y="1497"/>
                  </a:lnTo>
                  <a:lnTo>
                    <a:pt x="6" y="1500"/>
                  </a:lnTo>
                  <a:lnTo>
                    <a:pt x="11" y="1505"/>
                  </a:lnTo>
                  <a:lnTo>
                    <a:pt x="17" y="1510"/>
                  </a:lnTo>
                  <a:lnTo>
                    <a:pt x="20" y="1517"/>
                  </a:lnTo>
                  <a:lnTo>
                    <a:pt x="25" y="1526"/>
                  </a:lnTo>
                  <a:lnTo>
                    <a:pt x="29" y="1536"/>
                  </a:lnTo>
                  <a:lnTo>
                    <a:pt x="32" y="1544"/>
                  </a:lnTo>
                  <a:lnTo>
                    <a:pt x="35" y="1547"/>
                  </a:lnTo>
                  <a:lnTo>
                    <a:pt x="37" y="1549"/>
                  </a:lnTo>
                  <a:lnTo>
                    <a:pt x="39" y="1550"/>
                  </a:lnTo>
                  <a:lnTo>
                    <a:pt x="42" y="1551"/>
                  </a:lnTo>
                  <a:lnTo>
                    <a:pt x="45" y="1550"/>
                  </a:lnTo>
                  <a:lnTo>
                    <a:pt x="50" y="1549"/>
                  </a:lnTo>
                  <a:lnTo>
                    <a:pt x="54" y="1545"/>
                  </a:lnTo>
                  <a:lnTo>
                    <a:pt x="58" y="1538"/>
                  </a:lnTo>
                  <a:lnTo>
                    <a:pt x="63" y="1528"/>
                  </a:lnTo>
                  <a:lnTo>
                    <a:pt x="67" y="1516"/>
                  </a:lnTo>
                  <a:lnTo>
                    <a:pt x="73" y="1505"/>
                  </a:lnTo>
                  <a:lnTo>
                    <a:pt x="78" y="1497"/>
                  </a:lnTo>
                  <a:lnTo>
                    <a:pt x="85" y="1492"/>
                  </a:lnTo>
                  <a:lnTo>
                    <a:pt x="93" y="1490"/>
                  </a:lnTo>
                  <a:lnTo>
                    <a:pt x="97" y="1488"/>
                  </a:lnTo>
                  <a:lnTo>
                    <a:pt x="99" y="1488"/>
                  </a:lnTo>
                  <a:lnTo>
                    <a:pt x="102" y="1490"/>
                  </a:lnTo>
                  <a:lnTo>
                    <a:pt x="104" y="1491"/>
                  </a:lnTo>
                  <a:lnTo>
                    <a:pt x="106" y="1497"/>
                  </a:lnTo>
                  <a:lnTo>
                    <a:pt x="106" y="1506"/>
                  </a:lnTo>
                  <a:lnTo>
                    <a:pt x="106" y="1519"/>
                  </a:lnTo>
                  <a:lnTo>
                    <a:pt x="106" y="1534"/>
                  </a:lnTo>
                  <a:lnTo>
                    <a:pt x="107" y="1542"/>
                  </a:lnTo>
                  <a:lnTo>
                    <a:pt x="110" y="1548"/>
                  </a:lnTo>
                  <a:lnTo>
                    <a:pt x="113" y="1553"/>
                  </a:lnTo>
                  <a:lnTo>
                    <a:pt x="118" y="1557"/>
                  </a:lnTo>
                  <a:lnTo>
                    <a:pt x="127" y="1564"/>
                  </a:lnTo>
                  <a:lnTo>
                    <a:pt x="138" y="1568"/>
                  </a:lnTo>
                  <a:lnTo>
                    <a:pt x="148" y="1570"/>
                  </a:lnTo>
                  <a:lnTo>
                    <a:pt x="157" y="1574"/>
                  </a:lnTo>
                  <a:lnTo>
                    <a:pt x="162" y="1575"/>
                  </a:lnTo>
                  <a:lnTo>
                    <a:pt x="165" y="1578"/>
                  </a:lnTo>
                  <a:lnTo>
                    <a:pt x="169" y="1580"/>
                  </a:lnTo>
                  <a:lnTo>
                    <a:pt x="173" y="1583"/>
                  </a:lnTo>
                  <a:lnTo>
                    <a:pt x="179" y="1594"/>
                  </a:lnTo>
                  <a:lnTo>
                    <a:pt x="186" y="1610"/>
                  </a:lnTo>
                  <a:lnTo>
                    <a:pt x="188" y="1618"/>
                  </a:lnTo>
                  <a:lnTo>
                    <a:pt x="189" y="1626"/>
                  </a:lnTo>
                  <a:lnTo>
                    <a:pt x="189" y="1633"/>
                  </a:lnTo>
                  <a:lnTo>
                    <a:pt x="188" y="1639"/>
                  </a:lnTo>
                  <a:lnTo>
                    <a:pt x="186" y="1644"/>
                  </a:lnTo>
                  <a:lnTo>
                    <a:pt x="184" y="1649"/>
                  </a:lnTo>
                  <a:lnTo>
                    <a:pt x="184" y="1652"/>
                  </a:lnTo>
                  <a:lnTo>
                    <a:pt x="186" y="1657"/>
                  </a:lnTo>
                  <a:lnTo>
                    <a:pt x="189" y="1664"/>
                  </a:lnTo>
                  <a:lnTo>
                    <a:pt x="195" y="1671"/>
                  </a:lnTo>
                  <a:lnTo>
                    <a:pt x="198" y="1675"/>
                  </a:lnTo>
                  <a:lnTo>
                    <a:pt x="199" y="1679"/>
                  </a:lnTo>
                  <a:lnTo>
                    <a:pt x="200" y="1682"/>
                  </a:lnTo>
                  <a:lnTo>
                    <a:pt x="201" y="1686"/>
                  </a:lnTo>
                  <a:lnTo>
                    <a:pt x="200" y="1695"/>
                  </a:lnTo>
                  <a:lnTo>
                    <a:pt x="199" y="1706"/>
                  </a:lnTo>
                  <a:lnTo>
                    <a:pt x="198" y="1711"/>
                  </a:lnTo>
                  <a:lnTo>
                    <a:pt x="199" y="1714"/>
                  </a:lnTo>
                  <a:lnTo>
                    <a:pt x="201" y="1717"/>
                  </a:lnTo>
                  <a:lnTo>
                    <a:pt x="204" y="1719"/>
                  </a:lnTo>
                  <a:lnTo>
                    <a:pt x="206" y="1719"/>
                  </a:lnTo>
                  <a:lnTo>
                    <a:pt x="209" y="1719"/>
                  </a:lnTo>
                  <a:lnTo>
                    <a:pt x="213" y="1718"/>
                  </a:lnTo>
                  <a:lnTo>
                    <a:pt x="217" y="1717"/>
                  </a:lnTo>
                  <a:lnTo>
                    <a:pt x="224" y="1712"/>
                  </a:lnTo>
                  <a:lnTo>
                    <a:pt x="231" y="1707"/>
                  </a:lnTo>
                  <a:lnTo>
                    <a:pt x="238" y="1700"/>
                  </a:lnTo>
                  <a:lnTo>
                    <a:pt x="243" y="1694"/>
                  </a:lnTo>
                  <a:lnTo>
                    <a:pt x="247" y="1688"/>
                  </a:lnTo>
                  <a:lnTo>
                    <a:pt x="251" y="1685"/>
                  </a:lnTo>
                  <a:lnTo>
                    <a:pt x="252" y="1685"/>
                  </a:lnTo>
                  <a:lnTo>
                    <a:pt x="255" y="1686"/>
                  </a:lnTo>
                  <a:lnTo>
                    <a:pt x="257" y="1687"/>
                  </a:lnTo>
                  <a:lnTo>
                    <a:pt x="259" y="1689"/>
                  </a:lnTo>
                  <a:lnTo>
                    <a:pt x="263" y="1694"/>
                  </a:lnTo>
                  <a:lnTo>
                    <a:pt x="265" y="1699"/>
                  </a:lnTo>
                  <a:lnTo>
                    <a:pt x="267" y="1704"/>
                  </a:lnTo>
                  <a:lnTo>
                    <a:pt x="269" y="1709"/>
                  </a:lnTo>
                  <a:lnTo>
                    <a:pt x="271" y="1724"/>
                  </a:lnTo>
                  <a:lnTo>
                    <a:pt x="272" y="1739"/>
                  </a:lnTo>
                  <a:lnTo>
                    <a:pt x="274" y="1756"/>
                  </a:lnTo>
                  <a:lnTo>
                    <a:pt x="276" y="1770"/>
                  </a:lnTo>
                  <a:lnTo>
                    <a:pt x="277" y="1776"/>
                  </a:lnTo>
                  <a:lnTo>
                    <a:pt x="281" y="1782"/>
                  </a:lnTo>
                  <a:lnTo>
                    <a:pt x="284" y="1788"/>
                  </a:lnTo>
                  <a:lnTo>
                    <a:pt x="289" y="1793"/>
                  </a:lnTo>
                  <a:lnTo>
                    <a:pt x="300" y="1801"/>
                  </a:lnTo>
                  <a:lnTo>
                    <a:pt x="309" y="1805"/>
                  </a:lnTo>
                  <a:lnTo>
                    <a:pt x="314" y="1807"/>
                  </a:lnTo>
                  <a:lnTo>
                    <a:pt x="318" y="1808"/>
                  </a:lnTo>
                  <a:lnTo>
                    <a:pt x="320" y="1808"/>
                  </a:lnTo>
                  <a:lnTo>
                    <a:pt x="321" y="1807"/>
                  </a:lnTo>
                  <a:lnTo>
                    <a:pt x="322" y="1806"/>
                  </a:lnTo>
                  <a:lnTo>
                    <a:pt x="324" y="1803"/>
                  </a:lnTo>
                  <a:lnTo>
                    <a:pt x="327" y="1794"/>
                  </a:lnTo>
                  <a:lnTo>
                    <a:pt x="331" y="1789"/>
                  </a:lnTo>
                  <a:lnTo>
                    <a:pt x="333" y="1786"/>
                  </a:lnTo>
                  <a:lnTo>
                    <a:pt x="335" y="1783"/>
                  </a:lnTo>
                  <a:lnTo>
                    <a:pt x="337" y="1778"/>
                  </a:lnTo>
                  <a:lnTo>
                    <a:pt x="337" y="1772"/>
                  </a:lnTo>
                  <a:lnTo>
                    <a:pt x="338" y="1768"/>
                  </a:lnTo>
                  <a:lnTo>
                    <a:pt x="339" y="1764"/>
                  </a:lnTo>
                  <a:lnTo>
                    <a:pt x="340" y="1761"/>
                  </a:lnTo>
                  <a:lnTo>
                    <a:pt x="343" y="1758"/>
                  </a:lnTo>
                  <a:lnTo>
                    <a:pt x="346" y="1756"/>
                  </a:lnTo>
                  <a:lnTo>
                    <a:pt x="351" y="1755"/>
                  </a:lnTo>
                  <a:lnTo>
                    <a:pt x="354" y="1753"/>
                  </a:lnTo>
                  <a:lnTo>
                    <a:pt x="359" y="1751"/>
                  </a:lnTo>
                  <a:lnTo>
                    <a:pt x="362" y="1747"/>
                  </a:lnTo>
                  <a:lnTo>
                    <a:pt x="364" y="1743"/>
                  </a:lnTo>
                  <a:lnTo>
                    <a:pt x="362" y="1734"/>
                  </a:lnTo>
                  <a:lnTo>
                    <a:pt x="359" y="1724"/>
                  </a:lnTo>
                  <a:lnTo>
                    <a:pt x="358" y="1718"/>
                  </a:lnTo>
                  <a:lnTo>
                    <a:pt x="358" y="1712"/>
                  </a:lnTo>
                  <a:lnTo>
                    <a:pt x="359" y="1706"/>
                  </a:lnTo>
                  <a:lnTo>
                    <a:pt x="362" y="1701"/>
                  </a:lnTo>
                  <a:lnTo>
                    <a:pt x="370" y="1695"/>
                  </a:lnTo>
                  <a:lnTo>
                    <a:pt x="376" y="1692"/>
                  </a:lnTo>
                  <a:lnTo>
                    <a:pt x="381" y="1689"/>
                  </a:lnTo>
                  <a:lnTo>
                    <a:pt x="383" y="1687"/>
                  </a:lnTo>
                  <a:lnTo>
                    <a:pt x="385" y="1685"/>
                  </a:lnTo>
                  <a:lnTo>
                    <a:pt x="387" y="1682"/>
                  </a:lnTo>
                  <a:lnTo>
                    <a:pt x="387" y="1676"/>
                  </a:lnTo>
                  <a:lnTo>
                    <a:pt x="387" y="1668"/>
                  </a:lnTo>
                  <a:lnTo>
                    <a:pt x="387" y="1662"/>
                  </a:lnTo>
                  <a:lnTo>
                    <a:pt x="387" y="1655"/>
                  </a:lnTo>
                  <a:lnTo>
                    <a:pt x="388" y="1649"/>
                  </a:lnTo>
                  <a:lnTo>
                    <a:pt x="390" y="1644"/>
                  </a:lnTo>
                  <a:lnTo>
                    <a:pt x="396" y="1635"/>
                  </a:lnTo>
                  <a:lnTo>
                    <a:pt x="403" y="1623"/>
                  </a:lnTo>
                  <a:lnTo>
                    <a:pt x="410" y="1611"/>
                  </a:lnTo>
                  <a:lnTo>
                    <a:pt x="416" y="1602"/>
                  </a:lnTo>
                  <a:lnTo>
                    <a:pt x="421" y="1597"/>
                  </a:lnTo>
                  <a:lnTo>
                    <a:pt x="427" y="1591"/>
                  </a:lnTo>
                  <a:lnTo>
                    <a:pt x="434" y="1586"/>
                  </a:lnTo>
                  <a:lnTo>
                    <a:pt x="441" y="1583"/>
                  </a:lnTo>
                  <a:lnTo>
                    <a:pt x="456" y="1582"/>
                  </a:lnTo>
                  <a:lnTo>
                    <a:pt x="469" y="1582"/>
                  </a:lnTo>
                  <a:lnTo>
                    <a:pt x="478" y="1585"/>
                  </a:lnTo>
                  <a:lnTo>
                    <a:pt x="484" y="1586"/>
                  </a:lnTo>
                  <a:lnTo>
                    <a:pt x="485" y="1586"/>
                  </a:lnTo>
                  <a:lnTo>
                    <a:pt x="488" y="1585"/>
                  </a:lnTo>
                  <a:lnTo>
                    <a:pt x="491" y="1582"/>
                  </a:lnTo>
                  <a:lnTo>
                    <a:pt x="494" y="1580"/>
                  </a:lnTo>
                  <a:lnTo>
                    <a:pt x="497" y="1576"/>
                  </a:lnTo>
                  <a:lnTo>
                    <a:pt x="500" y="1572"/>
                  </a:lnTo>
                  <a:lnTo>
                    <a:pt x="503" y="1566"/>
                  </a:lnTo>
                  <a:lnTo>
                    <a:pt x="504" y="1560"/>
                  </a:lnTo>
                  <a:lnTo>
                    <a:pt x="507" y="1553"/>
                  </a:lnTo>
                  <a:lnTo>
                    <a:pt x="509" y="1547"/>
                  </a:lnTo>
                  <a:lnTo>
                    <a:pt x="513" y="1541"/>
                  </a:lnTo>
                  <a:lnTo>
                    <a:pt x="517" y="1536"/>
                  </a:lnTo>
                  <a:lnTo>
                    <a:pt x="523" y="1531"/>
                  </a:lnTo>
                  <a:lnTo>
                    <a:pt x="532" y="1528"/>
                  </a:lnTo>
                  <a:lnTo>
                    <a:pt x="541" y="1525"/>
                  </a:lnTo>
                  <a:lnTo>
                    <a:pt x="553" y="1523"/>
                  </a:lnTo>
                  <a:lnTo>
                    <a:pt x="576" y="1523"/>
                  </a:lnTo>
                  <a:lnTo>
                    <a:pt x="593" y="1524"/>
                  </a:lnTo>
                  <a:lnTo>
                    <a:pt x="602" y="1525"/>
                  </a:lnTo>
                  <a:lnTo>
                    <a:pt x="609" y="1525"/>
                  </a:lnTo>
                  <a:lnTo>
                    <a:pt x="616" y="1524"/>
                  </a:lnTo>
                  <a:lnTo>
                    <a:pt x="624" y="1523"/>
                  </a:lnTo>
                  <a:lnTo>
                    <a:pt x="639" y="1518"/>
                  </a:lnTo>
                  <a:lnTo>
                    <a:pt x="652" y="1517"/>
                  </a:lnTo>
                  <a:lnTo>
                    <a:pt x="659" y="1518"/>
                  </a:lnTo>
                  <a:lnTo>
                    <a:pt x="666" y="1520"/>
                  </a:lnTo>
                  <a:lnTo>
                    <a:pt x="672" y="1524"/>
                  </a:lnTo>
                  <a:lnTo>
                    <a:pt x="679" y="1530"/>
                  </a:lnTo>
                  <a:lnTo>
                    <a:pt x="698" y="1550"/>
                  </a:lnTo>
                  <a:lnTo>
                    <a:pt x="709" y="1564"/>
                  </a:lnTo>
                  <a:lnTo>
                    <a:pt x="712" y="1569"/>
                  </a:lnTo>
                  <a:lnTo>
                    <a:pt x="718" y="1572"/>
                  </a:lnTo>
                  <a:lnTo>
                    <a:pt x="724" y="1572"/>
                  </a:lnTo>
                  <a:lnTo>
                    <a:pt x="731" y="1572"/>
                  </a:lnTo>
                  <a:lnTo>
                    <a:pt x="736" y="1575"/>
                  </a:lnTo>
                  <a:lnTo>
                    <a:pt x="742" y="1578"/>
                  </a:lnTo>
                  <a:lnTo>
                    <a:pt x="747" y="1576"/>
                  </a:lnTo>
                  <a:lnTo>
                    <a:pt x="750" y="1575"/>
                  </a:lnTo>
                  <a:lnTo>
                    <a:pt x="753" y="1572"/>
                  </a:lnTo>
                  <a:lnTo>
                    <a:pt x="757" y="1567"/>
                  </a:lnTo>
                  <a:lnTo>
                    <a:pt x="761" y="1561"/>
                  </a:lnTo>
                  <a:lnTo>
                    <a:pt x="766" y="1557"/>
                  </a:lnTo>
                  <a:lnTo>
                    <a:pt x="772" y="1555"/>
                  </a:lnTo>
                  <a:lnTo>
                    <a:pt x="778" y="1554"/>
                  </a:lnTo>
                  <a:lnTo>
                    <a:pt x="786" y="1553"/>
                  </a:lnTo>
                  <a:lnTo>
                    <a:pt x="796" y="1551"/>
                  </a:lnTo>
                  <a:lnTo>
                    <a:pt x="805" y="1550"/>
                  </a:lnTo>
                  <a:lnTo>
                    <a:pt x="815" y="1547"/>
                  </a:lnTo>
                  <a:lnTo>
                    <a:pt x="820" y="1544"/>
                  </a:lnTo>
                  <a:lnTo>
                    <a:pt x="825" y="1542"/>
                  </a:lnTo>
                  <a:lnTo>
                    <a:pt x="829" y="1537"/>
                  </a:lnTo>
                  <a:lnTo>
                    <a:pt x="832" y="1532"/>
                  </a:lnTo>
                  <a:lnTo>
                    <a:pt x="835" y="1528"/>
                  </a:lnTo>
                  <a:lnTo>
                    <a:pt x="836" y="1523"/>
                  </a:lnTo>
                  <a:lnTo>
                    <a:pt x="837" y="1518"/>
                  </a:lnTo>
                  <a:lnTo>
                    <a:pt x="836" y="1513"/>
                  </a:lnTo>
                  <a:lnTo>
                    <a:pt x="835" y="1509"/>
                  </a:lnTo>
                  <a:lnTo>
                    <a:pt x="832" y="1504"/>
                  </a:lnTo>
                  <a:lnTo>
                    <a:pt x="830" y="1499"/>
                  </a:lnTo>
                  <a:lnTo>
                    <a:pt x="826" y="1496"/>
                  </a:lnTo>
                  <a:lnTo>
                    <a:pt x="818" y="1487"/>
                  </a:lnTo>
                  <a:lnTo>
                    <a:pt x="809" y="1480"/>
                  </a:lnTo>
                  <a:lnTo>
                    <a:pt x="799" y="1473"/>
                  </a:lnTo>
                  <a:lnTo>
                    <a:pt x="791" y="1466"/>
                  </a:lnTo>
                  <a:lnTo>
                    <a:pt x="785" y="1459"/>
                  </a:lnTo>
                  <a:lnTo>
                    <a:pt x="781" y="1452"/>
                  </a:lnTo>
                  <a:lnTo>
                    <a:pt x="780" y="1448"/>
                  </a:lnTo>
                  <a:lnTo>
                    <a:pt x="780" y="1444"/>
                  </a:lnTo>
                  <a:lnTo>
                    <a:pt x="781" y="1441"/>
                  </a:lnTo>
                  <a:lnTo>
                    <a:pt x="782" y="1438"/>
                  </a:lnTo>
                  <a:lnTo>
                    <a:pt x="787" y="1434"/>
                  </a:lnTo>
                  <a:lnTo>
                    <a:pt x="792" y="1431"/>
                  </a:lnTo>
                  <a:lnTo>
                    <a:pt x="794" y="1430"/>
                  </a:lnTo>
                  <a:lnTo>
                    <a:pt x="793" y="1428"/>
                  </a:lnTo>
                  <a:lnTo>
                    <a:pt x="792" y="1424"/>
                  </a:lnTo>
                  <a:lnTo>
                    <a:pt x="790" y="1421"/>
                  </a:lnTo>
                  <a:lnTo>
                    <a:pt x="784" y="1412"/>
                  </a:lnTo>
                  <a:lnTo>
                    <a:pt x="778" y="1405"/>
                  </a:lnTo>
                  <a:lnTo>
                    <a:pt x="776" y="1402"/>
                  </a:lnTo>
                  <a:lnTo>
                    <a:pt x="776" y="1398"/>
                  </a:lnTo>
                  <a:lnTo>
                    <a:pt x="776" y="1394"/>
                  </a:lnTo>
                  <a:lnTo>
                    <a:pt x="778" y="1392"/>
                  </a:lnTo>
                  <a:lnTo>
                    <a:pt x="782" y="1386"/>
                  </a:lnTo>
                  <a:lnTo>
                    <a:pt x="791" y="1380"/>
                  </a:lnTo>
                  <a:lnTo>
                    <a:pt x="797" y="1378"/>
                  </a:lnTo>
                  <a:lnTo>
                    <a:pt x="803" y="1377"/>
                  </a:lnTo>
                  <a:lnTo>
                    <a:pt x="811" y="1375"/>
                  </a:lnTo>
                  <a:lnTo>
                    <a:pt x="818" y="1377"/>
                  </a:lnTo>
                  <a:lnTo>
                    <a:pt x="826" y="1378"/>
                  </a:lnTo>
                  <a:lnTo>
                    <a:pt x="835" y="1380"/>
                  </a:lnTo>
                  <a:lnTo>
                    <a:pt x="842" y="1383"/>
                  </a:lnTo>
                  <a:lnTo>
                    <a:pt x="848" y="1386"/>
                  </a:lnTo>
                  <a:lnTo>
                    <a:pt x="853" y="1390"/>
                  </a:lnTo>
                  <a:lnTo>
                    <a:pt x="857" y="1392"/>
                  </a:lnTo>
                  <a:lnTo>
                    <a:pt x="863" y="1394"/>
                  </a:lnTo>
                  <a:lnTo>
                    <a:pt x="868" y="1394"/>
                  </a:lnTo>
                  <a:lnTo>
                    <a:pt x="872" y="1394"/>
                  </a:lnTo>
                  <a:lnTo>
                    <a:pt x="875" y="1393"/>
                  </a:lnTo>
                  <a:lnTo>
                    <a:pt x="878" y="1391"/>
                  </a:lnTo>
                  <a:lnTo>
                    <a:pt x="879" y="1386"/>
                  </a:lnTo>
                  <a:lnTo>
                    <a:pt x="881" y="1378"/>
                  </a:lnTo>
                  <a:lnTo>
                    <a:pt x="882" y="1370"/>
                  </a:lnTo>
                  <a:lnTo>
                    <a:pt x="885" y="1367"/>
                  </a:lnTo>
                  <a:lnTo>
                    <a:pt x="887" y="1365"/>
                  </a:lnTo>
                  <a:lnTo>
                    <a:pt x="891" y="1362"/>
                  </a:lnTo>
                  <a:lnTo>
                    <a:pt x="895" y="1361"/>
                  </a:lnTo>
                  <a:lnTo>
                    <a:pt x="908" y="1360"/>
                  </a:lnTo>
                  <a:lnTo>
                    <a:pt x="922" y="1360"/>
                  </a:lnTo>
                  <a:lnTo>
                    <a:pt x="929" y="1361"/>
                  </a:lnTo>
                  <a:lnTo>
                    <a:pt x="933" y="1362"/>
                  </a:lnTo>
                  <a:lnTo>
                    <a:pt x="938" y="1365"/>
                  </a:lnTo>
                  <a:lnTo>
                    <a:pt x="939" y="1367"/>
                  </a:lnTo>
                  <a:lnTo>
                    <a:pt x="943" y="1375"/>
                  </a:lnTo>
                  <a:lnTo>
                    <a:pt x="945" y="1385"/>
                  </a:lnTo>
                  <a:lnTo>
                    <a:pt x="948" y="1389"/>
                  </a:lnTo>
                  <a:lnTo>
                    <a:pt x="950" y="1392"/>
                  </a:lnTo>
                  <a:lnTo>
                    <a:pt x="952" y="1394"/>
                  </a:lnTo>
                  <a:lnTo>
                    <a:pt x="955" y="1396"/>
                  </a:lnTo>
                  <a:lnTo>
                    <a:pt x="967" y="1394"/>
                  </a:lnTo>
                  <a:lnTo>
                    <a:pt x="983" y="1394"/>
                  </a:lnTo>
                  <a:lnTo>
                    <a:pt x="1004" y="1394"/>
                  </a:lnTo>
                  <a:lnTo>
                    <a:pt x="1023" y="1394"/>
                  </a:lnTo>
                  <a:lnTo>
                    <a:pt x="1036" y="1396"/>
                  </a:lnTo>
                  <a:lnTo>
                    <a:pt x="1050" y="1398"/>
                  </a:lnTo>
                  <a:lnTo>
                    <a:pt x="1064" y="1403"/>
                  </a:lnTo>
                  <a:lnTo>
                    <a:pt x="1077" y="1410"/>
                  </a:lnTo>
                  <a:lnTo>
                    <a:pt x="1081" y="1412"/>
                  </a:lnTo>
                  <a:lnTo>
                    <a:pt x="1084" y="1415"/>
                  </a:lnTo>
                  <a:lnTo>
                    <a:pt x="1088" y="1418"/>
                  </a:lnTo>
                  <a:lnTo>
                    <a:pt x="1090" y="1424"/>
                  </a:lnTo>
                  <a:lnTo>
                    <a:pt x="1093" y="1429"/>
                  </a:lnTo>
                  <a:lnTo>
                    <a:pt x="1096" y="1434"/>
                  </a:lnTo>
                  <a:lnTo>
                    <a:pt x="1099" y="1437"/>
                  </a:lnTo>
                  <a:lnTo>
                    <a:pt x="1101" y="1438"/>
                  </a:lnTo>
                  <a:lnTo>
                    <a:pt x="1106" y="1440"/>
                  </a:lnTo>
                  <a:lnTo>
                    <a:pt x="1109" y="1442"/>
                  </a:lnTo>
                  <a:lnTo>
                    <a:pt x="1111" y="1447"/>
                  </a:lnTo>
                  <a:lnTo>
                    <a:pt x="1113" y="1450"/>
                  </a:lnTo>
                  <a:lnTo>
                    <a:pt x="1115" y="1454"/>
                  </a:lnTo>
                  <a:lnTo>
                    <a:pt x="1120" y="1455"/>
                  </a:lnTo>
                  <a:lnTo>
                    <a:pt x="1125" y="1455"/>
                  </a:lnTo>
                  <a:lnTo>
                    <a:pt x="1128" y="1453"/>
                  </a:lnTo>
                  <a:lnTo>
                    <a:pt x="1132" y="1450"/>
                  </a:lnTo>
                  <a:lnTo>
                    <a:pt x="1135" y="1448"/>
                  </a:lnTo>
                  <a:lnTo>
                    <a:pt x="1140" y="1448"/>
                  </a:lnTo>
                  <a:lnTo>
                    <a:pt x="1146" y="1450"/>
                  </a:lnTo>
                  <a:lnTo>
                    <a:pt x="1162" y="1457"/>
                  </a:lnTo>
                  <a:lnTo>
                    <a:pt x="1177" y="1462"/>
                  </a:lnTo>
                  <a:lnTo>
                    <a:pt x="1191" y="1462"/>
                  </a:lnTo>
                  <a:lnTo>
                    <a:pt x="1208" y="1461"/>
                  </a:lnTo>
                  <a:lnTo>
                    <a:pt x="1226" y="1460"/>
                  </a:lnTo>
                  <a:lnTo>
                    <a:pt x="1242" y="1459"/>
                  </a:lnTo>
                  <a:lnTo>
                    <a:pt x="1250" y="1459"/>
                  </a:lnTo>
                  <a:lnTo>
                    <a:pt x="1256" y="1460"/>
                  </a:lnTo>
                  <a:lnTo>
                    <a:pt x="1261" y="1462"/>
                  </a:lnTo>
                  <a:lnTo>
                    <a:pt x="1267" y="1465"/>
                  </a:lnTo>
                  <a:lnTo>
                    <a:pt x="1278" y="1471"/>
                  </a:lnTo>
                  <a:lnTo>
                    <a:pt x="1290" y="1476"/>
                  </a:lnTo>
                  <a:lnTo>
                    <a:pt x="1303" y="1485"/>
                  </a:lnTo>
                  <a:lnTo>
                    <a:pt x="1317" y="1493"/>
                  </a:lnTo>
                  <a:lnTo>
                    <a:pt x="1329" y="1501"/>
                  </a:lnTo>
                  <a:lnTo>
                    <a:pt x="1339" y="1510"/>
                  </a:lnTo>
                  <a:lnTo>
                    <a:pt x="1345" y="1516"/>
                  </a:lnTo>
                  <a:lnTo>
                    <a:pt x="1349" y="1519"/>
                  </a:lnTo>
                  <a:lnTo>
                    <a:pt x="1354" y="1522"/>
                  </a:lnTo>
                  <a:lnTo>
                    <a:pt x="1358" y="1522"/>
                  </a:lnTo>
                  <a:lnTo>
                    <a:pt x="1360" y="1523"/>
                  </a:lnTo>
                  <a:lnTo>
                    <a:pt x="1363" y="1523"/>
                  </a:lnTo>
                  <a:lnTo>
                    <a:pt x="1364" y="1525"/>
                  </a:lnTo>
                  <a:lnTo>
                    <a:pt x="1365" y="1528"/>
                  </a:lnTo>
                  <a:lnTo>
                    <a:pt x="1367" y="1534"/>
                  </a:lnTo>
                  <a:lnTo>
                    <a:pt x="1371" y="1542"/>
                  </a:lnTo>
                  <a:lnTo>
                    <a:pt x="1373" y="1549"/>
                  </a:lnTo>
                  <a:lnTo>
                    <a:pt x="1377" y="1555"/>
                  </a:lnTo>
                  <a:lnTo>
                    <a:pt x="1378" y="1557"/>
                  </a:lnTo>
                  <a:lnTo>
                    <a:pt x="1380" y="1559"/>
                  </a:lnTo>
                  <a:lnTo>
                    <a:pt x="1384" y="1560"/>
                  </a:lnTo>
                  <a:lnTo>
                    <a:pt x="1388" y="1560"/>
                  </a:lnTo>
                  <a:lnTo>
                    <a:pt x="1393" y="1561"/>
                  </a:lnTo>
                  <a:lnTo>
                    <a:pt x="1397" y="1563"/>
                  </a:lnTo>
                  <a:lnTo>
                    <a:pt x="1401" y="1567"/>
                  </a:lnTo>
                  <a:lnTo>
                    <a:pt x="1404" y="1572"/>
                  </a:lnTo>
                  <a:lnTo>
                    <a:pt x="1405" y="1574"/>
                  </a:lnTo>
                  <a:lnTo>
                    <a:pt x="1408" y="1575"/>
                  </a:lnTo>
                  <a:lnTo>
                    <a:pt x="1410" y="1576"/>
                  </a:lnTo>
                  <a:lnTo>
                    <a:pt x="1412" y="1576"/>
                  </a:lnTo>
                  <a:lnTo>
                    <a:pt x="1418" y="1575"/>
                  </a:lnTo>
                  <a:lnTo>
                    <a:pt x="1423" y="1572"/>
                  </a:lnTo>
                  <a:lnTo>
                    <a:pt x="1426" y="1569"/>
                  </a:lnTo>
                  <a:lnTo>
                    <a:pt x="1428" y="1567"/>
                  </a:lnTo>
                  <a:lnTo>
                    <a:pt x="1431" y="1566"/>
                  </a:lnTo>
                  <a:lnTo>
                    <a:pt x="1435" y="1564"/>
                  </a:lnTo>
                  <a:lnTo>
                    <a:pt x="1439" y="1566"/>
                  </a:lnTo>
                  <a:lnTo>
                    <a:pt x="1441" y="1567"/>
                  </a:lnTo>
                  <a:lnTo>
                    <a:pt x="1445" y="1572"/>
                  </a:lnTo>
                  <a:lnTo>
                    <a:pt x="1448" y="1578"/>
                  </a:lnTo>
                  <a:lnTo>
                    <a:pt x="1453" y="1589"/>
                  </a:lnTo>
                  <a:lnTo>
                    <a:pt x="1455" y="1600"/>
                  </a:lnTo>
                  <a:lnTo>
                    <a:pt x="1456" y="1608"/>
                  </a:lnTo>
                  <a:lnTo>
                    <a:pt x="1456" y="1617"/>
                  </a:lnTo>
                  <a:lnTo>
                    <a:pt x="1456" y="1620"/>
                  </a:lnTo>
                  <a:lnTo>
                    <a:pt x="1458" y="1622"/>
                  </a:lnTo>
                  <a:lnTo>
                    <a:pt x="1460" y="1623"/>
                  </a:lnTo>
                  <a:lnTo>
                    <a:pt x="1464" y="1623"/>
                  </a:lnTo>
                  <a:lnTo>
                    <a:pt x="1472" y="1619"/>
                  </a:lnTo>
                  <a:lnTo>
                    <a:pt x="1481" y="1613"/>
                  </a:lnTo>
                  <a:lnTo>
                    <a:pt x="1490" y="1606"/>
                  </a:lnTo>
                  <a:lnTo>
                    <a:pt x="1497" y="1598"/>
                  </a:lnTo>
                  <a:lnTo>
                    <a:pt x="1504" y="1589"/>
                  </a:lnTo>
                  <a:lnTo>
                    <a:pt x="1509" y="1582"/>
                  </a:lnTo>
                  <a:lnTo>
                    <a:pt x="1512" y="1579"/>
                  </a:lnTo>
                  <a:lnTo>
                    <a:pt x="1516" y="1576"/>
                  </a:lnTo>
                  <a:lnTo>
                    <a:pt x="1521" y="1574"/>
                  </a:lnTo>
                  <a:lnTo>
                    <a:pt x="1527" y="1573"/>
                  </a:lnTo>
                  <a:lnTo>
                    <a:pt x="1540" y="1573"/>
                  </a:lnTo>
                  <a:lnTo>
                    <a:pt x="1553" y="1575"/>
                  </a:lnTo>
                  <a:lnTo>
                    <a:pt x="1566" y="1578"/>
                  </a:lnTo>
                  <a:lnTo>
                    <a:pt x="1575" y="1581"/>
                  </a:lnTo>
                  <a:lnTo>
                    <a:pt x="1585" y="1585"/>
                  </a:lnTo>
                  <a:lnTo>
                    <a:pt x="1592" y="1588"/>
                  </a:lnTo>
                  <a:lnTo>
                    <a:pt x="1596" y="1589"/>
                  </a:lnTo>
                  <a:lnTo>
                    <a:pt x="1598" y="1589"/>
                  </a:lnTo>
                  <a:lnTo>
                    <a:pt x="1600" y="1589"/>
                  </a:lnTo>
                  <a:lnTo>
                    <a:pt x="1603" y="1588"/>
                  </a:lnTo>
                  <a:lnTo>
                    <a:pt x="1606" y="1583"/>
                  </a:lnTo>
                  <a:lnTo>
                    <a:pt x="1612" y="1575"/>
                  </a:lnTo>
                  <a:lnTo>
                    <a:pt x="1628" y="1561"/>
                  </a:lnTo>
                  <a:lnTo>
                    <a:pt x="1642" y="1547"/>
                  </a:lnTo>
                  <a:lnTo>
                    <a:pt x="1644" y="1542"/>
                  </a:lnTo>
                  <a:lnTo>
                    <a:pt x="1647" y="1537"/>
                  </a:lnTo>
                  <a:lnTo>
                    <a:pt x="1648" y="1534"/>
                  </a:lnTo>
                  <a:lnTo>
                    <a:pt x="1649" y="1529"/>
                  </a:lnTo>
                  <a:lnTo>
                    <a:pt x="1649" y="1522"/>
                  </a:lnTo>
                  <a:lnTo>
                    <a:pt x="1650" y="1516"/>
                  </a:lnTo>
                  <a:lnTo>
                    <a:pt x="1654" y="1511"/>
                  </a:lnTo>
                  <a:lnTo>
                    <a:pt x="1661" y="1506"/>
                  </a:lnTo>
                  <a:lnTo>
                    <a:pt x="1664" y="1503"/>
                  </a:lnTo>
                  <a:lnTo>
                    <a:pt x="1669" y="1500"/>
                  </a:lnTo>
                  <a:lnTo>
                    <a:pt x="1674" y="1500"/>
                  </a:lnTo>
                  <a:lnTo>
                    <a:pt x="1678" y="1501"/>
                  </a:lnTo>
                  <a:lnTo>
                    <a:pt x="1680" y="1505"/>
                  </a:lnTo>
                  <a:lnTo>
                    <a:pt x="1682" y="1509"/>
                  </a:lnTo>
                  <a:lnTo>
                    <a:pt x="1684" y="1513"/>
                  </a:lnTo>
                  <a:lnTo>
                    <a:pt x="1685" y="1518"/>
                  </a:lnTo>
                  <a:lnTo>
                    <a:pt x="1687" y="1530"/>
                  </a:lnTo>
                  <a:lnTo>
                    <a:pt x="1687" y="1543"/>
                  </a:lnTo>
                  <a:lnTo>
                    <a:pt x="1689" y="1542"/>
                  </a:lnTo>
                  <a:lnTo>
                    <a:pt x="1697" y="1536"/>
                  </a:lnTo>
                  <a:lnTo>
                    <a:pt x="1705" y="1528"/>
                  </a:lnTo>
                  <a:lnTo>
                    <a:pt x="1711" y="1518"/>
                  </a:lnTo>
                  <a:lnTo>
                    <a:pt x="1714" y="1511"/>
                  </a:lnTo>
                  <a:lnTo>
                    <a:pt x="1719" y="1504"/>
                  </a:lnTo>
                  <a:lnTo>
                    <a:pt x="1722" y="1501"/>
                  </a:lnTo>
                  <a:lnTo>
                    <a:pt x="1725" y="1500"/>
                  </a:lnTo>
                  <a:lnTo>
                    <a:pt x="1729" y="1500"/>
                  </a:lnTo>
                  <a:lnTo>
                    <a:pt x="1731" y="1504"/>
                  </a:lnTo>
                  <a:lnTo>
                    <a:pt x="1732" y="1511"/>
                  </a:lnTo>
                  <a:lnTo>
                    <a:pt x="1733" y="1524"/>
                  </a:lnTo>
                  <a:lnTo>
                    <a:pt x="1733" y="1530"/>
                  </a:lnTo>
                  <a:lnTo>
                    <a:pt x="1733" y="1537"/>
                  </a:lnTo>
                  <a:lnTo>
                    <a:pt x="1732" y="1543"/>
                  </a:lnTo>
                  <a:lnTo>
                    <a:pt x="1731" y="1548"/>
                  </a:lnTo>
                  <a:lnTo>
                    <a:pt x="1725" y="1556"/>
                  </a:lnTo>
                  <a:lnTo>
                    <a:pt x="1719" y="1563"/>
                  </a:lnTo>
                  <a:lnTo>
                    <a:pt x="1712" y="1570"/>
                  </a:lnTo>
                  <a:lnTo>
                    <a:pt x="1705" y="1575"/>
                  </a:lnTo>
                  <a:lnTo>
                    <a:pt x="1694" y="1583"/>
                  </a:lnTo>
                  <a:lnTo>
                    <a:pt x="1689" y="1589"/>
                  </a:lnTo>
                  <a:lnTo>
                    <a:pt x="1691" y="1599"/>
                  </a:lnTo>
                  <a:lnTo>
                    <a:pt x="1693" y="1608"/>
                  </a:lnTo>
                  <a:lnTo>
                    <a:pt x="1695" y="1619"/>
                  </a:lnTo>
                  <a:lnTo>
                    <a:pt x="1699" y="1630"/>
                  </a:lnTo>
                  <a:lnTo>
                    <a:pt x="1700" y="1633"/>
                  </a:lnTo>
                  <a:lnTo>
                    <a:pt x="1704" y="1635"/>
                  </a:lnTo>
                  <a:lnTo>
                    <a:pt x="1706" y="1636"/>
                  </a:lnTo>
                  <a:lnTo>
                    <a:pt x="1711" y="1633"/>
                  </a:lnTo>
                  <a:lnTo>
                    <a:pt x="1720" y="1629"/>
                  </a:lnTo>
                  <a:lnTo>
                    <a:pt x="1727" y="1627"/>
                  </a:lnTo>
                  <a:lnTo>
                    <a:pt x="1731" y="1627"/>
                  </a:lnTo>
                  <a:lnTo>
                    <a:pt x="1735" y="1629"/>
                  </a:lnTo>
                  <a:lnTo>
                    <a:pt x="1737" y="1632"/>
                  </a:lnTo>
                  <a:lnTo>
                    <a:pt x="1739" y="1636"/>
                  </a:lnTo>
                  <a:lnTo>
                    <a:pt x="1743" y="1644"/>
                  </a:lnTo>
                  <a:lnTo>
                    <a:pt x="1745" y="1649"/>
                  </a:lnTo>
                  <a:lnTo>
                    <a:pt x="1748" y="1649"/>
                  </a:lnTo>
                  <a:lnTo>
                    <a:pt x="1749" y="1649"/>
                  </a:lnTo>
                  <a:lnTo>
                    <a:pt x="1751" y="1646"/>
                  </a:lnTo>
                  <a:lnTo>
                    <a:pt x="1754" y="1644"/>
                  </a:lnTo>
                  <a:lnTo>
                    <a:pt x="1760" y="1637"/>
                  </a:lnTo>
                  <a:lnTo>
                    <a:pt x="1764" y="1635"/>
                  </a:lnTo>
                  <a:lnTo>
                    <a:pt x="1767" y="1633"/>
                  </a:lnTo>
                  <a:lnTo>
                    <a:pt x="1769" y="1635"/>
                  </a:lnTo>
                  <a:lnTo>
                    <a:pt x="1771" y="1636"/>
                  </a:lnTo>
                  <a:lnTo>
                    <a:pt x="1774" y="1637"/>
                  </a:lnTo>
                  <a:lnTo>
                    <a:pt x="1776" y="1639"/>
                  </a:lnTo>
                  <a:lnTo>
                    <a:pt x="1780" y="1639"/>
                  </a:lnTo>
                  <a:lnTo>
                    <a:pt x="1782" y="1639"/>
                  </a:lnTo>
                  <a:lnTo>
                    <a:pt x="1785" y="1637"/>
                  </a:lnTo>
                  <a:lnTo>
                    <a:pt x="1790" y="1631"/>
                  </a:lnTo>
                  <a:lnTo>
                    <a:pt x="1796" y="1622"/>
                  </a:lnTo>
                  <a:lnTo>
                    <a:pt x="1806" y="1606"/>
                  </a:lnTo>
                  <a:lnTo>
                    <a:pt x="1818" y="1587"/>
                  </a:lnTo>
                  <a:lnTo>
                    <a:pt x="1831" y="1566"/>
                  </a:lnTo>
                  <a:lnTo>
                    <a:pt x="1844" y="1548"/>
                  </a:lnTo>
                  <a:lnTo>
                    <a:pt x="1853" y="1537"/>
                  </a:lnTo>
                  <a:lnTo>
                    <a:pt x="1863" y="1525"/>
                  </a:lnTo>
                  <a:lnTo>
                    <a:pt x="1875" y="1513"/>
                  </a:lnTo>
                  <a:lnTo>
                    <a:pt x="1887" y="1500"/>
                  </a:lnTo>
                  <a:lnTo>
                    <a:pt x="1900" y="1488"/>
                  </a:lnTo>
                  <a:lnTo>
                    <a:pt x="1912" y="1478"/>
                  </a:lnTo>
                  <a:lnTo>
                    <a:pt x="1915" y="1475"/>
                  </a:lnTo>
                  <a:lnTo>
                    <a:pt x="1918" y="1475"/>
                  </a:lnTo>
                  <a:lnTo>
                    <a:pt x="1919" y="1478"/>
                  </a:lnTo>
                  <a:lnTo>
                    <a:pt x="1919" y="1484"/>
                  </a:lnTo>
                  <a:lnTo>
                    <a:pt x="1920" y="1494"/>
                  </a:lnTo>
                  <a:lnTo>
                    <a:pt x="1921" y="1506"/>
                  </a:lnTo>
                  <a:lnTo>
                    <a:pt x="1922" y="1517"/>
                  </a:lnTo>
                  <a:lnTo>
                    <a:pt x="1924" y="1526"/>
                  </a:lnTo>
                  <a:lnTo>
                    <a:pt x="1924" y="1532"/>
                  </a:lnTo>
                  <a:lnTo>
                    <a:pt x="1925" y="1536"/>
                  </a:lnTo>
                  <a:lnTo>
                    <a:pt x="1927" y="1538"/>
                  </a:lnTo>
                  <a:lnTo>
                    <a:pt x="1930" y="1539"/>
                  </a:lnTo>
                  <a:lnTo>
                    <a:pt x="1936" y="1539"/>
                  </a:lnTo>
                  <a:lnTo>
                    <a:pt x="1946" y="1538"/>
                  </a:lnTo>
                  <a:lnTo>
                    <a:pt x="1952" y="1538"/>
                  </a:lnTo>
                  <a:lnTo>
                    <a:pt x="1958" y="1538"/>
                  </a:lnTo>
                  <a:lnTo>
                    <a:pt x="1963" y="1539"/>
                  </a:lnTo>
                  <a:lnTo>
                    <a:pt x="1968" y="1541"/>
                  </a:lnTo>
                  <a:lnTo>
                    <a:pt x="1972" y="1543"/>
                  </a:lnTo>
                  <a:lnTo>
                    <a:pt x="1976" y="1545"/>
                  </a:lnTo>
                  <a:lnTo>
                    <a:pt x="1980" y="1549"/>
                  </a:lnTo>
                  <a:lnTo>
                    <a:pt x="1981" y="1554"/>
                  </a:lnTo>
                  <a:lnTo>
                    <a:pt x="1983" y="1561"/>
                  </a:lnTo>
                  <a:lnTo>
                    <a:pt x="1983" y="1567"/>
                  </a:lnTo>
                  <a:lnTo>
                    <a:pt x="1982" y="1572"/>
                  </a:lnTo>
                  <a:lnTo>
                    <a:pt x="1981" y="1578"/>
                  </a:lnTo>
                  <a:lnTo>
                    <a:pt x="1976" y="1587"/>
                  </a:lnTo>
                  <a:lnTo>
                    <a:pt x="1971" y="1594"/>
                  </a:lnTo>
                  <a:lnTo>
                    <a:pt x="1970" y="1598"/>
                  </a:lnTo>
                  <a:lnTo>
                    <a:pt x="1970" y="1601"/>
                  </a:lnTo>
                  <a:lnTo>
                    <a:pt x="1971" y="1604"/>
                  </a:lnTo>
                  <a:lnTo>
                    <a:pt x="1972" y="1607"/>
                  </a:lnTo>
                  <a:lnTo>
                    <a:pt x="1980" y="1613"/>
                  </a:lnTo>
                  <a:lnTo>
                    <a:pt x="1989" y="1618"/>
                  </a:lnTo>
                  <a:lnTo>
                    <a:pt x="1994" y="1622"/>
                  </a:lnTo>
                  <a:lnTo>
                    <a:pt x="1997" y="1626"/>
                  </a:lnTo>
                  <a:lnTo>
                    <a:pt x="2000" y="1630"/>
                  </a:lnTo>
                  <a:lnTo>
                    <a:pt x="2001" y="1635"/>
                  </a:lnTo>
                  <a:lnTo>
                    <a:pt x="2001" y="1641"/>
                  </a:lnTo>
                  <a:lnTo>
                    <a:pt x="2000" y="1645"/>
                  </a:lnTo>
                  <a:lnTo>
                    <a:pt x="1997" y="1650"/>
                  </a:lnTo>
                  <a:lnTo>
                    <a:pt x="1994" y="1654"/>
                  </a:lnTo>
                  <a:lnTo>
                    <a:pt x="1983" y="1663"/>
                  </a:lnTo>
                  <a:lnTo>
                    <a:pt x="1971" y="1676"/>
                  </a:lnTo>
                  <a:lnTo>
                    <a:pt x="1960" y="1688"/>
                  </a:lnTo>
                  <a:lnTo>
                    <a:pt x="1952" y="1698"/>
                  </a:lnTo>
                  <a:lnTo>
                    <a:pt x="1949" y="1705"/>
                  </a:lnTo>
                  <a:lnTo>
                    <a:pt x="1946" y="1712"/>
                  </a:lnTo>
                  <a:lnTo>
                    <a:pt x="1946" y="1715"/>
                  </a:lnTo>
                  <a:lnTo>
                    <a:pt x="1946" y="1719"/>
                  </a:lnTo>
                  <a:lnTo>
                    <a:pt x="1949" y="1721"/>
                  </a:lnTo>
                  <a:lnTo>
                    <a:pt x="1951" y="1723"/>
                  </a:lnTo>
                  <a:lnTo>
                    <a:pt x="1966" y="1726"/>
                  </a:lnTo>
                  <a:lnTo>
                    <a:pt x="1980" y="1731"/>
                  </a:lnTo>
                  <a:lnTo>
                    <a:pt x="1982" y="1733"/>
                  </a:lnTo>
                  <a:lnTo>
                    <a:pt x="1982" y="1736"/>
                  </a:lnTo>
                  <a:lnTo>
                    <a:pt x="1982" y="1740"/>
                  </a:lnTo>
                  <a:lnTo>
                    <a:pt x="1981" y="1744"/>
                  </a:lnTo>
                  <a:lnTo>
                    <a:pt x="1978" y="1753"/>
                  </a:lnTo>
                  <a:lnTo>
                    <a:pt x="1976" y="1764"/>
                  </a:lnTo>
                  <a:lnTo>
                    <a:pt x="1976" y="1770"/>
                  </a:lnTo>
                  <a:lnTo>
                    <a:pt x="1977" y="1776"/>
                  </a:lnTo>
                  <a:lnTo>
                    <a:pt x="1980" y="1782"/>
                  </a:lnTo>
                  <a:lnTo>
                    <a:pt x="1982" y="1787"/>
                  </a:lnTo>
                  <a:lnTo>
                    <a:pt x="1989" y="1796"/>
                  </a:lnTo>
                  <a:lnTo>
                    <a:pt x="1995" y="1802"/>
                  </a:lnTo>
                  <a:lnTo>
                    <a:pt x="2002" y="1806"/>
                  </a:lnTo>
                  <a:lnTo>
                    <a:pt x="2009" y="1806"/>
                  </a:lnTo>
                  <a:lnTo>
                    <a:pt x="2012" y="1806"/>
                  </a:lnTo>
                  <a:lnTo>
                    <a:pt x="2014" y="1805"/>
                  </a:lnTo>
                  <a:lnTo>
                    <a:pt x="2015" y="1803"/>
                  </a:lnTo>
                  <a:lnTo>
                    <a:pt x="2016" y="1801"/>
                  </a:lnTo>
                  <a:lnTo>
                    <a:pt x="2018" y="1795"/>
                  </a:lnTo>
                  <a:lnTo>
                    <a:pt x="2020" y="1790"/>
                  </a:lnTo>
                  <a:lnTo>
                    <a:pt x="2021" y="1787"/>
                  </a:lnTo>
                  <a:lnTo>
                    <a:pt x="2023" y="1786"/>
                  </a:lnTo>
                  <a:lnTo>
                    <a:pt x="2025" y="1784"/>
                  </a:lnTo>
                  <a:lnTo>
                    <a:pt x="2028" y="1783"/>
                  </a:lnTo>
                  <a:lnTo>
                    <a:pt x="2033" y="1786"/>
                  </a:lnTo>
                  <a:lnTo>
                    <a:pt x="2039" y="1790"/>
                  </a:lnTo>
                  <a:lnTo>
                    <a:pt x="2044" y="1796"/>
                  </a:lnTo>
                  <a:lnTo>
                    <a:pt x="2048" y="1803"/>
                  </a:lnTo>
                  <a:lnTo>
                    <a:pt x="2053" y="1809"/>
                  </a:lnTo>
                  <a:lnTo>
                    <a:pt x="2057" y="1814"/>
                  </a:lnTo>
                  <a:lnTo>
                    <a:pt x="2058" y="1815"/>
                  </a:lnTo>
                  <a:lnTo>
                    <a:pt x="2060" y="1815"/>
                  </a:lnTo>
                  <a:lnTo>
                    <a:pt x="2063" y="1815"/>
                  </a:lnTo>
                  <a:lnTo>
                    <a:pt x="2065" y="1814"/>
                  </a:lnTo>
                  <a:lnTo>
                    <a:pt x="2072" y="1808"/>
                  </a:lnTo>
                  <a:lnTo>
                    <a:pt x="2077" y="1806"/>
                  </a:lnTo>
                  <a:lnTo>
                    <a:pt x="2082" y="1805"/>
                  </a:lnTo>
                  <a:lnTo>
                    <a:pt x="2084" y="1806"/>
                  </a:lnTo>
                  <a:lnTo>
                    <a:pt x="2085" y="1805"/>
                  </a:lnTo>
                  <a:lnTo>
                    <a:pt x="2088" y="1797"/>
                  </a:lnTo>
                  <a:lnTo>
                    <a:pt x="2089" y="1789"/>
                  </a:lnTo>
                  <a:lnTo>
                    <a:pt x="2094" y="1781"/>
                  </a:lnTo>
                  <a:lnTo>
                    <a:pt x="2113" y="1762"/>
                  </a:lnTo>
                  <a:lnTo>
                    <a:pt x="2128" y="1746"/>
                  </a:lnTo>
                  <a:lnTo>
                    <a:pt x="2130" y="1743"/>
                  </a:lnTo>
                  <a:lnTo>
                    <a:pt x="2134" y="1739"/>
                  </a:lnTo>
                  <a:lnTo>
                    <a:pt x="2136" y="1737"/>
                  </a:lnTo>
                  <a:lnTo>
                    <a:pt x="2140" y="1734"/>
                  </a:lnTo>
                  <a:lnTo>
                    <a:pt x="2148" y="1732"/>
                  </a:lnTo>
                  <a:lnTo>
                    <a:pt x="2157" y="1730"/>
                  </a:lnTo>
                  <a:lnTo>
                    <a:pt x="2167" y="1728"/>
                  </a:lnTo>
                  <a:lnTo>
                    <a:pt x="2177" y="1727"/>
                  </a:lnTo>
                  <a:lnTo>
                    <a:pt x="2182" y="1726"/>
                  </a:lnTo>
                  <a:lnTo>
                    <a:pt x="2186" y="1724"/>
                  </a:lnTo>
                  <a:lnTo>
                    <a:pt x="2190" y="1720"/>
                  </a:lnTo>
                  <a:lnTo>
                    <a:pt x="2192" y="1714"/>
                  </a:lnTo>
                  <a:lnTo>
                    <a:pt x="2196" y="1702"/>
                  </a:lnTo>
                  <a:lnTo>
                    <a:pt x="2197" y="1690"/>
                  </a:lnTo>
                  <a:lnTo>
                    <a:pt x="2198" y="1685"/>
                  </a:lnTo>
                  <a:lnTo>
                    <a:pt x="2199" y="1680"/>
                  </a:lnTo>
                  <a:lnTo>
                    <a:pt x="2202" y="1676"/>
                  </a:lnTo>
                  <a:lnTo>
                    <a:pt x="2204" y="1674"/>
                  </a:lnTo>
                  <a:lnTo>
                    <a:pt x="2209" y="1671"/>
                  </a:lnTo>
                  <a:lnTo>
                    <a:pt x="2214" y="1671"/>
                  </a:lnTo>
                  <a:lnTo>
                    <a:pt x="2218" y="1671"/>
                  </a:lnTo>
                  <a:lnTo>
                    <a:pt x="2224" y="1671"/>
                  </a:lnTo>
                  <a:lnTo>
                    <a:pt x="2235" y="1673"/>
                  </a:lnTo>
                  <a:lnTo>
                    <a:pt x="2245" y="1676"/>
                  </a:lnTo>
                  <a:lnTo>
                    <a:pt x="2256" y="1677"/>
                  </a:lnTo>
                  <a:lnTo>
                    <a:pt x="2273" y="1679"/>
                  </a:lnTo>
                  <a:lnTo>
                    <a:pt x="2281" y="1677"/>
                  </a:lnTo>
                  <a:lnTo>
                    <a:pt x="2291" y="1676"/>
                  </a:lnTo>
                  <a:lnTo>
                    <a:pt x="2299" y="1674"/>
                  </a:lnTo>
                  <a:lnTo>
                    <a:pt x="2306" y="1671"/>
                  </a:lnTo>
                  <a:lnTo>
                    <a:pt x="2318" y="1663"/>
                  </a:lnTo>
                  <a:lnTo>
                    <a:pt x="2329" y="1654"/>
                  </a:lnTo>
                  <a:lnTo>
                    <a:pt x="2336" y="1649"/>
                  </a:lnTo>
                  <a:lnTo>
                    <a:pt x="2342" y="1645"/>
                  </a:lnTo>
                  <a:lnTo>
                    <a:pt x="2350" y="1644"/>
                  </a:lnTo>
                  <a:lnTo>
                    <a:pt x="2359" y="1645"/>
                  </a:lnTo>
                  <a:lnTo>
                    <a:pt x="2367" y="1646"/>
                  </a:lnTo>
                  <a:lnTo>
                    <a:pt x="2375" y="1648"/>
                  </a:lnTo>
                  <a:lnTo>
                    <a:pt x="2384" y="1648"/>
                  </a:lnTo>
                  <a:lnTo>
                    <a:pt x="2392" y="1646"/>
                  </a:lnTo>
                  <a:lnTo>
                    <a:pt x="2406" y="1643"/>
                  </a:lnTo>
                  <a:lnTo>
                    <a:pt x="2421" y="1638"/>
                  </a:lnTo>
                  <a:lnTo>
                    <a:pt x="2426" y="1635"/>
                  </a:lnTo>
                  <a:lnTo>
                    <a:pt x="2432" y="1631"/>
                  </a:lnTo>
                  <a:lnTo>
                    <a:pt x="2437" y="1627"/>
                  </a:lnTo>
                  <a:lnTo>
                    <a:pt x="2440" y="1625"/>
                  </a:lnTo>
                  <a:lnTo>
                    <a:pt x="2441" y="1622"/>
                  </a:lnTo>
                  <a:lnTo>
                    <a:pt x="2441" y="1619"/>
                  </a:lnTo>
                  <a:lnTo>
                    <a:pt x="2437" y="1617"/>
                  </a:lnTo>
                  <a:lnTo>
                    <a:pt x="2432" y="1616"/>
                  </a:lnTo>
                  <a:lnTo>
                    <a:pt x="2426" y="1614"/>
                  </a:lnTo>
                  <a:lnTo>
                    <a:pt x="2422" y="1612"/>
                  </a:lnTo>
                  <a:lnTo>
                    <a:pt x="2419" y="1610"/>
                  </a:lnTo>
                  <a:lnTo>
                    <a:pt x="2418" y="1607"/>
                  </a:lnTo>
                  <a:lnTo>
                    <a:pt x="2418" y="1604"/>
                  </a:lnTo>
                  <a:lnTo>
                    <a:pt x="2418" y="1601"/>
                  </a:lnTo>
                  <a:lnTo>
                    <a:pt x="2419" y="1598"/>
                  </a:lnTo>
                  <a:lnTo>
                    <a:pt x="2422" y="1595"/>
                  </a:lnTo>
                  <a:lnTo>
                    <a:pt x="2425" y="1591"/>
                  </a:lnTo>
                  <a:lnTo>
                    <a:pt x="2430" y="1588"/>
                  </a:lnTo>
                  <a:lnTo>
                    <a:pt x="2436" y="1588"/>
                  </a:lnTo>
                  <a:lnTo>
                    <a:pt x="2443" y="1591"/>
                  </a:lnTo>
                  <a:lnTo>
                    <a:pt x="2447" y="1592"/>
                  </a:lnTo>
                  <a:lnTo>
                    <a:pt x="2450" y="1593"/>
                  </a:lnTo>
                  <a:lnTo>
                    <a:pt x="2453" y="1593"/>
                  </a:lnTo>
                  <a:lnTo>
                    <a:pt x="2454" y="1592"/>
                  </a:lnTo>
                  <a:lnTo>
                    <a:pt x="2455" y="1589"/>
                  </a:lnTo>
                  <a:lnTo>
                    <a:pt x="2455" y="1587"/>
                  </a:lnTo>
                  <a:lnTo>
                    <a:pt x="2454" y="1585"/>
                  </a:lnTo>
                  <a:lnTo>
                    <a:pt x="2453" y="1581"/>
                  </a:lnTo>
                  <a:lnTo>
                    <a:pt x="2451" y="1578"/>
                  </a:lnTo>
                  <a:lnTo>
                    <a:pt x="2451" y="1574"/>
                  </a:lnTo>
                  <a:lnTo>
                    <a:pt x="2453" y="1570"/>
                  </a:lnTo>
                  <a:lnTo>
                    <a:pt x="2455" y="1568"/>
                  </a:lnTo>
                  <a:lnTo>
                    <a:pt x="2460" y="1563"/>
                  </a:lnTo>
                  <a:lnTo>
                    <a:pt x="2467" y="1560"/>
                  </a:lnTo>
                  <a:lnTo>
                    <a:pt x="2474" y="1559"/>
                  </a:lnTo>
                  <a:lnTo>
                    <a:pt x="2484" y="1560"/>
                  </a:lnTo>
                  <a:lnTo>
                    <a:pt x="2487" y="1561"/>
                  </a:lnTo>
                  <a:lnTo>
                    <a:pt x="2492" y="1563"/>
                  </a:lnTo>
                  <a:lnTo>
                    <a:pt x="2497" y="1566"/>
                  </a:lnTo>
                  <a:lnTo>
                    <a:pt x="2501" y="1569"/>
                  </a:lnTo>
                  <a:lnTo>
                    <a:pt x="2505" y="1573"/>
                  </a:lnTo>
                  <a:lnTo>
                    <a:pt x="2510" y="1574"/>
                  </a:lnTo>
                  <a:lnTo>
                    <a:pt x="2513" y="1575"/>
                  </a:lnTo>
                  <a:lnTo>
                    <a:pt x="2517" y="1574"/>
                  </a:lnTo>
                  <a:lnTo>
                    <a:pt x="2520" y="1573"/>
                  </a:lnTo>
                  <a:lnTo>
                    <a:pt x="2523" y="1569"/>
                  </a:lnTo>
                  <a:lnTo>
                    <a:pt x="2523" y="1566"/>
                  </a:lnTo>
                  <a:lnTo>
                    <a:pt x="2524" y="1561"/>
                  </a:lnTo>
                  <a:lnTo>
                    <a:pt x="2522" y="1549"/>
                  </a:lnTo>
                  <a:lnTo>
                    <a:pt x="2520" y="1536"/>
                  </a:lnTo>
                  <a:lnTo>
                    <a:pt x="2518" y="1530"/>
                  </a:lnTo>
                  <a:lnTo>
                    <a:pt x="2517" y="1524"/>
                  </a:lnTo>
                  <a:lnTo>
                    <a:pt x="2514" y="1519"/>
                  </a:lnTo>
                  <a:lnTo>
                    <a:pt x="2512" y="1517"/>
                  </a:lnTo>
                  <a:lnTo>
                    <a:pt x="2510" y="1513"/>
                  </a:lnTo>
                  <a:lnTo>
                    <a:pt x="2508" y="1511"/>
                  </a:lnTo>
                  <a:lnTo>
                    <a:pt x="2507" y="1509"/>
                  </a:lnTo>
                  <a:lnTo>
                    <a:pt x="2508" y="1507"/>
                  </a:lnTo>
                  <a:lnTo>
                    <a:pt x="2510" y="1505"/>
                  </a:lnTo>
                  <a:lnTo>
                    <a:pt x="2512" y="1504"/>
                  </a:lnTo>
                  <a:lnTo>
                    <a:pt x="2516" y="1504"/>
                  </a:lnTo>
                  <a:lnTo>
                    <a:pt x="2520" y="1504"/>
                  </a:lnTo>
                  <a:lnTo>
                    <a:pt x="2532" y="1506"/>
                  </a:lnTo>
                  <a:lnTo>
                    <a:pt x="2544" y="1510"/>
                  </a:lnTo>
                  <a:lnTo>
                    <a:pt x="2556" y="1513"/>
                  </a:lnTo>
                  <a:lnTo>
                    <a:pt x="2563" y="1518"/>
                  </a:lnTo>
                  <a:lnTo>
                    <a:pt x="2568" y="1519"/>
                  </a:lnTo>
                  <a:lnTo>
                    <a:pt x="2573" y="1520"/>
                  </a:lnTo>
                  <a:lnTo>
                    <a:pt x="2579" y="1520"/>
                  </a:lnTo>
                  <a:lnTo>
                    <a:pt x="2585" y="1520"/>
                  </a:lnTo>
                  <a:lnTo>
                    <a:pt x="2592" y="1519"/>
                  </a:lnTo>
                  <a:lnTo>
                    <a:pt x="2598" y="1517"/>
                  </a:lnTo>
                  <a:lnTo>
                    <a:pt x="2602" y="1515"/>
                  </a:lnTo>
                  <a:lnTo>
                    <a:pt x="2607" y="1511"/>
                  </a:lnTo>
                  <a:lnTo>
                    <a:pt x="2613" y="1504"/>
                  </a:lnTo>
                  <a:lnTo>
                    <a:pt x="2620" y="1493"/>
                  </a:lnTo>
                  <a:lnTo>
                    <a:pt x="2624" y="1486"/>
                  </a:lnTo>
                  <a:lnTo>
                    <a:pt x="2627" y="1476"/>
                  </a:lnTo>
                  <a:lnTo>
                    <a:pt x="2631" y="1466"/>
                  </a:lnTo>
                  <a:lnTo>
                    <a:pt x="2633" y="1453"/>
                  </a:lnTo>
                  <a:lnTo>
                    <a:pt x="2637" y="1442"/>
                  </a:lnTo>
                  <a:lnTo>
                    <a:pt x="2639" y="1436"/>
                  </a:lnTo>
                  <a:lnTo>
                    <a:pt x="2643" y="1433"/>
                  </a:lnTo>
                  <a:lnTo>
                    <a:pt x="2646" y="1430"/>
                  </a:lnTo>
                  <a:lnTo>
                    <a:pt x="2659" y="1430"/>
                  </a:lnTo>
                  <a:lnTo>
                    <a:pt x="2680" y="1429"/>
                  </a:lnTo>
                  <a:lnTo>
                    <a:pt x="2700" y="1425"/>
                  </a:lnTo>
                  <a:lnTo>
                    <a:pt x="2713" y="1423"/>
                  </a:lnTo>
                  <a:lnTo>
                    <a:pt x="2721" y="1424"/>
                  </a:lnTo>
                  <a:lnTo>
                    <a:pt x="2727" y="1425"/>
                  </a:lnTo>
                  <a:lnTo>
                    <a:pt x="2734" y="1431"/>
                  </a:lnTo>
                  <a:lnTo>
                    <a:pt x="2741" y="1438"/>
                  </a:lnTo>
                  <a:lnTo>
                    <a:pt x="2746" y="1446"/>
                  </a:lnTo>
                  <a:lnTo>
                    <a:pt x="2752" y="1452"/>
                  </a:lnTo>
                  <a:lnTo>
                    <a:pt x="2758" y="1457"/>
                  </a:lnTo>
                  <a:lnTo>
                    <a:pt x="2766" y="1463"/>
                  </a:lnTo>
                  <a:lnTo>
                    <a:pt x="2772" y="1466"/>
                  </a:lnTo>
                  <a:lnTo>
                    <a:pt x="2781" y="1468"/>
                  </a:lnTo>
                  <a:lnTo>
                    <a:pt x="2790" y="1469"/>
                  </a:lnTo>
                  <a:lnTo>
                    <a:pt x="2801" y="1469"/>
                  </a:lnTo>
                  <a:lnTo>
                    <a:pt x="2809" y="1468"/>
                  </a:lnTo>
                  <a:lnTo>
                    <a:pt x="2816" y="1467"/>
                  </a:lnTo>
                  <a:lnTo>
                    <a:pt x="2821" y="1466"/>
                  </a:lnTo>
                  <a:lnTo>
                    <a:pt x="2826" y="1465"/>
                  </a:lnTo>
                  <a:lnTo>
                    <a:pt x="2833" y="1461"/>
                  </a:lnTo>
                  <a:lnTo>
                    <a:pt x="2841" y="1457"/>
                  </a:lnTo>
                  <a:lnTo>
                    <a:pt x="2848" y="1455"/>
                  </a:lnTo>
                  <a:lnTo>
                    <a:pt x="2867" y="1427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rgbClr val="808080"/>
              </a:solidFill>
              <a:round/>
            </a:ln>
          </p:spPr>
          <p:txBody>
            <a:bodyPr anchor="ctr"/>
            <a:lstStyle/>
            <a:p>
              <a:pPr algn="ctr"/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湖北</a:t>
              </a:r>
            </a:p>
          </p:txBody>
        </p:sp>
        <p:graphicFrame>
          <p:nvGraphicFramePr>
            <p:cNvPr id="26" name="图示 25"/>
            <p:cNvGraphicFramePr/>
            <p:nvPr>
              <p:extLst>
                <p:ext uri="{D42A27DB-BD31-4B8C-83A1-F6EECF244321}">
                  <p14:modId xmlns:p14="http://schemas.microsoft.com/office/powerpoint/2010/main" xmlns="" val="1410429521"/>
                </p:ext>
              </p:extLst>
            </p:nvPr>
          </p:nvGraphicFramePr>
          <p:xfrm>
            <a:off x="5462192" y="1466014"/>
            <a:ext cx="3763196" cy="2296642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7" r:lo="rId18" r:qs="rId19" r:cs="rId20"/>
            </a:graphicData>
          </a:graphic>
        </p:graphicFrame>
      </p:grpSp>
      <p:grpSp>
        <p:nvGrpSpPr>
          <p:cNvPr id="7" name="组合 6"/>
          <p:cNvGrpSpPr/>
          <p:nvPr/>
        </p:nvGrpSpPr>
        <p:grpSpPr>
          <a:xfrm>
            <a:off x="4429502" y="3989081"/>
            <a:ext cx="3459277" cy="2296642"/>
            <a:chOff x="5111167" y="3989081"/>
            <a:chExt cx="3459277" cy="2296642"/>
          </a:xfrm>
        </p:grpSpPr>
        <p:graphicFrame>
          <p:nvGraphicFramePr>
            <p:cNvPr id="27" name="图示 26"/>
            <p:cNvGraphicFramePr/>
            <p:nvPr>
              <p:extLst>
                <p:ext uri="{D42A27DB-BD31-4B8C-83A1-F6EECF244321}">
                  <p14:modId xmlns:p14="http://schemas.microsoft.com/office/powerpoint/2010/main" xmlns="" val="1556829765"/>
                </p:ext>
              </p:extLst>
            </p:nvPr>
          </p:nvGraphicFramePr>
          <p:xfrm>
            <a:off x="5111167" y="3989081"/>
            <a:ext cx="3459277" cy="2296642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2" r:lo="rId23" r:qs="rId24" r:cs="rId25"/>
            </a:graphicData>
          </a:graphic>
        </p:graphicFrame>
        <p:sp>
          <p:nvSpPr>
            <p:cNvPr id="28" name="上海"/>
            <p:cNvSpPr>
              <a:spLocks noEditPoints="1"/>
            </p:cNvSpPr>
            <p:nvPr/>
          </p:nvSpPr>
          <p:spPr bwMode="auto">
            <a:xfrm>
              <a:off x="5562356" y="4833270"/>
              <a:ext cx="596785" cy="532072"/>
            </a:xfrm>
            <a:custGeom>
              <a:avLst/>
              <a:gdLst>
                <a:gd name="T0" fmla="*/ 2147483646 w 357"/>
                <a:gd name="T1" fmla="*/ 2147483646 h 494"/>
                <a:gd name="T2" fmla="*/ 2147483646 w 357"/>
                <a:gd name="T3" fmla="*/ 2147483646 h 494"/>
                <a:gd name="T4" fmla="*/ 2147483646 w 357"/>
                <a:gd name="T5" fmla="*/ 2147483646 h 494"/>
                <a:gd name="T6" fmla="*/ 2147483646 w 357"/>
                <a:gd name="T7" fmla="*/ 2147483646 h 494"/>
                <a:gd name="T8" fmla="*/ 2147483646 w 357"/>
                <a:gd name="T9" fmla="*/ 2147483646 h 494"/>
                <a:gd name="T10" fmla="*/ 2147483646 w 357"/>
                <a:gd name="T11" fmla="*/ 2147483646 h 494"/>
                <a:gd name="T12" fmla="*/ 2147483646 w 357"/>
                <a:gd name="T13" fmla="*/ 2147483646 h 494"/>
                <a:gd name="T14" fmla="*/ 0 w 357"/>
                <a:gd name="T15" fmla="*/ 2147483646 h 494"/>
                <a:gd name="T16" fmla="*/ 2147483646 w 357"/>
                <a:gd name="T17" fmla="*/ 2147483646 h 494"/>
                <a:gd name="T18" fmla="*/ 2147483646 w 357"/>
                <a:gd name="T19" fmla="*/ 2147483646 h 494"/>
                <a:gd name="T20" fmla="*/ 2147483646 w 357"/>
                <a:gd name="T21" fmla="*/ 2147483646 h 494"/>
                <a:gd name="T22" fmla="*/ 2147483646 w 357"/>
                <a:gd name="T23" fmla="*/ 2147483646 h 494"/>
                <a:gd name="T24" fmla="*/ 2147483646 w 357"/>
                <a:gd name="T25" fmla="*/ 2147483646 h 494"/>
                <a:gd name="T26" fmla="*/ 2147483646 w 357"/>
                <a:gd name="T27" fmla="*/ 2147483646 h 494"/>
                <a:gd name="T28" fmla="*/ 2147483646 w 357"/>
                <a:gd name="T29" fmla="*/ 2147483646 h 494"/>
                <a:gd name="T30" fmla="*/ 2147483646 w 357"/>
                <a:gd name="T31" fmla="*/ 2147483646 h 494"/>
                <a:gd name="T32" fmla="*/ 2147483646 w 357"/>
                <a:gd name="T33" fmla="*/ 2147483646 h 494"/>
                <a:gd name="T34" fmla="*/ 2147483646 w 357"/>
                <a:gd name="T35" fmla="*/ 2147483646 h 494"/>
                <a:gd name="T36" fmla="*/ 2147483646 w 357"/>
                <a:gd name="T37" fmla="*/ 2147483646 h 494"/>
                <a:gd name="T38" fmla="*/ 2147483646 w 357"/>
                <a:gd name="T39" fmla="*/ 2147483646 h 494"/>
                <a:gd name="T40" fmla="*/ 2147483646 w 357"/>
                <a:gd name="T41" fmla="*/ 2147483646 h 494"/>
                <a:gd name="T42" fmla="*/ 2147483646 w 357"/>
                <a:gd name="T43" fmla="*/ 2147483646 h 494"/>
                <a:gd name="T44" fmla="*/ 2147483646 w 357"/>
                <a:gd name="T45" fmla="*/ 2147483646 h 494"/>
                <a:gd name="T46" fmla="*/ 2147483646 w 357"/>
                <a:gd name="T47" fmla="*/ 2147483646 h 494"/>
                <a:gd name="T48" fmla="*/ 2147483646 w 357"/>
                <a:gd name="T49" fmla="*/ 2147483646 h 494"/>
                <a:gd name="T50" fmla="*/ 2147483646 w 357"/>
                <a:gd name="T51" fmla="*/ 2147483646 h 494"/>
                <a:gd name="T52" fmla="*/ 2147483646 w 357"/>
                <a:gd name="T53" fmla="*/ 2147483646 h 494"/>
                <a:gd name="T54" fmla="*/ 2147483646 w 357"/>
                <a:gd name="T55" fmla="*/ 2147483646 h 494"/>
                <a:gd name="T56" fmla="*/ 2147483646 w 357"/>
                <a:gd name="T57" fmla="*/ 0 h 494"/>
                <a:gd name="T58" fmla="*/ 2147483646 w 357"/>
                <a:gd name="T59" fmla="*/ 2147483646 h 494"/>
                <a:gd name="T60" fmla="*/ 2147483646 w 357"/>
                <a:gd name="T61" fmla="*/ 2147483646 h 494"/>
                <a:gd name="T62" fmla="*/ 2147483646 w 357"/>
                <a:gd name="T63" fmla="*/ 2147483646 h 494"/>
                <a:gd name="T64" fmla="*/ 2147483646 w 357"/>
                <a:gd name="T65" fmla="*/ 2147483646 h 494"/>
                <a:gd name="T66" fmla="*/ 2147483646 w 357"/>
                <a:gd name="T67" fmla="*/ 2147483646 h 494"/>
                <a:gd name="T68" fmla="*/ 2147483646 w 357"/>
                <a:gd name="T69" fmla="*/ 2147483646 h 494"/>
                <a:gd name="T70" fmla="*/ 2147483646 w 357"/>
                <a:gd name="T71" fmla="*/ 2147483646 h 494"/>
                <a:gd name="T72" fmla="*/ 2147483646 w 357"/>
                <a:gd name="T73" fmla="*/ 2147483646 h 494"/>
                <a:gd name="T74" fmla="*/ 2147483646 w 357"/>
                <a:gd name="T75" fmla="*/ 2147483646 h 494"/>
                <a:gd name="T76" fmla="*/ 2147483646 w 357"/>
                <a:gd name="T77" fmla="*/ 2147483646 h 494"/>
                <a:gd name="T78" fmla="*/ 2147483646 w 357"/>
                <a:gd name="T79" fmla="*/ 2147483646 h 494"/>
                <a:gd name="T80" fmla="*/ 2147483646 w 357"/>
                <a:gd name="T81" fmla="*/ 2147483646 h 494"/>
                <a:gd name="T82" fmla="*/ 2147483646 w 357"/>
                <a:gd name="T83" fmla="*/ 2147483646 h 494"/>
                <a:gd name="T84" fmla="*/ 2147483646 w 357"/>
                <a:gd name="T85" fmla="*/ 2147483646 h 494"/>
                <a:gd name="T86" fmla="*/ 2147483646 w 357"/>
                <a:gd name="T87" fmla="*/ 2147483646 h 494"/>
                <a:gd name="T88" fmla="*/ 2147483646 w 357"/>
                <a:gd name="T89" fmla="*/ 2147483646 h 494"/>
                <a:gd name="T90" fmla="*/ 2147483646 w 357"/>
                <a:gd name="T91" fmla="*/ 2147483646 h 494"/>
                <a:gd name="T92" fmla="*/ 2147483646 w 357"/>
                <a:gd name="T93" fmla="*/ 2147483646 h 494"/>
                <a:gd name="T94" fmla="*/ 2147483646 w 357"/>
                <a:gd name="T95" fmla="*/ 2147483646 h 494"/>
                <a:gd name="T96" fmla="*/ 2147483646 w 357"/>
                <a:gd name="T97" fmla="*/ 2147483646 h 494"/>
                <a:gd name="T98" fmla="*/ 2147483646 w 357"/>
                <a:gd name="T99" fmla="*/ 2147483646 h 494"/>
                <a:gd name="T100" fmla="*/ 2147483646 w 357"/>
                <a:gd name="T101" fmla="*/ 2147483646 h 494"/>
                <a:gd name="T102" fmla="*/ 2147483646 w 357"/>
                <a:gd name="T103" fmla="*/ 2147483646 h 494"/>
                <a:gd name="T104" fmla="*/ 2147483646 w 357"/>
                <a:gd name="T105" fmla="*/ 2147483646 h 494"/>
                <a:gd name="T106" fmla="*/ 2147483646 w 357"/>
                <a:gd name="T107" fmla="*/ 2147483646 h 494"/>
                <a:gd name="T108" fmla="*/ 2147483646 w 357"/>
                <a:gd name="T109" fmla="*/ 2147483646 h 494"/>
                <a:gd name="T110" fmla="*/ 2147483646 w 357"/>
                <a:gd name="T111" fmla="*/ 2147483646 h 494"/>
                <a:gd name="T112" fmla="*/ 2147483646 w 357"/>
                <a:gd name="T113" fmla="*/ 2147483646 h 49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57"/>
                <a:gd name="T172" fmla="*/ 0 h 494"/>
                <a:gd name="T173" fmla="*/ 357 w 357"/>
                <a:gd name="T174" fmla="*/ 494 h 494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57" h="494">
                  <a:moveTo>
                    <a:pt x="132" y="494"/>
                  </a:moveTo>
                  <a:lnTo>
                    <a:pt x="129" y="485"/>
                  </a:lnTo>
                  <a:lnTo>
                    <a:pt x="125" y="473"/>
                  </a:lnTo>
                  <a:lnTo>
                    <a:pt x="121" y="465"/>
                  </a:lnTo>
                  <a:lnTo>
                    <a:pt x="117" y="460"/>
                  </a:lnTo>
                  <a:lnTo>
                    <a:pt x="112" y="456"/>
                  </a:lnTo>
                  <a:lnTo>
                    <a:pt x="107" y="455"/>
                  </a:lnTo>
                  <a:lnTo>
                    <a:pt x="98" y="454"/>
                  </a:lnTo>
                  <a:lnTo>
                    <a:pt x="80" y="454"/>
                  </a:lnTo>
                  <a:lnTo>
                    <a:pt x="68" y="453"/>
                  </a:lnTo>
                  <a:lnTo>
                    <a:pt x="55" y="450"/>
                  </a:lnTo>
                  <a:lnTo>
                    <a:pt x="48" y="449"/>
                  </a:lnTo>
                  <a:lnTo>
                    <a:pt x="42" y="447"/>
                  </a:lnTo>
                  <a:lnTo>
                    <a:pt x="37" y="445"/>
                  </a:lnTo>
                  <a:lnTo>
                    <a:pt x="32" y="442"/>
                  </a:lnTo>
                  <a:lnTo>
                    <a:pt x="30" y="439"/>
                  </a:lnTo>
                  <a:lnTo>
                    <a:pt x="27" y="435"/>
                  </a:lnTo>
                  <a:lnTo>
                    <a:pt x="26" y="431"/>
                  </a:lnTo>
                  <a:lnTo>
                    <a:pt x="26" y="427"/>
                  </a:lnTo>
                  <a:lnTo>
                    <a:pt x="25" y="416"/>
                  </a:lnTo>
                  <a:lnTo>
                    <a:pt x="25" y="403"/>
                  </a:lnTo>
                  <a:lnTo>
                    <a:pt x="24" y="390"/>
                  </a:lnTo>
                  <a:lnTo>
                    <a:pt x="23" y="380"/>
                  </a:lnTo>
                  <a:lnTo>
                    <a:pt x="22" y="373"/>
                  </a:lnTo>
                  <a:lnTo>
                    <a:pt x="18" y="367"/>
                  </a:lnTo>
                  <a:lnTo>
                    <a:pt x="17" y="365"/>
                  </a:lnTo>
                  <a:lnTo>
                    <a:pt x="13" y="365"/>
                  </a:lnTo>
                  <a:lnTo>
                    <a:pt x="11" y="365"/>
                  </a:lnTo>
                  <a:lnTo>
                    <a:pt x="7" y="366"/>
                  </a:lnTo>
                  <a:lnTo>
                    <a:pt x="5" y="367"/>
                  </a:lnTo>
                  <a:lnTo>
                    <a:pt x="3" y="367"/>
                  </a:lnTo>
                  <a:lnTo>
                    <a:pt x="0" y="366"/>
                  </a:lnTo>
                  <a:lnTo>
                    <a:pt x="0" y="361"/>
                  </a:lnTo>
                  <a:lnTo>
                    <a:pt x="0" y="355"/>
                  </a:lnTo>
                  <a:lnTo>
                    <a:pt x="3" y="349"/>
                  </a:lnTo>
                  <a:lnTo>
                    <a:pt x="5" y="342"/>
                  </a:lnTo>
                  <a:lnTo>
                    <a:pt x="8" y="335"/>
                  </a:lnTo>
                  <a:lnTo>
                    <a:pt x="18" y="321"/>
                  </a:lnTo>
                  <a:lnTo>
                    <a:pt x="29" y="309"/>
                  </a:lnTo>
                  <a:lnTo>
                    <a:pt x="32" y="302"/>
                  </a:lnTo>
                  <a:lnTo>
                    <a:pt x="37" y="292"/>
                  </a:lnTo>
                  <a:lnTo>
                    <a:pt x="39" y="283"/>
                  </a:lnTo>
                  <a:lnTo>
                    <a:pt x="42" y="271"/>
                  </a:lnTo>
                  <a:lnTo>
                    <a:pt x="46" y="247"/>
                  </a:lnTo>
                  <a:lnTo>
                    <a:pt x="50" y="223"/>
                  </a:lnTo>
                  <a:lnTo>
                    <a:pt x="50" y="204"/>
                  </a:lnTo>
                  <a:lnTo>
                    <a:pt x="50" y="190"/>
                  </a:lnTo>
                  <a:lnTo>
                    <a:pt x="50" y="184"/>
                  </a:lnTo>
                  <a:lnTo>
                    <a:pt x="52" y="178"/>
                  </a:lnTo>
                  <a:lnTo>
                    <a:pt x="56" y="172"/>
                  </a:lnTo>
                  <a:lnTo>
                    <a:pt x="62" y="168"/>
                  </a:lnTo>
                  <a:lnTo>
                    <a:pt x="80" y="157"/>
                  </a:lnTo>
                  <a:lnTo>
                    <a:pt x="96" y="146"/>
                  </a:lnTo>
                  <a:lnTo>
                    <a:pt x="100" y="144"/>
                  </a:lnTo>
                  <a:lnTo>
                    <a:pt x="104" y="141"/>
                  </a:lnTo>
                  <a:lnTo>
                    <a:pt x="113" y="146"/>
                  </a:lnTo>
                  <a:lnTo>
                    <a:pt x="125" y="150"/>
                  </a:lnTo>
                  <a:lnTo>
                    <a:pt x="136" y="155"/>
                  </a:lnTo>
                  <a:lnTo>
                    <a:pt x="150" y="159"/>
                  </a:lnTo>
                  <a:lnTo>
                    <a:pt x="163" y="164"/>
                  </a:lnTo>
                  <a:lnTo>
                    <a:pt x="174" y="171"/>
                  </a:lnTo>
                  <a:lnTo>
                    <a:pt x="182" y="177"/>
                  </a:lnTo>
                  <a:lnTo>
                    <a:pt x="190" y="181"/>
                  </a:lnTo>
                  <a:lnTo>
                    <a:pt x="199" y="184"/>
                  </a:lnTo>
                  <a:lnTo>
                    <a:pt x="209" y="188"/>
                  </a:lnTo>
                  <a:lnTo>
                    <a:pt x="216" y="190"/>
                  </a:lnTo>
                  <a:lnTo>
                    <a:pt x="225" y="194"/>
                  </a:lnTo>
                  <a:lnTo>
                    <a:pt x="233" y="200"/>
                  </a:lnTo>
                  <a:lnTo>
                    <a:pt x="243" y="206"/>
                  </a:lnTo>
                  <a:lnTo>
                    <a:pt x="262" y="220"/>
                  </a:lnTo>
                  <a:lnTo>
                    <a:pt x="278" y="234"/>
                  </a:lnTo>
                  <a:lnTo>
                    <a:pt x="287" y="241"/>
                  </a:lnTo>
                  <a:lnTo>
                    <a:pt x="294" y="251"/>
                  </a:lnTo>
                  <a:lnTo>
                    <a:pt x="302" y="261"/>
                  </a:lnTo>
                  <a:lnTo>
                    <a:pt x="310" y="275"/>
                  </a:lnTo>
                  <a:lnTo>
                    <a:pt x="325" y="298"/>
                  </a:lnTo>
                  <a:lnTo>
                    <a:pt x="338" y="317"/>
                  </a:lnTo>
                  <a:lnTo>
                    <a:pt x="342" y="326"/>
                  </a:lnTo>
                  <a:lnTo>
                    <a:pt x="346" y="333"/>
                  </a:lnTo>
                  <a:lnTo>
                    <a:pt x="350" y="340"/>
                  </a:lnTo>
                  <a:lnTo>
                    <a:pt x="352" y="348"/>
                  </a:lnTo>
                  <a:lnTo>
                    <a:pt x="354" y="355"/>
                  </a:lnTo>
                  <a:lnTo>
                    <a:pt x="356" y="364"/>
                  </a:lnTo>
                  <a:lnTo>
                    <a:pt x="357" y="372"/>
                  </a:lnTo>
                  <a:lnTo>
                    <a:pt x="357" y="382"/>
                  </a:lnTo>
                  <a:lnTo>
                    <a:pt x="356" y="390"/>
                  </a:lnTo>
                  <a:lnTo>
                    <a:pt x="352" y="397"/>
                  </a:lnTo>
                  <a:lnTo>
                    <a:pt x="348" y="402"/>
                  </a:lnTo>
                  <a:lnTo>
                    <a:pt x="342" y="405"/>
                  </a:lnTo>
                  <a:lnTo>
                    <a:pt x="337" y="408"/>
                  </a:lnTo>
                  <a:lnTo>
                    <a:pt x="331" y="410"/>
                  </a:lnTo>
                  <a:lnTo>
                    <a:pt x="323" y="411"/>
                  </a:lnTo>
                  <a:lnTo>
                    <a:pt x="316" y="411"/>
                  </a:lnTo>
                  <a:lnTo>
                    <a:pt x="302" y="411"/>
                  </a:lnTo>
                  <a:lnTo>
                    <a:pt x="284" y="410"/>
                  </a:lnTo>
                  <a:lnTo>
                    <a:pt x="265" y="409"/>
                  </a:lnTo>
                  <a:lnTo>
                    <a:pt x="244" y="410"/>
                  </a:lnTo>
                  <a:lnTo>
                    <a:pt x="233" y="411"/>
                  </a:lnTo>
                  <a:lnTo>
                    <a:pt x="224" y="415"/>
                  </a:lnTo>
                  <a:lnTo>
                    <a:pt x="215" y="421"/>
                  </a:lnTo>
                  <a:lnTo>
                    <a:pt x="208" y="427"/>
                  </a:lnTo>
                  <a:lnTo>
                    <a:pt x="201" y="434"/>
                  </a:lnTo>
                  <a:lnTo>
                    <a:pt x="196" y="441"/>
                  </a:lnTo>
                  <a:lnTo>
                    <a:pt x="192" y="448"/>
                  </a:lnTo>
                  <a:lnTo>
                    <a:pt x="188" y="454"/>
                  </a:lnTo>
                  <a:lnTo>
                    <a:pt x="184" y="460"/>
                  </a:lnTo>
                  <a:lnTo>
                    <a:pt x="178" y="466"/>
                  </a:lnTo>
                  <a:lnTo>
                    <a:pt x="171" y="472"/>
                  </a:lnTo>
                  <a:lnTo>
                    <a:pt x="163" y="478"/>
                  </a:lnTo>
                  <a:lnTo>
                    <a:pt x="146" y="487"/>
                  </a:lnTo>
                  <a:lnTo>
                    <a:pt x="132" y="494"/>
                  </a:lnTo>
                  <a:close/>
                  <a:moveTo>
                    <a:pt x="71" y="6"/>
                  </a:moveTo>
                  <a:lnTo>
                    <a:pt x="79" y="5"/>
                  </a:lnTo>
                  <a:lnTo>
                    <a:pt x="88" y="1"/>
                  </a:lnTo>
                  <a:lnTo>
                    <a:pt x="93" y="1"/>
                  </a:lnTo>
                  <a:lnTo>
                    <a:pt x="99" y="0"/>
                  </a:lnTo>
                  <a:lnTo>
                    <a:pt x="105" y="0"/>
                  </a:lnTo>
                  <a:lnTo>
                    <a:pt x="111" y="1"/>
                  </a:lnTo>
                  <a:lnTo>
                    <a:pt x="127" y="12"/>
                  </a:lnTo>
                  <a:lnTo>
                    <a:pt x="144" y="25"/>
                  </a:lnTo>
                  <a:lnTo>
                    <a:pt x="159" y="32"/>
                  </a:lnTo>
                  <a:lnTo>
                    <a:pt x="174" y="37"/>
                  </a:lnTo>
                  <a:lnTo>
                    <a:pt x="184" y="42"/>
                  </a:lnTo>
                  <a:lnTo>
                    <a:pt x="190" y="45"/>
                  </a:lnTo>
                  <a:lnTo>
                    <a:pt x="195" y="50"/>
                  </a:lnTo>
                  <a:lnTo>
                    <a:pt x="200" y="55"/>
                  </a:lnTo>
                  <a:lnTo>
                    <a:pt x="207" y="58"/>
                  </a:lnTo>
                  <a:lnTo>
                    <a:pt x="213" y="62"/>
                  </a:lnTo>
                  <a:lnTo>
                    <a:pt x="224" y="67"/>
                  </a:lnTo>
                  <a:lnTo>
                    <a:pt x="238" y="72"/>
                  </a:lnTo>
                  <a:lnTo>
                    <a:pt x="253" y="80"/>
                  </a:lnTo>
                  <a:lnTo>
                    <a:pt x="266" y="84"/>
                  </a:lnTo>
                  <a:lnTo>
                    <a:pt x="276" y="87"/>
                  </a:lnTo>
                  <a:lnTo>
                    <a:pt x="288" y="89"/>
                  </a:lnTo>
                  <a:lnTo>
                    <a:pt x="299" y="90"/>
                  </a:lnTo>
                  <a:lnTo>
                    <a:pt x="304" y="92"/>
                  </a:lnTo>
                  <a:lnTo>
                    <a:pt x="307" y="92"/>
                  </a:lnTo>
                  <a:lnTo>
                    <a:pt x="309" y="93"/>
                  </a:lnTo>
                  <a:lnTo>
                    <a:pt x="312" y="95"/>
                  </a:lnTo>
                  <a:lnTo>
                    <a:pt x="313" y="99"/>
                  </a:lnTo>
                  <a:lnTo>
                    <a:pt x="314" y="101"/>
                  </a:lnTo>
                  <a:lnTo>
                    <a:pt x="315" y="105"/>
                  </a:lnTo>
                  <a:lnTo>
                    <a:pt x="315" y="108"/>
                  </a:lnTo>
                  <a:lnTo>
                    <a:pt x="314" y="112"/>
                  </a:lnTo>
                  <a:lnTo>
                    <a:pt x="309" y="120"/>
                  </a:lnTo>
                  <a:lnTo>
                    <a:pt x="302" y="127"/>
                  </a:lnTo>
                  <a:lnTo>
                    <a:pt x="294" y="133"/>
                  </a:lnTo>
                  <a:lnTo>
                    <a:pt x="284" y="137"/>
                  </a:lnTo>
                  <a:lnTo>
                    <a:pt x="278" y="137"/>
                  </a:lnTo>
                  <a:lnTo>
                    <a:pt x="274" y="137"/>
                  </a:lnTo>
                  <a:lnTo>
                    <a:pt x="268" y="137"/>
                  </a:lnTo>
                  <a:lnTo>
                    <a:pt x="260" y="135"/>
                  </a:lnTo>
                  <a:lnTo>
                    <a:pt x="246" y="130"/>
                  </a:lnTo>
                  <a:lnTo>
                    <a:pt x="228" y="122"/>
                  </a:lnTo>
                  <a:lnTo>
                    <a:pt x="208" y="114"/>
                  </a:lnTo>
                  <a:lnTo>
                    <a:pt x="188" y="106"/>
                  </a:lnTo>
                  <a:lnTo>
                    <a:pt x="170" y="99"/>
                  </a:lnTo>
                  <a:lnTo>
                    <a:pt x="155" y="94"/>
                  </a:lnTo>
                  <a:lnTo>
                    <a:pt x="140" y="89"/>
                  </a:lnTo>
                  <a:lnTo>
                    <a:pt x="125" y="84"/>
                  </a:lnTo>
                  <a:lnTo>
                    <a:pt x="118" y="82"/>
                  </a:lnTo>
                  <a:lnTo>
                    <a:pt x="109" y="80"/>
                  </a:lnTo>
                  <a:lnTo>
                    <a:pt x="104" y="76"/>
                  </a:lnTo>
                  <a:lnTo>
                    <a:pt x="98" y="71"/>
                  </a:lnTo>
                  <a:lnTo>
                    <a:pt x="79" y="56"/>
                  </a:lnTo>
                  <a:lnTo>
                    <a:pt x="68" y="49"/>
                  </a:lnTo>
                  <a:lnTo>
                    <a:pt x="60" y="45"/>
                  </a:lnTo>
                  <a:lnTo>
                    <a:pt x="51" y="42"/>
                  </a:lnTo>
                  <a:lnTo>
                    <a:pt x="48" y="39"/>
                  </a:lnTo>
                  <a:lnTo>
                    <a:pt x="45" y="36"/>
                  </a:lnTo>
                  <a:lnTo>
                    <a:pt x="44" y="33"/>
                  </a:lnTo>
                  <a:lnTo>
                    <a:pt x="43" y="31"/>
                  </a:lnTo>
                  <a:lnTo>
                    <a:pt x="43" y="27"/>
                  </a:lnTo>
                  <a:lnTo>
                    <a:pt x="44" y="25"/>
                  </a:lnTo>
                  <a:lnTo>
                    <a:pt x="45" y="23"/>
                  </a:lnTo>
                  <a:lnTo>
                    <a:pt x="46" y="20"/>
                  </a:lnTo>
                  <a:lnTo>
                    <a:pt x="52" y="15"/>
                  </a:lnTo>
                  <a:lnTo>
                    <a:pt x="58" y="12"/>
                  </a:lnTo>
                  <a:lnTo>
                    <a:pt x="66" y="8"/>
                  </a:lnTo>
                  <a:lnTo>
                    <a:pt x="71" y="6"/>
                  </a:lnTo>
                  <a:close/>
                  <a:moveTo>
                    <a:pt x="220" y="166"/>
                  </a:moveTo>
                  <a:lnTo>
                    <a:pt x="216" y="165"/>
                  </a:lnTo>
                  <a:lnTo>
                    <a:pt x="215" y="163"/>
                  </a:lnTo>
                  <a:lnTo>
                    <a:pt x="215" y="162"/>
                  </a:lnTo>
                  <a:lnTo>
                    <a:pt x="215" y="159"/>
                  </a:lnTo>
                  <a:lnTo>
                    <a:pt x="216" y="158"/>
                  </a:lnTo>
                  <a:lnTo>
                    <a:pt x="219" y="157"/>
                  </a:lnTo>
                  <a:lnTo>
                    <a:pt x="222" y="157"/>
                  </a:lnTo>
                  <a:lnTo>
                    <a:pt x="227" y="158"/>
                  </a:lnTo>
                  <a:lnTo>
                    <a:pt x="238" y="160"/>
                  </a:lnTo>
                  <a:lnTo>
                    <a:pt x="250" y="163"/>
                  </a:lnTo>
                  <a:lnTo>
                    <a:pt x="260" y="166"/>
                  </a:lnTo>
                  <a:lnTo>
                    <a:pt x="270" y="171"/>
                  </a:lnTo>
                  <a:lnTo>
                    <a:pt x="276" y="175"/>
                  </a:lnTo>
                  <a:lnTo>
                    <a:pt x="279" y="179"/>
                  </a:lnTo>
                  <a:lnTo>
                    <a:pt x="282" y="183"/>
                  </a:lnTo>
                  <a:lnTo>
                    <a:pt x="283" y="188"/>
                  </a:lnTo>
                  <a:lnTo>
                    <a:pt x="282" y="190"/>
                  </a:lnTo>
                  <a:lnTo>
                    <a:pt x="281" y="191"/>
                  </a:lnTo>
                  <a:lnTo>
                    <a:pt x="278" y="193"/>
                  </a:lnTo>
                  <a:lnTo>
                    <a:pt x="275" y="194"/>
                  </a:lnTo>
                  <a:lnTo>
                    <a:pt x="269" y="193"/>
                  </a:lnTo>
                  <a:lnTo>
                    <a:pt x="263" y="190"/>
                  </a:lnTo>
                  <a:lnTo>
                    <a:pt x="253" y="183"/>
                  </a:lnTo>
                  <a:lnTo>
                    <a:pt x="241" y="178"/>
                  </a:lnTo>
                  <a:lnTo>
                    <a:pt x="231" y="172"/>
                  </a:lnTo>
                  <a:lnTo>
                    <a:pt x="220" y="166"/>
                  </a:lnTo>
                  <a:close/>
                  <a:moveTo>
                    <a:pt x="289" y="175"/>
                  </a:moveTo>
                  <a:lnTo>
                    <a:pt x="289" y="172"/>
                  </a:lnTo>
                  <a:lnTo>
                    <a:pt x="290" y="171"/>
                  </a:lnTo>
                  <a:lnTo>
                    <a:pt x="291" y="171"/>
                  </a:lnTo>
                  <a:lnTo>
                    <a:pt x="293" y="171"/>
                  </a:lnTo>
                  <a:lnTo>
                    <a:pt x="297" y="172"/>
                  </a:lnTo>
                  <a:lnTo>
                    <a:pt x="302" y="175"/>
                  </a:lnTo>
                  <a:lnTo>
                    <a:pt x="312" y="182"/>
                  </a:lnTo>
                  <a:lnTo>
                    <a:pt x="319" y="189"/>
                  </a:lnTo>
                  <a:lnTo>
                    <a:pt x="319" y="190"/>
                  </a:lnTo>
                  <a:lnTo>
                    <a:pt x="319" y="191"/>
                  </a:lnTo>
                  <a:lnTo>
                    <a:pt x="318" y="193"/>
                  </a:lnTo>
                  <a:lnTo>
                    <a:pt x="315" y="194"/>
                  </a:lnTo>
                  <a:lnTo>
                    <a:pt x="310" y="194"/>
                  </a:lnTo>
                  <a:lnTo>
                    <a:pt x="306" y="193"/>
                  </a:lnTo>
                  <a:lnTo>
                    <a:pt x="300" y="190"/>
                  </a:lnTo>
                  <a:lnTo>
                    <a:pt x="295" y="187"/>
                  </a:lnTo>
                  <a:lnTo>
                    <a:pt x="293" y="184"/>
                  </a:lnTo>
                  <a:lnTo>
                    <a:pt x="290" y="182"/>
                  </a:lnTo>
                  <a:lnTo>
                    <a:pt x="289" y="178"/>
                  </a:lnTo>
                  <a:lnTo>
                    <a:pt x="289" y="17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rgbClr val="808080"/>
              </a:solidFill>
              <a:round/>
              <a:headEnd/>
              <a:tailEnd/>
            </a:ln>
          </p:spPr>
          <p:txBody>
            <a:bodyPr anchor="ctr"/>
            <a:lstStyle/>
            <a:p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上海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245052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8599" y="381000"/>
            <a:ext cx="61436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月流通品牌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TOP10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92099" y="1130300"/>
            <a:ext cx="42291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电商平台车源发布量及用户关注度占比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最高为哈弗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H6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，科鲁兹三厢排名第二位；</a:t>
            </a:r>
            <a:endParaRPr lang="en-US" altLang="zh-CN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品牌占电商平台发布量的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13.82%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2" name="图表 11"/>
          <p:cNvGraphicFramePr/>
          <p:nvPr>
            <p:extLst>
              <p:ext uri="{D42A27DB-BD31-4B8C-83A1-F6EECF244321}">
                <p14:modId xmlns:p14="http://schemas.microsoft.com/office/powerpoint/2010/main" xmlns="" val="1206131001"/>
              </p:ext>
            </p:extLst>
          </p:nvPr>
        </p:nvGraphicFramePr>
        <p:xfrm>
          <a:off x="4520743" y="2787541"/>
          <a:ext cx="4081390" cy="34870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4457700" y="1130300"/>
            <a:ext cx="44323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线下交易品牌中捷达交易量排名第一；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前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品牌占实地交易量的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14.46%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05001" y="2448987"/>
            <a:ext cx="11429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商平台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245224" y="2448987"/>
            <a:ext cx="14001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线下交易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4" name="图表 13"/>
          <p:cNvGraphicFramePr/>
          <p:nvPr>
            <p:extLst>
              <p:ext uri="{D42A27DB-BD31-4B8C-83A1-F6EECF244321}">
                <p14:modId xmlns:p14="http://schemas.microsoft.com/office/powerpoint/2010/main" xmlns="" val="4237616510"/>
              </p:ext>
            </p:extLst>
          </p:nvPr>
        </p:nvGraphicFramePr>
        <p:xfrm>
          <a:off x="566582" y="2787540"/>
          <a:ext cx="3217789" cy="34870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>
          <a:xfrm>
            <a:off x="2070925" y="2004750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9" name="矩形 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第一部分：</a:t>
              </a:r>
              <a:r>
                <a:rPr lang="en-US" altLang="zh-CN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72537" y="2071153"/>
            <a:ext cx="317500" cy="3175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</p:pic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grpSp>
        <p:nvGrpSpPr>
          <p:cNvPr id="3" name="组合 27"/>
          <p:cNvGrpSpPr/>
          <p:nvPr/>
        </p:nvGrpSpPr>
        <p:grpSpPr>
          <a:xfrm>
            <a:off x="2101405" y="3824298"/>
            <a:ext cx="4810125" cy="482600"/>
            <a:chOff x="2305050" y="2692400"/>
            <a:chExt cx="4324350" cy="482600"/>
          </a:xfrm>
          <a:solidFill>
            <a:schemeClr val="bg1">
              <a:lumMod val="50000"/>
            </a:schemeClr>
          </a:solidFill>
        </p:grpSpPr>
        <p:sp>
          <p:nvSpPr>
            <p:cNvPr id="29" name="矩形 2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第三部分：二手车流通性分析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03017" y="3890701"/>
            <a:ext cx="317500" cy="3175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</p:pic>
      <p:grpSp>
        <p:nvGrpSpPr>
          <p:cNvPr id="4" name="组合 22"/>
          <p:cNvGrpSpPr/>
          <p:nvPr/>
        </p:nvGrpSpPr>
        <p:grpSpPr>
          <a:xfrm>
            <a:off x="2046541" y="2936908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4" name="矩形 23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第二部分：</a:t>
              </a:r>
              <a:r>
                <a:rPr lang="en-US" altLang="zh-CN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1-6</a:t>
              </a:r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月市场概述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48153" y="3003311"/>
            <a:ext cx="317500" cy="3175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</p:pic>
      <p:grpSp>
        <p:nvGrpSpPr>
          <p:cNvPr id="5" name="组合 17"/>
          <p:cNvGrpSpPr/>
          <p:nvPr/>
        </p:nvGrpSpPr>
        <p:grpSpPr>
          <a:xfrm>
            <a:off x="2096637" y="4619658"/>
            <a:ext cx="4810125" cy="482600"/>
            <a:chOff x="2305050" y="2692400"/>
            <a:chExt cx="4324350" cy="482600"/>
          </a:xfrm>
          <a:solidFill>
            <a:schemeClr val="accent1"/>
          </a:solidFill>
        </p:grpSpPr>
        <p:sp>
          <p:nvSpPr>
            <p:cNvPr id="19" name="矩形 1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</a:t>
              </a:r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第四部分：行认证上半年汇总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98249" y="4686061"/>
            <a:ext cx="317500" cy="317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400050" y="252415"/>
            <a:ext cx="46077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“行”</a:t>
            </a: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认证上半年数据</a:t>
            </a:r>
          </a:p>
        </p:txBody>
      </p:sp>
      <p:graphicFrame>
        <p:nvGraphicFramePr>
          <p:cNvPr id="7" name="图表 6"/>
          <p:cNvGraphicFramePr/>
          <p:nvPr/>
        </p:nvGraphicFramePr>
        <p:xfrm>
          <a:off x="814389" y="1243013"/>
          <a:ext cx="7715250" cy="34575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557211" y="4643438"/>
            <a:ext cx="825817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2018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年上半年行认证数据量相对于去年有了质的提升，月均检测量达到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4084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台，月认证量均值达到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3000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台，相较去年增长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200%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。自今年开始，行认证动作频频，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月份的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315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活动月和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月份初检上线，极大的提升了机构的使用热情及市场欢迎度，检测量持续攀升。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月份后数据略有回落但认证比逐渐提升，由此可见合作机构的车源越来越好，品质越来越高，可见市场越来越规范。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2446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表 7"/>
          <p:cNvGraphicFramePr/>
          <p:nvPr/>
        </p:nvGraphicFramePr>
        <p:xfrm>
          <a:off x="914400" y="1528763"/>
          <a:ext cx="7429500" cy="43576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4042446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表 3"/>
          <p:cNvGraphicFramePr/>
          <p:nvPr/>
        </p:nvGraphicFramePr>
        <p:xfrm>
          <a:off x="933228" y="1471614"/>
          <a:ext cx="7124922" cy="36718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942975" y="5172075"/>
            <a:ext cx="7572375" cy="1156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初检自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月份上线以来，目前初见成效，越来越多的机构开始使用行认证的新功能，也极大减去了一线检测人员的工作量提高了效率。现在这项新功能还属于推广阶段，目前合作机构已经有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家开始使用这项新功能。</a:t>
            </a:r>
          </a:p>
        </p:txBody>
      </p:sp>
    </p:spTree>
    <p:extLst>
      <p:ext uri="{BB962C8B-B14F-4D97-AF65-F5344CB8AC3E}">
        <p14:creationId xmlns:p14="http://schemas.microsoft.com/office/powerpoint/2010/main" xmlns="" val="4042446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2979738" y="2054225"/>
            <a:ext cx="2870200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r>
              <a:rPr lang="zh-CN" altLang="en-US" sz="8000" b="1" i="0" dirty="0">
                <a:latin typeface="华文行楷" panose="02010800040101010101" pitchFamily="2" charset="-122"/>
                <a:ea typeface="华文行楷" panose="02010800040101010101" pitchFamily="2" charset="-122"/>
              </a:rPr>
              <a:t>谢 谢！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en-US" altLang="zh-CN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月二手车市场整体表现</a:t>
            </a:r>
          </a:p>
        </p:txBody>
      </p:sp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300" cy="830995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月，全国二手车市场交易量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105.67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万辆，交易量环比下降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12.16%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，去年同期交易量为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103.31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万辆，本月同比上升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2.29%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12294" name="文本框 2"/>
          <p:cNvSpPr txBox="1">
            <a:spLocks noChangeArrowheads="1"/>
          </p:cNvSpPr>
          <p:nvPr/>
        </p:nvSpPr>
        <p:spPr bwMode="auto">
          <a:xfrm>
            <a:off x="771357" y="2613831"/>
            <a:ext cx="990600" cy="2769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单位：万辆</a:t>
            </a:r>
          </a:p>
        </p:txBody>
      </p:sp>
      <p:sp>
        <p:nvSpPr>
          <p:cNvPr id="11" name="矩形 10"/>
          <p:cNvSpPr/>
          <p:nvPr/>
        </p:nvSpPr>
        <p:spPr>
          <a:xfrm>
            <a:off x="4041138" y="3281406"/>
            <a:ext cx="1297569" cy="2906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12.16%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上箭头 2"/>
          <p:cNvSpPr>
            <a:spLocks noChangeArrowheads="1"/>
          </p:cNvSpPr>
          <p:nvPr/>
        </p:nvSpPr>
        <p:spPr bwMode="auto">
          <a:xfrm flipV="1">
            <a:off x="4308625" y="3607329"/>
            <a:ext cx="666282" cy="587363"/>
          </a:xfrm>
          <a:prstGeom prst="upArrow">
            <a:avLst>
              <a:gd name="adj1" fmla="val 50000"/>
              <a:gd name="adj2" fmla="val 50000"/>
            </a:avLst>
          </a:prstGeom>
          <a:solidFill>
            <a:schemeClr val="bg1">
              <a:lumMod val="50000"/>
            </a:schemeClr>
          </a:solidFill>
          <a:ln w="9525" algn="ctr">
            <a:noFill/>
            <a:round/>
          </a:ln>
        </p:spPr>
        <p:txBody>
          <a:bodyPr/>
          <a:lstStyle/>
          <a:p>
            <a:pPr eaLnBrk="1" hangingPunct="1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ea typeface="宋体" panose="02010600030101010101" pitchFamily="2" charset="-122"/>
            </a:endParaRPr>
          </a:p>
        </p:txBody>
      </p:sp>
      <p:graphicFrame>
        <p:nvGraphicFramePr>
          <p:cNvPr id="9" name="图表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100074983"/>
              </p:ext>
            </p:extLst>
          </p:nvPr>
        </p:nvGraphicFramePr>
        <p:xfrm>
          <a:off x="2263337" y="2613831"/>
          <a:ext cx="4616825" cy="32445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en-US" altLang="zh-CN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年月度交易走势</a:t>
            </a:r>
          </a:p>
        </p:txBody>
      </p:sp>
      <p:sp>
        <p:nvSpPr>
          <p:cNvPr id="6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300" cy="830995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月月度同比与去年相比增长了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2.29%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，本月二手车交易量受淡季因素及世界杯影响降至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110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万以下。</a:t>
            </a:r>
            <a:endParaRPr lang="zh-CN" altLang="en-US" sz="1600" i="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2"/>
          <p:cNvSpPr txBox="1">
            <a:spLocks noChangeArrowheads="1"/>
          </p:cNvSpPr>
          <p:nvPr/>
        </p:nvSpPr>
        <p:spPr bwMode="auto">
          <a:xfrm>
            <a:off x="583887" y="2028760"/>
            <a:ext cx="990600" cy="276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单位：万辆</a:t>
            </a:r>
          </a:p>
        </p:txBody>
      </p:sp>
      <p:graphicFrame>
        <p:nvGraphicFramePr>
          <p:cNvPr id="7" name="图表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579930645"/>
              </p:ext>
            </p:extLst>
          </p:nvPr>
        </p:nvGraphicFramePr>
        <p:xfrm>
          <a:off x="742950" y="2371725"/>
          <a:ext cx="7986713" cy="37993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344401" cy="1200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8" tIns="45719" rIns="91438" bIns="45719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月，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全国</a:t>
            </a:r>
            <a:r>
              <a:rPr lang="zh-CN" altLang="en-US" sz="1600" i="0" dirty="0">
                <a:latin typeface="微软雅黑" pitchFamily="34" charset="-122"/>
                <a:ea typeface="微软雅黑" pitchFamily="34" charset="-122"/>
              </a:rPr>
              <a:t>二手车车型分析：基本型乘用车仍为主要流通车型，占比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为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60.75%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，其次为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客车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10.10%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SUV8.88%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，货车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7.91%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MPV4.97%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；相比上月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，客车、货车、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MPV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、其它车型、摩托车和低速载货车占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比有所减少；其余车型占比均有所增加。</a:t>
            </a: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  <a:extLst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itchFamily="2" charset="-122"/>
                <a:cs typeface="华文细黑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en-US" altLang="zh-CN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月二手车</a:t>
            </a:r>
            <a:r>
              <a:rPr lang="zh-CN" altLang="en-US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交易车型分析</a:t>
            </a:r>
          </a:p>
        </p:txBody>
      </p:sp>
      <p:graphicFrame>
        <p:nvGraphicFramePr>
          <p:cNvPr id="6" name="图表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47114094"/>
              </p:ext>
            </p:extLst>
          </p:nvPr>
        </p:nvGraphicFramePr>
        <p:xfrm>
          <a:off x="0" y="2330727"/>
          <a:ext cx="9144000" cy="40348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4216187" y="2671001"/>
            <a:ext cx="1260346" cy="277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2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12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2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12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3"/>
          <p:cNvSpPr txBox="1"/>
          <p:nvPr/>
        </p:nvSpPr>
        <p:spPr>
          <a:xfrm>
            <a:off x="5377734" y="2758953"/>
            <a:ext cx="98799" cy="101139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  <p:sp>
        <p:nvSpPr>
          <p:cNvPr id="11" name="文本框 4"/>
          <p:cNvSpPr txBox="1"/>
          <p:nvPr/>
        </p:nvSpPr>
        <p:spPr>
          <a:xfrm>
            <a:off x="5476533" y="2671001"/>
            <a:ext cx="1260433" cy="277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2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12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2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12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5"/>
          <p:cNvSpPr txBox="1"/>
          <p:nvPr/>
        </p:nvSpPr>
        <p:spPr>
          <a:xfrm>
            <a:off x="4117300" y="2758953"/>
            <a:ext cx="98887" cy="101139"/>
          </a:xfrm>
          <a:prstGeom prst="rect">
            <a:avLst/>
          </a:prstGeom>
          <a:solidFill>
            <a:srgbClr val="5B9BD5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01863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800" cy="156965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全国二手车交易情况区域分布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：华东区交易占比最大，为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32.70%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，与上月相比降低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1.08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中南区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26.13%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，华北区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15.65%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，西南区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13.90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，东北区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7.11%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西北区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4.50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西南地区对比上月涨幅最大，为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1.32%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；华东地区降幅最大，为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-1.07%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二手车交易量区域分布</a:t>
            </a:r>
            <a:endParaRPr lang="zh-CN" altLang="en-US" b="1" i="0" kern="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图表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956691465"/>
              </p:ext>
            </p:extLst>
          </p:nvPr>
        </p:nvGraphicFramePr>
        <p:xfrm>
          <a:off x="4372533" y="2821891"/>
          <a:ext cx="4068000" cy="34322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图表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98653529"/>
              </p:ext>
            </p:extLst>
          </p:nvPr>
        </p:nvGraphicFramePr>
        <p:xfrm>
          <a:off x="507998" y="2928346"/>
          <a:ext cx="4067735" cy="32192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xmlns="" val="4120239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 txBox="1"/>
          <p:nvPr/>
        </p:nvSpPr>
        <p:spPr bwMode="auto">
          <a:xfrm>
            <a:off x="230400" y="381600"/>
            <a:ext cx="7605713" cy="460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1" hangingPunct="1"/>
            <a:r>
              <a:rPr lang="zh-CN" altLang="en-US" sz="2400" b="1" i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五、</a:t>
            </a:r>
            <a:r>
              <a:rPr lang="en-US" altLang="zh-CN" sz="2400" b="1" i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400" b="1" i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400" b="1" i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月二手车</a:t>
            </a:r>
            <a:r>
              <a:rPr lang="zh-CN" altLang="en-US" sz="2400" b="1" i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交易市场车辆使用年限</a:t>
            </a:r>
            <a:r>
              <a:rPr lang="zh-CN" altLang="en-US" sz="2400" b="1" i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endParaRPr lang="zh-CN" altLang="en-US" sz="2400" i="0" dirty="0">
              <a:solidFill>
                <a:schemeClr val="bg2">
                  <a:lumMod val="25000"/>
                </a:schemeClr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4" name="TextBox 1"/>
          <p:cNvSpPr txBox="1"/>
          <p:nvPr/>
        </p:nvSpPr>
        <p:spPr>
          <a:xfrm>
            <a:off x="1819030" y="4586769"/>
            <a:ext cx="1095732" cy="393366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800" dirty="0" smtClean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2018</a:t>
            </a:r>
            <a:r>
              <a:rPr lang="zh-CN" altLang="en-US" sz="1800" dirty="0" smtClean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endParaRPr lang="en-US" altLang="zh-CN" sz="1800" dirty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1800" dirty="0" smtClean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1800" dirty="0" smtClean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endParaRPr lang="zh-CN" altLang="en-US" sz="1800" dirty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10" name="图表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217773905"/>
              </p:ext>
            </p:extLst>
          </p:nvPr>
        </p:nvGraphicFramePr>
        <p:xfrm>
          <a:off x="4481999" y="2620108"/>
          <a:ext cx="4230205" cy="38774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TextBox 1"/>
          <p:cNvSpPr txBox="1"/>
          <p:nvPr/>
        </p:nvSpPr>
        <p:spPr>
          <a:xfrm>
            <a:off x="6049235" y="4586769"/>
            <a:ext cx="1095732" cy="393366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800" dirty="0" smtClean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2018</a:t>
            </a:r>
            <a:r>
              <a:rPr lang="zh-CN" altLang="en-US" sz="1800" dirty="0" smtClean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endParaRPr lang="en-US" altLang="zh-CN" sz="1800" dirty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1800" dirty="0" smtClean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800" dirty="0" smtClean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endParaRPr lang="zh-CN" altLang="en-US" sz="1800" dirty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9" name="图表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725534494"/>
              </p:ext>
            </p:extLst>
          </p:nvPr>
        </p:nvGraphicFramePr>
        <p:xfrm>
          <a:off x="247338" y="2698587"/>
          <a:ext cx="4200793" cy="37204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276667" cy="19389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月，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二手车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交易市场车辆使用年限分析：使用年限在</a:t>
            </a:r>
            <a:r>
              <a:rPr lang="en-US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3-6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年的交易量最多，占比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43.06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，对比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月下降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了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2.7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个百分点；</a:t>
            </a:r>
            <a:endParaRPr lang="en-US" altLang="zh-CN" sz="1600" i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其次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年内为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23.85%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，与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月相比上升了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1.77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个百分点；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车龄在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7-10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年内为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22.63%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，环比上升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0.85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个百分点；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年以上为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10.45%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，环比上升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0.07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个百分点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66548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28600" y="381000"/>
            <a:ext cx="5003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月价格区间分布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92100" y="1130302"/>
            <a:ext cx="84709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月，二手车价格区间在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万元以下价格区间的车辆市场占有量最大，为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37.34%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，较上月相比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下降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1.49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个百分点；</a:t>
            </a:r>
            <a:endParaRPr lang="en-US" altLang="zh-CN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二手车价格在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万元以下的车辆占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71.87%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较上月相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比下降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2.22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百分点。</a:t>
            </a:r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xmlns="" val="2600830705"/>
              </p:ext>
            </p:extLst>
          </p:nvPr>
        </p:nvGraphicFramePr>
        <p:xfrm>
          <a:off x="4227576" y="2800351"/>
          <a:ext cx="4535424" cy="32078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xmlns="" val="2895305039"/>
              </p:ext>
            </p:extLst>
          </p:nvPr>
        </p:nvGraphicFramePr>
        <p:xfrm>
          <a:off x="746419" y="2671763"/>
          <a:ext cx="3968162" cy="33364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28600" y="381000"/>
            <a:ext cx="48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七、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月价格区域分布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1600" y="1204434"/>
            <a:ext cx="38603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本月，共计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个省份地区的乘用车均价超过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万元，其中北京地区的二手乘用车均价最高，为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13.82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万元。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74297" y="4368661"/>
            <a:ext cx="38989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月，北京市二手乘用车交易均价比上月下降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0.55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万元；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月，全国二手乘用车均价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11.23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万元，较上月上升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1.08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万元。</a:t>
            </a:r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22306322"/>
              </p:ext>
            </p:extLst>
          </p:nvPr>
        </p:nvGraphicFramePr>
        <p:xfrm>
          <a:off x="550064" y="2404763"/>
          <a:ext cx="3691965" cy="4072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3403"/>
                <a:gridCol w="2328562"/>
              </a:tblGrid>
              <a:tr h="42310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省份</a:t>
                      </a:r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二手乘用车平均价格</a:t>
                      </a:r>
                      <a:endParaRPr lang="en-US" altLang="zh-CN" sz="14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zh-CN" altLang="en-US" sz="14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（万元）</a:t>
                      </a:r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  <a:tr h="236936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北京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13.82 </a:t>
                      </a:r>
                    </a:p>
                  </a:txBody>
                  <a:tcPr marL="9525" marR="9525" marT="9525" marB="0" anchor="ctr"/>
                </a:tc>
              </a:tr>
              <a:tr h="236936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江苏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13.42 </a:t>
                      </a:r>
                    </a:p>
                  </a:txBody>
                  <a:tcPr marL="9525" marR="9525" marT="9525" marB="0" anchor="ctr"/>
                </a:tc>
              </a:tr>
              <a:tr h="236936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辽宁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13.17 </a:t>
                      </a:r>
                    </a:p>
                  </a:txBody>
                  <a:tcPr marL="9525" marR="9525" marT="9525" marB="0" anchor="ctr"/>
                </a:tc>
              </a:tr>
              <a:tr h="236936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天津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13.12 </a:t>
                      </a:r>
                    </a:p>
                  </a:txBody>
                  <a:tcPr marL="9525" marR="9525" marT="9525" marB="0" anchor="ctr"/>
                </a:tc>
              </a:tr>
              <a:tr h="236936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浙江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12.77 </a:t>
                      </a:r>
                    </a:p>
                  </a:txBody>
                  <a:tcPr marL="9525" marR="9525" marT="9525" marB="0" anchor="ctr"/>
                </a:tc>
              </a:tr>
              <a:tr h="236936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福建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12.36 </a:t>
                      </a:r>
                    </a:p>
                  </a:txBody>
                  <a:tcPr marL="9525" marR="9525" marT="9525" marB="0" anchor="ctr"/>
                </a:tc>
              </a:tr>
              <a:tr h="236936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四川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11.65 </a:t>
                      </a:r>
                    </a:p>
                  </a:txBody>
                  <a:tcPr marL="9525" marR="9525" marT="9525" marB="0" anchor="ctr"/>
                </a:tc>
              </a:tr>
              <a:tr h="236936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山西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11.55 </a:t>
                      </a:r>
                    </a:p>
                  </a:txBody>
                  <a:tcPr marL="9525" marR="9525" marT="9525" marB="0" anchor="ctr"/>
                </a:tc>
              </a:tr>
              <a:tr h="236936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内蒙古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11.54 </a:t>
                      </a:r>
                    </a:p>
                  </a:txBody>
                  <a:tcPr marL="9525" marR="9525" marT="9525" marB="0" anchor="ctr"/>
                </a:tc>
              </a:tr>
              <a:tr h="236936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广东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11.42 </a:t>
                      </a:r>
                    </a:p>
                  </a:txBody>
                  <a:tcPr marL="9525" marR="9525" marT="9525" marB="0" anchor="ctr"/>
                </a:tc>
              </a:tr>
              <a:tr h="236936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安徽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10.93 </a:t>
                      </a:r>
                    </a:p>
                  </a:txBody>
                  <a:tcPr marL="9525" marR="9525" marT="9525" marB="0" anchor="ctr"/>
                </a:tc>
              </a:tr>
              <a:tr h="236936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黑龙江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10.63 </a:t>
                      </a:r>
                    </a:p>
                  </a:txBody>
                  <a:tcPr marL="9525" marR="9525" marT="9525" marB="0" anchor="ctr"/>
                </a:tc>
              </a:tr>
              <a:tr h="236936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吉林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10.51 </a:t>
                      </a:r>
                    </a:p>
                  </a:txBody>
                  <a:tcPr marL="9525" marR="9525" marT="9525" marB="0" anchor="ctr"/>
                </a:tc>
              </a:tr>
              <a:tr h="236936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山东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10.44 </a:t>
                      </a:r>
                    </a:p>
                  </a:txBody>
                  <a:tcPr marL="9525" marR="9525" marT="9525" marB="0" anchor="ctr"/>
                </a:tc>
              </a:tr>
              <a:tr h="236936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河北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10.24 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7" name="Picture 100"/>
          <p:cNvPicPr>
            <a:picLocks noChangeAspect="1" noChangeArrowheads="1"/>
            <a:extLst>
              <a:ext uri="{84589F7E-364E-4C9E-8A38-B11213B215E9}">
                <a14:cameraTool xmlns:a14="http://schemas.microsoft.com/office/drawing/2010/main" xmlns="" cellRange="$U$11:$AB$32"/>
              </a:ext>
            </a:extLst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493" y="1306035"/>
            <a:ext cx="4291789" cy="2868960"/>
          </a:xfrm>
          <a:prstGeom prst="rect">
            <a:avLst/>
          </a:prstGeom>
          <a:solidFill>
            <a:srgbClr val="F8F8F8"/>
          </a:solidFill>
          <a:ln w="9525">
            <a:solidFill>
              <a:srgbClr val="9B9B9B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59385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1.xml><?xml version="1.0" encoding="utf-8"?>
<a:themeOverride xmlns:a="http://schemas.openxmlformats.org/drawingml/2006/main">
  <a:clrScheme name="Office 主题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 主题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 主题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2.xml><?xml version="1.0" encoding="utf-8"?>
<a:themeOverride xmlns:a="http://schemas.openxmlformats.org/drawingml/2006/main">
  <a:clrScheme name="Office 主题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 主题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 主题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Office 主题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 主题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 主题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Office 主题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 主题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 主题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13381</TotalTime>
  <Words>1753</Words>
  <Application>Microsoft Office PowerPoint</Application>
  <PresentationFormat>全屏显示(4:3)</PresentationFormat>
  <Paragraphs>301</Paragraphs>
  <Slides>27</Slides>
  <Notes>5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like</dc:creator>
  <cp:lastModifiedBy>admin</cp:lastModifiedBy>
  <cp:revision>1888</cp:revision>
  <dcterms:created xsi:type="dcterms:W3CDTF">2016-02-18T09:25:00Z</dcterms:created>
  <dcterms:modified xsi:type="dcterms:W3CDTF">2018-07-31T06:04:32Z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