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1" r:id="rId2"/>
    <p:sldId id="729" r:id="rId3"/>
    <p:sldId id="710" r:id="rId4"/>
    <p:sldId id="717" r:id="rId5"/>
    <p:sldId id="712" r:id="rId6"/>
    <p:sldId id="728" r:id="rId7"/>
    <p:sldId id="686" r:id="rId8"/>
    <p:sldId id="713" r:id="rId9"/>
    <p:sldId id="701" r:id="rId10"/>
    <p:sldId id="714" r:id="rId11"/>
    <p:sldId id="715" r:id="rId12"/>
    <p:sldId id="705" r:id="rId13"/>
    <p:sldId id="706" r:id="rId14"/>
    <p:sldId id="707" r:id="rId15"/>
    <p:sldId id="727" r:id="rId16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66"/>
    <a:srgbClr val="92D050"/>
    <a:srgbClr val="BFBFBF"/>
    <a:srgbClr val="FFCC99"/>
    <a:srgbClr val="63D8FF"/>
    <a:srgbClr val="D9D9D9"/>
    <a:srgbClr val="DBEEF4"/>
    <a:srgbClr val="FFFF00"/>
    <a:srgbClr val="4E702B"/>
    <a:srgbClr val="00206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3378" autoAdjust="0"/>
  </p:normalViewPr>
  <p:slideViewPr>
    <p:cSldViewPr snapToGrid="0">
      <p:cViewPr>
        <p:scale>
          <a:sx n="100" d="100"/>
          <a:sy n="100" d="100"/>
        </p:scale>
        <p:origin x="-1632" y="-312"/>
      </p:cViewPr>
      <p:guideLst>
        <p:guide orient="horz" pos="1170"/>
        <p:guide orient="horz" pos="3773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&#33891;&#21150;&#24037;&#20316;\&#36827;&#21475;&#27773;&#36710;&#24066;&#22330;&#25253;&#21578;\&#36827;&#21475;&#27773;&#36710;&#24066;&#22330;&#26376;&#25253;\2018&#24180;4&#26376;&#36827;&#21475;&#36710;&#25253;&#21578;%20-%20&#25968;&#25454;&#22270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5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0432961982819E-2"/>
          <c:y val="0.15698389364380042"/>
          <c:w val="0.97903260748805865"/>
          <c:h val="0.7191698111970995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5"/>
              <c:layout>
                <c:manualLayout>
                  <c:x val="-1.1649612673310904E-2"/>
                  <c:y val="0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904072</c:v>
                </c:pt>
                <c:pt idx="6">
                  <c:v>394126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100"/>
        <c:overlap val="100"/>
        <c:axId val="133347968"/>
        <c:axId val="13339891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rgbClr val="800000"/>
              </a:solidFill>
              <a:prstDash val="solid"/>
              <a:round/>
            </a:ln>
          </c:spPr>
          <c:marker>
            <c:spPr>
              <a:solidFill>
                <a:srgbClr val="800000"/>
              </a:solidFill>
              <a:ln w="9525" cap="flat" cmpd="sng" algn="ctr">
                <a:noFill/>
                <a:prstDash val="solid"/>
                <a:round/>
              </a:ln>
            </c:spPr>
          </c:marker>
          <c:dLbls>
            <c:dLbl>
              <c:idx val="1"/>
              <c:layout>
                <c:manualLayout>
                  <c:x val="-5.3593951374333433E-2"/>
                  <c:y val="4.834885067507279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30106910421858E-2"/>
                  <c:y val="5.6394519058692034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9184251925167334E-2"/>
                  <c:y val="5.764317160372410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0246292992345433E-2"/>
                  <c:y val="4.930569141344636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07736443565885E-2"/>
                  <c:y val="5.347443150858500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6121275219806183E-2"/>
                  <c:y val="-5.9027062016409754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Sheet1!$C$2:$C$8</c:f>
              <c:numCache>
                <c:formatCode>0.0%</c:formatCode>
                <c:ptCount val="7"/>
                <c:pt idx="0">
                  <c:v>0.27073524857294656</c:v>
                </c:pt>
                <c:pt idx="1">
                  <c:v>0.14267475191957674</c:v>
                </c:pt>
                <c:pt idx="2">
                  <c:v>0.13257494966177008</c:v>
                </c:pt>
                <c:pt idx="3">
                  <c:v>-0.2052723375913213</c:v>
                </c:pt>
                <c:pt idx="4">
                  <c:v>-2.3367117117117146E-2</c:v>
                </c:pt>
                <c:pt idx="5">
                  <c:v>6.000000000000001E-3</c:v>
                </c:pt>
                <c:pt idx="6">
                  <c:v>-9.8000000000000018E-2</c:v>
                </c:pt>
              </c:numCache>
            </c:numRef>
          </c:val>
        </c:ser>
        <c:dLbls>
          <c:showVal val="1"/>
        </c:dLbls>
        <c:marker val="1"/>
        <c:axId val="133400448"/>
        <c:axId val="133401984"/>
      </c:lineChart>
      <c:catAx>
        <c:axId val="133347968"/>
        <c:scaling>
          <c:orientation val="minMax"/>
        </c:scaling>
        <c:axPos val="b"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33398912"/>
        <c:crosses val="autoZero"/>
        <c:auto val="1"/>
        <c:lblAlgn val="ctr"/>
        <c:lblOffset val="100"/>
      </c:catAx>
      <c:valAx>
        <c:axId val="133398912"/>
        <c:scaling>
          <c:orientation val="minMax"/>
        </c:scaling>
        <c:axPos val="l"/>
        <c:numFmt formatCode="General" sourceLinked="1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33347968"/>
        <c:crosses val="autoZero"/>
        <c:crossBetween val="between"/>
      </c:valAx>
      <c:catAx>
        <c:axId val="133400448"/>
        <c:scaling>
          <c:orientation val="minMax"/>
        </c:scaling>
        <c:delete val="1"/>
        <c:axPos val="b"/>
        <c:numFmt formatCode="General" sourceLinked="1"/>
        <c:tickLblPos val="none"/>
        <c:crossAx val="133401984"/>
        <c:crosses val="autoZero"/>
        <c:auto val="1"/>
        <c:lblAlgn val="ctr"/>
        <c:lblOffset val="100"/>
      </c:catAx>
      <c:valAx>
        <c:axId val="133401984"/>
        <c:scaling>
          <c:orientation val="minMax"/>
        </c:scaling>
        <c:axPos val="r"/>
        <c:numFmt formatCode="0%" sourceLinked="0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33400448"/>
        <c:crosses val="max"/>
        <c:crossBetween val="between"/>
      </c:val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414"/>
          <c:y val="1.5058637472563299E-2"/>
          <c:w val="0.54763951448561665"/>
          <c:h val="7.0335698120957094E-2"/>
        </c:manualLayout>
      </c:layout>
      <c:overlay val="1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99E-2"/>
          <c:w val="0.93452001932058504"/>
          <c:h val="0.83639864644055428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109</c:v>
                </c:pt>
                <c:pt idx="1">
                  <c:v>114</c:v>
                </c:pt>
                <c:pt idx="2">
                  <c:v>133</c:v>
                </c:pt>
                <c:pt idx="3">
                  <c:v>172</c:v>
                </c:pt>
                <c:pt idx="4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dLbls>
          <c:showVal val="1"/>
        </c:dLbls>
        <c:gapWidth val="86"/>
        <c:overlap val="100"/>
        <c:axId val="136914432"/>
        <c:axId val="136915968"/>
      </c:barChart>
      <c:catAx>
        <c:axId val="1369144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6915968"/>
        <c:crosses val="autoZero"/>
        <c:auto val="1"/>
        <c:lblAlgn val="ctr"/>
        <c:lblOffset val="100"/>
      </c:catAx>
      <c:valAx>
        <c:axId val="13691596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6914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11189572894297321"/>
          <c:y val="0.14182836236379501"/>
          <c:w val="0.748492177114224"/>
          <c:h val="0.74713783504334763"/>
        </c:manualLayout>
      </c:layout>
      <c:barChart>
        <c:barDir val="col"/>
        <c:grouping val="clustered"/>
        <c:ser>
          <c:idx val="0"/>
          <c:order val="0"/>
          <c:tx>
            <c:strRef>
              <c:f>'PPT 8'!$B$1</c:f>
              <c:strCache>
                <c:ptCount val="1"/>
                <c:pt idx="0">
                  <c:v>2017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'PPT 8'!$A$2:$A$4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8'!$B$2:$B$4</c:f>
              <c:numCache>
                <c:formatCode>General</c:formatCode>
                <c:ptCount val="3"/>
                <c:pt idx="0">
                  <c:v>192672</c:v>
                </c:pt>
                <c:pt idx="1">
                  <c:v>16257</c:v>
                </c:pt>
                <c:pt idx="2">
                  <c:v>227831</c:v>
                </c:pt>
              </c:numCache>
            </c:numRef>
          </c:val>
        </c:ser>
        <c:ser>
          <c:idx val="1"/>
          <c:order val="1"/>
          <c:tx>
            <c:strRef>
              <c:f>'PPT 8'!$C$1</c:f>
              <c:strCache>
                <c:ptCount val="1"/>
                <c:pt idx="0">
                  <c:v>2018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'PPT 8'!$A$2:$A$4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8'!$C$2:$C$4</c:f>
              <c:numCache>
                <c:formatCode>General</c:formatCode>
                <c:ptCount val="3"/>
                <c:pt idx="0">
                  <c:v>192228</c:v>
                </c:pt>
                <c:pt idx="1">
                  <c:v>13484</c:v>
                </c:pt>
                <c:pt idx="2">
                  <c:v>188414</c:v>
                </c:pt>
              </c:numCache>
            </c:numRef>
          </c:val>
        </c:ser>
        <c:dLbls>
          <c:showVal val="1"/>
        </c:dLbls>
        <c:axId val="110222720"/>
        <c:axId val="110822528"/>
      </c:barChart>
      <c:lineChart>
        <c:grouping val="standard"/>
        <c:ser>
          <c:idx val="2"/>
          <c:order val="2"/>
          <c:tx>
            <c:strRef>
              <c:f>YOY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7635370509206231E-2"/>
                  <c:y val="-1.667278439700450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5369432135788305E-2"/>
                  <c:y val="-2.334189815580620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6896506237629604E-2"/>
                  <c:y val="-1.667278439700454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'PPT 8'!$A$2:$A$4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8'!$D$2:$D$4</c:f>
              <c:numCache>
                <c:formatCode>0.0%</c:formatCode>
                <c:ptCount val="3"/>
                <c:pt idx="0">
                  <c:v>-2.0000000000000052E-3</c:v>
                </c:pt>
                <c:pt idx="1">
                  <c:v>-0.17057267638555643</c:v>
                </c:pt>
                <c:pt idx="2">
                  <c:v>-0.17300981868139145</c:v>
                </c:pt>
              </c:numCache>
            </c:numRef>
          </c:val>
        </c:ser>
        <c:dLbls>
          <c:showVal val="1"/>
        </c:dLbls>
        <c:marker val="1"/>
        <c:axId val="110824064"/>
        <c:axId val="110838144"/>
      </c:lineChart>
      <c:catAx>
        <c:axId val="110222720"/>
        <c:scaling>
          <c:orientation val="minMax"/>
        </c:scaling>
        <c:axPos val="b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822528"/>
        <c:crosses val="autoZero"/>
        <c:auto val="1"/>
        <c:lblAlgn val="ctr"/>
        <c:lblOffset val="100"/>
      </c:catAx>
      <c:valAx>
        <c:axId val="110822528"/>
        <c:scaling>
          <c:orientation val="minMax"/>
        </c:scaling>
        <c:axPos val="l"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222720"/>
        <c:crosses val="autoZero"/>
        <c:crossBetween val="between"/>
      </c:valAx>
      <c:catAx>
        <c:axId val="110824064"/>
        <c:scaling>
          <c:orientation val="minMax"/>
        </c:scaling>
        <c:delete val="1"/>
        <c:axPos val="b"/>
        <c:tickLblPos val="none"/>
        <c:crossAx val="110838144"/>
        <c:crosses val="autoZero"/>
        <c:auto val="1"/>
        <c:lblAlgn val="ctr"/>
        <c:lblOffset val="100"/>
      </c:catAx>
      <c:valAx>
        <c:axId val="110838144"/>
        <c:scaling>
          <c:orientation val="minMax"/>
        </c:scaling>
        <c:axPos val="r"/>
        <c:numFmt formatCode="0.0%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824064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6.5058987759518169E-2"/>
          <c:y val="1.2214718156425898E-2"/>
          <c:w val="0.42917748917749338"/>
          <c:h val="9.3934303666588267E-2"/>
        </c:manualLayout>
      </c:layout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lang="zh-CN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318168828212413E-2"/>
          <c:y val="2.8779456453509804E-2"/>
          <c:w val="0.79138796405960143"/>
          <c:h val="0.872574490674965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0.88</c:v>
                </c:pt>
                <c:pt idx="1">
                  <c:v>0.87000000000000144</c:v>
                </c:pt>
                <c:pt idx="2">
                  <c:v>0.83000000000000063</c:v>
                </c:pt>
                <c:pt idx="3">
                  <c:v>0.87587587587587912</c:v>
                </c:pt>
                <c:pt idx="4">
                  <c:v>0.84000000000000064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4.0000000000000022E-2</c:v>
                </c:pt>
                <c:pt idx="1">
                  <c:v>2.0000000000000011E-2</c:v>
                </c:pt>
                <c:pt idx="2">
                  <c:v>4.0000000000000022E-2</c:v>
                </c:pt>
                <c:pt idx="3">
                  <c:v>2.6228760405975667E-2</c:v>
                </c:pt>
                <c:pt idx="4">
                  <c:v>2.0000000000000011E-2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2.0000000000000011E-2</c:v>
                </c:pt>
                <c:pt idx="1">
                  <c:v>0.05</c:v>
                </c:pt>
                <c:pt idx="2">
                  <c:v>0.05</c:v>
                </c:pt>
                <c:pt idx="3">
                  <c:v>3.5668579972377441E-2</c:v>
                </c:pt>
                <c:pt idx="4">
                  <c:v>4.3739245267917858E-2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3.0000000000000002E-2</c:v>
                </c:pt>
                <c:pt idx="1">
                  <c:v>0.05</c:v>
                </c:pt>
                <c:pt idx="2">
                  <c:v>6.0000000000000032E-2</c:v>
                </c:pt>
                <c:pt idx="3">
                  <c:v>6.1536219764067868E-2</c:v>
                </c:pt>
                <c:pt idx="4">
                  <c:v>8.9599423746448831E-2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Sheet1!$F$2:$F$6</c:f>
              <c:numCache>
                <c:formatCode>0%</c:formatCode>
                <c:ptCount val="5"/>
                <c:pt idx="0">
                  <c:v>3.0000000000000002E-2</c:v>
                </c:pt>
                <c:pt idx="1">
                  <c:v>1.0000000000000005E-2</c:v>
                </c:pt>
                <c:pt idx="2">
                  <c:v>1.0000000000000005E-2</c:v>
                </c:pt>
                <c:pt idx="3">
                  <c:v>6.905639817032244E-4</c:v>
                </c:pt>
                <c:pt idx="4">
                  <c:v>1.0000000000000005E-2</c:v>
                </c:pt>
              </c:numCache>
            </c:numRef>
          </c:val>
        </c:ser>
        <c:dLbls>
          <c:showVal val="1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138717824"/>
        <c:axId val="164995456"/>
      </c:barChart>
      <c:catAx>
        <c:axId val="13871782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4995456"/>
        <c:crosses val="autoZero"/>
        <c:auto val="1"/>
        <c:lblAlgn val="ctr"/>
        <c:lblOffset val="100"/>
      </c:catAx>
      <c:valAx>
        <c:axId val="164995456"/>
        <c:scaling>
          <c:orientation val="minMax"/>
        </c:scaling>
        <c:delete val="1"/>
        <c:axPos val="l"/>
        <c:numFmt formatCode="0%" sourceLinked="1"/>
        <c:tickLblPos val="none"/>
        <c:crossAx val="1387178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263"/>
          <c:y val="4.4453924549461774E-2"/>
          <c:w val="0.10601057895107521"/>
          <c:h val="0.85425211466005002"/>
        </c:manualLayout>
      </c:layout>
      <c:txPr>
        <a:bodyPr rot="0" spcFirstLastPara="0" vertOverflow="ellipsis" vert="horz" wrap="square" anchor="ctr" anchorCtr="1"/>
        <a:lstStyle/>
        <a:p>
          <a:pPr>
            <a:defRPr lang="zh-CN" altLang="en-US" sz="12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318168828212413E-2"/>
          <c:y val="2.8779456453509804E-2"/>
          <c:w val="0.79138796405960143"/>
          <c:h val="0.872574490674965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Sheet1!$B$2:$B$12</c:f>
              <c:numCache>
                <c:formatCode>0.0%</c:formatCode>
                <c:ptCount val="11"/>
                <c:pt idx="0">
                  <c:v>7.1846085292652882E-3</c:v>
                </c:pt>
                <c:pt idx="1">
                  <c:v>5.2572062889362694E-3</c:v>
                </c:pt>
                <c:pt idx="2">
                  <c:v>1.5412360394022087E-2</c:v>
                </c:pt>
                <c:pt idx="3">
                  <c:v>1.7857946111286039E-2</c:v>
                </c:pt>
                <c:pt idx="4">
                  <c:v>1.3383546614158014E-2</c:v>
                </c:pt>
                <c:pt idx="5">
                  <c:v>1.5806702272415627E-2</c:v>
                </c:pt>
                <c:pt idx="6">
                  <c:v>1.8603619571894957E-2</c:v>
                </c:pt>
                <c:pt idx="7">
                  <c:v>3.3918526374031664E-2</c:v>
                </c:pt>
                <c:pt idx="8">
                  <c:v>3.2504195044911657E-2</c:v>
                </c:pt>
                <c:pt idx="9">
                  <c:v>4.0411639366388724E-2</c:v>
                </c:pt>
                <c:pt idx="10">
                  <c:v>4.9960712414876922E-2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Sheet1!$C$2:$C$12</c:f>
              <c:numCache>
                <c:formatCode>0.0%</c:formatCode>
                <c:ptCount val="11"/>
                <c:pt idx="0">
                  <c:v>1.0749390579539199E-2</c:v>
                </c:pt>
                <c:pt idx="1">
                  <c:v>1.2463495225201401E-2</c:v>
                </c:pt>
                <c:pt idx="2">
                  <c:v>2.8443082432202071E-2</c:v>
                </c:pt>
                <c:pt idx="3">
                  <c:v>4.4126651605268984E-2</c:v>
                </c:pt>
                <c:pt idx="4">
                  <c:v>3.6753791904949942E-2</c:v>
                </c:pt>
                <c:pt idx="5">
                  <c:v>3.3445260556026389E-2</c:v>
                </c:pt>
                <c:pt idx="6">
                  <c:v>6.043693960389248E-2</c:v>
                </c:pt>
                <c:pt idx="7">
                  <c:v>5.7268612443132923E-2</c:v>
                </c:pt>
                <c:pt idx="8">
                  <c:v>5.9348369690389216E-2</c:v>
                </c:pt>
                <c:pt idx="9">
                  <c:v>5.5280573693049416E-2</c:v>
                </c:pt>
                <c:pt idx="10">
                  <c:v>3.9287585123101162E-4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Sheet1!$D$2:$D$12</c:f>
              <c:numCache>
                <c:formatCode>0.0%</c:formatCode>
                <c:ptCount val="11"/>
                <c:pt idx="0">
                  <c:v>0.22032712117637809</c:v>
                </c:pt>
                <c:pt idx="1">
                  <c:v>0.24042317009279893</c:v>
                </c:pt>
                <c:pt idx="2">
                  <c:v>0.21241642084317408</c:v>
                </c:pt>
                <c:pt idx="3">
                  <c:v>0.29894548796082765</c:v>
                </c:pt>
                <c:pt idx="4">
                  <c:v>0.35803342546334083</c:v>
                </c:pt>
                <c:pt idx="5">
                  <c:v>0.34354367447109979</c:v>
                </c:pt>
                <c:pt idx="6">
                  <c:v>0.37278602357491708</c:v>
                </c:pt>
                <c:pt idx="7">
                  <c:v>0.41150252059510634</c:v>
                </c:pt>
                <c:pt idx="8">
                  <c:v>0.44322130095745732</c:v>
                </c:pt>
                <c:pt idx="9">
                  <c:v>0.45332991111829041</c:v>
                </c:pt>
                <c:pt idx="10">
                  <c:v>0.46778418019905776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Sheet1!$E$2:$E$12</c:f>
              <c:numCache>
                <c:formatCode>0.0%</c:formatCode>
                <c:ptCount val="11"/>
                <c:pt idx="0">
                  <c:v>0.19559382453933075</c:v>
                </c:pt>
                <c:pt idx="1">
                  <c:v>0.24867337887676821</c:v>
                </c:pt>
                <c:pt idx="2">
                  <c:v>0.21424476941773007</c:v>
                </c:pt>
                <c:pt idx="3">
                  <c:v>0.16579073714862241</c:v>
                </c:pt>
                <c:pt idx="4">
                  <c:v>0.1663016582544859</c:v>
                </c:pt>
                <c:pt idx="5">
                  <c:v>0.17696291634289843</c:v>
                </c:pt>
                <c:pt idx="6">
                  <c:v>0.14046117896854637</c:v>
                </c:pt>
                <c:pt idx="7">
                  <c:v>8.6360160764785462E-2</c:v>
                </c:pt>
                <c:pt idx="8">
                  <c:v>6.6337643536340696E-2</c:v>
                </c:pt>
                <c:pt idx="9">
                  <c:v>7.7192338073543823E-2</c:v>
                </c:pt>
                <c:pt idx="10">
                  <c:v>0.14673913043478293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Sheet1!$F$2:$F$12</c:f>
              <c:numCache>
                <c:formatCode>0.0%</c:formatCode>
                <c:ptCount val="11"/>
                <c:pt idx="0">
                  <c:v>0.28344473277240484</c:v>
                </c:pt>
                <c:pt idx="1">
                  <c:v>0.26368637276108381</c:v>
                </c:pt>
                <c:pt idx="2">
                  <c:v>0.32225690391001488</c:v>
                </c:pt>
                <c:pt idx="3">
                  <c:v>0.30618028327790209</c:v>
                </c:pt>
                <c:pt idx="4">
                  <c:v>0.31187706254020214</c:v>
                </c:pt>
                <c:pt idx="5">
                  <c:v>0.34292344529571678</c:v>
                </c:pt>
                <c:pt idx="6">
                  <c:v>0.33246070383245635</c:v>
                </c:pt>
                <c:pt idx="7">
                  <c:v>0.31662382423460039</c:v>
                </c:pt>
                <c:pt idx="8">
                  <c:v>0.29239298522686236</c:v>
                </c:pt>
                <c:pt idx="9">
                  <c:v>0.26139232524023731</c:v>
                </c:pt>
                <c:pt idx="10">
                  <c:v>0.24973808276584639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Sheet1!$G$2:$G$12</c:f>
              <c:numCache>
                <c:formatCode>0.0%</c:formatCode>
                <c:ptCount val="11"/>
                <c:pt idx="0">
                  <c:v>0.2234096091845561</c:v>
                </c:pt>
                <c:pt idx="1">
                  <c:v>0.16384484109076031</c:v>
                </c:pt>
                <c:pt idx="2">
                  <c:v>0.13522103179073491</c:v>
                </c:pt>
                <c:pt idx="3">
                  <c:v>0.11045341171869758</c:v>
                </c:pt>
                <c:pt idx="4">
                  <c:v>8.4062993285957968E-2</c:v>
                </c:pt>
                <c:pt idx="5">
                  <c:v>6.4740112020983731E-2</c:v>
                </c:pt>
                <c:pt idx="6">
                  <c:v>5.9159083358544078E-2</c:v>
                </c:pt>
                <c:pt idx="7">
                  <c:v>6.9368237427763574E-2</c:v>
                </c:pt>
                <c:pt idx="8">
                  <c:v>8.199832198203548E-2</c:v>
                </c:pt>
                <c:pt idx="9">
                  <c:v>8.7770965308032786E-2</c:v>
                </c:pt>
                <c:pt idx="10">
                  <c:v>4.8323729701414353E-2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Sheet1!$H$2:$H$12</c:f>
              <c:numCache>
                <c:formatCode>0.0%</c:formatCode>
                <c:ptCount val="11"/>
                <c:pt idx="0">
                  <c:v>5.9290713218526497E-2</c:v>
                </c:pt>
                <c:pt idx="1">
                  <c:v>6.5651535664451741E-2</c:v>
                </c:pt>
                <c:pt idx="2">
                  <c:v>7.2005431212123494E-2</c:v>
                </c:pt>
                <c:pt idx="3">
                  <c:v>5.664548217739699E-2</c:v>
                </c:pt>
                <c:pt idx="4">
                  <c:v>2.9587521936905628E-2</c:v>
                </c:pt>
                <c:pt idx="5">
                  <c:v>2.2577889040859882E-2</c:v>
                </c:pt>
                <c:pt idx="6">
                  <c:v>1.6092451089750635E-2</c:v>
                </c:pt>
                <c:pt idx="7">
                  <c:v>2.4958118160580349E-2</c:v>
                </c:pt>
                <c:pt idx="8">
                  <c:v>2.4197183562004409E-2</c:v>
                </c:pt>
                <c:pt idx="9">
                  <c:v>2.4622247200458459E-2</c:v>
                </c:pt>
                <c:pt idx="10">
                  <c:v>3.7061288632792039E-2</c:v>
                </c:pt>
              </c:numCache>
            </c:numRef>
          </c:val>
        </c:ser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156618112"/>
        <c:axId val="156628096"/>
      </c:barChart>
      <c:catAx>
        <c:axId val="15661811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6628096"/>
        <c:crosses val="autoZero"/>
        <c:auto val="1"/>
        <c:lblAlgn val="ctr"/>
        <c:lblOffset val="100"/>
      </c:catAx>
      <c:valAx>
        <c:axId val="156628096"/>
        <c:scaling>
          <c:orientation val="minMax"/>
        </c:scaling>
        <c:delete val="1"/>
        <c:axPos val="l"/>
        <c:numFmt formatCode="0%" sourceLinked="1"/>
        <c:tickLblPos val="none"/>
        <c:crossAx val="156618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01"/>
          <c:y val="4.4453811215165034E-2"/>
          <c:w val="0.103058449424591"/>
          <c:h val="0.85425211466005002"/>
        </c:manualLayout>
      </c:layout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1"/>
          <c:w val="0.78293337812471997"/>
          <c:h val="0.825852178349779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Sheet1!$B$2:$B$6</c:f>
              <c:numCache>
                <c:formatCode>0.0%</c:formatCode>
                <c:ptCount val="5"/>
                <c:pt idx="0">
                  <c:v>1.5622128285241708E-2</c:v>
                </c:pt>
                <c:pt idx="1">
                  <c:v>4.5890828609498863E-2</c:v>
                </c:pt>
                <c:pt idx="2">
                  <c:v>4.1982098002703333E-2</c:v>
                </c:pt>
                <c:pt idx="3">
                  <c:v>5.7000000000000023E-2</c:v>
                </c:pt>
                <c:pt idx="4">
                  <c:v>6.3E-2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Sheet1!$C$2:$C$6</c:f>
              <c:numCache>
                <c:formatCode>0.0%</c:formatCode>
                <c:ptCount val="5"/>
                <c:pt idx="0">
                  <c:v>0.62863969333368619</c:v>
                </c:pt>
                <c:pt idx="1">
                  <c:v>0.56935191249426065</c:v>
                </c:pt>
                <c:pt idx="2">
                  <c:v>0.51365273837907555</c:v>
                </c:pt>
                <c:pt idx="3">
                  <c:v>0.42600000000000032</c:v>
                </c:pt>
                <c:pt idx="4">
                  <c:v>0.43000000000000038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Sheet1!$D$2:$D$6</c:f>
              <c:numCache>
                <c:formatCode>0.0%</c:formatCode>
                <c:ptCount val="5"/>
                <c:pt idx="0">
                  <c:v>0.28837486106370613</c:v>
                </c:pt>
                <c:pt idx="1">
                  <c:v>0.30304056851630196</c:v>
                </c:pt>
                <c:pt idx="2">
                  <c:v>0.38228827668621673</c:v>
                </c:pt>
                <c:pt idx="3">
                  <c:v>0.44800000000000001</c:v>
                </c:pt>
                <c:pt idx="4">
                  <c:v>0.42100000000000032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Lbl>
              <c:idx val="0"/>
              <c:layout>
                <c:manualLayout>
                  <c:x val="-3.4585657108418941E-17"/>
                  <c:y val="6.3829792580816823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Sheet1!$E$2:$E$6</c:f>
              <c:numCache>
                <c:formatCode>0.0%</c:formatCode>
                <c:ptCount val="5"/>
                <c:pt idx="0">
                  <c:v>1.6716114859838441E-2</c:v>
                </c:pt>
                <c:pt idx="1">
                  <c:v>2.3735856726665016E-2</c:v>
                </c:pt>
                <c:pt idx="2">
                  <c:v>1.5042086516651875E-2</c:v>
                </c:pt>
                <c:pt idx="3">
                  <c:v>1.4999999999999998E-2</c:v>
                </c:pt>
                <c:pt idx="4">
                  <c:v>3.0000000000000044E-3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Sheet1!$F$2:$F$6</c:f>
              <c:numCache>
                <c:formatCode>0.0%</c:formatCode>
                <c:ptCount val="5"/>
                <c:pt idx="0">
                  <c:v>3.8061980903370395E-2</c:v>
                </c:pt>
                <c:pt idx="1">
                  <c:v>4.2977483683010013E-2</c:v>
                </c:pt>
                <c:pt idx="2">
                  <c:v>4.6182048113793096E-2</c:v>
                </c:pt>
                <c:pt idx="3">
                  <c:v>0.05</c:v>
                </c:pt>
                <c:pt idx="4">
                  <c:v>6.4000000000000112E-2</c:v>
                </c:pt>
              </c:numCache>
            </c:numRef>
          </c:val>
        </c:ser>
        <c:dLbls>
          <c:showVal val="1"/>
        </c:dLbls>
        <c:gapWidth val="118"/>
        <c:overlap val="100"/>
        <c:serLines/>
        <c:axId val="156814336"/>
        <c:axId val="156824320"/>
      </c:barChart>
      <c:catAx>
        <c:axId val="1568143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824320"/>
        <c:crosses val="autoZero"/>
        <c:auto val="1"/>
        <c:lblAlgn val="ctr"/>
        <c:lblOffset val="100"/>
      </c:catAx>
      <c:valAx>
        <c:axId val="156824320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56814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264"/>
          <c:y val="4.1849475778980655E-2"/>
          <c:w val="0.116387272216794"/>
          <c:h val="0.9409690015889600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de-DE" alt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5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8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96975" y="5875337"/>
            <a:ext cx="7512050" cy="657226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en-US" altLang="zh-CN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6</a:t>
            </a: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中国进口汽车市场情况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2017-2018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乘用车分品牌进口量与同比增速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252230"/>
            <a:ext cx="8933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月份的情况来看，除了三菱，其余车型均同比出现下滑，其中，路虎、福特、沃尔沃、宝马下滑幅度明显。从整个上半年来看，也仅有雷克萨斯和沃尔沃实现增长。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314122" y="2340183"/>
          <a:ext cx="717327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17327"/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-76.92%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-66.97%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-82.36%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-15.17%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-73.25%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-93.46%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-89.37%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-88.66%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-97.54%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800.00%</a:t>
                      </a:r>
                      <a:endParaRPr lang="zh-CN" alt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70162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/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-10.5%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-28.4%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9.0%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-24.7%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-34.5%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-32.8%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-29.9%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-7.9%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-44.1%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8.6%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4475" y="2233613"/>
            <a:ext cx="81724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8490" y="38100"/>
            <a:ext cx="91374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正常进口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月，销量排名前十的品牌当中，有八个品牌出现下滑，分别是宝马、雷克萨斯、奥迪、大众、路虎、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MINI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、保时捷和因菲尼迪。保时捷下滑幅度最大，大众和宝马随其后，同比分别下滑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53.4%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28.3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23.3%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。沃尔沃和奔驰同比增加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17.3%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3.7%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2017-2018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汽车市场销量及增速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2000250"/>
            <a:ext cx="90868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5636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：中国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5" y="231247"/>
            <a:ext cx="90237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丰田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最大的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，福特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路虎</a:t>
            </a:r>
            <a:r>
              <a:rPr lang="en-US" altLang="zh-CN" sz="2000" b="1" dirty="0" err="1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位居二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err="1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三位，宝马排名滑落到第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位，前六大品牌累计份额为83%，</a:t>
            </a:r>
            <a:r>
              <a:rPr lang="en-US" altLang="zh-CN" sz="2000" b="1" dirty="0" err="1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趋势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明显。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2162175"/>
            <a:ext cx="92773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876" y="276904"/>
            <a:ext cx="8986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88.8%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89.4%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45.3%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91373" y="245317"/>
            <a:ext cx="9057073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：2018年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，3.0-4.0L排量区间提升明显，抢占了部分2.0-3.0L区间，导致其份额相比2017年下滑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百分点。此外2.0L以下的平行进口车份额相比2017年全年份额增加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</a:p>
        </p:txBody>
      </p:sp>
      <p:graphicFrame>
        <p:nvGraphicFramePr>
          <p:cNvPr id="24" name="图表 23"/>
          <p:cNvGraphicFramePr/>
          <p:nvPr/>
        </p:nvGraphicFramePr>
        <p:xfrm>
          <a:off x="1466849" y="2150534"/>
          <a:ext cx="7210425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平行进口车市场排量结构变化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15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7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月度同比增速</a:t>
            </a:r>
            <a:r>
              <a:rPr lang="zh-CN" altLang="en-US" sz="7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7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6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1.8%      </a:t>
            </a:r>
            <a:r>
              <a:rPr lang="en-US" altLang="zh-CN" sz="600" b="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-7.0%         -1.8%       -1.0%      -30.8%    -21.2%            </a:t>
            </a:r>
            <a:endParaRPr lang="zh-CN" altLang="en-US" sz="600" b="1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204717"/>
            <a:ext cx="91529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正常进口车：受关税下降影响， 消费者预期进口车价格将会下降，持币待购现象显现，导致2018年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月进口车销售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6.3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21.2%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。同时也受原产地为美国的车辆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月加税影响，部分品牌较上月销量有所增长。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年进口汽车市场月度销量</a:t>
            </a:r>
          </a:p>
        </p:txBody>
      </p:sp>
      <p:graphicFrame>
        <p:nvGraphicFramePr>
          <p:cNvPr id="13" name="图表 12"/>
          <p:cNvGraphicFramePr/>
          <p:nvPr/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20917"/>
            <a:ext cx="45796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39.4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9.8%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需求下降幅度较大。</a:t>
            </a:r>
            <a:endParaRPr kumimoji="0" lang="zh-CN" altLang="en-US" sz="1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1937881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6.3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同比下滑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21.2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%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8150" y="2181225"/>
            <a:ext cx="54387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3.54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个月，库存深度下滑。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正常进口汽车：行业库存保持在一个相对合理的水平。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2224088"/>
            <a:ext cx="73342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2000" b="0">
              <a:latin typeface="宋体" panose="02010600030101010101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90124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7.7%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12.7%          14.2%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</a:rPr>
              <a:t>13.1%</a:t>
            </a:r>
            <a:endParaRPr lang="zh-CN" altLang="en-US" sz="1100" b="1" dirty="0">
              <a:solidFill>
                <a:srgbClr val="FF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115804"/>
            <a:ext cx="9194292" cy="66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1-6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平行进口汽车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共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5.95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辆，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同比下降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24.0%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，占进口总量的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13.1%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，相比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2017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全年的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14.2%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下降了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个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百分点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zh-CN" altLang="en-US" sz="185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-2018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538865" y="753287"/>
            <a:ext cx="9104312" cy="528653"/>
          </a:xfrm>
        </p:spPr>
        <p:txBody>
          <a:bodyPr/>
          <a:lstStyle/>
          <a:p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从月度走势来看，</a:t>
            </a:r>
            <a:r>
              <a:rPr lang="en-US" altLang="zh-CN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1,121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辆，同比下降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92.2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%，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下滑主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要是由于关税税率下降，进口贸易商为了回避经营风险，大幅减少进口量。</a:t>
            </a:r>
            <a:endParaRPr lang="zh-CN" altLang="en-US" sz="1400" kern="12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1933575"/>
            <a:ext cx="49149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87.1%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87.5%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0.015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49.4%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49.6%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just">
              <a:buNone/>
            </a:pP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19.2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23.5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辆，份额分别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43.4%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53.2%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/>
                <a:gridCol w="814388"/>
                <a:gridCol w="815975"/>
                <a:gridCol w="814387"/>
                <a:gridCol w="814388"/>
                <a:gridCol w="814387"/>
                <a:gridCol w="815975"/>
                <a:gridCol w="814388"/>
                <a:gridCol w="814387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14607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116565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-87.5%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442441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571399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-22.6%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7212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42720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-83.1%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192175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213838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-10.1%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7243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69534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-89.6%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235345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331715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-29.1%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4311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-96.5%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14921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25846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-42.3%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2017-2018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476720"/>
            <a:ext cx="903845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6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进口乘用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1.5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辆，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同比下降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87.5%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CAR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增速分别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为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-83.1%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-89.6%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-96.5%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531317"/>
            <a:ext cx="903845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正常进口：进口车销售车型主要以轿车和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为主，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1-6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月份，轿车销售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19.2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万台，同比下滑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0.2%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18.8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万台，同比下滑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17.3%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zh-CN" altLang="en-US" sz="20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AAK—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2017-2018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1785980" y="2214330"/>
          <a:ext cx="6610524" cy="3808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2014-2018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52415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：中国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568636"/>
            <a:ext cx="92917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，平行进口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份额有所提升，达到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份额下滑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个百分点，其它车型保持相对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1300</Words>
  <Application>Microsoft Office PowerPoint</Application>
  <PresentationFormat>A4 纸张(210x297 毫米)</PresentationFormat>
  <Paragraphs>160</Paragraphs>
  <Slides>15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120316_VWAG_Template_draft</vt:lpstr>
      <vt:lpstr>幻灯片 1</vt:lpstr>
      <vt:lpstr>幻灯片 2</vt:lpstr>
      <vt:lpstr>幻灯片 3</vt:lpstr>
      <vt:lpstr>2018年6月行业库存深度为3.54个月，库存深度下滑。</vt:lpstr>
      <vt:lpstr>从月度走势来看，2018年6月平行进口汽车共1,121辆，同比下降92.2%，下滑主要是由于关税税率下降，进口贸易商为了回避经营风险，大幅减少进口量。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王存</cp:lastModifiedBy>
  <cp:revision>3009</cp:revision>
  <cp:lastPrinted>2013-12-11T01:16:00Z</cp:lastPrinted>
  <dcterms:created xsi:type="dcterms:W3CDTF">2012-04-10T02:52:00Z</dcterms:created>
  <dcterms:modified xsi:type="dcterms:W3CDTF">2018-08-07T08:10:06Z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