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3" r:id="rId3"/>
  </p:sldMasterIdLst>
  <p:notesMasterIdLst>
    <p:notesMasterId r:id="rId5"/>
  </p:notesMasterIdLst>
  <p:handoutMasterIdLst>
    <p:handoutMasterId r:id="rId21"/>
  </p:handoutMasterIdLst>
  <p:sldIdLst>
    <p:sldId id="3095" r:id="rId4"/>
    <p:sldId id="3241" r:id="rId6"/>
    <p:sldId id="3266" r:id="rId7"/>
    <p:sldId id="3267" r:id="rId8"/>
    <p:sldId id="3268" r:id="rId9"/>
    <p:sldId id="3270" r:id="rId10"/>
    <p:sldId id="3271" r:id="rId11"/>
    <p:sldId id="3272" r:id="rId12"/>
    <p:sldId id="3273" r:id="rId13"/>
    <p:sldId id="3274" r:id="rId14"/>
    <p:sldId id="3275" r:id="rId15"/>
    <p:sldId id="3276" r:id="rId16"/>
    <p:sldId id="3277" r:id="rId17"/>
    <p:sldId id="3278" r:id="rId18"/>
    <p:sldId id="3279" r:id="rId19"/>
    <p:sldId id="3204" r:id="rId20"/>
  </p:sldIdLst>
  <p:sldSz cx="12858750" cy="723265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0000"/>
    <a:srgbClr val="4A4A4A"/>
    <a:srgbClr val="636363"/>
    <a:srgbClr val="CE3184"/>
    <a:srgbClr val="66CCFF"/>
    <a:srgbClr val="99CCFF"/>
    <a:srgbClr val="0000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459" autoAdjust="0"/>
    <p:restoredTop sz="76932" autoAdjust="0"/>
  </p:normalViewPr>
  <p:slideViewPr>
    <p:cSldViewPr>
      <p:cViewPr varScale="1">
        <p:scale>
          <a:sx n="80" d="100"/>
          <a:sy n="80" d="100"/>
        </p:scale>
        <p:origin x="-178" y="-72"/>
      </p:cViewPr>
      <p:guideLst>
        <p:guide orient="horz" pos="349"/>
        <p:guide orient="horz" pos="4183"/>
        <p:guide pos="4005"/>
        <p:guide pos="512"/>
        <p:guide pos="7588"/>
      </p:guideLst>
    </p:cSldViewPr>
  </p:slideViewPr>
  <p:outlineViewPr>
    <p:cViewPr>
      <p:scale>
        <a:sx n="100" d="100"/>
        <a:sy n="100"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handoutMaster" Target="handoutMasters/handoutMaster1.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pPr>
              <a:defRPr/>
            </a:pPr>
            <a:endParaRPr lang="zh-CN" altLang="en-US"/>
          </a:p>
        </p:txBody>
      </p:sp>
      <p:sp>
        <p:nvSpPr>
          <p:cNvPr id="121859"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pPr>
              <a:defRPr/>
            </a:pPr>
            <a:fld id="{2C0DCB64-7A47-4AF0-B87D-E310389B7C41}" type="datetime1">
              <a:rPr lang="zh-CN" altLang="en-US"/>
            </a:fld>
            <a:endParaRPr lang="en-US" altLang="zh-CN"/>
          </a:p>
        </p:txBody>
      </p:sp>
      <p:sp>
        <p:nvSpPr>
          <p:cNvPr id="121860"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pPr>
              <a:defRPr/>
            </a:pPr>
            <a:endParaRPr lang="en-US" altLang="zh-CN"/>
          </a:p>
        </p:txBody>
      </p:sp>
      <p:sp>
        <p:nvSpPr>
          <p:cNvPr id="121861"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pPr>
              <a:defRPr/>
            </a:pPr>
            <a:fld id="{AB2E0ABA-C817-4786-952E-8F03C6062453}"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3E0F59E6-18D9-432D-A068-B154A1B7B10E}" type="datetime1">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vl1pPr>
          </a:lstStyle>
          <a:p>
            <a:pPr>
              <a:defRPr/>
            </a:pPr>
            <a:endParaRPr lang="en-US" altLang="zh-CN"/>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a:defRPr/>
            </a:pPr>
            <a:fld id="{FC52E32D-12AB-4BA0-BFBD-142BBE8F002C}"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44E241A-6CD3-4950-A585-986A300B566E}" type="slidenum">
              <a:rPr lang="zh-CN" altLang="en-US" smtClean="0"/>
            </a:fld>
            <a:endParaRPr lang="en-US" altLang="zh-CN" smtClean="0"/>
          </a:p>
        </p:txBody>
      </p:sp>
      <p:sp>
        <p:nvSpPr>
          <p:cNvPr id="19459"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9460"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r>
              <a:rPr lang="zh-CN" altLang="en-US" dirty="0" smtClean="0"/>
              <a:t>数据来源：</a:t>
            </a:r>
            <a:r>
              <a:rPr lang="en-US" altLang="zh-CN" dirty="0" smtClean="0"/>
              <a:t>2018711_CPCA Data_201612-201806.xls</a:t>
            </a:r>
            <a:endParaRPr lang="en-US" altLang="zh-CN" dirty="0" smtClean="0"/>
          </a:p>
          <a:p>
            <a:r>
              <a:rPr lang="en-US" altLang="zh-CN" dirty="0" smtClean="0"/>
              <a:t>WorkSheet_201806</a:t>
            </a:r>
            <a:r>
              <a:rPr lang="zh-CN" altLang="en-US" dirty="0" smtClean="0"/>
              <a:t>终稿</a:t>
            </a:r>
            <a:r>
              <a:rPr lang="en-US" altLang="zh-CN" dirty="0" smtClean="0"/>
              <a:t>.</a:t>
            </a:r>
            <a:r>
              <a:rPr lang="en-US" altLang="zh-CN" dirty="0" err="1" smtClean="0"/>
              <a:t>xlsx</a:t>
            </a:r>
            <a:endParaRPr lang="zh-CN" altLang="en-US" dirty="0" smtClean="0"/>
          </a:p>
        </p:txBody>
      </p:sp>
      <p:sp>
        <p:nvSpPr>
          <p:cNvPr id="19461"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5B16682E-F49C-4771-895B-B7D154A7566B}" type="slidenum">
              <a:rPr lang="zh-CN" altLang="en-US" sz="1200"/>
            </a:fld>
            <a:endParaRPr lang="en-US" altLang="zh-CN"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E6A6B8F-5492-4588-B00B-6D9421047D06}" type="slidenum">
              <a:rPr lang="zh-CN" altLang="en-US" smtClean="0"/>
            </a:fld>
            <a:endParaRPr lang="en-US" altLang="zh-CN" smtClean="0"/>
          </a:p>
        </p:txBody>
      </p:sp>
      <p:sp>
        <p:nvSpPr>
          <p:cNvPr id="64515"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4516"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64517"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DC3DBF17-CC3E-4BB0-B91C-74334F46ED75}" type="slidenum">
              <a:rPr lang="zh-CN" altLang="en-US" sz="1200"/>
            </a:fld>
            <a:endParaRPr lang="en-US" altLang="zh-CN"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45596F1-83FE-49C9-918D-DF3443F54467}" type="slidenum">
              <a:rPr lang="zh-CN" altLang="en-US" smtClean="0"/>
            </a:fld>
            <a:endParaRPr lang="zh-CN" altLang="en-US" smtClean="0"/>
          </a:p>
        </p:txBody>
      </p:sp>
      <p:sp>
        <p:nvSpPr>
          <p:cNvPr id="21507"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21508"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21509" name="灯片编号占位符 3"/>
          <p:cNvSpPr txBox="1">
            <a:spLocks noGrp="1"/>
          </p:cNvSpPr>
          <p:nvPr/>
        </p:nvSpPr>
        <p:spPr bwMode="auto">
          <a:xfrm>
            <a:off x="3849688" y="9429750"/>
            <a:ext cx="2946400"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3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3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3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3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3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pPr>
            <a:fld id="{0AF5A803-7F8C-4E13-8294-E0DEFDE20D67}" type="slidenum">
              <a:rPr lang="zh-CN" altLang="en-US" sz="1200"/>
            </a:fld>
            <a:endParaRPr lang="en-US" altLang="zh-CN"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image" Target="../media/image2.png"/><Relationship Id="rId5" Type="http://schemas.openxmlformats.org/officeDocument/2006/relationships/hyperlink" Target="mailto:yanghua@sxtauto.com.cn" TargetMode="External"/><Relationship Id="rId4" Type="http://schemas.openxmlformats.org/officeDocument/2006/relationships/image" Target="../media/image1.emf"/><Relationship Id="rId3" Type="http://schemas.openxmlformats.org/officeDocument/2006/relationships/oleObject" Target="../embeddings/oleObject1.bin"/><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7" Type="http://schemas.openxmlformats.org/officeDocument/2006/relationships/vmlDrawing" Target="../drawings/vmlDrawing3.vml"/><Relationship Id="rId6" Type="http://schemas.openxmlformats.org/officeDocument/2006/relationships/image" Target="../media/image2.png"/><Relationship Id="rId5" Type="http://schemas.openxmlformats.org/officeDocument/2006/relationships/hyperlink" Target="mailto:yanghua@sxtauto.com.cn" TargetMode="External"/><Relationship Id="rId4" Type="http://schemas.openxmlformats.org/officeDocument/2006/relationships/image" Target="../media/image1.emf"/><Relationship Id="rId3" Type="http://schemas.openxmlformats.org/officeDocument/2006/relationships/oleObject" Target="../embeddings/oleObject3.bin"/><Relationship Id="rId2" Type="http://schemas.openxmlformats.org/officeDocument/2006/relationships/tags" Target="../tags/tag3.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7983385-7E4F-49F6-9CCF-F14E9EAEC03A}" type="datetime1">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DE5605AF-A492-4B94-BB46-3B77785E1D65}" type="slidenum">
              <a:rPr lang="zh-CN" altLang="en-US"/>
            </a:fld>
            <a:endParaRPr lang="en-US" altLang="zh-CN"/>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Title Only">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graphicFrame>
        <p:nvGraphicFramePr>
          <p:cNvPr id="4" name="对象 3" hidden="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049" name="think-cell Slide" r:id="rId3" imgW="9525" imgH="9525" progId="">
                  <p:embed/>
                </p:oleObj>
              </mc:Choice>
              <mc:Fallback>
                <p:oleObj name="think-cell Slide" r:id="rId3" imgW="9525" imgH="9525" progId="">
                  <p:embed/>
                  <p:pic>
                    <p:nvPicPr>
                      <p:cNvPr id="0" name="图片 2048" descr="image1"/>
                      <p:cNvPicPr/>
                      <p:nvPr/>
                    </p:nvPicPr>
                    <p:blipFill>
                      <a:blip r:embed="rId4"/>
                      <a:stretch>
                        <a:fillRect/>
                      </a:stretch>
                    </p:blipFill>
                    <p:spPr>
                      <a:xfrm>
                        <a:off x="1588" y="1588"/>
                        <a:ext cx="1587" cy="1587"/>
                      </a:xfrm>
                      <a:prstGeom prst="rect">
                        <a:avLst/>
                      </a:prstGeom>
                      <a:noFill/>
                      <a:ln w="9525">
                        <a:noFill/>
                      </a:ln>
                    </p:spPr>
                  </p:pic>
                </p:oleObj>
              </mc:Fallback>
            </mc:AlternateContent>
          </a:graphicData>
        </a:graphic>
      </p:graphicFrame>
      <p:sp>
        <p:nvSpPr>
          <p:cNvPr id="2" name="Text Box 12"/>
          <p:cNvSpPr txBox="1">
            <a:spLocks noChangeArrowheads="1"/>
          </p:cNvSpPr>
          <p:nvPr userDrawn="1"/>
        </p:nvSpPr>
        <p:spPr bwMode="auto">
          <a:xfrm>
            <a:off x="0" y="6918325"/>
            <a:ext cx="128587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dirty="0"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dirty="0" smtClean="0">
                <a:solidFill>
                  <a:schemeClr val="accent1"/>
                </a:solidFill>
                <a:latin typeface="Arial" panose="020B0604020202020204" pitchFamily="34" charset="0"/>
                <a:ea typeface="微软雅黑" panose="020B0503020204020204" pitchFamily="34" charset="-122"/>
              </a:rPr>
              <a:t>423</a:t>
            </a:r>
            <a:r>
              <a:rPr lang="zh-CN" altLang="en-US" sz="1200" b="1" dirty="0" smtClean="0">
                <a:solidFill>
                  <a:schemeClr val="accent1"/>
                </a:solidFill>
                <a:latin typeface="Arial" panose="020B0604020202020204" pitchFamily="34" charset="0"/>
                <a:ea typeface="微软雅黑" panose="020B0503020204020204" pitchFamily="34" charset="-122"/>
              </a:rPr>
              <a:t>号</a:t>
            </a:r>
            <a:r>
              <a:rPr lang="en-US" altLang="zh-CN" sz="1200" b="1" dirty="0" smtClean="0">
                <a:solidFill>
                  <a:schemeClr val="accent1"/>
                </a:solidFill>
                <a:latin typeface="Arial" panose="020B0604020202020204" pitchFamily="34" charset="0"/>
                <a:ea typeface="微软雅黑" panose="020B0503020204020204" pitchFamily="34" charset="-122"/>
              </a:rPr>
              <a:t>18</a:t>
            </a:r>
            <a:r>
              <a:rPr lang="zh-CN" altLang="en-US" sz="1200" b="1" dirty="0" smtClean="0">
                <a:solidFill>
                  <a:schemeClr val="accent1"/>
                </a:solidFill>
                <a:latin typeface="Arial" panose="020B0604020202020204" pitchFamily="34" charset="0"/>
                <a:ea typeface="微软雅黑" panose="020B0503020204020204" pitchFamily="34" charset="-122"/>
              </a:rPr>
              <a:t>号楼</a:t>
            </a:r>
            <a:r>
              <a:rPr lang="en-US" altLang="zh-CN" sz="1200" b="1" dirty="0" smtClean="0">
                <a:solidFill>
                  <a:schemeClr val="accent1"/>
                </a:solidFill>
                <a:latin typeface="Arial" panose="020B0604020202020204" pitchFamily="34" charset="0"/>
                <a:ea typeface="微软雅黑" panose="020B0503020204020204" pitchFamily="34" charset="-122"/>
              </a:rPr>
              <a:t>901</a:t>
            </a:r>
            <a:r>
              <a:rPr lang="zh-CN" altLang="en-US" sz="1200" b="1" dirty="0" smtClean="0">
                <a:solidFill>
                  <a:schemeClr val="accent1"/>
                </a:solidFill>
                <a:latin typeface="Arial" panose="020B0604020202020204" pitchFamily="34" charset="0"/>
                <a:ea typeface="微软雅黑" panose="020B0503020204020204" pitchFamily="34" charset="-122"/>
              </a:rPr>
              <a:t>室  电话：</a:t>
            </a:r>
            <a:r>
              <a:rPr lang="en-US" altLang="zh-CN" sz="1200" b="1" dirty="0" smtClean="0">
                <a:solidFill>
                  <a:schemeClr val="accent1"/>
                </a:solidFill>
                <a:latin typeface="Arial" panose="020B0604020202020204" pitchFamily="34" charset="0"/>
                <a:ea typeface="微软雅黑" panose="020B0503020204020204" pitchFamily="34" charset="-122"/>
              </a:rPr>
              <a:t>021-52680968   </a:t>
            </a:r>
            <a:r>
              <a:rPr lang="zh-CN" altLang="en-US" sz="1200" b="1" dirty="0" smtClean="0">
                <a:solidFill>
                  <a:schemeClr val="accent1"/>
                </a:solidFill>
                <a:latin typeface="Arial" panose="020B0604020202020204" pitchFamily="34" charset="0"/>
                <a:ea typeface="微软雅黑" panose="020B0503020204020204" pitchFamily="34" charset="-122"/>
              </a:rPr>
              <a:t>邮箱：</a:t>
            </a:r>
            <a:r>
              <a:rPr lang="en-US" altLang="zh-CN" sz="1200" b="1" dirty="0" smtClean="0">
                <a:solidFill>
                  <a:schemeClr val="accent1"/>
                </a:solidFill>
                <a:latin typeface="Arial" panose="020B0604020202020204" pitchFamily="34" charset="0"/>
                <a:ea typeface="微软雅黑" panose="020B0503020204020204" pitchFamily="34" charset="-122"/>
                <a:hlinkClick r:id="rId5"/>
              </a:rPr>
              <a:t>yanghua@sxtauto.com.cn</a:t>
            </a:r>
            <a:r>
              <a:rPr lang="en-US" altLang="zh-CN" sz="1200" b="1" dirty="0" smtClean="0">
                <a:solidFill>
                  <a:schemeClr val="accent1"/>
                </a:solidFill>
                <a:latin typeface="Arial" panose="020B0604020202020204" pitchFamily="34" charset="0"/>
                <a:ea typeface="微软雅黑" panose="020B0503020204020204" pitchFamily="34" charset="-122"/>
              </a:rPr>
              <a:t> </a:t>
            </a:r>
            <a:endParaRPr lang="zh-CN" altLang="en-US" sz="1200" b="1" dirty="0" smtClean="0">
              <a:solidFill>
                <a:schemeClr val="accent1"/>
              </a:solidFill>
              <a:latin typeface="Arial" panose="020B0604020202020204" pitchFamily="34" charset="0"/>
              <a:ea typeface="微软雅黑" panose="020B0503020204020204" pitchFamily="34" charset="-122"/>
            </a:endParaRPr>
          </a:p>
        </p:txBody>
      </p:sp>
      <p:pic>
        <p:nvPicPr>
          <p:cNvPr id="3" name="Picture 7" descr="乘联会组合LOGO"/>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等腰三角形 4"/>
          <p:cNvSpPr>
            <a:spLocks noChangeAspect="1"/>
          </p:cNvSpPr>
          <p:nvPr userDrawn="1"/>
        </p:nvSpPr>
        <p:spPr>
          <a:xfrm rot="16200000">
            <a:off x="11867242" y="6991271"/>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a:spLocks noChangeAspect="1"/>
          </p:cNvSpPr>
          <p:nvPr userDrawn="1"/>
        </p:nvSpPr>
        <p:spPr>
          <a:xfrm rot="5400000">
            <a:off x="12405243" y="6991270"/>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userDrawn="1"/>
        </p:nvSpPr>
        <p:spPr>
          <a:xfrm>
            <a:off x="11685959" y="6918325"/>
            <a:ext cx="1025847" cy="253891"/>
          </a:xfrm>
          <a:prstGeom prst="rect">
            <a:avLst/>
          </a:prstGeom>
        </p:spPr>
        <p:txBody>
          <a:bodyPr wrap="square" lIns="68555" tIns="34278" rIns="68555" bIns="34278">
            <a:spAutoFit/>
          </a:bodyPr>
          <a:lstStyle/>
          <a:p>
            <a:pPr algn="ctr"/>
            <a:fld id="{D8E49D4C-81F5-48AC-8DDC-D323A3E91753}" type="slidenum">
              <a:rPr lang="en-US" altLang="zh-CN" sz="1200" b="1" smtClean="0">
                <a:solidFill>
                  <a:srgbClr val="8F0000"/>
                </a:solidFill>
                <a:latin typeface="Impact MT Std" pitchFamily="34" charset="0"/>
                <a:ea typeface="微软雅黑" panose="020B0503020204020204" pitchFamily="34" charset="-122"/>
              </a:rPr>
            </a:fld>
            <a:endParaRPr lang="en-US" altLang="zh-CN" sz="1200" b="1" dirty="0">
              <a:solidFill>
                <a:srgbClr val="8F0000"/>
              </a:solidFill>
              <a:latin typeface="Impact MT Std" pitchFamily="34" charset="0"/>
              <a:ea typeface="微软雅黑" panose="020B0503020204020204" pitchFamily="34" charset="-122"/>
            </a:endParaRPr>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37983385-7E4F-49F6-9CCF-F14E9EAEC03A}" type="datetime1">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DE5605AF-A492-4B94-BB46-3B77785E1D65}" type="slidenum">
              <a:rPr lang="zh-CN" altLang="en-US"/>
            </a:fld>
            <a:endParaRPr lang="en-US" altLang="zh-CN"/>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Title Slide">
    <p:spTree>
      <p:nvGrpSpPr>
        <p:cNvPr id="1" name=""/>
        <p:cNvGrpSpPr/>
        <p:nvPr/>
      </p:nvGrpSpPr>
      <p:grpSpPr>
        <a:xfrm>
          <a:off x="0" y="0"/>
          <a:ext cx="0" cy="0"/>
          <a:chOff x="0" y="0"/>
          <a:chExt cx="0" cy="0"/>
        </a:xfrm>
      </p:grpSpPr>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Title Only">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graphicFrame>
        <p:nvGraphicFramePr>
          <p:cNvPr id="4" name="对象 3" hidden="1"/>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097" name="think-cell Slide" r:id="rId3" imgW="9525" imgH="9525" progId="">
                  <p:embed/>
                </p:oleObj>
              </mc:Choice>
              <mc:Fallback>
                <p:oleObj name="think-cell Slide" r:id="rId3" imgW="9525" imgH="9525" progId="">
                  <p:embed/>
                  <p:pic>
                    <p:nvPicPr>
                      <p:cNvPr id="0" name="对象 3" descr="image1" hidden="1"/>
                      <p:cNvPicPr/>
                      <p:nvPr/>
                    </p:nvPicPr>
                    <p:blipFill>
                      <a:blip r:embed="rId4"/>
                      <a:stretch>
                        <a:fillRect/>
                      </a:stretch>
                    </p:blipFill>
                    <p:spPr>
                      <a:xfrm>
                        <a:off x="1588" y="1588"/>
                        <a:ext cx="1587" cy="1587"/>
                      </a:xfrm>
                      <a:prstGeom prst="rect">
                        <a:avLst/>
                      </a:prstGeom>
                      <a:noFill/>
                      <a:ln w="9525">
                        <a:noFill/>
                      </a:ln>
                    </p:spPr>
                  </p:pic>
                </p:oleObj>
              </mc:Fallback>
            </mc:AlternateContent>
          </a:graphicData>
        </a:graphic>
      </p:graphicFrame>
      <p:sp>
        <p:nvSpPr>
          <p:cNvPr id="2" name="Text Box 12"/>
          <p:cNvSpPr txBox="1">
            <a:spLocks noChangeArrowheads="1"/>
          </p:cNvSpPr>
          <p:nvPr userDrawn="1"/>
        </p:nvSpPr>
        <p:spPr bwMode="auto">
          <a:xfrm>
            <a:off x="0" y="6918325"/>
            <a:ext cx="128587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dirty="0"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dirty="0" smtClean="0">
                <a:solidFill>
                  <a:schemeClr val="accent1"/>
                </a:solidFill>
                <a:latin typeface="Arial" panose="020B0604020202020204" pitchFamily="34" charset="0"/>
                <a:ea typeface="微软雅黑" panose="020B0503020204020204" pitchFamily="34" charset="-122"/>
              </a:rPr>
              <a:t>423</a:t>
            </a:r>
            <a:r>
              <a:rPr lang="zh-CN" altLang="en-US" sz="1200" b="1" dirty="0" smtClean="0">
                <a:solidFill>
                  <a:schemeClr val="accent1"/>
                </a:solidFill>
                <a:latin typeface="Arial" panose="020B0604020202020204" pitchFamily="34" charset="0"/>
                <a:ea typeface="微软雅黑" panose="020B0503020204020204" pitchFamily="34" charset="-122"/>
              </a:rPr>
              <a:t>号</a:t>
            </a:r>
            <a:r>
              <a:rPr lang="en-US" altLang="zh-CN" sz="1200" b="1" dirty="0" smtClean="0">
                <a:solidFill>
                  <a:schemeClr val="accent1"/>
                </a:solidFill>
                <a:latin typeface="Arial" panose="020B0604020202020204" pitchFamily="34" charset="0"/>
                <a:ea typeface="微软雅黑" panose="020B0503020204020204" pitchFamily="34" charset="-122"/>
              </a:rPr>
              <a:t>18</a:t>
            </a:r>
            <a:r>
              <a:rPr lang="zh-CN" altLang="en-US" sz="1200" b="1" dirty="0" smtClean="0">
                <a:solidFill>
                  <a:schemeClr val="accent1"/>
                </a:solidFill>
                <a:latin typeface="Arial" panose="020B0604020202020204" pitchFamily="34" charset="0"/>
                <a:ea typeface="微软雅黑" panose="020B0503020204020204" pitchFamily="34" charset="-122"/>
              </a:rPr>
              <a:t>号楼</a:t>
            </a:r>
            <a:r>
              <a:rPr lang="en-US" altLang="zh-CN" sz="1200" b="1" dirty="0" smtClean="0">
                <a:solidFill>
                  <a:schemeClr val="accent1"/>
                </a:solidFill>
                <a:latin typeface="Arial" panose="020B0604020202020204" pitchFamily="34" charset="0"/>
                <a:ea typeface="微软雅黑" panose="020B0503020204020204" pitchFamily="34" charset="-122"/>
              </a:rPr>
              <a:t>901</a:t>
            </a:r>
            <a:r>
              <a:rPr lang="zh-CN" altLang="en-US" sz="1200" b="1" dirty="0" smtClean="0">
                <a:solidFill>
                  <a:schemeClr val="accent1"/>
                </a:solidFill>
                <a:latin typeface="Arial" panose="020B0604020202020204" pitchFamily="34" charset="0"/>
                <a:ea typeface="微软雅黑" panose="020B0503020204020204" pitchFamily="34" charset="-122"/>
              </a:rPr>
              <a:t>室  电话：</a:t>
            </a:r>
            <a:r>
              <a:rPr lang="en-US" altLang="zh-CN" sz="1200" b="1" dirty="0" smtClean="0">
                <a:solidFill>
                  <a:schemeClr val="accent1"/>
                </a:solidFill>
                <a:latin typeface="Arial" panose="020B0604020202020204" pitchFamily="34" charset="0"/>
                <a:ea typeface="微软雅黑" panose="020B0503020204020204" pitchFamily="34" charset="-122"/>
              </a:rPr>
              <a:t>021-52680968   </a:t>
            </a:r>
            <a:r>
              <a:rPr lang="zh-CN" altLang="en-US" sz="1200" b="1" dirty="0" smtClean="0">
                <a:solidFill>
                  <a:schemeClr val="accent1"/>
                </a:solidFill>
                <a:latin typeface="Arial" panose="020B0604020202020204" pitchFamily="34" charset="0"/>
                <a:ea typeface="微软雅黑" panose="020B0503020204020204" pitchFamily="34" charset="-122"/>
              </a:rPr>
              <a:t>邮箱：</a:t>
            </a:r>
            <a:r>
              <a:rPr lang="en-US" altLang="zh-CN" sz="1200" b="1" dirty="0" smtClean="0">
                <a:solidFill>
                  <a:schemeClr val="accent1"/>
                </a:solidFill>
                <a:latin typeface="Arial" panose="020B0604020202020204" pitchFamily="34" charset="0"/>
                <a:ea typeface="微软雅黑" panose="020B0503020204020204" pitchFamily="34" charset="-122"/>
                <a:hlinkClick r:id="rId5"/>
              </a:rPr>
              <a:t>yanghua@sxtauto.com.cn</a:t>
            </a:r>
            <a:r>
              <a:rPr lang="en-US" altLang="zh-CN" sz="1200" b="1" dirty="0" smtClean="0">
                <a:solidFill>
                  <a:schemeClr val="accent1"/>
                </a:solidFill>
                <a:latin typeface="Arial" panose="020B0604020202020204" pitchFamily="34" charset="0"/>
                <a:ea typeface="微软雅黑" panose="020B0503020204020204" pitchFamily="34" charset="-122"/>
              </a:rPr>
              <a:t> </a:t>
            </a:r>
            <a:endParaRPr lang="zh-CN" altLang="en-US" sz="1200" b="1" dirty="0" smtClean="0">
              <a:solidFill>
                <a:schemeClr val="accent1"/>
              </a:solidFill>
              <a:latin typeface="Arial" panose="020B0604020202020204" pitchFamily="34" charset="0"/>
              <a:ea typeface="微软雅黑" panose="020B0503020204020204" pitchFamily="34" charset="-122"/>
            </a:endParaRPr>
          </a:p>
        </p:txBody>
      </p:sp>
      <p:pic>
        <p:nvPicPr>
          <p:cNvPr id="3" name="Picture 7" descr="乘联会组合LOGO"/>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等腰三角形 4"/>
          <p:cNvSpPr>
            <a:spLocks noChangeAspect="1"/>
          </p:cNvSpPr>
          <p:nvPr userDrawn="1"/>
        </p:nvSpPr>
        <p:spPr>
          <a:xfrm rot="16200000">
            <a:off x="11867242" y="6991271"/>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a:spLocks noChangeAspect="1"/>
          </p:cNvSpPr>
          <p:nvPr userDrawn="1"/>
        </p:nvSpPr>
        <p:spPr>
          <a:xfrm rot="5400000">
            <a:off x="12405243" y="6991270"/>
            <a:ext cx="125280" cy="108000"/>
          </a:xfrm>
          <a:prstGeom prst="triangle">
            <a:avLst/>
          </a:prstGeom>
          <a:solidFill>
            <a:srgbClr val="8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userDrawn="1"/>
        </p:nvSpPr>
        <p:spPr>
          <a:xfrm>
            <a:off x="11685959" y="6918325"/>
            <a:ext cx="1025847" cy="253891"/>
          </a:xfrm>
          <a:prstGeom prst="rect">
            <a:avLst/>
          </a:prstGeom>
        </p:spPr>
        <p:txBody>
          <a:bodyPr wrap="square" lIns="68555" tIns="34278" rIns="68555" bIns="34278">
            <a:spAutoFit/>
          </a:bodyPr>
          <a:lstStyle/>
          <a:p>
            <a:pPr algn="ctr"/>
            <a:fld id="{D8E49D4C-81F5-48AC-8DDC-D323A3E91753}" type="slidenum">
              <a:rPr lang="en-US" altLang="zh-CN" sz="1200" b="1" smtClean="0">
                <a:solidFill>
                  <a:srgbClr val="8F0000"/>
                </a:solidFill>
                <a:latin typeface="Impact MT Std" pitchFamily="34" charset="0"/>
                <a:ea typeface="微软雅黑" panose="020B0503020204020204" pitchFamily="34" charset="-122"/>
              </a:rPr>
            </a:fld>
            <a:endParaRPr lang="en-US" altLang="zh-CN" sz="1200" b="1" dirty="0">
              <a:solidFill>
                <a:srgbClr val="8F0000"/>
              </a:solidFill>
              <a:latin typeface="Impact MT Std" pitchFamily="34" charset="0"/>
              <a:ea typeface="微软雅黑" panose="020B0503020204020204" pitchFamily="34" charset="-122"/>
            </a:endParaRPr>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hyperlink" Target="mailto:yanghua@sxtauto.com.cn" TargetMode="External"/><Relationship Id="rId7" Type="http://schemas.openxmlformats.org/officeDocument/2006/relationships/image" Target="../media/image1.emf"/><Relationship Id="rId6" Type="http://schemas.openxmlformats.org/officeDocument/2006/relationships/oleObject" Target="../embeddings/oleObject2.bin"/><Relationship Id="rId5" Type="http://schemas.openxmlformats.org/officeDocument/2006/relationships/tags" Target="../tags/tag2.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vmlDrawing" Target="../drawings/vmlDrawing2.v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hyperlink" Target="mailto:yanghua@sxtauto.com.cn" TargetMode="External"/><Relationship Id="rId7" Type="http://schemas.openxmlformats.org/officeDocument/2006/relationships/image" Target="../media/image1.emf"/><Relationship Id="rId6" Type="http://schemas.openxmlformats.org/officeDocument/2006/relationships/oleObject" Target="../embeddings/oleObject4.bin"/><Relationship Id="rId5" Type="http://schemas.openxmlformats.org/officeDocument/2006/relationships/tags" Target="../tags/tag4.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1" Type="http://schemas.openxmlformats.org/officeDocument/2006/relationships/theme" Target="../theme/theme2.xml"/><Relationship Id="rId10" Type="http://schemas.openxmlformats.org/officeDocument/2006/relationships/vmlDrawing" Target="../drawings/vmlDrawing4.v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hidden="1"/>
          <p:cNvGraphicFramePr/>
          <p:nvPr userDrawn="1">
            <p:custDataLst>
              <p:tags r:id="rId5"/>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25" name="think-cell Slide" r:id="rId6" imgW="9525" imgH="9525" progId="">
                  <p:embed/>
                </p:oleObj>
              </mc:Choice>
              <mc:Fallback>
                <p:oleObj name="think-cell Slide" r:id="rId6" imgW="9525" imgH="9525" progId="">
                  <p:embed/>
                  <p:pic>
                    <p:nvPicPr>
                      <p:cNvPr id="0" name="图片 1024" descr="image1"/>
                      <p:cNvPicPr/>
                      <p:nvPr/>
                    </p:nvPicPr>
                    <p:blipFill>
                      <a:blip r:embed="rId7"/>
                      <a:stretch>
                        <a:fillRect/>
                      </a:stretch>
                    </p:blipFill>
                    <p:spPr>
                      <a:xfrm>
                        <a:off x="1588" y="1588"/>
                        <a:ext cx="1587" cy="1587"/>
                      </a:xfrm>
                      <a:prstGeom prst="rect">
                        <a:avLst/>
                      </a:prstGeom>
                      <a:noFill/>
                      <a:ln w="9525">
                        <a:noFill/>
                      </a:ln>
                    </p:spPr>
                  </p:pic>
                </p:oleObj>
              </mc:Fallback>
            </mc:AlternateContent>
          </a:graphicData>
        </a:graphic>
      </p:graphicFrame>
      <p:sp>
        <p:nvSpPr>
          <p:cNvPr id="1026" name="标题占位符 1"/>
          <p:cNvSpPr>
            <a:spLocks noGrp="1"/>
          </p:cNvSpPr>
          <p:nvPr>
            <p:ph type="title"/>
          </p:nvPr>
        </p:nvSpPr>
        <p:spPr bwMode="auto">
          <a:xfrm>
            <a:off x="884238" y="385763"/>
            <a:ext cx="11090275"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884238" y="1925638"/>
            <a:ext cx="11090275" cy="458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eaLnBrk="1" hangingPunct="1">
              <a:defRPr sz="1200">
                <a:solidFill>
                  <a:schemeClr val="tx1">
                    <a:tint val="75000"/>
                  </a:schemeClr>
                </a:solidFill>
              </a:defRPr>
            </a:lvl1pPr>
          </a:lstStyle>
          <a:p>
            <a:pPr>
              <a:defRPr/>
            </a:pPr>
            <a:fld id="{9854AF44-AED5-41F1-9CE9-4B2DE23E440A}" type="datetime1">
              <a:rPr lang="zh-CN" altLang="en-US"/>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a:defRPr/>
            </a:pPr>
            <a:endParaRPr lang="en-US" altLang="zh-CN"/>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a:defRPr/>
            </a:pPr>
            <a:fld id="{739A8465-5D4E-4F6C-AA2E-927F3DB85AED}" type="slidenum">
              <a:rPr lang="zh-CN" altLang="en-US"/>
            </a:fld>
            <a:endParaRPr lang="en-US" altLang="zh-CN"/>
          </a:p>
        </p:txBody>
      </p:sp>
      <p:sp>
        <p:nvSpPr>
          <p:cNvPr id="1032" name="Text Box 12"/>
          <p:cNvSpPr txBox="1">
            <a:spLocks noChangeArrowheads="1"/>
          </p:cNvSpPr>
          <p:nvPr userDrawn="1"/>
        </p:nvSpPr>
        <p:spPr bwMode="auto">
          <a:xfrm>
            <a:off x="-50800" y="6918325"/>
            <a:ext cx="129095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smtClean="0">
                <a:solidFill>
                  <a:schemeClr val="accent1"/>
                </a:solidFill>
                <a:latin typeface="Arial" panose="020B0604020202020204" pitchFamily="34" charset="0"/>
                <a:ea typeface="微软雅黑" panose="020B0503020204020204" pitchFamily="34" charset="-122"/>
              </a:rPr>
              <a:t>423</a:t>
            </a:r>
            <a:r>
              <a:rPr lang="zh-CN" altLang="en-US" sz="1200" b="1" smtClean="0">
                <a:solidFill>
                  <a:schemeClr val="accent1"/>
                </a:solidFill>
                <a:latin typeface="Arial" panose="020B0604020202020204" pitchFamily="34" charset="0"/>
                <a:ea typeface="微软雅黑" panose="020B0503020204020204" pitchFamily="34" charset="-122"/>
              </a:rPr>
              <a:t>号</a:t>
            </a:r>
            <a:r>
              <a:rPr lang="en-US" altLang="zh-CN" sz="1200" b="1" smtClean="0">
                <a:solidFill>
                  <a:schemeClr val="accent1"/>
                </a:solidFill>
                <a:latin typeface="Arial" panose="020B0604020202020204" pitchFamily="34" charset="0"/>
                <a:ea typeface="微软雅黑" panose="020B0503020204020204" pitchFamily="34" charset="-122"/>
              </a:rPr>
              <a:t>18</a:t>
            </a:r>
            <a:r>
              <a:rPr lang="zh-CN" altLang="en-US" sz="1200" b="1" smtClean="0">
                <a:solidFill>
                  <a:schemeClr val="accent1"/>
                </a:solidFill>
                <a:latin typeface="Arial" panose="020B0604020202020204" pitchFamily="34" charset="0"/>
                <a:ea typeface="微软雅黑" panose="020B0503020204020204" pitchFamily="34" charset="-122"/>
              </a:rPr>
              <a:t>号楼</a:t>
            </a:r>
            <a:r>
              <a:rPr lang="en-US" altLang="zh-CN" sz="1200" b="1" smtClean="0">
                <a:solidFill>
                  <a:schemeClr val="accent1"/>
                </a:solidFill>
                <a:latin typeface="Arial" panose="020B0604020202020204" pitchFamily="34" charset="0"/>
                <a:ea typeface="微软雅黑" panose="020B0503020204020204" pitchFamily="34" charset="-122"/>
              </a:rPr>
              <a:t>901</a:t>
            </a:r>
            <a:r>
              <a:rPr lang="zh-CN" altLang="en-US" sz="1200" b="1" smtClean="0">
                <a:solidFill>
                  <a:schemeClr val="accent1"/>
                </a:solidFill>
                <a:latin typeface="Arial" panose="020B0604020202020204" pitchFamily="34" charset="0"/>
                <a:ea typeface="微软雅黑" panose="020B0503020204020204" pitchFamily="34" charset="-122"/>
              </a:rPr>
              <a:t>室  电话：</a:t>
            </a:r>
            <a:r>
              <a:rPr lang="en-US" altLang="zh-CN" sz="1200" b="1" smtClean="0">
                <a:solidFill>
                  <a:schemeClr val="accent1"/>
                </a:solidFill>
                <a:latin typeface="Arial" panose="020B0604020202020204" pitchFamily="34" charset="0"/>
                <a:ea typeface="微软雅黑" panose="020B0503020204020204" pitchFamily="34" charset="-122"/>
              </a:rPr>
              <a:t>021-52680968   </a:t>
            </a:r>
            <a:r>
              <a:rPr lang="en-US" altLang="en-US" sz="1200" b="1" smtClean="0">
                <a:solidFill>
                  <a:schemeClr val="accent1"/>
                </a:solidFill>
                <a:latin typeface="Arial" panose="020B0604020202020204" pitchFamily="34" charset="0"/>
                <a:ea typeface="微软雅黑" panose="020B0503020204020204" pitchFamily="34" charset="-122"/>
              </a:rPr>
              <a:t>邮箱</a:t>
            </a:r>
            <a:r>
              <a:rPr lang="zh-CN" altLang="en-US" sz="1200" b="1" smtClean="0">
                <a:solidFill>
                  <a:schemeClr val="accent1"/>
                </a:solidFill>
                <a:latin typeface="Arial" panose="020B0604020202020204" pitchFamily="34" charset="0"/>
                <a:ea typeface="微软雅黑" panose="020B0503020204020204" pitchFamily="34" charset="-122"/>
              </a:rPr>
              <a:t>：</a:t>
            </a:r>
            <a:r>
              <a:rPr lang="en-US" altLang="zh-CN" sz="1200" b="1" smtClean="0">
                <a:solidFill>
                  <a:schemeClr val="accent1"/>
                </a:solidFill>
                <a:latin typeface="Arial" panose="020B0604020202020204" pitchFamily="34" charset="0"/>
                <a:ea typeface="微软雅黑" panose="020B0503020204020204" pitchFamily="34" charset="-122"/>
                <a:hlinkClick r:id="rId8"/>
              </a:rPr>
              <a:t>yanghua@sxtauto.com.cn</a:t>
            </a:r>
            <a:r>
              <a:rPr lang="en-US" altLang="zh-CN" sz="1200" b="1" smtClean="0">
                <a:solidFill>
                  <a:schemeClr val="accent1"/>
                </a:solidFill>
                <a:latin typeface="Arial" panose="020B0604020202020204" pitchFamily="34" charset="0"/>
                <a:ea typeface="微软雅黑" panose="020B0503020204020204" pitchFamily="34" charset="-122"/>
              </a:rPr>
              <a:t>                                                                                                </a:t>
            </a:r>
            <a:r>
              <a:rPr lang="zh-CN" altLang="en-US" sz="1200" b="1" smtClean="0">
                <a:solidFill>
                  <a:schemeClr val="accent1"/>
                </a:solidFill>
                <a:latin typeface="Arial" panose="020B0604020202020204" pitchFamily="34" charset="0"/>
                <a:ea typeface="微软雅黑" panose="020B0503020204020204" pitchFamily="34" charset="-122"/>
              </a:rPr>
              <a:t>月度信息发布</a:t>
            </a:r>
            <a:endParaRPr lang="zh-CN" altLang="en-US" sz="1200" b="1" smtClean="0">
              <a:solidFill>
                <a:schemeClr val="accent1"/>
              </a:solidFill>
              <a:latin typeface="Arial" panose="020B0604020202020204" pitchFamily="34" charset="0"/>
              <a:ea typeface="微软雅黑" panose="020B0503020204020204" pitchFamily="34" charset="-122"/>
            </a:endParaRPr>
          </a:p>
        </p:txBody>
      </p:sp>
      <p:pic>
        <p:nvPicPr>
          <p:cNvPr id="2" name="Picture 11" descr="乘联会组合LOGO"/>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advClick="0"/>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3" name="对象 2" hidden="1"/>
          <p:cNvGraphicFramePr/>
          <p:nvPr userDrawn="1">
            <p:custDataLst>
              <p:tags r:id="rId5"/>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073" name="think-cell Slide" r:id="rId6" imgW="9525" imgH="9525" progId="">
                  <p:embed/>
                </p:oleObj>
              </mc:Choice>
              <mc:Fallback>
                <p:oleObj name="think-cell Slide" r:id="rId6" imgW="9525" imgH="9525" progId="">
                  <p:embed/>
                  <p:pic>
                    <p:nvPicPr>
                      <p:cNvPr id="0" name="对象 2" descr="image1" hidden="1"/>
                      <p:cNvPicPr/>
                      <p:nvPr/>
                    </p:nvPicPr>
                    <p:blipFill>
                      <a:blip r:embed="rId7"/>
                      <a:stretch>
                        <a:fillRect/>
                      </a:stretch>
                    </p:blipFill>
                    <p:spPr>
                      <a:xfrm>
                        <a:off x="1588" y="1588"/>
                        <a:ext cx="1587" cy="1587"/>
                      </a:xfrm>
                      <a:prstGeom prst="rect">
                        <a:avLst/>
                      </a:prstGeom>
                      <a:noFill/>
                      <a:ln w="9525">
                        <a:noFill/>
                      </a:ln>
                    </p:spPr>
                  </p:pic>
                </p:oleObj>
              </mc:Fallback>
            </mc:AlternateContent>
          </a:graphicData>
        </a:graphic>
      </p:graphicFrame>
      <p:sp>
        <p:nvSpPr>
          <p:cNvPr id="1026" name="标题占位符 1"/>
          <p:cNvSpPr>
            <a:spLocks noGrp="1"/>
          </p:cNvSpPr>
          <p:nvPr>
            <p:ph type="title"/>
          </p:nvPr>
        </p:nvSpPr>
        <p:spPr bwMode="auto">
          <a:xfrm>
            <a:off x="884238" y="385763"/>
            <a:ext cx="11090275"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884238" y="1925638"/>
            <a:ext cx="11090275" cy="458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eaLnBrk="1" hangingPunct="1">
              <a:defRPr sz="1200">
                <a:solidFill>
                  <a:schemeClr val="tx1">
                    <a:tint val="75000"/>
                  </a:schemeClr>
                </a:solidFill>
              </a:defRPr>
            </a:lvl1pPr>
          </a:lstStyle>
          <a:p>
            <a:pPr>
              <a:defRPr/>
            </a:pPr>
            <a:fld id="{9854AF44-AED5-41F1-9CE9-4B2DE23E440A}" type="datetime1">
              <a:rPr lang="zh-CN" altLang="en-US"/>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a:defRPr/>
            </a:pPr>
            <a:endParaRPr lang="en-US" altLang="zh-CN"/>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a:defRPr/>
            </a:pPr>
            <a:fld id="{739A8465-5D4E-4F6C-AA2E-927F3DB85AED}" type="slidenum">
              <a:rPr lang="zh-CN" altLang="en-US"/>
            </a:fld>
            <a:endParaRPr lang="en-US" altLang="zh-CN"/>
          </a:p>
        </p:txBody>
      </p:sp>
      <p:sp>
        <p:nvSpPr>
          <p:cNvPr id="1032" name="Text Box 12"/>
          <p:cNvSpPr txBox="1">
            <a:spLocks noChangeArrowheads="1"/>
          </p:cNvSpPr>
          <p:nvPr userDrawn="1"/>
        </p:nvSpPr>
        <p:spPr bwMode="auto">
          <a:xfrm>
            <a:off x="-50800" y="6918325"/>
            <a:ext cx="129095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50000"/>
              </a:spcBef>
              <a:buFont typeface="Arial" panose="020B0604020202020204" pitchFamily="34" charset="0"/>
              <a:buNone/>
              <a:defRPr/>
            </a:pPr>
            <a:r>
              <a:rPr lang="zh-CN" altLang="en-US" sz="1200" b="1" smtClean="0">
                <a:solidFill>
                  <a:schemeClr val="accent1"/>
                </a:solidFill>
                <a:latin typeface="Arial" panose="020B0604020202020204" pitchFamily="34" charset="0"/>
                <a:ea typeface="微软雅黑" panose="020B0503020204020204" pitchFamily="34" charset="-122"/>
              </a:rPr>
              <a:t>乘联会秘书处   地址：上海市武宁路</a:t>
            </a:r>
            <a:r>
              <a:rPr lang="en-US" altLang="zh-CN" sz="1200" b="1" smtClean="0">
                <a:solidFill>
                  <a:schemeClr val="accent1"/>
                </a:solidFill>
                <a:latin typeface="Arial" panose="020B0604020202020204" pitchFamily="34" charset="0"/>
                <a:ea typeface="微软雅黑" panose="020B0503020204020204" pitchFamily="34" charset="-122"/>
              </a:rPr>
              <a:t>423</a:t>
            </a:r>
            <a:r>
              <a:rPr lang="zh-CN" altLang="en-US" sz="1200" b="1" smtClean="0">
                <a:solidFill>
                  <a:schemeClr val="accent1"/>
                </a:solidFill>
                <a:latin typeface="Arial" panose="020B0604020202020204" pitchFamily="34" charset="0"/>
                <a:ea typeface="微软雅黑" panose="020B0503020204020204" pitchFamily="34" charset="-122"/>
              </a:rPr>
              <a:t>号</a:t>
            </a:r>
            <a:r>
              <a:rPr lang="en-US" altLang="zh-CN" sz="1200" b="1" smtClean="0">
                <a:solidFill>
                  <a:schemeClr val="accent1"/>
                </a:solidFill>
                <a:latin typeface="Arial" panose="020B0604020202020204" pitchFamily="34" charset="0"/>
                <a:ea typeface="微软雅黑" panose="020B0503020204020204" pitchFamily="34" charset="-122"/>
              </a:rPr>
              <a:t>18</a:t>
            </a:r>
            <a:r>
              <a:rPr lang="zh-CN" altLang="en-US" sz="1200" b="1" smtClean="0">
                <a:solidFill>
                  <a:schemeClr val="accent1"/>
                </a:solidFill>
                <a:latin typeface="Arial" panose="020B0604020202020204" pitchFamily="34" charset="0"/>
                <a:ea typeface="微软雅黑" panose="020B0503020204020204" pitchFamily="34" charset="-122"/>
              </a:rPr>
              <a:t>号楼</a:t>
            </a:r>
            <a:r>
              <a:rPr lang="en-US" altLang="zh-CN" sz="1200" b="1" smtClean="0">
                <a:solidFill>
                  <a:schemeClr val="accent1"/>
                </a:solidFill>
                <a:latin typeface="Arial" panose="020B0604020202020204" pitchFamily="34" charset="0"/>
                <a:ea typeface="微软雅黑" panose="020B0503020204020204" pitchFamily="34" charset="-122"/>
              </a:rPr>
              <a:t>901</a:t>
            </a:r>
            <a:r>
              <a:rPr lang="zh-CN" altLang="en-US" sz="1200" b="1" smtClean="0">
                <a:solidFill>
                  <a:schemeClr val="accent1"/>
                </a:solidFill>
                <a:latin typeface="Arial" panose="020B0604020202020204" pitchFamily="34" charset="0"/>
                <a:ea typeface="微软雅黑" panose="020B0503020204020204" pitchFamily="34" charset="-122"/>
              </a:rPr>
              <a:t>室  电话：</a:t>
            </a:r>
            <a:r>
              <a:rPr lang="en-US" altLang="zh-CN" sz="1200" b="1" smtClean="0">
                <a:solidFill>
                  <a:schemeClr val="accent1"/>
                </a:solidFill>
                <a:latin typeface="Arial" panose="020B0604020202020204" pitchFamily="34" charset="0"/>
                <a:ea typeface="微软雅黑" panose="020B0503020204020204" pitchFamily="34" charset="-122"/>
              </a:rPr>
              <a:t>021-52680968   </a:t>
            </a:r>
            <a:r>
              <a:rPr lang="en-US" altLang="en-US" sz="1200" b="1" smtClean="0">
                <a:solidFill>
                  <a:schemeClr val="accent1"/>
                </a:solidFill>
                <a:latin typeface="Arial" panose="020B0604020202020204" pitchFamily="34" charset="0"/>
                <a:ea typeface="微软雅黑" panose="020B0503020204020204" pitchFamily="34" charset="-122"/>
              </a:rPr>
              <a:t>邮箱</a:t>
            </a:r>
            <a:r>
              <a:rPr lang="zh-CN" altLang="en-US" sz="1200" b="1" smtClean="0">
                <a:solidFill>
                  <a:schemeClr val="accent1"/>
                </a:solidFill>
                <a:latin typeface="Arial" panose="020B0604020202020204" pitchFamily="34" charset="0"/>
                <a:ea typeface="微软雅黑" panose="020B0503020204020204" pitchFamily="34" charset="-122"/>
              </a:rPr>
              <a:t>：</a:t>
            </a:r>
            <a:r>
              <a:rPr lang="en-US" altLang="zh-CN" sz="1200" b="1" smtClean="0">
                <a:solidFill>
                  <a:schemeClr val="accent1"/>
                </a:solidFill>
                <a:latin typeface="Arial" panose="020B0604020202020204" pitchFamily="34" charset="0"/>
                <a:ea typeface="微软雅黑" panose="020B0503020204020204" pitchFamily="34" charset="-122"/>
                <a:hlinkClick r:id="rId8"/>
              </a:rPr>
              <a:t>yanghua@sxtauto.com.cn</a:t>
            </a:r>
            <a:r>
              <a:rPr lang="en-US" altLang="zh-CN" sz="1200" b="1" smtClean="0">
                <a:solidFill>
                  <a:schemeClr val="accent1"/>
                </a:solidFill>
                <a:latin typeface="Arial" panose="020B0604020202020204" pitchFamily="34" charset="0"/>
                <a:ea typeface="微软雅黑" panose="020B0503020204020204" pitchFamily="34" charset="-122"/>
              </a:rPr>
              <a:t>                                                                                                </a:t>
            </a:r>
            <a:r>
              <a:rPr lang="zh-CN" altLang="en-US" sz="1200" b="1" smtClean="0">
                <a:solidFill>
                  <a:schemeClr val="accent1"/>
                </a:solidFill>
                <a:latin typeface="Arial" panose="020B0604020202020204" pitchFamily="34" charset="0"/>
                <a:ea typeface="微软雅黑" panose="020B0503020204020204" pitchFamily="34" charset="-122"/>
              </a:rPr>
              <a:t>月度信息发布</a:t>
            </a:r>
            <a:endParaRPr lang="zh-CN" altLang="en-US" sz="1200" b="1" smtClean="0">
              <a:solidFill>
                <a:schemeClr val="accent1"/>
              </a:solidFill>
              <a:latin typeface="Arial" panose="020B0604020202020204" pitchFamily="34" charset="0"/>
              <a:ea typeface="微软雅黑" panose="020B0503020204020204" pitchFamily="34" charset="-122"/>
            </a:endParaRPr>
          </a:p>
        </p:txBody>
      </p:sp>
      <p:pic>
        <p:nvPicPr>
          <p:cNvPr id="2" name="Picture 11" descr="乘联会组合LOGO"/>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11098213" y="303213"/>
            <a:ext cx="166846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Lst>
  <p:transition advClick="0"/>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858750" cy="723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TextBox 10"/>
          <p:cNvSpPr txBox="1">
            <a:spLocks noChangeArrowheads="1"/>
          </p:cNvSpPr>
          <p:nvPr/>
        </p:nvSpPr>
        <p:spPr bwMode="auto">
          <a:xfrm>
            <a:off x="1942466" y="2588260"/>
            <a:ext cx="8954770"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FontTx/>
              <a:buNone/>
            </a:pPr>
            <a:r>
              <a:rPr lang="zh-CN" altLang="en-US" sz="4400" b="1" dirty="0">
                <a:solidFill>
                  <a:srgbClr val="8F0000"/>
                </a:solidFill>
                <a:latin typeface="微软雅黑" panose="020B0503020204020204" pitchFamily="34" charset="-122"/>
                <a:ea typeface="微软雅黑" panose="020B0503020204020204" pitchFamily="34" charset="-122"/>
                <a:sym typeface="+mn-ea"/>
              </a:rPr>
              <a:t>关于</a:t>
            </a:r>
            <a:r>
              <a:rPr lang="en-US" altLang="zh-CN" sz="4400" b="1">
                <a:solidFill>
                  <a:srgbClr val="8F0000"/>
                </a:solidFill>
                <a:latin typeface="微软雅黑" panose="020B0503020204020204" pitchFamily="34" charset="-122"/>
                <a:ea typeface="微软雅黑" panose="020B0503020204020204" pitchFamily="34" charset="-122"/>
                <a:sym typeface="+mn-ea"/>
              </a:rPr>
              <a:t>《</a:t>
            </a:r>
            <a:r>
              <a:rPr lang="zh-CN" altLang="en-US" sz="4400" b="1" dirty="0">
                <a:solidFill>
                  <a:srgbClr val="8F0000"/>
                </a:solidFill>
                <a:latin typeface="微软雅黑" panose="020B0503020204020204" pitchFamily="34" charset="-122"/>
                <a:ea typeface="微软雅黑" panose="020B0503020204020204" pitchFamily="34" charset="-122"/>
                <a:sym typeface="+mn-ea"/>
              </a:rPr>
              <a:t>危险货物道路运输营运车辆</a:t>
            </a:r>
            <a:endParaRPr lang="zh-CN" altLang="en-US" sz="4400" b="1" dirty="0">
              <a:solidFill>
                <a:srgbClr val="8F0000"/>
              </a:solidFill>
              <a:latin typeface="微软雅黑" panose="020B0503020204020204" pitchFamily="34" charset="-122"/>
              <a:ea typeface="微软雅黑" panose="020B0503020204020204" pitchFamily="34" charset="-122"/>
              <a:sym typeface="+mn-ea"/>
            </a:endParaRPr>
          </a:p>
          <a:p>
            <a:pPr algn="ctr" eaLnBrk="1" hangingPunct="1">
              <a:lnSpc>
                <a:spcPct val="100000"/>
              </a:lnSpc>
              <a:spcBef>
                <a:spcPct val="0"/>
              </a:spcBef>
              <a:buFontTx/>
              <a:buNone/>
            </a:pPr>
            <a:r>
              <a:rPr lang="zh-CN" altLang="en-US" sz="4400" b="1" dirty="0">
                <a:solidFill>
                  <a:srgbClr val="8F0000"/>
                </a:solidFill>
                <a:latin typeface="微软雅黑" panose="020B0503020204020204" pitchFamily="34" charset="-122"/>
                <a:ea typeface="微软雅黑" panose="020B0503020204020204" pitchFamily="34" charset="-122"/>
                <a:sym typeface="+mn-ea"/>
              </a:rPr>
              <a:t>安全技术条件(征求意见稿)》的分析</a:t>
            </a:r>
            <a:endParaRPr lang="zh-CN" altLang="en-US" sz="4400" b="1" dirty="0">
              <a:solidFill>
                <a:srgbClr val="8F0000"/>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18438" name="Text Box 18"/>
          <p:cNvSpPr txBox="1">
            <a:spLocks noChangeArrowheads="1"/>
          </p:cNvSpPr>
          <p:nvPr/>
        </p:nvSpPr>
        <p:spPr bwMode="auto">
          <a:xfrm>
            <a:off x="5041900" y="6130925"/>
            <a:ext cx="2735263" cy="306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spcBef>
                <a:spcPct val="50000"/>
              </a:spcBef>
            </a:pPr>
            <a:r>
              <a:rPr lang="en-US" altLang="zh-CN" sz="14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2018.09.27</a:t>
            </a:r>
            <a:endParaRPr lang="zh-CN" altLang="en-US" sz="1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18440" name="Picture 36" descr="乘联会组合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2888" y="592138"/>
            <a:ext cx="397192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TextBox 10"/>
          <p:cNvSpPr txBox="1">
            <a:spLocks noChangeArrowheads="1"/>
          </p:cNvSpPr>
          <p:nvPr/>
        </p:nvSpPr>
        <p:spPr bwMode="auto">
          <a:xfrm>
            <a:off x="3932238" y="4764723"/>
            <a:ext cx="50133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00000"/>
              </a:lnSpc>
              <a:spcBef>
                <a:spcPct val="0"/>
              </a:spcBef>
              <a:buFontTx/>
              <a:buNone/>
            </a:pPr>
            <a:r>
              <a:rPr lang="zh-CN" altLang="en-US" sz="2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中国汽车流通协会汽车市场研究分会</a:t>
            </a:r>
            <a:endParaRPr lang="zh-CN" altLang="en-US" sz="2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eaLnBrk="1" hangingPunct="1">
              <a:lnSpc>
                <a:spcPct val="100000"/>
              </a:lnSpc>
              <a:spcBef>
                <a:spcPct val="0"/>
              </a:spcBef>
              <a:buFontTx/>
              <a:buNone/>
            </a:pPr>
            <a:r>
              <a:rPr lang="zh-CN" altLang="en-US" sz="2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乘用车市场信息联席会</a:t>
            </a:r>
            <a:endParaRPr lang="zh-CN" altLang="en-US" sz="24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522730" y="375285"/>
            <a:ext cx="89185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3600" dirty="0">
                <a:solidFill>
                  <a:srgbClr val="8F0000"/>
                </a:solidFill>
                <a:ea typeface="黑体" panose="02010609060101010101" pitchFamily="49" charset="-122"/>
                <a:sym typeface="+mn-ea"/>
              </a:rPr>
              <a:t>《安全技术条件》征求意见稿的要点分析</a:t>
            </a:r>
            <a:endParaRPr lang="zh-CN" altLang="en-US" sz="3600"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831080"/>
          </a:xfrm>
          <a:prstGeom prst="rect">
            <a:avLst/>
          </a:prstGeom>
        </p:spPr>
        <p:txBody>
          <a:bodyPr wrap="square">
            <a:spAutoFit/>
          </a:bodyPr>
          <a:lstStyle/>
          <a:p>
            <a:pPr>
              <a:lnSpc>
                <a:spcPct val="140000"/>
              </a:lnSpc>
            </a:pPr>
            <a:r>
              <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标准一般要求的转向系和行驶系要求</a:t>
            </a:r>
            <a:endPar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endPar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转向系要求：转向轴最大设计轴荷大于</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4000kg</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时，应装有转向助力装置。转向时其转向助力功能应连续有效，且转向助力装置失效时仍应具有用方向盘控制车辆的能力。转向助力装置作用是减轻驾驶员打方向盘的用力强度，提高驾驶员操作的舒适性。</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行驶系要求有以下五点：一是危险货物运输车辆所有车轮应使用无内胎子午线轮胎。二是危险货物运输车辆不得使用翻新轮胎。三是总质量大于等于</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12000kg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的危险货物运输货车的后轴及半挂车的所有车轴应装备空气悬架。四是危险货物运输车辆安装单胎的车轮应配备胎压检测系统或胎压报警装置，并能通过仪表台向驾驶员显示相关信息。五是总质量大于</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3500kg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的危险货物运输车辆前桥（非双转向轴）应安装爆胎应急安全装置，并能通过仪表台向驾驶员显示。（注：四、五两项均设置了过渡期，与</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JT/T 1178.1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同步实施）。</a:t>
            </a: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第三部分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522730" y="375285"/>
            <a:ext cx="89185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3600" dirty="0">
                <a:solidFill>
                  <a:srgbClr val="8F0000"/>
                </a:solidFill>
                <a:ea typeface="黑体" panose="02010609060101010101" pitchFamily="49" charset="-122"/>
                <a:sym typeface="+mn-ea"/>
              </a:rPr>
              <a:t>《安全技术条件》征求意见稿的要点分析</a:t>
            </a:r>
            <a:endParaRPr lang="zh-CN" altLang="en-US" sz="3600"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831080"/>
          </a:xfrm>
          <a:prstGeom prst="rect">
            <a:avLst/>
          </a:prstGeom>
        </p:spPr>
        <p:txBody>
          <a:bodyPr wrap="square">
            <a:spAutoFit/>
          </a:bodyPr>
          <a:lstStyle/>
          <a:p>
            <a:pPr>
              <a:lnSpc>
                <a:spcPct val="140000"/>
              </a:lnSpc>
            </a:pPr>
            <a:r>
              <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标准一般要求的安全防护要求</a:t>
            </a:r>
            <a:endPar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endPar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安全防护要求有以下五点：一是危险货物运输货车（不含半挂牵引车）与挂车应安装侧面防护和后下部防护装置，防护装置的性能应符合</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GB 11567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的规定（该标准规定了汽车及挂车侧面和后下部防护装置的技术要求及车辆技术要求）。二是在驾驶室后部装有缓速器的车辆，应在该系统与货厢</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罐</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之间设置隔热装置或采取隔热措施，防止缓速制动系统发热危及货物。三是危险货物运输货车应装备单燃油箱，且单燃油箱的容积应小于或等于</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400L</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。该条款主要起强调作用。四是加气量大于或等于</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375L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的以气体燃料驱动的危险货物运输货车和半挂牵引车应安装符合</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JT230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要求的导静电橡胶拖地带，接地端导体截面积大于等于</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100mm2</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，无论车辆空载、满载，拖地带接地端应始终接地。半挂汽车列车的牵引车与半挂车应按要求分别配备拖地带。五是危险货物运输车辆的随车工具、灭火器和防护设备配备要求应符合报批中的</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JT/T 617.7</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要求。</a:t>
            </a: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第三部分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522730" y="375285"/>
            <a:ext cx="89185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3600" dirty="0">
                <a:solidFill>
                  <a:srgbClr val="8F0000"/>
                </a:solidFill>
                <a:ea typeface="黑体" panose="02010609060101010101" pitchFamily="49" charset="-122"/>
                <a:sym typeface="+mn-ea"/>
              </a:rPr>
              <a:t>《安全技术条件》征求意见稿的要点分析</a:t>
            </a:r>
            <a:endParaRPr lang="zh-CN" altLang="en-US" sz="3600"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831080"/>
          </a:xfrm>
          <a:prstGeom prst="rect">
            <a:avLst/>
          </a:prstGeom>
        </p:spPr>
        <p:txBody>
          <a:bodyPr wrap="square">
            <a:spAutoFit/>
          </a:bodyPr>
          <a:lstStyle/>
          <a:p>
            <a:pPr>
              <a:lnSpc>
                <a:spcPct val="140000"/>
              </a:lnSpc>
            </a:pPr>
            <a:r>
              <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标准的特殊要求（</a:t>
            </a:r>
            <a:r>
              <a:rPr lang="en-US" altLang="zh-CN" sz="2000" b="1">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endPar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本标准第六部分为特殊要求。主要包括以下六个方面：</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第一、</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EX/II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EX/III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型车辆特殊要求。共有以下十四项：一是车辆应符合</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GB 21668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GB 20300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的要求。</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GB 21668</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，提出了两种车型的结构要求。</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GB 20300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是我国爆炸品和剧毒化学品运输车辆的强制性标准，是车辆强制性检验的重要依据，必须符合标准。二是车辆应配备压燃式发动机，禁止使用纯电动、混合动力及氢燃料货车从事爆炸品运输。三是车辆应为整体封闭结构的厢式车辆，应满足</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QC/T 453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规定的淋雨试验要求。四是车辆货厢的所有开口都应具备可锁闭、可紧密关闭的门或硬质盖。五是车辆货厢内货物承载面必须是连续的，所有的连接处都应是密封的，所有的开口都应能关闭，开口的制造或设置位置应在连接处。六是车辆货厢内允许设置货物系固装置。七是车辆所选用的车身制造材料不应与所运输的物质发生反应形成危险混合物。</a:t>
            </a: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第三部分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522730" y="375285"/>
            <a:ext cx="89185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3600" dirty="0">
                <a:solidFill>
                  <a:srgbClr val="8F0000"/>
                </a:solidFill>
                <a:ea typeface="黑体" panose="02010609060101010101" pitchFamily="49" charset="-122"/>
                <a:sym typeface="+mn-ea"/>
              </a:rPr>
              <a:t>《安全技术条件》征求意见稿的要点分析</a:t>
            </a:r>
            <a:endParaRPr lang="zh-CN" altLang="en-US" sz="3600"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5262245"/>
          </a:xfrm>
          <a:prstGeom prst="rect">
            <a:avLst/>
          </a:prstGeom>
        </p:spPr>
        <p:txBody>
          <a:bodyPr wrap="square">
            <a:spAutoFit/>
          </a:bodyPr>
          <a:lstStyle/>
          <a:p>
            <a:pPr>
              <a:lnSpc>
                <a:spcPct val="140000"/>
              </a:lnSpc>
            </a:pPr>
            <a:r>
              <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标准的特殊要求（</a:t>
            </a:r>
            <a:r>
              <a:rPr lang="en-US" altLang="zh-CN" sz="2000" b="1">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endPar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八是车辆的车厢应使用耐热阻燃能力不低于</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GB 8624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规定的</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B1-s3-d2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类耐热阻燃材料制成，最小厚度为</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10mm</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若使用金属材料制造车厢，则车厢整个内表面应使用满足上述要求的材料覆盖。九是为避免爆炸品运输车辆车厢内因电火花等原因导致货物发生爆炸，车辆货厢内严禁铺设电气线路。货厢内部的电气设备应采取有效保护措施以防止设备与货物包件直接发生机械碰撞。十是要求安装于车厢内部的电气装置具有良好的防尘性能，避免电气装置发生故障或短路等情况进而导致产生电火花。十一是车辆不得使用电涡流缓速制动器。因为用电涡流缓速制动器运行时产生大量的热量，现有的防护措施不易完全消除其影响。十二是车辆发动机舱应配备自动灭火系统。十三是车辆应安装用于保护货物免受轮胎火灾影响的金属防热护罩（因标准尚未完善，给出</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25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个月的过渡期）。十四是车辆油箱应使用符合</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JT/T 1046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的阻隔防爆技术。</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第三部分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522730" y="375285"/>
            <a:ext cx="89185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3600" dirty="0">
                <a:solidFill>
                  <a:srgbClr val="8F0000"/>
                </a:solidFill>
                <a:ea typeface="黑体" panose="02010609060101010101" pitchFamily="49" charset="-122"/>
                <a:sym typeface="+mn-ea"/>
              </a:rPr>
              <a:t>《安全技术条件》征求意见稿的要点分析</a:t>
            </a:r>
            <a:endParaRPr lang="zh-CN" altLang="en-US" sz="3600"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831080"/>
          </a:xfrm>
          <a:prstGeom prst="rect">
            <a:avLst/>
          </a:prstGeom>
        </p:spPr>
        <p:txBody>
          <a:bodyPr wrap="square">
            <a:spAutoFit/>
          </a:bodyPr>
          <a:lstStyle/>
          <a:p>
            <a:pPr>
              <a:lnSpc>
                <a:spcPct val="140000"/>
              </a:lnSpc>
            </a:pPr>
            <a:r>
              <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标准的特殊要求（</a:t>
            </a:r>
            <a:r>
              <a:rPr lang="en-US" altLang="zh-CN" sz="2000" b="1">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endPar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第二、</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FL</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OX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型车辆特殊要求。主要包括以下五项：一是罐式车辆整车要求。车辆结构应满足</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GB 21668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的要求。用于运输符合</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GB 12268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规定的柴油或轻质燃料油、车用汽油或汽油、煤油的</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FL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型罐式车辆，应满足</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GB 36220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的要求。二是侧倾稳定性。对同一车轴轮胎接地点外侧间距与质心高度的比值、罐式车辆侧向稳定性要求、侧倾稳定角要求、抗侧翻稳定性试验要求等四个方面分别提出了应符合的标准。三是后部防护。对后部防护装置配备一般要求、防护距离要求、后部防护装置结构形式、后部防护装置尺寸、后部防护装置防护能力要求等五个方面分别做出了具体规定。四是倾覆防护。倾覆防护装置要求方面与</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GB 7258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保持一致。五是罐车罐体要求。对罐体一般要求、紧急切断装置配备、紧急切断装置提醒及自动关闭装置、人孔盖和呼吸阀要求、罐体铭牌、阻隔防爆技术要求等六个方面分别提出了应符合的标准。</a:t>
            </a: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第三部分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522730" y="375285"/>
            <a:ext cx="89185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3600" dirty="0">
                <a:solidFill>
                  <a:srgbClr val="8F0000"/>
                </a:solidFill>
                <a:ea typeface="黑体" panose="02010609060101010101" pitchFamily="49" charset="-122"/>
                <a:sym typeface="+mn-ea"/>
              </a:rPr>
              <a:t>《安全技术条件》征求意见稿的要点分析</a:t>
            </a:r>
            <a:endParaRPr lang="zh-CN" altLang="en-US" sz="3600"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5262245"/>
          </a:xfrm>
          <a:prstGeom prst="rect">
            <a:avLst/>
          </a:prstGeom>
        </p:spPr>
        <p:txBody>
          <a:bodyPr wrap="square">
            <a:spAutoFit/>
          </a:bodyPr>
          <a:lstStyle/>
          <a:p>
            <a:pPr>
              <a:lnSpc>
                <a:spcPct val="140000"/>
              </a:lnSpc>
            </a:pPr>
            <a:r>
              <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标准的特殊要求（</a:t>
            </a:r>
            <a:r>
              <a:rPr lang="en-US" altLang="zh-CN" sz="2000" b="1">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endPar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第三、</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CT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型车辆特殊要求。当危险货物运输车辆被设计用于满足多种包件危险货物需求时，车辆应满足不同分类危险货物的所有要求。同时，</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CT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型车辆电气装置应符合</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GB 21668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规定的</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型车辆的电气装置要求。</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第四、用于运输特定类项危险货物的车辆要求。运输具有易燃性质或助燃性质的货物类项的车辆必须具备导除静电的拖地带。同时，对排气管布置、包件运输货厢内热源管控、散装固体运输货厢内热源管控、剧毒化学品车辆要求、放射性物品运输车辆要求等方面分别提出了应符合的标准或具体规定。</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第五、需温度控制的危险货物运输车辆附加要求。提出了保温、冷冻和机械制冷车辆应符合的六项条件，保证运输安全及维持车辆的制冷能力。</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第六、车辆选型兼容要求。对罐式车辆选型兼容要求、用于包件运输的</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CT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型车辆兼容要求做出了明确的规定。</a:t>
            </a: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第三部分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图片 4"/>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12858750" cy="723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5"/>
          <p:cNvPicPr>
            <a:picLocks noChangeAspect="1"/>
          </p:cNvPicPr>
          <p:nvPr/>
        </p:nvPicPr>
        <p:blipFill rotWithShape="1">
          <a:blip r:embed="rId2"/>
          <a:srcRect/>
          <a:stretch>
            <a:fillRect/>
          </a:stretch>
        </p:blipFill>
        <p:spPr>
          <a:xfrm>
            <a:off x="0" y="952500"/>
            <a:ext cx="12858750" cy="2663825"/>
          </a:xfrm>
          <a:prstGeom prst="rect">
            <a:avLst/>
          </a:prstGeom>
          <a:effectLst>
            <a:outerShdw blurRad="63500" sx="102000" sy="102000" algn="ctr" rotWithShape="0">
              <a:prstClr val="black">
                <a:alpha val="40000"/>
              </a:prstClr>
            </a:outerShdw>
          </a:effectLst>
        </p:spPr>
      </p:pic>
      <p:sp>
        <p:nvSpPr>
          <p:cNvPr id="63494" name="TextBox 10"/>
          <p:cNvSpPr txBox="1">
            <a:spLocks noChangeArrowheads="1"/>
          </p:cNvSpPr>
          <p:nvPr/>
        </p:nvSpPr>
        <p:spPr bwMode="auto">
          <a:xfrm>
            <a:off x="4639628" y="3883660"/>
            <a:ext cx="3094990" cy="899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5400">
                <a:solidFill>
                  <a:schemeClr val="accent1"/>
                </a:solidFill>
                <a:latin typeface="微软雅黑" panose="020B0503020204020204" pitchFamily="34" charset="-122"/>
                <a:ea typeface="微软雅黑" panose="020B0503020204020204" pitchFamily="34" charset="-122"/>
                <a:cs typeface="Arial" panose="020B0604020202020204" pitchFamily="34" charset="0"/>
              </a:rPr>
              <a:t>感谢关注</a:t>
            </a:r>
            <a:r>
              <a:rPr lang="en-US" altLang="zh-CN" sz="5400">
                <a:solidFill>
                  <a:schemeClr val="accent1"/>
                </a:solidFill>
                <a:latin typeface="微软雅黑" panose="020B0503020204020204" pitchFamily="34" charset="-122"/>
                <a:ea typeface="微软雅黑" panose="020B0503020204020204" pitchFamily="34" charset="-122"/>
                <a:cs typeface="Arial" panose="020B0604020202020204" pitchFamily="34" charset="0"/>
              </a:rPr>
              <a:t>!</a:t>
            </a:r>
            <a:endParaRPr lang="en-US" altLang="zh-CN" sz="540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744345" y="375285"/>
            <a:ext cx="360045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3600" dirty="0">
                <a:solidFill>
                  <a:srgbClr val="8F0000"/>
                </a:solidFill>
                <a:ea typeface="黑体" panose="02010609060101010101" pitchFamily="49" charset="-122"/>
                <a:sym typeface="+mn-ea"/>
              </a:rPr>
              <a:t>问题的提出</a:t>
            </a:r>
            <a:endParaRPr lang="zh-CN" altLang="en-US" sz="3600" dirty="0">
              <a:solidFill>
                <a:srgbClr val="8F0000"/>
              </a:solidFill>
              <a:latin typeface="微软雅黑" panose="020B0503020204020204" pitchFamily="34" charset="-122"/>
              <a:ea typeface="黑体" panose="02010609060101010101" pitchFamily="49" charset="-122"/>
              <a:cs typeface="等线" panose="02010600030101010101" pitchFamily="2"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6" name="矩形 5"/>
          <p:cNvSpPr/>
          <p:nvPr/>
        </p:nvSpPr>
        <p:spPr>
          <a:xfrm>
            <a:off x="381000" y="1207899"/>
            <a:ext cx="11953031" cy="4399915"/>
          </a:xfrm>
          <a:prstGeom prst="rect">
            <a:avLst/>
          </a:prstGeom>
        </p:spPr>
        <p:txBody>
          <a:bodyPr wrap="square">
            <a:spAutoFit/>
          </a:bodyPr>
          <a:lstStyle/>
          <a:p>
            <a:pPr marL="0" indent="0" eaLnBrk="1">
              <a:lnSpc>
                <a:spcPct val="140000"/>
              </a:lnSpc>
              <a:buClr>
                <a:srgbClr val="8F0000"/>
              </a:buClr>
              <a:buNone/>
            </a:pP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        2018</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日，全国道路运输标准化技术委员会发布“关于征求行业标准</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危险货物道路运输营运车辆安全技术条件</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征求意见稿</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意见的通知”。         </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p>
            <a:pPr marL="0" indent="0" eaLnBrk="1">
              <a:lnSpc>
                <a:spcPct val="140000"/>
              </a:lnSpc>
              <a:buClr>
                <a:srgbClr val="8F0000"/>
              </a:buClr>
              <a:buNone/>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该行业标准征求意见稿，与国际规章</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危险货物国际道路运输欧洲公约</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ADR</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进行了良好的衔接，对危险货物运输车辆的分类实现了与国际主流接轨，按照货物的危害特性，对车辆进行了合理分类，将车辆按照所运输货物性质的不同进行了类型划分，提出了针对性的技术要求。对我国标准中尚缺乏明确规定的包件运输车辆、散装货物运输车辆及危险货物运输罐式车辆后部防护装置进行了规定。将现有标准中对危险货物运输车辆的要求进行了细化，提升了技术要求的可执行性。危险货物运输是道路运输行业监管的重点，运输车辆是运输过程中危险货物的载体，关乎危险货物道路运输的本质安全水平。该标准的发布实施将对提升我国危险货物道路运输营运车辆的安全性能起到重要作用。因此，有必要对该标准的制定及征求意见稿的要点进行认真分析。</a:t>
            </a: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第一部分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09750" y="375285"/>
            <a:ext cx="89185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3600" dirty="0">
                <a:solidFill>
                  <a:srgbClr val="8F0000"/>
                </a:solidFill>
                <a:ea typeface="黑体" panose="02010609060101010101" pitchFamily="49" charset="-122"/>
                <a:sym typeface="+mn-ea"/>
              </a:rPr>
              <a:t>制定实施《安全技术要求》的必要性分析</a:t>
            </a:r>
            <a:endParaRPr lang="zh-CN" altLang="en-US" sz="3600"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6" name="矩形 5"/>
          <p:cNvSpPr/>
          <p:nvPr/>
        </p:nvSpPr>
        <p:spPr>
          <a:xfrm>
            <a:off x="381000" y="1494919"/>
            <a:ext cx="11953031" cy="4831080"/>
          </a:xfrm>
          <a:prstGeom prst="rect">
            <a:avLst/>
          </a:prstGeom>
        </p:spPr>
        <p:txBody>
          <a:bodyPr wrap="square">
            <a:spAutoFit/>
          </a:bodyPr>
          <a:lstStyle/>
          <a:p>
            <a:pPr marL="0" indent="0" eaLnBrk="1">
              <a:lnSpc>
                <a:spcPct val="140000"/>
              </a:lnSpc>
              <a:buClr>
                <a:srgbClr val="8F0000"/>
              </a:buClr>
              <a:buNone/>
            </a:pPr>
            <a:r>
              <a:rPr lang="zh-CN" altLang="en-US" sz="2000" b="1" dirty="0">
                <a:solidFill>
                  <a:srgbClr val="8F0000"/>
                </a:solidFill>
                <a:latin typeface="微软雅黑" panose="020B0503020204020204" pitchFamily="34" charset="-122"/>
                <a:ea typeface="微软雅黑" panose="020B0503020204020204" pitchFamily="34" charset="-122"/>
                <a:sym typeface="+mn-ea"/>
              </a:rPr>
              <a:t>落实中共中央国务院关于推进安全生产领域改革发展的意见</a:t>
            </a:r>
            <a:endParaRPr lang="zh-CN" altLang="en-US" sz="2000" b="1" dirty="0">
              <a:solidFill>
                <a:srgbClr val="8F0000"/>
              </a:solidFill>
              <a:latin typeface="微软雅黑" panose="020B0503020204020204" pitchFamily="34" charset="-122"/>
              <a:ea typeface="微软雅黑" panose="020B0503020204020204" pitchFamily="34" charset="-122"/>
              <a:sym typeface="+mn-ea"/>
            </a:endParaRPr>
          </a:p>
          <a:p>
            <a:pPr marL="0" indent="0" eaLnBrk="1">
              <a:lnSpc>
                <a:spcPct val="140000"/>
              </a:lnSpc>
              <a:buClr>
                <a:srgbClr val="8F0000"/>
              </a:buClr>
              <a:buNone/>
            </a:pP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eaLnBrk="1">
              <a:lnSpc>
                <a:spcPct val="140000"/>
              </a:lnSpc>
              <a:buClr>
                <a:srgbClr val="8F0000"/>
              </a:buClr>
              <a:buNone/>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党中央、国务院高度重视危险货物道路运输安全生产工作。为有效遏制重特大安全事故频发势头，进一步加强安全生产工作，</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年年</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12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18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日，中共中央、国务院发布了</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关于推进安全生产领域改革发展的意见</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eaLnBrk="1">
              <a:lnSpc>
                <a:spcPct val="140000"/>
              </a:lnSpc>
              <a:buClr>
                <a:srgbClr val="8F0000"/>
              </a:buClr>
              <a:buNone/>
            </a:pP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提出，“着重加强危险化学品安全监管体制改革和力量建设，明确和落实危险化学品建设项目立项、规划、设计、施工及生产、储存、使用、销售、运输、废弃处置等环节的法定安全监管责任，建立有力的协调联动机制，消除监管空白”。 “完善长途客运车辆、旅游客车、危险物品运输车辆和船舶生产制造标准，提高安全性能，强制安装智能视频监控报警、防碰撞和整车整船安全运行监管技术装备，对已运行的要加快安全技术装备改造升级”。近年来，一些涉及危险货物道路运输及相关运输车辆的技术标准相继完成修订或报批，对车辆的安全性能提出了新的要求，迫切需要将相关要求制定实施。</a:t>
            </a: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第二部分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809750" y="375285"/>
            <a:ext cx="89185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3600" dirty="0">
                <a:solidFill>
                  <a:srgbClr val="8F0000"/>
                </a:solidFill>
                <a:ea typeface="黑体" panose="02010609060101010101" pitchFamily="49" charset="-122"/>
                <a:sym typeface="+mn-ea"/>
              </a:rPr>
              <a:t>制定实施《安全技术要求》的必要性分析</a:t>
            </a:r>
            <a:endParaRPr lang="zh-CN" altLang="en-US" sz="3600"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6" name="矩形 5"/>
          <p:cNvSpPr/>
          <p:nvPr/>
        </p:nvSpPr>
        <p:spPr>
          <a:xfrm>
            <a:off x="381000" y="1494919"/>
            <a:ext cx="11953031" cy="4399915"/>
          </a:xfrm>
          <a:prstGeom prst="rect">
            <a:avLst/>
          </a:prstGeom>
        </p:spPr>
        <p:txBody>
          <a:bodyPr wrap="square">
            <a:spAutoFit/>
          </a:bodyPr>
          <a:lstStyle/>
          <a:p>
            <a:pPr marL="0" indent="0" eaLnBrk="1">
              <a:lnSpc>
                <a:spcPct val="140000"/>
              </a:lnSpc>
              <a:buClr>
                <a:srgbClr val="8F0000"/>
              </a:buClr>
              <a:buNone/>
            </a:pPr>
            <a:r>
              <a:rPr lang="zh-CN" altLang="en-US" sz="2000" b="1" dirty="0">
                <a:solidFill>
                  <a:srgbClr val="8F0000"/>
                </a:solidFill>
                <a:latin typeface="微软雅黑" panose="020B0503020204020204" pitchFamily="34" charset="-122"/>
                <a:ea typeface="微软雅黑" panose="020B0503020204020204" pitchFamily="34" charset="-122"/>
                <a:sym typeface="+mn-ea"/>
              </a:rPr>
              <a:t>进一步提升危险货物道路运输车辆本质安全水平的需要</a:t>
            </a:r>
            <a:endParaRPr lang="zh-CN" altLang="en-US" sz="2000" b="1" dirty="0">
              <a:solidFill>
                <a:srgbClr val="8F0000"/>
              </a:solidFill>
              <a:latin typeface="微软雅黑" panose="020B0503020204020204" pitchFamily="34" charset="-122"/>
              <a:ea typeface="微软雅黑" panose="020B0503020204020204" pitchFamily="34" charset="-122"/>
              <a:sym typeface="+mn-ea"/>
            </a:endParaRPr>
          </a:p>
          <a:p>
            <a:pPr marL="0" indent="0" eaLnBrk="1">
              <a:lnSpc>
                <a:spcPct val="140000"/>
              </a:lnSpc>
              <a:buClr>
                <a:srgbClr val="8F0000"/>
              </a:buClr>
              <a:buNone/>
            </a:pP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eaLnBrk="1">
              <a:lnSpc>
                <a:spcPct val="140000"/>
              </a:lnSpc>
              <a:buClr>
                <a:srgbClr val="8F0000"/>
              </a:buClr>
              <a:buNone/>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近年来，重特大危险货物道路运输事故仍偶有发生，带来严重的事故后果和社会影响，经事故调查发现，我国危险货物道路运输车辆技术方面尚存在一定的不足，离满足行业安全生产需求仍有一定的差距。虽然，交通运输部基于重特大事故暴露出来的问题，考虑先进安全技术在车辆上的应用，尤其是主动安全技术的评估与应用，不断加强营运车辆安全技术管理，先后制定了行业标准</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JT/T 1094《</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营运客车安安全技术条件</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和系列标准</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JT/T 1078《</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营运货车安全技术条件</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但是，危险货物道路运输车辆与普通货运或客运车辆有着明显的不同，车辆上所载运的危险货物是关注的重点，目前已出台的相关安全技术标准难以完全适用于危险货物运输车辆。为进一步提升危险货物道路运输车辆的本质安全水平，强化车辆生产环节与使用环节的衔接，有必要制定实施</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危险货物道路运输营运车辆安全技术条件</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第二部分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522730" y="375285"/>
            <a:ext cx="89185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3600" dirty="0">
                <a:solidFill>
                  <a:srgbClr val="8F0000"/>
                </a:solidFill>
                <a:ea typeface="黑体" panose="02010609060101010101" pitchFamily="49" charset="-122"/>
                <a:sym typeface="+mn-ea"/>
              </a:rPr>
              <a:t>《安全技术条件》征求意见稿的要点分析</a:t>
            </a:r>
            <a:endParaRPr lang="zh-CN" altLang="en-US" sz="3600"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6" name="矩形 5"/>
          <p:cNvSpPr/>
          <p:nvPr/>
        </p:nvSpPr>
        <p:spPr>
          <a:xfrm>
            <a:off x="381000" y="1494919"/>
            <a:ext cx="11953031" cy="4831080"/>
          </a:xfrm>
          <a:prstGeom prst="rect">
            <a:avLst/>
          </a:prstGeom>
        </p:spPr>
        <p:txBody>
          <a:bodyPr wrap="square">
            <a:spAutoFit/>
          </a:bodyPr>
          <a:lstStyle/>
          <a:p>
            <a:pPr marL="0" indent="0" eaLnBrk="1">
              <a:lnSpc>
                <a:spcPct val="140000"/>
              </a:lnSpc>
              <a:buClr>
                <a:srgbClr val="8F0000"/>
              </a:buClr>
              <a:buNone/>
            </a:pPr>
            <a:r>
              <a:rPr lang="zh-CN" altLang="en-US" sz="2000" b="1" dirty="0">
                <a:solidFill>
                  <a:srgbClr val="8F0000"/>
                </a:solidFill>
                <a:latin typeface="微软雅黑" panose="020B0503020204020204" pitchFamily="34" charset="-122"/>
                <a:ea typeface="微软雅黑" panose="020B0503020204020204" pitchFamily="34" charset="-122"/>
                <a:sym typeface="+mn-ea"/>
              </a:rPr>
              <a:t>标准的适用范围</a:t>
            </a:r>
            <a:endParaRPr lang="zh-CN" altLang="en-US" sz="2000" b="1" dirty="0">
              <a:solidFill>
                <a:srgbClr val="8F0000"/>
              </a:solidFill>
              <a:latin typeface="微软雅黑" panose="020B0503020204020204" pitchFamily="34" charset="-122"/>
              <a:ea typeface="微软雅黑" panose="020B0503020204020204" pitchFamily="34" charset="-122"/>
              <a:sym typeface="+mn-ea"/>
            </a:endParaRPr>
          </a:p>
          <a:p>
            <a:pPr marL="0" indent="0" eaLnBrk="1">
              <a:lnSpc>
                <a:spcPct val="140000"/>
              </a:lnSpc>
              <a:buClr>
                <a:srgbClr val="8F0000"/>
              </a:buClr>
              <a:buNone/>
            </a:pP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indent="0" eaLnBrk="1">
              <a:lnSpc>
                <a:spcPct val="140000"/>
              </a:lnSpc>
              <a:buClr>
                <a:srgbClr val="8F0000"/>
              </a:buClr>
              <a:buNone/>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本标准规定了危险货物道路运输车辆的分类、一般要求、特殊要求等技术要求，适用于从事危险货物道路运输的车辆，包括货车、半挂车及半挂汽车列车，不适用于用途为爆炸品现场制造的移动式爆炸品制造单元。</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p>
            <a:pPr marL="0" indent="0" eaLnBrk="1">
              <a:lnSpc>
                <a:spcPct val="140000"/>
              </a:lnSpc>
              <a:buClr>
                <a:srgbClr val="8F0000"/>
              </a:buClr>
              <a:buNone/>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我国法规及技术标准对危险货物运输车辆的车型均进行了规定。交通运输部规章</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道路危险货物运输管理规定</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第二十三条第二款规定“除铰接列车、具有特殊装置的大型物件运输专用车辆外，严禁使用货车列车从事危险货物运输”；国家标准</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道路运输液体危险货物罐式车辆第</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部分：金属常压罐体技术要求</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1.2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款规定“本部分适用于</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金属材料制造以及与定型汽车底盘或半挂车车架为永久性连接的罐体”。上述要求均规定了危险货物运输车辆只能为半挂车、半挂牵引车及单体货车，不能使用其他车辆运输危险货物。用于爆炸品现场制造的移动式爆炸品制造单元，已有相应的产品标准进行约束。</a:t>
            </a: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第三部分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522730" y="375285"/>
            <a:ext cx="89185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3600" dirty="0">
                <a:solidFill>
                  <a:srgbClr val="8F0000"/>
                </a:solidFill>
                <a:ea typeface="黑体" panose="02010609060101010101" pitchFamily="49" charset="-122"/>
                <a:sym typeface="+mn-ea"/>
              </a:rPr>
              <a:t>《安全技术条件》征求意见稿的要点分析</a:t>
            </a:r>
            <a:endParaRPr lang="zh-CN" altLang="en-US" sz="3600"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399915"/>
          </a:xfrm>
          <a:prstGeom prst="rect">
            <a:avLst/>
          </a:prstGeom>
        </p:spPr>
        <p:txBody>
          <a:bodyPr wrap="square">
            <a:spAutoFit/>
          </a:bodyPr>
          <a:lstStyle/>
          <a:p>
            <a:pPr>
              <a:lnSpc>
                <a:spcPct val="140000"/>
              </a:lnSpc>
            </a:pPr>
            <a:r>
              <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标准的车辆分类</a:t>
            </a:r>
            <a:endPar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endPar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本标准第四部分为车辆分类。分类是危险货物运输车辆管理的核心，也是本标准最关键的技术内容。危险货物运输车辆的分类主要考虑车辆所承运货物的危害特性。危险货物运输车辆分为</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EX/II</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EX/III</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FL</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OX</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及</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CT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型等类型。</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EX/II</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EX/III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型车辆适用于爆炸品运输。</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FL</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OX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型车辆适用于罐式运输，包括罐式货车、罐式半挂车、罐式集装箱运输半挂车、用于牵引罐式半挂车或罐式集装箱运输半挂车的半挂牵引车等，其载货容器为罐车罐体、罐式集装箱或可移动罐柜，容器的容积大于</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3m³</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CT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型车辆是除</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EX/II</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EX/III</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FL</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OX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型车辆以外的用于运输危险货物的车辆。</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CT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型车辆主要用于中型散装容器、包件危险货物和散装固体危险货物等的运输。上述分类主要考虑的是不同种类危险货物因其性质的不同，对车辆安全性能、配置等有不同的规定。进行分类有利于进行针对性的管理和标准的落地实施。</a:t>
            </a: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第三部分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522730" y="375285"/>
            <a:ext cx="89185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3600" dirty="0">
                <a:solidFill>
                  <a:srgbClr val="8F0000"/>
                </a:solidFill>
                <a:ea typeface="黑体" panose="02010609060101010101" pitchFamily="49" charset="-122"/>
                <a:sym typeface="+mn-ea"/>
              </a:rPr>
              <a:t>《安全技术条件》征求意见稿的要点分析</a:t>
            </a:r>
            <a:endParaRPr lang="zh-CN" altLang="en-US" sz="3600"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831080"/>
          </a:xfrm>
          <a:prstGeom prst="rect">
            <a:avLst/>
          </a:prstGeom>
        </p:spPr>
        <p:txBody>
          <a:bodyPr wrap="square">
            <a:spAutoFit/>
          </a:bodyPr>
          <a:lstStyle/>
          <a:p>
            <a:pPr>
              <a:lnSpc>
                <a:spcPct val="140000"/>
              </a:lnSpc>
            </a:pPr>
            <a:r>
              <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标准一般要求的整车要求（</a:t>
            </a:r>
            <a:r>
              <a:rPr lang="en-US" altLang="zh-CN" sz="2000" b="1">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endPar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本标准第五部分一般要求，包括整车要求和制动系要求、转向系、行驶系、安全防护、预警与提示、汽车列车的连接、出厂信息表等方面的要求。</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本标准对于整车要求有以下五点：一是危险货物运输车辆应满足</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JT/T 1178.1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或</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JT/T 1178.2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等标准的要求。因为</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JT/T 1178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规定了车辆成为营运货车的基本要求，</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JT/T 1178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系列标准针对危险货物运输的特殊要求提出了更高要求。二是针对每种危险货物，应根据</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JT/T 617.3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中规定的车辆类型代码确定适用的车辆类型。当一览表中车辆类型代码为空时，除相关标准和法规另有规定外，应选用</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CT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型车辆进行运输。这一要求是要与</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JT/T 617.3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保持衔接。三是危险货物运输车辆应具有限速功能或配备限速装置。限速功能或限速装置应符合</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GB/T 24545</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的要求，且限速功能或限速装置调定的最大车速不应超过</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80km/h</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。这是是从技术手段保证车辆不超过规定车速行驶的有效措施。</a:t>
            </a: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第三部分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522730" y="375285"/>
            <a:ext cx="89185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3600" dirty="0">
                <a:solidFill>
                  <a:srgbClr val="8F0000"/>
                </a:solidFill>
                <a:ea typeface="黑体" panose="02010609060101010101" pitchFamily="49" charset="-122"/>
                <a:sym typeface="+mn-ea"/>
              </a:rPr>
              <a:t>《安全技术条件》征求意见稿的要点分析</a:t>
            </a:r>
            <a:endParaRPr lang="zh-CN" altLang="en-US" sz="3600"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399915"/>
          </a:xfrm>
          <a:prstGeom prst="rect">
            <a:avLst/>
          </a:prstGeom>
        </p:spPr>
        <p:txBody>
          <a:bodyPr wrap="square">
            <a:spAutoFit/>
          </a:bodyPr>
          <a:lstStyle/>
          <a:p>
            <a:pPr>
              <a:lnSpc>
                <a:spcPct val="140000"/>
              </a:lnSpc>
            </a:pPr>
            <a:r>
              <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标准一般要求的整车要求（</a:t>
            </a:r>
            <a:r>
              <a:rPr lang="en-US" altLang="zh-CN" sz="2000" b="1">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endPar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四是危险货物运输货车（不含半挂牵引车）应安装电子稳定性控制系统（</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ESC</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）。电子稳定性控制系统性能应符合</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JT/T 1094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的要求。</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ESC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的电磁兼容性应符合</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GB/T 18655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级及</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GB/T 17619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的规定。</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ESC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系统是截至目前最为有效的主动安全装备，车辆装备符合要求的</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ESC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系统后，可大幅降低弯道侧滑、转向不足情况下引发的交通事故。同时，由于电子控制单元性能最易受车辆自身及周围电磁环境的影响，因此对其电磁兼容性能做出了要求。另外，对半挂牵引车设置了过渡期，与</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JT/T 1178.2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同步实施。</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五是危险货物运输货车应配备符合</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JT/T 794.1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的道路运输车辆卫星定位系统车载终端。对危险货物道路运输车辆强制配备卫星定位系统终端是三部委规章及国家强制性标准的要求。</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JT/T 794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目前已经修订为系列标准，正处于报批过程中，其中第</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部分即为车载终端技术要求。</a:t>
            </a: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第三部分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12"/>
          <p:cNvSpPr txBox="1">
            <a:spLocks noChangeArrowheads="1"/>
          </p:cNvSpPr>
          <p:nvPr/>
        </p:nvSpPr>
        <p:spPr bwMode="auto">
          <a:xfrm>
            <a:off x="1522730" y="375285"/>
            <a:ext cx="89185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3600" dirty="0">
                <a:solidFill>
                  <a:srgbClr val="8F0000"/>
                </a:solidFill>
                <a:ea typeface="黑体" panose="02010609060101010101" pitchFamily="49" charset="-122"/>
                <a:sym typeface="+mn-ea"/>
              </a:rPr>
              <a:t>《安全技术条件》征求意见稿的要点分析</a:t>
            </a:r>
            <a:endParaRPr lang="zh-CN" altLang="en-US" sz="3600" dirty="0">
              <a:solidFill>
                <a:srgbClr val="8F0000"/>
              </a:solidFill>
              <a:ea typeface="黑体" panose="02010609060101010101" pitchFamily="49" charset="-122"/>
              <a:sym typeface="+mn-ea"/>
            </a:endParaRPr>
          </a:p>
        </p:txBody>
      </p:sp>
      <p:cxnSp>
        <p:nvCxnSpPr>
          <p:cNvPr id="63" name="直接连接符 62"/>
          <p:cNvCxnSpPr/>
          <p:nvPr/>
        </p:nvCxnSpPr>
        <p:spPr>
          <a:xfrm>
            <a:off x="0" y="6840538"/>
            <a:ext cx="128778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484" name="直接连接符 62"/>
          <p:cNvCxnSpPr>
            <a:cxnSpLocks noChangeShapeType="1"/>
          </p:cNvCxnSpPr>
          <p:nvPr/>
        </p:nvCxnSpPr>
        <p:spPr bwMode="auto">
          <a:xfrm>
            <a:off x="-17463" y="1073150"/>
            <a:ext cx="12877801" cy="0"/>
          </a:xfrm>
          <a:prstGeom prst="line">
            <a:avLst/>
          </a:prstGeom>
          <a:noFill/>
          <a:ln w="25400" algn="ctr">
            <a:solidFill>
              <a:schemeClr val="accent1"/>
            </a:solidFill>
            <a:miter lim="800000"/>
          </a:ln>
          <a:extLst>
            <a:ext uri="{909E8E84-426E-40DD-AFC4-6F175D3DCCD1}">
              <a14:hiddenFill xmlns:a14="http://schemas.microsoft.com/office/drawing/2010/main">
                <a:noFill/>
              </a14:hiddenFill>
            </a:ext>
          </a:extLst>
        </p:spPr>
      </p:cxnSp>
      <p:sp>
        <p:nvSpPr>
          <p:cNvPr id="2" name="矩形 1"/>
          <p:cNvSpPr/>
          <p:nvPr/>
        </p:nvSpPr>
        <p:spPr>
          <a:xfrm>
            <a:off x="381000" y="1494919"/>
            <a:ext cx="11953031" cy="4831080"/>
          </a:xfrm>
          <a:prstGeom prst="rect">
            <a:avLst/>
          </a:prstGeom>
        </p:spPr>
        <p:txBody>
          <a:bodyPr wrap="square">
            <a:spAutoFit/>
          </a:bodyPr>
          <a:lstStyle/>
          <a:p>
            <a:pPr>
              <a:lnSpc>
                <a:spcPct val="140000"/>
              </a:lnSpc>
            </a:pPr>
            <a:r>
              <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rPr>
              <a:t>标准一般要求的制动系要求</a:t>
            </a:r>
            <a:endParaRPr lang="zh-CN" altLang="en-US" sz="2000" b="1" dirty="0">
              <a:solidFill>
                <a:srgbClr val="8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endPar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eaLnBrk="1">
              <a:lnSpc>
                <a:spcPct val="14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      制动系要求主要包括以下七点：一是危险货物运输车辆的所有车轮应装备盘式制动器。盘式制动器响应速度较快，利于控制重载车辆的制动时序等。二是半挂牵引车应安装符合</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GB/T 13594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规定的</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I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类防抱制动装置，挂车应安装符合</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GB/T 13594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规定的</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类防抱制动装置。目前防抱制动装置已强制要求安装。三是总质量大于等于</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12000kg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的危险货物运输货车应装备电控制动系统（</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EBS</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）。四是危险货物运输车辆上宜采用符合正在制定（尚未发布）的行业标准要求的自动紧急制动系统</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AEBS</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。五是危险货物运输车辆的所有行车制动器应装备制动间隙自动调整装置。六是总质量大于</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3500kg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小于</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12000kg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的危险货物运输货车，应装备缓速器或其他辅助制动装置。总质量大于</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12000kg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的危险货物运输货车应装备缓速器。七是装备电涡流缓速器的危险货物运输车辆，电涡流缓速器的安装部位应设置温度报警系统或自动灭火装置。</a:t>
            </a:r>
            <a:endPar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2530" name="组合 8"/>
          <p:cNvGrpSpPr/>
          <p:nvPr/>
        </p:nvGrpSpPr>
        <p:grpSpPr bwMode="auto">
          <a:xfrm>
            <a:off x="-23813" y="354013"/>
            <a:ext cx="2068513" cy="725487"/>
            <a:chOff x="281344" y="259402"/>
            <a:chExt cx="1961666" cy="687536"/>
          </a:xfrm>
        </p:grpSpPr>
        <p:grpSp>
          <p:nvGrpSpPr>
            <p:cNvPr id="8" name="组合 3"/>
            <p:cNvGrpSpPr/>
            <p:nvPr/>
          </p:nvGrpSpPr>
          <p:grpSpPr>
            <a:xfrm flipH="1">
              <a:off x="285749" y="263872"/>
              <a:ext cx="1623000" cy="675969"/>
              <a:chOff x="3533690" y="533400"/>
              <a:chExt cx="1637426" cy="675969"/>
            </a:xfrm>
            <a:solidFill>
              <a:srgbClr val="EE1C39"/>
            </a:solidFill>
          </p:grpSpPr>
          <p:sp>
            <p:nvSpPr>
              <p:cNvPr id="440" name="矩形 439"/>
              <p:cNvSpPr/>
              <p:nvPr/>
            </p:nvSpPr>
            <p:spPr>
              <a:xfrm>
                <a:off x="3806724" y="533400"/>
                <a:ext cx="1364392"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sp>
            <p:nvSpPr>
              <p:cNvPr id="441" name="椭圆 440"/>
              <p:cNvSpPr/>
              <p:nvPr/>
            </p:nvSpPr>
            <p:spPr>
              <a:xfrm>
                <a:off x="3533690"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000">
                  <a:cs typeface="+mn-ea"/>
                  <a:sym typeface="+mn-lt"/>
                </a:endParaRPr>
              </a:p>
            </p:txBody>
          </p:sp>
        </p:grpSp>
        <p:sp>
          <p:nvSpPr>
            <p:cNvPr id="22678" name="文本框 438"/>
            <p:cNvSpPr txBox="1">
              <a:spLocks noChangeArrowheads="1"/>
            </p:cNvSpPr>
            <p:nvPr/>
          </p:nvSpPr>
          <p:spPr bwMode="auto">
            <a:xfrm>
              <a:off x="1100337" y="310554"/>
              <a:ext cx="1142673" cy="56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endParaRPr lang="zh-CN" altLang="en-US" sz="3300">
                <a:solidFill>
                  <a:schemeClr val="bg1"/>
                </a:solidFill>
                <a:latin typeface="Agency FB" panose="020B0503020202020204" pitchFamily="34" charset="0"/>
                <a:ea typeface="宋体" panose="02010600030101010101" pitchFamily="2" charset="-122"/>
                <a:cs typeface="Arial" panose="020B0604020202020204" pitchFamily="34" charset="0"/>
                <a:sym typeface="+mn-lt"/>
              </a:endParaRPr>
            </a:p>
          </p:txBody>
        </p:sp>
      </p:grpSp>
      <p:sp>
        <p:nvSpPr>
          <p:cNvPr id="22533" name="Text Box 1404"/>
          <p:cNvSpPr txBox="1">
            <a:spLocks noChangeArrowheads="1"/>
          </p:cNvSpPr>
          <p:nvPr/>
        </p:nvSpPr>
        <p:spPr bwMode="auto">
          <a:xfrm>
            <a:off x="20638" y="471488"/>
            <a:ext cx="1584325" cy="461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eaLnBrk="1" hangingPunct="1">
              <a:spcBef>
                <a:spcPct val="50000"/>
              </a:spcBef>
            </a:pPr>
            <a:r>
              <a:rPr lang="zh-CN" altLang="en-US" sz="2400" b="1" dirty="0">
                <a:solidFill>
                  <a:schemeClr val="bg1"/>
                </a:solidFill>
                <a:ea typeface="微软雅黑" panose="020B0503020204020204" pitchFamily="34" charset="-122"/>
              </a:rPr>
              <a:t>第三部分</a:t>
            </a:r>
            <a:endParaRPr lang="zh-CN" altLang="en-US" sz="2400" b="1" dirty="0">
              <a:solidFill>
                <a:schemeClr val="bg1"/>
              </a:solidFill>
              <a:ea typeface="微软雅黑" panose="020B0503020204020204" pitchFamily="34" charset="-122"/>
            </a:endParaRPr>
          </a:p>
        </p:txBody>
      </p:sp>
    </p:spTree>
  </p:cSld>
  <p:clrMapOvr>
    <a:masterClrMapping/>
  </p:clrMapOvr>
  <p:transition advClick="0"/>
  <p:timing>
    <p:tnLst>
      <p:par>
        <p:cTn id="1" dur="indefinite" restart="never" nodeType="tmRoot"/>
      </p:par>
    </p:tnLst>
  </p:timing>
</p:sld>
</file>

<file path=ppt/tags/tag1.xml><?xml version="1.0" encoding="utf-8"?>
<p:tagLst xmlns:p="http://schemas.openxmlformats.org/presentationml/2006/main">
  <p:tag name="THINKCELLSHAPEDONOTDELETE" val="thinkcellActiveDocDoNotDelete"/>
</p:tagLst>
</file>

<file path=ppt/tags/tag2.xml><?xml version="1.0" encoding="utf-8"?>
<p:tagLst xmlns:p="http://schemas.openxmlformats.org/presentationml/2006/main">
  <p:tag name="THINKCELLSHAPEDONOTDELETE" val="thinkcellActiveDocDoNotDelete"/>
</p:tagLst>
</file>

<file path=ppt/tags/tag3.xml><?xml version="1.0" encoding="utf-8"?>
<p:tagLst xmlns:p="http://schemas.openxmlformats.org/presentationml/2006/main">
  <p:tag name="THINKCELLSHAPEDONOTDELETE" val="thinkcellActiveDocDoNotDelete"/>
</p:tagLst>
</file>

<file path=ppt/tags/tag4.xml><?xml version="1.0" encoding="utf-8"?>
<p:tagLst xmlns:p="http://schemas.openxmlformats.org/presentationml/2006/main">
  <p:tag name="THINKCELLSHAPEDONOTDELETE" val="thinkcellActiveDocDoNotDelete"/>
</p:tagLst>
</file>

<file path=ppt/theme/theme1.xml><?xml version="1.0" encoding="utf-8"?>
<a:theme xmlns:a="http://schemas.openxmlformats.org/drawingml/2006/main" name="第一PPT，www.1ppt.com">
  <a:themeElements>
    <a:clrScheme name="自定义 20">
      <a:dk1>
        <a:sysClr val="windowText" lastClr="000000"/>
      </a:dk1>
      <a:lt1>
        <a:sysClr val="window" lastClr="FFFFFF"/>
      </a:lt1>
      <a:dk2>
        <a:srgbClr val="44546A"/>
      </a:dk2>
      <a:lt2>
        <a:srgbClr val="E7E6E6"/>
      </a:lt2>
      <a:accent1>
        <a:srgbClr val="8F0000"/>
      </a:accent1>
      <a:accent2>
        <a:srgbClr val="636363"/>
      </a:accent2>
      <a:accent3>
        <a:srgbClr val="8F0000"/>
      </a:accent3>
      <a:accent4>
        <a:srgbClr val="636363"/>
      </a:accent4>
      <a:accent5>
        <a:srgbClr val="8F0000"/>
      </a:accent5>
      <a:accent6>
        <a:srgbClr val="636363"/>
      </a:accent6>
      <a:hlink>
        <a:srgbClr val="8F0000"/>
      </a:hlink>
      <a:folHlink>
        <a:srgbClr val="636363"/>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第一PPT，www.1ppt.com">
  <a:themeElements>
    <a:clrScheme name="自定义 20">
      <a:dk1>
        <a:sysClr val="windowText" lastClr="000000"/>
      </a:dk1>
      <a:lt1>
        <a:sysClr val="window" lastClr="FFFFFF"/>
      </a:lt1>
      <a:dk2>
        <a:srgbClr val="44546A"/>
      </a:dk2>
      <a:lt2>
        <a:srgbClr val="E7E6E6"/>
      </a:lt2>
      <a:accent1>
        <a:srgbClr val="8F0000"/>
      </a:accent1>
      <a:accent2>
        <a:srgbClr val="636363"/>
      </a:accent2>
      <a:accent3>
        <a:srgbClr val="8F0000"/>
      </a:accent3>
      <a:accent4>
        <a:srgbClr val="636363"/>
      </a:accent4>
      <a:accent5>
        <a:srgbClr val="8F0000"/>
      </a:accent5>
      <a:accent6>
        <a:srgbClr val="636363"/>
      </a:accent6>
      <a:hlink>
        <a:srgbClr val="8F0000"/>
      </a:hlink>
      <a:folHlink>
        <a:srgbClr val="636363"/>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6063</Words>
  <Application>WPS 演示</Application>
  <PresentationFormat>自定义</PresentationFormat>
  <Paragraphs>131</Paragraphs>
  <Slides>16</Slides>
  <Notes>16</Notes>
  <HiddenSlides>0</HiddenSlides>
  <MMClips>0</MMClips>
  <ScaleCrop>false</ScaleCrop>
  <HeadingPairs>
    <vt:vector size="8" baseType="variant">
      <vt:variant>
        <vt:lpstr>已用的字体</vt:lpstr>
      </vt:variant>
      <vt:variant>
        <vt:i4>11</vt:i4>
      </vt:variant>
      <vt:variant>
        <vt:lpstr>主题</vt:lpstr>
      </vt:variant>
      <vt:variant>
        <vt:i4>2</vt:i4>
      </vt:variant>
      <vt:variant>
        <vt:lpstr>嵌入 OLE 服务器</vt:lpstr>
      </vt:variant>
      <vt:variant>
        <vt:i4>0</vt:i4>
      </vt:variant>
      <vt:variant>
        <vt:lpstr>幻灯片标题</vt:lpstr>
      </vt:variant>
      <vt:variant>
        <vt:i4>16</vt:i4>
      </vt:variant>
    </vt:vector>
  </HeadingPairs>
  <TitlesOfParts>
    <vt:vector size="29" baseType="lpstr">
      <vt:lpstr>Arial</vt:lpstr>
      <vt:lpstr>宋体</vt:lpstr>
      <vt:lpstr>Wingdings</vt:lpstr>
      <vt:lpstr>Calibri</vt:lpstr>
      <vt:lpstr>微软雅黑</vt:lpstr>
      <vt:lpstr>等线 Light</vt:lpstr>
      <vt:lpstr>Impact MT Std</vt:lpstr>
      <vt:lpstr>等线</vt:lpstr>
      <vt:lpstr>黑体</vt:lpstr>
      <vt:lpstr>Agency FB</vt:lpstr>
      <vt:lpstr>Arial Unicode MS</vt:lpstr>
      <vt:lpstr>第一PPT，www.1ppt.com</vt:lpstr>
      <vt:lpstr>1_第一PPT，www.1ppt.com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红色箭头</dc:title>
  <dc:creator/>
  <cp:keywords>第一PPT模板网：www.1ppt.com</cp:keywords>
  <cp:lastModifiedBy>猴子</cp:lastModifiedBy>
  <cp:revision>120</cp:revision>
  <dcterms:created xsi:type="dcterms:W3CDTF">2016-09-19T10:32:00Z</dcterms:created>
  <dcterms:modified xsi:type="dcterms:W3CDTF">2018-09-18T05:40:13Z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