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gif" ContentType="image/gif"/>
  <Default Extension="png" ContentType="image/png"/>
  <Default Extension="bin" ContentType="application/vnd.openxmlformats-officedocument.oleObjec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drawings/drawing1.xml" ContentType="application/vnd.openxmlformats-officedocument.drawingml.chartshapes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drawings/drawing2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notesSlides/notesSlide5.xml" ContentType="application/vnd.openxmlformats-officedocument.presentationml.notesSlide+xml"/>
  <Override PartName="/ppt/charts/chart1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4.xml" ContentType="application/vnd.openxmlformats-officedocument.themeOverride+xml"/>
  <Override PartName="/ppt/charts/chart15.xml" ContentType="application/vnd.openxmlformats-officedocument.drawingml.chart+xml"/>
  <Override PartName="/ppt/theme/themeOverride15.xml" ContentType="application/vnd.openxmlformats-officedocument.themeOverride+xml"/>
  <Override PartName="/ppt/drawings/drawing3.xml" ContentType="application/vnd.openxmlformats-officedocument.drawingml.chartshapes+xml"/>
  <Override PartName="/ppt/charts/chart16.xml" ContentType="application/vnd.openxmlformats-officedocument.drawingml.chart+xml"/>
  <Override PartName="/ppt/theme/themeOverride16.xml" ContentType="application/vnd.openxmlformats-officedocument.themeOverride+xml"/>
  <Override PartName="/ppt/drawings/drawing4.xml" ContentType="application/vnd.openxmlformats-officedocument.drawingml.chartshapes+xml"/>
  <Override PartName="/ppt/charts/chart1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7.xml" ContentType="application/vnd.openxmlformats-officedocument.themeOverride+xml"/>
  <Override PartName="/ppt/charts/chart1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8.xml" ContentType="application/vnd.openxmlformats-officedocument.themeOverride+xml"/>
  <Override PartName="/ppt/charts/chart1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9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82" r:id="rId3"/>
    <p:sldId id="376" r:id="rId4"/>
    <p:sldId id="377" r:id="rId5"/>
    <p:sldId id="378" r:id="rId6"/>
    <p:sldId id="394" r:id="rId7"/>
    <p:sldId id="362" r:id="rId8"/>
    <p:sldId id="346" r:id="rId9"/>
    <p:sldId id="342" r:id="rId10"/>
    <p:sldId id="411" r:id="rId11"/>
    <p:sldId id="379" r:id="rId12"/>
    <p:sldId id="385" r:id="rId13"/>
    <p:sldId id="386" r:id="rId14"/>
    <p:sldId id="412" r:id="rId15"/>
    <p:sldId id="387" r:id="rId16"/>
    <p:sldId id="388" r:id="rId17"/>
    <p:sldId id="413" r:id="rId18"/>
    <p:sldId id="389" r:id="rId19"/>
    <p:sldId id="390" r:id="rId20"/>
    <p:sldId id="392" r:id="rId21"/>
    <p:sldId id="410" r:id="rId22"/>
    <p:sldId id="357" r:id="rId23"/>
    <p:sldId id="393" r:id="rId24"/>
    <p:sldId id="397" r:id="rId25"/>
    <p:sldId id="414" r:id="rId26"/>
    <p:sldId id="403" r:id="rId27"/>
    <p:sldId id="398" r:id="rId28"/>
    <p:sldId id="399" r:id="rId29"/>
    <p:sldId id="400" r:id="rId30"/>
    <p:sldId id="401" r:id="rId31"/>
    <p:sldId id="402" r:id="rId32"/>
    <p:sldId id="404" r:id="rId33"/>
    <p:sldId id="409" r:id="rId34"/>
    <p:sldId id="405" r:id="rId35"/>
    <p:sldId id="406" r:id="rId36"/>
    <p:sldId id="408" r:id="rId37"/>
    <p:sldId id="264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0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pos="1732">
          <p15:clr>
            <a:srgbClr val="A4A3A4"/>
          </p15:clr>
        </p15:guide>
        <p15:guide id="4" pos="4027">
          <p15:clr>
            <a:srgbClr val="A4A3A4"/>
          </p15:clr>
        </p15:guide>
        <p15:guide id="5" orient="horz" pos="3203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BDD7EE"/>
    <a:srgbClr val="D9D9D9"/>
    <a:srgbClr val="FFC000"/>
    <a:srgbClr val="70AD47"/>
    <a:srgbClr val="ED7D31"/>
    <a:srgbClr val="44546A"/>
    <a:srgbClr val="9BBB59"/>
    <a:srgbClr val="ED9131"/>
    <a:srgbClr val="4E26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4" autoAdjust="0"/>
    <p:restoredTop sz="91280" autoAdjust="0"/>
  </p:normalViewPr>
  <p:slideViewPr>
    <p:cSldViewPr snapToGrid="0" showGuides="1">
      <p:cViewPr varScale="1">
        <p:scale>
          <a:sx n="112" d="100"/>
          <a:sy n="112" d="100"/>
        </p:scale>
        <p:origin x="1448" y="192"/>
      </p:cViewPr>
      <p:guideLst>
        <p:guide orient="horz" pos="3680"/>
        <p:guide pos="2880"/>
        <p:guide pos="1732"/>
        <p:guide pos="4027"/>
        <p:guide orient="horz" pos="3203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0.xml"/><Relationship Id="rId2" Type="http://schemas.openxmlformats.org/officeDocument/2006/relationships/package" Target="../embeddings/Microsoft_Excel____8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1.xml"/><Relationship Id="rId2" Type="http://schemas.openxmlformats.org/officeDocument/2006/relationships/package" Target="../embeddings/Microsoft_Excel____9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4" Type="http://schemas.openxmlformats.org/officeDocument/2006/relationships/package" Target="../embeddings/Microsoft_Excel____10.xlsx"/><Relationship Id="rId1" Type="http://schemas.microsoft.com/office/2011/relationships/chartStyle" Target="style1.xml"/><Relationship Id="rId2" Type="http://schemas.microsoft.com/office/2011/relationships/chartColorStyle" Target="colors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4" Type="http://schemas.openxmlformats.org/officeDocument/2006/relationships/package" Target="../embeddings/Microsoft_Excel____11.xlsx"/><Relationship Id="rId1" Type="http://schemas.microsoft.com/office/2011/relationships/chartStyle" Target="style2.xml"/><Relationship Id="rId2" Type="http://schemas.microsoft.com/office/2011/relationships/chartColorStyle" Target="colors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4" Type="http://schemas.openxmlformats.org/officeDocument/2006/relationships/package" Target="../embeddings/Microsoft_Excel____12.xlsx"/><Relationship Id="rId1" Type="http://schemas.microsoft.com/office/2011/relationships/chartStyle" Target="style3.xml"/><Relationship Id="rId2" Type="http://schemas.microsoft.com/office/2011/relationships/chartColorStyle" Target="colors3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5.xml"/><Relationship Id="rId2" Type="http://schemas.openxmlformats.org/officeDocument/2006/relationships/package" Target="../embeddings/Microsoft_Excel____13.xlsx"/><Relationship Id="rId3" Type="http://schemas.openxmlformats.org/officeDocument/2006/relationships/chartUserShapes" Target="../drawings/drawing3.xm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6.xml"/><Relationship Id="rId2" Type="http://schemas.openxmlformats.org/officeDocument/2006/relationships/package" Target="../embeddings/Microsoft_Excel____14.xlsx"/><Relationship Id="rId3" Type="http://schemas.openxmlformats.org/officeDocument/2006/relationships/chartUserShapes" Target="../drawings/drawing4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4" Type="http://schemas.openxmlformats.org/officeDocument/2006/relationships/package" Target="../embeddings/Microsoft_Excel____15.xlsx"/><Relationship Id="rId1" Type="http://schemas.microsoft.com/office/2011/relationships/chartStyle" Target="style4.xml"/><Relationship Id="rId2" Type="http://schemas.microsoft.com/office/2011/relationships/chartColorStyle" Target="colors4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4" Type="http://schemas.openxmlformats.org/officeDocument/2006/relationships/package" Target="../embeddings/Microsoft_Excel____16.xlsx"/><Relationship Id="rId1" Type="http://schemas.microsoft.com/office/2011/relationships/chartStyle" Target="style5.xml"/><Relationship Id="rId2" Type="http://schemas.microsoft.com/office/2011/relationships/chartColorStyle" Target="colors5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9.xml"/><Relationship Id="rId4" Type="http://schemas.openxmlformats.org/officeDocument/2006/relationships/package" Target="../embeddings/Microsoft_Excel____17.xlsx"/><Relationship Id="rId1" Type="http://schemas.microsoft.com/office/2011/relationships/chartStyle" Target="style6.xml"/><Relationship Id="rId2" Type="http://schemas.microsoft.com/office/2011/relationships/chartColorStyle" Target="colors6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___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8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9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0020;&#26102;\&#27969;&#36890;&#21327;&#20250;&#24180;&#20250;\Microsoft%20PowerPoint%20&#20013;&#30340;&#22270;&#34920;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0020;&#26102;\&#27969;&#36890;&#21327;&#20250;&#24180;&#20250;\Microsoft%20PowerPoint%20&#20013;&#30340;&#22270;&#34920;.xlsx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0020;&#26102;\&#27969;&#36890;&#21327;&#20250;&#24180;&#20250;\Microsoft%20PowerPoint%20&#20013;&#30340;&#22270;&#34920;.xlsx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0020;&#26102;\&#27969;&#36890;&#21327;&#20250;&#24180;&#20250;\Microsoft%20PowerPoint%20&#20013;&#30340;&#22270;&#34920;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0020;&#26102;\&#27969;&#36890;&#21327;&#20250;&#24180;&#20250;\Microsoft%20PowerPoint%20&#20013;&#30340;&#22270;&#34920;.xlsx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0020;&#26102;\&#27969;&#36890;&#21327;&#20250;&#24180;&#20250;\Microsoft%20PowerPoint%20&#20013;&#30340;&#22270;&#34920;.xlsx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0020;&#26102;\&#27969;&#36890;&#21327;&#20250;&#24180;&#20250;\Microsoft%20PowerPoint%20&#20013;&#30340;&#22270;&#34920;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0020;&#26102;\&#27969;&#36890;&#21327;&#20250;&#24180;&#20250;\Microsoft%20PowerPoint%20&#20013;&#30340;&#22270;&#3492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package" Target="../embeddings/Microsoft_Excel____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0020;&#26102;\&#27969;&#36890;&#21327;&#20250;&#24180;&#20250;\Microsoft%20PowerPoint%20&#20013;&#30340;&#22270;&#34920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oleObject" Target="file:///E:\&#39033;&#30446;\&#20108;&#25163;&#36710;&#24180;&#25253;&#65288;&#21327;&#20250;&#65289;\2018&#24180;9&#26376;\&#26376;&#25253;&#25968;&#25454;&#27169;&#26495;(&#27599;&#26376;&#26356;&#26032;&#65289;2018.9&#26376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5.xml"/><Relationship Id="rId2" Type="http://schemas.openxmlformats.org/officeDocument/2006/relationships/package" Target="../embeddings/Microsoft_Excel____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6.xml"/><Relationship Id="rId2" Type="http://schemas.openxmlformats.org/officeDocument/2006/relationships/package" Target="../embeddings/Microsoft_Excel____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7.xml"/><Relationship Id="rId2" Type="http://schemas.openxmlformats.org/officeDocument/2006/relationships/oleObject" Target="../embeddings/oleObject1.bin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8.xml"/><Relationship Id="rId2" Type="http://schemas.openxmlformats.org/officeDocument/2006/relationships/package" Target="../embeddings/Microsoft_Excel____6.xlsx"/><Relationship Id="rId3" Type="http://schemas.openxmlformats.org/officeDocument/2006/relationships/chartUserShapes" Target="../drawings/drawing1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9.xml"/><Relationship Id="rId2" Type="http://schemas.openxmlformats.org/officeDocument/2006/relationships/package" Target="../embeddings/Microsoft_Excel____7.xlsx"/><Relationship Id="rId3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lang="zh-CN" altLang="en-US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环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2738115479794"/>
          <c:y val="0.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537505548158"/>
          <c:y val="0.223350694444444"/>
          <c:w val="0.758100310696851"/>
          <c:h val="0.60419195647419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rgbClr val="5B9BD5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.0"/>
                  <c:y val="-0.024977838716877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"/>
                  <c:y val="-0.01988361340518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Sheet1!$B$2:$C$2</c:f>
              <c:numCache>
                <c:formatCode>yyyy"年"m"月"</c:formatCode>
                <c:ptCount val="2"/>
                <c:pt idx="0">
                  <c:v>43374.0</c:v>
                </c:pt>
                <c:pt idx="1">
                  <c:v>43344.0</c:v>
                </c:pt>
              </c:numCache>
            </c:numRef>
          </c:cat>
          <c:val>
            <c:numRef>
              <c:f>Sheet1!$B$3:$C$3</c:f>
              <c:numCache>
                <c:formatCode>0.00</c:formatCode>
                <c:ptCount val="2"/>
                <c:pt idx="0">
                  <c:v>118.1762</c:v>
                </c:pt>
                <c:pt idx="1">
                  <c:v>122.0558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-2091880016"/>
        <c:axId val="-2076922704"/>
      </c:barChart>
      <c:catAx>
        <c:axId val="-2091880016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076922704"/>
        <c:crosses val="autoZero"/>
        <c:auto val="0"/>
        <c:lblAlgn val="ctr"/>
        <c:lblOffset val="100"/>
        <c:noMultiLvlLbl val="0"/>
      </c:catAx>
      <c:valAx>
        <c:axId val="-2076922704"/>
        <c:scaling>
          <c:orientation val="minMax"/>
          <c:max val="130.0"/>
          <c:min val="50.0"/>
        </c:scaling>
        <c:delete val="1"/>
        <c:axPos val="l"/>
        <c:numFmt formatCode="0.00" sourceLinked="1"/>
        <c:majorTickMark val="out"/>
        <c:minorTickMark val="none"/>
        <c:tickLblPos val="nextTo"/>
        <c:crossAx val="-2091880016"/>
        <c:crosses val="autoZero"/>
        <c:crossBetween val="between"/>
        <c:majorUnit val="10.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1-10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全国二手车交易量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累计同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21923787287632"/>
          <c:y val="0.00412445257859991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537505548158"/>
          <c:y val="0.223350694444444"/>
          <c:w val="0.758100310696851"/>
          <c:h val="0.604191956474197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Sheet1!$B$27:$C$27</c:f>
              <c:strCache>
                <c:ptCount val="2"/>
                <c:pt idx="0">
                  <c:v>2017年</c:v>
                </c:pt>
                <c:pt idx="1">
                  <c:v>2018年</c:v>
                </c:pt>
              </c:strCache>
            </c:strRef>
          </c:cat>
          <c:val>
            <c:numRef>
              <c:f>Sheet1!$B$40:$C$40</c:f>
              <c:numCache>
                <c:formatCode>0.00</c:formatCode>
                <c:ptCount val="2"/>
                <c:pt idx="0">
                  <c:v>1002.4</c:v>
                </c:pt>
                <c:pt idx="1">
                  <c:v>1132.896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-2093123184"/>
        <c:axId val="-2107091728"/>
      </c:barChart>
      <c:catAx>
        <c:axId val="-2093123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107091728"/>
        <c:crosses val="autoZero"/>
        <c:auto val="1"/>
        <c:lblAlgn val="ctr"/>
        <c:lblOffset val="100"/>
        <c:noMultiLvlLbl val="0"/>
      </c:catAx>
      <c:valAx>
        <c:axId val="-2107091728"/>
        <c:scaling>
          <c:orientation val="minMax"/>
          <c:max val="1200.0"/>
          <c:min val="200.0"/>
        </c:scaling>
        <c:delete val="1"/>
        <c:axPos val="l"/>
        <c:numFmt formatCode="0.00" sourceLinked="1"/>
        <c:majorTickMark val="out"/>
        <c:minorTickMark val="none"/>
        <c:tickLblPos val="nextTo"/>
        <c:crossAx val="-2093123184"/>
        <c:crosses val="autoZero"/>
        <c:crossBetween val="between"/>
        <c:majorUnit val="100.0"/>
        <c:minorUnit val="2.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年全国二手车交易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金额累计同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60678366285369"/>
          <c:y val="0.022184287237207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537505548158"/>
          <c:y val="0.223350694444444"/>
          <c:w val="0.758100310696851"/>
          <c:h val="0.604191956474197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0.0"/>
                  <c:y val="-0.024977838716877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0"/>
                  <c:y val="-0.01988361340518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Sheet1!$B$252:$C$252</c:f>
              <c:strCache>
                <c:ptCount val="2"/>
                <c:pt idx="0">
                  <c:v>2017年</c:v>
                </c:pt>
                <c:pt idx="1">
                  <c:v>2018年</c:v>
                </c:pt>
              </c:strCache>
            </c:strRef>
          </c:cat>
          <c:val>
            <c:numRef>
              <c:f>Sheet1!$B$265:$C$265</c:f>
              <c:numCache>
                <c:formatCode>0.00</c:formatCode>
                <c:ptCount val="2"/>
                <c:pt idx="0">
                  <c:v>6660.597763756785</c:v>
                </c:pt>
                <c:pt idx="1">
                  <c:v>7045.413760054892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-1965001392"/>
        <c:axId val="-2095767968"/>
      </c:barChart>
      <c:catAx>
        <c:axId val="-1965001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095767968"/>
        <c:crosses val="autoZero"/>
        <c:auto val="1"/>
        <c:lblAlgn val="ctr"/>
        <c:lblOffset val="100"/>
        <c:noMultiLvlLbl val="0"/>
      </c:catAx>
      <c:valAx>
        <c:axId val="-2095767968"/>
        <c:scaling>
          <c:orientation val="minMax"/>
          <c:max val="7200.0"/>
          <c:min val="4000.0"/>
        </c:scaling>
        <c:delete val="1"/>
        <c:axPos val="l"/>
        <c:numFmt formatCode="0.00" sourceLinked="1"/>
        <c:majorTickMark val="out"/>
        <c:minorTickMark val="none"/>
        <c:tickLblPos val="nextTo"/>
        <c:crossAx val="-1965001392"/>
        <c:crosses val="autoZero"/>
        <c:crossBetween val="between"/>
        <c:majorUnit val="500.0"/>
        <c:minorUnit val="2.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/>
              <a:t>历年二手车市场表现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Sheet1!$B$308</c:f>
              <c:strCache>
                <c:ptCount val="1"/>
                <c:pt idx="0">
                  <c:v>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solidFill>
                  <a:schemeClr val="accent1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Sheet1!$A$309:$A$315</c:f>
              <c:strCache>
                <c:ptCount val="7"/>
                <c:pt idx="0">
                  <c:v>2012年</c:v>
                </c:pt>
                <c:pt idx="1">
                  <c:v>2013年</c:v>
                </c:pt>
                <c:pt idx="2">
                  <c:v>2014年</c:v>
                </c:pt>
                <c:pt idx="3">
                  <c:v>2015年</c:v>
                </c:pt>
                <c:pt idx="4">
                  <c:v>2016年</c:v>
                </c:pt>
                <c:pt idx="5">
                  <c:v>2017年</c:v>
                </c:pt>
                <c:pt idx="6">
                  <c:v>2018年1-10月</c:v>
                </c:pt>
              </c:strCache>
            </c:strRef>
          </c:cat>
          <c:val>
            <c:numRef>
              <c:f>Sheet1!$B$309:$B$315</c:f>
              <c:numCache>
                <c:formatCode>General</c:formatCode>
                <c:ptCount val="7"/>
                <c:pt idx="0">
                  <c:v>794.0</c:v>
                </c:pt>
                <c:pt idx="1">
                  <c:v>847.0</c:v>
                </c:pt>
                <c:pt idx="2">
                  <c:v>920.0</c:v>
                </c:pt>
                <c:pt idx="3">
                  <c:v>942.0</c:v>
                </c:pt>
                <c:pt idx="4">
                  <c:v>1039.0</c:v>
                </c:pt>
                <c:pt idx="5">
                  <c:v>1240.09</c:v>
                </c:pt>
                <c:pt idx="6" formatCode="0.00_ ">
                  <c:v>1132.896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90851216"/>
        <c:axId val="-2032839872"/>
      </c:barChart>
      <c:lineChart>
        <c:grouping val="standard"/>
        <c:varyColors val="0"/>
        <c:ser>
          <c:idx val="1"/>
          <c:order val="1"/>
          <c:tx>
            <c:strRef>
              <c:f>Sheet1!$C$308</c:f>
              <c:strCache>
                <c:ptCount val="1"/>
                <c:pt idx="0">
                  <c:v>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0532255324332883"/>
                  <c:y val="-0.061845229449672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0.0302905655987973"/>
                  <c:y val="0.011650218250479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Sheet1!$A$309:$A$315</c:f>
              <c:strCache>
                <c:ptCount val="7"/>
                <c:pt idx="0">
                  <c:v>2012年</c:v>
                </c:pt>
                <c:pt idx="1">
                  <c:v>2013年</c:v>
                </c:pt>
                <c:pt idx="2">
                  <c:v>2014年</c:v>
                </c:pt>
                <c:pt idx="3">
                  <c:v>2015年</c:v>
                </c:pt>
                <c:pt idx="4">
                  <c:v>2016年</c:v>
                </c:pt>
                <c:pt idx="5">
                  <c:v>2017年</c:v>
                </c:pt>
                <c:pt idx="6">
                  <c:v>2018年1-10月</c:v>
                </c:pt>
              </c:strCache>
            </c:strRef>
          </c:cat>
          <c:val>
            <c:numRef>
              <c:f>Sheet1!$C$309:$C$315</c:f>
              <c:numCache>
                <c:formatCode>0.00%</c:formatCode>
                <c:ptCount val="7"/>
                <c:pt idx="0">
                  <c:v>0.164</c:v>
                </c:pt>
                <c:pt idx="1">
                  <c:v>0.0667506297229219</c:v>
                </c:pt>
                <c:pt idx="2">
                  <c:v>0.0861865407319953</c:v>
                </c:pt>
                <c:pt idx="3">
                  <c:v>0.0239130434782609</c:v>
                </c:pt>
                <c:pt idx="4">
                  <c:v>0.102972399150743</c:v>
                </c:pt>
                <c:pt idx="5">
                  <c:v>0.193541867179981</c:v>
                </c:pt>
                <c:pt idx="6">
                  <c:v>0.130183559457302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33902288"/>
        <c:axId val="-2075538512"/>
      </c:lineChart>
      <c:catAx>
        <c:axId val="-2090851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032839872"/>
        <c:crosses val="autoZero"/>
        <c:auto val="1"/>
        <c:lblAlgn val="ctr"/>
        <c:lblOffset val="100"/>
        <c:noMultiLvlLbl val="0"/>
      </c:catAx>
      <c:valAx>
        <c:axId val="-2032839872"/>
        <c:scaling>
          <c:orientation val="minMax"/>
        </c:scaling>
        <c:delete val="0"/>
        <c:axPos val="l"/>
        <c:numFmt formatCode="General" sourceLinked="1"/>
        <c:majorTickMark val="none"/>
        <c:minorTickMark val="out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090851216"/>
        <c:crosses val="autoZero"/>
        <c:crossBetween val="between"/>
      </c:valAx>
      <c:valAx>
        <c:axId val="-2075538512"/>
        <c:scaling>
          <c:orientation val="minMax"/>
        </c:scaling>
        <c:delete val="0"/>
        <c:axPos val="r"/>
        <c:numFmt formatCode="0%" sourceLinked="0"/>
        <c:majorTickMark val="out"/>
        <c:minorTickMark val="out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033902288"/>
        <c:crosses val="max"/>
        <c:crossBetween val="between"/>
      </c:valAx>
      <c:catAx>
        <c:axId val="-20339022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0755385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/>
              <a:t>细分车型交易情况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Sheet1!$A$328</c:f>
              <c:strCache>
                <c:ptCount val="1"/>
                <c:pt idx="0">
                  <c:v>2017年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Sheet1!$B$328:$K$328</c:f>
              <c:numCache>
                <c:formatCode>General</c:formatCode>
                <c:ptCount val="10"/>
                <c:pt idx="0">
                  <c:v>598.1249</c:v>
                </c:pt>
                <c:pt idx="1">
                  <c:v>57.8708</c:v>
                </c:pt>
                <c:pt idx="2">
                  <c:v>68.7126</c:v>
                </c:pt>
                <c:pt idx="3">
                  <c:v>28.5643</c:v>
                </c:pt>
                <c:pt idx="4">
                  <c:v>90.38679999999998</c:v>
                </c:pt>
                <c:pt idx="5">
                  <c:v>106.9594</c:v>
                </c:pt>
                <c:pt idx="6">
                  <c:v>29.8306</c:v>
                </c:pt>
                <c:pt idx="7">
                  <c:v>1.8292</c:v>
                </c:pt>
                <c:pt idx="8">
                  <c:v>9.303600000000002</c:v>
                </c:pt>
                <c:pt idx="9">
                  <c:v>10.8165</c:v>
                </c:pt>
              </c:numCache>
            </c:numRef>
          </c:val>
        </c:ser>
        <c:ser>
          <c:idx val="1"/>
          <c:order val="1"/>
          <c:tx>
            <c:strRef>
              <c:f>Sheet1!$A$329</c:f>
              <c:strCache>
                <c:ptCount val="1"/>
                <c:pt idx="0">
                  <c:v>2018年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Sheet1!$B$329:$K$329</c:f>
              <c:numCache>
                <c:formatCode>0.00_ </c:formatCode>
                <c:ptCount val="10"/>
                <c:pt idx="0">
                  <c:v>673.2846</c:v>
                </c:pt>
                <c:pt idx="1">
                  <c:v>64.4192</c:v>
                </c:pt>
                <c:pt idx="2">
                  <c:v>93.33470000000001</c:v>
                </c:pt>
                <c:pt idx="3">
                  <c:v>25.8679</c:v>
                </c:pt>
                <c:pt idx="4">
                  <c:v>100.4166</c:v>
                </c:pt>
                <c:pt idx="5">
                  <c:v>120.8506</c:v>
                </c:pt>
                <c:pt idx="6">
                  <c:v>30.35450000000001</c:v>
                </c:pt>
                <c:pt idx="7">
                  <c:v>2.2302</c:v>
                </c:pt>
                <c:pt idx="8">
                  <c:v>6.8586</c:v>
                </c:pt>
                <c:pt idx="9">
                  <c:v>15.2791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78023568"/>
        <c:axId val="-2076320352"/>
      </c:barChart>
      <c:lineChart>
        <c:grouping val="standard"/>
        <c:varyColors val="0"/>
        <c:ser>
          <c:idx val="2"/>
          <c:order val="2"/>
          <c:tx>
            <c:strRef>
              <c:f>Sheet1!$A$330</c:f>
              <c:strCache>
                <c:ptCount val="1"/>
                <c:pt idx="0">
                  <c:v>同比增长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Sheet1!$B$330:$K$330</c:f>
              <c:numCache>
                <c:formatCode>0.00_ </c:formatCode>
                <c:ptCount val="10"/>
                <c:pt idx="0">
                  <c:v>12.56588715835103</c:v>
                </c:pt>
                <c:pt idx="1">
                  <c:v>11.31555119334794</c:v>
                </c:pt>
                <c:pt idx="2">
                  <c:v>35.83345703699177</c:v>
                </c:pt>
                <c:pt idx="3">
                  <c:v>-9.439755218927126</c:v>
                </c:pt>
                <c:pt idx="4">
                  <c:v>11.09653179446557</c:v>
                </c:pt>
                <c:pt idx="5">
                  <c:v>12.98735781988306</c:v>
                </c:pt>
                <c:pt idx="6">
                  <c:v>1.756250293322968</c:v>
                </c:pt>
                <c:pt idx="7">
                  <c:v>21.92215176033239</c:v>
                </c:pt>
                <c:pt idx="8">
                  <c:v>-26.28014961950212</c:v>
                </c:pt>
                <c:pt idx="9">
                  <c:v>41.2573383257061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69351600"/>
        <c:axId val="-2122289200"/>
      </c:lineChart>
      <c:catAx>
        <c:axId val="-2078023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076320352"/>
        <c:crosses val="autoZero"/>
        <c:auto val="1"/>
        <c:lblAlgn val="ctr"/>
        <c:lblOffset val="100"/>
        <c:noMultiLvlLbl val="0"/>
      </c:catAx>
      <c:valAx>
        <c:axId val="-2076320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078023568"/>
        <c:crossesAt val="1.0"/>
        <c:crossBetween val="between"/>
      </c:valAx>
      <c:valAx>
        <c:axId val="-2122289200"/>
        <c:scaling>
          <c:orientation val="minMax"/>
          <c:max val="0.5"/>
          <c:min val="-0.5"/>
        </c:scaling>
        <c:delete val="1"/>
        <c:axPos val="r"/>
        <c:numFmt formatCode="0%" sourceLinked="0"/>
        <c:majorTickMark val="out"/>
        <c:minorTickMark val="none"/>
        <c:tickLblPos val="nextTo"/>
        <c:crossAx val="-2069351600"/>
        <c:crosses val="max"/>
        <c:crossBetween val="between"/>
      </c:valAx>
      <c:catAx>
        <c:axId val="-20693516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122289200"/>
        <c:crossesAt val="0.0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/>
              <a:t>车龄区间</a:t>
            </a:r>
          </a:p>
        </c:rich>
      </c:tx>
      <c:layout>
        <c:manualLayout>
          <c:xMode val="edge"/>
          <c:yMode val="edge"/>
          <c:x val="0.440187335029013"/>
          <c:y val="0.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Sheet1!$B$342</c:f>
              <c:strCache>
                <c:ptCount val="1"/>
                <c:pt idx="0">
                  <c:v>10年以上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Sheet1!$A$343:$A$351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2018年1-10月</c:v>
                </c:pt>
              </c:strCache>
            </c:strRef>
          </c:cat>
          <c:val>
            <c:numRef>
              <c:f>Sheet1!$B$343:$B$351</c:f>
              <c:numCache>
                <c:formatCode>0.00%</c:formatCode>
                <c:ptCount val="9"/>
                <c:pt idx="0">
                  <c:v>0.0682</c:v>
                </c:pt>
                <c:pt idx="1">
                  <c:v>0.0617</c:v>
                </c:pt>
                <c:pt idx="2">
                  <c:v>0.0686</c:v>
                </c:pt>
                <c:pt idx="3">
                  <c:v>0.064</c:v>
                </c:pt>
                <c:pt idx="4">
                  <c:v>0.071</c:v>
                </c:pt>
                <c:pt idx="5">
                  <c:v>0.0782</c:v>
                </c:pt>
                <c:pt idx="6">
                  <c:v>0.0801</c:v>
                </c:pt>
                <c:pt idx="7">
                  <c:v>0.0972023691924344</c:v>
                </c:pt>
                <c:pt idx="8">
                  <c:v>0.109386828093664</c:v>
                </c:pt>
              </c:numCache>
            </c:numRef>
          </c:val>
        </c:ser>
        <c:ser>
          <c:idx val="1"/>
          <c:order val="1"/>
          <c:tx>
            <c:strRef>
              <c:f>Sheet1!$C$342</c:f>
              <c:strCache>
                <c:ptCount val="1"/>
                <c:pt idx="0">
                  <c:v>7-10年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Sheet1!$A$343:$A$351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2018年1-10月</c:v>
                </c:pt>
              </c:strCache>
            </c:strRef>
          </c:cat>
          <c:val>
            <c:numRef>
              <c:f>Sheet1!$C$343:$C$351</c:f>
              <c:numCache>
                <c:formatCode>General</c:formatCode>
                <c:ptCount val="9"/>
                <c:pt idx="6" formatCode="0.00%">
                  <c:v>0.2098</c:v>
                </c:pt>
                <c:pt idx="7" formatCode="0.00%">
                  <c:v>0.219968308624006</c:v>
                </c:pt>
                <c:pt idx="8" formatCode="0.00%">
                  <c:v>0.226895231336327</c:v>
                </c:pt>
              </c:numCache>
            </c:numRef>
          </c:val>
        </c:ser>
        <c:ser>
          <c:idx val="2"/>
          <c:order val="2"/>
          <c:tx>
            <c:strRef>
              <c:f>Sheet1!$D$342</c:f>
              <c:strCache>
                <c:ptCount val="1"/>
                <c:pt idx="0">
                  <c:v>3-10年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Sheet1!$A$343:$A$351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2018年1-10月</c:v>
                </c:pt>
              </c:strCache>
            </c:strRef>
          </c:cat>
          <c:val>
            <c:numRef>
              <c:f>Sheet1!$D$343:$D$351</c:f>
              <c:numCache>
                <c:formatCode>0.00%</c:formatCode>
                <c:ptCount val="9"/>
                <c:pt idx="0">
                  <c:v>0.7601</c:v>
                </c:pt>
                <c:pt idx="1">
                  <c:v>0.7531</c:v>
                </c:pt>
                <c:pt idx="2">
                  <c:v>0.7181</c:v>
                </c:pt>
                <c:pt idx="3">
                  <c:v>0.7253</c:v>
                </c:pt>
                <c:pt idx="4">
                  <c:v>0.7091</c:v>
                </c:pt>
                <c:pt idx="5">
                  <c:v>0.7647</c:v>
                </c:pt>
              </c:numCache>
            </c:numRef>
          </c:val>
        </c:ser>
        <c:ser>
          <c:idx val="3"/>
          <c:order val="3"/>
          <c:tx>
            <c:strRef>
              <c:f>Sheet1!$E$342</c:f>
              <c:strCache>
                <c:ptCount val="1"/>
                <c:pt idx="0">
                  <c:v>3-6年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Sheet1!$A$343:$A$351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2018年1-10月</c:v>
                </c:pt>
              </c:strCache>
            </c:strRef>
          </c:cat>
          <c:val>
            <c:numRef>
              <c:f>Sheet1!$E$343:$E$351</c:f>
              <c:numCache>
                <c:formatCode>General</c:formatCode>
                <c:ptCount val="9"/>
                <c:pt idx="6" formatCode="0.00%">
                  <c:v>0.4856</c:v>
                </c:pt>
                <c:pt idx="7" formatCode="0.00%">
                  <c:v>0.434887205312539</c:v>
                </c:pt>
                <c:pt idx="8" formatCode="0.00%">
                  <c:v>0.425591757760642</c:v>
                </c:pt>
              </c:numCache>
            </c:numRef>
          </c:val>
        </c:ser>
        <c:ser>
          <c:idx val="4"/>
          <c:order val="4"/>
          <c:tx>
            <c:strRef>
              <c:f>Sheet1!$F$342</c:f>
              <c:strCache>
                <c:ptCount val="1"/>
                <c:pt idx="0">
                  <c:v>3年以内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Sheet1!$A$343:$A$351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2018年1-10月</c:v>
                </c:pt>
              </c:strCache>
            </c:strRef>
          </c:cat>
          <c:val>
            <c:numRef>
              <c:f>Sheet1!$F$343:$F$351</c:f>
              <c:numCache>
                <c:formatCode>0.00%</c:formatCode>
                <c:ptCount val="9"/>
                <c:pt idx="0">
                  <c:v>0.1717</c:v>
                </c:pt>
                <c:pt idx="1">
                  <c:v>0.1852</c:v>
                </c:pt>
                <c:pt idx="2">
                  <c:v>0.2133</c:v>
                </c:pt>
                <c:pt idx="3">
                  <c:v>0.2107</c:v>
                </c:pt>
                <c:pt idx="4">
                  <c:v>0.2199</c:v>
                </c:pt>
                <c:pt idx="5">
                  <c:v>0.1572</c:v>
                </c:pt>
                <c:pt idx="6">
                  <c:v>0.2245</c:v>
                </c:pt>
                <c:pt idx="7">
                  <c:v>0.247942116871021</c:v>
                </c:pt>
                <c:pt idx="8">
                  <c:v>0.238126182809366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1964716864"/>
        <c:axId val="-1964271600"/>
      </c:barChart>
      <c:catAx>
        <c:axId val="-1964716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964271600"/>
        <c:crosses val="autoZero"/>
        <c:auto val="1"/>
        <c:lblAlgn val="ctr"/>
        <c:lblOffset val="100"/>
        <c:noMultiLvlLbl val="0"/>
      </c:catAx>
      <c:valAx>
        <c:axId val="-1964271600"/>
        <c:scaling>
          <c:orientation val="minMax"/>
          <c:max val="1.0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964716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82560608808135"/>
          <c:y val="0.283608596531022"/>
          <c:w val="0.117439391191865"/>
          <c:h val="0.32421183194824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7"/>
          <c:y val="0.150204433483207"/>
          <c:w val="0.556217880095124"/>
          <c:h val="0.69959113303360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0638008754802435"/>
                  <c:y val="-0.11598251968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0816406068890123"/>
                  <c:y val="0.09187131082217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0604187343150679"/>
                  <c:y val="0.0955145615470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0961773298933242"/>
                  <c:y val="0.00195937215069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069142157381537"/>
                  <c:y val="-0.0591857041718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0480466583490118"/>
                  <c:y val="-0.06928994705168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0.0110681284265445"/>
                  <c:y val="-0.09902034152922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0.362205070942637</c:v>
                </c:pt>
                <c:pt idx="1">
                  <c:v>0.198801093487893</c:v>
                </c:pt>
                <c:pt idx="2">
                  <c:v>0.173606043454988</c:v>
                </c:pt>
                <c:pt idx="3">
                  <c:v>0.118699318463508</c:v>
                </c:pt>
                <c:pt idx="4">
                  <c:v>0.0441581197412229</c:v>
                </c:pt>
                <c:pt idx="5">
                  <c:v>0.0756516764119187</c:v>
                </c:pt>
                <c:pt idx="6">
                  <c:v>0.0268786774978328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3533737970254"/>
          <c:y val="0.202297954943132"/>
          <c:w val="0.220125103125292"/>
          <c:h val="0.622815687372712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  <c:userShapes r:id="rId3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7"/>
          <c:y val="0.150204433483207"/>
          <c:w val="0.556217880095124"/>
          <c:h val="0.69959113303360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0638008754802435"/>
                  <c:y val="-0.11598251968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0816406068890123"/>
                  <c:y val="0.09187131082217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0604187343150679"/>
                  <c:y val="0.0955145615470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0961773298933242"/>
                  <c:y val="0.00195937215069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069142157381537"/>
                  <c:y val="-0.0591857041718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0480466583490118"/>
                  <c:y val="-0.06928994705168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0.0110681284265445"/>
                  <c:y val="-0.09902034152922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0.38036106456445</c:v>
                </c:pt>
                <c:pt idx="1">
                  <c:v>0.180315681570061</c:v>
                </c:pt>
                <c:pt idx="2">
                  <c:v>0.173757362835453</c:v>
                </c:pt>
                <c:pt idx="3">
                  <c:v>0.114755503084774</c:v>
                </c:pt>
                <c:pt idx="4">
                  <c:v>0.0471507096250032</c:v>
                </c:pt>
                <c:pt idx="5">
                  <c:v>0.078606995963135</c:v>
                </c:pt>
                <c:pt idx="6">
                  <c:v>0.0250526823571229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  <c:userShapes r:id="rId3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Sheet1!$B$358</c:f>
              <c:strCache>
                <c:ptCount val="1"/>
                <c:pt idx="0">
                  <c:v>二手车交易均价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Sheet1!$A$359:$A$367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2018年1-10月</c:v>
                </c:pt>
              </c:strCache>
            </c:strRef>
          </c:cat>
          <c:val>
            <c:numRef>
              <c:f>Sheet1!$B$359:$B$367</c:f>
              <c:numCache>
                <c:formatCode>General</c:formatCode>
                <c:ptCount val="9"/>
                <c:pt idx="0">
                  <c:v>4.619999999999996</c:v>
                </c:pt>
                <c:pt idx="1">
                  <c:v>4.87</c:v>
                </c:pt>
                <c:pt idx="2">
                  <c:v>5.4</c:v>
                </c:pt>
                <c:pt idx="3">
                  <c:v>5.609999999999998</c:v>
                </c:pt>
                <c:pt idx="4">
                  <c:v>6.07</c:v>
                </c:pt>
                <c:pt idx="5">
                  <c:v>5.88</c:v>
                </c:pt>
                <c:pt idx="6">
                  <c:v>5.81</c:v>
                </c:pt>
                <c:pt idx="7">
                  <c:v>6.53</c:v>
                </c:pt>
                <c:pt idx="8" formatCode="0.00_ ">
                  <c:v>6.218941332703876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110446976"/>
        <c:axId val="-2091782800"/>
      </c:barChart>
      <c:catAx>
        <c:axId val="-2110446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091782800"/>
        <c:crosses val="autoZero"/>
        <c:auto val="1"/>
        <c:lblAlgn val="ctr"/>
        <c:lblOffset val="100"/>
        <c:noMultiLvlLbl val="0"/>
      </c:catAx>
      <c:valAx>
        <c:axId val="-20917828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110446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Sheet1!$B$373</c:f>
              <c:strCache>
                <c:ptCount val="1"/>
                <c:pt idx="0">
                  <c:v>转籍比例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Sheet1!$A$374:$A$384</c:f>
              <c:strCache>
                <c:ptCount val="11"/>
                <c:pt idx="0">
                  <c:v>2008年</c:v>
                </c:pt>
                <c:pt idx="1">
                  <c:v>2009年</c:v>
                </c:pt>
                <c:pt idx="2">
                  <c:v>2010年</c:v>
                </c:pt>
                <c:pt idx="3">
                  <c:v>2011年</c:v>
                </c:pt>
                <c:pt idx="4">
                  <c:v>2012年</c:v>
                </c:pt>
                <c:pt idx="5">
                  <c:v>2013年</c:v>
                </c:pt>
                <c:pt idx="6">
                  <c:v>2014年</c:v>
                </c:pt>
                <c:pt idx="7">
                  <c:v>2015年</c:v>
                </c:pt>
                <c:pt idx="8">
                  <c:v>2016年</c:v>
                </c:pt>
                <c:pt idx="9">
                  <c:v>2017年</c:v>
                </c:pt>
                <c:pt idx="10">
                  <c:v>2018年1-10月</c:v>
                </c:pt>
              </c:strCache>
            </c:strRef>
          </c:cat>
          <c:val>
            <c:numRef>
              <c:f>Sheet1!$B$374:$B$384</c:f>
              <c:numCache>
                <c:formatCode>General</c:formatCode>
                <c:ptCount val="11"/>
                <c:pt idx="0">
                  <c:v>12.72</c:v>
                </c:pt>
                <c:pt idx="1">
                  <c:v>13.37</c:v>
                </c:pt>
                <c:pt idx="2">
                  <c:v>11.73</c:v>
                </c:pt>
                <c:pt idx="3">
                  <c:v>15.11</c:v>
                </c:pt>
                <c:pt idx="4">
                  <c:v>16.66</c:v>
                </c:pt>
                <c:pt idx="5">
                  <c:v>19.59</c:v>
                </c:pt>
                <c:pt idx="6">
                  <c:v>21.37</c:v>
                </c:pt>
                <c:pt idx="7">
                  <c:v>19.21</c:v>
                </c:pt>
                <c:pt idx="8">
                  <c:v>21.43</c:v>
                </c:pt>
                <c:pt idx="9">
                  <c:v>21.8</c:v>
                </c:pt>
                <c:pt idx="10">
                  <c:v>25.74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69710976"/>
        <c:axId val="-2069116064"/>
      </c:barChart>
      <c:catAx>
        <c:axId val="-2069710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069116064"/>
        <c:crosses val="autoZero"/>
        <c:auto val="1"/>
        <c:lblAlgn val="ctr"/>
        <c:lblOffset val="100"/>
        <c:noMultiLvlLbl val="0"/>
      </c:catAx>
      <c:valAx>
        <c:axId val="-20691160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069710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Sheet1!$A$393</c:f>
              <c:strCache>
                <c:ptCount val="1"/>
                <c:pt idx="0">
                  <c:v>2017转籍率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0.0520973315835521"/>
                  <c:y val="0.030127223680373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Sheet1!$B$392:$M$392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Sheet1!$B$393:$M$393</c:f>
              <c:numCache>
                <c:formatCode>General</c:formatCode>
                <c:ptCount val="12"/>
                <c:pt idx="0">
                  <c:v>19.06</c:v>
                </c:pt>
                <c:pt idx="1">
                  <c:v>20.19</c:v>
                </c:pt>
                <c:pt idx="2">
                  <c:v>27.97</c:v>
                </c:pt>
                <c:pt idx="3">
                  <c:v>22.26</c:v>
                </c:pt>
                <c:pt idx="4">
                  <c:v>22.15</c:v>
                </c:pt>
                <c:pt idx="5">
                  <c:v>20.03</c:v>
                </c:pt>
                <c:pt idx="6">
                  <c:v>24.25</c:v>
                </c:pt>
                <c:pt idx="7">
                  <c:v>23.09</c:v>
                </c:pt>
                <c:pt idx="8">
                  <c:v>24.35</c:v>
                </c:pt>
                <c:pt idx="9">
                  <c:v>21.1</c:v>
                </c:pt>
                <c:pt idx="10">
                  <c:v>26.42</c:v>
                </c:pt>
                <c:pt idx="11">
                  <c:v>23.75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Sheet1!$A$394</c:f>
              <c:strCache>
                <c:ptCount val="1"/>
                <c:pt idx="0">
                  <c:v>2018转籍率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0.0520973315835521"/>
                  <c:y val="0.053275371828521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0243195538057743"/>
                  <c:y val="0.044016112569262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solidFill>
                  <a:schemeClr val="accent2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Sheet1!$B$392:$M$392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Sheet1!$B$394:$M$394</c:f>
              <c:numCache>
                <c:formatCode>General</c:formatCode>
                <c:ptCount val="12"/>
                <c:pt idx="0">
                  <c:v>25.3</c:v>
                </c:pt>
                <c:pt idx="1">
                  <c:v>19.48999999999998</c:v>
                </c:pt>
                <c:pt idx="2">
                  <c:v>20.89</c:v>
                </c:pt>
                <c:pt idx="3">
                  <c:v>24.46</c:v>
                </c:pt>
                <c:pt idx="4">
                  <c:v>28.34</c:v>
                </c:pt>
                <c:pt idx="5">
                  <c:v>26.4</c:v>
                </c:pt>
                <c:pt idx="6">
                  <c:v>25.77</c:v>
                </c:pt>
                <c:pt idx="7">
                  <c:v>27.13</c:v>
                </c:pt>
                <c:pt idx="8">
                  <c:v>29.24</c:v>
                </c:pt>
                <c:pt idx="9">
                  <c:v>28.28</c:v>
                </c:pt>
              </c:numCache>
            </c:numRef>
          </c:val>
          <c:smooth val="0"/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2107987968"/>
        <c:axId val="-2090919456"/>
      </c:lineChart>
      <c:catAx>
        <c:axId val="-2107987968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090919456"/>
        <c:crosses val="autoZero"/>
        <c:auto val="1"/>
        <c:lblAlgn val="ctr"/>
        <c:lblOffset val="100"/>
        <c:noMultiLvlLbl val="0"/>
      </c:catAx>
      <c:valAx>
        <c:axId val="-2090919456"/>
        <c:scaling>
          <c:orientation val="minMax"/>
          <c:max val="30.0"/>
          <c:min val="16.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107987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Sheet1!$D$219</c:f>
              <c:strCache>
                <c:ptCount val="1"/>
                <c:pt idx="0">
                  <c:v>2017年交易量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Sheet1!$C$220:$C$231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Sheet1!$D$220:$D$231</c:f>
              <c:numCache>
                <c:formatCode>0.00</c:formatCode>
                <c:ptCount val="12"/>
                <c:pt idx="0">
                  <c:v>88.64</c:v>
                </c:pt>
                <c:pt idx="1">
                  <c:v>82.5</c:v>
                </c:pt>
                <c:pt idx="2">
                  <c:v>107.98</c:v>
                </c:pt>
                <c:pt idx="3">
                  <c:v>101.87</c:v>
                </c:pt>
                <c:pt idx="4">
                  <c:v>99.41</c:v>
                </c:pt>
                <c:pt idx="5">
                  <c:v>103.31</c:v>
                </c:pt>
                <c:pt idx="6">
                  <c:v>100.19</c:v>
                </c:pt>
                <c:pt idx="7">
                  <c:v>105.25</c:v>
                </c:pt>
                <c:pt idx="8">
                  <c:v>109.53</c:v>
                </c:pt>
                <c:pt idx="9">
                  <c:v>103.72</c:v>
                </c:pt>
                <c:pt idx="10">
                  <c:v>114.6</c:v>
                </c:pt>
                <c:pt idx="11">
                  <c:v>123.0912</c:v>
                </c:pt>
              </c:numCache>
            </c:numRef>
          </c:val>
        </c:ser>
        <c:ser>
          <c:idx val="1"/>
          <c:order val="1"/>
          <c:tx>
            <c:strRef>
              <c:f>Sheet1!$E$219</c:f>
              <c:strCache>
                <c:ptCount val="1"/>
                <c:pt idx="0">
                  <c:v>2018年交易量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Sheet1!$C$220:$C$231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Sheet1!$E$220:$E$231</c:f>
              <c:numCache>
                <c:formatCode>0.00</c:formatCode>
                <c:ptCount val="12"/>
                <c:pt idx="0">
                  <c:v>118.8407</c:v>
                </c:pt>
                <c:pt idx="1">
                  <c:v>79.3951</c:v>
                </c:pt>
                <c:pt idx="2">
                  <c:v>120.9171</c:v>
                </c:pt>
                <c:pt idx="3">
                  <c:v>115.1196</c:v>
                </c:pt>
                <c:pt idx="4">
                  <c:v>120.3031</c:v>
                </c:pt>
                <c:pt idx="5">
                  <c:v>105.6684</c:v>
                </c:pt>
                <c:pt idx="6">
                  <c:v>113.651</c:v>
                </c:pt>
                <c:pt idx="7">
                  <c:v>118.769</c:v>
                </c:pt>
                <c:pt idx="8">
                  <c:v>122.0558</c:v>
                </c:pt>
                <c:pt idx="9">
                  <c:v>118.1762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091481232"/>
        <c:axId val="-2109898448"/>
      </c:barChart>
      <c:lineChart>
        <c:grouping val="standard"/>
        <c:varyColors val="0"/>
        <c:ser>
          <c:idx val="2"/>
          <c:order val="2"/>
          <c:tx>
            <c:strRef>
              <c:f>Sheet1!$F$219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rgbClr val="FFC00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Sheet1!$C$220:$C$231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Sheet1!$F$220:$F$229</c:f>
              <c:numCache>
                <c:formatCode>0.00%</c:formatCode>
                <c:ptCount val="10"/>
                <c:pt idx="0">
                  <c:v>0.340711868231047</c:v>
                </c:pt>
                <c:pt idx="1">
                  <c:v>-0.0376351515151515</c:v>
                </c:pt>
                <c:pt idx="2">
                  <c:v>0.119810150027783</c:v>
                </c:pt>
                <c:pt idx="3">
                  <c:v>0.130063806812604</c:v>
                </c:pt>
                <c:pt idx="4">
                  <c:v>0.210171008952822</c:v>
                </c:pt>
                <c:pt idx="5">
                  <c:v>0.0228283806020715</c:v>
                </c:pt>
                <c:pt idx="6">
                  <c:v>0.134354726020561</c:v>
                </c:pt>
                <c:pt idx="7">
                  <c:v>0.128446555819477</c:v>
                </c:pt>
                <c:pt idx="8">
                  <c:v>0.114359536200128</c:v>
                </c:pt>
                <c:pt idx="9">
                  <c:v>0.139377169301967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77333040"/>
        <c:axId val="-2051160992"/>
      </c:lineChart>
      <c:catAx>
        <c:axId val="-2091481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109898448"/>
        <c:crosses val="autoZero"/>
        <c:auto val="1"/>
        <c:lblAlgn val="ctr"/>
        <c:lblOffset val="100"/>
        <c:noMultiLvlLbl val="0"/>
      </c:catAx>
      <c:valAx>
        <c:axId val="-2109898448"/>
        <c:scaling>
          <c:orientation val="minMax"/>
          <c:max val="150.0"/>
          <c:min val="60.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091481232"/>
        <c:crosses val="autoZero"/>
        <c:crossBetween val="between"/>
      </c:valAx>
      <c:catAx>
        <c:axId val="-20773330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2051160992"/>
        <c:crosses val="autoZero"/>
        <c:auto val="1"/>
        <c:lblAlgn val="ctr"/>
        <c:lblOffset val="100"/>
        <c:noMultiLvlLbl val="0"/>
      </c:catAx>
      <c:valAx>
        <c:axId val="-2051160992"/>
        <c:scaling>
          <c:orientation val="minMax"/>
          <c:max val="0.6"/>
          <c:min val="-0.4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07733304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306199401131"/>
          <c:y val="0.031377724690451"/>
          <c:w val="0.556791061328605"/>
          <c:h val="0.93724455061910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五菱之光</c:v>
                </c:pt>
                <c:pt idx="2">
                  <c:v>凯越</c:v>
                </c:pt>
                <c:pt idx="3">
                  <c:v>雅阁</c:v>
                </c:pt>
                <c:pt idx="4">
                  <c:v>宝来三厢</c:v>
                </c:pt>
                <c:pt idx="5">
                  <c:v>奥迪A6L</c:v>
                </c:pt>
                <c:pt idx="6">
                  <c:v>宏光</c:v>
                </c:pt>
                <c:pt idx="7">
                  <c:v>荣光</c:v>
                </c:pt>
                <c:pt idx="8">
                  <c:v>凯美瑞</c:v>
                </c:pt>
                <c:pt idx="9">
                  <c:v>科鲁兹三厢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0.0203</c:v>
                </c:pt>
                <c:pt idx="1">
                  <c:v>0.0166</c:v>
                </c:pt>
                <c:pt idx="2">
                  <c:v>0.015</c:v>
                </c:pt>
                <c:pt idx="3">
                  <c:v>0.0143</c:v>
                </c:pt>
                <c:pt idx="4">
                  <c:v>0.0137</c:v>
                </c:pt>
                <c:pt idx="5">
                  <c:v>0.0135</c:v>
                </c:pt>
                <c:pt idx="6">
                  <c:v>0.0129</c:v>
                </c:pt>
                <c:pt idx="7">
                  <c:v>0.012</c:v>
                </c:pt>
                <c:pt idx="8">
                  <c:v>0.0117</c:v>
                </c:pt>
                <c:pt idx="9">
                  <c:v>0.0115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-2075200768"/>
        <c:axId val="-2032847856"/>
      </c:barChart>
      <c:catAx>
        <c:axId val="-207520076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032847856"/>
        <c:crosses val="autoZero"/>
        <c:auto val="1"/>
        <c:lblAlgn val="ctr"/>
        <c:lblOffset val="100"/>
        <c:noMultiLvlLbl val="0"/>
      </c:catAx>
      <c:valAx>
        <c:axId val="-2032847856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crossAx val="-2075200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306199401131"/>
          <c:y val="0.031377724690451"/>
          <c:w val="0.556791061328605"/>
          <c:h val="0.93724455061910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雅阁</c:v>
                </c:pt>
                <c:pt idx="1">
                  <c:v>宝马5系</c:v>
                </c:pt>
                <c:pt idx="2">
                  <c:v>奥迪A6L</c:v>
                </c:pt>
                <c:pt idx="3">
                  <c:v>奥迪A4L</c:v>
                </c:pt>
                <c:pt idx="4">
                  <c:v>凯美瑞</c:v>
                </c:pt>
                <c:pt idx="5">
                  <c:v>科鲁兹三厢</c:v>
                </c:pt>
                <c:pt idx="6">
                  <c:v>卡罗拉</c:v>
                </c:pt>
                <c:pt idx="7">
                  <c:v>朗逸</c:v>
                </c:pt>
                <c:pt idx="8">
                  <c:v>宝马3系</c:v>
                </c:pt>
                <c:pt idx="9">
                  <c:v>天籁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0.0192</c:v>
                </c:pt>
                <c:pt idx="1">
                  <c:v>0.0188</c:v>
                </c:pt>
                <c:pt idx="2">
                  <c:v>0.0172</c:v>
                </c:pt>
                <c:pt idx="3">
                  <c:v>0.0164</c:v>
                </c:pt>
                <c:pt idx="4">
                  <c:v>0.0159</c:v>
                </c:pt>
                <c:pt idx="5">
                  <c:v>0.0137</c:v>
                </c:pt>
                <c:pt idx="6">
                  <c:v>0.0136</c:v>
                </c:pt>
                <c:pt idx="7">
                  <c:v>0.0134</c:v>
                </c:pt>
                <c:pt idx="8">
                  <c:v>0.0132</c:v>
                </c:pt>
                <c:pt idx="9">
                  <c:v>0.0125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-2035592864"/>
        <c:axId val="-2047783664"/>
      </c:barChart>
      <c:catAx>
        <c:axId val="-203559286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047783664"/>
        <c:crosses val="autoZero"/>
        <c:auto val="1"/>
        <c:lblAlgn val="ctr"/>
        <c:lblOffset val="100"/>
        <c:noMultiLvlLbl val="0"/>
      </c:catAx>
      <c:valAx>
        <c:axId val="-2047783664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crossAx val="-2035592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Sheet2!$C$268</c:f>
              <c:strCache>
                <c:ptCount val="1"/>
                <c:pt idx="0">
                  <c:v>新车</c:v>
                </c:pt>
              </c:strCache>
            </c:strRef>
          </c:tx>
          <c:marker>
            <c:symbol val="none"/>
          </c:marker>
          <c:cat>
            <c:strRef>
              <c:f>Sheet2!$B$269:$B$278</c:f>
              <c:strCache>
                <c:ptCount val="10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</c:strCache>
            </c:strRef>
          </c:cat>
          <c:val>
            <c:numRef>
              <c:f>Sheet2!$C$269:$C$278</c:f>
              <c:numCache>
                <c:formatCode>General</c:formatCode>
                <c:ptCount val="10"/>
                <c:pt idx="0">
                  <c:v>31638.0</c:v>
                </c:pt>
                <c:pt idx="1">
                  <c:v>29150.0</c:v>
                </c:pt>
                <c:pt idx="2">
                  <c:v>55723.0</c:v>
                </c:pt>
                <c:pt idx="3">
                  <c:v>71529.0</c:v>
                </c:pt>
                <c:pt idx="4">
                  <c:v>92188.0</c:v>
                </c:pt>
                <c:pt idx="5">
                  <c:v>71660.0</c:v>
                </c:pt>
                <c:pt idx="6">
                  <c:v>70835.0</c:v>
                </c:pt>
                <c:pt idx="7">
                  <c:v>84226.0</c:v>
                </c:pt>
                <c:pt idx="8">
                  <c:v>98667.0</c:v>
                </c:pt>
                <c:pt idx="9">
                  <c:v>119793.0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997740896"/>
        <c:axId val="-2075255568"/>
      </c:lineChart>
      <c:lineChart>
        <c:grouping val="standard"/>
        <c:varyColors val="0"/>
        <c:ser>
          <c:idx val="1"/>
          <c:order val="1"/>
          <c:tx>
            <c:strRef>
              <c:f>Sheet2!$D$268</c:f>
              <c:strCache>
                <c:ptCount val="1"/>
                <c:pt idx="0">
                  <c:v>二手车</c:v>
                </c:pt>
              </c:strCache>
            </c:strRef>
          </c:tx>
          <c:marker>
            <c:symbol val="none"/>
          </c:marker>
          <c:cat>
            <c:strRef>
              <c:f>Sheet2!$B$269:$B$278</c:f>
              <c:strCache>
                <c:ptCount val="10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</c:strCache>
            </c:strRef>
          </c:cat>
          <c:val>
            <c:numRef>
              <c:f>Sheet2!$D$269:$D$278</c:f>
              <c:numCache>
                <c:formatCode>0.00</c:formatCode>
                <c:ptCount val="10"/>
                <c:pt idx="0">
                  <c:v>0.0742997309700902</c:v>
                </c:pt>
                <c:pt idx="1">
                  <c:v>0.0694334546605476</c:v>
                </c:pt>
                <c:pt idx="2">
                  <c:v>0.129292609590125</c:v>
                </c:pt>
                <c:pt idx="3">
                  <c:v>0.114891596771641</c:v>
                </c:pt>
                <c:pt idx="4">
                  <c:v>0.106583320145593</c:v>
                </c:pt>
                <c:pt idx="5">
                  <c:v>0.0919053647729071</c:v>
                </c:pt>
                <c:pt idx="6">
                  <c:v>0.0997784459566387</c:v>
                </c:pt>
                <c:pt idx="7">
                  <c:v>0.114535527773382</c:v>
                </c:pt>
                <c:pt idx="8">
                  <c:v>0.100174078176927</c:v>
                </c:pt>
                <c:pt idx="9">
                  <c:v>0.0991058711821491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47170192"/>
        <c:axId val="-2032727552"/>
      </c:lineChart>
      <c:catAx>
        <c:axId val="-1997740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2075255568"/>
        <c:crosses val="autoZero"/>
        <c:auto val="1"/>
        <c:lblAlgn val="ctr"/>
        <c:lblOffset val="100"/>
        <c:noMultiLvlLbl val="0"/>
      </c:catAx>
      <c:valAx>
        <c:axId val="-2075255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1997740896"/>
        <c:crosses val="autoZero"/>
        <c:crossBetween val="between"/>
      </c:valAx>
      <c:valAx>
        <c:axId val="-2032727552"/>
        <c:scaling>
          <c:orientation val="minMax"/>
        </c:scaling>
        <c:delete val="0"/>
        <c:axPos val="r"/>
        <c:numFmt formatCode="0.00" sourceLinked="1"/>
        <c:majorTickMark val="out"/>
        <c:minorTickMark val="none"/>
        <c:tickLblPos val="nextTo"/>
        <c:crossAx val="-2047170192"/>
        <c:crosses val="max"/>
        <c:crossBetween val="between"/>
      </c:valAx>
      <c:catAx>
        <c:axId val="-204717019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-2032727552"/>
        <c:crosses val="autoZero"/>
        <c:auto val="1"/>
        <c:lblAlgn val="ctr"/>
        <c:lblOffset val="100"/>
        <c:noMultiLvlLbl val="0"/>
      </c:cat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'10月'!$B$3</c:f>
              <c:strCache>
                <c:ptCount val="1"/>
                <c:pt idx="0">
                  <c:v>数量</c:v>
                </c:pt>
              </c:strCache>
            </c:strRef>
          </c:tx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0503144338449021"/>
                  <c:y val="-0.073588602996273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'10月'!$C$2:$J$2</c:f>
              <c:strCache>
                <c:ptCount val="8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K</c:v>
                </c:pt>
                <c:pt idx="6">
                  <c:v>M</c:v>
                </c:pt>
                <c:pt idx="7">
                  <c:v>S</c:v>
                </c:pt>
              </c:strCache>
            </c:strRef>
          </c:cat>
          <c:val>
            <c:numRef>
              <c:f>'10月'!$C$3:$J$3</c:f>
              <c:numCache>
                <c:formatCode>General</c:formatCode>
                <c:ptCount val="8"/>
                <c:pt idx="0">
                  <c:v>843.0</c:v>
                </c:pt>
                <c:pt idx="1">
                  <c:v>322.0</c:v>
                </c:pt>
                <c:pt idx="2">
                  <c:v>915.0</c:v>
                </c:pt>
                <c:pt idx="3">
                  <c:v>0.0</c:v>
                </c:pt>
                <c:pt idx="4">
                  <c:v>9.0</c:v>
                </c:pt>
                <c:pt idx="5">
                  <c:v>1.0</c:v>
                </c:pt>
                <c:pt idx="6">
                  <c:v>143.0</c:v>
                </c:pt>
                <c:pt idx="7">
                  <c:v>272.0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5537843947997"/>
          <c:y val="0.156111123343246"/>
          <c:w val="0.0881111848970686"/>
          <c:h val="0.659035234941038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'9月'!$B$3</c:f>
              <c:strCache>
                <c:ptCount val="1"/>
                <c:pt idx="0">
                  <c:v>数量</c:v>
                </c:pt>
              </c:strCache>
            </c:strRef>
          </c:tx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'9月'!$C$2:$K$2</c:f>
              <c:strCache>
                <c:ptCount val="8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K</c:v>
                </c:pt>
                <c:pt idx="6">
                  <c:v>M</c:v>
                </c:pt>
                <c:pt idx="7">
                  <c:v>S</c:v>
                </c:pt>
              </c:strCache>
            </c:strRef>
          </c:cat>
          <c:val>
            <c:numRef>
              <c:f>'9月'!$C$3:$K$3</c:f>
              <c:numCache>
                <c:formatCode>General</c:formatCode>
                <c:ptCount val="9"/>
                <c:pt idx="0">
                  <c:v>707.0</c:v>
                </c:pt>
                <c:pt idx="1">
                  <c:v>311.0</c:v>
                </c:pt>
                <c:pt idx="2">
                  <c:v>940.0</c:v>
                </c:pt>
                <c:pt idx="3">
                  <c:v>0.0</c:v>
                </c:pt>
                <c:pt idx="4">
                  <c:v>5.0</c:v>
                </c:pt>
                <c:pt idx="5">
                  <c:v>5.0</c:v>
                </c:pt>
                <c:pt idx="6">
                  <c:v>136.0</c:v>
                </c:pt>
                <c:pt idx="7">
                  <c:v>428.0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19695756780403"/>
          <c:y val="0.123272455526393"/>
          <c:w val="0.0914153543307086"/>
          <c:h val="0.75345472440944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'10月'!$C$21</c:f>
              <c:strCache>
                <c:ptCount val="1"/>
                <c:pt idx="0">
                  <c:v>数量</c:v>
                </c:pt>
              </c:strCache>
            </c:strRef>
          </c:tx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'10月'!$B$22:$B$28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'10月'!$C$22:$C$28</c:f>
              <c:numCache>
                <c:formatCode>General</c:formatCode>
                <c:ptCount val="7"/>
                <c:pt idx="0">
                  <c:v>887.0</c:v>
                </c:pt>
                <c:pt idx="1">
                  <c:v>866.0</c:v>
                </c:pt>
                <c:pt idx="2">
                  <c:v>251.0</c:v>
                </c:pt>
                <c:pt idx="3">
                  <c:v>158.0</c:v>
                </c:pt>
                <c:pt idx="4">
                  <c:v>60.0</c:v>
                </c:pt>
                <c:pt idx="5">
                  <c:v>133.0</c:v>
                </c:pt>
                <c:pt idx="6">
                  <c:v>150.0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97724017529483"/>
          <c:y val="0.17652731144456"/>
          <c:w val="0.178595741143217"/>
          <c:h val="0.63688248402911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'9月'!$B$22:$B$28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'9月'!$C$22:$C$28</c:f>
              <c:numCache>
                <c:formatCode>General</c:formatCode>
                <c:ptCount val="7"/>
                <c:pt idx="0">
                  <c:v>528.0</c:v>
                </c:pt>
                <c:pt idx="1">
                  <c:v>944.0</c:v>
                </c:pt>
                <c:pt idx="2">
                  <c:v>595.0</c:v>
                </c:pt>
                <c:pt idx="3">
                  <c:v>109.0</c:v>
                </c:pt>
                <c:pt idx="4">
                  <c:v>60.0</c:v>
                </c:pt>
                <c:pt idx="5">
                  <c:v>152.0</c:v>
                </c:pt>
                <c:pt idx="6">
                  <c:v>144.0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'10月'!$B$34:$B$40</c:f>
              <c:strCache>
                <c:ptCount val="7"/>
                <c:pt idx="0">
                  <c:v>东北</c:v>
                </c:pt>
                <c:pt idx="1">
                  <c:v>华东</c:v>
                </c:pt>
                <c:pt idx="2">
                  <c:v>华北</c:v>
                </c:pt>
                <c:pt idx="3">
                  <c:v>华中</c:v>
                </c:pt>
                <c:pt idx="4">
                  <c:v>华南</c:v>
                </c:pt>
                <c:pt idx="5">
                  <c:v>西南</c:v>
                </c:pt>
                <c:pt idx="6">
                  <c:v>西北</c:v>
                </c:pt>
              </c:strCache>
            </c:strRef>
          </c:cat>
          <c:val>
            <c:numRef>
              <c:f>'10月'!$C$34:$C$40</c:f>
              <c:numCache>
                <c:formatCode>General</c:formatCode>
                <c:ptCount val="7"/>
                <c:pt idx="0">
                  <c:v>257.0</c:v>
                </c:pt>
                <c:pt idx="1">
                  <c:v>980.0</c:v>
                </c:pt>
                <c:pt idx="2">
                  <c:v>590.0</c:v>
                </c:pt>
                <c:pt idx="3">
                  <c:v>24.0</c:v>
                </c:pt>
                <c:pt idx="4">
                  <c:v>117.0</c:v>
                </c:pt>
                <c:pt idx="5">
                  <c:v>394.0</c:v>
                </c:pt>
                <c:pt idx="6">
                  <c:v>143.0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6"/>
              <c:layout>
                <c:manualLayout>
                  <c:x val="0.0"/>
                  <c:y val="-0.041666666666666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'9月'!$B$35:$B$41</c:f>
              <c:strCache>
                <c:ptCount val="7"/>
                <c:pt idx="0">
                  <c:v>东北</c:v>
                </c:pt>
                <c:pt idx="1">
                  <c:v>华东</c:v>
                </c:pt>
                <c:pt idx="2">
                  <c:v>华北</c:v>
                </c:pt>
                <c:pt idx="3">
                  <c:v>华中</c:v>
                </c:pt>
                <c:pt idx="4">
                  <c:v>华南</c:v>
                </c:pt>
                <c:pt idx="5">
                  <c:v>西南</c:v>
                </c:pt>
                <c:pt idx="6">
                  <c:v>西北</c:v>
                </c:pt>
              </c:strCache>
            </c:strRef>
          </c:cat>
          <c:val>
            <c:numRef>
              <c:f>'9月'!$C$35:$C$41</c:f>
              <c:numCache>
                <c:formatCode>General</c:formatCode>
                <c:ptCount val="7"/>
                <c:pt idx="0">
                  <c:v>202.0</c:v>
                </c:pt>
                <c:pt idx="1">
                  <c:v>1094.0</c:v>
                </c:pt>
                <c:pt idx="2">
                  <c:v>310.0</c:v>
                </c:pt>
                <c:pt idx="3">
                  <c:v>0.0</c:v>
                </c:pt>
                <c:pt idx="4">
                  <c:v>502.0</c:v>
                </c:pt>
                <c:pt idx="5">
                  <c:v>240.0</c:v>
                </c:pt>
                <c:pt idx="6">
                  <c:v>184.0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813931977252843"/>
          <c:y val="0.206989647127442"/>
          <c:w val="0.102734689413823"/>
          <c:h val="0.58602034120734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2"/>
              <c:layout>
                <c:manualLayout>
                  <c:x val="-0.248734837481498"/>
                  <c:y val="-0.069390344849385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0794473229706391"/>
                  <c:y val="-0.11851898512685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'10月'!$C$48:$F$48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'10月'!$C$49:$F$49</c:f>
              <c:numCache>
                <c:formatCode>General</c:formatCode>
                <c:ptCount val="4"/>
                <c:pt idx="0">
                  <c:v>2122.0</c:v>
                </c:pt>
                <c:pt idx="1">
                  <c:v>336.0</c:v>
                </c:pt>
                <c:pt idx="2">
                  <c:v>46.0</c:v>
                </c:pt>
                <c:pt idx="3">
                  <c:v>1.0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1758339448534"/>
          <c:y val="0.21487707843118"/>
          <c:w val="0.671276745372196"/>
          <c:h val="0.734931210841164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Sheet1!$D$69</c:f>
              <c:strCache>
                <c:ptCount val="1"/>
                <c:pt idx="0">
                  <c:v>2018年9月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Sheet1!$B$70:$B$79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Sheet1!$D$70:$D$79</c:f>
              <c:numCache>
                <c:formatCode>0.00%</c:formatCode>
                <c:ptCount val="10"/>
                <c:pt idx="0">
                  <c:v>0.00174018768464915</c:v>
                </c:pt>
                <c:pt idx="1">
                  <c:v>0.00766206931583751</c:v>
                </c:pt>
                <c:pt idx="2">
                  <c:v>0.0119281508949186</c:v>
                </c:pt>
                <c:pt idx="3">
                  <c:v>0.0183440688603082</c:v>
                </c:pt>
                <c:pt idx="4">
                  <c:v>0.0266730462624472</c:v>
                </c:pt>
                <c:pt idx="5">
                  <c:v>0.0573065761725375</c:v>
                </c:pt>
                <c:pt idx="6">
                  <c:v>0.0816036599653601</c:v>
                </c:pt>
                <c:pt idx="7">
                  <c:v>0.085011117865763</c:v>
                </c:pt>
                <c:pt idx="8">
                  <c:v>0.112524763264015</c:v>
                </c:pt>
                <c:pt idx="9">
                  <c:v>0.597206359714163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1966721136"/>
        <c:axId val="-2077763392"/>
      </c:barChart>
      <c:barChart>
        <c:barDir val="bar"/>
        <c:grouping val="clustered"/>
        <c:varyColors val="0"/>
        <c:ser>
          <c:idx val="0"/>
          <c:order val="0"/>
          <c:tx>
            <c:strRef>
              <c:f>Sheet1!$C$69</c:f>
              <c:strCache>
                <c:ptCount val="1"/>
                <c:pt idx="0">
                  <c:v>2018年10月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Sheet1!$B$70:$B$79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Sheet1!$C$70:$C$79</c:f>
              <c:numCache>
                <c:formatCode>0.00%</c:formatCode>
                <c:ptCount val="10"/>
                <c:pt idx="0">
                  <c:v>0.00155530470602372</c:v>
                </c:pt>
                <c:pt idx="1">
                  <c:v>0.00392972527463229</c:v>
                </c:pt>
                <c:pt idx="2">
                  <c:v>0.0121970413670434</c:v>
                </c:pt>
                <c:pt idx="3">
                  <c:v>0.0195673917421613</c:v>
                </c:pt>
                <c:pt idx="4">
                  <c:v>0.0283432704723963</c:v>
                </c:pt>
                <c:pt idx="5">
                  <c:v>0.0534608491388283</c:v>
                </c:pt>
                <c:pt idx="6">
                  <c:v>0.0747240138031177</c:v>
                </c:pt>
                <c:pt idx="7">
                  <c:v>0.0903667574350842</c:v>
                </c:pt>
                <c:pt idx="8">
                  <c:v>0.106551065273718</c:v>
                </c:pt>
                <c:pt idx="9">
                  <c:v>0.609304580786994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113659856"/>
        <c:axId val="-2049342272"/>
      </c:barChart>
      <c:catAx>
        <c:axId val="-19667211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077763392"/>
        <c:crosses val="autoZero"/>
        <c:auto val="1"/>
        <c:lblAlgn val="ctr"/>
        <c:lblOffset val="1000"/>
        <c:noMultiLvlLbl val="0"/>
      </c:catAx>
      <c:valAx>
        <c:axId val="-2077763392"/>
        <c:scaling>
          <c:orientation val="minMax"/>
          <c:max val="0.65"/>
          <c:min val="-0.65"/>
        </c:scaling>
        <c:delete val="1"/>
        <c:axPos val="b"/>
        <c:numFmt formatCode="0.00%" sourceLinked="1"/>
        <c:majorTickMark val="out"/>
        <c:minorTickMark val="none"/>
        <c:tickLblPos val="nextTo"/>
        <c:crossAx val="-1966721136"/>
        <c:crosses val="autoZero"/>
        <c:crossBetween val="between"/>
        <c:minorUnit val="0.02"/>
      </c:valAx>
      <c:valAx>
        <c:axId val="-2049342272"/>
        <c:scaling>
          <c:orientation val="maxMin"/>
          <c:max val="0.34"/>
          <c:min val="-0.330000000000002"/>
        </c:scaling>
        <c:delete val="1"/>
        <c:axPos val="t"/>
        <c:numFmt formatCode="0.00%" sourceLinked="1"/>
        <c:majorTickMark val="none"/>
        <c:minorTickMark val="none"/>
        <c:tickLblPos val="none"/>
        <c:crossAx val="-2113659856"/>
        <c:crosses val="max"/>
        <c:crossBetween val="between"/>
        <c:majorUnit val="0.01"/>
      </c:valAx>
      <c:catAx>
        <c:axId val="-2113659856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one"/>
        <c:crossAx val="-204934227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 b="0"/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2"/>
              <c:layout>
                <c:manualLayout>
                  <c:x val="-0.270821672693948"/>
                  <c:y val="-0.060588190268269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24071412621124"/>
                  <c:y val="-0.15116563110479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'9月'!$C$50:$F$50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'9月'!$C$51:$F$51</c:f>
              <c:numCache>
                <c:formatCode>General</c:formatCode>
                <c:ptCount val="4"/>
                <c:pt idx="0">
                  <c:v>2323.0</c:v>
                </c:pt>
                <c:pt idx="1">
                  <c:v>175.0</c:v>
                </c:pt>
                <c:pt idx="2">
                  <c:v>34.0</c:v>
                </c:pt>
                <c:pt idx="3">
                  <c:v>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lang="zh-CN" altLang="en-US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2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29805810907344"/>
          <c:y val="0.0344238611181133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7"/>
          <c:y val="0.212010320743805"/>
          <c:w val="0.518281496062992"/>
          <c:h val="0.757857759129595"/>
        </c:manualLayout>
      </c:layout>
      <c:pieChart>
        <c:varyColors val="1"/>
        <c:ser>
          <c:idx val="0"/>
          <c:order val="0"/>
          <c:tx>
            <c:strRef>
              <c:f>Sheet1!$G$99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0.0028795061331618"/>
                  <c:y val="0.036783961326868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00864264832164"/>
                  <c:y val="-0.056422992970794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00429602549681298"/>
                  <c:y val="-0.050082595607752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0110679468637849"/>
                  <c:y val="0.0027080089565075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000313085864266967"/>
                  <c:y val="0.02321425923454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.00311559269377043"/>
                  <c:y val="0.009799368299301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Sheet1!$H$99:$M$99</c:f>
              <c:numCache>
                <c:formatCode>0.00%</c:formatCode>
                <c:ptCount val="6"/>
                <c:pt idx="0">
                  <c:v>0.309948400649539</c:v>
                </c:pt>
                <c:pt idx="1">
                  <c:v>0.257699347347688</c:v>
                </c:pt>
                <c:pt idx="2">
                  <c:v>0.157940056924784</c:v>
                </c:pt>
                <c:pt idx="3">
                  <c:v>0.141033035709897</c:v>
                </c:pt>
                <c:pt idx="4">
                  <c:v>0.0781740810350676</c:v>
                </c:pt>
                <c:pt idx="5">
                  <c:v>0.0552050783330247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77523385563907"/>
          <c:y val="0.335472336807084"/>
          <c:w val="0.120636765145741"/>
          <c:h val="0.485506547697183"/>
        </c:manualLayout>
      </c:layout>
      <c:overlay val="0"/>
      <c:txPr>
        <a:bodyPr/>
        <a:lstStyle/>
        <a:p>
          <a:pPr>
            <a:defRPr sz="8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zero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lang="zh-CN" altLang="en-US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2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7"/>
          <c:y val="0.212010320743805"/>
          <c:w val="0.518281496062992"/>
          <c:h val="0.757857759129595"/>
        </c:manualLayout>
      </c:layout>
      <c:pieChart>
        <c:varyColors val="1"/>
        <c:ser>
          <c:idx val="0"/>
          <c:order val="0"/>
          <c:tx>
            <c:strRef>
              <c:f>Sheet1!$G$99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0.0028795061331618"/>
                  <c:y val="0.036783961326868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00936995834236"/>
                  <c:y val="-0.045987354554139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00429602549681298"/>
                  <c:y val="-0.050082595607752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0110679468637849"/>
                  <c:y val="0.0027080089565075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000313085864266967"/>
                  <c:y val="0.02321425923454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.00311559269377043"/>
                  <c:y val="0.009799368299301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Sheet1!$H$99:$M$99</c:f>
              <c:numCache>
                <c:formatCode>0.00%</c:formatCode>
                <c:ptCount val="6"/>
                <c:pt idx="0">
                  <c:v>0.31540953254547</c:v>
                </c:pt>
                <c:pt idx="1">
                  <c:v>0.263298362952947</c:v>
                </c:pt>
                <c:pt idx="2">
                  <c:v>0.154543808313349</c:v>
                </c:pt>
                <c:pt idx="3">
                  <c:v>0.135332664275886</c:v>
                </c:pt>
                <c:pt idx="4">
                  <c:v>0.0789456760329068</c:v>
                </c:pt>
                <c:pt idx="5">
                  <c:v>0.052469955879441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0" i="0" baseline="0">
                <a:effectLst/>
              </a:rPr>
              <a:t>2018</a:t>
            </a:r>
            <a:r>
              <a:rPr lang="zh-CN" altLang="zh-CN" sz="1200" b="0" i="0" baseline="0">
                <a:effectLst/>
              </a:rPr>
              <a:t>年</a:t>
            </a:r>
            <a:r>
              <a:rPr lang="en-US" altLang="zh-CN" sz="1200" b="0" i="0" baseline="0">
                <a:effectLst/>
              </a:rPr>
              <a:t>10</a:t>
            </a:r>
            <a:r>
              <a:rPr lang="zh-CN" altLang="en-US" sz="1200" b="0" i="0" baseline="0">
                <a:effectLst/>
              </a:rPr>
              <a:t>月</a:t>
            </a:r>
            <a:r>
              <a:rPr lang="zh-CN" altLang="zh-CN" sz="1200" b="0" i="0" baseline="0">
                <a:effectLst/>
              </a:rPr>
              <a:t>交易使用年限分析</a:t>
            </a:r>
            <a:endParaRPr lang="zh-CN" altLang="zh-CN" sz="1200">
              <a:effectLst/>
            </a:endParaRPr>
          </a:p>
        </c:rich>
      </c:tx>
      <c:layout>
        <c:manualLayout>
          <c:xMode val="edge"/>
          <c:yMode val="edge"/>
          <c:x val="0.149341715350097"/>
          <c:y val="0.012139735235704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7"/>
          <c:y val="0.212010320743805"/>
          <c:w val="0.518281496062992"/>
          <c:h val="0.757857759129595"/>
        </c:manualLayout>
      </c:layout>
      <c:doughnutChart>
        <c:varyColors val="1"/>
        <c:ser>
          <c:idx val="0"/>
          <c:order val="0"/>
          <c:tx>
            <c:strRef>
              <c:f>Sheet1!$C$191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31692979531792"/>
                  <c:y val="-0.1220875346232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r"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3204600055033"/>
                      <c:h val="0.161783289825904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0347850516439877"/>
                  <c:y val="0.11663507255092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52374141113458"/>
                      <c:h val="0.104360043806228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49468764003585"/>
                  <c:y val="-0.032697137998393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1202321127542"/>
                      <c:h val="0.265419321801096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0.098622146463043"/>
                  <c:y val="-0.1322482630239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67379982608881"/>
                      <c:h val="0.11395482024051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Sheet1!$B$192:$B$195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Sheet1!$C$192:$C$195</c:f>
              <c:numCache>
                <c:formatCode>0.00%</c:formatCode>
                <c:ptCount val="4"/>
                <c:pt idx="0">
                  <c:v>0.236279386204667</c:v>
                </c:pt>
                <c:pt idx="1">
                  <c:v>0.442399569456456</c:v>
                </c:pt>
                <c:pt idx="2">
                  <c:v>0.218219066106373</c:v>
                </c:pt>
                <c:pt idx="3">
                  <c:v>0.103101978232504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0" i="0" baseline="0">
                <a:effectLst/>
              </a:rPr>
              <a:t>2018</a:t>
            </a:r>
            <a:r>
              <a:rPr lang="zh-CN" altLang="zh-CN" sz="1200" b="0" i="0" baseline="0">
                <a:effectLst/>
              </a:rPr>
              <a:t>年</a:t>
            </a:r>
            <a:r>
              <a:rPr lang="en-US" altLang="zh-CN" sz="1200" b="0" i="0" baseline="0">
                <a:effectLst/>
              </a:rPr>
              <a:t>9</a:t>
            </a:r>
            <a:r>
              <a:rPr lang="zh-CN" altLang="en-US" sz="1200" b="0" i="0" baseline="0">
                <a:effectLst/>
              </a:rPr>
              <a:t>月</a:t>
            </a:r>
            <a:r>
              <a:rPr lang="zh-CN" altLang="zh-CN" sz="1200" b="0" i="0" baseline="0">
                <a:effectLst/>
              </a:rPr>
              <a:t>交易使用年限分析</a:t>
            </a:r>
            <a:endParaRPr lang="zh-CN" altLang="zh-CN" sz="1200">
              <a:effectLst/>
            </a:endParaRPr>
          </a:p>
        </c:rich>
      </c:tx>
      <c:layout>
        <c:manualLayout>
          <c:xMode val="edge"/>
          <c:yMode val="edge"/>
          <c:x val="0.191565143563035"/>
          <c:y val="0.0546839633473934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7"/>
          <c:y val="0.212010320743805"/>
          <c:w val="0.518281496062992"/>
          <c:h val="0.757857759129595"/>
        </c:manualLayout>
      </c:layout>
      <c:doughnutChart>
        <c:varyColors val="1"/>
        <c:ser>
          <c:idx val="0"/>
          <c:order val="0"/>
          <c:tx>
            <c:strRef>
              <c:f>Sheet1!$C$191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94890570524031"/>
                  <c:y val="-0.093400097537034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3"/>
                      <c:h val="0.13479959866927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0287312297215109"/>
                  <c:y val="0.11410248843689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"/>
                      <c:h val="0.0992948755781554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6976896719402"/>
                  <c:y val="-0.0934771331566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"/>
                      <c:h val="0.174249290992734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0380423951354857"/>
                  <c:y val="-0.1389320073762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0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04346190318431"/>
                      <c:h val="0.11901972106277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Sheet1!$B$192:$B$195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Sheet1!$C$192:$C$195</c:f>
              <c:numCache>
                <c:formatCode>0.00%</c:formatCode>
                <c:ptCount val="4"/>
                <c:pt idx="0">
                  <c:v>0.224630865554935</c:v>
                </c:pt>
                <c:pt idx="1">
                  <c:v>0.453748203690443</c:v>
                </c:pt>
                <c:pt idx="2">
                  <c:v>0.218972797687615</c:v>
                </c:pt>
                <c:pt idx="3">
                  <c:v>0.102648133067007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7"/>
          <c:y val="0.150204433483207"/>
          <c:w val="0.556217880095124"/>
          <c:h val="0.69959113303360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0638008754802435"/>
                  <c:y val="-0.11598251968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0816406068890123"/>
                  <c:y val="0.09187131082217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0604187343150679"/>
                  <c:y val="0.09551456154700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0961773298933242"/>
                  <c:y val="0.00195937215069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069142157381537"/>
                  <c:y val="-0.05918570417184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0480466583490118"/>
                  <c:y val="-0.06928994705168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0.0110681284265445"/>
                  <c:y val="-0.09902034152922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0.3778</c:v>
                </c:pt>
                <c:pt idx="1">
                  <c:v>0.1757</c:v>
                </c:pt>
                <c:pt idx="2">
                  <c:v>0.1851</c:v>
                </c:pt>
                <c:pt idx="3">
                  <c:v>0.116</c:v>
                </c:pt>
                <c:pt idx="4">
                  <c:v>0.0469</c:v>
                </c:pt>
                <c:pt idx="5">
                  <c:v>0.0783</c:v>
                </c:pt>
                <c:pt idx="6">
                  <c:v>0.0202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overlay val="0"/>
      <c:txPr>
        <a:bodyPr/>
        <a:lstStyle/>
        <a:p>
          <a:pPr>
            <a:defRPr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  <c:userShapes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7"/>
          <c:y val="0.150204433483207"/>
          <c:w val="0.556217880095124"/>
          <c:h val="0.69959113303360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0638008754802435"/>
                  <c:y val="-0.11598251968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0816406068890123"/>
                  <c:y val="0.09187131082217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0604187343150679"/>
                  <c:y val="0.09551456154700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0961773298933242"/>
                  <c:y val="0.00195937215069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069142157381537"/>
                  <c:y val="-0.05918570417184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0480466583490118"/>
                  <c:y val="-0.06928994705168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0.0110681284265445"/>
                  <c:y val="-0.09902034152922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0.393467527535131</c:v>
                </c:pt>
                <c:pt idx="1">
                  <c:v>0.180737695761936</c:v>
                </c:pt>
                <c:pt idx="2">
                  <c:v>0.171533254395568</c:v>
                </c:pt>
                <c:pt idx="3">
                  <c:v>0.113648041822122</c:v>
                </c:pt>
                <c:pt idx="4">
                  <c:v>0.0473626594580103</c:v>
                </c:pt>
                <c:pt idx="5">
                  <c:v>0.0741046893501039</c:v>
                </c:pt>
                <c:pt idx="6">
                  <c:v>0.0191461316771296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  <c:userShapes r:id="rId3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34.69%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13.86%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8.09%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8.80%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C788A301-0D95-4037-9048-B0892631D40A}" type="presOf" srcId="{720E01A6-D50D-45FE-A3FA-3DCC4AFE2A92}" destId="{EA72C591-9724-4095-A831-C421826EF975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FA6A5163-3FD6-4D68-9436-1174AA033C68}" type="presOf" srcId="{4C16F304-B896-4F90-9C5F-AB4170A2464C}" destId="{865E54A3-B4BE-4468-AC89-EB577B209FA0}" srcOrd="0" destOrd="0" presId="urn:microsoft.com/office/officeart/2005/8/layout/radial2#5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964860-D256-4F36-BFEB-D2FC497CD06D}" type="presOf" srcId="{2D6DDA0A-4726-48BD-BFCC-6388F6BF2BA1}" destId="{DFBBBBC3-2F5D-4A60-A5D9-97C06A6DD83D}" srcOrd="0" destOrd="0" presId="urn:microsoft.com/office/officeart/2005/8/layout/radial2#5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CADAE1C5-E0F4-4AA7-BD45-FD8944EAA5D9}" type="presOf" srcId="{DEC268B6-18D7-4F04-A4B5-65EC04A85F7E}" destId="{347D5E9F-899F-43C6-8450-965A38D33E10}" srcOrd="0" destOrd="0" presId="urn:microsoft.com/office/officeart/2005/8/layout/radial2#5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F566B749-80EE-4BF8-9AEB-5E3E4DCC77DE}" type="presOf" srcId="{FE09E9A6-00DF-4088-9A07-18E3CFC6CF2C}" destId="{CC3A8EB3-DFAF-417F-9F88-2376FB398B20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C1E31FEC-C780-4458-8964-46E192BCF972}" type="presOf" srcId="{B0A14D98-A3A8-4B16-8BE6-73948ACA260E}" destId="{8C9211B4-E3C9-41A5-BAF6-85AA8DC56757}" srcOrd="0" destOrd="0" presId="urn:microsoft.com/office/officeart/2005/8/layout/radial2#5"/>
    <dgm:cxn modelId="{275EE0CB-40E3-4EE0-A832-2DF3469FC49A}" type="presOf" srcId="{E8F5A92F-C113-40C3-8F95-DF0C142652C4}" destId="{974AEE05-33D4-402B-91DC-C916ECC79DE6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4952A187-DA20-4D74-B829-7B2DC11633F0}" type="presOf" srcId="{B17D9A84-EB33-4C6E-851D-F77693D395E2}" destId="{014A86A1-B467-4CA1-9D8A-6362EC1901EF}" srcOrd="0" destOrd="0" presId="urn:microsoft.com/office/officeart/2005/8/layout/radial2#5"/>
    <dgm:cxn modelId="{1A4C7F54-B64F-421A-AFE5-13B556BEFC47}" type="presOf" srcId="{777522B5-7191-4146-B6CE-E04273D13619}" destId="{EFD51B71-7277-4837-90FA-1CDDF8C0C07D}" srcOrd="0" destOrd="0" presId="urn:microsoft.com/office/officeart/2005/8/layout/radial2#5"/>
    <dgm:cxn modelId="{A994B606-2EE8-4AB5-B63A-1A996847E0C4}" type="presOf" srcId="{8006FCE2-3217-4390-B457-73E9912CA826}" destId="{44AEB474-3337-4AF1-8599-92D9CCED5CCD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F2842470-E731-49FA-A433-C3FAC0C14FA7}" type="presOf" srcId="{CF56CEFD-AC68-4391-B387-EE89D3A868CB}" destId="{1D012BB2-BF79-4510-99E7-066A01BAA56A}" srcOrd="0" destOrd="0" presId="urn:microsoft.com/office/officeart/2005/8/layout/radial2#5"/>
    <dgm:cxn modelId="{F27F6AB2-261E-489B-81B7-DDC5EDA82F1C}" type="presOf" srcId="{FA7A06C3-9B9C-4943-9C10-D72171014D24}" destId="{F94370AD-19E2-4F6B-AB85-F32D3A5B7B9E}" srcOrd="0" destOrd="0" presId="urn:microsoft.com/office/officeart/2005/8/layout/radial2#5"/>
    <dgm:cxn modelId="{65180178-AC65-41AE-8D59-DA7A227ADD51}" type="presOf" srcId="{D0DEFF41-EC54-418F-9958-114B46853507}" destId="{C8F01A94-E7AE-452D-BB84-DE60C745A4C3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08085FB0-AEAE-441B-BAF2-AA41A2DE34AD}" type="presOf" srcId="{CECA4B9B-7F5E-4A1C-BD1A-B7D7CD76A37A}" destId="{9F3E85D6-EFCB-4E2C-8A6C-B78AE30C68C3}" srcOrd="0" destOrd="0" presId="urn:microsoft.com/office/officeart/2005/8/layout/radial2#5"/>
    <dgm:cxn modelId="{A195599D-6304-4B8D-B51C-222C75C4084C}" type="presOf" srcId="{399FD7A3-8AEE-43C9-8685-6BCCA332708C}" destId="{9668CE02-015F-4977-AFE0-6ADCE0C919A6}" srcOrd="0" destOrd="0" presId="urn:microsoft.com/office/officeart/2005/8/layout/radial2#5"/>
    <dgm:cxn modelId="{AE657F72-8D82-4D43-9EA9-382D0A400FC4}" type="presOf" srcId="{8DED6D8A-C292-490C-8B34-2C205393EE13}" destId="{35526D56-E768-4819-9216-C4E927743A2B}" srcOrd="0" destOrd="0" presId="urn:microsoft.com/office/officeart/2005/8/layout/radial2#5"/>
    <dgm:cxn modelId="{1E2C94E9-36A9-4AE2-A1F5-844F25F293BE}" type="presParOf" srcId="{F94370AD-19E2-4F6B-AB85-F32D3A5B7B9E}" destId="{A8FB2808-AAFC-4D97-887F-3779979975C0}" srcOrd="0" destOrd="0" presId="urn:microsoft.com/office/officeart/2005/8/layout/radial2#5"/>
    <dgm:cxn modelId="{26C884D5-A86D-43E5-95DE-282BB9F1C3B7}" type="presParOf" srcId="{A8FB2808-AAFC-4D97-887F-3779979975C0}" destId="{7D0277BF-C964-4D22-B5BB-6D99C40C7E15}" srcOrd="0" destOrd="0" presId="urn:microsoft.com/office/officeart/2005/8/layout/radial2#5"/>
    <dgm:cxn modelId="{309BF60A-6661-4C58-9566-B3CC6A598B70}" type="presParOf" srcId="{7D0277BF-C964-4D22-B5BB-6D99C40C7E15}" destId="{520D7201-8E13-49D1-919D-64B90E0B16FD}" srcOrd="0" destOrd="0" presId="urn:microsoft.com/office/officeart/2005/8/layout/radial2#5"/>
    <dgm:cxn modelId="{E16EF0C1-5BA3-4999-BEE5-A48C0B78584F}" type="presParOf" srcId="{7D0277BF-C964-4D22-B5BB-6D99C40C7E15}" destId="{98AE5B4B-2C6D-4C36-83DF-7C3182B7D292}" srcOrd="1" destOrd="0" presId="urn:microsoft.com/office/officeart/2005/8/layout/radial2#5"/>
    <dgm:cxn modelId="{1E58CBEC-130A-48BF-8CF3-B72ED13697C6}" type="presParOf" srcId="{A8FB2808-AAFC-4D97-887F-3779979975C0}" destId="{EA72C591-9724-4095-A831-C421826EF975}" srcOrd="1" destOrd="0" presId="urn:microsoft.com/office/officeart/2005/8/layout/radial2#5"/>
    <dgm:cxn modelId="{BAFB8C12-8A16-43D4-9374-5A2C0F0EA21F}" type="presParOf" srcId="{A8FB2808-AAFC-4D97-887F-3779979975C0}" destId="{9651C876-0FDB-4BF8-B58C-457C507BEB0B}" srcOrd="2" destOrd="0" presId="urn:microsoft.com/office/officeart/2005/8/layout/radial2#5"/>
    <dgm:cxn modelId="{53675CAB-967A-4AB9-92F4-BCDA5F0E1322}" type="presParOf" srcId="{9651C876-0FDB-4BF8-B58C-457C507BEB0B}" destId="{EFD51B71-7277-4837-90FA-1CDDF8C0C07D}" srcOrd="0" destOrd="0" presId="urn:microsoft.com/office/officeart/2005/8/layout/radial2#5"/>
    <dgm:cxn modelId="{7582B5A1-6AFF-4FFF-AFDA-51054C23F622}" type="presParOf" srcId="{9651C876-0FDB-4BF8-B58C-457C507BEB0B}" destId="{974AEE05-33D4-402B-91DC-C916ECC79DE6}" srcOrd="1" destOrd="0" presId="urn:microsoft.com/office/officeart/2005/8/layout/radial2#5"/>
    <dgm:cxn modelId="{A80C62BF-F052-4439-A4A9-F664F3CA0E2D}" type="presParOf" srcId="{A8FB2808-AAFC-4D97-887F-3779979975C0}" destId="{DFBBBBC3-2F5D-4A60-A5D9-97C06A6DD83D}" srcOrd="3" destOrd="0" presId="urn:microsoft.com/office/officeart/2005/8/layout/radial2#5"/>
    <dgm:cxn modelId="{337FC518-2F1F-407D-9054-C9B8C8D3F401}" type="presParOf" srcId="{A8FB2808-AAFC-4D97-887F-3779979975C0}" destId="{0365C081-EBAD-4733-AD59-EEC65E712488}" srcOrd="4" destOrd="0" presId="urn:microsoft.com/office/officeart/2005/8/layout/radial2#5"/>
    <dgm:cxn modelId="{A4D37F8A-D3DE-4476-8491-B976C8634407}" type="presParOf" srcId="{0365C081-EBAD-4733-AD59-EEC65E712488}" destId="{865E54A3-B4BE-4468-AC89-EB577B209FA0}" srcOrd="0" destOrd="0" presId="urn:microsoft.com/office/officeart/2005/8/layout/radial2#5"/>
    <dgm:cxn modelId="{C9407C33-C687-48C6-8507-043B7E7A3C57}" type="presParOf" srcId="{0365C081-EBAD-4733-AD59-EEC65E712488}" destId="{347D5E9F-899F-43C6-8450-965A38D33E10}" srcOrd="1" destOrd="0" presId="urn:microsoft.com/office/officeart/2005/8/layout/radial2#5"/>
    <dgm:cxn modelId="{F00D7D2F-A3B2-4026-A7BE-97E663E0D9D9}" type="presParOf" srcId="{A8FB2808-AAFC-4D97-887F-3779979975C0}" destId="{1D012BB2-BF79-4510-99E7-066A01BAA56A}" srcOrd="5" destOrd="0" presId="urn:microsoft.com/office/officeart/2005/8/layout/radial2#5"/>
    <dgm:cxn modelId="{2D0D4CC0-C736-4A62-962E-64AB3BD97D67}" type="presParOf" srcId="{A8FB2808-AAFC-4D97-887F-3779979975C0}" destId="{AC8E1714-64B1-4EB0-AED0-2D4C844CC877}" srcOrd="6" destOrd="0" presId="urn:microsoft.com/office/officeart/2005/8/layout/radial2#5"/>
    <dgm:cxn modelId="{0DEC789C-E286-42E5-A4ED-02CA33D434E1}" type="presParOf" srcId="{AC8E1714-64B1-4EB0-AED0-2D4C844CC877}" destId="{CC3A8EB3-DFAF-417F-9F88-2376FB398B20}" srcOrd="0" destOrd="0" presId="urn:microsoft.com/office/officeart/2005/8/layout/radial2#5"/>
    <dgm:cxn modelId="{60F449DB-ED42-4CF4-902B-835C08244739}" type="presParOf" srcId="{AC8E1714-64B1-4EB0-AED0-2D4C844CC877}" destId="{44AEB474-3337-4AF1-8599-92D9CCED5CCD}" srcOrd="1" destOrd="0" presId="urn:microsoft.com/office/officeart/2005/8/layout/radial2#5"/>
    <dgm:cxn modelId="{C3E3EFA5-60F6-4418-9D40-5E3349081529}" type="presParOf" srcId="{A8FB2808-AAFC-4D97-887F-3779979975C0}" destId="{9F3E85D6-EFCB-4E2C-8A6C-B78AE30C68C3}" srcOrd="7" destOrd="0" presId="urn:microsoft.com/office/officeart/2005/8/layout/radial2#5"/>
    <dgm:cxn modelId="{CFB2B990-F856-4828-AB78-5E78A3579CE3}" type="presParOf" srcId="{A8FB2808-AAFC-4D97-887F-3779979975C0}" destId="{6EB30C24-E0BC-46CC-A8CC-BD35E8D8F516}" srcOrd="8" destOrd="0" presId="urn:microsoft.com/office/officeart/2005/8/layout/radial2#5"/>
    <dgm:cxn modelId="{923BF7F9-B2B1-4CDF-ADF5-409824BCF8EF}" type="presParOf" srcId="{6EB30C24-E0BC-46CC-A8CC-BD35E8D8F516}" destId="{8C9211B4-E3C9-41A5-BAF6-85AA8DC56757}" srcOrd="0" destOrd="0" presId="urn:microsoft.com/office/officeart/2005/8/layout/radial2#5"/>
    <dgm:cxn modelId="{36555035-EC3C-4CE6-99B4-673A6C2D4E86}" type="presParOf" srcId="{6EB30C24-E0BC-46CC-A8CC-BD35E8D8F516}" destId="{C8F01A94-E7AE-452D-BB84-DE60C745A4C3}" srcOrd="1" destOrd="0" presId="urn:microsoft.com/office/officeart/2005/8/layout/radial2#5"/>
    <dgm:cxn modelId="{B8F3BB2D-D935-48CC-BCF4-EE988E435DE1}" type="presParOf" srcId="{A8FB2808-AAFC-4D97-887F-3779979975C0}" destId="{35526D56-E768-4819-9216-C4E927743A2B}" srcOrd="9" destOrd="0" presId="urn:microsoft.com/office/officeart/2005/8/layout/radial2#5"/>
    <dgm:cxn modelId="{C2BFEE14-92AF-4A10-BCAA-654371A0EA99}" type="presParOf" srcId="{A8FB2808-AAFC-4D97-887F-3779979975C0}" destId="{449B1AEF-604E-4656-ACAF-2FA22576DCF6}" srcOrd="10" destOrd="0" presId="urn:microsoft.com/office/officeart/2005/8/layout/radial2#5"/>
    <dgm:cxn modelId="{FA0A9BDD-1932-4A4A-9369-5B6D80F8FF78}" type="presParOf" srcId="{449B1AEF-604E-4656-ACAF-2FA22576DCF6}" destId="{9668CE02-015F-4977-AFE0-6ADCE0C919A6}" srcOrd="0" destOrd="0" presId="urn:microsoft.com/office/officeart/2005/8/layout/radial2#5"/>
    <dgm:cxn modelId="{F9FB81EF-E9DB-4624-8727-B11EDCA39F99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71.95%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4.88%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3.66%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4.88%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3.66%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3495171-1176-48C5-8179-4A6800E346A0}" type="presOf" srcId="{8DED6D8A-C292-490C-8B34-2C205393EE13}" destId="{35526D56-E768-4819-9216-C4E927743A2B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F59945C5-75D0-4F03-8D74-8EB3466C1E9E}" type="presOf" srcId="{CF56CEFD-AC68-4391-B387-EE89D3A868CB}" destId="{1D012BB2-BF79-4510-99E7-066A01BAA56A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34397A26-34BD-4B23-A9B4-016C4C4843A8}" type="presOf" srcId="{720E01A6-D50D-45FE-A3FA-3DCC4AFE2A92}" destId="{EA72C591-9724-4095-A831-C421826EF975}" srcOrd="0" destOrd="0" presId="urn:microsoft.com/office/officeart/2005/8/layout/radial2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AA00C4C5-BBBE-4087-AD76-F2069B0A9BDC}" type="presOf" srcId="{2D6DDA0A-4726-48BD-BFCC-6388F6BF2BA1}" destId="{DFBBBBC3-2F5D-4A60-A5D9-97C06A6DD83D}" srcOrd="0" destOrd="0" presId="urn:microsoft.com/office/officeart/2005/8/layout/radial2"/>
    <dgm:cxn modelId="{39A08718-3BC0-47E5-8346-AF1717AB2700}" type="presOf" srcId="{B0A14D98-A3A8-4B16-8BE6-73948ACA260E}" destId="{8C9211B4-E3C9-41A5-BAF6-85AA8DC56757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7160B331-6A11-46BA-B2C3-DDF816A8FB35}" type="presOf" srcId="{FE09E9A6-00DF-4088-9A07-18E3CFC6CF2C}" destId="{CC3A8EB3-DFAF-417F-9F88-2376FB398B20}" srcOrd="0" destOrd="0" presId="urn:microsoft.com/office/officeart/2005/8/layout/radial2"/>
    <dgm:cxn modelId="{67619C37-D256-4EFF-A319-484CF9850BBC}" type="presOf" srcId="{399FD7A3-8AEE-43C9-8685-6BCCA332708C}" destId="{9668CE02-015F-4977-AFE0-6ADCE0C919A6}" srcOrd="0" destOrd="0" presId="urn:microsoft.com/office/officeart/2005/8/layout/radial2"/>
    <dgm:cxn modelId="{494E2BB8-C2DD-4227-80E3-F286A06193FF}" type="presOf" srcId="{E8F5A92F-C113-40C3-8F95-DF0C142652C4}" destId="{974AEE05-33D4-402B-91DC-C916ECC79DE6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125C1299-8EA5-449A-A4E8-6B634C90B787}" type="presOf" srcId="{40B4B4EE-A958-4F10-94EA-6CFD1E6A3083}" destId="{C8F01A94-E7AE-452D-BB84-DE60C745A4C3}" srcOrd="0" destOrd="0" presId="urn:microsoft.com/office/officeart/2005/8/layout/radial2"/>
    <dgm:cxn modelId="{13F63721-964F-457A-B894-77CE93D65531}" type="presOf" srcId="{4C16F304-B896-4F90-9C5F-AB4170A2464C}" destId="{865E54A3-B4BE-4468-AC89-EB577B209FA0}" srcOrd="0" destOrd="0" presId="urn:microsoft.com/office/officeart/2005/8/layout/radial2"/>
    <dgm:cxn modelId="{949E4254-1AFB-4183-876C-107A904DBD30}" type="presOf" srcId="{CECA4B9B-7F5E-4A1C-BD1A-B7D7CD76A37A}" destId="{9F3E85D6-EFCB-4E2C-8A6C-B78AE30C68C3}" srcOrd="0" destOrd="0" presId="urn:microsoft.com/office/officeart/2005/8/layout/radial2"/>
    <dgm:cxn modelId="{A1ABBA5F-9F3F-429A-84EB-24ECA77D710D}" type="presOf" srcId="{FA7A06C3-9B9C-4943-9C10-D72171014D24}" destId="{F94370AD-19E2-4F6B-AB85-F32D3A5B7B9E}" srcOrd="0" destOrd="0" presId="urn:microsoft.com/office/officeart/2005/8/layout/radial2"/>
    <dgm:cxn modelId="{6E29EBCA-C6BD-40F3-BF6D-0B137159445E}" type="presOf" srcId="{E6B0BFC0-ABA5-485D-9A40-6C582F797830}" destId="{44AEB474-3337-4AF1-8599-92D9CCED5CCD}" srcOrd="0" destOrd="0" presId="urn:microsoft.com/office/officeart/2005/8/layout/radial2"/>
    <dgm:cxn modelId="{B9ACC8A4-E7FA-4DE9-BF16-88DB6F11F42D}" type="presOf" srcId="{B17D9A84-EB33-4C6E-851D-F77693D395E2}" destId="{014A86A1-B467-4CA1-9D8A-6362EC1901EF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9409C794-9AF1-4FD6-B4E8-F0AAA79C299B}" type="presOf" srcId="{777522B5-7191-4146-B6CE-E04273D13619}" destId="{EFD51B71-7277-4837-90FA-1CDDF8C0C07D}" srcOrd="0" destOrd="0" presId="urn:microsoft.com/office/officeart/2005/8/layout/radial2"/>
    <dgm:cxn modelId="{489EBA81-C184-441E-A5F0-576A3679C4F8}" type="presOf" srcId="{DEC268B6-18D7-4F04-A4B5-65EC04A85F7E}" destId="{347D5E9F-899F-43C6-8450-965A38D33E10}" srcOrd="0" destOrd="0" presId="urn:microsoft.com/office/officeart/2005/8/layout/radial2"/>
    <dgm:cxn modelId="{8015B36A-0305-4EAD-A4DE-3212939DD20A}" type="presParOf" srcId="{F94370AD-19E2-4F6B-AB85-F32D3A5B7B9E}" destId="{A8FB2808-AAFC-4D97-887F-3779979975C0}" srcOrd="0" destOrd="0" presId="urn:microsoft.com/office/officeart/2005/8/layout/radial2"/>
    <dgm:cxn modelId="{856B4F83-0F82-4E12-8ED7-85088779AA5F}" type="presParOf" srcId="{A8FB2808-AAFC-4D97-887F-3779979975C0}" destId="{7D0277BF-C964-4D22-B5BB-6D99C40C7E15}" srcOrd="0" destOrd="0" presId="urn:microsoft.com/office/officeart/2005/8/layout/radial2"/>
    <dgm:cxn modelId="{E762AF07-F5BD-42D6-8038-ABB6C3468F44}" type="presParOf" srcId="{7D0277BF-C964-4D22-B5BB-6D99C40C7E15}" destId="{520D7201-8E13-49D1-919D-64B90E0B16FD}" srcOrd="0" destOrd="0" presId="urn:microsoft.com/office/officeart/2005/8/layout/radial2"/>
    <dgm:cxn modelId="{085ED825-FF13-40B0-B4B8-F1AA876121CA}" type="presParOf" srcId="{7D0277BF-C964-4D22-B5BB-6D99C40C7E15}" destId="{98AE5B4B-2C6D-4C36-83DF-7C3182B7D292}" srcOrd="1" destOrd="0" presId="urn:microsoft.com/office/officeart/2005/8/layout/radial2"/>
    <dgm:cxn modelId="{985B6F17-9507-41BC-B3DB-0D2654A4ADE3}" type="presParOf" srcId="{A8FB2808-AAFC-4D97-887F-3779979975C0}" destId="{EA72C591-9724-4095-A831-C421826EF975}" srcOrd="1" destOrd="0" presId="urn:microsoft.com/office/officeart/2005/8/layout/radial2"/>
    <dgm:cxn modelId="{839865B5-1555-415A-B3E6-7010CACDF5B6}" type="presParOf" srcId="{A8FB2808-AAFC-4D97-887F-3779979975C0}" destId="{9651C876-0FDB-4BF8-B58C-457C507BEB0B}" srcOrd="2" destOrd="0" presId="urn:microsoft.com/office/officeart/2005/8/layout/radial2"/>
    <dgm:cxn modelId="{179A1752-B75D-4C41-9051-171A05DD7C6B}" type="presParOf" srcId="{9651C876-0FDB-4BF8-B58C-457C507BEB0B}" destId="{EFD51B71-7277-4837-90FA-1CDDF8C0C07D}" srcOrd="0" destOrd="0" presId="urn:microsoft.com/office/officeart/2005/8/layout/radial2"/>
    <dgm:cxn modelId="{D1465FA3-DDA7-4150-87EB-307D8589EF5D}" type="presParOf" srcId="{9651C876-0FDB-4BF8-B58C-457C507BEB0B}" destId="{974AEE05-33D4-402B-91DC-C916ECC79DE6}" srcOrd="1" destOrd="0" presId="urn:microsoft.com/office/officeart/2005/8/layout/radial2"/>
    <dgm:cxn modelId="{E888E3F4-D9E1-4B8C-A413-D877EE1ADAE3}" type="presParOf" srcId="{A8FB2808-AAFC-4D97-887F-3779979975C0}" destId="{DFBBBBC3-2F5D-4A60-A5D9-97C06A6DD83D}" srcOrd="3" destOrd="0" presId="urn:microsoft.com/office/officeart/2005/8/layout/radial2"/>
    <dgm:cxn modelId="{804A4921-107E-4A31-A2BC-6DBC81CA2381}" type="presParOf" srcId="{A8FB2808-AAFC-4D97-887F-3779979975C0}" destId="{0365C081-EBAD-4733-AD59-EEC65E712488}" srcOrd="4" destOrd="0" presId="urn:microsoft.com/office/officeart/2005/8/layout/radial2"/>
    <dgm:cxn modelId="{C2FB74AD-62FC-4149-954D-FBFEC01A00F9}" type="presParOf" srcId="{0365C081-EBAD-4733-AD59-EEC65E712488}" destId="{865E54A3-B4BE-4468-AC89-EB577B209FA0}" srcOrd="0" destOrd="0" presId="urn:microsoft.com/office/officeart/2005/8/layout/radial2"/>
    <dgm:cxn modelId="{3C80FB17-38F6-40E9-9D57-843EB2716A9F}" type="presParOf" srcId="{0365C081-EBAD-4733-AD59-EEC65E712488}" destId="{347D5E9F-899F-43C6-8450-965A38D33E10}" srcOrd="1" destOrd="0" presId="urn:microsoft.com/office/officeart/2005/8/layout/radial2"/>
    <dgm:cxn modelId="{AD63A320-87AE-4F54-A94C-15C08E0F6658}" type="presParOf" srcId="{A8FB2808-AAFC-4D97-887F-3779979975C0}" destId="{1D012BB2-BF79-4510-99E7-066A01BAA56A}" srcOrd="5" destOrd="0" presId="urn:microsoft.com/office/officeart/2005/8/layout/radial2"/>
    <dgm:cxn modelId="{A9EE43FA-3701-40A4-AA93-B6CF38BA0A6F}" type="presParOf" srcId="{A8FB2808-AAFC-4D97-887F-3779979975C0}" destId="{AC8E1714-64B1-4EB0-AED0-2D4C844CC877}" srcOrd="6" destOrd="0" presId="urn:microsoft.com/office/officeart/2005/8/layout/radial2"/>
    <dgm:cxn modelId="{577F5FD6-80E2-4245-AD9A-8D24A503E09E}" type="presParOf" srcId="{AC8E1714-64B1-4EB0-AED0-2D4C844CC877}" destId="{CC3A8EB3-DFAF-417F-9F88-2376FB398B20}" srcOrd="0" destOrd="0" presId="urn:microsoft.com/office/officeart/2005/8/layout/radial2"/>
    <dgm:cxn modelId="{F2A69849-7AB5-4A2C-8AE4-76D26A339292}" type="presParOf" srcId="{AC8E1714-64B1-4EB0-AED0-2D4C844CC877}" destId="{44AEB474-3337-4AF1-8599-92D9CCED5CCD}" srcOrd="1" destOrd="0" presId="urn:microsoft.com/office/officeart/2005/8/layout/radial2"/>
    <dgm:cxn modelId="{A7CF7A31-B270-41C9-9431-A1DFA11B5B7C}" type="presParOf" srcId="{A8FB2808-AAFC-4D97-887F-3779979975C0}" destId="{9F3E85D6-EFCB-4E2C-8A6C-B78AE30C68C3}" srcOrd="7" destOrd="0" presId="urn:microsoft.com/office/officeart/2005/8/layout/radial2"/>
    <dgm:cxn modelId="{23C2A8CE-52FA-4CB3-B67A-B7978FCFEA9C}" type="presParOf" srcId="{A8FB2808-AAFC-4D97-887F-3779979975C0}" destId="{6EB30C24-E0BC-46CC-A8CC-BD35E8D8F516}" srcOrd="8" destOrd="0" presId="urn:microsoft.com/office/officeart/2005/8/layout/radial2"/>
    <dgm:cxn modelId="{49C60951-0A80-4271-8D9A-C5F1982E0D55}" type="presParOf" srcId="{6EB30C24-E0BC-46CC-A8CC-BD35E8D8F516}" destId="{8C9211B4-E3C9-41A5-BAF6-85AA8DC56757}" srcOrd="0" destOrd="0" presId="urn:microsoft.com/office/officeart/2005/8/layout/radial2"/>
    <dgm:cxn modelId="{84605539-FD49-4370-A1A1-9734F30714F7}" type="presParOf" srcId="{6EB30C24-E0BC-46CC-A8CC-BD35E8D8F516}" destId="{C8F01A94-E7AE-452D-BB84-DE60C745A4C3}" srcOrd="1" destOrd="0" presId="urn:microsoft.com/office/officeart/2005/8/layout/radial2"/>
    <dgm:cxn modelId="{F8DF798A-4EF5-4539-A921-12C4DABB0F39}" type="presParOf" srcId="{A8FB2808-AAFC-4D97-887F-3779979975C0}" destId="{35526D56-E768-4819-9216-C4E927743A2B}" srcOrd="9" destOrd="0" presId="urn:microsoft.com/office/officeart/2005/8/layout/radial2"/>
    <dgm:cxn modelId="{7611004A-6F81-4F83-8EB4-A4369DF5C3B4}" type="presParOf" srcId="{A8FB2808-AAFC-4D97-887F-3779979975C0}" destId="{449B1AEF-604E-4656-ACAF-2FA22576DCF6}" srcOrd="10" destOrd="0" presId="urn:microsoft.com/office/officeart/2005/8/layout/radial2"/>
    <dgm:cxn modelId="{C5AB687B-EEEB-4E8A-878A-4D1969940A88}" type="presParOf" srcId="{449B1AEF-604E-4656-ACAF-2FA22576DCF6}" destId="{9668CE02-015F-4977-AFE0-6ADCE0C919A6}" srcOrd="0" destOrd="0" presId="urn:microsoft.com/office/officeart/2005/8/layout/radial2"/>
    <dgm:cxn modelId="{FBF8E041-FB24-4C4E-B131-9902A01493DA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22.27%</a:t>
          </a:r>
          <a:endParaRPr lang="zh-CN" altLang="en-US" sz="1000" b="0" i="0" u="none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21.29%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7.72%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14.17%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8.84%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  <dgm:t>
        <a:bodyPr/>
        <a:lstStyle/>
        <a:p>
          <a:endParaRPr lang="zh-CN" altLang="en-US"/>
        </a:p>
      </dgm:t>
    </dgm:pt>
    <dgm:pt modelId="{7D0277BF-C964-4D22-B5BB-6D99C40C7E15}" type="pres">
      <dgm:prSet presAssocID="{FA7A06C3-9B9C-4943-9C10-D72171014D24}" presName="centerShape" presStyleCnt="0"/>
      <dgm:spPr/>
      <dgm:t>
        <a:bodyPr/>
        <a:lstStyle/>
        <a:p>
          <a:endParaRPr lang="zh-CN" altLang="en-US"/>
        </a:p>
      </dgm:t>
    </dgm:pt>
    <dgm:pt modelId="{520D7201-8E13-49D1-919D-64B90E0B16FD}" type="pres">
      <dgm:prSet presAssocID="{FA7A06C3-9B9C-4943-9C10-D72171014D24}" presName="connSite" presStyleLbl="node1" presStyleIdx="0" presStyleCnt="6"/>
      <dgm:spPr/>
      <dgm:t>
        <a:bodyPr/>
        <a:lstStyle/>
        <a:p>
          <a:endParaRPr lang="zh-CN" altLang="en-US"/>
        </a:p>
      </dgm:t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  <dgm:t>
        <a:bodyPr/>
        <a:lstStyle/>
        <a:p>
          <a:endParaRPr lang="zh-CN" altLang="en-US"/>
        </a:p>
      </dgm:t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  <dgm:t>
        <a:bodyPr/>
        <a:lstStyle/>
        <a:p>
          <a:endParaRPr lang="zh-CN" altLang="en-US"/>
        </a:p>
      </dgm:t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  <dgm:t>
        <a:bodyPr/>
        <a:lstStyle/>
        <a:p>
          <a:endParaRPr lang="zh-CN" altLang="en-US"/>
        </a:p>
      </dgm:t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  <dgm:t>
        <a:bodyPr/>
        <a:lstStyle/>
        <a:p>
          <a:endParaRPr lang="zh-CN" altLang="en-US"/>
        </a:p>
      </dgm:t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  <dgm:t>
        <a:bodyPr/>
        <a:lstStyle/>
        <a:p>
          <a:endParaRPr lang="zh-CN" altLang="en-US"/>
        </a:p>
      </dgm:t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F6453B9-88AD-42E9-ACFB-2CDC7A1ADA7B}" type="presOf" srcId="{1E9A3BF0-30BA-40A8-ADAD-472A1F7D4A2B}" destId="{09B833AE-C094-4B21-A806-67163D234277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0F0A93F4-C9D8-4F09-A3B1-18705A96AB21}" type="presOf" srcId="{60076AB2-60A6-4628-B292-7E84397FDED1}" destId="{7F101914-A9BF-4F11-AF53-59884DCB2029}" srcOrd="0" destOrd="0" presId="urn:microsoft.com/office/officeart/2005/8/layout/radial2#4"/>
    <dgm:cxn modelId="{FA3B292E-6AB4-45A3-9E58-4B7378F218FD}" type="presOf" srcId="{720E01A6-D50D-45FE-A3FA-3DCC4AFE2A92}" destId="{EA72C591-9724-4095-A831-C421826EF975}" srcOrd="0" destOrd="0" presId="urn:microsoft.com/office/officeart/2005/8/layout/radial2#4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C7E044D4-54EF-470A-B213-CD571DC89AD2}" type="presOf" srcId="{8DED6D8A-C292-490C-8B34-2C205393EE13}" destId="{35526D56-E768-4819-9216-C4E927743A2B}" srcOrd="0" destOrd="0" presId="urn:microsoft.com/office/officeart/2005/8/layout/radial2#4"/>
    <dgm:cxn modelId="{3E5C9565-FC86-4EFF-BE98-03F6E8A6EADC}" type="presOf" srcId="{CECA4B9B-7F5E-4A1C-BD1A-B7D7CD76A37A}" destId="{9F3E85D6-EFCB-4E2C-8A6C-B78AE30C68C3}" srcOrd="0" destOrd="0" presId="urn:microsoft.com/office/officeart/2005/8/layout/radial2#4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4E1EE834-8887-492E-87C4-686913AFC216}" type="presOf" srcId="{B4FCC33B-9B0E-42E5-9030-219AE7AECC3D}" destId="{C8F01A94-E7AE-452D-BB84-DE60C745A4C3}" srcOrd="0" destOrd="0" presId="urn:microsoft.com/office/officeart/2005/8/layout/radial2#4"/>
    <dgm:cxn modelId="{20779FC8-CFEB-4EC5-8CD3-8E5DDE2B8BE5}" type="presOf" srcId="{399FD7A3-8AEE-43C9-8685-6BCCA332708C}" destId="{9668CE02-015F-4977-AFE0-6ADCE0C919A6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0EBE153-90D7-4DF3-B102-50BA6A4B8E04}" type="presOf" srcId="{3A5DF808-D4AE-4737-90FD-7FF82484E3DE}" destId="{1B615263-8047-4425-A0CD-741EA4330FD7}" srcOrd="0" destOrd="0" presId="urn:microsoft.com/office/officeart/2005/8/layout/radial2#4"/>
    <dgm:cxn modelId="{0A3F78D7-96F9-4BC4-91ED-4C0E81487467}" type="presOf" srcId="{B17D9A84-EB33-4C6E-851D-F77693D395E2}" destId="{014A86A1-B467-4CA1-9D8A-6362EC1901EF}" srcOrd="0" destOrd="0" presId="urn:microsoft.com/office/officeart/2005/8/layout/radial2#4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CAB4226D-B390-4D22-BCA5-A061ED43E536}" type="presOf" srcId="{B0A14D98-A3A8-4B16-8BE6-73948ACA260E}" destId="{8C9211B4-E3C9-41A5-BAF6-85AA8DC56757}" srcOrd="0" destOrd="0" presId="urn:microsoft.com/office/officeart/2005/8/layout/radial2#4"/>
    <dgm:cxn modelId="{420D9974-B869-47DC-B980-6C611F61FBA1}" type="presOf" srcId="{E8F5A92F-C113-40C3-8F95-DF0C142652C4}" destId="{974AEE05-33D4-402B-91DC-C916ECC79DE6}" srcOrd="0" destOrd="0" presId="urn:microsoft.com/office/officeart/2005/8/layout/radial2#4"/>
    <dgm:cxn modelId="{6006C6E4-81C7-46A8-9719-28A61F96E0CC}" type="presOf" srcId="{2D6DDA0A-4726-48BD-BFCC-6388F6BF2BA1}" destId="{DFBBBBC3-2F5D-4A60-A5D9-97C06A6DD83D}" srcOrd="0" destOrd="0" presId="urn:microsoft.com/office/officeart/2005/8/layout/radial2#4"/>
    <dgm:cxn modelId="{38A7919D-F321-4BEA-9BBC-815D69C97587}" type="presOf" srcId="{777522B5-7191-4146-B6CE-E04273D13619}" destId="{EFD51B71-7277-4837-90FA-1CDDF8C0C07D}" srcOrd="0" destOrd="0" presId="urn:microsoft.com/office/officeart/2005/8/layout/radial2#4"/>
    <dgm:cxn modelId="{42CF7DF7-ADF2-4BAF-B9A4-38217B1B1D3A}" type="presOf" srcId="{FA7A06C3-9B9C-4943-9C10-D72171014D24}" destId="{F94370AD-19E2-4F6B-AB85-F32D3A5B7B9E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9F5B5B4A-9097-4B8D-A542-32D167D97A4A}" type="presOf" srcId="{DEC268B6-18D7-4F04-A4B5-65EC04A85F7E}" destId="{347D5E9F-899F-43C6-8450-965A38D33E10}" srcOrd="0" destOrd="0" presId="urn:microsoft.com/office/officeart/2005/8/layout/radial2#4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631BA5D6-6265-4FB9-956F-B10050B8C59A}" type="presOf" srcId="{4C16F304-B896-4F90-9C5F-AB4170A2464C}" destId="{865E54A3-B4BE-4468-AC89-EB577B209FA0}" srcOrd="0" destOrd="0" presId="urn:microsoft.com/office/officeart/2005/8/layout/radial2#4"/>
    <dgm:cxn modelId="{1FB10D84-26EB-47A4-988D-CA1625DBD045}" type="presParOf" srcId="{F94370AD-19E2-4F6B-AB85-F32D3A5B7B9E}" destId="{A8FB2808-AAFC-4D97-887F-3779979975C0}" srcOrd="0" destOrd="0" presId="urn:microsoft.com/office/officeart/2005/8/layout/radial2#4"/>
    <dgm:cxn modelId="{91809194-5CF5-4977-A431-3C6572558595}" type="presParOf" srcId="{A8FB2808-AAFC-4D97-887F-3779979975C0}" destId="{7D0277BF-C964-4D22-B5BB-6D99C40C7E15}" srcOrd="0" destOrd="0" presId="urn:microsoft.com/office/officeart/2005/8/layout/radial2#4"/>
    <dgm:cxn modelId="{7AFCE1A9-993B-46B4-9600-85967FC19A83}" type="presParOf" srcId="{7D0277BF-C964-4D22-B5BB-6D99C40C7E15}" destId="{520D7201-8E13-49D1-919D-64B90E0B16FD}" srcOrd="0" destOrd="0" presId="urn:microsoft.com/office/officeart/2005/8/layout/radial2#4"/>
    <dgm:cxn modelId="{8CE53D16-28F1-4DD7-A4EF-4CA7343AEE4B}" type="presParOf" srcId="{7D0277BF-C964-4D22-B5BB-6D99C40C7E15}" destId="{98AE5B4B-2C6D-4C36-83DF-7C3182B7D292}" srcOrd="1" destOrd="0" presId="urn:microsoft.com/office/officeart/2005/8/layout/radial2#4"/>
    <dgm:cxn modelId="{FC6AEC81-0F50-40AC-8C0E-12E5B7924C7E}" type="presParOf" srcId="{A8FB2808-AAFC-4D97-887F-3779979975C0}" destId="{EA72C591-9724-4095-A831-C421826EF975}" srcOrd="1" destOrd="0" presId="urn:microsoft.com/office/officeart/2005/8/layout/radial2#4"/>
    <dgm:cxn modelId="{FE7B7492-AD1C-4E2C-B837-6D146C1C790B}" type="presParOf" srcId="{A8FB2808-AAFC-4D97-887F-3779979975C0}" destId="{9651C876-0FDB-4BF8-B58C-457C507BEB0B}" srcOrd="2" destOrd="0" presId="urn:microsoft.com/office/officeart/2005/8/layout/radial2#4"/>
    <dgm:cxn modelId="{FD276476-3E34-4D39-B61B-859DFD76CD1B}" type="presParOf" srcId="{9651C876-0FDB-4BF8-B58C-457C507BEB0B}" destId="{EFD51B71-7277-4837-90FA-1CDDF8C0C07D}" srcOrd="0" destOrd="0" presId="urn:microsoft.com/office/officeart/2005/8/layout/radial2#4"/>
    <dgm:cxn modelId="{371798B8-7DA7-4955-AC47-1403484CADC1}" type="presParOf" srcId="{9651C876-0FDB-4BF8-B58C-457C507BEB0B}" destId="{974AEE05-33D4-402B-91DC-C916ECC79DE6}" srcOrd="1" destOrd="0" presId="urn:microsoft.com/office/officeart/2005/8/layout/radial2#4"/>
    <dgm:cxn modelId="{E4C2BE87-76AB-4D6D-86D0-CCD0AF48BF3E}" type="presParOf" srcId="{A8FB2808-AAFC-4D97-887F-3779979975C0}" destId="{DFBBBBC3-2F5D-4A60-A5D9-97C06A6DD83D}" srcOrd="3" destOrd="0" presId="urn:microsoft.com/office/officeart/2005/8/layout/radial2#4"/>
    <dgm:cxn modelId="{AEB78B99-8C88-4166-9529-1AAE27353768}" type="presParOf" srcId="{A8FB2808-AAFC-4D97-887F-3779979975C0}" destId="{0365C081-EBAD-4733-AD59-EEC65E712488}" srcOrd="4" destOrd="0" presId="urn:microsoft.com/office/officeart/2005/8/layout/radial2#4"/>
    <dgm:cxn modelId="{F090C7B9-2689-4144-9105-CBC631538B3B}" type="presParOf" srcId="{0365C081-EBAD-4733-AD59-EEC65E712488}" destId="{865E54A3-B4BE-4468-AC89-EB577B209FA0}" srcOrd="0" destOrd="0" presId="urn:microsoft.com/office/officeart/2005/8/layout/radial2#4"/>
    <dgm:cxn modelId="{0D488BC1-5379-46D1-8A6E-BA218B9FD68C}" type="presParOf" srcId="{0365C081-EBAD-4733-AD59-EEC65E712488}" destId="{347D5E9F-899F-43C6-8450-965A38D33E10}" srcOrd="1" destOrd="0" presId="urn:microsoft.com/office/officeart/2005/8/layout/radial2#4"/>
    <dgm:cxn modelId="{B9EE4B3C-5B33-4F61-81A2-B7CEFAF2BF9D}" type="presParOf" srcId="{A8FB2808-AAFC-4D97-887F-3779979975C0}" destId="{09B833AE-C094-4B21-A806-67163D234277}" srcOrd="5" destOrd="0" presId="urn:microsoft.com/office/officeart/2005/8/layout/radial2#4"/>
    <dgm:cxn modelId="{CC0AAFEA-8083-4396-81E4-078EA61793F8}" type="presParOf" srcId="{A8FB2808-AAFC-4D97-887F-3779979975C0}" destId="{493AF445-B26D-441D-8601-1C7EB166BA27}" srcOrd="6" destOrd="0" presId="urn:microsoft.com/office/officeart/2005/8/layout/radial2#4"/>
    <dgm:cxn modelId="{B13EB2AA-83B4-48A1-8CE5-C86B894BE979}" type="presParOf" srcId="{493AF445-B26D-441D-8601-1C7EB166BA27}" destId="{1B615263-8047-4425-A0CD-741EA4330FD7}" srcOrd="0" destOrd="0" presId="urn:microsoft.com/office/officeart/2005/8/layout/radial2#4"/>
    <dgm:cxn modelId="{7B990CE0-77E7-42B3-B0A7-E6C74881B6D7}" type="presParOf" srcId="{493AF445-B26D-441D-8601-1C7EB166BA27}" destId="{7F101914-A9BF-4F11-AF53-59884DCB2029}" srcOrd="1" destOrd="0" presId="urn:microsoft.com/office/officeart/2005/8/layout/radial2#4"/>
    <dgm:cxn modelId="{D0D1A368-D233-40FC-BAB7-7A82B1EA5E16}" type="presParOf" srcId="{A8FB2808-AAFC-4D97-887F-3779979975C0}" destId="{9F3E85D6-EFCB-4E2C-8A6C-B78AE30C68C3}" srcOrd="7" destOrd="0" presId="urn:microsoft.com/office/officeart/2005/8/layout/radial2#4"/>
    <dgm:cxn modelId="{449E7D80-B36A-4CE3-97A5-ACF4248CBBDE}" type="presParOf" srcId="{A8FB2808-AAFC-4D97-887F-3779979975C0}" destId="{6EB30C24-E0BC-46CC-A8CC-BD35E8D8F516}" srcOrd="8" destOrd="0" presId="urn:microsoft.com/office/officeart/2005/8/layout/radial2#4"/>
    <dgm:cxn modelId="{FAEB0A27-C7BB-4C87-B14E-EFAA2E48B7BF}" type="presParOf" srcId="{6EB30C24-E0BC-46CC-A8CC-BD35E8D8F516}" destId="{8C9211B4-E3C9-41A5-BAF6-85AA8DC56757}" srcOrd="0" destOrd="0" presId="urn:microsoft.com/office/officeart/2005/8/layout/radial2#4"/>
    <dgm:cxn modelId="{3804AEE9-E740-4B93-9D67-5297B57A9122}" type="presParOf" srcId="{6EB30C24-E0BC-46CC-A8CC-BD35E8D8F516}" destId="{C8F01A94-E7AE-452D-BB84-DE60C745A4C3}" srcOrd="1" destOrd="0" presId="urn:microsoft.com/office/officeart/2005/8/layout/radial2#4"/>
    <dgm:cxn modelId="{33220665-5132-4FDF-98F9-FD0DBF9D2D6E}" type="presParOf" srcId="{A8FB2808-AAFC-4D97-887F-3779979975C0}" destId="{35526D56-E768-4819-9216-C4E927743A2B}" srcOrd="9" destOrd="0" presId="urn:microsoft.com/office/officeart/2005/8/layout/radial2#4"/>
    <dgm:cxn modelId="{E50B892B-130C-477D-BEE9-0CDB852F924F}" type="presParOf" srcId="{A8FB2808-AAFC-4D97-887F-3779979975C0}" destId="{449B1AEF-604E-4656-ACAF-2FA22576DCF6}" srcOrd="10" destOrd="0" presId="urn:microsoft.com/office/officeart/2005/8/layout/radial2#4"/>
    <dgm:cxn modelId="{A580B5E9-BFE6-46F0-8B35-F7A536B23AD0}" type="presParOf" srcId="{449B1AEF-604E-4656-ACAF-2FA22576DCF6}" destId="{9668CE02-015F-4977-AFE0-6ADCE0C919A6}" srcOrd="0" destOrd="0" presId="urn:microsoft.com/office/officeart/2005/8/layout/radial2#4"/>
    <dgm:cxn modelId="{E4992269-637B-4959-AAE0-5DC8FB05F183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034">
          <a:off x="979221" y="1430021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99">
          <a:off x="1142428" y="1224654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75464" y="986121"/>
          <a:ext cx="528863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8863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01">
          <a:off x="1142428" y="747587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966">
          <a:off x="979221" y="542220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90055" y="716231"/>
          <a:ext cx="571069" cy="57106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60421" y="18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10600" y="50359"/>
        <a:ext cx="242283" cy="242283"/>
      </dsp:txXfrm>
    </dsp:sp>
    <dsp:sp modelId="{974AEE05-33D4-402B-91DC-C916ECC79DE6}">
      <dsp:nvSpPr>
        <dsp:cNvPr id="0" name=""/>
        <dsp:cNvSpPr/>
      </dsp:nvSpPr>
      <dsp:spPr>
        <a:xfrm>
          <a:off x="1737326" y="18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34.69%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80"/>
        <a:ext cx="513962" cy="342641"/>
      </dsp:txXfrm>
    </dsp:sp>
    <dsp:sp modelId="{865E54A3-B4BE-4468-AC89-EB577B209FA0}">
      <dsp:nvSpPr>
        <dsp:cNvPr id="0" name=""/>
        <dsp:cNvSpPr/>
      </dsp:nvSpPr>
      <dsp:spPr>
        <a:xfrm>
          <a:off x="1614949" y="381109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5128" y="431288"/>
        <a:ext cx="242283" cy="242283"/>
      </dsp:txXfrm>
    </dsp:sp>
    <dsp:sp modelId="{347D5E9F-899F-43C6-8450-965A38D33E10}">
      <dsp:nvSpPr>
        <dsp:cNvPr id="0" name=""/>
        <dsp:cNvSpPr/>
      </dsp:nvSpPr>
      <dsp:spPr>
        <a:xfrm>
          <a:off x="1991855" y="381109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13.86%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381109"/>
        <a:ext cx="513962" cy="342641"/>
      </dsp:txXfrm>
    </dsp:sp>
    <dsp:sp modelId="{CC3A8EB3-DFAF-417F-9F88-2376FB398B20}">
      <dsp:nvSpPr>
        <dsp:cNvPr id="0" name=""/>
        <dsp:cNvSpPr/>
      </dsp:nvSpPr>
      <dsp:spPr>
        <a:xfrm>
          <a:off x="1704328" y="830445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4507" y="880624"/>
        <a:ext cx="242283" cy="242283"/>
      </dsp:txXfrm>
    </dsp:sp>
    <dsp:sp modelId="{44AEB474-3337-4AF1-8599-92D9CCED5CCD}">
      <dsp:nvSpPr>
        <dsp:cNvPr id="0" name=""/>
        <dsp:cNvSpPr/>
      </dsp:nvSpPr>
      <dsp:spPr>
        <a:xfrm>
          <a:off x="2081233" y="830445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81233" y="830445"/>
        <a:ext cx="513962" cy="342641"/>
      </dsp:txXfrm>
    </dsp:sp>
    <dsp:sp modelId="{8C9211B4-E3C9-41A5-BAF6-85AA8DC56757}">
      <dsp:nvSpPr>
        <dsp:cNvPr id="0" name=""/>
        <dsp:cNvSpPr/>
      </dsp:nvSpPr>
      <dsp:spPr>
        <a:xfrm>
          <a:off x="1614949" y="1279781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5128" y="1329960"/>
        <a:ext cx="242283" cy="242283"/>
      </dsp:txXfrm>
    </dsp:sp>
    <dsp:sp modelId="{C8F01A94-E7AE-452D-BB84-DE60C745A4C3}">
      <dsp:nvSpPr>
        <dsp:cNvPr id="0" name=""/>
        <dsp:cNvSpPr/>
      </dsp:nvSpPr>
      <dsp:spPr>
        <a:xfrm>
          <a:off x="1991855" y="1279781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8.80%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1279781"/>
        <a:ext cx="513962" cy="342641"/>
      </dsp:txXfrm>
    </dsp:sp>
    <dsp:sp modelId="{9668CE02-015F-4977-AFE0-6ADCE0C919A6}">
      <dsp:nvSpPr>
        <dsp:cNvPr id="0" name=""/>
        <dsp:cNvSpPr/>
      </dsp:nvSpPr>
      <dsp:spPr>
        <a:xfrm>
          <a:off x="1360421" y="166071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10600" y="1710889"/>
        <a:ext cx="242283" cy="242283"/>
      </dsp:txXfrm>
    </dsp:sp>
    <dsp:sp modelId="{014A86A1-B467-4CA1-9D8A-6362EC1901EF}">
      <dsp:nvSpPr>
        <dsp:cNvPr id="0" name=""/>
        <dsp:cNvSpPr/>
      </dsp:nvSpPr>
      <dsp:spPr>
        <a:xfrm>
          <a:off x="1737326" y="166071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8.09%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660710"/>
        <a:ext cx="513962" cy="3426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841">
          <a:off x="1009233" y="1430167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48">
          <a:off x="1172248" y="1224857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05309" y="986429"/>
          <a:ext cx="529686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9686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52">
          <a:off x="1172248" y="748001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159">
          <a:off x="1009233" y="542690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0787" y="716752"/>
          <a:ext cx="570026" cy="57002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91193" y="744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41280" y="50831"/>
        <a:ext cx="241841" cy="241841"/>
      </dsp:txXfrm>
    </dsp:sp>
    <dsp:sp modelId="{974AEE05-33D4-402B-91DC-C916ECC79DE6}">
      <dsp:nvSpPr>
        <dsp:cNvPr id="0" name=""/>
        <dsp:cNvSpPr/>
      </dsp:nvSpPr>
      <dsp:spPr>
        <a:xfrm>
          <a:off x="1767411" y="744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71.95%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744"/>
        <a:ext cx="513023" cy="342015"/>
      </dsp:txXfrm>
    </dsp:sp>
    <dsp:sp modelId="{865E54A3-B4BE-4468-AC89-EB577B209FA0}">
      <dsp:nvSpPr>
        <dsp:cNvPr id="0" name=""/>
        <dsp:cNvSpPr/>
      </dsp:nvSpPr>
      <dsp:spPr>
        <a:xfrm>
          <a:off x="1645645" y="3815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5732" y="431645"/>
        <a:ext cx="241841" cy="241841"/>
      </dsp:txXfrm>
    </dsp:sp>
    <dsp:sp modelId="{347D5E9F-899F-43C6-8450-965A38D33E10}">
      <dsp:nvSpPr>
        <dsp:cNvPr id="0" name=""/>
        <dsp:cNvSpPr/>
      </dsp:nvSpPr>
      <dsp:spPr>
        <a:xfrm>
          <a:off x="2021862" y="3815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4.88%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381558"/>
        <a:ext cx="513023" cy="342015"/>
      </dsp:txXfrm>
    </dsp:sp>
    <dsp:sp modelId="{CC3A8EB3-DFAF-417F-9F88-2376FB398B20}">
      <dsp:nvSpPr>
        <dsp:cNvPr id="0" name=""/>
        <dsp:cNvSpPr/>
      </dsp:nvSpPr>
      <dsp:spPr>
        <a:xfrm>
          <a:off x="1734996" y="8307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85083" y="880845"/>
        <a:ext cx="241841" cy="241841"/>
      </dsp:txXfrm>
    </dsp:sp>
    <dsp:sp modelId="{44AEB474-3337-4AF1-8599-92D9CCED5CCD}">
      <dsp:nvSpPr>
        <dsp:cNvPr id="0" name=""/>
        <dsp:cNvSpPr/>
      </dsp:nvSpPr>
      <dsp:spPr>
        <a:xfrm>
          <a:off x="2111213" y="8307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4.88%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1213" y="830758"/>
        <a:ext cx="513023" cy="342015"/>
      </dsp:txXfrm>
    </dsp:sp>
    <dsp:sp modelId="{8C9211B4-E3C9-41A5-BAF6-85AA8DC56757}">
      <dsp:nvSpPr>
        <dsp:cNvPr id="0" name=""/>
        <dsp:cNvSpPr/>
      </dsp:nvSpPr>
      <dsp:spPr>
        <a:xfrm>
          <a:off x="1645645" y="12799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5732" y="1330045"/>
        <a:ext cx="241841" cy="241841"/>
      </dsp:txXfrm>
    </dsp:sp>
    <dsp:sp modelId="{C8F01A94-E7AE-452D-BB84-DE60C745A4C3}">
      <dsp:nvSpPr>
        <dsp:cNvPr id="0" name=""/>
        <dsp:cNvSpPr/>
      </dsp:nvSpPr>
      <dsp:spPr>
        <a:xfrm>
          <a:off x="2021862" y="12799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3.66%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1279958"/>
        <a:ext cx="513023" cy="342015"/>
      </dsp:txXfrm>
    </dsp:sp>
    <dsp:sp modelId="{9668CE02-015F-4977-AFE0-6ADCE0C919A6}">
      <dsp:nvSpPr>
        <dsp:cNvPr id="0" name=""/>
        <dsp:cNvSpPr/>
      </dsp:nvSpPr>
      <dsp:spPr>
        <a:xfrm>
          <a:off x="1391193" y="1660771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41280" y="1710858"/>
        <a:ext cx="241841" cy="241841"/>
      </dsp:txXfrm>
    </dsp:sp>
    <dsp:sp modelId="{014A86A1-B467-4CA1-9D8A-6362EC1901EF}">
      <dsp:nvSpPr>
        <dsp:cNvPr id="0" name=""/>
        <dsp:cNvSpPr/>
      </dsp:nvSpPr>
      <dsp:spPr>
        <a:xfrm>
          <a:off x="1767411" y="1660771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3.66%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1660771"/>
        <a:ext cx="513023" cy="3420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452">
          <a:off x="910428" y="1428802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40162">
          <a:off x="1073483" y="1223691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106466" y="985440"/>
          <a:ext cx="527867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7867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59838">
          <a:off x="1073483" y="747189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548">
          <a:off x="910428" y="542078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21397" y="716431"/>
          <a:ext cx="570668" cy="570668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290851" y="1324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340994" y="51467"/>
        <a:ext cx="242115" cy="242115"/>
      </dsp:txXfrm>
    </dsp:sp>
    <dsp:sp modelId="{974AEE05-33D4-402B-91DC-C916ECC79DE6}">
      <dsp:nvSpPr>
        <dsp:cNvPr id="0" name=""/>
        <dsp:cNvSpPr/>
      </dsp:nvSpPr>
      <dsp:spPr>
        <a:xfrm>
          <a:off x="1667492" y="1324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22.27%</a:t>
          </a:r>
          <a:endParaRPr lang="zh-CN" altLang="en-US" sz="1000" b="0" i="0" u="none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7492" y="1324"/>
        <a:ext cx="513601" cy="342401"/>
      </dsp:txXfrm>
    </dsp:sp>
    <dsp:sp modelId="{865E54A3-B4BE-4468-AC89-EB577B209FA0}">
      <dsp:nvSpPr>
        <dsp:cNvPr id="0" name=""/>
        <dsp:cNvSpPr/>
      </dsp:nvSpPr>
      <dsp:spPr>
        <a:xfrm>
          <a:off x="1545065" y="381783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595208" y="431926"/>
        <a:ext cx="242115" cy="242115"/>
      </dsp:txXfrm>
    </dsp:sp>
    <dsp:sp modelId="{347D5E9F-899F-43C6-8450-965A38D33E10}">
      <dsp:nvSpPr>
        <dsp:cNvPr id="0" name=""/>
        <dsp:cNvSpPr/>
      </dsp:nvSpPr>
      <dsp:spPr>
        <a:xfrm>
          <a:off x="1921706" y="381783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21.29%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381783"/>
        <a:ext cx="513601" cy="342401"/>
      </dsp:txXfrm>
    </dsp:sp>
    <dsp:sp modelId="{1B615263-8047-4425-A0CD-741EA4330FD7}">
      <dsp:nvSpPr>
        <dsp:cNvPr id="0" name=""/>
        <dsp:cNvSpPr/>
      </dsp:nvSpPr>
      <dsp:spPr>
        <a:xfrm>
          <a:off x="1634333" y="830565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84476" y="880708"/>
        <a:ext cx="242115" cy="242115"/>
      </dsp:txXfrm>
    </dsp:sp>
    <dsp:sp modelId="{7F101914-A9BF-4F11-AF53-59884DCB2029}">
      <dsp:nvSpPr>
        <dsp:cNvPr id="0" name=""/>
        <dsp:cNvSpPr/>
      </dsp:nvSpPr>
      <dsp:spPr>
        <a:xfrm>
          <a:off x="2010975" y="830565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14.17%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10975" y="830565"/>
        <a:ext cx="513601" cy="342401"/>
      </dsp:txXfrm>
    </dsp:sp>
    <dsp:sp modelId="{8C9211B4-E3C9-41A5-BAF6-85AA8DC56757}">
      <dsp:nvSpPr>
        <dsp:cNvPr id="0" name=""/>
        <dsp:cNvSpPr/>
      </dsp:nvSpPr>
      <dsp:spPr>
        <a:xfrm>
          <a:off x="1545065" y="1279347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595208" y="1329490"/>
        <a:ext cx="242115" cy="242115"/>
      </dsp:txXfrm>
    </dsp:sp>
    <dsp:sp modelId="{C8F01A94-E7AE-452D-BB84-DE60C745A4C3}">
      <dsp:nvSpPr>
        <dsp:cNvPr id="0" name=""/>
        <dsp:cNvSpPr/>
      </dsp:nvSpPr>
      <dsp:spPr>
        <a:xfrm>
          <a:off x="1921706" y="1279347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8.84%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1279347"/>
        <a:ext cx="513601" cy="342401"/>
      </dsp:txXfrm>
    </dsp:sp>
    <dsp:sp modelId="{9668CE02-015F-4977-AFE0-6ADCE0C919A6}">
      <dsp:nvSpPr>
        <dsp:cNvPr id="0" name=""/>
        <dsp:cNvSpPr/>
      </dsp:nvSpPr>
      <dsp:spPr>
        <a:xfrm>
          <a:off x="1290851" y="1659805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340994" y="1709948"/>
        <a:ext cx="242115" cy="242115"/>
      </dsp:txXfrm>
    </dsp:sp>
    <dsp:sp modelId="{014A86A1-B467-4CA1-9D8A-6362EC1901EF}">
      <dsp:nvSpPr>
        <dsp:cNvPr id="0" name=""/>
        <dsp:cNvSpPr/>
      </dsp:nvSpPr>
      <dsp:spPr>
        <a:xfrm>
          <a:off x="1667492" y="1659805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7.72%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7492" y="1659805"/>
        <a:ext cx="513601" cy="3424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0.33038</cdr:x>
      <cdr:y>0.42925</cdr:y>
    </cdr:from>
    <cdr:to>
      <cdr:x>0.57198</cdr:x>
      <cdr:y>0.57075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98402" y="1193219"/>
          <a:ext cx="1095759" cy="3933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20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9  </a:t>
          </a:r>
          <a:r>
            <a:rPr lang="zh-CN" altLang="en-US" sz="20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20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0.31347</cdr:x>
      <cdr:y>0.42925</cdr:y>
    </cdr:from>
    <cdr:to>
      <cdr:x>0.55507</cdr:x>
      <cdr:y>0.57075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1724" y="1193205"/>
          <a:ext cx="1095759" cy="3933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20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10  </a:t>
          </a:r>
          <a:r>
            <a:rPr lang="zh-CN" altLang="en-US" sz="20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20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0.29893</cdr:x>
      <cdr:y>0.38632</cdr:y>
    </cdr:from>
    <cdr:to>
      <cdr:x>0.52373</cdr:x>
      <cdr:y>0.52782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55757" y="1073888"/>
          <a:ext cx="1019564" cy="3933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zh-CN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2017</a:t>
          </a:r>
          <a:r>
            <a:rPr lang="zh-CN" altLang="en-US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年</a:t>
          </a:r>
          <a:r>
            <a:rPr lang="en-US" altLang="zh-CN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1-10</a:t>
          </a:r>
          <a:r>
            <a:rPr lang="zh-CN" altLang="en-US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18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0.3004</cdr:x>
      <cdr:y>0.39575</cdr:y>
    </cdr:from>
    <cdr:to>
      <cdr:x>0.5252</cdr:x>
      <cdr:y>0.53725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62453" y="1100086"/>
          <a:ext cx="1019560" cy="3933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en-US" altLang="zh-CN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2018</a:t>
          </a:r>
          <a:r>
            <a:rPr lang="zh-CN" altLang="en-US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年</a:t>
          </a:r>
          <a:r>
            <a:rPr lang="en-US" altLang="zh-CN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1</a:t>
          </a:r>
          <a:r>
            <a:rPr lang="en-US" altLang="zh-CN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-10</a:t>
          </a:r>
          <a:r>
            <a:rPr lang="zh-CN" altLang="en-US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18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29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733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459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299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E0FCD-D9BC-4D76-8A8F-BE7B0CE1B0A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35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pn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1" r:id="rId10"/>
    <p:sldLayoutId id="2147483663" r:id="rId11"/>
    <p:sldLayoutId id="2147483665" r:id="rId12"/>
    <p:sldLayoutId id="2147483666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4" Type="http://schemas.openxmlformats.org/officeDocument/2006/relationships/chart" Target="../charts/chart11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.xml"/><Relationship Id="rId3" Type="http://schemas.openxmlformats.org/officeDocument/2006/relationships/chart" Target="../charts/char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chart" Target="../charts/char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chart" Target="../charts/char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chart" Target="../charts/chart15.xml"/><Relationship Id="rId3" Type="http://schemas.openxmlformats.org/officeDocument/2006/relationships/chart" Target="../charts/char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7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chart" Target="../charts/char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8.jpeg"/><Relationship Id="rId3" Type="http://schemas.openxmlformats.org/officeDocument/2006/relationships/chart" Target="../charts/char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chart" Target="../charts/char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g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1" Type="http://schemas.microsoft.com/office/2007/relationships/diagramDrawing" Target="../diagrams/drawing2.xml"/><Relationship Id="rId12" Type="http://schemas.openxmlformats.org/officeDocument/2006/relationships/diagramData" Target="../diagrams/data3.xml"/><Relationship Id="rId13" Type="http://schemas.openxmlformats.org/officeDocument/2006/relationships/diagramLayout" Target="../diagrams/layout3.xml"/><Relationship Id="rId14" Type="http://schemas.openxmlformats.org/officeDocument/2006/relationships/diagramQuickStyle" Target="../diagrams/quickStyle3.xml"/><Relationship Id="rId15" Type="http://schemas.openxmlformats.org/officeDocument/2006/relationships/diagramColors" Target="../diagrams/colors3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10.xml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diagramData" Target="../diagrams/data2.xml"/><Relationship Id="rId8" Type="http://schemas.openxmlformats.org/officeDocument/2006/relationships/diagramLayout" Target="../diagrams/layout2.xml"/><Relationship Id="rId9" Type="http://schemas.openxmlformats.org/officeDocument/2006/relationships/diagramQuickStyle" Target="../diagrams/quickStyle2.xml"/><Relationship Id="rId10" Type="http://schemas.openxmlformats.org/officeDocument/2006/relationships/diagramColors" Target="../diagrams/colors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chart" Target="../charts/chart20.xml"/><Relationship Id="rId3" Type="http://schemas.openxmlformats.org/officeDocument/2006/relationships/chart" Target="../charts/chart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chart" Target="../charts/chart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chart" Target="../charts/chart23.xml"/><Relationship Id="rId3" Type="http://schemas.openxmlformats.org/officeDocument/2006/relationships/chart" Target="../charts/char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chart" Target="../charts/chart25.xml"/><Relationship Id="rId3" Type="http://schemas.openxmlformats.org/officeDocument/2006/relationships/chart" Target="../charts/char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chart" Target="../charts/chart27.xml"/><Relationship Id="rId3" Type="http://schemas.openxmlformats.org/officeDocument/2006/relationships/chart" Target="../charts/chart2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chart" Target="../charts/chart29.xml"/><Relationship Id="rId3" Type="http://schemas.openxmlformats.org/officeDocument/2006/relationships/chart" Target="../charts/chart3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gi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4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chart" Target="../charts/chart6.xml"/><Relationship Id="rId3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chart" Target="../charts/chart8.xml"/><Relationship Id="rId3" Type="http://schemas.openxmlformats.org/officeDocument/2006/relationships/chart" Target="../charts/char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443067" y="2545759"/>
            <a:ext cx="6675225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2018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1-10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6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787521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全国二手车累积交易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1132.90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万辆，累计同比增长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13.02%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600" i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2018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1-10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月，累计交易金额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7045.41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5.78%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114944" y="3049973"/>
            <a:ext cx="1063900" cy="293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5.78%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上箭头 17"/>
          <p:cNvSpPr>
            <a:spLocks noChangeArrowheads="1"/>
          </p:cNvSpPr>
          <p:nvPr/>
        </p:nvSpPr>
        <p:spPr bwMode="auto">
          <a:xfrm>
            <a:off x="6413713" y="3337094"/>
            <a:ext cx="407738" cy="378258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" name="文本框 2"/>
          <p:cNvSpPr txBox="1">
            <a:spLocks noChangeArrowheads="1"/>
          </p:cNvSpPr>
          <p:nvPr/>
        </p:nvSpPr>
        <p:spPr bwMode="auto">
          <a:xfrm>
            <a:off x="2142890" y="5342277"/>
            <a:ext cx="993823" cy="277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22" name="文本框 2"/>
          <p:cNvSpPr txBox="1">
            <a:spLocks noChangeArrowheads="1"/>
          </p:cNvSpPr>
          <p:nvPr/>
        </p:nvSpPr>
        <p:spPr bwMode="auto">
          <a:xfrm>
            <a:off x="6185021" y="5342277"/>
            <a:ext cx="993823" cy="277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单位：亿元</a:t>
            </a:r>
          </a:p>
        </p:txBody>
      </p:sp>
      <p:graphicFrame>
        <p:nvGraphicFramePr>
          <p:cNvPr id="23" name="图表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4320511"/>
              </p:ext>
            </p:extLst>
          </p:nvPr>
        </p:nvGraphicFramePr>
        <p:xfrm>
          <a:off x="448260" y="2589004"/>
          <a:ext cx="4241051" cy="2906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上箭头 23"/>
          <p:cNvSpPr>
            <a:spLocks noChangeArrowheads="1"/>
          </p:cNvSpPr>
          <p:nvPr/>
        </p:nvSpPr>
        <p:spPr bwMode="auto">
          <a:xfrm>
            <a:off x="2435932" y="3449189"/>
            <a:ext cx="407738" cy="378258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42890" y="3167097"/>
            <a:ext cx="1063900" cy="293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13.02%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6" name="图表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3735348"/>
              </p:ext>
            </p:extLst>
          </p:nvPr>
        </p:nvGraphicFramePr>
        <p:xfrm>
          <a:off x="4397201" y="2535693"/>
          <a:ext cx="4379345" cy="2995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6830583" y="1547021"/>
            <a:ext cx="1795646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万辆、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6166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年至现在，二手车交易量逐年递增。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二、历年二手车市场表现</a:t>
            </a: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4154366"/>
              </p:ext>
            </p:extLst>
          </p:nvPr>
        </p:nvGraphicFramePr>
        <p:xfrm>
          <a:off x="1012761" y="2008684"/>
          <a:ext cx="7142497" cy="4250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2015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195310" cy="115685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基本型乘用车共交易</a:t>
            </a:r>
            <a:r>
              <a:rPr lang="en-US" altLang="zh-CN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673.28</a:t>
            </a:r>
            <a:r>
              <a:rPr lang="zh-CN" altLang="en-US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万辆，同比增长</a:t>
            </a:r>
            <a:r>
              <a:rPr lang="en-US" altLang="zh-CN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12.57%</a:t>
            </a:r>
            <a:r>
              <a:rPr lang="zh-CN" altLang="en-US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；</a:t>
            </a:r>
            <a:r>
              <a:rPr lang="en-US" altLang="zh-CN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MPV64.42</a:t>
            </a:r>
            <a:r>
              <a:rPr lang="zh-CN" altLang="en-US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万辆，同比增长</a:t>
            </a:r>
            <a:r>
              <a:rPr lang="en-US" altLang="zh-CN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11.32%</a:t>
            </a:r>
            <a:r>
              <a:rPr lang="zh-CN" altLang="en-US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；</a:t>
            </a:r>
            <a:r>
              <a:rPr lang="en-US" altLang="zh-CN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SUV93.33</a:t>
            </a:r>
            <a:r>
              <a:rPr lang="zh-CN" altLang="en-US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万辆，同比增长</a:t>
            </a:r>
            <a:r>
              <a:rPr lang="en-US" altLang="zh-CN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35.83%</a:t>
            </a:r>
            <a:r>
              <a:rPr lang="zh-CN" altLang="en-US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；交叉型</a:t>
            </a:r>
            <a:r>
              <a:rPr lang="en-US" altLang="zh-CN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25.97</a:t>
            </a:r>
            <a:r>
              <a:rPr lang="zh-CN" altLang="en-US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万辆，同比下降</a:t>
            </a:r>
            <a:r>
              <a:rPr lang="en-US" altLang="zh-CN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9.44%</a:t>
            </a:r>
            <a:r>
              <a:rPr lang="zh-CN" altLang="en-US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；货车</a:t>
            </a:r>
            <a:r>
              <a:rPr lang="en-US" altLang="zh-CN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100.42</a:t>
            </a:r>
            <a:r>
              <a:rPr lang="zh-CN" altLang="en-US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万辆，同比增长</a:t>
            </a:r>
            <a:r>
              <a:rPr lang="en-US" altLang="zh-CN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11.10%</a:t>
            </a:r>
            <a:r>
              <a:rPr lang="zh-CN" altLang="en-US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；客车</a:t>
            </a:r>
            <a:r>
              <a:rPr lang="en-US" altLang="zh-CN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120.85</a:t>
            </a:r>
            <a:r>
              <a:rPr lang="zh-CN" altLang="en-US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万辆，同比增长</a:t>
            </a:r>
            <a:r>
              <a:rPr lang="en-US" altLang="zh-CN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12.99%</a:t>
            </a:r>
            <a:r>
              <a:rPr lang="zh-CN" altLang="en-US" sz="1600" i="0" dirty="0">
                <a:solidFill>
                  <a:prstClr val="black"/>
                </a:solidFill>
                <a:latin typeface="Microsoft YaHei" charset="-122"/>
                <a:ea typeface="Microsoft YaHei" charset="-122"/>
                <a:cs typeface="Microsoft YaHei" charset="-122"/>
              </a:rPr>
              <a:t>。</a:t>
            </a:r>
            <a:endParaRPr lang="zh-CN" altLang="en-US" sz="1600" i="0" dirty="0">
              <a:solidFill>
                <a:srgbClr val="FF0000"/>
              </a:solidFill>
              <a:latin typeface="Microsoft YaHei" charset="-122"/>
              <a:ea typeface="Microsoft YaHei" charset="-122"/>
              <a:cs typeface="Microsoft YaHei" charset="-122"/>
              <a:sym typeface="+mn-ea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各细分车型交易情况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07225" y="2601631"/>
            <a:ext cx="18516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 dirty="0" smtClean="0">
                <a:latin typeface="Microsoft YaHei" charset="-122"/>
                <a:ea typeface="Microsoft YaHei" charset="-122"/>
                <a:cs typeface="Microsoft YaHei" charset="-122"/>
              </a:rPr>
              <a:t>单位：万辆  </a:t>
            </a:r>
            <a:r>
              <a:rPr kumimoji="1" lang="en-US" altLang="zh-CN" sz="1200" dirty="0" smtClean="0">
                <a:latin typeface="Microsoft YaHei" charset="-122"/>
                <a:ea typeface="Microsoft YaHei" charset="-122"/>
                <a:cs typeface="Microsoft YaHei" charset="-122"/>
              </a:rPr>
              <a:t>%</a:t>
            </a:r>
            <a:endParaRPr kumimoji="1" lang="zh-CN" altLang="en-US" sz="12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3620157"/>
              </p:ext>
            </p:extLst>
          </p:nvPr>
        </p:nvGraphicFramePr>
        <p:xfrm>
          <a:off x="864814" y="2495814"/>
          <a:ext cx="7394523" cy="3667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8593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月交易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省市排名</a:t>
            </a:r>
            <a:endParaRPr lang="zh-CN" altLang="en-US" b="1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C6EFE436-8765-489E-8955-F46A88F556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326778"/>
              </p:ext>
            </p:extLst>
          </p:nvPr>
        </p:nvGraphicFramePr>
        <p:xfrm>
          <a:off x="992267" y="1613600"/>
          <a:ext cx="7443073" cy="432999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127353"/>
                <a:gridCol w="12170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091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8953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97449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排名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省 市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1-10</a:t>
                      </a:r>
                      <a:r>
                        <a:rPr lang="zh-CN" altLang="en-US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</a:t>
                      </a:r>
                      <a:r>
                        <a:rPr lang="zh-CN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累计</a:t>
                      </a:r>
                      <a:r>
                        <a:rPr 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交易（</a:t>
                      </a: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万</a:t>
                      </a:r>
                      <a:r>
                        <a:rPr 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辆）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同比</a:t>
                      </a:r>
                      <a:r>
                        <a:rPr lang="zh-CN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增长率</a:t>
                      </a:r>
                      <a:r>
                        <a:rPr lang="en-US" altLang="zh-CN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(</a:t>
                      </a:r>
                      <a:r>
                        <a:rPr lang="en-US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%)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 smtClean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广东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is-IS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14</a:t>
                      </a:r>
                      <a:r>
                        <a:rPr lang="en-US" altLang="zh-CN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r>
                        <a:rPr lang="is-IS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.61</a:t>
                      </a:r>
                      <a:endParaRPr lang="is-I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fi-FI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24.79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 smtClean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浙江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fi-FI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102.06</a:t>
                      </a:r>
                      <a:endParaRPr lang="fi-FI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hr-HR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12.37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 smtClean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四川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84.60</a:t>
                      </a:r>
                      <a:endParaRPr lang="en-US" altLang="zh-CN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hr-HR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18.15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 smtClean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江苏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cs-CZ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83.32</a:t>
                      </a:r>
                      <a:endParaRPr lang="cs-CZ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hr-HR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26.63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 smtClean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山东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is-IS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82.77</a:t>
                      </a:r>
                      <a:endParaRPr lang="is-I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nb-NO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10.85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 smtClean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河南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is-IS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78.51</a:t>
                      </a:r>
                      <a:endParaRPr lang="is-I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hr-HR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19.75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 smtClean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河北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is-IS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59.92</a:t>
                      </a:r>
                      <a:endParaRPr lang="is-I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mr-I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-15.24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 smtClean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北京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is-IS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55.99</a:t>
                      </a:r>
                      <a:endParaRPr lang="is-I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mr-I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-3.25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 smtClean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辽宁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is-IS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41.24</a:t>
                      </a:r>
                      <a:endParaRPr lang="is-I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mr-I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-8.63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 smtClean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上海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is-IS" sz="1400" b="1" kern="100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40.09</a:t>
                      </a:r>
                      <a:endParaRPr lang="is-I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nb-NO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7.22</a:t>
                      </a:r>
                    </a:p>
                  </a:txBody>
                  <a:tcPr marL="12700" marR="12700" marT="127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339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/>
          <p:nvPr/>
        </p:nvSpPr>
        <p:spPr bwMode="auto">
          <a:xfrm>
            <a:off x="230400" y="381600"/>
            <a:ext cx="5704285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kumimoji="1" lang="zh-CN" alt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五、历年二手车车龄分布</a:t>
            </a:r>
            <a:endParaRPr kumimoji="1" lang="zh-CN" altLang="en-US" sz="2400" b="1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细黑" panose="02010600040101010101" pitchFamily="2" charset="-122"/>
            </a:endParaRP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2"/>
            <a:ext cx="8430368" cy="7875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使用年限在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42.56%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，其次是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23.81% 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，二手车限迁逐步取消使得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年以及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年以上车辆占比有所增加。</a:t>
            </a: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791214"/>
              </p:ext>
            </p:extLst>
          </p:nvPr>
        </p:nvGraphicFramePr>
        <p:xfrm>
          <a:off x="834841" y="2131583"/>
          <a:ext cx="7604629" cy="4245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686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2100" y="1130302"/>
            <a:ext cx="8470900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万元及以下价格区间的车辆同比上升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1.82%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万同比下降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1.85%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0.02%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万同比下降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0.39%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0.29%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万以上同比下降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0.18%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万元以下的车辆同比下降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0.02%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599" y="381000"/>
            <a:ext cx="5926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月价格区间分布对比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473574089"/>
              </p:ext>
            </p:extLst>
          </p:nvPr>
        </p:nvGraphicFramePr>
        <p:xfrm>
          <a:off x="4047567" y="3115878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714037868"/>
              </p:ext>
            </p:extLst>
          </p:nvPr>
        </p:nvGraphicFramePr>
        <p:xfrm>
          <a:off x="292100" y="3115878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0056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chemeClr val="bg2">
                    <a:lumMod val="25000"/>
                  </a:schemeClr>
                </a:solidFill>
              </a:rPr>
              <a:t>七、</a:t>
            </a:r>
            <a:r>
              <a:rPr lang="en-US" altLang="zh-CN" b="1" dirty="0" smtClean="0">
                <a:solidFill>
                  <a:schemeClr val="bg2">
                    <a:lumMod val="25000"/>
                  </a:schemeClr>
                </a:solidFill>
              </a:rPr>
              <a:t>2018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年</a:t>
            </a:r>
            <a:r>
              <a:rPr lang="en-US" altLang="zh-CN" b="1" dirty="0">
                <a:solidFill>
                  <a:schemeClr val="bg2">
                    <a:lumMod val="25000"/>
                  </a:schemeClr>
                </a:solidFill>
              </a:rPr>
              <a:t>1-10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月价格区域分布</a:t>
            </a:r>
            <a:b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</a:b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91600" y="1204434"/>
            <a:ext cx="3860313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共计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个省份地区的乘用车均价超过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万元，其中北京地区的二手乘用车均价最高，为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13.42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930687" y="2803178"/>
          <a:ext cx="2887579" cy="3292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352"/>
                <a:gridCol w="1821227"/>
              </a:tblGrid>
              <a:tr h="5745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24712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13.43 </a:t>
                      </a:r>
                    </a:p>
                  </a:txBody>
                  <a:tcPr marL="9525" marR="9525" marT="9525" marB="0" anchor="ctr"/>
                </a:tc>
              </a:tr>
              <a:tr h="24712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12.76 </a:t>
                      </a:r>
                    </a:p>
                  </a:txBody>
                  <a:tcPr marL="9525" marR="9525" marT="9525" marB="0" anchor="ctr"/>
                </a:tc>
              </a:tr>
              <a:tr h="24712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12.25 </a:t>
                      </a:r>
                    </a:p>
                  </a:txBody>
                  <a:tcPr marL="9525" marR="9525" marT="9525" marB="0" anchor="ctr"/>
                </a:tc>
              </a:tr>
              <a:tr h="24712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福建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11.67 </a:t>
                      </a:r>
                    </a:p>
                  </a:txBody>
                  <a:tcPr marL="9525" marR="9525" marT="9525" marB="0" anchor="ctr"/>
                </a:tc>
              </a:tr>
              <a:tr h="24712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11.59 </a:t>
                      </a:r>
                    </a:p>
                  </a:txBody>
                  <a:tcPr marL="9525" marR="9525" marT="9525" marB="0" anchor="ctr"/>
                </a:tc>
              </a:tr>
              <a:tr h="24712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11.08 </a:t>
                      </a:r>
                    </a:p>
                  </a:txBody>
                  <a:tcPr marL="9525" marR="9525" marT="9525" marB="0" anchor="ctr"/>
                </a:tc>
              </a:tr>
              <a:tr h="24712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11.06 </a:t>
                      </a:r>
                    </a:p>
                  </a:txBody>
                  <a:tcPr marL="9525" marR="9525" marT="9525" marB="0" anchor="ctr"/>
                </a:tc>
              </a:tr>
              <a:tr h="24712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10.98 </a:t>
                      </a:r>
                    </a:p>
                  </a:txBody>
                  <a:tcPr marL="9525" marR="9525" marT="9525" marB="0" anchor="ctr"/>
                </a:tc>
              </a:tr>
              <a:tr h="24712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10.94 </a:t>
                      </a:r>
                    </a:p>
                  </a:txBody>
                  <a:tcPr marL="9525" marR="9525" marT="9525" marB="0" anchor="ctr"/>
                </a:tc>
              </a:tr>
              <a:tr h="24712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10.11 </a:t>
                      </a:r>
                    </a:p>
                  </a:txBody>
                  <a:tcPr marL="9525" marR="9525" marT="9525" marB="0" anchor="ctr"/>
                </a:tc>
              </a:tr>
              <a:tr h="24712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山西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10.09 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Picture 100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U$11:$AB$32"/>
              </a:ext>
            </a:extLst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8925" y="2323971"/>
            <a:ext cx="4386047" cy="2931969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8F8F8" mc:Ignorable="a14" a14:legacySpreadsheetColorIndex="18"/>
          </a:solidFill>
          <a:ln w="9525">
            <a:solidFill>
              <a:srgbClr xmlns:mc="http://schemas.openxmlformats.org/markup-compatibility/2006" xmlns:a14="http://schemas.microsoft.com/office/drawing/2010/main" val="9B9B9B" mc:Ignorable="a14" a14:legacySpreadsheetColorIndex="55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3658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八、二手车交易均价趋势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87210" y="1277197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 smtClean="0">
                <a:latin typeface="Microsoft YaHei" charset="-122"/>
                <a:ea typeface="Microsoft YaHei" charset="-122"/>
                <a:cs typeface="Microsoft YaHei" charset="-122"/>
              </a:rPr>
              <a:t>单位：万元</a:t>
            </a:r>
            <a:endParaRPr kumimoji="1" lang="zh-CN" altLang="en-US" sz="14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0070565"/>
              </p:ext>
            </p:extLst>
          </p:nvPr>
        </p:nvGraphicFramePr>
        <p:xfrm>
          <a:off x="636708" y="1762263"/>
          <a:ext cx="7771312" cy="3962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80495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231" y="1440856"/>
            <a:ext cx="5888441" cy="4697187"/>
          </a:xfrm>
        </p:spPr>
      </p:pic>
      <p:pic>
        <p:nvPicPr>
          <p:cNvPr id="7" name="内容占位符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40" y="1440855"/>
            <a:ext cx="7851255" cy="4697187"/>
          </a:xfrm>
        </p:spPr>
      </p:pic>
      <p:sp>
        <p:nvSpPr>
          <p:cNvPr id="8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九、</a:t>
            </a:r>
            <a:r>
              <a:rPr lang="zh-CN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限迁解禁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跨区域流通逐渐通畅</a:t>
            </a:r>
          </a:p>
        </p:txBody>
      </p:sp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207041"/>
              </p:ext>
            </p:extLst>
          </p:nvPr>
        </p:nvGraphicFramePr>
        <p:xfrm>
          <a:off x="759249" y="1542420"/>
          <a:ext cx="7552125" cy="41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3263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1-10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01" y="381600"/>
            <a:ext cx="5414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年外迁情况对比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3949015"/>
              </p:ext>
            </p:extLst>
          </p:nvPr>
        </p:nvGraphicFramePr>
        <p:xfrm>
          <a:off x="802562" y="1569734"/>
          <a:ext cx="7694667" cy="4548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21806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1-10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07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100" y="1130300"/>
            <a:ext cx="8559800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28.28%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0.96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本月，北京转籍比例最高，西藏转籍比例最低。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843097"/>
              </p:ext>
            </p:extLst>
          </p:nvPr>
        </p:nvGraphicFramePr>
        <p:xfrm>
          <a:off x="1101717" y="2928939"/>
          <a:ext cx="3340116" cy="2730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0497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58.49%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56.35%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44.64%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43.67%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43.19%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061464"/>
              </p:ext>
            </p:extLst>
          </p:nvPr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黑龙江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5.29%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湖北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5.01%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贵州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4.57%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云南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3.07%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西藏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0.85%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41912" y="1499702"/>
            <a:ext cx="3285252" cy="2003532"/>
            <a:chOff x="3096099" y="717190"/>
            <a:chExt cx="3285252" cy="2003532"/>
          </a:xfrm>
        </p:grpSpPr>
        <p:sp>
          <p:nvSpPr>
            <p:cNvPr id="39" name="北京"/>
            <p:cNvSpPr/>
            <p:nvPr/>
          </p:nvSpPr>
          <p:spPr bwMode="auto">
            <a:xfrm>
              <a:off x="3585905" y="1352677"/>
              <a:ext cx="596995" cy="702873"/>
            </a:xfrm>
            <a:custGeom>
              <a:avLst/>
              <a:gdLst>
                <a:gd name="T0" fmla="*/ 1955697307 w 636"/>
                <a:gd name="T1" fmla="*/ 2147483646 h 711"/>
                <a:gd name="T2" fmla="*/ 2081164546 w 636"/>
                <a:gd name="T3" fmla="*/ 2147483646 h 711"/>
                <a:gd name="T4" fmla="*/ 2147483646 w 636"/>
                <a:gd name="T5" fmla="*/ 2147483646 h 711"/>
                <a:gd name="T6" fmla="*/ 2147483646 w 636"/>
                <a:gd name="T7" fmla="*/ 2147483646 h 711"/>
                <a:gd name="T8" fmla="*/ 2147483646 w 636"/>
                <a:gd name="T9" fmla="*/ 2147483646 h 711"/>
                <a:gd name="T10" fmla="*/ 2147483646 w 636"/>
                <a:gd name="T11" fmla="*/ 2147483646 h 711"/>
                <a:gd name="T12" fmla="*/ 2147483646 w 636"/>
                <a:gd name="T13" fmla="*/ 2147483646 h 711"/>
                <a:gd name="T14" fmla="*/ 2147483646 w 636"/>
                <a:gd name="T15" fmla="*/ 2147483646 h 711"/>
                <a:gd name="T16" fmla="*/ 2147483646 w 636"/>
                <a:gd name="T17" fmla="*/ 2147483646 h 711"/>
                <a:gd name="T18" fmla="*/ 2147483646 w 636"/>
                <a:gd name="T19" fmla="*/ 2147483646 h 711"/>
                <a:gd name="T20" fmla="*/ 2147483646 w 636"/>
                <a:gd name="T21" fmla="*/ 2147483646 h 711"/>
                <a:gd name="T22" fmla="*/ 2147483646 w 636"/>
                <a:gd name="T23" fmla="*/ 2147483646 h 711"/>
                <a:gd name="T24" fmla="*/ 2147483646 w 636"/>
                <a:gd name="T25" fmla="*/ 2147483646 h 711"/>
                <a:gd name="T26" fmla="*/ 2147483646 w 636"/>
                <a:gd name="T27" fmla="*/ 2147483646 h 711"/>
                <a:gd name="T28" fmla="*/ 2147483646 w 636"/>
                <a:gd name="T29" fmla="*/ 2147483646 h 711"/>
                <a:gd name="T30" fmla="*/ 2147483646 w 636"/>
                <a:gd name="T31" fmla="*/ 2147483646 h 711"/>
                <a:gd name="T32" fmla="*/ 2147483646 w 636"/>
                <a:gd name="T33" fmla="*/ 2147483646 h 711"/>
                <a:gd name="T34" fmla="*/ 2147483646 w 636"/>
                <a:gd name="T35" fmla="*/ 2147483646 h 711"/>
                <a:gd name="T36" fmla="*/ 2147483646 w 636"/>
                <a:gd name="T37" fmla="*/ 2147483646 h 711"/>
                <a:gd name="T38" fmla="*/ 2147483646 w 636"/>
                <a:gd name="T39" fmla="*/ 2147483646 h 711"/>
                <a:gd name="T40" fmla="*/ 2147483646 w 636"/>
                <a:gd name="T41" fmla="*/ 2012369658 h 711"/>
                <a:gd name="T42" fmla="*/ 2147483646 w 636"/>
                <a:gd name="T43" fmla="*/ 2044835641 h 711"/>
                <a:gd name="T44" fmla="*/ 2147483646 w 636"/>
                <a:gd name="T45" fmla="*/ 1785188160 h 711"/>
                <a:gd name="T46" fmla="*/ 2147483646 w 636"/>
                <a:gd name="T47" fmla="*/ 1614781690 h 711"/>
                <a:gd name="T48" fmla="*/ 2147483646 w 636"/>
                <a:gd name="T49" fmla="*/ 1574199161 h 711"/>
                <a:gd name="T50" fmla="*/ 2147483646 w 636"/>
                <a:gd name="T51" fmla="*/ 1306435134 h 711"/>
                <a:gd name="T52" fmla="*/ 2147483646 w 636"/>
                <a:gd name="T53" fmla="*/ 1192844285 h 711"/>
                <a:gd name="T54" fmla="*/ 2147483646 w 636"/>
                <a:gd name="T55" fmla="*/ 1152261756 h 711"/>
                <a:gd name="T56" fmla="*/ 2147483646 w 636"/>
                <a:gd name="T57" fmla="*/ 754633598 h 711"/>
                <a:gd name="T58" fmla="*/ 2147483646 w 636"/>
                <a:gd name="T59" fmla="*/ 397628158 h 711"/>
                <a:gd name="T60" fmla="*/ 2147483646 w 636"/>
                <a:gd name="T61" fmla="*/ 24349437 h 711"/>
                <a:gd name="T62" fmla="*/ 2147483646 w 636"/>
                <a:gd name="T63" fmla="*/ 24349437 h 711"/>
                <a:gd name="T64" fmla="*/ 2147483646 w 636"/>
                <a:gd name="T65" fmla="*/ 227221889 h 711"/>
                <a:gd name="T66" fmla="*/ 2147483646 w 636"/>
                <a:gd name="T67" fmla="*/ 275880573 h 711"/>
                <a:gd name="T68" fmla="*/ 2147483646 w 636"/>
                <a:gd name="T69" fmla="*/ 413820859 h 711"/>
                <a:gd name="T70" fmla="*/ 2125438213 w 636"/>
                <a:gd name="T71" fmla="*/ 511219008 h 711"/>
                <a:gd name="T72" fmla="*/ 1963051071 w 636"/>
                <a:gd name="T73" fmla="*/ 584227128 h 711"/>
                <a:gd name="T74" fmla="*/ 2147483646 w 636"/>
                <a:gd name="T75" fmla="*/ 876381184 h 711"/>
                <a:gd name="T76" fmla="*/ 2147483646 w 636"/>
                <a:gd name="T77" fmla="*/ 1046747062 h 711"/>
                <a:gd name="T78" fmla="*/ 1859758437 w 636"/>
                <a:gd name="T79" fmla="*/ 1127912320 h 711"/>
                <a:gd name="T80" fmla="*/ 1719545899 w 636"/>
                <a:gd name="T81" fmla="*/ 1062980153 h 711"/>
                <a:gd name="T82" fmla="*/ 1594078660 w 636"/>
                <a:gd name="T83" fmla="*/ 1403792892 h 711"/>
                <a:gd name="T84" fmla="*/ 1298870515 w 636"/>
                <a:gd name="T85" fmla="*/ 1760838522 h 711"/>
                <a:gd name="T86" fmla="*/ 1062719107 w 636"/>
                <a:gd name="T87" fmla="*/ 1695906557 h 711"/>
                <a:gd name="T88" fmla="*/ 782294031 w 636"/>
                <a:gd name="T89" fmla="*/ 1842003579 h 711"/>
                <a:gd name="T90" fmla="*/ 664180556 w 636"/>
                <a:gd name="T91" fmla="*/ 2147483646 h 711"/>
                <a:gd name="T92" fmla="*/ 1011053904 w 636"/>
                <a:gd name="T93" fmla="*/ 2147483646 h 711"/>
                <a:gd name="T94" fmla="*/ 1070110641 w 636"/>
                <a:gd name="T95" fmla="*/ 2147483646 h 711"/>
                <a:gd name="T96" fmla="*/ 848704532 w 636"/>
                <a:gd name="T97" fmla="*/ 2147483646 h 711"/>
                <a:gd name="T98" fmla="*/ 464949052 w 636"/>
                <a:gd name="T99" fmla="*/ 2147483646 h 711"/>
                <a:gd name="T100" fmla="*/ 0 w 636"/>
                <a:gd name="T101" fmla="*/ 2147483646 h 711"/>
                <a:gd name="T102" fmla="*/ 73802036 w 636"/>
                <a:gd name="T103" fmla="*/ 2147483646 h 711"/>
                <a:gd name="T104" fmla="*/ 287816610 w 636"/>
                <a:gd name="T105" fmla="*/ 2147483646 h 711"/>
                <a:gd name="T106" fmla="*/ 125467239 w 636"/>
                <a:gd name="T107" fmla="*/ 2147483646 h 711"/>
                <a:gd name="T108" fmla="*/ 184486206 w 636"/>
                <a:gd name="T109" fmla="*/ 2147483646 h 711"/>
                <a:gd name="T110" fmla="*/ 273071311 w 636"/>
                <a:gd name="T111" fmla="*/ 2147483646 h 711"/>
                <a:gd name="T112" fmla="*/ 472302816 w 636"/>
                <a:gd name="T113" fmla="*/ 2147483646 h 711"/>
                <a:gd name="T114" fmla="*/ 686317390 w 636"/>
                <a:gd name="T115" fmla="*/ 2147483646 h 711"/>
                <a:gd name="T116" fmla="*/ 870841366 w 636"/>
                <a:gd name="T117" fmla="*/ 2147483646 h 711"/>
                <a:gd name="T118" fmla="*/ 1158657977 w 636"/>
                <a:gd name="T119" fmla="*/ 2147483646 h 711"/>
                <a:gd name="T120" fmla="*/ 1483356720 w 636"/>
                <a:gd name="T121" fmla="*/ 2147483646 h 7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36"/>
                <a:gd name="T184" fmla="*/ 0 h 711"/>
                <a:gd name="T185" fmla="*/ 636 w 636"/>
                <a:gd name="T186" fmla="*/ 711 h 71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</a:ln>
          </p:spPr>
          <p:txBody>
            <a:bodyPr anchor="ctr"/>
            <a:lstStyle/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42" name="图示 41"/>
            <p:cNvGraphicFramePr/>
            <p:nvPr>
              <p:extLst>
                <p:ext uri="{D42A27DB-BD31-4B8C-83A1-F6EECF244321}">
                  <p14:modId xmlns:p14="http://schemas.microsoft.com/office/powerpoint/2010/main" val="3792470163"/>
                </p:ext>
              </p:extLst>
            </p:nvPr>
          </p:nvGraphicFramePr>
          <p:xfrm>
            <a:off x="3096099" y="717190"/>
            <a:ext cx="3285252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</p:grpSp>
      <p:grpSp>
        <p:nvGrpSpPr>
          <p:cNvPr id="43" name="组合 42"/>
          <p:cNvGrpSpPr/>
          <p:nvPr/>
        </p:nvGrpSpPr>
        <p:grpSpPr>
          <a:xfrm>
            <a:off x="2197890" y="3548673"/>
            <a:ext cx="2101616" cy="2002927"/>
            <a:chOff x="6391251" y="716298"/>
            <a:chExt cx="2101616" cy="2002927"/>
          </a:xfrm>
        </p:grpSpPr>
        <p:grpSp>
          <p:nvGrpSpPr>
            <p:cNvPr id="44" name="组合 43"/>
            <p:cNvGrpSpPr/>
            <p:nvPr/>
          </p:nvGrpSpPr>
          <p:grpSpPr>
            <a:xfrm>
              <a:off x="6507342" y="716298"/>
              <a:ext cx="1985525" cy="2002927"/>
              <a:chOff x="6513667" y="1451982"/>
              <a:chExt cx="2183260" cy="2295949"/>
            </a:xfrm>
          </p:grpSpPr>
          <p:sp>
            <p:nvSpPr>
              <p:cNvPr id="47" name="任意多边形 46"/>
              <p:cNvSpPr/>
              <p:nvPr/>
            </p:nvSpPr>
            <p:spPr>
              <a:xfrm rot="3370477">
                <a:off x="6844799" y="3093139"/>
                <a:ext cx="673798" cy="31289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8" name="任意多边形 47"/>
              <p:cNvSpPr/>
              <p:nvPr/>
            </p:nvSpPr>
            <p:spPr>
              <a:xfrm rot="1739548">
                <a:off x="7031806" y="2857724"/>
                <a:ext cx="604674" cy="31289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9" name="任意多边形 48"/>
              <p:cNvSpPr/>
              <p:nvPr/>
            </p:nvSpPr>
            <p:spPr>
              <a:xfrm>
                <a:off x="7069694" y="2584312"/>
                <a:ext cx="606760" cy="31289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6760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0" name="任意多边形 49"/>
              <p:cNvSpPr/>
              <p:nvPr/>
            </p:nvSpPr>
            <p:spPr>
              <a:xfrm rot="19860452">
                <a:off x="7031806" y="2310900"/>
                <a:ext cx="604674" cy="31289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1" name="任意多边形 50"/>
              <p:cNvSpPr/>
              <p:nvPr/>
            </p:nvSpPr>
            <p:spPr>
              <a:xfrm rot="18229523">
                <a:off x="6844799" y="2075485"/>
                <a:ext cx="673798" cy="31289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2" name="椭圆 51"/>
              <p:cNvSpPr/>
              <p:nvPr/>
            </p:nvSpPr>
            <p:spPr>
              <a:xfrm>
                <a:off x="6513667" y="2272882"/>
                <a:ext cx="654149" cy="654149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3" name="任意多边形 52"/>
              <p:cNvSpPr/>
              <p:nvPr/>
            </p:nvSpPr>
            <p:spPr>
              <a:xfrm>
                <a:off x="7282235" y="1451982"/>
                <a:ext cx="392489" cy="392489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900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山东</a:t>
                </a:r>
                <a:endPara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7713974" y="1451982"/>
                <a:ext cx="588734" cy="392489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lvl="1" indent="-5715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en-US" altLang="zh-CN" sz="1000" b="0" i="0" u="none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34.06%</a:t>
                </a:r>
                <a:endParaRPr lang="zh-CN" altLang="en-US" sz="10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7574001" y="1888639"/>
                <a:ext cx="392489" cy="392489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900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安徽</a:t>
                </a:r>
                <a:endPara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8005739" y="1888639"/>
                <a:ext cx="588734" cy="392489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lvl="1" indent="-5715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en-US" altLang="zh-CN" sz="1000" b="0" i="0" u="none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8.06%</a:t>
                </a:r>
                <a:endParaRPr lang="zh-CN" altLang="en-US" sz="10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7676455" y="2403712"/>
                <a:ext cx="392489" cy="392489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900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江西</a:t>
                </a:r>
                <a:endPara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8108193" y="2403712"/>
                <a:ext cx="588734" cy="392489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lvl="1" indent="-5715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en-US" altLang="zh-CN" sz="1000" b="0" i="0" u="none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6.33%</a:t>
                </a:r>
                <a:endParaRPr lang="zh-CN" altLang="en-US" sz="10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7574001" y="2918784"/>
                <a:ext cx="392489" cy="392489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9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福建</a:t>
                </a:r>
                <a:endPara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8005739" y="2918784"/>
                <a:ext cx="588734" cy="392489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lvl="1" indent="-5715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en-US" altLang="zh-CN" sz="1000" b="0" i="0" u="none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5.95%</a:t>
                </a:r>
                <a:endParaRPr lang="zh-CN" altLang="en-US" sz="10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7282235" y="3355442"/>
                <a:ext cx="392489" cy="392489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900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江西</a:t>
                </a:r>
                <a:endPara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7713974" y="3355442"/>
                <a:ext cx="588734" cy="392489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lvl="1" indent="-5715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en-US" altLang="zh-CN" sz="1000" b="0" i="0" u="none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5.80%</a:t>
                </a:r>
                <a:endParaRPr lang="zh-CN" altLang="en-US" sz="10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浙江"/>
            <p:cNvSpPr>
              <a:spLocks/>
            </p:cNvSpPr>
            <p:nvPr/>
          </p:nvSpPr>
          <p:spPr bwMode="auto">
            <a:xfrm>
              <a:off x="6391251" y="1415754"/>
              <a:ext cx="521147" cy="539094"/>
            </a:xfrm>
            <a:custGeom>
              <a:avLst/>
              <a:gdLst>
                <a:gd name="T0" fmla="*/ 2147483646 w 1493"/>
                <a:gd name="T1" fmla="*/ 2147483646 h 1731"/>
                <a:gd name="T2" fmla="*/ 2147483646 w 1493"/>
                <a:gd name="T3" fmla="*/ 2147483646 h 1731"/>
                <a:gd name="T4" fmla="*/ 2147483646 w 1493"/>
                <a:gd name="T5" fmla="*/ 2147483646 h 1731"/>
                <a:gd name="T6" fmla="*/ 2147483646 w 1493"/>
                <a:gd name="T7" fmla="*/ 2147483646 h 1731"/>
                <a:gd name="T8" fmla="*/ 2147483646 w 1493"/>
                <a:gd name="T9" fmla="*/ 2147483646 h 1731"/>
                <a:gd name="T10" fmla="*/ 2147483646 w 1493"/>
                <a:gd name="T11" fmla="*/ 2147483646 h 1731"/>
                <a:gd name="T12" fmla="*/ 2147483646 w 1493"/>
                <a:gd name="T13" fmla="*/ 2147483646 h 1731"/>
                <a:gd name="T14" fmla="*/ 2147483646 w 1493"/>
                <a:gd name="T15" fmla="*/ 2147483646 h 1731"/>
                <a:gd name="T16" fmla="*/ 2147483646 w 1493"/>
                <a:gd name="T17" fmla="*/ 2147483646 h 1731"/>
                <a:gd name="T18" fmla="*/ 2147483646 w 1493"/>
                <a:gd name="T19" fmla="*/ 2147483646 h 1731"/>
                <a:gd name="T20" fmla="*/ 2147483646 w 1493"/>
                <a:gd name="T21" fmla="*/ 2147483646 h 1731"/>
                <a:gd name="T22" fmla="*/ 2147483646 w 1493"/>
                <a:gd name="T23" fmla="*/ 2147483646 h 1731"/>
                <a:gd name="T24" fmla="*/ 2147483646 w 1493"/>
                <a:gd name="T25" fmla="*/ 2147483646 h 1731"/>
                <a:gd name="T26" fmla="*/ 2147483646 w 1493"/>
                <a:gd name="T27" fmla="*/ 2147483646 h 1731"/>
                <a:gd name="T28" fmla="*/ 2147483646 w 1493"/>
                <a:gd name="T29" fmla="*/ 2147483646 h 1731"/>
                <a:gd name="T30" fmla="*/ 2147483646 w 1493"/>
                <a:gd name="T31" fmla="*/ 2147483646 h 1731"/>
                <a:gd name="T32" fmla="*/ 2147483646 w 1493"/>
                <a:gd name="T33" fmla="*/ 2147483646 h 1731"/>
                <a:gd name="T34" fmla="*/ 2147483646 w 1493"/>
                <a:gd name="T35" fmla="*/ 2147483646 h 1731"/>
                <a:gd name="T36" fmla="*/ 2147483646 w 1493"/>
                <a:gd name="T37" fmla="*/ 2147483646 h 1731"/>
                <a:gd name="T38" fmla="*/ 2147483646 w 1493"/>
                <a:gd name="T39" fmla="*/ 2147483646 h 1731"/>
                <a:gd name="T40" fmla="*/ 2147483646 w 1493"/>
                <a:gd name="T41" fmla="*/ 2147483646 h 1731"/>
                <a:gd name="T42" fmla="*/ 2147483646 w 1493"/>
                <a:gd name="T43" fmla="*/ 2147483646 h 1731"/>
                <a:gd name="T44" fmla="*/ 2147483646 w 1493"/>
                <a:gd name="T45" fmla="*/ 2147483646 h 1731"/>
                <a:gd name="T46" fmla="*/ 2147483646 w 1493"/>
                <a:gd name="T47" fmla="*/ 2147483646 h 1731"/>
                <a:gd name="T48" fmla="*/ 2147483646 w 1493"/>
                <a:gd name="T49" fmla="*/ 2147483646 h 1731"/>
                <a:gd name="T50" fmla="*/ 2147483646 w 1493"/>
                <a:gd name="T51" fmla="*/ 2147483646 h 1731"/>
                <a:gd name="T52" fmla="*/ 2147483646 w 1493"/>
                <a:gd name="T53" fmla="*/ 2147483646 h 1731"/>
                <a:gd name="T54" fmla="*/ 2147483646 w 1493"/>
                <a:gd name="T55" fmla="*/ 2147483646 h 1731"/>
                <a:gd name="T56" fmla="*/ 2147483646 w 1493"/>
                <a:gd name="T57" fmla="*/ 2147483646 h 1731"/>
                <a:gd name="T58" fmla="*/ 2147483646 w 1493"/>
                <a:gd name="T59" fmla="*/ 2147483646 h 1731"/>
                <a:gd name="T60" fmla="*/ 2147483646 w 1493"/>
                <a:gd name="T61" fmla="*/ 2147483646 h 1731"/>
                <a:gd name="T62" fmla="*/ 2147483646 w 1493"/>
                <a:gd name="T63" fmla="*/ 2147483646 h 1731"/>
                <a:gd name="T64" fmla="*/ 2147483646 w 1493"/>
                <a:gd name="T65" fmla="*/ 2147483646 h 1731"/>
                <a:gd name="T66" fmla="*/ 2147483646 w 1493"/>
                <a:gd name="T67" fmla="*/ 2147483646 h 1731"/>
                <a:gd name="T68" fmla="*/ 2147483646 w 1493"/>
                <a:gd name="T69" fmla="*/ 2147483646 h 1731"/>
                <a:gd name="T70" fmla="*/ 2147483646 w 1493"/>
                <a:gd name="T71" fmla="*/ 2147483646 h 1731"/>
                <a:gd name="T72" fmla="*/ 2147483646 w 1493"/>
                <a:gd name="T73" fmla="*/ 2147483646 h 1731"/>
                <a:gd name="T74" fmla="*/ 2147483646 w 1493"/>
                <a:gd name="T75" fmla="*/ 2147483646 h 1731"/>
                <a:gd name="T76" fmla="*/ 2147483646 w 1493"/>
                <a:gd name="T77" fmla="*/ 2147483646 h 1731"/>
                <a:gd name="T78" fmla="*/ 2147483646 w 1493"/>
                <a:gd name="T79" fmla="*/ 2147483646 h 1731"/>
                <a:gd name="T80" fmla="*/ 2147483646 w 1493"/>
                <a:gd name="T81" fmla="*/ 2147483646 h 1731"/>
                <a:gd name="T82" fmla="*/ 2147483646 w 1493"/>
                <a:gd name="T83" fmla="*/ 2147483646 h 1731"/>
                <a:gd name="T84" fmla="*/ 2147483646 w 1493"/>
                <a:gd name="T85" fmla="*/ 2147483646 h 1731"/>
                <a:gd name="T86" fmla="*/ 2147483646 w 1493"/>
                <a:gd name="T87" fmla="*/ 2147483646 h 1731"/>
                <a:gd name="T88" fmla="*/ 2147483646 w 1493"/>
                <a:gd name="T89" fmla="*/ 2147483646 h 1731"/>
                <a:gd name="T90" fmla="*/ 2147483646 w 1493"/>
                <a:gd name="T91" fmla="*/ 2147483646 h 1731"/>
                <a:gd name="T92" fmla="*/ 2147483646 w 1493"/>
                <a:gd name="T93" fmla="*/ 2147483646 h 1731"/>
                <a:gd name="T94" fmla="*/ 2147483646 w 1493"/>
                <a:gd name="T95" fmla="*/ 2147483646 h 1731"/>
                <a:gd name="T96" fmla="*/ 2147483646 w 1493"/>
                <a:gd name="T97" fmla="*/ 2147483646 h 1731"/>
                <a:gd name="T98" fmla="*/ 2147483646 w 1493"/>
                <a:gd name="T99" fmla="*/ 2147483646 h 1731"/>
                <a:gd name="T100" fmla="*/ 2147483646 w 1493"/>
                <a:gd name="T101" fmla="*/ 2147483646 h 1731"/>
                <a:gd name="T102" fmla="*/ 2147483646 w 1493"/>
                <a:gd name="T103" fmla="*/ 2147483646 h 1731"/>
                <a:gd name="T104" fmla="*/ 2147483646 w 1493"/>
                <a:gd name="T105" fmla="*/ 2147483646 h 1731"/>
                <a:gd name="T106" fmla="*/ 2147483646 w 1493"/>
                <a:gd name="T107" fmla="*/ 2147483646 h 1731"/>
                <a:gd name="T108" fmla="*/ 2147483646 w 1493"/>
                <a:gd name="T109" fmla="*/ 2147483646 h 1731"/>
                <a:gd name="T110" fmla="*/ 2147483646 w 1493"/>
                <a:gd name="T111" fmla="*/ 2147483646 h 1731"/>
                <a:gd name="T112" fmla="*/ 2147483646 w 1493"/>
                <a:gd name="T113" fmla="*/ 2147483646 h 1731"/>
                <a:gd name="T114" fmla="*/ 2147483646 w 1493"/>
                <a:gd name="T115" fmla="*/ 2147483646 h 1731"/>
                <a:gd name="T116" fmla="*/ 2147483646 w 1493"/>
                <a:gd name="T117" fmla="*/ 2147483646 h 1731"/>
                <a:gd name="T118" fmla="*/ 2147483646 w 1493"/>
                <a:gd name="T119" fmla="*/ 2147483646 h 1731"/>
                <a:gd name="T120" fmla="*/ 2147483646 w 1493"/>
                <a:gd name="T121" fmla="*/ 2147483646 h 1731"/>
                <a:gd name="T122" fmla="*/ 2147483646 w 1493"/>
                <a:gd name="T123" fmla="*/ 2147483646 h 17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3"/>
                <a:gd name="T187" fmla="*/ 0 h 1731"/>
                <a:gd name="T188" fmla="*/ 1493 w 1493"/>
                <a:gd name="T189" fmla="*/ 1731 h 17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BDD7EE"/>
            </a:solidFill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082522" y="1501403"/>
            <a:ext cx="3345025" cy="2003532"/>
            <a:chOff x="4517178" y="2712217"/>
            <a:chExt cx="3345025" cy="2003532"/>
          </a:xfrm>
        </p:grpSpPr>
        <p:graphicFrame>
          <p:nvGraphicFramePr>
            <p:cNvPr id="64" name="图示 63"/>
            <p:cNvGraphicFramePr/>
            <p:nvPr>
              <p:extLst>
                <p:ext uri="{D42A27DB-BD31-4B8C-83A1-F6EECF244321}">
                  <p14:modId xmlns:p14="http://schemas.microsoft.com/office/powerpoint/2010/main" val="2290504000"/>
                </p:ext>
              </p:extLst>
            </p:nvPr>
          </p:nvGraphicFramePr>
          <p:xfrm>
            <a:off x="4517178" y="2712217"/>
            <a:ext cx="3345025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65" name="安徽"/>
            <p:cNvSpPr>
              <a:spLocks/>
            </p:cNvSpPr>
            <p:nvPr/>
          </p:nvSpPr>
          <p:spPr bwMode="auto">
            <a:xfrm>
              <a:off x="5105987" y="3327711"/>
              <a:ext cx="527892" cy="664177"/>
            </a:xfrm>
            <a:custGeom>
              <a:avLst/>
              <a:gdLst>
                <a:gd name="T0" fmla="*/ 2147483646 w 1769"/>
                <a:gd name="T1" fmla="*/ 2147483646 h 2242"/>
                <a:gd name="T2" fmla="*/ 2147483646 w 1769"/>
                <a:gd name="T3" fmla="*/ 2147483646 h 2242"/>
                <a:gd name="T4" fmla="*/ 2147483646 w 1769"/>
                <a:gd name="T5" fmla="*/ 2147483646 h 2242"/>
                <a:gd name="T6" fmla="*/ 2147483646 w 1769"/>
                <a:gd name="T7" fmla="*/ 2147483646 h 2242"/>
                <a:gd name="T8" fmla="*/ 2147483646 w 1769"/>
                <a:gd name="T9" fmla="*/ 2147483646 h 2242"/>
                <a:gd name="T10" fmla="*/ 2147483646 w 1769"/>
                <a:gd name="T11" fmla="*/ 2147483646 h 2242"/>
                <a:gd name="T12" fmla="*/ 2147483646 w 1769"/>
                <a:gd name="T13" fmla="*/ 2147483646 h 2242"/>
                <a:gd name="T14" fmla="*/ 2147483646 w 1769"/>
                <a:gd name="T15" fmla="*/ 2147483646 h 2242"/>
                <a:gd name="T16" fmla="*/ 2147483646 w 1769"/>
                <a:gd name="T17" fmla="*/ 2147483646 h 2242"/>
                <a:gd name="T18" fmla="*/ 2147483646 w 1769"/>
                <a:gd name="T19" fmla="*/ 2147483646 h 2242"/>
                <a:gd name="T20" fmla="*/ 2147483646 w 1769"/>
                <a:gd name="T21" fmla="*/ 2147483646 h 2242"/>
                <a:gd name="T22" fmla="*/ 2147483646 w 1769"/>
                <a:gd name="T23" fmla="*/ 2147483646 h 2242"/>
                <a:gd name="T24" fmla="*/ 2147483646 w 1769"/>
                <a:gd name="T25" fmla="*/ 2147483646 h 2242"/>
                <a:gd name="T26" fmla="*/ 2147483646 w 1769"/>
                <a:gd name="T27" fmla="*/ 2147483646 h 2242"/>
                <a:gd name="T28" fmla="*/ 2147483646 w 1769"/>
                <a:gd name="T29" fmla="*/ 2147483646 h 2242"/>
                <a:gd name="T30" fmla="*/ 2147483646 w 1769"/>
                <a:gd name="T31" fmla="*/ 2147483646 h 2242"/>
                <a:gd name="T32" fmla="*/ 2147483646 w 1769"/>
                <a:gd name="T33" fmla="*/ 2147483646 h 2242"/>
                <a:gd name="T34" fmla="*/ 2147483646 w 1769"/>
                <a:gd name="T35" fmla="*/ 2147483646 h 2242"/>
                <a:gd name="T36" fmla="*/ 2147483646 w 1769"/>
                <a:gd name="T37" fmla="*/ 2147483646 h 2242"/>
                <a:gd name="T38" fmla="*/ 2147483646 w 1769"/>
                <a:gd name="T39" fmla="*/ 2147483646 h 2242"/>
                <a:gd name="T40" fmla="*/ 2147483646 w 1769"/>
                <a:gd name="T41" fmla="*/ 2147483646 h 2242"/>
                <a:gd name="T42" fmla="*/ 2147483646 w 1769"/>
                <a:gd name="T43" fmla="*/ 0 h 2242"/>
                <a:gd name="T44" fmla="*/ 2147483646 w 1769"/>
                <a:gd name="T45" fmla="*/ 2147483646 h 2242"/>
                <a:gd name="T46" fmla="*/ 2147483646 w 1769"/>
                <a:gd name="T47" fmla="*/ 2147483646 h 2242"/>
                <a:gd name="T48" fmla="*/ 2147483646 w 1769"/>
                <a:gd name="T49" fmla="*/ 2147483646 h 2242"/>
                <a:gd name="T50" fmla="*/ 2147483646 w 1769"/>
                <a:gd name="T51" fmla="*/ 2147483646 h 2242"/>
                <a:gd name="T52" fmla="*/ 2147483646 w 1769"/>
                <a:gd name="T53" fmla="*/ 2147483646 h 2242"/>
                <a:gd name="T54" fmla="*/ 2147483646 w 1769"/>
                <a:gd name="T55" fmla="*/ 2147483646 h 2242"/>
                <a:gd name="T56" fmla="*/ 2147483646 w 1769"/>
                <a:gd name="T57" fmla="*/ 2147483646 h 2242"/>
                <a:gd name="T58" fmla="*/ 2147483646 w 1769"/>
                <a:gd name="T59" fmla="*/ 2147483646 h 2242"/>
                <a:gd name="T60" fmla="*/ 2147483646 w 1769"/>
                <a:gd name="T61" fmla="*/ 2147483646 h 2242"/>
                <a:gd name="T62" fmla="*/ 2147483646 w 1769"/>
                <a:gd name="T63" fmla="*/ 2147483646 h 2242"/>
                <a:gd name="T64" fmla="*/ 2147483646 w 1769"/>
                <a:gd name="T65" fmla="*/ 2147483646 h 2242"/>
                <a:gd name="T66" fmla="*/ 2147483646 w 1769"/>
                <a:gd name="T67" fmla="*/ 2147483646 h 2242"/>
                <a:gd name="T68" fmla="*/ 2147483646 w 1769"/>
                <a:gd name="T69" fmla="*/ 2147483646 h 2242"/>
                <a:gd name="T70" fmla="*/ 2147483646 w 1769"/>
                <a:gd name="T71" fmla="*/ 2147483646 h 2242"/>
                <a:gd name="T72" fmla="*/ 2147483646 w 1769"/>
                <a:gd name="T73" fmla="*/ 2147483646 h 2242"/>
                <a:gd name="T74" fmla="*/ 2147483646 w 1769"/>
                <a:gd name="T75" fmla="*/ 2147483646 h 2242"/>
                <a:gd name="T76" fmla="*/ 2147483646 w 1769"/>
                <a:gd name="T77" fmla="*/ 2147483646 h 2242"/>
                <a:gd name="T78" fmla="*/ 2147483646 w 1769"/>
                <a:gd name="T79" fmla="*/ 2147483646 h 2242"/>
                <a:gd name="T80" fmla="*/ 2147483646 w 1769"/>
                <a:gd name="T81" fmla="*/ 2147483646 h 2242"/>
                <a:gd name="T82" fmla="*/ 2147483646 w 1769"/>
                <a:gd name="T83" fmla="*/ 2147483646 h 2242"/>
                <a:gd name="T84" fmla="*/ 2147483646 w 1769"/>
                <a:gd name="T85" fmla="*/ 2147483646 h 2242"/>
                <a:gd name="T86" fmla="*/ 2147483646 w 1769"/>
                <a:gd name="T87" fmla="*/ 2147483646 h 2242"/>
                <a:gd name="T88" fmla="*/ 2147483646 w 1769"/>
                <a:gd name="T89" fmla="*/ 2147483646 h 2242"/>
                <a:gd name="T90" fmla="*/ 2147483646 w 1769"/>
                <a:gd name="T91" fmla="*/ 2147483646 h 2242"/>
                <a:gd name="T92" fmla="*/ 2147483646 w 1769"/>
                <a:gd name="T93" fmla="*/ 2147483646 h 2242"/>
                <a:gd name="T94" fmla="*/ 2147483646 w 1769"/>
                <a:gd name="T95" fmla="*/ 2147483646 h 2242"/>
                <a:gd name="T96" fmla="*/ 2147483646 w 1769"/>
                <a:gd name="T97" fmla="*/ 2147483646 h 2242"/>
                <a:gd name="T98" fmla="*/ 2147483646 w 1769"/>
                <a:gd name="T99" fmla="*/ 2147483646 h 2242"/>
                <a:gd name="T100" fmla="*/ 2147483646 w 1769"/>
                <a:gd name="T101" fmla="*/ 2147483646 h 2242"/>
                <a:gd name="T102" fmla="*/ 2147483646 w 1769"/>
                <a:gd name="T103" fmla="*/ 2147483646 h 2242"/>
                <a:gd name="T104" fmla="*/ 2147483646 w 1769"/>
                <a:gd name="T105" fmla="*/ 2147483646 h 2242"/>
                <a:gd name="T106" fmla="*/ 2147483646 w 1769"/>
                <a:gd name="T107" fmla="*/ 2147483646 h 2242"/>
                <a:gd name="T108" fmla="*/ 2147483646 w 1769"/>
                <a:gd name="T109" fmla="*/ 2147483646 h 2242"/>
                <a:gd name="T110" fmla="*/ 2147483646 w 1769"/>
                <a:gd name="T111" fmla="*/ 2147483646 h 2242"/>
                <a:gd name="T112" fmla="*/ 2147483646 w 1769"/>
                <a:gd name="T113" fmla="*/ 2147483646 h 2242"/>
                <a:gd name="T114" fmla="*/ 2147483646 w 1769"/>
                <a:gd name="T115" fmla="*/ 2147483646 h 2242"/>
                <a:gd name="T116" fmla="*/ 2147483646 w 1769"/>
                <a:gd name="T117" fmla="*/ 2147483646 h 2242"/>
                <a:gd name="T118" fmla="*/ 2147483646 w 1769"/>
                <a:gd name="T119" fmla="*/ 2147483646 h 2242"/>
                <a:gd name="T120" fmla="*/ 2147483646 w 1769"/>
                <a:gd name="T121" fmla="*/ 2147483646 h 224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769"/>
                <a:gd name="T184" fmla="*/ 0 h 2242"/>
                <a:gd name="T185" fmla="*/ 1769 w 1769"/>
                <a:gd name="T186" fmla="*/ 2242 h 224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BDD7EE"/>
            </a:solidFill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安徽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880937" y="1486168"/>
            <a:ext cx="3145975" cy="2003532"/>
            <a:chOff x="1642114" y="2757920"/>
            <a:chExt cx="3145975" cy="2003532"/>
          </a:xfrm>
        </p:grpSpPr>
        <p:graphicFrame>
          <p:nvGraphicFramePr>
            <p:cNvPr id="67" name="图示 66"/>
            <p:cNvGraphicFramePr/>
            <p:nvPr>
              <p:extLst>
                <p:ext uri="{D42A27DB-BD31-4B8C-83A1-F6EECF244321}">
                  <p14:modId xmlns:p14="http://schemas.microsoft.com/office/powerpoint/2010/main" val="645688601"/>
                </p:ext>
              </p:extLst>
            </p:nvPr>
          </p:nvGraphicFramePr>
          <p:xfrm>
            <a:off x="1642114" y="2757920"/>
            <a:ext cx="3145975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68" name="四川"/>
            <p:cNvSpPr>
              <a:spLocks/>
            </p:cNvSpPr>
            <p:nvPr/>
          </p:nvSpPr>
          <p:spPr bwMode="auto">
            <a:xfrm>
              <a:off x="2066696" y="3466825"/>
              <a:ext cx="658458" cy="525063"/>
            </a:xfrm>
            <a:custGeom>
              <a:avLst/>
              <a:gdLst>
                <a:gd name="T0" fmla="*/ 2147483646 w 4006"/>
                <a:gd name="T1" fmla="*/ 2147483646 h 3723"/>
                <a:gd name="T2" fmla="*/ 2147483646 w 4006"/>
                <a:gd name="T3" fmla="*/ 2147483646 h 3723"/>
                <a:gd name="T4" fmla="*/ 2147483646 w 4006"/>
                <a:gd name="T5" fmla="*/ 2147483646 h 3723"/>
                <a:gd name="T6" fmla="*/ 2147483646 w 4006"/>
                <a:gd name="T7" fmla="*/ 2147483646 h 3723"/>
                <a:gd name="T8" fmla="*/ 2147483646 w 4006"/>
                <a:gd name="T9" fmla="*/ 2147483646 h 3723"/>
                <a:gd name="T10" fmla="*/ 2147483646 w 4006"/>
                <a:gd name="T11" fmla="*/ 2147483646 h 3723"/>
                <a:gd name="T12" fmla="*/ 2147483646 w 4006"/>
                <a:gd name="T13" fmla="*/ 2147483646 h 3723"/>
                <a:gd name="T14" fmla="*/ 2147483646 w 4006"/>
                <a:gd name="T15" fmla="*/ 2147483646 h 3723"/>
                <a:gd name="T16" fmla="*/ 2147483646 w 4006"/>
                <a:gd name="T17" fmla="*/ 2147483646 h 3723"/>
                <a:gd name="T18" fmla="*/ 2147483646 w 4006"/>
                <a:gd name="T19" fmla="*/ 2147483646 h 3723"/>
                <a:gd name="T20" fmla="*/ 2147483646 w 4006"/>
                <a:gd name="T21" fmla="*/ 2147483646 h 3723"/>
                <a:gd name="T22" fmla="*/ 2147483646 w 4006"/>
                <a:gd name="T23" fmla="*/ 2147483646 h 3723"/>
                <a:gd name="T24" fmla="*/ 2147483646 w 4006"/>
                <a:gd name="T25" fmla="*/ 2147483646 h 3723"/>
                <a:gd name="T26" fmla="*/ 2147483646 w 4006"/>
                <a:gd name="T27" fmla="*/ 2147483646 h 3723"/>
                <a:gd name="T28" fmla="*/ 2147483646 w 4006"/>
                <a:gd name="T29" fmla="*/ 2147483646 h 3723"/>
                <a:gd name="T30" fmla="*/ 2147483646 w 4006"/>
                <a:gd name="T31" fmla="*/ 2147483646 h 3723"/>
                <a:gd name="T32" fmla="*/ 2147483646 w 4006"/>
                <a:gd name="T33" fmla="*/ 2147483646 h 3723"/>
                <a:gd name="T34" fmla="*/ 2147483646 w 4006"/>
                <a:gd name="T35" fmla="*/ 2147483646 h 3723"/>
                <a:gd name="T36" fmla="*/ 2147483646 w 4006"/>
                <a:gd name="T37" fmla="*/ 2147483646 h 3723"/>
                <a:gd name="T38" fmla="*/ 2147483646 w 4006"/>
                <a:gd name="T39" fmla="*/ 2147483646 h 3723"/>
                <a:gd name="T40" fmla="*/ 2147483646 w 4006"/>
                <a:gd name="T41" fmla="*/ 2147483646 h 3723"/>
                <a:gd name="T42" fmla="*/ 2147483646 w 4006"/>
                <a:gd name="T43" fmla="*/ 2147483646 h 3723"/>
                <a:gd name="T44" fmla="*/ 2147483646 w 4006"/>
                <a:gd name="T45" fmla="*/ 2147483646 h 3723"/>
                <a:gd name="T46" fmla="*/ 2147483646 w 4006"/>
                <a:gd name="T47" fmla="*/ 2147483646 h 3723"/>
                <a:gd name="T48" fmla="*/ 2147483646 w 4006"/>
                <a:gd name="T49" fmla="*/ 2147483646 h 3723"/>
                <a:gd name="T50" fmla="*/ 2147483646 w 4006"/>
                <a:gd name="T51" fmla="*/ 2147483646 h 3723"/>
                <a:gd name="T52" fmla="*/ 2147483646 w 4006"/>
                <a:gd name="T53" fmla="*/ 2147483646 h 3723"/>
                <a:gd name="T54" fmla="*/ 2147483646 w 4006"/>
                <a:gd name="T55" fmla="*/ 2147483646 h 3723"/>
                <a:gd name="T56" fmla="*/ 2147483646 w 4006"/>
                <a:gd name="T57" fmla="*/ 2147483646 h 3723"/>
                <a:gd name="T58" fmla="*/ 2147483646 w 4006"/>
                <a:gd name="T59" fmla="*/ 2147483646 h 3723"/>
                <a:gd name="T60" fmla="*/ 2147483646 w 4006"/>
                <a:gd name="T61" fmla="*/ 2147483646 h 3723"/>
                <a:gd name="T62" fmla="*/ 2147483646 w 4006"/>
                <a:gd name="T63" fmla="*/ 2147483646 h 3723"/>
                <a:gd name="T64" fmla="*/ 2147483646 w 4006"/>
                <a:gd name="T65" fmla="*/ 2147483646 h 3723"/>
                <a:gd name="T66" fmla="*/ 2147483646 w 4006"/>
                <a:gd name="T67" fmla="*/ 2147483646 h 3723"/>
                <a:gd name="T68" fmla="*/ 2147483646 w 4006"/>
                <a:gd name="T69" fmla="*/ 2147483646 h 3723"/>
                <a:gd name="T70" fmla="*/ 2147483646 w 4006"/>
                <a:gd name="T71" fmla="*/ 2147483646 h 3723"/>
                <a:gd name="T72" fmla="*/ 2147483646 w 4006"/>
                <a:gd name="T73" fmla="*/ 2147483646 h 3723"/>
                <a:gd name="T74" fmla="*/ 2147483646 w 4006"/>
                <a:gd name="T75" fmla="*/ 2147483646 h 3723"/>
                <a:gd name="T76" fmla="*/ 2147483646 w 4006"/>
                <a:gd name="T77" fmla="*/ 2147483646 h 3723"/>
                <a:gd name="T78" fmla="*/ 2147483646 w 4006"/>
                <a:gd name="T79" fmla="*/ 2147483646 h 3723"/>
                <a:gd name="T80" fmla="*/ 2147483646 w 4006"/>
                <a:gd name="T81" fmla="*/ 2147483646 h 3723"/>
                <a:gd name="T82" fmla="*/ 2147483646 w 4006"/>
                <a:gd name="T83" fmla="*/ 2147483646 h 3723"/>
                <a:gd name="T84" fmla="*/ 2147483646 w 4006"/>
                <a:gd name="T85" fmla="*/ 2147483646 h 3723"/>
                <a:gd name="T86" fmla="*/ 2147483646 w 4006"/>
                <a:gd name="T87" fmla="*/ 2147483646 h 3723"/>
                <a:gd name="T88" fmla="*/ 2147483646 w 4006"/>
                <a:gd name="T89" fmla="*/ 2147483646 h 3723"/>
                <a:gd name="T90" fmla="*/ 2147483646 w 4006"/>
                <a:gd name="T91" fmla="*/ 2147483646 h 3723"/>
                <a:gd name="T92" fmla="*/ 2147483646 w 4006"/>
                <a:gd name="T93" fmla="*/ 2147483646 h 3723"/>
                <a:gd name="T94" fmla="*/ 2147483646 w 4006"/>
                <a:gd name="T95" fmla="*/ 2147483646 h 3723"/>
                <a:gd name="T96" fmla="*/ 2147483646 w 4006"/>
                <a:gd name="T97" fmla="*/ 2147483646 h 3723"/>
                <a:gd name="T98" fmla="*/ 2147483646 w 4006"/>
                <a:gd name="T99" fmla="*/ 2147483646 h 3723"/>
                <a:gd name="T100" fmla="*/ 2147483646 w 4006"/>
                <a:gd name="T101" fmla="*/ 2147483646 h 3723"/>
                <a:gd name="T102" fmla="*/ 2147483646 w 4006"/>
                <a:gd name="T103" fmla="*/ 2147483646 h 3723"/>
                <a:gd name="T104" fmla="*/ 2147483646 w 4006"/>
                <a:gd name="T105" fmla="*/ 2147483646 h 3723"/>
                <a:gd name="T106" fmla="*/ 2147483646 w 4006"/>
                <a:gd name="T107" fmla="*/ 2147483646 h 3723"/>
                <a:gd name="T108" fmla="*/ 2147483646 w 4006"/>
                <a:gd name="T109" fmla="*/ 2147483646 h 3723"/>
                <a:gd name="T110" fmla="*/ 2147483646 w 4006"/>
                <a:gd name="T111" fmla="*/ 2147483646 h 3723"/>
                <a:gd name="T112" fmla="*/ 2147483646 w 4006"/>
                <a:gd name="T113" fmla="*/ 2147483646 h 3723"/>
                <a:gd name="T114" fmla="*/ 2147483646 w 4006"/>
                <a:gd name="T115" fmla="*/ 2147483646 h 3723"/>
                <a:gd name="T116" fmla="*/ 2147483646 w 4006"/>
                <a:gd name="T117" fmla="*/ 2147483646 h 3723"/>
                <a:gd name="T118" fmla="*/ 2147483646 w 4006"/>
                <a:gd name="T119" fmla="*/ 2147483646 h 3723"/>
                <a:gd name="T120" fmla="*/ 2147483646 w 4006"/>
                <a:gd name="T121" fmla="*/ 2147483646 h 3723"/>
                <a:gd name="T122" fmla="*/ 2147483646 w 4006"/>
                <a:gd name="T123" fmla="*/ 2147483646 h 3723"/>
                <a:gd name="T124" fmla="*/ 2147483646 w 4006"/>
                <a:gd name="T125" fmla="*/ 2147483646 h 372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006"/>
                <a:gd name="T190" fmla="*/ 0 h 3723"/>
                <a:gd name="T191" fmla="*/ 4006 w 4006"/>
                <a:gd name="T192" fmla="*/ 3723 h 372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四川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209016" y="3543322"/>
            <a:ext cx="1985525" cy="2002927"/>
            <a:chOff x="6513667" y="1451982"/>
            <a:chExt cx="2183260" cy="2295949"/>
          </a:xfrm>
        </p:grpSpPr>
        <p:sp>
          <p:nvSpPr>
            <p:cNvPr id="70" name="任意多边形 69"/>
            <p:cNvSpPr/>
            <p:nvPr/>
          </p:nvSpPr>
          <p:spPr>
            <a:xfrm rot="3370477">
              <a:off x="6844799" y="3093139"/>
              <a:ext cx="673798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1" name="任意多边形 70"/>
            <p:cNvSpPr/>
            <p:nvPr/>
          </p:nvSpPr>
          <p:spPr>
            <a:xfrm rot="1739548">
              <a:off x="7031806" y="2857724"/>
              <a:ext cx="604674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任意多边形 71"/>
            <p:cNvSpPr/>
            <p:nvPr/>
          </p:nvSpPr>
          <p:spPr>
            <a:xfrm>
              <a:off x="7069694" y="2584312"/>
              <a:ext cx="606760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6760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" name="任意多边形 72"/>
            <p:cNvSpPr/>
            <p:nvPr/>
          </p:nvSpPr>
          <p:spPr>
            <a:xfrm rot="19860452">
              <a:off x="7031806" y="2310900"/>
              <a:ext cx="604674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" name="任意多边形 73"/>
            <p:cNvSpPr/>
            <p:nvPr/>
          </p:nvSpPr>
          <p:spPr>
            <a:xfrm rot="18229523">
              <a:off x="6844799" y="2075485"/>
              <a:ext cx="673798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5" name="椭圆 74"/>
            <p:cNvSpPr/>
            <p:nvPr/>
          </p:nvSpPr>
          <p:spPr>
            <a:xfrm>
              <a:off x="6513667" y="2272882"/>
              <a:ext cx="654149" cy="65414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6" name="任意多边形 75"/>
            <p:cNvSpPr/>
            <p:nvPr/>
          </p:nvSpPr>
          <p:spPr>
            <a:xfrm>
              <a:off x="7282235" y="145198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  <a:endParaRPr lang="zh-CN" altLang="en-US" sz="9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7713974" y="145198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31.62%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7574001" y="1888639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安徽</a:t>
              </a:r>
              <a:endParaRPr lang="zh-CN" altLang="en-US" sz="9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8005739" y="1888639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16.46%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7676455" y="240371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河南</a:t>
              </a:r>
              <a:endParaRPr lang="zh-CN" altLang="en-US" sz="9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8108193" y="240371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9.28%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7574001" y="2918784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内蒙古</a:t>
              </a:r>
              <a:endParaRPr lang="zh-CN" altLang="en-US" sz="9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8005739" y="2918784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5.94%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7282235" y="335544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江西</a:t>
              </a:r>
              <a:endParaRPr lang="zh-CN" altLang="en-US" sz="9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7713974" y="335544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5.39%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6" name="上海"/>
          <p:cNvSpPr>
            <a:spLocks noEditPoints="1"/>
          </p:cNvSpPr>
          <p:nvPr/>
        </p:nvSpPr>
        <p:spPr bwMode="auto">
          <a:xfrm>
            <a:off x="5044335" y="4264804"/>
            <a:ext cx="561092" cy="490507"/>
          </a:xfrm>
          <a:custGeom>
            <a:avLst/>
            <a:gdLst>
              <a:gd name="T0" fmla="*/ 2147483646 w 357"/>
              <a:gd name="T1" fmla="*/ 2147483646 h 494"/>
              <a:gd name="T2" fmla="*/ 2147483646 w 357"/>
              <a:gd name="T3" fmla="*/ 2147483646 h 494"/>
              <a:gd name="T4" fmla="*/ 2147483646 w 357"/>
              <a:gd name="T5" fmla="*/ 2147483646 h 494"/>
              <a:gd name="T6" fmla="*/ 2147483646 w 357"/>
              <a:gd name="T7" fmla="*/ 2147483646 h 494"/>
              <a:gd name="T8" fmla="*/ 2147483646 w 357"/>
              <a:gd name="T9" fmla="*/ 2147483646 h 494"/>
              <a:gd name="T10" fmla="*/ 2147483646 w 357"/>
              <a:gd name="T11" fmla="*/ 2147483646 h 494"/>
              <a:gd name="T12" fmla="*/ 2147483646 w 357"/>
              <a:gd name="T13" fmla="*/ 2147483646 h 494"/>
              <a:gd name="T14" fmla="*/ 0 w 357"/>
              <a:gd name="T15" fmla="*/ 2147483646 h 494"/>
              <a:gd name="T16" fmla="*/ 2147483646 w 357"/>
              <a:gd name="T17" fmla="*/ 2147483646 h 494"/>
              <a:gd name="T18" fmla="*/ 2147483646 w 357"/>
              <a:gd name="T19" fmla="*/ 2147483646 h 494"/>
              <a:gd name="T20" fmla="*/ 2147483646 w 357"/>
              <a:gd name="T21" fmla="*/ 2147483646 h 494"/>
              <a:gd name="T22" fmla="*/ 2147483646 w 357"/>
              <a:gd name="T23" fmla="*/ 2147483646 h 494"/>
              <a:gd name="T24" fmla="*/ 2147483646 w 357"/>
              <a:gd name="T25" fmla="*/ 2147483646 h 494"/>
              <a:gd name="T26" fmla="*/ 2147483646 w 357"/>
              <a:gd name="T27" fmla="*/ 2147483646 h 494"/>
              <a:gd name="T28" fmla="*/ 2147483646 w 357"/>
              <a:gd name="T29" fmla="*/ 2147483646 h 494"/>
              <a:gd name="T30" fmla="*/ 2147483646 w 357"/>
              <a:gd name="T31" fmla="*/ 2147483646 h 494"/>
              <a:gd name="T32" fmla="*/ 2147483646 w 357"/>
              <a:gd name="T33" fmla="*/ 2147483646 h 494"/>
              <a:gd name="T34" fmla="*/ 2147483646 w 357"/>
              <a:gd name="T35" fmla="*/ 2147483646 h 494"/>
              <a:gd name="T36" fmla="*/ 2147483646 w 357"/>
              <a:gd name="T37" fmla="*/ 2147483646 h 494"/>
              <a:gd name="T38" fmla="*/ 2147483646 w 357"/>
              <a:gd name="T39" fmla="*/ 2147483646 h 494"/>
              <a:gd name="T40" fmla="*/ 2147483646 w 357"/>
              <a:gd name="T41" fmla="*/ 2147483646 h 494"/>
              <a:gd name="T42" fmla="*/ 2147483646 w 357"/>
              <a:gd name="T43" fmla="*/ 2147483646 h 494"/>
              <a:gd name="T44" fmla="*/ 2147483646 w 357"/>
              <a:gd name="T45" fmla="*/ 2147483646 h 494"/>
              <a:gd name="T46" fmla="*/ 2147483646 w 357"/>
              <a:gd name="T47" fmla="*/ 2147483646 h 494"/>
              <a:gd name="T48" fmla="*/ 2147483646 w 357"/>
              <a:gd name="T49" fmla="*/ 2147483646 h 494"/>
              <a:gd name="T50" fmla="*/ 2147483646 w 357"/>
              <a:gd name="T51" fmla="*/ 2147483646 h 494"/>
              <a:gd name="T52" fmla="*/ 2147483646 w 357"/>
              <a:gd name="T53" fmla="*/ 2147483646 h 494"/>
              <a:gd name="T54" fmla="*/ 2147483646 w 357"/>
              <a:gd name="T55" fmla="*/ 2147483646 h 494"/>
              <a:gd name="T56" fmla="*/ 2147483646 w 357"/>
              <a:gd name="T57" fmla="*/ 0 h 494"/>
              <a:gd name="T58" fmla="*/ 2147483646 w 357"/>
              <a:gd name="T59" fmla="*/ 2147483646 h 494"/>
              <a:gd name="T60" fmla="*/ 2147483646 w 357"/>
              <a:gd name="T61" fmla="*/ 2147483646 h 494"/>
              <a:gd name="T62" fmla="*/ 2147483646 w 357"/>
              <a:gd name="T63" fmla="*/ 2147483646 h 494"/>
              <a:gd name="T64" fmla="*/ 2147483646 w 357"/>
              <a:gd name="T65" fmla="*/ 2147483646 h 494"/>
              <a:gd name="T66" fmla="*/ 2147483646 w 357"/>
              <a:gd name="T67" fmla="*/ 2147483646 h 494"/>
              <a:gd name="T68" fmla="*/ 2147483646 w 357"/>
              <a:gd name="T69" fmla="*/ 2147483646 h 494"/>
              <a:gd name="T70" fmla="*/ 2147483646 w 357"/>
              <a:gd name="T71" fmla="*/ 2147483646 h 494"/>
              <a:gd name="T72" fmla="*/ 2147483646 w 357"/>
              <a:gd name="T73" fmla="*/ 2147483646 h 494"/>
              <a:gd name="T74" fmla="*/ 2147483646 w 357"/>
              <a:gd name="T75" fmla="*/ 2147483646 h 494"/>
              <a:gd name="T76" fmla="*/ 2147483646 w 357"/>
              <a:gd name="T77" fmla="*/ 2147483646 h 494"/>
              <a:gd name="T78" fmla="*/ 2147483646 w 357"/>
              <a:gd name="T79" fmla="*/ 2147483646 h 494"/>
              <a:gd name="T80" fmla="*/ 2147483646 w 357"/>
              <a:gd name="T81" fmla="*/ 2147483646 h 494"/>
              <a:gd name="T82" fmla="*/ 2147483646 w 357"/>
              <a:gd name="T83" fmla="*/ 2147483646 h 494"/>
              <a:gd name="T84" fmla="*/ 2147483646 w 357"/>
              <a:gd name="T85" fmla="*/ 2147483646 h 494"/>
              <a:gd name="T86" fmla="*/ 2147483646 w 357"/>
              <a:gd name="T87" fmla="*/ 2147483646 h 494"/>
              <a:gd name="T88" fmla="*/ 2147483646 w 357"/>
              <a:gd name="T89" fmla="*/ 2147483646 h 494"/>
              <a:gd name="T90" fmla="*/ 2147483646 w 357"/>
              <a:gd name="T91" fmla="*/ 2147483646 h 494"/>
              <a:gd name="T92" fmla="*/ 2147483646 w 357"/>
              <a:gd name="T93" fmla="*/ 2147483646 h 494"/>
              <a:gd name="T94" fmla="*/ 2147483646 w 357"/>
              <a:gd name="T95" fmla="*/ 2147483646 h 494"/>
              <a:gd name="T96" fmla="*/ 2147483646 w 357"/>
              <a:gd name="T97" fmla="*/ 2147483646 h 494"/>
              <a:gd name="T98" fmla="*/ 2147483646 w 357"/>
              <a:gd name="T99" fmla="*/ 2147483646 h 494"/>
              <a:gd name="T100" fmla="*/ 2147483646 w 357"/>
              <a:gd name="T101" fmla="*/ 2147483646 h 494"/>
              <a:gd name="T102" fmla="*/ 2147483646 w 357"/>
              <a:gd name="T103" fmla="*/ 2147483646 h 494"/>
              <a:gd name="T104" fmla="*/ 2147483646 w 357"/>
              <a:gd name="T105" fmla="*/ 2147483646 h 494"/>
              <a:gd name="T106" fmla="*/ 2147483646 w 357"/>
              <a:gd name="T107" fmla="*/ 2147483646 h 494"/>
              <a:gd name="T108" fmla="*/ 2147483646 w 357"/>
              <a:gd name="T109" fmla="*/ 2147483646 h 494"/>
              <a:gd name="T110" fmla="*/ 2147483646 w 357"/>
              <a:gd name="T111" fmla="*/ 2147483646 h 494"/>
              <a:gd name="T112" fmla="*/ 2147483646 w 357"/>
              <a:gd name="T113" fmla="*/ 2147483646 h 49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57"/>
              <a:gd name="T172" fmla="*/ 0 h 494"/>
              <a:gd name="T173" fmla="*/ 357 w 357"/>
              <a:gd name="T174" fmla="*/ 494 h 49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57" h="494">
                <a:moveTo>
                  <a:pt x="132" y="494"/>
                </a:moveTo>
                <a:lnTo>
                  <a:pt x="129" y="485"/>
                </a:lnTo>
                <a:lnTo>
                  <a:pt x="125" y="473"/>
                </a:lnTo>
                <a:lnTo>
                  <a:pt x="121" y="465"/>
                </a:lnTo>
                <a:lnTo>
                  <a:pt x="117" y="460"/>
                </a:lnTo>
                <a:lnTo>
                  <a:pt x="112" y="456"/>
                </a:lnTo>
                <a:lnTo>
                  <a:pt x="107" y="455"/>
                </a:lnTo>
                <a:lnTo>
                  <a:pt x="98" y="454"/>
                </a:lnTo>
                <a:lnTo>
                  <a:pt x="80" y="454"/>
                </a:lnTo>
                <a:lnTo>
                  <a:pt x="68" y="453"/>
                </a:lnTo>
                <a:lnTo>
                  <a:pt x="55" y="450"/>
                </a:lnTo>
                <a:lnTo>
                  <a:pt x="48" y="449"/>
                </a:lnTo>
                <a:lnTo>
                  <a:pt x="42" y="447"/>
                </a:lnTo>
                <a:lnTo>
                  <a:pt x="37" y="445"/>
                </a:lnTo>
                <a:lnTo>
                  <a:pt x="32" y="442"/>
                </a:lnTo>
                <a:lnTo>
                  <a:pt x="30" y="439"/>
                </a:lnTo>
                <a:lnTo>
                  <a:pt x="27" y="435"/>
                </a:lnTo>
                <a:lnTo>
                  <a:pt x="26" y="431"/>
                </a:lnTo>
                <a:lnTo>
                  <a:pt x="26" y="427"/>
                </a:lnTo>
                <a:lnTo>
                  <a:pt x="25" y="416"/>
                </a:lnTo>
                <a:lnTo>
                  <a:pt x="25" y="403"/>
                </a:lnTo>
                <a:lnTo>
                  <a:pt x="24" y="390"/>
                </a:lnTo>
                <a:lnTo>
                  <a:pt x="23" y="380"/>
                </a:lnTo>
                <a:lnTo>
                  <a:pt x="22" y="373"/>
                </a:lnTo>
                <a:lnTo>
                  <a:pt x="18" y="367"/>
                </a:lnTo>
                <a:lnTo>
                  <a:pt x="17" y="365"/>
                </a:lnTo>
                <a:lnTo>
                  <a:pt x="13" y="365"/>
                </a:lnTo>
                <a:lnTo>
                  <a:pt x="11" y="365"/>
                </a:lnTo>
                <a:lnTo>
                  <a:pt x="7" y="366"/>
                </a:lnTo>
                <a:lnTo>
                  <a:pt x="5" y="367"/>
                </a:lnTo>
                <a:lnTo>
                  <a:pt x="3" y="367"/>
                </a:lnTo>
                <a:lnTo>
                  <a:pt x="0" y="366"/>
                </a:lnTo>
                <a:lnTo>
                  <a:pt x="0" y="361"/>
                </a:lnTo>
                <a:lnTo>
                  <a:pt x="0" y="355"/>
                </a:lnTo>
                <a:lnTo>
                  <a:pt x="3" y="349"/>
                </a:lnTo>
                <a:lnTo>
                  <a:pt x="5" y="342"/>
                </a:lnTo>
                <a:lnTo>
                  <a:pt x="8" y="335"/>
                </a:lnTo>
                <a:lnTo>
                  <a:pt x="18" y="321"/>
                </a:lnTo>
                <a:lnTo>
                  <a:pt x="29" y="309"/>
                </a:lnTo>
                <a:lnTo>
                  <a:pt x="32" y="302"/>
                </a:lnTo>
                <a:lnTo>
                  <a:pt x="37" y="292"/>
                </a:lnTo>
                <a:lnTo>
                  <a:pt x="39" y="283"/>
                </a:lnTo>
                <a:lnTo>
                  <a:pt x="42" y="271"/>
                </a:lnTo>
                <a:lnTo>
                  <a:pt x="46" y="247"/>
                </a:lnTo>
                <a:lnTo>
                  <a:pt x="50" y="223"/>
                </a:lnTo>
                <a:lnTo>
                  <a:pt x="50" y="204"/>
                </a:lnTo>
                <a:lnTo>
                  <a:pt x="50" y="190"/>
                </a:lnTo>
                <a:lnTo>
                  <a:pt x="50" y="184"/>
                </a:lnTo>
                <a:lnTo>
                  <a:pt x="52" y="178"/>
                </a:lnTo>
                <a:lnTo>
                  <a:pt x="56" y="172"/>
                </a:lnTo>
                <a:lnTo>
                  <a:pt x="62" y="168"/>
                </a:lnTo>
                <a:lnTo>
                  <a:pt x="80" y="157"/>
                </a:lnTo>
                <a:lnTo>
                  <a:pt x="96" y="146"/>
                </a:lnTo>
                <a:lnTo>
                  <a:pt x="100" y="144"/>
                </a:lnTo>
                <a:lnTo>
                  <a:pt x="104" y="141"/>
                </a:lnTo>
                <a:lnTo>
                  <a:pt x="113" y="146"/>
                </a:lnTo>
                <a:lnTo>
                  <a:pt x="125" y="150"/>
                </a:lnTo>
                <a:lnTo>
                  <a:pt x="136" y="155"/>
                </a:lnTo>
                <a:lnTo>
                  <a:pt x="150" y="159"/>
                </a:lnTo>
                <a:lnTo>
                  <a:pt x="163" y="164"/>
                </a:lnTo>
                <a:lnTo>
                  <a:pt x="174" y="171"/>
                </a:lnTo>
                <a:lnTo>
                  <a:pt x="182" y="177"/>
                </a:lnTo>
                <a:lnTo>
                  <a:pt x="190" y="181"/>
                </a:lnTo>
                <a:lnTo>
                  <a:pt x="199" y="184"/>
                </a:lnTo>
                <a:lnTo>
                  <a:pt x="209" y="188"/>
                </a:lnTo>
                <a:lnTo>
                  <a:pt x="216" y="190"/>
                </a:lnTo>
                <a:lnTo>
                  <a:pt x="225" y="194"/>
                </a:lnTo>
                <a:lnTo>
                  <a:pt x="233" y="200"/>
                </a:lnTo>
                <a:lnTo>
                  <a:pt x="243" y="206"/>
                </a:lnTo>
                <a:lnTo>
                  <a:pt x="262" y="220"/>
                </a:lnTo>
                <a:lnTo>
                  <a:pt x="278" y="234"/>
                </a:lnTo>
                <a:lnTo>
                  <a:pt x="287" y="241"/>
                </a:lnTo>
                <a:lnTo>
                  <a:pt x="294" y="251"/>
                </a:lnTo>
                <a:lnTo>
                  <a:pt x="302" y="261"/>
                </a:lnTo>
                <a:lnTo>
                  <a:pt x="310" y="275"/>
                </a:lnTo>
                <a:lnTo>
                  <a:pt x="325" y="298"/>
                </a:lnTo>
                <a:lnTo>
                  <a:pt x="338" y="317"/>
                </a:lnTo>
                <a:lnTo>
                  <a:pt x="342" y="326"/>
                </a:lnTo>
                <a:lnTo>
                  <a:pt x="346" y="333"/>
                </a:lnTo>
                <a:lnTo>
                  <a:pt x="350" y="340"/>
                </a:lnTo>
                <a:lnTo>
                  <a:pt x="352" y="348"/>
                </a:lnTo>
                <a:lnTo>
                  <a:pt x="354" y="355"/>
                </a:lnTo>
                <a:lnTo>
                  <a:pt x="356" y="364"/>
                </a:lnTo>
                <a:lnTo>
                  <a:pt x="357" y="372"/>
                </a:lnTo>
                <a:lnTo>
                  <a:pt x="357" y="382"/>
                </a:lnTo>
                <a:lnTo>
                  <a:pt x="356" y="390"/>
                </a:lnTo>
                <a:lnTo>
                  <a:pt x="352" y="397"/>
                </a:lnTo>
                <a:lnTo>
                  <a:pt x="348" y="402"/>
                </a:lnTo>
                <a:lnTo>
                  <a:pt x="342" y="405"/>
                </a:lnTo>
                <a:lnTo>
                  <a:pt x="337" y="408"/>
                </a:lnTo>
                <a:lnTo>
                  <a:pt x="331" y="410"/>
                </a:lnTo>
                <a:lnTo>
                  <a:pt x="323" y="411"/>
                </a:lnTo>
                <a:lnTo>
                  <a:pt x="316" y="411"/>
                </a:lnTo>
                <a:lnTo>
                  <a:pt x="302" y="411"/>
                </a:lnTo>
                <a:lnTo>
                  <a:pt x="284" y="410"/>
                </a:lnTo>
                <a:lnTo>
                  <a:pt x="265" y="409"/>
                </a:lnTo>
                <a:lnTo>
                  <a:pt x="244" y="410"/>
                </a:lnTo>
                <a:lnTo>
                  <a:pt x="233" y="411"/>
                </a:lnTo>
                <a:lnTo>
                  <a:pt x="224" y="415"/>
                </a:lnTo>
                <a:lnTo>
                  <a:pt x="215" y="421"/>
                </a:lnTo>
                <a:lnTo>
                  <a:pt x="208" y="427"/>
                </a:lnTo>
                <a:lnTo>
                  <a:pt x="201" y="434"/>
                </a:lnTo>
                <a:lnTo>
                  <a:pt x="196" y="441"/>
                </a:lnTo>
                <a:lnTo>
                  <a:pt x="192" y="448"/>
                </a:lnTo>
                <a:lnTo>
                  <a:pt x="188" y="454"/>
                </a:lnTo>
                <a:lnTo>
                  <a:pt x="184" y="460"/>
                </a:lnTo>
                <a:lnTo>
                  <a:pt x="178" y="466"/>
                </a:lnTo>
                <a:lnTo>
                  <a:pt x="171" y="472"/>
                </a:lnTo>
                <a:lnTo>
                  <a:pt x="163" y="478"/>
                </a:lnTo>
                <a:lnTo>
                  <a:pt x="146" y="487"/>
                </a:lnTo>
                <a:lnTo>
                  <a:pt x="132" y="494"/>
                </a:lnTo>
                <a:close/>
                <a:moveTo>
                  <a:pt x="71" y="6"/>
                </a:moveTo>
                <a:lnTo>
                  <a:pt x="79" y="5"/>
                </a:lnTo>
                <a:lnTo>
                  <a:pt x="88" y="1"/>
                </a:lnTo>
                <a:lnTo>
                  <a:pt x="93" y="1"/>
                </a:lnTo>
                <a:lnTo>
                  <a:pt x="99" y="0"/>
                </a:lnTo>
                <a:lnTo>
                  <a:pt x="105" y="0"/>
                </a:lnTo>
                <a:lnTo>
                  <a:pt x="111" y="1"/>
                </a:lnTo>
                <a:lnTo>
                  <a:pt x="127" y="12"/>
                </a:lnTo>
                <a:lnTo>
                  <a:pt x="144" y="25"/>
                </a:lnTo>
                <a:lnTo>
                  <a:pt x="159" y="32"/>
                </a:lnTo>
                <a:lnTo>
                  <a:pt x="174" y="37"/>
                </a:lnTo>
                <a:lnTo>
                  <a:pt x="184" y="42"/>
                </a:lnTo>
                <a:lnTo>
                  <a:pt x="190" y="45"/>
                </a:lnTo>
                <a:lnTo>
                  <a:pt x="195" y="50"/>
                </a:lnTo>
                <a:lnTo>
                  <a:pt x="200" y="55"/>
                </a:lnTo>
                <a:lnTo>
                  <a:pt x="207" y="58"/>
                </a:lnTo>
                <a:lnTo>
                  <a:pt x="213" y="62"/>
                </a:lnTo>
                <a:lnTo>
                  <a:pt x="224" y="67"/>
                </a:lnTo>
                <a:lnTo>
                  <a:pt x="238" y="72"/>
                </a:lnTo>
                <a:lnTo>
                  <a:pt x="253" y="80"/>
                </a:lnTo>
                <a:lnTo>
                  <a:pt x="266" y="84"/>
                </a:lnTo>
                <a:lnTo>
                  <a:pt x="276" y="87"/>
                </a:lnTo>
                <a:lnTo>
                  <a:pt x="288" y="89"/>
                </a:lnTo>
                <a:lnTo>
                  <a:pt x="299" y="90"/>
                </a:lnTo>
                <a:lnTo>
                  <a:pt x="304" y="92"/>
                </a:lnTo>
                <a:lnTo>
                  <a:pt x="307" y="92"/>
                </a:lnTo>
                <a:lnTo>
                  <a:pt x="309" y="93"/>
                </a:lnTo>
                <a:lnTo>
                  <a:pt x="312" y="95"/>
                </a:lnTo>
                <a:lnTo>
                  <a:pt x="313" y="99"/>
                </a:lnTo>
                <a:lnTo>
                  <a:pt x="314" y="101"/>
                </a:lnTo>
                <a:lnTo>
                  <a:pt x="315" y="105"/>
                </a:lnTo>
                <a:lnTo>
                  <a:pt x="315" y="108"/>
                </a:lnTo>
                <a:lnTo>
                  <a:pt x="314" y="112"/>
                </a:lnTo>
                <a:lnTo>
                  <a:pt x="309" y="120"/>
                </a:lnTo>
                <a:lnTo>
                  <a:pt x="302" y="127"/>
                </a:lnTo>
                <a:lnTo>
                  <a:pt x="294" y="133"/>
                </a:lnTo>
                <a:lnTo>
                  <a:pt x="284" y="137"/>
                </a:lnTo>
                <a:lnTo>
                  <a:pt x="278" y="137"/>
                </a:lnTo>
                <a:lnTo>
                  <a:pt x="274" y="137"/>
                </a:lnTo>
                <a:lnTo>
                  <a:pt x="268" y="137"/>
                </a:lnTo>
                <a:lnTo>
                  <a:pt x="260" y="135"/>
                </a:lnTo>
                <a:lnTo>
                  <a:pt x="246" y="130"/>
                </a:lnTo>
                <a:lnTo>
                  <a:pt x="228" y="122"/>
                </a:lnTo>
                <a:lnTo>
                  <a:pt x="208" y="114"/>
                </a:lnTo>
                <a:lnTo>
                  <a:pt x="188" y="106"/>
                </a:lnTo>
                <a:lnTo>
                  <a:pt x="170" y="99"/>
                </a:lnTo>
                <a:lnTo>
                  <a:pt x="155" y="94"/>
                </a:lnTo>
                <a:lnTo>
                  <a:pt x="140" y="89"/>
                </a:lnTo>
                <a:lnTo>
                  <a:pt x="125" y="84"/>
                </a:lnTo>
                <a:lnTo>
                  <a:pt x="118" y="82"/>
                </a:lnTo>
                <a:lnTo>
                  <a:pt x="109" y="80"/>
                </a:lnTo>
                <a:lnTo>
                  <a:pt x="104" y="76"/>
                </a:lnTo>
                <a:lnTo>
                  <a:pt x="98" y="71"/>
                </a:lnTo>
                <a:lnTo>
                  <a:pt x="79" y="56"/>
                </a:lnTo>
                <a:lnTo>
                  <a:pt x="68" y="49"/>
                </a:lnTo>
                <a:lnTo>
                  <a:pt x="60" y="45"/>
                </a:lnTo>
                <a:lnTo>
                  <a:pt x="51" y="42"/>
                </a:lnTo>
                <a:lnTo>
                  <a:pt x="48" y="39"/>
                </a:lnTo>
                <a:lnTo>
                  <a:pt x="45" y="36"/>
                </a:lnTo>
                <a:lnTo>
                  <a:pt x="44" y="33"/>
                </a:lnTo>
                <a:lnTo>
                  <a:pt x="43" y="31"/>
                </a:lnTo>
                <a:lnTo>
                  <a:pt x="43" y="27"/>
                </a:lnTo>
                <a:lnTo>
                  <a:pt x="44" y="25"/>
                </a:lnTo>
                <a:lnTo>
                  <a:pt x="45" y="23"/>
                </a:lnTo>
                <a:lnTo>
                  <a:pt x="46" y="20"/>
                </a:lnTo>
                <a:lnTo>
                  <a:pt x="52" y="15"/>
                </a:lnTo>
                <a:lnTo>
                  <a:pt x="58" y="12"/>
                </a:lnTo>
                <a:lnTo>
                  <a:pt x="66" y="8"/>
                </a:lnTo>
                <a:lnTo>
                  <a:pt x="71" y="6"/>
                </a:lnTo>
                <a:close/>
                <a:moveTo>
                  <a:pt x="220" y="166"/>
                </a:moveTo>
                <a:lnTo>
                  <a:pt x="216" y="165"/>
                </a:lnTo>
                <a:lnTo>
                  <a:pt x="215" y="163"/>
                </a:lnTo>
                <a:lnTo>
                  <a:pt x="215" y="162"/>
                </a:lnTo>
                <a:lnTo>
                  <a:pt x="215" y="159"/>
                </a:lnTo>
                <a:lnTo>
                  <a:pt x="216" y="158"/>
                </a:lnTo>
                <a:lnTo>
                  <a:pt x="219" y="157"/>
                </a:lnTo>
                <a:lnTo>
                  <a:pt x="222" y="157"/>
                </a:lnTo>
                <a:lnTo>
                  <a:pt x="227" y="158"/>
                </a:lnTo>
                <a:lnTo>
                  <a:pt x="238" y="160"/>
                </a:lnTo>
                <a:lnTo>
                  <a:pt x="250" y="163"/>
                </a:lnTo>
                <a:lnTo>
                  <a:pt x="260" y="166"/>
                </a:lnTo>
                <a:lnTo>
                  <a:pt x="270" y="171"/>
                </a:lnTo>
                <a:lnTo>
                  <a:pt x="276" y="175"/>
                </a:lnTo>
                <a:lnTo>
                  <a:pt x="279" y="179"/>
                </a:lnTo>
                <a:lnTo>
                  <a:pt x="282" y="183"/>
                </a:lnTo>
                <a:lnTo>
                  <a:pt x="283" y="188"/>
                </a:lnTo>
                <a:lnTo>
                  <a:pt x="282" y="190"/>
                </a:lnTo>
                <a:lnTo>
                  <a:pt x="281" y="191"/>
                </a:lnTo>
                <a:lnTo>
                  <a:pt x="278" y="193"/>
                </a:lnTo>
                <a:lnTo>
                  <a:pt x="275" y="194"/>
                </a:lnTo>
                <a:lnTo>
                  <a:pt x="269" y="193"/>
                </a:lnTo>
                <a:lnTo>
                  <a:pt x="263" y="190"/>
                </a:lnTo>
                <a:lnTo>
                  <a:pt x="253" y="183"/>
                </a:lnTo>
                <a:lnTo>
                  <a:pt x="241" y="178"/>
                </a:lnTo>
                <a:lnTo>
                  <a:pt x="231" y="172"/>
                </a:lnTo>
                <a:lnTo>
                  <a:pt x="220" y="166"/>
                </a:lnTo>
                <a:close/>
                <a:moveTo>
                  <a:pt x="289" y="175"/>
                </a:moveTo>
                <a:lnTo>
                  <a:pt x="289" y="172"/>
                </a:lnTo>
                <a:lnTo>
                  <a:pt x="290" y="171"/>
                </a:lnTo>
                <a:lnTo>
                  <a:pt x="291" y="171"/>
                </a:lnTo>
                <a:lnTo>
                  <a:pt x="293" y="171"/>
                </a:lnTo>
                <a:lnTo>
                  <a:pt x="297" y="172"/>
                </a:lnTo>
                <a:lnTo>
                  <a:pt x="302" y="175"/>
                </a:lnTo>
                <a:lnTo>
                  <a:pt x="312" y="182"/>
                </a:lnTo>
                <a:lnTo>
                  <a:pt x="319" y="189"/>
                </a:lnTo>
                <a:lnTo>
                  <a:pt x="319" y="190"/>
                </a:lnTo>
                <a:lnTo>
                  <a:pt x="319" y="191"/>
                </a:lnTo>
                <a:lnTo>
                  <a:pt x="318" y="193"/>
                </a:lnTo>
                <a:lnTo>
                  <a:pt x="315" y="194"/>
                </a:lnTo>
                <a:lnTo>
                  <a:pt x="310" y="194"/>
                </a:lnTo>
                <a:lnTo>
                  <a:pt x="306" y="193"/>
                </a:lnTo>
                <a:lnTo>
                  <a:pt x="300" y="190"/>
                </a:lnTo>
                <a:lnTo>
                  <a:pt x="295" y="187"/>
                </a:lnTo>
                <a:lnTo>
                  <a:pt x="293" y="184"/>
                </a:lnTo>
                <a:lnTo>
                  <a:pt x="290" y="182"/>
                </a:lnTo>
                <a:lnTo>
                  <a:pt x="289" y="178"/>
                </a:lnTo>
                <a:lnTo>
                  <a:pt x="289" y="17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505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chemeClr val="bg2">
                    <a:lumMod val="25000"/>
                  </a:schemeClr>
                </a:solidFill>
              </a:rPr>
              <a:t>三、</a:t>
            </a:r>
            <a:r>
              <a:rPr lang="en-US" altLang="zh-CN" b="1" dirty="0" smtClean="0">
                <a:solidFill>
                  <a:schemeClr val="bg2">
                    <a:lumMod val="25000"/>
                  </a:schemeClr>
                </a:solidFill>
              </a:rPr>
              <a:t>1-10</a:t>
            </a:r>
            <a:r>
              <a:rPr lang="zh-CN" altLang="en-US" b="1" dirty="0" smtClean="0">
                <a:solidFill>
                  <a:schemeClr val="bg2">
                    <a:lumMod val="25000"/>
                  </a:schemeClr>
                </a:solidFill>
              </a:rPr>
              <a:t>月外迁率</a:t>
            </a:r>
            <a:r>
              <a:rPr lang="en-US" altLang="zh-CN" b="1" dirty="0" smtClean="0">
                <a:solidFill>
                  <a:schemeClr val="bg2">
                    <a:lumMod val="25000"/>
                  </a:schemeClr>
                </a:solidFill>
              </a:rPr>
              <a:t>TOP10</a:t>
            </a:r>
            <a:r>
              <a:rPr lang="zh-CN" altLang="en-US" b="1" dirty="0" smtClean="0">
                <a:solidFill>
                  <a:schemeClr val="bg2">
                    <a:lumMod val="25000"/>
                  </a:schemeClr>
                </a:solidFill>
              </a:rPr>
              <a:t>省份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</a:b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12656"/>
              </p:ext>
            </p:extLst>
          </p:nvPr>
        </p:nvGraphicFramePr>
        <p:xfrm>
          <a:off x="818631" y="1897376"/>
          <a:ext cx="7342388" cy="3977648"/>
        </p:xfrm>
        <a:graphic>
          <a:graphicData uri="http://schemas.openxmlformats.org/drawingml/2006/table">
            <a:tbl>
              <a:tblPr firstRow="1" firstCol="1" bandRow="1" bandCol="1">
                <a:tableStyleId>{69C7853C-536D-4A76-A0AE-DD22124D55A5}</a:tableStyleId>
              </a:tblPr>
              <a:tblGrid>
                <a:gridCol w="1192636"/>
                <a:gridCol w="11926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0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769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5428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排名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省 市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2018</a:t>
                      </a:r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年</a:t>
                      </a:r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1-10</a:t>
                      </a:r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月份</a:t>
                      </a:r>
                      <a:r>
                        <a:rPr lang="zh-CN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外迁率</a:t>
                      </a:r>
                      <a:r>
                        <a:rPr lang="en-US" altLang="zh-CN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%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2017</a:t>
                      </a:r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年外</a:t>
                      </a:r>
                      <a:r>
                        <a:rPr lang="zh-CN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迁率</a:t>
                      </a:r>
                      <a:r>
                        <a:rPr lang="en-US" altLang="zh-CN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%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北京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54.73%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44.54%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浙江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42.28%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38.59%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安徽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39.08%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32.93%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上海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37.20%</a:t>
                      </a:r>
                      <a:endParaRPr lang="mr-IN" sz="1400" b="0" i="0" u="none" strike="noStrike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33.75%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天津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35.73%</a:t>
                      </a:r>
                      <a:endParaRPr lang="mr-IN" sz="1400" b="0" i="0" u="none" strike="noStrike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37.84%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辽宁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32.52%</a:t>
                      </a:r>
                      <a:endParaRPr lang="mr-IN" sz="1400" b="0" i="0" u="none" strike="noStrike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22.89%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四川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31.26%</a:t>
                      </a:r>
                      <a:endParaRPr lang="mr-IN" sz="1400" b="0" i="0" u="none" strike="noStrike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23.84%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广东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31.11%</a:t>
                      </a:r>
                      <a:endParaRPr lang="mr-IN" sz="1400" b="0" i="0" u="none" strike="noStrike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26.54%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湖北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27.85%</a:t>
                      </a:r>
                      <a:endParaRPr lang="mr-IN" sz="1400" b="0" i="0" u="none" strike="noStrike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24.17%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青海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24.11%</a:t>
                      </a:r>
                      <a:endParaRPr lang="mr-IN" sz="1400" b="0" i="0" u="none" strike="noStrike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19.08%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TextBox 3"/>
          <p:cNvSpPr txBox="1"/>
          <p:nvPr/>
        </p:nvSpPr>
        <p:spPr>
          <a:xfrm>
            <a:off x="1150103" y="1379594"/>
            <a:ext cx="6873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kumimoji="1"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kumimoji="1"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月外迁比例</a:t>
            </a:r>
            <a:r>
              <a:rPr kumimoji="1"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kumimoji="1"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25.74% </a:t>
            </a:r>
            <a:r>
              <a:rPr kumimoji="1"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kumimoji="1"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2017</a:t>
            </a:r>
            <a:r>
              <a:rPr kumimoji="1"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全年外迁比例为</a:t>
            </a:r>
            <a:r>
              <a:rPr kumimoji="1"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21.8%    </a:t>
            </a:r>
            <a:endParaRPr kumimoji="1"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28274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099" y="1130300"/>
            <a:ext cx="4229101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电商平台车源发布量及用户关注度占比最高为雅阁，宝马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系排名第二位；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15.4%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图表 11"/>
          <p:cNvGraphicFramePr/>
          <p:nvPr>
            <p:extLst/>
          </p:nvPr>
        </p:nvGraphicFramePr>
        <p:xfrm>
          <a:off x="4520743" y="2787541"/>
          <a:ext cx="408139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457700" y="1130300"/>
            <a:ext cx="4432300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线下交易品牌中捷达交易量排名第一；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14.16%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5001" y="2448987"/>
            <a:ext cx="1142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商平台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45224" y="2448987"/>
            <a:ext cx="1400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>
            <p:extLst/>
          </p:nvPr>
        </p:nvGraphicFramePr>
        <p:xfrm>
          <a:off x="566582" y="2787540"/>
          <a:ext cx="3217789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3497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1-10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2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en-US" altLang="zh-CN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2018</a:t>
            </a:r>
            <a:r>
              <a:rPr kumimoji="1" lang="zh-CN" altLang="en-US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年</a:t>
            </a:r>
            <a:r>
              <a:rPr kumimoji="1" lang="en-US" altLang="zh-CN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1-10</a:t>
            </a:r>
            <a:r>
              <a:rPr kumimoji="1" lang="zh-CN" altLang="en-US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月</a:t>
            </a:r>
            <a:r>
              <a:rPr kumimoji="1" lang="zh-CN" alt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新能源新车、二手车</a:t>
            </a:r>
            <a:r>
              <a:rPr kumimoji="1" lang="zh-CN" altLang="en-US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交易趋势变化</a:t>
            </a: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81965" y="1092712"/>
            <a:ext cx="8426369" cy="1384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月全国新能源汽车销量达到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72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.54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月全国新能源二手车交易占比曲线与新车交易曲线基本一致，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月新能源二手车交易出现小幅下降后，趋于平缓。</a:t>
            </a:r>
            <a:endParaRPr lang="en-US" altLang="zh-CN" sz="12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1800"/>
              </a:lnSpc>
            </a:pPr>
            <a:r>
              <a:rPr lang="zh-CN" altLang="en-US" sz="11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100" i="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zh-CN" altLang="en-US" sz="1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新能源二手车监测样本选取自部分二手车交易数据</a:t>
            </a:r>
            <a:endParaRPr lang="en-US" altLang="zh-CN" sz="11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1800"/>
              </a:lnSpc>
            </a:pPr>
            <a:r>
              <a:rPr lang="en-US" altLang="zh-CN" sz="1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2.</a:t>
            </a:r>
            <a:r>
              <a:rPr lang="zh-CN" altLang="en-US" sz="1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新能源二手车交易占比计算方式：当月新能源二手车交易量</a:t>
            </a:r>
            <a:r>
              <a:rPr lang="en-US" altLang="zh-CN" sz="1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全年新能源二手车交易量</a:t>
            </a:r>
            <a:endParaRPr lang="en-US" altLang="zh-CN" sz="11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/>
          </p:nvPr>
        </p:nvGraphicFramePr>
        <p:xfrm>
          <a:off x="1451899" y="3144668"/>
          <a:ext cx="6710466" cy="2919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028876" y="2883058"/>
            <a:ext cx="15953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新能源二手车交易占比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03582" y="2883058"/>
            <a:ext cx="1172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汽车新能源销量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947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月新能源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二手车车型分析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690453" y="1082393"/>
            <a:ext cx="7773064" cy="9233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月全国新能源二手车交易车型分析中，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级车型占比最高占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36.53%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；其次是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A00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级车型，分别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33.65%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12.85%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，其中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A00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级车型占比下降较多。各车型占比情况与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月份占比基本保持相同。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新能源二手车主要销售车型集中在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级以下的车。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/>
          </p:nvPr>
        </p:nvGraphicFramePr>
        <p:xfrm>
          <a:off x="4062963" y="2942890"/>
          <a:ext cx="5081037" cy="2815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187219" y="5758788"/>
            <a:ext cx="2659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月新能源二手车交易车型分布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/>
          </p:nvPr>
        </p:nvGraphicFramePr>
        <p:xfrm>
          <a:off x="228599" y="2904565"/>
          <a:ext cx="4711125" cy="2854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09667" y="5758788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月新能源二手车交易车型分布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80691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859962" y="1136679"/>
            <a:ext cx="7532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月，新能源二手车价格区间在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万元以下的车辆市场占有量最大，为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35.41%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，其次是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万元，占比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34.57%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月份相比，变化最大的为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万以下的价格，增长了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14.56%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万的价格区间降幅最大，达到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13.48%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图表 2"/>
          <p:cNvGraphicFramePr>
            <a:graphicFrameLocks/>
          </p:cNvGraphicFramePr>
          <p:nvPr>
            <p:extLst/>
          </p:nvPr>
        </p:nvGraphicFramePr>
        <p:xfrm>
          <a:off x="4477657" y="2643680"/>
          <a:ext cx="4525736" cy="2846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05397" y="5674057"/>
            <a:ext cx="19543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月价格分布占比图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/>
          </p:nvPr>
        </p:nvGraphicFramePr>
        <p:xfrm>
          <a:off x="282388" y="2695227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33713" y="5626212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月价格分布占比图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月新能源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9182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6166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118.18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3.18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771357" y="2613831"/>
            <a:ext cx="99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0317007"/>
              </p:ext>
            </p:extLst>
          </p:nvPr>
        </p:nvGraphicFramePr>
        <p:xfrm>
          <a:off x="2100770" y="2613831"/>
          <a:ext cx="4616825" cy="3244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上箭头 9"/>
          <p:cNvSpPr>
            <a:spLocks noChangeArrowheads="1"/>
          </p:cNvSpPr>
          <p:nvPr/>
        </p:nvSpPr>
        <p:spPr bwMode="auto">
          <a:xfrm rot="10800000">
            <a:off x="4271242" y="3505038"/>
            <a:ext cx="407727" cy="378269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1">
              <a:lumMod val="50000"/>
            </a:schemeClr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7554" y="3214310"/>
            <a:ext cx="1063887" cy="293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3.18%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>
            <a:graphicFrameLocks/>
          </p:cNvGraphicFramePr>
          <p:nvPr>
            <p:extLst/>
          </p:nvPr>
        </p:nvGraphicFramePr>
        <p:xfrm>
          <a:off x="4044508" y="2674196"/>
          <a:ext cx="4951573" cy="2734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60804" y="1069675"/>
            <a:ext cx="7436140" cy="1477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月全国新能源二手车交易量情况区域分布：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区域分布占比与传统二手车区域相似，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华东区交易占比最大，为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39.12%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，但较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月份占比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略显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下降趋势。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月份其他区域交易量占比分别为：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华北区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23.55%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，华中区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0.96%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，西南区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15.73%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，东北区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10.26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西北区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5.71%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，华南区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4.67%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月份相比，占比变化最大的是华南区，增长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15.16%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；其次是华北区，占比增长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11.31%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99805" y="5480594"/>
            <a:ext cx="2377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月七大区域交易量占比图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/>
          </p:nvPr>
        </p:nvGraphicFramePr>
        <p:xfrm>
          <a:off x="760804" y="266524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597064" y="5498777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月七大区域交易量占比图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月新能源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二手车区域分析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20435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900457" y="1077530"/>
            <a:ext cx="7296485" cy="1477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月交易车辆使用年限，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整体变化不大，主要交易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车辆使用年限在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年以下。</a:t>
            </a:r>
            <a:endParaRPr lang="en-US" altLang="zh-CN" sz="12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月全国新能源二手车使用年限分析：使用年限在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年以下的最多，占比为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84.71%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年限在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年以上的交易占比仅为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0.04%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与传统二手车使用年限相比，新能源二手车的使用年限更短，主要由于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年以上的新能源车辆的保有量较低，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年以内的新能源车保有量是市场主流。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图表 2"/>
          <p:cNvGraphicFramePr>
            <a:graphicFrameLocks/>
          </p:cNvGraphicFramePr>
          <p:nvPr>
            <p:extLst/>
          </p:nvPr>
        </p:nvGraphicFramePr>
        <p:xfrm>
          <a:off x="4208929" y="2749317"/>
          <a:ext cx="4760258" cy="3037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52619" y="5655606"/>
            <a:ext cx="2377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月交易车辆使用年限分析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/>
          </p:nvPr>
        </p:nvGraphicFramePr>
        <p:xfrm>
          <a:off x="296687" y="2781601"/>
          <a:ext cx="4827494" cy="3004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63325" y="5655606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月交易车辆使用年限分析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月新能源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二手车使用年限分析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63142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1-10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zh-CN" altLang="en-US" sz="2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</a:t>
              </a:r>
              <a:r>
                <a:rPr lang="zh-CN" altLang="en-US" sz="2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3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一、“行”认证检测、认证量分析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290171"/>
              </p:ext>
            </p:extLst>
          </p:nvPr>
        </p:nvGraphicFramePr>
        <p:xfrm>
          <a:off x="800099" y="2457446"/>
          <a:ext cx="7612380" cy="3871345"/>
        </p:xfrm>
        <a:graphic>
          <a:graphicData uri="http://schemas.openxmlformats.org/drawingml/2006/table">
            <a:tbl>
              <a:tblPr/>
              <a:tblGrid>
                <a:gridCol w="2322126"/>
                <a:gridCol w="1763418"/>
                <a:gridCol w="1763418"/>
                <a:gridCol w="1763418"/>
              </a:tblGrid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　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初检量（台）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检测量（台）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认证量（台）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月第一周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130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913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757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月第二周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2699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1084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月第三周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226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2709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963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月第四周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190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2335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935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总计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is-I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634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8656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is-I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3739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月第一周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853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300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月第二周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4554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1541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月第三周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4217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1466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3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月第四周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281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7103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2342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总计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429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16727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5649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28599" y="1171750"/>
            <a:ext cx="87553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初检量：10月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因假期影响前几周数据略低于9月同期，逐步上升于月底超过9月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水平；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检测量：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10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月较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9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月有大幅提升，检测总量上浮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93% 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第四周更是达到单周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7103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台的检测新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记录；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认证量：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10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月较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9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月上涨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51%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，除第一周受假期影响，其余数据均高于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9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月同期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。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238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971670"/>
              </p:ext>
            </p:extLst>
          </p:nvPr>
        </p:nvGraphicFramePr>
        <p:xfrm>
          <a:off x="6607810" y="1931670"/>
          <a:ext cx="1690370" cy="3863340"/>
        </p:xfrm>
        <a:graphic>
          <a:graphicData uri="http://schemas.openxmlformats.org/drawingml/2006/table">
            <a:tbl>
              <a:tblPr/>
              <a:tblGrid>
                <a:gridCol w="845185"/>
                <a:gridCol w="845185"/>
              </a:tblGrid>
              <a:tr h="3219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品牌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本月占比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9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大众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16.00%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9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奥迪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12.34%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9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宝马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11.00%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9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奔驰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8.32%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9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丰田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6.23%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9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本田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5.73%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9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别克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5.32%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9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日产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4.73%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9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现代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4.33%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9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福特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3.95%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9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其他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22.05%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二、“行”认证检测量品牌分布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10" y="1917954"/>
            <a:ext cx="5114544" cy="387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三、“行”认证检测量价格区间分布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1562100"/>
            <a:ext cx="7260336" cy="372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8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四、“行”认证检测量车龄分布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027966"/>
              </p:ext>
            </p:extLst>
          </p:nvPr>
        </p:nvGraphicFramePr>
        <p:xfrm>
          <a:off x="971546" y="5166360"/>
          <a:ext cx="7212336" cy="50607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901542"/>
                <a:gridCol w="901542"/>
                <a:gridCol w="901542"/>
                <a:gridCol w="901542"/>
                <a:gridCol w="901542"/>
                <a:gridCol w="901542"/>
                <a:gridCol w="901542"/>
                <a:gridCol w="901542"/>
              </a:tblGrid>
              <a:tr h="2530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>
                          <a:effectLst/>
                        </a:rPr>
                        <a:t>车龄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1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400" u="none" strike="noStrike">
                          <a:effectLst/>
                        </a:rPr>
                        <a:t>2年</a:t>
                      </a:r>
                      <a:endParaRPr lang="is-I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3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4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5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6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7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</a:tr>
              <a:tr h="2530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>
                          <a:effectLst/>
                        </a:rPr>
                        <a:t>占比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400" u="none" strike="noStrike">
                          <a:effectLst/>
                        </a:rPr>
                        <a:t>4%</a:t>
                      </a:r>
                      <a:endParaRPr lang="mr-IN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u="none" strike="noStrike">
                          <a:effectLst/>
                        </a:rPr>
                        <a:t>7%</a:t>
                      </a:r>
                      <a:endParaRPr lang="mr-IN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400" u="none" strike="noStrike">
                          <a:effectLst/>
                        </a:rPr>
                        <a:t>30%</a:t>
                      </a:r>
                      <a:endParaRPr lang="mr-IN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400" u="none" strike="noStrike">
                          <a:effectLst/>
                        </a:rPr>
                        <a:t>20%</a:t>
                      </a:r>
                      <a:endParaRPr lang="mr-IN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400" u="none" strike="noStrike">
                          <a:effectLst/>
                        </a:rPr>
                        <a:t>17%</a:t>
                      </a:r>
                      <a:endParaRPr lang="mr-IN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400" u="none" strike="noStrike">
                          <a:effectLst/>
                        </a:rPr>
                        <a:t>12%</a:t>
                      </a:r>
                      <a:endParaRPr lang="mr-IN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400" u="none" strike="noStrike" dirty="0">
                          <a:effectLst/>
                        </a:rPr>
                        <a:t>10%</a:t>
                      </a:r>
                      <a:endParaRPr lang="mr-IN" sz="14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19" y="1376680"/>
            <a:ext cx="7833360" cy="354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93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15496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月交易量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118.18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600" i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去年同期交易量为</a:t>
            </a:r>
            <a:r>
              <a:rPr lang="en-US" altLang="zh-CN" sz="1600" i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103.72</a:t>
            </a:r>
            <a:r>
              <a:rPr lang="zh-CN" altLang="en-US" sz="1600" i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万辆，本月同比上升</a:t>
            </a:r>
            <a:r>
              <a:rPr lang="en-US" altLang="zh-CN" sz="1600" i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13.94%</a:t>
            </a:r>
            <a:r>
              <a:rPr lang="zh-CN" altLang="en-US" sz="1600" i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583887" y="2028760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02"/>
              </p:ext>
            </p:extLst>
          </p:nvPr>
        </p:nvGraphicFramePr>
        <p:xfrm>
          <a:off x="1079187" y="2304985"/>
          <a:ext cx="6759388" cy="34951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交易车型分析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16187" y="2671001"/>
            <a:ext cx="1260346" cy="277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5377734" y="2758953"/>
            <a:ext cx="98799" cy="10113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文本框 4"/>
          <p:cNvSpPr txBox="1"/>
          <p:nvPr/>
        </p:nvSpPr>
        <p:spPr>
          <a:xfrm>
            <a:off x="5476533" y="2671001"/>
            <a:ext cx="1260433" cy="277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4117300" y="2758953"/>
            <a:ext cx="98887" cy="101139"/>
          </a:xfrm>
          <a:prstGeom prst="rect">
            <a:avLst/>
          </a:prstGeom>
          <a:solidFill>
            <a:srgbClr val="5B9BD5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344401" cy="1156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月，全国二手车车型分析：基本型乘用车仍为主要流通车型，占比为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60.93%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，其次为客车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10.66%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，货车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9.04%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SUV7.47%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MPV5.35%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；客车、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、挂车和低速载货车环比有所减少；其余车型环比均有所增加。</a:t>
            </a:r>
          </a:p>
        </p:txBody>
      </p:sp>
      <p:graphicFrame>
        <p:nvGraphicFramePr>
          <p:cNvPr id="13" name="图表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3768583"/>
              </p:ext>
            </p:extLst>
          </p:nvPr>
        </p:nvGraphicFramePr>
        <p:xfrm>
          <a:off x="133815" y="2374532"/>
          <a:ext cx="9010185" cy="3267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0186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261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月全国二手车交易情况区域分布：华东区交易占比最大，为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31.54%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，环比上升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0.55%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中南区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26.33%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，华北区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15.45%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，西南区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13.53%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，东北区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7.89%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，西北区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5.25%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中南地区环比涨幅最大，为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0.56%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；西南地区环比降幅最大，为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-0.57%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8281939"/>
              </p:ext>
            </p:extLst>
          </p:nvPr>
        </p:nvGraphicFramePr>
        <p:xfrm>
          <a:off x="4916412" y="3050410"/>
          <a:ext cx="3316576" cy="2582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图表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5157626"/>
              </p:ext>
            </p:extLst>
          </p:nvPr>
        </p:nvGraphicFramePr>
        <p:xfrm>
          <a:off x="634053" y="3050410"/>
          <a:ext cx="3322320" cy="2647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2023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276667" cy="18955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月，二手车交易市场车辆使用年限分析：使用年限在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44.24%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，环比减少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1.13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23.63%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，环比上升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1.17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车龄在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21.82%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0.08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年以上为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10.31%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，环比上升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0.05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</a:p>
        </p:txBody>
      </p:sp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4691652"/>
              </p:ext>
            </p:extLst>
          </p:nvPr>
        </p:nvGraphicFramePr>
        <p:xfrm>
          <a:off x="1081668" y="3313916"/>
          <a:ext cx="3274742" cy="2663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图表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7585988"/>
              </p:ext>
            </p:extLst>
          </p:nvPr>
        </p:nvGraphicFramePr>
        <p:xfrm>
          <a:off x="4853868" y="3155349"/>
          <a:ext cx="3264220" cy="3022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"/>
          <p:cNvSpPr txBox="1"/>
          <p:nvPr/>
        </p:nvSpPr>
        <p:spPr>
          <a:xfrm>
            <a:off x="2185225" y="4666562"/>
            <a:ext cx="1067628" cy="3933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2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2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2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952164" y="4666562"/>
            <a:ext cx="1067628" cy="3933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2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2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2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654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00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470900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39.35%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，环比上升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1.57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74.57%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，环比上升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0.72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4191753958"/>
              </p:ext>
            </p:extLst>
          </p:nvPr>
        </p:nvGraphicFramePr>
        <p:xfrm>
          <a:off x="4093952" y="2735632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993819187"/>
              </p:ext>
            </p:extLst>
          </p:nvPr>
        </p:nvGraphicFramePr>
        <p:xfrm>
          <a:off x="377029" y="2776334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00" y="1204434"/>
            <a:ext cx="3860313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本月，共计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个省份地区的乘用车均价超过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万元，其中天津地区的二手乘用车均价最高，为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13.00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4297" y="4368661"/>
            <a:ext cx="3898902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月，北京市二手乘用车交易均价比上月上升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0.39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万元；</a:t>
            </a:r>
            <a:endParaRPr lang="en-US" altLang="zh-CN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月，全国二手乘用车均价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10.00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万元，较上月下降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0.14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226367"/>
              </p:ext>
            </p:extLst>
          </p:nvPr>
        </p:nvGraphicFramePr>
        <p:xfrm>
          <a:off x="700229" y="2593946"/>
          <a:ext cx="2887579" cy="3279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352"/>
                <a:gridCol w="1821227"/>
              </a:tblGrid>
              <a:tr h="6410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293113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13.00 </a:t>
                      </a:r>
                    </a:p>
                  </a:txBody>
                  <a:tcPr marL="9525" marR="9525" marT="9525" marB="0" anchor="ctr"/>
                </a:tc>
              </a:tr>
              <a:tr h="293113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12.72 </a:t>
                      </a:r>
                    </a:p>
                  </a:txBody>
                  <a:tcPr marL="9525" marR="9525" marT="9525" marB="0" anchor="ctr"/>
                </a:tc>
              </a:tr>
              <a:tr h="293113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福建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11.86 </a:t>
                      </a:r>
                    </a:p>
                  </a:txBody>
                  <a:tcPr marL="9525" marR="9525" marT="9525" marB="0" anchor="ctr"/>
                </a:tc>
              </a:tr>
              <a:tr h="293113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11.75 </a:t>
                      </a:r>
                    </a:p>
                  </a:txBody>
                  <a:tcPr marL="9525" marR="9525" marT="9525" marB="0" anchor="ctr"/>
                </a:tc>
              </a:tr>
              <a:tr h="293113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11.10 </a:t>
                      </a:r>
                    </a:p>
                  </a:txBody>
                  <a:tcPr marL="9525" marR="9525" marT="9525" marB="0" anchor="ctr"/>
                </a:tc>
              </a:tr>
              <a:tr h="293113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11.09 </a:t>
                      </a:r>
                    </a:p>
                  </a:txBody>
                  <a:tcPr marL="9525" marR="9525" marT="9525" marB="0" anchor="ctr"/>
                </a:tc>
              </a:tr>
              <a:tr h="293113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10.76 </a:t>
                      </a:r>
                    </a:p>
                  </a:txBody>
                  <a:tcPr marL="9525" marR="9525" marT="9525" marB="0" anchor="ctr"/>
                </a:tc>
              </a:tr>
              <a:tr h="293113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10.50 </a:t>
                      </a:r>
                    </a:p>
                  </a:txBody>
                  <a:tcPr marL="9525" marR="9525" marT="9525" marB="0" anchor="ctr"/>
                </a:tc>
              </a:tr>
              <a:tr h="293113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10.41 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2" name="Picture 100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U$11:$AB$32"/>
              </a:ext>
            </a:extLst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2729" y="1352209"/>
            <a:ext cx="4160470" cy="2781176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8F8F8" mc:Ignorable="a14" a14:legacySpreadsheetColorIndex="18"/>
          </a:solidFill>
          <a:ln w="9525">
            <a:solidFill>
              <a:srgbClr xmlns:mc="http://schemas.openxmlformats.org/markup-compatibility/2006" xmlns:a14="http://schemas.microsoft.com/office/drawing/2010/main" val="9B9B9B" mc:Ignorable="a14" a14:legacySpreadsheetColorIndex="55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938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14462</TotalTime>
  <Words>2465</Words>
  <Application>Microsoft Macintosh PowerPoint</Application>
  <PresentationFormat>全屏显示(4:3)</PresentationFormat>
  <Paragraphs>462</Paragraphs>
  <Slides>37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Calibri</vt:lpstr>
      <vt:lpstr>Calibri Light</vt:lpstr>
      <vt:lpstr>Microsoft YaHei</vt:lpstr>
      <vt:lpstr>MS UI Gothic</vt:lpstr>
      <vt:lpstr>Wingdings</vt:lpstr>
      <vt:lpstr>黑体</vt:lpstr>
      <vt:lpstr>华文行楷</vt:lpstr>
      <vt:lpstr>华文细黑</vt:lpstr>
      <vt:lpstr>华文新魏</vt:lpstr>
      <vt:lpstr>宋体</vt:lpstr>
      <vt:lpstr>微软雅黑</vt:lpstr>
      <vt:lpstr>微软雅黑 Light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七、2018年1-10月价格区域分布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三、1-10月外迁率TOP10省份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happy7539</cp:lastModifiedBy>
  <cp:revision>1952</cp:revision>
  <dcterms:created xsi:type="dcterms:W3CDTF">2016-02-18T09:25:00Z</dcterms:created>
  <dcterms:modified xsi:type="dcterms:W3CDTF">2018-12-02T13:57:20Z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