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39" r:id="rId1"/>
  </p:sldMasterIdLst>
  <p:notesMasterIdLst>
    <p:notesMasterId r:id="rId10"/>
  </p:notesMasterIdLst>
  <p:handoutMasterIdLst>
    <p:handoutMasterId r:id="rId11"/>
  </p:handoutMasterIdLst>
  <p:sldIdLst>
    <p:sldId id="256" r:id="rId2"/>
    <p:sldId id="334" r:id="rId3"/>
    <p:sldId id="330" r:id="rId4"/>
    <p:sldId id="331" r:id="rId5"/>
    <p:sldId id="306" r:id="rId6"/>
    <p:sldId id="297" r:id="rId7"/>
    <p:sldId id="317" r:id="rId8"/>
    <p:sldId id="267" r:id="rId9"/>
  </p:sldIdLst>
  <p:sldSz cx="9144000" cy="6858000" type="screen4x3"/>
  <p:notesSz cx="6797675" cy="9872663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3109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69CF1AB2-1976-4502-BF36-3FF5EA218861}" styleName="中度样式 4 - 强调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D7AC3CCA-C797-4891-BE02-D94E43425B78}" styleName="中度样式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34587" autoAdjust="0"/>
    <p:restoredTop sz="94595" autoAdjust="0"/>
  </p:normalViewPr>
  <p:slideViewPr>
    <p:cSldViewPr>
      <p:cViewPr varScale="1">
        <p:scale>
          <a:sx n="87" d="100"/>
          <a:sy n="87" d="100"/>
        </p:scale>
        <p:origin x="-1056" y="-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  <p:sld r:id="rId2" collapse="1"/>
    </p:sldLst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40" d="100"/>
          <a:sy n="40" d="100"/>
        </p:scale>
        <p:origin x="-1542" y="-108"/>
      </p:cViewPr>
      <p:guideLst>
        <p:guide orient="horz" pos="3109"/>
        <p:guide pos="2141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_rels/viewProps.xml.rels><?xml version="1.0" encoding="UTF-8" standalone="yes"?>
<Relationships xmlns="http://schemas.openxmlformats.org/package/2006/relationships"><Relationship Id="rId2" Type="http://schemas.openxmlformats.org/officeDocument/2006/relationships/slide" Target="slides/slide8.xml"/><Relationship Id="rId1" Type="http://schemas.openxmlformats.org/officeDocument/2006/relationships/slide" Target="slides/slid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371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1" hangingPunct="1">
              <a:defRPr kumimoji="1"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371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kumimoji="1"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8950"/>
            <a:ext cx="2946400" cy="49371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1" hangingPunct="1">
              <a:defRPr kumimoji="1"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378950"/>
            <a:ext cx="2946400" cy="49371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kumimoji="1" sz="1200">
                <a:latin typeface="Times New Roman" pitchFamily="18" charset="0"/>
              </a:defRPr>
            </a:lvl1pPr>
          </a:lstStyle>
          <a:p>
            <a:fld id="{E66DBB69-B731-49A1-986D-328AED60B403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371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371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30275" y="739775"/>
            <a:ext cx="4938713" cy="370363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19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689475"/>
            <a:ext cx="4984750" cy="444341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819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378950"/>
            <a:ext cx="2946400" cy="49371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19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378950"/>
            <a:ext cx="2946400" cy="49371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B29C3EC6-B657-44E5-98A7-29E321C074C9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5E56E3-6AF0-48FC-BC27-75612B22C135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 smtClean="0"/>
              <a:t>	</a:t>
            </a: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 smtClean="0"/>
              <a:t>上海市信息中心汽车产业研究室</a:t>
            </a:r>
            <a:br>
              <a:rPr lang="zh-CN" altLang="en-US" dirty="0" smtClean="0"/>
            </a:br>
            <a:r>
              <a:rPr lang="zh-CN" altLang="en-US" dirty="0" smtClean="0">
                <a:ea typeface="+mn-ea"/>
              </a:rPr>
              <a:t>地址：华山路</a:t>
            </a:r>
            <a:r>
              <a:rPr lang="en-US" altLang="zh-CN" dirty="0" smtClean="0">
                <a:ea typeface="+mn-ea"/>
              </a:rPr>
              <a:t>10713</a:t>
            </a:r>
            <a:r>
              <a:rPr lang="zh-CN" altLang="en-US" dirty="0" smtClean="0">
                <a:ea typeface="+mn-ea"/>
              </a:rPr>
              <a:t>号</a:t>
            </a:r>
            <a:r>
              <a:rPr lang="en-US" altLang="zh-CN" dirty="0" smtClean="0">
                <a:ea typeface="+mn-ea"/>
              </a:rPr>
              <a:t>5</a:t>
            </a:r>
            <a:r>
              <a:rPr lang="zh-CN" altLang="en-US" dirty="0" smtClean="0">
                <a:ea typeface="+mn-ea"/>
              </a:rPr>
              <a:t>号楼    邮编：</a:t>
            </a:r>
            <a:r>
              <a:rPr lang="en-US" altLang="zh-CN" dirty="0" smtClean="0">
                <a:ea typeface="+mn-ea"/>
              </a:rPr>
              <a:t>300050  </a:t>
            </a:r>
            <a:r>
              <a:rPr lang="zh-CN" altLang="en-US" dirty="0" smtClean="0">
                <a:ea typeface="+mn-ea"/>
              </a:rPr>
              <a:t>电话：</a:t>
            </a:r>
            <a:r>
              <a:rPr lang="en-US" altLang="zh-CN" dirty="0" smtClean="0">
                <a:ea typeface="+mn-ea"/>
              </a:rPr>
              <a:t>13313131313  </a:t>
            </a:r>
            <a:r>
              <a:rPr lang="zh-CN" altLang="en-US" dirty="0" smtClean="0">
                <a:ea typeface="+mn-ea"/>
              </a:rPr>
              <a:t>传真：</a:t>
            </a:r>
            <a:r>
              <a:rPr lang="en-US" altLang="zh-CN" dirty="0" smtClean="0">
                <a:ea typeface="+mn-ea"/>
              </a:rPr>
              <a:t>133511173</a:t>
            </a:r>
            <a:r>
              <a:rPr lang="en-US" altLang="zh-CN" dirty="0" smtClean="0"/>
              <a:t> </a:t>
            </a:r>
            <a:endParaRPr lang="en-US" alt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209A1E-48E3-4996-B840-E251923392E4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 smtClean="0"/>
              <a:t>	</a:t>
            </a: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 smtClean="0"/>
              <a:t>上海市信息中心汽车产业研究室</a:t>
            </a:r>
            <a:br>
              <a:rPr lang="zh-CN" altLang="en-US" dirty="0" smtClean="0"/>
            </a:br>
            <a:r>
              <a:rPr lang="zh-CN" altLang="en-US" dirty="0" smtClean="0">
                <a:ea typeface="+mn-ea"/>
              </a:rPr>
              <a:t>地址：华山路</a:t>
            </a:r>
            <a:r>
              <a:rPr lang="en-US" altLang="zh-CN" dirty="0" smtClean="0">
                <a:ea typeface="+mn-ea"/>
              </a:rPr>
              <a:t>10713</a:t>
            </a:r>
            <a:r>
              <a:rPr lang="zh-CN" altLang="en-US" dirty="0" smtClean="0">
                <a:ea typeface="+mn-ea"/>
              </a:rPr>
              <a:t>号</a:t>
            </a:r>
            <a:r>
              <a:rPr lang="en-US" altLang="zh-CN" dirty="0" smtClean="0">
                <a:ea typeface="+mn-ea"/>
              </a:rPr>
              <a:t>5</a:t>
            </a:r>
            <a:r>
              <a:rPr lang="zh-CN" altLang="en-US" dirty="0" smtClean="0">
                <a:ea typeface="+mn-ea"/>
              </a:rPr>
              <a:t>号楼    邮编：</a:t>
            </a:r>
            <a:r>
              <a:rPr lang="en-US" altLang="zh-CN" dirty="0" smtClean="0">
                <a:ea typeface="+mn-ea"/>
              </a:rPr>
              <a:t>300050  </a:t>
            </a:r>
            <a:r>
              <a:rPr lang="zh-CN" altLang="en-US" dirty="0" smtClean="0">
                <a:ea typeface="+mn-ea"/>
              </a:rPr>
              <a:t>电话：</a:t>
            </a:r>
            <a:r>
              <a:rPr lang="en-US" altLang="zh-CN" dirty="0" smtClean="0">
                <a:ea typeface="+mn-ea"/>
              </a:rPr>
              <a:t>13313131313  </a:t>
            </a:r>
            <a:r>
              <a:rPr lang="zh-CN" altLang="en-US" dirty="0" smtClean="0">
                <a:ea typeface="+mn-ea"/>
              </a:rPr>
              <a:t>传真：</a:t>
            </a:r>
            <a:r>
              <a:rPr lang="en-US" altLang="zh-CN" dirty="0" smtClean="0">
                <a:ea typeface="+mn-ea"/>
              </a:rPr>
              <a:t>133511173</a:t>
            </a:r>
            <a:r>
              <a:rPr lang="en-US" altLang="zh-CN" dirty="0" smtClean="0"/>
              <a:t> </a:t>
            </a:r>
            <a:endParaRPr lang="en-US" alt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F875AF-9F7A-4F1C-934C-D119044FE020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14400" y="762000"/>
            <a:ext cx="80010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914400" y="2362200"/>
            <a:ext cx="8001000" cy="3429000"/>
          </a:xfrm>
        </p:spPr>
        <p:txBody>
          <a:bodyPr/>
          <a:lstStyle/>
          <a:p>
            <a:pPr lvl="0"/>
            <a:endParaRPr lang="zh-CN" altLang="en-US" noProof="0" smtClean="0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zh-CN"/>
              <a:t>	</a:t>
            </a: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2742489-9FF3-4CA9-96DE-4EDB55551263}" type="slidenum">
              <a:rPr lang="en-US" altLang="zh-CN"/>
              <a:pPr/>
              <a:t>‹#›</a:t>
            </a:fld>
            <a:endParaRPr lang="en-US" altLang="zh-CN"/>
          </a:p>
        </p:txBody>
      </p:sp>
      <p:sp>
        <p:nvSpPr>
          <p:cNvPr id="6" name="Rectangle 18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 dirty="0"/>
              <a:t>上海市信息中心汽车产业研究室</a:t>
            </a:r>
            <a:br>
              <a:rPr lang="zh-CN" altLang="en-US" dirty="0"/>
            </a:br>
            <a:r>
              <a:rPr lang="zh-CN" altLang="en-US" dirty="0">
                <a:ea typeface="+mn-ea"/>
              </a:rPr>
              <a:t>地址：华山路</a:t>
            </a:r>
            <a:r>
              <a:rPr lang="en-US" altLang="zh-CN" dirty="0" smtClean="0">
                <a:ea typeface="+mn-ea"/>
              </a:rPr>
              <a:t>10713</a:t>
            </a:r>
            <a:r>
              <a:rPr lang="zh-CN" altLang="en-US" dirty="0" smtClean="0">
                <a:ea typeface="+mn-ea"/>
              </a:rPr>
              <a:t>号</a:t>
            </a:r>
            <a:r>
              <a:rPr lang="en-US" altLang="zh-CN" dirty="0">
                <a:ea typeface="+mn-ea"/>
              </a:rPr>
              <a:t>5</a:t>
            </a:r>
            <a:r>
              <a:rPr lang="zh-CN" altLang="en-US" dirty="0">
                <a:ea typeface="+mn-ea"/>
              </a:rPr>
              <a:t>号楼    邮编</a:t>
            </a:r>
            <a:r>
              <a:rPr lang="zh-CN" altLang="en-US" dirty="0" smtClean="0">
                <a:ea typeface="+mn-ea"/>
              </a:rPr>
              <a:t>：</a:t>
            </a:r>
            <a:r>
              <a:rPr lang="en-US" altLang="zh-CN" dirty="0" smtClean="0">
                <a:ea typeface="+mn-ea"/>
              </a:rPr>
              <a:t>300050  </a:t>
            </a:r>
            <a:r>
              <a:rPr lang="zh-CN" altLang="en-US" dirty="0">
                <a:ea typeface="+mn-ea"/>
              </a:rPr>
              <a:t>电话</a:t>
            </a:r>
            <a:r>
              <a:rPr lang="zh-CN" altLang="en-US" dirty="0" smtClean="0">
                <a:ea typeface="+mn-ea"/>
              </a:rPr>
              <a:t>：</a:t>
            </a:r>
            <a:r>
              <a:rPr lang="en-US" altLang="zh-CN" dirty="0" smtClean="0">
                <a:ea typeface="+mn-ea"/>
              </a:rPr>
              <a:t>13313131313  </a:t>
            </a:r>
            <a:r>
              <a:rPr lang="zh-CN" altLang="en-US" dirty="0">
                <a:ea typeface="+mn-ea"/>
              </a:rPr>
              <a:t>传真</a:t>
            </a:r>
            <a:r>
              <a:rPr lang="zh-CN" altLang="en-US" dirty="0" smtClean="0">
                <a:ea typeface="+mn-ea"/>
              </a:rPr>
              <a:t>：</a:t>
            </a:r>
            <a:r>
              <a:rPr lang="en-US" altLang="zh-CN" dirty="0" smtClean="0">
                <a:ea typeface="+mn-ea"/>
              </a:rPr>
              <a:t>133511173</a:t>
            </a:r>
            <a:r>
              <a:rPr lang="en-US" altLang="zh-CN" dirty="0" smtClean="0"/>
              <a:t> </a:t>
            </a:r>
            <a:endParaRPr lang="en-US" altLang="zh-CN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 smtClean="0"/>
              <a:t>	</a:t>
            </a: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 smtClean="0"/>
              <a:t>上海市信息中心汽车产业研究室</a:t>
            </a:r>
            <a:br>
              <a:rPr lang="zh-CN" altLang="en-US" dirty="0" smtClean="0"/>
            </a:br>
            <a:r>
              <a:rPr lang="zh-CN" altLang="en-US" dirty="0" smtClean="0">
                <a:ea typeface="+mn-ea"/>
              </a:rPr>
              <a:t>地址：华山路</a:t>
            </a:r>
            <a:r>
              <a:rPr lang="en-US" altLang="zh-CN" dirty="0" smtClean="0">
                <a:ea typeface="+mn-ea"/>
              </a:rPr>
              <a:t>10713</a:t>
            </a:r>
            <a:r>
              <a:rPr lang="zh-CN" altLang="en-US" dirty="0" smtClean="0">
                <a:ea typeface="+mn-ea"/>
              </a:rPr>
              <a:t>号</a:t>
            </a:r>
            <a:r>
              <a:rPr lang="en-US" altLang="zh-CN" dirty="0" smtClean="0">
                <a:ea typeface="+mn-ea"/>
              </a:rPr>
              <a:t>5</a:t>
            </a:r>
            <a:r>
              <a:rPr lang="zh-CN" altLang="en-US" dirty="0" smtClean="0">
                <a:ea typeface="+mn-ea"/>
              </a:rPr>
              <a:t>号楼    邮编：</a:t>
            </a:r>
            <a:r>
              <a:rPr lang="en-US" altLang="zh-CN" dirty="0" smtClean="0">
                <a:ea typeface="+mn-ea"/>
              </a:rPr>
              <a:t>300050  </a:t>
            </a:r>
            <a:r>
              <a:rPr lang="zh-CN" altLang="en-US" dirty="0" smtClean="0">
                <a:ea typeface="+mn-ea"/>
              </a:rPr>
              <a:t>电话：</a:t>
            </a:r>
            <a:r>
              <a:rPr lang="en-US" altLang="zh-CN" dirty="0" smtClean="0">
                <a:ea typeface="+mn-ea"/>
              </a:rPr>
              <a:t>13313131313  </a:t>
            </a:r>
            <a:r>
              <a:rPr lang="zh-CN" altLang="en-US" dirty="0" smtClean="0">
                <a:ea typeface="+mn-ea"/>
              </a:rPr>
              <a:t>传真：</a:t>
            </a:r>
            <a:r>
              <a:rPr lang="en-US" altLang="zh-CN" dirty="0" smtClean="0">
                <a:ea typeface="+mn-ea"/>
              </a:rPr>
              <a:t>133511173</a:t>
            </a:r>
            <a:r>
              <a:rPr lang="en-US" altLang="zh-CN" dirty="0" smtClean="0"/>
              <a:t> </a:t>
            </a:r>
            <a:endParaRPr lang="en-US" alt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11FA3B-F71C-4996-930F-95046E10E1B2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 smtClean="0"/>
              <a:t>	</a:t>
            </a: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 smtClean="0"/>
              <a:t>上海市信息中心汽车产业研究室</a:t>
            </a:r>
            <a:br>
              <a:rPr lang="zh-CN" altLang="en-US" dirty="0" smtClean="0"/>
            </a:br>
            <a:r>
              <a:rPr lang="zh-CN" altLang="en-US" dirty="0" smtClean="0">
                <a:ea typeface="+mn-ea"/>
              </a:rPr>
              <a:t>地址：华山路</a:t>
            </a:r>
            <a:r>
              <a:rPr lang="en-US" altLang="zh-CN" dirty="0" smtClean="0">
                <a:ea typeface="+mn-ea"/>
              </a:rPr>
              <a:t>10713</a:t>
            </a:r>
            <a:r>
              <a:rPr lang="zh-CN" altLang="en-US" dirty="0" smtClean="0">
                <a:ea typeface="+mn-ea"/>
              </a:rPr>
              <a:t>号</a:t>
            </a:r>
            <a:r>
              <a:rPr lang="en-US" altLang="zh-CN" dirty="0" smtClean="0">
                <a:ea typeface="+mn-ea"/>
              </a:rPr>
              <a:t>5</a:t>
            </a:r>
            <a:r>
              <a:rPr lang="zh-CN" altLang="en-US" dirty="0" smtClean="0">
                <a:ea typeface="+mn-ea"/>
              </a:rPr>
              <a:t>号楼    邮编：</a:t>
            </a:r>
            <a:r>
              <a:rPr lang="en-US" altLang="zh-CN" dirty="0" smtClean="0">
                <a:ea typeface="+mn-ea"/>
              </a:rPr>
              <a:t>300050  </a:t>
            </a:r>
            <a:r>
              <a:rPr lang="zh-CN" altLang="en-US" dirty="0" smtClean="0">
                <a:ea typeface="+mn-ea"/>
              </a:rPr>
              <a:t>电话：</a:t>
            </a:r>
            <a:r>
              <a:rPr lang="en-US" altLang="zh-CN" dirty="0" smtClean="0">
                <a:ea typeface="+mn-ea"/>
              </a:rPr>
              <a:t>13313131313  </a:t>
            </a:r>
            <a:r>
              <a:rPr lang="zh-CN" altLang="en-US" dirty="0" smtClean="0">
                <a:ea typeface="+mn-ea"/>
              </a:rPr>
              <a:t>传真：</a:t>
            </a:r>
            <a:r>
              <a:rPr lang="en-US" altLang="zh-CN" dirty="0" smtClean="0">
                <a:ea typeface="+mn-ea"/>
              </a:rPr>
              <a:t>133511173</a:t>
            </a:r>
            <a:r>
              <a:rPr lang="en-US" altLang="zh-CN" dirty="0" smtClean="0"/>
              <a:t> </a:t>
            </a:r>
            <a:endParaRPr lang="en-US" alt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708D1F-62C3-4E60-8C37-D399D1BCB383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 smtClean="0"/>
              <a:t>	</a:t>
            </a:r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 smtClean="0"/>
              <a:t>上海市信息中心汽车产业研究室</a:t>
            </a:r>
            <a:br>
              <a:rPr lang="zh-CN" altLang="en-US" dirty="0" smtClean="0"/>
            </a:br>
            <a:r>
              <a:rPr lang="zh-CN" altLang="en-US" dirty="0" smtClean="0">
                <a:ea typeface="+mn-ea"/>
              </a:rPr>
              <a:t>地址：华山路</a:t>
            </a:r>
            <a:r>
              <a:rPr lang="en-US" altLang="zh-CN" dirty="0" smtClean="0">
                <a:ea typeface="+mn-ea"/>
              </a:rPr>
              <a:t>10713</a:t>
            </a:r>
            <a:r>
              <a:rPr lang="zh-CN" altLang="en-US" dirty="0" smtClean="0">
                <a:ea typeface="+mn-ea"/>
              </a:rPr>
              <a:t>号</a:t>
            </a:r>
            <a:r>
              <a:rPr lang="en-US" altLang="zh-CN" dirty="0" smtClean="0">
                <a:ea typeface="+mn-ea"/>
              </a:rPr>
              <a:t>5</a:t>
            </a:r>
            <a:r>
              <a:rPr lang="zh-CN" altLang="en-US" dirty="0" smtClean="0">
                <a:ea typeface="+mn-ea"/>
              </a:rPr>
              <a:t>号楼    邮编：</a:t>
            </a:r>
            <a:r>
              <a:rPr lang="en-US" altLang="zh-CN" dirty="0" smtClean="0">
                <a:ea typeface="+mn-ea"/>
              </a:rPr>
              <a:t>300050  </a:t>
            </a:r>
            <a:r>
              <a:rPr lang="zh-CN" altLang="en-US" dirty="0" smtClean="0">
                <a:ea typeface="+mn-ea"/>
              </a:rPr>
              <a:t>电话：</a:t>
            </a:r>
            <a:r>
              <a:rPr lang="en-US" altLang="zh-CN" dirty="0" smtClean="0">
                <a:ea typeface="+mn-ea"/>
              </a:rPr>
              <a:t>13313131313  </a:t>
            </a:r>
            <a:r>
              <a:rPr lang="zh-CN" altLang="en-US" dirty="0" smtClean="0">
                <a:ea typeface="+mn-ea"/>
              </a:rPr>
              <a:t>传真：</a:t>
            </a:r>
            <a:r>
              <a:rPr lang="en-US" altLang="zh-CN" dirty="0" smtClean="0">
                <a:ea typeface="+mn-ea"/>
              </a:rPr>
              <a:t>133511173</a:t>
            </a:r>
            <a:r>
              <a:rPr lang="en-US" altLang="zh-CN" dirty="0" smtClean="0"/>
              <a:t> </a:t>
            </a:r>
            <a:endParaRPr lang="en-US" altLang="zh-CN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1BC4C1-D66A-478E-B873-D6CC1EF78A3D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 smtClean="0"/>
              <a:t>	</a:t>
            </a:r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 smtClean="0"/>
              <a:t>上海市信息中心汽车产业研究室</a:t>
            </a:r>
            <a:br>
              <a:rPr lang="zh-CN" altLang="en-US" dirty="0" smtClean="0"/>
            </a:br>
            <a:r>
              <a:rPr lang="zh-CN" altLang="en-US" dirty="0" smtClean="0">
                <a:ea typeface="+mn-ea"/>
              </a:rPr>
              <a:t>地址：华山路</a:t>
            </a:r>
            <a:r>
              <a:rPr lang="en-US" altLang="zh-CN" dirty="0" smtClean="0">
                <a:ea typeface="+mn-ea"/>
              </a:rPr>
              <a:t>10713</a:t>
            </a:r>
            <a:r>
              <a:rPr lang="zh-CN" altLang="en-US" dirty="0" smtClean="0">
                <a:ea typeface="+mn-ea"/>
              </a:rPr>
              <a:t>号</a:t>
            </a:r>
            <a:r>
              <a:rPr lang="en-US" altLang="zh-CN" dirty="0" smtClean="0">
                <a:ea typeface="+mn-ea"/>
              </a:rPr>
              <a:t>5</a:t>
            </a:r>
            <a:r>
              <a:rPr lang="zh-CN" altLang="en-US" dirty="0" smtClean="0">
                <a:ea typeface="+mn-ea"/>
              </a:rPr>
              <a:t>号楼    邮编：</a:t>
            </a:r>
            <a:r>
              <a:rPr lang="en-US" altLang="zh-CN" dirty="0" smtClean="0">
                <a:ea typeface="+mn-ea"/>
              </a:rPr>
              <a:t>300050  </a:t>
            </a:r>
            <a:r>
              <a:rPr lang="zh-CN" altLang="en-US" dirty="0" smtClean="0">
                <a:ea typeface="+mn-ea"/>
              </a:rPr>
              <a:t>电话：</a:t>
            </a:r>
            <a:r>
              <a:rPr lang="en-US" altLang="zh-CN" dirty="0" smtClean="0">
                <a:ea typeface="+mn-ea"/>
              </a:rPr>
              <a:t>13313131313  </a:t>
            </a:r>
            <a:r>
              <a:rPr lang="zh-CN" altLang="en-US" dirty="0" smtClean="0">
                <a:ea typeface="+mn-ea"/>
              </a:rPr>
              <a:t>传真：</a:t>
            </a:r>
            <a:r>
              <a:rPr lang="en-US" altLang="zh-CN" dirty="0" smtClean="0">
                <a:ea typeface="+mn-ea"/>
              </a:rPr>
              <a:t>133511173</a:t>
            </a:r>
            <a:r>
              <a:rPr lang="en-US" altLang="zh-CN" dirty="0" smtClean="0"/>
              <a:t> </a:t>
            </a:r>
            <a:endParaRPr lang="en-US" altLang="zh-CN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43BAAB-C4D4-4398-9368-7F08F3934301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 smtClean="0"/>
              <a:t>	</a:t>
            </a:r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 smtClean="0"/>
              <a:t>上海市信息中心汽车产业研究室</a:t>
            </a:r>
            <a:br>
              <a:rPr lang="zh-CN" altLang="en-US" dirty="0" smtClean="0"/>
            </a:br>
            <a:r>
              <a:rPr lang="zh-CN" altLang="en-US" dirty="0" smtClean="0">
                <a:ea typeface="+mn-ea"/>
              </a:rPr>
              <a:t>地址：华山路</a:t>
            </a:r>
            <a:r>
              <a:rPr lang="en-US" altLang="zh-CN" dirty="0" smtClean="0">
                <a:ea typeface="+mn-ea"/>
              </a:rPr>
              <a:t>10713</a:t>
            </a:r>
            <a:r>
              <a:rPr lang="zh-CN" altLang="en-US" dirty="0" smtClean="0">
                <a:ea typeface="+mn-ea"/>
              </a:rPr>
              <a:t>号</a:t>
            </a:r>
            <a:r>
              <a:rPr lang="en-US" altLang="zh-CN" dirty="0" smtClean="0">
                <a:ea typeface="+mn-ea"/>
              </a:rPr>
              <a:t>5</a:t>
            </a:r>
            <a:r>
              <a:rPr lang="zh-CN" altLang="en-US" dirty="0" smtClean="0">
                <a:ea typeface="+mn-ea"/>
              </a:rPr>
              <a:t>号楼    邮编：</a:t>
            </a:r>
            <a:r>
              <a:rPr lang="en-US" altLang="zh-CN" dirty="0" smtClean="0">
                <a:ea typeface="+mn-ea"/>
              </a:rPr>
              <a:t>300050  </a:t>
            </a:r>
            <a:r>
              <a:rPr lang="zh-CN" altLang="en-US" dirty="0" smtClean="0">
                <a:ea typeface="+mn-ea"/>
              </a:rPr>
              <a:t>电话：</a:t>
            </a:r>
            <a:r>
              <a:rPr lang="en-US" altLang="zh-CN" dirty="0" smtClean="0">
                <a:ea typeface="+mn-ea"/>
              </a:rPr>
              <a:t>13313131313  </a:t>
            </a:r>
            <a:r>
              <a:rPr lang="zh-CN" altLang="en-US" dirty="0" smtClean="0">
                <a:ea typeface="+mn-ea"/>
              </a:rPr>
              <a:t>传真：</a:t>
            </a:r>
            <a:r>
              <a:rPr lang="en-US" altLang="zh-CN" dirty="0" smtClean="0">
                <a:ea typeface="+mn-ea"/>
              </a:rPr>
              <a:t>133511173</a:t>
            </a:r>
            <a:r>
              <a:rPr lang="en-US" altLang="zh-CN" dirty="0" smtClean="0"/>
              <a:t> </a:t>
            </a:r>
            <a:endParaRPr lang="en-US" altLang="zh-CN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333FE0-D4BC-489E-8591-FFB0EFAA0EFC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 smtClean="0"/>
              <a:t>	</a:t>
            </a:r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 smtClean="0"/>
              <a:t>上海市信息中心汽车产业研究室</a:t>
            </a:r>
            <a:br>
              <a:rPr lang="zh-CN" altLang="en-US" dirty="0" smtClean="0"/>
            </a:br>
            <a:r>
              <a:rPr lang="zh-CN" altLang="en-US" dirty="0" smtClean="0">
                <a:ea typeface="+mn-ea"/>
              </a:rPr>
              <a:t>地址：华山路</a:t>
            </a:r>
            <a:r>
              <a:rPr lang="en-US" altLang="zh-CN" dirty="0" smtClean="0">
                <a:ea typeface="+mn-ea"/>
              </a:rPr>
              <a:t>10713</a:t>
            </a:r>
            <a:r>
              <a:rPr lang="zh-CN" altLang="en-US" dirty="0" smtClean="0">
                <a:ea typeface="+mn-ea"/>
              </a:rPr>
              <a:t>号</a:t>
            </a:r>
            <a:r>
              <a:rPr lang="en-US" altLang="zh-CN" dirty="0" smtClean="0">
                <a:ea typeface="+mn-ea"/>
              </a:rPr>
              <a:t>5</a:t>
            </a:r>
            <a:r>
              <a:rPr lang="zh-CN" altLang="en-US" dirty="0" smtClean="0">
                <a:ea typeface="+mn-ea"/>
              </a:rPr>
              <a:t>号楼    邮编：</a:t>
            </a:r>
            <a:r>
              <a:rPr lang="en-US" altLang="zh-CN" dirty="0" smtClean="0">
                <a:ea typeface="+mn-ea"/>
              </a:rPr>
              <a:t>300050  </a:t>
            </a:r>
            <a:r>
              <a:rPr lang="zh-CN" altLang="en-US" dirty="0" smtClean="0">
                <a:ea typeface="+mn-ea"/>
              </a:rPr>
              <a:t>电话：</a:t>
            </a:r>
            <a:r>
              <a:rPr lang="en-US" altLang="zh-CN" dirty="0" smtClean="0">
                <a:ea typeface="+mn-ea"/>
              </a:rPr>
              <a:t>13313131313  </a:t>
            </a:r>
            <a:r>
              <a:rPr lang="zh-CN" altLang="en-US" dirty="0" smtClean="0">
                <a:ea typeface="+mn-ea"/>
              </a:rPr>
              <a:t>传真：</a:t>
            </a:r>
            <a:r>
              <a:rPr lang="en-US" altLang="zh-CN" dirty="0" smtClean="0">
                <a:ea typeface="+mn-ea"/>
              </a:rPr>
              <a:t>133511173</a:t>
            </a:r>
            <a:r>
              <a:rPr lang="en-US" altLang="zh-CN" dirty="0" smtClean="0"/>
              <a:t> </a:t>
            </a:r>
            <a:endParaRPr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418C4-7AB9-4DA8-A3EA-B7093B94318A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 smtClean="0"/>
              <a:t>	</a:t>
            </a:r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 smtClean="0"/>
              <a:t>上海市信息中心汽车产业研究室</a:t>
            </a:r>
            <a:br>
              <a:rPr lang="zh-CN" altLang="en-US" dirty="0" smtClean="0"/>
            </a:br>
            <a:r>
              <a:rPr lang="zh-CN" altLang="en-US" dirty="0" smtClean="0">
                <a:ea typeface="+mn-ea"/>
              </a:rPr>
              <a:t>地址：华山路</a:t>
            </a:r>
            <a:r>
              <a:rPr lang="en-US" altLang="zh-CN" dirty="0" smtClean="0">
                <a:ea typeface="+mn-ea"/>
              </a:rPr>
              <a:t>10713</a:t>
            </a:r>
            <a:r>
              <a:rPr lang="zh-CN" altLang="en-US" dirty="0" smtClean="0">
                <a:ea typeface="+mn-ea"/>
              </a:rPr>
              <a:t>号</a:t>
            </a:r>
            <a:r>
              <a:rPr lang="en-US" altLang="zh-CN" dirty="0" smtClean="0">
                <a:ea typeface="+mn-ea"/>
              </a:rPr>
              <a:t>5</a:t>
            </a:r>
            <a:r>
              <a:rPr lang="zh-CN" altLang="en-US" dirty="0" smtClean="0">
                <a:ea typeface="+mn-ea"/>
              </a:rPr>
              <a:t>号楼    邮编：</a:t>
            </a:r>
            <a:r>
              <a:rPr lang="en-US" altLang="zh-CN" dirty="0" smtClean="0">
                <a:ea typeface="+mn-ea"/>
              </a:rPr>
              <a:t>300050  </a:t>
            </a:r>
            <a:r>
              <a:rPr lang="zh-CN" altLang="en-US" dirty="0" smtClean="0">
                <a:ea typeface="+mn-ea"/>
              </a:rPr>
              <a:t>电话：</a:t>
            </a:r>
            <a:r>
              <a:rPr lang="en-US" altLang="zh-CN" dirty="0" smtClean="0">
                <a:ea typeface="+mn-ea"/>
              </a:rPr>
              <a:t>13313131313  </a:t>
            </a:r>
            <a:r>
              <a:rPr lang="zh-CN" altLang="en-US" dirty="0" smtClean="0">
                <a:ea typeface="+mn-ea"/>
              </a:rPr>
              <a:t>传真：</a:t>
            </a:r>
            <a:r>
              <a:rPr lang="en-US" altLang="zh-CN" dirty="0" smtClean="0">
                <a:ea typeface="+mn-ea"/>
              </a:rPr>
              <a:t>133511173</a:t>
            </a:r>
            <a:r>
              <a:rPr lang="en-US" altLang="zh-CN" dirty="0" smtClean="0"/>
              <a:t> </a:t>
            </a:r>
            <a:endParaRPr lang="en-US" altLang="zh-CN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E83965-FB08-45B8-B971-F2B8353E77A1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 smtClean="0"/>
              <a:t>	</a:t>
            </a:r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 smtClean="0"/>
              <a:t>上海市信息中心汽车产业研究室</a:t>
            </a:r>
            <a:br>
              <a:rPr lang="zh-CN" altLang="en-US" dirty="0" smtClean="0"/>
            </a:br>
            <a:r>
              <a:rPr lang="zh-CN" altLang="en-US" dirty="0" smtClean="0">
                <a:ea typeface="+mn-ea"/>
              </a:rPr>
              <a:t>地址：华山路</a:t>
            </a:r>
            <a:r>
              <a:rPr lang="en-US" altLang="zh-CN" dirty="0" smtClean="0">
                <a:ea typeface="+mn-ea"/>
              </a:rPr>
              <a:t>10713</a:t>
            </a:r>
            <a:r>
              <a:rPr lang="zh-CN" altLang="en-US" dirty="0" smtClean="0">
                <a:ea typeface="+mn-ea"/>
              </a:rPr>
              <a:t>号</a:t>
            </a:r>
            <a:r>
              <a:rPr lang="en-US" altLang="zh-CN" dirty="0" smtClean="0">
                <a:ea typeface="+mn-ea"/>
              </a:rPr>
              <a:t>5</a:t>
            </a:r>
            <a:r>
              <a:rPr lang="zh-CN" altLang="en-US" dirty="0" smtClean="0">
                <a:ea typeface="+mn-ea"/>
              </a:rPr>
              <a:t>号楼    邮编：</a:t>
            </a:r>
            <a:r>
              <a:rPr lang="en-US" altLang="zh-CN" dirty="0" smtClean="0">
                <a:ea typeface="+mn-ea"/>
              </a:rPr>
              <a:t>300050  </a:t>
            </a:r>
            <a:r>
              <a:rPr lang="zh-CN" altLang="en-US" dirty="0" smtClean="0">
                <a:ea typeface="+mn-ea"/>
              </a:rPr>
              <a:t>电话：</a:t>
            </a:r>
            <a:r>
              <a:rPr lang="en-US" altLang="zh-CN" dirty="0" smtClean="0">
                <a:ea typeface="+mn-ea"/>
              </a:rPr>
              <a:t>13313131313  </a:t>
            </a:r>
            <a:r>
              <a:rPr lang="zh-CN" altLang="en-US" dirty="0" smtClean="0">
                <a:ea typeface="+mn-ea"/>
              </a:rPr>
              <a:t>传真：</a:t>
            </a:r>
            <a:r>
              <a:rPr lang="en-US" altLang="zh-CN" dirty="0" smtClean="0">
                <a:ea typeface="+mn-ea"/>
              </a:rPr>
              <a:t>133511173</a:t>
            </a:r>
            <a:r>
              <a:rPr lang="en-US" altLang="zh-CN" dirty="0" smtClean="0"/>
              <a:t> </a:t>
            </a:r>
            <a:endParaRPr lang="en-US" altLang="zh-CN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CDDB06-0AB5-43E5-92D4-91C04630E7D1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altLang="zh-CN" smtClean="0"/>
              <a:t>	</a:t>
            </a: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r>
              <a:rPr lang="zh-CN" altLang="en-US" dirty="0" smtClean="0"/>
              <a:t>上海市信息中心汽车产业研究室</a:t>
            </a:r>
            <a:br>
              <a:rPr lang="zh-CN" altLang="en-US" dirty="0" smtClean="0"/>
            </a:br>
            <a:r>
              <a:rPr lang="zh-CN" altLang="en-US" dirty="0" smtClean="0">
                <a:ea typeface="+mn-ea"/>
              </a:rPr>
              <a:t>地址：华山路</a:t>
            </a:r>
            <a:r>
              <a:rPr lang="en-US" altLang="zh-CN" dirty="0" smtClean="0">
                <a:ea typeface="+mn-ea"/>
              </a:rPr>
              <a:t>10713</a:t>
            </a:r>
            <a:r>
              <a:rPr lang="zh-CN" altLang="en-US" dirty="0" smtClean="0">
                <a:ea typeface="+mn-ea"/>
              </a:rPr>
              <a:t>号</a:t>
            </a:r>
            <a:r>
              <a:rPr lang="en-US" altLang="zh-CN" dirty="0" smtClean="0">
                <a:ea typeface="+mn-ea"/>
              </a:rPr>
              <a:t>5</a:t>
            </a:r>
            <a:r>
              <a:rPr lang="zh-CN" altLang="en-US" dirty="0" smtClean="0">
                <a:ea typeface="+mn-ea"/>
              </a:rPr>
              <a:t>号楼    邮编：</a:t>
            </a:r>
            <a:r>
              <a:rPr lang="en-US" altLang="zh-CN" dirty="0" smtClean="0">
                <a:ea typeface="+mn-ea"/>
              </a:rPr>
              <a:t>300050  </a:t>
            </a:r>
            <a:r>
              <a:rPr lang="zh-CN" altLang="en-US" dirty="0" smtClean="0">
                <a:ea typeface="+mn-ea"/>
              </a:rPr>
              <a:t>电话：</a:t>
            </a:r>
            <a:r>
              <a:rPr lang="en-US" altLang="zh-CN" dirty="0" smtClean="0">
                <a:ea typeface="+mn-ea"/>
              </a:rPr>
              <a:t>13313131313  </a:t>
            </a:r>
            <a:r>
              <a:rPr lang="zh-CN" altLang="en-US" dirty="0" smtClean="0">
                <a:ea typeface="+mn-ea"/>
              </a:rPr>
              <a:t>传真：</a:t>
            </a:r>
            <a:r>
              <a:rPr lang="en-US" altLang="zh-CN" dirty="0" smtClean="0">
                <a:ea typeface="+mn-ea"/>
              </a:rPr>
              <a:t>133511173</a:t>
            </a:r>
            <a:r>
              <a:rPr lang="en-US" altLang="zh-CN" dirty="0" smtClean="0"/>
              <a:t> </a:t>
            </a:r>
            <a:endParaRPr lang="en-US" alt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353A82-4581-4DF8-A66D-C48856731B5B}" type="slidenum">
              <a:rPr lang="en-US" altLang="zh-CN" smtClean="0"/>
              <a:pPr/>
              <a:t>‹#›</a:t>
            </a:fld>
            <a:endParaRPr lang="en-US" altLang="zh-CN"/>
          </a:p>
        </p:txBody>
      </p:sp>
      <p:sp>
        <p:nvSpPr>
          <p:cNvPr id="7" name="Rectangle 17"/>
          <p:cNvSpPr>
            <a:spLocks noChangeArrowheads="1"/>
          </p:cNvSpPr>
          <p:nvPr userDrawn="1"/>
        </p:nvSpPr>
        <p:spPr bwMode="auto">
          <a:xfrm>
            <a:off x="3962400" y="2819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r" eaLnBrk="1" hangingPunct="1">
              <a:defRPr/>
            </a:pPr>
            <a:endParaRPr lang="zh-CN" altLang="en-US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40" r:id="rId1"/>
    <p:sldLayoutId id="2147484041" r:id="rId2"/>
    <p:sldLayoutId id="2147484042" r:id="rId3"/>
    <p:sldLayoutId id="2147484043" r:id="rId4"/>
    <p:sldLayoutId id="2147484044" r:id="rId5"/>
    <p:sldLayoutId id="2147484045" r:id="rId6"/>
    <p:sldLayoutId id="2147484046" r:id="rId7"/>
    <p:sldLayoutId id="2147484047" r:id="rId8"/>
    <p:sldLayoutId id="2147484048" r:id="rId9"/>
    <p:sldLayoutId id="2147484049" r:id="rId10"/>
    <p:sldLayoutId id="2147484050" r:id="rId11"/>
    <p:sldLayoutId id="2147484051" r:id="rId12"/>
  </p:sldLayoutIdLst>
  <p:hf hdr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4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8030"/>
            <a:ext cx="9144000" cy="68740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 descr="C:\Users\Administrator\AppData\Roaming\Foxmail7\Temp-8776-20181102150123\微信月度快讯封面（2018年10月份)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-37652"/>
            <a:ext cx="9144000" cy="6895652"/>
          </a:xfrm>
          <a:prstGeom prst="rect">
            <a:avLst/>
          </a:prstGeom>
          <a:noFill/>
        </p:spPr>
      </p:pic>
      <p:pic>
        <p:nvPicPr>
          <p:cNvPr id="9217" name="Picture 1" descr="C:\Users\Administrator\AppData\Roaming\Tencent\Users\544216252\QQ\WinTemp\RichOle\6JQ8R4`RJ]U3VG143BE)P53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-59167"/>
            <a:ext cx="9144000" cy="691716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9" name="Rectangle 2"/>
          <p:cNvSpPr>
            <a:spLocks noGrp="1" noChangeArrowheads="1"/>
          </p:cNvSpPr>
          <p:nvPr>
            <p:ph type="title"/>
          </p:nvPr>
        </p:nvSpPr>
        <p:spPr>
          <a:xfrm>
            <a:off x="714348" y="857232"/>
            <a:ext cx="6834310" cy="97633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altLang="zh-CN" sz="3200" dirty="0" smtClean="0">
                <a:latin typeface="黑体" pitchFamily="49" charset="-122"/>
                <a:ea typeface="黑体" pitchFamily="49" charset="-122"/>
              </a:rPr>
              <a:t>2018</a:t>
            </a:r>
            <a:r>
              <a:rPr lang="zh-CN" altLang="en-US" sz="3200" dirty="0" smtClean="0">
                <a:latin typeface="黑体" pitchFamily="49" charset="-122"/>
                <a:ea typeface="黑体" pitchFamily="49" charset="-122"/>
              </a:rPr>
              <a:t>年</a:t>
            </a:r>
            <a:r>
              <a:rPr lang="en-US" altLang="zh-CN" sz="3200" dirty="0" smtClean="0">
                <a:latin typeface="黑体" pitchFamily="49" charset="-122"/>
                <a:ea typeface="黑体" pitchFamily="49" charset="-122"/>
              </a:rPr>
              <a:t>11</a:t>
            </a:r>
            <a:r>
              <a:rPr lang="zh-CN" altLang="en-US" sz="3200" dirty="0" smtClean="0">
                <a:latin typeface="黑体" pitchFamily="49" charset="-122"/>
                <a:ea typeface="黑体" pitchFamily="49" charset="-122"/>
              </a:rPr>
              <a:t>月</a:t>
            </a:r>
            <a:r>
              <a:rPr lang="zh-CN" altLang="en-US" sz="3200" dirty="0" smtClean="0">
                <a:latin typeface="黑体" pitchFamily="49" charset="-122"/>
                <a:ea typeface="黑体" pitchFamily="49" charset="-122"/>
              </a:rPr>
              <a:t>上海各车型上牌量同比情况</a:t>
            </a:r>
          </a:p>
        </p:txBody>
      </p:sp>
      <p:graphicFrame>
        <p:nvGraphicFramePr>
          <p:cNvPr id="238342" name="Group 4870"/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="" xmlns:p14="http://schemas.microsoft.com/office/powerpoint/2010/main" val="2132631863"/>
              </p:ext>
            </p:extLst>
          </p:nvPr>
        </p:nvGraphicFramePr>
        <p:xfrm>
          <a:off x="1500166" y="2143116"/>
          <a:ext cx="6608763" cy="3938586"/>
        </p:xfrm>
        <a:graphic>
          <a:graphicData uri="http://schemas.openxmlformats.org/drawingml/2006/table">
            <a:tbl>
              <a:tblPr>
                <a:tableStyleId>{69CF1AB2-1976-4502-BF36-3FF5EA218861}</a:tableStyleId>
              </a:tblPr>
              <a:tblGrid>
                <a:gridCol w="13541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05092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050925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050925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5092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1050925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</a:tblGrid>
              <a:tr h="69501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类型</a:t>
                      </a:r>
                      <a:endParaRPr kumimoji="1" lang="zh-CN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2018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年</a:t>
                      </a:r>
                      <a:endParaRPr kumimoji="1" lang="en-US" altLang="zh-CN" sz="1800" u="none" strike="noStrike" kern="1200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11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11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环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11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2018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年</a:t>
                      </a:r>
                      <a:endParaRPr kumimoji="1" lang="en-US" altLang="zh-CN" sz="1800" u="none" strike="noStrike" kern="1200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1-11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1-11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4014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进口小客车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（含轿车）</a:t>
                      </a:r>
                      <a:endParaRPr kumimoji="1" lang="zh-CN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latin typeface="Times New Roman"/>
                        </a:rPr>
                        <a:t>5015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latin typeface="Times New Roman"/>
                        </a:rPr>
                        <a:t>7.43%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latin typeface="Times New Roman"/>
                        </a:rPr>
                        <a:t>-16.63%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latin typeface="Times New Roman"/>
                        </a:rPr>
                        <a:t>57007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latin typeface="Times New Roman"/>
                        </a:rPr>
                        <a:t>-4.78%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6579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国产轿车</a:t>
                      </a:r>
                      <a:endParaRPr kumimoji="1" lang="zh-CN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latin typeface="Times New Roman"/>
                        </a:rPr>
                        <a:t>17336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latin typeface="Times New Roman"/>
                        </a:rPr>
                        <a:t>2.19%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latin typeface="Times New Roman"/>
                        </a:rPr>
                        <a:t>-9.82%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latin typeface="Times New Roman"/>
                        </a:rPr>
                        <a:t>182361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latin typeface="Times New Roman"/>
                        </a:rPr>
                        <a:t>8.57%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64014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小型客车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（除轿车）</a:t>
                      </a:r>
                      <a:endParaRPr kumimoji="1" lang="zh-CN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latin typeface="Times New Roman"/>
                        </a:rPr>
                        <a:t>18174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latin typeface="Times New Roman"/>
                        </a:rPr>
                        <a:t>9.93%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latin typeface="Times New Roman"/>
                        </a:rPr>
                        <a:t>-17.35%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latin typeface="Times New Roman"/>
                        </a:rPr>
                        <a:t>186568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latin typeface="Times New Roman"/>
                        </a:rPr>
                        <a:t>2.49%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6579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大型客车</a:t>
                      </a:r>
                      <a:endParaRPr kumimoji="1" lang="zh-CN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latin typeface="Times New Roman"/>
                        </a:rPr>
                        <a:t>598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latin typeface="Times New Roman"/>
                        </a:rPr>
                        <a:t>-20.37%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latin typeface="Times New Roman"/>
                        </a:rPr>
                        <a:t>-27.43%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latin typeface="Times New Roman"/>
                        </a:rPr>
                        <a:t>5583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latin typeface="Times New Roman"/>
                        </a:rPr>
                        <a:t>-12.24%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36579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小型货车</a:t>
                      </a:r>
                      <a:endParaRPr kumimoji="1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latin typeface="Times New Roman"/>
                        </a:rPr>
                        <a:t>653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latin typeface="Times New Roman"/>
                        </a:rPr>
                        <a:t>45.43%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latin typeface="Times New Roman"/>
                        </a:rPr>
                        <a:t>-54.59%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latin typeface="Times New Roman"/>
                        </a:rPr>
                        <a:t>10014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latin typeface="Times New Roman"/>
                        </a:rPr>
                        <a:t>8.17%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36579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大型货车</a:t>
                      </a:r>
                      <a:endParaRPr kumimoji="1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latin typeface="Times New Roman"/>
                        </a:rPr>
                        <a:t>1170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latin typeface="Times New Roman"/>
                        </a:rPr>
                        <a:t>12.83%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latin typeface="Times New Roman"/>
                        </a:rPr>
                        <a:t>-39.25%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latin typeface="Times New Roman"/>
                        </a:rPr>
                        <a:t>16588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latin typeface="Times New Roman"/>
                        </a:rPr>
                        <a:t>-12.75%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50011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合计</a:t>
                      </a:r>
                      <a:endParaRPr kumimoji="1" lang="zh-CN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1" i="0" u="none" strike="noStrike">
                          <a:latin typeface="Times New Roman"/>
                        </a:rPr>
                        <a:t>42946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1" i="0" u="none" strike="noStrike">
                          <a:latin typeface="Times New Roman"/>
                        </a:rPr>
                        <a:t>6.30%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1" i="0" u="none" strike="noStrike">
                          <a:latin typeface="Times New Roman"/>
                        </a:rPr>
                        <a:t>-16.47%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1" i="0" u="none" strike="noStrike">
                          <a:latin typeface="Times New Roman"/>
                        </a:rPr>
                        <a:t>458121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1" i="0" u="none" strike="noStrike" dirty="0">
                          <a:latin typeface="Times New Roman"/>
                        </a:rPr>
                        <a:t>3.07%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6146" name="日期占位符 3"/>
          <p:cNvSpPr>
            <a:spLocks noGrp="1"/>
          </p:cNvSpPr>
          <p:nvPr>
            <p:ph type="dt" sz="half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6147" name="灯片编号占位符 4"/>
          <p:cNvSpPr>
            <a:spLocks noGrp="1"/>
          </p:cNvSpPr>
          <p:nvPr>
            <p:ph type="sldNum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684BF272-735A-4879-82F5-F45F4EFB2653}" type="slidenum">
              <a:rPr lang="en-US" altLang="zh-CN"/>
              <a:pPr/>
              <a:t>2</a:t>
            </a:fld>
            <a:endParaRPr lang="en-US" altLang="zh-CN" dirty="0"/>
          </a:p>
        </p:txBody>
      </p:sp>
      <p:sp>
        <p:nvSpPr>
          <p:cNvPr id="6148" name="页脚占位符 5"/>
          <p:cNvSpPr>
            <a:spLocks noGrp="1"/>
          </p:cNvSpPr>
          <p:nvPr>
            <p:ph type="ftr" sz="quarter" idx="12"/>
          </p:nvPr>
        </p:nvSpPr>
        <p:spPr>
          <a:xfrm>
            <a:off x="3124200" y="6278585"/>
            <a:ext cx="2895600" cy="365125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zh-CN" altLang="en-US" sz="1000" dirty="0" smtClean="0"/>
              <a:t>上海市信息中心汽车产业研究室</a:t>
            </a:r>
            <a:br>
              <a:rPr lang="zh-CN" altLang="en-US" sz="1000" dirty="0" smtClean="0"/>
            </a:br>
            <a:r>
              <a:rPr lang="zh-CN" altLang="en-US" sz="1000" dirty="0" smtClean="0">
                <a:ea typeface="宋体" pitchFamily="2" charset="-122"/>
              </a:rPr>
              <a:t>地址：华山路</a:t>
            </a:r>
            <a:r>
              <a:rPr lang="en-US" altLang="zh-CN" sz="1000" dirty="0" smtClean="0">
                <a:ea typeface="宋体" pitchFamily="2" charset="-122"/>
              </a:rPr>
              <a:t>10713</a:t>
            </a:r>
            <a:r>
              <a:rPr lang="zh-CN" altLang="en-US" sz="1000" dirty="0" smtClean="0">
                <a:ea typeface="宋体" pitchFamily="2" charset="-122"/>
              </a:rPr>
              <a:t>号</a:t>
            </a:r>
            <a:r>
              <a:rPr lang="en-US" altLang="zh-CN" sz="1000" dirty="0" smtClean="0">
                <a:ea typeface="宋体" pitchFamily="2" charset="-122"/>
              </a:rPr>
              <a:t>13</a:t>
            </a:r>
            <a:r>
              <a:rPr lang="zh-CN" altLang="en-US" sz="1000" dirty="0" smtClean="0">
                <a:ea typeface="宋体" pitchFamily="2" charset="-122"/>
              </a:rPr>
              <a:t>号楼    邮编：</a:t>
            </a:r>
            <a:r>
              <a:rPr lang="en-US" altLang="zh-CN" sz="1000" dirty="0" smtClean="0">
                <a:ea typeface="宋体" pitchFamily="2" charset="-122"/>
              </a:rPr>
              <a:t>300050  </a:t>
            </a:r>
            <a:r>
              <a:rPr lang="zh-CN" altLang="en-US" sz="1000" dirty="0" smtClean="0">
                <a:ea typeface="宋体" pitchFamily="2" charset="-122"/>
              </a:rPr>
              <a:t>电话：</a:t>
            </a:r>
            <a:r>
              <a:rPr lang="en-US" altLang="zh-CN" sz="1000" dirty="0" smtClean="0">
                <a:ea typeface="宋体" pitchFamily="2" charset="-122"/>
              </a:rPr>
              <a:t>13313131313  </a:t>
            </a:r>
            <a:r>
              <a:rPr lang="zh-CN" altLang="en-US" sz="1000" dirty="0" smtClean="0">
                <a:ea typeface="宋体" pitchFamily="2" charset="-122"/>
              </a:rPr>
              <a:t>传真：</a:t>
            </a:r>
            <a:r>
              <a:rPr lang="en-US" altLang="zh-CN" sz="1000" dirty="0" smtClean="0">
                <a:ea typeface="宋体" pitchFamily="2" charset="-122"/>
              </a:rPr>
              <a:t>531381313813</a:t>
            </a:r>
            <a:r>
              <a:rPr lang="en-US" altLang="zh-CN" sz="1000" dirty="0" smtClean="0"/>
              <a:t> </a:t>
            </a:r>
          </a:p>
        </p:txBody>
      </p:sp>
      <p:sp>
        <p:nvSpPr>
          <p:cNvPr id="6150" name="Rectangle 1028"/>
          <p:cNvSpPr>
            <a:spLocks noChangeArrowheads="1"/>
          </p:cNvSpPr>
          <p:nvPr/>
        </p:nvSpPr>
        <p:spPr bwMode="auto">
          <a:xfrm>
            <a:off x="2584450" y="481013"/>
            <a:ext cx="39735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6151" name="Rectangle 1035"/>
          <p:cNvSpPr>
            <a:spLocks noChangeArrowheads="1"/>
          </p:cNvSpPr>
          <p:nvPr/>
        </p:nvSpPr>
        <p:spPr bwMode="auto">
          <a:xfrm>
            <a:off x="2584450" y="1019175"/>
            <a:ext cx="39735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6152" name="Rectangle 1042"/>
          <p:cNvSpPr>
            <a:spLocks noChangeArrowheads="1"/>
          </p:cNvSpPr>
          <p:nvPr/>
        </p:nvSpPr>
        <p:spPr bwMode="auto">
          <a:xfrm>
            <a:off x="2584450" y="471488"/>
            <a:ext cx="39735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6153" name="Rectangle 1049"/>
          <p:cNvSpPr>
            <a:spLocks noChangeArrowheads="1"/>
          </p:cNvSpPr>
          <p:nvPr/>
        </p:nvSpPr>
        <p:spPr bwMode="auto">
          <a:xfrm>
            <a:off x="2584450" y="836613"/>
            <a:ext cx="39735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6154" name="Rectangle 1056"/>
          <p:cNvSpPr>
            <a:spLocks noChangeArrowheads="1"/>
          </p:cNvSpPr>
          <p:nvPr/>
        </p:nvSpPr>
        <p:spPr bwMode="auto">
          <a:xfrm>
            <a:off x="2584450" y="471488"/>
            <a:ext cx="39735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6155" name="Rectangle 1063"/>
          <p:cNvSpPr>
            <a:spLocks noChangeArrowheads="1"/>
          </p:cNvSpPr>
          <p:nvPr/>
        </p:nvSpPr>
        <p:spPr bwMode="auto">
          <a:xfrm>
            <a:off x="2584450" y="471488"/>
            <a:ext cx="39735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6156" name="Rectangle 1070"/>
          <p:cNvSpPr>
            <a:spLocks noChangeArrowheads="1"/>
          </p:cNvSpPr>
          <p:nvPr/>
        </p:nvSpPr>
        <p:spPr bwMode="auto">
          <a:xfrm>
            <a:off x="2584450" y="471488"/>
            <a:ext cx="39735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6157" name="Rectangle 1077"/>
          <p:cNvSpPr>
            <a:spLocks noChangeArrowheads="1"/>
          </p:cNvSpPr>
          <p:nvPr/>
        </p:nvSpPr>
        <p:spPr bwMode="auto">
          <a:xfrm>
            <a:off x="2584450" y="471488"/>
            <a:ext cx="39735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3" name="Rectangle 2"/>
          <p:cNvSpPr>
            <a:spLocks noGrp="1" noChangeArrowheads="1"/>
          </p:cNvSpPr>
          <p:nvPr>
            <p:ph type="title"/>
          </p:nvPr>
        </p:nvSpPr>
        <p:spPr>
          <a:xfrm>
            <a:off x="-32" y="1006464"/>
            <a:ext cx="8001000" cy="779462"/>
          </a:xfrm>
        </p:spPr>
        <p:txBody>
          <a:bodyPr>
            <a:normAutofit/>
          </a:bodyPr>
          <a:lstStyle/>
          <a:p>
            <a:pPr eaLnBrk="1" hangingPunct="1"/>
            <a:r>
              <a:rPr lang="zh-CN" altLang="en-US" sz="2900" dirty="0" smtClean="0">
                <a:latin typeface="黑体" pitchFamily="49" charset="-122"/>
                <a:ea typeface="黑体" pitchFamily="49" charset="-122"/>
              </a:rPr>
              <a:t>近三年上海车辆月度上牌数累计情况</a:t>
            </a:r>
          </a:p>
        </p:txBody>
      </p:sp>
      <p:sp>
        <p:nvSpPr>
          <p:cNvPr id="7170" name="日期占位符 3"/>
          <p:cNvSpPr>
            <a:spLocks noGrp="1"/>
          </p:cNvSpPr>
          <p:nvPr>
            <p:ph type="dt" sz="half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7172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237312"/>
            <a:ext cx="2895600" cy="484163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zh-CN" altLang="en-US" sz="1000" dirty="0" smtClean="0"/>
              <a:t>上海市信息中心汽车产业研究室</a:t>
            </a:r>
            <a:br>
              <a:rPr lang="zh-CN" altLang="en-US" sz="1000" dirty="0" smtClean="0"/>
            </a:br>
            <a:r>
              <a:rPr lang="zh-CN" altLang="en-US" sz="1000" dirty="0" smtClean="0">
                <a:ea typeface="宋体" pitchFamily="2" charset="-122"/>
              </a:rPr>
              <a:t>地址：华山路</a:t>
            </a:r>
            <a:r>
              <a:rPr lang="en-US" altLang="zh-CN" sz="1000" dirty="0" smtClean="0">
                <a:ea typeface="宋体" pitchFamily="2" charset="-122"/>
              </a:rPr>
              <a:t>10713</a:t>
            </a:r>
            <a:r>
              <a:rPr lang="zh-CN" altLang="en-US" sz="1000" dirty="0" smtClean="0">
                <a:ea typeface="宋体" pitchFamily="2" charset="-122"/>
              </a:rPr>
              <a:t>号</a:t>
            </a:r>
            <a:r>
              <a:rPr lang="en-US" altLang="zh-CN" sz="1000" dirty="0" smtClean="0">
                <a:ea typeface="宋体" pitchFamily="2" charset="-122"/>
              </a:rPr>
              <a:t>13</a:t>
            </a:r>
            <a:r>
              <a:rPr lang="zh-CN" altLang="en-US" sz="1000" dirty="0" smtClean="0">
                <a:ea typeface="宋体" pitchFamily="2" charset="-122"/>
              </a:rPr>
              <a:t>号楼    邮编：</a:t>
            </a:r>
            <a:r>
              <a:rPr lang="en-US" altLang="zh-CN" sz="1000" dirty="0" smtClean="0">
                <a:ea typeface="宋体" pitchFamily="2" charset="-122"/>
              </a:rPr>
              <a:t>300050  </a:t>
            </a:r>
            <a:r>
              <a:rPr lang="zh-CN" altLang="en-US" sz="1000" dirty="0" smtClean="0">
                <a:ea typeface="宋体" pitchFamily="2" charset="-122"/>
              </a:rPr>
              <a:t>电话：</a:t>
            </a:r>
            <a:r>
              <a:rPr lang="en-US" altLang="zh-CN" sz="1000" dirty="0" smtClean="0">
                <a:ea typeface="宋体" pitchFamily="2" charset="-122"/>
              </a:rPr>
              <a:t>13313131313  </a:t>
            </a:r>
            <a:r>
              <a:rPr lang="zh-CN" altLang="en-US" sz="1000" dirty="0" smtClean="0">
                <a:ea typeface="宋体" pitchFamily="2" charset="-122"/>
              </a:rPr>
              <a:t>传真：</a:t>
            </a:r>
            <a:r>
              <a:rPr lang="en-US" altLang="zh-CN" sz="1000" dirty="0" smtClean="0">
                <a:ea typeface="宋体" pitchFamily="2" charset="-122"/>
              </a:rPr>
              <a:t> 531381313813</a:t>
            </a:r>
            <a:r>
              <a:rPr lang="en-US" altLang="zh-CN" sz="1000" dirty="0" smtClean="0"/>
              <a:t> </a:t>
            </a:r>
          </a:p>
        </p:txBody>
      </p:sp>
      <p:sp>
        <p:nvSpPr>
          <p:cNvPr id="7171" name="灯片编号占位符 4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2593C078-7EA0-40C3-A6B3-D4408DA7A2EA}" type="slidenum">
              <a:rPr lang="en-US" altLang="zh-CN"/>
              <a:pPr/>
              <a:t>3</a:t>
            </a:fld>
            <a:endParaRPr lang="en-US" altLang="zh-CN"/>
          </a:p>
        </p:txBody>
      </p:sp>
      <p:sp>
        <p:nvSpPr>
          <p:cNvPr id="7174" name="Rectangle 9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75" name="Rectangle 1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76" name="Rectangle 13"/>
          <p:cNvSpPr>
            <a:spLocks noChangeArrowheads="1"/>
          </p:cNvSpPr>
          <p:nvPr/>
        </p:nvSpPr>
        <p:spPr bwMode="auto">
          <a:xfrm>
            <a:off x="0" y="17049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77" name="Rectangle 15"/>
          <p:cNvSpPr>
            <a:spLocks noChangeArrowheads="1"/>
          </p:cNvSpPr>
          <p:nvPr/>
        </p:nvSpPr>
        <p:spPr bwMode="auto">
          <a:xfrm>
            <a:off x="0" y="17049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78" name="Rectangle 17"/>
          <p:cNvSpPr>
            <a:spLocks noChangeArrowheads="1"/>
          </p:cNvSpPr>
          <p:nvPr/>
        </p:nvSpPr>
        <p:spPr bwMode="auto">
          <a:xfrm>
            <a:off x="0" y="177641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79" name="Rectangle 19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0" name="Rectangle 2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1" name="Rectangle 23"/>
          <p:cNvSpPr>
            <a:spLocks noChangeArrowheads="1"/>
          </p:cNvSpPr>
          <p:nvPr/>
        </p:nvSpPr>
        <p:spPr bwMode="auto">
          <a:xfrm>
            <a:off x="0" y="16668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2" name="Rectangle 25"/>
          <p:cNvSpPr>
            <a:spLocks noChangeArrowheads="1"/>
          </p:cNvSpPr>
          <p:nvPr/>
        </p:nvSpPr>
        <p:spPr bwMode="auto">
          <a:xfrm>
            <a:off x="0" y="18002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3" name="Rectangle 27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4" name="Rectangle 29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5" name="Rectangle 3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6" name="Rectangle 33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7" name="Rectangle 35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8" name="Rectangle 37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9" name="Rectangle 39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0" name="Rectangle 4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1" name="Rectangle 199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2" name="Rectangle 20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3" name="Rectangle 203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4" name="Rectangle 20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5" name="Rectangle 2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6" name="Rectangle 3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7" name="Rectangle 3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8" name="Rectangle 3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9" name="Rectangle 33"/>
          <p:cNvSpPr>
            <a:spLocks noChangeArrowheads="1"/>
          </p:cNvSpPr>
          <p:nvPr/>
        </p:nvSpPr>
        <p:spPr bwMode="auto">
          <a:xfrm>
            <a:off x="762000" y="1965325"/>
            <a:ext cx="10904538" cy="44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200" name="Rectangle 3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7201" name="Rectangle 36"/>
          <p:cNvSpPr>
            <a:spLocks noChangeArrowheads="1"/>
          </p:cNvSpPr>
          <p:nvPr/>
        </p:nvSpPr>
        <p:spPr bwMode="auto">
          <a:xfrm>
            <a:off x="790575" y="2297113"/>
            <a:ext cx="80883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zh-CN" altLang="en-US"/>
          </a:p>
        </p:txBody>
      </p:sp>
      <p:pic>
        <p:nvPicPr>
          <p:cNvPr id="7169" name="Picture 1" descr="C:\Users\Administrator\AppData\Roaming\Tencent\Users\544216252\QQ\WinTemp\RichOle\7UM7ZRTT{HEX%NHX}CJW2UI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1916832"/>
            <a:ext cx="7488832" cy="428067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7" name="Rectangle 2"/>
          <p:cNvSpPr>
            <a:spLocks noGrp="1" noChangeArrowheads="1"/>
          </p:cNvSpPr>
          <p:nvPr>
            <p:ph type="title"/>
          </p:nvPr>
        </p:nvSpPr>
        <p:spPr>
          <a:xfrm>
            <a:off x="57176" y="857240"/>
            <a:ext cx="8229600" cy="1143000"/>
          </a:xfrm>
        </p:spPr>
        <p:txBody>
          <a:bodyPr>
            <a:normAutofit/>
          </a:bodyPr>
          <a:lstStyle/>
          <a:p>
            <a:pPr eaLnBrk="1" hangingPunct="1"/>
            <a:r>
              <a:rPr lang="zh-CN" altLang="en-US" sz="2900" dirty="0" smtClean="0">
                <a:latin typeface="黑体" pitchFamily="49" charset="-122"/>
                <a:ea typeface="黑体" pitchFamily="49" charset="-122"/>
              </a:rPr>
              <a:t>近三年上海车辆月度上牌数量情况</a:t>
            </a:r>
          </a:p>
        </p:txBody>
      </p:sp>
      <p:sp>
        <p:nvSpPr>
          <p:cNvPr id="8194" name="日期占位符 3"/>
          <p:cNvSpPr>
            <a:spLocks noGrp="1"/>
          </p:cNvSpPr>
          <p:nvPr>
            <p:ph type="dt" sz="half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8196" name="页脚占位符 5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zh-CN" altLang="en-US" sz="1000" dirty="0" smtClean="0"/>
              <a:t>上海市信息中心汽车产业研究室</a:t>
            </a:r>
            <a:br>
              <a:rPr lang="zh-CN" altLang="en-US" sz="1000" dirty="0" smtClean="0"/>
            </a:br>
            <a:r>
              <a:rPr lang="zh-CN" altLang="en-US" sz="1000" dirty="0" smtClean="0">
                <a:ea typeface="宋体" pitchFamily="2" charset="-122"/>
              </a:rPr>
              <a:t>地址：华山路</a:t>
            </a:r>
            <a:r>
              <a:rPr lang="en-US" altLang="zh-CN" sz="1000" dirty="0" smtClean="0">
                <a:ea typeface="宋体" pitchFamily="2" charset="-122"/>
              </a:rPr>
              <a:t>10713</a:t>
            </a:r>
            <a:r>
              <a:rPr lang="zh-CN" altLang="en-US" sz="1000" dirty="0" smtClean="0">
                <a:ea typeface="宋体" pitchFamily="2" charset="-122"/>
              </a:rPr>
              <a:t>号</a:t>
            </a:r>
            <a:r>
              <a:rPr lang="en-US" altLang="zh-CN" sz="1000" dirty="0" smtClean="0">
                <a:ea typeface="宋体" pitchFamily="2" charset="-122"/>
              </a:rPr>
              <a:t>13</a:t>
            </a:r>
            <a:r>
              <a:rPr lang="zh-CN" altLang="en-US" sz="1000" dirty="0" smtClean="0">
                <a:ea typeface="宋体" pitchFamily="2" charset="-122"/>
              </a:rPr>
              <a:t>号楼    邮编：</a:t>
            </a:r>
            <a:r>
              <a:rPr lang="en-US" altLang="zh-CN" sz="1000" dirty="0" smtClean="0">
                <a:ea typeface="宋体" pitchFamily="2" charset="-122"/>
              </a:rPr>
              <a:t>300050  </a:t>
            </a:r>
            <a:r>
              <a:rPr lang="zh-CN" altLang="en-US" sz="1000" dirty="0" smtClean="0">
                <a:ea typeface="宋体" pitchFamily="2" charset="-122"/>
              </a:rPr>
              <a:t>电话：</a:t>
            </a:r>
            <a:r>
              <a:rPr lang="en-US" altLang="zh-CN" sz="1000" dirty="0" smtClean="0">
                <a:ea typeface="宋体" pitchFamily="2" charset="-122"/>
              </a:rPr>
              <a:t>13313131313  </a:t>
            </a:r>
            <a:r>
              <a:rPr lang="zh-CN" altLang="en-US" sz="1000" dirty="0" smtClean="0">
                <a:ea typeface="宋体" pitchFamily="2" charset="-122"/>
              </a:rPr>
              <a:t>传真：</a:t>
            </a:r>
            <a:r>
              <a:rPr lang="en-US" altLang="zh-CN" sz="1000" dirty="0" smtClean="0">
                <a:ea typeface="宋体" pitchFamily="2" charset="-122"/>
              </a:rPr>
              <a:t> 531381313813</a:t>
            </a:r>
            <a:r>
              <a:rPr lang="en-US" altLang="zh-CN" sz="1000" dirty="0" smtClean="0"/>
              <a:t> </a:t>
            </a:r>
          </a:p>
        </p:txBody>
      </p:sp>
      <p:sp>
        <p:nvSpPr>
          <p:cNvPr id="8195" name="灯片编号占位符 4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9142AEA4-219D-4603-A3F0-EC76EAB6320E}" type="slidenum">
              <a:rPr lang="en-US" altLang="zh-CN"/>
              <a:pPr/>
              <a:t>4</a:t>
            </a:fld>
            <a:endParaRPr lang="en-US" altLang="zh-CN"/>
          </a:p>
        </p:txBody>
      </p:sp>
      <p:sp>
        <p:nvSpPr>
          <p:cNvPr id="8198" name="Rectangle 9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199" name="Rectangle 1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0" name="Rectangle 13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1" name="Rectangle 15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2" name="Rectangle 19"/>
          <p:cNvSpPr>
            <a:spLocks noChangeArrowheads="1"/>
          </p:cNvSpPr>
          <p:nvPr/>
        </p:nvSpPr>
        <p:spPr bwMode="auto">
          <a:xfrm>
            <a:off x="0" y="17573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3" name="Rectangle 2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4" name="Rectangle 23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5" name="Rectangle 25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6" name="Rectangle 27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7" name="Rectangle 29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8" name="Rectangle 3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9" name="Rectangle 33"/>
          <p:cNvSpPr>
            <a:spLocks noChangeArrowheads="1"/>
          </p:cNvSpPr>
          <p:nvPr/>
        </p:nvSpPr>
        <p:spPr bwMode="auto">
          <a:xfrm>
            <a:off x="0" y="18859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0" name="Rectangle 35"/>
          <p:cNvSpPr>
            <a:spLocks noChangeArrowheads="1"/>
          </p:cNvSpPr>
          <p:nvPr/>
        </p:nvSpPr>
        <p:spPr bwMode="auto">
          <a:xfrm>
            <a:off x="0" y="18859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1" name="Rectangle 38"/>
          <p:cNvSpPr>
            <a:spLocks noChangeArrowheads="1"/>
          </p:cNvSpPr>
          <p:nvPr/>
        </p:nvSpPr>
        <p:spPr bwMode="auto">
          <a:xfrm>
            <a:off x="0" y="18859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2" name="Rectangle 40"/>
          <p:cNvSpPr>
            <a:spLocks noChangeArrowheads="1"/>
          </p:cNvSpPr>
          <p:nvPr/>
        </p:nvSpPr>
        <p:spPr bwMode="auto">
          <a:xfrm>
            <a:off x="0" y="19764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3" name="Rectangle 4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4" name="Rectangle 2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5" name="Rectangle 2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6" name="Rectangle 2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7" name="Rectangle 2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8" name="Rectangle 2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9" name="Rectangle 29"/>
          <p:cNvSpPr>
            <a:spLocks noChangeArrowheads="1"/>
          </p:cNvSpPr>
          <p:nvPr/>
        </p:nvSpPr>
        <p:spPr bwMode="auto">
          <a:xfrm>
            <a:off x="539750" y="1976438"/>
            <a:ext cx="9512300" cy="46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20" name="Rectangle 3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zh-CN" altLang="en-US"/>
          </a:p>
        </p:txBody>
      </p:sp>
      <p:sp>
        <p:nvSpPr>
          <p:cNvPr id="8221" name="Rectangle 32"/>
          <p:cNvSpPr>
            <a:spLocks noChangeArrowheads="1"/>
          </p:cNvSpPr>
          <p:nvPr/>
        </p:nvSpPr>
        <p:spPr bwMode="auto">
          <a:xfrm>
            <a:off x="-1114425" y="2325688"/>
            <a:ext cx="5429250" cy="46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zh-CN" altLang="en-US"/>
          </a:p>
        </p:txBody>
      </p:sp>
      <p:pic>
        <p:nvPicPr>
          <p:cNvPr id="6145" name="Picture 1" descr="C:\Users\Administrator\AppData\Roaming\Tencent\Users\544216252\QQ\WinTemp\RichOle\@6RHNM6F`OT74}{TOR9XBK9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1916832"/>
            <a:ext cx="7560840" cy="43924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1" name="Rectangle 4098"/>
          <p:cNvSpPr>
            <a:spLocks noGrp="1" noChangeArrowheads="1"/>
          </p:cNvSpPr>
          <p:nvPr>
            <p:ph type="title"/>
          </p:nvPr>
        </p:nvSpPr>
        <p:spPr>
          <a:xfrm>
            <a:off x="142900" y="857232"/>
            <a:ext cx="8001000" cy="1143000"/>
          </a:xfrm>
        </p:spPr>
        <p:txBody>
          <a:bodyPr>
            <a:normAutofit/>
          </a:bodyPr>
          <a:lstStyle/>
          <a:p>
            <a:pPr eaLnBrk="1" hangingPunct="1"/>
            <a:r>
              <a:rPr lang="en-US" altLang="zh-CN" sz="2900" dirty="0" smtClean="0">
                <a:latin typeface="黑体" pitchFamily="49" charset="-122"/>
                <a:ea typeface="黑体" pitchFamily="49" charset="-122"/>
              </a:rPr>
              <a:t>2018</a:t>
            </a:r>
            <a:r>
              <a:rPr lang="zh-CN" altLang="en-US" sz="2900" dirty="0" smtClean="0">
                <a:latin typeface="黑体" pitchFamily="49" charset="-122"/>
                <a:ea typeface="黑体" pitchFamily="49" charset="-122"/>
              </a:rPr>
              <a:t>年</a:t>
            </a:r>
            <a:r>
              <a:rPr lang="en-US" altLang="zh-CN" sz="2900" dirty="0" smtClean="0">
                <a:latin typeface="黑体" pitchFamily="49" charset="-122"/>
                <a:ea typeface="黑体" pitchFamily="49" charset="-122"/>
              </a:rPr>
              <a:t>11</a:t>
            </a:r>
            <a:r>
              <a:rPr lang="zh-CN" altLang="en-US" sz="2900" dirty="0" smtClean="0">
                <a:latin typeface="黑体" pitchFamily="49" charset="-122"/>
                <a:ea typeface="黑体" pitchFamily="49" charset="-122"/>
              </a:rPr>
              <a:t>月</a:t>
            </a:r>
            <a:r>
              <a:rPr lang="zh-CN" altLang="en-US" sz="2900" dirty="0" smtClean="0">
                <a:latin typeface="黑体" pitchFamily="49" charset="-122"/>
                <a:ea typeface="黑体" pitchFamily="49" charset="-122"/>
              </a:rPr>
              <a:t>上海上牌进口车来源国情况 </a:t>
            </a:r>
          </a:p>
        </p:txBody>
      </p:sp>
      <p:graphicFrame>
        <p:nvGraphicFramePr>
          <p:cNvPr id="240803" name="Group 5283"/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="" xmlns:p14="http://schemas.microsoft.com/office/powerpoint/2010/main" val="3797617870"/>
              </p:ext>
            </p:extLst>
          </p:nvPr>
        </p:nvGraphicFramePr>
        <p:xfrm>
          <a:off x="1285852" y="2285992"/>
          <a:ext cx="6678612" cy="3659831"/>
        </p:xfrm>
        <a:graphic>
          <a:graphicData uri="http://schemas.openxmlformats.org/drawingml/2006/table">
            <a:tbl>
              <a:tblPr>
                <a:tableStyleId>{69CF1AB2-1976-4502-BF36-3FF5EA218861}</a:tableStyleId>
              </a:tblPr>
              <a:tblGrid>
                <a:gridCol w="120967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09378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093788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093787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93788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1093787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</a:tblGrid>
              <a:tr h="695325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国别</a:t>
                      </a:r>
                      <a:endParaRPr kumimoji="0" lang="zh-CN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L="9525" marR="9525" marT="9527" marB="0" anchor="ctr" anchorCtr="1" horzOverflow="overflow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2018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年</a:t>
                      </a:r>
                      <a:endParaRPr kumimoji="1" lang="en-US" altLang="zh-CN" sz="1800" u="none" strike="noStrike" kern="1200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11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11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环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11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2018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年</a:t>
                      </a:r>
                      <a:endParaRPr kumimoji="1" lang="en-US" altLang="zh-CN" sz="1800" u="none" strike="noStrike" kern="1200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1-11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1-11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12738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800" b="0" i="0" u="none" strike="noStrike" dirty="0">
                          <a:latin typeface="宋体"/>
                        </a:rPr>
                        <a:t>德国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latin typeface="Times New Roman"/>
                        </a:rPr>
                        <a:t>2547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4.81%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-18.96%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29545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-3.01%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87338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800" b="0" i="0" u="none" strike="noStrike">
                          <a:latin typeface="宋体"/>
                        </a:rPr>
                        <a:t>日本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latin typeface="Times New Roman"/>
                        </a:rPr>
                        <a:t>1364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24.23%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13.38%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12787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10.99%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87338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800" b="0" i="0" u="none" strike="noStrike">
                          <a:latin typeface="宋体"/>
                        </a:rPr>
                        <a:t>美国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latin typeface="Times New Roman"/>
                        </a:rPr>
                        <a:t>446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latin typeface="Times New Roman"/>
                        </a:rPr>
                        <a:t>-6.89%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-42.67%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6481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-24.73%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87338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800" b="0" i="0" u="none" strike="noStrike">
                          <a:latin typeface="宋体"/>
                        </a:rPr>
                        <a:t>英国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354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latin typeface="Times New Roman"/>
                        </a:rPr>
                        <a:t>1.14%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-30.86%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4491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-12.81%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87338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800" b="0" i="0" u="none" strike="noStrike">
                          <a:latin typeface="宋体"/>
                        </a:rPr>
                        <a:t>瑞典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172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latin typeface="Times New Roman"/>
                        </a:rPr>
                        <a:t>-4.97%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-12.69%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1985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-4.43%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84163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800" b="0" i="0" u="none" strike="noStrike">
                          <a:latin typeface="宋体"/>
                        </a:rPr>
                        <a:t>意大利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120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latin typeface="Times New Roman"/>
                        </a:rPr>
                        <a:t>-4.76%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latin typeface="Times New Roman"/>
                        </a:rPr>
                        <a:t>-29.82%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1570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-9.77%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84163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800" b="0" i="0" u="none" strike="noStrike">
                          <a:latin typeface="宋体"/>
                        </a:rPr>
                        <a:t>法国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8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 smtClean="0">
                          <a:latin typeface="Times New Roman"/>
                        </a:rPr>
                        <a:t>-</a:t>
                      </a:r>
                      <a:endParaRPr lang="en-US" sz="1800" b="0" i="0" u="none" strike="noStrike" dirty="0">
                        <a:latin typeface="Times New Roman"/>
                      </a:endParaRP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latin typeface="Times New Roman"/>
                        </a:rPr>
                        <a:t>100.00%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latin typeface="Times New Roman"/>
                        </a:rPr>
                        <a:t>83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-42.76%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84163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800" b="0" i="0" u="none" strike="noStrike">
                          <a:latin typeface="宋体"/>
                        </a:rPr>
                        <a:t>韩国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4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0.00%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latin typeface="Times New Roman"/>
                        </a:rPr>
                        <a:t>-42.86%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latin typeface="Times New Roman"/>
                        </a:rPr>
                        <a:t>60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-61.29%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  <a:tr h="284163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800" b="0" i="0" u="none" strike="noStrike">
                          <a:latin typeface="宋体"/>
                        </a:rPr>
                        <a:t>捷克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0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 smtClean="0">
                          <a:latin typeface="Times New Roman"/>
                        </a:rPr>
                        <a:t>-</a:t>
                      </a:r>
                      <a:endParaRPr lang="en-US" sz="1800" b="0" i="0" u="none" strike="noStrike" dirty="0">
                        <a:latin typeface="Times New Roman"/>
                      </a:endParaRP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 smtClean="0">
                          <a:latin typeface="Times New Roman"/>
                        </a:rPr>
                        <a:t>-</a:t>
                      </a:r>
                      <a:endParaRPr lang="en-US" sz="1800" b="0" i="0" u="none" strike="noStrike" dirty="0">
                        <a:latin typeface="Times New Roman"/>
                      </a:endParaRP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latin typeface="Times New Roman"/>
                        </a:rPr>
                        <a:t>5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latin typeface="Times New Roman"/>
                        </a:rPr>
                        <a:t>-16.67%</a:t>
                      </a:r>
                    </a:p>
                  </a:txBody>
                  <a:tcPr marL="9525" marR="9525" marT="9525" marB="0" anchor="ctr" anchorCtr="1"/>
                </a:tc>
              </a:tr>
              <a:tr h="3651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合计</a:t>
                      </a:r>
                      <a:endParaRPr kumimoji="1" lang="zh-CN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marT="45722" marB="45722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latin typeface="Times New Roman"/>
                        </a:rPr>
                        <a:t>5015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latin typeface="Times New Roman"/>
                        </a:rPr>
                        <a:t>7.43%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latin typeface="Times New Roman"/>
                        </a:rPr>
                        <a:t>-16.63%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latin typeface="Times New Roman"/>
                        </a:rPr>
                        <a:t>57007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latin typeface="Times New Roman"/>
                        </a:rPr>
                        <a:t>-4.78%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=""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9218" name="日期占位符 3"/>
          <p:cNvSpPr>
            <a:spLocks noGrp="1"/>
          </p:cNvSpPr>
          <p:nvPr>
            <p:ph type="dt" sz="half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9219" name="灯片编号占位符 4"/>
          <p:cNvSpPr>
            <a:spLocks noGrp="1"/>
          </p:cNvSpPr>
          <p:nvPr>
            <p:ph type="sldNum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D7480DB1-417F-4698-9F58-E235BB452F9B}" type="slidenum">
              <a:rPr lang="en-US" altLang="zh-CN"/>
              <a:pPr/>
              <a:t>5</a:t>
            </a:fld>
            <a:endParaRPr lang="en-US" altLang="zh-CN"/>
          </a:p>
        </p:txBody>
      </p:sp>
      <p:sp>
        <p:nvSpPr>
          <p:cNvPr id="9220" name="页脚占位符 5"/>
          <p:cNvSpPr>
            <a:spLocks noGrp="1"/>
          </p:cNvSpPr>
          <p:nvPr>
            <p:ph type="ftr" sz="quarter" idx="12"/>
          </p:nvPr>
        </p:nvSpPr>
        <p:spPr>
          <a:xfrm>
            <a:off x="3357554" y="6207147"/>
            <a:ext cx="2895600" cy="365125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zh-CN" altLang="en-US" sz="1000" dirty="0" smtClean="0"/>
              <a:t>上海市信息中心汽车产业研究室</a:t>
            </a:r>
            <a:br>
              <a:rPr lang="zh-CN" altLang="en-US" sz="1000" dirty="0" smtClean="0"/>
            </a:br>
            <a:r>
              <a:rPr lang="zh-CN" altLang="en-US" sz="1000" dirty="0" smtClean="0">
                <a:ea typeface="宋体" pitchFamily="2" charset="-122"/>
              </a:rPr>
              <a:t>地址：华山路</a:t>
            </a:r>
            <a:r>
              <a:rPr lang="en-US" altLang="zh-CN" sz="1000" dirty="0" smtClean="0">
                <a:ea typeface="宋体" pitchFamily="2" charset="-122"/>
              </a:rPr>
              <a:t>10713</a:t>
            </a:r>
            <a:r>
              <a:rPr lang="zh-CN" altLang="en-US" sz="1000" dirty="0" smtClean="0">
                <a:ea typeface="宋体" pitchFamily="2" charset="-122"/>
              </a:rPr>
              <a:t>号</a:t>
            </a:r>
            <a:r>
              <a:rPr lang="en-US" altLang="zh-CN" sz="1000" dirty="0" smtClean="0">
                <a:ea typeface="宋体" pitchFamily="2" charset="-122"/>
              </a:rPr>
              <a:t>13</a:t>
            </a:r>
            <a:r>
              <a:rPr lang="zh-CN" altLang="en-US" sz="1000" dirty="0" smtClean="0">
                <a:ea typeface="宋体" pitchFamily="2" charset="-122"/>
              </a:rPr>
              <a:t>号楼    邮编：</a:t>
            </a:r>
            <a:r>
              <a:rPr lang="en-US" altLang="zh-CN" sz="1000" dirty="0" smtClean="0">
                <a:ea typeface="宋体" pitchFamily="2" charset="-122"/>
              </a:rPr>
              <a:t>300050  </a:t>
            </a:r>
            <a:r>
              <a:rPr lang="zh-CN" altLang="en-US" sz="1000" dirty="0" smtClean="0">
                <a:ea typeface="宋体" pitchFamily="2" charset="-122"/>
              </a:rPr>
              <a:t>电话：</a:t>
            </a:r>
            <a:r>
              <a:rPr lang="en-US" altLang="zh-CN" sz="1000" dirty="0" smtClean="0">
                <a:ea typeface="宋体" pitchFamily="2" charset="-122"/>
              </a:rPr>
              <a:t>13313131313  </a:t>
            </a:r>
            <a:r>
              <a:rPr lang="zh-CN" altLang="en-US" sz="1000" dirty="0" smtClean="0">
                <a:ea typeface="宋体" pitchFamily="2" charset="-122"/>
              </a:rPr>
              <a:t>传真：</a:t>
            </a:r>
            <a:r>
              <a:rPr lang="en-US" altLang="zh-CN" sz="1000" dirty="0" smtClean="0">
                <a:ea typeface="宋体" pitchFamily="2" charset="-122"/>
              </a:rPr>
              <a:t> 531381313813</a:t>
            </a:r>
            <a:r>
              <a:rPr lang="en-US" altLang="zh-CN" sz="1000" dirty="0" smtClean="0"/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5" name="Rectangle 2"/>
          <p:cNvSpPr>
            <a:spLocks noGrp="1" noChangeArrowheads="1"/>
          </p:cNvSpPr>
          <p:nvPr>
            <p:ph type="title"/>
          </p:nvPr>
        </p:nvSpPr>
        <p:spPr>
          <a:xfrm>
            <a:off x="214338" y="857240"/>
            <a:ext cx="8001000" cy="1143000"/>
          </a:xfrm>
        </p:spPr>
        <p:txBody>
          <a:bodyPr>
            <a:normAutofit/>
          </a:bodyPr>
          <a:lstStyle/>
          <a:p>
            <a:pPr eaLnBrk="1" hangingPunct="1"/>
            <a:r>
              <a:rPr lang="en-US" altLang="zh-CN" sz="2900" dirty="0" smtClean="0">
                <a:latin typeface="黑体" pitchFamily="49" charset="-122"/>
                <a:ea typeface="黑体" pitchFamily="49" charset="-122"/>
              </a:rPr>
              <a:t>2018</a:t>
            </a:r>
            <a:r>
              <a:rPr lang="zh-CN" altLang="en-US" sz="2900" dirty="0" smtClean="0">
                <a:latin typeface="黑体" pitchFamily="49" charset="-122"/>
                <a:ea typeface="黑体" pitchFamily="49" charset="-122"/>
              </a:rPr>
              <a:t>年</a:t>
            </a:r>
            <a:r>
              <a:rPr lang="en-US" altLang="zh-CN" sz="2900" dirty="0" smtClean="0">
                <a:latin typeface="黑体" pitchFamily="49" charset="-122"/>
                <a:ea typeface="黑体" pitchFamily="49" charset="-122"/>
              </a:rPr>
              <a:t>11</a:t>
            </a:r>
            <a:r>
              <a:rPr lang="zh-CN" altLang="en-US" sz="2900" dirty="0" smtClean="0">
                <a:latin typeface="黑体" pitchFamily="49" charset="-122"/>
                <a:ea typeface="黑体" pitchFamily="49" charset="-122"/>
              </a:rPr>
              <a:t>月</a:t>
            </a:r>
            <a:r>
              <a:rPr lang="zh-CN" altLang="en-US" sz="2900" dirty="0" smtClean="0">
                <a:latin typeface="黑体" pitchFamily="49" charset="-122"/>
                <a:ea typeface="黑体" pitchFamily="49" charset="-122"/>
              </a:rPr>
              <a:t>上海国产轿车分类型上牌情况 </a:t>
            </a:r>
          </a:p>
        </p:txBody>
      </p:sp>
      <p:graphicFrame>
        <p:nvGraphicFramePr>
          <p:cNvPr id="239244" name="Group 3724"/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="" xmlns:p14="http://schemas.microsoft.com/office/powerpoint/2010/main" val="1347587525"/>
              </p:ext>
            </p:extLst>
          </p:nvPr>
        </p:nvGraphicFramePr>
        <p:xfrm>
          <a:off x="1285852" y="2143116"/>
          <a:ext cx="6604000" cy="3790950"/>
        </p:xfrm>
        <a:graphic>
          <a:graphicData uri="http://schemas.openxmlformats.org/drawingml/2006/table">
            <a:tbl>
              <a:tblPr>
                <a:tableStyleId>{69CF1AB2-1976-4502-BF36-3FF5EA218861}</a:tableStyleId>
              </a:tblPr>
              <a:tblGrid>
                <a:gridCol w="133350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05410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05410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0541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54100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1054100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</a:tblGrid>
              <a:tr h="69507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类型</a:t>
                      </a:r>
                      <a:endParaRPr kumimoji="1" lang="zh-CN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3" marB="45723" anchor="ctr" horzOverflow="overflow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2018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年</a:t>
                      </a:r>
                      <a:endParaRPr kumimoji="1" lang="en-US" altLang="zh-CN" sz="1800" u="none" strike="noStrike" kern="1200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11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11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环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11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2018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年</a:t>
                      </a:r>
                      <a:endParaRPr kumimoji="1" lang="en-US" altLang="zh-CN" sz="1800" u="none" strike="noStrike" kern="1200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1-11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1-11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1597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豪华型</a:t>
                      </a:r>
                      <a:endParaRPr kumimoji="1" lang="zh-CN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3" marB="45723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2411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7.59%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22.76%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24314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14.89%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1597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中高级</a:t>
                      </a:r>
                      <a:endParaRPr kumimoji="1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3" marB="45723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4224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-7.87%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-7.12%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49064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4.64%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51597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中级</a:t>
                      </a:r>
                      <a:endParaRPr kumimoji="1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3" marB="45723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6021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0.47%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-17.67%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62686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5.98%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1597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普及型</a:t>
                      </a:r>
                      <a:endParaRPr kumimoji="1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3" marB="45723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4398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10.47%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-10.10%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44125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13.16%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51597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微型</a:t>
                      </a:r>
                      <a:endParaRPr kumimoji="1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3" marB="45723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282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71.95%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-44.27%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2172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22.78%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51597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合计</a:t>
                      </a:r>
                      <a:endParaRPr kumimoji="1" lang="zh-CN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3" marB="45723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latin typeface="Times New Roman"/>
                        </a:rPr>
                        <a:t>17336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latin typeface="Times New Roman"/>
                        </a:rPr>
                        <a:t>2.19%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latin typeface="Times New Roman"/>
                        </a:rPr>
                        <a:t>-9.82%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latin typeface="Times New Roman"/>
                        </a:rPr>
                        <a:t>182361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latin typeface="Times New Roman"/>
                        </a:rPr>
                        <a:t>8.57%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0242" name="日期占位符 3"/>
          <p:cNvSpPr>
            <a:spLocks noGrp="1"/>
          </p:cNvSpPr>
          <p:nvPr>
            <p:ph type="dt" sz="half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10243" name="灯片编号占位符 4"/>
          <p:cNvSpPr>
            <a:spLocks noGrp="1"/>
          </p:cNvSpPr>
          <p:nvPr>
            <p:ph type="sldNum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E8198A21-6D86-4513-B10A-8468C373FDFA}" type="slidenum">
              <a:rPr lang="en-US" altLang="zh-CN"/>
              <a:pPr/>
              <a:t>6</a:t>
            </a:fld>
            <a:endParaRPr lang="en-US" altLang="zh-CN"/>
          </a:p>
        </p:txBody>
      </p:sp>
      <p:sp>
        <p:nvSpPr>
          <p:cNvPr id="10244" name="页脚占位符 5"/>
          <p:cNvSpPr>
            <a:spLocks noGrp="1"/>
          </p:cNvSpPr>
          <p:nvPr>
            <p:ph type="ftr" sz="quarter" idx="12"/>
          </p:nvPr>
        </p:nvSpPr>
        <p:spPr>
          <a:xfrm>
            <a:off x="3124200" y="6207147"/>
            <a:ext cx="2895600" cy="365125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zh-CN" altLang="en-US" sz="1000" dirty="0" smtClean="0"/>
              <a:t>上海市信息中心汽车产业研究室</a:t>
            </a:r>
            <a:br>
              <a:rPr lang="zh-CN" altLang="en-US" sz="1000" dirty="0" smtClean="0"/>
            </a:br>
            <a:r>
              <a:rPr lang="zh-CN" altLang="en-US" sz="1000" dirty="0" smtClean="0">
                <a:ea typeface="宋体" pitchFamily="2" charset="-122"/>
              </a:rPr>
              <a:t>地址：华山路</a:t>
            </a:r>
            <a:r>
              <a:rPr lang="en-US" altLang="zh-CN" sz="1000" dirty="0" smtClean="0">
                <a:ea typeface="宋体" pitchFamily="2" charset="-122"/>
              </a:rPr>
              <a:t>10713</a:t>
            </a:r>
            <a:r>
              <a:rPr lang="zh-CN" altLang="en-US" sz="1000" dirty="0" smtClean="0">
                <a:ea typeface="宋体" pitchFamily="2" charset="-122"/>
              </a:rPr>
              <a:t>号</a:t>
            </a:r>
            <a:r>
              <a:rPr lang="en-US" altLang="zh-CN" sz="1000" dirty="0" smtClean="0">
                <a:ea typeface="宋体" pitchFamily="2" charset="-122"/>
              </a:rPr>
              <a:t>13</a:t>
            </a:r>
            <a:r>
              <a:rPr lang="zh-CN" altLang="en-US" sz="1000" dirty="0" smtClean="0">
                <a:ea typeface="宋体" pitchFamily="2" charset="-122"/>
              </a:rPr>
              <a:t>号楼    邮编：</a:t>
            </a:r>
            <a:r>
              <a:rPr lang="en-US" altLang="zh-CN" sz="1000" dirty="0" smtClean="0">
                <a:ea typeface="宋体" pitchFamily="2" charset="-122"/>
              </a:rPr>
              <a:t>300050  </a:t>
            </a:r>
            <a:r>
              <a:rPr lang="zh-CN" altLang="en-US" sz="1000" dirty="0" smtClean="0">
                <a:ea typeface="宋体" pitchFamily="2" charset="-122"/>
              </a:rPr>
              <a:t>电话：</a:t>
            </a:r>
            <a:r>
              <a:rPr lang="en-US" altLang="zh-CN" sz="1000" dirty="0" smtClean="0">
                <a:ea typeface="宋体" pitchFamily="2" charset="-122"/>
              </a:rPr>
              <a:t>13313131313  </a:t>
            </a:r>
            <a:r>
              <a:rPr lang="zh-CN" altLang="en-US" sz="1000" dirty="0" smtClean="0">
                <a:ea typeface="宋体" pitchFamily="2" charset="-122"/>
              </a:rPr>
              <a:t>传真：</a:t>
            </a:r>
            <a:r>
              <a:rPr lang="en-US" altLang="zh-CN" sz="1000" dirty="0" smtClean="0">
                <a:ea typeface="宋体" pitchFamily="2" charset="-122"/>
              </a:rPr>
              <a:t> 531381313813</a:t>
            </a:r>
            <a:r>
              <a:rPr lang="en-US" altLang="zh-CN" sz="1000" dirty="0" smtClean="0"/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9" name="Rectangle 2"/>
          <p:cNvSpPr>
            <a:spLocks noGrp="1" noChangeArrowheads="1"/>
          </p:cNvSpPr>
          <p:nvPr>
            <p:ph type="title"/>
          </p:nvPr>
        </p:nvSpPr>
        <p:spPr>
          <a:xfrm>
            <a:off x="357158" y="857240"/>
            <a:ext cx="8001000" cy="1143000"/>
          </a:xfrm>
        </p:spPr>
        <p:txBody>
          <a:bodyPr>
            <a:normAutofit/>
          </a:bodyPr>
          <a:lstStyle/>
          <a:p>
            <a:pPr eaLnBrk="1" hangingPunct="1"/>
            <a:r>
              <a:rPr lang="en-US" altLang="zh-CN" sz="2900" dirty="0" smtClean="0">
                <a:latin typeface="黑体" pitchFamily="49" charset="-122"/>
                <a:ea typeface="黑体" pitchFamily="49" charset="-122"/>
              </a:rPr>
              <a:t>2018</a:t>
            </a:r>
            <a:r>
              <a:rPr lang="zh-CN" altLang="en-US" sz="2900" dirty="0" smtClean="0">
                <a:latin typeface="黑体" pitchFamily="49" charset="-122"/>
                <a:ea typeface="黑体" pitchFamily="49" charset="-122"/>
              </a:rPr>
              <a:t>年</a:t>
            </a:r>
            <a:r>
              <a:rPr lang="en-US" altLang="zh-CN" sz="2900" dirty="0" smtClean="0">
                <a:latin typeface="黑体" pitchFamily="49" charset="-122"/>
                <a:ea typeface="黑体" pitchFamily="49" charset="-122"/>
              </a:rPr>
              <a:t>11</a:t>
            </a:r>
            <a:r>
              <a:rPr lang="zh-CN" altLang="en-US" sz="2900" dirty="0" smtClean="0">
                <a:latin typeface="黑体" pitchFamily="49" charset="-122"/>
                <a:ea typeface="黑体" pitchFamily="49" charset="-122"/>
              </a:rPr>
              <a:t>月</a:t>
            </a:r>
            <a:r>
              <a:rPr lang="zh-CN" altLang="en-US" sz="2900" dirty="0" smtClean="0">
                <a:latin typeface="黑体" pitchFamily="49" charset="-122"/>
                <a:ea typeface="黑体" pitchFamily="49" charset="-122"/>
              </a:rPr>
              <a:t>上海国产小客车分类型上牌情况</a:t>
            </a:r>
          </a:p>
        </p:txBody>
      </p:sp>
      <p:graphicFrame>
        <p:nvGraphicFramePr>
          <p:cNvPr id="240076" name="Group 3532"/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="" xmlns:p14="http://schemas.microsoft.com/office/powerpoint/2010/main" val="782640171"/>
              </p:ext>
            </p:extLst>
          </p:nvPr>
        </p:nvGraphicFramePr>
        <p:xfrm>
          <a:off x="1214414" y="2285992"/>
          <a:ext cx="6681787" cy="3446462"/>
        </p:xfrm>
        <a:graphic>
          <a:graphicData uri="http://schemas.openxmlformats.org/drawingml/2006/table">
            <a:tbl>
              <a:tblPr>
                <a:tableStyleId>{69CF1AB2-1976-4502-BF36-3FF5EA218861}</a:tableStyleId>
              </a:tblPr>
              <a:tblGrid>
                <a:gridCol w="1506537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03505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03505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03505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35050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1035050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</a:tblGrid>
              <a:tr h="6950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类型</a:t>
                      </a:r>
                      <a:endParaRPr kumimoji="1" lang="zh-CN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horzOverflow="overflow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2018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年</a:t>
                      </a:r>
                      <a:endParaRPr kumimoji="1" lang="en-US" altLang="zh-CN" sz="1800" u="none" strike="noStrike" kern="1200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11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11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环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11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2018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年</a:t>
                      </a:r>
                      <a:endParaRPr kumimoji="1" lang="en-US" altLang="zh-CN" sz="1800" u="none" strike="noStrike" kern="1200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1-11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1-11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5569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CN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MPV</a:t>
                      </a:r>
                      <a:endParaRPr kumimoji="1" lang="en-US" altLang="zh-CN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3551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19.89%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16.89%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33708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5.20%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69856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CN" sz="18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SUV</a:t>
                      </a:r>
                      <a:endParaRPr kumimoji="1" lang="en-US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14194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7.84%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-22.88%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147180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2.97%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69856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一般小客车</a:t>
                      </a:r>
                      <a:endParaRPr kumimoji="1" lang="zh-CN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429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5.15%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-21.28%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5680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-19.44%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69856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合计</a:t>
                      </a:r>
                      <a:endParaRPr kumimoji="1" lang="zh-CN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latin typeface="Times New Roman"/>
                        </a:rPr>
                        <a:t>18174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latin typeface="Times New Roman"/>
                        </a:rPr>
                        <a:t>9.93%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latin typeface="Times New Roman"/>
                        </a:rPr>
                        <a:t>-17.35%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latin typeface="Times New Roman"/>
                        </a:rPr>
                        <a:t>186568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latin typeface="Times New Roman"/>
                        </a:rPr>
                        <a:t>2.49%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1266" name="日期占位符 3"/>
          <p:cNvSpPr>
            <a:spLocks noGrp="1"/>
          </p:cNvSpPr>
          <p:nvPr>
            <p:ph type="dt" sz="half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11267" name="灯片编号占位符 4"/>
          <p:cNvSpPr>
            <a:spLocks noGrp="1"/>
          </p:cNvSpPr>
          <p:nvPr>
            <p:ph type="sldNum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650B80A3-BBD6-4BFA-A667-16D013B5EF30}" type="slidenum">
              <a:rPr lang="en-US" altLang="zh-CN"/>
              <a:pPr/>
              <a:t>7</a:t>
            </a:fld>
            <a:endParaRPr lang="en-US" altLang="zh-CN"/>
          </a:p>
        </p:txBody>
      </p:sp>
      <p:sp>
        <p:nvSpPr>
          <p:cNvPr id="11268" name="页脚占位符 5"/>
          <p:cNvSpPr>
            <a:spLocks noGrp="1"/>
          </p:cNvSpPr>
          <p:nvPr>
            <p:ph type="ftr" sz="quarter" idx="12"/>
          </p:nvPr>
        </p:nvSpPr>
        <p:spPr>
          <a:xfrm>
            <a:off x="3124200" y="6072206"/>
            <a:ext cx="2895600" cy="365125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zh-CN" altLang="en-US" sz="1000" dirty="0" smtClean="0"/>
              <a:t>上海市信息中心汽车产业研究室</a:t>
            </a:r>
            <a:br>
              <a:rPr lang="zh-CN" altLang="en-US" sz="1000" dirty="0" smtClean="0"/>
            </a:br>
            <a:r>
              <a:rPr lang="zh-CN" altLang="en-US" sz="1000" dirty="0" smtClean="0">
                <a:ea typeface="宋体" pitchFamily="2" charset="-122"/>
              </a:rPr>
              <a:t>地址：华山路</a:t>
            </a:r>
            <a:r>
              <a:rPr lang="en-US" altLang="zh-CN" sz="1000" dirty="0" smtClean="0">
                <a:ea typeface="宋体" pitchFamily="2" charset="-122"/>
              </a:rPr>
              <a:t>10713</a:t>
            </a:r>
            <a:r>
              <a:rPr lang="zh-CN" altLang="en-US" sz="1000" dirty="0" smtClean="0">
                <a:ea typeface="宋体" pitchFamily="2" charset="-122"/>
              </a:rPr>
              <a:t>号</a:t>
            </a:r>
            <a:r>
              <a:rPr lang="en-US" altLang="zh-CN" sz="1000" dirty="0" smtClean="0">
                <a:ea typeface="宋体" pitchFamily="2" charset="-122"/>
              </a:rPr>
              <a:t>13</a:t>
            </a:r>
            <a:r>
              <a:rPr lang="zh-CN" altLang="en-US" sz="1000" dirty="0" smtClean="0">
                <a:ea typeface="宋体" pitchFamily="2" charset="-122"/>
              </a:rPr>
              <a:t>号楼    邮编：</a:t>
            </a:r>
            <a:r>
              <a:rPr lang="en-US" altLang="zh-CN" sz="1000" dirty="0" smtClean="0">
                <a:ea typeface="宋体" pitchFamily="2" charset="-122"/>
              </a:rPr>
              <a:t>300050  </a:t>
            </a:r>
            <a:r>
              <a:rPr lang="zh-CN" altLang="en-US" sz="1000" dirty="0" smtClean="0">
                <a:ea typeface="宋体" pitchFamily="2" charset="-122"/>
              </a:rPr>
              <a:t>电话：</a:t>
            </a:r>
            <a:r>
              <a:rPr lang="en-US" altLang="zh-CN" sz="1000" dirty="0" smtClean="0">
                <a:ea typeface="宋体" pitchFamily="2" charset="-122"/>
              </a:rPr>
              <a:t>13313131313  </a:t>
            </a:r>
            <a:r>
              <a:rPr lang="zh-CN" altLang="en-US" sz="1000" dirty="0" smtClean="0">
                <a:ea typeface="宋体" pitchFamily="2" charset="-122"/>
              </a:rPr>
              <a:t>传真：</a:t>
            </a:r>
            <a:r>
              <a:rPr lang="en-US" altLang="zh-CN" sz="1000" dirty="0" smtClean="0">
                <a:ea typeface="宋体" pitchFamily="2" charset="-122"/>
              </a:rPr>
              <a:t> 531381313813</a:t>
            </a:r>
            <a:r>
              <a:rPr lang="en-US" altLang="zh-CN" sz="1000" dirty="0" smtClean="0"/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6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957414" y="2571744"/>
            <a:ext cx="6400800" cy="1752600"/>
          </a:xfrm>
        </p:spPr>
        <p:txBody>
          <a:bodyPr/>
          <a:lstStyle/>
          <a:p>
            <a:pPr eaLnBrk="1" hangingPunct="1"/>
            <a:r>
              <a:rPr lang="zh-CN" altLang="en-US" sz="8000" b="1" dirty="0" smtClean="0"/>
              <a:t>谢谢！</a:t>
            </a:r>
          </a:p>
        </p:txBody>
      </p:sp>
      <p:sp>
        <p:nvSpPr>
          <p:cNvPr id="13314" name="Rectangle 1034"/>
          <p:cNvSpPr>
            <a:spLocks noGrp="1" noChangeArrowheads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0D6BD66C-F5DE-46B3-B1A5-543C148B923F}" type="slidenum">
              <a:rPr lang="en-US" altLang="zh-CN"/>
              <a:pPr/>
              <a:t>8</a:t>
            </a:fld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5185</TotalTime>
  <Words>470</Words>
  <Application>Microsoft Office PowerPoint</Application>
  <PresentationFormat>全屏显示(4:3)</PresentationFormat>
  <Paragraphs>234</Paragraphs>
  <Slides>8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9" baseType="lpstr">
      <vt:lpstr>Office 主题</vt:lpstr>
      <vt:lpstr>幻灯片 1</vt:lpstr>
      <vt:lpstr>2018年11月上海各车型上牌量同比情况</vt:lpstr>
      <vt:lpstr>近三年上海车辆月度上牌数累计情况</vt:lpstr>
      <vt:lpstr>近三年上海车辆月度上牌数量情况</vt:lpstr>
      <vt:lpstr>2018年11月上海上牌进口车来源国情况 </vt:lpstr>
      <vt:lpstr>2018年11月上海国产轿车分类型上牌情况 </vt:lpstr>
      <vt:lpstr>2018年11月上海国产小客车分类型上牌情况</vt:lpstr>
      <vt:lpstr>幻灯片 8</vt:lpstr>
    </vt:vector>
  </TitlesOfParts>
  <Company>SHIC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上海市信息中心汽车产业研究室</dc:title>
  <dc:creator>Rafael</dc:creator>
  <cp:lastModifiedBy>王琰</cp:lastModifiedBy>
  <cp:revision>600</cp:revision>
  <dcterms:created xsi:type="dcterms:W3CDTF">2002-12-18T04:51:24Z</dcterms:created>
  <dcterms:modified xsi:type="dcterms:W3CDTF">2018-11-29T07:46:54Z</dcterms:modified>
</cp:coreProperties>
</file>