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3" r:id="rId2"/>
  </p:sldMasterIdLst>
  <p:notesMasterIdLst>
    <p:notesMasterId r:id="rId15"/>
  </p:notesMasterIdLst>
  <p:handoutMasterIdLst>
    <p:handoutMasterId r:id="rId16"/>
  </p:handoutMasterIdLst>
  <p:sldIdLst>
    <p:sldId id="3095" r:id="rId3"/>
    <p:sldId id="3241" r:id="rId4"/>
    <p:sldId id="3266" r:id="rId5"/>
    <p:sldId id="3267" r:id="rId6"/>
    <p:sldId id="3271" r:id="rId7"/>
    <p:sldId id="3272" r:id="rId8"/>
    <p:sldId id="3273" r:id="rId9"/>
    <p:sldId id="3274" r:id="rId10"/>
    <p:sldId id="3275" r:id="rId11"/>
    <p:sldId id="3276" r:id="rId12"/>
    <p:sldId id="3270" r:id="rId13"/>
    <p:sldId id="3204" r:id="rId14"/>
  </p:sldIdLst>
  <p:sldSz cx="12858750" cy="723265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49">
          <p15:clr>
            <a:srgbClr val="A4A3A4"/>
          </p15:clr>
        </p15:guide>
        <p15:guide id="2" orient="horz" pos="4183">
          <p15:clr>
            <a:srgbClr val="A4A3A4"/>
          </p15:clr>
        </p15:guide>
        <p15:guide id="3" pos="4005">
          <p15:clr>
            <a:srgbClr val="A4A3A4"/>
          </p15:clr>
        </p15:guide>
        <p15:guide id="4" pos="512">
          <p15:clr>
            <a:srgbClr val="A4A3A4"/>
          </p15:clr>
        </p15:guide>
        <p15:guide id="5" pos="758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0000"/>
    <a:srgbClr val="4A4A4A"/>
    <a:srgbClr val="636363"/>
    <a:srgbClr val="CE3184"/>
    <a:srgbClr val="66CCFF"/>
    <a:srgbClr val="99CCFF"/>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59" autoAdjust="0"/>
    <p:restoredTop sz="76932" autoAdjust="0"/>
  </p:normalViewPr>
  <p:slideViewPr>
    <p:cSldViewPr>
      <p:cViewPr varScale="1">
        <p:scale>
          <a:sx n="83" d="100"/>
          <a:sy n="83" d="100"/>
        </p:scale>
        <p:origin x="538" y="72"/>
      </p:cViewPr>
      <p:guideLst>
        <p:guide orient="horz" pos="349"/>
        <p:guide orient="horz" pos="4183"/>
        <p:guide pos="4005"/>
        <p:guide pos="512"/>
        <p:guide pos="7588"/>
      </p:guideLst>
    </p:cSldViewPr>
  </p:slideViewPr>
  <p:outlineViewPr>
    <p:cViewPr>
      <p:scale>
        <a:sx n="100" d="100"/>
        <a:sy n="100"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pPr>
              <a:defRPr/>
            </a:pPr>
            <a:endParaRPr lang="zh-CN" altLang="en-US"/>
          </a:p>
        </p:txBody>
      </p:sp>
      <p:sp>
        <p:nvSpPr>
          <p:cNvPr id="12185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pPr>
              <a:defRPr/>
            </a:pPr>
            <a:fld id="{2C0DCB64-7A47-4AF0-B87D-E310389B7C41}" type="datetime1">
              <a:rPr lang="zh-CN" altLang="en-US"/>
              <a:pPr>
                <a:defRPr/>
              </a:pPr>
              <a:t>2018/12/10</a:t>
            </a:fld>
            <a:endParaRPr lang="en-US" altLang="zh-CN"/>
          </a:p>
        </p:txBody>
      </p:sp>
      <p:sp>
        <p:nvSpPr>
          <p:cNvPr id="12186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pPr>
              <a:defRPr/>
            </a:pPr>
            <a:endParaRPr lang="en-US" altLang="zh-CN"/>
          </a:p>
        </p:txBody>
      </p:sp>
      <p:sp>
        <p:nvSpPr>
          <p:cNvPr id="12186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pPr>
              <a:defRPr/>
            </a:pPr>
            <a:fld id="{AB2E0ABA-C817-4786-952E-8F03C606245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3E0F59E6-18D9-432D-A068-B154A1B7B10E}" type="datetime1">
              <a:rPr lang="zh-CN" altLang="en-US"/>
              <a:pPr>
                <a:defRPr/>
              </a:pPr>
              <a:t>2018/12/10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a:defRPr/>
            </a:pPr>
            <a:fld id="{FC52E32D-12AB-4BA0-BFBD-142BBE8F002C}"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44E241A-6CD3-4950-A585-986A300B566E}" type="slidenum">
              <a:rPr lang="zh-CN" altLang="en-US" smtClean="0"/>
              <a:pPr/>
              <a:t>1</a:t>
            </a:fld>
            <a:endParaRPr lang="en-US" altLang="zh-CN" smtClean="0"/>
          </a:p>
        </p:txBody>
      </p:sp>
      <p:sp>
        <p:nvSpPr>
          <p:cNvPr id="19459"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smtClean="0"/>
              <a:t>数据来源：</a:t>
            </a:r>
            <a:r>
              <a:rPr lang="en-US" altLang="zh-CN" dirty="0" smtClean="0"/>
              <a:t>2018711_CPCA Data_201612-201806.xls</a:t>
            </a:r>
          </a:p>
          <a:p>
            <a:r>
              <a:rPr lang="en-US" altLang="zh-CN" dirty="0" smtClean="0"/>
              <a:t>WorkSheet_201806</a:t>
            </a:r>
            <a:r>
              <a:rPr lang="zh-CN" altLang="en-US" dirty="0" smtClean="0"/>
              <a:t>终稿</a:t>
            </a:r>
            <a:r>
              <a:rPr lang="en-US" altLang="zh-CN" dirty="0" smtClean="0"/>
              <a:t>.</a:t>
            </a:r>
            <a:r>
              <a:rPr lang="en-US" altLang="zh-CN" dirty="0" err="1" smtClean="0"/>
              <a:t>xlsx</a:t>
            </a:r>
            <a:endParaRPr lang="zh-CN" altLang="en-US" dirty="0" smtClean="0"/>
          </a:p>
        </p:txBody>
      </p:sp>
      <p:sp>
        <p:nvSpPr>
          <p:cNvPr id="19461"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16682E-F49C-4771-895B-B7D154A7566B}" type="slidenum">
              <a:rPr lang="zh-CN" altLang="en-US" sz="1200"/>
              <a:pPr algn="r" eaLnBrk="1" hangingPunct="1">
                <a:spcBef>
                  <a:spcPct val="0"/>
                </a:spcBef>
              </a:pPr>
              <a:t>1</a:t>
            </a:fld>
            <a:endParaRPr lang="en-US" altLang="zh-CN"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pPr/>
              <a:t>10</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10</a:t>
            </a:fld>
            <a:endParaRPr lang="en-US" altLang="zh-CN"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pPr/>
              <a:t>11</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11</a:t>
            </a:fld>
            <a:endParaRPr lang="en-US" altLang="zh-CN"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E6A6B8F-5492-4588-B00B-6D9421047D06}" type="slidenum">
              <a:rPr lang="zh-CN" altLang="en-US" smtClean="0"/>
              <a:pPr/>
              <a:t>12</a:t>
            </a:fld>
            <a:endParaRPr lang="en-US" altLang="zh-CN" smtClean="0"/>
          </a:p>
        </p:txBody>
      </p:sp>
      <p:sp>
        <p:nvSpPr>
          <p:cNvPr id="64515"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4516"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4517"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DC3DBF17-CC3E-4BB0-B91C-74334F46ED75}" type="slidenum">
              <a:rPr lang="zh-CN" altLang="en-US" sz="1200"/>
              <a:pPr algn="r" eaLnBrk="1" hangingPunct="1">
                <a:spcBef>
                  <a:spcPct val="0"/>
                </a:spcBef>
              </a:pPr>
              <a:t>12</a:t>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pPr/>
              <a:t>2</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2</a:t>
            </a:fld>
            <a:endParaRPr lang="en-US" altLang="zh-CN"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pPr/>
              <a:t>3</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3</a:t>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pPr/>
              <a:t>4</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4</a:t>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pPr/>
              <a:t>5</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5</a:t>
            </a:fld>
            <a:endParaRPr lang="en-US" altLang="zh-CN"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pPr/>
              <a:t>6</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6</a:t>
            </a:fld>
            <a:endParaRPr lang="en-US" altLang="zh-CN"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pPr/>
              <a:t>7</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7</a:t>
            </a:fld>
            <a:endParaRPr lang="en-US" altLang="zh-CN"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pPr/>
              <a:t>8</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8</a:t>
            </a:fld>
            <a:endParaRPr lang="en-US" altLang="zh-CN"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pPr/>
              <a:t>9</a:t>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pPr algn="r" eaLnBrk="1" hangingPunct="1">
                <a:spcBef>
                  <a:spcPct val="0"/>
                </a:spcBef>
              </a:pPr>
              <a:t>9</a:t>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hyperlink" Target="mailto:yanghua@sxtauto.com.cn" TargetMode="Externa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2.png"/><Relationship Id="rId2" Type="http://schemas.openxmlformats.org/officeDocument/2006/relationships/tags" Target="../tags/tag4.xml"/><Relationship Id="rId1" Type="http://schemas.openxmlformats.org/officeDocument/2006/relationships/vmlDrawing" Target="../drawings/vmlDrawing4.vml"/><Relationship Id="rId6" Type="http://schemas.openxmlformats.org/officeDocument/2006/relationships/hyperlink" Target="mailto:yanghua@sxtauto.com.cn" TargetMode="External"/><Relationship Id="rId5" Type="http://schemas.openxmlformats.org/officeDocument/2006/relationships/image" Target="../media/image1.emf"/><Relationship Id="rId4" Type="http://schemas.openxmlformats.org/officeDocument/2006/relationships/oleObject" Target="../embeddings/oleObject4.bin"/></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pPr>
                <a:defRPr/>
              </a:pPr>
              <a:t>2018/12/10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pPr>
                <a:defRPr/>
              </a:pPr>
              <a:t>‹#›</a:t>
            </a:fld>
            <a:endParaRPr lang="en-US" altLang="zh-CN"/>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a:graphicFrameLocks/>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50" name="think-cell Slide" r:id="rId4" imgW="360" imgH="360" progId="">
                  <p:embed/>
                </p:oleObj>
              </mc:Choice>
              <mc:Fallback>
                <p:oleObj name="think-cell Slide" r:id="rId4" imgW="360" imgH="360" progId="">
                  <p:embed/>
                  <p:pic>
                    <p:nvPicPr>
                      <p:cNvPr id="0" name="Picture 1" descr="image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ext Box 12"/>
          <p:cNvSpPr txBox="1">
            <a:spLocks noChangeArrowheads="1"/>
          </p:cNvSpPr>
          <p:nvPr userDrawn="1"/>
        </p:nvSpPr>
        <p:spPr bwMode="auto">
          <a:xfrm>
            <a:off x="0" y="6918325"/>
            <a:ext cx="128587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901</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6"/>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pPr algn="ctr"/>
              <a:t>‹#›</a:t>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pPr>
                <a:defRPr/>
              </a:pPr>
              <a:t>2018/12/10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pPr>
                <a:defRPr/>
              </a:pPr>
              <a:t>‹#›</a:t>
            </a:fld>
            <a:endParaRPr lang="en-US" altLang="zh-CN"/>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a:graphicFrameLocks/>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170" name="think-cell Slide" r:id="rId4" imgW="360" imgH="360" progId="">
                  <p:embed/>
                </p:oleObj>
              </mc:Choice>
              <mc:Fallback>
                <p:oleObj name="think-cell Slide" r:id="rId4" imgW="360" imgH="360" progId="">
                  <p:embed/>
                  <p:pic>
                    <p:nvPicPr>
                      <p:cNvPr id="0" name="对象 3" descr="image1" hidden="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ext Box 12"/>
          <p:cNvSpPr txBox="1">
            <a:spLocks noChangeArrowheads="1"/>
          </p:cNvSpPr>
          <p:nvPr userDrawn="1"/>
        </p:nvSpPr>
        <p:spPr bwMode="auto">
          <a:xfrm>
            <a:off x="0" y="6918325"/>
            <a:ext cx="128587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901</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6"/>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pPr algn="ctr"/>
              <a:t>‹#›</a:t>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vmlDrawing" Target="../drawings/vmlDrawing1.vml"/><Relationship Id="rId11" Type="http://schemas.openxmlformats.org/officeDocument/2006/relationships/image" Target="../media/image2.png"/><Relationship Id="rId5" Type="http://schemas.openxmlformats.org/officeDocument/2006/relationships/theme" Target="../theme/theme1.xml"/><Relationship Id="rId10" Type="http://schemas.openxmlformats.org/officeDocument/2006/relationships/hyperlink" Target="mailto:yanghua@sxtauto.com.cn" TargetMode="Externa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Layout" Target="../slideLayouts/slideLayout7.xml"/><Relationship Id="rId7" Type="http://schemas.openxmlformats.org/officeDocument/2006/relationships/tags" Target="../tags/tag3.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vmlDrawing" Target="../drawings/vmlDrawing3.vml"/><Relationship Id="rId11" Type="http://schemas.openxmlformats.org/officeDocument/2006/relationships/image" Target="../media/image2.png"/><Relationship Id="rId5" Type="http://schemas.openxmlformats.org/officeDocument/2006/relationships/theme" Target="../theme/theme2.xml"/><Relationship Id="rId10" Type="http://schemas.openxmlformats.org/officeDocument/2006/relationships/hyperlink" Target="mailto:yanghua@sxtauto.com.cn" TargetMode="External"/><Relationship Id="rId4" Type="http://schemas.openxmlformats.org/officeDocument/2006/relationships/slideLayout" Target="../slideLayouts/slideLayout8.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a:graphicFrameLocks/>
          </p:cNvGraphicFramePr>
          <p:nvPr userDrawn="1">
            <p:custDataLst>
              <p:tags r:id="rId7"/>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6" name="think-cell Slide" r:id="rId8" imgW="360" imgH="360" progId="">
                  <p:embed/>
                </p:oleObj>
              </mc:Choice>
              <mc:Fallback>
                <p:oleObj name="think-cell Slide" r:id="rId8" imgW="360" imgH="360" progId="">
                  <p:embed/>
                  <p:pic>
                    <p:nvPicPr>
                      <p:cNvPr id="0" name="Picture 1" descr="image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pPr>
                <a:defRPr/>
              </a:pPr>
              <a:t>2018/12/10</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pPr>
                <a:defRPr/>
              </a:pPr>
              <a:t>‹#›</a:t>
            </a:fld>
            <a:endParaRPr lang="en-US" altLang="zh-CN"/>
          </a:p>
        </p:txBody>
      </p:sp>
      <p:sp>
        <p:nvSpPr>
          <p:cNvPr id="1032" name="Text Box 12"/>
          <p:cNvSpPr txBox="1">
            <a:spLocks noChangeArrowheads="1"/>
          </p:cNvSpPr>
          <p:nvPr userDrawn="1"/>
        </p:nvSpPr>
        <p:spPr bwMode="auto">
          <a:xfrm>
            <a:off x="-50800" y="6918325"/>
            <a:ext cx="129095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901</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10"/>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p>
        </p:txBody>
      </p:sp>
      <p:pic>
        <p:nvPicPr>
          <p:cNvPr id="2" name="Picture 11" descr="乘联会组合LOGO"/>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a:graphicFrameLocks/>
          </p:cNvGraphicFramePr>
          <p:nvPr userDrawn="1">
            <p:custDataLst>
              <p:tags r:id="rId7"/>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146" name="think-cell Slide" r:id="rId8" imgW="360" imgH="360" progId="">
                  <p:embed/>
                </p:oleObj>
              </mc:Choice>
              <mc:Fallback>
                <p:oleObj name="think-cell Slide" r:id="rId8" imgW="360" imgH="360" progId="">
                  <p:embed/>
                  <p:pic>
                    <p:nvPicPr>
                      <p:cNvPr id="0" name="对象 2" descr="image1" hidden="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pPr>
                <a:defRPr/>
              </a:pPr>
              <a:t>2018/12/10</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pPr>
                <a:defRPr/>
              </a:pPr>
              <a:t>‹#›</a:t>
            </a:fld>
            <a:endParaRPr lang="en-US" altLang="zh-CN"/>
          </a:p>
        </p:txBody>
      </p:sp>
      <p:sp>
        <p:nvSpPr>
          <p:cNvPr id="1032" name="Text Box 12"/>
          <p:cNvSpPr txBox="1">
            <a:spLocks noChangeArrowheads="1"/>
          </p:cNvSpPr>
          <p:nvPr userDrawn="1"/>
        </p:nvSpPr>
        <p:spPr bwMode="auto">
          <a:xfrm>
            <a:off x="-50800" y="6918325"/>
            <a:ext cx="129095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901</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10"/>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p>
        </p:txBody>
      </p:sp>
      <p:pic>
        <p:nvPicPr>
          <p:cNvPr id="2" name="Picture 11" descr="乘联会组合LOGO"/>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10"/>
          <p:cNvSpPr txBox="1">
            <a:spLocks noChangeArrowheads="1"/>
          </p:cNvSpPr>
          <p:nvPr/>
        </p:nvSpPr>
        <p:spPr bwMode="auto">
          <a:xfrm>
            <a:off x="2965058" y="2588260"/>
            <a:ext cx="6909584" cy="142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4400" b="1" dirty="0" smtClean="0">
                <a:solidFill>
                  <a:srgbClr val="8F0000"/>
                </a:solidFill>
                <a:latin typeface="微软雅黑" panose="020B0503020204020204" pitchFamily="34" charset="-122"/>
                <a:ea typeface="微软雅黑" panose="020B0503020204020204" pitchFamily="34" charset="-122"/>
                <a:sym typeface="+mn-ea"/>
              </a:rPr>
              <a:t>关于完善汽车行业相关国家</a:t>
            </a:r>
            <a:endParaRPr lang="en-US" altLang="zh-CN" sz="4400" b="1" dirty="0" smtClean="0">
              <a:solidFill>
                <a:srgbClr val="8F0000"/>
              </a:solidFill>
              <a:latin typeface="微软雅黑" panose="020B0503020204020204" pitchFamily="34" charset="-122"/>
              <a:ea typeface="微软雅黑" panose="020B0503020204020204" pitchFamily="34" charset="-122"/>
              <a:sym typeface="+mn-ea"/>
            </a:endParaRPr>
          </a:p>
          <a:p>
            <a:pPr algn="ctr" eaLnBrk="1" hangingPunct="1">
              <a:lnSpc>
                <a:spcPct val="100000"/>
              </a:lnSpc>
              <a:spcBef>
                <a:spcPct val="0"/>
              </a:spcBef>
              <a:buFontTx/>
              <a:buNone/>
            </a:pPr>
            <a:r>
              <a:rPr lang="zh-CN" altLang="en-US" sz="4400" b="1" dirty="0" smtClean="0">
                <a:solidFill>
                  <a:srgbClr val="8F0000"/>
                </a:solidFill>
                <a:latin typeface="微软雅黑" panose="020B0503020204020204" pitchFamily="34" charset="-122"/>
                <a:ea typeface="微软雅黑" panose="020B0503020204020204" pitchFamily="34" charset="-122"/>
                <a:sym typeface="+mn-ea"/>
              </a:rPr>
              <a:t>政策的导向分析及意见建议</a:t>
            </a:r>
            <a:endParaRPr lang="zh-CN" altLang="en-US" sz="4400" b="1" dirty="0">
              <a:solidFill>
                <a:srgbClr val="8F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8438" name="Text Box 18"/>
          <p:cNvSpPr txBox="1">
            <a:spLocks noChangeArrowheads="1"/>
          </p:cNvSpPr>
          <p:nvPr/>
        </p:nvSpPr>
        <p:spPr bwMode="auto">
          <a:xfrm>
            <a:off x="5041900" y="6130925"/>
            <a:ext cx="2735263" cy="306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altLang="zh-CN" sz="14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2018.11.27</a:t>
            </a:r>
            <a:endParaRPr lang="zh-CN" altLang="en-US" sz="1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8440" name="Picture 36" descr="乘联会组合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52888" y="592138"/>
            <a:ext cx="39719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TextBox 10"/>
          <p:cNvSpPr txBox="1">
            <a:spLocks noChangeArrowheads="1"/>
          </p:cNvSpPr>
          <p:nvPr/>
        </p:nvSpPr>
        <p:spPr bwMode="auto">
          <a:xfrm>
            <a:off x="3932238" y="4764723"/>
            <a:ext cx="50133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中国汽车流通协会汽车市场研究分会</a:t>
            </a:r>
          </a:p>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乘用车市场信息联席会</a:t>
            </a:r>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zh-CN" altLang="en-US" sz="3600" b="1" dirty="0" smtClean="0">
                <a:solidFill>
                  <a:srgbClr val="8F0000"/>
                </a:solidFill>
                <a:ea typeface="黑体" panose="02010609060101010101" pitchFamily="49" charset="-122"/>
                <a:sym typeface="+mn-ea"/>
              </a:rPr>
              <a:t>完善汽车行业相关国家政策的取向分析</a:t>
            </a:r>
            <a:endParaRPr lang="zh-CN" altLang="en-US" sz="36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落实推进运输结构调整三年行动计划（</a:t>
            </a:r>
            <a:r>
              <a:rPr lang="en-US" altLang="zh-CN" sz="2000" b="1" dirty="0" smtClean="0">
                <a:solidFill>
                  <a:srgbClr val="8F0000"/>
                </a:solidFill>
                <a:latin typeface="微软雅黑" panose="020B0503020204020204" pitchFamily="34" charset="-122"/>
                <a:ea typeface="微软雅黑" panose="020B0503020204020204" pitchFamily="34" charset="-122"/>
                <a:sym typeface="+mn-ea"/>
              </a:rPr>
              <a:t>2018—2020</a:t>
            </a: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年）涉及的汽车相关政策</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日，国务院办公厅印发的推进运输结构调整三年行动计划（</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年）提出实施六大行动。其中第四大行动“公路货运治理行动”与汽车行业相关。主要包括以下三个方面：</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第一、强化公路货运车辆超限超载治理。主要措施是，健全货运车辆非法改装联合监管工作机制。加大货物装载源头监管力度。统一公路货运车辆超限超载认定标准，对违法运输当事人实施联合惩戒等。</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第二、大力推进货运车型标准化。主要措施是，巩固车辆运输车治理工作成果。制定车辆退出计划，促进标准化车型更新替代。开展中置轴汽车列车示范运行，加快轻量化挂车推广应用。</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第三、推动道路货运行业集约高效发展。主要措施是，促进“互联网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货运物流”新业态、新模式发展，深入推进无车承运人试点工作，健全完善无车承运人法规制度，推动货运物流平台健康有序发展。</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另外，第六大行动“城市绿色配送行动”中提出，加大对示范项目物流园区（货运枢纽）建设、新能源车辆推广应用、绿色物流智慧服务平台建设等支持力度。建议国家有关部委出台具体政策措施。</a:t>
            </a:r>
          </a:p>
        </p:txBody>
      </p:sp>
      <p:grpSp>
        <p:nvGrpSpPr>
          <p:cNvPr id="2" name="组合 8"/>
          <p:cNvGrpSpPr/>
          <p:nvPr/>
        </p:nvGrpSpPr>
        <p:grpSpPr bwMode="auto">
          <a:xfrm>
            <a:off x="-23813" y="354013"/>
            <a:ext cx="2068513"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401205"/>
          </a:xfrm>
          <a:prstGeom prst="rect">
            <a:avLst/>
          </a:prstGeom>
        </p:spPr>
        <p:txBody>
          <a:bodyPr wrap="square">
            <a:spAutoFit/>
          </a:bodyPr>
          <a:lstStyle/>
          <a:p>
            <a:pPr>
              <a:lnSpc>
                <a:spcPct val="140000"/>
              </a:lnSpc>
            </a:pP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第一、建议国家有关部委尽快落实促进汽车消费优化升级的各项具体政策，遏制汽车市场下滑趋势</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。例如对</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车辆购置税征收和使用制度进行改革，使之有利于汽车产业发展。</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第二、建议全面落实</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相关政策措施</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日，工业和信息化部、国家发改委、科技部联合印发</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，旨在落实党中央、国务院关于建设制造强国的战略部署，推动汽车强国建设。</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作为我国汽车行业未来十年发展的纲领性文件，对所涉及的政策应建立长效机制。例如，对</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中提出的“全面实施营改增试点，落实消费税、车辆购置税等税收政策”，应在规划期内有效。因此，建议国家有关部委制定实施</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的指导意见。将</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规划</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中提出的具体政策措施明确部门分工，各部门分别制定工作方案，细化政策措施，包括已有政策是否需要延长期限，明确需要补充完善的新政策、法规、标准的具体内容和制修订期限等。</a:t>
            </a: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p>
        </p:txBody>
      </p:sp>
      <p:sp>
        <p:nvSpPr>
          <p:cNvPr id="11" name="矩形 10"/>
          <p:cNvSpPr/>
          <p:nvPr/>
        </p:nvSpPr>
        <p:spPr>
          <a:xfrm>
            <a:off x="2000219" y="330177"/>
            <a:ext cx="8786874" cy="646331"/>
          </a:xfrm>
          <a:prstGeom prst="rect">
            <a:avLst/>
          </a:prstGeom>
        </p:spPr>
        <p:txBody>
          <a:bodyPr wrap="square">
            <a:spAutoFit/>
          </a:bodyPr>
          <a:lstStyle/>
          <a:p>
            <a:pPr algn="ctr"/>
            <a:r>
              <a:rPr lang="zh-CN" altLang="en-US" sz="3600" b="1" dirty="0" smtClean="0">
                <a:solidFill>
                  <a:srgbClr val="8F0000"/>
                </a:solidFill>
                <a:ea typeface="黑体" panose="02010609060101010101" pitchFamily="49" charset="-122"/>
                <a:sym typeface="+mn-ea"/>
              </a:rPr>
              <a:t>完善汽车行业相关国家政策的建议</a:t>
            </a:r>
            <a:endParaRPr lang="zh-CN" altLang="en-US" sz="3600" dirty="0"/>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图片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rotWithShape="1">
          <a:blip r:embed="rId4" cstate="print"/>
          <a:srcRect/>
          <a:stretch>
            <a:fillRect/>
          </a:stretch>
        </p:blipFill>
        <p:spPr>
          <a:xfrm>
            <a:off x="0" y="952500"/>
            <a:ext cx="12858750" cy="2663825"/>
          </a:xfrm>
          <a:prstGeom prst="rect">
            <a:avLst/>
          </a:prstGeom>
          <a:effectLst>
            <a:outerShdw blurRad="63500" sx="102000" sy="102000" algn="ctr" rotWithShape="0">
              <a:prstClr val="black">
                <a:alpha val="40000"/>
              </a:prstClr>
            </a:outerShdw>
          </a:effectLst>
        </p:spPr>
      </p:pic>
      <p:sp>
        <p:nvSpPr>
          <p:cNvPr id="63494" name="TextBox 10"/>
          <p:cNvSpPr txBox="1">
            <a:spLocks noChangeArrowheads="1"/>
          </p:cNvSpPr>
          <p:nvPr/>
        </p:nvSpPr>
        <p:spPr bwMode="auto">
          <a:xfrm>
            <a:off x="4639628" y="3883660"/>
            <a:ext cx="3094990" cy="89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感谢关注</a:t>
            </a:r>
            <a:r>
              <a:rPr lang="en-US" altLang="zh-CN"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2108895" y="375285"/>
            <a:ext cx="8568952"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3600" b="1" dirty="0">
                <a:solidFill>
                  <a:srgbClr val="8F0000"/>
                </a:solidFill>
                <a:ea typeface="黑体" panose="02010609060101010101" pitchFamily="49" charset="-122"/>
                <a:sym typeface="+mn-ea"/>
              </a:rPr>
              <a:t>问题的提出</a:t>
            </a:r>
            <a:endParaRPr lang="zh-CN" altLang="en-US" sz="3600" b="1" dirty="0">
              <a:solidFill>
                <a:srgbClr val="8F0000"/>
              </a:solidFill>
              <a:latin typeface="微软雅黑" panose="020B0503020204020204" pitchFamily="34" charset="-122"/>
              <a:ea typeface="黑体" panose="02010609060101010101" pitchFamily="49" charset="-122"/>
              <a:cs typeface="等线" panose="02010600030101010101" pitchFamily="2"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207899"/>
            <a:ext cx="11953031" cy="4832092"/>
          </a:xfrm>
          <a:prstGeom prst="rect">
            <a:avLst/>
          </a:prstGeom>
        </p:spPr>
        <p:txBody>
          <a:bodyPr wrap="square">
            <a:spAutoFit/>
          </a:bodyPr>
          <a:lstStyle/>
          <a:p>
            <a:pPr eaLnBrk="1">
              <a:lnSpc>
                <a:spcPct val="140000"/>
              </a:lnSpc>
              <a:buClr>
                <a:srgbClr val="8F0000"/>
              </a:buClr>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共中央政治局召开会议，分析研究当前经济形势，部署下半年经济工作。会议指出，当前经济运行稳中有变，面临一些新问题新挑战，外部环境发生明显变化。要抓住主要矛盾，采取针对性强的措施加以解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年下半年以来，国务院及国务院办公厅为落实中共中央政治局会议关于下半年经济工作的部署，先后出台了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外商投资准入特别管理措施（负面清单）（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完善促进消费体制机制的实施方案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推进运输结构调整三年行动计划（</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等涉及汽车相关政策的宏观政策。国家有关部委按照上述宏观政策的职责分工，落实调整完善汽车行业相关政策。 </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中国汽车产业发展（泰达）国际论坛在天津隆重举行。本届泰达汽车论坛继续邀请国家发展改革委、科技部、工业和信息化部、财政部、生态环境部、商务部等相关政府部门领导，从各个政策层面解读了政策调控对汽车产业发展的引领作用，权威传递了政策取向。因此，有必要对国家有关部门代表发言涉及的完善汽车行业相关国家政策的取向进行分析，并提出意见建议。</a:t>
            </a: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第一部分</a:t>
            </a: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zh-CN" altLang="en-US" sz="3600" b="1" dirty="0" smtClean="0">
                <a:solidFill>
                  <a:srgbClr val="8F0000"/>
                </a:solidFill>
                <a:ea typeface="黑体" panose="02010609060101010101" pitchFamily="49" charset="-122"/>
                <a:sym typeface="+mn-ea"/>
              </a:rPr>
              <a:t>完善汽车行业相关国家政策的取向分析</a:t>
            </a:r>
            <a:endParaRPr lang="zh-CN" altLang="en-US" sz="36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完善乘用车企业双积分管理制度</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工业和信息化部等五部委发布</a:t>
            </a:r>
            <a:r>
              <a:rPr lang="en-US" altLang="zh-CN"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乘用车企业平均燃料消耗量与新能源汽车积分交易平台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开始上线运行，即日起至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日前，企业可通过交易平台开展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年度平均燃料消耗量积分转</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受让、新能源汽车积分交易等工作。</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日，工业和信息化部等四部委公告公布了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年度中国乘用车企业平均燃料消耗量与新能源汽车积分情况。</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双积分管理办法第三十九条规定，工业和信息化部会同有关部门依据国家有关规定，完善乘用车企业平均燃料消耗量与新能源汽车积分管理的经济措施。根据我国国情和汽车产业发展的需要，适时调整本办法有关制度、附件，并重新公布。因此，下一步，工业和信息化部将会同有关部委在做好双积分政策实施工作的同时，将明确下一阶段双积分管理的制度，新能源汽车积分比例和技术指标等内容，为行业企业提供稳定的发展预期。同时，</a:t>
            </a:r>
            <a:r>
              <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研究建立碳配额交易制度，完善双积分管理的经济措施。</a:t>
            </a: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zh-CN" altLang="en-US" sz="3600" b="1" dirty="0" smtClean="0">
                <a:solidFill>
                  <a:srgbClr val="8F0000"/>
                </a:solidFill>
                <a:ea typeface="黑体" panose="02010609060101010101" pitchFamily="49" charset="-122"/>
                <a:sym typeface="+mn-ea"/>
              </a:rPr>
              <a:t>完善汽车行业相关国家政策的取向分析</a:t>
            </a:r>
            <a:endParaRPr lang="zh-CN" altLang="en-US" sz="36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完善支持新能源汽车发展的政策体系</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前，我国新能源汽车产业发展已进入增长期，在全球范围内形成了一定优势。主要表现在：政策体系不断完备，产业规模全球领先，技术水平显著提升，企业实力明显增强，配套环境日益优化等方面。但是，也必须看到，产业发展的基础还不牢固，动力电池综合性能仍需提升，从资源开发到回收利用等全产业链的发展还不够平衡，安全问题也不容忽视。因此，国家有关部委将进一步做好以下几方面工作。一是完善产业政策体系。深化供给侧行业改革，按照高质量发展的要求完善配套建设，包括加强新能源汽车保险、租赁、维修保养、二手车交易到服务体系的建设。二是对于新能源汽车补贴的整体思路，将依然秉承扶优扶强的核心思路，此外还将建立动态调整机制并继续提高技术门槛。三是加强新能源汽车的监管。开展新能源汽车安全专项排查，保障新能源汽车的安全运行；健全新能源汽车安全标准规范体系，加快推进新能源汽车安全强制性国家标准的发布实施。四是进一步完善体制机制，有关部门协调推进建立健全新能源汽车消防救援、年检、产品召回等项制度。</a:t>
            </a: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zh-CN" altLang="en-US" sz="3600" b="1" dirty="0" smtClean="0">
                <a:solidFill>
                  <a:srgbClr val="8F0000"/>
                </a:solidFill>
                <a:ea typeface="黑体" panose="02010609060101010101" pitchFamily="49" charset="-122"/>
                <a:sym typeface="+mn-ea"/>
              </a:rPr>
              <a:t>完善汽车行业相关国家政策的取向分析</a:t>
            </a:r>
            <a:endParaRPr lang="zh-CN" altLang="en-US" sz="36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完善新能源汽车补贴政策</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关于调整完善新能源汽车推广应用财政补贴政策的通知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政策按照扶优扶强的导向，提高了技术门槛要求，完善新能源汽车补贴标准，分类调整运营里程要求，着力推动企业加快技术创新，降低生产成本，促进优势企业和产品做优做强，使新能源汽车技术水平加速提升，乘用车的主流车型续驶里程提升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公里以上，安全性，可靠性及能耗水平明显优化。但是，产业发展基础还很不牢固，与全球先进水平相比仍然存在着较明显的差距。因此，国家有关部委完善新能源汽车补贴政策将采取以下举措。一是坚持扶优扶强的政策导向。继续提高补贴技术门槛，集中精力和财力支持优势产品、优势企业，促进优质企业和产品做大做强，加快推动新能源汽车产业供给侧的改革。二是充分发挥市场机制的作用。利用通行政策带来的便利，限行限号，降低使用环节的成本，使新能源汽车具备主要竞争优势。三是推进新能源汽车积分政策的加快实施，落实补贴的退坡方案，加快转变支持方式，参照美国、德国等国家推广新能源汽车的经验，完善相关的补贴政策措施。</a:t>
            </a:r>
          </a:p>
        </p:txBody>
      </p:sp>
      <p:grpSp>
        <p:nvGrpSpPr>
          <p:cNvPr id="2" name="组合 8"/>
          <p:cNvGrpSpPr/>
          <p:nvPr/>
        </p:nvGrpSpPr>
        <p:grpSpPr bwMode="auto">
          <a:xfrm>
            <a:off x="-23813" y="354013"/>
            <a:ext cx="2068513"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zh-CN" altLang="en-US" sz="3600" b="1" dirty="0" smtClean="0">
                <a:solidFill>
                  <a:srgbClr val="8F0000"/>
                </a:solidFill>
                <a:ea typeface="黑体" panose="02010609060101010101" pitchFamily="49" charset="-122"/>
                <a:sym typeface="+mn-ea"/>
              </a:rPr>
              <a:t>完善汽车行业相关国家政策的取向分析</a:t>
            </a:r>
            <a:endParaRPr lang="zh-CN" altLang="en-US" sz="36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制定实施智能汽车创新发展战略</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日，国家发展改革委产业协调司发布了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目前，我国已组建车联网产业发展专项委员会，公布了“智能网联汽车技术路线图”；推进组建智能网联汽车研究院，加快智能网联汽车创新中心建设；制定发布了国家车联网产业标准体系建设指南，出台了“智能网联汽车道路测试管理规范”和智能网联汽车自动驾驶功能测试的规程试行稿。我国智能网联汽车在关键技术研发应用、产业链布局、测试示范等方面取得了积极进展。但是，仍存在基础核心技术创新不足，法律法规和技术标准相对滞后，信息安全监管机制缺失等问题，急需国家层面加强统筹规划，协调推进各项工作。因此，下一步，国家有关部委将重点做好以下几方面的工作：一是加强技术协同攻关，实现创新驱动发展。二是完善政策法规，营造良好的发展环境。积极推动适用于智能网联汽车的法律法规的制定，研究促进产业技术研发和推广应用的支持措施。三是强化信息安全，为产业的发展保驾护航。四是深化国际合作，参与国际标准法规的制定。同时，将尽快出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grpSp>
        <p:nvGrpSpPr>
          <p:cNvPr id="2" name="组合 8"/>
          <p:cNvGrpSpPr/>
          <p:nvPr/>
        </p:nvGrpSpPr>
        <p:grpSpPr bwMode="auto">
          <a:xfrm>
            <a:off x="-23813" y="354013"/>
            <a:ext cx="2068513"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zh-CN" altLang="en-US" sz="3600" b="1" dirty="0" smtClean="0">
                <a:solidFill>
                  <a:srgbClr val="8F0000"/>
                </a:solidFill>
                <a:ea typeface="黑体" panose="02010609060101010101" pitchFamily="49" charset="-122"/>
                <a:sym typeface="+mn-ea"/>
              </a:rPr>
              <a:t>完善汽车行业相关国家政策的取向分析</a:t>
            </a:r>
            <a:endParaRPr lang="zh-CN" altLang="en-US" sz="36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制定道路机动车辆生产企业及产品准入许可管理办法</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日，工业和信息化部印发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道路机动车辆生产企业及产品准入许可管理办法（征求意见稿）</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制定该管理办法旨在解决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车辆生产企业及产品公告</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理实践中存在的许可管理文件分散、法律层级较低、许可类型过散过细、企业资源整合利用不足、适应新技术发展不充分等问题，推动车辆生产企业及产品准入许可管理改革，缩减审批范围、优化管理流程，促进汽车产业健康持续高质量发展。</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该管理办法的主要改革思路有以下几点：一、简化准入的许可管理，除新建企业及新产品外，对已获得许可企业及产品的变更事项改为备案管理，大幅减少企业和产品许可事项。二、研究车辆产品系族管理办法，企业生产同一系族类的产品不需要重复申请许可。三、全面放开检测市场。通过国家级认证和认定具备开展车辆产品准入、检验所需能力的检测单位，均可承担产品准入的检验工作。四、对符合规定的企业集团给予简化审查。五、鼓励创新技术和产品应用，为智能网联汽车等创新产品进入公告做好铺垫。</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据悉，</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道路机动车辆生产企业及产品准入许可管理办法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正式稿有望于年内发布。</a:t>
            </a:r>
          </a:p>
        </p:txBody>
      </p:sp>
      <p:grpSp>
        <p:nvGrpSpPr>
          <p:cNvPr id="2" name="组合 8"/>
          <p:cNvGrpSpPr/>
          <p:nvPr/>
        </p:nvGrpSpPr>
        <p:grpSpPr bwMode="auto">
          <a:xfrm>
            <a:off x="-23813" y="354013"/>
            <a:ext cx="2068513"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zh-CN" altLang="en-US" sz="3600" b="1" dirty="0" smtClean="0">
                <a:solidFill>
                  <a:srgbClr val="8F0000"/>
                </a:solidFill>
                <a:ea typeface="黑体" panose="02010609060101010101" pitchFamily="49" charset="-122"/>
                <a:sym typeface="+mn-ea"/>
              </a:rPr>
              <a:t>完善汽车行业相关国家政策的取向分析</a:t>
            </a:r>
            <a:endParaRPr lang="zh-CN" altLang="en-US" sz="36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开展燃料电池汽车示范运行</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燃料电池汽车具有环保性能佳、转化效率高、加注时间短、续航里程长等优势，是未来汽车工业可持续化发展的重要方向，是应对全球能源短缺和环境污染的重要战略举措。我国自</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年以来，相继发布了一系列政策，引导并鼓励包括氢燃料电池在内的氢能产业发展，但目前在燃料电池技术发展、氢能产业装备制造等方面相对滞后，氢能产业发展速度落后于发达国家。</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氢能源及燃料电池产业创新战略联盟在北京正式成立。工业和信息化部部长苗圩在会上表示，下一步，国家有关部委将共同推动我国能源产业和汽车产业高质量健康持续发展。一是完善顶层设计。研究制定促进燃料电池汽车产业发展和推广应用的工作方案和加氢站建设规划，进一步明确国家战略导向，给予氢燃料电池汽车产业发展稳定的政策预期。二是加强技术攻关。支持能源企业、整车企业加大在氢能供给、燃料电池汽车等方面的投入力度，带动全产业链发展。三是开展示范运行。选取政府有积极性、氢能和燃料电池产业基础较好的地区，开展推广应用试点示范。</a:t>
            </a:r>
          </a:p>
        </p:txBody>
      </p:sp>
      <p:grpSp>
        <p:nvGrpSpPr>
          <p:cNvPr id="2" name="组合 8"/>
          <p:cNvGrpSpPr/>
          <p:nvPr/>
        </p:nvGrpSpPr>
        <p:grpSpPr bwMode="auto">
          <a:xfrm>
            <a:off x="-23813" y="354013"/>
            <a:ext cx="2068513"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p>
        </p:txBody>
      </p:sp>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zh-CN" altLang="en-US" sz="3600" b="1" dirty="0" smtClean="0">
                <a:solidFill>
                  <a:srgbClr val="8F0000"/>
                </a:solidFill>
                <a:ea typeface="黑体" panose="02010609060101010101" pitchFamily="49" charset="-122"/>
                <a:sym typeface="+mn-ea"/>
              </a:rPr>
              <a:t>完善汽车行业相关国家政策的取向分析</a:t>
            </a:r>
            <a:endParaRPr lang="zh-CN" altLang="en-US" sz="36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落实促进汽车消费优化升级涉及的政策</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完善促进消费体制机制实施方案（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六个方面二十六项具体要求，其中，第九项要求为促进汽车消费优化升级。所涉及的政策包括继续实施新能源汽车车辆购置税惠政策和其他财税优惠政策；完善新能源汽车积分管理制度；完善新能源汽车充电设施标准规范，加大停车设施建设资金支持力度；研究制定促进智能汽车创新发展的政策措施；实施汽车销售管理办法，鼓励发展共享型、节约型、社会化的汽车流通体系；全面取消二手车限迁政策，便利二手车交易；修订报废汽车回收管理办法；严格汽车产品质量监管，健全质量责任追究机制。共八项具体政策。其中多项政策下一步完善的取向已在前面进行了分析，不再赘述。</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共中央政治局召开会议，分析研究当前经济形势，部署当前经济工作。会议指出，我国经济正在由高速增长阶段转向高质量发展阶段，外部环境也发生深刻变化，一些政策效应有待进一步释放。因此，建议国家有关部委尽快落实促进汽车消费优化升级政策，促进汽车市场平稳增长。</a:t>
            </a:r>
          </a:p>
        </p:txBody>
      </p:sp>
      <p:grpSp>
        <p:nvGrpSpPr>
          <p:cNvPr id="2" name="组合 8"/>
          <p:cNvGrpSpPr/>
          <p:nvPr/>
        </p:nvGrpSpPr>
        <p:grpSpPr bwMode="auto">
          <a:xfrm>
            <a:off x="-23813" y="354013"/>
            <a:ext cx="2068513"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p>
        </p:txBody>
      </p:sp>
    </p:spTree>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2782</Words>
  <Application>Microsoft Office PowerPoint</Application>
  <PresentationFormat>自定义</PresentationFormat>
  <Paragraphs>84</Paragraphs>
  <Slides>12</Slides>
  <Notes>12</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12</vt:i4>
      </vt:variant>
    </vt:vector>
  </HeadingPairs>
  <TitlesOfParts>
    <vt:vector size="24" baseType="lpstr">
      <vt:lpstr>Impact MT Std</vt:lpstr>
      <vt:lpstr>等线</vt:lpstr>
      <vt:lpstr>等线 Light</vt:lpstr>
      <vt:lpstr>黑体</vt:lpstr>
      <vt:lpstr>宋体</vt:lpstr>
      <vt:lpstr>微软雅黑</vt:lpstr>
      <vt:lpstr>Agency FB</vt:lpstr>
      <vt:lpstr>Arial</vt:lpstr>
      <vt:lpstr>Calibri</vt:lpstr>
      <vt:lpstr>第一PPT，www.1ppt.com</vt:lpstr>
      <vt:lpstr>1_第一PPT，www.1ppt.com</vt:lpstr>
      <vt:lpstr>think-cell Slide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红色箭头</dc:title>
  <dc:creator/>
  <cp:keywords>第一PPT模板网：www.1ppt.com</cp:keywords>
  <cp:lastModifiedBy/>
  <cp:revision>120</cp:revision>
  <dcterms:created xsi:type="dcterms:W3CDTF">2016-09-19T10:32:00Z</dcterms:created>
  <dcterms:modified xsi:type="dcterms:W3CDTF">2018-12-10T02:46:14Z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