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bin" ContentType="application/vnd.openxmlformats-officedocument.oleObject"/>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3" r:id="rId2"/>
  </p:sldMasterIdLst>
  <p:notesMasterIdLst>
    <p:notesMasterId r:id="rId17"/>
  </p:notesMasterIdLst>
  <p:handoutMasterIdLst>
    <p:handoutMasterId r:id="rId18"/>
  </p:handoutMasterIdLst>
  <p:sldIdLst>
    <p:sldId id="3095" r:id="rId3"/>
    <p:sldId id="3266" r:id="rId4"/>
    <p:sldId id="3270" r:id="rId5"/>
    <p:sldId id="3281" r:id="rId6"/>
    <p:sldId id="3271" r:id="rId7"/>
    <p:sldId id="3282" r:id="rId8"/>
    <p:sldId id="3285" r:id="rId9"/>
    <p:sldId id="3288" r:id="rId10"/>
    <p:sldId id="3283" r:id="rId11"/>
    <p:sldId id="3284" r:id="rId12"/>
    <p:sldId id="3286" r:id="rId13"/>
    <p:sldId id="3289" r:id="rId14"/>
    <p:sldId id="3287" r:id="rId15"/>
    <p:sldId id="3204" r:id="rId16"/>
  </p:sldIdLst>
  <p:sldSz cx="12858750" cy="723265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0000"/>
    <a:srgbClr val="4A4A4A"/>
    <a:srgbClr val="636363"/>
    <a:srgbClr val="CE3184"/>
    <a:srgbClr val="66CCFF"/>
    <a:srgbClr val="99CCFF"/>
    <a:srgbClr val="0000FF"/>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59" autoAdjust="0"/>
    <p:restoredTop sz="76932" autoAdjust="0"/>
  </p:normalViewPr>
  <p:slideViewPr>
    <p:cSldViewPr>
      <p:cViewPr varScale="1">
        <p:scale>
          <a:sx n="68" d="100"/>
          <a:sy n="68" d="100"/>
        </p:scale>
        <p:origin x="-696" y="-102"/>
      </p:cViewPr>
      <p:guideLst>
        <p:guide orient="horz" pos="349"/>
        <p:guide orient="horz" pos="4183"/>
        <p:guide pos="4005"/>
        <p:guide pos="512"/>
        <p:guide pos="7588"/>
      </p:guideLst>
    </p:cSldViewPr>
  </p:slideViewPr>
  <p:outlineViewPr>
    <p:cViewPr>
      <p:scale>
        <a:sx n="100" d="100"/>
        <a:sy n="100" d="100"/>
      </p:scale>
      <p:origin x="0" y="0"/>
    </p:cViewPr>
  </p:outlineViewPr>
  <p:notesTextViewPr>
    <p:cViewPr>
      <p:scale>
        <a:sx n="1" d="1"/>
        <a:sy n="1" d="1"/>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pPr>
              <a:defRPr/>
            </a:pPr>
            <a:endParaRPr lang="zh-CN" altLang="en-US"/>
          </a:p>
        </p:txBody>
      </p:sp>
      <p:sp>
        <p:nvSpPr>
          <p:cNvPr id="12185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pPr>
              <a:defRPr/>
            </a:pPr>
            <a:fld id="{2C0DCB64-7A47-4AF0-B87D-E310389B7C41}" type="datetime1">
              <a:rPr lang="zh-CN" altLang="en-US"/>
              <a:pPr>
                <a:defRPr/>
              </a:pPr>
              <a:t>2019/2/16</a:t>
            </a:fld>
            <a:endParaRPr lang="en-US" altLang="zh-CN"/>
          </a:p>
        </p:txBody>
      </p:sp>
      <p:sp>
        <p:nvSpPr>
          <p:cNvPr id="12186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pPr>
              <a:defRPr/>
            </a:pPr>
            <a:endParaRPr lang="en-US" altLang="zh-CN"/>
          </a:p>
        </p:txBody>
      </p:sp>
      <p:sp>
        <p:nvSpPr>
          <p:cNvPr id="12186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pPr>
              <a:defRPr/>
            </a:pPr>
            <a:fld id="{AB2E0ABA-C817-4786-952E-8F03C6062453}"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3E0F59E6-18D9-432D-A068-B154A1B7B10E}" type="datetime1">
              <a:rPr lang="zh-CN" altLang="en-US"/>
              <a:pPr>
                <a:defRPr/>
              </a:pPr>
              <a:t>2019/2/16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a:defRPr/>
            </a:pPr>
            <a:fld id="{FC52E32D-12AB-4BA0-BFBD-142BBE8F002C}"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644E241A-6CD3-4950-A585-986A300B566E}" type="slidenum">
              <a:rPr lang="zh-CN" altLang="en-US" smtClean="0"/>
              <a:pPr/>
              <a:t>1</a:t>
            </a:fld>
            <a:endParaRPr lang="en-US" altLang="zh-CN" smtClean="0"/>
          </a:p>
        </p:txBody>
      </p:sp>
      <p:sp>
        <p:nvSpPr>
          <p:cNvPr id="19459"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19460"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r>
              <a:rPr lang="zh-CN" altLang="en-US" dirty="0" smtClean="0"/>
              <a:t>数据来源：</a:t>
            </a:r>
            <a:r>
              <a:rPr lang="en-US" altLang="zh-CN" dirty="0" smtClean="0"/>
              <a:t>2018711_CPCA Data_201612-201806.xls</a:t>
            </a:r>
          </a:p>
          <a:p>
            <a:r>
              <a:rPr lang="en-US" altLang="zh-CN" dirty="0" smtClean="0"/>
              <a:t>WorkSheet_201806</a:t>
            </a:r>
            <a:r>
              <a:rPr lang="zh-CN" altLang="en-US" dirty="0" smtClean="0"/>
              <a:t>终稿</a:t>
            </a:r>
            <a:r>
              <a:rPr lang="en-US" altLang="zh-CN" dirty="0" smtClean="0"/>
              <a:t>.</a:t>
            </a:r>
            <a:r>
              <a:rPr lang="en-US" altLang="zh-CN" dirty="0" err="1" smtClean="0"/>
              <a:t>xlsx</a:t>
            </a:r>
            <a:endParaRPr lang="zh-CN" altLang="en-US" dirty="0" smtClean="0"/>
          </a:p>
        </p:txBody>
      </p:sp>
      <p:sp>
        <p:nvSpPr>
          <p:cNvPr id="19461"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16682E-F49C-4771-895B-B7D154A7566B}" type="slidenum">
              <a:rPr lang="zh-CN" altLang="en-US" sz="1200"/>
              <a:pPr algn="r" eaLnBrk="1" hangingPunct="1">
                <a:spcBef>
                  <a:spcPct val="0"/>
                </a:spcBef>
              </a:pPr>
              <a:t>1</a:t>
            </a:fld>
            <a:endParaRPr lang="en-US" altLang="zh-CN"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10</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10</a:t>
            </a:fld>
            <a:endParaRPr lang="en-US" altLang="zh-CN"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11</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11</a:t>
            </a:fld>
            <a:endParaRPr lang="en-US" altLang="zh-CN"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12</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12</a:t>
            </a:fld>
            <a:endParaRPr lang="en-US" altLang="zh-CN"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13</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13</a:t>
            </a:fld>
            <a:endParaRPr lang="en-US" altLang="zh-CN"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6E6A6B8F-5492-4588-B00B-6D9421047D06}" type="slidenum">
              <a:rPr lang="zh-CN" altLang="en-US" smtClean="0"/>
              <a:pPr/>
              <a:t>14</a:t>
            </a:fld>
            <a:endParaRPr lang="en-US" altLang="zh-CN" smtClean="0"/>
          </a:p>
        </p:txBody>
      </p:sp>
      <p:sp>
        <p:nvSpPr>
          <p:cNvPr id="64515"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4516"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64517"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DC3DBF17-CC3E-4BB0-B91C-74334F46ED75}" type="slidenum">
              <a:rPr lang="zh-CN" altLang="en-US" sz="1200"/>
              <a:pPr algn="r" eaLnBrk="1" hangingPunct="1">
                <a:spcBef>
                  <a:spcPct val="0"/>
                </a:spcBef>
              </a:pPr>
              <a:t>14</a:t>
            </a:fld>
            <a:endParaRPr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2</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2</a:t>
            </a:fld>
            <a:endParaRPr lang="en-US" altLang="zh-CN"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3</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3</a:t>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4</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4</a:t>
            </a:fld>
            <a:endParaRPr lang="en-US" altLang="zh-CN"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5</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5</a:t>
            </a:fld>
            <a:endParaRPr lang="en-US" altLang="zh-CN"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6</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6</a:t>
            </a:fld>
            <a:endParaRPr lang="en-US" altLang="zh-CN"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7</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7</a:t>
            </a:fld>
            <a:endParaRPr lang="en-US" altLang="zh-CN"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8</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8</a:t>
            </a:fld>
            <a:endParaRPr lang="en-US" altLang="zh-CN"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fld id="{945596F1-83FE-49C9-918D-DF3443F54467}" type="slidenum">
              <a:rPr lang="zh-CN" altLang="en-US" smtClean="0"/>
              <a:pPr/>
              <a:t>9</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9</a:t>
            </a:fld>
            <a:endParaRPr lang="en-US" altLang="zh-CN"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hyperlink" Target="mailto:yanghua@sxtauto.com.cn"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vmlDrawing" Target="../drawings/vmlDrawing4.vml"/><Relationship Id="rId5" Type="http://schemas.openxmlformats.org/officeDocument/2006/relationships/image" Target="../media/image2.png"/><Relationship Id="rId4" Type="http://schemas.openxmlformats.org/officeDocument/2006/relationships/hyperlink" Target="mailto:yanghua@sxtauto.com.cn"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7983385-7E4F-49F6-9CCF-F14E9EAEC03A}" type="datetime1">
              <a:rPr lang="zh-CN" altLang="en-US"/>
              <a:pPr>
                <a:defRPr/>
              </a:pPr>
              <a:t>2019/2/16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DE5605AF-A492-4B94-BB46-3B77785E1D65}" type="slidenum">
              <a:rPr lang="zh-CN" altLang="en-US"/>
              <a:pPr>
                <a:defRPr/>
              </a:pPr>
              <a:t>‹#›</a:t>
            </a:fld>
            <a:endParaRPr lang="en-US" altLang="zh-CN"/>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graphicFrame>
        <p:nvGraphicFramePr>
          <p:cNvPr id="4" name="对象 3" hidden="1"/>
          <p:cNvGraphicFramePr>
            <a:graphicFrameLocks/>
          </p:cNvGraphicFramePr>
          <p:nvPr userDrawn="1"/>
        </p:nvGraphicFramePr>
        <p:xfrm>
          <a:off x="1588" y="1588"/>
          <a:ext cx="1587" cy="1587"/>
        </p:xfrm>
        <a:graphic>
          <a:graphicData uri="http://schemas.openxmlformats.org/presentationml/2006/ole">
            <p:oleObj spid="_x0000_s2049" name="think-cell Slide" r:id="rId3" imgW="360" imgH="360" progId="">
              <p:embed/>
            </p:oleObj>
          </a:graphicData>
        </a:graphic>
      </p:graphicFrame>
      <p:sp>
        <p:nvSpPr>
          <p:cNvPr id="2" name="Text Box 12"/>
          <p:cNvSpPr txBox="1">
            <a:spLocks noChangeArrowheads="1"/>
          </p:cNvSpPr>
          <p:nvPr userDrawn="1"/>
        </p:nvSpPr>
        <p:spPr bwMode="auto">
          <a:xfrm>
            <a:off x="0" y="6918325"/>
            <a:ext cx="1285875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dirty="0"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dirty="0" smtClean="0">
                <a:solidFill>
                  <a:schemeClr val="accent1"/>
                </a:solidFill>
                <a:latin typeface="Arial" panose="020B0604020202020204" pitchFamily="34" charset="0"/>
                <a:ea typeface="微软雅黑" panose="020B0503020204020204" pitchFamily="34" charset="-122"/>
              </a:rPr>
              <a:t>423</a:t>
            </a:r>
            <a:r>
              <a:rPr lang="zh-CN" altLang="en-US" sz="1200" b="1" dirty="0" smtClean="0">
                <a:solidFill>
                  <a:schemeClr val="accent1"/>
                </a:solidFill>
                <a:latin typeface="Arial" panose="020B0604020202020204" pitchFamily="34" charset="0"/>
                <a:ea typeface="微软雅黑" panose="020B0503020204020204" pitchFamily="34" charset="-122"/>
              </a:rPr>
              <a:t>号</a:t>
            </a:r>
            <a:r>
              <a:rPr lang="en-US" altLang="zh-CN" sz="1200" b="1" dirty="0" smtClean="0">
                <a:solidFill>
                  <a:schemeClr val="accent1"/>
                </a:solidFill>
                <a:latin typeface="Arial" panose="020B0604020202020204" pitchFamily="34" charset="0"/>
                <a:ea typeface="微软雅黑" panose="020B0503020204020204" pitchFamily="34" charset="-122"/>
              </a:rPr>
              <a:t>18</a:t>
            </a:r>
            <a:r>
              <a:rPr lang="zh-CN" altLang="en-US" sz="1200" b="1" dirty="0" smtClean="0">
                <a:solidFill>
                  <a:schemeClr val="accent1"/>
                </a:solidFill>
                <a:latin typeface="Arial" panose="020B0604020202020204" pitchFamily="34" charset="0"/>
                <a:ea typeface="微软雅黑" panose="020B0503020204020204" pitchFamily="34" charset="-122"/>
              </a:rPr>
              <a:t>号楼</a:t>
            </a:r>
            <a:r>
              <a:rPr lang="en-US" altLang="zh-CN" sz="1200" b="1" dirty="0" smtClean="0">
                <a:solidFill>
                  <a:schemeClr val="accent1"/>
                </a:solidFill>
                <a:latin typeface="Arial" panose="020B0604020202020204" pitchFamily="34" charset="0"/>
                <a:ea typeface="微软雅黑" panose="020B0503020204020204" pitchFamily="34" charset="-122"/>
              </a:rPr>
              <a:t>1103</a:t>
            </a:r>
            <a:r>
              <a:rPr lang="zh-CN" altLang="en-US" sz="1200" b="1" dirty="0" smtClean="0">
                <a:solidFill>
                  <a:schemeClr val="accent1"/>
                </a:solidFill>
                <a:latin typeface="Arial" panose="020B0604020202020204" pitchFamily="34" charset="0"/>
                <a:ea typeface="微软雅黑" panose="020B0503020204020204" pitchFamily="34" charset="-122"/>
              </a:rPr>
              <a:t>室  电话：</a:t>
            </a:r>
            <a:r>
              <a:rPr lang="en-US" altLang="zh-CN" sz="1200" b="1" dirty="0" smtClean="0">
                <a:solidFill>
                  <a:schemeClr val="accent1"/>
                </a:solidFill>
                <a:latin typeface="Arial" panose="020B0604020202020204" pitchFamily="34" charset="0"/>
                <a:ea typeface="微软雅黑" panose="020B0503020204020204" pitchFamily="34" charset="-122"/>
              </a:rPr>
              <a:t>021-52680968   </a:t>
            </a:r>
            <a:r>
              <a:rPr lang="zh-CN" altLang="en-US" sz="1200" b="1" dirty="0" smtClean="0">
                <a:solidFill>
                  <a:schemeClr val="accent1"/>
                </a:solidFill>
                <a:latin typeface="Arial" panose="020B0604020202020204" pitchFamily="34" charset="0"/>
                <a:ea typeface="微软雅黑" panose="020B0503020204020204" pitchFamily="34" charset="-122"/>
              </a:rPr>
              <a:t>邮箱：</a:t>
            </a:r>
            <a:r>
              <a:rPr lang="en-US" altLang="zh-CN" sz="1200" b="1" dirty="0" smtClean="0">
                <a:solidFill>
                  <a:schemeClr val="accent1"/>
                </a:solidFill>
                <a:latin typeface="Arial" panose="020B0604020202020204" pitchFamily="34" charset="0"/>
                <a:ea typeface="微软雅黑" panose="020B0503020204020204" pitchFamily="34" charset="-122"/>
                <a:hlinkClick r:id="rId4"/>
              </a:rPr>
              <a:t>yanghua@sxtauto.com.cn</a:t>
            </a:r>
            <a:r>
              <a:rPr lang="en-US" altLang="zh-CN" sz="1200" b="1" dirty="0" smtClean="0">
                <a:solidFill>
                  <a:schemeClr val="accent1"/>
                </a:solidFill>
                <a:latin typeface="Arial" panose="020B0604020202020204" pitchFamily="34" charset="0"/>
                <a:ea typeface="微软雅黑" panose="020B0503020204020204" pitchFamily="34" charset="-122"/>
              </a:rPr>
              <a:t> </a:t>
            </a:r>
            <a:endParaRPr lang="zh-CN" altLang="en-US" sz="1200" b="1" dirty="0" smtClean="0">
              <a:solidFill>
                <a:schemeClr val="accent1"/>
              </a:solidFill>
              <a:latin typeface="Arial" panose="020B0604020202020204" pitchFamily="34" charset="0"/>
              <a:ea typeface="微软雅黑" panose="020B0503020204020204" pitchFamily="34" charset="-122"/>
            </a:endParaRPr>
          </a:p>
        </p:txBody>
      </p:sp>
      <p:pic>
        <p:nvPicPr>
          <p:cNvPr id="3" name="Picture 7" descr="乘联会组合LOGO"/>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等腰三角形 4"/>
          <p:cNvSpPr>
            <a:spLocks noChangeAspect="1"/>
          </p:cNvSpPr>
          <p:nvPr userDrawn="1"/>
        </p:nvSpPr>
        <p:spPr>
          <a:xfrm rot="16200000">
            <a:off x="11867242" y="6991271"/>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a:spLocks noChangeAspect="1"/>
          </p:cNvSpPr>
          <p:nvPr userDrawn="1"/>
        </p:nvSpPr>
        <p:spPr>
          <a:xfrm rot="5400000">
            <a:off x="12405243" y="6991270"/>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userDrawn="1"/>
        </p:nvSpPr>
        <p:spPr>
          <a:xfrm>
            <a:off x="11685959" y="6918325"/>
            <a:ext cx="1025847" cy="253891"/>
          </a:xfrm>
          <a:prstGeom prst="rect">
            <a:avLst/>
          </a:prstGeom>
        </p:spPr>
        <p:txBody>
          <a:bodyPr wrap="square" lIns="68555" tIns="34278" rIns="68555" bIns="34278">
            <a:spAutoFit/>
          </a:bodyPr>
          <a:lstStyle/>
          <a:p>
            <a:pPr algn="ctr"/>
            <a:fld id="{D8E49D4C-81F5-48AC-8DDC-D323A3E91753}" type="slidenum">
              <a:rPr lang="en-US" altLang="zh-CN" sz="1200" b="1" smtClean="0">
                <a:solidFill>
                  <a:srgbClr val="8F0000"/>
                </a:solidFill>
                <a:latin typeface="Impact MT Std" pitchFamily="34" charset="0"/>
                <a:ea typeface="微软雅黑" panose="020B0503020204020204" pitchFamily="34" charset="-122"/>
              </a:rPr>
              <a:pPr algn="ctr"/>
              <a:t>‹#›</a:t>
            </a:fld>
            <a:endParaRPr lang="en-US" altLang="zh-CN" sz="1200" b="1" dirty="0">
              <a:solidFill>
                <a:srgbClr val="8F0000"/>
              </a:solidFill>
              <a:latin typeface="Impact MT Std" pitchFamily="34" charset="0"/>
              <a:ea typeface="微软雅黑" panose="020B0503020204020204" pitchFamily="34" charset="-122"/>
            </a:endParaRPr>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7983385-7E4F-49F6-9CCF-F14E9EAEC03A}" type="datetime1">
              <a:rPr lang="zh-CN" altLang="en-US"/>
              <a:pPr>
                <a:defRPr/>
              </a:pPr>
              <a:t>2019/2/16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DE5605AF-A492-4B94-BB46-3B77785E1D65}" type="slidenum">
              <a:rPr lang="zh-CN" altLang="en-US"/>
              <a:pPr>
                <a:defRPr/>
              </a:pPr>
              <a:t>‹#›</a:t>
            </a:fld>
            <a:endParaRPr lang="en-US" altLang="zh-CN"/>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graphicFrame>
        <p:nvGraphicFramePr>
          <p:cNvPr id="4" name="对象 3" hidden="1"/>
          <p:cNvGraphicFramePr>
            <a:graphicFrameLocks/>
          </p:cNvGraphicFramePr>
          <p:nvPr userDrawn="1"/>
        </p:nvGraphicFramePr>
        <p:xfrm>
          <a:off x="1588" y="1588"/>
          <a:ext cx="1587" cy="1587"/>
        </p:xfrm>
        <a:graphic>
          <a:graphicData uri="http://schemas.openxmlformats.org/presentationml/2006/ole">
            <p:oleObj spid="_x0000_s7169" name="think-cell Slide" r:id="rId3" imgW="360" imgH="360" progId="">
              <p:embed/>
            </p:oleObj>
          </a:graphicData>
        </a:graphic>
      </p:graphicFrame>
      <p:sp>
        <p:nvSpPr>
          <p:cNvPr id="2" name="Text Box 12"/>
          <p:cNvSpPr txBox="1">
            <a:spLocks noChangeArrowheads="1"/>
          </p:cNvSpPr>
          <p:nvPr userDrawn="1"/>
        </p:nvSpPr>
        <p:spPr bwMode="auto">
          <a:xfrm>
            <a:off x="0" y="6918325"/>
            <a:ext cx="1285875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dirty="0"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dirty="0" smtClean="0">
                <a:solidFill>
                  <a:schemeClr val="accent1"/>
                </a:solidFill>
                <a:latin typeface="Arial" panose="020B0604020202020204" pitchFamily="34" charset="0"/>
                <a:ea typeface="微软雅黑" panose="020B0503020204020204" pitchFamily="34" charset="-122"/>
              </a:rPr>
              <a:t>423</a:t>
            </a:r>
            <a:r>
              <a:rPr lang="zh-CN" altLang="en-US" sz="1200" b="1" dirty="0" smtClean="0">
                <a:solidFill>
                  <a:schemeClr val="accent1"/>
                </a:solidFill>
                <a:latin typeface="Arial" panose="020B0604020202020204" pitchFamily="34" charset="0"/>
                <a:ea typeface="微软雅黑" panose="020B0503020204020204" pitchFamily="34" charset="-122"/>
              </a:rPr>
              <a:t>号</a:t>
            </a:r>
            <a:r>
              <a:rPr lang="en-US" altLang="zh-CN" sz="1200" b="1" dirty="0" smtClean="0">
                <a:solidFill>
                  <a:schemeClr val="accent1"/>
                </a:solidFill>
                <a:latin typeface="Arial" panose="020B0604020202020204" pitchFamily="34" charset="0"/>
                <a:ea typeface="微软雅黑" panose="020B0503020204020204" pitchFamily="34" charset="-122"/>
              </a:rPr>
              <a:t>18</a:t>
            </a:r>
            <a:r>
              <a:rPr lang="zh-CN" altLang="en-US" sz="1200" b="1" dirty="0" smtClean="0">
                <a:solidFill>
                  <a:schemeClr val="accent1"/>
                </a:solidFill>
                <a:latin typeface="Arial" panose="020B0604020202020204" pitchFamily="34" charset="0"/>
                <a:ea typeface="微软雅黑" panose="020B0503020204020204" pitchFamily="34" charset="-122"/>
              </a:rPr>
              <a:t>号楼</a:t>
            </a:r>
            <a:r>
              <a:rPr lang="en-US" altLang="zh-CN" sz="1200" b="1" dirty="0" smtClean="0">
                <a:solidFill>
                  <a:schemeClr val="accent1"/>
                </a:solidFill>
                <a:latin typeface="Arial" panose="020B0604020202020204" pitchFamily="34" charset="0"/>
                <a:ea typeface="微软雅黑" panose="020B0503020204020204" pitchFamily="34" charset="-122"/>
              </a:rPr>
              <a:t>1103</a:t>
            </a:r>
            <a:r>
              <a:rPr lang="zh-CN" altLang="en-US" sz="1200" b="1" dirty="0" smtClean="0">
                <a:solidFill>
                  <a:schemeClr val="accent1"/>
                </a:solidFill>
                <a:latin typeface="Arial" panose="020B0604020202020204" pitchFamily="34" charset="0"/>
                <a:ea typeface="微软雅黑" panose="020B0503020204020204" pitchFamily="34" charset="-122"/>
              </a:rPr>
              <a:t>室  电话：</a:t>
            </a:r>
            <a:r>
              <a:rPr lang="en-US" altLang="zh-CN" sz="1200" b="1" dirty="0" smtClean="0">
                <a:solidFill>
                  <a:schemeClr val="accent1"/>
                </a:solidFill>
                <a:latin typeface="Arial" panose="020B0604020202020204" pitchFamily="34" charset="0"/>
                <a:ea typeface="微软雅黑" panose="020B0503020204020204" pitchFamily="34" charset="-122"/>
              </a:rPr>
              <a:t>021-52680968   </a:t>
            </a:r>
            <a:r>
              <a:rPr lang="zh-CN" altLang="en-US" sz="1200" b="1" dirty="0" smtClean="0">
                <a:solidFill>
                  <a:schemeClr val="accent1"/>
                </a:solidFill>
                <a:latin typeface="Arial" panose="020B0604020202020204" pitchFamily="34" charset="0"/>
                <a:ea typeface="微软雅黑" panose="020B0503020204020204" pitchFamily="34" charset="-122"/>
              </a:rPr>
              <a:t>邮箱：</a:t>
            </a:r>
            <a:r>
              <a:rPr lang="en-US" altLang="zh-CN" sz="1200" b="1" dirty="0" smtClean="0">
                <a:solidFill>
                  <a:schemeClr val="accent1"/>
                </a:solidFill>
                <a:latin typeface="Arial" panose="020B0604020202020204" pitchFamily="34" charset="0"/>
                <a:ea typeface="微软雅黑" panose="020B0503020204020204" pitchFamily="34" charset="-122"/>
                <a:hlinkClick r:id="rId4"/>
              </a:rPr>
              <a:t>yanghua@sxtauto.com.cn</a:t>
            </a:r>
            <a:r>
              <a:rPr lang="en-US" altLang="zh-CN" sz="1200" b="1" dirty="0" smtClean="0">
                <a:solidFill>
                  <a:schemeClr val="accent1"/>
                </a:solidFill>
                <a:latin typeface="Arial" panose="020B0604020202020204" pitchFamily="34" charset="0"/>
                <a:ea typeface="微软雅黑" panose="020B0503020204020204" pitchFamily="34" charset="-122"/>
              </a:rPr>
              <a:t> </a:t>
            </a:r>
            <a:endParaRPr lang="zh-CN" altLang="en-US" sz="1200" b="1" dirty="0" smtClean="0">
              <a:solidFill>
                <a:schemeClr val="accent1"/>
              </a:solidFill>
              <a:latin typeface="Arial" panose="020B0604020202020204" pitchFamily="34" charset="0"/>
              <a:ea typeface="微软雅黑" panose="020B0503020204020204" pitchFamily="34" charset="-122"/>
            </a:endParaRPr>
          </a:p>
        </p:txBody>
      </p:sp>
      <p:pic>
        <p:nvPicPr>
          <p:cNvPr id="3" name="Picture 7" descr="乘联会组合LOGO"/>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等腰三角形 4"/>
          <p:cNvSpPr>
            <a:spLocks noChangeAspect="1"/>
          </p:cNvSpPr>
          <p:nvPr userDrawn="1"/>
        </p:nvSpPr>
        <p:spPr>
          <a:xfrm rot="16200000">
            <a:off x="11867242" y="6991271"/>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a:spLocks noChangeAspect="1"/>
          </p:cNvSpPr>
          <p:nvPr userDrawn="1"/>
        </p:nvSpPr>
        <p:spPr>
          <a:xfrm rot="5400000">
            <a:off x="12405243" y="6991270"/>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userDrawn="1"/>
        </p:nvSpPr>
        <p:spPr>
          <a:xfrm>
            <a:off x="11685959" y="6918325"/>
            <a:ext cx="1025847" cy="253891"/>
          </a:xfrm>
          <a:prstGeom prst="rect">
            <a:avLst/>
          </a:prstGeom>
        </p:spPr>
        <p:txBody>
          <a:bodyPr wrap="square" lIns="68555" tIns="34278" rIns="68555" bIns="34278">
            <a:spAutoFit/>
          </a:bodyPr>
          <a:lstStyle/>
          <a:p>
            <a:pPr algn="ctr"/>
            <a:fld id="{D8E49D4C-81F5-48AC-8DDC-D323A3E91753}" type="slidenum">
              <a:rPr lang="en-US" altLang="zh-CN" sz="1200" b="1" smtClean="0">
                <a:solidFill>
                  <a:srgbClr val="8F0000"/>
                </a:solidFill>
                <a:latin typeface="Impact MT Std" pitchFamily="34" charset="0"/>
                <a:ea typeface="微软雅黑" panose="020B0503020204020204" pitchFamily="34" charset="-122"/>
              </a:rPr>
              <a:pPr algn="ctr"/>
              <a:t>‹#›</a:t>
            </a:fld>
            <a:endParaRPr lang="en-US" altLang="zh-CN" sz="1200" b="1" dirty="0">
              <a:solidFill>
                <a:srgbClr val="8F0000"/>
              </a:solidFill>
              <a:latin typeface="Impact MT Std" pitchFamily="34" charset="0"/>
              <a:ea typeface="微软雅黑" panose="020B0503020204020204" pitchFamily="34" charset="-122"/>
            </a:endParaRP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hyperlink" Target="mailto:yanghua@sxtauto.com.cn" TargetMode="External"/><Relationship Id="rId3" Type="http://schemas.openxmlformats.org/officeDocument/2006/relationships/slideLayout" Target="../slideLayouts/slideLayout3.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vmlDrawing" Target="../drawings/vmlDrawing1.vml"/><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hyperlink" Target="mailto:yanghua@sxtauto.com.cn" TargetMode="External"/><Relationship Id="rId3" Type="http://schemas.openxmlformats.org/officeDocument/2006/relationships/slideLayout" Target="../slideLayouts/slideLayout7.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vmlDrawing" Target="../drawings/vmlDrawing3.vml"/><Relationship Id="rId5" Type="http://schemas.openxmlformats.org/officeDocument/2006/relationships/theme" Target="../theme/theme2.xml"/><Relationship Id="rId4" Type="http://schemas.openxmlformats.org/officeDocument/2006/relationships/slideLayout" Target="../slideLayouts/slideLayout8.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hidden="1"/>
          <p:cNvGraphicFramePr>
            <a:graphicFrameLocks/>
          </p:cNvGraphicFramePr>
          <p:nvPr userDrawn="1"/>
        </p:nvGraphicFramePr>
        <p:xfrm>
          <a:off x="1588" y="1588"/>
          <a:ext cx="1587" cy="1587"/>
        </p:xfrm>
        <a:graphic>
          <a:graphicData uri="http://schemas.openxmlformats.org/presentationml/2006/ole">
            <p:oleObj spid="_x0000_s1025" name="think-cell Slide" r:id="rId7" imgW="360" imgH="360" progId="">
              <p:embed/>
            </p:oleObj>
          </a:graphicData>
        </a:graphic>
      </p:graphicFrame>
      <p:sp>
        <p:nvSpPr>
          <p:cNvPr id="1026" name="标题占位符 1"/>
          <p:cNvSpPr>
            <a:spLocks noGrp="1"/>
          </p:cNvSpPr>
          <p:nvPr>
            <p:ph type="title"/>
          </p:nvPr>
        </p:nvSpPr>
        <p:spPr bwMode="auto">
          <a:xfrm>
            <a:off x="884238" y="385763"/>
            <a:ext cx="11090275" cy="139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884238" y="1925638"/>
            <a:ext cx="11090275" cy="4589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9854AF44-AED5-41F1-9CE9-4B2DE23E440A}" type="datetime1">
              <a:rPr lang="zh-CN" altLang="en-US"/>
              <a:pPr>
                <a:defRPr/>
              </a:pPr>
              <a:t>2019/2/16</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en-US" altLang="zh-CN"/>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739A8465-5D4E-4F6C-AA2E-927F3DB85AED}" type="slidenum">
              <a:rPr lang="zh-CN" altLang="en-US"/>
              <a:pPr>
                <a:defRPr/>
              </a:pPr>
              <a:t>‹#›</a:t>
            </a:fld>
            <a:endParaRPr lang="en-US" altLang="zh-CN"/>
          </a:p>
        </p:txBody>
      </p:sp>
      <p:sp>
        <p:nvSpPr>
          <p:cNvPr id="1032" name="Text Box 12"/>
          <p:cNvSpPr txBox="1">
            <a:spLocks noChangeArrowheads="1"/>
          </p:cNvSpPr>
          <p:nvPr userDrawn="1"/>
        </p:nvSpPr>
        <p:spPr bwMode="auto">
          <a:xfrm>
            <a:off x="-50800" y="6918325"/>
            <a:ext cx="1290955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smtClean="0">
                <a:solidFill>
                  <a:schemeClr val="accent1"/>
                </a:solidFill>
                <a:latin typeface="Arial" panose="020B0604020202020204" pitchFamily="34" charset="0"/>
                <a:ea typeface="微软雅黑" panose="020B0503020204020204" pitchFamily="34" charset="-122"/>
              </a:rPr>
              <a:t>423</a:t>
            </a:r>
            <a:r>
              <a:rPr lang="zh-CN" altLang="en-US" sz="1200" b="1" smtClean="0">
                <a:solidFill>
                  <a:schemeClr val="accent1"/>
                </a:solidFill>
                <a:latin typeface="Arial" panose="020B0604020202020204" pitchFamily="34" charset="0"/>
                <a:ea typeface="微软雅黑" panose="020B0503020204020204" pitchFamily="34" charset="-122"/>
              </a:rPr>
              <a:t>号</a:t>
            </a:r>
            <a:r>
              <a:rPr lang="en-US" altLang="zh-CN" sz="1200" b="1" smtClean="0">
                <a:solidFill>
                  <a:schemeClr val="accent1"/>
                </a:solidFill>
                <a:latin typeface="Arial" panose="020B0604020202020204" pitchFamily="34" charset="0"/>
                <a:ea typeface="微软雅黑" panose="020B0503020204020204" pitchFamily="34" charset="-122"/>
              </a:rPr>
              <a:t>18</a:t>
            </a:r>
            <a:r>
              <a:rPr lang="zh-CN" altLang="en-US" sz="1200" b="1" smtClean="0">
                <a:solidFill>
                  <a:schemeClr val="accent1"/>
                </a:solidFill>
                <a:latin typeface="Arial" panose="020B0604020202020204" pitchFamily="34" charset="0"/>
                <a:ea typeface="微软雅黑" panose="020B0503020204020204" pitchFamily="34" charset="-122"/>
              </a:rPr>
              <a:t>号楼</a:t>
            </a:r>
            <a:r>
              <a:rPr lang="en-US" altLang="zh-CN" sz="1200" b="1" smtClean="0">
                <a:solidFill>
                  <a:schemeClr val="accent1"/>
                </a:solidFill>
                <a:latin typeface="Arial" panose="020B0604020202020204" pitchFamily="34" charset="0"/>
                <a:ea typeface="微软雅黑" panose="020B0503020204020204" pitchFamily="34" charset="-122"/>
              </a:rPr>
              <a:t>1103</a:t>
            </a:r>
            <a:r>
              <a:rPr lang="zh-CN" altLang="en-US" sz="1200" b="1" smtClean="0">
                <a:solidFill>
                  <a:schemeClr val="accent1"/>
                </a:solidFill>
                <a:latin typeface="Arial" panose="020B0604020202020204" pitchFamily="34" charset="0"/>
                <a:ea typeface="微软雅黑" panose="020B0503020204020204" pitchFamily="34" charset="-122"/>
              </a:rPr>
              <a:t>室  电话：</a:t>
            </a:r>
            <a:r>
              <a:rPr lang="en-US" altLang="zh-CN" sz="1200" b="1" smtClean="0">
                <a:solidFill>
                  <a:schemeClr val="accent1"/>
                </a:solidFill>
                <a:latin typeface="Arial" panose="020B0604020202020204" pitchFamily="34" charset="0"/>
                <a:ea typeface="微软雅黑" panose="020B0503020204020204" pitchFamily="34" charset="-122"/>
              </a:rPr>
              <a:t>021-52680968   </a:t>
            </a:r>
            <a:r>
              <a:rPr lang="en-US" altLang="en-US" sz="1200" b="1" smtClean="0">
                <a:solidFill>
                  <a:schemeClr val="accent1"/>
                </a:solidFill>
                <a:latin typeface="Arial" panose="020B0604020202020204" pitchFamily="34" charset="0"/>
                <a:ea typeface="微软雅黑" panose="020B0503020204020204" pitchFamily="34" charset="-122"/>
              </a:rPr>
              <a:t>邮箱</a:t>
            </a:r>
            <a:r>
              <a:rPr lang="zh-CN" altLang="en-US" sz="1200" b="1" smtClean="0">
                <a:solidFill>
                  <a:schemeClr val="accent1"/>
                </a:solidFill>
                <a:latin typeface="Arial" panose="020B0604020202020204" pitchFamily="34" charset="0"/>
                <a:ea typeface="微软雅黑" panose="020B0503020204020204" pitchFamily="34" charset="-122"/>
              </a:rPr>
              <a:t>：</a:t>
            </a:r>
            <a:r>
              <a:rPr lang="en-US" altLang="zh-CN" sz="1200" b="1" smtClean="0">
                <a:solidFill>
                  <a:schemeClr val="accent1"/>
                </a:solidFill>
                <a:latin typeface="Arial" panose="020B0604020202020204" pitchFamily="34" charset="0"/>
                <a:ea typeface="微软雅黑" panose="020B0503020204020204" pitchFamily="34" charset="-122"/>
                <a:hlinkClick r:id="rId8"/>
              </a:rPr>
              <a:t>yanghua@sxtauto.com.cn</a:t>
            </a:r>
            <a:r>
              <a:rPr lang="en-US" altLang="zh-CN" sz="1200" b="1" smtClean="0">
                <a:solidFill>
                  <a:schemeClr val="accent1"/>
                </a:solidFill>
                <a:latin typeface="Arial" panose="020B0604020202020204" pitchFamily="34" charset="0"/>
                <a:ea typeface="微软雅黑" panose="020B0503020204020204" pitchFamily="34" charset="-122"/>
              </a:rPr>
              <a:t>                                                                                              </a:t>
            </a:r>
            <a:r>
              <a:rPr lang="zh-CN" altLang="en-US" sz="1200" b="1" smtClean="0">
                <a:solidFill>
                  <a:schemeClr val="accent1"/>
                </a:solidFill>
                <a:latin typeface="Arial" panose="020B0604020202020204" pitchFamily="34" charset="0"/>
                <a:ea typeface="微软雅黑" panose="020B0503020204020204" pitchFamily="34" charset="-122"/>
              </a:rPr>
              <a:t>月度信息发布</a:t>
            </a:r>
          </a:p>
        </p:txBody>
      </p:sp>
      <p:pic>
        <p:nvPicPr>
          <p:cNvPr id="2" name="Picture 11" descr="乘联会组合LOGO"/>
          <p:cNvPicPr>
            <a:picLocks noChangeAspect="1" noChangeArrowheads="1"/>
          </p:cNvPicPr>
          <p:nvPr userDrawn="1"/>
        </p:nvPicPr>
        <p:blipFill>
          <a:blip r:embed="rId9" cstate="print">
            <a:extLst>
              <a:ext uri="{28A0092B-C50C-407E-A947-70E740481C1C}">
                <a14:useLocalDpi xmlns:a14="http://schemas.microsoft.com/office/drawing/2010/main" xmlns=""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advClick="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hidden="1"/>
          <p:cNvGraphicFramePr>
            <a:graphicFrameLocks/>
          </p:cNvGraphicFramePr>
          <p:nvPr userDrawn="1"/>
        </p:nvGraphicFramePr>
        <p:xfrm>
          <a:off x="1588" y="1588"/>
          <a:ext cx="1587" cy="1587"/>
        </p:xfrm>
        <a:graphic>
          <a:graphicData uri="http://schemas.openxmlformats.org/presentationml/2006/ole">
            <p:oleObj spid="_x0000_s6145" name="think-cell Slide" r:id="rId7" imgW="360" imgH="360" progId="">
              <p:embed/>
            </p:oleObj>
          </a:graphicData>
        </a:graphic>
      </p:graphicFrame>
      <p:sp>
        <p:nvSpPr>
          <p:cNvPr id="1026" name="标题占位符 1"/>
          <p:cNvSpPr>
            <a:spLocks noGrp="1"/>
          </p:cNvSpPr>
          <p:nvPr>
            <p:ph type="title"/>
          </p:nvPr>
        </p:nvSpPr>
        <p:spPr bwMode="auto">
          <a:xfrm>
            <a:off x="884238" y="385763"/>
            <a:ext cx="11090275" cy="139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884238" y="1925638"/>
            <a:ext cx="11090275" cy="4589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9854AF44-AED5-41F1-9CE9-4B2DE23E440A}" type="datetime1">
              <a:rPr lang="zh-CN" altLang="en-US"/>
              <a:pPr>
                <a:defRPr/>
              </a:pPr>
              <a:t>2019/2/16</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en-US" altLang="zh-CN"/>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739A8465-5D4E-4F6C-AA2E-927F3DB85AED}" type="slidenum">
              <a:rPr lang="zh-CN" altLang="en-US"/>
              <a:pPr>
                <a:defRPr/>
              </a:pPr>
              <a:t>‹#›</a:t>
            </a:fld>
            <a:endParaRPr lang="en-US" altLang="zh-CN"/>
          </a:p>
        </p:txBody>
      </p:sp>
      <p:sp>
        <p:nvSpPr>
          <p:cNvPr id="1032" name="Text Box 12"/>
          <p:cNvSpPr txBox="1">
            <a:spLocks noChangeArrowheads="1"/>
          </p:cNvSpPr>
          <p:nvPr userDrawn="1"/>
        </p:nvSpPr>
        <p:spPr bwMode="auto">
          <a:xfrm>
            <a:off x="-50800" y="6918325"/>
            <a:ext cx="12909550" cy="275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smtClean="0">
                <a:solidFill>
                  <a:schemeClr val="accent1"/>
                </a:solidFill>
                <a:latin typeface="Arial" panose="020B0604020202020204" pitchFamily="34" charset="0"/>
                <a:ea typeface="微软雅黑" panose="020B0503020204020204" pitchFamily="34" charset="-122"/>
              </a:rPr>
              <a:t>423</a:t>
            </a:r>
            <a:r>
              <a:rPr lang="zh-CN" altLang="en-US" sz="1200" b="1" smtClean="0">
                <a:solidFill>
                  <a:schemeClr val="accent1"/>
                </a:solidFill>
                <a:latin typeface="Arial" panose="020B0604020202020204" pitchFamily="34" charset="0"/>
                <a:ea typeface="微软雅黑" panose="020B0503020204020204" pitchFamily="34" charset="-122"/>
              </a:rPr>
              <a:t>号</a:t>
            </a:r>
            <a:r>
              <a:rPr lang="en-US" altLang="zh-CN" sz="1200" b="1" smtClean="0">
                <a:solidFill>
                  <a:schemeClr val="accent1"/>
                </a:solidFill>
                <a:latin typeface="Arial" panose="020B0604020202020204" pitchFamily="34" charset="0"/>
                <a:ea typeface="微软雅黑" panose="020B0503020204020204" pitchFamily="34" charset="-122"/>
              </a:rPr>
              <a:t>18</a:t>
            </a:r>
            <a:r>
              <a:rPr lang="zh-CN" altLang="en-US" sz="1200" b="1" smtClean="0">
                <a:solidFill>
                  <a:schemeClr val="accent1"/>
                </a:solidFill>
                <a:latin typeface="Arial" panose="020B0604020202020204" pitchFamily="34" charset="0"/>
                <a:ea typeface="微软雅黑" panose="020B0503020204020204" pitchFamily="34" charset="-122"/>
              </a:rPr>
              <a:t>号楼</a:t>
            </a:r>
            <a:r>
              <a:rPr lang="en-US" altLang="zh-CN" sz="1200" b="1" smtClean="0">
                <a:solidFill>
                  <a:schemeClr val="accent1"/>
                </a:solidFill>
                <a:latin typeface="Arial" panose="020B0604020202020204" pitchFamily="34" charset="0"/>
                <a:ea typeface="微软雅黑" panose="020B0503020204020204" pitchFamily="34" charset="-122"/>
              </a:rPr>
              <a:t>1103</a:t>
            </a:r>
            <a:r>
              <a:rPr lang="zh-CN" altLang="en-US" sz="1200" b="1" smtClean="0">
                <a:solidFill>
                  <a:schemeClr val="accent1"/>
                </a:solidFill>
                <a:latin typeface="Arial" panose="020B0604020202020204" pitchFamily="34" charset="0"/>
                <a:ea typeface="微软雅黑" panose="020B0503020204020204" pitchFamily="34" charset="-122"/>
              </a:rPr>
              <a:t>室  电话：</a:t>
            </a:r>
            <a:r>
              <a:rPr lang="en-US" altLang="zh-CN" sz="1200" b="1" smtClean="0">
                <a:solidFill>
                  <a:schemeClr val="accent1"/>
                </a:solidFill>
                <a:latin typeface="Arial" panose="020B0604020202020204" pitchFamily="34" charset="0"/>
                <a:ea typeface="微软雅黑" panose="020B0503020204020204" pitchFamily="34" charset="-122"/>
              </a:rPr>
              <a:t>021-52680968   </a:t>
            </a:r>
            <a:r>
              <a:rPr lang="en-US" altLang="en-US" sz="1200" b="1" smtClean="0">
                <a:solidFill>
                  <a:schemeClr val="accent1"/>
                </a:solidFill>
                <a:latin typeface="Arial" panose="020B0604020202020204" pitchFamily="34" charset="0"/>
                <a:ea typeface="微软雅黑" panose="020B0503020204020204" pitchFamily="34" charset="-122"/>
              </a:rPr>
              <a:t>邮箱</a:t>
            </a:r>
            <a:r>
              <a:rPr lang="zh-CN" altLang="en-US" sz="1200" b="1" smtClean="0">
                <a:solidFill>
                  <a:schemeClr val="accent1"/>
                </a:solidFill>
                <a:latin typeface="Arial" panose="020B0604020202020204" pitchFamily="34" charset="0"/>
                <a:ea typeface="微软雅黑" panose="020B0503020204020204" pitchFamily="34" charset="-122"/>
              </a:rPr>
              <a:t>：</a:t>
            </a:r>
            <a:r>
              <a:rPr lang="en-US" altLang="zh-CN" sz="1200" b="1" smtClean="0">
                <a:solidFill>
                  <a:schemeClr val="accent1"/>
                </a:solidFill>
                <a:latin typeface="Arial" panose="020B0604020202020204" pitchFamily="34" charset="0"/>
                <a:ea typeface="微软雅黑" panose="020B0503020204020204" pitchFamily="34" charset="-122"/>
                <a:hlinkClick r:id="rId8"/>
              </a:rPr>
              <a:t>yanghua@sxtauto.com.cn</a:t>
            </a:r>
            <a:r>
              <a:rPr lang="en-US" altLang="zh-CN" sz="1200" b="1" smtClean="0">
                <a:solidFill>
                  <a:schemeClr val="accent1"/>
                </a:solidFill>
                <a:latin typeface="Arial" panose="020B0604020202020204" pitchFamily="34" charset="0"/>
                <a:ea typeface="微软雅黑" panose="020B0503020204020204" pitchFamily="34" charset="-122"/>
              </a:rPr>
              <a:t>                                                                                              </a:t>
            </a:r>
            <a:r>
              <a:rPr lang="zh-CN" altLang="en-US" sz="1200" b="1" smtClean="0">
                <a:solidFill>
                  <a:schemeClr val="accent1"/>
                </a:solidFill>
                <a:latin typeface="Arial" panose="020B0604020202020204" pitchFamily="34" charset="0"/>
                <a:ea typeface="微软雅黑" panose="020B0503020204020204" pitchFamily="34" charset="-122"/>
              </a:rPr>
              <a:t>月度信息发布</a:t>
            </a:r>
          </a:p>
        </p:txBody>
      </p:sp>
      <p:pic>
        <p:nvPicPr>
          <p:cNvPr id="2" name="Picture 11" descr="乘联会组合LOGO"/>
          <p:cNvPicPr>
            <a:picLocks noChangeAspect="1" noChangeArrowheads="1"/>
          </p:cNvPicPr>
          <p:nvPr userDrawn="1"/>
        </p:nvPicPr>
        <p:blipFill>
          <a:blip r:embed="rId9" cstate="print">
            <a:extLst>
              <a:ext uri="{28A0092B-C50C-407E-A947-70E740481C1C}">
                <a14:useLocalDpi xmlns:a14="http://schemas.microsoft.com/office/drawing/2010/main" xmlns=""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advClick="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4"/>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37" name="TextBox 10"/>
          <p:cNvSpPr txBox="1">
            <a:spLocks noChangeArrowheads="1"/>
          </p:cNvSpPr>
          <p:nvPr/>
        </p:nvSpPr>
        <p:spPr bwMode="auto">
          <a:xfrm>
            <a:off x="2400799" y="2588260"/>
            <a:ext cx="8038098" cy="14234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4400" b="1" dirty="0" smtClean="0">
                <a:solidFill>
                  <a:srgbClr val="8F0000"/>
                </a:solidFill>
                <a:latin typeface="微软雅黑" panose="020B0503020204020204" pitchFamily="34" charset="-122"/>
                <a:ea typeface="微软雅黑" panose="020B0503020204020204" pitchFamily="34" charset="-122"/>
                <a:sym typeface="+mn-ea"/>
              </a:rPr>
              <a:t>关于第五阶段乘用车燃料消耗量</a:t>
            </a:r>
            <a:endParaRPr lang="en-US" altLang="zh-CN" sz="4400" b="1" dirty="0" smtClean="0">
              <a:solidFill>
                <a:srgbClr val="8F0000"/>
              </a:solidFill>
              <a:latin typeface="微软雅黑" panose="020B0503020204020204" pitchFamily="34" charset="-122"/>
              <a:ea typeface="微软雅黑" panose="020B0503020204020204" pitchFamily="34" charset="-122"/>
              <a:sym typeface="+mn-ea"/>
            </a:endParaRPr>
          </a:p>
          <a:p>
            <a:pPr algn="ctr" eaLnBrk="1" hangingPunct="1">
              <a:lnSpc>
                <a:spcPct val="100000"/>
              </a:lnSpc>
              <a:spcBef>
                <a:spcPct val="0"/>
              </a:spcBef>
              <a:buFontTx/>
              <a:buNone/>
            </a:pPr>
            <a:r>
              <a:rPr lang="zh-CN" altLang="en-US" sz="4400" b="1" dirty="0" smtClean="0">
                <a:solidFill>
                  <a:srgbClr val="8F0000"/>
                </a:solidFill>
                <a:latin typeface="微软雅黑" panose="020B0503020204020204" pitchFamily="34" charset="-122"/>
                <a:ea typeface="微软雅黑" panose="020B0503020204020204" pitchFamily="34" charset="-122"/>
                <a:sym typeface="+mn-ea"/>
              </a:rPr>
              <a:t>国家标准的分析</a:t>
            </a:r>
            <a:endParaRPr lang="zh-CN" altLang="en-US" sz="4400" b="1" dirty="0" smtClean="0">
              <a:solidFill>
                <a:srgbClr val="8F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8438" name="Text Box 18"/>
          <p:cNvSpPr txBox="1">
            <a:spLocks noChangeArrowheads="1"/>
          </p:cNvSpPr>
          <p:nvPr/>
        </p:nvSpPr>
        <p:spPr bwMode="auto">
          <a:xfrm>
            <a:off x="5041900" y="6130925"/>
            <a:ext cx="2735263" cy="3067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1" hangingPunct="1">
              <a:spcBef>
                <a:spcPct val="50000"/>
              </a:spcBef>
            </a:pPr>
            <a:r>
              <a:rPr lang="en-US" altLang="zh-CN" sz="14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2019.01.27</a:t>
            </a:r>
            <a:endParaRPr lang="zh-CN" altLang="en-US" sz="1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8440" name="Picture 36" descr="乘联会组合LOGO"/>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52888" y="592138"/>
            <a:ext cx="3971925"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41" name="TextBox 10"/>
          <p:cNvSpPr txBox="1">
            <a:spLocks noChangeArrowheads="1"/>
          </p:cNvSpPr>
          <p:nvPr/>
        </p:nvSpPr>
        <p:spPr bwMode="auto">
          <a:xfrm>
            <a:off x="3932238" y="4764723"/>
            <a:ext cx="5013325" cy="800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中国汽车流通协会汽车市场研究分会</a:t>
            </a:r>
          </a:p>
          <a:p>
            <a:pPr algn="ctr" eaLnBrk="1" hangingPunct="1">
              <a:lnSpc>
                <a:spcPct val="100000"/>
              </a:lnSpc>
              <a:spcBef>
                <a:spcPct val="0"/>
              </a:spcBef>
              <a:buFontTx/>
              <a:buNone/>
            </a:pP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乘用车市场信息联席会</a:t>
            </a:r>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调整了新能源汽车核算企业平均燃料消耗量时的优惠倍数</a:t>
            </a:r>
            <a:endParaRPr lang="en-US" altLang="zh-CN" sz="2000" b="1" dirty="0" smtClean="0">
              <a:solidFill>
                <a:srgbClr val="8F0000"/>
              </a:solidFill>
              <a:latin typeface="微软雅黑" panose="020B0503020204020204" pitchFamily="34" charset="-122"/>
              <a:ea typeface="微软雅黑" panose="020B0503020204020204" pitchFamily="34" charset="-122"/>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乘用车燃料消耗量限值评价方法及指标</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意见稿与现行标准的另一主要变化是，调整了新能源汽车核算企业平均燃料消耗量时的优惠倍数。在该标准制定过程中通过调查分析认为，仅靠降低传统燃油汽车燃料消耗量水平较难实现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年平均燃料消耗量达到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 L/100km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的整体节能目标，还需要相当比例的新能源汽车。因此，该标准意见稿在确定</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及以前各年度纯电动乘用车、可外接充电式混合动力乘用车、燃料电池乘用车车型燃料消耗量及企业平均燃料消耗量时给予一定优惠。在确定车型燃料消耗量时，对可外接及不可外接充电式混合动力乘用车、纯电动乘用车、燃料电池乘用车，其燃料消耗量按零计算；在确定企业平均燃料消耗量核算时，</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年之前新能源汽车非化石燃料消耗暂不考虑，并在企业平均燃料消耗量核算时按照分析结果给予优惠。一是在</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之前，对电能消耗及氢能消耗暂不考虑（按零计算），即计算企业平均燃料消耗量时仅计算传统的汽柴油燃料的消耗。二是在企业平均燃料消耗量核算时，将新能源汽车的产量或进口量按多倍计算（对超低油耗车辆也给予类似优惠）。</a:t>
            </a: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p>
        </p:txBody>
      </p:sp>
      <p:sp>
        <p:nvSpPr>
          <p:cNvPr id="11" name="矩形 10"/>
          <p:cNvSpPr/>
          <p:nvPr/>
        </p:nvSpPr>
        <p:spPr>
          <a:xfrm>
            <a:off x="1820863" y="330177"/>
            <a:ext cx="9145016" cy="584775"/>
          </a:xfrm>
          <a:prstGeom prst="rect">
            <a:avLst/>
          </a:prstGeom>
        </p:spPr>
        <p:txBody>
          <a:bodyPr wrap="square">
            <a:spAutoFit/>
          </a:bodyPr>
          <a:lstStyle/>
          <a:p>
            <a:pPr algn="ctr"/>
            <a:r>
              <a:rPr lang="zh-CN" altLang="en-US" sz="3200" b="1" dirty="0" smtClean="0">
                <a:solidFill>
                  <a:srgbClr val="8F0000"/>
                </a:solidFill>
                <a:latin typeface="黑体" pitchFamily="49" charset="-122"/>
                <a:ea typeface="黑体" pitchFamily="49" charset="-122"/>
              </a:rPr>
              <a:t>新标准意见稿与现行标准的主要变化和影响</a:t>
            </a:r>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19"/>
            <a:ext cx="11953031" cy="1926681"/>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加严了车型燃料消耗量目标值</a:t>
            </a:r>
            <a:endParaRPr lang="en-US" altLang="zh-CN" sz="2000" b="1" dirty="0" smtClean="0">
              <a:solidFill>
                <a:srgbClr val="8F0000"/>
              </a:solidFill>
              <a:latin typeface="微软雅黑" panose="020B0503020204020204" pitchFamily="34" charset="-122"/>
              <a:ea typeface="微软雅黑" panose="020B0503020204020204" pitchFamily="34" charset="-122"/>
            </a:endParaRPr>
          </a:p>
          <a:p>
            <a:pPr eaLnBrk="1">
              <a:lnSpc>
                <a:spcPct val="12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乘用车燃料消耗量限值评价方法及指标</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意见稿与现行标准的另一主要变化是，加严了车型燃料消耗量目标值。车型燃料消耗量目标值按以下两种情况确定：</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20000"/>
              </a:lnSpc>
            </a:pP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一、对具有三排以下座椅的乘用车，车型燃料消耗量目标值应按下表中的公式计算，计算结果圆整（四舍五入）至小数点后两位。</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（注：</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CM</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代表整车整备质量，</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T</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代表车型燃料消耗量目标值）</a:t>
            </a: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p>
        </p:txBody>
      </p:sp>
      <p:sp>
        <p:nvSpPr>
          <p:cNvPr id="11" name="矩形 10"/>
          <p:cNvSpPr/>
          <p:nvPr/>
        </p:nvSpPr>
        <p:spPr>
          <a:xfrm>
            <a:off x="1820863" y="330177"/>
            <a:ext cx="9145016" cy="584775"/>
          </a:xfrm>
          <a:prstGeom prst="rect">
            <a:avLst/>
          </a:prstGeom>
        </p:spPr>
        <p:txBody>
          <a:bodyPr wrap="square">
            <a:spAutoFit/>
          </a:bodyPr>
          <a:lstStyle/>
          <a:p>
            <a:pPr algn="ctr"/>
            <a:r>
              <a:rPr lang="zh-CN" altLang="en-US" sz="3200" b="1" dirty="0" smtClean="0">
                <a:solidFill>
                  <a:srgbClr val="8F0000"/>
                </a:solidFill>
                <a:latin typeface="黑体" pitchFamily="49" charset="-122"/>
                <a:ea typeface="黑体" pitchFamily="49" charset="-122"/>
              </a:rPr>
              <a:t>新标准意见稿与现行标准的主要变化和影响</a:t>
            </a:r>
          </a:p>
        </p:txBody>
      </p:sp>
      <p:graphicFrame>
        <p:nvGraphicFramePr>
          <p:cNvPr id="12" name="表格 11"/>
          <p:cNvGraphicFramePr>
            <a:graphicFrameLocks noGrp="1"/>
          </p:cNvGraphicFramePr>
          <p:nvPr/>
        </p:nvGraphicFramePr>
        <p:xfrm>
          <a:off x="668735" y="3472309"/>
          <a:ext cx="11161240" cy="1188000"/>
        </p:xfrm>
        <a:graphic>
          <a:graphicData uri="http://schemas.openxmlformats.org/drawingml/2006/table">
            <a:tbl>
              <a:tblPr firstRow="1" bandRow="1">
                <a:tableStyleId>{5C22544A-7EE6-4342-B048-85BDC9FD1C3A}</a:tableStyleId>
              </a:tblPr>
              <a:tblGrid>
                <a:gridCol w="2088232"/>
                <a:gridCol w="3312368"/>
                <a:gridCol w="2448272"/>
                <a:gridCol w="3312368"/>
              </a:tblGrid>
              <a:tr h="396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baseline="0" dirty="0" smtClean="0">
                          <a:solidFill>
                            <a:schemeClr val="lt1"/>
                          </a:solidFill>
                          <a:latin typeface="+mn-lt"/>
                          <a:ea typeface="+mn-ea"/>
                          <a:cs typeface="+mn-cs"/>
                        </a:rPr>
                        <a:t>整车整备质量</a:t>
                      </a:r>
                      <a:r>
                        <a:rPr lang="en-US" altLang="zh-CN" sz="1600" b="1" kern="1200" baseline="0" dirty="0" smtClean="0">
                          <a:solidFill>
                            <a:schemeClr val="lt1"/>
                          </a:solidFill>
                          <a:latin typeface="+mn-lt"/>
                          <a:ea typeface="+mn-ea"/>
                          <a:cs typeface="+mn-cs"/>
                        </a:rPr>
                        <a:t>kg</a:t>
                      </a:r>
                      <a:endParaRPr lang="zh-CN" altLang="en-US" sz="1600" b="0" dirty="0">
                        <a:solidFill>
                          <a:schemeClr val="bg1"/>
                        </a:solidFill>
                        <a:latin typeface="微软雅黑" pitchFamily="34" charset="-122"/>
                        <a:ea typeface="微软雅黑" pitchFamily="34"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baseline="0" dirty="0" smtClean="0">
                          <a:solidFill>
                            <a:schemeClr val="lt1"/>
                          </a:solidFill>
                          <a:latin typeface="+mn-lt"/>
                          <a:ea typeface="+mn-ea"/>
                          <a:cs typeface="+mn-cs"/>
                        </a:rPr>
                        <a:t>车型燃料消耗量目标值</a:t>
                      </a:r>
                      <a:r>
                        <a:rPr lang="en-US" altLang="zh-CN" sz="1600" b="1" kern="1200" baseline="0" dirty="0" smtClean="0">
                          <a:solidFill>
                            <a:schemeClr val="lt1"/>
                          </a:solidFill>
                          <a:latin typeface="+mn-lt"/>
                          <a:ea typeface="+mn-ea"/>
                          <a:cs typeface="+mn-cs"/>
                        </a:rPr>
                        <a:t>L/100km</a:t>
                      </a:r>
                      <a:endParaRPr lang="zh-CN" altLang="en-US" sz="1600" dirty="0"/>
                    </a:p>
                  </a:txBody>
                  <a:tcPr/>
                </a:tc>
                <a:tc>
                  <a:txBody>
                    <a:bodyPr/>
                    <a:lstStyle/>
                    <a:p>
                      <a:pPr algn="ctr"/>
                      <a:r>
                        <a:rPr lang="zh-CN" altLang="en-US" sz="1600" dirty="0" smtClean="0"/>
                        <a:t>整车整备质量</a:t>
                      </a:r>
                      <a:r>
                        <a:rPr lang="en-US" altLang="zh-CN" sz="1600" dirty="0" smtClean="0"/>
                        <a:t>kg</a:t>
                      </a:r>
                    </a:p>
                  </a:txBody>
                  <a:tcPr/>
                </a:tc>
                <a:tc>
                  <a:txBody>
                    <a:bodyPr/>
                    <a:lstStyle/>
                    <a:p>
                      <a:pPr algn="ctr"/>
                      <a:r>
                        <a:rPr lang="zh-CN" altLang="en-US" sz="1600" b="1" kern="1200" baseline="0" dirty="0" smtClean="0">
                          <a:solidFill>
                            <a:schemeClr val="lt1"/>
                          </a:solidFill>
                          <a:latin typeface="+mn-lt"/>
                          <a:ea typeface="+mn-ea"/>
                          <a:cs typeface="+mn-cs"/>
                        </a:rPr>
                        <a:t>车型燃料消耗量目标值</a:t>
                      </a:r>
                      <a:r>
                        <a:rPr lang="en-US" altLang="zh-CN" sz="1600" b="1" kern="1200" baseline="0" dirty="0" smtClean="0">
                          <a:solidFill>
                            <a:schemeClr val="lt1"/>
                          </a:solidFill>
                          <a:latin typeface="+mn-lt"/>
                          <a:ea typeface="+mn-ea"/>
                          <a:cs typeface="+mn-cs"/>
                        </a:rPr>
                        <a:t>L/100km</a:t>
                      </a:r>
                      <a:endParaRPr lang="zh-CN" altLang="en-US" sz="1600" dirty="0"/>
                    </a:p>
                  </a:txBody>
                  <a:tcPr/>
                </a:tc>
              </a:tr>
              <a:tr h="396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如果</a:t>
                      </a:r>
                      <a:r>
                        <a:rPr lang="en-US" altLang="zh-CN" sz="1600" b="1" dirty="0" smtClean="0"/>
                        <a:t>CM ≤1090</a:t>
                      </a:r>
                      <a:endParaRPr lang="zh-CN" altLang="en-US" sz="16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则</a:t>
                      </a:r>
                      <a:r>
                        <a:rPr lang="en-US" altLang="zh-CN" sz="1600" b="1" dirty="0" smtClean="0"/>
                        <a:t>T =4.02</a:t>
                      </a:r>
                      <a:endParaRPr lang="zh-CN" altLang="en-US" sz="16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如果</a:t>
                      </a:r>
                      <a:r>
                        <a:rPr lang="en-US" altLang="zh-CN" sz="1600" b="1" dirty="0" smtClean="0"/>
                        <a:t>1090 &lt; CM ≤2510</a:t>
                      </a:r>
                      <a:endParaRPr lang="zh-CN" altLang="en-US" sz="16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则</a:t>
                      </a:r>
                      <a:r>
                        <a:rPr lang="en-US" altLang="zh-CN" sz="1600" b="1" dirty="0" smtClean="0"/>
                        <a:t>T = 0.0018× (CM -1415)+ 4.60</a:t>
                      </a:r>
                      <a:endParaRPr lang="zh-CN" altLang="en-US" sz="1600" b="1" dirty="0"/>
                    </a:p>
                  </a:txBody>
                  <a:tcPr/>
                </a:tc>
              </a:tr>
              <a:tr h="396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如果</a:t>
                      </a:r>
                      <a:r>
                        <a:rPr lang="en-US" altLang="zh-CN" sz="1600" b="1" dirty="0" smtClean="0"/>
                        <a:t>CM &gt; 2510</a:t>
                      </a:r>
                      <a:endParaRPr lang="zh-CN" altLang="en-US" sz="16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则</a:t>
                      </a:r>
                      <a:r>
                        <a:rPr lang="en-US" altLang="zh-CN" sz="1600" b="1" dirty="0" smtClean="0"/>
                        <a:t>T = 6.57</a:t>
                      </a:r>
                      <a:endParaRPr lang="zh-CN" altLang="en-US" sz="1600" b="1" dirty="0"/>
                    </a:p>
                  </a:txBody>
                  <a:tcPr/>
                </a:tc>
                <a:tc>
                  <a:txBody>
                    <a:bodyPr/>
                    <a:lstStyle/>
                    <a:p>
                      <a:pPr algn="ctr"/>
                      <a:endParaRPr lang="zh-CN" altLang="en-US" sz="1600" b="1" dirty="0"/>
                    </a:p>
                  </a:txBody>
                  <a:tcPr/>
                </a:tc>
                <a:tc>
                  <a:txBody>
                    <a:bodyPr/>
                    <a:lstStyle/>
                    <a:p>
                      <a:pPr algn="ctr"/>
                      <a:endParaRPr lang="zh-CN" altLang="en-US" sz="1600" b="1" dirty="0"/>
                    </a:p>
                  </a:txBody>
                  <a:tcPr/>
                </a:tc>
              </a:tr>
            </a:tbl>
          </a:graphicData>
        </a:graphic>
      </p:graphicFrame>
      <p:sp>
        <p:nvSpPr>
          <p:cNvPr id="14" name="TextBox 13"/>
          <p:cNvSpPr txBox="1"/>
          <p:nvPr/>
        </p:nvSpPr>
        <p:spPr>
          <a:xfrm>
            <a:off x="668735" y="4696445"/>
            <a:ext cx="11161240" cy="1618905"/>
          </a:xfrm>
          <a:prstGeom prst="rect">
            <a:avLst/>
          </a:prstGeom>
          <a:noFill/>
        </p:spPr>
        <p:txBody>
          <a:bodyPr wrap="square" rtlCol="0">
            <a:spAutoFit/>
          </a:bodyPr>
          <a:lstStyle/>
          <a:p>
            <a:pPr>
              <a:lnSpc>
                <a:spcPct val="120000"/>
              </a:lnSpc>
            </a:pPr>
            <a:r>
              <a:rPr lang="zh-CN" altLang="en-US" sz="2000"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二、对具有三排及以上座椅的乘用车车型燃料消耗量目标值应在上表计算结果的基础上增加</a:t>
            </a:r>
            <a:r>
              <a:rPr lang="en-US" altLang="zh-CN" dirty="0" smtClean="0">
                <a:latin typeface="微软雅黑" pitchFamily="34" charset="-122"/>
                <a:ea typeface="微软雅黑" pitchFamily="34" charset="-122"/>
              </a:rPr>
              <a:t>0.20 L/100km</a:t>
            </a:r>
            <a:r>
              <a:rPr lang="zh-CN" altLang="en-US" dirty="0" smtClean="0">
                <a:latin typeface="微软雅黑" pitchFamily="34" charset="-122"/>
                <a:ea typeface="微软雅黑" pitchFamily="34" charset="-122"/>
              </a:rPr>
              <a:t>，计算结果圆整（四舍五入）至小数点后两位。</a:t>
            </a:r>
            <a:endParaRPr lang="en-US" altLang="zh-CN" dirty="0" smtClean="0">
              <a:latin typeface="微软雅黑" pitchFamily="34" charset="-122"/>
              <a:ea typeface="微软雅黑" pitchFamily="34" charset="-122"/>
            </a:endParaRPr>
          </a:p>
          <a:p>
            <a:pPr>
              <a:lnSpc>
                <a:spcPct val="120000"/>
              </a:lnSpc>
            </a:pPr>
            <a:r>
              <a:rPr lang="zh-CN" altLang="en-US" dirty="0" smtClean="0">
                <a:latin typeface="微软雅黑" pitchFamily="34" charset="-122"/>
                <a:ea typeface="微软雅黑" pitchFamily="34" charset="-122"/>
              </a:rPr>
              <a:t>       另外，与目标值对应</a:t>
            </a:r>
            <a:r>
              <a:rPr lang="en-US" altLang="zh-CN" dirty="0" smtClean="0">
                <a:latin typeface="微软雅黑" pitchFamily="34" charset="-122"/>
                <a:ea typeface="微软雅黑" pitchFamily="34" charset="-122"/>
              </a:rPr>
              <a:t>CO2 </a:t>
            </a:r>
            <a:r>
              <a:rPr lang="zh-CN" altLang="en-US" dirty="0" smtClean="0">
                <a:latin typeface="微软雅黑" pitchFamily="34" charset="-122"/>
                <a:ea typeface="微软雅黑" pitchFamily="34" charset="-122"/>
              </a:rPr>
              <a:t>排放量的参考值应按公式</a:t>
            </a:r>
            <a:r>
              <a:rPr lang="en-US" altLang="zh-CN" dirty="0" smtClean="0">
                <a:latin typeface="微软雅黑" pitchFamily="34" charset="-122"/>
                <a:ea typeface="微软雅黑" pitchFamily="34" charset="-122"/>
              </a:rPr>
              <a:t>R</a:t>
            </a:r>
            <a:r>
              <a:rPr lang="en-US" altLang="zh-CN" baseline="-25000" dirty="0" smtClean="0">
                <a:latin typeface="微软雅黑" pitchFamily="34" charset="-122"/>
                <a:ea typeface="微软雅黑" pitchFamily="34" charset="-122"/>
              </a:rPr>
              <a:t>CO2</a:t>
            </a:r>
            <a:r>
              <a:rPr lang="en-US" altLang="zh-CN" dirty="0" smtClean="0">
                <a:latin typeface="微软雅黑" pitchFamily="34" charset="-122"/>
                <a:ea typeface="微软雅黑" pitchFamily="34" charset="-122"/>
              </a:rPr>
              <a:t>= K</a:t>
            </a:r>
            <a:r>
              <a:rPr lang="en-US" altLang="zh-CN" baseline="-25000" dirty="0" smtClean="0">
                <a:latin typeface="微软雅黑" pitchFamily="34" charset="-122"/>
                <a:ea typeface="微软雅黑" pitchFamily="34" charset="-122"/>
              </a:rPr>
              <a:t>CO2</a:t>
            </a:r>
            <a:r>
              <a:rPr lang="en-US" altLang="zh-CN" dirty="0" smtClean="0">
                <a:latin typeface="微软雅黑" pitchFamily="34" charset="-122"/>
                <a:ea typeface="微软雅黑" pitchFamily="34" charset="-122"/>
              </a:rPr>
              <a:t> T× /100</a:t>
            </a:r>
            <a:r>
              <a:rPr lang="zh-CN" altLang="en-US" dirty="0" smtClean="0">
                <a:latin typeface="微软雅黑" pitchFamily="34" charset="-122"/>
                <a:ea typeface="微软雅黑" pitchFamily="34" charset="-122"/>
              </a:rPr>
              <a:t>进行计算。</a:t>
            </a:r>
            <a:endParaRPr lang="en-US" altLang="zh-CN" dirty="0" smtClean="0">
              <a:latin typeface="微软雅黑" pitchFamily="34" charset="-122"/>
              <a:ea typeface="微软雅黑" pitchFamily="34" charset="-122"/>
            </a:endParaRPr>
          </a:p>
          <a:p>
            <a:r>
              <a:rPr lang="zh-CN" altLang="en-US" sz="1600" dirty="0" smtClean="0">
                <a:latin typeface="微软雅黑" pitchFamily="34" charset="-122"/>
                <a:ea typeface="微软雅黑" pitchFamily="34" charset="-122"/>
              </a:rPr>
              <a:t>       （注：</a:t>
            </a:r>
            <a:r>
              <a:rPr lang="en-US" altLang="zh-CN" sz="1600" dirty="0" smtClean="0">
                <a:latin typeface="微软雅黑" pitchFamily="34" charset="-122"/>
                <a:ea typeface="微软雅黑" pitchFamily="34" charset="-122"/>
              </a:rPr>
              <a:t> R</a:t>
            </a:r>
            <a:r>
              <a:rPr lang="en-US" altLang="zh-CN" sz="1600" baseline="-25000" dirty="0" smtClean="0">
                <a:latin typeface="微软雅黑" pitchFamily="34" charset="-122"/>
                <a:ea typeface="微软雅黑" pitchFamily="34" charset="-122"/>
              </a:rPr>
              <a:t>CO2</a:t>
            </a:r>
            <a:r>
              <a:rPr lang="zh-CN" altLang="en-US" sz="1600" dirty="0" smtClean="0">
                <a:latin typeface="微软雅黑" pitchFamily="34" charset="-122"/>
                <a:ea typeface="微软雅黑" pitchFamily="34" charset="-122"/>
              </a:rPr>
              <a:t>代表车型燃料消耗量目标值对应</a:t>
            </a:r>
            <a:r>
              <a:rPr lang="en-US" altLang="zh-CN" sz="1600" dirty="0" smtClean="0">
                <a:latin typeface="微软雅黑" pitchFamily="34" charset="-122"/>
                <a:ea typeface="微软雅黑" pitchFamily="34" charset="-122"/>
              </a:rPr>
              <a:t>CO2</a:t>
            </a:r>
            <a:r>
              <a:rPr lang="zh-CN" altLang="en-US" sz="1600" dirty="0" smtClean="0">
                <a:latin typeface="微软雅黑" pitchFamily="34" charset="-122"/>
                <a:ea typeface="微软雅黑" pitchFamily="34" charset="-122"/>
              </a:rPr>
              <a:t>排放量参考值，</a:t>
            </a:r>
            <a:r>
              <a:rPr lang="en-US" altLang="zh-CN" sz="1600" dirty="0" smtClean="0">
                <a:latin typeface="微软雅黑" pitchFamily="34" charset="-122"/>
                <a:ea typeface="微软雅黑" pitchFamily="34" charset="-122"/>
              </a:rPr>
              <a:t>g/km</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 K</a:t>
            </a:r>
            <a:r>
              <a:rPr lang="en-US" altLang="zh-CN" sz="1600" baseline="-25000" dirty="0" smtClean="0">
                <a:latin typeface="微软雅黑" pitchFamily="34" charset="-122"/>
                <a:ea typeface="微软雅黑" pitchFamily="34" charset="-122"/>
              </a:rPr>
              <a:t>CO2</a:t>
            </a:r>
            <a:r>
              <a:rPr lang="zh-CN" altLang="en-US" sz="1600" dirty="0" smtClean="0">
                <a:latin typeface="微软雅黑" pitchFamily="34" charset="-122"/>
                <a:ea typeface="微软雅黑" pitchFamily="34" charset="-122"/>
              </a:rPr>
              <a:t>代表转换系数，对于燃用汽油的车型为</a:t>
            </a:r>
            <a:r>
              <a:rPr lang="en-US" altLang="zh-CN" sz="1600" dirty="0" smtClean="0">
                <a:latin typeface="微软雅黑" pitchFamily="34" charset="-122"/>
                <a:ea typeface="微软雅黑" pitchFamily="34" charset="-122"/>
              </a:rPr>
              <a:t>2.37×10</a:t>
            </a:r>
            <a:r>
              <a:rPr lang="en-US" altLang="zh-CN" sz="1600" baseline="30000" dirty="0" smtClean="0">
                <a:latin typeface="微软雅黑" pitchFamily="34" charset="-122"/>
                <a:ea typeface="微软雅黑" pitchFamily="34" charset="-122"/>
              </a:rPr>
              <a:t>3</a:t>
            </a:r>
            <a:r>
              <a:rPr lang="zh-CN" altLang="en-US" sz="1600" dirty="0" smtClean="0">
                <a:latin typeface="微软雅黑" pitchFamily="34" charset="-122"/>
                <a:ea typeface="微软雅黑" pitchFamily="34" charset="-122"/>
              </a:rPr>
              <a:t>，燃用柴油的车型为</a:t>
            </a:r>
            <a:r>
              <a:rPr lang="en-US" altLang="zh-CN" sz="1600" dirty="0" smtClean="0">
                <a:latin typeface="微软雅黑" pitchFamily="34" charset="-122"/>
                <a:ea typeface="微软雅黑" pitchFamily="34" charset="-122"/>
              </a:rPr>
              <a:t>2.60×10</a:t>
            </a:r>
            <a:r>
              <a:rPr lang="en-US" altLang="zh-CN" sz="1600" baseline="30000" dirty="0" smtClean="0">
                <a:latin typeface="微软雅黑" pitchFamily="34" charset="-122"/>
                <a:ea typeface="微软雅黑" pitchFamily="34" charset="-122"/>
              </a:rPr>
              <a:t>3</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g/L </a:t>
            </a:r>
            <a:r>
              <a:rPr lang="zh-CN" altLang="en-US" sz="160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企</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业平均燃料消耗量计算方法及评价指标</a:t>
            </a:r>
            <a:endParaRPr lang="en-US" altLang="zh-CN" sz="2000" b="1" dirty="0" smtClean="0">
              <a:solidFill>
                <a:srgbClr val="8F0000"/>
              </a:solidFill>
              <a:latin typeface="微软雅黑" panose="020B0503020204020204" pitchFamily="34" charset="-122"/>
              <a:ea typeface="微软雅黑" panose="020B0503020204020204" pitchFamily="34" charset="-122"/>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乘用车燃料消耗量限值评价方法及指标</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稿确定：</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一、企业平均燃料消耗量（</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CAFC</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业在某年度的企业平均燃料消耗量用该企业各车型的燃料消耗量与对应</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的年</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度生产或进口量乘积之和除以该企业乘用车年度生产或进口总量计算得出。对纯电动乘用车、燃料电池乘用车以及满足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32694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要求的可外接充电式混合动力乘</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用车</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在计</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算企业平均燃料消耗量</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时，其</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生产或进口量应乘</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以年度倍数</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年分别按</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倍计算。</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二、企业平均燃料消耗量目标值（</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TCAFC</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）。企业在某年度需要达到的企业平均燃料消耗量目标值应依据</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4.2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规定的车型</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燃料</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消耗量目标值，用该企业各车型燃料消耗量目标值与对应年度生产或进口量乘积之和除以该企业</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车年度生产或进口总量计算得</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出。</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三、企业平均燃料消耗量年度要求</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先宽松、后严格”逐年加严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CAFC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2021~2025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年企业平均燃料消耗量与企业平均燃料消耗量目标值的比</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值分</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别为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123%</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p>
        </p:txBody>
      </p:sp>
      <p:sp>
        <p:nvSpPr>
          <p:cNvPr id="11" name="矩形 10"/>
          <p:cNvSpPr/>
          <p:nvPr/>
        </p:nvSpPr>
        <p:spPr>
          <a:xfrm>
            <a:off x="1820863" y="330177"/>
            <a:ext cx="9145016" cy="584775"/>
          </a:xfrm>
          <a:prstGeom prst="rect">
            <a:avLst/>
          </a:prstGeom>
        </p:spPr>
        <p:txBody>
          <a:bodyPr wrap="square">
            <a:spAutoFit/>
          </a:bodyPr>
          <a:lstStyle/>
          <a:p>
            <a:pPr algn="ctr"/>
            <a:r>
              <a:rPr lang="zh-CN" altLang="en-US" sz="3200" b="1" dirty="0" smtClean="0">
                <a:solidFill>
                  <a:srgbClr val="8F0000"/>
                </a:solidFill>
                <a:latin typeface="黑体" pitchFamily="49" charset="-122"/>
                <a:ea typeface="黑体" pitchFamily="49" charset="-122"/>
              </a:rPr>
              <a:t>新标准意见稿与现行标准的主要变化和影响</a:t>
            </a:r>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新标准的发布实施将大力推动先进节能技术的推广应用</a:t>
            </a:r>
            <a:endParaRPr lang="en-US" altLang="zh-CN" sz="2000" b="1" dirty="0" smtClean="0">
              <a:solidFill>
                <a:srgbClr val="8F0000"/>
              </a:solidFill>
              <a:latin typeface="微软雅黑" panose="020B0503020204020204" pitchFamily="34" charset="-122"/>
              <a:ea typeface="微软雅黑" panose="020B0503020204020204" pitchFamily="34" charset="-122"/>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新标</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准进</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一步提出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2021-2025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年的乘用车燃料消耗量指标要求</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以及</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新能源汽车的核算方法，确定更加合理的评价体系和基准质量等特征参数</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，将推</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动我国乘用车燃料消耗量水平的持续下降和新能源汽车产业的健康快</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速发</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展。</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从总体上看，第五阶段燃料消耗量标准的发布实施，将会大力推动先进节能技术的推广应用，提升发动机直喷增压、小型化的应用比例、促进气门技术、工作循环及压缩比等发动机部件、参数的进一步优化；推动多档变速器、无级变速器、双离合变速器等高效、智能先进变速器的普及应用；推进怠速起停、制动能量回收、</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48V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系统以及混合动力系统等先进电气化技术、能量优化部件、方案的快速发展；继续推动车辆轻量化技术的发展进步和低滚阻轮胎的广泛使用。据测算，节能标准法规的实施将会带来巨大的社会效益与经济效益，若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年为基准年份，</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2021-2025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年第五阶段标准（按</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 L/100km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估算）实施期间将累计节省汽油</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1141.8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万吨，减少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CO2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排放</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3748.5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万吨。</a:t>
            </a: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p>
        </p:txBody>
      </p:sp>
      <p:sp>
        <p:nvSpPr>
          <p:cNvPr id="11" name="矩形 10"/>
          <p:cNvSpPr/>
          <p:nvPr/>
        </p:nvSpPr>
        <p:spPr>
          <a:xfrm>
            <a:off x="1820863" y="330177"/>
            <a:ext cx="9145016" cy="584775"/>
          </a:xfrm>
          <a:prstGeom prst="rect">
            <a:avLst/>
          </a:prstGeom>
        </p:spPr>
        <p:txBody>
          <a:bodyPr wrap="square">
            <a:spAutoFit/>
          </a:bodyPr>
          <a:lstStyle/>
          <a:p>
            <a:pPr algn="ctr"/>
            <a:r>
              <a:rPr lang="zh-CN" altLang="en-US" sz="3200" b="1" dirty="0" smtClean="0">
                <a:solidFill>
                  <a:srgbClr val="8F0000"/>
                </a:solidFill>
                <a:latin typeface="黑体" pitchFamily="49" charset="-122"/>
                <a:ea typeface="黑体" pitchFamily="49" charset="-122"/>
              </a:rPr>
              <a:t>新标准意见稿与现行标准的主要变化和影响</a:t>
            </a:r>
          </a:p>
        </p:txBody>
      </p:sp>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图片 4"/>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p:cNvPicPr>
            <a:picLocks noChangeAspect="1"/>
          </p:cNvPicPr>
          <p:nvPr/>
        </p:nvPicPr>
        <p:blipFill rotWithShape="1">
          <a:blip r:embed="rId4" cstate="print"/>
          <a:srcRect/>
          <a:stretch>
            <a:fillRect/>
          </a:stretch>
        </p:blipFill>
        <p:spPr>
          <a:xfrm>
            <a:off x="0" y="952500"/>
            <a:ext cx="12858750" cy="2663825"/>
          </a:xfrm>
          <a:prstGeom prst="rect">
            <a:avLst/>
          </a:prstGeom>
          <a:effectLst>
            <a:outerShdw blurRad="63500" sx="102000" sy="102000" algn="ctr" rotWithShape="0">
              <a:prstClr val="black">
                <a:alpha val="40000"/>
              </a:prstClr>
            </a:outerShdw>
          </a:effectLst>
        </p:spPr>
      </p:pic>
      <p:sp>
        <p:nvSpPr>
          <p:cNvPr id="63494" name="TextBox 10"/>
          <p:cNvSpPr txBox="1">
            <a:spLocks noChangeArrowheads="1"/>
          </p:cNvSpPr>
          <p:nvPr/>
        </p:nvSpPr>
        <p:spPr bwMode="auto">
          <a:xfrm>
            <a:off x="4639628" y="3883660"/>
            <a:ext cx="3094990" cy="899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5400">
                <a:solidFill>
                  <a:schemeClr val="accent1"/>
                </a:solidFill>
                <a:latin typeface="微软雅黑" panose="020B0503020204020204" pitchFamily="34" charset="-122"/>
                <a:ea typeface="微软雅黑" panose="020B0503020204020204" pitchFamily="34" charset="-122"/>
                <a:cs typeface="Arial" panose="020B0604020202020204" pitchFamily="34" charset="0"/>
              </a:rPr>
              <a:t>感谢关注</a:t>
            </a:r>
            <a:r>
              <a:rPr lang="en-US" altLang="zh-CN" sz="540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p>
        </p:txBody>
      </p:sp>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zh-CN" altLang="en-US" sz="3200" b="1" dirty="0" smtClean="0">
                <a:solidFill>
                  <a:srgbClr val="8F0000"/>
                </a:solidFill>
                <a:ea typeface="黑体" panose="02010609060101010101" pitchFamily="49" charset="-122"/>
                <a:sym typeface="+mn-ea"/>
              </a:rPr>
              <a:t>问题的提出</a:t>
            </a:r>
            <a:endParaRPr lang="zh-CN" altLang="en-US" sz="32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日，工业和信息化部装备工业司公开征求对强制性国家标准</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（征求意见稿）的意见。征求意见截止日期为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日，国家质检总局、国家标准委以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号公告发布了</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19578-2014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27999-2014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）两项国家标准，自</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日起实施。现行两项标准是面向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年的乘用车第四阶段燃料消耗量标准。</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在我国汽车节能标准体系中，</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19578《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27999《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是相互支撑、不可或缺的重要组成部分。同时修订加严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19578《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27999《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是对现有乘用车节能管理的完善和升级。此次修订两项国家标准，旨在制定实施第五阶段乘用车燃料消耗量标准。因此，汽车企业应该对修订乘用车燃料消耗量标准的必要性，两项新标准意见稿的主要内容，以及新标准意见稿与现行标准的主要变化和影响进行分析，以便提前做好应对。</a:t>
            </a: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第一部</a:t>
            </a:r>
            <a:r>
              <a:rPr lang="zh-CN" altLang="en-US" sz="2400" b="1" dirty="0">
                <a:solidFill>
                  <a:schemeClr val="bg1"/>
                </a:solidFill>
                <a:ea typeface="微软雅黑" panose="020B0503020204020204" pitchFamily="34" charset="-122"/>
              </a:rPr>
              <a:t>分</a:t>
            </a:r>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解决汽车需求持续增长带来的能源紧张和环境污染问题</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近年来，随着国民经济持续快速发展和城镇化进程加速推进，我国汽车行业得到了快速发展，但由此带来能源紧张和环境污染问题。截至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年底，全国机动车保有量已达</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亿辆，其中汽车保有量</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亿辆，机动车四项污染物排放总量为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4359.7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万吨，其中，</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CO 3327.3</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万吨，</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HC 407.1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万吨，</a:t>
            </a:r>
            <a:r>
              <a:rPr lang="en-US" altLang="zh-CN" sz="2000" dirty="0" err="1" smtClean="0">
                <a:latin typeface="微软雅黑" panose="020B0503020204020204" pitchFamily="34" charset="-122"/>
                <a:ea typeface="微软雅黑" panose="020B0503020204020204" pitchFamily="34" charset="-122"/>
                <a:cs typeface="微软雅黑" panose="020B0503020204020204" pitchFamily="34" charset="-122"/>
                <a:sym typeface="+mn-ea"/>
              </a:rPr>
              <a:t>NOx</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574.3</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万吨，</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PM 50.9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万吨。汽车等移动源已经成为首要污染源。</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年全国汽车销量达到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2808.1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万辆，预计在今后较长一段时期汽车需求量仍将保持增长势头。同时，我国对进口石油依存度连年提高，</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年达到历史新高的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64.1%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。因此，解决汽车需求持续增长带来的能源紧张和环境污染问题迫在眉睫。</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加快培育和发展节能汽车与新能源汽车，控制并不断降低车型燃料消耗量是有效缓解能源和环境压力的重要手段，是推动汽车产业可持续发展的紧迫任务，也是加快汽车产业转型升级、培育新的经济增长点和国际竞争优势的战略举措。因此，制定面向</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年的燃料消耗量法规是国家贯彻落实产业政策的重要措施，是持续推动汽车行业可持续发展、提升国际竞争力的重要战略举措。</a:t>
            </a: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第二部</a:t>
            </a:r>
            <a:r>
              <a:rPr lang="zh-CN" altLang="en-US" sz="2400" b="1" dirty="0">
                <a:solidFill>
                  <a:schemeClr val="bg1"/>
                </a:solidFill>
                <a:ea typeface="微软雅黑" panose="020B0503020204020204" pitchFamily="34" charset="-122"/>
              </a:rPr>
              <a:t>分</a:t>
            </a:r>
          </a:p>
        </p:txBody>
      </p:sp>
      <p:sp>
        <p:nvSpPr>
          <p:cNvPr id="11" name="矩形 10"/>
          <p:cNvSpPr/>
          <p:nvPr/>
        </p:nvSpPr>
        <p:spPr>
          <a:xfrm>
            <a:off x="2180903" y="330177"/>
            <a:ext cx="8496944" cy="584775"/>
          </a:xfrm>
          <a:prstGeom prst="rect">
            <a:avLst/>
          </a:prstGeom>
        </p:spPr>
        <p:txBody>
          <a:bodyPr wrap="square">
            <a:spAutoFit/>
          </a:bodyPr>
          <a:lstStyle/>
          <a:p>
            <a:pPr algn="ctr"/>
            <a:r>
              <a:rPr lang="zh-CN" altLang="en-US" sz="3200" b="1" dirty="0" smtClean="0">
                <a:solidFill>
                  <a:srgbClr val="8F0000"/>
                </a:solidFill>
                <a:ea typeface="黑体" panose="02010609060101010101" pitchFamily="49" charset="-122"/>
                <a:sym typeface="+mn-ea"/>
              </a:rPr>
              <a:t>修订乘用车燃料消耗量国家标准的必要性</a:t>
            </a:r>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落实国家和行业有关汽车节能环保法律法规的要求</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月修订的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中华人民共和国节约能源法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第四十五条明确规定，“国家鼓励开发、生产、使用节能环保型汽车、摩托车、铁路机车车辆、船舶和其他交通运输工具”。</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国务院发布的</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中国制造</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节能与新能源汽车部分提出， </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年，商用车新车油耗达到世界先进水平，乘用车新车平均油耗优于</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4L/100km</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；新能源汽车的年销量达到汽车市场需求总量的</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左右。</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工业和信息化部、国家发展改革委、科技部三部委联合发布的</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汽车产业中长期发展规划</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中也对</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2020 </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年之后我国的汽车节能与新能源的发展目标提出了明确要求：到</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年，新车平均燃料消耗量乘用车降到</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4.0 </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升</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百公里。绿色发展水平大幅提高。新能源汽车占汽车产销</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以上。</a:t>
            </a:r>
            <a:endPar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落</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实上述要求，乘用车生产企业从节能技术的研发、测试、新产品的规划、设计、新技术导入到产品实现量产需要较长周期，节能标准法规的尽早提出使企业有充分时间进行产品布局，促进低能耗、低排放的汽车产品开发和生产。因此，有必要尽早修订乘用车燃料消耗量国家标准。</a:t>
            </a:r>
            <a:endPar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第二部</a:t>
            </a:r>
            <a:r>
              <a:rPr lang="zh-CN" altLang="en-US" sz="2400" b="1" dirty="0">
                <a:solidFill>
                  <a:schemeClr val="bg1"/>
                </a:solidFill>
                <a:ea typeface="微软雅黑" panose="020B0503020204020204" pitchFamily="34" charset="-122"/>
              </a:rPr>
              <a:t>分</a:t>
            </a:r>
          </a:p>
        </p:txBody>
      </p:sp>
      <p:sp>
        <p:nvSpPr>
          <p:cNvPr id="11" name="矩形 10"/>
          <p:cNvSpPr/>
          <p:nvPr/>
        </p:nvSpPr>
        <p:spPr>
          <a:xfrm>
            <a:off x="2180903" y="330177"/>
            <a:ext cx="8496944" cy="584775"/>
          </a:xfrm>
          <a:prstGeom prst="rect">
            <a:avLst/>
          </a:prstGeom>
        </p:spPr>
        <p:txBody>
          <a:bodyPr wrap="square">
            <a:spAutoFit/>
          </a:bodyPr>
          <a:lstStyle/>
          <a:p>
            <a:pPr algn="ctr"/>
            <a:r>
              <a:rPr lang="zh-CN" altLang="en-US" sz="3200" b="1" dirty="0" smtClean="0">
                <a:solidFill>
                  <a:srgbClr val="8F0000"/>
                </a:solidFill>
                <a:ea typeface="黑体" panose="02010609060101010101" pitchFamily="49" charset="-122"/>
                <a:sym typeface="+mn-ea"/>
              </a:rPr>
              <a:t>修订乘用车燃料消耗量国家标准的必要性</a:t>
            </a:r>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rPr>
              <a:t>两项国家标准的总体框架及适用范围</a:t>
            </a:r>
            <a:endParaRPr lang="en-US" altLang="zh-CN" sz="2000" b="1" dirty="0" smtClean="0">
              <a:solidFill>
                <a:srgbClr val="8F0000"/>
              </a:solidFill>
              <a:latin typeface="微软雅黑" panose="020B0503020204020204" pitchFamily="34" charset="-122"/>
              <a:ea typeface="微软雅黑" panose="020B0503020204020204" pitchFamily="34" charset="-122"/>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稿的总体框架除前言外包括范围、规范性引用文件、术语和定义、型式认证的申请、燃料消耗量的测定、型式认证值的确定和记录、燃料消耗量限值、生产一致性、更改和认证扩展、实施日期等共十章，以及附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（规范性附录）发动机系统特征说明、附录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（规范性附录）燃料消耗量型式认证报告</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燃料消耗量型式认证申请报告。本标准规定了乘用车燃料消耗量的限值，适用于能够燃用汽油或柴油燃料的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类车辆，不适用于仅燃用气体燃料或醇醚类燃料的车辆。</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稿的总体框架除前言和引言外包括范围、规范性引用文件、术语和定义、车型燃料消耗量评价方法及指标、企业平均燃料消耗量计算方法及评价指标、生产一致性、实施日期等共七章。本标准规定了乘用车车型燃料消耗量和企业平均燃料消耗量的评价方法及指标，适用于所有</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类车辆，包括燃用汽油或柴油燃料的车辆、纯电动车辆、燃料电池车辆、可外接充电式混合动力车辆以及燃用气体燃料和醇醚类燃料的车辆。</a:t>
            </a: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p>
        </p:txBody>
      </p:sp>
      <p:sp>
        <p:nvSpPr>
          <p:cNvPr id="11" name="矩形 10"/>
          <p:cNvSpPr/>
          <p:nvPr/>
        </p:nvSpPr>
        <p:spPr>
          <a:xfrm>
            <a:off x="1820863" y="330177"/>
            <a:ext cx="9145016" cy="584775"/>
          </a:xfrm>
          <a:prstGeom prst="rect">
            <a:avLst/>
          </a:prstGeom>
        </p:spPr>
        <p:txBody>
          <a:bodyPr wrap="square">
            <a:spAutoFit/>
          </a:bodyPr>
          <a:lstStyle/>
          <a:p>
            <a:pPr algn="ctr"/>
            <a:r>
              <a:rPr lang="zh-CN" altLang="en-US" sz="3200" b="1" dirty="0" smtClean="0">
                <a:solidFill>
                  <a:srgbClr val="8F0000"/>
                </a:solidFill>
                <a:latin typeface="黑体" pitchFamily="49" charset="-122"/>
                <a:ea typeface="黑体" pitchFamily="49" charset="-122"/>
              </a:rPr>
              <a:t>新标准意见稿与现行标准的主要变化和影响</a:t>
            </a:r>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调整了车型燃料消耗量限值的评价体系和测试规程</a:t>
            </a:r>
            <a:endParaRPr lang="en-US" altLang="zh-CN" sz="2000" b="1" dirty="0" smtClean="0">
              <a:solidFill>
                <a:srgbClr val="8F0000"/>
              </a:solidFill>
              <a:latin typeface="微软雅黑" panose="020B0503020204020204" pitchFamily="34" charset="-122"/>
              <a:ea typeface="微软雅黑" panose="020B0503020204020204" pitchFamily="34" charset="-122"/>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意见稿与现行标准相比主要变化之一是，将按整车质量分组设定车型燃料消耗量评价体系调整为以整备质量作为基准参数的线性燃料消耗量评价体系。</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乘用车第五阶段标准的制定，面临着中国工况导入、国六排放标准协调等情况并存的复杂局面。基于促进整个汽车产业节能减排、保障双积分管理办法实施（继续采用企业平均燃料消耗量评价体系）和减轻企业负担等方面的考量，确定了油耗、排放标准试验工况应尽量统一的基本原则，通过对相关影响因素的分析，确定了以下主要原则和事项：一是</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年以前轻型汽柴油车暂且采用</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WLTC</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（全球统一轻型车辆测试循环）即与排放标准相协调，以减轻企业负担。二是实现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汽车产业中长期发展规划</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年乘用车油耗平均</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4.0L/100km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目标不变，根据新、旧试验方法对比对总体目标进行相应换算。三是第五阶段油耗目标值及限值将基于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WLTP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重新确定，并在</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年一次性完成从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NEDC</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（新欧洲驾驶循环，即现行标准采用的测试规程）向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WLTC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的过渡。</a:t>
            </a: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p>
        </p:txBody>
      </p:sp>
      <p:sp>
        <p:nvSpPr>
          <p:cNvPr id="11" name="矩形 10"/>
          <p:cNvSpPr/>
          <p:nvPr/>
        </p:nvSpPr>
        <p:spPr>
          <a:xfrm>
            <a:off x="1820863" y="330177"/>
            <a:ext cx="9145016" cy="584775"/>
          </a:xfrm>
          <a:prstGeom prst="rect">
            <a:avLst/>
          </a:prstGeom>
        </p:spPr>
        <p:txBody>
          <a:bodyPr wrap="square">
            <a:spAutoFit/>
          </a:bodyPr>
          <a:lstStyle/>
          <a:p>
            <a:pPr algn="ctr"/>
            <a:r>
              <a:rPr lang="zh-CN" altLang="en-US" sz="3200" b="1" dirty="0" smtClean="0">
                <a:solidFill>
                  <a:srgbClr val="8F0000"/>
                </a:solidFill>
                <a:latin typeface="黑体" pitchFamily="49" charset="-122"/>
                <a:ea typeface="黑体" pitchFamily="49" charset="-122"/>
              </a:rPr>
              <a:t>新标准意见稿与现行标准的主要变化和影响</a:t>
            </a:r>
          </a:p>
        </p:txBody>
      </p: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调整了车型燃料消耗量限值（</a:t>
            </a: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dirty="0" smtClean="0">
              <a:solidFill>
                <a:srgbClr val="8F0000"/>
              </a:solidFill>
              <a:latin typeface="微软雅黑" panose="020B0503020204020204" pitchFamily="34" charset="-122"/>
              <a:ea typeface="微软雅黑" panose="020B0503020204020204" pitchFamily="34" charset="-122"/>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意见稿与现行标准相比主要变化之一是，调整了车型燃料消耗量限值。</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第五阶段目标值及限值将基于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WLTP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重新确定，其主要技术内容及确定依据如下：</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WLTP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NEDC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燃料消耗量数据收集分析情况。通过对收集数据进行线性回归分析，可以得出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WLTP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的试验结果较</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NEDC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高约</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10.57%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，在大质量段的差距大于低质量段。二、根据涡轮增压发动机与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PHEV</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（插电式混动车型）等技术路线在</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WLTP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NEDC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切换中对燃料消耗量的影响对基准油耗进行了调整；增压发动机燃料消耗量在两种试验方法下的差异显著大于非增压发动机，相差幅度分别约为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PHEV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车型在</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WLTP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下因厂家控制策略不同，在综合能耗水平上有较大差异， 总体大约恶化</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。三、其他因素。考虑到国六实施安装</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GPF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带来的影响，对基准点油耗目标值做了进一步调整。</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根据分析结果得出不同质量段下燃料消耗量的调整幅度，并据此计算基于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WLTP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的燃料消耗量限值。以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19578-2014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的表</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中的限值为例，得到不同质量段内基于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WLTP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的燃料消耗量限值（见下表）。</a:t>
            </a: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p>
        </p:txBody>
      </p:sp>
      <p:sp>
        <p:nvSpPr>
          <p:cNvPr id="11" name="矩形 10"/>
          <p:cNvSpPr/>
          <p:nvPr/>
        </p:nvSpPr>
        <p:spPr>
          <a:xfrm>
            <a:off x="1820863" y="330177"/>
            <a:ext cx="9145016" cy="584775"/>
          </a:xfrm>
          <a:prstGeom prst="rect">
            <a:avLst/>
          </a:prstGeom>
        </p:spPr>
        <p:txBody>
          <a:bodyPr wrap="square">
            <a:spAutoFit/>
          </a:bodyPr>
          <a:lstStyle/>
          <a:p>
            <a:pPr algn="ctr"/>
            <a:r>
              <a:rPr lang="zh-CN" altLang="en-US" sz="3200" b="1" dirty="0" smtClean="0">
                <a:solidFill>
                  <a:srgbClr val="8F0000"/>
                </a:solidFill>
                <a:latin typeface="黑体" pitchFamily="49" charset="-122"/>
                <a:ea typeface="黑体" pitchFamily="49" charset="-122"/>
              </a:rPr>
              <a:t>新标准意见稿与现行标准的主要变化和影响</a:t>
            </a:r>
          </a:p>
        </p:txBody>
      </p: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19"/>
            <a:ext cx="11953031" cy="867930"/>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调整了车型燃料消耗量限值（</a:t>
            </a: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r>
              <a:rPr lang="zh-CN" altLang="en-US" sz="1600" b="1" dirty="0" smtClean="0">
                <a:latin typeface="微软雅黑" panose="020B0503020204020204" pitchFamily="34" charset="-122"/>
                <a:ea typeface="微软雅黑" panose="020B0503020204020204" pitchFamily="34" charset="-122"/>
                <a:sym typeface="+mn-ea"/>
              </a:rPr>
              <a:t>对</a:t>
            </a:r>
            <a:r>
              <a:rPr lang="en-US" altLang="zh-CN" sz="1600" b="1" dirty="0" smtClean="0">
                <a:latin typeface="微软雅黑" panose="020B0503020204020204" pitchFamily="34" charset="-122"/>
                <a:ea typeface="微软雅黑" panose="020B0503020204020204" pitchFamily="34" charset="-122"/>
                <a:sym typeface="+mn-ea"/>
              </a:rPr>
              <a:t>GB 19578-2014</a:t>
            </a:r>
            <a:r>
              <a:rPr lang="zh-CN" altLang="en-US" sz="1600" b="1" dirty="0" smtClean="0">
                <a:latin typeface="微软雅黑" panose="020B0503020204020204" pitchFamily="34" charset="-122"/>
                <a:ea typeface="微软雅黑" panose="020B0503020204020204" pitchFamily="34" charset="-122"/>
                <a:sym typeface="+mn-ea"/>
              </a:rPr>
              <a:t>现行标准中表</a:t>
            </a:r>
            <a:r>
              <a:rPr lang="en-US" altLang="zh-CN" sz="1600" b="1" dirty="0" smtClean="0">
                <a:latin typeface="微软雅黑" panose="020B0503020204020204" pitchFamily="34" charset="-122"/>
                <a:ea typeface="微软雅黑" panose="020B0503020204020204" pitchFamily="34" charset="-122"/>
                <a:sym typeface="+mn-ea"/>
              </a:rPr>
              <a:t>1</a:t>
            </a:r>
            <a:r>
              <a:rPr lang="zh-CN" altLang="en-US" sz="1600" b="1" dirty="0" smtClean="0">
                <a:latin typeface="微软雅黑" panose="020B0503020204020204" pitchFamily="34" charset="-122"/>
                <a:ea typeface="微软雅黑" panose="020B0503020204020204" pitchFamily="34" charset="-122"/>
                <a:sym typeface="+mn-ea"/>
              </a:rPr>
              <a:t>的调整方案</a:t>
            </a:r>
            <a:endParaRPr lang="en-US" altLang="zh-CN" sz="1600" b="1" dirty="0" smtClean="0">
              <a:latin typeface="微软雅黑" panose="020B0503020204020204" pitchFamily="34" charset="-122"/>
              <a:ea typeface="微软雅黑" panose="020B0503020204020204" pitchFamily="34" charset="-122"/>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p>
        </p:txBody>
      </p:sp>
      <p:sp>
        <p:nvSpPr>
          <p:cNvPr id="11" name="矩形 10"/>
          <p:cNvSpPr/>
          <p:nvPr/>
        </p:nvSpPr>
        <p:spPr>
          <a:xfrm>
            <a:off x="1820863" y="330177"/>
            <a:ext cx="9145016" cy="584775"/>
          </a:xfrm>
          <a:prstGeom prst="rect">
            <a:avLst/>
          </a:prstGeom>
        </p:spPr>
        <p:txBody>
          <a:bodyPr wrap="square">
            <a:spAutoFit/>
          </a:bodyPr>
          <a:lstStyle/>
          <a:p>
            <a:pPr algn="ctr"/>
            <a:r>
              <a:rPr lang="zh-CN" altLang="en-US" sz="3200" b="1" dirty="0" smtClean="0">
                <a:solidFill>
                  <a:srgbClr val="8F0000"/>
                </a:solidFill>
                <a:latin typeface="黑体" pitchFamily="49" charset="-122"/>
                <a:ea typeface="黑体" pitchFamily="49" charset="-122"/>
              </a:rPr>
              <a:t>新标准意见稿与现行标准的主要变化和影响</a:t>
            </a:r>
          </a:p>
        </p:txBody>
      </p:sp>
      <p:graphicFrame>
        <p:nvGraphicFramePr>
          <p:cNvPr id="12" name="表格 11"/>
          <p:cNvGraphicFramePr>
            <a:graphicFrameLocks noGrp="1"/>
          </p:cNvGraphicFramePr>
          <p:nvPr/>
        </p:nvGraphicFramePr>
        <p:xfrm>
          <a:off x="524719" y="2392189"/>
          <a:ext cx="11377264" cy="3702960"/>
        </p:xfrm>
        <a:graphic>
          <a:graphicData uri="http://schemas.openxmlformats.org/drawingml/2006/table">
            <a:tbl>
              <a:tblPr firstRow="1" bandRow="1">
                <a:tableStyleId>{5C22544A-7EE6-4342-B048-85BDC9FD1C3A}</a:tableStyleId>
              </a:tblPr>
              <a:tblGrid>
                <a:gridCol w="1584176"/>
                <a:gridCol w="1260140"/>
                <a:gridCol w="972108"/>
                <a:gridCol w="1872208"/>
                <a:gridCol w="1728192"/>
                <a:gridCol w="1224136"/>
                <a:gridCol w="936104"/>
                <a:gridCol w="1800200"/>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baseline="0" dirty="0" smtClean="0">
                          <a:solidFill>
                            <a:schemeClr val="lt1"/>
                          </a:solidFill>
                          <a:latin typeface="+mn-lt"/>
                          <a:ea typeface="+mn-ea"/>
                          <a:cs typeface="+mn-cs"/>
                        </a:rPr>
                        <a:t>整备质量</a:t>
                      </a:r>
                      <a:endParaRPr lang="zh-CN" altLang="en-US" sz="1600" dirty="0"/>
                    </a:p>
                  </a:txBody>
                  <a:tcPr anchor="ctr"/>
                </a:tc>
                <a:tc>
                  <a:txBody>
                    <a:bodyPr/>
                    <a:lstStyle/>
                    <a:p>
                      <a:pPr algn="ctr"/>
                      <a:r>
                        <a:rPr lang="zh-CN" altLang="en-US" sz="1600" b="1" kern="1200" baseline="0" dirty="0" smtClean="0">
                          <a:solidFill>
                            <a:schemeClr val="lt1"/>
                          </a:solidFill>
                          <a:latin typeface="+mn-lt"/>
                          <a:ea typeface="+mn-ea"/>
                          <a:cs typeface="+mn-cs"/>
                        </a:rPr>
                        <a:t>车型燃料消耗量限值</a:t>
                      </a:r>
                    </a:p>
                    <a:p>
                      <a:pPr algn="ctr"/>
                      <a:r>
                        <a:rPr lang="en-US" altLang="zh-CN" sz="1600" b="1" kern="1200" baseline="0" dirty="0" smtClean="0">
                          <a:solidFill>
                            <a:schemeClr val="lt1"/>
                          </a:solidFill>
                          <a:latin typeface="+mn-lt"/>
                          <a:ea typeface="+mn-ea"/>
                          <a:cs typeface="+mn-cs"/>
                        </a:rPr>
                        <a:t>NEDC</a:t>
                      </a:r>
                      <a:endParaRPr lang="zh-CN" alt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baseline="0" dirty="0" smtClean="0">
                          <a:solidFill>
                            <a:schemeClr val="lt1"/>
                          </a:solidFill>
                          <a:latin typeface="+mn-lt"/>
                          <a:ea typeface="+mn-ea"/>
                          <a:cs typeface="+mn-cs"/>
                        </a:rPr>
                        <a:t>调整</a:t>
                      </a:r>
                      <a:endParaRPr lang="en-US" altLang="zh-CN" sz="1600" b="1" kern="1200" baseline="0" dirty="0" smtClean="0">
                        <a:solidFill>
                          <a:schemeClr val="lt1"/>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baseline="0" dirty="0" smtClean="0">
                          <a:solidFill>
                            <a:schemeClr val="lt1"/>
                          </a:solidFill>
                          <a:latin typeface="+mn-lt"/>
                          <a:ea typeface="+mn-ea"/>
                          <a:cs typeface="+mn-cs"/>
                        </a:rPr>
                        <a:t>幅度</a:t>
                      </a:r>
                      <a:endParaRPr lang="zh-CN" altLang="en-US" sz="1600" dirty="0"/>
                    </a:p>
                  </a:txBody>
                  <a:tcPr anchor="ctr"/>
                </a:tc>
                <a:tc>
                  <a:txBody>
                    <a:bodyPr/>
                    <a:lstStyle/>
                    <a:p>
                      <a:pPr algn="ctr"/>
                      <a:r>
                        <a:rPr lang="zh-CN" altLang="en-US" sz="1600" b="1" kern="1200" baseline="0" dirty="0" smtClean="0">
                          <a:solidFill>
                            <a:schemeClr val="lt1"/>
                          </a:solidFill>
                          <a:latin typeface="+mn-lt"/>
                          <a:ea typeface="+mn-ea"/>
                          <a:cs typeface="+mn-cs"/>
                        </a:rPr>
                        <a:t>车型燃料消耗量限值方案</a:t>
                      </a:r>
                    </a:p>
                    <a:p>
                      <a:pPr algn="ctr"/>
                      <a:r>
                        <a:rPr lang="en-US" altLang="zh-CN" sz="1600" b="1" kern="1200" baseline="0" dirty="0" smtClean="0">
                          <a:solidFill>
                            <a:schemeClr val="lt1"/>
                          </a:solidFill>
                          <a:latin typeface="+mn-lt"/>
                          <a:ea typeface="+mn-ea"/>
                          <a:cs typeface="+mn-cs"/>
                        </a:rPr>
                        <a:t>WLTP</a:t>
                      </a:r>
                      <a:endParaRPr lang="zh-CN" altLang="en-US" sz="1600" dirty="0"/>
                    </a:p>
                  </a:txBody>
                  <a:tcPr anchor="ctr"/>
                </a:tc>
                <a:tc>
                  <a:txBody>
                    <a:bodyPr/>
                    <a:lstStyle/>
                    <a:p>
                      <a:pPr algn="ctr"/>
                      <a:r>
                        <a:rPr lang="zh-CN" altLang="en-US" sz="1600" b="1" kern="1200" baseline="0" dirty="0" smtClean="0">
                          <a:solidFill>
                            <a:schemeClr val="lt1"/>
                          </a:solidFill>
                          <a:latin typeface="+mn-lt"/>
                          <a:ea typeface="+mn-ea"/>
                          <a:cs typeface="+mn-cs"/>
                        </a:rPr>
                        <a:t>整备质量</a:t>
                      </a:r>
                      <a:endParaRPr lang="zh-CN" altLang="en-US" sz="1600" dirty="0"/>
                    </a:p>
                  </a:txBody>
                  <a:tcPr anchor="ctr"/>
                </a:tc>
                <a:tc>
                  <a:txBody>
                    <a:bodyPr/>
                    <a:lstStyle/>
                    <a:p>
                      <a:pPr algn="ctr"/>
                      <a:r>
                        <a:rPr lang="zh-CN" altLang="en-US" sz="1600" b="1" kern="1200" baseline="0" dirty="0" smtClean="0">
                          <a:solidFill>
                            <a:schemeClr val="lt1"/>
                          </a:solidFill>
                          <a:latin typeface="+mn-lt"/>
                          <a:ea typeface="+mn-ea"/>
                          <a:cs typeface="+mn-cs"/>
                        </a:rPr>
                        <a:t>车型燃料消耗量限值</a:t>
                      </a:r>
                    </a:p>
                    <a:p>
                      <a:pPr algn="ctr"/>
                      <a:r>
                        <a:rPr lang="en-US" altLang="zh-CN" sz="1600" b="1" kern="1200" baseline="0" dirty="0" smtClean="0">
                          <a:solidFill>
                            <a:schemeClr val="lt1"/>
                          </a:solidFill>
                          <a:latin typeface="+mn-lt"/>
                          <a:ea typeface="+mn-ea"/>
                          <a:cs typeface="+mn-cs"/>
                        </a:rPr>
                        <a:t>NEDC</a:t>
                      </a:r>
                      <a:endParaRPr lang="zh-CN" altLang="en-US" sz="1600" dirty="0"/>
                    </a:p>
                  </a:txBody>
                  <a:tcPr anchor="ctr"/>
                </a:tc>
                <a:tc>
                  <a:txBody>
                    <a:bodyPr/>
                    <a:lstStyle/>
                    <a:p>
                      <a:pPr algn="ctr"/>
                      <a:r>
                        <a:rPr lang="zh-CN" altLang="en-US" sz="1600" b="1" kern="1200" baseline="0" dirty="0" smtClean="0">
                          <a:solidFill>
                            <a:schemeClr val="lt1"/>
                          </a:solidFill>
                          <a:latin typeface="+mn-lt"/>
                          <a:ea typeface="+mn-ea"/>
                          <a:cs typeface="+mn-cs"/>
                        </a:rPr>
                        <a:t>调整</a:t>
                      </a:r>
                      <a:endParaRPr lang="en-US" altLang="zh-CN" sz="1600" b="1" kern="1200" baseline="0" dirty="0" smtClean="0">
                        <a:solidFill>
                          <a:schemeClr val="lt1"/>
                        </a:solidFill>
                        <a:latin typeface="+mn-lt"/>
                        <a:ea typeface="+mn-ea"/>
                        <a:cs typeface="+mn-cs"/>
                      </a:endParaRPr>
                    </a:p>
                    <a:p>
                      <a:pPr algn="ctr"/>
                      <a:r>
                        <a:rPr lang="zh-CN" altLang="en-US" sz="1600" b="1" kern="1200" baseline="0" dirty="0" smtClean="0">
                          <a:solidFill>
                            <a:schemeClr val="lt1"/>
                          </a:solidFill>
                          <a:latin typeface="+mn-lt"/>
                          <a:ea typeface="+mn-ea"/>
                          <a:cs typeface="+mn-cs"/>
                        </a:rPr>
                        <a:t>幅度</a:t>
                      </a:r>
                      <a:endParaRPr lang="zh-CN" altLang="en-US" sz="1600" dirty="0"/>
                    </a:p>
                  </a:txBody>
                  <a:tcPr anchor="ctr"/>
                </a:tc>
                <a:tc>
                  <a:txBody>
                    <a:bodyPr/>
                    <a:lstStyle/>
                    <a:p>
                      <a:pPr algn="ctr"/>
                      <a:r>
                        <a:rPr lang="zh-CN" altLang="en-US" sz="1600" b="1" kern="1200" baseline="0" dirty="0" smtClean="0">
                          <a:solidFill>
                            <a:schemeClr val="lt1"/>
                          </a:solidFill>
                          <a:latin typeface="+mn-lt"/>
                          <a:ea typeface="+mn-ea"/>
                          <a:cs typeface="+mn-cs"/>
                        </a:rPr>
                        <a:t>车型燃料消耗量限值方案</a:t>
                      </a:r>
                    </a:p>
                    <a:p>
                      <a:pPr algn="ctr"/>
                      <a:r>
                        <a:rPr lang="en-US" altLang="zh-CN" sz="1600" b="1" kern="1200" baseline="0" dirty="0" smtClean="0">
                          <a:solidFill>
                            <a:schemeClr val="lt1"/>
                          </a:solidFill>
                          <a:latin typeface="+mn-lt"/>
                          <a:ea typeface="+mn-ea"/>
                          <a:cs typeface="+mn-cs"/>
                        </a:rPr>
                        <a:t>WLTP</a:t>
                      </a:r>
                      <a:endParaRPr lang="zh-CN" altLang="en-US" sz="1600" dirty="0"/>
                    </a:p>
                  </a:txBody>
                  <a:tcPr anchor="ctr"/>
                </a:tc>
              </a:tr>
              <a:tr h="360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CM≤750</a:t>
                      </a:r>
                      <a:endParaRPr lang="zh-CN" altLang="en-US" sz="1400" b="1" dirty="0"/>
                    </a:p>
                  </a:txBody>
                  <a:tcPr anchor="ctr"/>
                </a:tc>
                <a:tc>
                  <a:txBody>
                    <a:bodyPr/>
                    <a:lstStyle/>
                    <a:p>
                      <a:pPr algn="ctr"/>
                      <a:r>
                        <a:rPr lang="en-US" altLang="zh-CN" sz="1400" b="1" dirty="0" smtClean="0"/>
                        <a:t>5.2</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13.34%</a:t>
                      </a:r>
                      <a:endParaRPr lang="zh-CN" altLang="en-US" sz="1400" b="1" dirty="0"/>
                    </a:p>
                  </a:txBody>
                  <a:tcPr anchor="ctr"/>
                </a:tc>
                <a:tc>
                  <a:txBody>
                    <a:bodyPr/>
                    <a:lstStyle/>
                    <a:p>
                      <a:pPr algn="ctr"/>
                      <a:r>
                        <a:rPr lang="en-US" altLang="zh-CN" sz="1400" b="1" dirty="0" smtClean="0"/>
                        <a:t>5.9</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1540</a:t>
                      </a:r>
                      <a:r>
                        <a:rPr lang="zh-CN" altLang="en-US" sz="1400" b="1" dirty="0" smtClean="0"/>
                        <a:t>＜</a:t>
                      </a:r>
                      <a:r>
                        <a:rPr lang="en-US" altLang="zh-CN" sz="1400" b="1" dirty="0" smtClean="0"/>
                        <a:t>CM≤1660</a:t>
                      </a:r>
                      <a:endParaRPr lang="zh-CN" altLang="en-US" sz="1400" b="1" dirty="0"/>
                    </a:p>
                  </a:txBody>
                  <a:tcPr anchor="ctr"/>
                </a:tc>
                <a:tc>
                  <a:txBody>
                    <a:bodyPr/>
                    <a:lstStyle/>
                    <a:p>
                      <a:pPr algn="ctr"/>
                      <a:r>
                        <a:rPr lang="en-US" altLang="zh-CN" sz="1400" b="1" dirty="0" smtClean="0"/>
                        <a:t>8.1</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15.32%</a:t>
                      </a:r>
                      <a:endParaRPr lang="zh-CN" altLang="en-US" sz="1400" b="1" dirty="0"/>
                    </a:p>
                  </a:txBody>
                  <a:tcPr anchor="ctr"/>
                </a:tc>
                <a:tc>
                  <a:txBody>
                    <a:bodyPr/>
                    <a:lstStyle/>
                    <a:p>
                      <a:pPr algn="ctr"/>
                      <a:r>
                        <a:rPr lang="en-US" altLang="zh-CN" sz="1400" b="1" dirty="0" smtClean="0"/>
                        <a:t>9.3</a:t>
                      </a:r>
                      <a:endParaRPr lang="zh-CN" altLang="en-US" sz="1400" b="1" dirty="0"/>
                    </a:p>
                  </a:txBody>
                  <a:tcPr anchor="ctr"/>
                </a:tc>
              </a:tr>
              <a:tr h="360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750</a:t>
                      </a:r>
                      <a:r>
                        <a:rPr lang="zh-CN" altLang="en-US" sz="1400" b="1" dirty="0" smtClean="0"/>
                        <a:t>＜</a:t>
                      </a:r>
                      <a:r>
                        <a:rPr lang="en-US" altLang="zh-CN" sz="1400" b="1" dirty="0" smtClean="0"/>
                        <a:t>CM≤865</a:t>
                      </a:r>
                      <a:endParaRPr lang="zh-CN" altLang="en-US" sz="1400" b="1" dirty="0"/>
                    </a:p>
                  </a:txBody>
                  <a:tcPr anchor="ctr"/>
                </a:tc>
                <a:tc>
                  <a:txBody>
                    <a:bodyPr/>
                    <a:lstStyle/>
                    <a:p>
                      <a:pPr algn="ctr"/>
                      <a:r>
                        <a:rPr lang="en-US" altLang="zh-CN" sz="1400" b="1" dirty="0" smtClean="0"/>
                        <a:t>5.5</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13.52%</a:t>
                      </a:r>
                      <a:endParaRPr lang="zh-CN" altLang="en-US" sz="1400" b="1" dirty="0"/>
                    </a:p>
                  </a:txBody>
                  <a:tcPr anchor="ctr"/>
                </a:tc>
                <a:tc>
                  <a:txBody>
                    <a:bodyPr/>
                    <a:lstStyle/>
                    <a:p>
                      <a:pPr algn="ctr"/>
                      <a:r>
                        <a:rPr lang="en-US" altLang="zh-CN" sz="1400" b="1" dirty="0" smtClean="0"/>
                        <a:t>6.2</a:t>
                      </a:r>
                      <a:endParaRPr lang="zh-CN" altLang="en-US" sz="1400" b="1" dirty="0"/>
                    </a:p>
                  </a:txBody>
                  <a:tcPr anchor="ctr"/>
                </a:tc>
                <a:tc>
                  <a:txBody>
                    <a:bodyPr/>
                    <a:lstStyle/>
                    <a:p>
                      <a:pPr algn="ctr"/>
                      <a:r>
                        <a:rPr lang="en-US" altLang="zh-CN" sz="1400" b="1" dirty="0" smtClean="0"/>
                        <a:t>1660</a:t>
                      </a:r>
                      <a:r>
                        <a:rPr lang="zh-CN" altLang="en-US" sz="1400" b="1" dirty="0" smtClean="0"/>
                        <a:t>＜</a:t>
                      </a:r>
                      <a:r>
                        <a:rPr lang="en-US" altLang="zh-CN" sz="1400" b="1" dirty="0" smtClean="0"/>
                        <a:t>CM≤1770</a:t>
                      </a:r>
                      <a:endParaRPr lang="zh-CN" altLang="en-US" sz="1400" b="1" dirty="0"/>
                    </a:p>
                  </a:txBody>
                  <a:tcPr anchor="ctr"/>
                </a:tc>
                <a:tc>
                  <a:txBody>
                    <a:bodyPr/>
                    <a:lstStyle/>
                    <a:p>
                      <a:pPr algn="ctr"/>
                      <a:r>
                        <a:rPr lang="en-US" altLang="zh-CN" sz="1400" b="1" dirty="0" smtClean="0"/>
                        <a:t>8.5</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15.51%</a:t>
                      </a:r>
                      <a:endParaRPr lang="zh-CN" altLang="en-US" sz="1400" b="1" dirty="0"/>
                    </a:p>
                  </a:txBody>
                  <a:tcPr anchor="ctr"/>
                </a:tc>
                <a:tc>
                  <a:txBody>
                    <a:bodyPr/>
                    <a:lstStyle/>
                    <a:p>
                      <a:pPr algn="ctr"/>
                      <a:r>
                        <a:rPr lang="en-US" altLang="zh-CN" sz="1400" b="1" dirty="0" smtClean="0"/>
                        <a:t>9.8</a:t>
                      </a:r>
                      <a:endParaRPr lang="zh-CN" altLang="en-US" sz="1400" b="1" dirty="0"/>
                    </a:p>
                  </a:txBody>
                  <a:tcPr anchor="ctr"/>
                </a:tc>
              </a:tr>
              <a:tr h="360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865</a:t>
                      </a:r>
                      <a:r>
                        <a:rPr lang="zh-CN" altLang="en-US" sz="1400" b="1" dirty="0" smtClean="0"/>
                        <a:t>＜</a:t>
                      </a:r>
                      <a:r>
                        <a:rPr lang="en-US" altLang="zh-CN" sz="1400" b="1" dirty="0" smtClean="0"/>
                        <a:t>CM≤980</a:t>
                      </a:r>
                      <a:endParaRPr lang="zh-CN" altLang="en-US" sz="1400" b="1" dirty="0"/>
                    </a:p>
                  </a:txBody>
                  <a:tcPr anchor="ctr"/>
                </a:tc>
                <a:tc>
                  <a:txBody>
                    <a:bodyPr/>
                    <a:lstStyle/>
                    <a:p>
                      <a:pPr algn="ctr"/>
                      <a:r>
                        <a:rPr lang="en-US" altLang="zh-CN" sz="1400" b="1" dirty="0" smtClean="0"/>
                        <a:t>5.8</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13.87%</a:t>
                      </a:r>
                      <a:endParaRPr lang="zh-CN" altLang="en-US" sz="1400" b="1" dirty="0"/>
                    </a:p>
                  </a:txBody>
                  <a:tcPr anchor="ctr"/>
                </a:tc>
                <a:tc>
                  <a:txBody>
                    <a:bodyPr/>
                    <a:lstStyle/>
                    <a:p>
                      <a:pPr algn="ctr"/>
                      <a:r>
                        <a:rPr lang="en-US" altLang="zh-CN" sz="1400" b="1" dirty="0" smtClean="0"/>
                        <a:t>6.6</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1770</a:t>
                      </a:r>
                      <a:r>
                        <a:rPr lang="zh-CN" altLang="en-US" sz="1400" b="1" dirty="0" smtClean="0"/>
                        <a:t>＜</a:t>
                      </a:r>
                      <a:r>
                        <a:rPr lang="en-US" altLang="zh-CN" sz="1400" b="1" dirty="0" smtClean="0"/>
                        <a:t>CM≤1880</a:t>
                      </a:r>
                      <a:endParaRPr lang="zh-CN" altLang="en-US" sz="1400" b="1" dirty="0"/>
                    </a:p>
                  </a:txBody>
                  <a:tcPr anchor="ctr"/>
                </a:tc>
                <a:tc>
                  <a:txBody>
                    <a:bodyPr/>
                    <a:lstStyle/>
                    <a:p>
                      <a:pPr algn="ctr"/>
                      <a:r>
                        <a:rPr lang="en-US" altLang="zh-CN" sz="1400" b="1" dirty="0" smtClean="0"/>
                        <a:t>8.9</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15.67%</a:t>
                      </a:r>
                      <a:endParaRPr lang="zh-CN" altLang="en-US" sz="1400" b="1" dirty="0"/>
                    </a:p>
                  </a:txBody>
                  <a:tcPr anchor="ctr"/>
                </a:tc>
                <a:tc>
                  <a:txBody>
                    <a:bodyPr/>
                    <a:lstStyle/>
                    <a:p>
                      <a:pPr algn="ctr"/>
                      <a:r>
                        <a:rPr lang="en-US" altLang="zh-CN" sz="1400" b="1" dirty="0" smtClean="0"/>
                        <a:t>10.3</a:t>
                      </a:r>
                      <a:endParaRPr lang="zh-CN" altLang="en-US" sz="1400" b="1" dirty="0"/>
                    </a:p>
                  </a:txBody>
                  <a:tcPr anchor="ctr"/>
                </a:tc>
              </a:tr>
              <a:tr h="360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980</a:t>
                      </a:r>
                      <a:r>
                        <a:rPr lang="zh-CN" altLang="en-US" sz="1400" b="1" dirty="0" smtClean="0"/>
                        <a:t>＜</a:t>
                      </a:r>
                      <a:r>
                        <a:rPr lang="en-US" altLang="zh-CN" sz="1400" b="1" dirty="0" smtClean="0"/>
                        <a:t>CM≤1090</a:t>
                      </a:r>
                      <a:endParaRPr lang="zh-CN" altLang="en-US" sz="1400" b="1" dirty="0"/>
                    </a:p>
                  </a:txBody>
                  <a:tcPr anchor="ctr"/>
                </a:tc>
                <a:tc>
                  <a:txBody>
                    <a:bodyPr/>
                    <a:lstStyle/>
                    <a:p>
                      <a:pPr algn="ctr"/>
                      <a:r>
                        <a:rPr lang="en-US" altLang="zh-CN" sz="1400" b="1" dirty="0" smtClean="0"/>
                        <a:t>6.1</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14.17%</a:t>
                      </a:r>
                      <a:endParaRPr lang="zh-CN" altLang="en-US" sz="1400" b="1" dirty="0"/>
                    </a:p>
                  </a:txBody>
                  <a:tcPr anchor="ctr"/>
                </a:tc>
                <a:tc>
                  <a:txBody>
                    <a:bodyPr/>
                    <a:lstStyle/>
                    <a:p>
                      <a:pPr algn="ctr"/>
                      <a:r>
                        <a:rPr lang="en-US" altLang="zh-CN" sz="1400" b="1" dirty="0" smtClean="0"/>
                        <a:t>7.0</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1880</a:t>
                      </a:r>
                      <a:r>
                        <a:rPr lang="zh-CN" altLang="en-US" sz="1400" b="1" dirty="0" smtClean="0"/>
                        <a:t>＜</a:t>
                      </a:r>
                      <a:r>
                        <a:rPr lang="en-US" altLang="zh-CN" sz="1400" b="1" dirty="0" smtClean="0"/>
                        <a:t>CM≤2000</a:t>
                      </a:r>
                      <a:endParaRPr lang="zh-CN" altLang="en-US" sz="1400" b="1" dirty="0"/>
                    </a:p>
                  </a:txBody>
                  <a:tcPr anchor="ctr"/>
                </a:tc>
                <a:tc>
                  <a:txBody>
                    <a:bodyPr/>
                    <a:lstStyle/>
                    <a:p>
                      <a:pPr algn="ctr"/>
                      <a:r>
                        <a:rPr lang="en-US" altLang="zh-CN" sz="1400" b="1" dirty="0" smtClean="0"/>
                        <a:t>9.3</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15.82%</a:t>
                      </a:r>
                      <a:endParaRPr lang="zh-CN" altLang="en-US" sz="1400" b="1" dirty="0"/>
                    </a:p>
                  </a:txBody>
                  <a:tcPr anchor="ctr"/>
                </a:tc>
                <a:tc>
                  <a:txBody>
                    <a:bodyPr/>
                    <a:lstStyle/>
                    <a:p>
                      <a:pPr algn="ctr"/>
                      <a:r>
                        <a:rPr lang="en-US" altLang="zh-CN" sz="1400" b="1" dirty="0" smtClean="0"/>
                        <a:t>10.8</a:t>
                      </a:r>
                      <a:endParaRPr lang="zh-CN" altLang="en-US" sz="1400" b="1" dirty="0"/>
                    </a:p>
                  </a:txBody>
                  <a:tcPr anchor="ctr"/>
                </a:tc>
              </a:tr>
              <a:tr h="360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1090</a:t>
                      </a:r>
                      <a:r>
                        <a:rPr lang="zh-CN" altLang="en-US" sz="1400" b="1" dirty="0" smtClean="0"/>
                        <a:t>＜</a:t>
                      </a:r>
                      <a:r>
                        <a:rPr lang="en-US" altLang="zh-CN" sz="1400" b="1" dirty="0" smtClean="0"/>
                        <a:t>CM≤1205</a:t>
                      </a:r>
                      <a:endParaRPr lang="zh-CN" altLang="en-US" sz="1400" b="1" dirty="0"/>
                    </a:p>
                  </a:txBody>
                  <a:tcPr anchor="ctr"/>
                </a:tc>
                <a:tc>
                  <a:txBody>
                    <a:bodyPr/>
                    <a:lstStyle/>
                    <a:p>
                      <a:pPr algn="ctr"/>
                      <a:r>
                        <a:rPr lang="en-US" altLang="zh-CN" sz="1400" b="1" dirty="0" smtClean="0"/>
                        <a:t>6.5</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14.44%</a:t>
                      </a:r>
                      <a:endParaRPr lang="zh-CN" altLang="en-US" sz="1400" b="1" dirty="0"/>
                    </a:p>
                  </a:txBody>
                  <a:tcPr anchor="ctr"/>
                </a:tc>
                <a:tc>
                  <a:txBody>
                    <a:bodyPr/>
                    <a:lstStyle/>
                    <a:p>
                      <a:pPr algn="ctr"/>
                      <a:r>
                        <a:rPr lang="en-US" altLang="zh-CN" sz="1400" b="1" dirty="0" smtClean="0"/>
                        <a:t>7.4</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2000</a:t>
                      </a:r>
                      <a:r>
                        <a:rPr lang="zh-CN" altLang="en-US" sz="1400" b="1" dirty="0" smtClean="0"/>
                        <a:t>＜</a:t>
                      </a:r>
                      <a:r>
                        <a:rPr lang="en-US" altLang="zh-CN" sz="1400" b="1" dirty="0" smtClean="0"/>
                        <a:t>CM≤2110</a:t>
                      </a:r>
                      <a:endParaRPr lang="zh-CN" altLang="en-US" sz="1400" b="1" dirty="0"/>
                    </a:p>
                  </a:txBody>
                  <a:tcPr anchor="ctr"/>
                </a:tc>
                <a:tc>
                  <a:txBody>
                    <a:bodyPr/>
                    <a:lstStyle/>
                    <a:p>
                      <a:pPr algn="ctr"/>
                      <a:r>
                        <a:rPr lang="en-US" altLang="zh-CN" sz="1400" b="1" dirty="0" smtClean="0"/>
                        <a:t>9.7</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15.97%</a:t>
                      </a:r>
                      <a:endParaRPr lang="zh-CN" altLang="en-US" sz="1400" b="1" dirty="0"/>
                    </a:p>
                  </a:txBody>
                  <a:tcPr anchor="ctr"/>
                </a:tc>
                <a:tc>
                  <a:txBody>
                    <a:bodyPr/>
                    <a:lstStyle/>
                    <a:p>
                      <a:pPr algn="ctr"/>
                      <a:r>
                        <a:rPr lang="en-US" altLang="zh-CN" sz="1400" b="1" dirty="0" smtClean="0"/>
                        <a:t>11.2</a:t>
                      </a:r>
                      <a:endParaRPr lang="zh-CN" altLang="en-US" sz="1400" b="1" dirty="0"/>
                    </a:p>
                  </a:txBody>
                  <a:tcPr anchor="ctr"/>
                </a:tc>
              </a:tr>
              <a:tr h="360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1205</a:t>
                      </a:r>
                      <a:r>
                        <a:rPr lang="zh-CN" altLang="en-US" sz="1400" b="1" dirty="0" smtClean="0"/>
                        <a:t>＜</a:t>
                      </a:r>
                      <a:r>
                        <a:rPr lang="en-US" altLang="zh-CN" sz="1400" b="1" dirty="0" smtClean="0"/>
                        <a:t>CM≤1320</a:t>
                      </a:r>
                      <a:endParaRPr lang="zh-CN" altLang="en-US" sz="1400" b="1" dirty="0"/>
                    </a:p>
                  </a:txBody>
                  <a:tcPr anchor="ctr"/>
                </a:tc>
                <a:tc>
                  <a:txBody>
                    <a:bodyPr/>
                    <a:lstStyle/>
                    <a:p>
                      <a:pPr algn="ctr"/>
                      <a:r>
                        <a:rPr lang="en-US" altLang="zh-CN" sz="1400" b="1" dirty="0" smtClean="0"/>
                        <a:t>6.9</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14.70%</a:t>
                      </a:r>
                      <a:endParaRPr lang="zh-CN" altLang="en-US" sz="1400" b="1" dirty="0"/>
                    </a:p>
                  </a:txBody>
                  <a:tcPr anchor="ctr"/>
                </a:tc>
                <a:tc>
                  <a:txBody>
                    <a:bodyPr/>
                    <a:lstStyle/>
                    <a:p>
                      <a:pPr algn="ctr"/>
                      <a:r>
                        <a:rPr lang="en-US" altLang="zh-CN" sz="1400" b="1" dirty="0" smtClean="0"/>
                        <a:t>7.9</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2110</a:t>
                      </a:r>
                      <a:r>
                        <a:rPr lang="zh-CN" altLang="en-US" sz="1400" b="1" dirty="0" smtClean="0"/>
                        <a:t>＜</a:t>
                      </a:r>
                      <a:r>
                        <a:rPr lang="en-US" altLang="zh-CN" sz="1400" b="1" dirty="0" smtClean="0"/>
                        <a:t>CM≤2280</a:t>
                      </a:r>
                      <a:endParaRPr lang="zh-CN" altLang="en-US" sz="1400" b="1" dirty="0"/>
                    </a:p>
                  </a:txBody>
                  <a:tcPr anchor="ctr"/>
                </a:tc>
                <a:tc>
                  <a:txBody>
                    <a:bodyPr/>
                    <a:lstStyle/>
                    <a:p>
                      <a:pPr algn="ctr"/>
                      <a:r>
                        <a:rPr lang="en-US" altLang="zh-CN" sz="1400" b="1" dirty="0" smtClean="0"/>
                        <a:t>10.1</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16.13%</a:t>
                      </a:r>
                      <a:endParaRPr lang="zh-CN" altLang="en-US" sz="1400" b="1" dirty="0"/>
                    </a:p>
                  </a:txBody>
                  <a:tcPr anchor="ctr"/>
                </a:tc>
                <a:tc>
                  <a:txBody>
                    <a:bodyPr/>
                    <a:lstStyle/>
                    <a:p>
                      <a:pPr algn="ctr"/>
                      <a:r>
                        <a:rPr lang="en-US" altLang="zh-CN" sz="1400" b="1" dirty="0" smtClean="0"/>
                        <a:t>11.7</a:t>
                      </a:r>
                      <a:endParaRPr lang="zh-CN" altLang="en-US" sz="1400" b="1" dirty="0"/>
                    </a:p>
                  </a:txBody>
                  <a:tcPr anchor="ctr"/>
                </a:tc>
              </a:tr>
              <a:tr h="360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1320</a:t>
                      </a:r>
                      <a:r>
                        <a:rPr lang="zh-CN" altLang="en-US" sz="1400" b="1" dirty="0" smtClean="0"/>
                        <a:t>＜</a:t>
                      </a:r>
                      <a:r>
                        <a:rPr lang="en-US" altLang="zh-CN" sz="1400" b="1" dirty="0" smtClean="0"/>
                        <a:t>CM≤1430</a:t>
                      </a:r>
                      <a:endParaRPr lang="zh-CN" altLang="en-US" sz="1400" b="1" dirty="0"/>
                    </a:p>
                  </a:txBody>
                  <a:tcPr anchor="ctr"/>
                </a:tc>
                <a:tc>
                  <a:txBody>
                    <a:bodyPr/>
                    <a:lstStyle/>
                    <a:p>
                      <a:pPr algn="ctr"/>
                      <a:r>
                        <a:rPr lang="en-US" altLang="zh-CN" sz="1400" b="1" dirty="0" smtClean="0"/>
                        <a:t>7.3</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14.92%</a:t>
                      </a:r>
                      <a:endParaRPr lang="zh-CN" altLang="en-US" sz="1400" b="1" dirty="0"/>
                    </a:p>
                  </a:txBody>
                  <a:tcPr anchor="ctr"/>
                </a:tc>
                <a:tc>
                  <a:txBody>
                    <a:bodyPr/>
                    <a:lstStyle/>
                    <a:p>
                      <a:pPr algn="ctr"/>
                      <a:r>
                        <a:rPr lang="en-US" altLang="zh-CN" sz="1400" b="1" dirty="0" smtClean="0"/>
                        <a:t>8.4</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2280</a:t>
                      </a:r>
                      <a:r>
                        <a:rPr lang="zh-CN" altLang="en-US" sz="1400" b="1" dirty="0" smtClean="0"/>
                        <a:t>＜</a:t>
                      </a:r>
                      <a:r>
                        <a:rPr lang="en-US" altLang="zh-CN" sz="1400" b="1" dirty="0" smtClean="0"/>
                        <a:t>CM≤2510</a:t>
                      </a:r>
                      <a:endParaRPr lang="zh-CN" altLang="en-US" sz="1400" b="1" dirty="0"/>
                    </a:p>
                  </a:txBody>
                  <a:tcPr anchor="ctr"/>
                </a:tc>
                <a:tc>
                  <a:txBody>
                    <a:bodyPr/>
                    <a:lstStyle/>
                    <a:p>
                      <a:pPr algn="ctr"/>
                      <a:r>
                        <a:rPr lang="en-US" altLang="zh-CN" sz="1400" b="1" dirty="0" smtClean="0"/>
                        <a:t>10.8</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16.34%</a:t>
                      </a:r>
                      <a:endParaRPr lang="zh-CN" altLang="en-US" sz="1400" b="1" dirty="0"/>
                    </a:p>
                  </a:txBody>
                  <a:tcPr anchor="ctr"/>
                </a:tc>
                <a:tc>
                  <a:txBody>
                    <a:bodyPr/>
                    <a:lstStyle/>
                    <a:p>
                      <a:pPr algn="ctr"/>
                      <a:r>
                        <a:rPr lang="en-US" altLang="zh-CN" sz="1400" b="1" dirty="0" smtClean="0"/>
                        <a:t>12.6</a:t>
                      </a:r>
                      <a:endParaRPr lang="zh-CN" altLang="en-US" sz="1400" b="1" dirty="0"/>
                    </a:p>
                  </a:txBody>
                  <a:tcPr anchor="ctr"/>
                </a:tc>
              </a:tr>
              <a:tr h="360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1430</a:t>
                      </a:r>
                      <a:r>
                        <a:rPr lang="zh-CN" altLang="en-US" sz="1400" b="1" dirty="0" smtClean="0"/>
                        <a:t>＜</a:t>
                      </a:r>
                      <a:r>
                        <a:rPr lang="en-US" altLang="zh-CN" sz="1400" b="1" dirty="0" smtClean="0"/>
                        <a:t>CM≤1540</a:t>
                      </a:r>
                      <a:endParaRPr lang="zh-CN" altLang="en-US" sz="1400" b="1" dirty="0"/>
                    </a:p>
                  </a:txBody>
                  <a:tcPr anchor="ctr"/>
                </a:tc>
                <a:tc>
                  <a:txBody>
                    <a:bodyPr/>
                    <a:lstStyle/>
                    <a:p>
                      <a:pPr algn="ctr"/>
                      <a:r>
                        <a:rPr lang="en-US" altLang="zh-CN" sz="1400" b="1" dirty="0" smtClean="0"/>
                        <a:t>7.7</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15.13%</a:t>
                      </a:r>
                      <a:endParaRPr lang="zh-CN" altLang="en-US" sz="1400" b="1" dirty="0"/>
                    </a:p>
                  </a:txBody>
                  <a:tcPr anchor="ctr"/>
                </a:tc>
                <a:tc>
                  <a:txBody>
                    <a:bodyPr/>
                    <a:lstStyle/>
                    <a:p>
                      <a:pPr algn="ctr"/>
                      <a:r>
                        <a:rPr lang="en-US" altLang="zh-CN" sz="1400" b="1" dirty="0" smtClean="0"/>
                        <a:t>8.9</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2510</a:t>
                      </a:r>
                      <a:r>
                        <a:rPr lang="zh-CN" altLang="en-US" sz="1400" b="1" dirty="0" smtClean="0"/>
                        <a:t>＜</a:t>
                      </a:r>
                      <a:r>
                        <a:rPr lang="en-US" altLang="zh-CN" sz="1400" b="1" dirty="0" smtClean="0"/>
                        <a:t>CM</a:t>
                      </a:r>
                      <a:endParaRPr lang="zh-CN" altLang="en-US" sz="1400" b="1" dirty="0"/>
                    </a:p>
                  </a:txBody>
                  <a:tcPr anchor="ctr"/>
                </a:tc>
                <a:tc>
                  <a:txBody>
                    <a:bodyPr/>
                    <a:lstStyle/>
                    <a:p>
                      <a:pPr algn="ctr"/>
                      <a:r>
                        <a:rPr lang="en-US" altLang="zh-CN" sz="1400" b="1" dirty="0" smtClean="0"/>
                        <a:t>11.5</a:t>
                      </a:r>
                      <a:endParaRPr lang="zh-CN" altLang="en-US" sz="14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1" dirty="0" smtClean="0"/>
                        <a:t>16.46%</a:t>
                      </a:r>
                      <a:endParaRPr lang="zh-CN" altLang="en-US" sz="1400" b="1" dirty="0"/>
                    </a:p>
                  </a:txBody>
                  <a:tcPr anchor="ctr"/>
                </a:tc>
                <a:tc>
                  <a:txBody>
                    <a:bodyPr/>
                    <a:lstStyle/>
                    <a:p>
                      <a:pPr algn="ctr"/>
                      <a:r>
                        <a:rPr lang="en-US" altLang="zh-CN" sz="1400" b="1" dirty="0" smtClean="0"/>
                        <a:t>13.4</a:t>
                      </a:r>
                      <a:endParaRPr lang="zh-CN" altLang="en-US" sz="1400" b="1" dirty="0"/>
                    </a:p>
                  </a:txBody>
                  <a:tcPr anchor="ctr"/>
                </a:tc>
              </a:tr>
            </a:tbl>
          </a:graphicData>
        </a:graphic>
      </p:graphicFrame>
    </p:spTree>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xmlns="">
                <a:noFill/>
              </a14:hiddenFill>
            </a:ext>
          </a:extLst>
        </p:spPr>
      </p:cxnSp>
      <p:sp>
        <p:nvSpPr>
          <p:cNvPr id="2" name="矩形 1"/>
          <p:cNvSpPr/>
          <p:nvPr/>
        </p:nvSpPr>
        <p:spPr>
          <a:xfrm>
            <a:off x="381000" y="1494920"/>
            <a:ext cx="11953031" cy="181588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调整了车型燃料消耗量限值（</a:t>
            </a: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意见稿燃料消耗量限值（采用全球统一轻型车辆测试循环</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WLTC</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进行测定）按以下两种情况确定：</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一、装有手动档变速器且具有三排以下座椅的车辆的燃料消耗量限值应按下表公式计算，计算结果圆整（四舍五入）至小数点后两位。</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（注：</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CM</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代表整车整备质量，</a:t>
            </a: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FC</a:t>
            </a:r>
            <a:r>
              <a:rPr lang="en-US" altLang="zh-CN" sz="1600" baseline="-25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代表车型燃料消耗量限值，下同）</a:t>
            </a:r>
            <a:endParaRPr lang="en-US" altLang="zh-CN" sz="1600" baseline="-25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p>
        </p:txBody>
      </p:sp>
      <p:sp>
        <p:nvSpPr>
          <p:cNvPr id="11" name="矩形 10"/>
          <p:cNvSpPr/>
          <p:nvPr/>
        </p:nvSpPr>
        <p:spPr>
          <a:xfrm>
            <a:off x="1820863" y="330177"/>
            <a:ext cx="9145016" cy="584775"/>
          </a:xfrm>
          <a:prstGeom prst="rect">
            <a:avLst/>
          </a:prstGeom>
        </p:spPr>
        <p:txBody>
          <a:bodyPr wrap="square">
            <a:spAutoFit/>
          </a:bodyPr>
          <a:lstStyle/>
          <a:p>
            <a:pPr algn="ctr"/>
            <a:r>
              <a:rPr lang="zh-CN" altLang="en-US" sz="3200" b="1" dirty="0" smtClean="0">
                <a:solidFill>
                  <a:srgbClr val="8F0000"/>
                </a:solidFill>
                <a:latin typeface="黑体" pitchFamily="49" charset="-122"/>
                <a:ea typeface="黑体" pitchFamily="49" charset="-122"/>
              </a:rPr>
              <a:t>新标准意见稿与现行标准的主要变化和影响</a:t>
            </a:r>
          </a:p>
        </p:txBody>
      </p:sp>
      <p:graphicFrame>
        <p:nvGraphicFramePr>
          <p:cNvPr id="12" name="表格 11"/>
          <p:cNvGraphicFramePr>
            <a:graphicFrameLocks noGrp="1"/>
          </p:cNvGraphicFramePr>
          <p:nvPr/>
        </p:nvGraphicFramePr>
        <p:xfrm>
          <a:off x="596727" y="3328293"/>
          <a:ext cx="11449272" cy="1188000"/>
        </p:xfrm>
        <a:graphic>
          <a:graphicData uri="http://schemas.openxmlformats.org/drawingml/2006/table">
            <a:tbl>
              <a:tblPr firstRow="1" bandRow="1">
                <a:tableStyleId>{5C22544A-7EE6-4342-B048-85BDC9FD1C3A}</a:tableStyleId>
              </a:tblPr>
              <a:tblGrid>
                <a:gridCol w="2304256"/>
                <a:gridCol w="3168352"/>
                <a:gridCol w="2304256"/>
                <a:gridCol w="3672408"/>
              </a:tblGrid>
              <a:tr h="396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t>整车整备质量</a:t>
                      </a:r>
                      <a:r>
                        <a:rPr lang="en-US" altLang="zh-CN" sz="1600" dirty="0" smtClean="0"/>
                        <a:t>kg</a:t>
                      </a:r>
                      <a:endParaRPr lang="zh-CN" alt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baseline="0" dirty="0" smtClean="0">
                          <a:solidFill>
                            <a:schemeClr val="lt1"/>
                          </a:solidFill>
                          <a:latin typeface="+mn-lt"/>
                          <a:ea typeface="+mn-ea"/>
                          <a:cs typeface="+mn-cs"/>
                        </a:rPr>
                        <a:t>车型燃料消耗量限值</a:t>
                      </a:r>
                      <a:r>
                        <a:rPr lang="en-US" altLang="zh-CN" sz="1600" b="1" kern="1200" baseline="0" dirty="0" smtClean="0">
                          <a:solidFill>
                            <a:schemeClr val="lt1"/>
                          </a:solidFill>
                          <a:latin typeface="+mn-lt"/>
                          <a:ea typeface="+mn-ea"/>
                          <a:cs typeface="+mn-cs"/>
                        </a:rPr>
                        <a:t>L/100 km</a:t>
                      </a:r>
                      <a:endParaRPr lang="zh-CN" altLang="en-US" sz="1600" dirty="0"/>
                    </a:p>
                  </a:txBody>
                  <a:tcPr anchor="ctr"/>
                </a:tc>
                <a:tc>
                  <a:txBody>
                    <a:bodyPr/>
                    <a:lstStyle/>
                    <a:p>
                      <a:pPr algn="ctr"/>
                      <a:r>
                        <a:rPr lang="zh-CN" altLang="en-US" sz="1600" dirty="0" smtClean="0"/>
                        <a:t>整车整备质量</a:t>
                      </a:r>
                      <a:r>
                        <a:rPr lang="en-US" altLang="zh-CN" sz="1600" dirty="0" smtClean="0"/>
                        <a:t>kg</a:t>
                      </a:r>
                      <a:endParaRPr lang="zh-CN" alt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baseline="0" dirty="0" smtClean="0">
                          <a:solidFill>
                            <a:schemeClr val="lt1"/>
                          </a:solidFill>
                          <a:latin typeface="+mn-lt"/>
                          <a:ea typeface="+mn-ea"/>
                          <a:cs typeface="+mn-cs"/>
                        </a:rPr>
                        <a:t>车型燃料消耗量限值</a:t>
                      </a:r>
                      <a:r>
                        <a:rPr lang="en-US" altLang="zh-CN" sz="1600" b="1" kern="1200" baseline="0" dirty="0" smtClean="0">
                          <a:solidFill>
                            <a:schemeClr val="lt1"/>
                          </a:solidFill>
                          <a:latin typeface="+mn-lt"/>
                          <a:ea typeface="+mn-ea"/>
                          <a:cs typeface="+mn-cs"/>
                        </a:rPr>
                        <a:t>L/100 km</a:t>
                      </a:r>
                      <a:endParaRPr lang="zh-CN" altLang="en-US" sz="1600" dirty="0" smtClean="0"/>
                    </a:p>
                  </a:txBody>
                  <a:tcPr anchor="ctr"/>
                </a:tc>
              </a:tr>
              <a:tr h="396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如果</a:t>
                      </a:r>
                      <a:r>
                        <a:rPr lang="en-US" altLang="zh-CN" sz="1600" b="1" dirty="0" smtClean="0"/>
                        <a:t>CM ≥750</a:t>
                      </a:r>
                      <a:endParaRPr lang="zh-CN" altLang="en-US" sz="16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baseline="0" dirty="0" smtClean="0">
                          <a:solidFill>
                            <a:schemeClr val="dk1"/>
                          </a:solidFill>
                          <a:latin typeface="+mn-lt"/>
                          <a:ea typeface="+mn-ea"/>
                          <a:cs typeface="+mn-cs"/>
                        </a:rPr>
                        <a:t>则</a:t>
                      </a:r>
                      <a:r>
                        <a:rPr lang="en-US" altLang="zh-CN" sz="1600" b="1" kern="1200" baseline="0" dirty="0" smtClean="0">
                          <a:solidFill>
                            <a:schemeClr val="dk1"/>
                          </a:solidFill>
                          <a:latin typeface="+mn-lt"/>
                          <a:ea typeface="+mn-ea"/>
                          <a:cs typeface="+mn-cs"/>
                        </a:rPr>
                        <a:t>FC</a:t>
                      </a:r>
                      <a:r>
                        <a:rPr lang="en-US" altLang="zh-CN" sz="1600" b="1" kern="1200" baseline="-25000" dirty="0" smtClean="0">
                          <a:solidFill>
                            <a:schemeClr val="dk1"/>
                          </a:solidFill>
                          <a:latin typeface="+mn-lt"/>
                          <a:ea typeface="+mn-ea"/>
                          <a:cs typeface="+mn-cs"/>
                        </a:rPr>
                        <a:t>L </a:t>
                      </a:r>
                      <a:r>
                        <a:rPr lang="en-US" altLang="zh-CN" sz="1600" b="1" kern="1200" baseline="0" dirty="0" smtClean="0">
                          <a:solidFill>
                            <a:schemeClr val="dk1"/>
                          </a:solidFill>
                          <a:latin typeface="+mn-lt"/>
                          <a:ea typeface="+mn-ea"/>
                          <a:cs typeface="+mn-cs"/>
                        </a:rPr>
                        <a:t>=5.82</a:t>
                      </a:r>
                      <a:endParaRPr lang="zh-CN" altLang="en-US" sz="16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如果</a:t>
                      </a:r>
                      <a:r>
                        <a:rPr lang="en-US" altLang="zh-CN" sz="1600" b="1" dirty="0" smtClean="0"/>
                        <a:t>750 &lt; CM ≤</a:t>
                      </a:r>
                      <a:r>
                        <a:rPr lang="zh-CN" altLang="en-US" sz="1600" b="1" dirty="0" smtClean="0"/>
                        <a:t> </a:t>
                      </a:r>
                      <a:r>
                        <a:rPr lang="en-US" altLang="zh-CN" sz="1600" b="1" dirty="0" smtClean="0"/>
                        <a:t>2510</a:t>
                      </a:r>
                      <a:endParaRPr lang="zh-CN" altLang="en-US" sz="16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则</a:t>
                      </a:r>
                      <a:r>
                        <a:rPr lang="en-US" altLang="zh-CN" sz="1600" b="1" dirty="0" smtClean="0"/>
                        <a:t>FC</a:t>
                      </a:r>
                      <a:r>
                        <a:rPr lang="en-US" altLang="zh-CN" sz="1600" b="1" baseline="-25000" dirty="0" smtClean="0"/>
                        <a:t>L</a:t>
                      </a:r>
                      <a:r>
                        <a:rPr lang="en-US" altLang="zh-CN" sz="1600" b="1" dirty="0" smtClean="0"/>
                        <a:t> =0.0041×</a:t>
                      </a:r>
                      <a:r>
                        <a:rPr lang="zh-CN" altLang="en-US" sz="1600" b="1" dirty="0" smtClean="0"/>
                        <a:t>（</a:t>
                      </a:r>
                      <a:r>
                        <a:rPr lang="en-US" altLang="zh-CN" sz="1600" b="1" dirty="0" smtClean="0"/>
                        <a:t> CM -1415</a:t>
                      </a:r>
                      <a:r>
                        <a:rPr lang="zh-CN" altLang="en-US" sz="1600" b="1" dirty="0" smtClean="0"/>
                        <a:t>）</a:t>
                      </a:r>
                      <a:r>
                        <a:rPr lang="en-US" altLang="zh-CN" sz="1600" b="1" dirty="0" smtClean="0"/>
                        <a:t>+8.55</a:t>
                      </a:r>
                      <a:endParaRPr lang="zh-CN" altLang="en-US" sz="1600" b="1" dirty="0"/>
                    </a:p>
                  </a:txBody>
                  <a:tcPr anchor="ctr"/>
                </a:tc>
              </a:tr>
              <a:tr h="396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如果</a:t>
                      </a:r>
                      <a:r>
                        <a:rPr lang="en-US" altLang="zh-CN" sz="1600" b="1" dirty="0" smtClean="0"/>
                        <a:t>CM &gt; 2510</a:t>
                      </a:r>
                      <a:endParaRPr lang="zh-CN" altLang="en-US" sz="16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则</a:t>
                      </a:r>
                      <a:r>
                        <a:rPr lang="en-US" altLang="zh-CN" sz="1600" b="1" dirty="0" smtClean="0"/>
                        <a:t>FC</a:t>
                      </a:r>
                      <a:r>
                        <a:rPr lang="en-US" altLang="zh-CN" sz="1600" b="1" baseline="-25000" dirty="0" smtClean="0"/>
                        <a:t>L</a:t>
                      </a:r>
                      <a:r>
                        <a:rPr lang="en-US" altLang="zh-CN" sz="1600" b="1" dirty="0" smtClean="0"/>
                        <a:t> =13.04</a:t>
                      </a:r>
                      <a:endParaRPr lang="zh-CN" altLang="en-US" sz="1600" b="1" dirty="0"/>
                    </a:p>
                  </a:txBody>
                  <a:tcPr anchor="ctr"/>
                </a:tc>
                <a:tc>
                  <a:txBody>
                    <a:bodyPr/>
                    <a:lstStyle/>
                    <a:p>
                      <a:pPr algn="ctr"/>
                      <a:endParaRPr lang="zh-CN" altLang="en-US" sz="1600" b="1" dirty="0"/>
                    </a:p>
                  </a:txBody>
                  <a:tcPr anchor="ctr"/>
                </a:tc>
                <a:tc>
                  <a:txBody>
                    <a:bodyPr/>
                    <a:lstStyle/>
                    <a:p>
                      <a:pPr algn="ctr"/>
                      <a:endParaRPr lang="zh-CN" altLang="en-US" sz="1600" b="1" dirty="0"/>
                    </a:p>
                  </a:txBody>
                  <a:tcPr anchor="ctr"/>
                </a:tc>
              </a:tr>
            </a:tbl>
          </a:graphicData>
        </a:graphic>
      </p:graphicFrame>
      <p:sp>
        <p:nvSpPr>
          <p:cNvPr id="13" name="TextBox 12"/>
          <p:cNvSpPr txBox="1"/>
          <p:nvPr/>
        </p:nvSpPr>
        <p:spPr>
          <a:xfrm>
            <a:off x="668735" y="4624437"/>
            <a:ext cx="11305256" cy="400110"/>
          </a:xfrm>
          <a:prstGeom prst="rect">
            <a:avLst/>
          </a:prstGeom>
          <a:noFill/>
        </p:spPr>
        <p:txBody>
          <a:bodyPr wrap="square" rtlCol="0">
            <a:spAutoFit/>
          </a:bodyPr>
          <a:lstStyle/>
          <a:p>
            <a:r>
              <a:rPr lang="zh-CN" altLang="en-US" sz="2000" dirty="0" smtClean="0">
                <a:latin typeface="+mn-ea"/>
                <a:ea typeface="+mn-ea"/>
              </a:rPr>
              <a:t>       </a:t>
            </a:r>
            <a:r>
              <a:rPr lang="zh-CN" altLang="en-US" sz="2000" dirty="0" smtClean="0">
                <a:latin typeface="微软雅黑" pitchFamily="34" charset="-122"/>
                <a:ea typeface="微软雅黑" pitchFamily="34" charset="-122"/>
              </a:rPr>
              <a:t>二、其它车辆的燃料消耗量限值</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应按下表公式计算</a:t>
            </a:r>
            <a:endParaRPr lang="zh-CN" altLang="en-US" sz="2000" dirty="0">
              <a:latin typeface="微软雅黑" pitchFamily="34" charset="-122"/>
              <a:ea typeface="微软雅黑" pitchFamily="34" charset="-122"/>
            </a:endParaRPr>
          </a:p>
        </p:txBody>
      </p:sp>
      <p:graphicFrame>
        <p:nvGraphicFramePr>
          <p:cNvPr id="15" name="表格 14"/>
          <p:cNvGraphicFramePr>
            <a:graphicFrameLocks noGrp="1"/>
          </p:cNvGraphicFramePr>
          <p:nvPr/>
        </p:nvGraphicFramePr>
        <p:xfrm>
          <a:off x="596727" y="5056485"/>
          <a:ext cx="11377264" cy="1080000"/>
        </p:xfrm>
        <a:graphic>
          <a:graphicData uri="http://schemas.openxmlformats.org/drawingml/2006/table">
            <a:tbl>
              <a:tblPr firstRow="1" bandRow="1">
                <a:tableStyleId>{5C22544A-7EE6-4342-B048-85BDC9FD1C3A}</a:tableStyleId>
              </a:tblPr>
              <a:tblGrid>
                <a:gridCol w="2232248"/>
                <a:gridCol w="3240360"/>
                <a:gridCol w="2232248"/>
                <a:gridCol w="3672408"/>
              </a:tblGrid>
              <a:tr h="360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t>整车整备质量</a:t>
                      </a:r>
                      <a:r>
                        <a:rPr lang="en-US" altLang="zh-CN" sz="1600" dirty="0" smtClean="0"/>
                        <a:t>kg</a:t>
                      </a:r>
                      <a:endParaRPr lang="zh-CN" altLang="en-US" sz="16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baseline="0" dirty="0" smtClean="0">
                          <a:solidFill>
                            <a:schemeClr val="lt1"/>
                          </a:solidFill>
                          <a:latin typeface="+mn-lt"/>
                          <a:ea typeface="+mn-ea"/>
                          <a:cs typeface="+mn-cs"/>
                        </a:rPr>
                        <a:t>车型燃料消耗量限值</a:t>
                      </a:r>
                      <a:r>
                        <a:rPr lang="en-US" altLang="zh-CN" sz="1600" b="1" kern="1200" baseline="0" dirty="0" smtClean="0">
                          <a:solidFill>
                            <a:schemeClr val="lt1"/>
                          </a:solidFill>
                          <a:latin typeface="+mn-lt"/>
                          <a:ea typeface="+mn-ea"/>
                          <a:cs typeface="+mn-cs"/>
                        </a:rPr>
                        <a:t>L/100 km</a:t>
                      </a:r>
                      <a:endParaRPr lang="zh-CN" altLang="en-US" sz="16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t>整车整备质量</a:t>
                      </a:r>
                      <a:r>
                        <a:rPr lang="en-US" altLang="zh-CN" sz="1600" dirty="0" smtClean="0"/>
                        <a:t>kg</a:t>
                      </a:r>
                      <a:endParaRPr lang="zh-CN" altLang="en-US" sz="16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baseline="0" dirty="0" smtClean="0">
                          <a:solidFill>
                            <a:schemeClr val="lt1"/>
                          </a:solidFill>
                          <a:latin typeface="+mn-lt"/>
                          <a:ea typeface="+mn-ea"/>
                          <a:cs typeface="+mn-cs"/>
                        </a:rPr>
                        <a:t>车型燃料消耗量限值</a:t>
                      </a:r>
                      <a:r>
                        <a:rPr lang="en-US" altLang="zh-CN" sz="1600" b="1" kern="1200" baseline="0" dirty="0" smtClean="0">
                          <a:solidFill>
                            <a:schemeClr val="lt1"/>
                          </a:solidFill>
                          <a:latin typeface="+mn-lt"/>
                          <a:ea typeface="+mn-ea"/>
                          <a:cs typeface="+mn-cs"/>
                        </a:rPr>
                        <a:t>L/100 km</a:t>
                      </a:r>
                      <a:endParaRPr lang="zh-CN" altLang="en-US" sz="1600" dirty="0" smtClean="0"/>
                    </a:p>
                  </a:txBody>
                  <a:tcPr anchor="ctr"/>
                </a:tc>
              </a:tr>
              <a:tr h="360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如果</a:t>
                      </a:r>
                      <a:r>
                        <a:rPr lang="en-US" altLang="zh-CN" sz="1600" b="1" dirty="0" smtClean="0"/>
                        <a:t>CM ≥750</a:t>
                      </a:r>
                      <a:endParaRPr lang="zh-CN" altLang="en-US" sz="1600" b="1"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则</a:t>
                      </a:r>
                      <a:r>
                        <a:rPr lang="en-US" altLang="zh-CN" sz="1600" b="1" dirty="0" smtClean="0"/>
                        <a:t>FC</a:t>
                      </a:r>
                      <a:r>
                        <a:rPr lang="en-US" altLang="zh-CN" sz="1600" b="1" baseline="-25000" dirty="0" smtClean="0"/>
                        <a:t>L</a:t>
                      </a:r>
                      <a:r>
                        <a:rPr lang="en-US" altLang="zh-CN" sz="1600" b="1" dirty="0" smtClean="0"/>
                        <a:t> =6.27</a:t>
                      </a:r>
                      <a:endParaRPr lang="zh-CN" altLang="en-US" sz="160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如果</a:t>
                      </a:r>
                      <a:r>
                        <a:rPr lang="en-US" altLang="zh-CN" sz="1600" b="1" dirty="0" smtClean="0"/>
                        <a:t>750 &lt; CM ≤</a:t>
                      </a:r>
                      <a:r>
                        <a:rPr lang="zh-CN" altLang="en-US" sz="1600" b="1" dirty="0" smtClean="0"/>
                        <a:t> </a:t>
                      </a:r>
                      <a:r>
                        <a:rPr lang="en-US" altLang="zh-CN" sz="1600" b="1" dirty="0" smtClean="0"/>
                        <a:t>2510</a:t>
                      </a:r>
                      <a:endParaRPr lang="zh-CN" altLang="en-US" sz="1600" b="1"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则</a:t>
                      </a:r>
                      <a:r>
                        <a:rPr lang="en-US" altLang="zh-CN" sz="1600" b="1" dirty="0" smtClean="0"/>
                        <a:t>FC</a:t>
                      </a:r>
                      <a:r>
                        <a:rPr lang="en-US" altLang="zh-CN" sz="1600" b="1" baseline="-25000" dirty="0" smtClean="0"/>
                        <a:t>L</a:t>
                      </a:r>
                      <a:r>
                        <a:rPr lang="en-US" altLang="zh-CN" sz="1600" b="1" dirty="0" smtClean="0"/>
                        <a:t> =0.0042×</a:t>
                      </a:r>
                      <a:r>
                        <a:rPr lang="zh-CN" altLang="en-US" sz="1600" b="1" dirty="0" smtClean="0"/>
                        <a:t>（</a:t>
                      </a:r>
                      <a:r>
                        <a:rPr lang="en-US" altLang="zh-CN" sz="1600" b="1" dirty="0" smtClean="0"/>
                        <a:t> CM -1415</a:t>
                      </a:r>
                      <a:r>
                        <a:rPr lang="zh-CN" altLang="en-US" sz="1600" b="1" dirty="0" smtClean="0"/>
                        <a:t>）</a:t>
                      </a:r>
                      <a:r>
                        <a:rPr lang="en-US" altLang="zh-CN" sz="1600" b="1" dirty="0" smtClean="0"/>
                        <a:t>+9.06</a:t>
                      </a:r>
                      <a:endParaRPr lang="zh-CN" altLang="en-US" sz="1600" b="1" dirty="0" smtClean="0"/>
                    </a:p>
                  </a:txBody>
                  <a:tcPr anchor="ctr"/>
                </a:tc>
              </a:tr>
              <a:tr h="360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如果</a:t>
                      </a:r>
                      <a:r>
                        <a:rPr lang="en-US" altLang="zh-CN" sz="1600" b="1" dirty="0" smtClean="0"/>
                        <a:t>CM &gt; 2510</a:t>
                      </a:r>
                      <a:endParaRPr lang="zh-CN" altLang="en-US" sz="1600" b="1"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b="1" dirty="0" smtClean="0"/>
                        <a:t>则</a:t>
                      </a:r>
                      <a:r>
                        <a:rPr lang="en-US" altLang="zh-CN" sz="1600" b="1" dirty="0" smtClean="0"/>
                        <a:t>FC</a:t>
                      </a:r>
                      <a:r>
                        <a:rPr lang="en-US" altLang="zh-CN" sz="1600" b="1" baseline="-25000" dirty="0" smtClean="0"/>
                        <a:t>L</a:t>
                      </a:r>
                      <a:r>
                        <a:rPr lang="en-US" altLang="zh-CN" sz="1600" b="1" dirty="0" smtClean="0"/>
                        <a:t> =13.66</a:t>
                      </a:r>
                      <a:endParaRPr lang="zh-CN" altLang="en-US" sz="1600" b="1" dirty="0"/>
                    </a:p>
                  </a:txBody>
                  <a:tcPr anchor="ctr"/>
                </a:tc>
                <a:tc>
                  <a:txBody>
                    <a:bodyPr/>
                    <a:lstStyle/>
                    <a:p>
                      <a:pPr algn="ctr"/>
                      <a:endParaRPr lang="zh-CN" altLang="en-US" sz="1600" b="1" dirty="0"/>
                    </a:p>
                  </a:txBody>
                  <a:tcPr anchor="ctr"/>
                </a:tc>
                <a:tc>
                  <a:txBody>
                    <a:bodyPr/>
                    <a:lstStyle/>
                    <a:p>
                      <a:pPr algn="ctr"/>
                      <a:endParaRPr lang="zh-CN" altLang="en-US" sz="1600" b="1" dirty="0"/>
                    </a:p>
                  </a:txBody>
                  <a:tcPr anchor="ctr"/>
                </a:tc>
              </a:tr>
            </a:tbl>
          </a:graphicData>
        </a:graphic>
      </p:graphicFrame>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5159</Words>
  <Application>Microsoft Office PowerPoint</Application>
  <PresentationFormat>自定义</PresentationFormat>
  <Paragraphs>212</Paragraphs>
  <Slides>14</Slides>
  <Notes>14</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14</vt:i4>
      </vt:variant>
    </vt:vector>
  </HeadingPairs>
  <TitlesOfParts>
    <vt:vector size="17" baseType="lpstr">
      <vt:lpstr>第一PPT，www.1ppt.com</vt:lpstr>
      <vt:lpstr>1_第一PPT，www.1ppt.com</vt:lpstr>
      <vt:lpstr>think-cell Slide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红色箭头</dc:title>
  <dc:creator/>
  <cp:keywords>第一PPT模板网：www.1ppt.com</cp:keywords>
  <cp:lastModifiedBy/>
  <cp:revision>121</cp:revision>
  <dcterms:created xsi:type="dcterms:W3CDTF">2016-09-19T10:32:00Z</dcterms:created>
  <dcterms:modified xsi:type="dcterms:W3CDTF">2019-02-16T09:03:33Z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