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ppt/charts/chart6.xml" ContentType="application/vnd.openxmlformats-officedocument.drawingml.chart+xml"/>
  <Override PartName="/ppt/theme/themeOverride3.xml" ContentType="application/vnd.openxmlformats-officedocument.themeOverride+xml"/>
  <Override PartName="/ppt/charts/chart7.xml" ContentType="application/vnd.openxmlformats-officedocument.drawingml.chart+xml"/>
  <Override PartName="/ppt/theme/themeOverride4.xml" ContentType="application/vnd.openxmlformats-officedocument.themeOverride+xml"/>
  <Override PartName="/ppt/charts/chart8.xml" ContentType="application/vnd.openxmlformats-officedocument.drawingml.chart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5.xml" ContentType="application/vnd.openxmlformats-officedocument.presentationml.notesSlide+xml"/>
  <Override PartName="/ppt/charts/chart11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12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13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14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15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6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7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8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376" r:id="rId3"/>
    <p:sldId id="377" r:id="rId4"/>
    <p:sldId id="378" r:id="rId5"/>
    <p:sldId id="386" r:id="rId6"/>
    <p:sldId id="394" r:id="rId7"/>
    <p:sldId id="362" r:id="rId8"/>
    <p:sldId id="379" r:id="rId9"/>
    <p:sldId id="385" r:id="rId10"/>
    <p:sldId id="392" r:id="rId11"/>
    <p:sldId id="387" r:id="rId12"/>
    <p:sldId id="389" r:id="rId13"/>
    <p:sldId id="390" r:id="rId14"/>
    <p:sldId id="410" r:id="rId15"/>
    <p:sldId id="411" r:id="rId16"/>
    <p:sldId id="412" r:id="rId17"/>
    <p:sldId id="413" r:id="rId18"/>
    <p:sldId id="264" r:id="rId19"/>
  </p:sldIdLst>
  <p:sldSz cx="9144000" cy="6858000" type="screen4x3"/>
  <p:notesSz cx="6761163" cy="99425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2" pos="3402" userDrawn="1">
          <p15:clr>
            <a:srgbClr val="A4A3A4"/>
          </p15:clr>
        </p15:guide>
        <p15:guide id="3" pos="1315" userDrawn="1">
          <p15:clr>
            <a:srgbClr val="A4A3A4"/>
          </p15:clr>
        </p15:guide>
        <p15:guide id="4" pos="4218" userDrawn="1">
          <p15:clr>
            <a:srgbClr val="A4A3A4"/>
          </p15:clr>
        </p15:guide>
        <p15:guide id="5" orient="horz" pos="3226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5B9BD5"/>
    <a:srgbClr val="BDD7EE"/>
    <a:srgbClr val="D9D9D9"/>
    <a:srgbClr val="FFC000"/>
    <a:srgbClr val="70AD47"/>
    <a:srgbClr val="ED7D31"/>
    <a:srgbClr val="44546A"/>
    <a:srgbClr val="9BBB59"/>
    <a:srgbClr val="ED91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主题样式 2 - 个性色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24" autoAdjust="0"/>
    <p:restoredTop sz="91280" autoAdjust="0"/>
  </p:normalViewPr>
  <p:slideViewPr>
    <p:cSldViewPr snapToGrid="0" showGuides="1">
      <p:cViewPr varScale="1">
        <p:scale>
          <a:sx n="86" d="100"/>
          <a:sy n="86" d="100"/>
        </p:scale>
        <p:origin x="1200" y="72"/>
      </p:cViewPr>
      <p:guideLst>
        <p:guide orient="horz" pos="3702"/>
        <p:guide pos="3402"/>
        <p:guide pos="1315"/>
        <p:guide pos="4218"/>
        <p:guide orient="horz" pos="3226"/>
        <p:guide orient="horz" pos="1774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YP2017\Desktop\&#25968;&#25454;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YP2017\Desktop\&#25968;&#25454;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YP2017\Desktop\&#25968;&#25454;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2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3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4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5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zh-CN" altLang="en-US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二手车交易量</a:t>
            </a:r>
            <a:r>
              <a:rPr lang="zh-CN" altLang="en-US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环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3155550222403973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537505548157999"/>
          <c:y val="0.223350694444444"/>
          <c:w val="0.75810031069685102"/>
          <c:h val="0.6041919564741969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2.49778387168776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5A5-4170-A5F8-B29ABFA94A48}"/>
                </c:ext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5A5-4170-A5F8-B29ABFA94A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'2019年1月'!$B$2:$C$2</c:f>
              <c:numCache>
                <c:formatCode>yyyy"年"m"月"</c:formatCode>
                <c:ptCount val="2"/>
                <c:pt idx="0">
                  <c:v>43466</c:v>
                </c:pt>
                <c:pt idx="1">
                  <c:v>43435</c:v>
                </c:pt>
              </c:numCache>
            </c:numRef>
          </c:cat>
          <c:val>
            <c:numRef>
              <c:f>'2019年1月'!$B$3:$C$3</c:f>
              <c:numCache>
                <c:formatCode>0.00</c:formatCode>
                <c:ptCount val="2"/>
                <c:pt idx="0">
                  <c:v>119.7829</c:v>
                </c:pt>
                <c:pt idx="1">
                  <c:v>121.7234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5A5-4170-A5F8-B29ABFA94A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-260188032"/>
        <c:axId val="-260190752"/>
      </c:barChart>
      <c:catAx>
        <c:axId val="-260188032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60190752"/>
        <c:crosses val="autoZero"/>
        <c:auto val="0"/>
        <c:lblAlgn val="ctr"/>
        <c:lblOffset val="100"/>
        <c:noMultiLvlLbl val="0"/>
      </c:catAx>
      <c:valAx>
        <c:axId val="-260190752"/>
        <c:scaling>
          <c:orientation val="minMax"/>
          <c:max val="130"/>
          <c:min val="50"/>
        </c:scaling>
        <c:delete val="1"/>
        <c:axPos val="l"/>
        <c:numFmt formatCode="0.00" sourceLinked="1"/>
        <c:majorTickMark val="out"/>
        <c:minorTickMark val="none"/>
        <c:tickLblPos val="nextTo"/>
        <c:crossAx val="-260188032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zh-CN" altLang="en-US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全国二手车交易量</a:t>
            </a:r>
            <a:r>
              <a:rPr lang="zh-CN" altLang="en-US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累计同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186308736497032"/>
          <c:y val="3.03386181248777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537505548157999"/>
          <c:y val="0.223350694444444"/>
          <c:w val="0.75810031069685102"/>
          <c:h val="0.60419195647419699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4069-4B26-BC55-BE5F7E3C236C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4069-4B26-BC55-BE5F7E3C236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'2019年1月'!$B$27:$C$27</c:f>
              <c:strCache>
                <c:ptCount val="2"/>
                <c:pt idx="0">
                  <c:v>2018年</c:v>
                </c:pt>
                <c:pt idx="1">
                  <c:v>2019年</c:v>
                </c:pt>
              </c:strCache>
            </c:strRef>
          </c:cat>
          <c:val>
            <c:numRef>
              <c:f>'2019年1月'!$B$40:$C$40</c:f>
              <c:numCache>
                <c:formatCode>0.00</c:formatCode>
                <c:ptCount val="2"/>
                <c:pt idx="0">
                  <c:v>118.8407</c:v>
                </c:pt>
                <c:pt idx="1">
                  <c:v>119.7829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97C-4987-A13C-17F05D2006E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-222917120"/>
        <c:axId val="-222916576"/>
      </c:barChart>
      <c:catAx>
        <c:axId val="-222917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22916576"/>
        <c:crosses val="autoZero"/>
        <c:auto val="1"/>
        <c:lblAlgn val="ctr"/>
        <c:lblOffset val="100"/>
        <c:noMultiLvlLbl val="0"/>
      </c:catAx>
      <c:valAx>
        <c:axId val="-222916576"/>
        <c:scaling>
          <c:orientation val="minMax"/>
          <c:min val="50"/>
        </c:scaling>
        <c:delete val="1"/>
        <c:axPos val="l"/>
        <c:numFmt formatCode="0.00" sourceLinked="1"/>
        <c:majorTickMark val="out"/>
        <c:minorTickMark val="none"/>
        <c:tickLblPos val="nextTo"/>
        <c:crossAx val="-222917120"/>
        <c:crosses val="autoZero"/>
        <c:crossBetween val="between"/>
        <c:majorUnit val="100"/>
        <c:min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dirty="0"/>
              <a:t>历年二手车市场表现</a:t>
            </a:r>
          </a:p>
        </c:rich>
      </c:tx>
      <c:layout>
        <c:manualLayout>
          <c:xMode val="edge"/>
          <c:yMode val="edge"/>
          <c:x val="0.379927265934589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'2019年1月'!$B$306</c:f>
              <c:strCache>
                <c:ptCount val="1"/>
                <c:pt idx="0">
                  <c:v>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solidFill>
                  <a:schemeClr val="accent1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'2019年1月'!$A$307:$A$314</c:f>
              <c:strCache>
                <c:ptCount val="8"/>
                <c:pt idx="0">
                  <c:v>2012年</c:v>
                </c:pt>
                <c:pt idx="1">
                  <c:v>2013年</c:v>
                </c:pt>
                <c:pt idx="2">
                  <c:v>2014年</c:v>
                </c:pt>
                <c:pt idx="3">
                  <c:v>2015年</c:v>
                </c:pt>
                <c:pt idx="4">
                  <c:v>2016年</c:v>
                </c:pt>
                <c:pt idx="5">
                  <c:v>2017年</c:v>
                </c:pt>
                <c:pt idx="6">
                  <c:v>2018年</c:v>
                </c:pt>
                <c:pt idx="7">
                  <c:v>2019年1月</c:v>
                </c:pt>
              </c:strCache>
            </c:strRef>
          </c:cat>
          <c:val>
            <c:numRef>
              <c:f>'2019年1月'!$B$307:$B$314</c:f>
              <c:numCache>
                <c:formatCode>General</c:formatCode>
                <c:ptCount val="8"/>
                <c:pt idx="0">
                  <c:v>794</c:v>
                </c:pt>
                <c:pt idx="1">
                  <c:v>847</c:v>
                </c:pt>
                <c:pt idx="2">
                  <c:v>920</c:v>
                </c:pt>
                <c:pt idx="3">
                  <c:v>942</c:v>
                </c:pt>
                <c:pt idx="4">
                  <c:v>1039</c:v>
                </c:pt>
                <c:pt idx="5">
                  <c:v>1240.0899999999999</c:v>
                </c:pt>
                <c:pt idx="6" formatCode="0.00_ ">
                  <c:v>1382.1909000000001</c:v>
                </c:pt>
                <c:pt idx="7">
                  <c:v>119.7829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310-4F72-AA71-8D01D65986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22910592"/>
        <c:axId val="-222910048"/>
      </c:barChart>
      <c:lineChart>
        <c:grouping val="standard"/>
        <c:varyColors val="0"/>
        <c:ser>
          <c:idx val="1"/>
          <c:order val="1"/>
          <c:tx>
            <c:strRef>
              <c:f>'2019年1月'!$C$306</c:f>
              <c:strCache>
                <c:ptCount val="1"/>
                <c:pt idx="0">
                  <c:v>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32255324332883E-2"/>
                  <c:y val="-6.184522944967239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310-4F72-AA71-8D01D6598602}"/>
                </c:ext>
              </c:extLst>
            </c:dLbl>
            <c:dLbl>
              <c:idx val="6"/>
              <c:layout>
                <c:manualLayout>
                  <c:x val="-3.0290565598797298E-2"/>
                  <c:y val="1.1650218250479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310-4F72-AA71-8D01D659860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'2019年1月'!$A$307:$A$314</c:f>
              <c:strCache>
                <c:ptCount val="8"/>
                <c:pt idx="0">
                  <c:v>2012年</c:v>
                </c:pt>
                <c:pt idx="1">
                  <c:v>2013年</c:v>
                </c:pt>
                <c:pt idx="2">
                  <c:v>2014年</c:v>
                </c:pt>
                <c:pt idx="3">
                  <c:v>2015年</c:v>
                </c:pt>
                <c:pt idx="4">
                  <c:v>2016年</c:v>
                </c:pt>
                <c:pt idx="5">
                  <c:v>2017年</c:v>
                </c:pt>
                <c:pt idx="6">
                  <c:v>2018年</c:v>
                </c:pt>
                <c:pt idx="7">
                  <c:v>2019年1月</c:v>
                </c:pt>
              </c:strCache>
            </c:strRef>
          </c:cat>
          <c:val>
            <c:numRef>
              <c:f>'2019年1月'!$C$307:$C$314</c:f>
              <c:numCache>
                <c:formatCode>0.00%</c:formatCode>
                <c:ptCount val="8"/>
                <c:pt idx="0">
                  <c:v>0.16400000000000001</c:v>
                </c:pt>
                <c:pt idx="1">
                  <c:v>6.6750629722921909E-2</c:v>
                </c:pt>
                <c:pt idx="2">
                  <c:v>8.6186540731995276E-2</c:v>
                </c:pt>
                <c:pt idx="3">
                  <c:v>2.391304347826087E-2</c:v>
                </c:pt>
                <c:pt idx="4">
                  <c:v>0.1029723991507431</c:v>
                </c:pt>
                <c:pt idx="5">
                  <c:v>0.19354186717998068</c:v>
                </c:pt>
                <c:pt idx="6">
                  <c:v>0.11458918304316634</c:v>
                </c:pt>
                <c:pt idx="7">
                  <c:v>7.9282602677365564E-3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310-4F72-AA71-8D01D65986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65592432"/>
        <c:axId val="-265588080"/>
      </c:lineChart>
      <c:catAx>
        <c:axId val="-222910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22910048"/>
        <c:crosses val="autoZero"/>
        <c:auto val="1"/>
        <c:lblAlgn val="ctr"/>
        <c:lblOffset val="100"/>
        <c:noMultiLvlLbl val="0"/>
      </c:catAx>
      <c:valAx>
        <c:axId val="-222910048"/>
        <c:scaling>
          <c:orientation val="minMax"/>
        </c:scaling>
        <c:delete val="0"/>
        <c:axPos val="l"/>
        <c:numFmt formatCode="General" sourceLinked="1"/>
        <c:majorTickMark val="none"/>
        <c:minorTickMark val="out"/>
        <c:tickLblPos val="nextTo"/>
        <c:spPr>
          <a:noFill/>
          <a:ln>
            <a:solidFill>
              <a:schemeClr val="bg2">
                <a:lumMod val="9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22910592"/>
        <c:crosses val="autoZero"/>
        <c:crossBetween val="between"/>
      </c:valAx>
      <c:catAx>
        <c:axId val="-2655924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265588080"/>
        <c:crosses val="autoZero"/>
        <c:auto val="1"/>
        <c:lblAlgn val="ctr"/>
        <c:lblOffset val="100"/>
        <c:noMultiLvlLbl val="0"/>
      </c:catAx>
      <c:valAx>
        <c:axId val="-265588080"/>
        <c:scaling>
          <c:orientation val="minMax"/>
        </c:scaling>
        <c:delete val="0"/>
        <c:axPos val="r"/>
        <c:numFmt formatCode="0%" sourceLinked="0"/>
        <c:majorTickMark val="out"/>
        <c:minorTickMark val="out"/>
        <c:tickLblPos val="nextTo"/>
        <c:spPr>
          <a:noFill/>
          <a:ln>
            <a:solidFill>
              <a:schemeClr val="bg2">
                <a:lumMod val="9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65592432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'2019年1月'!$A$402</c:f>
              <c:strCache>
                <c:ptCount val="1"/>
                <c:pt idx="0">
                  <c:v>2018转籍率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5.2097331583552099E-2"/>
                  <c:y val="3.012722368037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550-4F4A-910D-6254FA523F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'2019年1月'!$B$401:$M$401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'2019年1月'!$B$402:$M$402</c:f>
              <c:numCache>
                <c:formatCode>General</c:formatCode>
                <c:ptCount val="12"/>
                <c:pt idx="0">
                  <c:v>25.3</c:v>
                </c:pt>
                <c:pt idx="1">
                  <c:v>19.489999999999998</c:v>
                </c:pt>
                <c:pt idx="2">
                  <c:v>20.89</c:v>
                </c:pt>
                <c:pt idx="3">
                  <c:v>24.46</c:v>
                </c:pt>
                <c:pt idx="4">
                  <c:v>28.34</c:v>
                </c:pt>
                <c:pt idx="5">
                  <c:v>26.4</c:v>
                </c:pt>
                <c:pt idx="6">
                  <c:v>25.77</c:v>
                </c:pt>
                <c:pt idx="7">
                  <c:v>27.13</c:v>
                </c:pt>
                <c:pt idx="8">
                  <c:v>29.24</c:v>
                </c:pt>
                <c:pt idx="9">
                  <c:v>28.28</c:v>
                </c:pt>
                <c:pt idx="10">
                  <c:v>27.64</c:v>
                </c:pt>
                <c:pt idx="11">
                  <c:v>29.14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550-4F4A-910D-6254FA523F17}"/>
            </c:ext>
          </c:extLst>
        </c:ser>
        <c:ser>
          <c:idx val="1"/>
          <c:order val="1"/>
          <c:tx>
            <c:strRef>
              <c:f>'2019年1月'!$A$403</c:f>
              <c:strCache>
                <c:ptCount val="1"/>
                <c:pt idx="0">
                  <c:v>2019转籍率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5.2097331583552099E-2"/>
                  <c:y val="5.32753718285213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550-4F4A-910D-6254FA523F17}"/>
                </c:ext>
              </c:extLst>
            </c:dLbl>
            <c:dLbl>
              <c:idx val="2"/>
              <c:layout>
                <c:manualLayout>
                  <c:x val="-2.4319553805774299E-2"/>
                  <c:y val="4.40161125692620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550-4F4A-910D-6254FA523F17}"/>
                </c:ext>
              </c:extLst>
            </c:dLbl>
            <c:spPr>
              <a:noFill/>
              <a:ln>
                <a:solidFill>
                  <a:schemeClr val="accent2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'2019年1月'!$B$401:$M$401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'2019年1月'!$B$403:$M$403</c:f>
              <c:numCache>
                <c:formatCode>General</c:formatCode>
                <c:ptCount val="12"/>
                <c:pt idx="0">
                  <c:v>30.63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9550-4F4A-910D-6254FA523F1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222922016"/>
        <c:axId val="-260184768"/>
      </c:lineChart>
      <c:catAx>
        <c:axId val="-222922016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60184768"/>
        <c:crosses val="autoZero"/>
        <c:auto val="1"/>
        <c:lblAlgn val="ctr"/>
        <c:lblOffset val="100"/>
        <c:noMultiLvlLbl val="0"/>
      </c:catAx>
      <c:valAx>
        <c:axId val="-260184768"/>
        <c:scaling>
          <c:orientation val="minMax"/>
          <c:max val="35"/>
          <c:min val="16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22922016"/>
        <c:crosses val="autoZero"/>
        <c:crossBetween val="between"/>
        <c:majorUnit val="3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/>
              <a:t>车龄区间</a:t>
            </a:r>
          </a:p>
        </c:rich>
      </c:tx>
      <c:layout>
        <c:manualLayout>
          <c:xMode val="edge"/>
          <c:yMode val="edge"/>
          <c:x val="0.4459056766475754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'2019年1月'!$B$340</c:f>
              <c:strCache>
                <c:ptCount val="1"/>
                <c:pt idx="0">
                  <c:v>10年以上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'2019年1月'!$A$341:$A$350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2019年1月</c:v>
                </c:pt>
              </c:strCache>
            </c:strRef>
          </c:cat>
          <c:val>
            <c:numRef>
              <c:f>'2019年1月'!$B$341:$B$350</c:f>
              <c:numCache>
                <c:formatCode>0.00%</c:formatCode>
                <c:ptCount val="10"/>
                <c:pt idx="0">
                  <c:v>6.8199999999999997E-2</c:v>
                </c:pt>
                <c:pt idx="1">
                  <c:v>6.1699999999999998E-2</c:v>
                </c:pt>
                <c:pt idx="2">
                  <c:v>6.8599999999999994E-2</c:v>
                </c:pt>
                <c:pt idx="3">
                  <c:v>6.4000000000000001E-2</c:v>
                </c:pt>
                <c:pt idx="4">
                  <c:v>7.0999999999999994E-2</c:v>
                </c:pt>
                <c:pt idx="5">
                  <c:v>7.8200000000000006E-2</c:v>
                </c:pt>
                <c:pt idx="6">
                  <c:v>8.0100000000000005E-2</c:v>
                </c:pt>
                <c:pt idx="7">
                  <c:v>9.7202369192434399E-2</c:v>
                </c:pt>
                <c:pt idx="8">
                  <c:v>0.108740406263708</c:v>
                </c:pt>
                <c:pt idx="9">
                  <c:v>0.10723483902961108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F4-4E40-BB8D-D858B7775742}"/>
            </c:ext>
          </c:extLst>
        </c:ser>
        <c:ser>
          <c:idx val="1"/>
          <c:order val="1"/>
          <c:tx>
            <c:strRef>
              <c:f>'2019年1月'!$C$340</c:f>
              <c:strCache>
                <c:ptCount val="1"/>
                <c:pt idx="0">
                  <c:v>7-10年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'2019年1月'!$A$341:$A$350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2019年1月</c:v>
                </c:pt>
              </c:strCache>
            </c:strRef>
          </c:cat>
          <c:val>
            <c:numRef>
              <c:f>'2019年1月'!$C$341:$C$350</c:f>
              <c:numCache>
                <c:formatCode>General</c:formatCode>
                <c:ptCount val="10"/>
                <c:pt idx="6" formatCode="0.00%">
                  <c:v>0.20979999999999999</c:v>
                </c:pt>
                <c:pt idx="7" formatCode="0.00%">
                  <c:v>0.21996830862400599</c:v>
                </c:pt>
                <c:pt idx="8" formatCode="0.00%">
                  <c:v>0.22591669500935099</c:v>
                </c:pt>
                <c:pt idx="9" formatCode="0.00%">
                  <c:v>0.23002532080956464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8F4-4E40-BB8D-D858B7775742}"/>
            </c:ext>
          </c:extLst>
        </c:ser>
        <c:ser>
          <c:idx val="2"/>
          <c:order val="2"/>
          <c:tx>
            <c:strRef>
              <c:f>'2019年1月'!$D$340</c:f>
              <c:strCache>
                <c:ptCount val="1"/>
                <c:pt idx="0">
                  <c:v>3-10年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'2019年1月'!$A$341:$A$350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2019年1月</c:v>
                </c:pt>
              </c:strCache>
            </c:strRef>
          </c:cat>
          <c:val>
            <c:numRef>
              <c:f>'2019年1月'!$D$341:$D$350</c:f>
              <c:numCache>
                <c:formatCode>0.00%</c:formatCode>
                <c:ptCount val="10"/>
                <c:pt idx="0">
                  <c:v>0.7601</c:v>
                </c:pt>
                <c:pt idx="1">
                  <c:v>0.75309999999999999</c:v>
                </c:pt>
                <c:pt idx="2">
                  <c:v>0.71809999999999996</c:v>
                </c:pt>
                <c:pt idx="3">
                  <c:v>0.72529999999999994</c:v>
                </c:pt>
                <c:pt idx="4">
                  <c:v>0.70909999999999995</c:v>
                </c:pt>
                <c:pt idx="5">
                  <c:v>0.76470000000000005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8F4-4E40-BB8D-D858B7775742}"/>
            </c:ext>
          </c:extLst>
        </c:ser>
        <c:ser>
          <c:idx val="3"/>
          <c:order val="3"/>
          <c:tx>
            <c:strRef>
              <c:f>'2019年1月'!$E$340</c:f>
              <c:strCache>
                <c:ptCount val="1"/>
                <c:pt idx="0">
                  <c:v>3-6年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'2019年1月'!$A$341:$A$350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2019年1月</c:v>
                </c:pt>
              </c:strCache>
            </c:strRef>
          </c:cat>
          <c:val>
            <c:numRef>
              <c:f>'2019年1月'!$E$341:$E$350</c:f>
              <c:numCache>
                <c:formatCode>General</c:formatCode>
                <c:ptCount val="10"/>
                <c:pt idx="6" formatCode="0.00%">
                  <c:v>0.48559999999999998</c:v>
                </c:pt>
                <c:pt idx="7" formatCode="0.00%">
                  <c:v>0.43488720531253899</c:v>
                </c:pt>
                <c:pt idx="8" formatCode="0.00%">
                  <c:v>0.426691276870655</c:v>
                </c:pt>
                <c:pt idx="9" formatCode="0.00%">
                  <c:v>0.42986269325588211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8F4-4E40-BB8D-D858B7775742}"/>
            </c:ext>
          </c:extLst>
        </c:ser>
        <c:ser>
          <c:idx val="4"/>
          <c:order val="4"/>
          <c:tx>
            <c:strRef>
              <c:f>'2019年1月'!$F$340</c:f>
              <c:strCache>
                <c:ptCount val="1"/>
                <c:pt idx="0">
                  <c:v>3年以内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'2019年1月'!$A$341:$A$350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2019年1月</c:v>
                </c:pt>
              </c:strCache>
            </c:strRef>
          </c:cat>
          <c:val>
            <c:numRef>
              <c:f>'2019年1月'!$F$341:$F$350</c:f>
              <c:numCache>
                <c:formatCode>0.00%</c:formatCode>
                <c:ptCount val="10"/>
                <c:pt idx="0">
                  <c:v>0.17169999999999999</c:v>
                </c:pt>
                <c:pt idx="1">
                  <c:v>0.1852</c:v>
                </c:pt>
                <c:pt idx="2">
                  <c:v>0.21329999999999999</c:v>
                </c:pt>
                <c:pt idx="3">
                  <c:v>0.2107</c:v>
                </c:pt>
                <c:pt idx="4">
                  <c:v>0.21990000000000001</c:v>
                </c:pt>
                <c:pt idx="5">
                  <c:v>0.15720000000000001</c:v>
                </c:pt>
                <c:pt idx="6">
                  <c:v>0.22450000000000001</c:v>
                </c:pt>
                <c:pt idx="7">
                  <c:v>0.247942116871021</c:v>
                </c:pt>
                <c:pt idx="8">
                  <c:v>0.23865162185628599</c:v>
                </c:pt>
                <c:pt idx="9">
                  <c:v>0.23287714690494218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8F4-4E40-BB8D-D858B777574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266955344"/>
        <c:axId val="-266952080"/>
      </c:barChart>
      <c:catAx>
        <c:axId val="-266955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66952080"/>
        <c:crosses val="autoZero"/>
        <c:auto val="1"/>
        <c:lblAlgn val="ctr"/>
        <c:lblOffset val="100"/>
        <c:noMultiLvlLbl val="0"/>
      </c:catAx>
      <c:valAx>
        <c:axId val="-266952080"/>
        <c:scaling>
          <c:orientation val="minMax"/>
          <c:max val="1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66955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1320006055873054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'2019年1月'!$B$362</c:f>
              <c:strCache>
                <c:ptCount val="1"/>
                <c:pt idx="0">
                  <c:v>二手车交易均价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'2019年1月'!$A$363:$A$372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2019年1月</c:v>
                </c:pt>
              </c:strCache>
            </c:strRef>
          </c:cat>
          <c:val>
            <c:numRef>
              <c:f>'2019年1月'!$B$363:$B$372</c:f>
              <c:numCache>
                <c:formatCode>General</c:formatCode>
                <c:ptCount val="10"/>
                <c:pt idx="0">
                  <c:v>4.62</c:v>
                </c:pt>
                <c:pt idx="1">
                  <c:v>4.87</c:v>
                </c:pt>
                <c:pt idx="2">
                  <c:v>5.4</c:v>
                </c:pt>
                <c:pt idx="3">
                  <c:v>5.61</c:v>
                </c:pt>
                <c:pt idx="4">
                  <c:v>6.07</c:v>
                </c:pt>
                <c:pt idx="5">
                  <c:v>5.88</c:v>
                </c:pt>
                <c:pt idx="6">
                  <c:v>5.81</c:v>
                </c:pt>
                <c:pt idx="7">
                  <c:v>6.53</c:v>
                </c:pt>
                <c:pt idx="8" formatCode="0.00_ ">
                  <c:v>6.2245876639483502</c:v>
                </c:pt>
                <c:pt idx="9" formatCode="0.00_ ">
                  <c:v>6.4808933038037244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A9-4E2C-AEE4-2CF6D7E5ED6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66958608"/>
        <c:axId val="-266950448"/>
      </c:barChart>
      <c:catAx>
        <c:axId val="-266958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66950448"/>
        <c:crosses val="autoZero"/>
        <c:auto val="1"/>
        <c:lblAlgn val="ctr"/>
        <c:lblOffset val="100"/>
        <c:noMultiLvlLbl val="0"/>
      </c:catAx>
      <c:valAx>
        <c:axId val="-2669504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2">
                <a:lumMod val="9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66958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1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'2019年1月'!$B$380</c:f>
              <c:strCache>
                <c:ptCount val="1"/>
                <c:pt idx="0">
                  <c:v>转籍比例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'2019年1月'!$A$381:$A$391</c:f>
              <c:strCache>
                <c:ptCount val="11"/>
                <c:pt idx="0">
                  <c:v>2009年</c:v>
                </c:pt>
                <c:pt idx="1">
                  <c:v>2010年</c:v>
                </c:pt>
                <c:pt idx="2">
                  <c:v>2011年</c:v>
                </c:pt>
                <c:pt idx="3">
                  <c:v>2012年</c:v>
                </c:pt>
                <c:pt idx="4">
                  <c:v>2013年</c:v>
                </c:pt>
                <c:pt idx="5">
                  <c:v>2014年</c:v>
                </c:pt>
                <c:pt idx="6">
                  <c:v>2015年</c:v>
                </c:pt>
                <c:pt idx="7">
                  <c:v>2016年</c:v>
                </c:pt>
                <c:pt idx="8">
                  <c:v>2017年</c:v>
                </c:pt>
                <c:pt idx="9">
                  <c:v>2018年</c:v>
                </c:pt>
                <c:pt idx="10">
                  <c:v>2019年1月</c:v>
                </c:pt>
              </c:strCache>
            </c:strRef>
          </c:cat>
          <c:val>
            <c:numRef>
              <c:f>'2019年1月'!$B$381:$B$391</c:f>
              <c:numCache>
                <c:formatCode>General</c:formatCode>
                <c:ptCount val="11"/>
                <c:pt idx="0">
                  <c:v>13.37</c:v>
                </c:pt>
                <c:pt idx="1">
                  <c:v>11.73</c:v>
                </c:pt>
                <c:pt idx="2">
                  <c:v>15.11</c:v>
                </c:pt>
                <c:pt idx="3">
                  <c:v>16.66</c:v>
                </c:pt>
                <c:pt idx="4">
                  <c:v>19.59</c:v>
                </c:pt>
                <c:pt idx="5">
                  <c:v>21.37</c:v>
                </c:pt>
                <c:pt idx="6">
                  <c:v>19.21</c:v>
                </c:pt>
                <c:pt idx="7">
                  <c:v>21.43</c:v>
                </c:pt>
                <c:pt idx="8">
                  <c:v>21.8</c:v>
                </c:pt>
                <c:pt idx="9" formatCode="0.00">
                  <c:v>26.21</c:v>
                </c:pt>
                <c:pt idx="10" formatCode="0.00">
                  <c:v>30.63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69-4A3E-9A5A-51B9ABC4B05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66947184"/>
        <c:axId val="-266946640"/>
      </c:barChart>
      <c:catAx>
        <c:axId val="-266947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66946640"/>
        <c:crosses val="autoZero"/>
        <c:auto val="1"/>
        <c:lblAlgn val="ctr"/>
        <c:lblOffset val="100"/>
        <c:noMultiLvlLbl val="0"/>
      </c:catAx>
      <c:valAx>
        <c:axId val="-2669466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66947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1</a:t>
            </a:r>
            <a:r>
              <a:rPr lang="zh-CN"/>
              <a:t>月各品牌占比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Sheet1!$I$73</c:f>
              <c:strCache>
                <c:ptCount val="1"/>
                <c:pt idx="0">
                  <c:v>本月占比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B9C-4A51-B436-A927D1B541FF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B9C-4A51-B436-A927D1B541FF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B9C-4A51-B436-A927D1B541FF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B9C-4A51-B436-A927D1B541FF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CB9C-4A51-B436-A927D1B541FF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CB9C-4A51-B436-A927D1B541FF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CB9C-4A51-B436-A927D1B541FF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CB9C-4A51-B436-A927D1B541FF}"/>
              </c:ext>
            </c:extLst>
          </c:dPt>
          <c:dPt>
            <c:idx val="8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CB9C-4A51-B436-A927D1B541FF}"/>
              </c:ext>
            </c:extLst>
          </c:dPt>
          <c:dPt>
            <c:idx val="9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CB9C-4A51-B436-A927D1B541FF}"/>
              </c:ext>
            </c:extLst>
          </c:dPt>
          <c:dPt>
            <c:idx val="10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CB9C-4A51-B436-A927D1B541F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Sheet1!$H$74:$H$84</c:f>
              <c:strCache>
                <c:ptCount val="11"/>
                <c:pt idx="0">
                  <c:v>大众</c:v>
                </c:pt>
                <c:pt idx="1">
                  <c:v>奥迪</c:v>
                </c:pt>
                <c:pt idx="2">
                  <c:v>宝马</c:v>
                </c:pt>
                <c:pt idx="3">
                  <c:v>奔驰</c:v>
                </c:pt>
                <c:pt idx="4">
                  <c:v>丰田</c:v>
                </c:pt>
                <c:pt idx="5">
                  <c:v>本田</c:v>
                </c:pt>
                <c:pt idx="6">
                  <c:v>别克</c:v>
                </c:pt>
                <c:pt idx="7">
                  <c:v>日产</c:v>
                </c:pt>
                <c:pt idx="8">
                  <c:v>现代</c:v>
                </c:pt>
                <c:pt idx="9">
                  <c:v>福特</c:v>
                </c:pt>
                <c:pt idx="10">
                  <c:v>其他</c:v>
                </c:pt>
              </c:strCache>
            </c:strRef>
          </c:cat>
          <c:val>
            <c:numRef>
              <c:f>Sheet1!$I$74:$I$84</c:f>
              <c:numCache>
                <c:formatCode>0.00%</c:formatCode>
                <c:ptCount val="11"/>
                <c:pt idx="0">
                  <c:v>0.15</c:v>
                </c:pt>
                <c:pt idx="1">
                  <c:v>0.14199999999999999</c:v>
                </c:pt>
                <c:pt idx="2">
                  <c:v>0.12</c:v>
                </c:pt>
                <c:pt idx="3">
                  <c:v>0.1138</c:v>
                </c:pt>
                <c:pt idx="4">
                  <c:v>0.08</c:v>
                </c:pt>
                <c:pt idx="5">
                  <c:v>7.0599999999999996E-2</c:v>
                </c:pt>
                <c:pt idx="6">
                  <c:v>5.3400000000000003E-2</c:v>
                </c:pt>
                <c:pt idx="7">
                  <c:v>4.7300000000000002E-2</c:v>
                </c:pt>
                <c:pt idx="8">
                  <c:v>4.4499999999999998E-2</c:v>
                </c:pt>
                <c:pt idx="9">
                  <c:v>3.95E-2</c:v>
                </c:pt>
                <c:pt idx="10">
                  <c:v>0.1389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CB9C-4A51-B436-A927D1B541FF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US" dirty="0"/>
              <a:t>1</a:t>
            </a:r>
            <a:r>
              <a:rPr lang="zh-CN" dirty="0"/>
              <a:t>月价格区别比例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Sheet1!$I$91</c:f>
              <c:strCache>
                <c:ptCount val="1"/>
                <c:pt idx="0">
                  <c:v>比例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Sheet1!$H$92:$H$96</c:f>
              <c:strCache>
                <c:ptCount val="5"/>
                <c:pt idx="0">
                  <c:v>0-5万</c:v>
                </c:pt>
                <c:pt idx="1">
                  <c:v>5-10万</c:v>
                </c:pt>
                <c:pt idx="2">
                  <c:v>10万-20万</c:v>
                </c:pt>
                <c:pt idx="3">
                  <c:v>20-50万</c:v>
                </c:pt>
                <c:pt idx="4">
                  <c:v>50万以上</c:v>
                </c:pt>
              </c:strCache>
            </c:strRef>
          </c:cat>
          <c:val>
            <c:numRef>
              <c:f>Sheet1!$I$92:$I$96</c:f>
              <c:numCache>
                <c:formatCode>0%</c:formatCode>
                <c:ptCount val="5"/>
                <c:pt idx="0">
                  <c:v>0.12</c:v>
                </c:pt>
                <c:pt idx="1">
                  <c:v>0.2</c:v>
                </c:pt>
                <c:pt idx="2">
                  <c:v>0.34499999999999997</c:v>
                </c:pt>
                <c:pt idx="3" formatCode="0.00%">
                  <c:v>0.27</c:v>
                </c:pt>
                <c:pt idx="4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E37-4C36-B2FD-6019E81BCFC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119501120"/>
        <c:axId val="119494400"/>
      </c:barChart>
      <c:catAx>
        <c:axId val="1195011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9494400"/>
        <c:crosses val="autoZero"/>
        <c:auto val="1"/>
        <c:lblAlgn val="ctr"/>
        <c:lblOffset val="100"/>
        <c:noMultiLvlLbl val="0"/>
      </c:catAx>
      <c:valAx>
        <c:axId val="119494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9501120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none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1</a:t>
            </a:r>
            <a:r>
              <a:rPr lang="zh-CN" altLang="en-US" dirty="0"/>
              <a:t>月份车龄占比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none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Sheet1!$I$109</c:f>
              <c:strCache>
                <c:ptCount val="1"/>
                <c:pt idx="0">
                  <c:v>占比</c:v>
                </c:pt>
              </c:strCache>
            </c:strRef>
          </c:tx>
          <c:spPr>
            <a:ln w="22225" cap="rnd">
              <a:solidFill>
                <a:schemeClr val="accent1"/>
              </a:solidFill>
            </a:ln>
            <a:effectLst>
              <a:glow rad="139700">
                <a:schemeClr val="accent1">
                  <a:satMod val="175000"/>
                  <a:alpha val="14000"/>
                </a:schemeClr>
              </a:glow>
            </a:effectLst>
          </c:spPr>
          <c:marker>
            <c:symbol val="circle"/>
            <c:size val="3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glow rad="63500">
                  <a:schemeClr val="accent1">
                    <a:satMod val="175000"/>
                    <a:alpha val="25000"/>
                  </a:schemeClr>
                </a:glo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50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strRef>
              <c:f>Sheet1!$H$110:$H$116</c:f>
              <c:strCache>
                <c:ptCount val="7"/>
                <c:pt idx="0">
                  <c:v>1年</c:v>
                </c:pt>
                <c:pt idx="1">
                  <c:v>2年</c:v>
                </c:pt>
                <c:pt idx="2">
                  <c:v>3年</c:v>
                </c:pt>
                <c:pt idx="3">
                  <c:v>4年</c:v>
                </c:pt>
                <c:pt idx="4">
                  <c:v>5年</c:v>
                </c:pt>
                <c:pt idx="5">
                  <c:v>6年</c:v>
                </c:pt>
                <c:pt idx="6">
                  <c:v>7年</c:v>
                </c:pt>
              </c:strCache>
            </c:strRef>
          </c:xVal>
          <c:yVal>
            <c:numRef>
              <c:f>Sheet1!$I$110:$I$116</c:f>
              <c:numCache>
                <c:formatCode>0%</c:formatCode>
                <c:ptCount val="7"/>
                <c:pt idx="0">
                  <c:v>0.04</c:v>
                </c:pt>
                <c:pt idx="1">
                  <c:v>0.09</c:v>
                </c:pt>
                <c:pt idx="2">
                  <c:v>0.3</c:v>
                </c:pt>
                <c:pt idx="3">
                  <c:v>0.21</c:v>
                </c:pt>
                <c:pt idx="4">
                  <c:v>0.14000000000000001</c:v>
                </c:pt>
                <c:pt idx="5">
                  <c:v>0.09</c:v>
                </c:pt>
                <c:pt idx="6">
                  <c:v>0.09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A01-4264-9FAD-ED0890D6C49A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axId val="238305104"/>
        <c:axId val="192132976"/>
      </c:scatterChart>
      <c:valAx>
        <c:axId val="2383051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65000"/>
                  <a:lumOff val="35000"/>
                  <a:alpha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2132976"/>
        <c:crosses val="autoZero"/>
        <c:crossBetween val="midCat"/>
      </c:valAx>
      <c:valAx>
        <c:axId val="192132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65000"/>
                  <a:lumOff val="35000"/>
                  <a:alpha val="7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83051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dk1">
        <a:lumMod val="75000"/>
        <a:lumOff val="25000"/>
      </a:schemeClr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'2019年1月'!$D$217</c:f>
              <c:strCache>
                <c:ptCount val="1"/>
                <c:pt idx="0">
                  <c:v>2018年交易量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'2019年1月'!$C$218:$C$229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'2019年1月'!$D$218:$D$229</c:f>
              <c:numCache>
                <c:formatCode>0.00</c:formatCode>
                <c:ptCount val="12"/>
                <c:pt idx="0">
                  <c:v>118.8407</c:v>
                </c:pt>
                <c:pt idx="1">
                  <c:v>79.395099999999999</c:v>
                </c:pt>
                <c:pt idx="2">
                  <c:v>120.9171</c:v>
                </c:pt>
                <c:pt idx="3">
                  <c:v>115.11960000000001</c:v>
                </c:pt>
                <c:pt idx="4">
                  <c:v>120.3031</c:v>
                </c:pt>
                <c:pt idx="5">
                  <c:v>105.66840000000001</c:v>
                </c:pt>
                <c:pt idx="6">
                  <c:v>113.651</c:v>
                </c:pt>
                <c:pt idx="7">
                  <c:v>118.76900000000001</c:v>
                </c:pt>
                <c:pt idx="8">
                  <c:v>122.0558</c:v>
                </c:pt>
                <c:pt idx="9">
                  <c:v>118.17619999999999</c:v>
                </c:pt>
                <c:pt idx="10">
                  <c:v>127.5715</c:v>
                </c:pt>
                <c:pt idx="11">
                  <c:v>121.7234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C7-4656-9499-1052B64D9911}"/>
            </c:ext>
          </c:extLst>
        </c:ser>
        <c:ser>
          <c:idx val="1"/>
          <c:order val="1"/>
          <c:tx>
            <c:strRef>
              <c:f>'2019年1月'!$E$217</c:f>
              <c:strCache>
                <c:ptCount val="1"/>
                <c:pt idx="0">
                  <c:v>2019年交易量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'2019年1月'!$C$218:$C$229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'2019年1月'!$E$218:$E$229</c:f>
              <c:numCache>
                <c:formatCode>General</c:formatCode>
                <c:ptCount val="12"/>
                <c:pt idx="0" formatCode="0.00">
                  <c:v>119.7829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8C7-4656-9499-1052B64D99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60188576"/>
        <c:axId val="-260187488"/>
      </c:barChart>
      <c:lineChart>
        <c:grouping val="standard"/>
        <c:varyColors val="0"/>
        <c:ser>
          <c:idx val="2"/>
          <c:order val="2"/>
          <c:tx>
            <c:strRef>
              <c:f>'2019年1月'!$F$217</c:f>
              <c:strCache>
                <c:ptCount val="1"/>
                <c:pt idx="0">
                  <c:v>月度同比增长率</c:v>
                </c:pt>
              </c:strCache>
            </c:strRef>
          </c:tx>
          <c:spPr>
            <a:ln w="28575" cap="rnd" cmpd="sng" algn="ctr">
              <a:solidFill>
                <a:srgbClr val="FFC000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 cap="flat" cmpd="sng" algn="ctr">
                <a:solidFill>
                  <a:srgbClr val="FFC000"/>
                </a:solidFill>
                <a:prstDash val="solid"/>
                <a:round/>
              </a:ln>
              <a:effectLst/>
            </c:spPr>
          </c:marker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vert="horz"/>
                <a:lstStyle/>
                <a:p>
                  <a:pPr>
                    <a:defRPr b="1"/>
                  </a:pPr>
                  <a:endParaRPr lang="zh-CN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7A3A-48C1-9F08-D13152F6168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'2019年1月'!$C$218:$C$229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'2019年1月'!$F$218:$F$229</c:f>
              <c:numCache>
                <c:formatCode>General</c:formatCode>
                <c:ptCount val="12"/>
                <c:pt idx="0" formatCode="0.00%">
                  <c:v>7.9282602677365564E-3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8C7-4656-9499-1052B64D99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60186944"/>
        <c:axId val="-260185312"/>
      </c:lineChart>
      <c:catAx>
        <c:axId val="-260188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260187488"/>
        <c:crosses val="autoZero"/>
        <c:auto val="1"/>
        <c:lblAlgn val="ctr"/>
        <c:lblOffset val="100"/>
        <c:noMultiLvlLbl val="0"/>
      </c:catAx>
      <c:valAx>
        <c:axId val="-260187488"/>
        <c:scaling>
          <c:orientation val="minMax"/>
          <c:max val="150"/>
          <c:min val="60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260188576"/>
        <c:crosses val="autoZero"/>
        <c:crossBetween val="between"/>
      </c:valAx>
      <c:catAx>
        <c:axId val="-2601869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-260185312"/>
        <c:crosses val="autoZero"/>
        <c:auto val="1"/>
        <c:lblAlgn val="ctr"/>
        <c:lblOffset val="100"/>
        <c:noMultiLvlLbl val="0"/>
      </c:catAx>
      <c:valAx>
        <c:axId val="-260185312"/>
        <c:scaling>
          <c:orientation val="minMax"/>
          <c:max val="0.6"/>
          <c:min val="-0.4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260186944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1758339448534"/>
          <c:y val="0.21487707843118001"/>
          <c:w val="0.67127674537219595"/>
          <c:h val="0.73493121084116397"/>
        </c:manualLayout>
      </c:layout>
      <c:barChart>
        <c:barDir val="bar"/>
        <c:grouping val="clustered"/>
        <c:varyColors val="0"/>
        <c:ser>
          <c:idx val="1"/>
          <c:order val="1"/>
          <c:tx>
            <c:strRef>
              <c:f>'2019年1月'!$D$69</c:f>
              <c:strCache>
                <c:ptCount val="1"/>
                <c:pt idx="0">
                  <c:v>2018年12月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'2019年1月'!$B$70:$B$79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其它车</c:v>
                </c:pt>
                <c:pt idx="3">
                  <c:v>摩托车</c:v>
                </c:pt>
                <c:pt idx="4">
                  <c:v>交叉型车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'2019年1月'!$D$70:$D$79</c:f>
              <c:numCache>
                <c:formatCode>0.00%</c:formatCode>
                <c:ptCount val="10"/>
                <c:pt idx="0">
                  <c:v>1.13125331694645E-3</c:v>
                </c:pt>
                <c:pt idx="1">
                  <c:v>5.0162910336056998E-3</c:v>
                </c:pt>
                <c:pt idx="2">
                  <c:v>3.0376246473562199E-2</c:v>
                </c:pt>
                <c:pt idx="3">
                  <c:v>1.5861370944288401E-2</c:v>
                </c:pt>
                <c:pt idx="4">
                  <c:v>2.2175686844107201E-2</c:v>
                </c:pt>
                <c:pt idx="5">
                  <c:v>5.5834786080572803E-2</c:v>
                </c:pt>
                <c:pt idx="6">
                  <c:v>8.4453769776394697E-2</c:v>
                </c:pt>
                <c:pt idx="7">
                  <c:v>8.5051025521797802E-2</c:v>
                </c:pt>
                <c:pt idx="8">
                  <c:v>9.4807571921257494E-2</c:v>
                </c:pt>
                <c:pt idx="9">
                  <c:v>0.60529199808746703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CAF-4B39-BE7D-DAA9E5C33A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265586992"/>
        <c:axId val="-265599504"/>
      </c:barChart>
      <c:barChart>
        <c:barDir val="bar"/>
        <c:grouping val="clustered"/>
        <c:varyColors val="0"/>
        <c:ser>
          <c:idx val="0"/>
          <c:order val="0"/>
          <c:tx>
            <c:strRef>
              <c:f>'2019年1月'!$C$69</c:f>
              <c:strCache>
                <c:ptCount val="1"/>
                <c:pt idx="0">
                  <c:v>2019年1月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'2019年1月'!$B$70:$B$79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其它车</c:v>
                </c:pt>
                <c:pt idx="3">
                  <c:v>摩托车</c:v>
                </c:pt>
                <c:pt idx="4">
                  <c:v>交叉型车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'2019年1月'!$C$70:$C$79</c:f>
              <c:numCache>
                <c:formatCode>0.00%</c:formatCode>
                <c:ptCount val="10"/>
                <c:pt idx="0">
                  <c:v>1.3023561793878758E-3</c:v>
                </c:pt>
                <c:pt idx="1">
                  <c:v>7.2848461675247469E-3</c:v>
                </c:pt>
                <c:pt idx="2">
                  <c:v>1.0291953191983163E-2</c:v>
                </c:pt>
                <c:pt idx="3">
                  <c:v>1.1528356718696909E-2</c:v>
                </c:pt>
                <c:pt idx="4">
                  <c:v>1.9330805983157864E-2</c:v>
                </c:pt>
                <c:pt idx="5">
                  <c:v>5.7860512644125332E-2</c:v>
                </c:pt>
                <c:pt idx="6">
                  <c:v>7.7928485618564927E-2</c:v>
                </c:pt>
                <c:pt idx="7">
                  <c:v>8.4904439615337418E-2</c:v>
                </c:pt>
                <c:pt idx="8">
                  <c:v>9.9272934617545577E-2</c:v>
                </c:pt>
                <c:pt idx="9">
                  <c:v>0.63029530926367616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CAF-4B39-BE7D-DAA9E5C33A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222924736"/>
        <c:axId val="-265590800"/>
      </c:barChart>
      <c:catAx>
        <c:axId val="-2655869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65599504"/>
        <c:crosses val="autoZero"/>
        <c:auto val="1"/>
        <c:lblAlgn val="ctr"/>
        <c:lblOffset val="1000"/>
        <c:noMultiLvlLbl val="0"/>
      </c:catAx>
      <c:valAx>
        <c:axId val="-265599504"/>
        <c:scaling>
          <c:orientation val="minMax"/>
          <c:max val="0.65"/>
          <c:min val="-0.65"/>
        </c:scaling>
        <c:delete val="1"/>
        <c:axPos val="b"/>
        <c:numFmt formatCode="0.00%" sourceLinked="1"/>
        <c:majorTickMark val="out"/>
        <c:minorTickMark val="none"/>
        <c:tickLblPos val="nextTo"/>
        <c:crossAx val="-265586992"/>
        <c:crosses val="autoZero"/>
        <c:crossBetween val="between"/>
        <c:minorUnit val="0.02"/>
      </c:valAx>
      <c:valAx>
        <c:axId val="-265590800"/>
        <c:scaling>
          <c:orientation val="maxMin"/>
          <c:max val="0.34"/>
          <c:min val="-0.33000000000000201"/>
        </c:scaling>
        <c:delete val="1"/>
        <c:axPos val="t"/>
        <c:numFmt formatCode="0.00%" sourceLinked="1"/>
        <c:majorTickMark val="out"/>
        <c:minorTickMark val="none"/>
        <c:tickLblPos val="nextTo"/>
        <c:crossAx val="-222924736"/>
        <c:crosses val="max"/>
        <c:crossBetween val="between"/>
        <c:majorUnit val="0.01"/>
      </c:valAx>
      <c:catAx>
        <c:axId val="-2229247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2655908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 b="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/>
              <a:t>细分车型交易情况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'2019年1月'!$A$326</c:f>
              <c:strCache>
                <c:ptCount val="1"/>
                <c:pt idx="0">
                  <c:v>2018年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'2019年1月'!$B$325:$K$325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'2019年1月'!$B$326:$K$326</c:f>
              <c:numCache>
                <c:formatCode>General</c:formatCode>
                <c:ptCount val="10"/>
                <c:pt idx="0">
                  <c:v>70.506600000000006</c:v>
                </c:pt>
                <c:pt idx="1">
                  <c:v>7.3875000000000002</c:v>
                </c:pt>
                <c:pt idx="2">
                  <c:v>9.4995999999999992</c:v>
                </c:pt>
                <c:pt idx="3">
                  <c:v>2.7303999999999999</c:v>
                </c:pt>
                <c:pt idx="4">
                  <c:v>9.4640000000000004</c:v>
                </c:pt>
                <c:pt idx="5">
                  <c:v>14.788399999999999</c:v>
                </c:pt>
                <c:pt idx="6">
                  <c:v>2.0299999999999998</c:v>
                </c:pt>
                <c:pt idx="7">
                  <c:v>0.17469999999999999</c:v>
                </c:pt>
                <c:pt idx="8">
                  <c:v>0.52349999999999997</c:v>
                </c:pt>
                <c:pt idx="9">
                  <c:v>1.736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90-46B5-9077-67C6CC8EDBC4}"/>
            </c:ext>
          </c:extLst>
        </c:ser>
        <c:ser>
          <c:idx val="1"/>
          <c:order val="1"/>
          <c:tx>
            <c:strRef>
              <c:f>'2019年1月'!$A$327</c:f>
              <c:strCache>
                <c:ptCount val="1"/>
                <c:pt idx="0">
                  <c:v>2019年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'2019年1月'!$B$325:$K$325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'2019年1月'!$B$327:$K$327</c:f>
              <c:numCache>
                <c:formatCode>0.00_ </c:formatCode>
                <c:ptCount val="10"/>
                <c:pt idx="0">
                  <c:v>75.498599999999996</c:v>
                </c:pt>
                <c:pt idx="1">
                  <c:v>6.9306999999999999</c:v>
                </c:pt>
                <c:pt idx="2">
                  <c:v>9.3345000000000002</c:v>
                </c:pt>
                <c:pt idx="3">
                  <c:v>2.3155000000000001</c:v>
                </c:pt>
                <c:pt idx="4">
                  <c:v>10.1701</c:v>
                </c:pt>
                <c:pt idx="5">
                  <c:v>11.8912</c:v>
                </c:pt>
                <c:pt idx="6">
                  <c:v>1.2327999999999999</c:v>
                </c:pt>
                <c:pt idx="7">
                  <c:v>0.156</c:v>
                </c:pt>
                <c:pt idx="8">
                  <c:v>0.87260000000000004</c:v>
                </c:pt>
                <c:pt idx="9">
                  <c:v>1.3809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590-46B5-9077-67C6CC8EDB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66952624"/>
        <c:axId val="-266955888"/>
      </c:barChart>
      <c:lineChart>
        <c:grouping val="standard"/>
        <c:varyColors val="0"/>
        <c:ser>
          <c:idx val="2"/>
          <c:order val="2"/>
          <c:tx>
            <c:strRef>
              <c:f>'2019年1月'!$A$328</c:f>
              <c:strCache>
                <c:ptCount val="1"/>
                <c:pt idx="0">
                  <c:v>同比增长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>
                <c:manualLayout>
                  <c:x val="-3.872883424335595E-2"/>
                  <c:y val="-7.15386476486516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A16-4D2A-A2E9-DB870A6B6BDE}"/>
                </c:ext>
              </c:extLst>
            </c:dLbl>
            <c:dLbl>
              <c:idx val="5"/>
              <c:layout>
                <c:manualLayout>
                  <c:x val="-3.8728834243356013E-2"/>
                  <c:y val="-0.1005604114006400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A16-4D2A-A2E9-DB870A6B6B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'2019年1月'!$B$325:$K$325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'2019年1月'!$B$328:$K$328</c:f>
              <c:numCache>
                <c:formatCode>0.00_ </c:formatCode>
                <c:ptCount val="10"/>
                <c:pt idx="0">
                  <c:v>7.0801882376968814</c:v>
                </c:pt>
                <c:pt idx="1">
                  <c:v>-6.1834179357022041</c:v>
                </c:pt>
                <c:pt idx="2">
                  <c:v>-1.7379679144384912</c:v>
                </c:pt>
                <c:pt idx="3">
                  <c:v>-15.195575739818334</c:v>
                </c:pt>
                <c:pt idx="4">
                  <c:v>7.4609044801352411</c:v>
                </c:pt>
                <c:pt idx="5">
                  <c:v>-19.59103080793054</c:v>
                </c:pt>
                <c:pt idx="6">
                  <c:v>-39.270935960591132</c:v>
                </c:pt>
                <c:pt idx="7">
                  <c:v>-10.704064109902687</c:v>
                </c:pt>
                <c:pt idx="8">
                  <c:v>66.685768863419312</c:v>
                </c:pt>
                <c:pt idx="9">
                  <c:v>-20.455069124423961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590-46B5-9077-67C6CC8EDB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66948272"/>
        <c:axId val="-266949360"/>
      </c:lineChart>
      <c:catAx>
        <c:axId val="-266952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66955888"/>
        <c:crosses val="autoZero"/>
        <c:auto val="1"/>
        <c:lblAlgn val="ctr"/>
        <c:lblOffset val="100"/>
        <c:noMultiLvlLbl val="0"/>
      </c:catAx>
      <c:valAx>
        <c:axId val="-266955888"/>
        <c:scaling>
          <c:orientation val="minMax"/>
          <c:max val="80"/>
          <c:min val="-4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66952624"/>
        <c:crossesAt val="1"/>
        <c:crossBetween val="between"/>
      </c:valAx>
      <c:catAx>
        <c:axId val="-2669482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266949360"/>
        <c:crossesAt val="0"/>
        <c:auto val="1"/>
        <c:lblAlgn val="ctr"/>
        <c:lblOffset val="100"/>
        <c:noMultiLvlLbl val="0"/>
      </c:catAx>
      <c:valAx>
        <c:axId val="-266949360"/>
        <c:scaling>
          <c:orientation val="minMax"/>
          <c:max val="0.5"/>
          <c:min val="-0.5"/>
        </c:scaling>
        <c:delete val="1"/>
        <c:axPos val="r"/>
        <c:numFmt formatCode="0%" sourceLinked="0"/>
        <c:majorTickMark val="out"/>
        <c:minorTickMark val="none"/>
        <c:tickLblPos val="nextTo"/>
        <c:crossAx val="-266948272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lang="zh-CN" altLang="en-US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sz="1200" b="0"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</a:p>
        </c:rich>
      </c:tx>
      <c:layout>
        <c:manualLayout>
          <c:xMode val="edge"/>
          <c:yMode val="edge"/>
          <c:x val="0.13366623106027636"/>
          <c:y val="5.0417332446729326E-3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3242541110932699"/>
          <c:y val="0.21201032074380499"/>
          <c:w val="0.51828149606299201"/>
          <c:h val="0.75785775912959497"/>
        </c:manualLayout>
      </c:layout>
      <c:pieChart>
        <c:varyColors val="1"/>
        <c:ser>
          <c:idx val="0"/>
          <c:order val="0"/>
          <c:tx>
            <c:strRef>
              <c:f>'2018年12月'!$G$99</c:f>
              <c:strCache>
                <c:ptCount val="1"/>
                <c:pt idx="0">
                  <c:v>交易占比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F8E9-406F-A488-A9531F3C904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F8E9-406F-A488-A9531F3C904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F8E9-406F-A488-A9531F3C904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F8E9-406F-A488-A9531F3C904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F8E9-406F-A488-A9531F3C904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F8E9-406F-A488-A9531F3C9041}"/>
              </c:ext>
            </c:extLst>
          </c:dPt>
          <c:dLbls>
            <c:dLbl>
              <c:idx val="0"/>
              <c:layout>
                <c:manualLayout>
                  <c:x val="-8.4791974437488482E-2"/>
                  <c:y val="-5.900892227989559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8E9-406F-A488-A9531F3C9041}"/>
                </c:ext>
              </c:extLst>
            </c:dLbl>
            <c:dLbl>
              <c:idx val="1"/>
              <c:layout>
                <c:manualLayout>
                  <c:x val="0.14298599662613101"/>
                  <c:y val="-2.1998950079054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8E9-406F-A488-A9531F3C9041}"/>
                </c:ext>
              </c:extLst>
            </c:dLbl>
            <c:dLbl>
              <c:idx val="2"/>
              <c:layout>
                <c:manualLayout>
                  <c:x val="-4.2960254968129798E-3"/>
                  <c:y val="-5.00825956077523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8E9-406F-A488-A9531F3C9041}"/>
                </c:ext>
              </c:extLst>
            </c:dLbl>
            <c:dLbl>
              <c:idx val="3"/>
              <c:layout>
                <c:manualLayout>
                  <c:x val="1.10679468637849E-2"/>
                  <c:y val="2.708008956507580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8E9-406F-A488-A9531F3C9041}"/>
                </c:ext>
              </c:extLst>
            </c:dLbl>
            <c:dLbl>
              <c:idx val="4"/>
              <c:layout>
                <c:manualLayout>
                  <c:x val="-3.1308586426696702E-4"/>
                  <c:y val="2.321425923454480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8E9-406F-A488-A9531F3C9041}"/>
                </c:ext>
              </c:extLst>
            </c:dLbl>
            <c:dLbl>
              <c:idx val="5"/>
              <c:layout>
                <c:manualLayout>
                  <c:x val="3.1155926937704299E-3"/>
                  <c:y val="9.799368299301570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8E9-406F-A488-A9531F3C904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'2018年12月'!$H$97:$M$97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'2018年12月'!$H$99:$M$99</c:f>
              <c:numCache>
                <c:formatCode>0.00%</c:formatCode>
                <c:ptCount val="6"/>
                <c:pt idx="0">
                  <c:v>0.32340700309061365</c:v>
                </c:pt>
                <c:pt idx="1">
                  <c:v>0.2538295841226913</c:v>
                </c:pt>
                <c:pt idx="2">
                  <c:v>0.16196639265745125</c:v>
                </c:pt>
                <c:pt idx="3">
                  <c:v>0.12442472030850273</c:v>
                </c:pt>
                <c:pt idx="4">
                  <c:v>7.9243596547582465E-2</c:v>
                </c:pt>
                <c:pt idx="5">
                  <c:v>5.7128703273158651E-2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8E9-406F-A488-A9531F3C90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5902230476799912"/>
          <c:y val="0.26073819708413143"/>
          <c:w val="0.14097769523200093"/>
          <c:h val="0.54701535346718411"/>
        </c:manualLayout>
      </c:layout>
      <c:overlay val="0"/>
    </c:legend>
    <c:plotVisOnly val="1"/>
    <c:dispBlanksAs val="zero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zh-CN" altLang="en-US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sz="1200" b="0"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</a:p>
        </c:rich>
      </c:tx>
      <c:layout>
        <c:manualLayout>
          <c:xMode val="edge"/>
          <c:yMode val="edge"/>
          <c:x val="0.14099876990958882"/>
          <c:y val="4.3276881550455809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3242541110932699"/>
          <c:y val="0.21201032074380499"/>
          <c:w val="0.51828149606299201"/>
          <c:h val="0.75785775912959497"/>
        </c:manualLayout>
      </c:layout>
      <c:pieChart>
        <c:varyColors val="1"/>
        <c:ser>
          <c:idx val="0"/>
          <c:order val="0"/>
          <c:tx>
            <c:strRef>
              <c:f>'2019年1月'!$G$99</c:f>
              <c:strCache>
                <c:ptCount val="1"/>
                <c:pt idx="0">
                  <c:v>交易占比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F8E9-406F-A488-A9531F3C904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F8E9-406F-A488-A9531F3C904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F8E9-406F-A488-A9531F3C904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F8E9-406F-A488-A9531F3C904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F8E9-406F-A488-A9531F3C904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F8E9-406F-A488-A9531F3C9041}"/>
              </c:ext>
            </c:extLst>
          </c:dPt>
          <c:dLbls>
            <c:dLbl>
              <c:idx val="0"/>
              <c:layout>
                <c:manualLayout>
                  <c:x val="2.8795061331618002E-3"/>
                  <c:y val="3.6783961326868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8E9-406F-A488-A9531F3C9041}"/>
                </c:ext>
              </c:extLst>
            </c:dLbl>
            <c:dLbl>
              <c:idx val="1"/>
              <c:layout>
                <c:manualLayout>
                  <c:x val="0.14298599662613101"/>
                  <c:y val="-2.1998950079054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8E9-406F-A488-A9531F3C9041}"/>
                </c:ext>
              </c:extLst>
            </c:dLbl>
            <c:dLbl>
              <c:idx val="2"/>
              <c:layout>
                <c:manualLayout>
                  <c:x val="-4.2960254968129798E-3"/>
                  <c:y val="-5.00825956077523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8E9-406F-A488-A9531F3C9041}"/>
                </c:ext>
              </c:extLst>
            </c:dLbl>
            <c:dLbl>
              <c:idx val="3"/>
              <c:layout>
                <c:manualLayout>
                  <c:x val="1.10679468637849E-2"/>
                  <c:y val="2.708008956507580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8E9-406F-A488-A9531F3C9041}"/>
                </c:ext>
              </c:extLst>
            </c:dLbl>
            <c:dLbl>
              <c:idx val="4"/>
              <c:layout>
                <c:manualLayout>
                  <c:x val="-3.1308586426696702E-4"/>
                  <c:y val="2.321425923454480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8E9-406F-A488-A9531F3C9041}"/>
                </c:ext>
              </c:extLst>
            </c:dLbl>
            <c:dLbl>
              <c:idx val="5"/>
              <c:layout>
                <c:manualLayout>
                  <c:x val="3.1155926937704299E-3"/>
                  <c:y val="9.799368299301570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8E9-406F-A488-A9531F3C904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'2019年1月'!$H$97:$M$97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'2019年1月'!$H$99:$M$99</c:f>
              <c:numCache>
                <c:formatCode>0.00%</c:formatCode>
                <c:ptCount val="6"/>
                <c:pt idx="0">
                  <c:v>0.32487274894830565</c:v>
                </c:pt>
                <c:pt idx="1">
                  <c:v>0.24053934242700753</c:v>
                </c:pt>
                <c:pt idx="2">
                  <c:v>0.17052183575451921</c:v>
                </c:pt>
                <c:pt idx="3">
                  <c:v>0.12279215146736304</c:v>
                </c:pt>
                <c:pt idx="4">
                  <c:v>8.0864630928120795E-2</c:v>
                </c:pt>
                <c:pt idx="5">
                  <c:v>6.0409290474683783E-2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8E9-406F-A488-A9531F3C90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0">
          <a:noFill/>
        </a:ln>
      </c:spPr>
    </c:plotArea>
    <c:plotVisOnly val="1"/>
    <c:dispBlanksAs val="zero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0" i="0" baseline="0">
                <a:effectLst/>
              </a:rPr>
              <a:t>2018</a:t>
            </a:r>
            <a:r>
              <a:rPr lang="zh-CN" altLang="zh-CN" sz="1200" b="0" i="0" baseline="0">
                <a:effectLst/>
              </a:rPr>
              <a:t>年</a:t>
            </a:r>
            <a:r>
              <a:rPr lang="en-US" altLang="zh-CN" sz="1200" b="0" i="0" baseline="0">
                <a:effectLst/>
              </a:rPr>
              <a:t>12</a:t>
            </a:r>
            <a:r>
              <a:rPr lang="zh-CN" altLang="en-US" sz="1200" b="0" i="0" baseline="0">
                <a:effectLst/>
              </a:rPr>
              <a:t>月</a:t>
            </a:r>
            <a:r>
              <a:rPr lang="zh-CN" altLang="zh-CN" sz="1200" b="0" i="0" baseline="0">
                <a:effectLst/>
              </a:rPr>
              <a:t>交易使用年限分析</a:t>
            </a:r>
            <a:endParaRPr lang="zh-CN" altLang="zh-CN" sz="1200">
              <a:effectLst/>
            </a:endParaRP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3242541110932699"/>
          <c:y val="0.21201032074380499"/>
          <c:w val="0.51828149606299201"/>
          <c:h val="0.75785775912959497"/>
        </c:manualLayout>
      </c:layout>
      <c:doughnutChart>
        <c:varyColors val="1"/>
        <c:ser>
          <c:idx val="0"/>
          <c:order val="0"/>
          <c:tx>
            <c:strRef>
              <c:f>'2018年12月'!$C$191</c:f>
              <c:strCache>
                <c:ptCount val="1"/>
                <c:pt idx="0">
                  <c:v>交易数量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D34-4B72-B71C-8487C6524BE2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D34-4B72-B71C-8487C6524BE2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D34-4B72-B71C-8487C6524BE2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D34-4B72-B71C-8487C6524BE2}"/>
              </c:ext>
            </c:extLst>
          </c:dPt>
          <c:dLbls>
            <c:dLbl>
              <c:idx val="0"/>
              <c:layout>
                <c:manualLayout>
                  <c:x val="0.1948905461197365"/>
                  <c:y val="-9.340001656340342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lang="zh-CN" sz="105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4929084398"/>
                      <c:h val="0.1347997606165345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D34-4B72-B71C-8487C6524BE2}"/>
                </c:ext>
              </c:extLst>
            </c:dLbl>
            <c:dLbl>
              <c:idx val="1"/>
              <c:layout>
                <c:manualLayout>
                  <c:x val="3.0511550104136701E-2"/>
                  <c:y val="0.1141025132333702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4382713803375623"/>
                      <c:h val="9.929492517111392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D34-4B72-B71C-8487C6524BE2}"/>
                </c:ext>
              </c:extLst>
            </c:dLbl>
            <c:dLbl>
              <c:idx val="2"/>
              <c:layout>
                <c:manualLayout>
                  <c:x val="-0.14242338171909105"/>
                  <c:y val="2.741809989015086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lang="zh-CN" sz="105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869908115728296"/>
                      <c:h val="0.2335562166779581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AD34-4B72-B71C-8487C6524BE2}"/>
                </c:ext>
              </c:extLst>
            </c:dLbl>
            <c:dLbl>
              <c:idx val="3"/>
              <c:layout>
                <c:manualLayout>
                  <c:x val="1.3642938154604883E-3"/>
                  <c:y val="-0.1241482022172426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52056656600062878"/>
                      <c:h val="0.1190196341858555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AD34-4B72-B71C-8487C6524BE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5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'2018年12月'!$B$192:$B$195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'2018年12月'!$C$192:$C$195</c:f>
              <c:numCache>
                <c:formatCode>0.00%</c:formatCode>
                <c:ptCount val="4"/>
                <c:pt idx="0">
                  <c:v>0.2389778793559825</c:v>
                </c:pt>
                <c:pt idx="1">
                  <c:v>0.42650961113475305</c:v>
                </c:pt>
                <c:pt idx="2">
                  <c:v>0.22911535497693952</c:v>
                </c:pt>
                <c:pt idx="3">
                  <c:v>0.10539715453232493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D34-4B72-B71C-8487C6524B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0" i="0" baseline="0">
                <a:effectLst/>
              </a:rPr>
              <a:t>2019</a:t>
            </a:r>
            <a:r>
              <a:rPr lang="zh-CN" altLang="zh-CN" sz="1200" b="0" i="0" baseline="0">
                <a:effectLst/>
              </a:rPr>
              <a:t>年</a:t>
            </a:r>
            <a:r>
              <a:rPr lang="en-US" altLang="zh-CN" sz="1200" b="0" i="0" baseline="0">
                <a:effectLst/>
              </a:rPr>
              <a:t>1</a:t>
            </a:r>
            <a:r>
              <a:rPr lang="zh-CN" altLang="en-US" sz="1200" b="0" i="0" baseline="0">
                <a:effectLst/>
              </a:rPr>
              <a:t>月</a:t>
            </a:r>
            <a:r>
              <a:rPr lang="zh-CN" altLang="zh-CN" sz="1200" b="0" i="0" baseline="0">
                <a:effectLst/>
              </a:rPr>
              <a:t>交易使用年限分析</a:t>
            </a:r>
            <a:endParaRPr lang="zh-CN" altLang="zh-CN" sz="1200">
              <a:effectLst/>
            </a:endParaRPr>
          </a:p>
        </c:rich>
      </c:tx>
      <c:layout>
        <c:manualLayout>
          <c:xMode val="edge"/>
          <c:yMode val="edge"/>
          <c:x val="0.19316362526602823"/>
          <c:y val="6.8798762944023276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3242541110932699"/>
          <c:y val="0.21201032074380499"/>
          <c:w val="0.51828149606299201"/>
          <c:h val="0.75785775912959497"/>
        </c:manualLayout>
      </c:layout>
      <c:doughnutChart>
        <c:varyColors val="1"/>
        <c:ser>
          <c:idx val="0"/>
          <c:order val="0"/>
          <c:tx>
            <c:strRef>
              <c:f>'2019年1月'!$C$191</c:f>
              <c:strCache>
                <c:ptCount val="1"/>
                <c:pt idx="0">
                  <c:v>交易数量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D34-4B72-B71C-8487C6524BE2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D34-4B72-B71C-8487C6524BE2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D34-4B72-B71C-8487C6524BE2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D34-4B72-B71C-8487C6524BE2}"/>
              </c:ext>
            </c:extLst>
          </c:dPt>
          <c:dLbls>
            <c:dLbl>
              <c:idx val="0"/>
              <c:layout>
                <c:manualLayout>
                  <c:x val="0.194890570524031"/>
                  <c:y val="-9.340009753703469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9809943298"/>
                      <c:h val="0.134799598669271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D34-4B72-B71C-8487C6524BE2}"/>
                </c:ext>
              </c:extLst>
            </c:dLbl>
            <c:dLbl>
              <c:idx val="1"/>
              <c:layout>
                <c:manualLayout>
                  <c:x val="-2.87312297215109E-2"/>
                  <c:y val="0.11410248843689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D34-4B72-B71C-8487C6524BE2}"/>
                </c:ext>
              </c:extLst>
            </c:dLbl>
            <c:dLbl>
              <c:idx val="2"/>
              <c:layout>
                <c:manualLayout>
                  <c:x val="-0.16976896719401999"/>
                  <c:y val="-9.34771331566899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660879005362701"/>
                      <c:h val="0.1742492909927340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AD34-4B72-B71C-8487C6524BE2}"/>
                </c:ext>
              </c:extLst>
            </c:dLbl>
            <c:dLbl>
              <c:idx val="3"/>
              <c:layout>
                <c:manualLayout>
                  <c:x val="5.0601267978965553E-2"/>
                  <c:y val="-0.1195861271734088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2946367594397761"/>
                      <c:h val="0.1190197693602733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AD34-4B72-B71C-8487C6524BE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5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'2019年1月'!$B$192:$B$195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'2019年1月'!$C$192:$C$195</c:f>
              <c:numCache>
                <c:formatCode>0.00%</c:formatCode>
                <c:ptCount val="4"/>
                <c:pt idx="0">
                  <c:v>0.23287714690494218</c:v>
                </c:pt>
                <c:pt idx="1">
                  <c:v>0.42986269325588211</c:v>
                </c:pt>
                <c:pt idx="2">
                  <c:v>0.23002532080956464</c:v>
                </c:pt>
                <c:pt idx="3">
                  <c:v>0.10723483902961108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D34-4B72-B71C-8487C6524B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zh-CN" altLang="en-US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全国二手车交易</a:t>
            </a:r>
            <a:r>
              <a:rPr lang="zh-CN" altLang="en-US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金额累计同</a:t>
            </a:r>
            <a:r>
              <a:rPr lang="zh-CN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15777841169132972"/>
          <c:y val="2.6424320953142091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537505548157999"/>
          <c:y val="0.223350694444444"/>
          <c:w val="0.75810031069685102"/>
          <c:h val="0.60419195647419699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0"/>
                  <c:y val="-2.49778387168776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916-441D-B4D7-9405BD60D61F}"/>
                </c:ext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916-441D-B4D7-9405BD60D61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'2019年1月'!$B$250:$C$250</c:f>
              <c:strCache>
                <c:ptCount val="2"/>
                <c:pt idx="0">
                  <c:v>2018年</c:v>
                </c:pt>
                <c:pt idx="1">
                  <c:v>2019年</c:v>
                </c:pt>
              </c:strCache>
            </c:strRef>
          </c:cat>
          <c:val>
            <c:numRef>
              <c:f>'2019年1月'!$B$263:$C$263</c:f>
              <c:numCache>
                <c:formatCode>0.00</c:formatCode>
                <c:ptCount val="2"/>
                <c:pt idx="0">
                  <c:v>729.05049955197796</c:v>
                </c:pt>
                <c:pt idx="1">
                  <c:v>776.30019452019098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916-441D-B4D7-9405BD60D61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-222922560"/>
        <c:axId val="-222920384"/>
      </c:barChart>
      <c:catAx>
        <c:axId val="-222922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22920384"/>
        <c:crosses val="autoZero"/>
        <c:auto val="1"/>
        <c:lblAlgn val="ctr"/>
        <c:lblOffset val="100"/>
        <c:noMultiLvlLbl val="0"/>
      </c:catAx>
      <c:valAx>
        <c:axId val="-222920384"/>
        <c:scaling>
          <c:orientation val="minMax"/>
          <c:max val="1000"/>
          <c:min val="100"/>
        </c:scaling>
        <c:delete val="1"/>
        <c:axPos val="l"/>
        <c:numFmt formatCode="0.00" sourceLinked="1"/>
        <c:majorTickMark val="out"/>
        <c:minorTickMark val="none"/>
        <c:tickLblPos val="nextTo"/>
        <c:crossAx val="-222922560"/>
        <c:crosses val="autoZero"/>
        <c:crossBetween val="between"/>
        <c:majorUnit val="500"/>
        <c:min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45">
  <cs:axisTitle>
    <cs:lnRef idx="0"/>
    <cs:fillRef idx="0"/>
    <cs:effectRef idx="0"/>
    <cs:fontRef idx="minor">
      <a:schemeClr val="lt1">
        <a:lumMod val="75000"/>
      </a:schemeClr>
    </cs:fontRef>
    <cs:defRPr sz="900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>
        <a:lumMod val="75000"/>
      </a:schemeClr>
    </cs:fontRef>
    <cs:defRPr sz="900" kern="1200"/>
  </cs:dataLabel>
  <cs:dataLabelCallout>
    <cs:lnRef idx="0"/>
    <cs:fillRef idx="0"/>
    <cs:effectRef idx="0"/>
    <cs:fontRef idx="minor">
      <a:schemeClr val="lt1">
        <a:lumMod val="15000"/>
        <a:lumOff val="85000"/>
      </a:schemeClr>
    </cs:fontRef>
    <cs:spPr>
      <a:solidFill>
        <a:schemeClr val="dk1">
          <a:lumMod val="65000"/>
          <a:lumOff val="3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2225" cap="rnd">
        <a:solidFill>
          <a:schemeClr val="phClr"/>
        </a:solidFill>
      </a:ln>
      <a:effectLst>
        <a:glow rad="139700">
          <a:schemeClr val="phClr">
            <a:satMod val="175000"/>
            <a:alpha val="1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3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65000"/>
            <a:lumOff val="35000"/>
            <a:alpha val="7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65000"/>
            <a:lumOff val="35000"/>
            <a:alpha val="2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400" b="1" kern="1200" cap="none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25400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spPr>
      <a:ln w="9525" cap="flat" cmpd="sng" algn="ctr">
        <a:solidFill>
          <a:schemeClr val="lt1">
            <a:lumMod val="50000"/>
          </a:schemeClr>
        </a:solidFill>
        <a:round/>
      </a:ln>
    </cs:spPr>
    <cs:defRPr sz="900" kern="1200"/>
    <cs:bodyPr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6117" y="4722695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2299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47330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kumimoji="0" lang="zh-CN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459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22999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E0FCD-D9BC-4D76-8A8F-BE7B0CE1B0A3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35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/>
              <a:t>单击添加署名或公司信息</a:t>
            </a:r>
          </a:p>
        </p:txBody>
      </p:sp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445716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2019/3/4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448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C6C453BE-E72A-4831-8CCC-8D81A59F57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2019/3/4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15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  <p:sldLayoutId id="2147483655" r:id="rId6"/>
    <p:sldLayoutId id="2147483658" r:id="rId7"/>
    <p:sldLayoutId id="2147483661" r:id="rId8"/>
    <p:sldLayoutId id="2147483663" r:id="rId9"/>
    <p:sldLayoutId id="2147483665" r:id="rId10"/>
    <p:sldLayoutId id="2147483666" r:id="rId11"/>
    <p:sldLayoutId id="214748366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443067" y="2545759"/>
            <a:ext cx="6675225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2019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601" y="381600"/>
            <a:ext cx="5414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年外迁情况对比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000-000015000000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996175" y="1553737"/>
          <a:ext cx="7173951" cy="42597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88843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/>
          <p:nvPr/>
        </p:nvSpPr>
        <p:spPr bwMode="auto">
          <a:xfrm>
            <a:off x="230400" y="381600"/>
            <a:ext cx="5704285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kumimoji="1" lang="zh-CN" altLang="en-US" sz="24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十、历年二手车车龄分布</a:t>
            </a:r>
          </a:p>
        </p:txBody>
      </p:sp>
      <p:sp>
        <p:nvSpPr>
          <p:cNvPr id="17411" name="TextBox 11"/>
          <p:cNvSpPr txBox="1">
            <a:spLocks noChangeArrowheads="1"/>
          </p:cNvSpPr>
          <p:nvPr/>
        </p:nvSpPr>
        <p:spPr bwMode="auto">
          <a:xfrm>
            <a:off x="291600" y="1130402"/>
            <a:ext cx="8430368" cy="830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月，使用年限在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年的交易量最多，占比为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42.99%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，其次是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23.29% 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，二手车限迁逐步取消使得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年以及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年以上车辆占比整体有所增加。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0000000-0008-0000-0000-00000F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0560986"/>
              </p:ext>
            </p:extLst>
          </p:nvPr>
        </p:nvGraphicFramePr>
        <p:xfrm>
          <a:off x="966440" y="1969962"/>
          <a:ext cx="7278028" cy="41780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368676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228600" y="3810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十一、二手车交易均价趋势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887210" y="1277197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 dirty="0">
                <a:latin typeface="Microsoft YaHei" charset="-122"/>
                <a:ea typeface="Microsoft YaHei" charset="-122"/>
                <a:cs typeface="Microsoft YaHei" charset="-122"/>
              </a:rPr>
              <a:t>单位：万元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000-000011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2092085"/>
              </p:ext>
            </p:extLst>
          </p:nvPr>
        </p:nvGraphicFramePr>
        <p:xfrm>
          <a:off x="973874" y="1722861"/>
          <a:ext cx="7344936" cy="40311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980495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内容占位符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231" y="1440856"/>
            <a:ext cx="5888441" cy="4697187"/>
          </a:xfrm>
        </p:spPr>
      </p:pic>
      <p:pic>
        <p:nvPicPr>
          <p:cNvPr id="7" name="内容占位符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40" y="1440855"/>
            <a:ext cx="7851255" cy="4697187"/>
          </a:xfrm>
        </p:spPr>
      </p:pic>
      <p:sp>
        <p:nvSpPr>
          <p:cNvPr id="8" name="文本框 2"/>
          <p:cNvSpPr txBox="1"/>
          <p:nvPr/>
        </p:nvSpPr>
        <p:spPr>
          <a:xfrm>
            <a:off x="228599" y="381000"/>
            <a:ext cx="6417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十二、</a:t>
            </a:r>
            <a:r>
              <a:rPr lang="zh-CN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限迁解禁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跨区域流通逐渐通畅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000-00001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8925146"/>
              </p:ext>
            </p:extLst>
          </p:nvPr>
        </p:nvGraphicFramePr>
        <p:xfrm>
          <a:off x="988740" y="1791149"/>
          <a:ext cx="7463883" cy="3996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32637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十三、“行”认证检测、认证量分析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/>
          </p:nvPr>
        </p:nvGraphicFramePr>
        <p:xfrm>
          <a:off x="800099" y="2457446"/>
          <a:ext cx="7612380" cy="3871345"/>
        </p:xfrm>
        <a:graphic>
          <a:graphicData uri="http://schemas.openxmlformats.org/drawingml/2006/table">
            <a:tbl>
              <a:tblPr/>
              <a:tblGrid>
                <a:gridCol w="23221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34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34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34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　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初检量（台）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检测量（台）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认证量（台）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月第一周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147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3184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1689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月第二周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174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2028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1482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月第三周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190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859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1187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月第四周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180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1460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667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总计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is-I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691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7523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is-I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5052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12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月第一周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240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4567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2165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12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月第二周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263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4265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1828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12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月第三周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428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8039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2243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233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12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月第四周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176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5186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1804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总计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1007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22057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8040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28599" y="1171750"/>
            <a:ext cx="87553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受年节影响，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</a:rPr>
              <a:t>1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月份整体走势弱于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</a:rPr>
              <a:t>12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月份，检测量较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</a:rPr>
              <a:t>12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月份有大幅下降。认证量及初检量下降幅度较小。</a:t>
            </a:r>
            <a:endParaRPr lang="en-US" altLang="zh-CN" sz="16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56695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十四、“行”认证检测量品牌分布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/>
          </p:nvPr>
        </p:nvGraphicFramePr>
        <p:xfrm>
          <a:off x="6593982" y="1903323"/>
          <a:ext cx="2202288" cy="3840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1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1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005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  <a:latin typeface="+mj-ea"/>
                          <a:ea typeface="+mj-ea"/>
                        </a:rPr>
                        <a:t>品牌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+mj-ea"/>
                          <a:ea typeface="+mj-ea"/>
                        </a:rPr>
                        <a:t>本月占比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5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  <a:latin typeface="+mj-ea"/>
                          <a:ea typeface="+mj-ea"/>
                        </a:rPr>
                        <a:t>大众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+mj-ea"/>
                          <a:ea typeface="+mj-ea"/>
                        </a:rPr>
                        <a:t>15.00%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5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  <a:latin typeface="+mj-ea"/>
                          <a:ea typeface="+mj-ea"/>
                        </a:rPr>
                        <a:t>奥迪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+mj-ea"/>
                          <a:ea typeface="+mj-ea"/>
                        </a:rPr>
                        <a:t>14.20%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05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  <a:latin typeface="+mj-ea"/>
                          <a:ea typeface="+mj-ea"/>
                        </a:rPr>
                        <a:t>宝马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+mj-ea"/>
                          <a:ea typeface="+mj-ea"/>
                        </a:rPr>
                        <a:t>12.00%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5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  <a:latin typeface="+mj-ea"/>
                          <a:ea typeface="+mj-ea"/>
                        </a:rPr>
                        <a:t>奔驰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+mj-ea"/>
                          <a:ea typeface="+mj-ea"/>
                        </a:rPr>
                        <a:t>11.38%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5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+mj-ea"/>
                          <a:ea typeface="+mj-ea"/>
                        </a:rPr>
                        <a:t>丰田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+mj-ea"/>
                          <a:ea typeface="+mj-ea"/>
                        </a:rPr>
                        <a:t>8.00%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5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+mj-ea"/>
                          <a:ea typeface="+mj-ea"/>
                        </a:rPr>
                        <a:t>本田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+mj-ea"/>
                          <a:ea typeface="+mj-ea"/>
                        </a:rPr>
                        <a:t>7.06%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005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+mj-ea"/>
                          <a:ea typeface="+mj-ea"/>
                        </a:rPr>
                        <a:t>别克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+mj-ea"/>
                          <a:ea typeface="+mj-ea"/>
                        </a:rPr>
                        <a:t>5.34%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005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+mj-ea"/>
                          <a:ea typeface="+mj-ea"/>
                        </a:rPr>
                        <a:t>日产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+mj-ea"/>
                          <a:ea typeface="+mj-ea"/>
                        </a:rPr>
                        <a:t>4.73%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005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+mj-ea"/>
                          <a:ea typeface="+mj-ea"/>
                        </a:rPr>
                        <a:t>现代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+mj-ea"/>
                          <a:ea typeface="+mj-ea"/>
                        </a:rPr>
                        <a:t>4.45%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005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+mj-ea"/>
                          <a:ea typeface="+mj-ea"/>
                        </a:rPr>
                        <a:t>福特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+mj-ea"/>
                          <a:ea typeface="+mj-ea"/>
                        </a:rPr>
                        <a:t>3.95%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005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+mj-ea"/>
                          <a:ea typeface="+mj-ea"/>
                        </a:rPr>
                        <a:t>其他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+mj-ea"/>
                          <a:ea typeface="+mj-ea"/>
                        </a:rPr>
                        <a:t>13.89%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7" name="图表 6"/>
          <p:cNvGraphicFramePr>
            <a:graphicFrameLocks/>
          </p:cNvGraphicFramePr>
          <p:nvPr>
            <p:extLst/>
          </p:nvPr>
        </p:nvGraphicFramePr>
        <p:xfrm>
          <a:off x="817809" y="1748306"/>
          <a:ext cx="5003442" cy="40858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061816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十五、“行”认证检测量价格区间分布</a:t>
            </a:r>
          </a:p>
        </p:txBody>
      </p:sp>
      <p:graphicFrame>
        <p:nvGraphicFramePr>
          <p:cNvPr id="5" name="图表 4"/>
          <p:cNvGraphicFramePr>
            <a:graphicFrameLocks/>
          </p:cNvGraphicFramePr>
          <p:nvPr>
            <p:extLst/>
          </p:nvPr>
        </p:nvGraphicFramePr>
        <p:xfrm>
          <a:off x="1017431" y="1455313"/>
          <a:ext cx="7753082" cy="46363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303950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十六、“行”认证检测量车龄分布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/>
          </p:nvPr>
        </p:nvGraphicFramePr>
        <p:xfrm>
          <a:off x="971546" y="5166360"/>
          <a:ext cx="7212336" cy="50607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9015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15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15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15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15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15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154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154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303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</a:rPr>
                        <a:t>车龄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>
                          <a:effectLst/>
                        </a:rPr>
                        <a:t>1</a:t>
                      </a:r>
                      <a:r>
                        <a:rPr lang="zh-CN" altLang="en-US" sz="1400" u="none" strike="noStrike">
                          <a:effectLst/>
                        </a:rPr>
                        <a:t>年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400" u="none" strike="noStrike">
                          <a:effectLst/>
                        </a:rPr>
                        <a:t>2年</a:t>
                      </a:r>
                      <a:endParaRPr lang="is-IS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>
                          <a:effectLst/>
                        </a:rPr>
                        <a:t>3</a:t>
                      </a:r>
                      <a:r>
                        <a:rPr lang="zh-CN" altLang="en-US" sz="1400" u="none" strike="noStrike">
                          <a:effectLst/>
                        </a:rPr>
                        <a:t>年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>
                          <a:effectLst/>
                        </a:rPr>
                        <a:t>4</a:t>
                      </a:r>
                      <a:r>
                        <a:rPr lang="zh-CN" altLang="en-US" sz="1400" u="none" strike="noStrike">
                          <a:effectLst/>
                        </a:rPr>
                        <a:t>年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>
                          <a:effectLst/>
                        </a:rPr>
                        <a:t>5</a:t>
                      </a:r>
                      <a:r>
                        <a:rPr lang="zh-CN" altLang="en-US" sz="1400" u="none" strike="noStrike">
                          <a:effectLst/>
                        </a:rPr>
                        <a:t>年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</a:rPr>
                        <a:t>6</a:t>
                      </a:r>
                      <a:r>
                        <a:rPr lang="zh-CN" altLang="en-US" sz="1400" u="none" strike="noStrike" dirty="0">
                          <a:effectLst/>
                        </a:rPr>
                        <a:t>年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>
                          <a:effectLst/>
                        </a:rPr>
                        <a:t>7</a:t>
                      </a:r>
                      <a:r>
                        <a:rPr lang="zh-CN" altLang="en-US" sz="1400" u="none" strike="noStrike">
                          <a:effectLst/>
                        </a:rPr>
                        <a:t>年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03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>
                          <a:effectLst/>
                        </a:rPr>
                        <a:t>占比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400" u="none" strike="noStrike">
                          <a:effectLst/>
                        </a:rPr>
                        <a:t>4%</a:t>
                      </a:r>
                      <a:endParaRPr lang="mr-IN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9</a:t>
                      </a:r>
                      <a:r>
                        <a:rPr lang="mr-IN" sz="1400" u="none" strike="noStrike" dirty="0">
                          <a:effectLst/>
                        </a:rPr>
                        <a:t>%</a:t>
                      </a:r>
                      <a:endParaRPr lang="mr-IN" sz="14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30</a:t>
                      </a:r>
                      <a:r>
                        <a:rPr lang="mr-IN" sz="1400" u="none" strike="noStrike" dirty="0">
                          <a:effectLst/>
                        </a:rPr>
                        <a:t>%</a:t>
                      </a:r>
                      <a:endParaRPr lang="mr-IN" sz="14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21</a:t>
                      </a:r>
                      <a:r>
                        <a:rPr lang="mr-IN" sz="1400" u="none" strike="noStrike" dirty="0">
                          <a:effectLst/>
                        </a:rPr>
                        <a:t>%</a:t>
                      </a:r>
                      <a:endParaRPr lang="mr-IN" sz="14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14</a:t>
                      </a:r>
                      <a:r>
                        <a:rPr lang="mr-IN" sz="1400" u="none" strike="noStrike" dirty="0">
                          <a:effectLst/>
                        </a:rPr>
                        <a:t>%</a:t>
                      </a:r>
                      <a:endParaRPr lang="mr-IN" sz="14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9</a:t>
                      </a:r>
                      <a:r>
                        <a:rPr lang="mr-IN" sz="1400" u="none" strike="noStrike" dirty="0">
                          <a:effectLst/>
                        </a:rPr>
                        <a:t>%</a:t>
                      </a:r>
                      <a:endParaRPr lang="mr-IN" sz="14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9</a:t>
                      </a:r>
                      <a:r>
                        <a:rPr lang="mr-IN" sz="1400" u="none" strike="noStrike" dirty="0">
                          <a:effectLst/>
                        </a:rPr>
                        <a:t>%</a:t>
                      </a:r>
                      <a:endParaRPr lang="mr-IN" sz="14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图表 5"/>
          <p:cNvGraphicFramePr>
            <a:graphicFrameLocks/>
          </p:cNvGraphicFramePr>
          <p:nvPr>
            <p:extLst/>
          </p:nvPr>
        </p:nvGraphicFramePr>
        <p:xfrm>
          <a:off x="978795" y="1635618"/>
          <a:ext cx="7173532" cy="3164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60428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787521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119.78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万辆，交易量环比下降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1.59%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。交易金额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776.30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亿元。</a:t>
            </a:r>
            <a:endParaRPr lang="zh-CN" altLang="en-US" sz="1600" i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867999" y="2254243"/>
            <a:ext cx="99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sp>
        <p:nvSpPr>
          <p:cNvPr id="10" name="上箭头 9"/>
          <p:cNvSpPr>
            <a:spLocks noChangeArrowheads="1"/>
          </p:cNvSpPr>
          <p:nvPr/>
        </p:nvSpPr>
        <p:spPr bwMode="auto">
          <a:xfrm flipV="1">
            <a:off x="4367884" y="3006951"/>
            <a:ext cx="407727" cy="378269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bg1">
              <a:lumMod val="50000"/>
            </a:schemeClr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94196" y="2716223"/>
            <a:ext cx="1063887" cy="293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1.59%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000-000008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5670012"/>
              </p:ext>
            </p:extLst>
          </p:nvPr>
        </p:nvGraphicFramePr>
        <p:xfrm>
          <a:off x="2204115" y="2254243"/>
          <a:ext cx="4616824" cy="3244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年月度交易走势</a:t>
            </a: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461663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月交易量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119.79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600" i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去年同期交易量为</a:t>
            </a:r>
            <a:r>
              <a:rPr lang="en-US" altLang="zh-CN" sz="1600" i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118.84</a:t>
            </a:r>
            <a:r>
              <a:rPr lang="zh-CN" altLang="en-US" sz="1600" i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万辆，同比上升</a:t>
            </a:r>
            <a:r>
              <a:rPr lang="en-US" altLang="zh-CN" sz="1600" i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0.79%</a:t>
            </a:r>
            <a:r>
              <a:rPr lang="zh-CN" altLang="en-US" sz="1600" i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583887" y="2028760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000-000007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2946196"/>
              </p:ext>
            </p:extLst>
          </p:nvPr>
        </p:nvGraphicFramePr>
        <p:xfrm>
          <a:off x="1100254" y="2378928"/>
          <a:ext cx="6873493" cy="3526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月二手车交易车型分析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16187" y="2671001"/>
            <a:ext cx="1260346" cy="277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8" name="文本框 3"/>
          <p:cNvSpPr txBox="1"/>
          <p:nvPr/>
        </p:nvSpPr>
        <p:spPr>
          <a:xfrm>
            <a:off x="5377734" y="2758953"/>
            <a:ext cx="98799" cy="101139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文本框 4"/>
          <p:cNvSpPr txBox="1"/>
          <p:nvPr/>
        </p:nvSpPr>
        <p:spPr>
          <a:xfrm>
            <a:off x="5476533" y="2671001"/>
            <a:ext cx="1260433" cy="277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2" name="文本框 5"/>
          <p:cNvSpPr txBox="1"/>
          <p:nvPr/>
        </p:nvSpPr>
        <p:spPr>
          <a:xfrm>
            <a:off x="4117300" y="2758953"/>
            <a:ext cx="98887" cy="101139"/>
          </a:xfrm>
          <a:prstGeom prst="rect">
            <a:avLst/>
          </a:prstGeom>
          <a:solidFill>
            <a:srgbClr val="5B9BD5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344401" cy="1200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月，全国二手车车型分析：基本型乘用车仍为主要流通车型，占比为</a:t>
            </a:r>
            <a:r>
              <a:rPr lang="en-US" altLang="zh-CN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63.03%</a:t>
            </a: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，其次为客车</a:t>
            </a:r>
            <a:r>
              <a:rPr lang="en-US" altLang="zh-CN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9.93%</a:t>
            </a: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，货车</a:t>
            </a:r>
            <a:r>
              <a:rPr lang="en-US" altLang="zh-CN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8.49%</a:t>
            </a: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SUV 7.79%</a:t>
            </a: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MPV5.79%</a:t>
            </a: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；货车、</a:t>
            </a:r>
            <a:r>
              <a:rPr lang="en-US" altLang="zh-CN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、交叉型车、摩托车和其它车环比有所减少；其余车型环比均有所增加。</a:t>
            </a:r>
          </a:p>
        </p:txBody>
      </p:sp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00000000-0008-0000-0000-00000B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6618860"/>
              </p:ext>
            </p:extLst>
          </p:nvPr>
        </p:nvGraphicFramePr>
        <p:xfrm>
          <a:off x="52038" y="2127051"/>
          <a:ext cx="9025055" cy="4162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01863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195310" cy="1569658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119.78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0.79%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基本型轿车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75.5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7.08%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 6.93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6.18%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9.33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1.74%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交叉型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2.32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15.2%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，货车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10.17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10.46%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，客车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11.89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万辆，同比下降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19.59%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月各细分车型交易情况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359264" y="2854392"/>
            <a:ext cx="18516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 dirty="0">
                <a:latin typeface="Microsoft YaHei" charset="-122"/>
                <a:ea typeface="Microsoft YaHei" charset="-122"/>
                <a:cs typeface="Microsoft YaHei" charset="-122"/>
              </a:rPr>
              <a:t>单位：万辆  </a:t>
            </a:r>
            <a:r>
              <a:rPr kumimoji="1" lang="en-US" altLang="zh-CN" sz="1200" dirty="0">
                <a:latin typeface="Microsoft YaHei" charset="-122"/>
                <a:ea typeface="Microsoft YaHei" charset="-122"/>
                <a:cs typeface="Microsoft YaHei" charset="-122"/>
              </a:rPr>
              <a:t>%</a:t>
            </a:r>
            <a:endParaRPr kumimoji="1" lang="zh-CN" altLang="en-US" sz="12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00000000-0008-0000-0000-000016000000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052731" y="2795901"/>
          <a:ext cx="7243776" cy="3500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49776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5696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月全国二手车交易情况区域分布：华东区交易占比最大，为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32.49%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，环比上升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0.15%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中南区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24.05%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，华北区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17.05%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，西南区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12.28%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，东北区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8.09%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，西北区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6.04%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华北地区环比涨幅最大，为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0.86%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；中南地区环比降幅最大，为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-1.33%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月二手车交易量区域分布</a:t>
            </a:r>
            <a:endParaRPr lang="zh-CN" altLang="en-US" b="1" i="0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2308555"/>
              </p:ext>
            </p:extLst>
          </p:nvPr>
        </p:nvGraphicFramePr>
        <p:xfrm>
          <a:off x="4901234" y="3152721"/>
          <a:ext cx="3331754" cy="2518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9547719"/>
              </p:ext>
            </p:extLst>
          </p:nvPr>
        </p:nvGraphicFramePr>
        <p:xfrm>
          <a:off x="672162" y="3030563"/>
          <a:ext cx="3275369" cy="2641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1202393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/>
          <p:nvPr/>
        </p:nvSpPr>
        <p:spPr bwMode="auto">
          <a:xfrm>
            <a:off x="230400" y="381600"/>
            <a:ext cx="7605713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en-US" altLang="zh-CN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月二手车交易市场车辆使用年限分析</a:t>
            </a:r>
            <a:endParaRPr lang="zh-CN" altLang="en-US" sz="2400" i="0" dirty="0">
              <a:solidFill>
                <a:schemeClr val="bg2">
                  <a:lumMod val="25000"/>
                </a:schemeClr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276667" cy="1938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月，二手车交易市场车辆使用年限分析：使用年限在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年的交易量最多，占比为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42.99%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，环比增加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0.34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其次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23.29%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，环比减少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0.61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车龄在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，环比增加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0.09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年以上为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10.72%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，环比增加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0.18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902710" y="4572557"/>
            <a:ext cx="1067628" cy="39336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2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2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5825783" y="4572557"/>
            <a:ext cx="1067628" cy="39336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2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2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00000000-0008-0000-0000-000010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1343800"/>
              </p:ext>
            </p:extLst>
          </p:nvPr>
        </p:nvGraphicFramePr>
        <p:xfrm>
          <a:off x="4729503" y="3180648"/>
          <a:ext cx="3260188" cy="27838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00000000-0008-0000-0000-000010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8689393"/>
              </p:ext>
            </p:extLst>
          </p:nvPr>
        </p:nvGraphicFramePr>
        <p:xfrm>
          <a:off x="857065" y="2998715"/>
          <a:ext cx="3224282" cy="2965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66548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00000000-0008-0000-0000-00000D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3009073"/>
              </p:ext>
            </p:extLst>
          </p:nvPr>
        </p:nvGraphicFramePr>
        <p:xfrm>
          <a:off x="4234830" y="2368436"/>
          <a:ext cx="4616823" cy="3244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5836555"/>
              </p:ext>
            </p:extLst>
          </p:nvPr>
        </p:nvGraphicFramePr>
        <p:xfrm>
          <a:off x="291600" y="2357230"/>
          <a:ext cx="4563034" cy="3255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830995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全国二手车交易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119.78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万辆，同比增长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0.79%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1600" i="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2019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月，全国交易金额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776.30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亿元，同比增长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6.48%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13" name="矩形 12"/>
          <p:cNvSpPr/>
          <p:nvPr/>
        </p:nvSpPr>
        <p:spPr>
          <a:xfrm>
            <a:off x="6040604" y="3049973"/>
            <a:ext cx="1063900" cy="293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6.48%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上箭头 17"/>
          <p:cNvSpPr>
            <a:spLocks noChangeArrowheads="1"/>
          </p:cNvSpPr>
          <p:nvPr/>
        </p:nvSpPr>
        <p:spPr bwMode="auto">
          <a:xfrm>
            <a:off x="6339373" y="3337094"/>
            <a:ext cx="407738" cy="378258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" name="文本框 2"/>
          <p:cNvSpPr txBox="1">
            <a:spLocks noChangeArrowheads="1"/>
          </p:cNvSpPr>
          <p:nvPr/>
        </p:nvSpPr>
        <p:spPr bwMode="auto">
          <a:xfrm>
            <a:off x="2142890" y="5443388"/>
            <a:ext cx="993823" cy="2771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914400"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2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sp>
        <p:nvSpPr>
          <p:cNvPr id="22" name="文本框 2"/>
          <p:cNvSpPr txBox="1">
            <a:spLocks noChangeArrowheads="1"/>
          </p:cNvSpPr>
          <p:nvPr/>
        </p:nvSpPr>
        <p:spPr bwMode="auto">
          <a:xfrm>
            <a:off x="6134672" y="5439892"/>
            <a:ext cx="993823" cy="2771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914400"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2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单位：亿元</a:t>
            </a:r>
          </a:p>
        </p:txBody>
      </p:sp>
      <p:sp>
        <p:nvSpPr>
          <p:cNvPr id="24" name="上箭头 23"/>
          <p:cNvSpPr>
            <a:spLocks noChangeArrowheads="1"/>
          </p:cNvSpPr>
          <p:nvPr/>
        </p:nvSpPr>
        <p:spPr bwMode="auto">
          <a:xfrm>
            <a:off x="2435932" y="3449189"/>
            <a:ext cx="407738" cy="378258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142890" y="3167097"/>
            <a:ext cx="1063900" cy="293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0.79%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七、</a:t>
            </a:r>
            <a:r>
              <a:rPr lang="en-US" altLang="zh-CN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年二手车市场整体表现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00000000-0008-0000-0000-00000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8482284"/>
              </p:ext>
            </p:extLst>
          </p:nvPr>
        </p:nvGraphicFramePr>
        <p:xfrm>
          <a:off x="1081363" y="1880063"/>
          <a:ext cx="6980773" cy="4377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6808280" y="1918718"/>
            <a:ext cx="1795646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单位：万辆、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461663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年开始，二手车交易量逐年递增。</a:t>
            </a:r>
            <a:endParaRPr lang="en-US" altLang="zh-CN" sz="1600" i="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八、历年二手车市场表现</a:t>
            </a:r>
          </a:p>
        </p:txBody>
      </p:sp>
    </p:spTree>
    <p:extLst>
      <p:ext uri="{BB962C8B-B14F-4D97-AF65-F5344CB8AC3E}">
        <p14:creationId xmlns:p14="http://schemas.microsoft.com/office/powerpoint/2010/main" val="1120150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16592</TotalTime>
  <Words>979</Words>
  <Application>Microsoft Office PowerPoint</Application>
  <PresentationFormat>全屏显示(4:3)</PresentationFormat>
  <Paragraphs>159</Paragraphs>
  <Slides>18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黑体</vt:lpstr>
      <vt:lpstr>华文行楷</vt:lpstr>
      <vt:lpstr>华文新魏</vt:lpstr>
      <vt:lpstr>宋体</vt:lpstr>
      <vt:lpstr>Microsoft YaHei</vt:lpstr>
      <vt:lpstr>Microsoft YaHei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admin</cp:lastModifiedBy>
  <cp:revision>2091</cp:revision>
  <cp:lastPrinted>2019-03-04T04:15:03Z</cp:lastPrinted>
  <dcterms:created xsi:type="dcterms:W3CDTF">2016-02-18T09:25:00Z</dcterms:created>
  <dcterms:modified xsi:type="dcterms:W3CDTF">2019-03-04T09:41:23Z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