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01" r:id="rId10"/>
    <p:sldId id="714" r:id="rId11"/>
    <p:sldId id="703" r:id="rId12"/>
    <p:sldId id="715" r:id="rId13"/>
    <p:sldId id="705" r:id="rId14"/>
    <p:sldId id="706" r:id="rId15"/>
    <p:sldId id="707" r:id="rId16"/>
    <p:sldId id="730" r:id="rId17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12">
          <p15:clr>
            <a:srgbClr val="A4A3A4"/>
          </p15:clr>
        </p15:guide>
        <p15:guide id="2" orient="horz" pos="3954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1124">
          <p15:clr>
            <a:srgbClr val="A4A3A4"/>
          </p15:clr>
        </p15:guide>
        <p15:guide id="8" pos="3128">
          <p15:clr>
            <a:srgbClr val="A4A3A4"/>
          </p15:clr>
        </p15:guide>
        <p15:guide id="9" pos="281">
          <p15:clr>
            <a:srgbClr val="A4A3A4"/>
          </p15:clr>
        </p15:guide>
        <p15:guide id="10" pos="5997">
          <p15:clr>
            <a:srgbClr val="A4A3A4"/>
          </p15:clr>
        </p15:guide>
        <p15:guide id="11" pos="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7AE"/>
    <a:srgbClr val="003366"/>
    <a:srgbClr val="92D050"/>
    <a:srgbClr val="BFBFBF"/>
    <a:srgbClr val="FFCC99"/>
    <a:srgbClr val="63D8FF"/>
    <a:srgbClr val="D9D9D9"/>
    <a:srgbClr val="DBEEF4"/>
    <a:srgbClr val="FFFF00"/>
    <a:srgbClr val="4E7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616" autoAdjust="0"/>
  </p:normalViewPr>
  <p:slideViewPr>
    <p:cSldViewPr snapToGrid="0">
      <p:cViewPr varScale="1">
        <p:scale>
          <a:sx n="111" d="100"/>
          <a:sy n="111" d="100"/>
        </p:scale>
        <p:origin x="1248" y="78"/>
      </p:cViewPr>
      <p:guideLst>
        <p:guide orient="horz" pos="1212"/>
        <p:guide orient="horz" pos="3954"/>
        <p:guide orient="horz" pos="2276"/>
        <p:guide orient="horz" pos="487"/>
        <p:guide orient="horz" pos="225"/>
        <p:guide orient="horz" pos="636"/>
        <p:guide orient="horz" pos="1124"/>
        <p:guide pos="3128"/>
        <p:guide pos="281"/>
        <p:guide pos="5997"/>
        <p:guide pos="3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2.6010613009761412E-2"/>
          <c:y val="1.6273295160366304E-2"/>
          <c:w val="0.94158657655580802"/>
          <c:h val="0.83172011737516949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 w="28575" cap="rnd" cmpd="sng" algn="ctr">
              <a:solidFill>
                <a:srgbClr val="CBCED1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61B-4D25-B936-D32C1FE6D7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 w="28575" cap="rnd" cmpd="sng" algn="ctr">
              <a:solidFill>
                <a:srgbClr val="A2A9AF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61B-4D25-B936-D32C1FE6D7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 w="28575" cap="rnd" cmpd="sng" algn="ctr">
              <a:solidFill>
                <a:srgbClr val="006600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61B-4D25-B936-D32C1FE6D7D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  <c:pt idx="4">
                  <c:v>106263</c:v>
                </c:pt>
                <c:pt idx="5">
                  <c:v>118437</c:v>
                </c:pt>
                <c:pt idx="6">
                  <c:v>98222</c:v>
                </c:pt>
                <c:pt idx="7">
                  <c:v>102440</c:v>
                </c:pt>
                <c:pt idx="8">
                  <c:v>103016</c:v>
                </c:pt>
                <c:pt idx="9">
                  <c:v>102893</c:v>
                </c:pt>
                <c:pt idx="10">
                  <c:v>114739</c:v>
                </c:pt>
                <c:pt idx="11">
                  <c:v>114238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F61B-4D25-B936-D32C1FE6D7D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 cmpd="sng" algn="ctr">
              <a:solidFill>
                <a:srgbClr val="002060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95300</c:v>
                </c:pt>
                <c:pt idx="1">
                  <c:v>74095</c:v>
                </c:pt>
                <c:pt idx="2">
                  <c:v>108569</c:v>
                </c:pt>
                <c:pt idx="3">
                  <c:v>84957</c:v>
                </c:pt>
                <c:pt idx="4">
                  <c:v>73778</c:v>
                </c:pt>
                <c:pt idx="5">
                  <c:v>15272</c:v>
                </c:pt>
                <c:pt idx="6">
                  <c:v>177756</c:v>
                </c:pt>
                <c:pt idx="7">
                  <c:v>121943</c:v>
                </c:pt>
                <c:pt idx="8">
                  <c:v>95534</c:v>
                </c:pt>
                <c:pt idx="9">
                  <c:v>80184</c:v>
                </c:pt>
                <c:pt idx="10">
                  <c:v>98805</c:v>
                </c:pt>
                <c:pt idx="11">
                  <c:v>82250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F61B-4D25-B936-D32C1FE6D7D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2019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79676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F61B-4D25-B936-D32C1FE6D7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1723520"/>
        <c:axId val="181725440"/>
      </c:lineChart>
      <c:catAx>
        <c:axId val="181723520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181725440"/>
        <c:crosses val="autoZero"/>
        <c:auto val="1"/>
        <c:lblAlgn val="ctr"/>
        <c:lblOffset val="100"/>
        <c:noMultiLvlLbl val="1"/>
      </c:catAx>
      <c:valAx>
        <c:axId val="181725440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none"/>
        <c:crossAx val="181723520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3.9380475619389579E-2"/>
          <c:y val="0.79230972973395219"/>
          <c:w val="0.93294475655637721"/>
          <c:h val="4.4461603713458489E-2"/>
        </c:manualLayout>
      </c:layout>
      <c:overlay val="1"/>
      <c:spPr>
        <a:noFill/>
        <a:ln>
          <a:noFill/>
        </a:ln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1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3.6345566465296096E-2"/>
          <c:w val="0.82841836887243914"/>
          <c:h val="0.7907494419381526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2019 MTD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1.6E-2</c:v>
                </c:pt>
                <c:pt idx="1">
                  <c:v>4.5999999999999999E-2</c:v>
                </c:pt>
                <c:pt idx="2">
                  <c:v>4.2000000000000003E-2</c:v>
                </c:pt>
                <c:pt idx="3">
                  <c:v>5.8000000000000003E-2</c:v>
                </c:pt>
                <c:pt idx="4">
                  <c:v>5.8000000000000003E-2</c:v>
                </c:pt>
                <c:pt idx="5">
                  <c:v>5.8000000000000003E-2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3A-4962-A7E4-C0516FD1E3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2019 MTD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0.629</c:v>
                </c:pt>
                <c:pt idx="1">
                  <c:v>0.56899999999999995</c:v>
                </c:pt>
                <c:pt idx="2">
                  <c:v>0.51400000000000001</c:v>
                </c:pt>
                <c:pt idx="3">
                  <c:v>0.38400000000000001</c:v>
                </c:pt>
                <c:pt idx="4">
                  <c:v>0.30499999999999999</c:v>
                </c:pt>
                <c:pt idx="5">
                  <c:v>0.30499999999999999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3A-4962-A7E4-C0516FD1E3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3A-4962-A7E4-C0516FD1E3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2019 MTD</c:v>
                </c:pt>
              </c:strCache>
            </c:strRef>
          </c:cat>
          <c:val>
            <c:numRef>
              <c:f>Sheet1!$D$2:$D$7</c:f>
              <c:numCache>
                <c:formatCode>0.0%</c:formatCode>
                <c:ptCount val="6"/>
                <c:pt idx="0">
                  <c:v>0.28799999999999998</c:v>
                </c:pt>
                <c:pt idx="1">
                  <c:v>0.30299999999999999</c:v>
                </c:pt>
                <c:pt idx="2">
                  <c:v>0.38200000000000001</c:v>
                </c:pt>
                <c:pt idx="3">
                  <c:v>0.47899999999999998</c:v>
                </c:pt>
                <c:pt idx="4">
                  <c:v>0.52600000000000002</c:v>
                </c:pt>
                <c:pt idx="5">
                  <c:v>0.52600000000000002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3A-4962-A7E4-C0516FD1E31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2019 MTD</c:v>
                </c:pt>
              </c:strCache>
            </c:strRef>
          </c:cat>
          <c:val>
            <c:numRef>
              <c:f>Sheet1!$E$2:$E$7</c:f>
              <c:numCache>
                <c:formatCode>0.0%</c:formatCode>
                <c:ptCount val="6"/>
                <c:pt idx="0">
                  <c:v>1.7000000000000001E-2</c:v>
                </c:pt>
                <c:pt idx="1">
                  <c:v>2.4E-2</c:v>
                </c:pt>
                <c:pt idx="2">
                  <c:v>1.4999999999999999E-2</c:v>
                </c:pt>
                <c:pt idx="3">
                  <c:v>2.4E-2</c:v>
                </c:pt>
                <c:pt idx="4">
                  <c:v>2.4E-2</c:v>
                </c:pt>
                <c:pt idx="5">
                  <c:v>2.4E-2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3A-4962-A7E4-C0516FD1E31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2019 MTD</c:v>
                </c:pt>
              </c:strCache>
            </c:strRef>
          </c:cat>
          <c:val>
            <c:numRef>
              <c:f>Sheet1!$F$2:$F$7</c:f>
              <c:numCache>
                <c:formatCode>0.0%</c:formatCode>
                <c:ptCount val="6"/>
                <c:pt idx="0">
                  <c:v>3.7999999999999999E-2</c:v>
                </c:pt>
                <c:pt idx="1">
                  <c:v>4.2999999999999997E-2</c:v>
                </c:pt>
                <c:pt idx="2">
                  <c:v>4.5999999999999999E-2</c:v>
                </c:pt>
                <c:pt idx="3">
                  <c:v>5.1999999999999998E-2</c:v>
                </c:pt>
                <c:pt idx="4">
                  <c:v>8.6999999999999994E-2</c:v>
                </c:pt>
                <c:pt idx="5">
                  <c:v>8.6999999999999994E-2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63A-4962-A7E4-C0516FD1E31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&gt;6.0L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2019 MTD</c:v>
                </c:pt>
              </c:strCache>
            </c:strRef>
          </c:cat>
          <c:val>
            <c:numRef>
              <c:f>Sheet1!$G$2:$G$7</c:f>
              <c:numCache>
                <c:formatCode>0.0%</c:formatCode>
                <c:ptCount val="6"/>
                <c:pt idx="0">
                  <c:v>2E-3</c:v>
                </c:pt>
                <c:pt idx="1">
                  <c:v>4.0000000000000001E-3</c:v>
                </c:pt>
                <c:pt idx="2">
                  <c:v>3.0000000000000001E-3</c:v>
                </c:pt>
                <c:pt idx="3">
                  <c:v>3.0000000000000001E-3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3A-4962-A7E4-C0516FD1E3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872552776"/>
        <c:axId val="872546872"/>
      </c:bar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216745165912059"/>
          <c:y val="0.14675023285098057"/>
          <c:w val="0.10550293679818169"/>
          <c:h val="0.542660380991034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26447141773475"/>
          <c:y val="8.9462593315034797E-2"/>
          <c:w val="0.79727828810382984"/>
          <c:h val="0.79244231336185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381731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1108443</c:v>
                </c:pt>
                <c:pt idx="10">
                  <c:v>79676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12-40C1-8244-B2860DECC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872552776"/>
        <c:axId val="8725468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4593130722606714E-2"/>
                  <c:y val="-9.0220970337191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923-490B-A682-02B21091FA92}"/>
                </c:ext>
              </c:extLst>
            </c:dLbl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D12-40C1-8244-B2860DECCE41}"/>
                </c:ext>
              </c:extLst>
            </c:dLbl>
            <c:dLbl>
              <c:idx val="10"/>
              <c:layout>
                <c:manualLayout>
                  <c:x val="-2.2319094512578217E-2"/>
                  <c:y val="-2.4904879918386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D12-40C1-8244-B2860DECCE41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</c:numCache>
            </c:numRef>
          </c:cat>
          <c:val>
            <c:numRef>
              <c:f>Sheet1!$C$2:$C$12</c:f>
              <c:numCache>
                <c:formatCode>0.00%</c:formatCode>
                <c:ptCount val="11"/>
                <c:pt idx="0">
                  <c:v>0.03</c:v>
                </c:pt>
                <c:pt idx="1">
                  <c:v>1.02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-0.16400000000000001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12-40C1-8244-B2860DECC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2267032"/>
        <c:axId val="862265392"/>
      </c:line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valAx>
        <c:axId val="86226539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267032"/>
        <c:crosses val="max"/>
        <c:crossBetween val="between"/>
      </c:valAx>
      <c:catAx>
        <c:axId val="862267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62265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41630343399786"/>
          <c:y val="7.0768715112607405E-3"/>
          <c:w val="0.53320450174214751"/>
          <c:h val="6.2987972309239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41509801131501"/>
          <c:y val="4.5355479684626603E-2"/>
          <c:w val="0.8665481403684937"/>
          <c:h val="0.8602085435175741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81581</c:v>
                </c:pt>
                <c:pt idx="1">
                  <c:v>52421</c:v>
                </c:pt>
                <c:pt idx="2">
                  <c:v>76542</c:v>
                </c:pt>
                <c:pt idx="3">
                  <c:v>69155</c:v>
                </c:pt>
                <c:pt idx="4">
                  <c:v>50308</c:v>
                </c:pt>
                <c:pt idx="5">
                  <c:v>63330</c:v>
                </c:pt>
                <c:pt idx="6">
                  <c:v>71408</c:v>
                </c:pt>
                <c:pt idx="7">
                  <c:v>76121</c:v>
                </c:pt>
                <c:pt idx="8">
                  <c:v>79967</c:v>
                </c:pt>
                <c:pt idx="9">
                  <c:v>71300</c:v>
                </c:pt>
                <c:pt idx="10">
                  <c:v>77469</c:v>
                </c:pt>
                <c:pt idx="11">
                  <c:v>83370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5C-4C21-8ACA-EF2BF4B46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77698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5C-4C21-8ACA-EF2BF4B46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2562616"/>
        <c:axId val="872558024"/>
      </c:lineChart>
      <c:catAx>
        <c:axId val="872562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8024"/>
        <c:crosses val="autoZero"/>
        <c:auto val="1"/>
        <c:lblAlgn val="ctr"/>
        <c:lblOffset val="100"/>
        <c:noMultiLvlLbl val="0"/>
      </c:catAx>
      <c:valAx>
        <c:axId val="872558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62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470463087053171"/>
          <c:y val="0"/>
          <c:w val="0.26547149303733991"/>
          <c:h val="0.125125499284673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904072</c:v>
                </c:pt>
                <c:pt idx="6">
                  <c:v>853734</c:v>
                </c:pt>
                <c:pt idx="7">
                  <c:v>77698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EF-40C7-98D7-7FDDFCB07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872552776"/>
        <c:axId val="8725468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5.7845856733576562E-2"/>
                  <c:y val="2.973728165342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3EF-40C7-98D7-7FDDFCB073EB}"/>
                </c:ext>
              </c:extLst>
            </c:dLbl>
            <c:dLbl>
              <c:idx val="7"/>
              <c:layout>
                <c:manualLayout>
                  <c:x val="-7.7966154727864154E-2"/>
                  <c:y val="-2.3128996841552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3EF-40C7-98D7-7FDDFCB073EB}"/>
                </c:ext>
              </c:extLst>
            </c:dLbl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EF-40C7-98D7-7FDDFCB073EB}"/>
                </c:ext>
              </c:extLst>
            </c:dLbl>
            <c:dLbl>
              <c:idx val="10"/>
              <c:layout>
                <c:manualLayout>
                  <c:x val="-2.2319094512578217E-2"/>
                  <c:y val="-2.4904879918386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3EF-40C7-98D7-7FDDFCB073E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</c:numCache>
            </c:numRef>
          </c:cat>
          <c:val>
            <c:numRef>
              <c:f>Sheet1!$C$2:$C$9</c:f>
              <c:numCache>
                <c:formatCode>0.00%</c:formatCode>
                <c:ptCount val="8"/>
                <c:pt idx="0">
                  <c:v>0.27100000000000002</c:v>
                </c:pt>
                <c:pt idx="1">
                  <c:v>0.14299999999999999</c:v>
                </c:pt>
                <c:pt idx="2">
                  <c:v>0.13300000000000001</c:v>
                </c:pt>
                <c:pt idx="3">
                  <c:v>-0.20499999999999999</c:v>
                </c:pt>
                <c:pt idx="4">
                  <c:v>-2.3E-2</c:v>
                </c:pt>
                <c:pt idx="5">
                  <c:v>6.0000000000000001E-3</c:v>
                </c:pt>
                <c:pt idx="6">
                  <c:v>-5.6000000000000001E-2</c:v>
                </c:pt>
                <c:pt idx="7">
                  <c:v>-4.8000000000000001E-2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3EF-40C7-98D7-7FDDFCB07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2267032"/>
        <c:axId val="862265392"/>
      </c:line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valAx>
        <c:axId val="86226539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267032"/>
        <c:crosses val="max"/>
        <c:crossBetween val="between"/>
      </c:valAx>
      <c:catAx>
        <c:axId val="862267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62265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977616960619082"/>
          <c:y val="1.1280394207604186E-2"/>
          <c:w val="0.54225193266750193"/>
          <c:h val="6.35597321303132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2.3076923076923838E-2"/>
          <c:y val="9.3238023856893754E-2"/>
          <c:w val="0.95769230769230962"/>
          <c:h val="0.79007283641302384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3.2043862539214141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3.5298336171608082</c:v>
                </c:pt>
                <c:pt idx="4">
                  <c:v>3.2482845341986404</c:v>
                </c:pt>
                <c:pt idx="5">
                  <c:v>3.1855285346996323</c:v>
                </c:pt>
                <c:pt idx="6">
                  <c:v>3.2778582155993421</c:v>
                </c:pt>
                <c:pt idx="7">
                  <c:v>3.3011984233367397</c:v>
                </c:pt>
                <c:pt idx="8">
                  <c:v>3.1532922838929469</c:v>
                </c:pt>
                <c:pt idx="9">
                  <c:v>3.2169686181547439</c:v>
                </c:pt>
                <c:pt idx="10">
                  <c:v>3.1173139689360512</c:v>
                </c:pt>
                <c:pt idx="11">
                  <c:v>2.8610233363761908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96C-4401-B439-87270545E0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3.1257975145798103</c:v>
                </c:pt>
                <c:pt idx="2">
                  <c:v>2.9310841792234981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3.7356086935239121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A96C-4401-B439-87270545E0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 cmpd="sng" algn="ctr">
              <a:solidFill>
                <a:srgbClr val="008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4.3797927698595549</c:v>
                </c:pt>
                <c:pt idx="1">
                  <c:v>4.7907930400101115</c:v>
                </c:pt>
                <c:pt idx="2">
                  <c:v>5.0757515474145958</c:v>
                </c:pt>
                <c:pt idx="3">
                  <c:v>5.1645361243776033</c:v>
                </c:pt>
                <c:pt idx="4">
                  <c:v>4.7655077044646381</c:v>
                </c:pt>
                <c:pt idx="5">
                  <c:v>4.7572042783217583</c:v>
                </c:pt>
                <c:pt idx="6">
                  <c:v>5.1775409280344578</c:v>
                </c:pt>
                <c:pt idx="7">
                  <c:v>4.9555092680474253</c:v>
                </c:pt>
                <c:pt idx="8">
                  <c:v>4.9353699560101676</c:v>
                </c:pt>
                <c:pt idx="9">
                  <c:v>4.4937308963882474</c:v>
                </c:pt>
                <c:pt idx="10">
                  <c:v>4.2718151470505958</c:v>
                </c:pt>
                <c:pt idx="11">
                  <c:v>4.2509894800176742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96C-4401-B439-87270545E0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 cmpd="sng" algn="ctr">
              <a:solidFill>
                <a:schemeClr val="accent6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4.3600000000000003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</c:v>
                </c:pt>
                <c:pt idx="9">
                  <c:v>3.61</c:v>
                </c:pt>
                <c:pt idx="10">
                  <c:v>3.49</c:v>
                </c:pt>
                <c:pt idx="11">
                  <c:v>3.44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A96C-4401-B439-87270545E0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3.85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3.58</c:v>
                </c:pt>
                <c:pt idx="10">
                  <c:v>3.47</c:v>
                </c:pt>
                <c:pt idx="11">
                  <c:v>3.38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A96C-4401-B439-87270545E09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0.00</c:formatCode>
                <c:ptCount val="12"/>
                <c:pt idx="0">
                  <c:v>3.07</c:v>
                </c:pt>
                <c:pt idx="1">
                  <c:v>3.55</c:v>
                </c:pt>
                <c:pt idx="2">
                  <c:v>3.84</c:v>
                </c:pt>
                <c:pt idx="3">
                  <c:v>4.04</c:v>
                </c:pt>
                <c:pt idx="4">
                  <c:v>4.05</c:v>
                </c:pt>
                <c:pt idx="5">
                  <c:v>3.54</c:v>
                </c:pt>
                <c:pt idx="6">
                  <c:v>4.66</c:v>
                </c:pt>
                <c:pt idx="7">
                  <c:v>4.2300000000000004</c:v>
                </c:pt>
                <c:pt idx="8">
                  <c:v>3.9</c:v>
                </c:pt>
                <c:pt idx="9">
                  <c:v>3.87</c:v>
                </c:pt>
                <c:pt idx="10">
                  <c:v>3.97</c:v>
                </c:pt>
                <c:pt idx="11">
                  <c:v>3.73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A96C-4401-B439-87270545E09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2019 Stock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8331329396668317E-2"/>
                  <c:y val="6.4117871872297283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96C-4401-B439-87270545E09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96C-4401-B439-87270545E09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Sheet1!$H$2:$H$13</c:f>
              <c:numCache>
                <c:formatCode>General</c:formatCode>
                <c:ptCount val="12"/>
                <c:pt idx="0" formatCode="0.00">
                  <c:v>3.39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A96C-4401-B439-87270545E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3659136"/>
        <c:axId val="183682176"/>
      </c:lineChart>
      <c:catAx>
        <c:axId val="183659136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zh-CN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1E-2"/>
              <c:y val="2.0810902249624095E-2"/>
            </c:manualLayout>
          </c:layout>
          <c:overlay val="1"/>
          <c:spPr>
            <a:noFill/>
            <a:ln>
              <a:noFill/>
            </a:ln>
            <a:effectLst/>
          </c:spPr>
        </c:title>
        <c:numFmt formatCode="General" sourceLinked="1"/>
        <c:majorTickMark val="cross"/>
        <c:minorTickMark val="cross"/>
        <c:tickLblPos val="nextTo"/>
        <c:crossAx val="183682176"/>
        <c:crosses val="autoZero"/>
        <c:auto val="1"/>
        <c:lblAlgn val="ctr"/>
        <c:lblOffset val="100"/>
        <c:noMultiLvlLbl val="1"/>
      </c:catAx>
      <c:valAx>
        <c:axId val="183682176"/>
        <c:scaling>
          <c:orientation val="minMax"/>
        </c:scaling>
        <c:delete val="1"/>
        <c:axPos val="l"/>
        <c:numFmt formatCode="0.00" sourceLinked="1"/>
        <c:majorTickMark val="none"/>
        <c:minorTickMark val="cross"/>
        <c:tickLblPos val="none"/>
        <c:crossAx val="18365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740887207092912E-2"/>
          <c:y val="0.77917653467640924"/>
          <c:w val="0.91846652459120925"/>
          <c:h val="9.191397905920402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109</c:v>
                </c:pt>
                <c:pt idx="1">
                  <c:v>114</c:v>
                </c:pt>
                <c:pt idx="2">
                  <c:v>133</c:v>
                </c:pt>
                <c:pt idx="3">
                  <c:v>172</c:v>
                </c:pt>
                <c:pt idx="4">
                  <c:v>140</c:v>
                </c:pt>
                <c:pt idx="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15-4A98-9058-63BADE8511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872552776"/>
        <c:axId val="8725468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15-4A98-9058-63BADE85111B}"/>
                </c:ext>
              </c:extLst>
            </c:dLbl>
            <c:dLbl>
              <c:idx val="10"/>
              <c:layout>
                <c:manualLayout>
                  <c:x val="-2.2319094512578217E-2"/>
                  <c:y val="-2.4904879918386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15-4A98-9058-63BADE85111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E15-4A98-9058-63BADE8511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2267032"/>
        <c:axId val="862265392"/>
      </c:line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valAx>
        <c:axId val="862265392"/>
        <c:scaling>
          <c:orientation val="minMax"/>
        </c:scaling>
        <c:delete val="1"/>
        <c:axPos val="r"/>
        <c:numFmt formatCode="0%" sourceLinked="0"/>
        <c:majorTickMark val="out"/>
        <c:minorTickMark val="none"/>
        <c:tickLblPos val="nextTo"/>
        <c:crossAx val="862267032"/>
        <c:crosses val="max"/>
        <c:crossBetween val="between"/>
      </c:valAx>
      <c:catAx>
        <c:axId val="862267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62265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41509801131501"/>
          <c:y val="4.5355479684626603E-2"/>
          <c:w val="0.8665481403684937"/>
          <c:h val="0.8602085435175741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#,##0</c:formatCode>
                <c:ptCount val="12"/>
                <c:pt idx="0">
                  <c:v>16777</c:v>
                </c:pt>
                <c:pt idx="1">
                  <c:v>8212</c:v>
                </c:pt>
                <c:pt idx="2" formatCode="General">
                  <c:v>14247</c:v>
                </c:pt>
                <c:pt idx="3" formatCode="General">
                  <c:v>11373</c:v>
                </c:pt>
                <c:pt idx="4" formatCode="General">
                  <c:v>7796</c:v>
                </c:pt>
                <c:pt idx="5" formatCode="General">
                  <c:v>1121</c:v>
                </c:pt>
                <c:pt idx="6" formatCode="General">
                  <c:v>26657</c:v>
                </c:pt>
                <c:pt idx="7" formatCode="General">
                  <c:v>25023</c:v>
                </c:pt>
                <c:pt idx="8" formatCode="General">
                  <c:v>9157</c:v>
                </c:pt>
                <c:pt idx="9" formatCode="General">
                  <c:v>6007</c:v>
                </c:pt>
                <c:pt idx="10" formatCode="General">
                  <c:v>6948</c:v>
                </c:pt>
                <c:pt idx="11" formatCode="General">
                  <c:v>6395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9B-441A-81EE-F504D91860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 formatCode="#,##0">
                  <c:v>11259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9B-441A-81EE-F504D9186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2562616"/>
        <c:axId val="872558024"/>
      </c:lineChart>
      <c:catAx>
        <c:axId val="872562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8024"/>
        <c:crosses val="autoZero"/>
        <c:auto val="1"/>
        <c:lblAlgn val="ctr"/>
        <c:lblOffset val="100"/>
        <c:noMultiLvlLbl val="0"/>
      </c:catAx>
      <c:valAx>
        <c:axId val="872558024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62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470463087053171"/>
          <c:y val="4.0352012313218132E-2"/>
          <c:w val="0.26547149303733991"/>
          <c:h val="0.154446245958372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129873405041478E-2"/>
          <c:y val="0.14563842123543022"/>
          <c:w val="0.84877857876575402"/>
          <c:h val="0.7095541917549377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0.88</c:v>
                </c:pt>
                <c:pt idx="1">
                  <c:v>0.87</c:v>
                </c:pt>
                <c:pt idx="2">
                  <c:v>0.83</c:v>
                </c:pt>
                <c:pt idx="3">
                  <c:v>0.8758758758758759</c:v>
                </c:pt>
                <c:pt idx="4">
                  <c:v>0.84599999999999997</c:v>
                </c:pt>
                <c:pt idx="5">
                  <c:v>0.91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2E-4638-8E93-D8850F9588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0.04</c:v>
                </c:pt>
                <c:pt idx="1">
                  <c:v>0.02</c:v>
                </c:pt>
                <c:pt idx="2">
                  <c:v>0.04</c:v>
                </c:pt>
                <c:pt idx="3">
                  <c:v>2.6228760405975597E-2</c:v>
                </c:pt>
                <c:pt idx="4">
                  <c:v>2.3E-2</c:v>
                </c:pt>
                <c:pt idx="5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2E-4638-8E93-D8850F95887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Sheet1!$D$2:$D$7</c:f>
              <c:numCache>
                <c:formatCode>0%</c:formatCode>
                <c:ptCount val="6"/>
                <c:pt idx="0">
                  <c:v>0.02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3.5668579972377441E-2</c:v>
                </c:pt>
                <c:pt idx="4">
                  <c:v>4.3999999999999997E-2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2E-4638-8E93-D8850F95887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Sheet1!$E$2:$E$7</c:f>
              <c:numCache>
                <c:formatCode>0%</c:formatCode>
                <c:ptCount val="6"/>
                <c:pt idx="0">
                  <c:v>0.03</c:v>
                </c:pt>
                <c:pt idx="1">
                  <c:v>0.05</c:v>
                </c:pt>
                <c:pt idx="2">
                  <c:v>0.06</c:v>
                </c:pt>
                <c:pt idx="3">
                  <c:v>6.1536219764067868E-2</c:v>
                </c:pt>
                <c:pt idx="4">
                  <c:v>0.08</c:v>
                </c:pt>
                <c:pt idx="5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E2E-4638-8E93-D8850F95887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Sheet1!$F$2:$F$7</c:f>
              <c:numCache>
                <c:formatCode>0%</c:formatCode>
                <c:ptCount val="6"/>
                <c:pt idx="0">
                  <c:v>0.03</c:v>
                </c:pt>
                <c:pt idx="1">
                  <c:v>0.01</c:v>
                </c:pt>
                <c:pt idx="2">
                  <c:v>0.01</c:v>
                </c:pt>
                <c:pt idx="3">
                  <c:v>6.9056398170322224E-4</c:v>
                </c:pt>
                <c:pt idx="4">
                  <c:v>0.01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2E-4638-8E93-D8850F9588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3300328"/>
        <c:axId val="443300984"/>
      </c:barChart>
      <c:catAx>
        <c:axId val="443300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300984"/>
        <c:crosses val="autoZero"/>
        <c:auto val="1"/>
        <c:lblAlgn val="ctr"/>
        <c:lblOffset val="100"/>
        <c:noMultiLvlLbl val="0"/>
      </c:catAx>
      <c:valAx>
        <c:axId val="44330098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300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657999418297629"/>
          <c:y val="0.18855369104265376"/>
          <c:w val="0.10099873554421246"/>
          <c:h val="0.570699136412939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3.6345566465296096E-2"/>
          <c:w val="0.85954353816742091"/>
          <c:h val="0.7907494419381526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7.1846085292652882E-3</c:v>
                </c:pt>
                <c:pt idx="1">
                  <c:v>5.257206288936265E-3</c:v>
                </c:pt>
                <c:pt idx="2">
                  <c:v>1.5412360394022077E-2</c:v>
                </c:pt>
                <c:pt idx="3">
                  <c:v>1.7857946111286042E-2</c:v>
                </c:pt>
                <c:pt idx="4">
                  <c:v>1.3383546614157986E-2</c:v>
                </c:pt>
                <c:pt idx="5">
                  <c:v>1.5806702272415624E-2</c:v>
                </c:pt>
                <c:pt idx="6">
                  <c:v>1.8603619571894957E-2</c:v>
                </c:pt>
                <c:pt idx="7">
                  <c:v>3.391852637403172E-2</c:v>
                </c:pt>
                <c:pt idx="8">
                  <c:v>3.2504195044911657E-2</c:v>
                </c:pt>
                <c:pt idx="9">
                  <c:v>3.3336310836940171E-2</c:v>
                </c:pt>
                <c:pt idx="10">
                  <c:v>1.0745399312093595E-2</c:v>
                </c:pt>
                <c:pt idx="11">
                  <c:v>1.0745399312093595E-2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0A-458A-90B8-DA068E3997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1.0749390579539199E-2</c:v>
                </c:pt>
                <c:pt idx="1">
                  <c:v>1.2463495225201392E-2</c:v>
                </c:pt>
                <c:pt idx="2">
                  <c:v>2.8443082432202064E-2</c:v>
                </c:pt>
                <c:pt idx="3">
                  <c:v>4.4126651605268977E-2</c:v>
                </c:pt>
                <c:pt idx="4">
                  <c:v>3.6753791904949928E-2</c:v>
                </c:pt>
                <c:pt idx="5">
                  <c:v>3.3445260556026313E-2</c:v>
                </c:pt>
                <c:pt idx="6">
                  <c:v>6.0436939603892403E-2</c:v>
                </c:pt>
                <c:pt idx="7">
                  <c:v>5.7268612443132916E-2</c:v>
                </c:pt>
                <c:pt idx="8">
                  <c:v>5.9348369690389237E-2</c:v>
                </c:pt>
                <c:pt idx="9">
                  <c:v>5.3940635796270182E-2</c:v>
                </c:pt>
                <c:pt idx="10">
                  <c:v>6.7045768371369038E-2</c:v>
                </c:pt>
                <c:pt idx="11">
                  <c:v>6.7045768371369038E-2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0A-458A-90B8-DA068E3997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0A-458A-90B8-DA068E3997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0.22032712117637807</c:v>
                </c:pt>
                <c:pt idx="1">
                  <c:v>0.24042317009279865</c:v>
                </c:pt>
                <c:pt idx="2">
                  <c:v>0.21241642084317375</c:v>
                </c:pt>
                <c:pt idx="3">
                  <c:v>0.29894548796082693</c:v>
                </c:pt>
                <c:pt idx="4">
                  <c:v>0.35803342546334083</c:v>
                </c:pt>
                <c:pt idx="5">
                  <c:v>0.3435436744710999</c:v>
                </c:pt>
                <c:pt idx="6">
                  <c:v>0.37278602357491653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0.46103214711394186</c:v>
                </c:pt>
                <c:pt idx="10">
                  <c:v>0.47706560216916472</c:v>
                </c:pt>
                <c:pt idx="11">
                  <c:v>0.47706560216916472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0A-458A-90B8-DA068E39971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0.19559382453933055</c:v>
                </c:pt>
                <c:pt idx="1">
                  <c:v>0.24867337887676819</c:v>
                </c:pt>
                <c:pt idx="2">
                  <c:v>0.2142447694177298</c:v>
                </c:pt>
                <c:pt idx="3">
                  <c:v>0.16579073714862222</c:v>
                </c:pt>
                <c:pt idx="4">
                  <c:v>0.16630165825448609</c:v>
                </c:pt>
                <c:pt idx="5">
                  <c:v>0.17696291634289812</c:v>
                </c:pt>
                <c:pt idx="6">
                  <c:v>0.14046117896854637</c:v>
                </c:pt>
                <c:pt idx="7">
                  <c:v>8.6360160764785449E-2</c:v>
                </c:pt>
                <c:pt idx="8">
                  <c:v>6.6337643536340599E-2</c:v>
                </c:pt>
                <c:pt idx="9">
                  <c:v>6.2830739747237019E-2</c:v>
                </c:pt>
                <c:pt idx="10">
                  <c:v>4.5630287966659133E-2</c:v>
                </c:pt>
                <c:pt idx="11">
                  <c:v>4.5630287966659133E-2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0A-458A-90B8-DA068E39971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0.2834447327724044</c:v>
                </c:pt>
                <c:pt idx="1">
                  <c:v>0.2636863727610837</c:v>
                </c:pt>
                <c:pt idx="2">
                  <c:v>0.32225690391001416</c:v>
                </c:pt>
                <c:pt idx="3">
                  <c:v>0.30618028327790114</c:v>
                </c:pt>
                <c:pt idx="4">
                  <c:v>0.31187706254020159</c:v>
                </c:pt>
                <c:pt idx="5">
                  <c:v>0.34292344529571639</c:v>
                </c:pt>
                <c:pt idx="6">
                  <c:v>0.33246070383245513</c:v>
                </c:pt>
                <c:pt idx="7">
                  <c:v>0.31662382423459978</c:v>
                </c:pt>
                <c:pt idx="8">
                  <c:v>0.29239298522686147</c:v>
                </c:pt>
                <c:pt idx="9">
                  <c:v>0.26841563423984782</c:v>
                </c:pt>
                <c:pt idx="10">
                  <c:v>0.24852501820190304</c:v>
                </c:pt>
                <c:pt idx="11">
                  <c:v>0.24852501820190304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0A-458A-90B8-DA068E39971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0.2234096091845561</c:v>
                </c:pt>
                <c:pt idx="1">
                  <c:v>0.16384484109076008</c:v>
                </c:pt>
                <c:pt idx="2">
                  <c:v>0.13522103179073483</c:v>
                </c:pt>
                <c:pt idx="3">
                  <c:v>0.11045341171869764</c:v>
                </c:pt>
                <c:pt idx="4">
                  <c:v>8.4062993285957899E-2</c:v>
                </c:pt>
                <c:pt idx="5">
                  <c:v>6.4740112020983717E-2</c:v>
                </c:pt>
                <c:pt idx="6">
                  <c:v>5.9159083358544008E-2</c:v>
                </c:pt>
                <c:pt idx="7">
                  <c:v>6.9368237427763435E-2</c:v>
                </c:pt>
                <c:pt idx="8">
                  <c:v>8.1998321982035341E-2</c:v>
                </c:pt>
                <c:pt idx="9">
                  <c:v>9.5531849814718073E-2</c:v>
                </c:pt>
                <c:pt idx="10">
                  <c:v>0.10558359067058322</c:v>
                </c:pt>
                <c:pt idx="11">
                  <c:v>0.10558359067058322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0A-458A-90B8-DA068E399711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5.9290713218526379E-2</c:v>
                </c:pt>
                <c:pt idx="1">
                  <c:v>6.5651535664451741E-2</c:v>
                </c:pt>
                <c:pt idx="2">
                  <c:v>7.2005431212123328E-2</c:v>
                </c:pt>
                <c:pt idx="3">
                  <c:v>5.6645482177397073E-2</c:v>
                </c:pt>
                <c:pt idx="4">
                  <c:v>2.9587521936905649E-2</c:v>
                </c:pt>
                <c:pt idx="5">
                  <c:v>2.2577889040859882E-2</c:v>
                </c:pt>
                <c:pt idx="6">
                  <c:v>1.609245108975061E-2</c:v>
                </c:pt>
                <c:pt idx="7">
                  <c:v>2.4958118160580352E-2</c:v>
                </c:pt>
                <c:pt idx="8">
                  <c:v>2.4197183562004409E-2</c:v>
                </c:pt>
                <c:pt idx="9">
                  <c:v>2.4912682451044877E-2</c:v>
                </c:pt>
                <c:pt idx="10">
                  <c:v>4.5404333308227261E-2</c:v>
                </c:pt>
                <c:pt idx="11">
                  <c:v>4.5404333308227261E-2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20A-458A-90B8-DA068E399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872552776"/>
        <c:axId val="872546872"/>
      </c:bar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91239889255775675"/>
          <c:y val="0.14675023285098057"/>
          <c:w val="8.5271568745318174E-2"/>
          <c:h val="0.542660380991034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220892" y="5063149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2019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142875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月份的情况来看，进口量排名前十的品牌仅有三个品牌增长，宝马排名第一且表现最为亮眼，同比增速达到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，斯巴鲁品牌跌出前十位，林肯下滑幅度最大，同比下滑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37.9%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447936"/>
              </p:ext>
            </p:extLst>
          </p:nvPr>
        </p:nvGraphicFramePr>
        <p:xfrm>
          <a:off x="819756" y="2412787"/>
          <a:ext cx="717327" cy="348767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17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83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42.5%</a:t>
                      </a:r>
                      <a:endParaRPr lang="zh-CN" altLang="en-US" sz="11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-13.6%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7.6%</a:t>
                      </a:r>
                      <a:endParaRPr lang="zh-CN" altLang="en-US" sz="11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11.6%</a:t>
                      </a:r>
                      <a:endParaRPr lang="zh-CN" altLang="en-US" sz="11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-13.6%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-37.0%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-37.9%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-25.5%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-25.5%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6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-26.5%</a:t>
                      </a:r>
                      <a:endParaRPr lang="zh-CN" altLang="en-US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2670246" y="1541378"/>
            <a:ext cx="43807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2018-2019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乘用车分品牌进口量与同比增速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24" y="1783873"/>
            <a:ext cx="7336351" cy="4549085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170120"/>
            <a:ext cx="9048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月份当月的终端销售的情况来看，第一集团品牌竞争持续加剧，一直保持销量榜前五位置的大众滑落至第十一位，保时捷跌出前三位，位居第四，奔驰上升至第一位，宝马位居第三。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175995"/>
              </p:ext>
            </p:extLst>
          </p:nvPr>
        </p:nvGraphicFramePr>
        <p:xfrm>
          <a:off x="1224946" y="2400145"/>
          <a:ext cx="7323630" cy="3552080"/>
        </p:xfrm>
        <a:graphic>
          <a:graphicData uri="http://schemas.openxmlformats.org/drawingml/2006/table">
            <a:tbl>
              <a:tblPr/>
              <a:tblGrid>
                <a:gridCol w="732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236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2012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2013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2015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2017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2018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2019YTD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2019MTD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MB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BMW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Lexus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Audi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Land Rover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Smart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Smart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Kia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Subaru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Porsche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Kia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Ford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Cadillac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Smart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Smart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Smart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VW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Renault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Cadillac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Renault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Volvo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Jaguar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Infiniti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Hyundai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Cadillac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Renault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Ford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Jaguar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Ford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Jaguar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Infiniti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Infiniti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14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Renault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Kia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Dodge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Infiniti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Infiniti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Jaguar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Jaguar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9172" marR="9172" marT="91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Cadillac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Ford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MINI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Kia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Ford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Jeep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Maserati 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Maserati</a:t>
                      </a:r>
                    </a:p>
                  </a:txBody>
                  <a:tcPr marL="9172" marR="9172" marT="9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Maserati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72" marR="9172" marT="917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8490" y="152400"/>
            <a:ext cx="91374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正常进口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月，销量排名前十的品牌当中，有五个品牌出现下滑，分别是路虎、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、宝马、奔驰和沃尔沃。路虎下滑幅度最大，同比下降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18.4%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，保时捷和奥迪增长幅度较大，同比增加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33.9%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22.6%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2018-2019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汽车市场销量及增速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49" y="2277313"/>
            <a:ext cx="8960701" cy="3769867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318052" y="239199"/>
            <a:ext cx="92632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丰田、日产和宝马当月进口量下滑明显，宝马和奥迪品牌跌出前五名，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前六大品牌累计份额为93%，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品牌集中度高；丰田份额最高，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35.8%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，相比上月，奔驰超过日产上升到第二的位置、三菱仍处于第四位。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49" y="2593435"/>
            <a:ext cx="8889301" cy="373133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876" y="276904"/>
            <a:ext cx="8986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84.9%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88.0%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区间保持第一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3.0-4.0L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份额提升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2.5-3.0L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仍处下降趋势。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0065372"/>
              </p:ext>
            </p:extLst>
          </p:nvPr>
        </p:nvGraphicFramePr>
        <p:xfrm>
          <a:off x="214011" y="2184992"/>
          <a:ext cx="9299266" cy="4140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91373" y="366084"/>
            <a:ext cx="90570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：201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，3.0-4.0L排量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区间继续大幅提升，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抢占了部分2.0-3.0L区间，导致其份额相比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年全年下滑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平行进口车市场排量结构变化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386474"/>
              </p:ext>
            </p:extLst>
          </p:nvPr>
        </p:nvGraphicFramePr>
        <p:xfrm>
          <a:off x="1138687" y="2503165"/>
          <a:ext cx="8160588" cy="3843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16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830"/>
            <a:ext cx="4664031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月累计进口汽车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7.97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，累计同比下降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16.4%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350490" y="192029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7.97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16.4%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，进口量下滑严重。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2009-2019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2014-2019</a:t>
            </a:r>
            <a:r>
              <a:rPr lang="zh-CN" altLang="en-US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海关进口量月度走势</a:t>
            </a:r>
            <a:endParaRPr lang="de-DE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0974" y="142875"/>
            <a:ext cx="9307901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整体市场：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2019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月份海关进口量下滑严重，进口汽车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8.0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万辆，同比下降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16.4%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。受到美系和英系汽车进口量同比大幅度下滑，延续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12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月进口量基数偏小，外加上春节因素影响，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月份进口量进入春节前回落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期</a:t>
            </a:r>
            <a:endParaRPr lang="en-US" altLang="zh-CN" sz="185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5172076" y="2223197"/>
          <a:ext cx="4524374" cy="396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5919131"/>
              </p:ext>
            </p:extLst>
          </p:nvPr>
        </p:nvGraphicFramePr>
        <p:xfrm>
          <a:off x="1" y="2274732"/>
          <a:ext cx="5350490" cy="365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8281736"/>
              </p:ext>
            </p:extLst>
          </p:nvPr>
        </p:nvGraphicFramePr>
        <p:xfrm>
          <a:off x="5049636" y="2829670"/>
          <a:ext cx="4594101" cy="3271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425952" y="5414676"/>
            <a:ext cx="4477760" cy="873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7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月度同比增速</a:t>
            </a:r>
            <a:r>
              <a:rPr lang="zh-CN" altLang="en-US" sz="7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7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6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-4.8%</a:t>
            </a:r>
            <a:endParaRPr lang="zh-CN" altLang="en-US" sz="600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1925" y="237506"/>
            <a:ext cx="9282022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正常进口车：进口汽车市场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月份开局销量继续下滑，201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9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月进口车销售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万辆，同比下降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4.8%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。下行的经济条件限制了一部分消费者的消费，再加上临近春节，汽车市场受春节假期的影响，导致开年销量不乐观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年进口汽车市场月度销量</a:t>
            </a: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2012-2019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20917"/>
            <a:ext cx="466396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7.77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需求持续下降。</a:t>
            </a:r>
            <a:endParaRPr kumimoji="0"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1937881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月，进口车销售</a:t>
            </a:r>
            <a:r>
              <a:rPr lang="en-US" altLang="zh-CN" sz="1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7.77</a:t>
            </a: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4.8</a:t>
            </a:r>
            <a:r>
              <a:rPr lang="en-US" altLang="zh-CN" sz="1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%</a:t>
            </a: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1821681"/>
              </p:ext>
            </p:extLst>
          </p:nvPr>
        </p:nvGraphicFramePr>
        <p:xfrm>
          <a:off x="9" y="2503165"/>
          <a:ext cx="5049627" cy="3843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椭圆 1"/>
          <p:cNvSpPr/>
          <p:nvPr/>
        </p:nvSpPr>
        <p:spPr bwMode="auto">
          <a:xfrm>
            <a:off x="5692591" y="3384015"/>
            <a:ext cx="45719" cy="4571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3.39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个月，库存深度较上月下降明显。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正常进口汽车：行业库存保持在一个相对合理的水平。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496176197"/>
              </p:ext>
            </p:extLst>
          </p:nvPr>
        </p:nvGraphicFramePr>
        <p:xfrm>
          <a:off x="1151906" y="2143511"/>
          <a:ext cx="7620833" cy="3961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2000" b="0">
              <a:latin typeface="宋体" panose="02010600030101010101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64" y="5734312"/>
            <a:ext cx="4826260" cy="24622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000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en-US" altLang="zh-CN" sz="10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MS </a:t>
            </a:r>
            <a:r>
              <a:rPr lang="en-US" altLang="zh-CN" sz="10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of </a:t>
            </a:r>
            <a:r>
              <a:rPr lang="en-US" altLang="zh-CN" sz="10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PI </a:t>
            </a:r>
            <a:r>
              <a:rPr lang="en-US" altLang="zh-CN" sz="10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:</a:t>
            </a: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zh-CN" altLang="en-US" sz="10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en-US" altLang="zh-CN" sz="10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7.7%         10.5%</a:t>
            </a:r>
            <a:r>
              <a:rPr lang="en-US" altLang="zh-CN" sz="1000" b="1" dirty="0" smtClean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        </a:t>
            </a:r>
            <a:r>
              <a:rPr lang="en-US" altLang="zh-CN" sz="10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12.7%          14.2%          12.6%         14.1%       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5715" y="209550"/>
            <a:ext cx="9194292" cy="9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平行进口汽车：由于受环保要求趋严及春节前期的影响，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2019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月平行进口车进口量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万辆，同比下滑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32.9%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，环比增长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76.1%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，占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进口总量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14.1%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，比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全年占比上升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1.5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的百分点。</a:t>
            </a:r>
            <a:endParaRPr lang="zh-CN" altLang="en-US" sz="185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13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3597107"/>
              </p:ext>
            </p:extLst>
          </p:nvPr>
        </p:nvGraphicFramePr>
        <p:xfrm>
          <a:off x="188259" y="2300917"/>
          <a:ext cx="4728125" cy="339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67782"/>
              </p:ext>
            </p:extLst>
          </p:nvPr>
        </p:nvGraphicFramePr>
        <p:xfrm>
          <a:off x="4730214" y="2634782"/>
          <a:ext cx="4772373" cy="3183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椭圆 1"/>
          <p:cNvSpPr/>
          <p:nvPr/>
        </p:nvSpPr>
        <p:spPr bwMode="auto">
          <a:xfrm>
            <a:off x="5450541" y="4473388"/>
            <a:ext cx="45719" cy="4571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2133600"/>
            <a:ext cx="9157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7.97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16.4%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7.72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17.8%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36.6%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61.2%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2019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77277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93991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-17.8%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77277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93991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-17.8%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28245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39442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28245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39442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47332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49630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47332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49630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4919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-65.4%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4919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-65.4%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476720"/>
            <a:ext cx="90384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进口乘用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7.72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辆，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17.8%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CAR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增速分别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-28.4%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-4.6%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-65.4%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568636"/>
            <a:ext cx="9291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份额明显提升，达到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份额下滑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百分点，其它车型保持相对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1585414"/>
              </p:ext>
            </p:extLst>
          </p:nvPr>
        </p:nvGraphicFramePr>
        <p:xfrm>
          <a:off x="392113" y="1923802"/>
          <a:ext cx="9096375" cy="4597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1514</Words>
  <Application>Microsoft Office PowerPoint</Application>
  <PresentationFormat>A4 纸张(210x297 毫米)</PresentationFormat>
  <Paragraphs>306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 Unicode MS</vt:lpstr>
      <vt:lpstr>宋体</vt:lpstr>
      <vt:lpstr>微软雅黑</vt:lpstr>
      <vt:lpstr>Arial</vt:lpstr>
      <vt:lpstr>Arial Bold</vt:lpstr>
      <vt:lpstr>Times New Roman</vt:lpstr>
      <vt:lpstr>Wingdings</vt:lpstr>
      <vt:lpstr>120316_VWAG_Template_draft</vt:lpstr>
      <vt:lpstr>PowerPoint 演示文稿</vt:lpstr>
      <vt:lpstr>PowerPoint 演示文稿</vt:lpstr>
      <vt:lpstr>PowerPoint 演示文稿</vt:lpstr>
      <vt:lpstr>PowerPoint 演示文稿</vt:lpstr>
      <vt:lpstr>2019年1月行业库存深度为3.39个月，库存深度较上月下降明显。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3484</cp:revision>
  <cp:lastPrinted>2013-12-11T01:16:00Z</cp:lastPrinted>
  <dcterms:created xsi:type="dcterms:W3CDTF">2012-04-10T02:52:00Z</dcterms:created>
  <dcterms:modified xsi:type="dcterms:W3CDTF">2019-03-07T11:49:02Z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