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1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4.xml" ContentType="application/vnd.openxmlformats-officedocument.drawingml.chart+xml"/>
  <Override PartName="/ppt/theme/themeOverride8.xml" ContentType="application/vnd.openxmlformats-officedocument.themeOverride+xml"/>
  <Override PartName="/ppt/drawings/drawing1.xml" ContentType="application/vnd.openxmlformats-officedocument.drawingml.chartshapes+xml"/>
  <Override PartName="/ppt/charts/chart15.xml" ContentType="application/vnd.openxmlformats-officedocument.drawingml.chart+xml"/>
  <Override PartName="/ppt/theme/themeOverride9.xml" ContentType="application/vnd.openxmlformats-officedocument.themeOverride+xml"/>
  <Override PartName="/ppt/charts/chart1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27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28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6"/>
  </p:notesMasterIdLst>
  <p:sldIdLst>
    <p:sldId id="256" r:id="rId3"/>
    <p:sldId id="417" r:id="rId4"/>
    <p:sldId id="376" r:id="rId5"/>
    <p:sldId id="377" r:id="rId6"/>
    <p:sldId id="378" r:id="rId7"/>
    <p:sldId id="394" r:id="rId8"/>
    <p:sldId id="362" r:id="rId9"/>
    <p:sldId id="346" r:id="rId10"/>
    <p:sldId id="342" r:id="rId11"/>
    <p:sldId id="418" r:id="rId12"/>
    <p:sldId id="379" r:id="rId13"/>
    <p:sldId id="386" r:id="rId14"/>
    <p:sldId id="387" r:id="rId15"/>
    <p:sldId id="388" r:id="rId16"/>
    <p:sldId id="389" r:id="rId17"/>
    <p:sldId id="390" r:id="rId18"/>
    <p:sldId id="392" r:id="rId19"/>
    <p:sldId id="419" r:id="rId20"/>
    <p:sldId id="427" r:id="rId21"/>
    <p:sldId id="428" r:id="rId22"/>
    <p:sldId id="414" r:id="rId23"/>
    <p:sldId id="420" r:id="rId24"/>
    <p:sldId id="422" r:id="rId25"/>
    <p:sldId id="423" r:id="rId26"/>
    <p:sldId id="424" r:id="rId27"/>
    <p:sldId id="425" r:id="rId28"/>
    <p:sldId id="426" r:id="rId29"/>
    <p:sldId id="421" r:id="rId30"/>
    <p:sldId id="409" r:id="rId31"/>
    <p:sldId id="405" r:id="rId32"/>
    <p:sldId id="406" r:id="rId33"/>
    <p:sldId id="408" r:id="rId34"/>
    <p:sldId id="264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BDD7EE"/>
    <a:srgbClr val="D9D9D9"/>
    <a:srgbClr val="FFC000"/>
    <a:srgbClr val="70AD47"/>
    <a:srgbClr val="ED7D31"/>
    <a:srgbClr val="44546A"/>
    <a:srgbClr val="9BBB59"/>
    <a:srgbClr val="ED9131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4" autoAdjust="0"/>
    <p:restoredTop sz="91280" autoAdjust="0"/>
  </p:normalViewPr>
  <p:slideViewPr>
    <p:cSldViewPr snapToGrid="0" showGuides="1">
      <p:cViewPr varScale="1">
        <p:scale>
          <a:sx n="86" d="100"/>
          <a:sy n="86" d="100"/>
        </p:scale>
        <p:origin x="1200" y="7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8.12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&#24180;2&#26376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&#24180;2&#26376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8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%20(&#33258;&#21160;&#20445;&#23384;&#30340;).xlsx" TargetMode="External"/><Relationship Id="rId1" Type="http://schemas.openxmlformats.org/officeDocument/2006/relationships/themeOverride" Target="../theme/themeOverride9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1" Type="http://schemas.openxmlformats.org/officeDocument/2006/relationships/themeOverride" Target="../theme/themeOverrid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2019&#20108;&#25163;&#36710;&#21457;&#23637;&#25253;&#21578;&#20013;&#30340;&#22270;&#34920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2019&#20108;&#25163;&#36710;&#21457;&#23637;&#25253;&#21578;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2019&#20108;&#25163;&#36710;&#21457;&#23637;&#25253;&#21578;&#20013;&#30340;&#22270;&#34920;.xlsx" TargetMode="Externa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YP2017\Desktop\&#25968;&#25454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YP2017\Desktop\&#25968;&#25454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YP2017\Desktop\&#25968;&#25454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.2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%20(&#33258;&#21160;&#20445;&#23384;&#30340;).xlsx" TargetMode="External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.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HiWin10\Desktop\2019&#24180;2&#26376;&#20840;&#22269;&#20108;&#25163;&#36710;&#24066;&#22330;&#20998;&#26512;\&#26376;&#25253;&#25968;&#25454;&#32479;&#35745;&#27169;&#26495;-2019%20(&#33258;&#21160;&#20445;&#23384;&#30340;).xlsx" TargetMode="External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F:\&#27773;&#36710;&#27969;&#36890;&#21327;&#20250;&#39033;&#30446;\2019&#24180;&#21327;&#20250;&#25968;&#25454;\2019&#24180;2&#26376;\&#26376;&#25253;&#25968;&#25454;&#32479;&#35745;&#27169;&#26495;-2019&#24180;2&#26376;.xlsx" TargetMode="External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r>
              <a:rPr lang="zh-CN" altLang="en-US" sz="1200" b="1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（单位：万辆）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2405781569918548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8338437437"/>
          <c:y val="0.22335076071555929"/>
          <c:w val="0.75810031069685102"/>
          <c:h val="0.604191956474196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5A5-4170-A5F8-B29ABFA94A48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5A5-4170-A5F8-B29ABFA94A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'2019年2月'!$B$2:$C$2</c:f>
              <c:numCache>
                <c:formatCode>yyyy"年"m"月"</c:formatCode>
                <c:ptCount val="2"/>
                <c:pt idx="0">
                  <c:v>43497</c:v>
                </c:pt>
                <c:pt idx="1">
                  <c:v>43466</c:v>
                </c:pt>
              </c:numCache>
            </c:numRef>
          </c:cat>
          <c:val>
            <c:numRef>
              <c:f>'2019年2月'!$B$3:$C$3</c:f>
              <c:numCache>
                <c:formatCode>0.00</c:formatCode>
                <c:ptCount val="2"/>
                <c:pt idx="0">
                  <c:v>80.728899999999996</c:v>
                </c:pt>
                <c:pt idx="1">
                  <c:v>119.7829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A5-4170-A5F8-B29ABFA94A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33161184"/>
        <c:axId val="333160096"/>
      </c:barChart>
      <c:catAx>
        <c:axId val="333161184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0096"/>
        <c:crosses val="autoZero"/>
        <c:auto val="0"/>
        <c:lblAlgn val="ctr"/>
        <c:lblOffset val="100"/>
        <c:noMultiLvlLbl val="0"/>
      </c:catAx>
      <c:valAx>
        <c:axId val="333160096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33316118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1">
                <a:solidFill>
                  <a:schemeClr val="tx1"/>
                </a:solidFill>
              </a:rPr>
              <a:t>2019</a:t>
            </a:r>
            <a:r>
              <a:rPr lang="zh-CN" sz="1200" b="1">
                <a:solidFill>
                  <a:schemeClr val="tx1"/>
                </a:solidFill>
              </a:rPr>
              <a:t>年全国二手车交易量累计同比变化情况</a:t>
            </a:r>
            <a:endParaRPr lang="en-US" sz="1200" b="1">
              <a:solidFill>
                <a:schemeClr val="tx1"/>
              </a:solidFill>
            </a:endParaRPr>
          </a:p>
          <a:p>
            <a:pPr>
              <a:defRPr sz="1200" b="1">
                <a:solidFill>
                  <a:schemeClr val="tx1"/>
                </a:solidFill>
              </a:defRPr>
            </a:pPr>
            <a:r>
              <a:rPr lang="zh-CN" sz="1200" b="1">
                <a:solidFill>
                  <a:schemeClr val="tx1"/>
                </a:solidFill>
              </a:rPr>
              <a:t>（单位：万辆）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'2019年2月'!$A$250</c:f>
              <c:strCache>
                <c:ptCount val="1"/>
                <c:pt idx="0">
                  <c:v>合计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'2019年2月'!$B$247:$C$247</c:f>
              <c:strCache>
                <c:ptCount val="2"/>
                <c:pt idx="0">
                  <c:v>2018年</c:v>
                </c:pt>
                <c:pt idx="1">
                  <c:v>2019年</c:v>
                </c:pt>
              </c:strCache>
            </c:strRef>
          </c:cat>
          <c:val>
            <c:numRef>
              <c:f>'2019年2月'!$B$250:$C$250</c:f>
              <c:numCache>
                <c:formatCode>0.00_ </c:formatCode>
                <c:ptCount val="2"/>
                <c:pt idx="0">
                  <c:v>198.23579999999998</c:v>
                </c:pt>
                <c:pt idx="1">
                  <c:v>200.51179999999999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2F-41ED-8327-822282268C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3154656"/>
        <c:axId val="333157376"/>
      </c:barChart>
      <c:catAx>
        <c:axId val="33315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57376"/>
        <c:crosses val="autoZero"/>
        <c:auto val="1"/>
        <c:lblAlgn val="ctr"/>
        <c:lblOffset val="100"/>
        <c:noMultiLvlLbl val="0"/>
      </c:catAx>
      <c:valAx>
        <c:axId val="333157376"/>
        <c:scaling>
          <c:orientation val="minMax"/>
          <c:min val="190"/>
        </c:scaling>
        <c:delete val="0"/>
        <c:axPos val="l"/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5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1" dirty="0">
                <a:solidFill>
                  <a:schemeClr val="tx1"/>
                </a:solidFill>
              </a:rPr>
              <a:t>2019</a:t>
            </a:r>
            <a:r>
              <a:rPr lang="zh-CN" sz="1200" b="1" dirty="0">
                <a:solidFill>
                  <a:schemeClr val="tx1"/>
                </a:solidFill>
              </a:rPr>
              <a:t>年全国二手车交易金额累计同比变化情况</a:t>
            </a:r>
            <a:endParaRPr lang="en-US" sz="1200" b="1" dirty="0">
              <a:solidFill>
                <a:schemeClr val="tx1"/>
              </a:solidFill>
            </a:endParaRPr>
          </a:p>
          <a:p>
            <a:pPr>
              <a:defRPr sz="1200" b="1">
                <a:solidFill>
                  <a:schemeClr val="tx1"/>
                </a:solidFill>
              </a:defRPr>
            </a:pPr>
            <a:r>
              <a:rPr lang="zh-CN" sz="1200" b="1" dirty="0">
                <a:solidFill>
                  <a:schemeClr val="tx1"/>
                </a:solidFill>
              </a:rPr>
              <a:t>（单位：亿元）</a:t>
            </a:r>
          </a:p>
        </c:rich>
      </c:tx>
      <c:layout>
        <c:manualLayout>
          <c:xMode val="edge"/>
          <c:yMode val="edge"/>
          <c:x val="0.14291918956212563"/>
          <c:y val="1.06663919347519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3280018128428586"/>
          <c:y val="0.23428844060735449"/>
          <c:w val="0.83579429449074716"/>
          <c:h val="0.626205319162090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'2019年2月'!$A$250</c:f>
              <c:strCache>
                <c:ptCount val="1"/>
                <c:pt idx="0">
                  <c:v>合计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'2019年2月'!$E$247:$F$247</c:f>
              <c:strCache>
                <c:ptCount val="2"/>
                <c:pt idx="0">
                  <c:v>2018年</c:v>
                </c:pt>
                <c:pt idx="1">
                  <c:v>2019年</c:v>
                </c:pt>
              </c:strCache>
            </c:strRef>
          </c:cat>
          <c:val>
            <c:numRef>
              <c:f>'2019年2月'!$E$250:$F$250</c:f>
              <c:numCache>
                <c:formatCode>0.00_ </c:formatCode>
                <c:ptCount val="2"/>
                <c:pt idx="0">
                  <c:v>1220.4263866551901</c:v>
                </c:pt>
                <c:pt idx="1">
                  <c:v>1284.0499415201912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A8-4B6B-BA41-7A7E8E5AC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3161728"/>
        <c:axId val="333162816"/>
      </c:barChart>
      <c:catAx>
        <c:axId val="33316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2816"/>
        <c:crosses val="autoZero"/>
        <c:auto val="1"/>
        <c:lblAlgn val="ctr"/>
        <c:lblOffset val="100"/>
        <c:noMultiLvlLbl val="0"/>
      </c:catAx>
      <c:valAx>
        <c:axId val="333162816"/>
        <c:scaling>
          <c:orientation val="minMax"/>
          <c:min val="190"/>
        </c:scaling>
        <c:delete val="0"/>
        <c:axPos val="l"/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1" dirty="0">
                <a:solidFill>
                  <a:schemeClr val="tx1"/>
                </a:solidFill>
              </a:rPr>
              <a:t>2019</a:t>
            </a:r>
            <a:r>
              <a:rPr lang="zh-CN" sz="1200" b="1" dirty="0">
                <a:solidFill>
                  <a:schemeClr val="tx1"/>
                </a:solidFill>
              </a:rPr>
              <a:t>年二手车各细分车型交易情况（单位：万辆）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'2019年2月'!$A$325</c:f>
              <c:strCache>
                <c:ptCount val="1"/>
                <c:pt idx="0">
                  <c:v>2018年1-2月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'2019年2月'!$B$324:$K$324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'2019年2月'!$B$325:$K$325</c:f>
              <c:numCache>
                <c:formatCode>0.00_ </c:formatCode>
                <c:ptCount val="10"/>
                <c:pt idx="0">
                  <c:v>117.6891</c:v>
                </c:pt>
                <c:pt idx="1">
                  <c:v>11.8901</c:v>
                </c:pt>
                <c:pt idx="2">
                  <c:v>16.031400000000001</c:v>
                </c:pt>
                <c:pt idx="3">
                  <c:v>4.8734000000000002</c:v>
                </c:pt>
                <c:pt idx="4">
                  <c:v>16.557700000000001</c:v>
                </c:pt>
                <c:pt idx="5">
                  <c:v>23.2361</c:v>
                </c:pt>
                <c:pt idx="6">
                  <c:v>4.0801999999999996</c:v>
                </c:pt>
                <c:pt idx="7">
                  <c:v>0.3473</c:v>
                </c:pt>
                <c:pt idx="8">
                  <c:v>0.94179999999999997</c:v>
                </c:pt>
                <c:pt idx="9">
                  <c:v>2.5886999999999998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A7-4808-8C11-BC82E82BDBAE}"/>
            </c:ext>
          </c:extLst>
        </c:ser>
        <c:ser>
          <c:idx val="1"/>
          <c:order val="1"/>
          <c:tx>
            <c:strRef>
              <c:f>'2019年2月'!$A$326</c:f>
              <c:strCache>
                <c:ptCount val="1"/>
                <c:pt idx="0">
                  <c:v>2019年1-2月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9.3152064143386705E-3"/>
                  <c:y val="-1.253727334868173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A7-4808-8C11-BC82E82BDBAE}"/>
                </c:ext>
              </c:extLst>
            </c:dLbl>
            <c:dLbl>
              <c:idx val="2"/>
              <c:layout>
                <c:manualLayout>
                  <c:x val="1.397280962150800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A7-4808-8C11-BC82E82BDBAE}"/>
                </c:ext>
              </c:extLst>
            </c:dLbl>
            <c:dLbl>
              <c:idx val="4"/>
              <c:layout>
                <c:manualLayout>
                  <c:x val="1.397280962150794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5A7-4808-8C11-BC82E82BDBAE}"/>
                </c:ext>
              </c:extLst>
            </c:dLbl>
            <c:dLbl>
              <c:idx val="5"/>
              <c:layout>
                <c:manualLayout>
                  <c:x val="6.2101376095591134E-3"/>
                  <c:y val="1.70964793368180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A7-4808-8C11-BC82E82BDBAE}"/>
                </c:ext>
              </c:extLst>
            </c:dLbl>
            <c:dLbl>
              <c:idx val="7"/>
              <c:layout>
                <c:manualLayout>
                  <c:x val="7.762672011948891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5A7-4808-8C11-BC82E82BDBAE}"/>
                </c:ext>
              </c:extLst>
            </c:dLbl>
            <c:dLbl>
              <c:idx val="8"/>
              <c:layout>
                <c:manualLayout>
                  <c:x val="1.0867740816728335E-2"/>
                  <c:y val="-3.41929586736362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5A7-4808-8C11-BC82E82BDBAE}"/>
                </c:ext>
              </c:extLst>
            </c:dLbl>
            <c:dLbl>
              <c:idx val="9"/>
              <c:layout>
                <c:manualLayout>
                  <c:x val="9.315206414338783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5A7-4808-8C11-BC82E82BDB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'2019年2月'!$B$324:$K$324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'2019年2月'!$B$326:$K$326</c:f>
              <c:numCache>
                <c:formatCode>0.00</c:formatCode>
                <c:ptCount val="10"/>
                <c:pt idx="0">
                  <c:v>124.5868</c:v>
                </c:pt>
                <c:pt idx="1">
                  <c:v>11.557399999999999</c:v>
                </c:pt>
                <c:pt idx="2">
                  <c:v>15.0779</c:v>
                </c:pt>
                <c:pt idx="3">
                  <c:v>4.5250000000000004</c:v>
                </c:pt>
                <c:pt idx="4">
                  <c:v>18.4892</c:v>
                </c:pt>
                <c:pt idx="5">
                  <c:v>19.762799999999999</c:v>
                </c:pt>
                <c:pt idx="6">
                  <c:v>2.206</c:v>
                </c:pt>
                <c:pt idx="7">
                  <c:v>0.30659999999999998</c:v>
                </c:pt>
                <c:pt idx="8">
                  <c:v>1.4427000000000001</c:v>
                </c:pt>
                <c:pt idx="9">
                  <c:v>2.5573999999999999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5A7-4808-8C11-BC82E82BDB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3166624"/>
        <c:axId val="333167168"/>
      </c:barChart>
      <c:catAx>
        <c:axId val="33316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7168"/>
        <c:crosses val="autoZero"/>
        <c:auto val="1"/>
        <c:lblAlgn val="ctr"/>
        <c:lblOffset val="100"/>
        <c:noMultiLvlLbl val="0"/>
      </c:catAx>
      <c:valAx>
        <c:axId val="333167168"/>
        <c:scaling>
          <c:orientation val="minMax"/>
          <c:max val="130"/>
        </c:scaling>
        <c:delete val="0"/>
        <c:axPos val="l"/>
        <c:numFmt formatCode="0.00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6624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b="1" i="0" baseline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历年</a:t>
            </a:r>
            <a:r>
              <a:rPr lang="zh-CN" altLang="zh-CN" sz="1200" b="1" i="0" baseline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车龄区间</a:t>
            </a:r>
            <a:r>
              <a:rPr lang="zh-CN" altLang="en-US" sz="1200" b="1" i="0" baseline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分布</a:t>
            </a:r>
            <a:endParaRPr lang="zh-CN" altLang="zh-CN" sz="12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'2019年2月'!$B$339</c:f>
              <c:strCache>
                <c:ptCount val="1"/>
                <c:pt idx="0">
                  <c:v>10年以上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'2019年2月'!$A$340:$A$349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2019年1-2月</c:v>
                </c:pt>
              </c:strCache>
            </c:strRef>
          </c:cat>
          <c:val>
            <c:numRef>
              <c:f>'2019年2月'!$B$340:$B$349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0.10602867262674816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4B-47BF-A022-E573A2970E0E}"/>
            </c:ext>
          </c:extLst>
        </c:ser>
        <c:ser>
          <c:idx val="1"/>
          <c:order val="1"/>
          <c:tx>
            <c:strRef>
              <c:f>'2019年2月'!$C$339</c:f>
              <c:strCache>
                <c:ptCount val="1"/>
                <c:pt idx="0">
                  <c:v>7-10年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'2019年2月'!$A$340:$A$349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2019年1-2月</c:v>
                </c:pt>
              </c:strCache>
            </c:strRef>
          </c:cat>
          <c:val>
            <c:numRef>
              <c:f>'2019年2月'!$C$340:$C$349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0.23287357651769122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4B-47BF-A022-E573A2970E0E}"/>
            </c:ext>
          </c:extLst>
        </c:ser>
        <c:ser>
          <c:idx val="2"/>
          <c:order val="2"/>
          <c:tx>
            <c:strRef>
              <c:f>'2019年2月'!$D$339</c:f>
              <c:strCache>
                <c:ptCount val="1"/>
                <c:pt idx="0">
                  <c:v>3-10年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'2019年2月'!$A$340:$A$349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2019年1-2月</c:v>
                </c:pt>
              </c:strCache>
            </c:strRef>
          </c:cat>
          <c:val>
            <c:numRef>
              <c:f>'2019年2月'!$D$340:$D$349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0.76459999999999995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4B-47BF-A022-E573A2970E0E}"/>
            </c:ext>
          </c:extLst>
        </c:ser>
        <c:ser>
          <c:idx val="3"/>
          <c:order val="3"/>
          <c:tx>
            <c:strRef>
              <c:f>'2019年2月'!$E$339</c:f>
              <c:strCache>
                <c:ptCount val="1"/>
                <c:pt idx="0">
                  <c:v>3-6年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'2019年2月'!$A$340:$A$349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2019年1-2月</c:v>
                </c:pt>
              </c:strCache>
            </c:strRef>
          </c:cat>
          <c:val>
            <c:numRef>
              <c:f>'2019年2月'!$E$340:$E$349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0.4254517689233252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94B-47BF-A022-E573A2970E0E}"/>
            </c:ext>
          </c:extLst>
        </c:ser>
        <c:ser>
          <c:idx val="4"/>
          <c:order val="4"/>
          <c:tx>
            <c:strRef>
              <c:f>'2019年2月'!$F$339</c:f>
              <c:strCache>
                <c:ptCount val="1"/>
                <c:pt idx="0">
                  <c:v>3年以内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'2019年2月'!$A$340:$A$349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2019年1-2月</c:v>
                </c:pt>
              </c:strCache>
            </c:strRef>
          </c:cat>
          <c:val>
            <c:numRef>
              <c:f>'2019年2月'!$F$340:$F$349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0.2356459819322354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94B-47BF-A022-E573A2970E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3167712"/>
        <c:axId val="333156832"/>
      </c:barChart>
      <c:catAx>
        <c:axId val="33316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56832"/>
        <c:crosses val="autoZero"/>
        <c:auto val="1"/>
        <c:lblAlgn val="ctr"/>
        <c:lblOffset val="100"/>
        <c:noMultiLvlLbl val="0"/>
      </c:catAx>
      <c:valAx>
        <c:axId val="333156832"/>
        <c:scaling>
          <c:orientation val="minMax"/>
          <c:max val="1.10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771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91958201050148392"/>
          <c:y val="0.27514306781274001"/>
          <c:w val="8.0417989498516099E-2"/>
          <c:h val="0.422447422738278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en-US" altLang="zh-CN" sz="1200" b="1" i="0" cap="all" baseline="0" dirty="0">
                <a:solidFill>
                  <a:schemeClr val="tx1"/>
                </a:solidFill>
                <a:effectLst/>
              </a:rPr>
              <a:t>2018</a:t>
            </a:r>
            <a:r>
              <a:rPr lang="zh-CN" altLang="zh-CN" sz="1200" b="1" i="0" cap="all" baseline="0" dirty="0">
                <a:solidFill>
                  <a:schemeClr val="tx1"/>
                </a:solidFill>
                <a:effectLst/>
              </a:rPr>
              <a:t>年二手车交易价格区间分布</a:t>
            </a:r>
            <a:endParaRPr lang="zh-CN" altLang="zh-CN" sz="1200" dirty="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1737125434639413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1990610774580183E-2"/>
          <c:y val="0.19393647204211523"/>
          <c:w val="0.58134958180373164"/>
          <c:h val="0.6862980025159818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DA-405D-AAA5-F3FCD6E0437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DA-405D-AAA5-F3FCD6E043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CDA-405D-AAA5-F3FCD6E0437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CDA-405D-AAA5-F3FCD6E0437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CDA-405D-AAA5-F3FCD6E0437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CDA-405D-AAA5-F3FCD6E0437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CDA-405D-AAA5-F3FCD6E0437B}"/>
              </c:ext>
            </c:extLst>
          </c:dPt>
          <c:dLbls>
            <c:dLbl>
              <c:idx val="0"/>
              <c:layout>
                <c:manualLayout>
                  <c:x val="1.0396220959210868E-2"/>
                  <c:y val="2.49428531047379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CDA-405D-AAA5-F3FCD6E0437B}"/>
                </c:ext>
              </c:extLst>
            </c:dLbl>
            <c:dLbl>
              <c:idx val="1"/>
              <c:layout>
                <c:manualLayout>
                  <c:x val="2.823594714349421E-2"/>
                  <c:y val="-8.42748797783506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DA-405D-AAA5-F3FCD6E0437B}"/>
                </c:ext>
              </c:extLst>
            </c:dLbl>
            <c:dLbl>
              <c:idx val="2"/>
              <c:layout>
                <c:manualLayout>
                  <c:x val="-7.0140912588779981E-3"/>
                  <c:y val="6.50896420741315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CDA-405D-AAA5-F3FCD6E0437B}"/>
                </c:ext>
              </c:extLst>
            </c:dLbl>
            <c:dLbl>
              <c:idx val="3"/>
              <c:layout>
                <c:manualLayout>
                  <c:x val="-5.0752970958406812E-3"/>
                  <c:y val="5.66796748613231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CDA-405D-AAA5-F3FCD6E0437B}"/>
                </c:ext>
              </c:extLst>
            </c:dLbl>
            <c:dLbl>
              <c:idx val="4"/>
              <c:layout>
                <c:manualLayout>
                  <c:x val="-9.4545280045434769E-3"/>
                  <c:y val="-1.8391547048510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CDA-405D-AAA5-F3FCD6E0437B}"/>
                </c:ext>
              </c:extLst>
            </c:dLbl>
            <c:dLbl>
              <c:idx val="5"/>
              <c:layout>
                <c:manualLayout>
                  <c:x val="2.2165775063762781E-3"/>
                  <c:y val="-1.7370086447454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CDA-405D-AAA5-F3FCD6E0437B}"/>
                </c:ext>
              </c:extLst>
            </c:dLbl>
            <c:dLbl>
              <c:idx val="6"/>
              <c:layout>
                <c:manualLayout>
                  <c:x val="2.6629355144396571E-2"/>
                  <c:y val="-8.789466983286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CDA-405D-AAA5-F3FCD6E0437B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0.3663750097944472</c:v>
                </c:pt>
                <c:pt idx="1">
                  <c:v>0.1899025778985034</c:v>
                </c:pt>
                <c:pt idx="2">
                  <c:v>0.17398072452790764</c:v>
                </c:pt>
                <c:pt idx="3">
                  <c:v>0.12063624729020295</c:v>
                </c:pt>
                <c:pt idx="4">
                  <c:v>4.6851411706323294E-2</c:v>
                </c:pt>
                <c:pt idx="5">
                  <c:v>7.8601091754381389E-2</c:v>
                </c:pt>
                <c:pt idx="6">
                  <c:v>2.3652937028234126E-2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CDA-405D-AAA5-F3FCD6E043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overlay val="0"/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600" b="0" i="0" u="none" strike="noStrike" kern="1200" cap="all" baseline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dirty="0">
                <a:solidFill>
                  <a:schemeClr val="tx1"/>
                </a:solidFill>
              </a:rPr>
              <a:t>2019</a:t>
            </a:r>
            <a:r>
              <a:rPr lang="zh-CN" altLang="en-US" sz="1200" b="1" dirty="0">
                <a:solidFill>
                  <a:schemeClr val="tx1"/>
                </a:solidFill>
              </a:rPr>
              <a:t>年二手车交易价格区间分布</a:t>
            </a:r>
          </a:p>
        </c:rich>
      </c:tx>
      <c:layout>
        <c:manualLayout>
          <c:xMode val="edge"/>
          <c:yMode val="edge"/>
          <c:x val="0.19939273949283534"/>
          <c:y val="2.5778893137026714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748663708329931"/>
          <c:y val="0.15511137807573469"/>
          <c:w val="0.51828149606299201"/>
          <c:h val="0.75785775912959497"/>
        </c:manualLayout>
      </c:layout>
      <c:doughnutChart>
        <c:varyColors val="1"/>
        <c:ser>
          <c:idx val="0"/>
          <c:order val="0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639-4FBA-BAD9-CAF0005EA01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2639-4FBA-BAD9-CAF0005EA01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2639-4FBA-BAD9-CAF0005EA01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2639-4FBA-BAD9-CAF0005EA012}"/>
              </c:ext>
            </c:extLst>
          </c:dPt>
          <c:dLbls>
            <c:dLbl>
              <c:idx val="6"/>
              <c:layout>
                <c:manualLayout>
                  <c:x val="5.5419721478806618E-3"/>
                  <c:y val="-7.41347586674519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895-46E7-9835-0D2CDC0502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'2019年2月'!$A$179:$A$185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'2019年2月'!$B$179:$B$185</c:f>
              <c:numCache>
                <c:formatCode>0.00%</c:formatCode>
                <c:ptCount val="7"/>
                <c:pt idx="0">
                  <c:v>0.40827390364322824</c:v>
                </c:pt>
                <c:pt idx="1">
                  <c:v>0.19174545806576526</c:v>
                </c:pt>
                <c:pt idx="2">
                  <c:v>0.16974840534813429</c:v>
                </c:pt>
                <c:pt idx="3">
                  <c:v>0.10481138468488818</c:v>
                </c:pt>
                <c:pt idx="4">
                  <c:v>4.1638430841051129E-2</c:v>
                </c:pt>
                <c:pt idx="5">
                  <c:v>6.6335366312777658E-2</c:v>
                </c:pt>
                <c:pt idx="6">
                  <c:v>1.7447051104155238E-2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39-4FBA-BAD9-CAF0005EA0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4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200" b="1" dirty="0">
                <a:solidFill>
                  <a:schemeClr val="tx1"/>
                </a:solidFill>
              </a:rPr>
              <a:t>历年二手车交易均价（单位：万元）</a:t>
            </a:r>
          </a:p>
        </c:rich>
      </c:tx>
      <c:layout>
        <c:manualLayout>
          <c:xMode val="edge"/>
          <c:yMode val="edge"/>
          <c:x val="0.3328528071212294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40" b="0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3.9795418785266705E-2"/>
          <c:y val="0.13649623371119285"/>
          <c:w val="0.94316102669786805"/>
          <c:h val="0.641735718279268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'2018年12月'!$B$358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'2018年12月'!$A$359:$A$368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2019年1-2月</c:v>
                </c:pt>
              </c:strCache>
            </c:strRef>
          </c:cat>
          <c:val>
            <c:numRef>
              <c:f>'2018年12月'!$B$359:$B$368</c:f>
              <c:numCache>
                <c:formatCode>General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 formatCode="0.00_ ">
                  <c:v>6.2245876639483502</c:v>
                </c:pt>
                <c:pt idx="9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9-4E2C-AEE4-2CF6D7E5ED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87001984"/>
        <c:axId val="487004160"/>
      </c:barChart>
      <c:catAx>
        <c:axId val="487001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87004160"/>
        <c:crosses val="autoZero"/>
        <c:auto val="1"/>
        <c:lblAlgn val="ctr"/>
        <c:lblOffset val="100"/>
        <c:noMultiLvlLbl val="0"/>
      </c:catAx>
      <c:valAx>
        <c:axId val="4870041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2">
                <a:lumMod val="9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487001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1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历年转籍比例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1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'2019年2月'!$B$370</c:f>
              <c:strCache>
                <c:ptCount val="1"/>
                <c:pt idx="0">
                  <c:v>转籍比例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'2019年2月'!$A$371:$A$382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2019年1-2月</c:v>
                </c:pt>
              </c:strCache>
            </c:strRef>
          </c:cat>
          <c:val>
            <c:numRef>
              <c:f>'2019年2月'!$B$371:$B$382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0.30412710760418993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69-4A3E-9A5A-51B9ABC4B0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33168256"/>
        <c:axId val="333154112"/>
      </c:barChart>
      <c:catAx>
        <c:axId val="33316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54112"/>
        <c:crosses val="autoZero"/>
        <c:auto val="1"/>
        <c:lblAlgn val="ctr"/>
        <c:lblOffset val="100"/>
        <c:noMultiLvlLbl val="0"/>
      </c:catAx>
      <c:valAx>
        <c:axId val="33315411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6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b="1">
                <a:solidFill>
                  <a:schemeClr val="tx1"/>
                </a:solidFill>
              </a:rPr>
              <a:t>2018-2019</a:t>
            </a:r>
            <a:r>
              <a:rPr lang="zh-CN" b="1">
                <a:solidFill>
                  <a:schemeClr val="tx1"/>
                </a:solidFill>
              </a:rPr>
              <a:t>年全国二手车交易转籍率对比</a:t>
            </a:r>
          </a:p>
        </c:rich>
      </c:tx>
      <c:layout>
        <c:manualLayout>
          <c:xMode val="edge"/>
          <c:yMode val="edge"/>
          <c:x val="0.30633395250115719"/>
          <c:y val="3.175527931518614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tx>
            <c:strRef>
              <c:f>'2019年2月'!$A$392</c:f>
              <c:strCache>
                <c:ptCount val="1"/>
                <c:pt idx="0">
                  <c:v>2019年转籍率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'2019年2月'!$B$389:$M$389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'2019年2月'!$B$392:$M$392</c:f>
              <c:numCache>
                <c:formatCode>0.00%</c:formatCode>
                <c:ptCount val="12"/>
                <c:pt idx="0">
                  <c:v>0.30625990855122059</c:v>
                </c:pt>
                <c:pt idx="1">
                  <c:v>0.30096252735401824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C8-4CF8-B617-6059692DA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3155200"/>
        <c:axId val="333155744"/>
      </c:lineChart>
      <c:lineChart>
        <c:grouping val="standard"/>
        <c:varyColors val="0"/>
        <c:ser>
          <c:idx val="0"/>
          <c:order val="0"/>
          <c:tx>
            <c:strRef>
              <c:f>'2019年2月'!$A$391</c:f>
              <c:strCache>
                <c:ptCount val="1"/>
                <c:pt idx="0">
                  <c:v>2018年转籍率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5552335557208299E-2"/>
                  <c:y val="-2.37927055372956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C8-4CF8-B617-6059692DA9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'2019年2月'!$B$389:$M$389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'2019年2月'!$B$391:$M$391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C8-4CF8-B617-6059692DA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287632"/>
        <c:axId val="333158464"/>
      </c:lineChart>
      <c:catAx>
        <c:axId val="33315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55744"/>
        <c:crosses val="autoZero"/>
        <c:auto val="1"/>
        <c:lblAlgn val="ctr"/>
        <c:lblOffset val="100"/>
        <c:noMultiLvlLbl val="0"/>
      </c:catAx>
      <c:valAx>
        <c:axId val="333155744"/>
        <c:scaling>
          <c:orientation val="minMax"/>
          <c:max val="0.35000000000000003"/>
          <c:min val="0.15000000000000002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33155200"/>
        <c:crosses val="autoZero"/>
        <c:crossBetween val="between"/>
        <c:majorUnit val="2.0000000000000004E-2"/>
      </c:valAx>
      <c:valAx>
        <c:axId val="333158464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45287632"/>
        <c:crosses val="max"/>
        <c:crossBetween val="between"/>
      </c:valAx>
      <c:catAx>
        <c:axId val="245287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331584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9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荣光</c:v>
                </c:pt>
                <c:pt idx="3">
                  <c:v>宏光</c:v>
                </c:pt>
                <c:pt idx="4">
                  <c:v>雅阁</c:v>
                </c:pt>
                <c:pt idx="5">
                  <c:v>宝来三厢</c:v>
                </c:pt>
                <c:pt idx="6">
                  <c:v>凯越</c:v>
                </c:pt>
                <c:pt idx="7">
                  <c:v>奥迪A6L</c:v>
                </c:pt>
                <c:pt idx="8">
                  <c:v>朗逸</c:v>
                </c:pt>
                <c:pt idx="9">
                  <c:v>桑塔纳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2.0632794409312274E-2</c:v>
                </c:pt>
                <c:pt idx="1">
                  <c:v>1.9521717911176184E-2</c:v>
                </c:pt>
                <c:pt idx="2">
                  <c:v>1.4734743465935641E-2</c:v>
                </c:pt>
                <c:pt idx="3">
                  <c:v>1.453744950832269E-2</c:v>
                </c:pt>
                <c:pt idx="4">
                  <c:v>1.31252401275142E-2</c:v>
                </c:pt>
                <c:pt idx="5">
                  <c:v>1.2709884427276408E-2</c:v>
                </c:pt>
                <c:pt idx="6">
                  <c:v>1.2637197179734796E-2</c:v>
                </c:pt>
                <c:pt idx="7">
                  <c:v>1.2024547521884053E-2</c:v>
                </c:pt>
                <c:pt idx="8">
                  <c:v>1.1733798531717599E-2</c:v>
                </c:pt>
                <c:pt idx="9">
                  <c:v>1.1484585111574925E-2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84-420E-A521-FB661D4DAE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368706944"/>
        <c:axId val="368703680"/>
      </c:barChart>
      <c:catAx>
        <c:axId val="3687069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68703680"/>
        <c:crosses val="autoZero"/>
        <c:auto val="1"/>
        <c:lblAlgn val="ctr"/>
        <c:lblOffset val="100"/>
        <c:noMultiLvlLbl val="0"/>
      </c:catAx>
      <c:valAx>
        <c:axId val="368703680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368706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2018-2019</a:t>
            </a:r>
            <a:r>
              <a:rPr lang="zh-CN" sz="1200"/>
              <a:t>年全国二手车月度交易量变化趋势（单位：万辆）</a:t>
            </a:r>
          </a:p>
        </c:rich>
      </c:tx>
      <c:layout>
        <c:manualLayout>
          <c:xMode val="edge"/>
          <c:yMode val="edge"/>
          <c:x val="0.23303929007743174"/>
          <c:y val="2.086995389438269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'2019年2月'!$B$28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618197315250523E-2"/>
                  <c:y val="7.3044838630339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B7-400F-8C2F-D35A7C62A666}"/>
                </c:ext>
              </c:extLst>
            </c:dLbl>
            <c:dLbl>
              <c:idx val="1"/>
              <c:layout>
                <c:manualLayout>
                  <c:x val="-2.0450680477502967E-2"/>
                  <c:y val="8.34798155775307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B7-400F-8C2F-D35A7C62A66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'2019年2月'!$A$29:$A$40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'2019年2月'!$B$29:$B$40</c:f>
              <c:numCache>
                <c:formatCode>0.00_);[Red]\(0.00\)</c:formatCode>
                <c:ptCount val="12"/>
                <c:pt idx="0">
                  <c:v>118.8407</c:v>
                </c:pt>
                <c:pt idx="1">
                  <c:v>79.395099999999999</c:v>
                </c:pt>
                <c:pt idx="2" formatCode="0.00">
                  <c:v>120.9171</c:v>
                </c:pt>
                <c:pt idx="3" formatCode="0.00">
                  <c:v>115.11960000000001</c:v>
                </c:pt>
                <c:pt idx="4" formatCode="0.00">
                  <c:v>120.3031</c:v>
                </c:pt>
                <c:pt idx="5" formatCode="0.00">
                  <c:v>105.66840000000001</c:v>
                </c:pt>
                <c:pt idx="6" formatCode="0.00">
                  <c:v>113.651</c:v>
                </c:pt>
                <c:pt idx="7" formatCode="0.00">
                  <c:v>118.76900000000001</c:v>
                </c:pt>
                <c:pt idx="8" formatCode="0.00">
                  <c:v>122.0558</c:v>
                </c:pt>
                <c:pt idx="9" formatCode="0.00">
                  <c:v>118.17619999999999</c:v>
                </c:pt>
                <c:pt idx="10" formatCode="0.00">
                  <c:v>127.5715</c:v>
                </c:pt>
                <c:pt idx="11" formatCode="0.00">
                  <c:v>121.7234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C7-4656-9499-1052B64D9911}"/>
            </c:ext>
          </c:extLst>
        </c:ser>
        <c:ser>
          <c:idx val="1"/>
          <c:order val="1"/>
          <c:tx>
            <c:strRef>
              <c:f>'2019年2月'!$C$28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342339188718656E-3"/>
                  <c:y val="-1.963199862400723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BB7-400F-8C2F-D35A7C62A666}"/>
                </c:ext>
              </c:extLst>
            </c:dLbl>
            <c:dLbl>
              <c:idx val="1"/>
              <c:layout>
                <c:manualLayout>
                  <c:x val="-2.9680118408325147E-3"/>
                  <c:y val="1.001757786930369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B7-400F-8C2F-D35A7C62A666}"/>
                </c:ext>
              </c:extLst>
            </c:dLbl>
            <c:spPr>
              <a:noFill/>
              <a:ln>
                <a:solidFill>
                  <a:prstClr val="black"/>
                </a:solidFill>
              </a:ln>
              <a:effectLst/>
            </c:spPr>
            <c:txPr>
              <a:bodyPr rot="0" vert="horz"/>
              <a:lstStyle/>
              <a:p>
                <a:pPr>
                  <a:defRPr>
                    <a:ln>
                      <a:solidFill>
                        <a:schemeClr val="tx1"/>
                      </a:solidFill>
                    </a:ln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'2019年2月'!$A$29:$A$40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'2019年2月'!$C$29:$C$40</c:f>
              <c:numCache>
                <c:formatCode>0.00</c:formatCode>
                <c:ptCount val="12"/>
                <c:pt idx="0">
                  <c:v>119.7829</c:v>
                </c:pt>
                <c:pt idx="1">
                  <c:v>80.728899999999996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C7-4656-9499-1052B64D9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3160640"/>
        <c:axId val="333156288"/>
      </c:barChart>
      <c:lineChart>
        <c:grouping val="standard"/>
        <c:varyColors val="0"/>
        <c:ser>
          <c:idx val="2"/>
          <c:order val="2"/>
          <c:tx>
            <c:strRef>
              <c:f>'2019年2月'!$D$28</c:f>
              <c:strCache>
                <c:ptCount val="1"/>
                <c:pt idx="0">
                  <c:v>同比增长</c:v>
                </c:pt>
              </c:strCache>
            </c:strRef>
          </c:tx>
          <c:spPr>
            <a:ln w="19050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'2019年2月'!$A$29:$A$40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'2019年2月'!$D$29:$D$40</c:f>
              <c:numCache>
                <c:formatCode>0.00%</c:formatCode>
                <c:ptCount val="12"/>
                <c:pt idx="0">
                  <c:v>7.928260267736631E-3</c:v>
                </c:pt>
                <c:pt idx="1">
                  <c:v>1.6799525411517857E-2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8C7-4656-9499-1052B64D99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3162272"/>
        <c:axId val="333163904"/>
      </c:lineChart>
      <c:catAx>
        <c:axId val="33316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33156288"/>
        <c:crosses val="autoZero"/>
        <c:auto val="1"/>
        <c:lblAlgn val="ctr"/>
        <c:lblOffset val="100"/>
        <c:noMultiLvlLbl val="0"/>
      </c:catAx>
      <c:valAx>
        <c:axId val="33315628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33160640"/>
        <c:crosses val="autoZero"/>
        <c:crossBetween val="between"/>
      </c:valAx>
      <c:catAx>
        <c:axId val="333162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333163904"/>
        <c:crosses val="autoZero"/>
        <c:auto val="1"/>
        <c:lblAlgn val="ctr"/>
        <c:lblOffset val="100"/>
        <c:noMultiLvlLbl val="0"/>
      </c:catAx>
      <c:valAx>
        <c:axId val="333163904"/>
        <c:scaling>
          <c:orientation val="minMax"/>
          <c:max val="0.6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3316227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501"/>
          <c:h val="0.937244550619109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宝马5系</c:v>
                </c:pt>
                <c:pt idx="1">
                  <c:v>雅阁</c:v>
                </c:pt>
                <c:pt idx="2">
                  <c:v>奥迪A6L</c:v>
                </c:pt>
                <c:pt idx="3">
                  <c:v>奥迪A4L</c:v>
                </c:pt>
                <c:pt idx="4">
                  <c:v>科鲁兹三厢</c:v>
                </c:pt>
                <c:pt idx="5">
                  <c:v>朗逸</c:v>
                </c:pt>
                <c:pt idx="6">
                  <c:v>速腾</c:v>
                </c:pt>
                <c:pt idx="7">
                  <c:v>宝马3系</c:v>
                </c:pt>
                <c:pt idx="8">
                  <c:v>凯美瑞</c:v>
                </c:pt>
                <c:pt idx="9">
                  <c:v>卡罗拉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1.54E-2</c:v>
                </c:pt>
                <c:pt idx="1">
                  <c:v>1.49E-2</c:v>
                </c:pt>
                <c:pt idx="2">
                  <c:v>1.47E-2</c:v>
                </c:pt>
                <c:pt idx="3">
                  <c:v>1.41E-2</c:v>
                </c:pt>
                <c:pt idx="4">
                  <c:v>1.4E-2</c:v>
                </c:pt>
                <c:pt idx="5">
                  <c:v>1.34E-2</c:v>
                </c:pt>
                <c:pt idx="6">
                  <c:v>1.32E-2</c:v>
                </c:pt>
                <c:pt idx="7">
                  <c:v>1.3100000000000001E-2</c:v>
                </c:pt>
                <c:pt idx="8">
                  <c:v>1.2800000000000001E-2</c:v>
                </c:pt>
                <c:pt idx="9">
                  <c:v>1.2200000000000001E-2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21-4F18-95AC-897BE5F4C6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368702592"/>
        <c:axId val="368707488"/>
      </c:barChart>
      <c:catAx>
        <c:axId val="3687025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68707488"/>
        <c:crosses val="autoZero"/>
        <c:auto val="1"/>
        <c:lblAlgn val="ctr"/>
        <c:lblOffset val="100"/>
        <c:noMultiLvlLbl val="0"/>
      </c:catAx>
      <c:valAx>
        <c:axId val="368707488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368702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Sheet2!$B$269:$B$270</c:f>
              <c:strCache>
                <c:ptCount val="2"/>
                <c:pt idx="0">
                  <c:v>1月</c:v>
                </c:pt>
                <c:pt idx="1">
                  <c:v>2月</c:v>
                </c:pt>
              </c:strCache>
            </c:strRef>
          </c:cat>
          <c:val>
            <c:numRef>
              <c:f>Sheet2!$C$269:$C$270</c:f>
              <c:numCache>
                <c:formatCode>General</c:formatCode>
                <c:ptCount val="2"/>
                <c:pt idx="0">
                  <c:v>91175</c:v>
                </c:pt>
                <c:pt idx="1">
                  <c:v>50783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75-4954-B614-CF681812F0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009408"/>
        <c:axId val="211647872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Sheet2!$B$269:$B$270</c:f>
              <c:strCache>
                <c:ptCount val="2"/>
                <c:pt idx="0">
                  <c:v>1月</c:v>
                </c:pt>
                <c:pt idx="1">
                  <c:v>2月</c:v>
                </c:pt>
              </c:strCache>
            </c:strRef>
          </c:cat>
          <c:val>
            <c:numRef>
              <c:f>Sheet2!$D$269:$D$270</c:f>
              <c:numCache>
                <c:formatCode>0.00</c:formatCode>
                <c:ptCount val="2"/>
                <c:pt idx="0">
                  <c:v>1.1192758253461128</c:v>
                </c:pt>
                <c:pt idx="1">
                  <c:v>0.79202279202279202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A75-4954-B614-CF681812F0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4121856"/>
        <c:axId val="234120320"/>
      </c:lineChart>
      <c:catAx>
        <c:axId val="199009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1647872"/>
        <c:crosses val="autoZero"/>
        <c:auto val="1"/>
        <c:lblAlgn val="ctr"/>
        <c:lblOffset val="100"/>
        <c:noMultiLvlLbl val="0"/>
      </c:catAx>
      <c:valAx>
        <c:axId val="211647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9009408"/>
        <c:crosses val="autoZero"/>
        <c:crossBetween val="between"/>
      </c:valAx>
      <c:valAx>
        <c:axId val="234120320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234121856"/>
        <c:crosses val="max"/>
        <c:crossBetween val="between"/>
      </c:valAx>
      <c:catAx>
        <c:axId val="2341218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234120320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1587</c:v>
                </c:pt>
                <c:pt idx="1">
                  <c:v>386</c:v>
                </c:pt>
                <c:pt idx="2">
                  <c:v>910</c:v>
                </c:pt>
                <c:pt idx="3">
                  <c:v>0</c:v>
                </c:pt>
                <c:pt idx="4">
                  <c:v>2</c:v>
                </c:pt>
                <c:pt idx="5">
                  <c:v>4</c:v>
                </c:pt>
                <c:pt idx="6">
                  <c:v>140</c:v>
                </c:pt>
                <c:pt idx="7">
                  <c:v>116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6-4C64-AB41-B292CBE93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844</c:v>
                </c:pt>
                <c:pt idx="1">
                  <c:v>1558</c:v>
                </c:pt>
                <c:pt idx="2">
                  <c:v>241</c:v>
                </c:pt>
                <c:pt idx="3">
                  <c:v>134</c:v>
                </c:pt>
                <c:pt idx="4">
                  <c:v>62</c:v>
                </c:pt>
                <c:pt idx="5">
                  <c:v>153</c:v>
                </c:pt>
                <c:pt idx="6">
                  <c:v>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53-4EDF-9A7F-5FDD90B569A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574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788-4A1B-A050-63683A440861}"/>
                </c:ext>
              </c:extLst>
            </c:dLbl>
            <c:dLbl>
              <c:idx val="3"/>
              <c:layout>
                <c:manualLayout>
                  <c:x val="-6.1111111111111123E-2"/>
                  <c:y val="-0.1157407407407407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88-4A1B-A050-63683A440861}"/>
                </c:ext>
              </c:extLst>
            </c:dLbl>
            <c:dLbl>
              <c:idx val="4"/>
              <c:layout>
                <c:manualLayout>
                  <c:x val="-3.3699308283409557E-2"/>
                  <c:y val="-0.1388889446144072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788-4A1B-A050-63683A440861}"/>
                </c:ext>
              </c:extLst>
            </c:dLbl>
            <c:dLbl>
              <c:idx val="5"/>
              <c:layout>
                <c:manualLayout>
                  <c:x val="-2.2954123769182447E-2"/>
                  <c:y val="-0.163187053847568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788-4A1B-A050-63683A440861}"/>
                </c:ext>
              </c:extLst>
            </c:dLbl>
            <c:dLbl>
              <c:idx val="6"/>
              <c:layout>
                <c:manualLayout>
                  <c:x val="1.1111111111111117E-2"/>
                  <c:y val="-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788-4A1B-A050-63683A440861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202</c:v>
                </c:pt>
                <c:pt idx="1">
                  <c:v>1559</c:v>
                </c:pt>
                <c:pt idx="2">
                  <c:v>737</c:v>
                </c:pt>
                <c:pt idx="3">
                  <c:v>76</c:v>
                </c:pt>
                <c:pt idx="4">
                  <c:v>49</c:v>
                </c:pt>
                <c:pt idx="5">
                  <c:v>429</c:v>
                </c:pt>
                <c:pt idx="6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788-4A1B-A050-63683A4408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2154374710517077"/>
          <c:y val="0.23125165086848221"/>
          <c:w val="7.3001698129570733E-2"/>
          <c:h val="0.53749636390992506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layout>
                <c:manualLayout>
                  <c:x val="-3.333333333333334E-2"/>
                  <c:y val="1.388888888888889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A9-4C60-AAFF-BB9B39311CB8}"/>
                </c:ext>
              </c:extLst>
            </c:dLbl>
            <c:dLbl>
              <c:idx val="2"/>
              <c:layout>
                <c:manualLayout>
                  <c:x val="-0.05"/>
                  <c:y val="-0.143518518518518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A9-4C60-AAFF-BB9B39311CB8}"/>
                </c:ext>
              </c:extLst>
            </c:dLbl>
            <c:dLbl>
              <c:idx val="3"/>
              <c:layout>
                <c:manualLayout>
                  <c:x val="3.333333333333334E-2"/>
                  <c:y val="-0.13888888888888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A9-4C60-AAFF-BB9B39311CB8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Sheet2!$C$297:$F$297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Sheet2!$C$298:$F$298</c:f>
              <c:numCache>
                <c:formatCode>General</c:formatCode>
                <c:ptCount val="4"/>
                <c:pt idx="0">
                  <c:v>2365</c:v>
                </c:pt>
                <c:pt idx="1">
                  <c:v>423</c:v>
                </c:pt>
                <c:pt idx="2">
                  <c:v>317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A9-4C60-AAFF-BB9B39311CB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2</a:t>
            </a:r>
            <a:r>
              <a:rPr lang="zh-CN"/>
              <a:t>月各品牌占比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Sheet1!$I$73</c:f>
              <c:strCache>
                <c:ptCount val="1"/>
                <c:pt idx="0">
                  <c:v>本月占比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8E-49B7-9340-4CC5D3E3A32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8E-49B7-9340-4CC5D3E3A32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8E-49B7-9340-4CC5D3E3A32C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8E-49B7-9340-4CC5D3E3A32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828E-49B7-9340-4CC5D3E3A32C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828E-49B7-9340-4CC5D3E3A32C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828E-49B7-9340-4CC5D3E3A32C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828E-49B7-9340-4CC5D3E3A32C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828E-49B7-9340-4CC5D3E3A32C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828E-49B7-9340-4CC5D3E3A32C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5-828E-49B7-9340-4CC5D3E3A3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Sheet1!$H$74:$H$84</c:f>
              <c:strCache>
                <c:ptCount val="11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其他</c:v>
                </c:pt>
              </c:strCache>
            </c:strRef>
          </c:cat>
          <c:val>
            <c:numRef>
              <c:f>Sheet1!$I$74:$I$84</c:f>
              <c:numCache>
                <c:formatCode>0.00%</c:formatCode>
                <c:ptCount val="11"/>
                <c:pt idx="0">
                  <c:v>0.153</c:v>
                </c:pt>
                <c:pt idx="1">
                  <c:v>0.14199999999999999</c:v>
                </c:pt>
                <c:pt idx="2">
                  <c:v>0.13</c:v>
                </c:pt>
                <c:pt idx="3">
                  <c:v>0.1132</c:v>
                </c:pt>
                <c:pt idx="4">
                  <c:v>7.2300000000000003E-2</c:v>
                </c:pt>
                <c:pt idx="5">
                  <c:v>6.7299999999999999E-2</c:v>
                </c:pt>
                <c:pt idx="6">
                  <c:v>5.3199999999999997E-2</c:v>
                </c:pt>
                <c:pt idx="7">
                  <c:v>4.7300000000000002E-2</c:v>
                </c:pt>
                <c:pt idx="8">
                  <c:v>4.3299999999999998E-2</c:v>
                </c:pt>
                <c:pt idx="9">
                  <c:v>3.95E-2</c:v>
                </c:pt>
                <c:pt idx="10">
                  <c:v>0.1389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828E-49B7-9340-4CC5D3E3A32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n-US"/>
              <a:t>2</a:t>
            </a:r>
            <a:r>
              <a:rPr lang="zh-CN"/>
              <a:t>月价格区别比例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Sheet1!$I$91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Sheet1!$H$92:$H$96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10万-20万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Sheet1!$I$92:$I$96</c:f>
              <c:numCache>
                <c:formatCode>0%</c:formatCode>
                <c:ptCount val="5"/>
                <c:pt idx="0">
                  <c:v>0.1</c:v>
                </c:pt>
                <c:pt idx="1">
                  <c:v>0.22</c:v>
                </c:pt>
                <c:pt idx="2">
                  <c:v>0.34499999999999997</c:v>
                </c:pt>
                <c:pt idx="3" formatCode="0.00%">
                  <c:v>0.27</c:v>
                </c:pt>
                <c:pt idx="4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9-4E86-826D-3749A3E81B0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27364736"/>
        <c:axId val="127365296"/>
      </c:barChart>
      <c:catAx>
        <c:axId val="1273647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7365296"/>
        <c:crosses val="autoZero"/>
        <c:auto val="1"/>
        <c:lblAlgn val="ctr"/>
        <c:lblOffset val="100"/>
        <c:noMultiLvlLbl val="0"/>
      </c:catAx>
      <c:valAx>
        <c:axId val="127365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736473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</a:t>
            </a:r>
            <a:r>
              <a:rPr lang="zh-CN" altLang="en-US"/>
              <a:t>月份车龄占比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Sheet1!$I$109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50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Sheet1!$H$110:$H$116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xVal>
          <c:yVal>
            <c:numRef>
              <c:f>Sheet1!$I$110:$I$116</c:f>
              <c:numCache>
                <c:formatCode>0%</c:formatCode>
                <c:ptCount val="7"/>
                <c:pt idx="0">
                  <c:v>0.04</c:v>
                </c:pt>
                <c:pt idx="1">
                  <c:v>0.08</c:v>
                </c:pt>
                <c:pt idx="2">
                  <c:v>0.32</c:v>
                </c:pt>
                <c:pt idx="3">
                  <c:v>0.21</c:v>
                </c:pt>
                <c:pt idx="4">
                  <c:v>0.12</c:v>
                </c:pt>
                <c:pt idx="5">
                  <c:v>0.09</c:v>
                </c:pt>
                <c:pt idx="6">
                  <c:v>0.09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608-4367-999A-19EE58775A3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27367536"/>
        <c:axId val="127368096"/>
      </c:scatterChart>
      <c:valAx>
        <c:axId val="1273675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7368096"/>
        <c:crosses val="autoZero"/>
        <c:crossBetween val="midCat"/>
      </c:valAx>
      <c:valAx>
        <c:axId val="127368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7367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1758339448534"/>
          <c:y val="0.21487707843118001"/>
          <c:w val="0.67127674537219595"/>
          <c:h val="0.73493121084116397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'2019年2月'!$D$70</c:f>
              <c:strCache>
                <c:ptCount val="1"/>
                <c:pt idx="0">
                  <c:v>2019年1月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'2019年2月'!$B$71:$B$80</c:f>
              <c:strCache>
                <c:ptCount val="10"/>
                <c:pt idx="0">
                  <c:v>低速载货车</c:v>
                </c:pt>
                <c:pt idx="1">
                  <c:v>挂  车</c:v>
                </c:pt>
                <c:pt idx="2">
                  <c:v>其它车型</c:v>
                </c:pt>
                <c:pt idx="3">
                  <c:v>摩托车</c:v>
                </c:pt>
                <c:pt idx="4">
                  <c:v>交叉型</c:v>
                </c:pt>
                <c:pt idx="5">
                  <c:v>MPV</c:v>
                </c:pt>
                <c:pt idx="6">
                  <c:v>SUV</c:v>
                </c:pt>
                <c:pt idx="7">
                  <c:v>客  车</c:v>
                </c:pt>
                <c:pt idx="8">
                  <c:v>货  车</c:v>
                </c:pt>
                <c:pt idx="9">
                  <c:v>基本乘用车</c:v>
                </c:pt>
              </c:strCache>
            </c:strRef>
          </c:cat>
          <c:val>
            <c:numRef>
              <c:f>'2019年2月'!$D$71:$D$80</c:f>
              <c:numCache>
                <c:formatCode>0.00%</c:formatCode>
                <c:ptCount val="10"/>
                <c:pt idx="0">
                  <c:v>1.3023561793878758E-3</c:v>
                </c:pt>
                <c:pt idx="1">
                  <c:v>7.2848461675247469E-3</c:v>
                </c:pt>
                <c:pt idx="2">
                  <c:v>1.0291953191983163E-2</c:v>
                </c:pt>
                <c:pt idx="3">
                  <c:v>1.1528356718696909E-2</c:v>
                </c:pt>
                <c:pt idx="4">
                  <c:v>1.9330805983157864E-2</c:v>
                </c:pt>
                <c:pt idx="5">
                  <c:v>5.7860512644125332E-2</c:v>
                </c:pt>
                <c:pt idx="6">
                  <c:v>7.7928485618564927E-2</c:v>
                </c:pt>
                <c:pt idx="7">
                  <c:v>9.9272934617545577E-2</c:v>
                </c:pt>
                <c:pt idx="8">
                  <c:v>8.4904439615337418E-2</c:v>
                </c:pt>
                <c:pt idx="9">
                  <c:v>0.63029530926367616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AF-4B39-BE7D-DAA9E5C33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3163360"/>
        <c:axId val="333164448"/>
      </c:barChart>
      <c:barChart>
        <c:barDir val="bar"/>
        <c:grouping val="clustered"/>
        <c:varyColors val="0"/>
        <c:ser>
          <c:idx val="0"/>
          <c:order val="0"/>
          <c:tx>
            <c:strRef>
              <c:f>'2019年2月'!$C$70</c:f>
              <c:strCache>
                <c:ptCount val="1"/>
                <c:pt idx="0">
                  <c:v>2019年2月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'2019年2月'!$B$71:$B$80</c:f>
              <c:strCache>
                <c:ptCount val="10"/>
                <c:pt idx="0">
                  <c:v>低速载货车</c:v>
                </c:pt>
                <c:pt idx="1">
                  <c:v>挂  车</c:v>
                </c:pt>
                <c:pt idx="2">
                  <c:v>其它车型</c:v>
                </c:pt>
                <c:pt idx="3">
                  <c:v>摩托车</c:v>
                </c:pt>
                <c:pt idx="4">
                  <c:v>交叉型</c:v>
                </c:pt>
                <c:pt idx="5">
                  <c:v>MPV</c:v>
                </c:pt>
                <c:pt idx="6">
                  <c:v>SUV</c:v>
                </c:pt>
                <c:pt idx="7">
                  <c:v>客  车</c:v>
                </c:pt>
                <c:pt idx="8">
                  <c:v>货  车</c:v>
                </c:pt>
                <c:pt idx="9">
                  <c:v>基本乘用车</c:v>
                </c:pt>
              </c:strCache>
            </c:strRef>
          </c:cat>
          <c:val>
            <c:numRef>
              <c:f>'2019年2月'!$C$71:$C$80</c:f>
              <c:numCache>
                <c:formatCode>0.00%</c:formatCode>
                <c:ptCount val="10"/>
                <c:pt idx="0">
                  <c:v>1.8655029363709899E-3</c:v>
                </c:pt>
                <c:pt idx="1">
                  <c:v>7.0619071980418417E-3</c:v>
                </c:pt>
                <c:pt idx="2">
                  <c:v>1.2055162401568707E-2</c:v>
                </c:pt>
                <c:pt idx="3">
                  <c:v>1.4573467494292626E-2</c:v>
                </c:pt>
                <c:pt idx="4">
                  <c:v>2.7369380729825379E-2</c:v>
                </c:pt>
                <c:pt idx="5">
                  <c:v>5.7311569958218185E-2</c:v>
                </c:pt>
                <c:pt idx="6">
                  <c:v>7.114428661854677E-2</c:v>
                </c:pt>
                <c:pt idx="7">
                  <c:v>9.7506593054036417E-2</c:v>
                </c:pt>
                <c:pt idx="8">
                  <c:v>0.10304983717107505</c:v>
                </c:pt>
                <c:pt idx="9">
                  <c:v>0.60806229243802401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AF-4B39-BE7D-DAA9E5C33A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33153568"/>
        <c:axId val="333164992"/>
      </c:barChart>
      <c:catAx>
        <c:axId val="333163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 sz="1200" b="0"/>
            </a:pPr>
            <a:endParaRPr lang="zh-CN"/>
          </a:p>
        </c:txPr>
        <c:crossAx val="333164448"/>
        <c:crosses val="autoZero"/>
        <c:auto val="1"/>
        <c:lblAlgn val="ctr"/>
        <c:lblOffset val="1000"/>
        <c:noMultiLvlLbl val="0"/>
      </c:catAx>
      <c:valAx>
        <c:axId val="333164448"/>
        <c:scaling>
          <c:orientation val="minMax"/>
          <c:max val="0.65"/>
          <c:min val="-0.65"/>
        </c:scaling>
        <c:delete val="1"/>
        <c:axPos val="b"/>
        <c:numFmt formatCode="0.00%" sourceLinked="1"/>
        <c:majorTickMark val="out"/>
        <c:minorTickMark val="none"/>
        <c:tickLblPos val="nextTo"/>
        <c:crossAx val="333163360"/>
        <c:crosses val="autoZero"/>
        <c:crossBetween val="between"/>
        <c:minorUnit val="0.02"/>
      </c:valAx>
      <c:valAx>
        <c:axId val="333164992"/>
        <c:scaling>
          <c:orientation val="maxMin"/>
          <c:max val="0.34"/>
          <c:min val="-0.33000000000000201"/>
        </c:scaling>
        <c:delete val="1"/>
        <c:axPos val="t"/>
        <c:numFmt formatCode="0.00%" sourceLinked="1"/>
        <c:majorTickMark val="out"/>
        <c:minorTickMark val="none"/>
        <c:tickLblPos val="nextTo"/>
        <c:crossAx val="333153568"/>
        <c:crosses val="max"/>
        <c:crossBetween val="between"/>
        <c:majorUnit val="0.01"/>
      </c:valAx>
      <c:catAx>
        <c:axId val="333153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3316499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1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200" b="1" i="0" u="none" strike="noStrike" kern="1200" cap="all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sz="1200" b="1" i="0" u="none" strike="noStrike" kern="1200" cap="all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1" i="0" u="none" strike="noStrike" kern="1200" cap="all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sz="1200" b="1" i="0" u="none" strike="noStrike" kern="1200" cap="all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</a:t>
            </a: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分布</a:t>
            </a:r>
            <a:endParaRPr lang="zh-CN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9691929549622442"/>
          <c:y val="7.9467355967763782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9965734499"/>
          <c:y val="0.29071414618988078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'2019年2月'!$G$99</c:f>
              <c:strCache>
                <c:ptCount val="1"/>
                <c:pt idx="0">
                  <c:v>交易占比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8E9-406F-A488-A9531F3C904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8E9-406F-A488-A9531F3C904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8E9-406F-A488-A9531F3C904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8E9-406F-A488-A9531F3C904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8E9-406F-A488-A9531F3C904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8E9-406F-A488-A9531F3C9041}"/>
              </c:ext>
            </c:extLst>
          </c:dPt>
          <c:dLbls>
            <c:dLbl>
              <c:idx val="0"/>
              <c:layout>
                <c:manualLayout>
                  <c:x val="2.8795061331618002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E9-406F-A488-A9531F3C9041}"/>
                </c:ext>
              </c:extLst>
            </c:dLbl>
            <c:dLbl>
              <c:idx val="1"/>
              <c:layout>
                <c:manualLayout>
                  <c:x val="6.5189953381053933E-2"/>
                  <c:y val="-2.13216547606435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E9-406F-A488-A9531F3C9041}"/>
                </c:ext>
              </c:extLst>
            </c:dLbl>
            <c:dLbl>
              <c:idx val="2"/>
              <c:layout>
                <c:manualLayout>
                  <c:x val="2.4877390768351184E-2"/>
                  <c:y val="-2.22690057601318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8E9-406F-A488-A9531F3C9041}"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E9-406F-A488-A9531F3C9041}"/>
                </c:ext>
              </c:extLst>
            </c:dLbl>
            <c:dLbl>
              <c:idx val="4"/>
              <c:layout>
                <c:manualLayout>
                  <c:x val="-3.1308586426696702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E9-406F-A488-A9531F3C9041}"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E9-406F-A488-A9531F3C90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'2019年2月'!$H$97:$M$97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'2019年2月'!$H$99:$M$99</c:f>
              <c:numCache>
                <c:formatCode>0.00%</c:formatCode>
                <c:ptCount val="6"/>
                <c:pt idx="0">
                  <c:v>0.32795938009808134</c:v>
                </c:pt>
                <c:pt idx="1">
                  <c:v>0.23503974413128384</c:v>
                </c:pt>
                <c:pt idx="2">
                  <c:v>0.15795458627579467</c:v>
                </c:pt>
                <c:pt idx="3">
                  <c:v>0.14655594217188639</c:v>
                </c:pt>
                <c:pt idx="4">
                  <c:v>7.5150286948044626E-2</c:v>
                </c:pt>
                <c:pt idx="5">
                  <c:v>5.7340060374909109E-2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E9-406F-A488-A9531F3C90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altLang="zh-CN" sz="1200" b="1" i="0" cap="all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200" b="1" i="0" cap="all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cap="all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200" b="1" i="0" cap="all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月六大区域交易量分布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2681344777867782"/>
          <c:y val="1.183490769703878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pieChart>
        <c:varyColors val="1"/>
        <c:ser>
          <c:idx val="0"/>
          <c:order val="0"/>
          <c:tx>
            <c:strRef>
              <c:f>'2019年2月'!$G$101</c:f>
              <c:strCache>
                <c:ptCount val="1"/>
                <c:pt idx="0">
                  <c:v>交易占比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8E9-406F-A488-A9531F3C904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F8E9-406F-A488-A9531F3C904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F8E9-406F-A488-A9531F3C904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F8E9-406F-A488-A9531F3C904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F8E9-406F-A488-A9531F3C904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F8E9-406F-A488-A9531F3C9041}"/>
              </c:ext>
            </c:extLst>
          </c:dPt>
          <c:dLbls>
            <c:dLbl>
              <c:idx val="0"/>
              <c:layout>
                <c:manualLayout>
                  <c:x val="-2.3368410184045913E-2"/>
                  <c:y val="-5.943857185901275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909459441187782"/>
                      <c:h val="0.1933034923849668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8E9-406F-A488-A9531F3C9041}"/>
                </c:ext>
              </c:extLst>
            </c:dLbl>
            <c:dLbl>
              <c:idx val="1"/>
              <c:layout>
                <c:manualLayout>
                  <c:x val="5.2348297025248583E-2"/>
                  <c:y val="-2.24468749320502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59724637912745"/>
                      <c:h val="0.2000080763149638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8E9-406F-A488-A9531F3C9041}"/>
                </c:ext>
              </c:extLst>
            </c:dLbl>
            <c:dLbl>
              <c:idx val="2"/>
              <c:layout>
                <c:manualLayout>
                  <c:x val="4.2608724511306643E-2"/>
                  <c:y val="-6.67967160460848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782737813549802"/>
                      <c:h val="0.20706118429840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F8E9-406F-A488-A9531F3C9041}"/>
                </c:ext>
              </c:extLst>
            </c:dLbl>
            <c:dLbl>
              <c:idx val="3"/>
              <c:layout>
                <c:manualLayout>
                  <c:x val="3.9057608226691264E-2"/>
                  <c:y val="4.22108601586064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285033317067116"/>
                      <c:h val="0.201193430849659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8E9-406F-A488-A9531F3C9041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>
                      <a:solidFill>
                        <a:schemeClr val="accent5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F8E9-406F-A488-A9531F3C9041}"/>
                </c:ext>
              </c:extLst>
            </c:dLbl>
            <c:dLbl>
              <c:idx val="5"/>
              <c:layout>
                <c:manualLayout>
                  <c:x val="5.0617358308739382E-2"/>
                  <c:y val="3.31212782942822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E9-406F-A488-A9531F3C90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zh-CN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'2019年2月'!$H$93:$M$93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'2019年2月'!$H$101:$M$101</c:f>
              <c:numCache>
                <c:formatCode>0.00%</c:formatCode>
                <c:ptCount val="6"/>
                <c:pt idx="0">
                  <c:v>0.32487274894830565</c:v>
                </c:pt>
                <c:pt idx="1">
                  <c:v>0.24053934242700753</c:v>
                </c:pt>
                <c:pt idx="2">
                  <c:v>0.17052183575451921</c:v>
                </c:pt>
                <c:pt idx="3">
                  <c:v>0.12279215146736304</c:v>
                </c:pt>
                <c:pt idx="4">
                  <c:v>8.0864630928120795E-2</c:v>
                </c:pt>
                <c:pt idx="5">
                  <c:v>6.0409290474683783E-2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8E9-406F-A488-A9531F3C904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cap="all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baseline="0" dirty="0">
                <a:solidFill>
                  <a:schemeClr val="tx1"/>
                </a:solidFill>
                <a:effectLst/>
              </a:rPr>
              <a:t>2019</a:t>
            </a:r>
            <a:r>
              <a:rPr lang="zh-CN" altLang="zh-CN" sz="1200" b="1" i="0" baseline="0" dirty="0">
                <a:solidFill>
                  <a:schemeClr val="tx1"/>
                </a:solidFill>
                <a:effectLst/>
              </a:rPr>
              <a:t>年</a:t>
            </a:r>
            <a:r>
              <a:rPr lang="en-US" altLang="zh-CN" sz="1200" b="1" i="0" baseline="0" dirty="0">
                <a:solidFill>
                  <a:schemeClr val="tx1"/>
                </a:solidFill>
                <a:effectLst/>
              </a:rPr>
              <a:t>2</a:t>
            </a:r>
            <a:r>
              <a:rPr lang="zh-CN" altLang="en-US" sz="1200" b="1" i="0" baseline="0" dirty="0">
                <a:solidFill>
                  <a:schemeClr val="tx1"/>
                </a:solidFill>
                <a:effectLst/>
              </a:rPr>
              <a:t>月</a:t>
            </a:r>
            <a:r>
              <a:rPr lang="zh-CN" altLang="zh-CN" sz="1200" b="1" i="0" baseline="0" dirty="0">
                <a:solidFill>
                  <a:schemeClr val="tx1"/>
                </a:solidFill>
                <a:effectLst/>
              </a:rPr>
              <a:t>使用年限</a:t>
            </a:r>
            <a:r>
              <a:rPr lang="zh-CN" altLang="en-US" sz="1200" b="1" i="0" baseline="0" dirty="0">
                <a:solidFill>
                  <a:schemeClr val="tx1"/>
                </a:solidFill>
                <a:effectLst/>
              </a:rPr>
              <a:t>交易量分布</a:t>
            </a:r>
            <a:endParaRPr lang="zh-CN" altLang="zh-CN" sz="1200" b="1" dirty="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6221671879045013"/>
          <c:y val="2.5948764653652222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515718725423196"/>
          <c:y val="0.28551372023520216"/>
          <c:w val="0.54554982718788003"/>
          <c:h val="0.58017502506835494"/>
        </c:manualLayout>
      </c:layout>
      <c:doughnutChart>
        <c:varyColors val="1"/>
        <c:ser>
          <c:idx val="0"/>
          <c:order val="0"/>
          <c:tx>
            <c:strRef>
              <c:f>'2018年12月'!$C$191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D34-4B72-B71C-8487C6524BE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D34-4B72-B71C-8487C6524BE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D34-4B72-B71C-8487C6524BE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D34-4B72-B71C-8487C6524BE2}"/>
              </c:ext>
            </c:extLst>
          </c:dPt>
          <c:dLbls>
            <c:dLbl>
              <c:idx val="0"/>
              <c:layout>
                <c:manualLayout>
                  <c:x val="0.1948905461197365"/>
                  <c:y val="-9.34000165634034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4929084398"/>
                      <c:h val="0.134799760616534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D34-4B72-B71C-8487C6524BE2}"/>
                </c:ext>
              </c:extLst>
            </c:dLbl>
            <c:dLbl>
              <c:idx val="1"/>
              <c:layout>
                <c:manualLayout>
                  <c:x val="3.0511550104136701E-2"/>
                  <c:y val="0.11410251323337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4382713803375623"/>
                      <c:h val="9.92949251711139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D34-4B72-B71C-8487C6524BE2}"/>
                </c:ext>
              </c:extLst>
            </c:dLbl>
            <c:dLbl>
              <c:idx val="2"/>
              <c:layout>
                <c:manualLayout>
                  <c:x val="-0.14242338171909105"/>
                  <c:y val="2.74180998901508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noAutofit/>
                </a:bodyPr>
                <a:lstStyle/>
                <a:p>
                  <a:pPr algn="l"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69908115728296"/>
                      <c:h val="0.233556216677958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D34-4B72-B71C-8487C6524BE2}"/>
                </c:ext>
              </c:extLst>
            </c:dLbl>
            <c:dLbl>
              <c:idx val="3"/>
              <c:layout>
                <c:manualLayout>
                  <c:x val="1.3642938154604883E-3"/>
                  <c:y val="-0.124148202217242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2056656600062878"/>
                      <c:h val="0.119019634185855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D34-4B72-B71C-8487C6524B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'2018年12月'!$B$192:$B$195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'2018年12月'!$C$192:$C$195</c:f>
              <c:numCache>
                <c:formatCode>0.00%</c:formatCode>
                <c:ptCount val="4"/>
                <c:pt idx="0">
                  <c:v>0.23975428873674731</c:v>
                </c:pt>
                <c:pt idx="1">
                  <c:v>0.4189069837443592</c:v>
                </c:pt>
                <c:pt idx="2">
                  <c:v>0.23709972512941463</c:v>
                </c:pt>
                <c:pt idx="3">
                  <c:v>0.10423900238947886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D34-4B72-B71C-8487C6524B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2019年1</a:t>
            </a:r>
            <a:r>
              <a:rPr 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使用年限</a:t>
            </a:r>
            <a:r>
              <a:rPr 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交易量分布</a:t>
            </a:r>
          </a:p>
        </c:rich>
      </c:tx>
      <c:layout>
        <c:manualLayout>
          <c:xMode val="edge"/>
          <c:yMode val="edge"/>
          <c:x val="0.1476155077167943"/>
          <c:y val="1.396793327099118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doughnutChart>
        <c:varyColors val="1"/>
        <c:ser>
          <c:idx val="0"/>
          <c:order val="0"/>
          <c:tx>
            <c:strRef>
              <c:f>'2019年2月'!$F$140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639-4FBA-BAD9-CAF0005EA012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39-4FBA-BAD9-CAF0005EA01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2639-4FBA-BAD9-CAF0005EA01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39-4FBA-BAD9-CAF0005EA012}"/>
              </c:ext>
            </c:extLst>
          </c:dPt>
          <c:dLbls>
            <c:dLbl>
              <c:idx val="0"/>
              <c:layout>
                <c:manualLayout>
                  <c:x val="0.18117155526311765"/>
                  <c:y val="-3.85045683032228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469128178576465"/>
                      <c:h val="0.18822464655299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639-4FBA-BAD9-CAF0005EA012}"/>
                </c:ext>
              </c:extLst>
            </c:dLbl>
            <c:dLbl>
              <c:idx val="1"/>
              <c:layout>
                <c:manualLayout>
                  <c:x val="0.18459871141565398"/>
                  <c:y val="2.64015164025754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639-4FBA-BAD9-CAF0005EA012}"/>
                </c:ext>
              </c:extLst>
            </c:dLbl>
            <c:dLbl>
              <c:idx val="2"/>
              <c:layout>
                <c:manualLayout>
                  <c:x val="-0.16554141007190795"/>
                  <c:y val="2.24275272775174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bg2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39-4FBA-BAD9-CAF0005EA012}"/>
                </c:ext>
              </c:extLst>
            </c:dLbl>
            <c:dLbl>
              <c:idx val="3"/>
              <c:layout>
                <c:manualLayout>
                  <c:x val="-0.10615989220548197"/>
                  <c:y val="-0.134617363082825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2876096529667307"/>
                      <c:h val="0.15457177685679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639-4FBA-BAD9-CAF0005EA0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'2019年2月'!$B$141:$B$144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'2019年2月'!$F$141:$F$144</c:f>
              <c:numCache>
                <c:formatCode>0.00%</c:formatCode>
                <c:ptCount val="4"/>
                <c:pt idx="0">
                  <c:v>0.23287714690494218</c:v>
                </c:pt>
                <c:pt idx="1">
                  <c:v>0.42986269325588211</c:v>
                </c:pt>
                <c:pt idx="2">
                  <c:v>0.23002532080956464</c:v>
                </c:pt>
                <c:pt idx="3">
                  <c:v>0.10723483902961108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39-4FBA-BAD9-CAF0005EA0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 algn="ctr" rtl="0">
              <a:defRPr sz="1200"/>
            </a:pPr>
            <a:r>
              <a:rPr lang="en-US" sz="1200"/>
              <a:t>2019</a:t>
            </a:r>
            <a:r>
              <a:rPr lang="zh-CN" sz="1200"/>
              <a:t>年</a:t>
            </a:r>
            <a:r>
              <a:rPr lang="en-US" sz="1200"/>
              <a:t>2</a:t>
            </a:r>
            <a:r>
              <a:rPr lang="zh-CN" sz="1200"/>
              <a:t>月二手车交易价格区间分布</a:t>
            </a:r>
          </a:p>
        </c:rich>
      </c:tx>
      <c:layout>
        <c:manualLayout>
          <c:xMode val="edge"/>
          <c:yMode val="edge"/>
          <c:x val="0.19939273949283534"/>
          <c:y val="1.7412219797659192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497"/>
        </c:manualLayout>
      </c:layout>
      <c:doughnutChart>
        <c:varyColors val="1"/>
        <c:ser>
          <c:idx val="0"/>
          <c:order val="0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639-4FBA-BAD9-CAF0005EA01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2639-4FBA-BAD9-CAF0005EA01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2639-4FBA-BAD9-CAF0005EA01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2639-4FBA-BAD9-CAF0005EA012}"/>
              </c:ext>
            </c:extLst>
          </c:dPt>
          <c:dLbls>
            <c:dLbl>
              <c:idx val="6"/>
              <c:layout>
                <c:manualLayout>
                  <c:x val="-5.5419721478807632E-3"/>
                  <c:y val="-3.70491382428789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C40-4471-ACD7-3BE80075CAE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'2019年2月'!$A$179:$A$185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'2019年2月'!$B$179:$B$185</c:f>
              <c:numCache>
                <c:formatCode>0.00%</c:formatCode>
                <c:ptCount val="7"/>
                <c:pt idx="0">
                  <c:v>0.40827390364322824</c:v>
                </c:pt>
                <c:pt idx="1">
                  <c:v>0.19174545806576526</c:v>
                </c:pt>
                <c:pt idx="2">
                  <c:v>0.16974840534813429</c:v>
                </c:pt>
                <c:pt idx="3">
                  <c:v>0.10481138468488818</c:v>
                </c:pt>
                <c:pt idx="4">
                  <c:v>4.1638430841051129E-2</c:v>
                </c:pt>
                <c:pt idx="5">
                  <c:v>6.6335366312777658E-2</c:v>
                </c:pt>
                <c:pt idx="6">
                  <c:v>1.7447051104155238E-2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39-4FBA-BAD9-CAF0005EA0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 algn="ctr" rtl="0">
              <a:defRPr sz="1200"/>
            </a:pPr>
            <a:r>
              <a:rPr lang="en-US" sz="1200"/>
              <a:t>2018</a:t>
            </a:r>
            <a:r>
              <a:rPr lang="zh-CN" sz="1200"/>
              <a:t>年</a:t>
            </a:r>
            <a:r>
              <a:rPr lang="en-US" sz="1200"/>
              <a:t>2</a:t>
            </a:r>
            <a:r>
              <a:rPr lang="zh-CN" sz="1200"/>
              <a:t>月二手车交易价格区间分布</a:t>
            </a:r>
          </a:p>
        </c:rich>
      </c:tx>
      <c:layout>
        <c:manualLayout>
          <c:xMode val="edge"/>
          <c:yMode val="edge"/>
          <c:x val="0.22433161415829878"/>
          <c:y val="2.1117127461542567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520669156044917"/>
          <c:y val="0.21812046567544205"/>
          <c:w val="0.51828149606299201"/>
          <c:h val="0.75785775912959497"/>
        </c:manualLayout>
      </c:layout>
      <c:doughnutChart>
        <c:varyColors val="1"/>
        <c:ser>
          <c:idx val="0"/>
          <c:order val="0"/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639-4FBA-BAD9-CAF0005EA012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2639-4FBA-BAD9-CAF0005EA012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2639-4FBA-BAD9-CAF0005EA012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2639-4FBA-BAD9-CAF0005EA012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'2019年2月'!$A$180:$A$186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'2019年2月'!$C$180:$C$186</c:f>
              <c:numCache>
                <c:formatCode>0.00%</c:formatCode>
                <c:ptCount val="7"/>
                <c:pt idx="0">
                  <c:v>0.366766174023686</c:v>
                </c:pt>
                <c:pt idx="1">
                  <c:v>0.19384359400998336</c:v>
                </c:pt>
                <c:pt idx="2">
                  <c:v>0.16948468239209161</c:v>
                </c:pt>
                <c:pt idx="3">
                  <c:v>0.11698639522364686</c:v>
                </c:pt>
                <c:pt idx="4">
                  <c:v>4.5671429969658416E-2</c:v>
                </c:pt>
                <c:pt idx="5">
                  <c:v>7.9609963785847115E-2</c:v>
                </c:pt>
                <c:pt idx="6">
                  <c:v>2.763776059508662E-2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639-4FBA-BAD9-CAF0005EA0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 w="25400">
          <a:noFill/>
        </a:ln>
      </c:spPr>
    </c:plotArea>
    <c:legend>
      <c:legendPos val="r"/>
      <c:overlay val="0"/>
    </c:legend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22.97%</a:t>
          </a:r>
          <a:endParaRPr lang="zh-CN" altLang="en-US" sz="1000" b="0" i="0" u="none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19.82%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10.48%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36.96%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7.25%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13.04%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29.83%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6.92%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06466" y="985440"/>
          <a:ext cx="527867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7867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22.97%</a:t>
          </a:r>
          <a:endParaRPr lang="zh-CN" altLang="en-US" sz="1000" b="0" i="0" u="none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19.82%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34333" y="83056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684476" y="880708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0975" y="83056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10975" y="830565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10.48%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7492" y="1659805"/>
        <a:ext cx="513601" cy="342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36.96%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13.04%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7.25%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0.23841</cdr:x>
      <cdr:y>0.42925</cdr:y>
    </cdr:from>
    <cdr:to>
      <cdr:x>0.51758</cdr:x>
      <cdr:y>0.57075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63815" y="1469969"/>
          <a:ext cx="1128597" cy="4845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2018</a:t>
          </a:r>
          <a:r>
            <a: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年</a:t>
          </a:r>
          <a:r>
            <a:rPr lang="en-US" altLang="zh-CN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1-2</a:t>
          </a:r>
          <a:r>
            <a:rPr lang="zh-CN" altLang="en-US" sz="18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59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3835358900"/>
      </p:ext>
    </p:extLst>
  </p:cSld>
  <p:clrMapOvr>
    <a:masterClrMapping/>
  </p:clrMapOvr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333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7607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2994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2903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084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120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2019/4/1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337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443067" y="2545759"/>
            <a:ext cx="6675225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200.51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1.15%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1284.05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5.21%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年二手车市场整体表现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6778" y="6096000"/>
            <a:ext cx="4399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年，同为累计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月份数据</a:t>
            </a:r>
          </a:p>
        </p:txBody>
      </p:sp>
      <p:graphicFrame>
        <p:nvGraphicFramePr>
          <p:cNvPr id="27" name="图表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569123"/>
              </p:ext>
            </p:extLst>
          </p:nvPr>
        </p:nvGraphicFramePr>
        <p:xfrm>
          <a:off x="291601" y="2356024"/>
          <a:ext cx="4404138" cy="35093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图表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0816319"/>
              </p:ext>
            </p:extLst>
          </p:nvPr>
        </p:nvGraphicFramePr>
        <p:xfrm>
          <a:off x="4695738" y="2411361"/>
          <a:ext cx="4448262" cy="3571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6829583" y="3360356"/>
            <a:ext cx="616681" cy="555339"/>
            <a:chOff x="2318620" y="3494904"/>
            <a:chExt cx="864976" cy="524719"/>
          </a:xfrm>
        </p:grpSpPr>
        <p:sp>
          <p:nvSpPr>
            <p:cNvPr id="23" name="上箭头 22"/>
            <p:cNvSpPr/>
            <p:nvPr/>
          </p:nvSpPr>
          <p:spPr>
            <a:xfrm>
              <a:off x="2318620" y="3494904"/>
              <a:ext cx="864976" cy="524719"/>
            </a:xfrm>
            <a:prstGeom prst="upArrow">
              <a:avLst>
                <a:gd name="adj1" fmla="val 63270"/>
                <a:gd name="adj2" fmla="val 5000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2365618" y="3640940"/>
              <a:ext cx="807635" cy="232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5.21%</a:t>
              </a: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64888" y="3514914"/>
            <a:ext cx="616681" cy="555339"/>
            <a:chOff x="2318620" y="3494904"/>
            <a:chExt cx="864976" cy="524719"/>
          </a:xfrm>
        </p:grpSpPr>
        <p:sp>
          <p:nvSpPr>
            <p:cNvPr id="14" name="上箭头 13"/>
            <p:cNvSpPr/>
            <p:nvPr/>
          </p:nvSpPr>
          <p:spPr>
            <a:xfrm>
              <a:off x="2318620" y="3494904"/>
              <a:ext cx="864976" cy="524719"/>
            </a:xfrm>
            <a:prstGeom prst="upArrow">
              <a:avLst>
                <a:gd name="adj1" fmla="val 63270"/>
                <a:gd name="adj2" fmla="val 5000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2375961" y="3640940"/>
              <a:ext cx="807635" cy="232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1.15%</a:t>
              </a: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19531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124.59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，是二手车市场主要交易车型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19.76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万辆；货车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18.49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15.08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万辆。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年各细分车型交易情况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126213"/>
              </p:ext>
            </p:extLst>
          </p:nvPr>
        </p:nvGraphicFramePr>
        <p:xfrm>
          <a:off x="481913" y="2244220"/>
          <a:ext cx="8180173" cy="3714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5930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三、历年二手车车龄分布</a:t>
            </a: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42.55%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23.56% 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，二手车限迁逐步取消，使得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年以及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年以上车辆占比有所增加。</a:t>
            </a: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1391226"/>
              </p:ext>
            </p:extLst>
          </p:nvPr>
        </p:nvGraphicFramePr>
        <p:xfrm>
          <a:off x="444843" y="2026509"/>
          <a:ext cx="8213125" cy="3919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6867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2098" y="1134271"/>
            <a:ext cx="8571815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月，只有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万元及以下价格区间的二手车交易量同比上升，涨幅为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4.19%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；其余价格区间车辆交易量都同比下降。</a:t>
            </a:r>
            <a:endParaRPr lang="en-US" altLang="zh-CN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599" y="381000"/>
            <a:ext cx="5926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717142162"/>
              </p:ext>
            </p:extLst>
          </p:nvPr>
        </p:nvGraphicFramePr>
        <p:xfrm>
          <a:off x="4720280" y="2299008"/>
          <a:ext cx="4042719" cy="3424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0549347"/>
              </p:ext>
            </p:extLst>
          </p:nvPr>
        </p:nvGraphicFramePr>
        <p:xfrm>
          <a:off x="0" y="2299008"/>
          <a:ext cx="4583206" cy="3424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1"/>
          <p:cNvSpPr txBox="1"/>
          <p:nvPr/>
        </p:nvSpPr>
        <p:spPr>
          <a:xfrm>
            <a:off x="1607342" y="3959829"/>
            <a:ext cx="1019563" cy="392951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8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8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8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300562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五、历年二手车交易均价趋势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8827941"/>
              </p:ext>
            </p:extLst>
          </p:nvPr>
        </p:nvGraphicFramePr>
        <p:xfrm>
          <a:off x="477795" y="1600250"/>
          <a:ext cx="8402594" cy="4467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8049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231" y="1440856"/>
            <a:ext cx="5888441" cy="4697187"/>
          </a:xfrm>
        </p:spPr>
      </p:pic>
      <p:pic>
        <p:nvPicPr>
          <p:cNvPr id="7" name="内容占位符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640" y="1440855"/>
            <a:ext cx="7851255" cy="4697187"/>
          </a:xfrm>
        </p:spPr>
      </p:pic>
      <p:sp>
        <p:nvSpPr>
          <p:cNvPr id="8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zh-CN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2100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1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6718410"/>
              </p:ext>
            </p:extLst>
          </p:nvPr>
        </p:nvGraphicFramePr>
        <p:xfrm>
          <a:off x="403654" y="2482919"/>
          <a:ext cx="8542637" cy="3655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263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1" y="381600"/>
            <a:ext cx="5414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587664"/>
              </p:ext>
            </p:extLst>
          </p:nvPr>
        </p:nvGraphicFramePr>
        <p:xfrm>
          <a:off x="450026" y="1700585"/>
          <a:ext cx="8188410" cy="3999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180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月省市转籍情况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8600" y="1125810"/>
            <a:ext cx="85598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年，全国的转籍比例为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30.41%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本月，吉林转籍比例最高，西藏转籍比例最低。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550638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8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56.14%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55.78%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41.15%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32.46%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流通活跃区域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647848"/>
              </p:ext>
            </p:extLst>
          </p:nvPr>
        </p:nvGraphicFramePr>
        <p:xfrm>
          <a:off x="4806271" y="2928939"/>
          <a:ext cx="32684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24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8.29%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8.09%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贵州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4.61%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3.17%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1.10%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流通迟滞区域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月转籍车辆转入地分析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771387" y="1300412"/>
            <a:ext cx="3345025" cy="2003532"/>
            <a:chOff x="1429392" y="4061216"/>
            <a:chExt cx="3345025" cy="2003532"/>
          </a:xfrm>
        </p:grpSpPr>
        <p:graphicFrame>
          <p:nvGraphicFramePr>
            <p:cNvPr id="63" name="图示 62"/>
            <p:cNvGraphicFramePr/>
            <p:nvPr>
              <p:extLst/>
            </p:nvPr>
          </p:nvGraphicFramePr>
          <p:xfrm>
            <a:off x="1429392" y="4061216"/>
            <a:ext cx="334502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25" name="浙江"/>
            <p:cNvSpPr>
              <a:spLocks/>
            </p:cNvSpPr>
            <p:nvPr/>
          </p:nvSpPr>
          <p:spPr bwMode="auto">
            <a:xfrm>
              <a:off x="2067888" y="4759142"/>
              <a:ext cx="521147" cy="539094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2147483646 w 1493"/>
                <a:gd name="T19" fmla="*/ 2147483646 h 1731"/>
                <a:gd name="T20" fmla="*/ 2147483646 w 1493"/>
                <a:gd name="T21" fmla="*/ 2147483646 h 1731"/>
                <a:gd name="T22" fmla="*/ 2147483646 w 1493"/>
                <a:gd name="T23" fmla="*/ 2147483646 h 1731"/>
                <a:gd name="T24" fmla="*/ 2147483646 w 1493"/>
                <a:gd name="T25" fmla="*/ 2147483646 h 1731"/>
                <a:gd name="T26" fmla="*/ 2147483646 w 1493"/>
                <a:gd name="T27" fmla="*/ 2147483646 h 1731"/>
                <a:gd name="T28" fmla="*/ 2147483646 w 1493"/>
                <a:gd name="T29" fmla="*/ 2147483646 h 1731"/>
                <a:gd name="T30" fmla="*/ 2147483646 w 1493"/>
                <a:gd name="T31" fmla="*/ 2147483646 h 1731"/>
                <a:gd name="T32" fmla="*/ 2147483646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2147483646 h 1731"/>
                <a:gd name="T44" fmla="*/ 2147483646 w 1493"/>
                <a:gd name="T45" fmla="*/ 2147483646 h 1731"/>
                <a:gd name="T46" fmla="*/ 2147483646 w 1493"/>
                <a:gd name="T47" fmla="*/ 2147483646 h 1731"/>
                <a:gd name="T48" fmla="*/ 2147483646 w 1493"/>
                <a:gd name="T49" fmla="*/ 2147483646 h 1731"/>
                <a:gd name="T50" fmla="*/ 2147483646 w 1493"/>
                <a:gd name="T51" fmla="*/ 2147483646 h 1731"/>
                <a:gd name="T52" fmla="*/ 2147483646 w 1493"/>
                <a:gd name="T53" fmla="*/ 2147483646 h 1731"/>
                <a:gd name="T54" fmla="*/ 2147483646 w 1493"/>
                <a:gd name="T55" fmla="*/ 2147483646 h 1731"/>
                <a:gd name="T56" fmla="*/ 2147483646 w 1493"/>
                <a:gd name="T57" fmla="*/ 2147483646 h 1731"/>
                <a:gd name="T58" fmla="*/ 2147483646 w 1493"/>
                <a:gd name="T59" fmla="*/ 2147483646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BDD7EE"/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浙江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4707" y="3972560"/>
            <a:ext cx="3145975" cy="2003532"/>
            <a:chOff x="5039757" y="3906519"/>
            <a:chExt cx="3145975" cy="2003532"/>
          </a:xfrm>
        </p:grpSpPr>
        <p:graphicFrame>
          <p:nvGraphicFramePr>
            <p:cNvPr id="107" name="图示 106"/>
            <p:cNvGraphicFramePr/>
            <p:nvPr>
              <p:extLst/>
            </p:nvPr>
          </p:nvGraphicFramePr>
          <p:xfrm>
            <a:off x="5039757" y="3906519"/>
            <a:ext cx="314597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129" name="四川"/>
            <p:cNvSpPr>
              <a:spLocks/>
            </p:cNvSpPr>
            <p:nvPr/>
          </p:nvSpPr>
          <p:spPr bwMode="auto">
            <a:xfrm>
              <a:off x="5441294" y="4632029"/>
              <a:ext cx="658458" cy="525063"/>
            </a:xfrm>
            <a:custGeom>
              <a:avLst/>
              <a:gdLst>
                <a:gd name="T0" fmla="*/ 2147483646 w 4006"/>
                <a:gd name="T1" fmla="*/ 2147483646 h 3723"/>
                <a:gd name="T2" fmla="*/ 2147483646 w 4006"/>
                <a:gd name="T3" fmla="*/ 2147483646 h 3723"/>
                <a:gd name="T4" fmla="*/ 2147483646 w 4006"/>
                <a:gd name="T5" fmla="*/ 2147483646 h 3723"/>
                <a:gd name="T6" fmla="*/ 2147483646 w 4006"/>
                <a:gd name="T7" fmla="*/ 2147483646 h 3723"/>
                <a:gd name="T8" fmla="*/ 2147483646 w 4006"/>
                <a:gd name="T9" fmla="*/ 2147483646 h 3723"/>
                <a:gd name="T10" fmla="*/ 2147483646 w 4006"/>
                <a:gd name="T11" fmla="*/ 2147483646 h 3723"/>
                <a:gd name="T12" fmla="*/ 2147483646 w 4006"/>
                <a:gd name="T13" fmla="*/ 2147483646 h 3723"/>
                <a:gd name="T14" fmla="*/ 2147483646 w 4006"/>
                <a:gd name="T15" fmla="*/ 2147483646 h 3723"/>
                <a:gd name="T16" fmla="*/ 2147483646 w 4006"/>
                <a:gd name="T17" fmla="*/ 2147483646 h 3723"/>
                <a:gd name="T18" fmla="*/ 2147483646 w 4006"/>
                <a:gd name="T19" fmla="*/ 2147483646 h 3723"/>
                <a:gd name="T20" fmla="*/ 2147483646 w 4006"/>
                <a:gd name="T21" fmla="*/ 2147483646 h 3723"/>
                <a:gd name="T22" fmla="*/ 2147483646 w 4006"/>
                <a:gd name="T23" fmla="*/ 2147483646 h 3723"/>
                <a:gd name="T24" fmla="*/ 2147483646 w 4006"/>
                <a:gd name="T25" fmla="*/ 2147483646 h 3723"/>
                <a:gd name="T26" fmla="*/ 2147483646 w 4006"/>
                <a:gd name="T27" fmla="*/ 2147483646 h 3723"/>
                <a:gd name="T28" fmla="*/ 2147483646 w 4006"/>
                <a:gd name="T29" fmla="*/ 2147483646 h 3723"/>
                <a:gd name="T30" fmla="*/ 2147483646 w 4006"/>
                <a:gd name="T31" fmla="*/ 2147483646 h 3723"/>
                <a:gd name="T32" fmla="*/ 2147483646 w 4006"/>
                <a:gd name="T33" fmla="*/ 2147483646 h 3723"/>
                <a:gd name="T34" fmla="*/ 2147483646 w 4006"/>
                <a:gd name="T35" fmla="*/ 2147483646 h 3723"/>
                <a:gd name="T36" fmla="*/ 2147483646 w 4006"/>
                <a:gd name="T37" fmla="*/ 2147483646 h 3723"/>
                <a:gd name="T38" fmla="*/ 2147483646 w 4006"/>
                <a:gd name="T39" fmla="*/ 2147483646 h 3723"/>
                <a:gd name="T40" fmla="*/ 2147483646 w 4006"/>
                <a:gd name="T41" fmla="*/ 2147483646 h 3723"/>
                <a:gd name="T42" fmla="*/ 2147483646 w 4006"/>
                <a:gd name="T43" fmla="*/ 2147483646 h 3723"/>
                <a:gd name="T44" fmla="*/ 2147483646 w 4006"/>
                <a:gd name="T45" fmla="*/ 2147483646 h 3723"/>
                <a:gd name="T46" fmla="*/ 2147483646 w 4006"/>
                <a:gd name="T47" fmla="*/ 2147483646 h 3723"/>
                <a:gd name="T48" fmla="*/ 2147483646 w 4006"/>
                <a:gd name="T49" fmla="*/ 2147483646 h 3723"/>
                <a:gd name="T50" fmla="*/ 2147483646 w 4006"/>
                <a:gd name="T51" fmla="*/ 2147483646 h 3723"/>
                <a:gd name="T52" fmla="*/ 2147483646 w 4006"/>
                <a:gd name="T53" fmla="*/ 2147483646 h 3723"/>
                <a:gd name="T54" fmla="*/ 2147483646 w 4006"/>
                <a:gd name="T55" fmla="*/ 2147483646 h 3723"/>
                <a:gd name="T56" fmla="*/ 2147483646 w 4006"/>
                <a:gd name="T57" fmla="*/ 2147483646 h 3723"/>
                <a:gd name="T58" fmla="*/ 2147483646 w 4006"/>
                <a:gd name="T59" fmla="*/ 2147483646 h 3723"/>
                <a:gd name="T60" fmla="*/ 2147483646 w 4006"/>
                <a:gd name="T61" fmla="*/ 2147483646 h 3723"/>
                <a:gd name="T62" fmla="*/ 2147483646 w 4006"/>
                <a:gd name="T63" fmla="*/ 2147483646 h 3723"/>
                <a:gd name="T64" fmla="*/ 2147483646 w 4006"/>
                <a:gd name="T65" fmla="*/ 2147483646 h 3723"/>
                <a:gd name="T66" fmla="*/ 2147483646 w 4006"/>
                <a:gd name="T67" fmla="*/ 2147483646 h 3723"/>
                <a:gd name="T68" fmla="*/ 2147483646 w 4006"/>
                <a:gd name="T69" fmla="*/ 2147483646 h 3723"/>
                <a:gd name="T70" fmla="*/ 2147483646 w 4006"/>
                <a:gd name="T71" fmla="*/ 2147483646 h 3723"/>
                <a:gd name="T72" fmla="*/ 2147483646 w 4006"/>
                <a:gd name="T73" fmla="*/ 2147483646 h 3723"/>
                <a:gd name="T74" fmla="*/ 2147483646 w 4006"/>
                <a:gd name="T75" fmla="*/ 2147483646 h 3723"/>
                <a:gd name="T76" fmla="*/ 2147483646 w 4006"/>
                <a:gd name="T77" fmla="*/ 2147483646 h 3723"/>
                <a:gd name="T78" fmla="*/ 2147483646 w 4006"/>
                <a:gd name="T79" fmla="*/ 2147483646 h 3723"/>
                <a:gd name="T80" fmla="*/ 2147483646 w 4006"/>
                <a:gd name="T81" fmla="*/ 2147483646 h 3723"/>
                <a:gd name="T82" fmla="*/ 2147483646 w 4006"/>
                <a:gd name="T83" fmla="*/ 2147483646 h 3723"/>
                <a:gd name="T84" fmla="*/ 2147483646 w 4006"/>
                <a:gd name="T85" fmla="*/ 2147483646 h 3723"/>
                <a:gd name="T86" fmla="*/ 2147483646 w 4006"/>
                <a:gd name="T87" fmla="*/ 2147483646 h 3723"/>
                <a:gd name="T88" fmla="*/ 2147483646 w 4006"/>
                <a:gd name="T89" fmla="*/ 2147483646 h 3723"/>
                <a:gd name="T90" fmla="*/ 2147483646 w 4006"/>
                <a:gd name="T91" fmla="*/ 2147483646 h 3723"/>
                <a:gd name="T92" fmla="*/ 2147483646 w 4006"/>
                <a:gd name="T93" fmla="*/ 2147483646 h 3723"/>
                <a:gd name="T94" fmla="*/ 2147483646 w 4006"/>
                <a:gd name="T95" fmla="*/ 2147483646 h 3723"/>
                <a:gd name="T96" fmla="*/ 2147483646 w 4006"/>
                <a:gd name="T97" fmla="*/ 2147483646 h 3723"/>
                <a:gd name="T98" fmla="*/ 2147483646 w 4006"/>
                <a:gd name="T99" fmla="*/ 2147483646 h 3723"/>
                <a:gd name="T100" fmla="*/ 2147483646 w 4006"/>
                <a:gd name="T101" fmla="*/ 2147483646 h 3723"/>
                <a:gd name="T102" fmla="*/ 2147483646 w 4006"/>
                <a:gd name="T103" fmla="*/ 2147483646 h 3723"/>
                <a:gd name="T104" fmla="*/ 2147483646 w 4006"/>
                <a:gd name="T105" fmla="*/ 2147483646 h 3723"/>
                <a:gd name="T106" fmla="*/ 2147483646 w 4006"/>
                <a:gd name="T107" fmla="*/ 2147483646 h 3723"/>
                <a:gd name="T108" fmla="*/ 2147483646 w 4006"/>
                <a:gd name="T109" fmla="*/ 2147483646 h 3723"/>
                <a:gd name="T110" fmla="*/ 2147483646 w 4006"/>
                <a:gd name="T111" fmla="*/ 2147483646 h 3723"/>
                <a:gd name="T112" fmla="*/ 2147483646 w 4006"/>
                <a:gd name="T113" fmla="*/ 2147483646 h 3723"/>
                <a:gd name="T114" fmla="*/ 2147483646 w 4006"/>
                <a:gd name="T115" fmla="*/ 2147483646 h 3723"/>
                <a:gd name="T116" fmla="*/ 2147483646 w 4006"/>
                <a:gd name="T117" fmla="*/ 2147483646 h 3723"/>
                <a:gd name="T118" fmla="*/ 2147483646 w 4006"/>
                <a:gd name="T119" fmla="*/ 2147483646 h 3723"/>
                <a:gd name="T120" fmla="*/ 2147483646 w 4006"/>
                <a:gd name="T121" fmla="*/ 2147483646 h 3723"/>
                <a:gd name="T122" fmla="*/ 2147483646 w 4006"/>
                <a:gd name="T123" fmla="*/ 2147483646 h 3723"/>
                <a:gd name="T124" fmla="*/ 2147483646 w 4006"/>
                <a:gd name="T125" fmla="*/ 2147483646 h 37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06"/>
                <a:gd name="T190" fmla="*/ 0 h 3723"/>
                <a:gd name="T191" fmla="*/ 4006 w 4006"/>
                <a:gd name="T192" fmla="*/ 3723 h 37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四川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2014" y="1332694"/>
            <a:ext cx="2235419" cy="2002927"/>
            <a:chOff x="2064087" y="3548673"/>
            <a:chExt cx="2235419" cy="2002927"/>
          </a:xfrm>
        </p:grpSpPr>
        <p:sp>
          <p:nvSpPr>
            <p:cNvPr id="66" name="任意多边形 65"/>
            <p:cNvSpPr/>
            <p:nvPr/>
          </p:nvSpPr>
          <p:spPr>
            <a:xfrm rot="3370477">
              <a:off x="2627607" y="4979797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任意多边形 67"/>
            <p:cNvSpPr/>
            <p:nvPr/>
          </p:nvSpPr>
          <p:spPr>
            <a:xfrm rot="1739548">
              <a:off x="2785193" y="4775006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任意多边形 85"/>
            <p:cNvSpPr/>
            <p:nvPr/>
          </p:nvSpPr>
          <p:spPr>
            <a:xfrm>
              <a:off x="2819649" y="4536489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任意多边形 87"/>
            <p:cNvSpPr/>
            <p:nvPr/>
          </p:nvSpPr>
          <p:spPr>
            <a:xfrm rot="19860452">
              <a:off x="2785193" y="4297971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任意多边形 88"/>
            <p:cNvSpPr/>
            <p:nvPr/>
          </p:nvSpPr>
          <p:spPr>
            <a:xfrm rot="18229523">
              <a:off x="2627607" y="4092021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任意多边形 96"/>
            <p:cNvSpPr/>
            <p:nvPr/>
          </p:nvSpPr>
          <p:spPr>
            <a:xfrm>
              <a:off x="3012941" y="35486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黑龙江</a:t>
              </a: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405578" y="35486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35.56%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278282" y="392960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辽宁</a:t>
              </a: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670918" y="392960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31.31%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371457" y="4378938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内蒙古</a:t>
              </a: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764093" y="4378938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14.29%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3278282" y="48282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山东 </a:t>
              </a: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70918" y="48282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7.60%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012941" y="520920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河南</a:t>
              </a: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05578" y="520920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1.82%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064087" y="4247270"/>
              <a:ext cx="730847" cy="650115"/>
              <a:chOff x="450363" y="3723472"/>
              <a:chExt cx="730847" cy="650115"/>
            </a:xfrm>
          </p:grpSpPr>
          <p:sp>
            <p:nvSpPr>
              <p:cNvPr id="46" name="吉林"/>
              <p:cNvSpPr>
                <a:spLocks/>
              </p:cNvSpPr>
              <p:nvPr/>
            </p:nvSpPr>
            <p:spPr bwMode="auto">
              <a:xfrm>
                <a:off x="450363" y="3723472"/>
                <a:ext cx="730847" cy="650115"/>
              </a:xfrm>
              <a:custGeom>
                <a:avLst/>
                <a:gdLst>
                  <a:gd name="T0" fmla="*/ 2147483646 w 3070"/>
                  <a:gd name="T1" fmla="*/ 2147483646 h 2270"/>
                  <a:gd name="T2" fmla="*/ 2147483646 w 3070"/>
                  <a:gd name="T3" fmla="*/ 2147483646 h 2270"/>
                  <a:gd name="T4" fmla="*/ 2147483646 w 3070"/>
                  <a:gd name="T5" fmla="*/ 2147483646 h 2270"/>
                  <a:gd name="T6" fmla="*/ 2147483646 w 3070"/>
                  <a:gd name="T7" fmla="*/ 2147483646 h 2270"/>
                  <a:gd name="T8" fmla="*/ 2147483646 w 3070"/>
                  <a:gd name="T9" fmla="*/ 2147483646 h 2270"/>
                  <a:gd name="T10" fmla="*/ 2147483646 w 3070"/>
                  <a:gd name="T11" fmla="*/ 2147483646 h 2270"/>
                  <a:gd name="T12" fmla="*/ 2147483646 w 3070"/>
                  <a:gd name="T13" fmla="*/ 2147483646 h 2270"/>
                  <a:gd name="T14" fmla="*/ 2147483646 w 3070"/>
                  <a:gd name="T15" fmla="*/ 2147483646 h 2270"/>
                  <a:gd name="T16" fmla="*/ 2147483646 w 3070"/>
                  <a:gd name="T17" fmla="*/ 2147483646 h 2270"/>
                  <a:gd name="T18" fmla="*/ 2147483646 w 3070"/>
                  <a:gd name="T19" fmla="*/ 2147483646 h 2270"/>
                  <a:gd name="T20" fmla="*/ 2147483646 w 3070"/>
                  <a:gd name="T21" fmla="*/ 2147483646 h 2270"/>
                  <a:gd name="T22" fmla="*/ 2147483646 w 3070"/>
                  <a:gd name="T23" fmla="*/ 2147483646 h 2270"/>
                  <a:gd name="T24" fmla="*/ 2147483646 w 3070"/>
                  <a:gd name="T25" fmla="*/ 2147483646 h 2270"/>
                  <a:gd name="T26" fmla="*/ 2147483646 w 3070"/>
                  <a:gd name="T27" fmla="*/ 2147483646 h 2270"/>
                  <a:gd name="T28" fmla="*/ 2147483646 w 3070"/>
                  <a:gd name="T29" fmla="*/ 2147483646 h 2270"/>
                  <a:gd name="T30" fmla="*/ 2147483646 w 3070"/>
                  <a:gd name="T31" fmla="*/ 2147483646 h 2270"/>
                  <a:gd name="T32" fmla="*/ 2147483646 w 3070"/>
                  <a:gd name="T33" fmla="*/ 2147483646 h 2270"/>
                  <a:gd name="T34" fmla="*/ 2147483646 w 3070"/>
                  <a:gd name="T35" fmla="*/ 2147483646 h 2270"/>
                  <a:gd name="T36" fmla="*/ 2147483646 w 3070"/>
                  <a:gd name="T37" fmla="*/ 2147483646 h 2270"/>
                  <a:gd name="T38" fmla="*/ 2147483646 w 3070"/>
                  <a:gd name="T39" fmla="*/ 2147483646 h 2270"/>
                  <a:gd name="T40" fmla="*/ 2147483646 w 3070"/>
                  <a:gd name="T41" fmla="*/ 2147483646 h 2270"/>
                  <a:gd name="T42" fmla="*/ 2147483646 w 3070"/>
                  <a:gd name="T43" fmla="*/ 2147483646 h 2270"/>
                  <a:gd name="T44" fmla="*/ 2147483646 w 3070"/>
                  <a:gd name="T45" fmla="*/ 2147483646 h 2270"/>
                  <a:gd name="T46" fmla="*/ 2147483646 w 3070"/>
                  <a:gd name="T47" fmla="*/ 2147483646 h 2270"/>
                  <a:gd name="T48" fmla="*/ 2147483646 w 3070"/>
                  <a:gd name="T49" fmla="*/ 2147483646 h 2270"/>
                  <a:gd name="T50" fmla="*/ 2147483646 w 3070"/>
                  <a:gd name="T51" fmla="*/ 2147483646 h 2270"/>
                  <a:gd name="T52" fmla="*/ 2147483646 w 3070"/>
                  <a:gd name="T53" fmla="*/ 2147483646 h 2270"/>
                  <a:gd name="T54" fmla="*/ 2147483646 w 3070"/>
                  <a:gd name="T55" fmla="*/ 2147483646 h 2270"/>
                  <a:gd name="T56" fmla="*/ 2147483646 w 3070"/>
                  <a:gd name="T57" fmla="*/ 2147483646 h 2270"/>
                  <a:gd name="T58" fmla="*/ 2147483646 w 3070"/>
                  <a:gd name="T59" fmla="*/ 2147483646 h 2270"/>
                  <a:gd name="T60" fmla="*/ 2147483646 w 3070"/>
                  <a:gd name="T61" fmla="*/ 2147483646 h 2270"/>
                  <a:gd name="T62" fmla="*/ 2147483646 w 3070"/>
                  <a:gd name="T63" fmla="*/ 2147483646 h 2270"/>
                  <a:gd name="T64" fmla="*/ 2147483646 w 3070"/>
                  <a:gd name="T65" fmla="*/ 2147483646 h 2270"/>
                  <a:gd name="T66" fmla="*/ 2147483646 w 3070"/>
                  <a:gd name="T67" fmla="*/ 2147483646 h 2270"/>
                  <a:gd name="T68" fmla="*/ 2147483646 w 3070"/>
                  <a:gd name="T69" fmla="*/ 2147483646 h 2270"/>
                  <a:gd name="T70" fmla="*/ 2147483646 w 3070"/>
                  <a:gd name="T71" fmla="*/ 2147483646 h 2270"/>
                  <a:gd name="T72" fmla="*/ 2147483646 w 3070"/>
                  <a:gd name="T73" fmla="*/ 2147483646 h 2270"/>
                  <a:gd name="T74" fmla="*/ 2147483646 w 3070"/>
                  <a:gd name="T75" fmla="*/ 2147483646 h 2270"/>
                  <a:gd name="T76" fmla="*/ 2147483646 w 3070"/>
                  <a:gd name="T77" fmla="*/ 2147483646 h 2270"/>
                  <a:gd name="T78" fmla="*/ 2147483646 w 3070"/>
                  <a:gd name="T79" fmla="*/ 2147483646 h 2270"/>
                  <a:gd name="T80" fmla="*/ 2147483646 w 3070"/>
                  <a:gd name="T81" fmla="*/ 2147483646 h 2270"/>
                  <a:gd name="T82" fmla="*/ 2147483646 w 3070"/>
                  <a:gd name="T83" fmla="*/ 2147483646 h 2270"/>
                  <a:gd name="T84" fmla="*/ 2147483646 w 3070"/>
                  <a:gd name="T85" fmla="*/ 2147483646 h 2270"/>
                  <a:gd name="T86" fmla="*/ 2147483646 w 3070"/>
                  <a:gd name="T87" fmla="*/ 2147483646 h 2270"/>
                  <a:gd name="T88" fmla="*/ 2147483646 w 3070"/>
                  <a:gd name="T89" fmla="*/ 2147483646 h 2270"/>
                  <a:gd name="T90" fmla="*/ 2147483646 w 3070"/>
                  <a:gd name="T91" fmla="*/ 2147483646 h 2270"/>
                  <a:gd name="T92" fmla="*/ 2147483646 w 3070"/>
                  <a:gd name="T93" fmla="*/ 2147483646 h 2270"/>
                  <a:gd name="T94" fmla="*/ 2147483646 w 3070"/>
                  <a:gd name="T95" fmla="*/ 2147483646 h 2270"/>
                  <a:gd name="T96" fmla="*/ 2147483646 w 3070"/>
                  <a:gd name="T97" fmla="*/ 2147483646 h 2270"/>
                  <a:gd name="T98" fmla="*/ 2147483646 w 3070"/>
                  <a:gd name="T99" fmla="*/ 2147483646 h 2270"/>
                  <a:gd name="T100" fmla="*/ 2147483646 w 3070"/>
                  <a:gd name="T101" fmla="*/ 2147483646 h 2270"/>
                  <a:gd name="T102" fmla="*/ 2147483646 w 3070"/>
                  <a:gd name="T103" fmla="*/ 2147483646 h 2270"/>
                  <a:gd name="T104" fmla="*/ 2147483646 w 3070"/>
                  <a:gd name="T105" fmla="*/ 2147483646 h 2270"/>
                  <a:gd name="T106" fmla="*/ 2147483646 w 3070"/>
                  <a:gd name="T107" fmla="*/ 2147483646 h 2270"/>
                  <a:gd name="T108" fmla="*/ 2147483646 w 3070"/>
                  <a:gd name="T109" fmla="*/ 2147483646 h 2270"/>
                  <a:gd name="T110" fmla="*/ 2147483646 w 3070"/>
                  <a:gd name="T111" fmla="*/ 2147483646 h 2270"/>
                  <a:gd name="T112" fmla="*/ 2147483646 w 3070"/>
                  <a:gd name="T113" fmla="*/ 2147483646 h 2270"/>
                  <a:gd name="T114" fmla="*/ 2147483646 w 3070"/>
                  <a:gd name="T115" fmla="*/ 2147483646 h 2270"/>
                  <a:gd name="T116" fmla="*/ 2147483646 w 3070"/>
                  <a:gd name="T117" fmla="*/ 2147483646 h 2270"/>
                  <a:gd name="T118" fmla="*/ 2147483646 w 3070"/>
                  <a:gd name="T119" fmla="*/ 2147483646 h 2270"/>
                  <a:gd name="T120" fmla="*/ 2147483646 w 3070"/>
                  <a:gd name="T121" fmla="*/ 2147483646 h 22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70"/>
                  <a:gd name="T184" fmla="*/ 0 h 2270"/>
                  <a:gd name="T185" fmla="*/ 3070 w 3070"/>
                  <a:gd name="T186" fmla="*/ 2270 h 227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70" h="2270">
                    <a:moveTo>
                      <a:pt x="3067" y="833"/>
                    </a:moveTo>
                    <a:lnTo>
                      <a:pt x="3069" y="846"/>
                    </a:lnTo>
                    <a:lnTo>
                      <a:pt x="3070" y="859"/>
                    </a:lnTo>
                    <a:lnTo>
                      <a:pt x="3070" y="874"/>
                    </a:lnTo>
                    <a:lnTo>
                      <a:pt x="3069" y="890"/>
                    </a:lnTo>
                    <a:lnTo>
                      <a:pt x="3067" y="912"/>
                    </a:lnTo>
                    <a:lnTo>
                      <a:pt x="3065" y="937"/>
                    </a:lnTo>
                    <a:lnTo>
                      <a:pt x="3064" y="949"/>
                    </a:lnTo>
                    <a:lnTo>
                      <a:pt x="3063" y="960"/>
                    </a:lnTo>
                    <a:lnTo>
                      <a:pt x="3062" y="970"/>
                    </a:lnTo>
                    <a:lnTo>
                      <a:pt x="3060" y="977"/>
                    </a:lnTo>
                    <a:lnTo>
                      <a:pt x="3055" y="989"/>
                    </a:lnTo>
                    <a:lnTo>
                      <a:pt x="3049" y="997"/>
                    </a:lnTo>
                    <a:lnTo>
                      <a:pt x="3048" y="1000"/>
                    </a:lnTo>
                    <a:lnTo>
                      <a:pt x="3045" y="1005"/>
                    </a:lnTo>
                    <a:lnTo>
                      <a:pt x="3044" y="1010"/>
                    </a:lnTo>
                    <a:lnTo>
                      <a:pt x="3044" y="1015"/>
                    </a:lnTo>
                    <a:lnTo>
                      <a:pt x="3044" y="1024"/>
                    </a:lnTo>
                    <a:lnTo>
                      <a:pt x="3048" y="1034"/>
                    </a:lnTo>
                    <a:lnTo>
                      <a:pt x="3050" y="1041"/>
                    </a:lnTo>
                    <a:lnTo>
                      <a:pt x="3054" y="1048"/>
                    </a:lnTo>
                    <a:lnTo>
                      <a:pt x="3056" y="1054"/>
                    </a:lnTo>
                    <a:lnTo>
                      <a:pt x="3056" y="1060"/>
                    </a:lnTo>
                    <a:lnTo>
                      <a:pt x="3056" y="1062"/>
                    </a:lnTo>
                    <a:lnTo>
                      <a:pt x="3055" y="1065"/>
                    </a:lnTo>
                    <a:lnTo>
                      <a:pt x="3052" y="1066"/>
                    </a:lnTo>
                    <a:lnTo>
                      <a:pt x="3049" y="1066"/>
                    </a:lnTo>
                    <a:lnTo>
                      <a:pt x="3042" y="1063"/>
                    </a:lnTo>
                    <a:lnTo>
                      <a:pt x="3036" y="1062"/>
                    </a:lnTo>
                    <a:lnTo>
                      <a:pt x="3031" y="1062"/>
                    </a:lnTo>
                    <a:lnTo>
                      <a:pt x="3027" y="1063"/>
                    </a:lnTo>
                    <a:lnTo>
                      <a:pt x="3026" y="1063"/>
                    </a:lnTo>
                    <a:lnTo>
                      <a:pt x="3026" y="1065"/>
                    </a:lnTo>
                    <a:lnTo>
                      <a:pt x="3027" y="1066"/>
                    </a:lnTo>
                    <a:lnTo>
                      <a:pt x="3027" y="1067"/>
                    </a:lnTo>
                    <a:lnTo>
                      <a:pt x="3031" y="1071"/>
                    </a:lnTo>
                    <a:lnTo>
                      <a:pt x="3033" y="1075"/>
                    </a:lnTo>
                    <a:lnTo>
                      <a:pt x="3036" y="1080"/>
                    </a:lnTo>
                    <a:lnTo>
                      <a:pt x="3036" y="1085"/>
                    </a:lnTo>
                    <a:lnTo>
                      <a:pt x="3035" y="1087"/>
                    </a:lnTo>
                    <a:lnTo>
                      <a:pt x="3032" y="1090"/>
                    </a:lnTo>
                    <a:lnTo>
                      <a:pt x="3026" y="1092"/>
                    </a:lnTo>
                    <a:lnTo>
                      <a:pt x="3019" y="1095"/>
                    </a:lnTo>
                    <a:lnTo>
                      <a:pt x="3004" y="1100"/>
                    </a:lnTo>
                    <a:lnTo>
                      <a:pt x="2991" y="1105"/>
                    </a:lnTo>
                    <a:lnTo>
                      <a:pt x="2979" y="1110"/>
                    </a:lnTo>
                    <a:lnTo>
                      <a:pt x="2966" y="1116"/>
                    </a:lnTo>
                    <a:lnTo>
                      <a:pt x="2954" y="1122"/>
                    </a:lnTo>
                    <a:lnTo>
                      <a:pt x="2948" y="1125"/>
                    </a:lnTo>
                    <a:lnTo>
                      <a:pt x="2943" y="1126"/>
                    </a:lnTo>
                    <a:lnTo>
                      <a:pt x="2935" y="1126"/>
                    </a:lnTo>
                    <a:lnTo>
                      <a:pt x="2924" y="1128"/>
                    </a:lnTo>
                    <a:lnTo>
                      <a:pt x="2917" y="1130"/>
                    </a:lnTo>
                    <a:lnTo>
                      <a:pt x="2912" y="1134"/>
                    </a:lnTo>
                    <a:lnTo>
                      <a:pt x="2907" y="1139"/>
                    </a:lnTo>
                    <a:lnTo>
                      <a:pt x="2901" y="1149"/>
                    </a:lnTo>
                    <a:lnTo>
                      <a:pt x="2893" y="1158"/>
                    </a:lnTo>
                    <a:lnTo>
                      <a:pt x="2885" y="1169"/>
                    </a:lnTo>
                    <a:lnTo>
                      <a:pt x="2876" y="1176"/>
                    </a:lnTo>
                    <a:lnTo>
                      <a:pt x="2872" y="1179"/>
                    </a:lnTo>
                    <a:lnTo>
                      <a:pt x="2869" y="1182"/>
                    </a:lnTo>
                    <a:lnTo>
                      <a:pt x="2867" y="1186"/>
                    </a:lnTo>
                    <a:lnTo>
                      <a:pt x="2866" y="1189"/>
                    </a:lnTo>
                    <a:lnTo>
                      <a:pt x="2866" y="1192"/>
                    </a:lnTo>
                    <a:lnTo>
                      <a:pt x="2868" y="1195"/>
                    </a:lnTo>
                    <a:lnTo>
                      <a:pt x="2871" y="1198"/>
                    </a:lnTo>
                    <a:lnTo>
                      <a:pt x="2875" y="1199"/>
                    </a:lnTo>
                    <a:lnTo>
                      <a:pt x="2885" y="1199"/>
                    </a:lnTo>
                    <a:lnTo>
                      <a:pt x="2892" y="1198"/>
                    </a:lnTo>
                    <a:lnTo>
                      <a:pt x="2899" y="1194"/>
                    </a:lnTo>
                    <a:lnTo>
                      <a:pt x="2905" y="1191"/>
                    </a:lnTo>
                    <a:lnTo>
                      <a:pt x="2907" y="1191"/>
                    </a:lnTo>
                    <a:lnTo>
                      <a:pt x="2910" y="1191"/>
                    </a:lnTo>
                    <a:lnTo>
                      <a:pt x="2912" y="1192"/>
                    </a:lnTo>
                    <a:lnTo>
                      <a:pt x="2916" y="1193"/>
                    </a:lnTo>
                    <a:lnTo>
                      <a:pt x="2922" y="1201"/>
                    </a:lnTo>
                    <a:lnTo>
                      <a:pt x="2926" y="1212"/>
                    </a:lnTo>
                    <a:lnTo>
                      <a:pt x="2932" y="1223"/>
                    </a:lnTo>
                    <a:lnTo>
                      <a:pt x="2937" y="1232"/>
                    </a:lnTo>
                    <a:lnTo>
                      <a:pt x="2938" y="1236"/>
                    </a:lnTo>
                    <a:lnTo>
                      <a:pt x="2939" y="1241"/>
                    </a:lnTo>
                    <a:lnTo>
                      <a:pt x="2941" y="1244"/>
                    </a:lnTo>
                    <a:lnTo>
                      <a:pt x="2941" y="1250"/>
                    </a:lnTo>
                    <a:lnTo>
                      <a:pt x="2938" y="1258"/>
                    </a:lnTo>
                    <a:lnTo>
                      <a:pt x="2937" y="1267"/>
                    </a:lnTo>
                    <a:lnTo>
                      <a:pt x="2948" y="1283"/>
                    </a:lnTo>
                    <a:lnTo>
                      <a:pt x="2961" y="1300"/>
                    </a:lnTo>
                    <a:lnTo>
                      <a:pt x="2963" y="1303"/>
                    </a:lnTo>
                    <a:lnTo>
                      <a:pt x="2964" y="1307"/>
                    </a:lnTo>
                    <a:lnTo>
                      <a:pt x="2964" y="1309"/>
                    </a:lnTo>
                    <a:lnTo>
                      <a:pt x="2964" y="1312"/>
                    </a:lnTo>
                    <a:lnTo>
                      <a:pt x="2962" y="1313"/>
                    </a:lnTo>
                    <a:lnTo>
                      <a:pt x="2961" y="1314"/>
                    </a:lnTo>
                    <a:lnTo>
                      <a:pt x="2954" y="1311"/>
                    </a:lnTo>
                    <a:lnTo>
                      <a:pt x="2942" y="1300"/>
                    </a:lnTo>
                    <a:lnTo>
                      <a:pt x="2930" y="1287"/>
                    </a:lnTo>
                    <a:lnTo>
                      <a:pt x="2924" y="1277"/>
                    </a:lnTo>
                    <a:lnTo>
                      <a:pt x="2920" y="1269"/>
                    </a:lnTo>
                    <a:lnTo>
                      <a:pt x="2917" y="1258"/>
                    </a:lnTo>
                    <a:lnTo>
                      <a:pt x="2912" y="1249"/>
                    </a:lnTo>
                    <a:lnTo>
                      <a:pt x="2907" y="1244"/>
                    </a:lnTo>
                    <a:lnTo>
                      <a:pt x="2904" y="1242"/>
                    </a:lnTo>
                    <a:lnTo>
                      <a:pt x="2900" y="1242"/>
                    </a:lnTo>
                    <a:lnTo>
                      <a:pt x="2899" y="1243"/>
                    </a:lnTo>
                    <a:lnTo>
                      <a:pt x="2898" y="1245"/>
                    </a:lnTo>
                    <a:lnTo>
                      <a:pt x="2898" y="1249"/>
                    </a:lnTo>
                    <a:lnTo>
                      <a:pt x="2898" y="1254"/>
                    </a:lnTo>
                    <a:lnTo>
                      <a:pt x="2898" y="1258"/>
                    </a:lnTo>
                    <a:lnTo>
                      <a:pt x="2895" y="1262"/>
                    </a:lnTo>
                    <a:lnTo>
                      <a:pt x="2893" y="1264"/>
                    </a:lnTo>
                    <a:lnTo>
                      <a:pt x="2890" y="1265"/>
                    </a:lnTo>
                    <a:lnTo>
                      <a:pt x="2885" y="1265"/>
                    </a:lnTo>
                    <a:lnTo>
                      <a:pt x="2881" y="1264"/>
                    </a:lnTo>
                    <a:lnTo>
                      <a:pt x="2879" y="1261"/>
                    </a:lnTo>
                    <a:lnTo>
                      <a:pt x="2878" y="1256"/>
                    </a:lnTo>
                    <a:lnTo>
                      <a:pt x="2878" y="1251"/>
                    </a:lnTo>
                    <a:lnTo>
                      <a:pt x="2876" y="1248"/>
                    </a:lnTo>
                    <a:lnTo>
                      <a:pt x="2875" y="1244"/>
                    </a:lnTo>
                    <a:lnTo>
                      <a:pt x="2873" y="1243"/>
                    </a:lnTo>
                    <a:lnTo>
                      <a:pt x="2867" y="1241"/>
                    </a:lnTo>
                    <a:lnTo>
                      <a:pt x="2857" y="1238"/>
                    </a:lnTo>
                    <a:lnTo>
                      <a:pt x="2851" y="1237"/>
                    </a:lnTo>
                    <a:lnTo>
                      <a:pt x="2846" y="1235"/>
                    </a:lnTo>
                    <a:lnTo>
                      <a:pt x="2838" y="1231"/>
                    </a:lnTo>
                    <a:lnTo>
                      <a:pt x="2832" y="1226"/>
                    </a:lnTo>
                    <a:lnTo>
                      <a:pt x="2827" y="1221"/>
                    </a:lnTo>
                    <a:lnTo>
                      <a:pt x="2821" y="1216"/>
                    </a:lnTo>
                    <a:lnTo>
                      <a:pt x="2816" y="1208"/>
                    </a:lnTo>
                    <a:lnTo>
                      <a:pt x="2813" y="1201"/>
                    </a:lnTo>
                    <a:lnTo>
                      <a:pt x="2811" y="1194"/>
                    </a:lnTo>
                    <a:lnTo>
                      <a:pt x="2810" y="1186"/>
                    </a:lnTo>
                    <a:lnTo>
                      <a:pt x="2809" y="1178"/>
                    </a:lnTo>
                    <a:lnTo>
                      <a:pt x="2809" y="1169"/>
                    </a:lnTo>
                    <a:lnTo>
                      <a:pt x="2808" y="1155"/>
                    </a:lnTo>
                    <a:lnTo>
                      <a:pt x="2808" y="1144"/>
                    </a:lnTo>
                    <a:lnTo>
                      <a:pt x="2806" y="1141"/>
                    </a:lnTo>
                    <a:lnTo>
                      <a:pt x="2805" y="1137"/>
                    </a:lnTo>
                    <a:lnTo>
                      <a:pt x="2804" y="1134"/>
                    </a:lnTo>
                    <a:lnTo>
                      <a:pt x="2802" y="1132"/>
                    </a:lnTo>
                    <a:lnTo>
                      <a:pt x="2798" y="1130"/>
                    </a:lnTo>
                    <a:lnTo>
                      <a:pt x="2794" y="1130"/>
                    </a:lnTo>
                    <a:lnTo>
                      <a:pt x="2790" y="1130"/>
                    </a:lnTo>
                    <a:lnTo>
                      <a:pt x="2785" y="1130"/>
                    </a:lnTo>
                    <a:lnTo>
                      <a:pt x="2772" y="1134"/>
                    </a:lnTo>
                    <a:lnTo>
                      <a:pt x="2760" y="1135"/>
                    </a:lnTo>
                    <a:lnTo>
                      <a:pt x="2755" y="1134"/>
                    </a:lnTo>
                    <a:lnTo>
                      <a:pt x="2752" y="1132"/>
                    </a:lnTo>
                    <a:lnTo>
                      <a:pt x="2750" y="1130"/>
                    </a:lnTo>
                    <a:lnTo>
                      <a:pt x="2750" y="1125"/>
                    </a:lnTo>
                    <a:lnTo>
                      <a:pt x="2752" y="1122"/>
                    </a:lnTo>
                    <a:lnTo>
                      <a:pt x="2750" y="1118"/>
                    </a:lnTo>
                    <a:lnTo>
                      <a:pt x="2749" y="1115"/>
                    </a:lnTo>
                    <a:lnTo>
                      <a:pt x="2746" y="1112"/>
                    </a:lnTo>
                    <a:lnTo>
                      <a:pt x="2737" y="1110"/>
                    </a:lnTo>
                    <a:lnTo>
                      <a:pt x="2728" y="1110"/>
                    </a:lnTo>
                    <a:lnTo>
                      <a:pt x="2723" y="1110"/>
                    </a:lnTo>
                    <a:lnTo>
                      <a:pt x="2718" y="1109"/>
                    </a:lnTo>
                    <a:lnTo>
                      <a:pt x="2716" y="1106"/>
                    </a:lnTo>
                    <a:lnTo>
                      <a:pt x="2714" y="1104"/>
                    </a:lnTo>
                    <a:lnTo>
                      <a:pt x="2710" y="1100"/>
                    </a:lnTo>
                    <a:lnTo>
                      <a:pt x="2704" y="1098"/>
                    </a:lnTo>
                    <a:lnTo>
                      <a:pt x="2698" y="1099"/>
                    </a:lnTo>
                    <a:lnTo>
                      <a:pt x="2692" y="1103"/>
                    </a:lnTo>
                    <a:lnTo>
                      <a:pt x="2687" y="1107"/>
                    </a:lnTo>
                    <a:lnTo>
                      <a:pt x="2682" y="1112"/>
                    </a:lnTo>
                    <a:lnTo>
                      <a:pt x="2679" y="1116"/>
                    </a:lnTo>
                    <a:lnTo>
                      <a:pt x="2677" y="1120"/>
                    </a:lnTo>
                    <a:lnTo>
                      <a:pt x="2676" y="1128"/>
                    </a:lnTo>
                    <a:lnTo>
                      <a:pt x="2673" y="1135"/>
                    </a:lnTo>
                    <a:lnTo>
                      <a:pt x="2671" y="1151"/>
                    </a:lnTo>
                    <a:lnTo>
                      <a:pt x="2671" y="1167"/>
                    </a:lnTo>
                    <a:lnTo>
                      <a:pt x="2671" y="1181"/>
                    </a:lnTo>
                    <a:lnTo>
                      <a:pt x="2671" y="1200"/>
                    </a:lnTo>
                    <a:lnTo>
                      <a:pt x="2671" y="1218"/>
                    </a:lnTo>
                    <a:lnTo>
                      <a:pt x="2674" y="1233"/>
                    </a:lnTo>
                    <a:lnTo>
                      <a:pt x="2677" y="1246"/>
                    </a:lnTo>
                    <a:lnTo>
                      <a:pt x="2679" y="1257"/>
                    </a:lnTo>
                    <a:lnTo>
                      <a:pt x="2679" y="1269"/>
                    </a:lnTo>
                    <a:lnTo>
                      <a:pt x="2678" y="1281"/>
                    </a:lnTo>
                    <a:lnTo>
                      <a:pt x="2674" y="1293"/>
                    </a:lnTo>
                    <a:lnTo>
                      <a:pt x="2672" y="1301"/>
                    </a:lnTo>
                    <a:lnTo>
                      <a:pt x="2672" y="1308"/>
                    </a:lnTo>
                    <a:lnTo>
                      <a:pt x="2673" y="1320"/>
                    </a:lnTo>
                    <a:lnTo>
                      <a:pt x="2676" y="1331"/>
                    </a:lnTo>
                    <a:lnTo>
                      <a:pt x="2677" y="1339"/>
                    </a:lnTo>
                    <a:lnTo>
                      <a:pt x="2678" y="1346"/>
                    </a:lnTo>
                    <a:lnTo>
                      <a:pt x="2677" y="1353"/>
                    </a:lnTo>
                    <a:lnTo>
                      <a:pt x="2676" y="1357"/>
                    </a:lnTo>
                    <a:lnTo>
                      <a:pt x="2672" y="1361"/>
                    </a:lnTo>
                    <a:lnTo>
                      <a:pt x="2668" y="1362"/>
                    </a:lnTo>
                    <a:lnTo>
                      <a:pt x="2665" y="1363"/>
                    </a:lnTo>
                    <a:lnTo>
                      <a:pt x="2657" y="1365"/>
                    </a:lnTo>
                    <a:lnTo>
                      <a:pt x="2649" y="1366"/>
                    </a:lnTo>
                    <a:lnTo>
                      <a:pt x="2647" y="1368"/>
                    </a:lnTo>
                    <a:lnTo>
                      <a:pt x="2645" y="1369"/>
                    </a:lnTo>
                    <a:lnTo>
                      <a:pt x="2643" y="1371"/>
                    </a:lnTo>
                    <a:lnTo>
                      <a:pt x="2642" y="1374"/>
                    </a:lnTo>
                    <a:lnTo>
                      <a:pt x="2640" y="1381"/>
                    </a:lnTo>
                    <a:lnTo>
                      <a:pt x="2640" y="1389"/>
                    </a:lnTo>
                    <a:lnTo>
                      <a:pt x="2640" y="1394"/>
                    </a:lnTo>
                    <a:lnTo>
                      <a:pt x="2639" y="1397"/>
                    </a:lnTo>
                    <a:lnTo>
                      <a:pt x="2638" y="1402"/>
                    </a:lnTo>
                    <a:lnTo>
                      <a:pt x="2636" y="1405"/>
                    </a:lnTo>
                    <a:lnTo>
                      <a:pt x="2634" y="1407"/>
                    </a:lnTo>
                    <a:lnTo>
                      <a:pt x="2630" y="1408"/>
                    </a:lnTo>
                    <a:lnTo>
                      <a:pt x="2626" y="1408"/>
                    </a:lnTo>
                    <a:lnTo>
                      <a:pt x="2620" y="1405"/>
                    </a:lnTo>
                    <a:lnTo>
                      <a:pt x="2607" y="1397"/>
                    </a:lnTo>
                    <a:lnTo>
                      <a:pt x="2595" y="1390"/>
                    </a:lnTo>
                    <a:lnTo>
                      <a:pt x="2589" y="1388"/>
                    </a:lnTo>
                    <a:lnTo>
                      <a:pt x="2584" y="1386"/>
                    </a:lnTo>
                    <a:lnTo>
                      <a:pt x="2579" y="1384"/>
                    </a:lnTo>
                    <a:lnTo>
                      <a:pt x="2576" y="1384"/>
                    </a:lnTo>
                    <a:lnTo>
                      <a:pt x="2569" y="1386"/>
                    </a:lnTo>
                    <a:lnTo>
                      <a:pt x="2563" y="1388"/>
                    </a:lnTo>
                    <a:lnTo>
                      <a:pt x="2561" y="1389"/>
                    </a:lnTo>
                    <a:lnTo>
                      <a:pt x="2559" y="1391"/>
                    </a:lnTo>
                    <a:lnTo>
                      <a:pt x="2558" y="1394"/>
                    </a:lnTo>
                    <a:lnTo>
                      <a:pt x="2557" y="1397"/>
                    </a:lnTo>
                    <a:lnTo>
                      <a:pt x="2555" y="1405"/>
                    </a:lnTo>
                    <a:lnTo>
                      <a:pt x="2552" y="1412"/>
                    </a:lnTo>
                    <a:lnTo>
                      <a:pt x="2547" y="1418"/>
                    </a:lnTo>
                    <a:lnTo>
                      <a:pt x="2542" y="1422"/>
                    </a:lnTo>
                    <a:lnTo>
                      <a:pt x="2539" y="1427"/>
                    </a:lnTo>
                    <a:lnTo>
                      <a:pt x="2534" y="1433"/>
                    </a:lnTo>
                    <a:lnTo>
                      <a:pt x="2532" y="1441"/>
                    </a:lnTo>
                    <a:lnTo>
                      <a:pt x="2532" y="1451"/>
                    </a:lnTo>
                    <a:lnTo>
                      <a:pt x="2532" y="1464"/>
                    </a:lnTo>
                    <a:lnTo>
                      <a:pt x="2532" y="1479"/>
                    </a:lnTo>
                    <a:lnTo>
                      <a:pt x="2532" y="1488"/>
                    </a:lnTo>
                    <a:lnTo>
                      <a:pt x="2531" y="1495"/>
                    </a:lnTo>
                    <a:lnTo>
                      <a:pt x="2529" y="1500"/>
                    </a:lnTo>
                    <a:lnTo>
                      <a:pt x="2528" y="1503"/>
                    </a:lnTo>
                    <a:lnTo>
                      <a:pt x="2522" y="1512"/>
                    </a:lnTo>
                    <a:lnTo>
                      <a:pt x="2514" y="1521"/>
                    </a:lnTo>
                    <a:lnTo>
                      <a:pt x="2506" y="1532"/>
                    </a:lnTo>
                    <a:lnTo>
                      <a:pt x="2496" y="1541"/>
                    </a:lnTo>
                    <a:lnTo>
                      <a:pt x="2488" y="1552"/>
                    </a:lnTo>
                    <a:lnTo>
                      <a:pt x="2481" y="1566"/>
                    </a:lnTo>
                    <a:lnTo>
                      <a:pt x="2473" y="1579"/>
                    </a:lnTo>
                    <a:lnTo>
                      <a:pt x="2468" y="1589"/>
                    </a:lnTo>
                    <a:lnTo>
                      <a:pt x="2462" y="1594"/>
                    </a:lnTo>
                    <a:lnTo>
                      <a:pt x="2456" y="1597"/>
                    </a:lnTo>
                    <a:lnTo>
                      <a:pt x="2451" y="1598"/>
                    </a:lnTo>
                    <a:lnTo>
                      <a:pt x="2446" y="1598"/>
                    </a:lnTo>
                    <a:lnTo>
                      <a:pt x="2440" y="1598"/>
                    </a:lnTo>
                    <a:lnTo>
                      <a:pt x="2433" y="1597"/>
                    </a:lnTo>
                    <a:lnTo>
                      <a:pt x="2425" y="1596"/>
                    </a:lnTo>
                    <a:lnTo>
                      <a:pt x="2418" y="1595"/>
                    </a:lnTo>
                    <a:lnTo>
                      <a:pt x="2409" y="1595"/>
                    </a:lnTo>
                    <a:lnTo>
                      <a:pt x="2402" y="1596"/>
                    </a:lnTo>
                    <a:lnTo>
                      <a:pt x="2394" y="1597"/>
                    </a:lnTo>
                    <a:lnTo>
                      <a:pt x="2387" y="1599"/>
                    </a:lnTo>
                    <a:lnTo>
                      <a:pt x="2380" y="1603"/>
                    </a:lnTo>
                    <a:lnTo>
                      <a:pt x="2372" y="1607"/>
                    </a:lnTo>
                    <a:lnTo>
                      <a:pt x="2366" y="1611"/>
                    </a:lnTo>
                    <a:lnTo>
                      <a:pt x="2361" y="1615"/>
                    </a:lnTo>
                    <a:lnTo>
                      <a:pt x="2358" y="1617"/>
                    </a:lnTo>
                    <a:lnTo>
                      <a:pt x="2356" y="1618"/>
                    </a:lnTo>
                    <a:lnTo>
                      <a:pt x="2353" y="1618"/>
                    </a:lnTo>
                    <a:lnTo>
                      <a:pt x="2351" y="1617"/>
                    </a:lnTo>
                    <a:lnTo>
                      <a:pt x="2349" y="1616"/>
                    </a:lnTo>
                    <a:lnTo>
                      <a:pt x="2343" y="1616"/>
                    </a:lnTo>
                    <a:lnTo>
                      <a:pt x="2336" y="1617"/>
                    </a:lnTo>
                    <a:lnTo>
                      <a:pt x="2325" y="1620"/>
                    </a:lnTo>
                    <a:lnTo>
                      <a:pt x="2314" y="1622"/>
                    </a:lnTo>
                    <a:lnTo>
                      <a:pt x="2303" y="1623"/>
                    </a:lnTo>
                    <a:lnTo>
                      <a:pt x="2290" y="1624"/>
                    </a:lnTo>
                    <a:lnTo>
                      <a:pt x="2275" y="1627"/>
                    </a:lnTo>
                    <a:lnTo>
                      <a:pt x="2264" y="1629"/>
                    </a:lnTo>
                    <a:lnTo>
                      <a:pt x="2250" y="1630"/>
                    </a:lnTo>
                    <a:lnTo>
                      <a:pt x="2232" y="1633"/>
                    </a:lnTo>
                    <a:lnTo>
                      <a:pt x="2211" y="1636"/>
                    </a:lnTo>
                    <a:lnTo>
                      <a:pt x="2201" y="1639"/>
                    </a:lnTo>
                    <a:lnTo>
                      <a:pt x="2194" y="1641"/>
                    </a:lnTo>
                    <a:lnTo>
                      <a:pt x="2189" y="1643"/>
                    </a:lnTo>
                    <a:lnTo>
                      <a:pt x="2188" y="1647"/>
                    </a:lnTo>
                    <a:lnTo>
                      <a:pt x="2187" y="1651"/>
                    </a:lnTo>
                    <a:lnTo>
                      <a:pt x="2188" y="1653"/>
                    </a:lnTo>
                    <a:lnTo>
                      <a:pt x="2189" y="1655"/>
                    </a:lnTo>
                    <a:lnTo>
                      <a:pt x="2191" y="1658"/>
                    </a:lnTo>
                    <a:lnTo>
                      <a:pt x="2196" y="1665"/>
                    </a:lnTo>
                    <a:lnTo>
                      <a:pt x="2206" y="1671"/>
                    </a:lnTo>
                    <a:lnTo>
                      <a:pt x="2211" y="1674"/>
                    </a:lnTo>
                    <a:lnTo>
                      <a:pt x="2214" y="1679"/>
                    </a:lnTo>
                    <a:lnTo>
                      <a:pt x="2217" y="1689"/>
                    </a:lnTo>
                    <a:lnTo>
                      <a:pt x="2219" y="1708"/>
                    </a:lnTo>
                    <a:lnTo>
                      <a:pt x="2219" y="1711"/>
                    </a:lnTo>
                    <a:lnTo>
                      <a:pt x="2221" y="1723"/>
                    </a:lnTo>
                    <a:lnTo>
                      <a:pt x="2224" y="1736"/>
                    </a:lnTo>
                    <a:lnTo>
                      <a:pt x="2227" y="1747"/>
                    </a:lnTo>
                    <a:lnTo>
                      <a:pt x="2232" y="1756"/>
                    </a:lnTo>
                    <a:lnTo>
                      <a:pt x="2239" y="1765"/>
                    </a:lnTo>
                    <a:lnTo>
                      <a:pt x="2244" y="1768"/>
                    </a:lnTo>
                    <a:lnTo>
                      <a:pt x="2249" y="1771"/>
                    </a:lnTo>
                    <a:lnTo>
                      <a:pt x="2254" y="1773"/>
                    </a:lnTo>
                    <a:lnTo>
                      <a:pt x="2260" y="1775"/>
                    </a:lnTo>
                    <a:lnTo>
                      <a:pt x="2271" y="1779"/>
                    </a:lnTo>
                    <a:lnTo>
                      <a:pt x="2283" y="1784"/>
                    </a:lnTo>
                    <a:lnTo>
                      <a:pt x="2288" y="1786"/>
                    </a:lnTo>
                    <a:lnTo>
                      <a:pt x="2292" y="1790"/>
                    </a:lnTo>
                    <a:lnTo>
                      <a:pt x="2295" y="1793"/>
                    </a:lnTo>
                    <a:lnTo>
                      <a:pt x="2298" y="1797"/>
                    </a:lnTo>
                    <a:lnTo>
                      <a:pt x="2302" y="1811"/>
                    </a:lnTo>
                    <a:lnTo>
                      <a:pt x="2307" y="1821"/>
                    </a:lnTo>
                    <a:lnTo>
                      <a:pt x="2309" y="1825"/>
                    </a:lnTo>
                    <a:lnTo>
                      <a:pt x="2312" y="1831"/>
                    </a:lnTo>
                    <a:lnTo>
                      <a:pt x="2313" y="1836"/>
                    </a:lnTo>
                    <a:lnTo>
                      <a:pt x="2313" y="1840"/>
                    </a:lnTo>
                    <a:lnTo>
                      <a:pt x="2312" y="1844"/>
                    </a:lnTo>
                    <a:lnTo>
                      <a:pt x="2311" y="1849"/>
                    </a:lnTo>
                    <a:lnTo>
                      <a:pt x="2306" y="1859"/>
                    </a:lnTo>
                    <a:lnTo>
                      <a:pt x="2302" y="1868"/>
                    </a:lnTo>
                    <a:lnTo>
                      <a:pt x="2299" y="1878"/>
                    </a:lnTo>
                    <a:lnTo>
                      <a:pt x="2296" y="1888"/>
                    </a:lnTo>
                    <a:lnTo>
                      <a:pt x="2295" y="1897"/>
                    </a:lnTo>
                    <a:lnTo>
                      <a:pt x="2292" y="1904"/>
                    </a:lnTo>
                    <a:lnTo>
                      <a:pt x="2288" y="1910"/>
                    </a:lnTo>
                    <a:lnTo>
                      <a:pt x="2281" y="1916"/>
                    </a:lnTo>
                    <a:lnTo>
                      <a:pt x="2275" y="1918"/>
                    </a:lnTo>
                    <a:lnTo>
                      <a:pt x="2269" y="1919"/>
                    </a:lnTo>
                    <a:lnTo>
                      <a:pt x="2263" y="1919"/>
                    </a:lnTo>
                    <a:lnTo>
                      <a:pt x="2257" y="1918"/>
                    </a:lnTo>
                    <a:lnTo>
                      <a:pt x="2242" y="1913"/>
                    </a:lnTo>
                    <a:lnTo>
                      <a:pt x="2223" y="1905"/>
                    </a:lnTo>
                    <a:lnTo>
                      <a:pt x="2216" y="1904"/>
                    </a:lnTo>
                    <a:lnTo>
                      <a:pt x="2210" y="1903"/>
                    </a:lnTo>
                    <a:lnTo>
                      <a:pt x="2204" y="1904"/>
                    </a:lnTo>
                    <a:lnTo>
                      <a:pt x="2200" y="1905"/>
                    </a:lnTo>
                    <a:lnTo>
                      <a:pt x="2192" y="1910"/>
                    </a:lnTo>
                    <a:lnTo>
                      <a:pt x="2185" y="1917"/>
                    </a:lnTo>
                    <a:lnTo>
                      <a:pt x="2181" y="1919"/>
                    </a:lnTo>
                    <a:lnTo>
                      <a:pt x="2175" y="1922"/>
                    </a:lnTo>
                    <a:lnTo>
                      <a:pt x="2170" y="1924"/>
                    </a:lnTo>
                    <a:lnTo>
                      <a:pt x="2163" y="1926"/>
                    </a:lnTo>
                    <a:lnTo>
                      <a:pt x="2150" y="1929"/>
                    </a:lnTo>
                    <a:lnTo>
                      <a:pt x="2135" y="1931"/>
                    </a:lnTo>
                    <a:lnTo>
                      <a:pt x="2120" y="1935"/>
                    </a:lnTo>
                    <a:lnTo>
                      <a:pt x="2107" y="1936"/>
                    </a:lnTo>
                    <a:lnTo>
                      <a:pt x="2101" y="1937"/>
                    </a:lnTo>
                    <a:lnTo>
                      <a:pt x="2097" y="1936"/>
                    </a:lnTo>
                    <a:lnTo>
                      <a:pt x="2091" y="1936"/>
                    </a:lnTo>
                    <a:lnTo>
                      <a:pt x="2087" y="1933"/>
                    </a:lnTo>
                    <a:lnTo>
                      <a:pt x="2079" y="1931"/>
                    </a:lnTo>
                    <a:lnTo>
                      <a:pt x="2069" y="1929"/>
                    </a:lnTo>
                    <a:lnTo>
                      <a:pt x="2057" y="1929"/>
                    </a:lnTo>
                    <a:lnTo>
                      <a:pt x="2042" y="1932"/>
                    </a:lnTo>
                    <a:lnTo>
                      <a:pt x="2032" y="1933"/>
                    </a:lnTo>
                    <a:lnTo>
                      <a:pt x="2024" y="1935"/>
                    </a:lnTo>
                    <a:lnTo>
                      <a:pt x="2016" y="1933"/>
                    </a:lnTo>
                    <a:lnTo>
                      <a:pt x="2009" y="1932"/>
                    </a:lnTo>
                    <a:lnTo>
                      <a:pt x="2003" y="1930"/>
                    </a:lnTo>
                    <a:lnTo>
                      <a:pt x="1998" y="1926"/>
                    </a:lnTo>
                    <a:lnTo>
                      <a:pt x="1994" y="1923"/>
                    </a:lnTo>
                    <a:lnTo>
                      <a:pt x="1991" y="1917"/>
                    </a:lnTo>
                    <a:lnTo>
                      <a:pt x="1988" y="1912"/>
                    </a:lnTo>
                    <a:lnTo>
                      <a:pt x="1985" y="1908"/>
                    </a:lnTo>
                    <a:lnTo>
                      <a:pt x="1981" y="1906"/>
                    </a:lnTo>
                    <a:lnTo>
                      <a:pt x="1978" y="1906"/>
                    </a:lnTo>
                    <a:lnTo>
                      <a:pt x="1968" y="1906"/>
                    </a:lnTo>
                    <a:lnTo>
                      <a:pt x="1956" y="1907"/>
                    </a:lnTo>
                    <a:lnTo>
                      <a:pt x="1950" y="1907"/>
                    </a:lnTo>
                    <a:lnTo>
                      <a:pt x="1947" y="1906"/>
                    </a:lnTo>
                    <a:lnTo>
                      <a:pt x="1943" y="1904"/>
                    </a:lnTo>
                    <a:lnTo>
                      <a:pt x="1941" y="1903"/>
                    </a:lnTo>
                    <a:lnTo>
                      <a:pt x="1940" y="1900"/>
                    </a:lnTo>
                    <a:lnTo>
                      <a:pt x="1940" y="1898"/>
                    </a:lnTo>
                    <a:lnTo>
                      <a:pt x="1941" y="1895"/>
                    </a:lnTo>
                    <a:lnTo>
                      <a:pt x="1942" y="1893"/>
                    </a:lnTo>
                    <a:lnTo>
                      <a:pt x="1946" y="1889"/>
                    </a:lnTo>
                    <a:lnTo>
                      <a:pt x="1948" y="1886"/>
                    </a:lnTo>
                    <a:lnTo>
                      <a:pt x="1949" y="1884"/>
                    </a:lnTo>
                    <a:lnTo>
                      <a:pt x="1948" y="1879"/>
                    </a:lnTo>
                    <a:lnTo>
                      <a:pt x="1944" y="1875"/>
                    </a:lnTo>
                    <a:lnTo>
                      <a:pt x="1937" y="1872"/>
                    </a:lnTo>
                    <a:lnTo>
                      <a:pt x="1928" y="1868"/>
                    </a:lnTo>
                    <a:lnTo>
                      <a:pt x="1918" y="1863"/>
                    </a:lnTo>
                    <a:lnTo>
                      <a:pt x="1914" y="1860"/>
                    </a:lnTo>
                    <a:lnTo>
                      <a:pt x="1910" y="1857"/>
                    </a:lnTo>
                    <a:lnTo>
                      <a:pt x="1908" y="1854"/>
                    </a:lnTo>
                    <a:lnTo>
                      <a:pt x="1906" y="1851"/>
                    </a:lnTo>
                    <a:lnTo>
                      <a:pt x="1905" y="1844"/>
                    </a:lnTo>
                    <a:lnTo>
                      <a:pt x="1905" y="1837"/>
                    </a:lnTo>
                    <a:lnTo>
                      <a:pt x="1905" y="1834"/>
                    </a:lnTo>
                    <a:lnTo>
                      <a:pt x="1904" y="1831"/>
                    </a:lnTo>
                    <a:lnTo>
                      <a:pt x="1903" y="1830"/>
                    </a:lnTo>
                    <a:lnTo>
                      <a:pt x="1900" y="1828"/>
                    </a:lnTo>
                    <a:lnTo>
                      <a:pt x="1893" y="1826"/>
                    </a:lnTo>
                    <a:lnTo>
                      <a:pt x="1886" y="1825"/>
                    </a:lnTo>
                    <a:lnTo>
                      <a:pt x="1879" y="1824"/>
                    </a:lnTo>
                    <a:lnTo>
                      <a:pt x="1872" y="1822"/>
                    </a:lnTo>
                    <a:lnTo>
                      <a:pt x="1868" y="1821"/>
                    </a:lnTo>
                    <a:lnTo>
                      <a:pt x="1865" y="1818"/>
                    </a:lnTo>
                    <a:lnTo>
                      <a:pt x="1861" y="1815"/>
                    </a:lnTo>
                    <a:lnTo>
                      <a:pt x="1858" y="1811"/>
                    </a:lnTo>
                    <a:lnTo>
                      <a:pt x="1855" y="1807"/>
                    </a:lnTo>
                    <a:lnTo>
                      <a:pt x="1853" y="1807"/>
                    </a:lnTo>
                    <a:lnTo>
                      <a:pt x="1851" y="1809"/>
                    </a:lnTo>
                    <a:lnTo>
                      <a:pt x="1851" y="1812"/>
                    </a:lnTo>
                    <a:lnTo>
                      <a:pt x="1849" y="1815"/>
                    </a:lnTo>
                    <a:lnTo>
                      <a:pt x="1849" y="1818"/>
                    </a:lnTo>
                    <a:lnTo>
                      <a:pt x="1845" y="1831"/>
                    </a:lnTo>
                    <a:lnTo>
                      <a:pt x="1839" y="1845"/>
                    </a:lnTo>
                    <a:lnTo>
                      <a:pt x="1836" y="1848"/>
                    </a:lnTo>
                    <a:lnTo>
                      <a:pt x="1833" y="1849"/>
                    </a:lnTo>
                    <a:lnTo>
                      <a:pt x="1829" y="1849"/>
                    </a:lnTo>
                    <a:lnTo>
                      <a:pt x="1826" y="1849"/>
                    </a:lnTo>
                    <a:lnTo>
                      <a:pt x="1818" y="1848"/>
                    </a:lnTo>
                    <a:lnTo>
                      <a:pt x="1811" y="1847"/>
                    </a:lnTo>
                    <a:lnTo>
                      <a:pt x="1808" y="1847"/>
                    </a:lnTo>
                    <a:lnTo>
                      <a:pt x="1804" y="1848"/>
                    </a:lnTo>
                    <a:lnTo>
                      <a:pt x="1801" y="1851"/>
                    </a:lnTo>
                    <a:lnTo>
                      <a:pt x="1799" y="1859"/>
                    </a:lnTo>
                    <a:lnTo>
                      <a:pt x="1797" y="1866"/>
                    </a:lnTo>
                    <a:lnTo>
                      <a:pt x="1795" y="1872"/>
                    </a:lnTo>
                    <a:lnTo>
                      <a:pt x="1791" y="1876"/>
                    </a:lnTo>
                    <a:lnTo>
                      <a:pt x="1786" y="1880"/>
                    </a:lnTo>
                    <a:lnTo>
                      <a:pt x="1782" y="1885"/>
                    </a:lnTo>
                    <a:lnTo>
                      <a:pt x="1774" y="1892"/>
                    </a:lnTo>
                    <a:lnTo>
                      <a:pt x="1771" y="1897"/>
                    </a:lnTo>
                    <a:lnTo>
                      <a:pt x="1769" y="1900"/>
                    </a:lnTo>
                    <a:lnTo>
                      <a:pt x="1767" y="1905"/>
                    </a:lnTo>
                    <a:lnTo>
                      <a:pt x="1767" y="1910"/>
                    </a:lnTo>
                    <a:lnTo>
                      <a:pt x="1770" y="1917"/>
                    </a:lnTo>
                    <a:lnTo>
                      <a:pt x="1773" y="1922"/>
                    </a:lnTo>
                    <a:lnTo>
                      <a:pt x="1774" y="1925"/>
                    </a:lnTo>
                    <a:lnTo>
                      <a:pt x="1774" y="1929"/>
                    </a:lnTo>
                    <a:lnTo>
                      <a:pt x="1774" y="1933"/>
                    </a:lnTo>
                    <a:lnTo>
                      <a:pt x="1773" y="1941"/>
                    </a:lnTo>
                    <a:lnTo>
                      <a:pt x="1770" y="1956"/>
                    </a:lnTo>
                    <a:lnTo>
                      <a:pt x="1765" y="1969"/>
                    </a:lnTo>
                    <a:lnTo>
                      <a:pt x="1760" y="1980"/>
                    </a:lnTo>
                    <a:lnTo>
                      <a:pt x="1758" y="1992"/>
                    </a:lnTo>
                    <a:lnTo>
                      <a:pt x="1758" y="1995"/>
                    </a:lnTo>
                    <a:lnTo>
                      <a:pt x="1759" y="1999"/>
                    </a:lnTo>
                    <a:lnTo>
                      <a:pt x="1760" y="2001"/>
                    </a:lnTo>
                    <a:lnTo>
                      <a:pt x="1761" y="2005"/>
                    </a:lnTo>
                    <a:lnTo>
                      <a:pt x="1765" y="2008"/>
                    </a:lnTo>
                    <a:lnTo>
                      <a:pt x="1767" y="2014"/>
                    </a:lnTo>
                    <a:lnTo>
                      <a:pt x="1766" y="2015"/>
                    </a:lnTo>
                    <a:lnTo>
                      <a:pt x="1765" y="2018"/>
                    </a:lnTo>
                    <a:lnTo>
                      <a:pt x="1761" y="2019"/>
                    </a:lnTo>
                    <a:lnTo>
                      <a:pt x="1757" y="2019"/>
                    </a:lnTo>
                    <a:lnTo>
                      <a:pt x="1751" y="2019"/>
                    </a:lnTo>
                    <a:lnTo>
                      <a:pt x="1747" y="2019"/>
                    </a:lnTo>
                    <a:lnTo>
                      <a:pt x="1742" y="2020"/>
                    </a:lnTo>
                    <a:lnTo>
                      <a:pt x="1740" y="2021"/>
                    </a:lnTo>
                    <a:lnTo>
                      <a:pt x="1736" y="2025"/>
                    </a:lnTo>
                    <a:lnTo>
                      <a:pt x="1734" y="2027"/>
                    </a:lnTo>
                    <a:lnTo>
                      <a:pt x="1732" y="2032"/>
                    </a:lnTo>
                    <a:lnTo>
                      <a:pt x="1729" y="2037"/>
                    </a:lnTo>
                    <a:lnTo>
                      <a:pt x="1723" y="2052"/>
                    </a:lnTo>
                    <a:lnTo>
                      <a:pt x="1716" y="2073"/>
                    </a:lnTo>
                    <a:lnTo>
                      <a:pt x="1709" y="2095"/>
                    </a:lnTo>
                    <a:lnTo>
                      <a:pt x="1703" y="2114"/>
                    </a:lnTo>
                    <a:lnTo>
                      <a:pt x="1700" y="2122"/>
                    </a:lnTo>
                    <a:lnTo>
                      <a:pt x="1696" y="2128"/>
                    </a:lnTo>
                    <a:lnTo>
                      <a:pt x="1691" y="2134"/>
                    </a:lnTo>
                    <a:lnTo>
                      <a:pt x="1688" y="2138"/>
                    </a:lnTo>
                    <a:lnTo>
                      <a:pt x="1677" y="2146"/>
                    </a:lnTo>
                    <a:lnTo>
                      <a:pt x="1668" y="2157"/>
                    </a:lnTo>
                    <a:lnTo>
                      <a:pt x="1663" y="2162"/>
                    </a:lnTo>
                    <a:lnTo>
                      <a:pt x="1659" y="2168"/>
                    </a:lnTo>
                    <a:lnTo>
                      <a:pt x="1658" y="2172"/>
                    </a:lnTo>
                    <a:lnTo>
                      <a:pt x="1657" y="2177"/>
                    </a:lnTo>
                    <a:lnTo>
                      <a:pt x="1656" y="2185"/>
                    </a:lnTo>
                    <a:lnTo>
                      <a:pt x="1651" y="2194"/>
                    </a:lnTo>
                    <a:lnTo>
                      <a:pt x="1648" y="2197"/>
                    </a:lnTo>
                    <a:lnTo>
                      <a:pt x="1647" y="2202"/>
                    </a:lnTo>
                    <a:lnTo>
                      <a:pt x="1646" y="2208"/>
                    </a:lnTo>
                    <a:lnTo>
                      <a:pt x="1646" y="2213"/>
                    </a:lnTo>
                    <a:lnTo>
                      <a:pt x="1645" y="2223"/>
                    </a:lnTo>
                    <a:lnTo>
                      <a:pt x="1644" y="2233"/>
                    </a:lnTo>
                    <a:lnTo>
                      <a:pt x="1641" y="2237"/>
                    </a:lnTo>
                    <a:lnTo>
                      <a:pt x="1638" y="2239"/>
                    </a:lnTo>
                    <a:lnTo>
                      <a:pt x="1634" y="2241"/>
                    </a:lnTo>
                    <a:lnTo>
                      <a:pt x="1631" y="2244"/>
                    </a:lnTo>
                    <a:lnTo>
                      <a:pt x="1621" y="2245"/>
                    </a:lnTo>
                    <a:lnTo>
                      <a:pt x="1613" y="2246"/>
                    </a:lnTo>
                    <a:lnTo>
                      <a:pt x="1604" y="2246"/>
                    </a:lnTo>
                    <a:lnTo>
                      <a:pt x="1597" y="2247"/>
                    </a:lnTo>
                    <a:lnTo>
                      <a:pt x="1593" y="2248"/>
                    </a:lnTo>
                    <a:lnTo>
                      <a:pt x="1588" y="2251"/>
                    </a:lnTo>
                    <a:lnTo>
                      <a:pt x="1583" y="2254"/>
                    </a:lnTo>
                    <a:lnTo>
                      <a:pt x="1578" y="2258"/>
                    </a:lnTo>
                    <a:lnTo>
                      <a:pt x="1572" y="2264"/>
                    </a:lnTo>
                    <a:lnTo>
                      <a:pt x="1566" y="2267"/>
                    </a:lnTo>
                    <a:lnTo>
                      <a:pt x="1562" y="2269"/>
                    </a:lnTo>
                    <a:lnTo>
                      <a:pt x="1557" y="2270"/>
                    </a:lnTo>
                    <a:lnTo>
                      <a:pt x="1551" y="2270"/>
                    </a:lnTo>
                    <a:lnTo>
                      <a:pt x="1546" y="2269"/>
                    </a:lnTo>
                    <a:lnTo>
                      <a:pt x="1540" y="2265"/>
                    </a:lnTo>
                    <a:lnTo>
                      <a:pt x="1533" y="2263"/>
                    </a:lnTo>
                    <a:lnTo>
                      <a:pt x="1527" y="2262"/>
                    </a:lnTo>
                    <a:lnTo>
                      <a:pt x="1522" y="2262"/>
                    </a:lnTo>
                    <a:lnTo>
                      <a:pt x="1518" y="2263"/>
                    </a:lnTo>
                    <a:lnTo>
                      <a:pt x="1514" y="2264"/>
                    </a:lnTo>
                    <a:lnTo>
                      <a:pt x="1507" y="2266"/>
                    </a:lnTo>
                    <a:lnTo>
                      <a:pt x="1501" y="2267"/>
                    </a:lnTo>
                    <a:lnTo>
                      <a:pt x="1498" y="2267"/>
                    </a:lnTo>
                    <a:lnTo>
                      <a:pt x="1495" y="2267"/>
                    </a:lnTo>
                    <a:lnTo>
                      <a:pt x="1493" y="2266"/>
                    </a:lnTo>
                    <a:lnTo>
                      <a:pt x="1490" y="2265"/>
                    </a:lnTo>
                    <a:lnTo>
                      <a:pt x="1489" y="2263"/>
                    </a:lnTo>
                    <a:lnTo>
                      <a:pt x="1489" y="2262"/>
                    </a:lnTo>
                    <a:lnTo>
                      <a:pt x="1490" y="2259"/>
                    </a:lnTo>
                    <a:lnTo>
                      <a:pt x="1492" y="2257"/>
                    </a:lnTo>
                    <a:lnTo>
                      <a:pt x="1496" y="2252"/>
                    </a:lnTo>
                    <a:lnTo>
                      <a:pt x="1503" y="2246"/>
                    </a:lnTo>
                    <a:lnTo>
                      <a:pt x="1517" y="2232"/>
                    </a:lnTo>
                    <a:lnTo>
                      <a:pt x="1527" y="2220"/>
                    </a:lnTo>
                    <a:lnTo>
                      <a:pt x="1530" y="2216"/>
                    </a:lnTo>
                    <a:lnTo>
                      <a:pt x="1532" y="2213"/>
                    </a:lnTo>
                    <a:lnTo>
                      <a:pt x="1533" y="2209"/>
                    </a:lnTo>
                    <a:lnTo>
                      <a:pt x="1533" y="2206"/>
                    </a:lnTo>
                    <a:lnTo>
                      <a:pt x="1532" y="2200"/>
                    </a:lnTo>
                    <a:lnTo>
                      <a:pt x="1531" y="2191"/>
                    </a:lnTo>
                    <a:lnTo>
                      <a:pt x="1528" y="2184"/>
                    </a:lnTo>
                    <a:lnTo>
                      <a:pt x="1527" y="2177"/>
                    </a:lnTo>
                    <a:lnTo>
                      <a:pt x="1527" y="2174"/>
                    </a:lnTo>
                    <a:lnTo>
                      <a:pt x="1527" y="2171"/>
                    </a:lnTo>
                    <a:lnTo>
                      <a:pt x="1528" y="2169"/>
                    </a:lnTo>
                    <a:lnTo>
                      <a:pt x="1531" y="2166"/>
                    </a:lnTo>
                    <a:lnTo>
                      <a:pt x="1536" y="2162"/>
                    </a:lnTo>
                    <a:lnTo>
                      <a:pt x="1539" y="2156"/>
                    </a:lnTo>
                    <a:lnTo>
                      <a:pt x="1539" y="2153"/>
                    </a:lnTo>
                    <a:lnTo>
                      <a:pt x="1538" y="2151"/>
                    </a:lnTo>
                    <a:lnTo>
                      <a:pt x="1536" y="2149"/>
                    </a:lnTo>
                    <a:lnTo>
                      <a:pt x="1531" y="2145"/>
                    </a:lnTo>
                    <a:lnTo>
                      <a:pt x="1526" y="2143"/>
                    </a:lnTo>
                    <a:lnTo>
                      <a:pt x="1525" y="2140"/>
                    </a:lnTo>
                    <a:lnTo>
                      <a:pt x="1525" y="2136"/>
                    </a:lnTo>
                    <a:lnTo>
                      <a:pt x="1526" y="2132"/>
                    </a:lnTo>
                    <a:lnTo>
                      <a:pt x="1531" y="2122"/>
                    </a:lnTo>
                    <a:lnTo>
                      <a:pt x="1533" y="2113"/>
                    </a:lnTo>
                    <a:lnTo>
                      <a:pt x="1532" y="2112"/>
                    </a:lnTo>
                    <a:lnTo>
                      <a:pt x="1530" y="2111"/>
                    </a:lnTo>
                    <a:lnTo>
                      <a:pt x="1526" y="2109"/>
                    </a:lnTo>
                    <a:lnTo>
                      <a:pt x="1522" y="2109"/>
                    </a:lnTo>
                    <a:lnTo>
                      <a:pt x="1513" y="2111"/>
                    </a:lnTo>
                    <a:lnTo>
                      <a:pt x="1507" y="2111"/>
                    </a:lnTo>
                    <a:lnTo>
                      <a:pt x="1499" y="2111"/>
                    </a:lnTo>
                    <a:lnTo>
                      <a:pt x="1492" y="2108"/>
                    </a:lnTo>
                    <a:lnTo>
                      <a:pt x="1486" y="2105"/>
                    </a:lnTo>
                    <a:lnTo>
                      <a:pt x="1480" y="2099"/>
                    </a:lnTo>
                    <a:lnTo>
                      <a:pt x="1473" y="2088"/>
                    </a:lnTo>
                    <a:lnTo>
                      <a:pt x="1464" y="2071"/>
                    </a:lnTo>
                    <a:lnTo>
                      <a:pt x="1455" y="2051"/>
                    </a:lnTo>
                    <a:lnTo>
                      <a:pt x="1448" y="2034"/>
                    </a:lnTo>
                    <a:lnTo>
                      <a:pt x="1439" y="2019"/>
                    </a:lnTo>
                    <a:lnTo>
                      <a:pt x="1432" y="2006"/>
                    </a:lnTo>
                    <a:lnTo>
                      <a:pt x="1424" y="1994"/>
                    </a:lnTo>
                    <a:lnTo>
                      <a:pt x="1418" y="1985"/>
                    </a:lnTo>
                    <a:lnTo>
                      <a:pt x="1413" y="1975"/>
                    </a:lnTo>
                    <a:lnTo>
                      <a:pt x="1410" y="1964"/>
                    </a:lnTo>
                    <a:lnTo>
                      <a:pt x="1408" y="1955"/>
                    </a:lnTo>
                    <a:lnTo>
                      <a:pt x="1408" y="1945"/>
                    </a:lnTo>
                    <a:lnTo>
                      <a:pt x="1408" y="1943"/>
                    </a:lnTo>
                    <a:lnTo>
                      <a:pt x="1408" y="1942"/>
                    </a:lnTo>
                    <a:lnTo>
                      <a:pt x="1407" y="1941"/>
                    </a:lnTo>
                    <a:lnTo>
                      <a:pt x="1406" y="1939"/>
                    </a:lnTo>
                    <a:lnTo>
                      <a:pt x="1401" y="1938"/>
                    </a:lnTo>
                    <a:lnTo>
                      <a:pt x="1396" y="1938"/>
                    </a:lnTo>
                    <a:lnTo>
                      <a:pt x="1383" y="1938"/>
                    </a:lnTo>
                    <a:lnTo>
                      <a:pt x="1372" y="1937"/>
                    </a:lnTo>
                    <a:lnTo>
                      <a:pt x="1367" y="1936"/>
                    </a:lnTo>
                    <a:lnTo>
                      <a:pt x="1364" y="1935"/>
                    </a:lnTo>
                    <a:lnTo>
                      <a:pt x="1362" y="1931"/>
                    </a:lnTo>
                    <a:lnTo>
                      <a:pt x="1362" y="1928"/>
                    </a:lnTo>
                    <a:lnTo>
                      <a:pt x="1362" y="1918"/>
                    </a:lnTo>
                    <a:lnTo>
                      <a:pt x="1362" y="1907"/>
                    </a:lnTo>
                    <a:lnTo>
                      <a:pt x="1352" y="1889"/>
                    </a:lnTo>
                    <a:lnTo>
                      <a:pt x="1344" y="1878"/>
                    </a:lnTo>
                    <a:lnTo>
                      <a:pt x="1343" y="1868"/>
                    </a:lnTo>
                    <a:lnTo>
                      <a:pt x="1342" y="1856"/>
                    </a:lnTo>
                    <a:lnTo>
                      <a:pt x="1341" y="1843"/>
                    </a:lnTo>
                    <a:lnTo>
                      <a:pt x="1338" y="1830"/>
                    </a:lnTo>
                    <a:lnTo>
                      <a:pt x="1338" y="1824"/>
                    </a:lnTo>
                    <a:lnTo>
                      <a:pt x="1338" y="1819"/>
                    </a:lnTo>
                    <a:lnTo>
                      <a:pt x="1338" y="1815"/>
                    </a:lnTo>
                    <a:lnTo>
                      <a:pt x="1339" y="1811"/>
                    </a:lnTo>
                    <a:lnTo>
                      <a:pt x="1344" y="1803"/>
                    </a:lnTo>
                    <a:lnTo>
                      <a:pt x="1348" y="1796"/>
                    </a:lnTo>
                    <a:lnTo>
                      <a:pt x="1354" y="1785"/>
                    </a:lnTo>
                    <a:lnTo>
                      <a:pt x="1363" y="1772"/>
                    </a:lnTo>
                    <a:lnTo>
                      <a:pt x="1373" y="1758"/>
                    </a:lnTo>
                    <a:lnTo>
                      <a:pt x="1380" y="1746"/>
                    </a:lnTo>
                    <a:lnTo>
                      <a:pt x="1382" y="1742"/>
                    </a:lnTo>
                    <a:lnTo>
                      <a:pt x="1383" y="1739"/>
                    </a:lnTo>
                    <a:lnTo>
                      <a:pt x="1383" y="1735"/>
                    </a:lnTo>
                    <a:lnTo>
                      <a:pt x="1382" y="1733"/>
                    </a:lnTo>
                    <a:lnTo>
                      <a:pt x="1380" y="1730"/>
                    </a:lnTo>
                    <a:lnTo>
                      <a:pt x="1376" y="1728"/>
                    </a:lnTo>
                    <a:lnTo>
                      <a:pt x="1373" y="1725"/>
                    </a:lnTo>
                    <a:lnTo>
                      <a:pt x="1368" y="1724"/>
                    </a:lnTo>
                    <a:lnTo>
                      <a:pt x="1358" y="1722"/>
                    </a:lnTo>
                    <a:lnTo>
                      <a:pt x="1351" y="1722"/>
                    </a:lnTo>
                    <a:lnTo>
                      <a:pt x="1348" y="1723"/>
                    </a:lnTo>
                    <a:lnTo>
                      <a:pt x="1345" y="1725"/>
                    </a:lnTo>
                    <a:lnTo>
                      <a:pt x="1343" y="1729"/>
                    </a:lnTo>
                    <a:lnTo>
                      <a:pt x="1341" y="1734"/>
                    </a:lnTo>
                    <a:lnTo>
                      <a:pt x="1339" y="1737"/>
                    </a:lnTo>
                    <a:lnTo>
                      <a:pt x="1337" y="1741"/>
                    </a:lnTo>
                    <a:lnTo>
                      <a:pt x="1336" y="1742"/>
                    </a:lnTo>
                    <a:lnTo>
                      <a:pt x="1335" y="1742"/>
                    </a:lnTo>
                    <a:lnTo>
                      <a:pt x="1332" y="1737"/>
                    </a:lnTo>
                    <a:lnTo>
                      <a:pt x="1331" y="1730"/>
                    </a:lnTo>
                    <a:lnTo>
                      <a:pt x="1329" y="1722"/>
                    </a:lnTo>
                    <a:lnTo>
                      <a:pt x="1325" y="1714"/>
                    </a:lnTo>
                    <a:lnTo>
                      <a:pt x="1320" y="1703"/>
                    </a:lnTo>
                    <a:lnTo>
                      <a:pt x="1314" y="1690"/>
                    </a:lnTo>
                    <a:lnTo>
                      <a:pt x="1312" y="1683"/>
                    </a:lnTo>
                    <a:lnTo>
                      <a:pt x="1309" y="1678"/>
                    </a:lnTo>
                    <a:lnTo>
                      <a:pt x="1305" y="1673"/>
                    </a:lnTo>
                    <a:lnTo>
                      <a:pt x="1301" y="1671"/>
                    </a:lnTo>
                    <a:lnTo>
                      <a:pt x="1292" y="1668"/>
                    </a:lnTo>
                    <a:lnTo>
                      <a:pt x="1282" y="1667"/>
                    </a:lnTo>
                    <a:lnTo>
                      <a:pt x="1278" y="1667"/>
                    </a:lnTo>
                    <a:lnTo>
                      <a:pt x="1275" y="1666"/>
                    </a:lnTo>
                    <a:lnTo>
                      <a:pt x="1273" y="1662"/>
                    </a:lnTo>
                    <a:lnTo>
                      <a:pt x="1272" y="1660"/>
                    </a:lnTo>
                    <a:lnTo>
                      <a:pt x="1272" y="1652"/>
                    </a:lnTo>
                    <a:lnTo>
                      <a:pt x="1272" y="1641"/>
                    </a:lnTo>
                    <a:lnTo>
                      <a:pt x="1270" y="1636"/>
                    </a:lnTo>
                    <a:lnTo>
                      <a:pt x="1269" y="1632"/>
                    </a:lnTo>
                    <a:lnTo>
                      <a:pt x="1267" y="1627"/>
                    </a:lnTo>
                    <a:lnTo>
                      <a:pt x="1265" y="1622"/>
                    </a:lnTo>
                    <a:lnTo>
                      <a:pt x="1256" y="1613"/>
                    </a:lnTo>
                    <a:lnTo>
                      <a:pt x="1248" y="1603"/>
                    </a:lnTo>
                    <a:lnTo>
                      <a:pt x="1244" y="1598"/>
                    </a:lnTo>
                    <a:lnTo>
                      <a:pt x="1241" y="1594"/>
                    </a:lnTo>
                    <a:lnTo>
                      <a:pt x="1240" y="1589"/>
                    </a:lnTo>
                    <a:lnTo>
                      <a:pt x="1238" y="1584"/>
                    </a:lnTo>
                    <a:lnTo>
                      <a:pt x="1236" y="1573"/>
                    </a:lnTo>
                    <a:lnTo>
                      <a:pt x="1236" y="1563"/>
                    </a:lnTo>
                    <a:lnTo>
                      <a:pt x="1235" y="1558"/>
                    </a:lnTo>
                    <a:lnTo>
                      <a:pt x="1234" y="1553"/>
                    </a:lnTo>
                    <a:lnTo>
                      <a:pt x="1232" y="1550"/>
                    </a:lnTo>
                    <a:lnTo>
                      <a:pt x="1230" y="1546"/>
                    </a:lnTo>
                    <a:lnTo>
                      <a:pt x="1228" y="1542"/>
                    </a:lnTo>
                    <a:lnTo>
                      <a:pt x="1225" y="1541"/>
                    </a:lnTo>
                    <a:lnTo>
                      <a:pt x="1222" y="1540"/>
                    </a:lnTo>
                    <a:lnTo>
                      <a:pt x="1218" y="1540"/>
                    </a:lnTo>
                    <a:lnTo>
                      <a:pt x="1211" y="1540"/>
                    </a:lnTo>
                    <a:lnTo>
                      <a:pt x="1204" y="1541"/>
                    </a:lnTo>
                    <a:lnTo>
                      <a:pt x="1202" y="1541"/>
                    </a:lnTo>
                    <a:lnTo>
                      <a:pt x="1198" y="1541"/>
                    </a:lnTo>
                    <a:lnTo>
                      <a:pt x="1194" y="1540"/>
                    </a:lnTo>
                    <a:lnTo>
                      <a:pt x="1191" y="1538"/>
                    </a:lnTo>
                    <a:lnTo>
                      <a:pt x="1187" y="1535"/>
                    </a:lnTo>
                    <a:lnTo>
                      <a:pt x="1186" y="1532"/>
                    </a:lnTo>
                    <a:lnTo>
                      <a:pt x="1184" y="1528"/>
                    </a:lnTo>
                    <a:lnTo>
                      <a:pt x="1182" y="1523"/>
                    </a:lnTo>
                    <a:lnTo>
                      <a:pt x="1180" y="1512"/>
                    </a:lnTo>
                    <a:lnTo>
                      <a:pt x="1177" y="1497"/>
                    </a:lnTo>
                    <a:lnTo>
                      <a:pt x="1174" y="1489"/>
                    </a:lnTo>
                    <a:lnTo>
                      <a:pt x="1169" y="1483"/>
                    </a:lnTo>
                    <a:lnTo>
                      <a:pt x="1165" y="1477"/>
                    </a:lnTo>
                    <a:lnTo>
                      <a:pt x="1160" y="1472"/>
                    </a:lnTo>
                    <a:lnTo>
                      <a:pt x="1150" y="1463"/>
                    </a:lnTo>
                    <a:lnTo>
                      <a:pt x="1143" y="1454"/>
                    </a:lnTo>
                    <a:lnTo>
                      <a:pt x="1141" y="1450"/>
                    </a:lnTo>
                    <a:lnTo>
                      <a:pt x="1140" y="1446"/>
                    </a:lnTo>
                    <a:lnTo>
                      <a:pt x="1140" y="1443"/>
                    </a:lnTo>
                    <a:lnTo>
                      <a:pt x="1141" y="1439"/>
                    </a:lnTo>
                    <a:lnTo>
                      <a:pt x="1143" y="1432"/>
                    </a:lnTo>
                    <a:lnTo>
                      <a:pt x="1146" y="1424"/>
                    </a:lnTo>
                    <a:lnTo>
                      <a:pt x="1146" y="1419"/>
                    </a:lnTo>
                    <a:lnTo>
                      <a:pt x="1144" y="1414"/>
                    </a:lnTo>
                    <a:lnTo>
                      <a:pt x="1143" y="1410"/>
                    </a:lnTo>
                    <a:lnTo>
                      <a:pt x="1142" y="1408"/>
                    </a:lnTo>
                    <a:lnTo>
                      <a:pt x="1137" y="1402"/>
                    </a:lnTo>
                    <a:lnTo>
                      <a:pt x="1133" y="1397"/>
                    </a:lnTo>
                    <a:lnTo>
                      <a:pt x="1129" y="1394"/>
                    </a:lnTo>
                    <a:lnTo>
                      <a:pt x="1128" y="1391"/>
                    </a:lnTo>
                    <a:lnTo>
                      <a:pt x="1127" y="1388"/>
                    </a:lnTo>
                    <a:lnTo>
                      <a:pt x="1125" y="1384"/>
                    </a:lnTo>
                    <a:lnTo>
                      <a:pt x="1127" y="1368"/>
                    </a:lnTo>
                    <a:lnTo>
                      <a:pt x="1129" y="1351"/>
                    </a:lnTo>
                    <a:lnTo>
                      <a:pt x="1129" y="1347"/>
                    </a:lnTo>
                    <a:lnTo>
                      <a:pt x="1127" y="1344"/>
                    </a:lnTo>
                    <a:lnTo>
                      <a:pt x="1124" y="1342"/>
                    </a:lnTo>
                    <a:lnTo>
                      <a:pt x="1122" y="1340"/>
                    </a:lnTo>
                    <a:lnTo>
                      <a:pt x="1116" y="1339"/>
                    </a:lnTo>
                    <a:lnTo>
                      <a:pt x="1110" y="1340"/>
                    </a:lnTo>
                    <a:lnTo>
                      <a:pt x="1104" y="1343"/>
                    </a:lnTo>
                    <a:lnTo>
                      <a:pt x="1099" y="1346"/>
                    </a:lnTo>
                    <a:lnTo>
                      <a:pt x="1095" y="1351"/>
                    </a:lnTo>
                    <a:lnTo>
                      <a:pt x="1090" y="1357"/>
                    </a:lnTo>
                    <a:lnTo>
                      <a:pt x="1083" y="1371"/>
                    </a:lnTo>
                    <a:lnTo>
                      <a:pt x="1073" y="1390"/>
                    </a:lnTo>
                    <a:lnTo>
                      <a:pt x="1065" y="1409"/>
                    </a:lnTo>
                    <a:lnTo>
                      <a:pt x="1058" y="1425"/>
                    </a:lnTo>
                    <a:lnTo>
                      <a:pt x="1051" y="1437"/>
                    </a:lnTo>
                    <a:lnTo>
                      <a:pt x="1043" y="1447"/>
                    </a:lnTo>
                    <a:lnTo>
                      <a:pt x="1035" y="1457"/>
                    </a:lnTo>
                    <a:lnTo>
                      <a:pt x="1027" y="1466"/>
                    </a:lnTo>
                    <a:lnTo>
                      <a:pt x="1022" y="1469"/>
                    </a:lnTo>
                    <a:lnTo>
                      <a:pt x="1018" y="1471"/>
                    </a:lnTo>
                    <a:lnTo>
                      <a:pt x="1014" y="1472"/>
                    </a:lnTo>
                    <a:lnTo>
                      <a:pt x="1010" y="1472"/>
                    </a:lnTo>
                    <a:lnTo>
                      <a:pt x="1005" y="1471"/>
                    </a:lnTo>
                    <a:lnTo>
                      <a:pt x="1002" y="1469"/>
                    </a:lnTo>
                    <a:lnTo>
                      <a:pt x="998" y="1466"/>
                    </a:lnTo>
                    <a:lnTo>
                      <a:pt x="993" y="1464"/>
                    </a:lnTo>
                    <a:lnTo>
                      <a:pt x="990" y="1460"/>
                    </a:lnTo>
                    <a:lnTo>
                      <a:pt x="989" y="1456"/>
                    </a:lnTo>
                    <a:lnTo>
                      <a:pt x="988" y="1452"/>
                    </a:lnTo>
                    <a:lnTo>
                      <a:pt x="988" y="1449"/>
                    </a:lnTo>
                    <a:lnTo>
                      <a:pt x="990" y="1440"/>
                    </a:lnTo>
                    <a:lnTo>
                      <a:pt x="993" y="1435"/>
                    </a:lnTo>
                    <a:lnTo>
                      <a:pt x="996" y="1431"/>
                    </a:lnTo>
                    <a:lnTo>
                      <a:pt x="998" y="1427"/>
                    </a:lnTo>
                    <a:lnTo>
                      <a:pt x="997" y="1425"/>
                    </a:lnTo>
                    <a:lnTo>
                      <a:pt x="996" y="1424"/>
                    </a:lnTo>
                    <a:lnTo>
                      <a:pt x="995" y="1422"/>
                    </a:lnTo>
                    <a:lnTo>
                      <a:pt x="991" y="1421"/>
                    </a:lnTo>
                    <a:lnTo>
                      <a:pt x="985" y="1421"/>
                    </a:lnTo>
                    <a:lnTo>
                      <a:pt x="979" y="1419"/>
                    </a:lnTo>
                    <a:lnTo>
                      <a:pt x="978" y="1418"/>
                    </a:lnTo>
                    <a:lnTo>
                      <a:pt x="977" y="1416"/>
                    </a:lnTo>
                    <a:lnTo>
                      <a:pt x="976" y="1414"/>
                    </a:lnTo>
                    <a:lnTo>
                      <a:pt x="976" y="1412"/>
                    </a:lnTo>
                    <a:lnTo>
                      <a:pt x="977" y="1407"/>
                    </a:lnTo>
                    <a:lnTo>
                      <a:pt x="978" y="1400"/>
                    </a:lnTo>
                    <a:lnTo>
                      <a:pt x="982" y="1394"/>
                    </a:lnTo>
                    <a:lnTo>
                      <a:pt x="985" y="1387"/>
                    </a:lnTo>
                    <a:lnTo>
                      <a:pt x="986" y="1383"/>
                    </a:lnTo>
                    <a:lnTo>
                      <a:pt x="986" y="1381"/>
                    </a:lnTo>
                    <a:lnTo>
                      <a:pt x="986" y="1378"/>
                    </a:lnTo>
                    <a:lnTo>
                      <a:pt x="986" y="1375"/>
                    </a:lnTo>
                    <a:lnTo>
                      <a:pt x="984" y="1372"/>
                    </a:lnTo>
                    <a:lnTo>
                      <a:pt x="982" y="1369"/>
                    </a:lnTo>
                    <a:lnTo>
                      <a:pt x="978" y="1366"/>
                    </a:lnTo>
                    <a:lnTo>
                      <a:pt x="973" y="1363"/>
                    </a:lnTo>
                    <a:lnTo>
                      <a:pt x="967" y="1358"/>
                    </a:lnTo>
                    <a:lnTo>
                      <a:pt x="963" y="1355"/>
                    </a:lnTo>
                    <a:lnTo>
                      <a:pt x="958" y="1350"/>
                    </a:lnTo>
                    <a:lnTo>
                      <a:pt x="954" y="1344"/>
                    </a:lnTo>
                    <a:lnTo>
                      <a:pt x="948" y="1334"/>
                    </a:lnTo>
                    <a:lnTo>
                      <a:pt x="946" y="1325"/>
                    </a:lnTo>
                    <a:lnTo>
                      <a:pt x="945" y="1321"/>
                    </a:lnTo>
                    <a:lnTo>
                      <a:pt x="944" y="1318"/>
                    </a:lnTo>
                    <a:lnTo>
                      <a:pt x="941" y="1315"/>
                    </a:lnTo>
                    <a:lnTo>
                      <a:pt x="939" y="1314"/>
                    </a:lnTo>
                    <a:lnTo>
                      <a:pt x="932" y="1312"/>
                    </a:lnTo>
                    <a:lnTo>
                      <a:pt x="922" y="1311"/>
                    </a:lnTo>
                    <a:lnTo>
                      <a:pt x="911" y="1311"/>
                    </a:lnTo>
                    <a:lnTo>
                      <a:pt x="901" y="1308"/>
                    </a:lnTo>
                    <a:lnTo>
                      <a:pt x="890" y="1307"/>
                    </a:lnTo>
                    <a:lnTo>
                      <a:pt x="879" y="1303"/>
                    </a:lnTo>
                    <a:lnTo>
                      <a:pt x="865" y="1299"/>
                    </a:lnTo>
                    <a:lnTo>
                      <a:pt x="847" y="1290"/>
                    </a:lnTo>
                    <a:lnTo>
                      <a:pt x="831" y="1283"/>
                    </a:lnTo>
                    <a:lnTo>
                      <a:pt x="819" y="1275"/>
                    </a:lnTo>
                    <a:lnTo>
                      <a:pt x="814" y="1271"/>
                    </a:lnTo>
                    <a:lnTo>
                      <a:pt x="809" y="1268"/>
                    </a:lnTo>
                    <a:lnTo>
                      <a:pt x="806" y="1263"/>
                    </a:lnTo>
                    <a:lnTo>
                      <a:pt x="802" y="1257"/>
                    </a:lnTo>
                    <a:lnTo>
                      <a:pt x="796" y="1246"/>
                    </a:lnTo>
                    <a:lnTo>
                      <a:pt x="791" y="1236"/>
                    </a:lnTo>
                    <a:lnTo>
                      <a:pt x="789" y="1231"/>
                    </a:lnTo>
                    <a:lnTo>
                      <a:pt x="783" y="1227"/>
                    </a:lnTo>
                    <a:lnTo>
                      <a:pt x="778" y="1225"/>
                    </a:lnTo>
                    <a:lnTo>
                      <a:pt x="772" y="1224"/>
                    </a:lnTo>
                    <a:lnTo>
                      <a:pt x="769" y="1223"/>
                    </a:lnTo>
                    <a:lnTo>
                      <a:pt x="765" y="1221"/>
                    </a:lnTo>
                    <a:lnTo>
                      <a:pt x="763" y="1221"/>
                    </a:lnTo>
                    <a:lnTo>
                      <a:pt x="759" y="1223"/>
                    </a:lnTo>
                    <a:lnTo>
                      <a:pt x="757" y="1226"/>
                    </a:lnTo>
                    <a:lnTo>
                      <a:pt x="756" y="1231"/>
                    </a:lnTo>
                    <a:lnTo>
                      <a:pt x="755" y="1237"/>
                    </a:lnTo>
                    <a:lnTo>
                      <a:pt x="753" y="1243"/>
                    </a:lnTo>
                    <a:lnTo>
                      <a:pt x="752" y="1250"/>
                    </a:lnTo>
                    <a:lnTo>
                      <a:pt x="750" y="1260"/>
                    </a:lnTo>
                    <a:lnTo>
                      <a:pt x="749" y="1271"/>
                    </a:lnTo>
                    <a:lnTo>
                      <a:pt x="747" y="1283"/>
                    </a:lnTo>
                    <a:lnTo>
                      <a:pt x="747" y="1286"/>
                    </a:lnTo>
                    <a:lnTo>
                      <a:pt x="731" y="1282"/>
                    </a:lnTo>
                    <a:lnTo>
                      <a:pt x="724" y="1281"/>
                    </a:lnTo>
                    <a:lnTo>
                      <a:pt x="717" y="1277"/>
                    </a:lnTo>
                    <a:lnTo>
                      <a:pt x="707" y="1275"/>
                    </a:lnTo>
                    <a:lnTo>
                      <a:pt x="697" y="1273"/>
                    </a:lnTo>
                    <a:lnTo>
                      <a:pt x="687" y="1270"/>
                    </a:lnTo>
                    <a:lnTo>
                      <a:pt x="676" y="1268"/>
                    </a:lnTo>
                    <a:lnTo>
                      <a:pt x="662" y="1264"/>
                    </a:lnTo>
                    <a:lnTo>
                      <a:pt x="648" y="1261"/>
                    </a:lnTo>
                    <a:lnTo>
                      <a:pt x="642" y="1258"/>
                    </a:lnTo>
                    <a:lnTo>
                      <a:pt x="636" y="1256"/>
                    </a:lnTo>
                    <a:lnTo>
                      <a:pt x="631" y="1251"/>
                    </a:lnTo>
                    <a:lnTo>
                      <a:pt x="626" y="1246"/>
                    </a:lnTo>
                    <a:lnTo>
                      <a:pt x="624" y="1241"/>
                    </a:lnTo>
                    <a:lnTo>
                      <a:pt x="623" y="1235"/>
                    </a:lnTo>
                    <a:lnTo>
                      <a:pt x="623" y="1229"/>
                    </a:lnTo>
                    <a:lnTo>
                      <a:pt x="624" y="1224"/>
                    </a:lnTo>
                    <a:lnTo>
                      <a:pt x="626" y="1219"/>
                    </a:lnTo>
                    <a:lnTo>
                      <a:pt x="629" y="1216"/>
                    </a:lnTo>
                    <a:lnTo>
                      <a:pt x="633" y="1212"/>
                    </a:lnTo>
                    <a:lnTo>
                      <a:pt x="637" y="1208"/>
                    </a:lnTo>
                    <a:lnTo>
                      <a:pt x="651" y="1199"/>
                    </a:lnTo>
                    <a:lnTo>
                      <a:pt x="662" y="1191"/>
                    </a:lnTo>
                    <a:lnTo>
                      <a:pt x="665" y="1189"/>
                    </a:lnTo>
                    <a:lnTo>
                      <a:pt x="669" y="1191"/>
                    </a:lnTo>
                    <a:lnTo>
                      <a:pt x="670" y="1192"/>
                    </a:lnTo>
                    <a:lnTo>
                      <a:pt x="673" y="1194"/>
                    </a:lnTo>
                    <a:lnTo>
                      <a:pt x="675" y="1194"/>
                    </a:lnTo>
                    <a:lnTo>
                      <a:pt x="677" y="1192"/>
                    </a:lnTo>
                    <a:lnTo>
                      <a:pt x="678" y="1189"/>
                    </a:lnTo>
                    <a:lnTo>
                      <a:pt x="678" y="1185"/>
                    </a:lnTo>
                    <a:lnTo>
                      <a:pt x="677" y="1175"/>
                    </a:lnTo>
                    <a:lnTo>
                      <a:pt x="676" y="1169"/>
                    </a:lnTo>
                    <a:lnTo>
                      <a:pt x="676" y="1162"/>
                    </a:lnTo>
                    <a:lnTo>
                      <a:pt x="674" y="1154"/>
                    </a:lnTo>
                    <a:lnTo>
                      <a:pt x="671" y="1147"/>
                    </a:lnTo>
                    <a:lnTo>
                      <a:pt x="667" y="1141"/>
                    </a:lnTo>
                    <a:lnTo>
                      <a:pt x="662" y="1135"/>
                    </a:lnTo>
                    <a:lnTo>
                      <a:pt x="657" y="1128"/>
                    </a:lnTo>
                    <a:lnTo>
                      <a:pt x="653" y="1120"/>
                    </a:lnTo>
                    <a:lnTo>
                      <a:pt x="650" y="1112"/>
                    </a:lnTo>
                    <a:lnTo>
                      <a:pt x="646" y="1105"/>
                    </a:lnTo>
                    <a:lnTo>
                      <a:pt x="643" y="1097"/>
                    </a:lnTo>
                    <a:lnTo>
                      <a:pt x="640" y="1088"/>
                    </a:lnTo>
                    <a:lnTo>
                      <a:pt x="639" y="1080"/>
                    </a:lnTo>
                    <a:lnTo>
                      <a:pt x="637" y="1066"/>
                    </a:lnTo>
                    <a:lnTo>
                      <a:pt x="632" y="1052"/>
                    </a:lnTo>
                    <a:lnTo>
                      <a:pt x="629" y="1046"/>
                    </a:lnTo>
                    <a:lnTo>
                      <a:pt x="625" y="1040"/>
                    </a:lnTo>
                    <a:lnTo>
                      <a:pt x="620" y="1035"/>
                    </a:lnTo>
                    <a:lnTo>
                      <a:pt x="615" y="1030"/>
                    </a:lnTo>
                    <a:lnTo>
                      <a:pt x="606" y="1022"/>
                    </a:lnTo>
                    <a:lnTo>
                      <a:pt x="599" y="1013"/>
                    </a:lnTo>
                    <a:lnTo>
                      <a:pt x="596" y="1010"/>
                    </a:lnTo>
                    <a:lnTo>
                      <a:pt x="595" y="1005"/>
                    </a:lnTo>
                    <a:lnTo>
                      <a:pt x="595" y="1000"/>
                    </a:lnTo>
                    <a:lnTo>
                      <a:pt x="595" y="996"/>
                    </a:lnTo>
                    <a:lnTo>
                      <a:pt x="596" y="984"/>
                    </a:lnTo>
                    <a:lnTo>
                      <a:pt x="599" y="972"/>
                    </a:lnTo>
                    <a:lnTo>
                      <a:pt x="600" y="966"/>
                    </a:lnTo>
                    <a:lnTo>
                      <a:pt x="599" y="960"/>
                    </a:lnTo>
                    <a:lnTo>
                      <a:pt x="596" y="954"/>
                    </a:lnTo>
                    <a:lnTo>
                      <a:pt x="593" y="949"/>
                    </a:lnTo>
                    <a:lnTo>
                      <a:pt x="583" y="940"/>
                    </a:lnTo>
                    <a:lnTo>
                      <a:pt x="574" y="928"/>
                    </a:lnTo>
                    <a:lnTo>
                      <a:pt x="563" y="916"/>
                    </a:lnTo>
                    <a:lnTo>
                      <a:pt x="554" y="903"/>
                    </a:lnTo>
                    <a:lnTo>
                      <a:pt x="545" y="891"/>
                    </a:lnTo>
                    <a:lnTo>
                      <a:pt x="536" y="880"/>
                    </a:lnTo>
                    <a:lnTo>
                      <a:pt x="527" y="871"/>
                    </a:lnTo>
                    <a:lnTo>
                      <a:pt x="520" y="863"/>
                    </a:lnTo>
                    <a:lnTo>
                      <a:pt x="517" y="859"/>
                    </a:lnTo>
                    <a:lnTo>
                      <a:pt x="514" y="855"/>
                    </a:lnTo>
                    <a:lnTo>
                      <a:pt x="512" y="851"/>
                    </a:lnTo>
                    <a:lnTo>
                      <a:pt x="511" y="845"/>
                    </a:lnTo>
                    <a:lnTo>
                      <a:pt x="510" y="833"/>
                    </a:lnTo>
                    <a:lnTo>
                      <a:pt x="510" y="822"/>
                    </a:lnTo>
                    <a:lnTo>
                      <a:pt x="511" y="813"/>
                    </a:lnTo>
                    <a:lnTo>
                      <a:pt x="510" y="808"/>
                    </a:lnTo>
                    <a:lnTo>
                      <a:pt x="506" y="807"/>
                    </a:lnTo>
                    <a:lnTo>
                      <a:pt x="499" y="805"/>
                    </a:lnTo>
                    <a:lnTo>
                      <a:pt x="494" y="807"/>
                    </a:lnTo>
                    <a:lnTo>
                      <a:pt x="488" y="809"/>
                    </a:lnTo>
                    <a:lnTo>
                      <a:pt x="482" y="813"/>
                    </a:lnTo>
                    <a:lnTo>
                      <a:pt x="476" y="817"/>
                    </a:lnTo>
                    <a:lnTo>
                      <a:pt x="463" y="828"/>
                    </a:lnTo>
                    <a:lnTo>
                      <a:pt x="451" y="838"/>
                    </a:lnTo>
                    <a:lnTo>
                      <a:pt x="436" y="852"/>
                    </a:lnTo>
                    <a:lnTo>
                      <a:pt x="417" y="873"/>
                    </a:lnTo>
                    <a:lnTo>
                      <a:pt x="396" y="896"/>
                    </a:lnTo>
                    <a:lnTo>
                      <a:pt x="375" y="914"/>
                    </a:lnTo>
                    <a:lnTo>
                      <a:pt x="355" y="929"/>
                    </a:lnTo>
                    <a:lnTo>
                      <a:pt x="335" y="945"/>
                    </a:lnTo>
                    <a:lnTo>
                      <a:pt x="317" y="956"/>
                    </a:lnTo>
                    <a:lnTo>
                      <a:pt x="306" y="965"/>
                    </a:lnTo>
                    <a:lnTo>
                      <a:pt x="303" y="966"/>
                    </a:lnTo>
                    <a:lnTo>
                      <a:pt x="298" y="967"/>
                    </a:lnTo>
                    <a:lnTo>
                      <a:pt x="292" y="967"/>
                    </a:lnTo>
                    <a:lnTo>
                      <a:pt x="286" y="967"/>
                    </a:lnTo>
                    <a:lnTo>
                      <a:pt x="281" y="966"/>
                    </a:lnTo>
                    <a:lnTo>
                      <a:pt x="275" y="962"/>
                    </a:lnTo>
                    <a:lnTo>
                      <a:pt x="270" y="959"/>
                    </a:lnTo>
                    <a:lnTo>
                      <a:pt x="265" y="954"/>
                    </a:lnTo>
                    <a:lnTo>
                      <a:pt x="261" y="948"/>
                    </a:lnTo>
                    <a:lnTo>
                      <a:pt x="259" y="941"/>
                    </a:lnTo>
                    <a:lnTo>
                      <a:pt x="258" y="934"/>
                    </a:lnTo>
                    <a:lnTo>
                      <a:pt x="256" y="926"/>
                    </a:lnTo>
                    <a:lnTo>
                      <a:pt x="255" y="910"/>
                    </a:lnTo>
                    <a:lnTo>
                      <a:pt x="256" y="897"/>
                    </a:lnTo>
                    <a:lnTo>
                      <a:pt x="256" y="885"/>
                    </a:lnTo>
                    <a:lnTo>
                      <a:pt x="256" y="873"/>
                    </a:lnTo>
                    <a:lnTo>
                      <a:pt x="255" y="868"/>
                    </a:lnTo>
                    <a:lnTo>
                      <a:pt x="253" y="865"/>
                    </a:lnTo>
                    <a:lnTo>
                      <a:pt x="249" y="860"/>
                    </a:lnTo>
                    <a:lnTo>
                      <a:pt x="245" y="857"/>
                    </a:lnTo>
                    <a:lnTo>
                      <a:pt x="233" y="851"/>
                    </a:lnTo>
                    <a:lnTo>
                      <a:pt x="221" y="841"/>
                    </a:lnTo>
                    <a:lnTo>
                      <a:pt x="209" y="830"/>
                    </a:lnTo>
                    <a:lnTo>
                      <a:pt x="198" y="817"/>
                    </a:lnTo>
                    <a:lnTo>
                      <a:pt x="193" y="810"/>
                    </a:lnTo>
                    <a:lnTo>
                      <a:pt x="190" y="804"/>
                    </a:lnTo>
                    <a:lnTo>
                      <a:pt x="188" y="798"/>
                    </a:lnTo>
                    <a:lnTo>
                      <a:pt x="185" y="792"/>
                    </a:lnTo>
                    <a:lnTo>
                      <a:pt x="184" y="788"/>
                    </a:lnTo>
                    <a:lnTo>
                      <a:pt x="184" y="782"/>
                    </a:lnTo>
                    <a:lnTo>
                      <a:pt x="184" y="777"/>
                    </a:lnTo>
                    <a:lnTo>
                      <a:pt x="185" y="773"/>
                    </a:lnTo>
                    <a:lnTo>
                      <a:pt x="186" y="765"/>
                    </a:lnTo>
                    <a:lnTo>
                      <a:pt x="188" y="760"/>
                    </a:lnTo>
                    <a:lnTo>
                      <a:pt x="186" y="758"/>
                    </a:lnTo>
                    <a:lnTo>
                      <a:pt x="186" y="757"/>
                    </a:lnTo>
                    <a:lnTo>
                      <a:pt x="184" y="756"/>
                    </a:lnTo>
                    <a:lnTo>
                      <a:pt x="182" y="756"/>
                    </a:lnTo>
                    <a:lnTo>
                      <a:pt x="179" y="754"/>
                    </a:lnTo>
                    <a:lnTo>
                      <a:pt x="178" y="754"/>
                    </a:lnTo>
                    <a:lnTo>
                      <a:pt x="177" y="753"/>
                    </a:lnTo>
                    <a:lnTo>
                      <a:pt x="177" y="751"/>
                    </a:lnTo>
                    <a:lnTo>
                      <a:pt x="178" y="747"/>
                    </a:lnTo>
                    <a:lnTo>
                      <a:pt x="182" y="742"/>
                    </a:lnTo>
                    <a:lnTo>
                      <a:pt x="182" y="740"/>
                    </a:lnTo>
                    <a:lnTo>
                      <a:pt x="182" y="737"/>
                    </a:lnTo>
                    <a:lnTo>
                      <a:pt x="180" y="734"/>
                    </a:lnTo>
                    <a:lnTo>
                      <a:pt x="178" y="731"/>
                    </a:lnTo>
                    <a:lnTo>
                      <a:pt x="173" y="726"/>
                    </a:lnTo>
                    <a:lnTo>
                      <a:pt x="167" y="721"/>
                    </a:lnTo>
                    <a:lnTo>
                      <a:pt x="165" y="718"/>
                    </a:lnTo>
                    <a:lnTo>
                      <a:pt x="163" y="713"/>
                    </a:lnTo>
                    <a:lnTo>
                      <a:pt x="161" y="707"/>
                    </a:lnTo>
                    <a:lnTo>
                      <a:pt x="161" y="700"/>
                    </a:lnTo>
                    <a:lnTo>
                      <a:pt x="161" y="685"/>
                    </a:lnTo>
                    <a:lnTo>
                      <a:pt x="164" y="672"/>
                    </a:lnTo>
                    <a:lnTo>
                      <a:pt x="165" y="659"/>
                    </a:lnTo>
                    <a:lnTo>
                      <a:pt x="164" y="643"/>
                    </a:lnTo>
                    <a:lnTo>
                      <a:pt x="163" y="626"/>
                    </a:lnTo>
                    <a:lnTo>
                      <a:pt x="160" y="612"/>
                    </a:lnTo>
                    <a:lnTo>
                      <a:pt x="160" y="601"/>
                    </a:lnTo>
                    <a:lnTo>
                      <a:pt x="161" y="588"/>
                    </a:lnTo>
                    <a:lnTo>
                      <a:pt x="163" y="582"/>
                    </a:lnTo>
                    <a:lnTo>
                      <a:pt x="164" y="577"/>
                    </a:lnTo>
                    <a:lnTo>
                      <a:pt x="165" y="573"/>
                    </a:lnTo>
                    <a:lnTo>
                      <a:pt x="167" y="568"/>
                    </a:lnTo>
                    <a:lnTo>
                      <a:pt x="174" y="561"/>
                    </a:lnTo>
                    <a:lnTo>
                      <a:pt x="182" y="553"/>
                    </a:lnTo>
                    <a:lnTo>
                      <a:pt x="185" y="549"/>
                    </a:lnTo>
                    <a:lnTo>
                      <a:pt x="188" y="545"/>
                    </a:lnTo>
                    <a:lnTo>
                      <a:pt x="190" y="540"/>
                    </a:lnTo>
                    <a:lnTo>
                      <a:pt x="191" y="534"/>
                    </a:lnTo>
                    <a:lnTo>
                      <a:pt x="192" y="524"/>
                    </a:lnTo>
                    <a:lnTo>
                      <a:pt x="191" y="515"/>
                    </a:lnTo>
                    <a:lnTo>
                      <a:pt x="189" y="511"/>
                    </a:lnTo>
                    <a:lnTo>
                      <a:pt x="188" y="507"/>
                    </a:lnTo>
                    <a:lnTo>
                      <a:pt x="184" y="505"/>
                    </a:lnTo>
                    <a:lnTo>
                      <a:pt x="180" y="501"/>
                    </a:lnTo>
                    <a:lnTo>
                      <a:pt x="173" y="495"/>
                    </a:lnTo>
                    <a:lnTo>
                      <a:pt x="168" y="489"/>
                    </a:lnTo>
                    <a:lnTo>
                      <a:pt x="166" y="485"/>
                    </a:lnTo>
                    <a:lnTo>
                      <a:pt x="165" y="480"/>
                    </a:lnTo>
                    <a:lnTo>
                      <a:pt x="164" y="474"/>
                    </a:lnTo>
                    <a:lnTo>
                      <a:pt x="164" y="468"/>
                    </a:lnTo>
                    <a:lnTo>
                      <a:pt x="164" y="462"/>
                    </a:lnTo>
                    <a:lnTo>
                      <a:pt x="163" y="456"/>
                    </a:lnTo>
                    <a:lnTo>
                      <a:pt x="161" y="450"/>
                    </a:lnTo>
                    <a:lnTo>
                      <a:pt x="159" y="445"/>
                    </a:lnTo>
                    <a:lnTo>
                      <a:pt x="155" y="439"/>
                    </a:lnTo>
                    <a:lnTo>
                      <a:pt x="152" y="435"/>
                    </a:lnTo>
                    <a:lnTo>
                      <a:pt x="146" y="430"/>
                    </a:lnTo>
                    <a:lnTo>
                      <a:pt x="140" y="425"/>
                    </a:lnTo>
                    <a:lnTo>
                      <a:pt x="127" y="414"/>
                    </a:lnTo>
                    <a:lnTo>
                      <a:pt x="116" y="405"/>
                    </a:lnTo>
                    <a:lnTo>
                      <a:pt x="109" y="398"/>
                    </a:lnTo>
                    <a:lnTo>
                      <a:pt x="104" y="389"/>
                    </a:lnTo>
                    <a:lnTo>
                      <a:pt x="102" y="381"/>
                    </a:lnTo>
                    <a:lnTo>
                      <a:pt x="102" y="372"/>
                    </a:lnTo>
                    <a:lnTo>
                      <a:pt x="102" y="366"/>
                    </a:lnTo>
                    <a:lnTo>
                      <a:pt x="102" y="359"/>
                    </a:lnTo>
                    <a:lnTo>
                      <a:pt x="101" y="351"/>
                    </a:lnTo>
                    <a:lnTo>
                      <a:pt x="98" y="343"/>
                    </a:lnTo>
                    <a:lnTo>
                      <a:pt x="95" y="336"/>
                    </a:lnTo>
                    <a:lnTo>
                      <a:pt x="91" y="330"/>
                    </a:lnTo>
                    <a:lnTo>
                      <a:pt x="88" y="326"/>
                    </a:lnTo>
                    <a:lnTo>
                      <a:pt x="84" y="324"/>
                    </a:lnTo>
                    <a:lnTo>
                      <a:pt x="81" y="323"/>
                    </a:lnTo>
                    <a:lnTo>
                      <a:pt x="77" y="323"/>
                    </a:lnTo>
                    <a:lnTo>
                      <a:pt x="73" y="324"/>
                    </a:lnTo>
                    <a:lnTo>
                      <a:pt x="70" y="325"/>
                    </a:lnTo>
                    <a:lnTo>
                      <a:pt x="63" y="330"/>
                    </a:lnTo>
                    <a:lnTo>
                      <a:pt x="53" y="335"/>
                    </a:lnTo>
                    <a:lnTo>
                      <a:pt x="44" y="340"/>
                    </a:lnTo>
                    <a:lnTo>
                      <a:pt x="37" y="342"/>
                    </a:lnTo>
                    <a:lnTo>
                      <a:pt x="31" y="341"/>
                    </a:lnTo>
                    <a:lnTo>
                      <a:pt x="22" y="338"/>
                    </a:lnTo>
                    <a:lnTo>
                      <a:pt x="14" y="335"/>
                    </a:lnTo>
                    <a:lnTo>
                      <a:pt x="4" y="329"/>
                    </a:lnTo>
                    <a:lnTo>
                      <a:pt x="2" y="324"/>
                    </a:lnTo>
                    <a:lnTo>
                      <a:pt x="0" y="321"/>
                    </a:lnTo>
                    <a:lnTo>
                      <a:pt x="0" y="317"/>
                    </a:lnTo>
                    <a:lnTo>
                      <a:pt x="1" y="313"/>
                    </a:lnTo>
                    <a:lnTo>
                      <a:pt x="7" y="307"/>
                    </a:lnTo>
                    <a:lnTo>
                      <a:pt x="14" y="302"/>
                    </a:lnTo>
                    <a:lnTo>
                      <a:pt x="22" y="296"/>
                    </a:lnTo>
                    <a:lnTo>
                      <a:pt x="31" y="286"/>
                    </a:lnTo>
                    <a:lnTo>
                      <a:pt x="34" y="281"/>
                    </a:lnTo>
                    <a:lnTo>
                      <a:pt x="37" y="277"/>
                    </a:lnTo>
                    <a:lnTo>
                      <a:pt x="39" y="272"/>
                    </a:lnTo>
                    <a:lnTo>
                      <a:pt x="39" y="267"/>
                    </a:lnTo>
                    <a:lnTo>
                      <a:pt x="40" y="256"/>
                    </a:lnTo>
                    <a:lnTo>
                      <a:pt x="40" y="243"/>
                    </a:lnTo>
                    <a:lnTo>
                      <a:pt x="40" y="237"/>
                    </a:lnTo>
                    <a:lnTo>
                      <a:pt x="39" y="231"/>
                    </a:lnTo>
                    <a:lnTo>
                      <a:pt x="38" y="227"/>
                    </a:lnTo>
                    <a:lnTo>
                      <a:pt x="35" y="222"/>
                    </a:lnTo>
                    <a:lnTo>
                      <a:pt x="28" y="215"/>
                    </a:lnTo>
                    <a:lnTo>
                      <a:pt x="23" y="208"/>
                    </a:lnTo>
                    <a:lnTo>
                      <a:pt x="22" y="204"/>
                    </a:lnTo>
                    <a:lnTo>
                      <a:pt x="22" y="200"/>
                    </a:lnTo>
                    <a:lnTo>
                      <a:pt x="23" y="198"/>
                    </a:lnTo>
                    <a:lnTo>
                      <a:pt x="27" y="197"/>
                    </a:lnTo>
                    <a:lnTo>
                      <a:pt x="35" y="196"/>
                    </a:lnTo>
                    <a:lnTo>
                      <a:pt x="44" y="197"/>
                    </a:lnTo>
                    <a:lnTo>
                      <a:pt x="53" y="198"/>
                    </a:lnTo>
                    <a:lnTo>
                      <a:pt x="63" y="197"/>
                    </a:lnTo>
                    <a:lnTo>
                      <a:pt x="72" y="195"/>
                    </a:lnTo>
                    <a:lnTo>
                      <a:pt x="78" y="193"/>
                    </a:lnTo>
                    <a:lnTo>
                      <a:pt x="81" y="195"/>
                    </a:lnTo>
                    <a:lnTo>
                      <a:pt x="82" y="196"/>
                    </a:lnTo>
                    <a:lnTo>
                      <a:pt x="84" y="198"/>
                    </a:lnTo>
                    <a:lnTo>
                      <a:pt x="88" y="203"/>
                    </a:lnTo>
                    <a:lnTo>
                      <a:pt x="95" y="214"/>
                    </a:lnTo>
                    <a:lnTo>
                      <a:pt x="104" y="225"/>
                    </a:lnTo>
                    <a:lnTo>
                      <a:pt x="109" y="231"/>
                    </a:lnTo>
                    <a:lnTo>
                      <a:pt x="115" y="237"/>
                    </a:lnTo>
                    <a:lnTo>
                      <a:pt x="121" y="242"/>
                    </a:lnTo>
                    <a:lnTo>
                      <a:pt x="128" y="246"/>
                    </a:lnTo>
                    <a:lnTo>
                      <a:pt x="140" y="252"/>
                    </a:lnTo>
                    <a:lnTo>
                      <a:pt x="151" y="256"/>
                    </a:lnTo>
                    <a:lnTo>
                      <a:pt x="160" y="261"/>
                    </a:lnTo>
                    <a:lnTo>
                      <a:pt x="168" y="267"/>
                    </a:lnTo>
                    <a:lnTo>
                      <a:pt x="177" y="272"/>
                    </a:lnTo>
                    <a:lnTo>
                      <a:pt x="184" y="274"/>
                    </a:lnTo>
                    <a:lnTo>
                      <a:pt x="186" y="273"/>
                    </a:lnTo>
                    <a:lnTo>
                      <a:pt x="189" y="272"/>
                    </a:lnTo>
                    <a:lnTo>
                      <a:pt x="191" y="268"/>
                    </a:lnTo>
                    <a:lnTo>
                      <a:pt x="192" y="263"/>
                    </a:lnTo>
                    <a:lnTo>
                      <a:pt x="193" y="253"/>
                    </a:lnTo>
                    <a:lnTo>
                      <a:pt x="196" y="241"/>
                    </a:lnTo>
                    <a:lnTo>
                      <a:pt x="197" y="236"/>
                    </a:lnTo>
                    <a:lnTo>
                      <a:pt x="199" y="231"/>
                    </a:lnTo>
                    <a:lnTo>
                      <a:pt x="202" y="227"/>
                    </a:lnTo>
                    <a:lnTo>
                      <a:pt x="207" y="223"/>
                    </a:lnTo>
                    <a:lnTo>
                      <a:pt x="211" y="221"/>
                    </a:lnTo>
                    <a:lnTo>
                      <a:pt x="216" y="220"/>
                    </a:lnTo>
                    <a:lnTo>
                      <a:pt x="222" y="220"/>
                    </a:lnTo>
                    <a:lnTo>
                      <a:pt x="227" y="222"/>
                    </a:lnTo>
                    <a:lnTo>
                      <a:pt x="231" y="224"/>
                    </a:lnTo>
                    <a:lnTo>
                      <a:pt x="236" y="229"/>
                    </a:lnTo>
                    <a:lnTo>
                      <a:pt x="239" y="234"/>
                    </a:lnTo>
                    <a:lnTo>
                      <a:pt x="241" y="240"/>
                    </a:lnTo>
                    <a:lnTo>
                      <a:pt x="246" y="253"/>
                    </a:lnTo>
                    <a:lnTo>
                      <a:pt x="251" y="265"/>
                    </a:lnTo>
                    <a:lnTo>
                      <a:pt x="254" y="271"/>
                    </a:lnTo>
                    <a:lnTo>
                      <a:pt x="258" y="275"/>
                    </a:lnTo>
                    <a:lnTo>
                      <a:pt x="262" y="280"/>
                    </a:lnTo>
                    <a:lnTo>
                      <a:pt x="266" y="283"/>
                    </a:lnTo>
                    <a:lnTo>
                      <a:pt x="277" y="286"/>
                    </a:lnTo>
                    <a:lnTo>
                      <a:pt x="287" y="288"/>
                    </a:lnTo>
                    <a:lnTo>
                      <a:pt x="298" y="290"/>
                    </a:lnTo>
                    <a:lnTo>
                      <a:pt x="308" y="292"/>
                    </a:lnTo>
                    <a:lnTo>
                      <a:pt x="314" y="293"/>
                    </a:lnTo>
                    <a:lnTo>
                      <a:pt x="318" y="293"/>
                    </a:lnTo>
                    <a:lnTo>
                      <a:pt x="323" y="293"/>
                    </a:lnTo>
                    <a:lnTo>
                      <a:pt x="327" y="291"/>
                    </a:lnTo>
                    <a:lnTo>
                      <a:pt x="330" y="288"/>
                    </a:lnTo>
                    <a:lnTo>
                      <a:pt x="334" y="285"/>
                    </a:lnTo>
                    <a:lnTo>
                      <a:pt x="336" y="279"/>
                    </a:lnTo>
                    <a:lnTo>
                      <a:pt x="337" y="272"/>
                    </a:lnTo>
                    <a:lnTo>
                      <a:pt x="337" y="254"/>
                    </a:lnTo>
                    <a:lnTo>
                      <a:pt x="336" y="234"/>
                    </a:lnTo>
                    <a:lnTo>
                      <a:pt x="333" y="214"/>
                    </a:lnTo>
                    <a:lnTo>
                      <a:pt x="328" y="196"/>
                    </a:lnTo>
                    <a:lnTo>
                      <a:pt x="323" y="179"/>
                    </a:lnTo>
                    <a:lnTo>
                      <a:pt x="319" y="161"/>
                    </a:lnTo>
                    <a:lnTo>
                      <a:pt x="319" y="154"/>
                    </a:lnTo>
                    <a:lnTo>
                      <a:pt x="319" y="147"/>
                    </a:lnTo>
                    <a:lnTo>
                      <a:pt x="321" y="141"/>
                    </a:lnTo>
                    <a:lnTo>
                      <a:pt x="322" y="136"/>
                    </a:lnTo>
                    <a:lnTo>
                      <a:pt x="325" y="133"/>
                    </a:lnTo>
                    <a:lnTo>
                      <a:pt x="331" y="130"/>
                    </a:lnTo>
                    <a:lnTo>
                      <a:pt x="338" y="128"/>
                    </a:lnTo>
                    <a:lnTo>
                      <a:pt x="347" y="126"/>
                    </a:lnTo>
                    <a:lnTo>
                      <a:pt x="363" y="122"/>
                    </a:lnTo>
                    <a:lnTo>
                      <a:pt x="378" y="120"/>
                    </a:lnTo>
                    <a:lnTo>
                      <a:pt x="387" y="117"/>
                    </a:lnTo>
                    <a:lnTo>
                      <a:pt x="398" y="114"/>
                    </a:lnTo>
                    <a:lnTo>
                      <a:pt x="401" y="110"/>
                    </a:lnTo>
                    <a:lnTo>
                      <a:pt x="405" y="105"/>
                    </a:lnTo>
                    <a:lnTo>
                      <a:pt x="407" y="101"/>
                    </a:lnTo>
                    <a:lnTo>
                      <a:pt x="407" y="94"/>
                    </a:lnTo>
                    <a:lnTo>
                      <a:pt x="407" y="83"/>
                    </a:lnTo>
                    <a:lnTo>
                      <a:pt x="407" y="73"/>
                    </a:lnTo>
                    <a:lnTo>
                      <a:pt x="407" y="61"/>
                    </a:lnTo>
                    <a:lnTo>
                      <a:pt x="407" y="52"/>
                    </a:lnTo>
                    <a:lnTo>
                      <a:pt x="407" y="41"/>
                    </a:lnTo>
                    <a:lnTo>
                      <a:pt x="407" y="36"/>
                    </a:lnTo>
                    <a:lnTo>
                      <a:pt x="409" y="35"/>
                    </a:lnTo>
                    <a:lnTo>
                      <a:pt x="410" y="35"/>
                    </a:lnTo>
                    <a:lnTo>
                      <a:pt x="413" y="36"/>
                    </a:lnTo>
                    <a:lnTo>
                      <a:pt x="417" y="39"/>
                    </a:lnTo>
                    <a:lnTo>
                      <a:pt x="429" y="42"/>
                    </a:lnTo>
                    <a:lnTo>
                      <a:pt x="441" y="45"/>
                    </a:lnTo>
                    <a:lnTo>
                      <a:pt x="455" y="46"/>
                    </a:lnTo>
                    <a:lnTo>
                      <a:pt x="472" y="47"/>
                    </a:lnTo>
                    <a:lnTo>
                      <a:pt x="479" y="48"/>
                    </a:lnTo>
                    <a:lnTo>
                      <a:pt x="485" y="48"/>
                    </a:lnTo>
                    <a:lnTo>
                      <a:pt x="489" y="47"/>
                    </a:lnTo>
                    <a:lnTo>
                      <a:pt x="493" y="46"/>
                    </a:lnTo>
                    <a:lnTo>
                      <a:pt x="500" y="41"/>
                    </a:lnTo>
                    <a:lnTo>
                      <a:pt x="507" y="35"/>
                    </a:lnTo>
                    <a:lnTo>
                      <a:pt x="511" y="33"/>
                    </a:lnTo>
                    <a:lnTo>
                      <a:pt x="516" y="31"/>
                    </a:lnTo>
                    <a:lnTo>
                      <a:pt x="519" y="31"/>
                    </a:lnTo>
                    <a:lnTo>
                      <a:pt x="523" y="32"/>
                    </a:lnTo>
                    <a:lnTo>
                      <a:pt x="530" y="34"/>
                    </a:lnTo>
                    <a:lnTo>
                      <a:pt x="538" y="38"/>
                    </a:lnTo>
                    <a:lnTo>
                      <a:pt x="542" y="38"/>
                    </a:lnTo>
                    <a:lnTo>
                      <a:pt x="547" y="36"/>
                    </a:lnTo>
                    <a:lnTo>
                      <a:pt x="552" y="35"/>
                    </a:lnTo>
                    <a:lnTo>
                      <a:pt x="558" y="33"/>
                    </a:lnTo>
                    <a:lnTo>
                      <a:pt x="573" y="27"/>
                    </a:lnTo>
                    <a:lnTo>
                      <a:pt x="589" y="19"/>
                    </a:lnTo>
                    <a:lnTo>
                      <a:pt x="601" y="13"/>
                    </a:lnTo>
                    <a:lnTo>
                      <a:pt x="613" y="7"/>
                    </a:lnTo>
                    <a:lnTo>
                      <a:pt x="619" y="3"/>
                    </a:lnTo>
                    <a:lnTo>
                      <a:pt x="623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7" y="1"/>
                    </a:lnTo>
                    <a:lnTo>
                      <a:pt x="631" y="3"/>
                    </a:lnTo>
                    <a:lnTo>
                      <a:pt x="633" y="4"/>
                    </a:lnTo>
                    <a:lnTo>
                      <a:pt x="637" y="7"/>
                    </a:lnTo>
                    <a:lnTo>
                      <a:pt x="642" y="7"/>
                    </a:lnTo>
                    <a:lnTo>
                      <a:pt x="645" y="7"/>
                    </a:lnTo>
                    <a:lnTo>
                      <a:pt x="653" y="8"/>
                    </a:lnTo>
                    <a:lnTo>
                      <a:pt x="662" y="10"/>
                    </a:lnTo>
                    <a:lnTo>
                      <a:pt x="665" y="13"/>
                    </a:lnTo>
                    <a:lnTo>
                      <a:pt x="669" y="16"/>
                    </a:lnTo>
                    <a:lnTo>
                      <a:pt x="670" y="21"/>
                    </a:lnTo>
                    <a:lnTo>
                      <a:pt x="671" y="26"/>
                    </a:lnTo>
                    <a:lnTo>
                      <a:pt x="671" y="39"/>
                    </a:lnTo>
                    <a:lnTo>
                      <a:pt x="673" y="52"/>
                    </a:lnTo>
                    <a:lnTo>
                      <a:pt x="674" y="65"/>
                    </a:lnTo>
                    <a:lnTo>
                      <a:pt x="677" y="77"/>
                    </a:lnTo>
                    <a:lnTo>
                      <a:pt x="687" y="97"/>
                    </a:lnTo>
                    <a:lnTo>
                      <a:pt x="692" y="111"/>
                    </a:lnTo>
                    <a:lnTo>
                      <a:pt x="692" y="118"/>
                    </a:lnTo>
                    <a:lnTo>
                      <a:pt x="689" y="124"/>
                    </a:lnTo>
                    <a:lnTo>
                      <a:pt x="688" y="132"/>
                    </a:lnTo>
                    <a:lnTo>
                      <a:pt x="686" y="139"/>
                    </a:lnTo>
                    <a:lnTo>
                      <a:pt x="683" y="145"/>
                    </a:lnTo>
                    <a:lnTo>
                      <a:pt x="683" y="151"/>
                    </a:lnTo>
                    <a:lnTo>
                      <a:pt x="683" y="153"/>
                    </a:lnTo>
                    <a:lnTo>
                      <a:pt x="686" y="155"/>
                    </a:lnTo>
                    <a:lnTo>
                      <a:pt x="688" y="159"/>
                    </a:lnTo>
                    <a:lnTo>
                      <a:pt x="692" y="161"/>
                    </a:lnTo>
                    <a:lnTo>
                      <a:pt x="699" y="168"/>
                    </a:lnTo>
                    <a:lnTo>
                      <a:pt x="705" y="177"/>
                    </a:lnTo>
                    <a:lnTo>
                      <a:pt x="707" y="181"/>
                    </a:lnTo>
                    <a:lnTo>
                      <a:pt x="709" y="187"/>
                    </a:lnTo>
                    <a:lnTo>
                      <a:pt x="711" y="195"/>
                    </a:lnTo>
                    <a:lnTo>
                      <a:pt x="711" y="202"/>
                    </a:lnTo>
                    <a:lnTo>
                      <a:pt x="711" y="217"/>
                    </a:lnTo>
                    <a:lnTo>
                      <a:pt x="711" y="229"/>
                    </a:lnTo>
                    <a:lnTo>
                      <a:pt x="712" y="234"/>
                    </a:lnTo>
                    <a:lnTo>
                      <a:pt x="713" y="237"/>
                    </a:lnTo>
                    <a:lnTo>
                      <a:pt x="714" y="241"/>
                    </a:lnTo>
                    <a:lnTo>
                      <a:pt x="717" y="244"/>
                    </a:lnTo>
                    <a:lnTo>
                      <a:pt x="722" y="249"/>
                    </a:lnTo>
                    <a:lnTo>
                      <a:pt x="730" y="253"/>
                    </a:lnTo>
                    <a:lnTo>
                      <a:pt x="737" y="259"/>
                    </a:lnTo>
                    <a:lnTo>
                      <a:pt x="741" y="266"/>
                    </a:lnTo>
                    <a:lnTo>
                      <a:pt x="746" y="272"/>
                    </a:lnTo>
                    <a:lnTo>
                      <a:pt x="752" y="277"/>
                    </a:lnTo>
                    <a:lnTo>
                      <a:pt x="759" y="280"/>
                    </a:lnTo>
                    <a:lnTo>
                      <a:pt x="766" y="284"/>
                    </a:lnTo>
                    <a:lnTo>
                      <a:pt x="777" y="288"/>
                    </a:lnTo>
                    <a:lnTo>
                      <a:pt x="790" y="298"/>
                    </a:lnTo>
                    <a:lnTo>
                      <a:pt x="803" y="307"/>
                    </a:lnTo>
                    <a:lnTo>
                      <a:pt x="814" y="317"/>
                    </a:lnTo>
                    <a:lnTo>
                      <a:pt x="831" y="335"/>
                    </a:lnTo>
                    <a:lnTo>
                      <a:pt x="846" y="349"/>
                    </a:lnTo>
                    <a:lnTo>
                      <a:pt x="851" y="350"/>
                    </a:lnTo>
                    <a:lnTo>
                      <a:pt x="856" y="351"/>
                    </a:lnTo>
                    <a:lnTo>
                      <a:pt x="862" y="353"/>
                    </a:lnTo>
                    <a:lnTo>
                      <a:pt x="867" y="353"/>
                    </a:lnTo>
                    <a:lnTo>
                      <a:pt x="881" y="351"/>
                    </a:lnTo>
                    <a:lnTo>
                      <a:pt x="894" y="348"/>
                    </a:lnTo>
                    <a:lnTo>
                      <a:pt x="913" y="342"/>
                    </a:lnTo>
                    <a:lnTo>
                      <a:pt x="925" y="337"/>
                    </a:lnTo>
                    <a:lnTo>
                      <a:pt x="928" y="335"/>
                    </a:lnTo>
                    <a:lnTo>
                      <a:pt x="932" y="332"/>
                    </a:lnTo>
                    <a:lnTo>
                      <a:pt x="936" y="330"/>
                    </a:lnTo>
                    <a:lnTo>
                      <a:pt x="945" y="330"/>
                    </a:lnTo>
                    <a:lnTo>
                      <a:pt x="954" y="329"/>
                    </a:lnTo>
                    <a:lnTo>
                      <a:pt x="963" y="328"/>
                    </a:lnTo>
                    <a:lnTo>
                      <a:pt x="966" y="325"/>
                    </a:lnTo>
                    <a:lnTo>
                      <a:pt x="970" y="323"/>
                    </a:lnTo>
                    <a:lnTo>
                      <a:pt x="972" y="318"/>
                    </a:lnTo>
                    <a:lnTo>
                      <a:pt x="973" y="313"/>
                    </a:lnTo>
                    <a:lnTo>
                      <a:pt x="974" y="303"/>
                    </a:lnTo>
                    <a:lnTo>
                      <a:pt x="978" y="292"/>
                    </a:lnTo>
                    <a:lnTo>
                      <a:pt x="979" y="288"/>
                    </a:lnTo>
                    <a:lnTo>
                      <a:pt x="982" y="286"/>
                    </a:lnTo>
                    <a:lnTo>
                      <a:pt x="984" y="285"/>
                    </a:lnTo>
                    <a:lnTo>
                      <a:pt x="988" y="285"/>
                    </a:lnTo>
                    <a:lnTo>
                      <a:pt x="997" y="288"/>
                    </a:lnTo>
                    <a:lnTo>
                      <a:pt x="1008" y="293"/>
                    </a:lnTo>
                    <a:lnTo>
                      <a:pt x="1013" y="297"/>
                    </a:lnTo>
                    <a:lnTo>
                      <a:pt x="1017" y="300"/>
                    </a:lnTo>
                    <a:lnTo>
                      <a:pt x="1021" y="305"/>
                    </a:lnTo>
                    <a:lnTo>
                      <a:pt x="1024" y="311"/>
                    </a:lnTo>
                    <a:lnTo>
                      <a:pt x="1028" y="317"/>
                    </a:lnTo>
                    <a:lnTo>
                      <a:pt x="1032" y="322"/>
                    </a:lnTo>
                    <a:lnTo>
                      <a:pt x="1035" y="326"/>
                    </a:lnTo>
                    <a:lnTo>
                      <a:pt x="1040" y="330"/>
                    </a:lnTo>
                    <a:lnTo>
                      <a:pt x="1045" y="334"/>
                    </a:lnTo>
                    <a:lnTo>
                      <a:pt x="1049" y="335"/>
                    </a:lnTo>
                    <a:lnTo>
                      <a:pt x="1055" y="336"/>
                    </a:lnTo>
                    <a:lnTo>
                      <a:pt x="1061" y="335"/>
                    </a:lnTo>
                    <a:lnTo>
                      <a:pt x="1073" y="331"/>
                    </a:lnTo>
                    <a:lnTo>
                      <a:pt x="1084" y="326"/>
                    </a:lnTo>
                    <a:lnTo>
                      <a:pt x="1089" y="324"/>
                    </a:lnTo>
                    <a:lnTo>
                      <a:pt x="1095" y="322"/>
                    </a:lnTo>
                    <a:lnTo>
                      <a:pt x="1100" y="319"/>
                    </a:lnTo>
                    <a:lnTo>
                      <a:pt x="1106" y="319"/>
                    </a:lnTo>
                    <a:lnTo>
                      <a:pt x="1121" y="318"/>
                    </a:lnTo>
                    <a:lnTo>
                      <a:pt x="1134" y="316"/>
                    </a:lnTo>
                    <a:lnTo>
                      <a:pt x="1140" y="313"/>
                    </a:lnTo>
                    <a:lnTo>
                      <a:pt x="1143" y="311"/>
                    </a:lnTo>
                    <a:lnTo>
                      <a:pt x="1147" y="309"/>
                    </a:lnTo>
                    <a:lnTo>
                      <a:pt x="1149" y="305"/>
                    </a:lnTo>
                    <a:lnTo>
                      <a:pt x="1152" y="297"/>
                    </a:lnTo>
                    <a:lnTo>
                      <a:pt x="1156" y="287"/>
                    </a:lnTo>
                    <a:lnTo>
                      <a:pt x="1160" y="283"/>
                    </a:lnTo>
                    <a:lnTo>
                      <a:pt x="1163" y="279"/>
                    </a:lnTo>
                    <a:lnTo>
                      <a:pt x="1169" y="275"/>
                    </a:lnTo>
                    <a:lnTo>
                      <a:pt x="1175" y="272"/>
                    </a:lnTo>
                    <a:lnTo>
                      <a:pt x="1185" y="268"/>
                    </a:lnTo>
                    <a:lnTo>
                      <a:pt x="1196" y="266"/>
                    </a:lnTo>
                    <a:lnTo>
                      <a:pt x="1207" y="263"/>
                    </a:lnTo>
                    <a:lnTo>
                      <a:pt x="1218" y="261"/>
                    </a:lnTo>
                    <a:lnTo>
                      <a:pt x="1225" y="260"/>
                    </a:lnTo>
                    <a:lnTo>
                      <a:pt x="1229" y="260"/>
                    </a:lnTo>
                    <a:lnTo>
                      <a:pt x="1229" y="261"/>
                    </a:lnTo>
                    <a:lnTo>
                      <a:pt x="1228" y="267"/>
                    </a:lnTo>
                    <a:lnTo>
                      <a:pt x="1225" y="273"/>
                    </a:lnTo>
                    <a:lnTo>
                      <a:pt x="1224" y="280"/>
                    </a:lnTo>
                    <a:lnTo>
                      <a:pt x="1224" y="287"/>
                    </a:lnTo>
                    <a:lnTo>
                      <a:pt x="1226" y="293"/>
                    </a:lnTo>
                    <a:lnTo>
                      <a:pt x="1230" y="300"/>
                    </a:lnTo>
                    <a:lnTo>
                      <a:pt x="1232" y="307"/>
                    </a:lnTo>
                    <a:lnTo>
                      <a:pt x="1232" y="313"/>
                    </a:lnTo>
                    <a:lnTo>
                      <a:pt x="1232" y="321"/>
                    </a:lnTo>
                    <a:lnTo>
                      <a:pt x="1234" y="326"/>
                    </a:lnTo>
                    <a:lnTo>
                      <a:pt x="1235" y="332"/>
                    </a:lnTo>
                    <a:lnTo>
                      <a:pt x="1238" y="337"/>
                    </a:lnTo>
                    <a:lnTo>
                      <a:pt x="1244" y="343"/>
                    </a:lnTo>
                    <a:lnTo>
                      <a:pt x="1254" y="350"/>
                    </a:lnTo>
                    <a:lnTo>
                      <a:pt x="1265" y="359"/>
                    </a:lnTo>
                    <a:lnTo>
                      <a:pt x="1276" y="367"/>
                    </a:lnTo>
                    <a:lnTo>
                      <a:pt x="1285" y="375"/>
                    </a:lnTo>
                    <a:lnTo>
                      <a:pt x="1291" y="382"/>
                    </a:lnTo>
                    <a:lnTo>
                      <a:pt x="1297" y="387"/>
                    </a:lnTo>
                    <a:lnTo>
                      <a:pt x="1304" y="391"/>
                    </a:lnTo>
                    <a:lnTo>
                      <a:pt x="1312" y="392"/>
                    </a:lnTo>
                    <a:lnTo>
                      <a:pt x="1322" y="392"/>
                    </a:lnTo>
                    <a:lnTo>
                      <a:pt x="1332" y="393"/>
                    </a:lnTo>
                    <a:lnTo>
                      <a:pt x="1342" y="395"/>
                    </a:lnTo>
                    <a:lnTo>
                      <a:pt x="1351" y="399"/>
                    </a:lnTo>
                    <a:lnTo>
                      <a:pt x="1357" y="400"/>
                    </a:lnTo>
                    <a:lnTo>
                      <a:pt x="1363" y="401"/>
                    </a:lnTo>
                    <a:lnTo>
                      <a:pt x="1370" y="403"/>
                    </a:lnTo>
                    <a:lnTo>
                      <a:pt x="1379" y="403"/>
                    </a:lnTo>
                    <a:lnTo>
                      <a:pt x="1387" y="401"/>
                    </a:lnTo>
                    <a:lnTo>
                      <a:pt x="1395" y="399"/>
                    </a:lnTo>
                    <a:lnTo>
                      <a:pt x="1404" y="397"/>
                    </a:lnTo>
                    <a:lnTo>
                      <a:pt x="1412" y="392"/>
                    </a:lnTo>
                    <a:lnTo>
                      <a:pt x="1427" y="382"/>
                    </a:lnTo>
                    <a:lnTo>
                      <a:pt x="1442" y="370"/>
                    </a:lnTo>
                    <a:lnTo>
                      <a:pt x="1455" y="359"/>
                    </a:lnTo>
                    <a:lnTo>
                      <a:pt x="1467" y="348"/>
                    </a:lnTo>
                    <a:lnTo>
                      <a:pt x="1471" y="344"/>
                    </a:lnTo>
                    <a:lnTo>
                      <a:pt x="1476" y="341"/>
                    </a:lnTo>
                    <a:lnTo>
                      <a:pt x="1482" y="338"/>
                    </a:lnTo>
                    <a:lnTo>
                      <a:pt x="1488" y="336"/>
                    </a:lnTo>
                    <a:lnTo>
                      <a:pt x="1500" y="335"/>
                    </a:lnTo>
                    <a:lnTo>
                      <a:pt x="1513" y="336"/>
                    </a:lnTo>
                    <a:lnTo>
                      <a:pt x="1520" y="337"/>
                    </a:lnTo>
                    <a:lnTo>
                      <a:pt x="1526" y="340"/>
                    </a:lnTo>
                    <a:lnTo>
                      <a:pt x="1532" y="342"/>
                    </a:lnTo>
                    <a:lnTo>
                      <a:pt x="1538" y="345"/>
                    </a:lnTo>
                    <a:lnTo>
                      <a:pt x="1547" y="353"/>
                    </a:lnTo>
                    <a:lnTo>
                      <a:pt x="1557" y="360"/>
                    </a:lnTo>
                    <a:lnTo>
                      <a:pt x="1566" y="363"/>
                    </a:lnTo>
                    <a:lnTo>
                      <a:pt x="1574" y="365"/>
                    </a:lnTo>
                    <a:lnTo>
                      <a:pt x="1583" y="363"/>
                    </a:lnTo>
                    <a:lnTo>
                      <a:pt x="1595" y="361"/>
                    </a:lnTo>
                    <a:lnTo>
                      <a:pt x="1607" y="359"/>
                    </a:lnTo>
                    <a:lnTo>
                      <a:pt x="1618" y="359"/>
                    </a:lnTo>
                    <a:lnTo>
                      <a:pt x="1621" y="360"/>
                    </a:lnTo>
                    <a:lnTo>
                      <a:pt x="1625" y="361"/>
                    </a:lnTo>
                    <a:lnTo>
                      <a:pt x="1627" y="363"/>
                    </a:lnTo>
                    <a:lnTo>
                      <a:pt x="1628" y="366"/>
                    </a:lnTo>
                    <a:lnTo>
                      <a:pt x="1631" y="375"/>
                    </a:lnTo>
                    <a:lnTo>
                      <a:pt x="1635" y="386"/>
                    </a:lnTo>
                    <a:lnTo>
                      <a:pt x="1639" y="392"/>
                    </a:lnTo>
                    <a:lnTo>
                      <a:pt x="1643" y="398"/>
                    </a:lnTo>
                    <a:lnTo>
                      <a:pt x="1647" y="404"/>
                    </a:lnTo>
                    <a:lnTo>
                      <a:pt x="1653" y="411"/>
                    </a:lnTo>
                    <a:lnTo>
                      <a:pt x="1663" y="420"/>
                    </a:lnTo>
                    <a:lnTo>
                      <a:pt x="1672" y="430"/>
                    </a:lnTo>
                    <a:lnTo>
                      <a:pt x="1681" y="438"/>
                    </a:lnTo>
                    <a:lnTo>
                      <a:pt x="1688" y="448"/>
                    </a:lnTo>
                    <a:lnTo>
                      <a:pt x="1688" y="450"/>
                    </a:lnTo>
                    <a:lnTo>
                      <a:pt x="1688" y="451"/>
                    </a:lnTo>
                    <a:lnTo>
                      <a:pt x="1687" y="452"/>
                    </a:lnTo>
                    <a:lnTo>
                      <a:pt x="1685" y="452"/>
                    </a:lnTo>
                    <a:lnTo>
                      <a:pt x="1681" y="454"/>
                    </a:lnTo>
                    <a:lnTo>
                      <a:pt x="1677" y="454"/>
                    </a:lnTo>
                    <a:lnTo>
                      <a:pt x="1672" y="455"/>
                    </a:lnTo>
                    <a:lnTo>
                      <a:pt x="1669" y="457"/>
                    </a:lnTo>
                    <a:lnTo>
                      <a:pt x="1664" y="458"/>
                    </a:lnTo>
                    <a:lnTo>
                      <a:pt x="1663" y="462"/>
                    </a:lnTo>
                    <a:lnTo>
                      <a:pt x="1662" y="466"/>
                    </a:lnTo>
                    <a:lnTo>
                      <a:pt x="1660" y="473"/>
                    </a:lnTo>
                    <a:lnTo>
                      <a:pt x="1660" y="481"/>
                    </a:lnTo>
                    <a:lnTo>
                      <a:pt x="1662" y="491"/>
                    </a:lnTo>
                    <a:lnTo>
                      <a:pt x="1663" y="500"/>
                    </a:lnTo>
                    <a:lnTo>
                      <a:pt x="1664" y="510"/>
                    </a:lnTo>
                    <a:lnTo>
                      <a:pt x="1666" y="518"/>
                    </a:lnTo>
                    <a:lnTo>
                      <a:pt x="1670" y="524"/>
                    </a:lnTo>
                    <a:lnTo>
                      <a:pt x="1675" y="534"/>
                    </a:lnTo>
                    <a:lnTo>
                      <a:pt x="1679" y="545"/>
                    </a:lnTo>
                    <a:lnTo>
                      <a:pt x="1682" y="555"/>
                    </a:lnTo>
                    <a:lnTo>
                      <a:pt x="1684" y="567"/>
                    </a:lnTo>
                    <a:lnTo>
                      <a:pt x="1685" y="573"/>
                    </a:lnTo>
                    <a:lnTo>
                      <a:pt x="1687" y="577"/>
                    </a:lnTo>
                    <a:lnTo>
                      <a:pt x="1689" y="583"/>
                    </a:lnTo>
                    <a:lnTo>
                      <a:pt x="1692" y="587"/>
                    </a:lnTo>
                    <a:lnTo>
                      <a:pt x="1697" y="592"/>
                    </a:lnTo>
                    <a:lnTo>
                      <a:pt x="1704" y="596"/>
                    </a:lnTo>
                    <a:lnTo>
                      <a:pt x="1708" y="599"/>
                    </a:lnTo>
                    <a:lnTo>
                      <a:pt x="1711" y="600"/>
                    </a:lnTo>
                    <a:lnTo>
                      <a:pt x="1715" y="600"/>
                    </a:lnTo>
                    <a:lnTo>
                      <a:pt x="1717" y="599"/>
                    </a:lnTo>
                    <a:lnTo>
                      <a:pt x="1723" y="589"/>
                    </a:lnTo>
                    <a:lnTo>
                      <a:pt x="1728" y="578"/>
                    </a:lnTo>
                    <a:lnTo>
                      <a:pt x="1726" y="570"/>
                    </a:lnTo>
                    <a:lnTo>
                      <a:pt x="1725" y="561"/>
                    </a:lnTo>
                    <a:lnTo>
                      <a:pt x="1727" y="559"/>
                    </a:lnTo>
                    <a:lnTo>
                      <a:pt x="1731" y="559"/>
                    </a:lnTo>
                    <a:lnTo>
                      <a:pt x="1739" y="562"/>
                    </a:lnTo>
                    <a:lnTo>
                      <a:pt x="1746" y="565"/>
                    </a:lnTo>
                    <a:lnTo>
                      <a:pt x="1748" y="567"/>
                    </a:lnTo>
                    <a:lnTo>
                      <a:pt x="1752" y="568"/>
                    </a:lnTo>
                    <a:lnTo>
                      <a:pt x="1754" y="568"/>
                    </a:lnTo>
                    <a:lnTo>
                      <a:pt x="1757" y="565"/>
                    </a:lnTo>
                    <a:lnTo>
                      <a:pt x="1763" y="562"/>
                    </a:lnTo>
                    <a:lnTo>
                      <a:pt x="1770" y="559"/>
                    </a:lnTo>
                    <a:lnTo>
                      <a:pt x="1777" y="559"/>
                    </a:lnTo>
                    <a:lnTo>
                      <a:pt x="1784" y="561"/>
                    </a:lnTo>
                    <a:lnTo>
                      <a:pt x="1792" y="561"/>
                    </a:lnTo>
                    <a:lnTo>
                      <a:pt x="1801" y="561"/>
                    </a:lnTo>
                    <a:lnTo>
                      <a:pt x="1809" y="562"/>
                    </a:lnTo>
                    <a:lnTo>
                      <a:pt x="1816" y="564"/>
                    </a:lnTo>
                    <a:lnTo>
                      <a:pt x="1828" y="571"/>
                    </a:lnTo>
                    <a:lnTo>
                      <a:pt x="1839" y="577"/>
                    </a:lnTo>
                    <a:lnTo>
                      <a:pt x="1842" y="578"/>
                    </a:lnTo>
                    <a:lnTo>
                      <a:pt x="1846" y="581"/>
                    </a:lnTo>
                    <a:lnTo>
                      <a:pt x="1847" y="582"/>
                    </a:lnTo>
                    <a:lnTo>
                      <a:pt x="1848" y="583"/>
                    </a:lnTo>
                    <a:lnTo>
                      <a:pt x="1848" y="584"/>
                    </a:lnTo>
                    <a:lnTo>
                      <a:pt x="1847" y="586"/>
                    </a:lnTo>
                    <a:lnTo>
                      <a:pt x="1837" y="594"/>
                    </a:lnTo>
                    <a:lnTo>
                      <a:pt x="1829" y="602"/>
                    </a:lnTo>
                    <a:lnTo>
                      <a:pt x="1828" y="606"/>
                    </a:lnTo>
                    <a:lnTo>
                      <a:pt x="1827" y="611"/>
                    </a:lnTo>
                    <a:lnTo>
                      <a:pt x="1827" y="614"/>
                    </a:lnTo>
                    <a:lnTo>
                      <a:pt x="1827" y="619"/>
                    </a:lnTo>
                    <a:lnTo>
                      <a:pt x="1828" y="624"/>
                    </a:lnTo>
                    <a:lnTo>
                      <a:pt x="1830" y="628"/>
                    </a:lnTo>
                    <a:lnTo>
                      <a:pt x="1833" y="633"/>
                    </a:lnTo>
                    <a:lnTo>
                      <a:pt x="1836" y="638"/>
                    </a:lnTo>
                    <a:lnTo>
                      <a:pt x="1847" y="649"/>
                    </a:lnTo>
                    <a:lnTo>
                      <a:pt x="1859" y="663"/>
                    </a:lnTo>
                    <a:lnTo>
                      <a:pt x="1871" y="676"/>
                    </a:lnTo>
                    <a:lnTo>
                      <a:pt x="1880" y="687"/>
                    </a:lnTo>
                    <a:lnTo>
                      <a:pt x="1885" y="693"/>
                    </a:lnTo>
                    <a:lnTo>
                      <a:pt x="1889" y="700"/>
                    </a:lnTo>
                    <a:lnTo>
                      <a:pt x="1891" y="706"/>
                    </a:lnTo>
                    <a:lnTo>
                      <a:pt x="1892" y="712"/>
                    </a:lnTo>
                    <a:lnTo>
                      <a:pt x="1893" y="719"/>
                    </a:lnTo>
                    <a:lnTo>
                      <a:pt x="1896" y="726"/>
                    </a:lnTo>
                    <a:lnTo>
                      <a:pt x="1897" y="729"/>
                    </a:lnTo>
                    <a:lnTo>
                      <a:pt x="1899" y="732"/>
                    </a:lnTo>
                    <a:lnTo>
                      <a:pt x="1900" y="734"/>
                    </a:lnTo>
                    <a:lnTo>
                      <a:pt x="1904" y="737"/>
                    </a:lnTo>
                    <a:lnTo>
                      <a:pt x="1909" y="738"/>
                    </a:lnTo>
                    <a:lnTo>
                      <a:pt x="1915" y="737"/>
                    </a:lnTo>
                    <a:lnTo>
                      <a:pt x="1921" y="735"/>
                    </a:lnTo>
                    <a:lnTo>
                      <a:pt x="1927" y="733"/>
                    </a:lnTo>
                    <a:lnTo>
                      <a:pt x="1930" y="733"/>
                    </a:lnTo>
                    <a:lnTo>
                      <a:pt x="1933" y="734"/>
                    </a:lnTo>
                    <a:lnTo>
                      <a:pt x="1934" y="735"/>
                    </a:lnTo>
                    <a:lnTo>
                      <a:pt x="1936" y="738"/>
                    </a:lnTo>
                    <a:lnTo>
                      <a:pt x="1939" y="744"/>
                    </a:lnTo>
                    <a:lnTo>
                      <a:pt x="1941" y="750"/>
                    </a:lnTo>
                    <a:lnTo>
                      <a:pt x="1944" y="757"/>
                    </a:lnTo>
                    <a:lnTo>
                      <a:pt x="1952" y="765"/>
                    </a:lnTo>
                    <a:lnTo>
                      <a:pt x="1956" y="769"/>
                    </a:lnTo>
                    <a:lnTo>
                      <a:pt x="1961" y="771"/>
                    </a:lnTo>
                    <a:lnTo>
                      <a:pt x="1968" y="772"/>
                    </a:lnTo>
                    <a:lnTo>
                      <a:pt x="1975" y="772"/>
                    </a:lnTo>
                    <a:lnTo>
                      <a:pt x="1984" y="771"/>
                    </a:lnTo>
                    <a:lnTo>
                      <a:pt x="1992" y="769"/>
                    </a:lnTo>
                    <a:lnTo>
                      <a:pt x="1999" y="765"/>
                    </a:lnTo>
                    <a:lnTo>
                      <a:pt x="2006" y="762"/>
                    </a:lnTo>
                    <a:lnTo>
                      <a:pt x="2019" y="753"/>
                    </a:lnTo>
                    <a:lnTo>
                      <a:pt x="2029" y="747"/>
                    </a:lnTo>
                    <a:lnTo>
                      <a:pt x="2032" y="744"/>
                    </a:lnTo>
                    <a:lnTo>
                      <a:pt x="2034" y="741"/>
                    </a:lnTo>
                    <a:lnTo>
                      <a:pt x="2035" y="739"/>
                    </a:lnTo>
                    <a:lnTo>
                      <a:pt x="2035" y="735"/>
                    </a:lnTo>
                    <a:lnTo>
                      <a:pt x="2032" y="731"/>
                    </a:lnTo>
                    <a:lnTo>
                      <a:pt x="2029" y="723"/>
                    </a:lnTo>
                    <a:lnTo>
                      <a:pt x="2025" y="712"/>
                    </a:lnTo>
                    <a:lnTo>
                      <a:pt x="2023" y="695"/>
                    </a:lnTo>
                    <a:lnTo>
                      <a:pt x="2023" y="679"/>
                    </a:lnTo>
                    <a:lnTo>
                      <a:pt x="2023" y="669"/>
                    </a:lnTo>
                    <a:lnTo>
                      <a:pt x="2023" y="662"/>
                    </a:lnTo>
                    <a:lnTo>
                      <a:pt x="2021" y="655"/>
                    </a:lnTo>
                    <a:lnTo>
                      <a:pt x="2017" y="649"/>
                    </a:lnTo>
                    <a:lnTo>
                      <a:pt x="2012" y="644"/>
                    </a:lnTo>
                    <a:lnTo>
                      <a:pt x="2009" y="639"/>
                    </a:lnTo>
                    <a:lnTo>
                      <a:pt x="2006" y="634"/>
                    </a:lnTo>
                    <a:lnTo>
                      <a:pt x="2007" y="632"/>
                    </a:lnTo>
                    <a:lnTo>
                      <a:pt x="2009" y="631"/>
                    </a:lnTo>
                    <a:lnTo>
                      <a:pt x="2010" y="630"/>
                    </a:lnTo>
                    <a:lnTo>
                      <a:pt x="2013" y="630"/>
                    </a:lnTo>
                    <a:lnTo>
                      <a:pt x="2022" y="632"/>
                    </a:lnTo>
                    <a:lnTo>
                      <a:pt x="2031" y="633"/>
                    </a:lnTo>
                    <a:lnTo>
                      <a:pt x="2035" y="633"/>
                    </a:lnTo>
                    <a:lnTo>
                      <a:pt x="2040" y="632"/>
                    </a:lnTo>
                    <a:lnTo>
                      <a:pt x="2043" y="630"/>
                    </a:lnTo>
                    <a:lnTo>
                      <a:pt x="2046" y="626"/>
                    </a:lnTo>
                    <a:lnTo>
                      <a:pt x="2049" y="616"/>
                    </a:lnTo>
                    <a:lnTo>
                      <a:pt x="2054" y="605"/>
                    </a:lnTo>
                    <a:lnTo>
                      <a:pt x="2059" y="593"/>
                    </a:lnTo>
                    <a:lnTo>
                      <a:pt x="2063" y="584"/>
                    </a:lnTo>
                    <a:lnTo>
                      <a:pt x="2069" y="577"/>
                    </a:lnTo>
                    <a:lnTo>
                      <a:pt x="2078" y="569"/>
                    </a:lnTo>
                    <a:lnTo>
                      <a:pt x="2085" y="562"/>
                    </a:lnTo>
                    <a:lnTo>
                      <a:pt x="2091" y="558"/>
                    </a:lnTo>
                    <a:lnTo>
                      <a:pt x="2094" y="558"/>
                    </a:lnTo>
                    <a:lnTo>
                      <a:pt x="2097" y="559"/>
                    </a:lnTo>
                    <a:lnTo>
                      <a:pt x="2100" y="562"/>
                    </a:lnTo>
                    <a:lnTo>
                      <a:pt x="2103" y="564"/>
                    </a:lnTo>
                    <a:lnTo>
                      <a:pt x="2111" y="571"/>
                    </a:lnTo>
                    <a:lnTo>
                      <a:pt x="2118" y="578"/>
                    </a:lnTo>
                    <a:lnTo>
                      <a:pt x="2124" y="587"/>
                    </a:lnTo>
                    <a:lnTo>
                      <a:pt x="2129" y="596"/>
                    </a:lnTo>
                    <a:lnTo>
                      <a:pt x="2133" y="608"/>
                    </a:lnTo>
                    <a:lnTo>
                      <a:pt x="2136" y="621"/>
                    </a:lnTo>
                    <a:lnTo>
                      <a:pt x="2137" y="639"/>
                    </a:lnTo>
                    <a:lnTo>
                      <a:pt x="2139" y="660"/>
                    </a:lnTo>
                    <a:lnTo>
                      <a:pt x="2142" y="671"/>
                    </a:lnTo>
                    <a:lnTo>
                      <a:pt x="2143" y="681"/>
                    </a:lnTo>
                    <a:lnTo>
                      <a:pt x="2147" y="689"/>
                    </a:lnTo>
                    <a:lnTo>
                      <a:pt x="2150" y="695"/>
                    </a:lnTo>
                    <a:lnTo>
                      <a:pt x="2167" y="713"/>
                    </a:lnTo>
                    <a:lnTo>
                      <a:pt x="2180" y="729"/>
                    </a:lnTo>
                    <a:lnTo>
                      <a:pt x="2185" y="740"/>
                    </a:lnTo>
                    <a:lnTo>
                      <a:pt x="2189" y="754"/>
                    </a:lnTo>
                    <a:lnTo>
                      <a:pt x="2194" y="769"/>
                    </a:lnTo>
                    <a:lnTo>
                      <a:pt x="2200" y="781"/>
                    </a:lnTo>
                    <a:lnTo>
                      <a:pt x="2208" y="789"/>
                    </a:lnTo>
                    <a:lnTo>
                      <a:pt x="2216" y="795"/>
                    </a:lnTo>
                    <a:lnTo>
                      <a:pt x="2225" y="798"/>
                    </a:lnTo>
                    <a:lnTo>
                      <a:pt x="2236" y="802"/>
                    </a:lnTo>
                    <a:lnTo>
                      <a:pt x="2242" y="803"/>
                    </a:lnTo>
                    <a:lnTo>
                      <a:pt x="2246" y="804"/>
                    </a:lnTo>
                    <a:lnTo>
                      <a:pt x="2251" y="807"/>
                    </a:lnTo>
                    <a:lnTo>
                      <a:pt x="2256" y="809"/>
                    </a:lnTo>
                    <a:lnTo>
                      <a:pt x="2261" y="813"/>
                    </a:lnTo>
                    <a:lnTo>
                      <a:pt x="2264" y="817"/>
                    </a:lnTo>
                    <a:lnTo>
                      <a:pt x="2268" y="822"/>
                    </a:lnTo>
                    <a:lnTo>
                      <a:pt x="2270" y="827"/>
                    </a:lnTo>
                    <a:lnTo>
                      <a:pt x="2276" y="841"/>
                    </a:lnTo>
                    <a:lnTo>
                      <a:pt x="2283" y="858"/>
                    </a:lnTo>
                    <a:lnTo>
                      <a:pt x="2290" y="874"/>
                    </a:lnTo>
                    <a:lnTo>
                      <a:pt x="2298" y="889"/>
                    </a:lnTo>
                    <a:lnTo>
                      <a:pt x="2302" y="901"/>
                    </a:lnTo>
                    <a:lnTo>
                      <a:pt x="2307" y="911"/>
                    </a:lnTo>
                    <a:lnTo>
                      <a:pt x="2309" y="915"/>
                    </a:lnTo>
                    <a:lnTo>
                      <a:pt x="2314" y="917"/>
                    </a:lnTo>
                    <a:lnTo>
                      <a:pt x="2319" y="917"/>
                    </a:lnTo>
                    <a:lnTo>
                      <a:pt x="2327" y="915"/>
                    </a:lnTo>
                    <a:lnTo>
                      <a:pt x="2331" y="914"/>
                    </a:lnTo>
                    <a:lnTo>
                      <a:pt x="2334" y="912"/>
                    </a:lnTo>
                    <a:lnTo>
                      <a:pt x="2338" y="912"/>
                    </a:lnTo>
                    <a:lnTo>
                      <a:pt x="2342" y="914"/>
                    </a:lnTo>
                    <a:lnTo>
                      <a:pt x="2347" y="916"/>
                    </a:lnTo>
                    <a:lnTo>
                      <a:pt x="2352" y="920"/>
                    </a:lnTo>
                    <a:lnTo>
                      <a:pt x="2357" y="924"/>
                    </a:lnTo>
                    <a:lnTo>
                      <a:pt x="2361" y="928"/>
                    </a:lnTo>
                    <a:lnTo>
                      <a:pt x="2365" y="929"/>
                    </a:lnTo>
                    <a:lnTo>
                      <a:pt x="2369" y="929"/>
                    </a:lnTo>
                    <a:lnTo>
                      <a:pt x="2387" y="914"/>
                    </a:lnTo>
                    <a:lnTo>
                      <a:pt x="2399" y="901"/>
                    </a:lnTo>
                    <a:lnTo>
                      <a:pt x="2405" y="899"/>
                    </a:lnTo>
                    <a:lnTo>
                      <a:pt x="2409" y="899"/>
                    </a:lnTo>
                    <a:lnTo>
                      <a:pt x="2413" y="901"/>
                    </a:lnTo>
                    <a:lnTo>
                      <a:pt x="2419" y="901"/>
                    </a:lnTo>
                    <a:lnTo>
                      <a:pt x="2421" y="902"/>
                    </a:lnTo>
                    <a:lnTo>
                      <a:pt x="2425" y="901"/>
                    </a:lnTo>
                    <a:lnTo>
                      <a:pt x="2428" y="899"/>
                    </a:lnTo>
                    <a:lnTo>
                      <a:pt x="2431" y="897"/>
                    </a:lnTo>
                    <a:lnTo>
                      <a:pt x="2432" y="893"/>
                    </a:lnTo>
                    <a:lnTo>
                      <a:pt x="2432" y="890"/>
                    </a:lnTo>
                    <a:lnTo>
                      <a:pt x="2432" y="885"/>
                    </a:lnTo>
                    <a:lnTo>
                      <a:pt x="2429" y="880"/>
                    </a:lnTo>
                    <a:lnTo>
                      <a:pt x="2425" y="870"/>
                    </a:lnTo>
                    <a:lnTo>
                      <a:pt x="2420" y="858"/>
                    </a:lnTo>
                    <a:lnTo>
                      <a:pt x="2416" y="845"/>
                    </a:lnTo>
                    <a:lnTo>
                      <a:pt x="2414" y="833"/>
                    </a:lnTo>
                    <a:lnTo>
                      <a:pt x="2414" y="827"/>
                    </a:lnTo>
                    <a:lnTo>
                      <a:pt x="2415" y="821"/>
                    </a:lnTo>
                    <a:lnTo>
                      <a:pt x="2418" y="816"/>
                    </a:lnTo>
                    <a:lnTo>
                      <a:pt x="2420" y="811"/>
                    </a:lnTo>
                    <a:lnTo>
                      <a:pt x="2425" y="807"/>
                    </a:lnTo>
                    <a:lnTo>
                      <a:pt x="2429" y="803"/>
                    </a:lnTo>
                    <a:lnTo>
                      <a:pt x="2437" y="800"/>
                    </a:lnTo>
                    <a:lnTo>
                      <a:pt x="2443" y="798"/>
                    </a:lnTo>
                    <a:lnTo>
                      <a:pt x="2450" y="796"/>
                    </a:lnTo>
                    <a:lnTo>
                      <a:pt x="2457" y="792"/>
                    </a:lnTo>
                    <a:lnTo>
                      <a:pt x="2463" y="788"/>
                    </a:lnTo>
                    <a:lnTo>
                      <a:pt x="2470" y="782"/>
                    </a:lnTo>
                    <a:lnTo>
                      <a:pt x="2481" y="771"/>
                    </a:lnTo>
                    <a:lnTo>
                      <a:pt x="2491" y="760"/>
                    </a:lnTo>
                    <a:lnTo>
                      <a:pt x="2497" y="757"/>
                    </a:lnTo>
                    <a:lnTo>
                      <a:pt x="2503" y="753"/>
                    </a:lnTo>
                    <a:lnTo>
                      <a:pt x="2509" y="751"/>
                    </a:lnTo>
                    <a:lnTo>
                      <a:pt x="2515" y="750"/>
                    </a:lnTo>
                    <a:lnTo>
                      <a:pt x="2528" y="747"/>
                    </a:lnTo>
                    <a:lnTo>
                      <a:pt x="2540" y="746"/>
                    </a:lnTo>
                    <a:lnTo>
                      <a:pt x="2551" y="744"/>
                    </a:lnTo>
                    <a:lnTo>
                      <a:pt x="2560" y="741"/>
                    </a:lnTo>
                    <a:lnTo>
                      <a:pt x="2564" y="739"/>
                    </a:lnTo>
                    <a:lnTo>
                      <a:pt x="2566" y="735"/>
                    </a:lnTo>
                    <a:lnTo>
                      <a:pt x="2569" y="732"/>
                    </a:lnTo>
                    <a:lnTo>
                      <a:pt x="2571" y="727"/>
                    </a:lnTo>
                    <a:lnTo>
                      <a:pt x="2571" y="716"/>
                    </a:lnTo>
                    <a:lnTo>
                      <a:pt x="2571" y="706"/>
                    </a:lnTo>
                    <a:lnTo>
                      <a:pt x="2571" y="700"/>
                    </a:lnTo>
                    <a:lnTo>
                      <a:pt x="2573" y="694"/>
                    </a:lnTo>
                    <a:lnTo>
                      <a:pt x="2576" y="688"/>
                    </a:lnTo>
                    <a:lnTo>
                      <a:pt x="2580" y="682"/>
                    </a:lnTo>
                    <a:lnTo>
                      <a:pt x="2586" y="677"/>
                    </a:lnTo>
                    <a:lnTo>
                      <a:pt x="2594" y="672"/>
                    </a:lnTo>
                    <a:lnTo>
                      <a:pt x="2599" y="669"/>
                    </a:lnTo>
                    <a:lnTo>
                      <a:pt x="2607" y="668"/>
                    </a:lnTo>
                    <a:lnTo>
                      <a:pt x="2614" y="666"/>
                    </a:lnTo>
                    <a:lnTo>
                      <a:pt x="2619" y="668"/>
                    </a:lnTo>
                    <a:lnTo>
                      <a:pt x="2624" y="670"/>
                    </a:lnTo>
                    <a:lnTo>
                      <a:pt x="2628" y="672"/>
                    </a:lnTo>
                    <a:lnTo>
                      <a:pt x="2633" y="682"/>
                    </a:lnTo>
                    <a:lnTo>
                      <a:pt x="2635" y="691"/>
                    </a:lnTo>
                    <a:lnTo>
                      <a:pt x="2638" y="701"/>
                    </a:lnTo>
                    <a:lnTo>
                      <a:pt x="2641" y="712"/>
                    </a:lnTo>
                    <a:lnTo>
                      <a:pt x="2643" y="716"/>
                    </a:lnTo>
                    <a:lnTo>
                      <a:pt x="2647" y="721"/>
                    </a:lnTo>
                    <a:lnTo>
                      <a:pt x="2652" y="726"/>
                    </a:lnTo>
                    <a:lnTo>
                      <a:pt x="2657" y="728"/>
                    </a:lnTo>
                    <a:lnTo>
                      <a:pt x="2661" y="731"/>
                    </a:lnTo>
                    <a:lnTo>
                      <a:pt x="2666" y="731"/>
                    </a:lnTo>
                    <a:lnTo>
                      <a:pt x="2668" y="731"/>
                    </a:lnTo>
                    <a:lnTo>
                      <a:pt x="2670" y="729"/>
                    </a:lnTo>
                    <a:lnTo>
                      <a:pt x="2671" y="727"/>
                    </a:lnTo>
                    <a:lnTo>
                      <a:pt x="2672" y="726"/>
                    </a:lnTo>
                    <a:lnTo>
                      <a:pt x="2678" y="713"/>
                    </a:lnTo>
                    <a:lnTo>
                      <a:pt x="2685" y="697"/>
                    </a:lnTo>
                    <a:lnTo>
                      <a:pt x="2695" y="682"/>
                    </a:lnTo>
                    <a:lnTo>
                      <a:pt x="2701" y="669"/>
                    </a:lnTo>
                    <a:lnTo>
                      <a:pt x="2706" y="657"/>
                    </a:lnTo>
                    <a:lnTo>
                      <a:pt x="2714" y="646"/>
                    </a:lnTo>
                    <a:lnTo>
                      <a:pt x="2718" y="637"/>
                    </a:lnTo>
                    <a:lnTo>
                      <a:pt x="2722" y="632"/>
                    </a:lnTo>
                    <a:lnTo>
                      <a:pt x="2724" y="631"/>
                    </a:lnTo>
                    <a:lnTo>
                      <a:pt x="2725" y="631"/>
                    </a:lnTo>
                    <a:lnTo>
                      <a:pt x="2725" y="633"/>
                    </a:lnTo>
                    <a:lnTo>
                      <a:pt x="2727" y="636"/>
                    </a:lnTo>
                    <a:lnTo>
                      <a:pt x="2728" y="643"/>
                    </a:lnTo>
                    <a:lnTo>
                      <a:pt x="2729" y="652"/>
                    </a:lnTo>
                    <a:lnTo>
                      <a:pt x="2731" y="662"/>
                    </a:lnTo>
                    <a:lnTo>
                      <a:pt x="2735" y="672"/>
                    </a:lnTo>
                    <a:lnTo>
                      <a:pt x="2741" y="682"/>
                    </a:lnTo>
                    <a:lnTo>
                      <a:pt x="2745" y="691"/>
                    </a:lnTo>
                    <a:lnTo>
                      <a:pt x="2748" y="700"/>
                    </a:lnTo>
                    <a:lnTo>
                      <a:pt x="2749" y="708"/>
                    </a:lnTo>
                    <a:lnTo>
                      <a:pt x="2752" y="718"/>
                    </a:lnTo>
                    <a:lnTo>
                      <a:pt x="2753" y="727"/>
                    </a:lnTo>
                    <a:lnTo>
                      <a:pt x="2754" y="739"/>
                    </a:lnTo>
                    <a:lnTo>
                      <a:pt x="2755" y="751"/>
                    </a:lnTo>
                    <a:lnTo>
                      <a:pt x="2756" y="756"/>
                    </a:lnTo>
                    <a:lnTo>
                      <a:pt x="2758" y="759"/>
                    </a:lnTo>
                    <a:lnTo>
                      <a:pt x="2760" y="762"/>
                    </a:lnTo>
                    <a:lnTo>
                      <a:pt x="2762" y="760"/>
                    </a:lnTo>
                    <a:lnTo>
                      <a:pt x="2767" y="758"/>
                    </a:lnTo>
                    <a:lnTo>
                      <a:pt x="2771" y="758"/>
                    </a:lnTo>
                    <a:lnTo>
                      <a:pt x="2775" y="758"/>
                    </a:lnTo>
                    <a:lnTo>
                      <a:pt x="2780" y="760"/>
                    </a:lnTo>
                    <a:lnTo>
                      <a:pt x="2787" y="772"/>
                    </a:lnTo>
                    <a:lnTo>
                      <a:pt x="2794" y="785"/>
                    </a:lnTo>
                    <a:lnTo>
                      <a:pt x="2797" y="789"/>
                    </a:lnTo>
                    <a:lnTo>
                      <a:pt x="2800" y="792"/>
                    </a:lnTo>
                    <a:lnTo>
                      <a:pt x="2805" y="794"/>
                    </a:lnTo>
                    <a:lnTo>
                      <a:pt x="2809" y="796"/>
                    </a:lnTo>
                    <a:lnTo>
                      <a:pt x="2817" y="797"/>
                    </a:lnTo>
                    <a:lnTo>
                      <a:pt x="2824" y="797"/>
                    </a:lnTo>
                    <a:lnTo>
                      <a:pt x="2831" y="797"/>
                    </a:lnTo>
                    <a:lnTo>
                      <a:pt x="2838" y="798"/>
                    </a:lnTo>
                    <a:lnTo>
                      <a:pt x="2846" y="801"/>
                    </a:lnTo>
                    <a:lnTo>
                      <a:pt x="2851" y="805"/>
                    </a:lnTo>
                    <a:lnTo>
                      <a:pt x="2859" y="813"/>
                    </a:lnTo>
                    <a:lnTo>
                      <a:pt x="2867" y="817"/>
                    </a:lnTo>
                    <a:lnTo>
                      <a:pt x="2876" y="822"/>
                    </a:lnTo>
                    <a:lnTo>
                      <a:pt x="2887" y="826"/>
                    </a:lnTo>
                    <a:lnTo>
                      <a:pt x="2898" y="830"/>
                    </a:lnTo>
                    <a:lnTo>
                      <a:pt x="2909" y="838"/>
                    </a:lnTo>
                    <a:lnTo>
                      <a:pt x="2918" y="845"/>
                    </a:lnTo>
                    <a:lnTo>
                      <a:pt x="2928" y="853"/>
                    </a:lnTo>
                    <a:lnTo>
                      <a:pt x="2931" y="855"/>
                    </a:lnTo>
                    <a:lnTo>
                      <a:pt x="2936" y="858"/>
                    </a:lnTo>
                    <a:lnTo>
                      <a:pt x="2941" y="858"/>
                    </a:lnTo>
                    <a:lnTo>
                      <a:pt x="2944" y="858"/>
                    </a:lnTo>
                    <a:lnTo>
                      <a:pt x="2948" y="857"/>
                    </a:lnTo>
                    <a:lnTo>
                      <a:pt x="2951" y="854"/>
                    </a:lnTo>
                    <a:lnTo>
                      <a:pt x="2954" y="851"/>
                    </a:lnTo>
                    <a:lnTo>
                      <a:pt x="2956" y="847"/>
                    </a:lnTo>
                    <a:lnTo>
                      <a:pt x="2961" y="835"/>
                    </a:lnTo>
                    <a:lnTo>
                      <a:pt x="2968" y="823"/>
                    </a:lnTo>
                    <a:lnTo>
                      <a:pt x="2969" y="821"/>
                    </a:lnTo>
                    <a:lnTo>
                      <a:pt x="2972" y="820"/>
                    </a:lnTo>
                    <a:lnTo>
                      <a:pt x="2973" y="820"/>
                    </a:lnTo>
                    <a:lnTo>
                      <a:pt x="2975" y="820"/>
                    </a:lnTo>
                    <a:lnTo>
                      <a:pt x="2980" y="822"/>
                    </a:lnTo>
                    <a:lnTo>
                      <a:pt x="2985" y="826"/>
                    </a:lnTo>
                    <a:lnTo>
                      <a:pt x="2999" y="838"/>
                    </a:lnTo>
                    <a:lnTo>
                      <a:pt x="3013" y="849"/>
                    </a:lnTo>
                    <a:lnTo>
                      <a:pt x="3017" y="853"/>
                    </a:lnTo>
                    <a:lnTo>
                      <a:pt x="3020" y="854"/>
                    </a:lnTo>
                    <a:lnTo>
                      <a:pt x="3023" y="854"/>
                    </a:lnTo>
                    <a:lnTo>
                      <a:pt x="3025" y="854"/>
                    </a:lnTo>
                    <a:lnTo>
                      <a:pt x="3029" y="851"/>
                    </a:lnTo>
                    <a:lnTo>
                      <a:pt x="3033" y="846"/>
                    </a:lnTo>
                    <a:lnTo>
                      <a:pt x="3039" y="840"/>
                    </a:lnTo>
                    <a:lnTo>
                      <a:pt x="3046" y="833"/>
                    </a:lnTo>
                    <a:lnTo>
                      <a:pt x="3051" y="829"/>
                    </a:lnTo>
                    <a:lnTo>
                      <a:pt x="3055" y="826"/>
                    </a:lnTo>
                    <a:lnTo>
                      <a:pt x="3060" y="823"/>
                    </a:lnTo>
                    <a:lnTo>
                      <a:pt x="3062" y="822"/>
                    </a:lnTo>
                    <a:lnTo>
                      <a:pt x="3064" y="826"/>
                    </a:lnTo>
                    <a:lnTo>
                      <a:pt x="3067" y="8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80207" y="3924250"/>
                <a:ext cx="5580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吉林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315704" y="3973165"/>
            <a:ext cx="2128195" cy="2002927"/>
            <a:chOff x="1925267" y="3821156"/>
            <a:chExt cx="2128195" cy="2002927"/>
          </a:xfrm>
        </p:grpSpPr>
        <p:sp>
          <p:nvSpPr>
            <p:cNvPr id="109" name="任意多边形 108"/>
            <p:cNvSpPr/>
            <p:nvPr/>
          </p:nvSpPr>
          <p:spPr>
            <a:xfrm rot="3370477">
              <a:off x="2381563" y="5252280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任意多边形 109"/>
            <p:cNvSpPr/>
            <p:nvPr/>
          </p:nvSpPr>
          <p:spPr>
            <a:xfrm rot="1739548">
              <a:off x="2539149" y="5047489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任意多边形 110"/>
            <p:cNvSpPr/>
            <p:nvPr/>
          </p:nvSpPr>
          <p:spPr>
            <a:xfrm>
              <a:off x="2573605" y="4808972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任意多边形 111"/>
            <p:cNvSpPr/>
            <p:nvPr/>
          </p:nvSpPr>
          <p:spPr>
            <a:xfrm rot="19860452">
              <a:off x="2539149" y="4570454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任意多边形 112"/>
            <p:cNvSpPr/>
            <p:nvPr/>
          </p:nvSpPr>
          <p:spPr>
            <a:xfrm rot="18229523">
              <a:off x="2381563" y="4364504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椭圆 113"/>
            <p:cNvSpPr/>
            <p:nvPr/>
          </p:nvSpPr>
          <p:spPr>
            <a:xfrm>
              <a:off x="2067937" y="4537288"/>
              <a:ext cx="594904" cy="5706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任意多边形 114"/>
            <p:cNvSpPr/>
            <p:nvPr/>
          </p:nvSpPr>
          <p:spPr>
            <a:xfrm>
              <a:off x="2766897" y="38211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山东</a:t>
              </a: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159534" y="38211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29.11%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032238" y="4202084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安徽</a:t>
              </a: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424874" y="4202084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20.42%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125413" y="465142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河南</a:t>
              </a: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518049" y="465142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9.77%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032238" y="51007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广西</a:t>
              </a: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424874" y="51007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5.66%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2766897" y="548168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江西</a:t>
              </a: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159534" y="548168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5.65%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925267" y="4473108"/>
              <a:ext cx="636002" cy="557789"/>
              <a:chOff x="1243887" y="4456643"/>
              <a:chExt cx="636002" cy="557789"/>
            </a:xfrm>
          </p:grpSpPr>
          <p:sp>
            <p:nvSpPr>
              <p:cNvPr id="47" name="安徽"/>
              <p:cNvSpPr>
                <a:spLocks/>
              </p:cNvSpPr>
              <p:nvPr/>
            </p:nvSpPr>
            <p:spPr bwMode="auto">
              <a:xfrm>
                <a:off x="1243887" y="4456643"/>
                <a:ext cx="636002" cy="557789"/>
              </a:xfrm>
              <a:custGeom>
                <a:avLst/>
                <a:gdLst>
                  <a:gd name="T0" fmla="*/ 2147483646 w 1769"/>
                  <a:gd name="T1" fmla="*/ 2147483646 h 2242"/>
                  <a:gd name="T2" fmla="*/ 2147483646 w 1769"/>
                  <a:gd name="T3" fmla="*/ 2147483646 h 2242"/>
                  <a:gd name="T4" fmla="*/ 2147483646 w 1769"/>
                  <a:gd name="T5" fmla="*/ 2147483646 h 2242"/>
                  <a:gd name="T6" fmla="*/ 2147483646 w 1769"/>
                  <a:gd name="T7" fmla="*/ 2147483646 h 2242"/>
                  <a:gd name="T8" fmla="*/ 2147483646 w 1769"/>
                  <a:gd name="T9" fmla="*/ 2147483646 h 2242"/>
                  <a:gd name="T10" fmla="*/ 2147483646 w 1769"/>
                  <a:gd name="T11" fmla="*/ 2147483646 h 2242"/>
                  <a:gd name="T12" fmla="*/ 2147483646 w 1769"/>
                  <a:gd name="T13" fmla="*/ 2147483646 h 2242"/>
                  <a:gd name="T14" fmla="*/ 2147483646 w 1769"/>
                  <a:gd name="T15" fmla="*/ 2147483646 h 2242"/>
                  <a:gd name="T16" fmla="*/ 2147483646 w 1769"/>
                  <a:gd name="T17" fmla="*/ 2147483646 h 2242"/>
                  <a:gd name="T18" fmla="*/ 2147483646 w 1769"/>
                  <a:gd name="T19" fmla="*/ 2147483646 h 2242"/>
                  <a:gd name="T20" fmla="*/ 2147483646 w 1769"/>
                  <a:gd name="T21" fmla="*/ 2147483646 h 2242"/>
                  <a:gd name="T22" fmla="*/ 2147483646 w 1769"/>
                  <a:gd name="T23" fmla="*/ 2147483646 h 2242"/>
                  <a:gd name="T24" fmla="*/ 2147483646 w 1769"/>
                  <a:gd name="T25" fmla="*/ 2147483646 h 2242"/>
                  <a:gd name="T26" fmla="*/ 2147483646 w 1769"/>
                  <a:gd name="T27" fmla="*/ 2147483646 h 2242"/>
                  <a:gd name="T28" fmla="*/ 2147483646 w 1769"/>
                  <a:gd name="T29" fmla="*/ 2147483646 h 2242"/>
                  <a:gd name="T30" fmla="*/ 2147483646 w 1769"/>
                  <a:gd name="T31" fmla="*/ 2147483646 h 2242"/>
                  <a:gd name="T32" fmla="*/ 2147483646 w 1769"/>
                  <a:gd name="T33" fmla="*/ 2147483646 h 2242"/>
                  <a:gd name="T34" fmla="*/ 2147483646 w 1769"/>
                  <a:gd name="T35" fmla="*/ 2147483646 h 2242"/>
                  <a:gd name="T36" fmla="*/ 2147483646 w 1769"/>
                  <a:gd name="T37" fmla="*/ 2147483646 h 2242"/>
                  <a:gd name="T38" fmla="*/ 2147483646 w 1769"/>
                  <a:gd name="T39" fmla="*/ 2147483646 h 2242"/>
                  <a:gd name="T40" fmla="*/ 2147483646 w 1769"/>
                  <a:gd name="T41" fmla="*/ 2147483646 h 2242"/>
                  <a:gd name="T42" fmla="*/ 2147483646 w 1769"/>
                  <a:gd name="T43" fmla="*/ 0 h 2242"/>
                  <a:gd name="T44" fmla="*/ 2147483646 w 1769"/>
                  <a:gd name="T45" fmla="*/ 2147483646 h 2242"/>
                  <a:gd name="T46" fmla="*/ 2147483646 w 1769"/>
                  <a:gd name="T47" fmla="*/ 2147483646 h 2242"/>
                  <a:gd name="T48" fmla="*/ 2147483646 w 1769"/>
                  <a:gd name="T49" fmla="*/ 2147483646 h 2242"/>
                  <a:gd name="T50" fmla="*/ 2147483646 w 1769"/>
                  <a:gd name="T51" fmla="*/ 2147483646 h 2242"/>
                  <a:gd name="T52" fmla="*/ 2147483646 w 1769"/>
                  <a:gd name="T53" fmla="*/ 2147483646 h 2242"/>
                  <a:gd name="T54" fmla="*/ 2147483646 w 1769"/>
                  <a:gd name="T55" fmla="*/ 2147483646 h 2242"/>
                  <a:gd name="T56" fmla="*/ 2147483646 w 1769"/>
                  <a:gd name="T57" fmla="*/ 2147483646 h 2242"/>
                  <a:gd name="T58" fmla="*/ 2147483646 w 1769"/>
                  <a:gd name="T59" fmla="*/ 2147483646 h 2242"/>
                  <a:gd name="T60" fmla="*/ 2147483646 w 1769"/>
                  <a:gd name="T61" fmla="*/ 2147483646 h 2242"/>
                  <a:gd name="T62" fmla="*/ 2147483646 w 1769"/>
                  <a:gd name="T63" fmla="*/ 2147483646 h 2242"/>
                  <a:gd name="T64" fmla="*/ 2147483646 w 1769"/>
                  <a:gd name="T65" fmla="*/ 2147483646 h 2242"/>
                  <a:gd name="T66" fmla="*/ 2147483646 w 1769"/>
                  <a:gd name="T67" fmla="*/ 2147483646 h 2242"/>
                  <a:gd name="T68" fmla="*/ 2147483646 w 1769"/>
                  <a:gd name="T69" fmla="*/ 2147483646 h 2242"/>
                  <a:gd name="T70" fmla="*/ 2147483646 w 1769"/>
                  <a:gd name="T71" fmla="*/ 2147483646 h 2242"/>
                  <a:gd name="T72" fmla="*/ 2147483646 w 1769"/>
                  <a:gd name="T73" fmla="*/ 2147483646 h 2242"/>
                  <a:gd name="T74" fmla="*/ 2147483646 w 1769"/>
                  <a:gd name="T75" fmla="*/ 2147483646 h 2242"/>
                  <a:gd name="T76" fmla="*/ 2147483646 w 1769"/>
                  <a:gd name="T77" fmla="*/ 2147483646 h 2242"/>
                  <a:gd name="T78" fmla="*/ 2147483646 w 1769"/>
                  <a:gd name="T79" fmla="*/ 2147483646 h 2242"/>
                  <a:gd name="T80" fmla="*/ 2147483646 w 1769"/>
                  <a:gd name="T81" fmla="*/ 2147483646 h 2242"/>
                  <a:gd name="T82" fmla="*/ 2147483646 w 1769"/>
                  <a:gd name="T83" fmla="*/ 2147483646 h 2242"/>
                  <a:gd name="T84" fmla="*/ 2147483646 w 1769"/>
                  <a:gd name="T85" fmla="*/ 2147483646 h 2242"/>
                  <a:gd name="T86" fmla="*/ 2147483646 w 1769"/>
                  <a:gd name="T87" fmla="*/ 2147483646 h 2242"/>
                  <a:gd name="T88" fmla="*/ 2147483646 w 1769"/>
                  <a:gd name="T89" fmla="*/ 2147483646 h 2242"/>
                  <a:gd name="T90" fmla="*/ 2147483646 w 1769"/>
                  <a:gd name="T91" fmla="*/ 2147483646 h 2242"/>
                  <a:gd name="T92" fmla="*/ 2147483646 w 1769"/>
                  <a:gd name="T93" fmla="*/ 2147483646 h 2242"/>
                  <a:gd name="T94" fmla="*/ 2147483646 w 1769"/>
                  <a:gd name="T95" fmla="*/ 2147483646 h 2242"/>
                  <a:gd name="T96" fmla="*/ 2147483646 w 1769"/>
                  <a:gd name="T97" fmla="*/ 2147483646 h 2242"/>
                  <a:gd name="T98" fmla="*/ 2147483646 w 1769"/>
                  <a:gd name="T99" fmla="*/ 2147483646 h 2242"/>
                  <a:gd name="T100" fmla="*/ 2147483646 w 1769"/>
                  <a:gd name="T101" fmla="*/ 2147483646 h 2242"/>
                  <a:gd name="T102" fmla="*/ 2147483646 w 1769"/>
                  <a:gd name="T103" fmla="*/ 2147483646 h 2242"/>
                  <a:gd name="T104" fmla="*/ 2147483646 w 1769"/>
                  <a:gd name="T105" fmla="*/ 2147483646 h 2242"/>
                  <a:gd name="T106" fmla="*/ 2147483646 w 1769"/>
                  <a:gd name="T107" fmla="*/ 2147483646 h 2242"/>
                  <a:gd name="T108" fmla="*/ 2147483646 w 1769"/>
                  <a:gd name="T109" fmla="*/ 2147483646 h 2242"/>
                  <a:gd name="T110" fmla="*/ 2147483646 w 1769"/>
                  <a:gd name="T111" fmla="*/ 2147483646 h 2242"/>
                  <a:gd name="T112" fmla="*/ 2147483646 w 1769"/>
                  <a:gd name="T113" fmla="*/ 2147483646 h 2242"/>
                  <a:gd name="T114" fmla="*/ 2147483646 w 1769"/>
                  <a:gd name="T115" fmla="*/ 2147483646 h 2242"/>
                  <a:gd name="T116" fmla="*/ 2147483646 w 1769"/>
                  <a:gd name="T117" fmla="*/ 2147483646 h 2242"/>
                  <a:gd name="T118" fmla="*/ 2147483646 w 1769"/>
                  <a:gd name="T119" fmla="*/ 2147483646 h 2242"/>
                  <a:gd name="T120" fmla="*/ 2147483646 w 1769"/>
                  <a:gd name="T121" fmla="*/ 2147483646 h 224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769"/>
                  <a:gd name="T184" fmla="*/ 0 h 2242"/>
                  <a:gd name="T185" fmla="*/ 1769 w 1769"/>
                  <a:gd name="T186" fmla="*/ 2242 h 224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769" h="2242">
                    <a:moveTo>
                      <a:pt x="1750" y="1441"/>
                    </a:moveTo>
                    <a:lnTo>
                      <a:pt x="1743" y="1437"/>
                    </a:lnTo>
                    <a:lnTo>
                      <a:pt x="1736" y="1432"/>
                    </a:lnTo>
                    <a:lnTo>
                      <a:pt x="1731" y="1430"/>
                    </a:lnTo>
                    <a:lnTo>
                      <a:pt x="1725" y="1429"/>
                    </a:lnTo>
                    <a:lnTo>
                      <a:pt x="1718" y="1430"/>
                    </a:lnTo>
                    <a:lnTo>
                      <a:pt x="1711" y="1431"/>
                    </a:lnTo>
                    <a:lnTo>
                      <a:pt x="1695" y="1433"/>
                    </a:lnTo>
                    <a:lnTo>
                      <a:pt x="1682" y="1435"/>
                    </a:lnTo>
                    <a:lnTo>
                      <a:pt x="1676" y="1433"/>
                    </a:lnTo>
                    <a:lnTo>
                      <a:pt x="1673" y="1431"/>
                    </a:lnTo>
                    <a:lnTo>
                      <a:pt x="1671" y="1429"/>
                    </a:lnTo>
                    <a:lnTo>
                      <a:pt x="1668" y="1424"/>
                    </a:lnTo>
                    <a:lnTo>
                      <a:pt x="1666" y="1414"/>
                    </a:lnTo>
                    <a:lnTo>
                      <a:pt x="1666" y="1404"/>
                    </a:lnTo>
                    <a:lnTo>
                      <a:pt x="1666" y="1393"/>
                    </a:lnTo>
                    <a:lnTo>
                      <a:pt x="1665" y="1386"/>
                    </a:lnTo>
                    <a:lnTo>
                      <a:pt x="1663" y="1383"/>
                    </a:lnTo>
                    <a:lnTo>
                      <a:pt x="1662" y="1382"/>
                    </a:lnTo>
                    <a:lnTo>
                      <a:pt x="1661" y="1381"/>
                    </a:lnTo>
                    <a:lnTo>
                      <a:pt x="1660" y="1381"/>
                    </a:lnTo>
                    <a:lnTo>
                      <a:pt x="1649" y="1386"/>
                    </a:lnTo>
                    <a:lnTo>
                      <a:pt x="1635" y="1395"/>
                    </a:lnTo>
                    <a:lnTo>
                      <a:pt x="1630" y="1397"/>
                    </a:lnTo>
                    <a:lnTo>
                      <a:pt x="1625" y="1398"/>
                    </a:lnTo>
                    <a:lnTo>
                      <a:pt x="1622" y="1397"/>
                    </a:lnTo>
                    <a:lnTo>
                      <a:pt x="1617" y="1397"/>
                    </a:lnTo>
                    <a:lnTo>
                      <a:pt x="1610" y="1393"/>
                    </a:lnTo>
                    <a:lnTo>
                      <a:pt x="1600" y="1388"/>
                    </a:lnTo>
                    <a:lnTo>
                      <a:pt x="1596" y="1386"/>
                    </a:lnTo>
                    <a:lnTo>
                      <a:pt x="1592" y="1386"/>
                    </a:lnTo>
                    <a:lnTo>
                      <a:pt x="1590" y="1387"/>
                    </a:lnTo>
                    <a:lnTo>
                      <a:pt x="1587" y="1389"/>
                    </a:lnTo>
                    <a:lnTo>
                      <a:pt x="1581" y="1397"/>
                    </a:lnTo>
                    <a:lnTo>
                      <a:pt x="1573" y="1404"/>
                    </a:lnTo>
                    <a:lnTo>
                      <a:pt x="1566" y="1407"/>
                    </a:lnTo>
                    <a:lnTo>
                      <a:pt x="1558" y="1411"/>
                    </a:lnTo>
                    <a:lnTo>
                      <a:pt x="1547" y="1412"/>
                    </a:lnTo>
                    <a:lnTo>
                      <a:pt x="1535" y="1414"/>
                    </a:lnTo>
                    <a:lnTo>
                      <a:pt x="1512" y="1416"/>
                    </a:lnTo>
                    <a:lnTo>
                      <a:pt x="1496" y="1418"/>
                    </a:lnTo>
                    <a:lnTo>
                      <a:pt x="1483" y="1419"/>
                    </a:lnTo>
                    <a:lnTo>
                      <a:pt x="1468" y="1420"/>
                    </a:lnTo>
                    <a:lnTo>
                      <a:pt x="1461" y="1420"/>
                    </a:lnTo>
                    <a:lnTo>
                      <a:pt x="1455" y="1419"/>
                    </a:lnTo>
                    <a:lnTo>
                      <a:pt x="1452" y="1418"/>
                    </a:lnTo>
                    <a:lnTo>
                      <a:pt x="1449" y="1416"/>
                    </a:lnTo>
                    <a:lnTo>
                      <a:pt x="1447" y="1410"/>
                    </a:lnTo>
                    <a:lnTo>
                      <a:pt x="1442" y="1404"/>
                    </a:lnTo>
                    <a:lnTo>
                      <a:pt x="1438" y="1399"/>
                    </a:lnTo>
                    <a:lnTo>
                      <a:pt x="1430" y="1394"/>
                    </a:lnTo>
                    <a:lnTo>
                      <a:pt x="1428" y="1391"/>
                    </a:lnTo>
                    <a:lnTo>
                      <a:pt x="1427" y="1388"/>
                    </a:lnTo>
                    <a:lnTo>
                      <a:pt x="1426" y="1385"/>
                    </a:lnTo>
                    <a:lnTo>
                      <a:pt x="1427" y="1381"/>
                    </a:lnTo>
                    <a:lnTo>
                      <a:pt x="1428" y="1379"/>
                    </a:lnTo>
                    <a:lnTo>
                      <a:pt x="1430" y="1375"/>
                    </a:lnTo>
                    <a:lnTo>
                      <a:pt x="1434" y="1373"/>
                    </a:lnTo>
                    <a:lnTo>
                      <a:pt x="1438" y="1372"/>
                    </a:lnTo>
                    <a:lnTo>
                      <a:pt x="1445" y="1369"/>
                    </a:lnTo>
                    <a:lnTo>
                      <a:pt x="1452" y="1364"/>
                    </a:lnTo>
                    <a:lnTo>
                      <a:pt x="1459" y="1359"/>
                    </a:lnTo>
                    <a:lnTo>
                      <a:pt x="1465" y="1348"/>
                    </a:lnTo>
                    <a:lnTo>
                      <a:pt x="1468" y="1341"/>
                    </a:lnTo>
                    <a:lnTo>
                      <a:pt x="1472" y="1334"/>
                    </a:lnTo>
                    <a:lnTo>
                      <a:pt x="1473" y="1325"/>
                    </a:lnTo>
                    <a:lnTo>
                      <a:pt x="1476" y="1317"/>
                    </a:lnTo>
                    <a:lnTo>
                      <a:pt x="1477" y="1301"/>
                    </a:lnTo>
                    <a:lnTo>
                      <a:pt x="1477" y="1291"/>
                    </a:lnTo>
                    <a:lnTo>
                      <a:pt x="1477" y="1279"/>
                    </a:lnTo>
                    <a:lnTo>
                      <a:pt x="1476" y="1262"/>
                    </a:lnTo>
                    <a:lnTo>
                      <a:pt x="1474" y="1254"/>
                    </a:lnTo>
                    <a:lnTo>
                      <a:pt x="1472" y="1247"/>
                    </a:lnTo>
                    <a:lnTo>
                      <a:pt x="1471" y="1244"/>
                    </a:lnTo>
                    <a:lnTo>
                      <a:pt x="1468" y="1242"/>
                    </a:lnTo>
                    <a:lnTo>
                      <a:pt x="1466" y="1241"/>
                    </a:lnTo>
                    <a:lnTo>
                      <a:pt x="1465" y="1240"/>
                    </a:lnTo>
                    <a:lnTo>
                      <a:pt x="1460" y="1240"/>
                    </a:lnTo>
                    <a:lnTo>
                      <a:pt x="1457" y="1241"/>
                    </a:lnTo>
                    <a:lnTo>
                      <a:pt x="1454" y="1243"/>
                    </a:lnTo>
                    <a:lnTo>
                      <a:pt x="1452" y="1247"/>
                    </a:lnTo>
                    <a:lnTo>
                      <a:pt x="1449" y="1249"/>
                    </a:lnTo>
                    <a:lnTo>
                      <a:pt x="1448" y="1253"/>
                    </a:lnTo>
                    <a:lnTo>
                      <a:pt x="1446" y="1254"/>
                    </a:lnTo>
                    <a:lnTo>
                      <a:pt x="1443" y="1255"/>
                    </a:lnTo>
                    <a:lnTo>
                      <a:pt x="1441" y="1254"/>
                    </a:lnTo>
                    <a:lnTo>
                      <a:pt x="1440" y="1252"/>
                    </a:lnTo>
                    <a:lnTo>
                      <a:pt x="1439" y="1249"/>
                    </a:lnTo>
                    <a:lnTo>
                      <a:pt x="1438" y="1246"/>
                    </a:lnTo>
                    <a:lnTo>
                      <a:pt x="1436" y="1238"/>
                    </a:lnTo>
                    <a:lnTo>
                      <a:pt x="1435" y="1230"/>
                    </a:lnTo>
                    <a:lnTo>
                      <a:pt x="1434" y="1228"/>
                    </a:lnTo>
                    <a:lnTo>
                      <a:pt x="1432" y="1227"/>
                    </a:lnTo>
                    <a:lnTo>
                      <a:pt x="1429" y="1228"/>
                    </a:lnTo>
                    <a:lnTo>
                      <a:pt x="1427" y="1230"/>
                    </a:lnTo>
                    <a:lnTo>
                      <a:pt x="1420" y="1237"/>
                    </a:lnTo>
                    <a:lnTo>
                      <a:pt x="1413" y="1246"/>
                    </a:lnTo>
                    <a:lnTo>
                      <a:pt x="1409" y="1250"/>
                    </a:lnTo>
                    <a:lnTo>
                      <a:pt x="1405" y="1253"/>
                    </a:lnTo>
                    <a:lnTo>
                      <a:pt x="1401" y="1254"/>
                    </a:lnTo>
                    <a:lnTo>
                      <a:pt x="1397" y="1255"/>
                    </a:lnTo>
                    <a:lnTo>
                      <a:pt x="1395" y="1255"/>
                    </a:lnTo>
                    <a:lnTo>
                      <a:pt x="1391" y="1254"/>
                    </a:lnTo>
                    <a:lnTo>
                      <a:pt x="1389" y="1252"/>
                    </a:lnTo>
                    <a:lnTo>
                      <a:pt x="1388" y="1248"/>
                    </a:lnTo>
                    <a:lnTo>
                      <a:pt x="1386" y="1243"/>
                    </a:lnTo>
                    <a:lnTo>
                      <a:pt x="1386" y="1240"/>
                    </a:lnTo>
                    <a:lnTo>
                      <a:pt x="1388" y="1236"/>
                    </a:lnTo>
                    <a:lnTo>
                      <a:pt x="1389" y="1231"/>
                    </a:lnTo>
                    <a:lnTo>
                      <a:pt x="1392" y="1223"/>
                    </a:lnTo>
                    <a:lnTo>
                      <a:pt x="1394" y="1215"/>
                    </a:lnTo>
                    <a:lnTo>
                      <a:pt x="1394" y="1211"/>
                    </a:lnTo>
                    <a:lnTo>
                      <a:pt x="1392" y="1208"/>
                    </a:lnTo>
                    <a:lnTo>
                      <a:pt x="1389" y="1205"/>
                    </a:lnTo>
                    <a:lnTo>
                      <a:pt x="1385" y="1204"/>
                    </a:lnTo>
                    <a:lnTo>
                      <a:pt x="1376" y="1202"/>
                    </a:lnTo>
                    <a:lnTo>
                      <a:pt x="1363" y="1202"/>
                    </a:lnTo>
                    <a:lnTo>
                      <a:pt x="1354" y="1202"/>
                    </a:lnTo>
                    <a:lnTo>
                      <a:pt x="1347" y="1200"/>
                    </a:lnTo>
                    <a:lnTo>
                      <a:pt x="1341" y="1198"/>
                    </a:lnTo>
                    <a:lnTo>
                      <a:pt x="1336" y="1194"/>
                    </a:lnTo>
                    <a:lnTo>
                      <a:pt x="1333" y="1191"/>
                    </a:lnTo>
                    <a:lnTo>
                      <a:pt x="1329" y="1186"/>
                    </a:lnTo>
                    <a:lnTo>
                      <a:pt x="1328" y="1179"/>
                    </a:lnTo>
                    <a:lnTo>
                      <a:pt x="1327" y="1172"/>
                    </a:lnTo>
                    <a:lnTo>
                      <a:pt x="1326" y="1167"/>
                    </a:lnTo>
                    <a:lnTo>
                      <a:pt x="1323" y="1164"/>
                    </a:lnTo>
                    <a:lnTo>
                      <a:pt x="1320" y="1160"/>
                    </a:lnTo>
                    <a:lnTo>
                      <a:pt x="1314" y="1158"/>
                    </a:lnTo>
                    <a:lnTo>
                      <a:pt x="1306" y="1154"/>
                    </a:lnTo>
                    <a:lnTo>
                      <a:pt x="1296" y="1150"/>
                    </a:lnTo>
                    <a:lnTo>
                      <a:pt x="1288" y="1146"/>
                    </a:lnTo>
                    <a:lnTo>
                      <a:pt x="1282" y="1141"/>
                    </a:lnTo>
                    <a:lnTo>
                      <a:pt x="1278" y="1136"/>
                    </a:lnTo>
                    <a:lnTo>
                      <a:pt x="1276" y="1133"/>
                    </a:lnTo>
                    <a:lnTo>
                      <a:pt x="1275" y="1128"/>
                    </a:lnTo>
                    <a:lnTo>
                      <a:pt x="1275" y="1124"/>
                    </a:lnTo>
                    <a:lnTo>
                      <a:pt x="1276" y="1116"/>
                    </a:lnTo>
                    <a:lnTo>
                      <a:pt x="1278" y="1108"/>
                    </a:lnTo>
                    <a:lnTo>
                      <a:pt x="1278" y="1098"/>
                    </a:lnTo>
                    <a:lnTo>
                      <a:pt x="1278" y="1090"/>
                    </a:lnTo>
                    <a:lnTo>
                      <a:pt x="1276" y="1083"/>
                    </a:lnTo>
                    <a:lnTo>
                      <a:pt x="1273" y="1079"/>
                    </a:lnTo>
                    <a:lnTo>
                      <a:pt x="1273" y="1078"/>
                    </a:lnTo>
                    <a:lnTo>
                      <a:pt x="1275" y="1076"/>
                    </a:lnTo>
                    <a:lnTo>
                      <a:pt x="1277" y="1073"/>
                    </a:lnTo>
                    <a:lnTo>
                      <a:pt x="1282" y="1071"/>
                    </a:lnTo>
                    <a:lnTo>
                      <a:pt x="1290" y="1065"/>
                    </a:lnTo>
                    <a:lnTo>
                      <a:pt x="1302" y="1057"/>
                    </a:lnTo>
                    <a:lnTo>
                      <a:pt x="1316" y="1046"/>
                    </a:lnTo>
                    <a:lnTo>
                      <a:pt x="1332" y="1035"/>
                    </a:lnTo>
                    <a:lnTo>
                      <a:pt x="1344" y="1025"/>
                    </a:lnTo>
                    <a:lnTo>
                      <a:pt x="1353" y="1015"/>
                    </a:lnTo>
                    <a:lnTo>
                      <a:pt x="1360" y="1005"/>
                    </a:lnTo>
                    <a:lnTo>
                      <a:pt x="1365" y="998"/>
                    </a:lnTo>
                    <a:lnTo>
                      <a:pt x="1369" y="990"/>
                    </a:lnTo>
                    <a:lnTo>
                      <a:pt x="1373" y="982"/>
                    </a:lnTo>
                    <a:lnTo>
                      <a:pt x="1375" y="978"/>
                    </a:lnTo>
                    <a:lnTo>
                      <a:pt x="1375" y="973"/>
                    </a:lnTo>
                    <a:lnTo>
                      <a:pt x="1376" y="969"/>
                    </a:lnTo>
                    <a:lnTo>
                      <a:pt x="1375" y="965"/>
                    </a:lnTo>
                    <a:lnTo>
                      <a:pt x="1373" y="956"/>
                    </a:lnTo>
                    <a:lnTo>
                      <a:pt x="1372" y="944"/>
                    </a:lnTo>
                    <a:lnTo>
                      <a:pt x="1372" y="932"/>
                    </a:lnTo>
                    <a:lnTo>
                      <a:pt x="1372" y="919"/>
                    </a:lnTo>
                    <a:lnTo>
                      <a:pt x="1371" y="907"/>
                    </a:lnTo>
                    <a:lnTo>
                      <a:pt x="1370" y="899"/>
                    </a:lnTo>
                    <a:lnTo>
                      <a:pt x="1367" y="895"/>
                    </a:lnTo>
                    <a:lnTo>
                      <a:pt x="1366" y="891"/>
                    </a:lnTo>
                    <a:lnTo>
                      <a:pt x="1363" y="890"/>
                    </a:lnTo>
                    <a:lnTo>
                      <a:pt x="1359" y="889"/>
                    </a:lnTo>
                    <a:lnTo>
                      <a:pt x="1353" y="888"/>
                    </a:lnTo>
                    <a:lnTo>
                      <a:pt x="1348" y="885"/>
                    </a:lnTo>
                    <a:lnTo>
                      <a:pt x="1346" y="884"/>
                    </a:lnTo>
                    <a:lnTo>
                      <a:pt x="1345" y="882"/>
                    </a:lnTo>
                    <a:lnTo>
                      <a:pt x="1344" y="878"/>
                    </a:lnTo>
                    <a:lnTo>
                      <a:pt x="1342" y="875"/>
                    </a:lnTo>
                    <a:lnTo>
                      <a:pt x="1339" y="864"/>
                    </a:lnTo>
                    <a:lnTo>
                      <a:pt x="1333" y="851"/>
                    </a:lnTo>
                    <a:lnTo>
                      <a:pt x="1332" y="846"/>
                    </a:lnTo>
                    <a:lnTo>
                      <a:pt x="1332" y="843"/>
                    </a:lnTo>
                    <a:lnTo>
                      <a:pt x="1333" y="839"/>
                    </a:lnTo>
                    <a:lnTo>
                      <a:pt x="1334" y="837"/>
                    </a:lnTo>
                    <a:lnTo>
                      <a:pt x="1338" y="836"/>
                    </a:lnTo>
                    <a:lnTo>
                      <a:pt x="1341" y="834"/>
                    </a:lnTo>
                    <a:lnTo>
                      <a:pt x="1346" y="834"/>
                    </a:lnTo>
                    <a:lnTo>
                      <a:pt x="1352" y="834"/>
                    </a:lnTo>
                    <a:lnTo>
                      <a:pt x="1363" y="834"/>
                    </a:lnTo>
                    <a:lnTo>
                      <a:pt x="1373" y="832"/>
                    </a:lnTo>
                    <a:lnTo>
                      <a:pt x="1384" y="830"/>
                    </a:lnTo>
                    <a:lnTo>
                      <a:pt x="1394" y="828"/>
                    </a:lnTo>
                    <a:lnTo>
                      <a:pt x="1408" y="827"/>
                    </a:lnTo>
                    <a:lnTo>
                      <a:pt x="1426" y="827"/>
                    </a:lnTo>
                    <a:lnTo>
                      <a:pt x="1435" y="828"/>
                    </a:lnTo>
                    <a:lnTo>
                      <a:pt x="1445" y="830"/>
                    </a:lnTo>
                    <a:lnTo>
                      <a:pt x="1452" y="832"/>
                    </a:lnTo>
                    <a:lnTo>
                      <a:pt x="1459" y="833"/>
                    </a:lnTo>
                    <a:lnTo>
                      <a:pt x="1471" y="840"/>
                    </a:lnTo>
                    <a:lnTo>
                      <a:pt x="1484" y="849"/>
                    </a:lnTo>
                    <a:lnTo>
                      <a:pt x="1496" y="859"/>
                    </a:lnTo>
                    <a:lnTo>
                      <a:pt x="1505" y="869"/>
                    </a:lnTo>
                    <a:lnTo>
                      <a:pt x="1511" y="876"/>
                    </a:lnTo>
                    <a:lnTo>
                      <a:pt x="1517" y="881"/>
                    </a:lnTo>
                    <a:lnTo>
                      <a:pt x="1521" y="882"/>
                    </a:lnTo>
                    <a:lnTo>
                      <a:pt x="1523" y="883"/>
                    </a:lnTo>
                    <a:lnTo>
                      <a:pt x="1526" y="883"/>
                    </a:lnTo>
                    <a:lnTo>
                      <a:pt x="1527" y="883"/>
                    </a:lnTo>
                    <a:lnTo>
                      <a:pt x="1529" y="881"/>
                    </a:lnTo>
                    <a:lnTo>
                      <a:pt x="1533" y="876"/>
                    </a:lnTo>
                    <a:lnTo>
                      <a:pt x="1535" y="870"/>
                    </a:lnTo>
                    <a:lnTo>
                      <a:pt x="1539" y="862"/>
                    </a:lnTo>
                    <a:lnTo>
                      <a:pt x="1543" y="850"/>
                    </a:lnTo>
                    <a:lnTo>
                      <a:pt x="1549" y="837"/>
                    </a:lnTo>
                    <a:lnTo>
                      <a:pt x="1553" y="830"/>
                    </a:lnTo>
                    <a:lnTo>
                      <a:pt x="1555" y="824"/>
                    </a:lnTo>
                    <a:lnTo>
                      <a:pt x="1556" y="817"/>
                    </a:lnTo>
                    <a:lnTo>
                      <a:pt x="1558" y="811"/>
                    </a:lnTo>
                    <a:lnTo>
                      <a:pt x="1556" y="797"/>
                    </a:lnTo>
                    <a:lnTo>
                      <a:pt x="1555" y="783"/>
                    </a:lnTo>
                    <a:lnTo>
                      <a:pt x="1553" y="767"/>
                    </a:lnTo>
                    <a:lnTo>
                      <a:pt x="1549" y="751"/>
                    </a:lnTo>
                    <a:lnTo>
                      <a:pt x="1548" y="744"/>
                    </a:lnTo>
                    <a:lnTo>
                      <a:pt x="1545" y="738"/>
                    </a:lnTo>
                    <a:lnTo>
                      <a:pt x="1540" y="732"/>
                    </a:lnTo>
                    <a:lnTo>
                      <a:pt x="1535" y="729"/>
                    </a:lnTo>
                    <a:lnTo>
                      <a:pt x="1523" y="721"/>
                    </a:lnTo>
                    <a:lnTo>
                      <a:pt x="1512" y="717"/>
                    </a:lnTo>
                    <a:lnTo>
                      <a:pt x="1503" y="713"/>
                    </a:lnTo>
                    <a:lnTo>
                      <a:pt x="1493" y="707"/>
                    </a:lnTo>
                    <a:lnTo>
                      <a:pt x="1489" y="704"/>
                    </a:lnTo>
                    <a:lnTo>
                      <a:pt x="1485" y="700"/>
                    </a:lnTo>
                    <a:lnTo>
                      <a:pt x="1482" y="696"/>
                    </a:lnTo>
                    <a:lnTo>
                      <a:pt x="1479" y="692"/>
                    </a:lnTo>
                    <a:lnTo>
                      <a:pt x="1474" y="683"/>
                    </a:lnTo>
                    <a:lnTo>
                      <a:pt x="1470" y="676"/>
                    </a:lnTo>
                    <a:lnTo>
                      <a:pt x="1467" y="674"/>
                    </a:lnTo>
                    <a:lnTo>
                      <a:pt x="1465" y="673"/>
                    </a:lnTo>
                    <a:lnTo>
                      <a:pt x="1461" y="671"/>
                    </a:lnTo>
                    <a:lnTo>
                      <a:pt x="1458" y="671"/>
                    </a:lnTo>
                    <a:lnTo>
                      <a:pt x="1446" y="671"/>
                    </a:lnTo>
                    <a:lnTo>
                      <a:pt x="1432" y="671"/>
                    </a:lnTo>
                    <a:lnTo>
                      <a:pt x="1424" y="673"/>
                    </a:lnTo>
                    <a:lnTo>
                      <a:pt x="1417" y="675"/>
                    </a:lnTo>
                    <a:lnTo>
                      <a:pt x="1411" y="677"/>
                    </a:lnTo>
                    <a:lnTo>
                      <a:pt x="1407" y="682"/>
                    </a:lnTo>
                    <a:lnTo>
                      <a:pt x="1403" y="688"/>
                    </a:lnTo>
                    <a:lnTo>
                      <a:pt x="1402" y="694"/>
                    </a:lnTo>
                    <a:lnTo>
                      <a:pt x="1401" y="701"/>
                    </a:lnTo>
                    <a:lnTo>
                      <a:pt x="1401" y="707"/>
                    </a:lnTo>
                    <a:lnTo>
                      <a:pt x="1401" y="713"/>
                    </a:lnTo>
                    <a:lnTo>
                      <a:pt x="1398" y="718"/>
                    </a:lnTo>
                    <a:lnTo>
                      <a:pt x="1396" y="721"/>
                    </a:lnTo>
                    <a:lnTo>
                      <a:pt x="1391" y="725"/>
                    </a:lnTo>
                    <a:lnTo>
                      <a:pt x="1386" y="727"/>
                    </a:lnTo>
                    <a:lnTo>
                      <a:pt x="1384" y="731"/>
                    </a:lnTo>
                    <a:lnTo>
                      <a:pt x="1383" y="734"/>
                    </a:lnTo>
                    <a:lnTo>
                      <a:pt x="1383" y="739"/>
                    </a:lnTo>
                    <a:lnTo>
                      <a:pt x="1384" y="750"/>
                    </a:lnTo>
                    <a:lnTo>
                      <a:pt x="1385" y="761"/>
                    </a:lnTo>
                    <a:lnTo>
                      <a:pt x="1385" y="764"/>
                    </a:lnTo>
                    <a:lnTo>
                      <a:pt x="1383" y="768"/>
                    </a:lnTo>
                    <a:lnTo>
                      <a:pt x="1380" y="770"/>
                    </a:lnTo>
                    <a:lnTo>
                      <a:pt x="1378" y="773"/>
                    </a:lnTo>
                    <a:lnTo>
                      <a:pt x="1371" y="774"/>
                    </a:lnTo>
                    <a:lnTo>
                      <a:pt x="1363" y="775"/>
                    </a:lnTo>
                    <a:lnTo>
                      <a:pt x="1352" y="775"/>
                    </a:lnTo>
                    <a:lnTo>
                      <a:pt x="1338" y="776"/>
                    </a:lnTo>
                    <a:lnTo>
                      <a:pt x="1322" y="778"/>
                    </a:lnTo>
                    <a:lnTo>
                      <a:pt x="1310" y="777"/>
                    </a:lnTo>
                    <a:lnTo>
                      <a:pt x="1301" y="776"/>
                    </a:lnTo>
                    <a:lnTo>
                      <a:pt x="1288" y="776"/>
                    </a:lnTo>
                    <a:lnTo>
                      <a:pt x="1277" y="777"/>
                    </a:lnTo>
                    <a:lnTo>
                      <a:pt x="1269" y="780"/>
                    </a:lnTo>
                    <a:lnTo>
                      <a:pt x="1262" y="782"/>
                    </a:lnTo>
                    <a:lnTo>
                      <a:pt x="1256" y="782"/>
                    </a:lnTo>
                    <a:lnTo>
                      <a:pt x="1249" y="780"/>
                    </a:lnTo>
                    <a:lnTo>
                      <a:pt x="1243" y="775"/>
                    </a:lnTo>
                    <a:lnTo>
                      <a:pt x="1234" y="767"/>
                    </a:lnTo>
                    <a:lnTo>
                      <a:pt x="1222" y="756"/>
                    </a:lnTo>
                    <a:lnTo>
                      <a:pt x="1212" y="743"/>
                    </a:lnTo>
                    <a:lnTo>
                      <a:pt x="1205" y="731"/>
                    </a:lnTo>
                    <a:lnTo>
                      <a:pt x="1200" y="723"/>
                    </a:lnTo>
                    <a:lnTo>
                      <a:pt x="1197" y="714"/>
                    </a:lnTo>
                    <a:lnTo>
                      <a:pt x="1197" y="707"/>
                    </a:lnTo>
                    <a:lnTo>
                      <a:pt x="1197" y="701"/>
                    </a:lnTo>
                    <a:lnTo>
                      <a:pt x="1205" y="692"/>
                    </a:lnTo>
                    <a:lnTo>
                      <a:pt x="1209" y="680"/>
                    </a:lnTo>
                    <a:lnTo>
                      <a:pt x="1201" y="667"/>
                    </a:lnTo>
                    <a:lnTo>
                      <a:pt x="1190" y="650"/>
                    </a:lnTo>
                    <a:lnTo>
                      <a:pt x="1186" y="637"/>
                    </a:lnTo>
                    <a:lnTo>
                      <a:pt x="1183" y="625"/>
                    </a:lnTo>
                    <a:lnTo>
                      <a:pt x="1181" y="614"/>
                    </a:lnTo>
                    <a:lnTo>
                      <a:pt x="1178" y="592"/>
                    </a:lnTo>
                    <a:lnTo>
                      <a:pt x="1177" y="585"/>
                    </a:lnTo>
                    <a:lnTo>
                      <a:pt x="1176" y="579"/>
                    </a:lnTo>
                    <a:lnTo>
                      <a:pt x="1174" y="574"/>
                    </a:lnTo>
                    <a:lnTo>
                      <a:pt x="1171" y="569"/>
                    </a:lnTo>
                    <a:lnTo>
                      <a:pt x="1168" y="567"/>
                    </a:lnTo>
                    <a:lnTo>
                      <a:pt x="1164" y="565"/>
                    </a:lnTo>
                    <a:lnTo>
                      <a:pt x="1161" y="563"/>
                    </a:lnTo>
                    <a:lnTo>
                      <a:pt x="1157" y="563"/>
                    </a:lnTo>
                    <a:lnTo>
                      <a:pt x="1153" y="566"/>
                    </a:lnTo>
                    <a:lnTo>
                      <a:pt x="1150" y="569"/>
                    </a:lnTo>
                    <a:lnTo>
                      <a:pt x="1146" y="576"/>
                    </a:lnTo>
                    <a:lnTo>
                      <a:pt x="1144" y="584"/>
                    </a:lnTo>
                    <a:lnTo>
                      <a:pt x="1142" y="592"/>
                    </a:lnTo>
                    <a:lnTo>
                      <a:pt x="1139" y="598"/>
                    </a:lnTo>
                    <a:lnTo>
                      <a:pt x="1137" y="604"/>
                    </a:lnTo>
                    <a:lnTo>
                      <a:pt x="1133" y="606"/>
                    </a:lnTo>
                    <a:lnTo>
                      <a:pt x="1127" y="610"/>
                    </a:lnTo>
                    <a:lnTo>
                      <a:pt x="1120" y="611"/>
                    </a:lnTo>
                    <a:lnTo>
                      <a:pt x="1113" y="612"/>
                    </a:lnTo>
                    <a:lnTo>
                      <a:pt x="1106" y="612"/>
                    </a:lnTo>
                    <a:lnTo>
                      <a:pt x="1100" y="612"/>
                    </a:lnTo>
                    <a:lnTo>
                      <a:pt x="1098" y="611"/>
                    </a:lnTo>
                    <a:lnTo>
                      <a:pt x="1095" y="609"/>
                    </a:lnTo>
                    <a:lnTo>
                      <a:pt x="1094" y="604"/>
                    </a:lnTo>
                    <a:lnTo>
                      <a:pt x="1092" y="598"/>
                    </a:lnTo>
                    <a:lnTo>
                      <a:pt x="1089" y="592"/>
                    </a:lnTo>
                    <a:lnTo>
                      <a:pt x="1086" y="587"/>
                    </a:lnTo>
                    <a:lnTo>
                      <a:pt x="1081" y="581"/>
                    </a:lnTo>
                    <a:lnTo>
                      <a:pt x="1080" y="576"/>
                    </a:lnTo>
                    <a:lnTo>
                      <a:pt x="1079" y="573"/>
                    </a:lnTo>
                    <a:lnTo>
                      <a:pt x="1077" y="568"/>
                    </a:lnTo>
                    <a:lnTo>
                      <a:pt x="1079" y="565"/>
                    </a:lnTo>
                    <a:lnTo>
                      <a:pt x="1080" y="556"/>
                    </a:lnTo>
                    <a:lnTo>
                      <a:pt x="1081" y="547"/>
                    </a:lnTo>
                    <a:lnTo>
                      <a:pt x="1081" y="537"/>
                    </a:lnTo>
                    <a:lnTo>
                      <a:pt x="1083" y="530"/>
                    </a:lnTo>
                    <a:lnTo>
                      <a:pt x="1087" y="525"/>
                    </a:lnTo>
                    <a:lnTo>
                      <a:pt x="1092" y="519"/>
                    </a:lnTo>
                    <a:lnTo>
                      <a:pt x="1095" y="516"/>
                    </a:lnTo>
                    <a:lnTo>
                      <a:pt x="1096" y="512"/>
                    </a:lnTo>
                    <a:lnTo>
                      <a:pt x="1098" y="510"/>
                    </a:lnTo>
                    <a:lnTo>
                      <a:pt x="1099" y="506"/>
                    </a:lnTo>
                    <a:lnTo>
                      <a:pt x="1098" y="498"/>
                    </a:lnTo>
                    <a:lnTo>
                      <a:pt x="1096" y="488"/>
                    </a:lnTo>
                    <a:lnTo>
                      <a:pt x="1095" y="477"/>
                    </a:lnTo>
                    <a:lnTo>
                      <a:pt x="1096" y="466"/>
                    </a:lnTo>
                    <a:lnTo>
                      <a:pt x="1098" y="459"/>
                    </a:lnTo>
                    <a:lnTo>
                      <a:pt x="1099" y="455"/>
                    </a:lnTo>
                    <a:lnTo>
                      <a:pt x="1103" y="455"/>
                    </a:lnTo>
                    <a:lnTo>
                      <a:pt x="1111" y="458"/>
                    </a:lnTo>
                    <a:lnTo>
                      <a:pt x="1117" y="459"/>
                    </a:lnTo>
                    <a:lnTo>
                      <a:pt x="1125" y="460"/>
                    </a:lnTo>
                    <a:lnTo>
                      <a:pt x="1132" y="460"/>
                    </a:lnTo>
                    <a:lnTo>
                      <a:pt x="1136" y="459"/>
                    </a:lnTo>
                    <a:lnTo>
                      <a:pt x="1136" y="448"/>
                    </a:lnTo>
                    <a:lnTo>
                      <a:pt x="1133" y="434"/>
                    </a:lnTo>
                    <a:lnTo>
                      <a:pt x="1132" y="427"/>
                    </a:lnTo>
                    <a:lnTo>
                      <a:pt x="1131" y="421"/>
                    </a:lnTo>
                    <a:lnTo>
                      <a:pt x="1130" y="414"/>
                    </a:lnTo>
                    <a:lnTo>
                      <a:pt x="1132" y="406"/>
                    </a:lnTo>
                    <a:lnTo>
                      <a:pt x="1134" y="399"/>
                    </a:lnTo>
                    <a:lnTo>
                      <a:pt x="1137" y="391"/>
                    </a:lnTo>
                    <a:lnTo>
                      <a:pt x="1139" y="383"/>
                    </a:lnTo>
                    <a:lnTo>
                      <a:pt x="1139" y="374"/>
                    </a:lnTo>
                    <a:lnTo>
                      <a:pt x="1139" y="370"/>
                    </a:lnTo>
                    <a:lnTo>
                      <a:pt x="1138" y="364"/>
                    </a:lnTo>
                    <a:lnTo>
                      <a:pt x="1137" y="360"/>
                    </a:lnTo>
                    <a:lnTo>
                      <a:pt x="1136" y="357"/>
                    </a:lnTo>
                    <a:lnTo>
                      <a:pt x="1132" y="353"/>
                    </a:lnTo>
                    <a:lnTo>
                      <a:pt x="1128" y="351"/>
                    </a:lnTo>
                    <a:lnTo>
                      <a:pt x="1124" y="351"/>
                    </a:lnTo>
                    <a:lnTo>
                      <a:pt x="1117" y="351"/>
                    </a:lnTo>
                    <a:lnTo>
                      <a:pt x="1108" y="352"/>
                    </a:lnTo>
                    <a:lnTo>
                      <a:pt x="1099" y="354"/>
                    </a:lnTo>
                    <a:lnTo>
                      <a:pt x="1088" y="357"/>
                    </a:lnTo>
                    <a:lnTo>
                      <a:pt x="1077" y="358"/>
                    </a:lnTo>
                    <a:lnTo>
                      <a:pt x="1060" y="361"/>
                    </a:lnTo>
                    <a:lnTo>
                      <a:pt x="1045" y="364"/>
                    </a:lnTo>
                    <a:lnTo>
                      <a:pt x="1030" y="364"/>
                    </a:lnTo>
                    <a:lnTo>
                      <a:pt x="1012" y="364"/>
                    </a:lnTo>
                    <a:lnTo>
                      <a:pt x="997" y="364"/>
                    </a:lnTo>
                    <a:lnTo>
                      <a:pt x="988" y="362"/>
                    </a:lnTo>
                    <a:lnTo>
                      <a:pt x="985" y="360"/>
                    </a:lnTo>
                    <a:lnTo>
                      <a:pt x="982" y="358"/>
                    </a:lnTo>
                    <a:lnTo>
                      <a:pt x="982" y="355"/>
                    </a:lnTo>
                    <a:lnTo>
                      <a:pt x="981" y="351"/>
                    </a:lnTo>
                    <a:lnTo>
                      <a:pt x="982" y="340"/>
                    </a:lnTo>
                    <a:lnTo>
                      <a:pt x="983" y="330"/>
                    </a:lnTo>
                    <a:lnTo>
                      <a:pt x="985" y="320"/>
                    </a:lnTo>
                    <a:lnTo>
                      <a:pt x="986" y="310"/>
                    </a:lnTo>
                    <a:lnTo>
                      <a:pt x="986" y="307"/>
                    </a:lnTo>
                    <a:lnTo>
                      <a:pt x="983" y="304"/>
                    </a:lnTo>
                    <a:lnTo>
                      <a:pt x="981" y="303"/>
                    </a:lnTo>
                    <a:lnTo>
                      <a:pt x="977" y="303"/>
                    </a:lnTo>
                    <a:lnTo>
                      <a:pt x="973" y="303"/>
                    </a:lnTo>
                    <a:lnTo>
                      <a:pt x="969" y="303"/>
                    </a:lnTo>
                    <a:lnTo>
                      <a:pt x="964" y="302"/>
                    </a:lnTo>
                    <a:lnTo>
                      <a:pt x="961" y="301"/>
                    </a:lnTo>
                    <a:lnTo>
                      <a:pt x="956" y="295"/>
                    </a:lnTo>
                    <a:lnTo>
                      <a:pt x="954" y="290"/>
                    </a:lnTo>
                    <a:lnTo>
                      <a:pt x="951" y="283"/>
                    </a:lnTo>
                    <a:lnTo>
                      <a:pt x="951" y="273"/>
                    </a:lnTo>
                    <a:lnTo>
                      <a:pt x="950" y="270"/>
                    </a:lnTo>
                    <a:lnTo>
                      <a:pt x="949" y="265"/>
                    </a:lnTo>
                    <a:lnTo>
                      <a:pt x="947" y="263"/>
                    </a:lnTo>
                    <a:lnTo>
                      <a:pt x="944" y="260"/>
                    </a:lnTo>
                    <a:lnTo>
                      <a:pt x="942" y="259"/>
                    </a:lnTo>
                    <a:lnTo>
                      <a:pt x="938" y="259"/>
                    </a:lnTo>
                    <a:lnTo>
                      <a:pt x="934" y="260"/>
                    </a:lnTo>
                    <a:lnTo>
                      <a:pt x="930" y="260"/>
                    </a:lnTo>
                    <a:lnTo>
                      <a:pt x="922" y="263"/>
                    </a:lnTo>
                    <a:lnTo>
                      <a:pt x="914" y="263"/>
                    </a:lnTo>
                    <a:lnTo>
                      <a:pt x="911" y="261"/>
                    </a:lnTo>
                    <a:lnTo>
                      <a:pt x="909" y="259"/>
                    </a:lnTo>
                    <a:lnTo>
                      <a:pt x="906" y="255"/>
                    </a:lnTo>
                    <a:lnTo>
                      <a:pt x="904" y="251"/>
                    </a:lnTo>
                    <a:lnTo>
                      <a:pt x="903" y="246"/>
                    </a:lnTo>
                    <a:lnTo>
                      <a:pt x="900" y="242"/>
                    </a:lnTo>
                    <a:lnTo>
                      <a:pt x="898" y="240"/>
                    </a:lnTo>
                    <a:lnTo>
                      <a:pt x="895" y="239"/>
                    </a:lnTo>
                    <a:lnTo>
                      <a:pt x="892" y="239"/>
                    </a:lnTo>
                    <a:lnTo>
                      <a:pt x="887" y="239"/>
                    </a:lnTo>
                    <a:lnTo>
                      <a:pt x="884" y="241"/>
                    </a:lnTo>
                    <a:lnTo>
                      <a:pt x="878" y="244"/>
                    </a:lnTo>
                    <a:lnTo>
                      <a:pt x="873" y="247"/>
                    </a:lnTo>
                    <a:lnTo>
                      <a:pt x="867" y="248"/>
                    </a:lnTo>
                    <a:lnTo>
                      <a:pt x="862" y="250"/>
                    </a:lnTo>
                    <a:lnTo>
                      <a:pt x="857" y="250"/>
                    </a:lnTo>
                    <a:lnTo>
                      <a:pt x="854" y="248"/>
                    </a:lnTo>
                    <a:lnTo>
                      <a:pt x="850" y="246"/>
                    </a:lnTo>
                    <a:lnTo>
                      <a:pt x="848" y="242"/>
                    </a:lnTo>
                    <a:lnTo>
                      <a:pt x="846" y="239"/>
                    </a:lnTo>
                    <a:lnTo>
                      <a:pt x="843" y="234"/>
                    </a:lnTo>
                    <a:lnTo>
                      <a:pt x="841" y="231"/>
                    </a:lnTo>
                    <a:lnTo>
                      <a:pt x="838" y="229"/>
                    </a:lnTo>
                    <a:lnTo>
                      <a:pt x="835" y="228"/>
                    </a:lnTo>
                    <a:lnTo>
                      <a:pt x="824" y="228"/>
                    </a:lnTo>
                    <a:lnTo>
                      <a:pt x="811" y="232"/>
                    </a:lnTo>
                    <a:lnTo>
                      <a:pt x="803" y="233"/>
                    </a:lnTo>
                    <a:lnTo>
                      <a:pt x="794" y="233"/>
                    </a:lnTo>
                    <a:lnTo>
                      <a:pt x="785" y="232"/>
                    </a:lnTo>
                    <a:lnTo>
                      <a:pt x="775" y="229"/>
                    </a:lnTo>
                    <a:lnTo>
                      <a:pt x="766" y="226"/>
                    </a:lnTo>
                    <a:lnTo>
                      <a:pt x="756" y="222"/>
                    </a:lnTo>
                    <a:lnTo>
                      <a:pt x="747" y="217"/>
                    </a:lnTo>
                    <a:lnTo>
                      <a:pt x="739" y="213"/>
                    </a:lnTo>
                    <a:lnTo>
                      <a:pt x="730" y="208"/>
                    </a:lnTo>
                    <a:lnTo>
                      <a:pt x="724" y="203"/>
                    </a:lnTo>
                    <a:lnTo>
                      <a:pt x="721" y="198"/>
                    </a:lnTo>
                    <a:lnTo>
                      <a:pt x="718" y="195"/>
                    </a:lnTo>
                    <a:lnTo>
                      <a:pt x="716" y="187"/>
                    </a:lnTo>
                    <a:lnTo>
                      <a:pt x="715" y="179"/>
                    </a:lnTo>
                    <a:lnTo>
                      <a:pt x="712" y="170"/>
                    </a:lnTo>
                    <a:lnTo>
                      <a:pt x="708" y="162"/>
                    </a:lnTo>
                    <a:lnTo>
                      <a:pt x="703" y="152"/>
                    </a:lnTo>
                    <a:lnTo>
                      <a:pt x="697" y="144"/>
                    </a:lnTo>
                    <a:lnTo>
                      <a:pt x="695" y="139"/>
                    </a:lnTo>
                    <a:lnTo>
                      <a:pt x="693" y="135"/>
                    </a:lnTo>
                    <a:lnTo>
                      <a:pt x="693" y="131"/>
                    </a:lnTo>
                    <a:lnTo>
                      <a:pt x="693" y="126"/>
                    </a:lnTo>
                    <a:lnTo>
                      <a:pt x="693" y="116"/>
                    </a:lnTo>
                    <a:lnTo>
                      <a:pt x="693" y="106"/>
                    </a:lnTo>
                    <a:lnTo>
                      <a:pt x="692" y="102"/>
                    </a:lnTo>
                    <a:lnTo>
                      <a:pt x="690" y="99"/>
                    </a:lnTo>
                    <a:lnTo>
                      <a:pt x="686" y="97"/>
                    </a:lnTo>
                    <a:lnTo>
                      <a:pt x="681" y="96"/>
                    </a:lnTo>
                    <a:lnTo>
                      <a:pt x="671" y="97"/>
                    </a:lnTo>
                    <a:lnTo>
                      <a:pt x="655" y="99"/>
                    </a:lnTo>
                    <a:lnTo>
                      <a:pt x="648" y="99"/>
                    </a:lnTo>
                    <a:lnTo>
                      <a:pt x="642" y="97"/>
                    </a:lnTo>
                    <a:lnTo>
                      <a:pt x="636" y="95"/>
                    </a:lnTo>
                    <a:lnTo>
                      <a:pt x="632" y="93"/>
                    </a:lnTo>
                    <a:lnTo>
                      <a:pt x="624" y="86"/>
                    </a:lnTo>
                    <a:lnTo>
                      <a:pt x="618" y="77"/>
                    </a:lnTo>
                    <a:lnTo>
                      <a:pt x="615" y="72"/>
                    </a:lnTo>
                    <a:lnTo>
                      <a:pt x="611" y="70"/>
                    </a:lnTo>
                    <a:lnTo>
                      <a:pt x="607" y="69"/>
                    </a:lnTo>
                    <a:lnTo>
                      <a:pt x="602" y="68"/>
                    </a:lnTo>
                    <a:lnTo>
                      <a:pt x="591" y="67"/>
                    </a:lnTo>
                    <a:lnTo>
                      <a:pt x="578" y="67"/>
                    </a:lnTo>
                    <a:lnTo>
                      <a:pt x="566" y="65"/>
                    </a:lnTo>
                    <a:lnTo>
                      <a:pt x="555" y="62"/>
                    </a:lnTo>
                    <a:lnTo>
                      <a:pt x="551" y="59"/>
                    </a:lnTo>
                    <a:lnTo>
                      <a:pt x="546" y="56"/>
                    </a:lnTo>
                    <a:lnTo>
                      <a:pt x="542" y="52"/>
                    </a:lnTo>
                    <a:lnTo>
                      <a:pt x="539" y="49"/>
                    </a:lnTo>
                    <a:lnTo>
                      <a:pt x="528" y="38"/>
                    </a:lnTo>
                    <a:lnTo>
                      <a:pt x="514" y="23"/>
                    </a:lnTo>
                    <a:lnTo>
                      <a:pt x="500" y="9"/>
                    </a:lnTo>
                    <a:lnTo>
                      <a:pt x="488" y="1"/>
                    </a:lnTo>
                    <a:lnTo>
                      <a:pt x="482" y="0"/>
                    </a:lnTo>
                    <a:lnTo>
                      <a:pt x="476" y="1"/>
                    </a:lnTo>
                    <a:lnTo>
                      <a:pt x="470" y="4"/>
                    </a:lnTo>
                    <a:lnTo>
                      <a:pt x="463" y="7"/>
                    </a:lnTo>
                    <a:lnTo>
                      <a:pt x="450" y="17"/>
                    </a:lnTo>
                    <a:lnTo>
                      <a:pt x="439" y="26"/>
                    </a:lnTo>
                    <a:lnTo>
                      <a:pt x="432" y="34"/>
                    </a:lnTo>
                    <a:lnTo>
                      <a:pt x="425" y="44"/>
                    </a:lnTo>
                    <a:lnTo>
                      <a:pt x="420" y="55"/>
                    </a:lnTo>
                    <a:lnTo>
                      <a:pt x="415" y="65"/>
                    </a:lnTo>
                    <a:lnTo>
                      <a:pt x="412" y="76"/>
                    </a:lnTo>
                    <a:lnTo>
                      <a:pt x="410" y="84"/>
                    </a:lnTo>
                    <a:lnTo>
                      <a:pt x="412" y="90"/>
                    </a:lnTo>
                    <a:lnTo>
                      <a:pt x="414" y="97"/>
                    </a:lnTo>
                    <a:lnTo>
                      <a:pt x="416" y="105"/>
                    </a:lnTo>
                    <a:lnTo>
                      <a:pt x="421" y="112"/>
                    </a:lnTo>
                    <a:lnTo>
                      <a:pt x="426" y="118"/>
                    </a:lnTo>
                    <a:lnTo>
                      <a:pt x="431" y="124"/>
                    </a:lnTo>
                    <a:lnTo>
                      <a:pt x="435" y="127"/>
                    </a:lnTo>
                    <a:lnTo>
                      <a:pt x="440" y="130"/>
                    </a:lnTo>
                    <a:lnTo>
                      <a:pt x="445" y="131"/>
                    </a:lnTo>
                    <a:lnTo>
                      <a:pt x="451" y="133"/>
                    </a:lnTo>
                    <a:lnTo>
                      <a:pt x="456" y="137"/>
                    </a:lnTo>
                    <a:lnTo>
                      <a:pt x="460" y="140"/>
                    </a:lnTo>
                    <a:lnTo>
                      <a:pt x="470" y="149"/>
                    </a:lnTo>
                    <a:lnTo>
                      <a:pt x="478" y="160"/>
                    </a:lnTo>
                    <a:lnTo>
                      <a:pt x="483" y="165"/>
                    </a:lnTo>
                    <a:lnTo>
                      <a:pt x="489" y="168"/>
                    </a:lnTo>
                    <a:lnTo>
                      <a:pt x="495" y="169"/>
                    </a:lnTo>
                    <a:lnTo>
                      <a:pt x="502" y="169"/>
                    </a:lnTo>
                    <a:lnTo>
                      <a:pt x="516" y="165"/>
                    </a:lnTo>
                    <a:lnTo>
                      <a:pt x="529" y="160"/>
                    </a:lnTo>
                    <a:lnTo>
                      <a:pt x="534" y="158"/>
                    </a:lnTo>
                    <a:lnTo>
                      <a:pt x="538" y="156"/>
                    </a:lnTo>
                    <a:lnTo>
                      <a:pt x="541" y="156"/>
                    </a:lnTo>
                    <a:lnTo>
                      <a:pt x="544" y="156"/>
                    </a:lnTo>
                    <a:lnTo>
                      <a:pt x="546" y="159"/>
                    </a:lnTo>
                    <a:lnTo>
                      <a:pt x="547" y="163"/>
                    </a:lnTo>
                    <a:lnTo>
                      <a:pt x="547" y="170"/>
                    </a:lnTo>
                    <a:lnTo>
                      <a:pt x="546" y="181"/>
                    </a:lnTo>
                    <a:lnTo>
                      <a:pt x="546" y="192"/>
                    </a:lnTo>
                    <a:lnTo>
                      <a:pt x="546" y="203"/>
                    </a:lnTo>
                    <a:lnTo>
                      <a:pt x="548" y="213"/>
                    </a:lnTo>
                    <a:lnTo>
                      <a:pt x="551" y="222"/>
                    </a:lnTo>
                    <a:lnTo>
                      <a:pt x="553" y="232"/>
                    </a:lnTo>
                    <a:lnTo>
                      <a:pt x="558" y="240"/>
                    </a:lnTo>
                    <a:lnTo>
                      <a:pt x="564" y="246"/>
                    </a:lnTo>
                    <a:lnTo>
                      <a:pt x="570" y="252"/>
                    </a:lnTo>
                    <a:lnTo>
                      <a:pt x="577" y="258"/>
                    </a:lnTo>
                    <a:lnTo>
                      <a:pt x="582" y="264"/>
                    </a:lnTo>
                    <a:lnTo>
                      <a:pt x="585" y="270"/>
                    </a:lnTo>
                    <a:lnTo>
                      <a:pt x="588" y="277"/>
                    </a:lnTo>
                    <a:lnTo>
                      <a:pt x="591" y="290"/>
                    </a:lnTo>
                    <a:lnTo>
                      <a:pt x="592" y="305"/>
                    </a:lnTo>
                    <a:lnTo>
                      <a:pt x="594" y="313"/>
                    </a:lnTo>
                    <a:lnTo>
                      <a:pt x="592" y="317"/>
                    </a:lnTo>
                    <a:lnTo>
                      <a:pt x="590" y="320"/>
                    </a:lnTo>
                    <a:lnTo>
                      <a:pt x="588" y="322"/>
                    </a:lnTo>
                    <a:lnTo>
                      <a:pt x="579" y="323"/>
                    </a:lnTo>
                    <a:lnTo>
                      <a:pt x="569" y="324"/>
                    </a:lnTo>
                    <a:lnTo>
                      <a:pt x="561" y="327"/>
                    </a:lnTo>
                    <a:lnTo>
                      <a:pt x="554" y="330"/>
                    </a:lnTo>
                    <a:lnTo>
                      <a:pt x="546" y="334"/>
                    </a:lnTo>
                    <a:lnTo>
                      <a:pt x="538" y="340"/>
                    </a:lnTo>
                    <a:lnTo>
                      <a:pt x="531" y="346"/>
                    </a:lnTo>
                    <a:lnTo>
                      <a:pt x="523" y="351"/>
                    </a:lnTo>
                    <a:lnTo>
                      <a:pt x="519" y="357"/>
                    </a:lnTo>
                    <a:lnTo>
                      <a:pt x="515" y="362"/>
                    </a:lnTo>
                    <a:lnTo>
                      <a:pt x="511" y="371"/>
                    </a:lnTo>
                    <a:lnTo>
                      <a:pt x="507" y="377"/>
                    </a:lnTo>
                    <a:lnTo>
                      <a:pt x="504" y="379"/>
                    </a:lnTo>
                    <a:lnTo>
                      <a:pt x="501" y="381"/>
                    </a:lnTo>
                    <a:lnTo>
                      <a:pt x="496" y="383"/>
                    </a:lnTo>
                    <a:lnTo>
                      <a:pt x="490" y="385"/>
                    </a:lnTo>
                    <a:lnTo>
                      <a:pt x="478" y="389"/>
                    </a:lnTo>
                    <a:lnTo>
                      <a:pt x="468" y="395"/>
                    </a:lnTo>
                    <a:lnTo>
                      <a:pt x="456" y="401"/>
                    </a:lnTo>
                    <a:lnTo>
                      <a:pt x="443" y="408"/>
                    </a:lnTo>
                    <a:lnTo>
                      <a:pt x="435" y="410"/>
                    </a:lnTo>
                    <a:lnTo>
                      <a:pt x="428" y="411"/>
                    </a:lnTo>
                    <a:lnTo>
                      <a:pt x="422" y="410"/>
                    </a:lnTo>
                    <a:lnTo>
                      <a:pt x="416" y="406"/>
                    </a:lnTo>
                    <a:lnTo>
                      <a:pt x="412" y="403"/>
                    </a:lnTo>
                    <a:lnTo>
                      <a:pt x="406" y="398"/>
                    </a:lnTo>
                    <a:lnTo>
                      <a:pt x="402" y="392"/>
                    </a:lnTo>
                    <a:lnTo>
                      <a:pt x="397" y="387"/>
                    </a:lnTo>
                    <a:lnTo>
                      <a:pt x="395" y="381"/>
                    </a:lnTo>
                    <a:lnTo>
                      <a:pt x="393" y="376"/>
                    </a:lnTo>
                    <a:lnTo>
                      <a:pt x="391" y="371"/>
                    </a:lnTo>
                    <a:lnTo>
                      <a:pt x="390" y="365"/>
                    </a:lnTo>
                    <a:lnTo>
                      <a:pt x="388" y="359"/>
                    </a:lnTo>
                    <a:lnTo>
                      <a:pt x="387" y="354"/>
                    </a:lnTo>
                    <a:lnTo>
                      <a:pt x="383" y="349"/>
                    </a:lnTo>
                    <a:lnTo>
                      <a:pt x="378" y="346"/>
                    </a:lnTo>
                    <a:lnTo>
                      <a:pt x="370" y="340"/>
                    </a:lnTo>
                    <a:lnTo>
                      <a:pt x="364" y="334"/>
                    </a:lnTo>
                    <a:lnTo>
                      <a:pt x="359" y="326"/>
                    </a:lnTo>
                    <a:lnTo>
                      <a:pt x="356" y="314"/>
                    </a:lnTo>
                    <a:lnTo>
                      <a:pt x="353" y="308"/>
                    </a:lnTo>
                    <a:lnTo>
                      <a:pt x="351" y="303"/>
                    </a:lnTo>
                    <a:lnTo>
                      <a:pt x="347" y="298"/>
                    </a:lnTo>
                    <a:lnTo>
                      <a:pt x="343" y="296"/>
                    </a:lnTo>
                    <a:lnTo>
                      <a:pt x="334" y="294"/>
                    </a:lnTo>
                    <a:lnTo>
                      <a:pt x="327" y="292"/>
                    </a:lnTo>
                    <a:lnTo>
                      <a:pt x="320" y="292"/>
                    </a:lnTo>
                    <a:lnTo>
                      <a:pt x="313" y="291"/>
                    </a:lnTo>
                    <a:lnTo>
                      <a:pt x="306" y="290"/>
                    </a:lnTo>
                    <a:lnTo>
                      <a:pt x="300" y="286"/>
                    </a:lnTo>
                    <a:lnTo>
                      <a:pt x="295" y="280"/>
                    </a:lnTo>
                    <a:lnTo>
                      <a:pt x="289" y="275"/>
                    </a:lnTo>
                    <a:lnTo>
                      <a:pt x="284" y="272"/>
                    </a:lnTo>
                    <a:lnTo>
                      <a:pt x="280" y="270"/>
                    </a:lnTo>
                    <a:lnTo>
                      <a:pt x="274" y="269"/>
                    </a:lnTo>
                    <a:lnTo>
                      <a:pt x="265" y="269"/>
                    </a:lnTo>
                    <a:lnTo>
                      <a:pt x="256" y="270"/>
                    </a:lnTo>
                    <a:lnTo>
                      <a:pt x="248" y="272"/>
                    </a:lnTo>
                    <a:lnTo>
                      <a:pt x="239" y="276"/>
                    </a:lnTo>
                    <a:lnTo>
                      <a:pt x="232" y="282"/>
                    </a:lnTo>
                    <a:lnTo>
                      <a:pt x="226" y="288"/>
                    </a:lnTo>
                    <a:lnTo>
                      <a:pt x="220" y="294"/>
                    </a:lnTo>
                    <a:lnTo>
                      <a:pt x="216" y="302"/>
                    </a:lnTo>
                    <a:lnTo>
                      <a:pt x="213" y="310"/>
                    </a:lnTo>
                    <a:lnTo>
                      <a:pt x="211" y="317"/>
                    </a:lnTo>
                    <a:lnTo>
                      <a:pt x="210" y="326"/>
                    </a:lnTo>
                    <a:lnTo>
                      <a:pt x="210" y="333"/>
                    </a:lnTo>
                    <a:lnTo>
                      <a:pt x="211" y="339"/>
                    </a:lnTo>
                    <a:lnTo>
                      <a:pt x="213" y="343"/>
                    </a:lnTo>
                    <a:lnTo>
                      <a:pt x="216" y="348"/>
                    </a:lnTo>
                    <a:lnTo>
                      <a:pt x="219" y="352"/>
                    </a:lnTo>
                    <a:lnTo>
                      <a:pt x="223" y="354"/>
                    </a:lnTo>
                    <a:lnTo>
                      <a:pt x="225" y="357"/>
                    </a:lnTo>
                    <a:lnTo>
                      <a:pt x="229" y="360"/>
                    </a:lnTo>
                    <a:lnTo>
                      <a:pt x="230" y="364"/>
                    </a:lnTo>
                    <a:lnTo>
                      <a:pt x="230" y="367"/>
                    </a:lnTo>
                    <a:lnTo>
                      <a:pt x="230" y="372"/>
                    </a:lnTo>
                    <a:lnTo>
                      <a:pt x="229" y="376"/>
                    </a:lnTo>
                    <a:lnTo>
                      <a:pt x="227" y="380"/>
                    </a:lnTo>
                    <a:lnTo>
                      <a:pt x="226" y="384"/>
                    </a:lnTo>
                    <a:lnTo>
                      <a:pt x="221" y="392"/>
                    </a:lnTo>
                    <a:lnTo>
                      <a:pt x="219" y="399"/>
                    </a:lnTo>
                    <a:lnTo>
                      <a:pt x="218" y="408"/>
                    </a:lnTo>
                    <a:lnTo>
                      <a:pt x="219" y="416"/>
                    </a:lnTo>
                    <a:lnTo>
                      <a:pt x="220" y="428"/>
                    </a:lnTo>
                    <a:lnTo>
                      <a:pt x="218" y="440"/>
                    </a:lnTo>
                    <a:lnTo>
                      <a:pt x="218" y="446"/>
                    </a:lnTo>
                    <a:lnTo>
                      <a:pt x="219" y="450"/>
                    </a:lnTo>
                    <a:lnTo>
                      <a:pt x="223" y="456"/>
                    </a:lnTo>
                    <a:lnTo>
                      <a:pt x="226" y="462"/>
                    </a:lnTo>
                    <a:lnTo>
                      <a:pt x="232" y="471"/>
                    </a:lnTo>
                    <a:lnTo>
                      <a:pt x="237" y="479"/>
                    </a:lnTo>
                    <a:lnTo>
                      <a:pt x="239" y="483"/>
                    </a:lnTo>
                    <a:lnTo>
                      <a:pt x="239" y="485"/>
                    </a:lnTo>
                    <a:lnTo>
                      <a:pt x="239" y="487"/>
                    </a:lnTo>
                    <a:lnTo>
                      <a:pt x="239" y="488"/>
                    </a:lnTo>
                    <a:lnTo>
                      <a:pt x="235" y="488"/>
                    </a:lnTo>
                    <a:lnTo>
                      <a:pt x="229" y="488"/>
                    </a:lnTo>
                    <a:lnTo>
                      <a:pt x="218" y="488"/>
                    </a:lnTo>
                    <a:lnTo>
                      <a:pt x="207" y="490"/>
                    </a:lnTo>
                    <a:lnTo>
                      <a:pt x="196" y="492"/>
                    </a:lnTo>
                    <a:lnTo>
                      <a:pt x="186" y="494"/>
                    </a:lnTo>
                    <a:lnTo>
                      <a:pt x="181" y="497"/>
                    </a:lnTo>
                    <a:lnTo>
                      <a:pt x="176" y="499"/>
                    </a:lnTo>
                    <a:lnTo>
                      <a:pt x="172" y="503"/>
                    </a:lnTo>
                    <a:lnTo>
                      <a:pt x="167" y="507"/>
                    </a:lnTo>
                    <a:lnTo>
                      <a:pt x="151" y="518"/>
                    </a:lnTo>
                    <a:lnTo>
                      <a:pt x="142" y="524"/>
                    </a:lnTo>
                    <a:lnTo>
                      <a:pt x="139" y="528"/>
                    </a:lnTo>
                    <a:lnTo>
                      <a:pt x="138" y="534"/>
                    </a:lnTo>
                    <a:lnTo>
                      <a:pt x="138" y="542"/>
                    </a:lnTo>
                    <a:lnTo>
                      <a:pt x="138" y="550"/>
                    </a:lnTo>
                    <a:lnTo>
                      <a:pt x="141" y="568"/>
                    </a:lnTo>
                    <a:lnTo>
                      <a:pt x="144" y="582"/>
                    </a:lnTo>
                    <a:lnTo>
                      <a:pt x="148" y="594"/>
                    </a:lnTo>
                    <a:lnTo>
                      <a:pt x="149" y="605"/>
                    </a:lnTo>
                    <a:lnTo>
                      <a:pt x="148" y="610"/>
                    </a:lnTo>
                    <a:lnTo>
                      <a:pt x="148" y="613"/>
                    </a:lnTo>
                    <a:lnTo>
                      <a:pt x="147" y="617"/>
                    </a:lnTo>
                    <a:lnTo>
                      <a:pt x="144" y="620"/>
                    </a:lnTo>
                    <a:lnTo>
                      <a:pt x="141" y="625"/>
                    </a:lnTo>
                    <a:lnTo>
                      <a:pt x="138" y="631"/>
                    </a:lnTo>
                    <a:lnTo>
                      <a:pt x="137" y="639"/>
                    </a:lnTo>
                    <a:lnTo>
                      <a:pt x="137" y="648"/>
                    </a:lnTo>
                    <a:lnTo>
                      <a:pt x="137" y="656"/>
                    </a:lnTo>
                    <a:lnTo>
                      <a:pt x="137" y="666"/>
                    </a:lnTo>
                    <a:lnTo>
                      <a:pt x="136" y="670"/>
                    </a:lnTo>
                    <a:lnTo>
                      <a:pt x="133" y="675"/>
                    </a:lnTo>
                    <a:lnTo>
                      <a:pt x="130" y="680"/>
                    </a:lnTo>
                    <a:lnTo>
                      <a:pt x="125" y="683"/>
                    </a:lnTo>
                    <a:lnTo>
                      <a:pt x="113" y="692"/>
                    </a:lnTo>
                    <a:lnTo>
                      <a:pt x="100" y="699"/>
                    </a:lnTo>
                    <a:lnTo>
                      <a:pt x="86" y="705"/>
                    </a:lnTo>
                    <a:lnTo>
                      <a:pt x="70" y="708"/>
                    </a:lnTo>
                    <a:lnTo>
                      <a:pt x="62" y="710"/>
                    </a:lnTo>
                    <a:lnTo>
                      <a:pt x="55" y="710"/>
                    </a:lnTo>
                    <a:lnTo>
                      <a:pt x="48" y="708"/>
                    </a:lnTo>
                    <a:lnTo>
                      <a:pt x="41" y="706"/>
                    </a:lnTo>
                    <a:lnTo>
                      <a:pt x="28" y="701"/>
                    </a:lnTo>
                    <a:lnTo>
                      <a:pt x="17" y="695"/>
                    </a:lnTo>
                    <a:lnTo>
                      <a:pt x="12" y="694"/>
                    </a:lnTo>
                    <a:lnTo>
                      <a:pt x="9" y="694"/>
                    </a:lnTo>
                    <a:lnTo>
                      <a:pt x="5" y="696"/>
                    </a:lnTo>
                    <a:lnTo>
                      <a:pt x="4" y="700"/>
                    </a:lnTo>
                    <a:lnTo>
                      <a:pt x="3" y="705"/>
                    </a:lnTo>
                    <a:lnTo>
                      <a:pt x="3" y="710"/>
                    </a:lnTo>
                    <a:lnTo>
                      <a:pt x="3" y="715"/>
                    </a:lnTo>
                    <a:lnTo>
                      <a:pt x="4" y="721"/>
                    </a:lnTo>
                    <a:lnTo>
                      <a:pt x="5" y="733"/>
                    </a:lnTo>
                    <a:lnTo>
                      <a:pt x="5" y="744"/>
                    </a:lnTo>
                    <a:lnTo>
                      <a:pt x="4" y="756"/>
                    </a:lnTo>
                    <a:lnTo>
                      <a:pt x="2" y="765"/>
                    </a:lnTo>
                    <a:lnTo>
                      <a:pt x="0" y="770"/>
                    </a:lnTo>
                    <a:lnTo>
                      <a:pt x="0" y="775"/>
                    </a:lnTo>
                    <a:lnTo>
                      <a:pt x="2" y="781"/>
                    </a:lnTo>
                    <a:lnTo>
                      <a:pt x="3" y="786"/>
                    </a:lnTo>
                    <a:lnTo>
                      <a:pt x="5" y="790"/>
                    </a:lnTo>
                    <a:lnTo>
                      <a:pt x="10" y="794"/>
                    </a:lnTo>
                    <a:lnTo>
                      <a:pt x="15" y="796"/>
                    </a:lnTo>
                    <a:lnTo>
                      <a:pt x="21" y="799"/>
                    </a:lnTo>
                    <a:lnTo>
                      <a:pt x="28" y="799"/>
                    </a:lnTo>
                    <a:lnTo>
                      <a:pt x="32" y="797"/>
                    </a:lnTo>
                    <a:lnTo>
                      <a:pt x="37" y="796"/>
                    </a:lnTo>
                    <a:lnTo>
                      <a:pt x="42" y="794"/>
                    </a:lnTo>
                    <a:lnTo>
                      <a:pt x="49" y="790"/>
                    </a:lnTo>
                    <a:lnTo>
                      <a:pt x="57" y="787"/>
                    </a:lnTo>
                    <a:lnTo>
                      <a:pt x="62" y="787"/>
                    </a:lnTo>
                    <a:lnTo>
                      <a:pt x="67" y="788"/>
                    </a:lnTo>
                    <a:lnTo>
                      <a:pt x="72" y="790"/>
                    </a:lnTo>
                    <a:lnTo>
                      <a:pt x="76" y="793"/>
                    </a:lnTo>
                    <a:lnTo>
                      <a:pt x="86" y="799"/>
                    </a:lnTo>
                    <a:lnTo>
                      <a:pt x="93" y="806"/>
                    </a:lnTo>
                    <a:lnTo>
                      <a:pt x="97" y="812"/>
                    </a:lnTo>
                    <a:lnTo>
                      <a:pt x="100" y="820"/>
                    </a:lnTo>
                    <a:lnTo>
                      <a:pt x="101" y="831"/>
                    </a:lnTo>
                    <a:lnTo>
                      <a:pt x="100" y="843"/>
                    </a:lnTo>
                    <a:lnTo>
                      <a:pt x="98" y="859"/>
                    </a:lnTo>
                    <a:lnTo>
                      <a:pt x="94" y="877"/>
                    </a:lnTo>
                    <a:lnTo>
                      <a:pt x="91" y="888"/>
                    </a:lnTo>
                    <a:lnTo>
                      <a:pt x="91" y="893"/>
                    </a:lnTo>
                    <a:lnTo>
                      <a:pt x="94" y="894"/>
                    </a:lnTo>
                    <a:lnTo>
                      <a:pt x="100" y="895"/>
                    </a:lnTo>
                    <a:lnTo>
                      <a:pt x="103" y="897"/>
                    </a:lnTo>
                    <a:lnTo>
                      <a:pt x="105" y="900"/>
                    </a:lnTo>
                    <a:lnTo>
                      <a:pt x="106" y="902"/>
                    </a:lnTo>
                    <a:lnTo>
                      <a:pt x="106" y="907"/>
                    </a:lnTo>
                    <a:lnTo>
                      <a:pt x="106" y="914"/>
                    </a:lnTo>
                    <a:lnTo>
                      <a:pt x="109" y="920"/>
                    </a:lnTo>
                    <a:lnTo>
                      <a:pt x="110" y="922"/>
                    </a:lnTo>
                    <a:lnTo>
                      <a:pt x="112" y="925"/>
                    </a:lnTo>
                    <a:lnTo>
                      <a:pt x="116" y="925"/>
                    </a:lnTo>
                    <a:lnTo>
                      <a:pt x="119" y="926"/>
                    </a:lnTo>
                    <a:lnTo>
                      <a:pt x="128" y="926"/>
                    </a:lnTo>
                    <a:lnTo>
                      <a:pt x="132" y="927"/>
                    </a:lnTo>
                    <a:lnTo>
                      <a:pt x="135" y="928"/>
                    </a:lnTo>
                    <a:lnTo>
                      <a:pt x="137" y="932"/>
                    </a:lnTo>
                    <a:lnTo>
                      <a:pt x="139" y="935"/>
                    </a:lnTo>
                    <a:lnTo>
                      <a:pt x="143" y="939"/>
                    </a:lnTo>
                    <a:lnTo>
                      <a:pt x="145" y="940"/>
                    </a:lnTo>
                    <a:lnTo>
                      <a:pt x="149" y="941"/>
                    </a:lnTo>
                    <a:lnTo>
                      <a:pt x="152" y="941"/>
                    </a:lnTo>
                    <a:lnTo>
                      <a:pt x="157" y="940"/>
                    </a:lnTo>
                    <a:lnTo>
                      <a:pt x="167" y="938"/>
                    </a:lnTo>
                    <a:lnTo>
                      <a:pt x="177" y="937"/>
                    </a:lnTo>
                    <a:lnTo>
                      <a:pt x="182" y="938"/>
                    </a:lnTo>
                    <a:lnTo>
                      <a:pt x="188" y="939"/>
                    </a:lnTo>
                    <a:lnTo>
                      <a:pt x="193" y="941"/>
                    </a:lnTo>
                    <a:lnTo>
                      <a:pt x="199" y="945"/>
                    </a:lnTo>
                    <a:lnTo>
                      <a:pt x="208" y="957"/>
                    </a:lnTo>
                    <a:lnTo>
                      <a:pt x="218" y="969"/>
                    </a:lnTo>
                    <a:lnTo>
                      <a:pt x="227" y="979"/>
                    </a:lnTo>
                    <a:lnTo>
                      <a:pt x="233" y="988"/>
                    </a:lnTo>
                    <a:lnTo>
                      <a:pt x="238" y="991"/>
                    </a:lnTo>
                    <a:lnTo>
                      <a:pt x="243" y="992"/>
                    </a:lnTo>
                    <a:lnTo>
                      <a:pt x="250" y="995"/>
                    </a:lnTo>
                    <a:lnTo>
                      <a:pt x="256" y="996"/>
                    </a:lnTo>
                    <a:lnTo>
                      <a:pt x="263" y="995"/>
                    </a:lnTo>
                    <a:lnTo>
                      <a:pt x="270" y="994"/>
                    </a:lnTo>
                    <a:lnTo>
                      <a:pt x="275" y="991"/>
                    </a:lnTo>
                    <a:lnTo>
                      <a:pt x="280" y="988"/>
                    </a:lnTo>
                    <a:lnTo>
                      <a:pt x="284" y="979"/>
                    </a:lnTo>
                    <a:lnTo>
                      <a:pt x="288" y="971"/>
                    </a:lnTo>
                    <a:lnTo>
                      <a:pt x="289" y="967"/>
                    </a:lnTo>
                    <a:lnTo>
                      <a:pt x="292" y="965"/>
                    </a:lnTo>
                    <a:lnTo>
                      <a:pt x="295" y="963"/>
                    </a:lnTo>
                    <a:lnTo>
                      <a:pt x="299" y="960"/>
                    </a:lnTo>
                    <a:lnTo>
                      <a:pt x="303" y="959"/>
                    </a:lnTo>
                    <a:lnTo>
                      <a:pt x="307" y="958"/>
                    </a:lnTo>
                    <a:lnTo>
                      <a:pt x="311" y="959"/>
                    </a:lnTo>
                    <a:lnTo>
                      <a:pt x="313" y="960"/>
                    </a:lnTo>
                    <a:lnTo>
                      <a:pt x="319" y="963"/>
                    </a:lnTo>
                    <a:lnTo>
                      <a:pt x="326" y="964"/>
                    </a:lnTo>
                    <a:lnTo>
                      <a:pt x="330" y="963"/>
                    </a:lnTo>
                    <a:lnTo>
                      <a:pt x="333" y="962"/>
                    </a:lnTo>
                    <a:lnTo>
                      <a:pt x="336" y="960"/>
                    </a:lnTo>
                    <a:lnTo>
                      <a:pt x="337" y="958"/>
                    </a:lnTo>
                    <a:lnTo>
                      <a:pt x="340" y="952"/>
                    </a:lnTo>
                    <a:lnTo>
                      <a:pt x="345" y="945"/>
                    </a:lnTo>
                    <a:lnTo>
                      <a:pt x="349" y="937"/>
                    </a:lnTo>
                    <a:lnTo>
                      <a:pt x="355" y="928"/>
                    </a:lnTo>
                    <a:lnTo>
                      <a:pt x="361" y="920"/>
                    </a:lnTo>
                    <a:lnTo>
                      <a:pt x="368" y="913"/>
                    </a:lnTo>
                    <a:lnTo>
                      <a:pt x="372" y="908"/>
                    </a:lnTo>
                    <a:lnTo>
                      <a:pt x="378" y="907"/>
                    </a:lnTo>
                    <a:lnTo>
                      <a:pt x="380" y="907"/>
                    </a:lnTo>
                    <a:lnTo>
                      <a:pt x="380" y="908"/>
                    </a:lnTo>
                    <a:lnTo>
                      <a:pt x="378" y="909"/>
                    </a:lnTo>
                    <a:lnTo>
                      <a:pt x="378" y="913"/>
                    </a:lnTo>
                    <a:lnTo>
                      <a:pt x="375" y="919"/>
                    </a:lnTo>
                    <a:lnTo>
                      <a:pt x="372" y="926"/>
                    </a:lnTo>
                    <a:lnTo>
                      <a:pt x="366" y="944"/>
                    </a:lnTo>
                    <a:lnTo>
                      <a:pt x="362" y="958"/>
                    </a:lnTo>
                    <a:lnTo>
                      <a:pt x="361" y="963"/>
                    </a:lnTo>
                    <a:lnTo>
                      <a:pt x="361" y="966"/>
                    </a:lnTo>
                    <a:lnTo>
                      <a:pt x="362" y="971"/>
                    </a:lnTo>
                    <a:lnTo>
                      <a:pt x="363" y="976"/>
                    </a:lnTo>
                    <a:lnTo>
                      <a:pt x="365" y="986"/>
                    </a:lnTo>
                    <a:lnTo>
                      <a:pt x="368" y="998"/>
                    </a:lnTo>
                    <a:lnTo>
                      <a:pt x="370" y="1010"/>
                    </a:lnTo>
                    <a:lnTo>
                      <a:pt x="372" y="1023"/>
                    </a:lnTo>
                    <a:lnTo>
                      <a:pt x="375" y="1041"/>
                    </a:lnTo>
                    <a:lnTo>
                      <a:pt x="376" y="1057"/>
                    </a:lnTo>
                    <a:lnTo>
                      <a:pt x="378" y="1070"/>
                    </a:lnTo>
                    <a:lnTo>
                      <a:pt x="381" y="1084"/>
                    </a:lnTo>
                    <a:lnTo>
                      <a:pt x="383" y="1102"/>
                    </a:lnTo>
                    <a:lnTo>
                      <a:pt x="385" y="1126"/>
                    </a:lnTo>
                    <a:lnTo>
                      <a:pt x="389" y="1149"/>
                    </a:lnTo>
                    <a:lnTo>
                      <a:pt x="391" y="1167"/>
                    </a:lnTo>
                    <a:lnTo>
                      <a:pt x="393" y="1179"/>
                    </a:lnTo>
                    <a:lnTo>
                      <a:pt x="391" y="1190"/>
                    </a:lnTo>
                    <a:lnTo>
                      <a:pt x="388" y="1199"/>
                    </a:lnTo>
                    <a:lnTo>
                      <a:pt x="384" y="1208"/>
                    </a:lnTo>
                    <a:lnTo>
                      <a:pt x="383" y="1211"/>
                    </a:lnTo>
                    <a:lnTo>
                      <a:pt x="383" y="1216"/>
                    </a:lnTo>
                    <a:lnTo>
                      <a:pt x="383" y="1221"/>
                    </a:lnTo>
                    <a:lnTo>
                      <a:pt x="384" y="1227"/>
                    </a:lnTo>
                    <a:lnTo>
                      <a:pt x="385" y="1238"/>
                    </a:lnTo>
                    <a:lnTo>
                      <a:pt x="387" y="1248"/>
                    </a:lnTo>
                    <a:lnTo>
                      <a:pt x="385" y="1252"/>
                    </a:lnTo>
                    <a:lnTo>
                      <a:pt x="382" y="1255"/>
                    </a:lnTo>
                    <a:lnTo>
                      <a:pt x="378" y="1257"/>
                    </a:lnTo>
                    <a:lnTo>
                      <a:pt x="372" y="1259"/>
                    </a:lnTo>
                    <a:lnTo>
                      <a:pt x="358" y="1262"/>
                    </a:lnTo>
                    <a:lnTo>
                      <a:pt x="342" y="1266"/>
                    </a:lnTo>
                    <a:lnTo>
                      <a:pt x="324" y="1272"/>
                    </a:lnTo>
                    <a:lnTo>
                      <a:pt x="307" y="1278"/>
                    </a:lnTo>
                    <a:lnTo>
                      <a:pt x="292" y="1285"/>
                    </a:lnTo>
                    <a:lnTo>
                      <a:pt x="276" y="1291"/>
                    </a:lnTo>
                    <a:lnTo>
                      <a:pt x="269" y="1294"/>
                    </a:lnTo>
                    <a:lnTo>
                      <a:pt x="262" y="1298"/>
                    </a:lnTo>
                    <a:lnTo>
                      <a:pt x="256" y="1304"/>
                    </a:lnTo>
                    <a:lnTo>
                      <a:pt x="249" y="1310"/>
                    </a:lnTo>
                    <a:lnTo>
                      <a:pt x="243" y="1316"/>
                    </a:lnTo>
                    <a:lnTo>
                      <a:pt x="237" y="1323"/>
                    </a:lnTo>
                    <a:lnTo>
                      <a:pt x="232" y="1329"/>
                    </a:lnTo>
                    <a:lnTo>
                      <a:pt x="229" y="1336"/>
                    </a:lnTo>
                    <a:lnTo>
                      <a:pt x="221" y="1351"/>
                    </a:lnTo>
                    <a:lnTo>
                      <a:pt x="217" y="1372"/>
                    </a:lnTo>
                    <a:lnTo>
                      <a:pt x="212" y="1391"/>
                    </a:lnTo>
                    <a:lnTo>
                      <a:pt x="211" y="1406"/>
                    </a:lnTo>
                    <a:lnTo>
                      <a:pt x="207" y="1423"/>
                    </a:lnTo>
                    <a:lnTo>
                      <a:pt x="205" y="1439"/>
                    </a:lnTo>
                    <a:lnTo>
                      <a:pt x="205" y="1444"/>
                    </a:lnTo>
                    <a:lnTo>
                      <a:pt x="206" y="1449"/>
                    </a:lnTo>
                    <a:lnTo>
                      <a:pt x="208" y="1452"/>
                    </a:lnTo>
                    <a:lnTo>
                      <a:pt x="211" y="1456"/>
                    </a:lnTo>
                    <a:lnTo>
                      <a:pt x="214" y="1458"/>
                    </a:lnTo>
                    <a:lnTo>
                      <a:pt x="218" y="1460"/>
                    </a:lnTo>
                    <a:lnTo>
                      <a:pt x="223" y="1461"/>
                    </a:lnTo>
                    <a:lnTo>
                      <a:pt x="229" y="1462"/>
                    </a:lnTo>
                    <a:lnTo>
                      <a:pt x="233" y="1463"/>
                    </a:lnTo>
                    <a:lnTo>
                      <a:pt x="237" y="1467"/>
                    </a:lnTo>
                    <a:lnTo>
                      <a:pt x="239" y="1470"/>
                    </a:lnTo>
                    <a:lnTo>
                      <a:pt x="242" y="1476"/>
                    </a:lnTo>
                    <a:lnTo>
                      <a:pt x="246" y="1488"/>
                    </a:lnTo>
                    <a:lnTo>
                      <a:pt x="252" y="1502"/>
                    </a:lnTo>
                    <a:lnTo>
                      <a:pt x="261" y="1514"/>
                    </a:lnTo>
                    <a:lnTo>
                      <a:pt x="268" y="1525"/>
                    </a:lnTo>
                    <a:lnTo>
                      <a:pt x="273" y="1530"/>
                    </a:lnTo>
                    <a:lnTo>
                      <a:pt x="276" y="1532"/>
                    </a:lnTo>
                    <a:lnTo>
                      <a:pt x="281" y="1533"/>
                    </a:lnTo>
                    <a:lnTo>
                      <a:pt x="284" y="1532"/>
                    </a:lnTo>
                    <a:lnTo>
                      <a:pt x="300" y="1521"/>
                    </a:lnTo>
                    <a:lnTo>
                      <a:pt x="314" y="1514"/>
                    </a:lnTo>
                    <a:lnTo>
                      <a:pt x="318" y="1514"/>
                    </a:lnTo>
                    <a:lnTo>
                      <a:pt x="320" y="1514"/>
                    </a:lnTo>
                    <a:lnTo>
                      <a:pt x="322" y="1517"/>
                    </a:lnTo>
                    <a:lnTo>
                      <a:pt x="326" y="1519"/>
                    </a:lnTo>
                    <a:lnTo>
                      <a:pt x="331" y="1527"/>
                    </a:lnTo>
                    <a:lnTo>
                      <a:pt x="338" y="1537"/>
                    </a:lnTo>
                    <a:lnTo>
                      <a:pt x="342" y="1540"/>
                    </a:lnTo>
                    <a:lnTo>
                      <a:pt x="345" y="1543"/>
                    </a:lnTo>
                    <a:lnTo>
                      <a:pt x="350" y="1545"/>
                    </a:lnTo>
                    <a:lnTo>
                      <a:pt x="353" y="1545"/>
                    </a:lnTo>
                    <a:lnTo>
                      <a:pt x="364" y="1544"/>
                    </a:lnTo>
                    <a:lnTo>
                      <a:pt x="375" y="1540"/>
                    </a:lnTo>
                    <a:lnTo>
                      <a:pt x="381" y="1539"/>
                    </a:lnTo>
                    <a:lnTo>
                      <a:pt x="387" y="1540"/>
                    </a:lnTo>
                    <a:lnTo>
                      <a:pt x="391" y="1542"/>
                    </a:lnTo>
                    <a:lnTo>
                      <a:pt x="395" y="1544"/>
                    </a:lnTo>
                    <a:lnTo>
                      <a:pt x="402" y="1552"/>
                    </a:lnTo>
                    <a:lnTo>
                      <a:pt x="408" y="1562"/>
                    </a:lnTo>
                    <a:lnTo>
                      <a:pt x="410" y="1567"/>
                    </a:lnTo>
                    <a:lnTo>
                      <a:pt x="414" y="1571"/>
                    </a:lnTo>
                    <a:lnTo>
                      <a:pt x="419" y="1575"/>
                    </a:lnTo>
                    <a:lnTo>
                      <a:pt x="424" y="1578"/>
                    </a:lnTo>
                    <a:lnTo>
                      <a:pt x="433" y="1584"/>
                    </a:lnTo>
                    <a:lnTo>
                      <a:pt x="443" y="1587"/>
                    </a:lnTo>
                    <a:lnTo>
                      <a:pt x="452" y="1590"/>
                    </a:lnTo>
                    <a:lnTo>
                      <a:pt x="460" y="1594"/>
                    </a:lnTo>
                    <a:lnTo>
                      <a:pt x="463" y="1597"/>
                    </a:lnTo>
                    <a:lnTo>
                      <a:pt x="464" y="1600"/>
                    </a:lnTo>
                    <a:lnTo>
                      <a:pt x="464" y="1603"/>
                    </a:lnTo>
                    <a:lnTo>
                      <a:pt x="463" y="1607"/>
                    </a:lnTo>
                    <a:lnTo>
                      <a:pt x="457" y="1614"/>
                    </a:lnTo>
                    <a:lnTo>
                      <a:pt x="447" y="1624"/>
                    </a:lnTo>
                    <a:lnTo>
                      <a:pt x="437" y="1633"/>
                    </a:lnTo>
                    <a:lnTo>
                      <a:pt x="427" y="1644"/>
                    </a:lnTo>
                    <a:lnTo>
                      <a:pt x="420" y="1651"/>
                    </a:lnTo>
                    <a:lnTo>
                      <a:pt x="413" y="1654"/>
                    </a:lnTo>
                    <a:lnTo>
                      <a:pt x="406" y="1657"/>
                    </a:lnTo>
                    <a:lnTo>
                      <a:pt x="396" y="1660"/>
                    </a:lnTo>
                    <a:lnTo>
                      <a:pt x="393" y="1663"/>
                    </a:lnTo>
                    <a:lnTo>
                      <a:pt x="390" y="1666"/>
                    </a:lnTo>
                    <a:lnTo>
                      <a:pt x="389" y="1669"/>
                    </a:lnTo>
                    <a:lnTo>
                      <a:pt x="388" y="1672"/>
                    </a:lnTo>
                    <a:lnTo>
                      <a:pt x="389" y="1681"/>
                    </a:lnTo>
                    <a:lnTo>
                      <a:pt x="390" y="1689"/>
                    </a:lnTo>
                    <a:lnTo>
                      <a:pt x="389" y="1696"/>
                    </a:lnTo>
                    <a:lnTo>
                      <a:pt x="387" y="1701"/>
                    </a:lnTo>
                    <a:lnTo>
                      <a:pt x="382" y="1706"/>
                    </a:lnTo>
                    <a:lnTo>
                      <a:pt x="375" y="1712"/>
                    </a:lnTo>
                    <a:lnTo>
                      <a:pt x="371" y="1715"/>
                    </a:lnTo>
                    <a:lnTo>
                      <a:pt x="369" y="1719"/>
                    </a:lnTo>
                    <a:lnTo>
                      <a:pt x="366" y="1722"/>
                    </a:lnTo>
                    <a:lnTo>
                      <a:pt x="364" y="1726"/>
                    </a:lnTo>
                    <a:lnTo>
                      <a:pt x="363" y="1731"/>
                    </a:lnTo>
                    <a:lnTo>
                      <a:pt x="363" y="1735"/>
                    </a:lnTo>
                    <a:lnTo>
                      <a:pt x="363" y="1741"/>
                    </a:lnTo>
                    <a:lnTo>
                      <a:pt x="364" y="1747"/>
                    </a:lnTo>
                    <a:lnTo>
                      <a:pt x="366" y="1753"/>
                    </a:lnTo>
                    <a:lnTo>
                      <a:pt x="368" y="1758"/>
                    </a:lnTo>
                    <a:lnTo>
                      <a:pt x="371" y="1763"/>
                    </a:lnTo>
                    <a:lnTo>
                      <a:pt x="375" y="1767"/>
                    </a:lnTo>
                    <a:lnTo>
                      <a:pt x="378" y="1771"/>
                    </a:lnTo>
                    <a:lnTo>
                      <a:pt x="382" y="1775"/>
                    </a:lnTo>
                    <a:lnTo>
                      <a:pt x="385" y="1777"/>
                    </a:lnTo>
                    <a:lnTo>
                      <a:pt x="390" y="1778"/>
                    </a:lnTo>
                    <a:lnTo>
                      <a:pt x="396" y="1780"/>
                    </a:lnTo>
                    <a:lnTo>
                      <a:pt x="401" y="1784"/>
                    </a:lnTo>
                    <a:lnTo>
                      <a:pt x="403" y="1790"/>
                    </a:lnTo>
                    <a:lnTo>
                      <a:pt x="406" y="1798"/>
                    </a:lnTo>
                    <a:lnTo>
                      <a:pt x="406" y="1807"/>
                    </a:lnTo>
                    <a:lnTo>
                      <a:pt x="407" y="1816"/>
                    </a:lnTo>
                    <a:lnTo>
                      <a:pt x="408" y="1821"/>
                    </a:lnTo>
                    <a:lnTo>
                      <a:pt x="410" y="1826"/>
                    </a:lnTo>
                    <a:lnTo>
                      <a:pt x="413" y="1830"/>
                    </a:lnTo>
                    <a:lnTo>
                      <a:pt x="416" y="1835"/>
                    </a:lnTo>
                    <a:lnTo>
                      <a:pt x="420" y="1840"/>
                    </a:lnTo>
                    <a:lnTo>
                      <a:pt x="422" y="1845"/>
                    </a:lnTo>
                    <a:lnTo>
                      <a:pt x="422" y="1849"/>
                    </a:lnTo>
                    <a:lnTo>
                      <a:pt x="422" y="1853"/>
                    </a:lnTo>
                    <a:lnTo>
                      <a:pt x="420" y="1862"/>
                    </a:lnTo>
                    <a:lnTo>
                      <a:pt x="416" y="1872"/>
                    </a:lnTo>
                    <a:lnTo>
                      <a:pt x="415" y="1878"/>
                    </a:lnTo>
                    <a:lnTo>
                      <a:pt x="414" y="1884"/>
                    </a:lnTo>
                    <a:lnTo>
                      <a:pt x="414" y="1890"/>
                    </a:lnTo>
                    <a:lnTo>
                      <a:pt x="415" y="1895"/>
                    </a:lnTo>
                    <a:lnTo>
                      <a:pt x="416" y="1900"/>
                    </a:lnTo>
                    <a:lnTo>
                      <a:pt x="418" y="1905"/>
                    </a:lnTo>
                    <a:lnTo>
                      <a:pt x="420" y="1909"/>
                    </a:lnTo>
                    <a:lnTo>
                      <a:pt x="424" y="1911"/>
                    </a:lnTo>
                    <a:lnTo>
                      <a:pt x="439" y="1916"/>
                    </a:lnTo>
                    <a:lnTo>
                      <a:pt x="454" y="1923"/>
                    </a:lnTo>
                    <a:lnTo>
                      <a:pt x="463" y="1933"/>
                    </a:lnTo>
                    <a:lnTo>
                      <a:pt x="473" y="1947"/>
                    </a:lnTo>
                    <a:lnTo>
                      <a:pt x="479" y="1955"/>
                    </a:lnTo>
                    <a:lnTo>
                      <a:pt x="485" y="1965"/>
                    </a:lnTo>
                    <a:lnTo>
                      <a:pt x="489" y="1975"/>
                    </a:lnTo>
                    <a:lnTo>
                      <a:pt x="492" y="1985"/>
                    </a:lnTo>
                    <a:lnTo>
                      <a:pt x="494" y="1994"/>
                    </a:lnTo>
                    <a:lnTo>
                      <a:pt x="495" y="2004"/>
                    </a:lnTo>
                    <a:lnTo>
                      <a:pt x="495" y="2013"/>
                    </a:lnTo>
                    <a:lnTo>
                      <a:pt x="495" y="2022"/>
                    </a:lnTo>
                    <a:lnTo>
                      <a:pt x="495" y="2030"/>
                    </a:lnTo>
                    <a:lnTo>
                      <a:pt x="495" y="2038"/>
                    </a:lnTo>
                    <a:lnTo>
                      <a:pt x="495" y="2046"/>
                    </a:lnTo>
                    <a:lnTo>
                      <a:pt x="497" y="2054"/>
                    </a:lnTo>
                    <a:lnTo>
                      <a:pt x="500" y="2065"/>
                    </a:lnTo>
                    <a:lnTo>
                      <a:pt x="503" y="2076"/>
                    </a:lnTo>
                    <a:lnTo>
                      <a:pt x="506" y="2089"/>
                    </a:lnTo>
                    <a:lnTo>
                      <a:pt x="508" y="2104"/>
                    </a:lnTo>
                    <a:lnTo>
                      <a:pt x="509" y="2107"/>
                    </a:lnTo>
                    <a:lnTo>
                      <a:pt x="511" y="2112"/>
                    </a:lnTo>
                    <a:lnTo>
                      <a:pt x="513" y="2114"/>
                    </a:lnTo>
                    <a:lnTo>
                      <a:pt x="516" y="2117"/>
                    </a:lnTo>
                    <a:lnTo>
                      <a:pt x="519" y="2118"/>
                    </a:lnTo>
                    <a:lnTo>
                      <a:pt x="522" y="2118"/>
                    </a:lnTo>
                    <a:lnTo>
                      <a:pt x="527" y="2118"/>
                    </a:lnTo>
                    <a:lnTo>
                      <a:pt x="532" y="2117"/>
                    </a:lnTo>
                    <a:lnTo>
                      <a:pt x="541" y="2116"/>
                    </a:lnTo>
                    <a:lnTo>
                      <a:pt x="550" y="2117"/>
                    </a:lnTo>
                    <a:lnTo>
                      <a:pt x="557" y="2119"/>
                    </a:lnTo>
                    <a:lnTo>
                      <a:pt x="563" y="2122"/>
                    </a:lnTo>
                    <a:lnTo>
                      <a:pt x="567" y="2124"/>
                    </a:lnTo>
                    <a:lnTo>
                      <a:pt x="573" y="2124"/>
                    </a:lnTo>
                    <a:lnTo>
                      <a:pt x="576" y="2124"/>
                    </a:lnTo>
                    <a:lnTo>
                      <a:pt x="578" y="2123"/>
                    </a:lnTo>
                    <a:lnTo>
                      <a:pt x="580" y="2122"/>
                    </a:lnTo>
                    <a:lnTo>
                      <a:pt x="583" y="2118"/>
                    </a:lnTo>
                    <a:lnTo>
                      <a:pt x="591" y="2111"/>
                    </a:lnTo>
                    <a:lnTo>
                      <a:pt x="599" y="2103"/>
                    </a:lnTo>
                    <a:lnTo>
                      <a:pt x="608" y="2095"/>
                    </a:lnTo>
                    <a:lnTo>
                      <a:pt x="617" y="2089"/>
                    </a:lnTo>
                    <a:lnTo>
                      <a:pt x="628" y="2082"/>
                    </a:lnTo>
                    <a:lnTo>
                      <a:pt x="638" y="2078"/>
                    </a:lnTo>
                    <a:lnTo>
                      <a:pt x="647" y="2073"/>
                    </a:lnTo>
                    <a:lnTo>
                      <a:pt x="657" y="2068"/>
                    </a:lnTo>
                    <a:lnTo>
                      <a:pt x="664" y="2065"/>
                    </a:lnTo>
                    <a:lnTo>
                      <a:pt x="671" y="2059"/>
                    </a:lnTo>
                    <a:lnTo>
                      <a:pt x="676" y="2050"/>
                    </a:lnTo>
                    <a:lnTo>
                      <a:pt x="681" y="2042"/>
                    </a:lnTo>
                    <a:lnTo>
                      <a:pt x="686" y="2034"/>
                    </a:lnTo>
                    <a:lnTo>
                      <a:pt x="693" y="2025"/>
                    </a:lnTo>
                    <a:lnTo>
                      <a:pt x="701" y="2018"/>
                    </a:lnTo>
                    <a:lnTo>
                      <a:pt x="710" y="2012"/>
                    </a:lnTo>
                    <a:lnTo>
                      <a:pt x="723" y="2005"/>
                    </a:lnTo>
                    <a:lnTo>
                      <a:pt x="735" y="2002"/>
                    </a:lnTo>
                    <a:lnTo>
                      <a:pt x="740" y="2002"/>
                    </a:lnTo>
                    <a:lnTo>
                      <a:pt x="744" y="2003"/>
                    </a:lnTo>
                    <a:lnTo>
                      <a:pt x="750" y="2007"/>
                    </a:lnTo>
                    <a:lnTo>
                      <a:pt x="755" y="2015"/>
                    </a:lnTo>
                    <a:lnTo>
                      <a:pt x="761" y="2023"/>
                    </a:lnTo>
                    <a:lnTo>
                      <a:pt x="769" y="2030"/>
                    </a:lnTo>
                    <a:lnTo>
                      <a:pt x="774" y="2032"/>
                    </a:lnTo>
                    <a:lnTo>
                      <a:pt x="780" y="2035"/>
                    </a:lnTo>
                    <a:lnTo>
                      <a:pt x="786" y="2035"/>
                    </a:lnTo>
                    <a:lnTo>
                      <a:pt x="791" y="2035"/>
                    </a:lnTo>
                    <a:lnTo>
                      <a:pt x="794" y="2036"/>
                    </a:lnTo>
                    <a:lnTo>
                      <a:pt x="798" y="2037"/>
                    </a:lnTo>
                    <a:lnTo>
                      <a:pt x="800" y="2040"/>
                    </a:lnTo>
                    <a:lnTo>
                      <a:pt x="802" y="2043"/>
                    </a:lnTo>
                    <a:lnTo>
                      <a:pt x="803" y="2053"/>
                    </a:lnTo>
                    <a:lnTo>
                      <a:pt x="802" y="2062"/>
                    </a:lnTo>
                    <a:lnTo>
                      <a:pt x="798" y="2072"/>
                    </a:lnTo>
                    <a:lnTo>
                      <a:pt x="793" y="2080"/>
                    </a:lnTo>
                    <a:lnTo>
                      <a:pt x="786" y="2088"/>
                    </a:lnTo>
                    <a:lnTo>
                      <a:pt x="779" y="2097"/>
                    </a:lnTo>
                    <a:lnTo>
                      <a:pt x="771" y="2104"/>
                    </a:lnTo>
                    <a:lnTo>
                      <a:pt x="762" y="2110"/>
                    </a:lnTo>
                    <a:lnTo>
                      <a:pt x="753" y="2114"/>
                    </a:lnTo>
                    <a:lnTo>
                      <a:pt x="743" y="2119"/>
                    </a:lnTo>
                    <a:lnTo>
                      <a:pt x="740" y="2123"/>
                    </a:lnTo>
                    <a:lnTo>
                      <a:pt x="735" y="2126"/>
                    </a:lnTo>
                    <a:lnTo>
                      <a:pt x="733" y="2131"/>
                    </a:lnTo>
                    <a:lnTo>
                      <a:pt x="729" y="2136"/>
                    </a:lnTo>
                    <a:lnTo>
                      <a:pt x="725" y="2148"/>
                    </a:lnTo>
                    <a:lnTo>
                      <a:pt x="721" y="2161"/>
                    </a:lnTo>
                    <a:lnTo>
                      <a:pt x="717" y="2173"/>
                    </a:lnTo>
                    <a:lnTo>
                      <a:pt x="715" y="2181"/>
                    </a:lnTo>
                    <a:lnTo>
                      <a:pt x="715" y="2183"/>
                    </a:lnTo>
                    <a:lnTo>
                      <a:pt x="715" y="2186"/>
                    </a:lnTo>
                    <a:lnTo>
                      <a:pt x="716" y="2189"/>
                    </a:lnTo>
                    <a:lnTo>
                      <a:pt x="717" y="2192"/>
                    </a:lnTo>
                    <a:lnTo>
                      <a:pt x="723" y="2198"/>
                    </a:lnTo>
                    <a:lnTo>
                      <a:pt x="731" y="2204"/>
                    </a:lnTo>
                    <a:lnTo>
                      <a:pt x="736" y="2207"/>
                    </a:lnTo>
                    <a:lnTo>
                      <a:pt x="742" y="2208"/>
                    </a:lnTo>
                    <a:lnTo>
                      <a:pt x="749" y="2210"/>
                    </a:lnTo>
                    <a:lnTo>
                      <a:pt x="756" y="2211"/>
                    </a:lnTo>
                    <a:lnTo>
                      <a:pt x="769" y="2212"/>
                    </a:lnTo>
                    <a:lnTo>
                      <a:pt x="780" y="2211"/>
                    </a:lnTo>
                    <a:lnTo>
                      <a:pt x="787" y="2210"/>
                    </a:lnTo>
                    <a:lnTo>
                      <a:pt x="797" y="2206"/>
                    </a:lnTo>
                    <a:lnTo>
                      <a:pt x="804" y="2201"/>
                    </a:lnTo>
                    <a:lnTo>
                      <a:pt x="812" y="2193"/>
                    </a:lnTo>
                    <a:lnTo>
                      <a:pt x="821" y="2182"/>
                    </a:lnTo>
                    <a:lnTo>
                      <a:pt x="832" y="2171"/>
                    </a:lnTo>
                    <a:lnTo>
                      <a:pt x="838" y="2166"/>
                    </a:lnTo>
                    <a:lnTo>
                      <a:pt x="846" y="2162"/>
                    </a:lnTo>
                    <a:lnTo>
                      <a:pt x="851" y="2158"/>
                    </a:lnTo>
                    <a:lnTo>
                      <a:pt x="857" y="2156"/>
                    </a:lnTo>
                    <a:lnTo>
                      <a:pt x="867" y="2154"/>
                    </a:lnTo>
                    <a:lnTo>
                      <a:pt x="874" y="2150"/>
                    </a:lnTo>
                    <a:lnTo>
                      <a:pt x="878" y="2148"/>
                    </a:lnTo>
                    <a:lnTo>
                      <a:pt x="880" y="2144"/>
                    </a:lnTo>
                    <a:lnTo>
                      <a:pt x="882" y="2141"/>
                    </a:lnTo>
                    <a:lnTo>
                      <a:pt x="885" y="2136"/>
                    </a:lnTo>
                    <a:lnTo>
                      <a:pt x="886" y="2126"/>
                    </a:lnTo>
                    <a:lnTo>
                      <a:pt x="886" y="2116"/>
                    </a:lnTo>
                    <a:lnTo>
                      <a:pt x="886" y="2112"/>
                    </a:lnTo>
                    <a:lnTo>
                      <a:pt x="884" y="2109"/>
                    </a:lnTo>
                    <a:lnTo>
                      <a:pt x="881" y="2105"/>
                    </a:lnTo>
                    <a:lnTo>
                      <a:pt x="879" y="2103"/>
                    </a:lnTo>
                    <a:lnTo>
                      <a:pt x="875" y="2101"/>
                    </a:lnTo>
                    <a:lnTo>
                      <a:pt x="873" y="2098"/>
                    </a:lnTo>
                    <a:lnTo>
                      <a:pt x="872" y="2095"/>
                    </a:lnTo>
                    <a:lnTo>
                      <a:pt x="871" y="2092"/>
                    </a:lnTo>
                    <a:lnTo>
                      <a:pt x="871" y="2088"/>
                    </a:lnTo>
                    <a:lnTo>
                      <a:pt x="871" y="2085"/>
                    </a:lnTo>
                    <a:lnTo>
                      <a:pt x="873" y="2081"/>
                    </a:lnTo>
                    <a:lnTo>
                      <a:pt x="874" y="2079"/>
                    </a:lnTo>
                    <a:lnTo>
                      <a:pt x="887" y="2062"/>
                    </a:lnTo>
                    <a:lnTo>
                      <a:pt x="900" y="2049"/>
                    </a:lnTo>
                    <a:lnTo>
                      <a:pt x="904" y="2047"/>
                    </a:lnTo>
                    <a:lnTo>
                      <a:pt x="907" y="2046"/>
                    </a:lnTo>
                    <a:lnTo>
                      <a:pt x="912" y="2046"/>
                    </a:lnTo>
                    <a:lnTo>
                      <a:pt x="916" y="2046"/>
                    </a:lnTo>
                    <a:lnTo>
                      <a:pt x="920" y="2047"/>
                    </a:lnTo>
                    <a:lnTo>
                      <a:pt x="924" y="2048"/>
                    </a:lnTo>
                    <a:lnTo>
                      <a:pt x="928" y="2051"/>
                    </a:lnTo>
                    <a:lnTo>
                      <a:pt x="931" y="2056"/>
                    </a:lnTo>
                    <a:lnTo>
                      <a:pt x="936" y="2066"/>
                    </a:lnTo>
                    <a:lnTo>
                      <a:pt x="939" y="2074"/>
                    </a:lnTo>
                    <a:lnTo>
                      <a:pt x="942" y="2078"/>
                    </a:lnTo>
                    <a:lnTo>
                      <a:pt x="944" y="2081"/>
                    </a:lnTo>
                    <a:lnTo>
                      <a:pt x="949" y="2082"/>
                    </a:lnTo>
                    <a:lnTo>
                      <a:pt x="954" y="2084"/>
                    </a:lnTo>
                    <a:lnTo>
                      <a:pt x="967" y="2084"/>
                    </a:lnTo>
                    <a:lnTo>
                      <a:pt x="977" y="2084"/>
                    </a:lnTo>
                    <a:lnTo>
                      <a:pt x="983" y="2085"/>
                    </a:lnTo>
                    <a:lnTo>
                      <a:pt x="988" y="2087"/>
                    </a:lnTo>
                    <a:lnTo>
                      <a:pt x="993" y="2091"/>
                    </a:lnTo>
                    <a:lnTo>
                      <a:pt x="998" y="2097"/>
                    </a:lnTo>
                    <a:lnTo>
                      <a:pt x="1008" y="2111"/>
                    </a:lnTo>
                    <a:lnTo>
                      <a:pt x="1020" y="2130"/>
                    </a:lnTo>
                    <a:lnTo>
                      <a:pt x="1032" y="2149"/>
                    </a:lnTo>
                    <a:lnTo>
                      <a:pt x="1040" y="2164"/>
                    </a:lnTo>
                    <a:lnTo>
                      <a:pt x="1046" y="2176"/>
                    </a:lnTo>
                    <a:lnTo>
                      <a:pt x="1054" y="2183"/>
                    </a:lnTo>
                    <a:lnTo>
                      <a:pt x="1056" y="2186"/>
                    </a:lnTo>
                    <a:lnTo>
                      <a:pt x="1061" y="2186"/>
                    </a:lnTo>
                    <a:lnTo>
                      <a:pt x="1065" y="2186"/>
                    </a:lnTo>
                    <a:lnTo>
                      <a:pt x="1070" y="2185"/>
                    </a:lnTo>
                    <a:lnTo>
                      <a:pt x="1081" y="2180"/>
                    </a:lnTo>
                    <a:lnTo>
                      <a:pt x="1089" y="2179"/>
                    </a:lnTo>
                    <a:lnTo>
                      <a:pt x="1092" y="2179"/>
                    </a:lnTo>
                    <a:lnTo>
                      <a:pt x="1095" y="2180"/>
                    </a:lnTo>
                    <a:lnTo>
                      <a:pt x="1098" y="2182"/>
                    </a:lnTo>
                    <a:lnTo>
                      <a:pt x="1100" y="2186"/>
                    </a:lnTo>
                    <a:lnTo>
                      <a:pt x="1103" y="2191"/>
                    </a:lnTo>
                    <a:lnTo>
                      <a:pt x="1106" y="2193"/>
                    </a:lnTo>
                    <a:lnTo>
                      <a:pt x="1109" y="2195"/>
                    </a:lnTo>
                    <a:lnTo>
                      <a:pt x="1113" y="2195"/>
                    </a:lnTo>
                    <a:lnTo>
                      <a:pt x="1120" y="2195"/>
                    </a:lnTo>
                    <a:lnTo>
                      <a:pt x="1127" y="2193"/>
                    </a:lnTo>
                    <a:lnTo>
                      <a:pt x="1136" y="2191"/>
                    </a:lnTo>
                    <a:lnTo>
                      <a:pt x="1145" y="2189"/>
                    </a:lnTo>
                    <a:lnTo>
                      <a:pt x="1155" y="2189"/>
                    </a:lnTo>
                    <a:lnTo>
                      <a:pt x="1164" y="2192"/>
                    </a:lnTo>
                    <a:lnTo>
                      <a:pt x="1169" y="2193"/>
                    </a:lnTo>
                    <a:lnTo>
                      <a:pt x="1174" y="2193"/>
                    </a:lnTo>
                    <a:lnTo>
                      <a:pt x="1178" y="2193"/>
                    </a:lnTo>
                    <a:lnTo>
                      <a:pt x="1183" y="2193"/>
                    </a:lnTo>
                    <a:lnTo>
                      <a:pt x="1191" y="2191"/>
                    </a:lnTo>
                    <a:lnTo>
                      <a:pt x="1200" y="2186"/>
                    </a:lnTo>
                    <a:lnTo>
                      <a:pt x="1209" y="2182"/>
                    </a:lnTo>
                    <a:lnTo>
                      <a:pt x="1220" y="2179"/>
                    </a:lnTo>
                    <a:lnTo>
                      <a:pt x="1226" y="2179"/>
                    </a:lnTo>
                    <a:lnTo>
                      <a:pt x="1233" y="2179"/>
                    </a:lnTo>
                    <a:lnTo>
                      <a:pt x="1241" y="2180"/>
                    </a:lnTo>
                    <a:lnTo>
                      <a:pt x="1249" y="2182"/>
                    </a:lnTo>
                    <a:lnTo>
                      <a:pt x="1263" y="2188"/>
                    </a:lnTo>
                    <a:lnTo>
                      <a:pt x="1273" y="2193"/>
                    </a:lnTo>
                    <a:lnTo>
                      <a:pt x="1277" y="2195"/>
                    </a:lnTo>
                    <a:lnTo>
                      <a:pt x="1279" y="2199"/>
                    </a:lnTo>
                    <a:lnTo>
                      <a:pt x="1282" y="2202"/>
                    </a:lnTo>
                    <a:lnTo>
                      <a:pt x="1282" y="2208"/>
                    </a:lnTo>
                    <a:lnTo>
                      <a:pt x="1283" y="2219"/>
                    </a:lnTo>
                    <a:lnTo>
                      <a:pt x="1284" y="2227"/>
                    </a:lnTo>
                    <a:lnTo>
                      <a:pt x="1285" y="2231"/>
                    </a:lnTo>
                    <a:lnTo>
                      <a:pt x="1288" y="2234"/>
                    </a:lnTo>
                    <a:lnTo>
                      <a:pt x="1291" y="2237"/>
                    </a:lnTo>
                    <a:lnTo>
                      <a:pt x="1296" y="2239"/>
                    </a:lnTo>
                    <a:lnTo>
                      <a:pt x="1307" y="2242"/>
                    </a:lnTo>
                    <a:lnTo>
                      <a:pt x="1313" y="2242"/>
                    </a:lnTo>
                    <a:lnTo>
                      <a:pt x="1317" y="2239"/>
                    </a:lnTo>
                    <a:lnTo>
                      <a:pt x="1326" y="2234"/>
                    </a:lnTo>
                    <a:lnTo>
                      <a:pt x="1334" y="2227"/>
                    </a:lnTo>
                    <a:lnTo>
                      <a:pt x="1342" y="2218"/>
                    </a:lnTo>
                    <a:lnTo>
                      <a:pt x="1350" y="2206"/>
                    </a:lnTo>
                    <a:lnTo>
                      <a:pt x="1353" y="2198"/>
                    </a:lnTo>
                    <a:lnTo>
                      <a:pt x="1354" y="2194"/>
                    </a:lnTo>
                    <a:lnTo>
                      <a:pt x="1357" y="2192"/>
                    </a:lnTo>
                    <a:lnTo>
                      <a:pt x="1359" y="2189"/>
                    </a:lnTo>
                    <a:lnTo>
                      <a:pt x="1363" y="2187"/>
                    </a:lnTo>
                    <a:lnTo>
                      <a:pt x="1366" y="2186"/>
                    </a:lnTo>
                    <a:lnTo>
                      <a:pt x="1370" y="2185"/>
                    </a:lnTo>
                    <a:lnTo>
                      <a:pt x="1375" y="2183"/>
                    </a:lnTo>
                    <a:lnTo>
                      <a:pt x="1380" y="2183"/>
                    </a:lnTo>
                    <a:lnTo>
                      <a:pt x="1389" y="2183"/>
                    </a:lnTo>
                    <a:lnTo>
                      <a:pt x="1396" y="2181"/>
                    </a:lnTo>
                    <a:lnTo>
                      <a:pt x="1399" y="2177"/>
                    </a:lnTo>
                    <a:lnTo>
                      <a:pt x="1402" y="2174"/>
                    </a:lnTo>
                    <a:lnTo>
                      <a:pt x="1404" y="2170"/>
                    </a:lnTo>
                    <a:lnTo>
                      <a:pt x="1408" y="2168"/>
                    </a:lnTo>
                    <a:lnTo>
                      <a:pt x="1413" y="2167"/>
                    </a:lnTo>
                    <a:lnTo>
                      <a:pt x="1417" y="2167"/>
                    </a:lnTo>
                    <a:lnTo>
                      <a:pt x="1422" y="2166"/>
                    </a:lnTo>
                    <a:lnTo>
                      <a:pt x="1424" y="2163"/>
                    </a:lnTo>
                    <a:lnTo>
                      <a:pt x="1426" y="2161"/>
                    </a:lnTo>
                    <a:lnTo>
                      <a:pt x="1427" y="2158"/>
                    </a:lnTo>
                    <a:lnTo>
                      <a:pt x="1427" y="2155"/>
                    </a:lnTo>
                    <a:lnTo>
                      <a:pt x="1426" y="2151"/>
                    </a:lnTo>
                    <a:lnTo>
                      <a:pt x="1426" y="2147"/>
                    </a:lnTo>
                    <a:lnTo>
                      <a:pt x="1426" y="2142"/>
                    </a:lnTo>
                    <a:lnTo>
                      <a:pt x="1427" y="2137"/>
                    </a:lnTo>
                    <a:lnTo>
                      <a:pt x="1429" y="2132"/>
                    </a:lnTo>
                    <a:lnTo>
                      <a:pt x="1433" y="2129"/>
                    </a:lnTo>
                    <a:lnTo>
                      <a:pt x="1438" y="2125"/>
                    </a:lnTo>
                    <a:lnTo>
                      <a:pt x="1443" y="2122"/>
                    </a:lnTo>
                    <a:lnTo>
                      <a:pt x="1449" y="2118"/>
                    </a:lnTo>
                    <a:lnTo>
                      <a:pt x="1457" y="2114"/>
                    </a:lnTo>
                    <a:lnTo>
                      <a:pt x="1465" y="2111"/>
                    </a:lnTo>
                    <a:lnTo>
                      <a:pt x="1472" y="2106"/>
                    </a:lnTo>
                    <a:lnTo>
                      <a:pt x="1479" y="2100"/>
                    </a:lnTo>
                    <a:lnTo>
                      <a:pt x="1486" y="2094"/>
                    </a:lnTo>
                    <a:lnTo>
                      <a:pt x="1491" y="2088"/>
                    </a:lnTo>
                    <a:lnTo>
                      <a:pt x="1495" y="2082"/>
                    </a:lnTo>
                    <a:lnTo>
                      <a:pt x="1495" y="2076"/>
                    </a:lnTo>
                    <a:lnTo>
                      <a:pt x="1493" y="2066"/>
                    </a:lnTo>
                    <a:lnTo>
                      <a:pt x="1492" y="2054"/>
                    </a:lnTo>
                    <a:lnTo>
                      <a:pt x="1493" y="2049"/>
                    </a:lnTo>
                    <a:lnTo>
                      <a:pt x="1493" y="2043"/>
                    </a:lnTo>
                    <a:lnTo>
                      <a:pt x="1496" y="2038"/>
                    </a:lnTo>
                    <a:lnTo>
                      <a:pt x="1498" y="2034"/>
                    </a:lnTo>
                    <a:lnTo>
                      <a:pt x="1512" y="2018"/>
                    </a:lnTo>
                    <a:lnTo>
                      <a:pt x="1522" y="2005"/>
                    </a:lnTo>
                    <a:lnTo>
                      <a:pt x="1523" y="1998"/>
                    </a:lnTo>
                    <a:lnTo>
                      <a:pt x="1527" y="1993"/>
                    </a:lnTo>
                    <a:lnTo>
                      <a:pt x="1530" y="1988"/>
                    </a:lnTo>
                    <a:lnTo>
                      <a:pt x="1534" y="1986"/>
                    </a:lnTo>
                    <a:lnTo>
                      <a:pt x="1537" y="1983"/>
                    </a:lnTo>
                    <a:lnTo>
                      <a:pt x="1540" y="1978"/>
                    </a:lnTo>
                    <a:lnTo>
                      <a:pt x="1541" y="1969"/>
                    </a:lnTo>
                    <a:lnTo>
                      <a:pt x="1540" y="1959"/>
                    </a:lnTo>
                    <a:lnTo>
                      <a:pt x="1536" y="1948"/>
                    </a:lnTo>
                    <a:lnTo>
                      <a:pt x="1529" y="1936"/>
                    </a:lnTo>
                    <a:lnTo>
                      <a:pt x="1526" y="1931"/>
                    </a:lnTo>
                    <a:lnTo>
                      <a:pt x="1523" y="1925"/>
                    </a:lnTo>
                    <a:lnTo>
                      <a:pt x="1521" y="1921"/>
                    </a:lnTo>
                    <a:lnTo>
                      <a:pt x="1520" y="1915"/>
                    </a:lnTo>
                    <a:lnTo>
                      <a:pt x="1521" y="1904"/>
                    </a:lnTo>
                    <a:lnTo>
                      <a:pt x="1522" y="1896"/>
                    </a:lnTo>
                    <a:lnTo>
                      <a:pt x="1524" y="1892"/>
                    </a:lnTo>
                    <a:lnTo>
                      <a:pt x="1526" y="1890"/>
                    </a:lnTo>
                    <a:lnTo>
                      <a:pt x="1528" y="1887"/>
                    </a:lnTo>
                    <a:lnTo>
                      <a:pt x="1531" y="1886"/>
                    </a:lnTo>
                    <a:lnTo>
                      <a:pt x="1534" y="1886"/>
                    </a:lnTo>
                    <a:lnTo>
                      <a:pt x="1536" y="1884"/>
                    </a:lnTo>
                    <a:lnTo>
                      <a:pt x="1539" y="1883"/>
                    </a:lnTo>
                    <a:lnTo>
                      <a:pt x="1540" y="1879"/>
                    </a:lnTo>
                    <a:lnTo>
                      <a:pt x="1541" y="1877"/>
                    </a:lnTo>
                    <a:lnTo>
                      <a:pt x="1541" y="1873"/>
                    </a:lnTo>
                    <a:lnTo>
                      <a:pt x="1540" y="1870"/>
                    </a:lnTo>
                    <a:lnTo>
                      <a:pt x="1537" y="1866"/>
                    </a:lnTo>
                    <a:lnTo>
                      <a:pt x="1533" y="1860"/>
                    </a:lnTo>
                    <a:lnTo>
                      <a:pt x="1528" y="1853"/>
                    </a:lnTo>
                    <a:lnTo>
                      <a:pt x="1526" y="1849"/>
                    </a:lnTo>
                    <a:lnTo>
                      <a:pt x="1524" y="1846"/>
                    </a:lnTo>
                    <a:lnTo>
                      <a:pt x="1524" y="1840"/>
                    </a:lnTo>
                    <a:lnTo>
                      <a:pt x="1524" y="1835"/>
                    </a:lnTo>
                    <a:lnTo>
                      <a:pt x="1526" y="1828"/>
                    </a:lnTo>
                    <a:lnTo>
                      <a:pt x="1528" y="1822"/>
                    </a:lnTo>
                    <a:lnTo>
                      <a:pt x="1530" y="1817"/>
                    </a:lnTo>
                    <a:lnTo>
                      <a:pt x="1535" y="1813"/>
                    </a:lnTo>
                    <a:lnTo>
                      <a:pt x="1540" y="1809"/>
                    </a:lnTo>
                    <a:lnTo>
                      <a:pt x="1546" y="1807"/>
                    </a:lnTo>
                    <a:lnTo>
                      <a:pt x="1550" y="1805"/>
                    </a:lnTo>
                    <a:lnTo>
                      <a:pt x="1556" y="1808"/>
                    </a:lnTo>
                    <a:lnTo>
                      <a:pt x="1567" y="1813"/>
                    </a:lnTo>
                    <a:lnTo>
                      <a:pt x="1578" y="1816"/>
                    </a:lnTo>
                    <a:lnTo>
                      <a:pt x="1587" y="1817"/>
                    </a:lnTo>
                    <a:lnTo>
                      <a:pt x="1597" y="1817"/>
                    </a:lnTo>
                    <a:lnTo>
                      <a:pt x="1606" y="1816"/>
                    </a:lnTo>
                    <a:lnTo>
                      <a:pt x="1616" y="1816"/>
                    </a:lnTo>
                    <a:lnTo>
                      <a:pt x="1624" y="1818"/>
                    </a:lnTo>
                    <a:lnTo>
                      <a:pt x="1632" y="1822"/>
                    </a:lnTo>
                    <a:lnTo>
                      <a:pt x="1641" y="1826"/>
                    </a:lnTo>
                    <a:lnTo>
                      <a:pt x="1647" y="1827"/>
                    </a:lnTo>
                    <a:lnTo>
                      <a:pt x="1650" y="1827"/>
                    </a:lnTo>
                    <a:lnTo>
                      <a:pt x="1653" y="1826"/>
                    </a:lnTo>
                    <a:lnTo>
                      <a:pt x="1655" y="1822"/>
                    </a:lnTo>
                    <a:lnTo>
                      <a:pt x="1657" y="1817"/>
                    </a:lnTo>
                    <a:lnTo>
                      <a:pt x="1660" y="1809"/>
                    </a:lnTo>
                    <a:lnTo>
                      <a:pt x="1663" y="1801"/>
                    </a:lnTo>
                    <a:lnTo>
                      <a:pt x="1667" y="1798"/>
                    </a:lnTo>
                    <a:lnTo>
                      <a:pt x="1671" y="1796"/>
                    </a:lnTo>
                    <a:lnTo>
                      <a:pt x="1676" y="1794"/>
                    </a:lnTo>
                    <a:lnTo>
                      <a:pt x="1682" y="1792"/>
                    </a:lnTo>
                    <a:lnTo>
                      <a:pt x="1694" y="1789"/>
                    </a:lnTo>
                    <a:lnTo>
                      <a:pt x="1701" y="1786"/>
                    </a:lnTo>
                    <a:lnTo>
                      <a:pt x="1703" y="1784"/>
                    </a:lnTo>
                    <a:lnTo>
                      <a:pt x="1703" y="1782"/>
                    </a:lnTo>
                    <a:lnTo>
                      <a:pt x="1703" y="1778"/>
                    </a:lnTo>
                    <a:lnTo>
                      <a:pt x="1703" y="1773"/>
                    </a:lnTo>
                    <a:lnTo>
                      <a:pt x="1700" y="1760"/>
                    </a:lnTo>
                    <a:lnTo>
                      <a:pt x="1697" y="1747"/>
                    </a:lnTo>
                    <a:lnTo>
                      <a:pt x="1694" y="1740"/>
                    </a:lnTo>
                    <a:lnTo>
                      <a:pt x="1692" y="1735"/>
                    </a:lnTo>
                    <a:lnTo>
                      <a:pt x="1688" y="1731"/>
                    </a:lnTo>
                    <a:lnTo>
                      <a:pt x="1685" y="1728"/>
                    </a:lnTo>
                    <a:lnTo>
                      <a:pt x="1667" y="1722"/>
                    </a:lnTo>
                    <a:lnTo>
                      <a:pt x="1652" y="1716"/>
                    </a:lnTo>
                    <a:lnTo>
                      <a:pt x="1648" y="1713"/>
                    </a:lnTo>
                    <a:lnTo>
                      <a:pt x="1646" y="1707"/>
                    </a:lnTo>
                    <a:lnTo>
                      <a:pt x="1643" y="1701"/>
                    </a:lnTo>
                    <a:lnTo>
                      <a:pt x="1642" y="1695"/>
                    </a:lnTo>
                    <a:lnTo>
                      <a:pt x="1642" y="1688"/>
                    </a:lnTo>
                    <a:lnTo>
                      <a:pt x="1643" y="1683"/>
                    </a:lnTo>
                    <a:lnTo>
                      <a:pt x="1643" y="1681"/>
                    </a:lnTo>
                    <a:lnTo>
                      <a:pt x="1646" y="1679"/>
                    </a:lnTo>
                    <a:lnTo>
                      <a:pt x="1647" y="1678"/>
                    </a:lnTo>
                    <a:lnTo>
                      <a:pt x="1649" y="1677"/>
                    </a:lnTo>
                    <a:lnTo>
                      <a:pt x="1657" y="1676"/>
                    </a:lnTo>
                    <a:lnTo>
                      <a:pt x="1667" y="1675"/>
                    </a:lnTo>
                    <a:lnTo>
                      <a:pt x="1671" y="1673"/>
                    </a:lnTo>
                    <a:lnTo>
                      <a:pt x="1674" y="1671"/>
                    </a:lnTo>
                    <a:lnTo>
                      <a:pt x="1678" y="1668"/>
                    </a:lnTo>
                    <a:lnTo>
                      <a:pt x="1680" y="1664"/>
                    </a:lnTo>
                    <a:lnTo>
                      <a:pt x="1684" y="1656"/>
                    </a:lnTo>
                    <a:lnTo>
                      <a:pt x="1687" y="1650"/>
                    </a:lnTo>
                    <a:lnTo>
                      <a:pt x="1691" y="1649"/>
                    </a:lnTo>
                    <a:lnTo>
                      <a:pt x="1693" y="1649"/>
                    </a:lnTo>
                    <a:lnTo>
                      <a:pt x="1697" y="1650"/>
                    </a:lnTo>
                    <a:lnTo>
                      <a:pt x="1701" y="1652"/>
                    </a:lnTo>
                    <a:lnTo>
                      <a:pt x="1705" y="1656"/>
                    </a:lnTo>
                    <a:lnTo>
                      <a:pt x="1709" y="1657"/>
                    </a:lnTo>
                    <a:lnTo>
                      <a:pt x="1712" y="1658"/>
                    </a:lnTo>
                    <a:lnTo>
                      <a:pt x="1716" y="1658"/>
                    </a:lnTo>
                    <a:lnTo>
                      <a:pt x="1718" y="1657"/>
                    </a:lnTo>
                    <a:lnTo>
                      <a:pt x="1720" y="1656"/>
                    </a:lnTo>
                    <a:lnTo>
                      <a:pt x="1722" y="1653"/>
                    </a:lnTo>
                    <a:lnTo>
                      <a:pt x="1724" y="1651"/>
                    </a:lnTo>
                    <a:lnTo>
                      <a:pt x="1729" y="1644"/>
                    </a:lnTo>
                    <a:lnTo>
                      <a:pt x="1731" y="1635"/>
                    </a:lnTo>
                    <a:lnTo>
                      <a:pt x="1731" y="1627"/>
                    </a:lnTo>
                    <a:lnTo>
                      <a:pt x="1731" y="1619"/>
                    </a:lnTo>
                    <a:lnTo>
                      <a:pt x="1729" y="1612"/>
                    </a:lnTo>
                    <a:lnTo>
                      <a:pt x="1728" y="1605"/>
                    </a:lnTo>
                    <a:lnTo>
                      <a:pt x="1729" y="1602"/>
                    </a:lnTo>
                    <a:lnTo>
                      <a:pt x="1730" y="1600"/>
                    </a:lnTo>
                    <a:lnTo>
                      <a:pt x="1732" y="1599"/>
                    </a:lnTo>
                    <a:lnTo>
                      <a:pt x="1737" y="1599"/>
                    </a:lnTo>
                    <a:lnTo>
                      <a:pt x="1741" y="1597"/>
                    </a:lnTo>
                    <a:lnTo>
                      <a:pt x="1744" y="1597"/>
                    </a:lnTo>
                    <a:lnTo>
                      <a:pt x="1748" y="1595"/>
                    </a:lnTo>
                    <a:lnTo>
                      <a:pt x="1749" y="1593"/>
                    </a:lnTo>
                    <a:lnTo>
                      <a:pt x="1753" y="1586"/>
                    </a:lnTo>
                    <a:lnTo>
                      <a:pt x="1753" y="1576"/>
                    </a:lnTo>
                    <a:lnTo>
                      <a:pt x="1753" y="1563"/>
                    </a:lnTo>
                    <a:lnTo>
                      <a:pt x="1753" y="1549"/>
                    </a:lnTo>
                    <a:lnTo>
                      <a:pt x="1754" y="1534"/>
                    </a:lnTo>
                    <a:lnTo>
                      <a:pt x="1756" y="1524"/>
                    </a:lnTo>
                    <a:lnTo>
                      <a:pt x="1761" y="1513"/>
                    </a:lnTo>
                    <a:lnTo>
                      <a:pt x="1764" y="1499"/>
                    </a:lnTo>
                    <a:lnTo>
                      <a:pt x="1768" y="1484"/>
                    </a:lnTo>
                    <a:lnTo>
                      <a:pt x="1769" y="1473"/>
                    </a:lnTo>
                    <a:lnTo>
                      <a:pt x="1768" y="1458"/>
                    </a:lnTo>
                    <a:lnTo>
                      <a:pt x="1767" y="1446"/>
                    </a:lnTo>
                    <a:lnTo>
                      <a:pt x="1766" y="1444"/>
                    </a:lnTo>
                    <a:lnTo>
                      <a:pt x="1766" y="1442"/>
                    </a:lnTo>
                    <a:lnTo>
                      <a:pt x="1764" y="1442"/>
                    </a:lnTo>
                    <a:lnTo>
                      <a:pt x="1763" y="1442"/>
                    </a:lnTo>
                    <a:lnTo>
                      <a:pt x="1758" y="1443"/>
                    </a:lnTo>
                    <a:lnTo>
                      <a:pt x="1750" y="144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rgbClr val="80808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1270146" y="4638931"/>
                <a:ext cx="5705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上海</a:t>
                </a: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3000431" y="1308816"/>
            <a:ext cx="3285252" cy="2003532"/>
            <a:chOff x="6082232" y="1272571"/>
            <a:chExt cx="3285252" cy="2003532"/>
          </a:xfrm>
        </p:grpSpPr>
        <p:graphicFrame>
          <p:nvGraphicFramePr>
            <p:cNvPr id="128" name="图示 127"/>
            <p:cNvGraphicFramePr/>
            <p:nvPr>
              <p:extLst/>
            </p:nvPr>
          </p:nvGraphicFramePr>
          <p:xfrm>
            <a:off x="6082232" y="1272571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127" name="北京"/>
            <p:cNvSpPr/>
            <p:nvPr/>
          </p:nvSpPr>
          <p:spPr bwMode="auto">
            <a:xfrm>
              <a:off x="6635389" y="1956515"/>
              <a:ext cx="596995" cy="702873"/>
            </a:xfrm>
            <a:custGeom>
              <a:avLst/>
              <a:gdLst>
                <a:gd name="T0" fmla="*/ 1955697307 w 636"/>
                <a:gd name="T1" fmla="*/ 2147483646 h 711"/>
                <a:gd name="T2" fmla="*/ 2081164546 w 636"/>
                <a:gd name="T3" fmla="*/ 2147483646 h 711"/>
                <a:gd name="T4" fmla="*/ 2147483646 w 636"/>
                <a:gd name="T5" fmla="*/ 2147483646 h 711"/>
                <a:gd name="T6" fmla="*/ 2147483646 w 636"/>
                <a:gd name="T7" fmla="*/ 2147483646 h 711"/>
                <a:gd name="T8" fmla="*/ 2147483646 w 636"/>
                <a:gd name="T9" fmla="*/ 2147483646 h 711"/>
                <a:gd name="T10" fmla="*/ 2147483646 w 636"/>
                <a:gd name="T11" fmla="*/ 2147483646 h 711"/>
                <a:gd name="T12" fmla="*/ 2147483646 w 636"/>
                <a:gd name="T13" fmla="*/ 2147483646 h 711"/>
                <a:gd name="T14" fmla="*/ 2147483646 w 636"/>
                <a:gd name="T15" fmla="*/ 2147483646 h 711"/>
                <a:gd name="T16" fmla="*/ 2147483646 w 636"/>
                <a:gd name="T17" fmla="*/ 2147483646 h 711"/>
                <a:gd name="T18" fmla="*/ 2147483646 w 636"/>
                <a:gd name="T19" fmla="*/ 2147483646 h 711"/>
                <a:gd name="T20" fmla="*/ 2147483646 w 636"/>
                <a:gd name="T21" fmla="*/ 2147483646 h 711"/>
                <a:gd name="T22" fmla="*/ 2147483646 w 636"/>
                <a:gd name="T23" fmla="*/ 2147483646 h 711"/>
                <a:gd name="T24" fmla="*/ 2147483646 w 636"/>
                <a:gd name="T25" fmla="*/ 2147483646 h 711"/>
                <a:gd name="T26" fmla="*/ 2147483646 w 636"/>
                <a:gd name="T27" fmla="*/ 2147483646 h 711"/>
                <a:gd name="T28" fmla="*/ 2147483646 w 636"/>
                <a:gd name="T29" fmla="*/ 2147483646 h 711"/>
                <a:gd name="T30" fmla="*/ 2147483646 w 636"/>
                <a:gd name="T31" fmla="*/ 2147483646 h 711"/>
                <a:gd name="T32" fmla="*/ 2147483646 w 636"/>
                <a:gd name="T33" fmla="*/ 2147483646 h 711"/>
                <a:gd name="T34" fmla="*/ 2147483646 w 636"/>
                <a:gd name="T35" fmla="*/ 2147483646 h 711"/>
                <a:gd name="T36" fmla="*/ 2147483646 w 636"/>
                <a:gd name="T37" fmla="*/ 2147483646 h 711"/>
                <a:gd name="T38" fmla="*/ 2147483646 w 636"/>
                <a:gd name="T39" fmla="*/ 2147483646 h 711"/>
                <a:gd name="T40" fmla="*/ 2147483646 w 636"/>
                <a:gd name="T41" fmla="*/ 2012369658 h 711"/>
                <a:gd name="T42" fmla="*/ 2147483646 w 636"/>
                <a:gd name="T43" fmla="*/ 2044835641 h 711"/>
                <a:gd name="T44" fmla="*/ 2147483646 w 636"/>
                <a:gd name="T45" fmla="*/ 1785188160 h 711"/>
                <a:gd name="T46" fmla="*/ 2147483646 w 636"/>
                <a:gd name="T47" fmla="*/ 1614781690 h 711"/>
                <a:gd name="T48" fmla="*/ 2147483646 w 636"/>
                <a:gd name="T49" fmla="*/ 1574199161 h 711"/>
                <a:gd name="T50" fmla="*/ 2147483646 w 636"/>
                <a:gd name="T51" fmla="*/ 1306435134 h 711"/>
                <a:gd name="T52" fmla="*/ 2147483646 w 636"/>
                <a:gd name="T53" fmla="*/ 1192844285 h 711"/>
                <a:gd name="T54" fmla="*/ 2147483646 w 636"/>
                <a:gd name="T55" fmla="*/ 1152261756 h 711"/>
                <a:gd name="T56" fmla="*/ 2147483646 w 636"/>
                <a:gd name="T57" fmla="*/ 754633598 h 711"/>
                <a:gd name="T58" fmla="*/ 2147483646 w 636"/>
                <a:gd name="T59" fmla="*/ 397628158 h 711"/>
                <a:gd name="T60" fmla="*/ 2147483646 w 636"/>
                <a:gd name="T61" fmla="*/ 24349437 h 711"/>
                <a:gd name="T62" fmla="*/ 2147483646 w 636"/>
                <a:gd name="T63" fmla="*/ 24349437 h 711"/>
                <a:gd name="T64" fmla="*/ 2147483646 w 636"/>
                <a:gd name="T65" fmla="*/ 227221889 h 711"/>
                <a:gd name="T66" fmla="*/ 2147483646 w 636"/>
                <a:gd name="T67" fmla="*/ 275880573 h 711"/>
                <a:gd name="T68" fmla="*/ 2147483646 w 636"/>
                <a:gd name="T69" fmla="*/ 413820859 h 711"/>
                <a:gd name="T70" fmla="*/ 2125438213 w 636"/>
                <a:gd name="T71" fmla="*/ 511219008 h 711"/>
                <a:gd name="T72" fmla="*/ 1963051071 w 636"/>
                <a:gd name="T73" fmla="*/ 584227128 h 711"/>
                <a:gd name="T74" fmla="*/ 2147483646 w 636"/>
                <a:gd name="T75" fmla="*/ 876381184 h 711"/>
                <a:gd name="T76" fmla="*/ 2147483646 w 636"/>
                <a:gd name="T77" fmla="*/ 1046747062 h 711"/>
                <a:gd name="T78" fmla="*/ 1859758437 w 636"/>
                <a:gd name="T79" fmla="*/ 1127912320 h 711"/>
                <a:gd name="T80" fmla="*/ 1719545899 w 636"/>
                <a:gd name="T81" fmla="*/ 1062980153 h 711"/>
                <a:gd name="T82" fmla="*/ 1594078660 w 636"/>
                <a:gd name="T83" fmla="*/ 1403792892 h 711"/>
                <a:gd name="T84" fmla="*/ 1298870515 w 636"/>
                <a:gd name="T85" fmla="*/ 1760838522 h 711"/>
                <a:gd name="T86" fmla="*/ 1062719107 w 636"/>
                <a:gd name="T87" fmla="*/ 1695906557 h 711"/>
                <a:gd name="T88" fmla="*/ 782294031 w 636"/>
                <a:gd name="T89" fmla="*/ 1842003579 h 711"/>
                <a:gd name="T90" fmla="*/ 664180556 w 636"/>
                <a:gd name="T91" fmla="*/ 2147483646 h 711"/>
                <a:gd name="T92" fmla="*/ 1011053904 w 636"/>
                <a:gd name="T93" fmla="*/ 2147483646 h 711"/>
                <a:gd name="T94" fmla="*/ 1070110641 w 636"/>
                <a:gd name="T95" fmla="*/ 2147483646 h 711"/>
                <a:gd name="T96" fmla="*/ 848704532 w 636"/>
                <a:gd name="T97" fmla="*/ 2147483646 h 711"/>
                <a:gd name="T98" fmla="*/ 464949052 w 636"/>
                <a:gd name="T99" fmla="*/ 2147483646 h 711"/>
                <a:gd name="T100" fmla="*/ 0 w 636"/>
                <a:gd name="T101" fmla="*/ 2147483646 h 711"/>
                <a:gd name="T102" fmla="*/ 73802036 w 636"/>
                <a:gd name="T103" fmla="*/ 2147483646 h 711"/>
                <a:gd name="T104" fmla="*/ 287816610 w 636"/>
                <a:gd name="T105" fmla="*/ 2147483646 h 711"/>
                <a:gd name="T106" fmla="*/ 125467239 w 636"/>
                <a:gd name="T107" fmla="*/ 2147483646 h 711"/>
                <a:gd name="T108" fmla="*/ 184486206 w 636"/>
                <a:gd name="T109" fmla="*/ 2147483646 h 711"/>
                <a:gd name="T110" fmla="*/ 273071311 w 636"/>
                <a:gd name="T111" fmla="*/ 2147483646 h 711"/>
                <a:gd name="T112" fmla="*/ 472302816 w 636"/>
                <a:gd name="T113" fmla="*/ 2147483646 h 711"/>
                <a:gd name="T114" fmla="*/ 686317390 w 636"/>
                <a:gd name="T115" fmla="*/ 2147483646 h 711"/>
                <a:gd name="T116" fmla="*/ 870841366 w 636"/>
                <a:gd name="T117" fmla="*/ 2147483646 h 711"/>
                <a:gd name="T118" fmla="*/ 1158657977 w 636"/>
                <a:gd name="T119" fmla="*/ 2147483646 h 711"/>
                <a:gd name="T120" fmla="*/ 1483356720 w 636"/>
                <a:gd name="T121" fmla="*/ 2147483646 h 7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36"/>
                <a:gd name="T184" fmla="*/ 0 h 711"/>
                <a:gd name="T185" fmla="*/ 636 w 636"/>
                <a:gd name="T186" fmla="*/ 711 h 7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北京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4102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099" y="1006730"/>
            <a:ext cx="8522387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电商平台车源发布量及用户关注度占比最高的品牌为宝马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系，奥迪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排名第二位，前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13.78%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14.31%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060319147"/>
              </p:ext>
            </p:extLst>
          </p:nvPr>
        </p:nvGraphicFramePr>
        <p:xfrm>
          <a:off x="4520743" y="2787541"/>
          <a:ext cx="408139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05001" y="2448987"/>
            <a:ext cx="1142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45224" y="2448987"/>
            <a:ext cx="1400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</a:t>
            </a: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248704158"/>
              </p:ext>
            </p:extLst>
          </p:nvPr>
        </p:nvGraphicFramePr>
        <p:xfrm>
          <a:off x="566582" y="2787540"/>
          <a:ext cx="3217789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4971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1-2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</a:t>
            </a: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2019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1-2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月新能源新车、二手车交易趋势变化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195353"/>
            <a:ext cx="7963749" cy="1384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年新能源车的开局良好，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月全国新能源汽车销量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141958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月批发达到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万台，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月因多种因素回落到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万台。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月新能源二手车同比增长率近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，相比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有所下降，但整体依然存在较高增长。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注：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新能源二手车监测样本选取自部分二手车交易数据</a:t>
            </a:r>
            <a:endParaRPr kumimoji="0" lang="en-US" altLang="zh-CN" sz="11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2.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新能源二手车同比增长率计算方式：（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年新能源二手车销量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-2018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年同期的值）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÷2018</a:t>
            </a:r>
            <a:r>
              <a:rPr kumimoji="0" lang="zh-CN" altLang="en-US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年同期的值*</a:t>
            </a:r>
            <a:r>
              <a:rPr kumimoji="0" lang="en-US" altLang="zh-CN" sz="11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100%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92486" y="2883058"/>
            <a:ext cx="25996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相比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年新能源二手车同比增长率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71540" y="2883058"/>
            <a:ext cx="1595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新能源汽车销量（辆）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1602954" y="3275120"/>
          <a:ext cx="5695495" cy="2753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月全国新能源二手车交易车型分析中，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级车型占比最高占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50.46%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；其次是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28.93%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。各车型占比情况小微车型依然占绝对主力，其中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级车型占比延续此前趋势。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占比维持稳定。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新能源二手车主要销售车型集中在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级及以下车型基本不变。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91735" y="562798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9" name="图表 8"/>
          <p:cNvGraphicFramePr>
            <a:graphicFrameLocks/>
          </p:cNvGraphicFramePr>
          <p:nvPr>
            <p:extLst/>
          </p:nvPr>
        </p:nvGraphicFramePr>
        <p:xfrm>
          <a:off x="1987462" y="2574730"/>
          <a:ext cx="4135664" cy="2902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8747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52958" y="1263139"/>
            <a:ext cx="7532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月，新能源二手车价格区间在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3-5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万元内的车辆市场占有量，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万以占比为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26.84%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-8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万区间车型具有较大潜力。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从价格占比看，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万以下的价格是新能源二手车的主要销售区间。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5368" y="5488241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/>
          </p:nvPr>
        </p:nvGraphicFramePr>
        <p:xfrm>
          <a:off x="2292580" y="2400040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8027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4" y="1392839"/>
            <a:ext cx="7436140" cy="646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月全国新能源二手车交易量情况区域分布：华东区占据一半市场保持领先，华北市场有较大潜力，西南市场表现同样突出，占比达到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13.64%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50128" y="5273582"/>
            <a:ext cx="2377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月新能源二手车区域分析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/>
          </p:nvPr>
        </p:nvGraphicFramePr>
        <p:xfrm>
          <a:off x="1612869" y="2224609"/>
          <a:ext cx="5732009" cy="316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30078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477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新能源二手车交易交易车辆使用年限在普遍在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月全国新能源二手车使用年限分析：使用年限在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年以下的最多，占比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75.2%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2-4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4-6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年占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比相差趋近，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新能源二手车使用年限在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年以上的交易占比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1.27%.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与传统二手车使用年限相比，新能源二手车的使用年限更短，主要由于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年以上的新能源车辆的保有量较低，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年以内的新能源车保有量是市场主流。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1180" y="5622436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/>
          </p:nvPr>
        </p:nvGraphicFramePr>
        <p:xfrm>
          <a:off x="2356332" y="2850384"/>
          <a:ext cx="4103914" cy="2902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3645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1-2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800099" y="2457446"/>
          <a:ext cx="7612380" cy="3871345"/>
        </p:xfrm>
        <a:graphic>
          <a:graphicData uri="http://schemas.openxmlformats.org/drawingml/2006/table">
            <a:tbl>
              <a:tblPr/>
              <a:tblGrid>
                <a:gridCol w="2322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　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初检量（台）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检测量（台）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认证量（台）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3184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1689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174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2028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1482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190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859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1187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180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1460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667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691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7523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5052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964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839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1205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1004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3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160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1462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480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355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3631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3287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28599" y="1171750"/>
            <a:ext cx="87553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Microsoft YaHei" charset="-122"/>
                <a:ea typeface="Microsoft YaHei" charset="-122"/>
                <a:cs typeface="Microsoft YaHei" charset="-122"/>
              </a:rPr>
              <a:t>2</a:t>
            </a: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月份因受春节假期影响，各项数据均低于一月份，但从第二周到第四周的走势来看，数据恢复状态良好。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2381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80.73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32.6%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i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2536818"/>
              </p:ext>
            </p:extLst>
          </p:nvPr>
        </p:nvGraphicFramePr>
        <p:xfrm>
          <a:off x="1595931" y="2184674"/>
          <a:ext cx="5914103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4114004" y="3524864"/>
            <a:ext cx="900743" cy="641820"/>
            <a:chOff x="8431192" y="1592063"/>
            <a:chExt cx="1063887" cy="881449"/>
          </a:xfrm>
          <a:solidFill>
            <a:schemeClr val="bg1">
              <a:lumMod val="50000"/>
            </a:schemeClr>
          </a:solidFill>
        </p:grpSpPr>
        <p:sp>
          <p:nvSpPr>
            <p:cNvPr id="7" name="下箭头 6"/>
            <p:cNvSpPr/>
            <p:nvPr/>
          </p:nvSpPr>
          <p:spPr>
            <a:xfrm>
              <a:off x="8546026" y="1592063"/>
              <a:ext cx="807308" cy="881449"/>
            </a:xfrm>
            <a:prstGeom prst="downArrow">
              <a:avLst>
                <a:gd name="adj1" fmla="val 60204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431192" y="1961897"/>
              <a:ext cx="1063887" cy="2936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32.6%</a:t>
              </a: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515155" y="1416676"/>
          <a:ext cx="5640946" cy="4726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6333184" y="2006355"/>
          <a:ext cx="2050964" cy="38664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5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5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j-ea"/>
                          <a:ea typeface="+mj-ea"/>
                        </a:rPr>
                        <a:t>品牌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本月占比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j-ea"/>
                          <a:ea typeface="+mj-ea"/>
                        </a:rPr>
                        <a:t>大众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j-ea"/>
                          <a:ea typeface="+mj-ea"/>
                        </a:rPr>
                        <a:t>15.30%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j-ea"/>
                          <a:ea typeface="+mj-ea"/>
                        </a:rPr>
                        <a:t>奥迪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j-ea"/>
                          <a:ea typeface="+mj-ea"/>
                        </a:rPr>
                        <a:t>14.20%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j-ea"/>
                          <a:ea typeface="+mj-ea"/>
                        </a:rPr>
                        <a:t>宝马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j-ea"/>
                          <a:ea typeface="+mj-ea"/>
                        </a:rPr>
                        <a:t>13.00%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j-ea"/>
                          <a:ea typeface="+mj-ea"/>
                        </a:rPr>
                        <a:t>奔驰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11.32%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丰田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7.23%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本田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6.73%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别克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5.32%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日产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4.73%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现代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4.33%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福特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3.95%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22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j-ea"/>
                          <a:ea typeface="+mj-ea"/>
                        </a:rPr>
                        <a:t>其他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j-ea"/>
                          <a:ea typeface="+mj-ea"/>
                        </a:rPr>
                        <a:t>13.89%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213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4" name="图表 3"/>
          <p:cNvGraphicFramePr>
            <a:graphicFrameLocks/>
          </p:cNvGraphicFramePr>
          <p:nvPr>
            <p:extLst/>
          </p:nvPr>
        </p:nvGraphicFramePr>
        <p:xfrm>
          <a:off x="824247" y="1442433"/>
          <a:ext cx="7521263" cy="440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40822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971546" y="5166360"/>
          <a:ext cx="7212336" cy="50607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015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15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30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</a:rPr>
                        <a:t>车龄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1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400" u="none" strike="noStrike">
                          <a:effectLst/>
                        </a:rPr>
                        <a:t>2年</a:t>
                      </a:r>
                      <a:endParaRPr lang="is-I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3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4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5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6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u="none" strike="noStrike">
                          <a:effectLst/>
                        </a:rPr>
                        <a:t>7</a:t>
                      </a:r>
                      <a:r>
                        <a:rPr lang="zh-CN" altLang="en-US" sz="1400" u="none" strike="noStrike">
                          <a:effectLst/>
                        </a:rPr>
                        <a:t>年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0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>
                          <a:effectLst/>
                        </a:rPr>
                        <a:t>占比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4%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</a:rPr>
                        <a:t>8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32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 dirty="0">
                          <a:effectLst/>
                        </a:rPr>
                        <a:t>2</a:t>
                      </a:r>
                      <a:r>
                        <a:rPr lang="en-US" sz="1400" u="none" strike="noStrike" dirty="0">
                          <a:effectLst/>
                        </a:rPr>
                        <a:t>1</a:t>
                      </a:r>
                      <a:r>
                        <a:rPr lang="mr-IN" sz="1400" u="none" strike="noStrike" dirty="0">
                          <a:effectLst/>
                        </a:rPr>
                        <a:t>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17%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>
                          <a:effectLst/>
                        </a:rPr>
                        <a:t>12%</a:t>
                      </a:r>
                      <a:endParaRPr lang="mr-IN" sz="1400" b="0" i="0" u="none" strike="noStrike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1400" u="none" strike="noStrike" dirty="0">
                          <a:effectLst/>
                        </a:rPr>
                        <a:t>10%</a:t>
                      </a:r>
                      <a:endParaRPr lang="mr-IN" sz="1400" b="0" i="0" u="none" strike="noStrike" dirty="0">
                        <a:solidFill>
                          <a:srgbClr val="000000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12700" marR="12700" marT="1270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/>
          </p:nvPr>
        </p:nvGraphicFramePr>
        <p:xfrm>
          <a:off x="1004552" y="1481069"/>
          <a:ext cx="7134896" cy="3464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59349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37740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月全国二手车交易量分别是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119.78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80.73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万辆，同比分别上涨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0.79%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4760"/>
              </p:ext>
            </p:extLst>
          </p:nvPr>
        </p:nvGraphicFramePr>
        <p:xfrm>
          <a:off x="535459" y="2278142"/>
          <a:ext cx="8073081" cy="3651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月二手车交易车型分析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466838" y="1006420"/>
            <a:ext cx="8175717" cy="102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月，全国二手车车型分析：基本型乘用车仍为主要流通车型，占比为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60.81%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，其次为货车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10.3%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，客车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9.75%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 7.11%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MPV5.73%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；基本乘用车、客车、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、挂车环比有所减少；其他车型、交叉车型、摩托车、低速载货车型环比均有所增加。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0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8105481"/>
              </p:ext>
            </p:extLst>
          </p:nvPr>
        </p:nvGraphicFramePr>
        <p:xfrm>
          <a:off x="90617" y="2111053"/>
          <a:ext cx="8954694" cy="4162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904662" y="2657384"/>
            <a:ext cx="3240800" cy="276999"/>
            <a:chOff x="4002467" y="2739982"/>
            <a:chExt cx="2929672" cy="276999"/>
          </a:xfrm>
        </p:grpSpPr>
        <p:sp>
          <p:nvSpPr>
            <p:cNvPr id="3" name="文本框 2"/>
            <p:cNvSpPr txBox="1"/>
            <p:nvPr/>
          </p:nvSpPr>
          <p:spPr>
            <a:xfrm>
              <a:off x="4002467" y="2739982"/>
              <a:ext cx="14828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4860324" y="2803442"/>
              <a:ext cx="156519" cy="15008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292809" y="2803442"/>
              <a:ext cx="156519" cy="15008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49328" y="2739982"/>
              <a:ext cx="14828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863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346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月全国各大区二手车交易分布较为集中：其中华东区占比近三分之一，为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32.8%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0.31%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。紧随其后的是中南和华北，分别是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23.5%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15.8%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中南、华北、东北、西北环比都下降，其中，华北地区下降幅度最大，为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1.26%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华东以及西南地区环比上升，其中西南地区上涨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月二手车交易量区域分析</a:t>
            </a:r>
            <a:endParaRPr lang="zh-CN" altLang="en-US" b="1" i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5489775"/>
              </p:ext>
            </p:extLst>
          </p:nvPr>
        </p:nvGraphicFramePr>
        <p:xfrm>
          <a:off x="522260" y="2817341"/>
          <a:ext cx="3917935" cy="3196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779608"/>
              </p:ext>
            </p:extLst>
          </p:nvPr>
        </p:nvGraphicFramePr>
        <p:xfrm>
          <a:off x="4572000" y="2805836"/>
          <a:ext cx="4067735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20239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月二手车交易车辆使用年限分析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276667" cy="1346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月，二手车使用年限在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41.89%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其次使用年限在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23.98%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年内占比为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23.71%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，环比增加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0.71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车龄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10.42%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，环比减少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6090883"/>
              </p:ext>
            </p:extLst>
          </p:nvPr>
        </p:nvGraphicFramePr>
        <p:xfrm>
          <a:off x="633289" y="2988058"/>
          <a:ext cx="3260188" cy="3065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186904"/>
              </p:ext>
            </p:extLst>
          </p:nvPr>
        </p:nvGraphicFramePr>
        <p:xfrm>
          <a:off x="4989757" y="3056238"/>
          <a:ext cx="3337461" cy="2997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6124673" y="4579388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680142" y="4579388"/>
            <a:ext cx="1067628" cy="3933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666548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5999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40.83%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月份上升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万元以下价格区间的二手车交易量同比上涨外，其他价格区间交易量同比均下降。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8175709"/>
              </p:ext>
            </p:extLst>
          </p:nvPr>
        </p:nvGraphicFramePr>
        <p:xfrm>
          <a:off x="228599" y="2816843"/>
          <a:ext cx="4583206" cy="342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1"/>
          <p:cNvSpPr txBox="1"/>
          <p:nvPr/>
        </p:nvSpPr>
        <p:spPr>
          <a:xfrm>
            <a:off x="1972322" y="4530782"/>
            <a:ext cx="1095759" cy="6200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6379766"/>
              </p:ext>
            </p:extLst>
          </p:nvPr>
        </p:nvGraphicFramePr>
        <p:xfrm>
          <a:off x="4346610" y="2816842"/>
          <a:ext cx="4583206" cy="34278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5379307" y="4479823"/>
            <a:ext cx="1696994" cy="72192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381000"/>
            <a:ext cx="6032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0" y="1204434"/>
            <a:ext cx="372846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月，有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个省市地区的二手乘用车交易均价超过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万元，其中天津市交易均价最高，为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13.46</a:t>
            </a: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solidFill>
                <a:prstClr val="black">
                  <a:lumMod val="95000"/>
                  <a:lumOff val="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80066"/>
              </p:ext>
            </p:extLst>
          </p:nvPr>
        </p:nvGraphicFramePr>
        <p:xfrm>
          <a:off x="453081" y="2486857"/>
          <a:ext cx="3558746" cy="3510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4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56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13.46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12.90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11.98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096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0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U$11:$AB$32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8391" y="2486857"/>
            <a:ext cx="4564384" cy="305118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8F8F8" mc:Ignorable="a14" a14:legacySpreadsheetColorIndex="18"/>
          </a:solidFill>
          <a:ln w="9525">
            <a:solidFill>
              <a:srgbClr xmlns:mc="http://schemas.openxmlformats.org/markup-compatibility/2006" xmlns:a14="http://schemas.microsoft.com/office/drawing/2010/main" val="9B9B9B" mc:Ignorable="a14" a14:legacySpreadsheetColorIndex="55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38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20522</TotalTime>
  <Words>2223</Words>
  <Application>Microsoft Office PowerPoint</Application>
  <PresentationFormat>全屏显示(4:3)</PresentationFormat>
  <Paragraphs>344</Paragraphs>
  <Slides>33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黑体</vt:lpstr>
      <vt:lpstr>华文行楷</vt:lpstr>
      <vt:lpstr>华文新魏</vt:lpstr>
      <vt:lpstr>微软雅黑</vt:lpstr>
      <vt:lpstr>微软雅黑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2202</cp:revision>
  <dcterms:created xsi:type="dcterms:W3CDTF">2016-02-18T09:25:00Z</dcterms:created>
  <dcterms:modified xsi:type="dcterms:W3CDTF">2019-04-01T04:14:19Z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