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39" r:id="rId1"/>
  </p:sldMasterIdLst>
  <p:notesMasterIdLst>
    <p:notesMasterId r:id="rId11"/>
  </p:notesMasterIdLst>
  <p:handoutMasterIdLst>
    <p:handoutMasterId r:id="rId12"/>
  </p:handoutMasterIdLst>
  <p:sldIdLst>
    <p:sldId id="256" r:id="rId2"/>
    <p:sldId id="334" r:id="rId3"/>
    <p:sldId id="330" r:id="rId4"/>
    <p:sldId id="331" r:id="rId5"/>
    <p:sldId id="306" r:id="rId6"/>
    <p:sldId id="297" r:id="rId7"/>
    <p:sldId id="317" r:id="rId8"/>
    <p:sldId id="335" r:id="rId9"/>
    <p:sldId id="267" r:id="rId10"/>
  </p:sldIdLst>
  <p:sldSz cx="9144000" cy="6858000" type="screen4x3"/>
  <p:notesSz cx="6797675" cy="9872663"/>
  <p:defaultTextStyle>
    <a:defPPr>
      <a:defRPr lang="zh-CN"/>
    </a:defPPr>
    <a:lvl1pPr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09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69CF1AB2-1976-4502-BF36-3FF5EA218861}" styleName="中度样式 4 - 强调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中度样式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34587" autoAdjust="0"/>
    <p:restoredTop sz="94595" autoAdjust="0"/>
  </p:normalViewPr>
  <p:slideViewPr>
    <p:cSldViewPr>
      <p:cViewPr varScale="1">
        <p:scale>
          <a:sx n="89" d="100"/>
          <a:sy n="89" d="100"/>
        </p:scale>
        <p:origin x="546" y="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40" d="100"/>
          <a:sy n="40" d="100"/>
        </p:scale>
        <p:origin x="-1542" y="-108"/>
      </p:cViewPr>
      <p:guideLst>
        <p:guide orient="horz" pos="3109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_rels/viewProps.xml.rels><?xml version="1.0" encoding="UTF-8" standalone="yes"?>
<Relationships xmlns="http://schemas.openxmlformats.org/package/2006/relationships"><Relationship Id="rId2" Type="http://schemas.openxmlformats.org/officeDocument/2006/relationships/slide" Target="slides/slide9.xml"/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kumimoji="1" sz="1200">
                <a:latin typeface="Times New Roman" pitchFamily="18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kumimoji="1" sz="1200">
                <a:latin typeface="Times New Roman" pitchFamily="18" charset="0"/>
              </a:defRPr>
            </a:lvl1pPr>
          </a:lstStyle>
          <a:p>
            <a:fld id="{E66DBB69-B731-49A1-986D-328AED60B40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92478525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07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30275" y="739775"/>
            <a:ext cx="4938713" cy="3703638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819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689475"/>
            <a:ext cx="4984750" cy="44434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819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 eaLnBrk="1" hangingPunct="1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19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378950"/>
            <a:ext cx="2946400" cy="493713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fld id="{B29C3EC6-B657-44E5-98A7-29E321C074C9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0807886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Times New Roman" pitchFamily="18" charset="0"/>
        <a:ea typeface="宋体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29C3EC6-B657-44E5-98A7-29E321C074C9}" type="slidenum">
              <a:rPr lang="en-US" altLang="zh-CN" smtClean="0"/>
              <a:pPr/>
              <a:t>8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9613595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5E56E3-6AF0-48FC-BC27-75612B22C135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209A1E-48E3-4996-B840-E251923392E4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BF875AF-9F7A-4F1C-934C-D119044FE020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14400" y="762000"/>
            <a:ext cx="80010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914400" y="2362200"/>
            <a:ext cx="8001000" cy="3429000"/>
          </a:xfrm>
        </p:spPr>
        <p:txBody>
          <a:bodyPr/>
          <a:lstStyle/>
          <a:p>
            <a:pPr lvl="0"/>
            <a:endParaRPr lang="zh-CN" altLang="en-US" noProof="0" smtClean="0"/>
          </a:p>
        </p:txBody>
      </p:sp>
      <p:sp>
        <p:nvSpPr>
          <p:cNvPr id="4" name="Rectangle 8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r>
              <a:rPr lang="en-US" altLang="zh-CN"/>
              <a:t>	</a:t>
            </a:r>
          </a:p>
        </p:txBody>
      </p:sp>
      <p:sp>
        <p:nvSpPr>
          <p:cNvPr id="5" name="Rectangle 10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2742489-9FF3-4CA9-96DE-4EDB5555126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6" name="Rectangle 18"/>
          <p:cNvSpPr>
            <a:spLocks noGrp="1" noChangeArrowheads="1"/>
          </p:cNvSpPr>
          <p:nvPr>
            <p:ph type="ftr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zh-CN" altLang="en-US" dirty="0"/>
              <a:t>上海市信息中心汽车产业研究室</a:t>
            </a:r>
            <a:br>
              <a:rPr lang="zh-CN" altLang="en-US" dirty="0"/>
            </a:br>
            <a:r>
              <a:rPr lang="zh-CN" altLang="en-US" dirty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>
                <a:ea typeface="+mn-ea"/>
              </a:rPr>
              <a:t>5</a:t>
            </a:r>
            <a:r>
              <a:rPr lang="zh-CN" altLang="en-US" dirty="0">
                <a:ea typeface="+mn-ea"/>
              </a:rPr>
              <a:t>号楼    邮编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>
                <a:ea typeface="+mn-ea"/>
              </a:rPr>
              <a:t>电话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>
                <a:ea typeface="+mn-ea"/>
              </a:rPr>
              <a:t>传真</a:t>
            </a:r>
            <a:r>
              <a:rPr lang="zh-CN" altLang="en-US" dirty="0" smtClean="0">
                <a:ea typeface="+mn-ea"/>
              </a:rPr>
              <a:t>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711FA3B-F71C-4996-930F-95046E10E1B2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E708D1F-62C3-4E60-8C37-D399D1BCB383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BC4C1-D66A-478E-B873-D6CC1EF78A3D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43BAAB-C4D4-4398-9368-7F08F393430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1333FE0-D4BC-489E-8591-FFB0EFAA0EFC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418C4-7AB9-4DA8-A3EA-B7093B94318A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9E83965-FB08-45B8-B971-F2B8353E77A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CDDB06-0AB5-43E5-92D4-91C04630E7D1}" type="slidenum">
              <a:rPr lang="en-US" altLang="zh-CN" smtClean="0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4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r>
              <a:rPr lang="zh-CN" altLang="en-US" dirty="0" smtClean="0"/>
              <a:t>上海市信息中心汽车产业研究室</a:t>
            </a:r>
            <a:br>
              <a:rPr lang="zh-CN" altLang="en-US" dirty="0" smtClean="0"/>
            </a:br>
            <a:r>
              <a:rPr lang="zh-CN" altLang="en-US" dirty="0" smtClean="0">
                <a:ea typeface="+mn-ea"/>
              </a:rPr>
              <a:t>地址：华山路</a:t>
            </a:r>
            <a:r>
              <a:rPr lang="en-US" altLang="zh-CN" dirty="0" smtClean="0">
                <a:ea typeface="+mn-ea"/>
              </a:rPr>
              <a:t>10713</a:t>
            </a:r>
            <a:r>
              <a:rPr lang="zh-CN" altLang="en-US" dirty="0" smtClean="0">
                <a:ea typeface="+mn-ea"/>
              </a:rPr>
              <a:t>号</a:t>
            </a:r>
            <a:r>
              <a:rPr lang="en-US" altLang="zh-CN" dirty="0" smtClean="0">
                <a:ea typeface="+mn-ea"/>
              </a:rPr>
              <a:t>5</a:t>
            </a:r>
            <a:r>
              <a:rPr lang="zh-CN" altLang="en-US" dirty="0" smtClean="0">
                <a:ea typeface="+mn-ea"/>
              </a:rPr>
              <a:t>号楼    邮编：</a:t>
            </a:r>
            <a:r>
              <a:rPr lang="en-US" altLang="zh-CN" dirty="0" smtClean="0">
                <a:ea typeface="+mn-ea"/>
              </a:rPr>
              <a:t>300050  </a:t>
            </a:r>
            <a:r>
              <a:rPr lang="zh-CN" altLang="en-US" dirty="0" smtClean="0">
                <a:ea typeface="+mn-ea"/>
              </a:rPr>
              <a:t>电话：</a:t>
            </a:r>
            <a:r>
              <a:rPr lang="en-US" altLang="zh-CN" dirty="0" smtClean="0">
                <a:ea typeface="+mn-ea"/>
              </a:rPr>
              <a:t>13313131313  </a:t>
            </a:r>
            <a:r>
              <a:rPr lang="zh-CN" altLang="en-US" dirty="0" smtClean="0">
                <a:ea typeface="+mn-ea"/>
              </a:rPr>
              <a:t>传真：</a:t>
            </a:r>
            <a:r>
              <a:rPr lang="en-US" altLang="zh-CN" dirty="0" smtClean="0">
                <a:ea typeface="+mn-ea"/>
              </a:rPr>
              <a:t>133511173</a:t>
            </a:r>
            <a:r>
              <a:rPr lang="en-US" altLang="zh-CN" dirty="0" smtClean="0"/>
              <a:t> </a:t>
            </a:r>
            <a:endParaRPr lang="en-US" altLang="zh-CN" dirty="0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353A82-4581-4DF8-A66D-C48856731B5B}" type="slidenum">
              <a:rPr lang="en-US" altLang="zh-CN" smtClean="0"/>
              <a:pPr/>
              <a:t>‹#›</a:t>
            </a:fld>
            <a:endParaRPr lang="en-US" altLang="zh-CN"/>
          </a:p>
        </p:txBody>
      </p:sp>
      <p:sp>
        <p:nvSpPr>
          <p:cNvPr id="7" name="Rectangle 17"/>
          <p:cNvSpPr>
            <a:spLocks noChangeArrowheads="1"/>
          </p:cNvSpPr>
          <p:nvPr userDrawn="1"/>
        </p:nvSpPr>
        <p:spPr bwMode="auto">
          <a:xfrm>
            <a:off x="3962400" y="2819400"/>
            <a:ext cx="9144000" cy="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1pPr>
            <a:lvl2pPr marL="742950" indent="-28575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2pPr>
            <a:lvl3pPr marL="11430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3pPr>
            <a:lvl4pPr marL="16002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4pPr>
            <a:lvl5pPr marL="2057400" indent="-228600" eaLnBrk="0" hangingPunct="0"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 sz="1400">
                <a:solidFill>
                  <a:schemeClr val="tx1"/>
                </a:solidFill>
                <a:latin typeface="Arial" charset="0"/>
                <a:ea typeface="宋体" pitchFamily="2" charset="-122"/>
              </a:defRPr>
            </a:lvl9pPr>
          </a:lstStyle>
          <a:p>
            <a:pPr algn="r" eaLnBrk="1" hangingPunct="1">
              <a:defRPr/>
            </a:pPr>
            <a:endParaRPr lang="zh-CN" altLang="en-US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40" r:id="rId1"/>
    <p:sldLayoutId id="2147484041" r:id="rId2"/>
    <p:sldLayoutId id="2147484042" r:id="rId3"/>
    <p:sldLayoutId id="2147484043" r:id="rId4"/>
    <p:sldLayoutId id="2147484044" r:id="rId5"/>
    <p:sldLayoutId id="2147484045" r:id="rId6"/>
    <p:sldLayoutId id="2147484046" r:id="rId7"/>
    <p:sldLayoutId id="2147484047" r:id="rId8"/>
    <p:sldLayoutId id="2147484048" r:id="rId9"/>
    <p:sldLayoutId id="2147484049" r:id="rId10"/>
    <p:sldLayoutId id="2147484050" r:id="rId11"/>
    <p:sldLayoutId id="2147484051" r:id="rId12"/>
  </p:sldLayoutIdLst>
  <p:hf hdr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C:\Users\Administrator\AppData\Roaming\Tencent\Users\544216252\QQ\WinTemp\RichOle\@${B28T]N]46%R_QB~MB8QD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-1"/>
            <a:ext cx="9144000" cy="6903559"/>
          </a:xfrm>
          <a:prstGeom prst="rect">
            <a:avLst/>
          </a:prstGeom>
          <a:noFill/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583"/>
            <a:ext cx="9144000" cy="689300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9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857232"/>
            <a:ext cx="6834310" cy="976330"/>
          </a:xfrm>
        </p:spPr>
        <p:txBody>
          <a:bodyPr>
            <a:normAutofit fontScale="90000"/>
          </a:bodyPr>
          <a:lstStyle/>
          <a:p>
            <a:pPr eaLnBrk="1" hangingPunct="1"/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32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3200" dirty="0" smtClean="0">
                <a:latin typeface="黑体" pitchFamily="49" charset="-122"/>
                <a:ea typeface="黑体" pitchFamily="49" charset="-122"/>
              </a:rPr>
              <a:t>月上海各车型上牌量同比情况</a:t>
            </a:r>
          </a:p>
        </p:txBody>
      </p:sp>
      <p:graphicFrame>
        <p:nvGraphicFramePr>
          <p:cNvPr id="238342" name="Group 4870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932854743"/>
              </p:ext>
            </p:extLst>
          </p:nvPr>
        </p:nvGraphicFramePr>
        <p:xfrm>
          <a:off x="1500166" y="2143116"/>
          <a:ext cx="6608763" cy="393858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541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0925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 anchorCtr="1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进口小客车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（含轿车）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-12.09%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国产轿车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44008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4014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小型客车</a:t>
                      </a:r>
                    </a:p>
                    <a:p>
                      <a:pPr marL="0" marR="0" lvl="0" indent="0" algn="ctr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（除轿车）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46315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-8.55%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大型客车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-56.82%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21.68%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1053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-51.14%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小型货车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687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198.70%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3265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-22.41%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3657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大型货车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1386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262.83%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-13.64%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-33.93%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500111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32409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111868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614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614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84BF272-735A-4879-82F5-F45F4EFB2653}" type="slidenum">
              <a:rPr lang="en-US" altLang="zh-CN"/>
              <a:pPr/>
              <a:t>2</a:t>
            </a:fld>
            <a:endParaRPr lang="en-US" altLang="zh-CN" dirty="0"/>
          </a:p>
        </p:txBody>
      </p:sp>
      <p:sp>
        <p:nvSpPr>
          <p:cNvPr id="614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78585"/>
            <a:ext cx="2895600" cy="442890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 smtClean="0"/>
              <a:t>上海市信息中心汽车产业研究室</a:t>
            </a:r>
            <a:br>
              <a:rPr lang="zh-CN" altLang="en-US" sz="1000" dirty="0" smtClean="0"/>
            </a:br>
            <a:r>
              <a:rPr lang="zh-CN" altLang="en-US" sz="1000" dirty="0" smtClean="0">
                <a:ea typeface="宋体" pitchFamily="2" charset="-122"/>
              </a:rPr>
              <a:t>地址：华山路</a:t>
            </a:r>
            <a:r>
              <a:rPr lang="en-US" altLang="zh-CN" sz="1000" dirty="0" smtClean="0">
                <a:ea typeface="宋体" pitchFamily="2" charset="-122"/>
              </a:rPr>
              <a:t>1076</a:t>
            </a:r>
            <a:r>
              <a:rPr lang="zh-CN" altLang="en-US" sz="1000" dirty="0" smtClean="0">
                <a:ea typeface="宋体" pitchFamily="2" charset="-122"/>
              </a:rPr>
              <a:t>号</a:t>
            </a:r>
            <a:r>
              <a:rPr lang="en-US" altLang="zh-CN" sz="1000" dirty="0" smtClean="0">
                <a:ea typeface="宋体" pitchFamily="2" charset="-122"/>
              </a:rPr>
              <a:t>3</a:t>
            </a:r>
            <a:r>
              <a:rPr lang="zh-CN" altLang="en-US" sz="1000" dirty="0" smtClean="0">
                <a:ea typeface="宋体" pitchFamily="2" charset="-122"/>
              </a:rPr>
              <a:t>号楼    邮编：</a:t>
            </a:r>
            <a:r>
              <a:rPr lang="en-US" altLang="zh-CN" sz="1000" dirty="0" smtClean="0">
                <a:ea typeface="宋体" pitchFamily="2" charset="-122"/>
              </a:rPr>
              <a:t>200050  </a:t>
            </a:r>
          </a:p>
          <a:p>
            <a:r>
              <a:rPr lang="zh-CN" altLang="en-US" sz="1000" dirty="0" smtClean="0">
                <a:ea typeface="宋体" pitchFamily="2" charset="-122"/>
              </a:rPr>
              <a:t>电话：</a:t>
            </a:r>
            <a:r>
              <a:rPr lang="en-US" altLang="zh-CN" sz="1000" dirty="0" smtClean="0"/>
              <a:t>62120878</a:t>
            </a:r>
            <a:r>
              <a:rPr lang="en-US" altLang="zh-CN" sz="1000" dirty="0" smtClean="0">
                <a:ea typeface="宋体" pitchFamily="2" charset="-122"/>
              </a:rPr>
              <a:t>  </a:t>
            </a:r>
            <a:r>
              <a:rPr lang="zh-CN" altLang="en-US" sz="1000" dirty="0" smtClean="0">
                <a:ea typeface="宋体" pitchFamily="2" charset="-122"/>
              </a:rPr>
              <a:t>传真：</a:t>
            </a:r>
            <a:r>
              <a:rPr lang="en-US" altLang="zh-CN" sz="1000" dirty="0" smtClean="0">
                <a:ea typeface="宋体" pitchFamily="2" charset="-122"/>
              </a:rPr>
              <a:t>52383989</a:t>
            </a:r>
            <a:endParaRPr lang="en-US" altLang="zh-CN" sz="1000" dirty="0" smtClean="0"/>
          </a:p>
        </p:txBody>
      </p:sp>
      <p:sp>
        <p:nvSpPr>
          <p:cNvPr id="6150" name="Rectangle 1028"/>
          <p:cNvSpPr>
            <a:spLocks noChangeArrowheads="1"/>
          </p:cNvSpPr>
          <p:nvPr/>
        </p:nvSpPr>
        <p:spPr bwMode="auto">
          <a:xfrm>
            <a:off x="2584450" y="4810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1" name="Rectangle 1035"/>
          <p:cNvSpPr>
            <a:spLocks noChangeArrowheads="1"/>
          </p:cNvSpPr>
          <p:nvPr/>
        </p:nvSpPr>
        <p:spPr bwMode="auto">
          <a:xfrm>
            <a:off x="2584450" y="1019175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2" name="Rectangle 1042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3" name="Rectangle 1049"/>
          <p:cNvSpPr>
            <a:spLocks noChangeArrowheads="1"/>
          </p:cNvSpPr>
          <p:nvPr/>
        </p:nvSpPr>
        <p:spPr bwMode="auto">
          <a:xfrm>
            <a:off x="2584450" y="836613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4" name="Rectangle 1056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5" name="Rectangle 1063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6" name="Rectangle 1070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6157" name="Rectangle 1077"/>
          <p:cNvSpPr>
            <a:spLocks noChangeArrowheads="1"/>
          </p:cNvSpPr>
          <p:nvPr/>
        </p:nvSpPr>
        <p:spPr bwMode="auto">
          <a:xfrm>
            <a:off x="2584450" y="471488"/>
            <a:ext cx="39735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 eaLnBrk="1" hangingPunct="1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3" name="Rectangle 2"/>
          <p:cNvSpPr>
            <a:spLocks noGrp="1" noChangeArrowheads="1"/>
          </p:cNvSpPr>
          <p:nvPr>
            <p:ph type="title"/>
          </p:nvPr>
        </p:nvSpPr>
        <p:spPr>
          <a:xfrm>
            <a:off x="-32" y="1006464"/>
            <a:ext cx="8001000" cy="779462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近几年上海车辆月度上牌数累计情况</a:t>
            </a:r>
          </a:p>
        </p:txBody>
      </p:sp>
      <p:sp>
        <p:nvSpPr>
          <p:cNvPr id="7170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7172" name="页脚占位符 5"/>
          <p:cNvSpPr>
            <a:spLocks noGrp="1"/>
          </p:cNvSpPr>
          <p:nvPr>
            <p:ph type="ftr" sz="quarter" idx="11"/>
          </p:nvPr>
        </p:nvSpPr>
        <p:spPr>
          <a:xfrm>
            <a:off x="3124200" y="6237312"/>
            <a:ext cx="2895600" cy="484163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7171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2593C078-7EA0-40C3-A6B3-D4408DA7A2EA}" type="slidenum">
              <a:rPr lang="en-US" altLang="zh-CN"/>
              <a:pPr/>
              <a:t>3</a:t>
            </a:fld>
            <a:endParaRPr lang="en-US" altLang="zh-CN"/>
          </a:p>
        </p:txBody>
      </p:sp>
      <p:sp>
        <p:nvSpPr>
          <p:cNvPr id="7174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5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6" name="Rectangle 13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7" name="Rectangle 15"/>
          <p:cNvSpPr>
            <a:spLocks noChangeArrowheads="1"/>
          </p:cNvSpPr>
          <p:nvPr/>
        </p:nvSpPr>
        <p:spPr bwMode="auto">
          <a:xfrm>
            <a:off x="0" y="17049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8" name="Rectangle 17"/>
          <p:cNvSpPr>
            <a:spLocks noChangeArrowheads="1"/>
          </p:cNvSpPr>
          <p:nvPr/>
        </p:nvSpPr>
        <p:spPr bwMode="auto">
          <a:xfrm>
            <a:off x="0" y="177641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79" name="Rectangle 1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0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1" name="Rectangle 23"/>
          <p:cNvSpPr>
            <a:spLocks noChangeArrowheads="1"/>
          </p:cNvSpPr>
          <p:nvPr/>
        </p:nvSpPr>
        <p:spPr bwMode="auto">
          <a:xfrm>
            <a:off x="0" y="16668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2" name="Rectangle 25"/>
          <p:cNvSpPr>
            <a:spLocks noChangeArrowheads="1"/>
          </p:cNvSpPr>
          <p:nvPr/>
        </p:nvSpPr>
        <p:spPr bwMode="auto">
          <a:xfrm>
            <a:off x="0" y="180022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3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4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5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6" name="Rectangle 3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7" name="Rectangle 3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8" name="Rectangle 3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89" name="Rectangle 3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0" name="Rectangle 4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1" name="Rectangle 19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2" name="Rectangle 20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3" name="Rectangle 20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4" name="Rectangle 20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5" name="Rectangle 29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6" name="Rectangle 3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7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8" name="Rectangle 3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199" name="Rectangle 33"/>
          <p:cNvSpPr>
            <a:spLocks noChangeArrowheads="1"/>
          </p:cNvSpPr>
          <p:nvPr/>
        </p:nvSpPr>
        <p:spPr bwMode="auto">
          <a:xfrm>
            <a:off x="762000" y="1965325"/>
            <a:ext cx="10904538" cy="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7200" name="Rectangle 3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endParaRPr lang="zh-CN" altLang="en-US"/>
          </a:p>
        </p:txBody>
      </p:sp>
      <p:sp>
        <p:nvSpPr>
          <p:cNvPr id="7201" name="Rectangle 36"/>
          <p:cNvSpPr>
            <a:spLocks noChangeArrowheads="1"/>
          </p:cNvSpPr>
          <p:nvPr/>
        </p:nvSpPr>
        <p:spPr bwMode="auto">
          <a:xfrm>
            <a:off x="790575" y="2297113"/>
            <a:ext cx="8088313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6705" y="1920386"/>
            <a:ext cx="7487703" cy="4300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7" name="Rectangle 2"/>
          <p:cNvSpPr>
            <a:spLocks noGrp="1" noChangeArrowheads="1"/>
          </p:cNvSpPr>
          <p:nvPr>
            <p:ph type="title"/>
          </p:nvPr>
        </p:nvSpPr>
        <p:spPr>
          <a:xfrm>
            <a:off x="57176" y="857240"/>
            <a:ext cx="82296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近几年上海车辆月度上牌数量情况</a:t>
            </a:r>
          </a:p>
        </p:txBody>
      </p:sp>
      <p:sp>
        <p:nvSpPr>
          <p:cNvPr id="8194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8196" name="页脚占位符 5"/>
          <p:cNvSpPr>
            <a:spLocks noGrp="1"/>
          </p:cNvSpPr>
          <p:nvPr>
            <p:ph type="ftr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  <p:sp>
        <p:nvSpPr>
          <p:cNvPr id="8195" name="灯片编号占位符 4"/>
          <p:cNvSpPr>
            <a:spLocks noGrp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9142AEA4-219D-4603-A3F0-EC76EAB6320E}" type="slidenum">
              <a:rPr lang="en-US" altLang="zh-CN"/>
              <a:pPr/>
              <a:t>4</a:t>
            </a:fld>
            <a:endParaRPr lang="en-US" altLang="zh-CN"/>
          </a:p>
        </p:txBody>
      </p:sp>
      <p:sp>
        <p:nvSpPr>
          <p:cNvPr id="8198" name="Rectangle 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199" name="Rectangle 1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0" name="Rectangle 1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1" name="Rectangle 1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2" name="Rectangle 19"/>
          <p:cNvSpPr>
            <a:spLocks noChangeArrowheads="1"/>
          </p:cNvSpPr>
          <p:nvPr/>
        </p:nvSpPr>
        <p:spPr bwMode="auto">
          <a:xfrm>
            <a:off x="0" y="17573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3" name="Rectangle 2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4" name="Rectangle 23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5" name="Rectangle 25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6" name="Rectangle 27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7" name="Rectangle 29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8" name="Rectangle 31"/>
          <p:cNvSpPr>
            <a:spLocks noChangeArrowheads="1"/>
          </p:cNvSpPr>
          <p:nvPr/>
        </p:nvSpPr>
        <p:spPr bwMode="auto">
          <a:xfrm>
            <a:off x="0" y="1795463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09" name="Rectangle 33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0" name="Rectangle 35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1" name="Rectangle 38"/>
          <p:cNvSpPr>
            <a:spLocks noChangeArrowheads="1"/>
          </p:cNvSpPr>
          <p:nvPr/>
        </p:nvSpPr>
        <p:spPr bwMode="auto">
          <a:xfrm>
            <a:off x="0" y="18859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2" name="Rectangle 40"/>
          <p:cNvSpPr>
            <a:spLocks noChangeArrowheads="1"/>
          </p:cNvSpPr>
          <p:nvPr/>
        </p:nvSpPr>
        <p:spPr bwMode="auto">
          <a:xfrm>
            <a:off x="0" y="1976438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3" name="Rectangle 42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5" name="Rectangle 25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6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7" name="Rectangle 2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8" name="Rectangle 2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19" name="Rectangle 29"/>
          <p:cNvSpPr>
            <a:spLocks noChangeArrowheads="1"/>
          </p:cNvSpPr>
          <p:nvPr/>
        </p:nvSpPr>
        <p:spPr bwMode="auto">
          <a:xfrm>
            <a:off x="539750" y="1976438"/>
            <a:ext cx="951230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pPr algn="r" eaLnBrk="1" hangingPunct="1"/>
            <a:endParaRPr lang="zh-CN" altLang="en-US"/>
          </a:p>
        </p:txBody>
      </p:sp>
      <p:sp>
        <p:nvSpPr>
          <p:cNvPr id="8220" name="Rectangle 3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sp>
        <p:nvSpPr>
          <p:cNvPr id="8221" name="Rectangle 32"/>
          <p:cNvSpPr>
            <a:spLocks noChangeArrowheads="1"/>
          </p:cNvSpPr>
          <p:nvPr/>
        </p:nvSpPr>
        <p:spPr bwMode="auto">
          <a:xfrm>
            <a:off x="-1114425" y="2325688"/>
            <a:ext cx="5429250" cy="46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>
            <a:spAutoFit/>
          </a:bodyPr>
          <a:lstStyle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912216"/>
            <a:ext cx="7488832" cy="438404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1" name="Rectangle 4098"/>
          <p:cNvSpPr>
            <a:spLocks noGrp="1" noChangeArrowheads="1"/>
          </p:cNvSpPr>
          <p:nvPr>
            <p:ph type="title"/>
          </p:nvPr>
        </p:nvSpPr>
        <p:spPr>
          <a:xfrm>
            <a:off x="142900" y="857232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月上海上牌进口车来源国情况 </a:t>
            </a:r>
          </a:p>
        </p:txBody>
      </p:sp>
      <p:graphicFrame>
        <p:nvGraphicFramePr>
          <p:cNvPr id="240803" name="Group 5283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171709173"/>
              </p:ext>
            </p:extLst>
          </p:nvPr>
        </p:nvGraphicFramePr>
        <p:xfrm>
          <a:off x="1285852" y="2285992"/>
          <a:ext cx="6678612" cy="3659831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09675"/>
                <a:gridCol w="1093787"/>
                <a:gridCol w="1093788"/>
                <a:gridCol w="1093787"/>
                <a:gridCol w="1093788"/>
                <a:gridCol w="1093787"/>
              </a:tblGrid>
              <a:tr h="695325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国别</a:t>
                      </a:r>
                      <a:endParaRPr kumimoji="0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L="9525" marR="9525" marT="9527" marB="0" anchor="ctr" anchorCtr="1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3127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德国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2251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31.56%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8010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-11.03%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日本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1110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73.17%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0.91%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3230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-10.85%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美国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1319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-18.13%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英国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52.65%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-3.63%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1090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-17.98%</a:t>
                      </a:r>
                    </a:p>
                  </a:txBody>
                  <a:tcPr marL="9525" marR="9525" marT="9525" marB="0" anchor="ctr" anchorCtr="1"/>
                </a:tc>
              </a:tr>
              <a:tr h="287338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瑞典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55.88%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506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9.76%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意大利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5.21%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-19.20%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-19.80%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法国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400.00%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25.00%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-40.00%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韩国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-86.96%</a:t>
                      </a:r>
                    </a:p>
                  </a:txBody>
                  <a:tcPr marL="9525" marR="9525" marT="9525" marB="0" anchor="ctr" anchorCtr="1"/>
                </a:tc>
              </a:tr>
              <a:tr h="284163">
                <a:tc>
                  <a:txBody>
                    <a:bodyPr/>
                    <a:lstStyle/>
                    <a:p>
                      <a:pPr algn="ctr" fontAlgn="ctr"/>
                      <a:r>
                        <a:rPr lang="zh-CN" altLang="en-US" sz="1800" b="0" i="0" u="none" strike="noStrike">
                          <a:effectLst/>
                          <a:latin typeface="宋体" panose="02010600030101010101" pitchFamily="2" charset="-122"/>
                          <a:ea typeface="宋体" panose="02010600030101010101" pitchFamily="2" charset="-122"/>
                        </a:rPr>
                        <a:t>奥地利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altLang="zh-CN" sz="1800" b="0" i="0" u="none" strike="noStrike" dirty="0" smtClean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</a:t>
                      </a:r>
                      <a:endParaRPr lang="en-US" sz="1800" b="0" i="0" u="none" strike="noStrike" dirty="0">
                        <a:effectLst/>
                        <a:latin typeface="Times New Roman" panose="02020603050405020304" pitchFamily="18" charset="0"/>
                        <a:ea typeface="宋体" panose="02010600030101010101" pitchFamily="2" charset="-122"/>
                      </a:endParaRPr>
                    </a:p>
                  </a:txBody>
                  <a:tcPr marL="9525" marR="9525" marT="9525" marB="0" anchor="ctr" anchorCtr="1"/>
                </a:tc>
              </a:tr>
              <a:tr h="3651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  <a:ea typeface="宋体" pitchFamily="2" charset="-122"/>
                      </a:endParaRPr>
                    </a:p>
                  </a:txBody>
                  <a:tcPr marT="45722" marB="45722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4316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41.05%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-2.73%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14581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-12.09%</a:t>
                      </a:r>
                    </a:p>
                  </a:txBody>
                  <a:tcPr marL="9525" marR="9525" marT="9525" marB="0" anchor="ctr" anchorCtr="1"/>
                </a:tc>
              </a:tr>
            </a:tbl>
          </a:graphicData>
        </a:graphic>
      </p:graphicFrame>
      <p:sp>
        <p:nvSpPr>
          <p:cNvPr id="9218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9219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D7480DB1-417F-4698-9F58-E235BB452F9B}" type="slidenum">
              <a:rPr lang="en-US" altLang="zh-CN"/>
              <a:pPr/>
              <a:t>5</a:t>
            </a:fld>
            <a:endParaRPr lang="en-US" altLang="zh-CN"/>
          </a:p>
        </p:txBody>
      </p:sp>
      <p:sp>
        <p:nvSpPr>
          <p:cNvPr id="9220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357554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5" name="Rectangle 2"/>
          <p:cNvSpPr>
            <a:spLocks noGrp="1" noChangeArrowheads="1"/>
          </p:cNvSpPr>
          <p:nvPr>
            <p:ph type="title"/>
          </p:nvPr>
        </p:nvSpPr>
        <p:spPr>
          <a:xfrm>
            <a:off x="21433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月上海国产轿车分类型上牌情况 </a:t>
            </a:r>
          </a:p>
        </p:txBody>
      </p:sp>
      <p:graphicFrame>
        <p:nvGraphicFramePr>
          <p:cNvPr id="239244" name="Group 3724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2554145863"/>
              </p:ext>
            </p:extLst>
          </p:nvPr>
        </p:nvGraphicFramePr>
        <p:xfrm>
          <a:off x="1285852" y="2143116"/>
          <a:ext cx="6604000" cy="379095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33350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5410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7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豪华型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16.00%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-11.60%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6160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-8.46%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中高级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3879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52.42%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12841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4.14%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中级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4456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73.18%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27.94%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15571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10.96%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普及型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2921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74.81%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8.83%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9242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-7.63%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微型</a:t>
                      </a:r>
                      <a:endParaRPr kumimoji="1" lang="zh-CN" altLang="en-US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-62.96%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233.33%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194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-52.33%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5"/>
                  </a:ext>
                </a:extLst>
              </a:tr>
              <a:tr h="515979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3" marB="45723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12755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57.12%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13.56%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44008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1.16%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</a:tbl>
          </a:graphicData>
        </a:graphic>
      </p:graphicFrame>
      <p:sp>
        <p:nvSpPr>
          <p:cNvPr id="10242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0243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E8198A21-6D86-4513-B10A-8468C373FDFA}" type="slidenum">
              <a:rPr lang="en-US" altLang="zh-CN"/>
              <a:pPr/>
              <a:t>6</a:t>
            </a:fld>
            <a:endParaRPr lang="en-US" altLang="zh-CN"/>
          </a:p>
        </p:txBody>
      </p:sp>
      <p:sp>
        <p:nvSpPr>
          <p:cNvPr id="10244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207147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>
          <a:xfrm>
            <a:off x="357158" y="857240"/>
            <a:ext cx="8001000" cy="1143000"/>
          </a:xfrm>
        </p:spPr>
        <p:txBody>
          <a:bodyPr>
            <a:normAutofit/>
          </a:bodyPr>
          <a:lstStyle/>
          <a:p>
            <a:pPr eaLnBrk="1" hangingPunct="1"/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2019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年</a:t>
            </a:r>
            <a:r>
              <a:rPr lang="en-US" altLang="zh-CN" sz="2900" dirty="0" smtClean="0"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900" dirty="0" smtClean="0">
                <a:latin typeface="黑体" pitchFamily="49" charset="-122"/>
                <a:ea typeface="黑体" pitchFamily="49" charset="-122"/>
              </a:rPr>
              <a:t>月上海国产小客车分类型上牌情况</a:t>
            </a:r>
          </a:p>
        </p:txBody>
      </p:sp>
      <p:graphicFrame>
        <p:nvGraphicFramePr>
          <p:cNvPr id="240076" name="Group 3532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292477119"/>
              </p:ext>
            </p:extLst>
          </p:nvPr>
        </p:nvGraphicFramePr>
        <p:xfrm>
          <a:off x="1214414" y="2285992"/>
          <a:ext cx="6681787" cy="3446462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50653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2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3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4"/>
                    </a:ext>
                  </a:extLst>
                </a:gridCol>
                <a:gridCol w="1035050">
                  <a:extLst>
                    <a:ext uri="{9D8B030D-6E8A-4147-A177-3AD203B41FA5}">
                      <a16:colId xmlns:a16="http://schemas.microsoft.com/office/drawing/2014/main" xmlns="" val="20005"/>
                    </a:ext>
                  </a:extLst>
                </a:gridCol>
              </a:tblGrid>
              <a:tr h="6950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类型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horzOverflow="overflow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环</a:t>
                      </a:r>
                      <a:r>
                        <a:rPr kumimoji="1" lang="zh-CN" altLang="en-US" sz="1800" u="none" strike="noStrike" kern="1200" cap="none" normalizeH="0" baseline="0" dirty="0">
                          <a:ln>
                            <a:noFill/>
                          </a:ln>
                          <a:effectLst/>
                        </a:rPr>
                        <a:t>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2019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年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1-3</a:t>
                      </a: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月</a:t>
                      </a:r>
                      <a:endParaRPr kumimoji="1" lang="en-US" altLang="zh-CN" sz="1800" u="none" strike="noStrike" kern="1200" cap="none" normalizeH="0" baseline="0" dirty="0" smtClean="0">
                        <a:ln>
                          <a:noFill/>
                        </a:ln>
                        <a:effectLst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u="none" strike="noStrike" kern="1200" cap="none" normalizeH="0" baseline="0" dirty="0" smtClean="0">
                          <a:ln>
                            <a:noFill/>
                          </a:ln>
                          <a:effectLst/>
                        </a:rPr>
                        <a:t>同比</a:t>
                      </a:r>
                      <a:endParaRPr kumimoji="1" lang="zh-CN" altLang="en-US" sz="18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  <a:cs typeface="+mn-cs"/>
                      </a:endParaRPr>
                    </a:p>
                  </a:txBody>
                  <a:tcPr marL="9525" marR="9525" marT="9525" marB="0" anchor="ctr"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65569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MPV</a:t>
                      </a:r>
                      <a:endParaRPr kumimoji="1" lang="en-US" altLang="zh-CN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2099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76.24%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-15.70%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-23.05%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en-US" altLang="zh-CN" sz="18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SUV</a:t>
                      </a:r>
                      <a:endParaRPr kumimoji="1" lang="en-US" altLang="zh-CN" sz="1800" b="0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10380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44.41%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8.48%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38163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-5.27%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一般小客车</a:t>
                      </a:r>
                      <a:endParaRPr kumimoji="1" lang="zh-CN" altLang="en-US" sz="18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612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142.86%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10.47%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1440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0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-11.82%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698560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>
                          <a:schemeClr val="tx1"/>
                        </a:buClr>
                        <a:buSzPct val="75000"/>
                        <a:buFont typeface="Wingdings" pitchFamily="2" charset="2"/>
                        <a:buNone/>
                        <a:tabLst/>
                      </a:pPr>
                      <a:r>
                        <a:rPr kumimoji="1" lang="zh-CN" altLang="en-US" sz="1800" b="1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合计</a:t>
                      </a:r>
                      <a:endParaRPr kumimoji="1" lang="zh-CN" altLang="en-US" sz="1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marT="45724" marB="45724" anchor="ctr" anchorCtr="1" horzOverflow="overflow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13091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51.67%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3.79%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46315</a:t>
                      </a:r>
                    </a:p>
                  </a:txBody>
                  <a:tcPr marL="9525" marR="9525" marT="9525" marB="0" anchor="ctr" anchorCtr="1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altLang="zh-CN" sz="1800" b="1" i="0" u="none" strike="noStrike" dirty="0"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-8.55%</a:t>
                      </a:r>
                    </a:p>
                  </a:txBody>
                  <a:tcPr marL="9525" marR="9525" marT="9525" marB="0" anchor="ctr" anchorCtr="1"/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11266" name="日期占位符 3"/>
          <p:cNvSpPr>
            <a:spLocks noGrp="1"/>
          </p:cNvSpPr>
          <p:nvPr>
            <p:ph type="dt" sz="half" idx="10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en-US" altLang="zh-CN"/>
              <a:t>	</a:t>
            </a:r>
          </a:p>
        </p:txBody>
      </p:sp>
      <p:sp>
        <p:nvSpPr>
          <p:cNvPr id="11267" name="灯片编号占位符 4"/>
          <p:cNvSpPr>
            <a:spLocks noGrp="1"/>
          </p:cNvSpPr>
          <p:nvPr>
            <p:ph type="sldNum" sz="quarter" idx="11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650B80A3-BBD6-4BFA-A667-16D013B5EF30}" type="slidenum">
              <a:rPr lang="en-US" altLang="zh-CN"/>
              <a:pPr/>
              <a:t>7</a:t>
            </a:fld>
            <a:endParaRPr lang="en-US" altLang="zh-CN"/>
          </a:p>
        </p:txBody>
      </p:sp>
      <p:sp>
        <p:nvSpPr>
          <p:cNvPr id="11268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072206"/>
            <a:ext cx="2895600" cy="365125"/>
          </a:xfrm>
          <a:noFill/>
          <a:ln>
            <a:miter lim="800000"/>
            <a:headEnd/>
            <a:tailEnd/>
          </a:ln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zh-CN" altLang="en-US" sz="2900" b="1" dirty="0" smtClean="0">
                <a:latin typeface="黑体" pitchFamily="49" charset="-122"/>
                <a:ea typeface="黑体" pitchFamily="49" charset="-122"/>
              </a:rPr>
              <a:t>上海市汽车统计报表 </a:t>
            </a:r>
          </a:p>
        </p:txBody>
      </p:sp>
      <p:graphicFrame>
        <p:nvGraphicFramePr>
          <p:cNvPr id="8" name="表格占位符 7"/>
          <p:cNvGraphicFramePr>
            <a:graphicFrameLocks noGrp="1"/>
          </p:cNvGraphicFramePr>
          <p:nvPr>
            <p:ph type="tbl" idx="1"/>
            <p:extLst>
              <p:ext uri="{D42A27DB-BD31-4B8C-83A1-F6EECF244321}">
                <p14:modId xmlns:p14="http://schemas.microsoft.com/office/powerpoint/2010/main" val="4114011430"/>
              </p:ext>
            </p:extLst>
          </p:nvPr>
        </p:nvGraphicFramePr>
        <p:xfrm>
          <a:off x="755576" y="1916832"/>
          <a:ext cx="7848872" cy="4228103"/>
        </p:xfrm>
        <a:graphic>
          <a:graphicData uri="http://schemas.openxmlformats.org/drawingml/2006/table">
            <a:tbl>
              <a:tblPr/>
              <a:tblGrid>
                <a:gridCol w="936103"/>
                <a:gridCol w="1584176"/>
                <a:gridCol w="1296144"/>
                <a:gridCol w="1440160"/>
                <a:gridCol w="1224136"/>
                <a:gridCol w="1368153"/>
              </a:tblGrid>
              <a:tr h="282206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1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　</a:t>
                      </a:r>
                    </a:p>
                  </a:txBody>
                  <a:tcPr marL="6037" marR="6037" marT="6037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2018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12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2019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年</a:t>
                      </a:r>
                      <a:r>
                        <a:rPr kumimoji="1" lang="en-US" altLang="zh-CN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</a:t>
                      </a: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月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1" lang="zh-CN" altLang="en-US" sz="1800" b="0" u="none" strike="noStrike" kern="1200" cap="none" normalizeH="0" baseline="0" dirty="0" smtClean="0">
                          <a:ln>
                            <a:noFill/>
                          </a:ln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增减百分比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5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大型汽车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67374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66287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-1087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-1.61%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180366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181724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1358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0.75%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79984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82370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2386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2.98%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329148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330381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大型新能源车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8618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8764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146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rowSpan="6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小型汽车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客车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3351500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3400363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48863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1.46%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货车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69667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69656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-11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-0.02%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专用车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8876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9107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231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2.60%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53975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(</a:t>
                      </a:r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其中郊区车辆</a:t>
                      </a:r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latin typeface="Arial"/>
                        </a:rPr>
                        <a:t>)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1324748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1346343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21595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小计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3430199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3479126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48927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1.43%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tx2">
                        <a:lumMod val="20000"/>
                        <a:lumOff val="80000"/>
                      </a:schemeClr>
                    </a:solidFill>
                  </a:tcPr>
                </a:tc>
              </a:tr>
              <a:tr h="277167">
                <a:tc v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小型新能源车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139130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156764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17634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12.67%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0" i="0" u="none" strike="noStrike">
                          <a:solidFill>
                            <a:srgbClr val="003366"/>
                          </a:solidFill>
                          <a:latin typeface="宋体"/>
                        </a:rPr>
                        <a:t>其它车辆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218253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264926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46673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0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21.38%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  <a:tr h="272816">
                <a:tc gridSpan="2">
                  <a:txBody>
                    <a:bodyPr/>
                    <a:lstStyle/>
                    <a:p>
                      <a:pPr algn="ctr" rtl="0" fontAlgn="ctr"/>
                      <a:r>
                        <a:rPr lang="zh-CN" altLang="en-US" sz="1800" b="1" i="0" u="none" strike="noStrike" dirty="0">
                          <a:solidFill>
                            <a:srgbClr val="003366"/>
                          </a:solidFill>
                          <a:latin typeface="宋体"/>
                        </a:rPr>
                        <a:t>汽车总量</a:t>
                      </a:r>
                    </a:p>
                  </a:txBody>
                  <a:tcPr marL="6037" marR="6037" marT="6037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336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4006798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4074433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67635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r" rtl="0" fontAlgn="b"/>
                      <a:r>
                        <a:rPr lang="en-US" altLang="zh-CN" sz="1800" b="1" i="0" u="none" strike="noStrike" dirty="0">
                          <a:solidFill>
                            <a:srgbClr val="003366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1.69%</a:t>
                      </a:r>
                    </a:p>
                  </a:txBody>
                  <a:tcPr marL="9525" marR="9525" marT="9525" marB="0" anchor="ctr" anchorCtr="1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r>
              <a:rPr lang="en-US" altLang="zh-CN" smtClean="0"/>
              <a:t>	</a:t>
            </a:r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02742489-9FF3-4CA9-96DE-4EDB55551263}" type="slidenum">
              <a:rPr lang="en-US" altLang="zh-CN" smtClean="0"/>
              <a:pPr/>
              <a:t>8</a:t>
            </a:fld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2"/>
          </p:nvPr>
        </p:nvSpPr>
        <p:spPr>
          <a:xfrm>
            <a:off x="3124200" y="6356350"/>
            <a:ext cx="3968080" cy="365125"/>
          </a:xfrm>
        </p:spPr>
        <p:txBody>
          <a:bodyPr/>
          <a:lstStyle/>
          <a:p>
            <a:r>
              <a:rPr lang="zh-CN" altLang="en-US" sz="1000" dirty="0"/>
              <a:t>上海市信息中心汽车产业研究室</a:t>
            </a:r>
            <a:br>
              <a:rPr lang="zh-CN" altLang="en-US" sz="1000" dirty="0"/>
            </a:br>
            <a:r>
              <a:rPr lang="zh-CN" altLang="en-US" sz="1000" dirty="0"/>
              <a:t>地址：华山路</a:t>
            </a:r>
            <a:r>
              <a:rPr lang="en-US" altLang="zh-CN" sz="1000" dirty="0"/>
              <a:t>1076</a:t>
            </a:r>
            <a:r>
              <a:rPr lang="zh-CN" altLang="en-US" sz="1000" dirty="0"/>
              <a:t>号</a:t>
            </a:r>
            <a:r>
              <a:rPr lang="en-US" altLang="zh-CN" sz="1000" dirty="0"/>
              <a:t>3</a:t>
            </a:r>
            <a:r>
              <a:rPr lang="zh-CN" altLang="en-US" sz="1000" dirty="0"/>
              <a:t>号楼    邮编：</a:t>
            </a:r>
            <a:r>
              <a:rPr lang="en-US" altLang="zh-CN" sz="1000" dirty="0"/>
              <a:t>200050  </a:t>
            </a:r>
          </a:p>
          <a:p>
            <a:r>
              <a:rPr lang="zh-CN" altLang="en-US" sz="1000" dirty="0"/>
              <a:t>电话：</a:t>
            </a:r>
            <a:r>
              <a:rPr lang="en-US" altLang="zh-CN" sz="1000" dirty="0" smtClean="0"/>
              <a:t>62120878 </a:t>
            </a:r>
            <a:r>
              <a:rPr lang="zh-CN" altLang="en-US" sz="1000" dirty="0"/>
              <a:t>传真：</a:t>
            </a:r>
            <a:r>
              <a:rPr lang="en-US" altLang="zh-CN" sz="1000" dirty="0"/>
              <a:t>52383989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957414" y="2571744"/>
            <a:ext cx="6400800" cy="1752600"/>
          </a:xfrm>
        </p:spPr>
        <p:txBody>
          <a:bodyPr/>
          <a:lstStyle/>
          <a:p>
            <a:pPr eaLnBrk="1" hangingPunct="1"/>
            <a:r>
              <a:rPr lang="zh-CN" altLang="en-US" sz="8000" b="1" dirty="0" smtClean="0"/>
              <a:t>谢谢！</a:t>
            </a:r>
          </a:p>
        </p:txBody>
      </p:sp>
      <p:sp>
        <p:nvSpPr>
          <p:cNvPr id="13314" name="Rectangle 1034"/>
          <p:cNvSpPr>
            <a:spLocks noGrp="1" noChangeArrowheads="1"/>
          </p:cNvSpPr>
          <p:nvPr>
            <p:ph type="sldNum" sz="quarter" idx="12"/>
          </p:nvPr>
        </p:nvSpPr>
        <p:spPr>
          <a:noFill/>
          <a:ln>
            <a:miter lim="800000"/>
            <a:headEnd/>
            <a:tailEnd/>
          </a:ln>
        </p:spPr>
        <p:txBody>
          <a:bodyPr/>
          <a:lstStyle/>
          <a:p>
            <a:fld id="{0D6BD66C-F5DE-46B3-B1A5-543C148B923F}" type="slidenum">
              <a:rPr lang="en-US" altLang="zh-CN"/>
              <a:pPr/>
              <a:t>9</a:t>
            </a:fld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4975</TotalTime>
  <Words>577</Words>
  <Application>Microsoft Office PowerPoint</Application>
  <PresentationFormat>全屏显示(4:3)</PresentationFormat>
  <Paragraphs>319</Paragraphs>
  <Slides>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6" baseType="lpstr">
      <vt:lpstr>黑体</vt:lpstr>
      <vt:lpstr>宋体</vt:lpstr>
      <vt:lpstr>Arial</vt:lpstr>
      <vt:lpstr>Calibri</vt:lpstr>
      <vt:lpstr>Times New Roman</vt:lpstr>
      <vt:lpstr>Wingdings</vt:lpstr>
      <vt:lpstr>Office 主题</vt:lpstr>
      <vt:lpstr>PowerPoint 演示文稿</vt:lpstr>
      <vt:lpstr>2019年3月上海各车型上牌量同比情况</vt:lpstr>
      <vt:lpstr>近几年上海车辆月度上牌数累计情况</vt:lpstr>
      <vt:lpstr>近几年上海车辆月度上牌数量情况</vt:lpstr>
      <vt:lpstr>2019年3月上海上牌进口车来源国情况 </vt:lpstr>
      <vt:lpstr>2019年3月上海国产轿车分类型上牌情况 </vt:lpstr>
      <vt:lpstr>2019年3月上海国产小客车分类型上牌情况</vt:lpstr>
      <vt:lpstr>上海市汽车统计报表 </vt:lpstr>
      <vt:lpstr>PowerPoint 演示文稿</vt:lpstr>
    </vt:vector>
  </TitlesOfParts>
  <Company>SHIC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上海市信息中心汽车产业研究室</dc:title>
  <dc:creator>Rafael</dc:creator>
  <cp:lastModifiedBy>admin</cp:lastModifiedBy>
  <cp:revision>578</cp:revision>
  <dcterms:created xsi:type="dcterms:W3CDTF">2002-12-18T04:51:24Z</dcterms:created>
  <dcterms:modified xsi:type="dcterms:W3CDTF">2019-04-02T07:35:41Z</dcterms:modified>
</cp:coreProperties>
</file>