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703" r:id="rId3"/>
    <p:sldId id="695" r:id="rId4"/>
    <p:sldId id="696" r:id="rId5"/>
    <p:sldId id="697" r:id="rId6"/>
    <p:sldId id="692" r:id="rId7"/>
    <p:sldId id="693" r:id="rId8"/>
    <p:sldId id="700" r:id="rId9"/>
    <p:sldId id="707" r:id="rId10"/>
    <p:sldId id="706" r:id="rId11"/>
    <p:sldId id="636" r:id="rId12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30" d="100"/>
          <a:sy n="130" d="100"/>
        </p:scale>
        <p:origin x="1026" y="120"/>
      </p:cViewPr>
      <p:guideLst>
        <p:guide orient="horz" pos="981"/>
        <p:guide pos="6114"/>
        <p:guide/>
        <p:guide pos="126"/>
        <p:guide pos="312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2"/>
          <p:cNvSpPr txBox="1"/>
          <p:nvPr userDrawn="1"/>
        </p:nvSpPr>
        <p:spPr>
          <a:xfrm>
            <a:off x="389497" y="6520361"/>
            <a:ext cx="10438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i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endParaRPr lang="zh-CN" altLang="en-US" sz="1400" b="1" i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9344" y="404664"/>
            <a:ext cx="1584932" cy="222447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36576" y="574863"/>
            <a:ext cx="7056784" cy="309600"/>
          </a:xfrm>
          <a:prstGeom prst="rect">
            <a:avLst/>
          </a:prstGeom>
        </p:spPr>
        <p:txBody>
          <a:bodyPr anchor="b"/>
          <a:lstStyle>
            <a:lvl1pPr>
              <a:defRPr lang="zh-CN" altLang="en-US" sz="4400" b="1" dirty="0">
                <a:solidFill>
                  <a:srgbClr val="203864"/>
                </a:solidFill>
              </a:defRPr>
            </a:lvl1pPr>
          </a:lstStyle>
          <a:p>
            <a:pPr marL="0"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cxnSp>
        <p:nvCxnSpPr>
          <p:cNvPr id="10" name="直线连接符 63"/>
          <p:cNvCxnSpPr/>
          <p:nvPr userDrawn="1"/>
        </p:nvCxnSpPr>
        <p:spPr>
          <a:xfrm>
            <a:off x="350838" y="908720"/>
            <a:ext cx="9283435" cy="0"/>
          </a:xfrm>
          <a:prstGeom prst="line">
            <a:avLst/>
          </a:prstGeom>
          <a:ln>
            <a:solidFill>
              <a:schemeClr val="accent1">
                <a:shade val="95000"/>
                <a:satMod val="105000"/>
                <a:alpha val="3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 noChangeAspect="1"/>
          </p:cNvSpPr>
          <p:nvPr userDrawn="1"/>
        </p:nvSpPr>
        <p:spPr bwMode="auto">
          <a:xfrm>
            <a:off x="200472" y="44623"/>
            <a:ext cx="792000" cy="883269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20386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" y="0"/>
            <a:ext cx="9906000" cy="685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3728864" y="3229754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大众全新品牌“捷达” 落地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616" y="1777956"/>
            <a:ext cx="6699769" cy="2992860"/>
            <a:chOff x="2054616" y="1777956"/>
            <a:chExt cx="6699769" cy="2992860"/>
          </a:xfrm>
        </p:grpSpPr>
        <p:sp>
          <p:nvSpPr>
            <p:cNvPr id="10" name="矩形 9"/>
            <p:cNvSpPr/>
            <p:nvPr/>
          </p:nvSpPr>
          <p:spPr>
            <a:xfrm>
              <a:off x="4793945" y="1970153"/>
              <a:ext cx="3960440" cy="2141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490"/>
                </a:spcAft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联系我们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邮件：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camservice@chinaautomarket.com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电话：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+8621-6481 1040-8093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传真：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+8621-6481 0943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地址：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上海市中山西路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2025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号永升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大厦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1116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室 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54616" y="2308017"/>
              <a:ext cx="1643399" cy="1696716"/>
              <a:chOff x="2032703" y="2708920"/>
              <a:chExt cx="1643399" cy="169671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9767" y="2708920"/>
                <a:ext cx="1429270" cy="1429270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2032703" y="4138190"/>
                <a:ext cx="1643399" cy="2674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140" dirty="0">
                    <a:latin typeface="Arial" panose="020B0604020202020204" pitchFamily="34" charset="0"/>
                    <a:ea typeface="微软雅黑" panose="020B0503020204020204" charset="-122"/>
                  </a:rPr>
                  <a:t>扫码关注微信公众平台</a:t>
                </a:r>
                <a:endParaRPr lang="zh-CN" altLang="en-US" sz="1140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3" name="直接连接符 2"/>
            <p:cNvCxnSpPr/>
            <p:nvPr/>
          </p:nvCxnSpPr>
          <p:spPr>
            <a:xfrm>
              <a:off x="4686881" y="1777956"/>
              <a:ext cx="0" cy="299286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09532" y="0"/>
            <a:ext cx="1223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 smtClean="0">
                <a:solidFill>
                  <a:srgbClr val="203864"/>
                </a:solidFill>
              </a:rPr>
              <a:t>CAM</a:t>
            </a:r>
            <a:r>
              <a:rPr lang="zh-CN" altLang="en-US" b="1" dirty="0" smtClean="0">
                <a:solidFill>
                  <a:srgbClr val="203864"/>
                </a:solidFill>
              </a:rPr>
              <a:t>观点</a:t>
            </a:r>
            <a:endParaRPr lang="zh-CN" altLang="en-US" b="1" dirty="0">
              <a:solidFill>
                <a:srgbClr val="20386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480" y="1179904"/>
            <a:ext cx="9433048" cy="5569585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330" indent="-35433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大众公司正式全球首发全新子品牌捷达（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JETTA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），继大众、奥迪之后，捷达（</a:t>
            </a:r>
            <a:r>
              <a:rPr lang="en-US" altLang="zh-CN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JETTA</a:t>
            </a: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）成为一汽大众公司在华第三个独立品牌，捷达品牌定位略低于大众品牌。新品牌捷达不仅承载着大众集团继续扩大中国市场空间，形成品牌差异化的计划，更被赋予了理解和触达新生代用户的希望。对于消费者而言， “捷达” 作为中国车坛的代表车型之一，知名度相对较高，上升为品牌名后便于消费者无缝的认知接受和快速理解。</a:t>
            </a:r>
            <a:endParaRPr lang="en-US" altLang="zh-CN" sz="1600" b="1" dirty="0">
              <a:solidFill>
                <a:srgbClr val="203864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54330" indent="-35433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捷达品牌未来发展规划：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产品方面，捷达品牌旗下产品的设计研发均由德方主导，旗下车型将在一汽大众成都工厂生产，首款车型将于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2019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年三季度上市。同时，捷达品牌定位下探重点补缺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7-12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万元产品空间；渠道布局方面，捷达将拥有全新的营销服务体系和独立的营销网络，年底前将快速构建超过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200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家经销商网络，在销售端主打线上</a:t>
            </a:r>
            <a:r>
              <a:rPr lang="en-US" altLang="zh-CN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APP+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线下体验中心模式，引导消费者线下体验线上购车，期望通过服务创新突破连接年轻用户。</a:t>
            </a:r>
            <a:endParaRPr lang="en-US" altLang="zh-CN" sz="1600" dirty="0">
              <a:solidFill>
                <a:srgbClr val="203864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54330" indent="-354330">
              <a:lnSpc>
                <a:spcPct val="150000"/>
              </a:lnSpc>
              <a:spcAft>
                <a:spcPts val="1200"/>
              </a:spcAft>
              <a:buFont typeface="Wingdings" panose="05000000000000000000" pitchFamily="2" charset="2"/>
              <a:buChar char="u"/>
            </a:pPr>
            <a:r>
              <a:rPr lang="zh-CN" altLang="en-US" sz="1600" b="1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捷达品牌未来发展展望：</a:t>
            </a:r>
            <a:r>
              <a:rPr lang="zh-CN" altLang="en-US" sz="1600" dirty="0">
                <a:solidFill>
                  <a:srgbClr val="203864"/>
                </a:solidFill>
                <a:latin typeface="Arial" panose="020B0604020202020204" pitchFamily="34" charset="0"/>
                <a:ea typeface="微软雅黑" panose="020B0503020204020204" charset="-122"/>
              </a:rPr>
              <a:t>从一汽大众未来品牌梯队发展来看，奥迪、大众、捷达三个品牌，和上汽通用凯迪拉克、别克、雪佛兰类似，捷达品牌重点转向低端细分市场，完成大众集团整体的产品矩阵下探，并将与自主及部分弱势合资品牌形成正面竞争。此外，随着自主品牌不断向上和合资品牌不断下探，双方边界已越来越模糊，未来品牌与产品的竞争将成为核心要素，而非合资与自主的竞争。</a:t>
            </a:r>
            <a:endParaRPr lang="zh-CN" altLang="en-US" sz="1600" dirty="0">
              <a:solidFill>
                <a:srgbClr val="203864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WPS 演示</Application>
  <PresentationFormat>A4 纸张(210x297 毫米)</PresentationFormat>
  <Paragraphs>16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Administrator</cp:lastModifiedBy>
  <cp:revision>8109</cp:revision>
  <cp:lastPrinted>2016-08-18T05:59:00Z</cp:lastPrinted>
  <dcterms:created xsi:type="dcterms:W3CDTF">2013-12-03T00:55:00Z</dcterms:created>
  <dcterms:modified xsi:type="dcterms:W3CDTF">2019-04-12T05:44:53Z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