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2"/>
  </p:notesMasterIdLst>
  <p:handoutMasterIdLst>
    <p:handoutMasterId r:id="rId13"/>
  </p:handoutMasterIdLst>
  <p:sldIdLst>
    <p:sldId id="703" r:id="rId2"/>
    <p:sldId id="695" r:id="rId3"/>
    <p:sldId id="696" r:id="rId4"/>
    <p:sldId id="697" r:id="rId5"/>
    <p:sldId id="692" r:id="rId6"/>
    <p:sldId id="693" r:id="rId7"/>
    <p:sldId id="700" r:id="rId8"/>
    <p:sldId id="707" r:id="rId9"/>
    <p:sldId id="706" r:id="rId10"/>
    <p:sldId id="636" r:id="rId11"/>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06" autoAdjust="0"/>
    <p:restoredTop sz="95056" autoAdjust="0"/>
  </p:normalViewPr>
  <p:slideViewPr>
    <p:cSldViewPr>
      <p:cViewPr varScale="1">
        <p:scale>
          <a:sx n="126" d="100"/>
          <a:sy n="126" d="100"/>
        </p:scale>
        <p:origin x="1236" y="114"/>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2019/4/30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2019/4/30</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a:extLst/>
        </p:spPr>
        <p:txBody>
          <a:bodyPr anchor="b"/>
          <a:lstStyle>
            <a:lvl1pPr>
              <a:defRPr lang="zh-CN" altLang="en-US" sz="4400" b="1" dirty="0">
                <a:solidFill>
                  <a:srgbClr val="203864"/>
                </a:solidFill>
              </a:defRPr>
            </a:lvl1pPr>
          </a:lstStyle>
          <a:p>
            <a:pPr marL="0" lvl="0" algn="l"/>
            <a:r>
              <a:rPr lang="zh-CN" altLang="en-US" dirty="0" smtClean="0"/>
              <a:t>单击此处编辑母版标题样式</a:t>
            </a:r>
            <a:endParaRPr lang="zh-CN" altLang="en-US" dirty="0"/>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0"/>
            <a:ext cx="9906000" cy="6858000"/>
          </a:xfrm>
          <a:prstGeom prst="rect">
            <a:avLst/>
          </a:prstGeom>
        </p:spPr>
      </p:pic>
      <p:sp>
        <p:nvSpPr>
          <p:cNvPr id="80" name="矩形 79"/>
          <p:cNvSpPr/>
          <p:nvPr/>
        </p:nvSpPr>
        <p:spPr>
          <a:xfrm>
            <a:off x="3728864" y="3229754"/>
            <a:ext cx="4680520" cy="954107"/>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简析吉利与戴姆勒成立</a:t>
            </a:r>
            <a:r>
              <a:rPr lang="en-US" altLang="zh-CN" sz="2800" b="1" dirty="0">
                <a:solidFill>
                  <a:schemeClr val="bg1"/>
                </a:solidFill>
                <a:latin typeface="Microsoft YaHei" charset="-122"/>
                <a:ea typeface="Microsoft YaHei" charset="-122"/>
                <a:cs typeface="Microsoft YaHei" charset="-122"/>
              </a:rPr>
              <a:t>smart</a:t>
            </a:r>
            <a:r>
              <a:rPr lang="zh-CN" altLang="en-US" sz="2800" b="1" dirty="0">
                <a:solidFill>
                  <a:schemeClr val="bg1"/>
                </a:solidFill>
                <a:latin typeface="Microsoft YaHei" charset="-122"/>
                <a:ea typeface="Microsoft YaHei" charset="-122"/>
                <a:cs typeface="Microsoft YaHei" charset="-122"/>
              </a:rPr>
              <a:t>合资公司</a:t>
            </a:r>
            <a:endParaRPr lang="zh-CN" altLang="en-US" sz="2800" b="1"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325419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rPr>
                <a:t>联系我们</a:t>
              </a: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a:t>
              </a:r>
              <a:r>
                <a:rPr lang="zh-CN" altLang="en-US" sz="1400" dirty="0" smtClean="0">
                  <a:solidFill>
                    <a:schemeClr val="tx1">
                      <a:lumMod val="75000"/>
                      <a:lumOff val="25000"/>
                    </a:schemeClr>
                  </a:solidFill>
                  <a:latin typeface="Arial" panose="020B0604020202020204" pitchFamily="34" charset="0"/>
                  <a:ea typeface="微软雅黑" panose="020B0503020204020204" pitchFamily="34" charset="-122"/>
                </a:rPr>
                <a:t>大厦</a:t>
              </a:r>
              <a:r>
                <a:rPr lang="en-US" altLang="zh-CN" sz="1400" dirty="0" smtClean="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smtClean="0">
                  <a:solidFill>
                    <a:schemeClr val="tx1">
                      <a:lumMod val="75000"/>
                      <a:lumOff val="25000"/>
                    </a:schemeClr>
                  </a:solidFill>
                  <a:latin typeface="Arial" panose="020B0604020202020204" pitchFamily="34" charset="0"/>
                  <a:ea typeface="微软雅黑" panose="020B0503020204020204" pitchFamily="34" charset="-122"/>
                </a:rPr>
                <a:t>室 </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5" name="矩形 4"/>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90962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smtClean="0">
                <a:solidFill>
                  <a:srgbClr val="203864"/>
                </a:solidFill>
              </a:rPr>
              <a:t>CAM</a:t>
            </a:r>
            <a:r>
              <a:rPr lang="zh-CN" altLang="en-US" b="1" dirty="0" smtClean="0">
                <a:solidFill>
                  <a:srgbClr val="203864"/>
                </a:solidFill>
              </a:rPr>
              <a:t>观点</a:t>
            </a:r>
            <a:endParaRPr lang="zh-CN" altLang="en-US" b="1" dirty="0">
              <a:solidFill>
                <a:srgbClr val="203864"/>
              </a:solidFill>
            </a:endParaRPr>
          </a:p>
        </p:txBody>
      </p:sp>
      <p:sp>
        <p:nvSpPr>
          <p:cNvPr id="4" name="矩形 3"/>
          <p:cNvSpPr/>
          <p:nvPr/>
        </p:nvSpPr>
        <p:spPr>
          <a:xfrm>
            <a:off x="272480" y="1179904"/>
            <a:ext cx="9433048" cy="5570756"/>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吉利在</a:t>
            </a:r>
            <a:r>
              <a:rPr lang="en-US" altLang="zh-CN" sz="1600" b="1" dirty="0">
                <a:solidFill>
                  <a:srgbClr val="203864"/>
                </a:solidFill>
                <a:latin typeface="Arial" panose="020B0604020202020204" pitchFamily="34" charset="0"/>
                <a:ea typeface="微软雅黑" panose="020B0503020204020204" pitchFamily="34" charset="-122"/>
              </a:rPr>
              <a:t>2018</a:t>
            </a:r>
            <a:r>
              <a:rPr lang="zh-CN" altLang="en-US" sz="1600" b="1" dirty="0">
                <a:solidFill>
                  <a:srgbClr val="203864"/>
                </a:solidFill>
                <a:latin typeface="Arial" panose="020B0604020202020204" pitchFamily="34" charset="0"/>
                <a:ea typeface="微软雅黑" panose="020B0503020204020204" pitchFamily="34" charset="-122"/>
              </a:rPr>
              <a:t>年第一季度入股戴姆勒然后在第四季度迅速与其组建在华高端专车出行公司，此次与戴姆勒组建</a:t>
            </a:r>
            <a:r>
              <a:rPr lang="en-US" altLang="zh-CN" sz="1600" b="1" dirty="0">
                <a:solidFill>
                  <a:srgbClr val="203864"/>
                </a:solidFill>
                <a:latin typeface="Arial" panose="020B0604020202020204" pitchFamily="34" charset="0"/>
                <a:ea typeface="微软雅黑" panose="020B0503020204020204" pitchFamily="34" charset="-122"/>
              </a:rPr>
              <a:t>smart</a:t>
            </a:r>
            <a:r>
              <a:rPr lang="zh-CN" altLang="en-US" sz="1600" b="1" dirty="0">
                <a:solidFill>
                  <a:srgbClr val="203864"/>
                </a:solidFill>
                <a:latin typeface="Arial" panose="020B0604020202020204" pitchFamily="34" charset="0"/>
                <a:ea typeface="微软雅黑" panose="020B0503020204020204" pitchFamily="34" charset="-122"/>
              </a:rPr>
              <a:t>合资公司也可谓是顺理成章。对于吉利而言与戴姆勒之间的合作由出行业务层面上升至产品层面有着非常深远的意义。吉利的终极目标是能与</a:t>
            </a:r>
            <a:r>
              <a:rPr lang="en-US" altLang="zh-CN" sz="1600" b="1" dirty="0">
                <a:solidFill>
                  <a:srgbClr val="203864"/>
                </a:solidFill>
                <a:latin typeface="Arial" panose="020B0604020202020204" pitchFamily="34" charset="0"/>
                <a:ea typeface="微软雅黑" panose="020B0503020204020204" pitchFamily="34" charset="-122"/>
              </a:rPr>
              <a:t>EQ</a:t>
            </a:r>
            <a:r>
              <a:rPr lang="zh-CN" altLang="en-US" sz="1600" b="1" dirty="0">
                <a:solidFill>
                  <a:srgbClr val="203864"/>
                </a:solidFill>
                <a:latin typeface="Arial" panose="020B0604020202020204" pitchFamily="34" charset="0"/>
                <a:ea typeface="微软雅黑" panose="020B0503020204020204" pitchFamily="34" charset="-122"/>
              </a:rPr>
              <a:t>甚至是奔驰品牌产生联系，这已是司马昭之心路人皆知，此次合资项目在将来也将成为吉利有利的敲门砖。</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en-US" altLang="zh-CN" sz="1600" b="1" dirty="0">
                <a:solidFill>
                  <a:srgbClr val="203864"/>
                </a:solidFill>
                <a:latin typeface="Arial" panose="020B0604020202020204" pitchFamily="34" charset="0"/>
                <a:ea typeface="微软雅黑" panose="020B0503020204020204" pitchFamily="34" charset="-122"/>
              </a:rPr>
              <a:t>smart</a:t>
            </a:r>
            <a:r>
              <a:rPr lang="zh-CN" altLang="en-US" sz="1600" b="1" dirty="0">
                <a:solidFill>
                  <a:srgbClr val="203864"/>
                </a:solidFill>
                <a:latin typeface="Arial" panose="020B0604020202020204" pitchFamily="34" charset="0"/>
                <a:ea typeface="微软雅黑" panose="020B0503020204020204" pitchFamily="34" charset="-122"/>
              </a:rPr>
              <a:t>正站在生死存亡的十字路口：</a:t>
            </a:r>
            <a:r>
              <a:rPr lang="zh-CN" altLang="en-US" sz="1600" dirty="0">
                <a:solidFill>
                  <a:srgbClr val="203864"/>
                </a:solidFill>
                <a:latin typeface="Arial" panose="020B0604020202020204" pitchFamily="34" charset="0"/>
                <a:ea typeface="微软雅黑" panose="020B0503020204020204" pitchFamily="34" charset="-122"/>
              </a:rPr>
              <a:t>除了为戴姆勒带来品牌多样性以外，</a:t>
            </a:r>
            <a:r>
              <a:rPr lang="en-US" altLang="zh-CN" sz="1600" dirty="0">
                <a:solidFill>
                  <a:srgbClr val="203864"/>
                </a:solidFill>
                <a:latin typeface="Arial" panose="020B0604020202020204" pitchFamily="34" charset="0"/>
                <a:ea typeface="微软雅黑" panose="020B0503020204020204" pitchFamily="34" charset="-122"/>
              </a:rPr>
              <a:t>smart</a:t>
            </a:r>
            <a:r>
              <a:rPr lang="zh-CN" altLang="en-US" sz="1600" dirty="0">
                <a:solidFill>
                  <a:srgbClr val="203864"/>
                </a:solidFill>
                <a:latin typeface="Arial" panose="020B0604020202020204" pitchFamily="34" charset="0"/>
                <a:ea typeface="微软雅黑" panose="020B0503020204020204" pitchFamily="34" charset="-122"/>
              </a:rPr>
              <a:t>另一重要使命就是拉低戴姆勒集团的整体乘用车企业平均排放。而如今随着奔驰纯电动品牌</a:t>
            </a:r>
            <a:r>
              <a:rPr lang="en-US" altLang="zh-CN" sz="1600" dirty="0">
                <a:solidFill>
                  <a:srgbClr val="203864"/>
                </a:solidFill>
                <a:latin typeface="Arial" panose="020B0604020202020204" pitchFamily="34" charset="0"/>
                <a:ea typeface="微软雅黑" panose="020B0503020204020204" pitchFamily="34" charset="-122"/>
              </a:rPr>
              <a:t>EQ</a:t>
            </a:r>
            <a:r>
              <a:rPr lang="zh-CN" altLang="en-US" sz="1600" dirty="0">
                <a:solidFill>
                  <a:srgbClr val="203864"/>
                </a:solidFill>
                <a:latin typeface="Arial" panose="020B0604020202020204" pitchFamily="34" charset="0"/>
                <a:ea typeface="微软雅黑" panose="020B0503020204020204" pitchFamily="34" charset="-122"/>
              </a:rPr>
              <a:t>的问世，</a:t>
            </a:r>
            <a:r>
              <a:rPr lang="en-US" altLang="zh-CN" sz="1600" dirty="0">
                <a:solidFill>
                  <a:srgbClr val="203864"/>
                </a:solidFill>
                <a:latin typeface="Arial" panose="020B0604020202020204" pitchFamily="34" charset="0"/>
                <a:ea typeface="微软雅黑" panose="020B0503020204020204" pitchFamily="34" charset="-122"/>
              </a:rPr>
              <a:t>smart</a:t>
            </a:r>
            <a:r>
              <a:rPr lang="zh-CN" altLang="en-US" sz="1600" dirty="0">
                <a:solidFill>
                  <a:srgbClr val="203864"/>
                </a:solidFill>
                <a:latin typeface="Arial" panose="020B0604020202020204" pitchFamily="34" charset="0"/>
                <a:ea typeface="微软雅黑" panose="020B0503020204020204" pitchFamily="34" charset="-122"/>
              </a:rPr>
              <a:t>也完成了其历史使命，从未盈利</a:t>
            </a:r>
            <a:r>
              <a:rPr lang="en-US" altLang="zh-CN" sz="1600" dirty="0">
                <a:solidFill>
                  <a:srgbClr val="203864"/>
                </a:solidFill>
                <a:latin typeface="Arial" panose="020B0604020202020204" pitchFamily="34" charset="0"/>
                <a:ea typeface="微软雅黑" panose="020B0503020204020204" pitchFamily="34" charset="-122"/>
              </a:rPr>
              <a:t>smart</a:t>
            </a:r>
            <a:r>
              <a:rPr lang="zh-CN" altLang="en-US" sz="1600" dirty="0">
                <a:solidFill>
                  <a:srgbClr val="203864"/>
                </a:solidFill>
                <a:latin typeface="Arial" panose="020B0604020202020204" pitchFamily="34" charset="0"/>
                <a:ea typeface="微软雅黑" panose="020B0503020204020204" pitchFamily="34" charset="-122"/>
              </a:rPr>
              <a:t>品牌也逐渐成为了戴姆勒的不良资产。戴姆勒主席蔡澈博士将于明年正式退休，而接任者康林松（</a:t>
            </a:r>
            <a:r>
              <a:rPr lang="en-US" altLang="zh-CN" sz="1600" dirty="0">
                <a:solidFill>
                  <a:srgbClr val="203864"/>
                </a:solidFill>
                <a:latin typeface="Arial" panose="020B0604020202020204" pitchFamily="34" charset="0"/>
                <a:ea typeface="微软雅黑" panose="020B0503020204020204" pitchFamily="34" charset="-122"/>
              </a:rPr>
              <a:t>Ola </a:t>
            </a:r>
            <a:r>
              <a:rPr lang="en-US" altLang="zh-CN" sz="1600" dirty="0" err="1">
                <a:solidFill>
                  <a:srgbClr val="203864"/>
                </a:solidFill>
                <a:latin typeface="Arial" panose="020B0604020202020204" pitchFamily="34" charset="0"/>
                <a:ea typeface="微软雅黑" panose="020B0503020204020204" pitchFamily="34" charset="-122"/>
              </a:rPr>
              <a:t>Källenius</a:t>
            </a:r>
            <a:r>
              <a:rPr lang="zh-CN" altLang="en-US" sz="1600" dirty="0">
                <a:solidFill>
                  <a:srgbClr val="203864"/>
                </a:solidFill>
                <a:latin typeface="Arial" panose="020B0604020202020204" pitchFamily="34" charset="0"/>
                <a:ea typeface="微软雅黑" panose="020B0503020204020204" pitchFamily="34" charset="-122"/>
              </a:rPr>
              <a:t>）对</a:t>
            </a:r>
            <a:r>
              <a:rPr lang="en-US" altLang="zh-CN" sz="1600" dirty="0">
                <a:solidFill>
                  <a:srgbClr val="203864"/>
                </a:solidFill>
                <a:latin typeface="Arial" panose="020B0604020202020204" pitchFamily="34" charset="0"/>
                <a:ea typeface="微软雅黑" panose="020B0503020204020204" pitchFamily="34" charset="-122"/>
              </a:rPr>
              <a:t>smart</a:t>
            </a:r>
            <a:r>
              <a:rPr lang="zh-CN" altLang="en-US" sz="1600" dirty="0">
                <a:solidFill>
                  <a:srgbClr val="203864"/>
                </a:solidFill>
                <a:latin typeface="Arial" panose="020B0604020202020204" pitchFamily="34" charset="0"/>
                <a:ea typeface="微软雅黑" panose="020B0503020204020204" pitchFamily="34" charset="-122"/>
              </a:rPr>
              <a:t>并没有太多感情，关闭或出售</a:t>
            </a:r>
            <a:r>
              <a:rPr lang="en-US" altLang="zh-CN" sz="1600" dirty="0">
                <a:solidFill>
                  <a:srgbClr val="203864"/>
                </a:solidFill>
                <a:latin typeface="Arial" panose="020B0604020202020204" pitchFamily="34" charset="0"/>
                <a:ea typeface="微软雅黑" panose="020B0503020204020204" pitchFamily="34" charset="-122"/>
              </a:rPr>
              <a:t>smart</a:t>
            </a:r>
            <a:r>
              <a:rPr lang="zh-CN" altLang="en-US" sz="1600" dirty="0">
                <a:solidFill>
                  <a:srgbClr val="203864"/>
                </a:solidFill>
                <a:latin typeface="Arial" panose="020B0604020202020204" pitchFamily="34" charset="0"/>
                <a:ea typeface="微软雅黑" panose="020B0503020204020204" pitchFamily="34" charset="-122"/>
              </a:rPr>
              <a:t>品牌的消息也不绝于耳，此次与吉利的合资也促成了</a:t>
            </a:r>
            <a:r>
              <a:rPr lang="en-US" altLang="zh-CN" sz="1600" dirty="0">
                <a:solidFill>
                  <a:srgbClr val="203864"/>
                </a:solidFill>
                <a:latin typeface="Arial" panose="020B0604020202020204" pitchFamily="34" charset="0"/>
                <a:ea typeface="微软雅黑" panose="020B0503020204020204" pitchFamily="34" charset="-122"/>
              </a:rPr>
              <a:t>smart</a:t>
            </a:r>
            <a:r>
              <a:rPr lang="zh-CN" altLang="en-US" sz="1600" dirty="0">
                <a:solidFill>
                  <a:srgbClr val="203864"/>
                </a:solidFill>
                <a:latin typeface="Arial" panose="020B0604020202020204" pitchFamily="34" charset="0"/>
                <a:ea typeface="微软雅黑" panose="020B0503020204020204" pitchFamily="34" charset="-122"/>
              </a:rPr>
              <a:t>向全面电动化转型。</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吉利</a:t>
            </a:r>
            <a:r>
              <a:rPr lang="en-US" altLang="zh-CN" sz="1600" b="1" dirty="0">
                <a:solidFill>
                  <a:srgbClr val="203864"/>
                </a:solidFill>
                <a:latin typeface="Arial" panose="020B0604020202020204" pitchFamily="34" charset="0"/>
                <a:ea typeface="微软雅黑" panose="020B0503020204020204" pitchFamily="34" charset="-122"/>
              </a:rPr>
              <a:t>smart</a:t>
            </a:r>
            <a:r>
              <a:rPr lang="zh-CN" altLang="en-US" sz="1600" b="1" dirty="0">
                <a:solidFill>
                  <a:srgbClr val="203864"/>
                </a:solidFill>
                <a:latin typeface="Arial" panose="020B0604020202020204" pitchFamily="34" charset="0"/>
                <a:ea typeface="微软雅黑" panose="020B0503020204020204" pitchFamily="34" charset="-122"/>
              </a:rPr>
              <a:t>合资不同于长城</a:t>
            </a:r>
            <a:r>
              <a:rPr lang="en-US" altLang="zh-CN" sz="1600" b="1" dirty="0">
                <a:solidFill>
                  <a:srgbClr val="203864"/>
                </a:solidFill>
                <a:latin typeface="Arial" panose="020B0604020202020204" pitchFamily="34" charset="0"/>
                <a:ea typeface="微软雅黑" panose="020B0503020204020204" pitchFamily="34" charset="-122"/>
              </a:rPr>
              <a:t>MINI</a:t>
            </a:r>
            <a:r>
              <a:rPr lang="zh-CN" altLang="en-US" sz="1600" b="1" dirty="0">
                <a:solidFill>
                  <a:srgbClr val="203864"/>
                </a:solidFill>
                <a:latin typeface="Arial" panose="020B0604020202020204" pitchFamily="34" charset="0"/>
                <a:ea typeface="微软雅黑" panose="020B0503020204020204" pitchFamily="34" charset="-122"/>
              </a:rPr>
              <a:t>合资：</a:t>
            </a:r>
            <a:r>
              <a:rPr lang="zh-CN" altLang="en-US" sz="1600" dirty="0">
                <a:solidFill>
                  <a:srgbClr val="203864"/>
                </a:solidFill>
                <a:latin typeface="Arial" panose="020B0604020202020204" pitchFamily="34" charset="0"/>
                <a:ea typeface="微软雅黑" panose="020B0503020204020204" pitchFamily="34" charset="-122"/>
              </a:rPr>
              <a:t>未来</a:t>
            </a:r>
            <a:r>
              <a:rPr lang="en-US" altLang="zh-CN" sz="1600" dirty="0">
                <a:solidFill>
                  <a:srgbClr val="203864"/>
                </a:solidFill>
                <a:latin typeface="Arial" panose="020B0604020202020204" pitchFamily="34" charset="0"/>
                <a:ea typeface="微软雅黑" panose="020B0503020204020204" pitchFamily="34" charset="-122"/>
              </a:rPr>
              <a:t>smart</a:t>
            </a:r>
            <a:r>
              <a:rPr lang="zh-CN" altLang="en-US" sz="1600" dirty="0">
                <a:solidFill>
                  <a:srgbClr val="203864"/>
                </a:solidFill>
                <a:latin typeface="Arial" panose="020B0604020202020204" pitchFamily="34" charset="0"/>
                <a:ea typeface="微软雅黑" panose="020B0503020204020204" pitchFamily="34" charset="-122"/>
              </a:rPr>
              <a:t>产品的设计将由德国奔驰部门负责，而研发重任则完全落在吉利这边，合资公司将完全承担</a:t>
            </a:r>
            <a:r>
              <a:rPr lang="en-US" altLang="zh-CN" sz="1600" dirty="0">
                <a:solidFill>
                  <a:srgbClr val="203864"/>
                </a:solidFill>
                <a:latin typeface="Arial" panose="020B0604020202020204" pitchFamily="34" charset="0"/>
                <a:ea typeface="微软雅黑" panose="020B0503020204020204" pitchFamily="34" charset="-122"/>
              </a:rPr>
              <a:t>smart</a:t>
            </a:r>
            <a:r>
              <a:rPr lang="zh-CN" altLang="en-US" sz="1600" dirty="0">
                <a:solidFill>
                  <a:srgbClr val="203864"/>
                </a:solidFill>
                <a:latin typeface="Arial" panose="020B0604020202020204" pitchFamily="34" charset="0"/>
                <a:ea typeface="微软雅黑" panose="020B0503020204020204" pitchFamily="34" charset="-122"/>
              </a:rPr>
              <a:t>的全球化电动转型。与吉利</a:t>
            </a:r>
            <a:r>
              <a:rPr lang="en-US" altLang="zh-CN" sz="1600" dirty="0">
                <a:solidFill>
                  <a:srgbClr val="203864"/>
                </a:solidFill>
                <a:latin typeface="Arial" panose="020B0604020202020204" pitchFamily="34" charset="0"/>
                <a:ea typeface="微软雅黑" panose="020B0503020204020204" pitchFamily="34" charset="-122"/>
              </a:rPr>
              <a:t>smart</a:t>
            </a:r>
            <a:r>
              <a:rPr lang="zh-CN" altLang="en-US" sz="1600" dirty="0">
                <a:solidFill>
                  <a:srgbClr val="203864"/>
                </a:solidFill>
                <a:latin typeface="Arial" panose="020B0604020202020204" pitchFamily="34" charset="0"/>
                <a:ea typeface="微软雅黑" panose="020B0503020204020204" pitchFamily="34" charset="-122"/>
              </a:rPr>
              <a:t>的全球化使命不同，长城</a:t>
            </a:r>
            <a:r>
              <a:rPr lang="en-US" altLang="zh-CN" sz="1600" dirty="0">
                <a:solidFill>
                  <a:srgbClr val="203864"/>
                </a:solidFill>
                <a:latin typeface="Arial" panose="020B0604020202020204" pitchFamily="34" charset="0"/>
                <a:ea typeface="微软雅黑" panose="020B0503020204020204" pitchFamily="34" charset="-122"/>
              </a:rPr>
              <a:t>MINI</a:t>
            </a:r>
            <a:r>
              <a:rPr lang="zh-CN" altLang="en-US" sz="1600" dirty="0">
                <a:solidFill>
                  <a:srgbClr val="203864"/>
                </a:solidFill>
                <a:latin typeface="Arial" panose="020B0604020202020204" pitchFamily="34" charset="0"/>
                <a:ea typeface="微软雅黑" panose="020B0503020204020204" pitchFamily="34" charset="-122"/>
              </a:rPr>
              <a:t>则秉持着“在中国为中国“的传统合资做法，</a:t>
            </a:r>
            <a:r>
              <a:rPr lang="en-US" altLang="zh-CN" sz="1600" dirty="0">
                <a:solidFill>
                  <a:srgbClr val="203864"/>
                </a:solidFill>
                <a:latin typeface="Arial" panose="020B0604020202020204" pitchFamily="34" charset="0"/>
                <a:ea typeface="微软雅黑" panose="020B0503020204020204" pitchFamily="34" charset="-122"/>
              </a:rPr>
              <a:t>MINI</a:t>
            </a:r>
            <a:r>
              <a:rPr lang="zh-CN" altLang="en-US" sz="1600" dirty="0">
                <a:solidFill>
                  <a:srgbClr val="203864"/>
                </a:solidFill>
                <a:latin typeface="Arial" panose="020B0604020202020204" pitchFamily="34" charset="0"/>
                <a:ea typeface="微软雅黑" panose="020B0503020204020204" pitchFamily="34" charset="-122"/>
              </a:rPr>
              <a:t>品牌在国际上有着深厚的血统和底蕴，全面电动化的转型并没有</a:t>
            </a:r>
            <a:r>
              <a:rPr lang="en-US" altLang="zh-CN" sz="1600" dirty="0">
                <a:solidFill>
                  <a:srgbClr val="203864"/>
                </a:solidFill>
                <a:latin typeface="Arial" panose="020B0604020202020204" pitchFamily="34" charset="0"/>
                <a:ea typeface="微软雅黑" panose="020B0503020204020204" pitchFamily="34" charset="-122"/>
              </a:rPr>
              <a:t>smart</a:t>
            </a:r>
            <a:r>
              <a:rPr lang="zh-CN" altLang="en-US" sz="1600" dirty="0">
                <a:solidFill>
                  <a:srgbClr val="203864"/>
                </a:solidFill>
                <a:latin typeface="Arial" panose="020B0604020202020204" pitchFamily="34" charset="0"/>
                <a:ea typeface="微软雅黑" panose="020B0503020204020204" pitchFamily="34" charset="-122"/>
              </a:rPr>
              <a:t>来的那么迫切，宝马也迟迟未能下定将</a:t>
            </a:r>
            <a:r>
              <a:rPr lang="en-US" altLang="zh-CN" sz="1600" dirty="0">
                <a:solidFill>
                  <a:srgbClr val="203864"/>
                </a:solidFill>
                <a:latin typeface="Arial" panose="020B0604020202020204" pitchFamily="34" charset="0"/>
                <a:ea typeface="微软雅黑" panose="020B0503020204020204" pitchFamily="34" charset="-122"/>
              </a:rPr>
              <a:t>MINI</a:t>
            </a:r>
            <a:r>
              <a:rPr lang="zh-CN" altLang="en-US" sz="1600" dirty="0">
                <a:solidFill>
                  <a:srgbClr val="203864"/>
                </a:solidFill>
                <a:latin typeface="Arial" panose="020B0604020202020204" pitchFamily="34" charset="0"/>
                <a:ea typeface="微软雅黑" panose="020B0503020204020204" pitchFamily="34" charset="-122"/>
              </a:rPr>
              <a:t>彻底转型成纯电动品牌的决心，长城</a:t>
            </a:r>
            <a:r>
              <a:rPr lang="en-US" altLang="zh-CN" sz="1600" dirty="0">
                <a:solidFill>
                  <a:srgbClr val="203864"/>
                </a:solidFill>
                <a:latin typeface="Arial" panose="020B0604020202020204" pitchFamily="34" charset="0"/>
                <a:ea typeface="微软雅黑" panose="020B0503020204020204" pitchFamily="34" charset="-122"/>
              </a:rPr>
              <a:t>MINI</a:t>
            </a:r>
            <a:r>
              <a:rPr lang="zh-CN" altLang="en-US" sz="1600" dirty="0">
                <a:solidFill>
                  <a:srgbClr val="203864"/>
                </a:solidFill>
                <a:latin typeface="Arial" panose="020B0604020202020204" pitchFamily="34" charset="0"/>
                <a:ea typeface="微软雅黑" panose="020B0503020204020204" pitchFamily="34" charset="-122"/>
              </a:rPr>
              <a:t>合资从</a:t>
            </a:r>
            <a:r>
              <a:rPr lang="en-US" altLang="zh-CN" sz="1600" dirty="0">
                <a:solidFill>
                  <a:srgbClr val="203864"/>
                </a:solidFill>
                <a:latin typeface="Arial" panose="020B0604020202020204" pitchFamily="34" charset="0"/>
                <a:ea typeface="微软雅黑" panose="020B0503020204020204" pitchFamily="34" charset="-122"/>
              </a:rPr>
              <a:t>MINI</a:t>
            </a:r>
            <a:r>
              <a:rPr lang="zh-CN" altLang="en-US" sz="1600" dirty="0">
                <a:solidFill>
                  <a:srgbClr val="203864"/>
                </a:solidFill>
                <a:latin typeface="Arial" panose="020B0604020202020204" pitchFamily="34" charset="0"/>
                <a:ea typeface="微软雅黑" panose="020B0503020204020204" pitchFamily="34" charset="-122"/>
              </a:rPr>
              <a:t>的全球化战略来看只是一次地域层面的合作。</a:t>
            </a:r>
            <a:endParaRPr lang="zh-CN" altLang="en-US" sz="1600" dirty="0">
              <a:solidFill>
                <a:srgbClr val="203864"/>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4108160814"/>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54068</TotalTime>
  <Words>372</Words>
  <Application>Microsoft Office PowerPoint</Application>
  <PresentationFormat>A4 纸张(210x297 毫米)</PresentationFormat>
  <Paragraphs>11</Paragraphs>
  <Slides>10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vt:i4>
      </vt:variant>
    </vt:vector>
  </HeadingPairs>
  <TitlesOfParts>
    <vt:vector size="17" baseType="lpstr">
      <vt:lpstr>宋体</vt:lpstr>
      <vt:lpstr>Microsoft YaHei</vt: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zz</cp:lastModifiedBy>
  <cp:revision>8109</cp:revision>
  <cp:lastPrinted>2016-08-18T05:59:21Z</cp:lastPrinted>
  <dcterms:created xsi:type="dcterms:W3CDTF">2013-12-03T00:55:47Z</dcterms:created>
  <dcterms:modified xsi:type="dcterms:W3CDTF">2019-04-30T07:58:11Z</dcterms:modified>
</cp:coreProperties>
</file>