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theme/themeOverride1.xml" ContentType="application/vnd.openxmlformats-officedocument.themeOverr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61" r:id="rId2"/>
    <p:sldId id="680" r:id="rId3"/>
    <p:sldId id="710" r:id="rId4"/>
    <p:sldId id="717" r:id="rId5"/>
    <p:sldId id="686" r:id="rId6"/>
    <p:sldId id="714" r:id="rId7"/>
    <p:sldId id="703" r:id="rId8"/>
    <p:sldId id="731" r:id="rId9"/>
    <p:sldId id="706" r:id="rId10"/>
    <p:sldId id="730" r:id="rId11"/>
  </p:sldIdLst>
  <p:sldSz cx="9906000" cy="6858000" type="A4"/>
  <p:notesSz cx="6797675" cy="987425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12">
          <p15:clr>
            <a:srgbClr val="A4A3A4"/>
          </p15:clr>
        </p15:guide>
        <p15:guide id="2" orient="horz" pos="3952" userDrawn="1">
          <p15:clr>
            <a:srgbClr val="A4A3A4"/>
          </p15:clr>
        </p15:guide>
        <p15:guide id="3" orient="horz" pos="2296" userDrawn="1">
          <p15:clr>
            <a:srgbClr val="A4A3A4"/>
          </p15:clr>
        </p15:guide>
        <p15:guide id="4" orient="horz" pos="487">
          <p15:clr>
            <a:srgbClr val="A4A3A4"/>
          </p15:clr>
        </p15:guide>
        <p15:guide id="5" orient="horz" pos="225">
          <p15:clr>
            <a:srgbClr val="A4A3A4"/>
          </p15:clr>
        </p15:guide>
        <p15:guide id="6" orient="horz" pos="636">
          <p15:clr>
            <a:srgbClr val="A4A3A4"/>
          </p15:clr>
        </p15:guide>
        <p15:guide id="7" orient="horz" pos="1117" userDrawn="1">
          <p15:clr>
            <a:srgbClr val="A4A3A4"/>
          </p15:clr>
        </p15:guide>
        <p15:guide id="8" pos="3128">
          <p15:clr>
            <a:srgbClr val="A4A3A4"/>
          </p15:clr>
        </p15:guide>
        <p15:guide id="9" pos="281">
          <p15:clr>
            <a:srgbClr val="A4A3A4"/>
          </p15:clr>
        </p15:guide>
        <p15:guide id="10" pos="5997">
          <p15:clr>
            <a:srgbClr val="A4A3A4"/>
          </p15:clr>
        </p15:guide>
        <p15:guide id="11" pos="35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57AE"/>
    <a:srgbClr val="003366"/>
    <a:srgbClr val="92D050"/>
    <a:srgbClr val="BFBFBF"/>
    <a:srgbClr val="FFCC99"/>
    <a:srgbClr val="63D8FF"/>
    <a:srgbClr val="D9D9D9"/>
    <a:srgbClr val="DBEEF4"/>
    <a:srgbClr val="FFFF00"/>
    <a:srgbClr val="4E70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7616" autoAdjust="0"/>
  </p:normalViewPr>
  <p:slideViewPr>
    <p:cSldViewPr snapToGrid="0">
      <p:cViewPr>
        <p:scale>
          <a:sx n="100" d="100"/>
          <a:sy n="100" d="100"/>
        </p:scale>
        <p:origin x="1572" y="258"/>
      </p:cViewPr>
      <p:guideLst>
        <p:guide orient="horz" pos="1212"/>
        <p:guide orient="horz" pos="3952"/>
        <p:guide orient="horz" pos="2296"/>
        <p:guide orient="horz" pos="487"/>
        <p:guide orient="horz" pos="225"/>
        <p:guide orient="horz" pos="636"/>
        <p:guide orient="horz" pos="1117"/>
        <p:guide pos="3128"/>
        <p:guide pos="281"/>
        <p:guide pos="5997"/>
        <p:guide pos="35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1072"/>
    </p:cViewPr>
  </p:sorterViewPr>
  <p:notesViewPr>
    <p:cSldViewPr snapToGrid="0">
      <p:cViewPr varScale="1">
        <p:scale>
          <a:sx n="59" d="100"/>
          <a:sy n="59" d="100"/>
        </p:scale>
        <p:origin x="-3444" y="-102"/>
      </p:cViewPr>
      <p:guideLst>
        <p:guide orient="horz" pos="3110"/>
        <p:guide pos="214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4.xlsx"/><Relationship Id="rId1" Type="http://schemas.openxmlformats.org/officeDocument/2006/relationships/themeOverride" Target="../theme/themeOverride1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6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526447141773475"/>
          <c:y val="8.9462593315034797E-2"/>
          <c:w val="0.79727828810382984"/>
          <c:h val="0.792442313361856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进口汽车进口量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Sheet1!$A$2:$A$12</c:f>
              <c:strCache>
                <c:ptCount val="11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 Q1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381731</c:v>
                </c:pt>
                <c:pt idx="1">
                  <c:v>771431</c:v>
                </c:pt>
                <c:pt idx="2">
                  <c:v>1003459</c:v>
                </c:pt>
                <c:pt idx="3">
                  <c:v>1091309</c:v>
                </c:pt>
                <c:pt idx="4">
                  <c:v>1170581</c:v>
                </c:pt>
                <c:pt idx="5">
                  <c:v>1422992</c:v>
                </c:pt>
                <c:pt idx="6">
                  <c:v>1078096</c:v>
                </c:pt>
                <c:pt idx="7">
                  <c:v>1041275</c:v>
                </c:pt>
                <c:pt idx="8">
                  <c:v>1215885</c:v>
                </c:pt>
                <c:pt idx="9">
                  <c:v>1108443</c:v>
                </c:pt>
                <c:pt idx="10">
                  <c:v>230000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D12-40C1-8244-B2860DECCE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5"/>
        <c:overlap val="50"/>
        <c:axId val="872552776"/>
        <c:axId val="872546872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5.4593130722606714E-2"/>
                  <c:y val="-9.02209703371919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5923-490B-A682-02B21091FA92}"/>
                </c:ext>
              </c:extLst>
            </c:dLbl>
            <c:dLbl>
              <c:idx val="9"/>
              <c:layout>
                <c:manualLayout>
                  <c:x val="-1.2554490663325247E-2"/>
                  <c:y val="-2.21376710385662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5D12-40C1-8244-B2860DECCE41}"/>
                </c:ext>
              </c:extLst>
            </c:dLbl>
            <c:dLbl>
              <c:idx val="10"/>
              <c:layout>
                <c:manualLayout>
                  <c:x val="-3.8677073548973873E-2"/>
                  <c:y val="3.40858760464416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5D12-40C1-8244-B2860DECCE41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Sheet1!$A$2:$A$12</c:f>
              <c:strCache>
                <c:ptCount val="11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 Q1</c:v>
                </c:pt>
              </c:strCache>
            </c:strRef>
          </c:cat>
          <c:val>
            <c:numRef>
              <c:f>Sheet1!$C$2:$C$12</c:f>
              <c:numCache>
                <c:formatCode>0.0%</c:formatCode>
                <c:ptCount val="11"/>
                <c:pt idx="0">
                  <c:v>0.03</c:v>
                </c:pt>
                <c:pt idx="1">
                  <c:v>1.02</c:v>
                </c:pt>
                <c:pt idx="2">
                  <c:v>0.30099999999999999</c:v>
                </c:pt>
                <c:pt idx="3">
                  <c:v>8.7999999999999995E-2</c:v>
                </c:pt>
                <c:pt idx="4">
                  <c:v>7.2999999999999995E-2</c:v>
                </c:pt>
                <c:pt idx="5">
                  <c:v>0.216</c:v>
                </c:pt>
                <c:pt idx="6">
                  <c:v>-0.24199999999999999</c:v>
                </c:pt>
                <c:pt idx="7">
                  <c:v>-3.4000000000000002E-2</c:v>
                </c:pt>
                <c:pt idx="8">
                  <c:v>0.16800000000000001</c:v>
                </c:pt>
                <c:pt idx="9">
                  <c:v>-8.7999999999999995E-2</c:v>
                </c:pt>
                <c:pt idx="10">
                  <c:v>-0.159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5D12-40C1-8244-B2860DECCE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62267032"/>
        <c:axId val="862265392"/>
      </c:lineChart>
      <c:catAx>
        <c:axId val="8725527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72546872"/>
        <c:crosses val="autoZero"/>
        <c:auto val="1"/>
        <c:lblAlgn val="ctr"/>
        <c:lblOffset val="100"/>
        <c:noMultiLvlLbl val="0"/>
      </c:catAx>
      <c:valAx>
        <c:axId val="8725468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72552776"/>
        <c:crosses val="autoZero"/>
        <c:crossBetween val="between"/>
      </c:valAx>
      <c:valAx>
        <c:axId val="862265392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62267032"/>
        <c:crosses val="max"/>
        <c:crossBetween val="between"/>
      </c:valAx>
      <c:catAx>
        <c:axId val="86226703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86226539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3541630343399786"/>
          <c:y val="7.0768715112607405E-3"/>
          <c:w val="0.53320450174214751"/>
          <c:h val="6.29879723092392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 Q1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894468</c:v>
                </c:pt>
                <c:pt idx="1">
                  <c:v>1022086</c:v>
                </c:pt>
                <c:pt idx="2">
                  <c:v>1157589</c:v>
                </c:pt>
                <c:pt idx="3">
                  <c:v>919968</c:v>
                </c:pt>
                <c:pt idx="4">
                  <c:v>898471</c:v>
                </c:pt>
                <c:pt idx="5">
                  <c:v>904072</c:v>
                </c:pt>
                <c:pt idx="6">
                  <c:v>853734</c:v>
                </c:pt>
                <c:pt idx="7">
                  <c:v>249638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3EF-40C7-98D7-7FDDFCB073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5"/>
        <c:overlap val="50"/>
        <c:axId val="872552776"/>
        <c:axId val="872546872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6"/>
              <c:layout>
                <c:manualLayout>
                  <c:x val="-5.7845856733576562E-2"/>
                  <c:y val="2.9737281653424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73EF-40C7-98D7-7FDDFCB073EB}"/>
                </c:ext>
              </c:extLst>
            </c:dLbl>
            <c:dLbl>
              <c:idx val="7"/>
              <c:layout>
                <c:manualLayout>
                  <c:x val="-2.7585845919219761E-2"/>
                  <c:y val="-3.96497088712321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73EF-40C7-98D7-7FDDFCB073EB}"/>
                </c:ext>
              </c:extLst>
            </c:dLbl>
            <c:dLbl>
              <c:idx val="9"/>
              <c:layout>
                <c:manualLayout>
                  <c:x val="-1.2554490663325247E-2"/>
                  <c:y val="-2.21376710385662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3EF-40C7-98D7-7FDDFCB073EB}"/>
                </c:ext>
              </c:extLst>
            </c:dLbl>
            <c:dLbl>
              <c:idx val="10"/>
              <c:layout>
                <c:manualLayout>
                  <c:x val="-2.2319094512578217E-2"/>
                  <c:y val="-2.49048799183869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3EF-40C7-98D7-7FDDFCB073EB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 Q1</c:v>
                </c:pt>
              </c:strCache>
            </c:strRef>
          </c:cat>
          <c:val>
            <c:numRef>
              <c:f>Sheet1!$C$2:$C$9</c:f>
              <c:numCache>
                <c:formatCode>0.00%</c:formatCode>
                <c:ptCount val="8"/>
                <c:pt idx="0">
                  <c:v>0.27100000000000002</c:v>
                </c:pt>
                <c:pt idx="1">
                  <c:v>0.14299999999999999</c:v>
                </c:pt>
                <c:pt idx="2">
                  <c:v>0.13300000000000001</c:v>
                </c:pt>
                <c:pt idx="3">
                  <c:v>-0.20499999999999999</c:v>
                </c:pt>
                <c:pt idx="4">
                  <c:v>-2.3E-2</c:v>
                </c:pt>
                <c:pt idx="5">
                  <c:v>6.0000000000000001E-3</c:v>
                </c:pt>
                <c:pt idx="6">
                  <c:v>-5.6000000000000001E-2</c:v>
                </c:pt>
                <c:pt idx="7">
                  <c:v>-0.128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73EF-40C7-98D7-7FDDFCB073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62267032"/>
        <c:axId val="862265392"/>
      </c:lineChart>
      <c:catAx>
        <c:axId val="8725527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72546872"/>
        <c:crosses val="autoZero"/>
        <c:auto val="1"/>
        <c:lblAlgn val="ctr"/>
        <c:lblOffset val="100"/>
        <c:noMultiLvlLbl val="0"/>
      </c:catAx>
      <c:valAx>
        <c:axId val="8725468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72552776"/>
        <c:crosses val="autoZero"/>
        <c:crossBetween val="between"/>
      </c:valAx>
      <c:valAx>
        <c:axId val="862265392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62267032"/>
        <c:crosses val="max"/>
        <c:crossBetween val="between"/>
      </c:valAx>
      <c:catAx>
        <c:axId val="86226703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86226539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7977616960619082"/>
          <c:y val="1.1280394207604186E-2"/>
          <c:w val="0.54225193266750193"/>
          <c:h val="6.355973213031329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1"/>
  <c:style val="2"/>
  <c:chart>
    <c:autoTitleDeleted val="1"/>
    <c:plotArea>
      <c:layout>
        <c:manualLayout>
          <c:layoutTarget val="inner"/>
          <c:xMode val="edge"/>
          <c:yMode val="edge"/>
          <c:x val="2.3076923076923838E-2"/>
          <c:y val="9.3238023856893754E-2"/>
          <c:w val="0.95769230769230962"/>
          <c:h val="0.79007283641302384"/>
        </c:manualLayout>
      </c:layout>
      <c:lineChart>
        <c:grouping val="standar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2013 stock</c:v>
                </c:pt>
              </c:strCache>
            </c:strRef>
          </c:tx>
          <c:spPr>
            <a:ln w="28575" cap="rnd" cmpd="sng" algn="ctr">
              <a:solidFill>
                <a:schemeClr val="bg1">
                  <a:lumMod val="85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0.00</c:formatCode>
                <c:ptCount val="12"/>
                <c:pt idx="0">
                  <c:v>3.2043862539214141</c:v>
                </c:pt>
                <c:pt idx="1">
                  <c:v>3.3730713684582376</c:v>
                </c:pt>
                <c:pt idx="2">
                  <c:v>3.3736269492475395</c:v>
                </c:pt>
                <c:pt idx="3">
                  <c:v>3.5298336171608082</c:v>
                </c:pt>
                <c:pt idx="4">
                  <c:v>3.2482845341986404</c:v>
                </c:pt>
                <c:pt idx="5">
                  <c:v>3.1855285346996323</c:v>
                </c:pt>
                <c:pt idx="6">
                  <c:v>3.2778582155993421</c:v>
                </c:pt>
                <c:pt idx="7">
                  <c:v>3.3011984233367397</c:v>
                </c:pt>
                <c:pt idx="8">
                  <c:v>3.1532922838929469</c:v>
                </c:pt>
                <c:pt idx="9">
                  <c:v>3.2169686181547439</c:v>
                </c:pt>
                <c:pt idx="10">
                  <c:v>3.1173139689360512</c:v>
                </c:pt>
                <c:pt idx="11">
                  <c:v>2.8610233363761908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A96C-4401-B439-87270545E09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2014 stock</c:v>
                </c:pt>
              </c:strCache>
            </c:strRef>
          </c:tx>
          <c:spPr>
            <a:ln w="28575" cap="rnd" cmpd="sng" algn="ctr">
              <a:solidFill>
                <a:schemeClr val="bg1">
                  <a:lumMod val="65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0.00</c:formatCode>
                <c:ptCount val="12"/>
                <c:pt idx="0">
                  <c:v>2.7752442250649931</c:v>
                </c:pt>
                <c:pt idx="1">
                  <c:v>3.1257975145798103</c:v>
                </c:pt>
                <c:pt idx="2">
                  <c:v>2.9310841792234981</c:v>
                </c:pt>
                <c:pt idx="3">
                  <c:v>3.117700956898124</c:v>
                </c:pt>
                <c:pt idx="4">
                  <c:v>2.9795973884657236</c:v>
                </c:pt>
                <c:pt idx="5">
                  <c:v>3.050102157615723</c:v>
                </c:pt>
                <c:pt idx="6">
                  <c:v>3.4224382276805003</c:v>
                </c:pt>
                <c:pt idx="7">
                  <c:v>3.7356086935239121</c:v>
                </c:pt>
                <c:pt idx="8">
                  <c:v>3.7590657981530344</c:v>
                </c:pt>
                <c:pt idx="9">
                  <c:v>4.0466819375010452</c:v>
                </c:pt>
                <c:pt idx="10">
                  <c:v>4.2134443085677207</c:v>
                </c:pt>
                <c:pt idx="11">
                  <c:v>4.2134443085677207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A96C-4401-B439-87270545E09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2015 stock</c:v>
                </c:pt>
              </c:strCache>
            </c:strRef>
          </c:tx>
          <c:spPr>
            <a:ln w="28575" cap="rnd" cmpd="sng" algn="ctr">
              <a:solidFill>
                <a:srgbClr val="008000"/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0.00</c:formatCode>
                <c:ptCount val="12"/>
                <c:pt idx="0">
                  <c:v>4.3797927698595549</c:v>
                </c:pt>
                <c:pt idx="1">
                  <c:v>4.7907930400101115</c:v>
                </c:pt>
                <c:pt idx="2">
                  <c:v>5.0757515474145958</c:v>
                </c:pt>
                <c:pt idx="3">
                  <c:v>5.1645361243776033</c:v>
                </c:pt>
                <c:pt idx="4">
                  <c:v>4.7655077044646381</c:v>
                </c:pt>
                <c:pt idx="5">
                  <c:v>4.7572042783217583</c:v>
                </c:pt>
                <c:pt idx="6">
                  <c:v>5.1775409280344578</c:v>
                </c:pt>
                <c:pt idx="7">
                  <c:v>4.9555092680474253</c:v>
                </c:pt>
                <c:pt idx="8">
                  <c:v>4.9353699560101676</c:v>
                </c:pt>
                <c:pt idx="9">
                  <c:v>4.4937308963882474</c:v>
                </c:pt>
                <c:pt idx="10">
                  <c:v>4.2718151470505958</c:v>
                </c:pt>
                <c:pt idx="11">
                  <c:v>4.2509894800176742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A96C-4401-B439-87270545E09F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2016 stock</c:v>
                </c:pt>
              </c:strCache>
            </c:strRef>
          </c:tx>
          <c:spPr>
            <a:ln w="28575" cap="rnd" cmpd="sng" algn="ctr">
              <a:solidFill>
                <a:schemeClr val="accent6">
                  <a:lumMod val="75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Sheet1!$E$2:$E$13</c:f>
              <c:numCache>
                <c:formatCode>0.00</c:formatCode>
                <c:ptCount val="12"/>
                <c:pt idx="0">
                  <c:v>3.88</c:v>
                </c:pt>
                <c:pt idx="1">
                  <c:v>4.29</c:v>
                </c:pt>
                <c:pt idx="2">
                  <c:v>4.33</c:v>
                </c:pt>
                <c:pt idx="3">
                  <c:v>4.9000000000000004</c:v>
                </c:pt>
                <c:pt idx="4">
                  <c:v>4.3600000000000003</c:v>
                </c:pt>
                <c:pt idx="5">
                  <c:v>4.51</c:v>
                </c:pt>
                <c:pt idx="6">
                  <c:v>4.4400000000000004</c:v>
                </c:pt>
                <c:pt idx="7">
                  <c:v>4.18</c:v>
                </c:pt>
                <c:pt idx="8">
                  <c:v>3.78</c:v>
                </c:pt>
                <c:pt idx="9">
                  <c:v>3.61</c:v>
                </c:pt>
                <c:pt idx="10">
                  <c:v>3.49</c:v>
                </c:pt>
                <c:pt idx="11">
                  <c:v>3.44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3-A96C-4401-B439-87270545E09F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2017 Stock</c:v>
                </c:pt>
              </c:strCache>
            </c:strRef>
          </c:tx>
          <c:spPr>
            <a:ln w="28575" cap="rnd" cmpd="sng" algn="ctr">
              <a:solidFill>
                <a:srgbClr val="FFC000"/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Sheet1!$F$2:$F$13</c:f>
              <c:numCache>
                <c:formatCode>0.00</c:formatCode>
                <c:ptCount val="12"/>
                <c:pt idx="0">
                  <c:v>3.24</c:v>
                </c:pt>
                <c:pt idx="1">
                  <c:v>3.57</c:v>
                </c:pt>
                <c:pt idx="2">
                  <c:v>3.66</c:v>
                </c:pt>
                <c:pt idx="3">
                  <c:v>3.85</c:v>
                </c:pt>
                <c:pt idx="4">
                  <c:v>3.69</c:v>
                </c:pt>
                <c:pt idx="5">
                  <c:v>3.67</c:v>
                </c:pt>
                <c:pt idx="6">
                  <c:v>3.66</c:v>
                </c:pt>
                <c:pt idx="7">
                  <c:v>3.62</c:v>
                </c:pt>
                <c:pt idx="8">
                  <c:v>3.51</c:v>
                </c:pt>
                <c:pt idx="9">
                  <c:v>3.58</c:v>
                </c:pt>
                <c:pt idx="10">
                  <c:v>3.47</c:v>
                </c:pt>
                <c:pt idx="11">
                  <c:v>3.38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4-A96C-4401-B439-87270545E09F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2018 Stock</c:v>
                </c:pt>
              </c:strCache>
            </c:strRef>
          </c:tx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Sheet1!$G$2:$G$13</c:f>
              <c:numCache>
                <c:formatCode>0.00</c:formatCode>
                <c:ptCount val="12"/>
                <c:pt idx="0">
                  <c:v>3.07</c:v>
                </c:pt>
                <c:pt idx="1">
                  <c:v>3.55</c:v>
                </c:pt>
                <c:pt idx="2">
                  <c:v>3.84</c:v>
                </c:pt>
                <c:pt idx="3">
                  <c:v>4.04</c:v>
                </c:pt>
                <c:pt idx="4">
                  <c:v>4.05</c:v>
                </c:pt>
                <c:pt idx="5">
                  <c:v>3.54</c:v>
                </c:pt>
                <c:pt idx="6">
                  <c:v>4.66</c:v>
                </c:pt>
                <c:pt idx="7">
                  <c:v>4.2300000000000004</c:v>
                </c:pt>
                <c:pt idx="8">
                  <c:v>3.9</c:v>
                </c:pt>
                <c:pt idx="9">
                  <c:v>3.87</c:v>
                </c:pt>
                <c:pt idx="10">
                  <c:v>3.97</c:v>
                </c:pt>
                <c:pt idx="11">
                  <c:v>3.73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5-A96C-4401-B439-87270545E09F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2019 Stock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2.4122134063127108E-2"/>
                  <c:y val="-1.1754807384049877E-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A96C-4401-B439-87270545E09F}"/>
                </c:ext>
              </c:extLst>
            </c:dLbl>
            <c:dLbl>
              <c:idx val="1"/>
              <c:layout>
                <c:manualLayout>
                  <c:x val="-2.1715529076922473E-2"/>
                  <c:y val="-1.28235743744594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A96C-4401-B439-87270545E09F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1"/>
            <c:showBubbleSize val="1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Sheet1!$H$2:$H$13</c:f>
              <c:numCache>
                <c:formatCode>0.00</c:formatCode>
                <c:ptCount val="12"/>
                <c:pt idx="0">
                  <c:v>3.39</c:v>
                </c:pt>
                <c:pt idx="1">
                  <c:v>3.89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7-A96C-4401-B439-87270545E0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83659136"/>
        <c:axId val="183682176"/>
      </c:lineChart>
      <c:catAx>
        <c:axId val="183659136"/>
        <c:scaling>
          <c:orientation val="minMax"/>
        </c:scaling>
        <c:delete val="1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lang="zh-CN"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zh-CN" altLang="en-US" sz="1100" dirty="0" smtClean="0"/>
                  <a:t>单位：月</a:t>
                </a:r>
                <a:endParaRPr lang="zh-CN" altLang="en-US" sz="1100" dirty="0"/>
              </a:p>
            </c:rich>
          </c:tx>
          <c:layout>
            <c:manualLayout>
              <c:xMode val="edge"/>
              <c:yMode val="edge"/>
              <c:x val="1.68269230769231E-2"/>
              <c:y val="2.0810902249624095E-2"/>
            </c:manualLayout>
          </c:layout>
          <c:overlay val="1"/>
          <c:spPr>
            <a:noFill/>
            <a:ln>
              <a:noFill/>
            </a:ln>
            <a:effectLst/>
          </c:spPr>
        </c:title>
        <c:numFmt formatCode="General" sourceLinked="1"/>
        <c:majorTickMark val="cross"/>
        <c:minorTickMark val="cross"/>
        <c:tickLblPos val="nextTo"/>
        <c:crossAx val="183682176"/>
        <c:crosses val="autoZero"/>
        <c:auto val="1"/>
        <c:lblAlgn val="ctr"/>
        <c:lblOffset val="100"/>
        <c:noMultiLvlLbl val="1"/>
      </c:catAx>
      <c:valAx>
        <c:axId val="183682176"/>
        <c:scaling>
          <c:orientation val="minMax"/>
        </c:scaling>
        <c:delete val="1"/>
        <c:axPos val="l"/>
        <c:numFmt formatCode="0.00" sourceLinked="1"/>
        <c:majorTickMark val="none"/>
        <c:minorTickMark val="cross"/>
        <c:tickLblPos val="none"/>
        <c:crossAx val="1836591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4740887207092912E-2"/>
          <c:y val="0.77917653467640924"/>
          <c:w val="0.91846652459120925"/>
          <c:h val="9.1913979059204023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57205108184979"/>
          <c:y val="4.9960875984251973E-2"/>
          <c:w val="0.78974917903429365"/>
          <c:h val="0.7948021653543305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rgbClr val="1F497D"/>
            </a:solidFill>
          </c:spPr>
          <c:invertIfNegative val="0"/>
          <c:dLbls>
            <c:numFmt formatCode="_(* #,##0_);_(* \(#,##0\);_(* &quot;-&quot;_);_(@_)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Total</c:v>
                </c:pt>
                <c:pt idx="1">
                  <c:v>CAR</c:v>
                </c:pt>
                <c:pt idx="2">
                  <c:v>MPV</c:v>
                </c:pt>
                <c:pt idx="3">
                  <c:v>SUV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286429</c:v>
                </c:pt>
                <c:pt idx="1">
                  <c:v>111497</c:v>
                </c:pt>
                <c:pt idx="2">
                  <c:v>14475</c:v>
                </c:pt>
                <c:pt idx="3">
                  <c:v>160457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5CD-4BCD-8316-7970C14A1E7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rgbClr val="93C9E1"/>
            </a:solidFill>
          </c:spPr>
          <c:invertIfNegative val="0"/>
          <c:dLbls>
            <c:numFmt formatCode="_(* #,##0_);_(* \(#,##0\);_(* &quot;-&quot;_);_(@_)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Total</c:v>
                </c:pt>
                <c:pt idx="1">
                  <c:v>CAR</c:v>
                </c:pt>
                <c:pt idx="2">
                  <c:v>MPV</c:v>
                </c:pt>
                <c:pt idx="3">
                  <c:v>SUV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249638</c:v>
                </c:pt>
                <c:pt idx="1">
                  <c:v>100377</c:v>
                </c:pt>
                <c:pt idx="2">
                  <c:v>9245</c:v>
                </c:pt>
                <c:pt idx="3">
                  <c:v>140016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5CD-4BCD-8316-7970C14A1E7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4"/>
        <c:axId val="421876096"/>
        <c:axId val="421877632"/>
      </c:barChart>
      <c:catAx>
        <c:axId val="4218760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421877632"/>
        <c:crosses val="autoZero"/>
        <c:auto val="1"/>
        <c:lblAlgn val="ctr"/>
        <c:lblOffset val="100"/>
        <c:noMultiLvlLbl val="0"/>
      </c:catAx>
      <c:valAx>
        <c:axId val="42187763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42187609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0942251919042978"/>
          <c:y val="7.5765009842519923E-2"/>
          <c:w val="0.28048983827548402"/>
          <c:h val="8.9616710014473966E-2"/>
        </c:manualLayout>
      </c:layout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000"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4.8680586423672845E-2"/>
          <c:y val="4.7946285899675756E-2"/>
          <c:w val="0.9251369630037054"/>
          <c:h val="0.8699641657487114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2019YTD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3786764705882347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0C91-44D9-90FF-198456A64BA5}"/>
                </c:ext>
              </c:extLst>
            </c:dLbl>
            <c:dLbl>
              <c:idx val="4"/>
              <c:layout>
                <c:manualLayout>
                  <c:x val="-8.3016494157988324E-3"/>
                  <c:y val="1.8939393939393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0C91-44D9-90FF-198456A64BA5}"/>
                </c:ext>
              </c:extLst>
            </c:dLbl>
            <c:dLbl>
              <c:idx val="8"/>
              <c:layout>
                <c:manualLayout>
                  <c:x val="-9.2404846509822529E-17"/>
                  <c:y val="3.31439393939393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0C91-44D9-90FF-198456A64BA5}"/>
                </c:ext>
              </c:extLst>
            </c:dLbl>
            <c:dLbl>
              <c:idx val="10"/>
              <c:layout>
                <c:manualLayout>
                  <c:x val="0"/>
                  <c:y val="9.469696969696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0C91-44D9-90FF-198456A64BA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700"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Sheet1!$A$2:$A$12</c:f>
              <c:strCache>
                <c:ptCount val="11"/>
                <c:pt idx="0">
                  <c:v>Lexus</c:v>
                </c:pt>
                <c:pt idx="1">
                  <c:v>BMW</c:v>
                </c:pt>
                <c:pt idx="2">
                  <c:v>MB</c:v>
                </c:pt>
                <c:pt idx="3">
                  <c:v>Audi</c:v>
                </c:pt>
                <c:pt idx="4">
                  <c:v>Porsche</c:v>
                </c:pt>
                <c:pt idx="5">
                  <c:v>Toyota</c:v>
                </c:pt>
                <c:pt idx="6">
                  <c:v>Tesla</c:v>
                </c:pt>
                <c:pt idx="7">
                  <c:v>Lincoln</c:v>
                </c:pt>
                <c:pt idx="8">
                  <c:v>VW</c:v>
                </c:pt>
                <c:pt idx="9">
                  <c:v>Land Rover</c:v>
                </c:pt>
                <c:pt idx="10">
                  <c:v>MINI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37791</c:v>
                </c:pt>
                <c:pt idx="1">
                  <c:v>37611</c:v>
                </c:pt>
                <c:pt idx="2">
                  <c:v>37566</c:v>
                </c:pt>
                <c:pt idx="3">
                  <c:v>16496</c:v>
                </c:pt>
                <c:pt idx="4">
                  <c:v>16086</c:v>
                </c:pt>
                <c:pt idx="5">
                  <c:v>15979</c:v>
                </c:pt>
                <c:pt idx="6">
                  <c:v>10743</c:v>
                </c:pt>
                <c:pt idx="7">
                  <c:v>10578</c:v>
                </c:pt>
                <c:pt idx="8">
                  <c:v>9369</c:v>
                </c:pt>
                <c:pt idx="9">
                  <c:v>9087</c:v>
                </c:pt>
                <c:pt idx="10">
                  <c:v>7552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C91-44D9-90FF-198456A64BA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2018YTD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4.5955882352941074E-3"/>
                  <c:y val="-2.59067357512953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0C91-44D9-90FF-198456A64BA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700"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Sheet1!$A$2:$A$12</c:f>
              <c:strCache>
                <c:ptCount val="11"/>
                <c:pt idx="0">
                  <c:v>Lexus</c:v>
                </c:pt>
                <c:pt idx="1">
                  <c:v>BMW</c:v>
                </c:pt>
                <c:pt idx="2">
                  <c:v>MB</c:v>
                </c:pt>
                <c:pt idx="3">
                  <c:v>Audi</c:v>
                </c:pt>
                <c:pt idx="4">
                  <c:v>Porsche</c:v>
                </c:pt>
                <c:pt idx="5">
                  <c:v>Toyota</c:v>
                </c:pt>
                <c:pt idx="6">
                  <c:v>Tesla</c:v>
                </c:pt>
                <c:pt idx="7">
                  <c:v>Lincoln</c:v>
                </c:pt>
                <c:pt idx="8">
                  <c:v>VW</c:v>
                </c:pt>
                <c:pt idx="9">
                  <c:v>Land Rover</c:v>
                </c:pt>
                <c:pt idx="10">
                  <c:v>MINI</c:v>
                </c:pt>
              </c:strCache>
            </c:strRef>
          </c:cat>
          <c:val>
            <c:numRef>
              <c:f>Sheet1!$C$2:$C$12</c:f>
              <c:numCache>
                <c:formatCode>General</c:formatCode>
                <c:ptCount val="11"/>
                <c:pt idx="0">
                  <c:v>38151</c:v>
                </c:pt>
                <c:pt idx="1">
                  <c:v>42711</c:v>
                </c:pt>
                <c:pt idx="2">
                  <c:v>45872</c:v>
                </c:pt>
                <c:pt idx="3">
                  <c:v>13425</c:v>
                </c:pt>
                <c:pt idx="4">
                  <c:v>16307</c:v>
                </c:pt>
                <c:pt idx="5">
                  <c:v>21579</c:v>
                </c:pt>
                <c:pt idx="6">
                  <c:v>6267</c:v>
                </c:pt>
                <c:pt idx="7">
                  <c:v>13128</c:v>
                </c:pt>
                <c:pt idx="8">
                  <c:v>11375</c:v>
                </c:pt>
                <c:pt idx="9">
                  <c:v>15927</c:v>
                </c:pt>
                <c:pt idx="10">
                  <c:v>8532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C91-44D9-90FF-198456A64B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21660160"/>
        <c:axId val="421661696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dLbls>
            <c:dLbl>
              <c:idx val="2"/>
              <c:layout>
                <c:manualLayout>
                  <c:x val="-2.0161290322580645E-2"/>
                  <c:y val="4.73484848484848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0C91-44D9-90FF-198456A64BA5}"/>
                </c:ext>
              </c:extLst>
            </c:dLbl>
            <c:dLbl>
              <c:idx val="5"/>
              <c:layout>
                <c:manualLayout>
                  <c:x val="-6.0483870967741937E-2"/>
                  <c:y val="6.15530303030303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0C91-44D9-90FF-198456A64BA5}"/>
                </c:ext>
              </c:extLst>
            </c:dLbl>
            <c:dLbl>
              <c:idx val="7"/>
              <c:layout>
                <c:manualLayout>
                  <c:x val="-5.2732034099702077E-2"/>
                  <c:y val="-1.98642559081769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0C91-44D9-90FF-198456A64BA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Sheet1!$A$2:$A$12</c:f>
              <c:strCache>
                <c:ptCount val="11"/>
                <c:pt idx="0">
                  <c:v>Lexus</c:v>
                </c:pt>
                <c:pt idx="1">
                  <c:v>BMW</c:v>
                </c:pt>
                <c:pt idx="2">
                  <c:v>MB</c:v>
                </c:pt>
                <c:pt idx="3">
                  <c:v>Audi</c:v>
                </c:pt>
                <c:pt idx="4">
                  <c:v>Porsche</c:v>
                </c:pt>
                <c:pt idx="5">
                  <c:v>Toyota</c:v>
                </c:pt>
                <c:pt idx="6">
                  <c:v>Tesla</c:v>
                </c:pt>
                <c:pt idx="7">
                  <c:v>Lincoln</c:v>
                </c:pt>
                <c:pt idx="8">
                  <c:v>VW</c:v>
                </c:pt>
                <c:pt idx="9">
                  <c:v>Land Rover</c:v>
                </c:pt>
                <c:pt idx="10">
                  <c:v>MINI</c:v>
                </c:pt>
              </c:strCache>
            </c:strRef>
          </c:cat>
          <c:val>
            <c:numRef>
              <c:f>Sheet1!$D$2:$D$12</c:f>
              <c:numCache>
                <c:formatCode>0.0%</c:formatCode>
                <c:ptCount val="11"/>
                <c:pt idx="0">
                  <c:v>-9.4361877801368253E-3</c:v>
                </c:pt>
                <c:pt idx="1">
                  <c:v>-0.11940717847861207</c:v>
                </c:pt>
                <c:pt idx="2">
                  <c:v>-0.18106906173700732</c:v>
                </c:pt>
                <c:pt idx="3">
                  <c:v>0.22875232774674115</c:v>
                </c:pt>
                <c:pt idx="4">
                  <c:v>-1.3552462132826393E-2</c:v>
                </c:pt>
                <c:pt idx="5">
                  <c:v>-0.25951156216692156</c:v>
                </c:pt>
                <c:pt idx="6">
                  <c:v>0.71421732886548583</c:v>
                </c:pt>
                <c:pt idx="7">
                  <c:v>-0.19424131627056673</c:v>
                </c:pt>
                <c:pt idx="8">
                  <c:v>-0.17635164835164835</c:v>
                </c:pt>
                <c:pt idx="9">
                  <c:v>-0.42945940855151632</c:v>
                </c:pt>
                <c:pt idx="10">
                  <c:v>-0.11486169714017816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0C91-44D9-90FF-198456A64B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21697792"/>
        <c:axId val="421696256"/>
      </c:lineChart>
      <c:catAx>
        <c:axId val="42166016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zh-CN"/>
          </a:p>
        </c:txPr>
        <c:crossAx val="421661696"/>
        <c:crosses val="autoZero"/>
        <c:auto val="1"/>
        <c:lblAlgn val="ctr"/>
        <c:lblOffset val="100"/>
        <c:noMultiLvlLbl val="0"/>
      </c:catAx>
      <c:valAx>
        <c:axId val="4216616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one"/>
        <c:spPr>
          <a:ln>
            <a:noFill/>
          </a:ln>
        </c:spPr>
        <c:crossAx val="421660160"/>
        <c:crosses val="autoZero"/>
        <c:crossBetween val="between"/>
      </c:valAx>
      <c:valAx>
        <c:axId val="421696256"/>
        <c:scaling>
          <c:orientation val="minMax"/>
        </c:scaling>
        <c:delete val="0"/>
        <c:axPos val="r"/>
        <c:numFmt formatCode="0.0%" sourceLinked="1"/>
        <c:majorTickMark val="none"/>
        <c:minorTickMark val="none"/>
        <c:tickLblPos val="none"/>
        <c:spPr>
          <a:ln>
            <a:noFill/>
          </a:ln>
        </c:spPr>
        <c:crossAx val="421697792"/>
        <c:crosses val="max"/>
        <c:crossBetween val="between"/>
      </c:valAx>
      <c:catAx>
        <c:axId val="42169779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21696256"/>
        <c:crosses val="autoZero"/>
        <c:auto val="1"/>
        <c:lblAlgn val="ctr"/>
        <c:lblOffset val="100"/>
        <c:noMultiLvlLbl val="0"/>
      </c:catAx>
    </c:plotArea>
    <c:legend>
      <c:legendPos val="r"/>
      <c:layout>
        <c:manualLayout>
          <c:xMode val="edge"/>
          <c:yMode val="edge"/>
          <c:x val="0.58845528003556002"/>
          <c:y val="1.5039873508589072E-2"/>
          <c:w val="0.40761619239231128"/>
          <c:h val="6.5840846966668032E-2"/>
        </c:manualLayout>
      </c:layout>
      <c:overlay val="0"/>
      <c:txPr>
        <a:bodyPr/>
        <a:lstStyle/>
        <a:p>
          <a:pPr>
            <a:defRPr sz="900"/>
          </a:pPr>
          <a:endParaRPr lang="zh-CN"/>
        </a:p>
      </c:txPr>
    </c:legend>
    <c:plotVisOnly val="1"/>
    <c:dispBlanksAs val="gap"/>
    <c:showDLblsOverMax val="0"/>
  </c:chart>
  <c:spPr>
    <a:ln>
      <a:noFill/>
    </a:ln>
  </c:sp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4711652663529"/>
          <c:y val="5.1746787278599812E-2"/>
          <c:w val="0.79138796405959988"/>
          <c:h val="0.80395759922274856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</c:v>
                </c:pt>
              </c:strCache>
            </c:strRef>
          </c:tx>
          <c:spPr>
            <a:solidFill>
              <a:srgbClr val="1F497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bg1"/>
                    </a:solidFill>
                    <a:latin typeface="Arial" panose="020B0604020202020204" pitchFamily="2" charset="0"/>
                    <a:ea typeface="+mn-ea"/>
                    <a:cs typeface="Arial" panose="020B0604020202020204" pitchFamily="2" charset="0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2019YTD</c:v>
                </c:pt>
              </c:strCache>
            </c:strRef>
          </c:cat>
          <c:val>
            <c:numRef>
              <c:f>Sheet1!$B$2:$B$7</c:f>
              <c:numCache>
                <c:formatCode>0.0%</c:formatCode>
                <c:ptCount val="6"/>
                <c:pt idx="0" formatCode="0%">
                  <c:v>0.31974789734462811</c:v>
                </c:pt>
                <c:pt idx="1">
                  <c:v>0.32260691311414552</c:v>
                </c:pt>
                <c:pt idx="2">
                  <c:v>0.21736149525137707</c:v>
                </c:pt>
                <c:pt idx="3">
                  <c:v>0.16432319549770372</c:v>
                </c:pt>
                <c:pt idx="4">
                  <c:v>0.13700000000000001</c:v>
                </c:pt>
                <c:pt idx="5">
                  <c:v>0.11700000000000001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66B-4D70-85A5-E9DAC8410C5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A0</c:v>
                </c:pt>
              </c:strCache>
            </c:strRef>
          </c:tx>
          <c:spPr>
            <a:solidFill>
              <a:srgbClr val="4C84B6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2019YTD</c:v>
                </c:pt>
              </c:strCache>
            </c:strRef>
          </c:cat>
          <c:val>
            <c:numRef>
              <c:f>Sheet1!$C$2:$C$7</c:f>
              <c:numCache>
                <c:formatCode>0.0%</c:formatCode>
                <c:ptCount val="6"/>
                <c:pt idx="0">
                  <c:v>3.1765107368257356E-2</c:v>
                </c:pt>
                <c:pt idx="1">
                  <c:v>4.2120767756073825E-2</c:v>
                </c:pt>
                <c:pt idx="2">
                  <c:v>4.6658155911543056E-2</c:v>
                </c:pt>
                <c:pt idx="3">
                  <c:v>4.5316081020095746E-2</c:v>
                </c:pt>
                <c:pt idx="4">
                  <c:v>3.9E-2</c:v>
                </c:pt>
                <c:pt idx="5">
                  <c:v>3.6999999999999998E-2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66B-4D70-85A5-E9DAC8410C5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A00</c:v>
                </c:pt>
              </c:strCache>
            </c:strRef>
          </c:tx>
          <c:spPr>
            <a:solidFill>
              <a:srgbClr val="5694CB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2019YTD</c:v>
                </c:pt>
              </c:strCache>
            </c:strRef>
          </c:cat>
          <c:val>
            <c:numRef>
              <c:f>Sheet1!$D$2:$D$7</c:f>
              <c:numCache>
                <c:formatCode>0.0%</c:formatCode>
                <c:ptCount val="6"/>
                <c:pt idx="0">
                  <c:v>1.5354243972819913E-2</c:v>
                </c:pt>
                <c:pt idx="1">
                  <c:v>1.4997174965952624E-2</c:v>
                </c:pt>
                <c:pt idx="2">
                  <c:v>2.4452653452365185E-2</c:v>
                </c:pt>
                <c:pt idx="3">
                  <c:v>2.5622959233335397E-2</c:v>
                </c:pt>
                <c:pt idx="4">
                  <c:v>1.9E-2</c:v>
                </c:pt>
                <c:pt idx="5">
                  <c:v>1.0999999999999999E-2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66B-4D70-85A5-E9DAC8410C50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B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/>
                    </a:solidFill>
                    <a:latin typeface="Arial" panose="020B0604020202020204" pitchFamily="2" charset="0"/>
                    <a:ea typeface="+mn-ea"/>
                    <a:cs typeface="Arial" panose="020B0604020202020204" pitchFamily="2" charset="0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2019YTD</c:v>
                </c:pt>
              </c:strCache>
            </c:strRef>
          </c:cat>
          <c:val>
            <c:numRef>
              <c:f>Sheet1!$E$2:$E$7</c:f>
              <c:numCache>
                <c:formatCode>0.0%</c:formatCode>
                <c:ptCount val="6"/>
                <c:pt idx="0">
                  <c:v>0.26749836928114457</c:v>
                </c:pt>
                <c:pt idx="1">
                  <c:v>0.23160271420997569</c:v>
                </c:pt>
                <c:pt idx="2">
                  <c:v>0.27099149555188762</c:v>
                </c:pt>
                <c:pt idx="3">
                  <c:v>0.28531355909706307</c:v>
                </c:pt>
                <c:pt idx="4">
                  <c:v>0.27600000000000002</c:v>
                </c:pt>
                <c:pt idx="5">
                  <c:v>0.308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66B-4D70-85A5-E9DAC8410C50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C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/>
                    </a:solidFill>
                    <a:latin typeface="Arial" panose="020B0604020202020204" pitchFamily="2" charset="0"/>
                    <a:ea typeface="+mn-ea"/>
                    <a:cs typeface="Arial" panose="020B0604020202020204" pitchFamily="2" charset="0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2019YTD</c:v>
                </c:pt>
              </c:strCache>
            </c:strRef>
          </c:cat>
          <c:val>
            <c:numRef>
              <c:f>Sheet1!$F$2:$F$7</c:f>
              <c:numCache>
                <c:formatCode>0.0%</c:formatCode>
                <c:ptCount val="6"/>
                <c:pt idx="0">
                  <c:v>0.26053573974159044</c:v>
                </c:pt>
                <c:pt idx="1">
                  <c:v>0.28895253833935897</c:v>
                </c:pt>
                <c:pt idx="2">
                  <c:v>0.33333630133860748</c:v>
                </c:pt>
                <c:pt idx="3">
                  <c:v>0.36868523745896342</c:v>
                </c:pt>
                <c:pt idx="4">
                  <c:v>0.39500000000000002</c:v>
                </c:pt>
                <c:pt idx="5">
                  <c:v>0.38800000000000001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66B-4D70-85A5-E9DAC8410C50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D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/>
                    </a:solidFill>
                    <a:latin typeface="Arial" panose="020B0604020202020204" pitchFamily="2" charset="0"/>
                    <a:ea typeface="+mn-ea"/>
                    <a:cs typeface="Arial" panose="020B0604020202020204" pitchFamily="2" charset="0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2019YTD</c:v>
                </c:pt>
              </c:strCache>
            </c:strRef>
          </c:cat>
          <c:val>
            <c:numRef>
              <c:f>Sheet1!$G$2:$G$7</c:f>
              <c:numCache>
                <c:formatCode>0.0%</c:formatCode>
                <c:ptCount val="6"/>
                <c:pt idx="0">
                  <c:v>0.10509864229155957</c:v>
                </c:pt>
                <c:pt idx="1">
                  <c:v>9.971989161449335E-2</c:v>
                </c:pt>
                <c:pt idx="2">
                  <c:v>0.10719989849421963</c:v>
                </c:pt>
                <c:pt idx="3">
                  <c:v>0.11073896769283863</c:v>
                </c:pt>
                <c:pt idx="4">
                  <c:v>0.13300000000000001</c:v>
                </c:pt>
                <c:pt idx="5">
                  <c:v>0.13800000000000001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866B-4D70-85A5-E9DAC8410C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overlap val="100"/>
        <c:axId val="423042048"/>
        <c:axId val="423097088"/>
      </c:barChart>
      <c:catAx>
        <c:axId val="4230420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/>
                </a:solidFill>
                <a:latin typeface="Arial" panose="020B0604020202020204" pitchFamily="2" charset="0"/>
                <a:ea typeface="+mn-ea"/>
                <a:cs typeface="Arial" panose="020B0604020202020204" pitchFamily="2" charset="0"/>
              </a:defRPr>
            </a:pPr>
            <a:endParaRPr lang="zh-CN"/>
          </a:p>
        </c:txPr>
        <c:crossAx val="423097088"/>
        <c:crosses val="autoZero"/>
        <c:auto val="1"/>
        <c:lblAlgn val="ctr"/>
        <c:lblOffset val="100"/>
        <c:noMultiLvlLbl val="0"/>
      </c:catAx>
      <c:valAx>
        <c:axId val="423097088"/>
        <c:scaling>
          <c:orientation val="minMax"/>
        </c:scaling>
        <c:delete val="0"/>
        <c:axPos val="l"/>
        <c:numFmt formatCode="0%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/>
                </a:solidFill>
                <a:latin typeface="Arial" panose="020B0604020202020204" pitchFamily="2" charset="0"/>
                <a:ea typeface="+mn-ea"/>
                <a:cs typeface="Arial" panose="020B0604020202020204" pitchFamily="2" charset="0"/>
              </a:defRPr>
            </a:pPr>
            <a:endParaRPr lang="zh-CN"/>
          </a:p>
        </c:txPr>
        <c:crossAx val="423042048"/>
        <c:crosses val="autoZero"/>
        <c:crossBetween val="between"/>
      </c:valAx>
      <c:spPr>
        <a:solidFill>
          <a:schemeClr val="bg1"/>
        </a:solidFill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9555123897117161"/>
          <c:y val="4.4453811215165034E-2"/>
          <c:w val="8.9750083909771225E-2"/>
          <c:h val="0.7664137433310485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/>
              </a:solidFill>
              <a:latin typeface="Arial" panose="020B0604020202020204" pitchFamily="2" charset="0"/>
              <a:ea typeface="+mn-ea"/>
              <a:cs typeface="Arial" panose="020B0604020202020204" pitchFamily="2" charset="0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 sz="1000">
          <a:latin typeface="Arial" panose="020B0604020202020204" pitchFamily="2" charset="0"/>
          <a:cs typeface="Arial" panose="020B0604020202020204" pitchFamily="2" charset="0"/>
        </a:defRPr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6.7318168828212413E-2"/>
          <c:y val="2.8779456453509846E-2"/>
          <c:w val="0.79138796405959999"/>
          <c:h val="0.86269777388938274"/>
        </c:manualLayout>
      </c:layout>
      <c:barChart>
        <c:barDir val="col"/>
        <c:grouping val="percentStacked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0.0-1.0</c:v>
                </c:pt>
              </c:strCache>
            </c:strRef>
          </c:tx>
          <c:spPr>
            <a:solidFill>
              <a:srgbClr val="000066"/>
            </a:solidFill>
            <a:ln>
              <a:noFill/>
            </a:ln>
          </c:spPr>
          <c:invertIfNegative val="0"/>
          <c:cat>
            <c:strRef>
              <c:f>Sheet1!$A$2:$A$10</c:f>
              <c:strCache>
                <c:ptCount val="9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2019YTD</c:v>
                </c:pt>
              </c:strCache>
            </c:strRef>
          </c:cat>
          <c:val>
            <c:numRef>
              <c:f>Sheet1!$B$2:$B$10</c:f>
              <c:numCache>
                <c:formatCode>0.0%</c:formatCode>
                <c:ptCount val="9"/>
                <c:pt idx="0">
                  <c:v>1.5759011483895431E-2</c:v>
                </c:pt>
                <c:pt idx="1">
                  <c:v>1.8188278415678646E-2</c:v>
                </c:pt>
                <c:pt idx="2">
                  <c:v>1.3490235897807836E-2</c:v>
                </c:pt>
                <c:pt idx="3">
                  <c:v>1.5927633359740033E-2</c:v>
                </c:pt>
                <c:pt idx="4">
                  <c:v>1.8741907286130316E-2</c:v>
                </c:pt>
                <c:pt idx="5">
                  <c:v>3.4307400526998981E-2</c:v>
                </c:pt>
                <c:pt idx="6">
                  <c:v>3.2912193618775558E-2</c:v>
                </c:pt>
                <c:pt idx="7">
                  <c:v>3.3000000000000002E-2</c:v>
                </c:pt>
                <c:pt idx="8">
                  <c:v>2.7E-2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728-44BC-9485-A7E5910D53DC}"/>
            </c:ext>
          </c:extLst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1.0-1.5</c:v>
                </c:pt>
              </c:strCache>
            </c:strRef>
          </c:tx>
          <c:spPr>
            <a:solidFill>
              <a:srgbClr val="336699"/>
            </a:solidFill>
            <a:ln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Sheet1!$A$2:$A$10</c:f>
              <c:strCache>
                <c:ptCount val="9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2019YTD</c:v>
                </c:pt>
              </c:strCache>
            </c:strRef>
          </c:cat>
          <c:val>
            <c:numRef>
              <c:f>Sheet1!$C$2:$C$10</c:f>
              <c:numCache>
                <c:formatCode>0.0%</c:formatCode>
                <c:ptCount val="9"/>
                <c:pt idx="0">
                  <c:v>2.9081798035933807E-2</c:v>
                </c:pt>
                <c:pt idx="1">
                  <c:v>4.4945207016493995E-2</c:v>
                </c:pt>
                <c:pt idx="2">
                  <c:v>3.7051523479693413E-2</c:v>
                </c:pt>
                <c:pt idx="3">
                  <c:v>3.3701137566624954E-2</c:v>
                </c:pt>
                <c:pt idx="4">
                  <c:v>6.0873101572031581E-2</c:v>
                </c:pt>
                <c:pt idx="5">
                  <c:v>5.7923250915252654E-2</c:v>
                </c:pt>
                <c:pt idx="6">
                  <c:v>6.0090279917715352E-2</c:v>
                </c:pt>
                <c:pt idx="7">
                  <c:v>5.3999999999999999E-2</c:v>
                </c:pt>
                <c:pt idx="8">
                  <c:v>6.3E-2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728-44BC-9485-A7E5910D53DC}"/>
            </c:ext>
          </c:extLst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1.5-2.0</c:v>
                </c:pt>
              </c:strCache>
            </c:strRef>
          </c:tx>
          <c:spPr>
            <a:solidFill>
              <a:srgbClr val="006384"/>
            </a:solidFill>
            <a:ln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aseline="0"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Sheet1!$A$2:$A$10</c:f>
              <c:strCache>
                <c:ptCount val="9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2019YTD</c:v>
                </c:pt>
              </c:strCache>
            </c:strRef>
          </c:cat>
          <c:val>
            <c:numRef>
              <c:f>Sheet1!$D$2:$D$10</c:f>
              <c:numCache>
                <c:formatCode>0.0%</c:formatCode>
                <c:ptCount val="9"/>
                <c:pt idx="0">
                  <c:v>0.21718996234554436</c:v>
                </c:pt>
                <c:pt idx="1">
                  <c:v>0.30449096757302613</c:v>
                </c:pt>
                <c:pt idx="2">
                  <c:v>0.36089575718956873</c:v>
                </c:pt>
                <c:pt idx="3">
                  <c:v>0.34611460129898292</c:v>
                </c:pt>
                <c:pt idx="4">
                  <c:v>0.37545424373734965</c:v>
                </c:pt>
                <c:pt idx="5">
                  <c:v>0.41618539793086828</c:v>
                </c:pt>
                <c:pt idx="6">
                  <c:v>0.44875948397198323</c:v>
                </c:pt>
                <c:pt idx="7">
                  <c:v>0.46100000000000002</c:v>
                </c:pt>
                <c:pt idx="8">
                  <c:v>0.48399999999999999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728-44BC-9485-A7E5910D53DC}"/>
            </c:ext>
          </c:extLst>
        </c:ser>
        <c:ser>
          <c:idx val="4"/>
          <c:order val="3"/>
          <c:tx>
            <c:strRef>
              <c:f>Sheet1!$E$1</c:f>
              <c:strCache>
                <c:ptCount val="1"/>
                <c:pt idx="0">
                  <c:v>2.0-2.5</c:v>
                </c:pt>
              </c:strCache>
            </c:strRef>
          </c:tx>
          <c:spPr>
            <a:solidFill>
              <a:srgbClr val="738FA2"/>
            </a:solidFill>
            <a:ln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aseline="0"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Sheet1!$A$2:$A$10</c:f>
              <c:strCache>
                <c:ptCount val="9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2019YTD</c:v>
                </c:pt>
              </c:strCache>
            </c:strRef>
          </c:cat>
          <c:val>
            <c:numRef>
              <c:f>Sheet1!$E$2:$E$10</c:f>
              <c:numCache>
                <c:formatCode>0.0%</c:formatCode>
                <c:ptCount val="9"/>
                <c:pt idx="0">
                  <c:v>0.21904516292126813</c:v>
                </c:pt>
                <c:pt idx="1">
                  <c:v>0.16883719190634702</c:v>
                </c:pt>
                <c:pt idx="2">
                  <c:v>0.16764881869775708</c:v>
                </c:pt>
                <c:pt idx="3">
                  <c:v>0.17830687230825265</c:v>
                </c:pt>
                <c:pt idx="4">
                  <c:v>0.14147068859938203</c:v>
                </c:pt>
                <c:pt idx="5">
                  <c:v>8.7295865623032501E-2</c:v>
                </c:pt>
                <c:pt idx="6">
                  <c:v>6.7078645134961812E-2</c:v>
                </c:pt>
                <c:pt idx="7">
                  <c:v>6.3E-2</c:v>
                </c:pt>
                <c:pt idx="8">
                  <c:v>6.4000000000000001E-2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728-44BC-9485-A7E5910D53DC}"/>
            </c:ext>
          </c:extLst>
        </c:ser>
        <c:ser>
          <c:idx val="5"/>
          <c:order val="4"/>
          <c:tx>
            <c:strRef>
              <c:f>Sheet1!$F$1</c:f>
              <c:strCache>
                <c:ptCount val="1"/>
                <c:pt idx="0">
                  <c:v>2.5-3.0</c:v>
                </c:pt>
              </c:strCache>
            </c:strRef>
          </c:tx>
          <c:spPr>
            <a:solidFill>
              <a:srgbClr val="A0AFBC"/>
            </a:solidFill>
            <a:ln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Sheet1!$A$2:$A$10</c:f>
              <c:strCache>
                <c:ptCount val="9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2019YTD</c:v>
                </c:pt>
              </c:strCache>
            </c:strRef>
          </c:cat>
          <c:val>
            <c:numRef>
              <c:f>Sheet1!$F$2:$F$10</c:f>
              <c:numCache>
                <c:formatCode>0.0%</c:formatCode>
                <c:ptCount val="9"/>
                <c:pt idx="0">
                  <c:v>0.32900555133095349</c:v>
                </c:pt>
                <c:pt idx="1">
                  <c:v>0.31156262856715411</c:v>
                </c:pt>
                <c:pt idx="2">
                  <c:v>0.31419539947037184</c:v>
                </c:pt>
                <c:pt idx="3">
                  <c:v>0.3454754552321404</c:v>
                </c:pt>
                <c:pt idx="4">
                  <c:v>0.33483571498688808</c:v>
                </c:pt>
                <c:pt idx="5">
                  <c:v>0.31984291077549687</c:v>
                </c:pt>
                <c:pt idx="6">
                  <c:v>0.29575917582097261</c:v>
                </c:pt>
                <c:pt idx="7">
                  <c:v>0.26800000000000002</c:v>
                </c:pt>
                <c:pt idx="8">
                  <c:v>0.20699999999999999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728-44BC-9485-A7E5910D53DC}"/>
            </c:ext>
          </c:extLst>
        </c:ser>
        <c:ser>
          <c:idx val="6"/>
          <c:order val="5"/>
          <c:tx>
            <c:strRef>
              <c:f>Sheet1!$G$1</c:f>
              <c:strCache>
                <c:ptCount val="1"/>
                <c:pt idx="0">
                  <c:v>3.0-4.0</c:v>
                </c:pt>
              </c:strCache>
            </c:strRef>
          </c:tx>
          <c:spPr>
            <a:solidFill>
              <a:srgbClr val="BFC8D0"/>
            </a:solidFill>
            <a:ln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Sheet1!$A$2:$A$10</c:f>
              <c:strCache>
                <c:ptCount val="9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2019YTD</c:v>
                </c:pt>
              </c:strCache>
            </c:strRef>
          </c:cat>
          <c:val>
            <c:numRef>
              <c:f>Sheet1!$G$2:$G$10</c:f>
              <c:numCache>
                <c:formatCode>0.0%</c:formatCode>
                <c:ptCount val="9"/>
                <c:pt idx="0">
                  <c:v>0.13666406394937544</c:v>
                </c:pt>
                <c:pt idx="1">
                  <c:v>0.11167109249354827</c:v>
                </c:pt>
                <c:pt idx="2">
                  <c:v>8.412229282204442E-2</c:v>
                </c:pt>
                <c:pt idx="3">
                  <c:v>6.4254728759730678E-2</c:v>
                </c:pt>
                <c:pt idx="4">
                  <c:v>5.8379727664109718E-2</c:v>
                </c:pt>
                <c:pt idx="5">
                  <c:v>6.7285644330097233E-2</c:v>
                </c:pt>
                <c:pt idx="6">
                  <c:v>7.9521283240749224E-2</c:v>
                </c:pt>
                <c:pt idx="7">
                  <c:v>9.6000000000000002E-2</c:v>
                </c:pt>
                <c:pt idx="8">
                  <c:v>0.111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F728-44BC-9485-A7E5910D53DC}"/>
            </c:ext>
          </c:extLst>
        </c:ser>
        <c:ser>
          <c:idx val="0"/>
          <c:order val="6"/>
          <c:tx>
            <c:strRef>
              <c:f>Sheet1!$H$1</c:f>
              <c:strCache>
                <c:ptCount val="1"/>
                <c:pt idx="0">
                  <c:v>＞4.0</c:v>
                </c:pt>
              </c:strCache>
            </c:strRef>
          </c:tx>
          <c:spPr>
            <a:solidFill>
              <a:srgbClr val="FFFFFF">
                <a:lumMod val="85000"/>
              </a:srgbClr>
            </a:solidFill>
            <a:ln>
              <a:noFill/>
            </a:ln>
          </c:spPr>
          <c:invertIfNegative val="0"/>
          <c:cat>
            <c:strRef>
              <c:f>Sheet1!$A$2:$A$10</c:f>
              <c:strCache>
                <c:ptCount val="9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2019YTD</c:v>
                </c:pt>
              </c:strCache>
            </c:strRef>
          </c:cat>
          <c:val>
            <c:numRef>
              <c:f>Sheet1!$H$2:$H$10</c:f>
              <c:numCache>
                <c:formatCode>0.0%</c:formatCode>
                <c:ptCount val="9"/>
                <c:pt idx="0">
                  <c:v>5.3254449933029295E-2</c:v>
                </c:pt>
                <c:pt idx="1">
                  <c:v>4.0304634027751807E-2</c:v>
                </c:pt>
                <c:pt idx="2">
                  <c:v>2.2595972442756726E-2</c:v>
                </c:pt>
                <c:pt idx="3">
                  <c:v>1.6219571474528398E-2</c:v>
                </c:pt>
                <c:pt idx="4">
                  <c:v>1.0244616154108644E-2</c:v>
                </c:pt>
                <c:pt idx="5">
                  <c:v>1.715952989825344E-2</c:v>
                </c:pt>
                <c:pt idx="6">
                  <c:v>1.5878938294842219E-2</c:v>
                </c:pt>
                <c:pt idx="7">
                  <c:v>2.5000000000000001E-2</c:v>
                </c:pt>
                <c:pt idx="8">
                  <c:v>4.3999999999999997E-2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728-44BC-9485-A7E5910D53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1"/>
        <c:overlap val="100"/>
        <c:serLines>
          <c:spPr>
            <a:ln>
              <a:solidFill>
                <a:schemeClr val="bg1">
                  <a:lumMod val="65000"/>
                </a:schemeClr>
              </a:solidFill>
            </a:ln>
          </c:spPr>
        </c:serLines>
        <c:axId val="423487744"/>
        <c:axId val="423559168"/>
      </c:barChart>
      <c:catAx>
        <c:axId val="42348774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800" baseline="0"/>
            </a:pPr>
            <a:endParaRPr lang="zh-CN"/>
          </a:p>
        </c:txPr>
        <c:crossAx val="423559168"/>
        <c:crosses val="autoZero"/>
        <c:auto val="1"/>
        <c:lblAlgn val="ctr"/>
        <c:lblOffset val="100"/>
        <c:noMultiLvlLbl val="0"/>
      </c:catAx>
      <c:valAx>
        <c:axId val="423559168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one"/>
        <c:crossAx val="42348774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6535571942396095"/>
          <c:y val="4.4453811215165034E-2"/>
          <c:w val="0.12069523055649932"/>
          <c:h val="0.85425211466005013"/>
        </c:manualLayout>
      </c:layout>
      <c:overlay val="0"/>
      <c:txPr>
        <a:bodyPr/>
        <a:lstStyle/>
        <a:p>
          <a:pPr>
            <a:defRPr sz="900" baseline="0"/>
          </a:pPr>
          <a:endParaRPr lang="zh-CN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 marL="161925" indent="-161925" algn="l" rtl="0" eaLnBrk="1" fontAlgn="base" hangingPunct="1">
        <a:lnSpc>
          <a:spcPct val="110000"/>
        </a:lnSpc>
        <a:spcBef>
          <a:spcPct val="0"/>
        </a:spcBef>
        <a:spcAft>
          <a:spcPct val="25000"/>
        </a:spcAft>
        <a:defRPr lang="zh-CN" altLang="en-US" sz="1000" b="0" kern="1200">
          <a:solidFill>
            <a:srgbClr val="000000"/>
          </a:solidFill>
          <a:latin typeface="微软雅黑" pitchFamily="34" charset="-122"/>
          <a:ea typeface="微软雅黑" pitchFamily="34" charset="-122"/>
          <a:cs typeface="+mn-cs"/>
        </a:defRPr>
      </a:pPr>
      <a:endParaRPr lang="zh-CN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t" anchorCtr="0" compatLnSpc="1"/>
          <a:lstStyle>
            <a:lvl1pPr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t" anchorCtr="0" compatLnSpc="1"/>
          <a:lstStyle>
            <a:lvl1pPr algn="r"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9985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b" anchorCtr="0" compatLnSpc="1"/>
          <a:lstStyle>
            <a:lvl1pPr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9985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b" anchorCtr="0" compatLnSpc="1"/>
          <a:lstStyle>
            <a:lvl1pPr algn="r"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fld id="{D253C29F-3637-4298-A54F-36EEF1529CA9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t" anchorCtr="0" compatLnSpc="1"/>
          <a:lstStyle>
            <a:lvl1pPr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t" anchorCtr="0" compatLnSpc="1"/>
          <a:lstStyle>
            <a:lvl1pPr algn="r"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358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25488" y="739775"/>
            <a:ext cx="5348287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4876" y="4689992"/>
            <a:ext cx="4987925" cy="4445229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t" anchorCtr="0" compatLnSpc="1"/>
          <a:lstStyle/>
          <a:p>
            <a:pPr lvl="0"/>
            <a:r>
              <a:rPr lang="de-DE" altLang="zh-CN" noProof="0" smtClean="0"/>
              <a:t>Mastertextformat bearbeiten</a:t>
            </a:r>
          </a:p>
          <a:p>
            <a:pPr lvl="1"/>
            <a:r>
              <a:rPr lang="de-DE" altLang="zh-CN" noProof="0" smtClean="0"/>
              <a:t>Zweite Ebene</a:t>
            </a:r>
          </a:p>
          <a:p>
            <a:pPr lvl="2"/>
            <a:r>
              <a:rPr lang="de-DE" altLang="zh-CN" noProof="0" smtClean="0"/>
              <a:t>Dritte Ebene</a:t>
            </a:r>
          </a:p>
          <a:p>
            <a:pPr lvl="3"/>
            <a:r>
              <a:rPr lang="de-DE" altLang="zh-CN" noProof="0" smtClean="0"/>
              <a:t>Vierte Ebene</a:t>
            </a:r>
          </a:p>
          <a:p>
            <a:pPr lvl="4"/>
            <a:r>
              <a:rPr lang="de-DE" altLang="zh-CN" noProof="0" smtClean="0"/>
              <a:t>Fünfte Ebene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9985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b" anchorCtr="0" compatLnSpc="1"/>
          <a:lstStyle>
            <a:lvl1pPr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9985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b" anchorCtr="0" compatLnSpc="1"/>
          <a:lstStyle>
            <a:lvl1pPr algn="r"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fld id="{0755E04C-00A2-4A28-80F5-5CA5F1250194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5E2ACC-3934-409E-B464-EE17E10CB85C}" type="slidenum">
              <a:rPr lang="de-DE" altLang="de-DE" smtClean="0"/>
              <a:pPr>
                <a:defRPr/>
              </a:pPr>
              <a:t>2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725488" y="741363"/>
            <a:ext cx="5346700" cy="37020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5B837F-3CE1-4058-8CF2-BCA0B263051A}" type="slidenum">
              <a:rPr lang="de-DE" altLang="de-DE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de-DE" altLang="de-DE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0"/>
          <p:cNvSpPr>
            <a:spLocks noChangeArrowheads="1"/>
          </p:cNvSpPr>
          <p:nvPr/>
        </p:nvSpPr>
        <p:spPr bwMode="auto">
          <a:xfrm>
            <a:off x="854075" y="6910388"/>
            <a:ext cx="304800" cy="119062"/>
          </a:xfrm>
          <a:prstGeom prst="rect">
            <a:avLst/>
          </a:prstGeom>
          <a:solidFill>
            <a:srgbClr val="D4D6D9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212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214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217</a:t>
            </a:r>
          </a:p>
        </p:txBody>
      </p:sp>
      <p:sp>
        <p:nvSpPr>
          <p:cNvPr id="7" name="Rectangle 31"/>
          <p:cNvSpPr>
            <a:spLocks noChangeArrowheads="1"/>
          </p:cNvSpPr>
          <p:nvPr/>
        </p:nvSpPr>
        <p:spPr bwMode="auto">
          <a:xfrm>
            <a:off x="1235075" y="6910388"/>
            <a:ext cx="304800" cy="119062"/>
          </a:xfrm>
          <a:prstGeom prst="rect">
            <a:avLst/>
          </a:prstGeom>
          <a:solidFill>
            <a:schemeClr val="tx2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51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8" name="Rectangle 32"/>
          <p:cNvSpPr>
            <a:spLocks noChangeArrowheads="1"/>
          </p:cNvSpPr>
          <p:nvPr/>
        </p:nvSpPr>
        <p:spPr bwMode="auto">
          <a:xfrm>
            <a:off x="1616075" y="6910388"/>
            <a:ext cx="304800" cy="119062"/>
          </a:xfrm>
          <a:prstGeom prst="rect">
            <a:avLst/>
          </a:prstGeom>
          <a:solidFill>
            <a:srgbClr val="A8ADB3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168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173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179</a:t>
            </a:r>
          </a:p>
        </p:txBody>
      </p:sp>
      <p:sp>
        <p:nvSpPr>
          <p:cNvPr id="9" name="Rectangle 33"/>
          <p:cNvSpPr>
            <a:spLocks noChangeArrowheads="1"/>
          </p:cNvSpPr>
          <p:nvPr/>
        </p:nvSpPr>
        <p:spPr bwMode="auto">
          <a:xfrm>
            <a:off x="1997075" y="6910388"/>
            <a:ext cx="304800" cy="119062"/>
          </a:xfrm>
          <a:prstGeom prst="rect">
            <a:avLst/>
          </a:prstGeom>
          <a:solidFill>
            <a:srgbClr val="006384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99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132</a:t>
            </a:r>
          </a:p>
        </p:txBody>
      </p:sp>
      <p:sp>
        <p:nvSpPr>
          <p:cNvPr id="10" name="Rectangle 34"/>
          <p:cNvSpPr>
            <a:spLocks noChangeArrowheads="1"/>
          </p:cNvSpPr>
          <p:nvPr/>
        </p:nvSpPr>
        <p:spPr bwMode="auto">
          <a:xfrm>
            <a:off x="2378075" y="6910388"/>
            <a:ext cx="304800" cy="119062"/>
          </a:xfrm>
          <a:prstGeom prst="rect">
            <a:avLst/>
          </a:prstGeom>
          <a:solidFill>
            <a:srgbClr val="5F1939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95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57</a:t>
            </a:r>
          </a:p>
        </p:txBody>
      </p:sp>
      <p:sp>
        <p:nvSpPr>
          <p:cNvPr id="11" name="Rectangle 35"/>
          <p:cNvSpPr>
            <a:spLocks noChangeArrowheads="1"/>
          </p:cNvSpPr>
          <p:nvPr/>
        </p:nvSpPr>
        <p:spPr bwMode="auto">
          <a:xfrm>
            <a:off x="2759075" y="6910388"/>
            <a:ext cx="304800" cy="119062"/>
          </a:xfrm>
          <a:prstGeom prst="rect">
            <a:avLst/>
          </a:prstGeom>
          <a:solidFill>
            <a:srgbClr val="80B0C8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128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176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200</a:t>
            </a:r>
          </a:p>
        </p:txBody>
      </p:sp>
      <p:sp>
        <p:nvSpPr>
          <p:cNvPr id="12" name="Rectangle 36"/>
          <p:cNvSpPr>
            <a:spLocks noChangeArrowheads="1"/>
          </p:cNvSpPr>
          <p:nvPr/>
        </p:nvSpPr>
        <p:spPr bwMode="auto">
          <a:xfrm>
            <a:off x="4206875" y="6910388"/>
            <a:ext cx="304800" cy="119062"/>
          </a:xfrm>
          <a:prstGeom prst="rect">
            <a:avLst/>
          </a:prstGeom>
          <a:solidFill>
            <a:srgbClr val="4C5356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76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83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86</a:t>
            </a:r>
          </a:p>
        </p:txBody>
      </p:sp>
      <p:sp>
        <p:nvSpPr>
          <p:cNvPr id="13" name="Rectangle 37"/>
          <p:cNvSpPr>
            <a:spLocks noChangeArrowheads="1"/>
          </p:cNvSpPr>
          <p:nvPr/>
        </p:nvSpPr>
        <p:spPr bwMode="auto">
          <a:xfrm>
            <a:off x="4587875" y="6910388"/>
            <a:ext cx="304800" cy="119062"/>
          </a:xfrm>
          <a:prstGeom prst="rect">
            <a:avLst/>
          </a:prstGeom>
          <a:solidFill>
            <a:srgbClr val="004666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70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14" name="Rectangle 38"/>
          <p:cNvSpPr>
            <a:spLocks noChangeArrowheads="1"/>
          </p:cNvSpPr>
          <p:nvPr/>
        </p:nvSpPr>
        <p:spPr bwMode="auto">
          <a:xfrm>
            <a:off x="4968875" y="6910388"/>
            <a:ext cx="304800" cy="119062"/>
          </a:xfrm>
          <a:prstGeom prst="rect">
            <a:avLst/>
          </a:prstGeom>
          <a:solidFill>
            <a:srgbClr val="C6DFE7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198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223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231</a:t>
            </a:r>
          </a:p>
        </p:txBody>
      </p:sp>
      <p:sp>
        <p:nvSpPr>
          <p:cNvPr id="15" name="Rectangle 39"/>
          <p:cNvSpPr>
            <a:spLocks noChangeArrowheads="1"/>
          </p:cNvSpPr>
          <p:nvPr/>
        </p:nvSpPr>
        <p:spPr bwMode="auto">
          <a:xfrm>
            <a:off x="5349875" y="6910388"/>
            <a:ext cx="304800" cy="119062"/>
          </a:xfrm>
          <a:prstGeom prst="rect">
            <a:avLst/>
          </a:prstGeom>
          <a:solidFill>
            <a:srgbClr val="A21E4D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162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30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77</a:t>
            </a:r>
          </a:p>
        </p:txBody>
      </p:sp>
      <p:sp>
        <p:nvSpPr>
          <p:cNvPr id="16" name="Rectangle 40"/>
          <p:cNvSpPr>
            <a:spLocks noChangeArrowheads="1"/>
          </p:cNvSpPr>
          <p:nvPr/>
        </p:nvSpPr>
        <p:spPr bwMode="auto">
          <a:xfrm>
            <a:off x="5730875" y="6910388"/>
            <a:ext cx="304800" cy="119062"/>
          </a:xfrm>
          <a:prstGeom prst="rect">
            <a:avLst/>
          </a:prstGeom>
          <a:solidFill>
            <a:srgbClr val="D8AA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216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170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7" name="Rectangle 41"/>
          <p:cNvSpPr>
            <a:spLocks noChangeArrowheads="1"/>
          </p:cNvSpPr>
          <p:nvPr/>
        </p:nvSpPr>
        <p:spPr bwMode="auto">
          <a:xfrm>
            <a:off x="6111875" y="6910388"/>
            <a:ext cx="304800" cy="119062"/>
          </a:xfrm>
          <a:prstGeom prst="rect">
            <a:avLst/>
          </a:prstGeom>
          <a:solidFill>
            <a:srgbClr val="F6E5BC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246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229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188</a:t>
            </a:r>
          </a:p>
        </p:txBody>
      </p:sp>
      <p:sp>
        <p:nvSpPr>
          <p:cNvPr id="18" name="Rectangle 42"/>
          <p:cNvSpPr>
            <a:spLocks noChangeArrowheads="1"/>
          </p:cNvSpPr>
          <p:nvPr/>
        </p:nvSpPr>
        <p:spPr bwMode="auto">
          <a:xfrm>
            <a:off x="6492875" y="6910388"/>
            <a:ext cx="304800" cy="119062"/>
          </a:xfrm>
          <a:prstGeom prst="rect">
            <a:avLst/>
          </a:prstGeom>
          <a:solidFill>
            <a:srgbClr val="95A844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149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168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 68</a:t>
            </a:r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6873875" y="6910388"/>
            <a:ext cx="304800" cy="119062"/>
          </a:xfrm>
          <a:prstGeom prst="rect">
            <a:avLst/>
          </a:prstGeom>
          <a:solidFill>
            <a:srgbClr val="C2CCA6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194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166</a:t>
            </a:r>
          </a:p>
        </p:txBody>
      </p:sp>
      <p:sp>
        <p:nvSpPr>
          <p:cNvPr id="20" name="Rectangle 44"/>
          <p:cNvSpPr>
            <a:spLocks noChangeArrowheads="1"/>
          </p:cNvSpPr>
          <p:nvPr/>
        </p:nvSpPr>
        <p:spPr bwMode="auto">
          <a:xfrm>
            <a:off x="8321675" y="6910388"/>
            <a:ext cx="304800" cy="119062"/>
          </a:xfrm>
          <a:prstGeom prst="rect">
            <a:avLst/>
          </a:prstGeom>
          <a:solidFill>
            <a:srgbClr val="FF00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21" name="Rectangle 45"/>
          <p:cNvSpPr>
            <a:spLocks noChangeArrowheads="1"/>
          </p:cNvSpPr>
          <p:nvPr/>
        </p:nvSpPr>
        <p:spPr bwMode="auto">
          <a:xfrm>
            <a:off x="8702675" y="6910388"/>
            <a:ext cx="304800" cy="119062"/>
          </a:xfrm>
          <a:prstGeom prst="rect">
            <a:avLst/>
          </a:prstGeom>
          <a:solidFill>
            <a:srgbClr val="FFCC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22" name="Rectangle 46"/>
          <p:cNvSpPr>
            <a:spLocks noChangeArrowheads="1"/>
          </p:cNvSpPr>
          <p:nvPr/>
        </p:nvSpPr>
        <p:spPr bwMode="auto">
          <a:xfrm>
            <a:off x="9083675" y="6910388"/>
            <a:ext cx="304800" cy="119062"/>
          </a:xfrm>
          <a:prstGeom prst="rect">
            <a:avLst/>
          </a:prstGeom>
          <a:solidFill>
            <a:srgbClr val="0080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128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23" name="Rectangle 47"/>
          <p:cNvSpPr>
            <a:spLocks noChangeArrowheads="1"/>
          </p:cNvSpPr>
          <p:nvPr/>
        </p:nvSpPr>
        <p:spPr bwMode="auto">
          <a:xfrm>
            <a:off x="396875" y="6927850"/>
            <a:ext cx="365125" cy="10636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4" name="Rectangle 48"/>
          <p:cNvSpPr>
            <a:spLocks noChangeArrowheads="1"/>
          </p:cNvSpPr>
          <p:nvPr/>
        </p:nvSpPr>
        <p:spPr bwMode="auto">
          <a:xfrm>
            <a:off x="3673475" y="6927850"/>
            <a:ext cx="458788" cy="3190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Additional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highlight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5" name="Rectangle 49"/>
          <p:cNvSpPr>
            <a:spLocks noChangeArrowheads="1"/>
          </p:cNvSpPr>
          <p:nvPr/>
        </p:nvSpPr>
        <p:spPr bwMode="auto">
          <a:xfrm>
            <a:off x="7864475" y="6927850"/>
            <a:ext cx="350838" cy="21272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Special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43715" name="Rectangle 3"/>
          <p:cNvSpPr>
            <a:spLocks noGrp="1" noChangeArrowheads="1"/>
          </p:cNvSpPr>
          <p:nvPr>
            <p:ph type="ctrTitle" sz="quarter"/>
          </p:nvPr>
        </p:nvSpPr>
        <p:spPr>
          <a:xfrm>
            <a:off x="406400" y="4271963"/>
            <a:ext cx="9088438" cy="1082675"/>
          </a:xfrm>
          <a:prstGeom prst="rect">
            <a:avLst/>
          </a:prstGeom>
        </p:spPr>
        <p:txBody>
          <a:bodyPr/>
          <a:lstStyle>
            <a:lvl1pPr>
              <a:lnSpc>
                <a:spcPts val="3990"/>
              </a:lnSpc>
              <a:defRPr sz="2800"/>
            </a:lvl1pPr>
          </a:lstStyle>
          <a:p>
            <a:pPr lvl="0"/>
            <a:r>
              <a:rPr lang="zh-CN" altLang="de-DE" noProof="0" smtClean="0"/>
              <a:t>单击此处编辑母版标题样式</a:t>
            </a:r>
          </a:p>
        </p:txBody>
      </p:sp>
      <p:sp>
        <p:nvSpPr>
          <p:cNvPr id="243716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06400" y="5351463"/>
            <a:ext cx="9088438" cy="823912"/>
          </a:xfrm>
        </p:spPr>
        <p:txBody>
          <a:bodyPr/>
          <a:lstStyle>
            <a:lvl1pPr>
              <a:lnSpc>
                <a:spcPts val="3990"/>
              </a:lnSpc>
              <a:defRPr sz="2400"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de-DE" noProof="0" smtClean="0"/>
              <a:t>单击此处编辑母版副标题样式</a:t>
            </a:r>
          </a:p>
        </p:txBody>
      </p:sp>
      <p:sp>
        <p:nvSpPr>
          <p:cNvPr id="28" name="Rectangle 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763000" y="6548438"/>
            <a:ext cx="733425" cy="17938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72F09D3-1CD1-48D9-A5CE-5615A8F1806A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  <p:sp>
        <p:nvSpPr>
          <p:cNvPr id="27" name="Line 6"/>
          <p:cNvSpPr>
            <a:spLocks noChangeShapeType="1"/>
          </p:cNvSpPr>
          <p:nvPr userDrawn="1"/>
        </p:nvSpPr>
        <p:spPr bwMode="auto">
          <a:xfrm flipV="1">
            <a:off x="627321" y="1244008"/>
            <a:ext cx="8633637" cy="21264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1239" y="372026"/>
            <a:ext cx="685800" cy="6644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3555C32-9564-4A15-A237-F24ED26F4354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21538" y="898525"/>
            <a:ext cx="2274887" cy="5448300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2113" y="898525"/>
            <a:ext cx="6677025" cy="5448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21EAA9E-C74B-4DD8-A7A8-9D32F70FA029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392113" y="1757363"/>
            <a:ext cx="910431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4269EB3-ACF7-4341-B366-2FF863737A8F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93E17A0-CA29-4391-86D6-E04C7A08EFF8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BF0CB54-F2D2-49BE-8841-FBC17435D05C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 preserve="1">
  <p:cSld name="Title, Ch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8B28439-74BB-4EF0-985D-C77F2CE38E35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martArt Placeholder 2"/>
          <p:cNvSpPr>
            <a:spLocks noGrp="1"/>
          </p:cNvSpPr>
          <p:nvPr>
            <p:ph type="pic" idx="1"/>
          </p:nvPr>
        </p:nvSpPr>
        <p:spPr>
          <a:xfrm>
            <a:off x="392113" y="1757363"/>
            <a:ext cx="910431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470AE49-7E59-462E-A71D-9B1CCF076A39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92113" y="1757363"/>
            <a:ext cx="910431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6FA3B35-6FBC-4B3F-9553-BDF77B5AC96B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1D25FE-30E1-47F2-A97E-1AB26AD422DF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2588" y="803132"/>
            <a:ext cx="9104312" cy="29238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8F8D178-6BD3-4C82-9B08-29BCFC788C96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  <a:prstGeom prst="rect">
            <a:avLst/>
          </a:prstGeo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72F09D3-1CD1-48D9-A5CE-5615A8F1806A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BAA3327-6FFF-4A78-B78A-3784AF0E375A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DDFA93C-5C08-40FA-987C-BD63CCF5A62C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DE1A4B-E03F-43DD-87A9-319002EA21D1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00D1C3B-8C27-40F0-9E0F-3DF57956D056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6C28E02-AE46-41A8-BEE9-E39E13597C2B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ACDC69E-CB13-42E9-B29D-005BB908F3B3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757363"/>
            <a:ext cx="9104312" cy="4589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de-DE" smtClean="0"/>
              <a:t>单击此处编辑母版文本样式</a:t>
            </a:r>
          </a:p>
          <a:p>
            <a:pPr lvl="1"/>
            <a:r>
              <a:rPr lang="zh-CN" altLang="de-DE" smtClean="0"/>
              <a:t>第二级</a:t>
            </a:r>
          </a:p>
          <a:p>
            <a:pPr lvl="2"/>
            <a:r>
              <a:rPr lang="zh-CN" altLang="de-DE" smtClean="0"/>
              <a:t>第三级</a:t>
            </a:r>
          </a:p>
          <a:p>
            <a:pPr lvl="3"/>
            <a:r>
              <a:rPr lang="zh-CN" altLang="de-DE" smtClean="0"/>
              <a:t>第四级</a:t>
            </a:r>
          </a:p>
          <a:p>
            <a:pPr lvl="4"/>
            <a:r>
              <a:rPr lang="zh-CN" altLang="de-DE" smtClean="0"/>
              <a:t>第五级</a:t>
            </a:r>
          </a:p>
        </p:txBody>
      </p:sp>
      <p:sp>
        <p:nvSpPr>
          <p:cNvPr id="24269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63000" y="6548438"/>
            <a:ext cx="733425" cy="17938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t" anchorCtr="0" compatLnSpc="1"/>
          <a:lstStyle>
            <a:lvl1pPr algn="r">
              <a:defRPr sz="1000" smtClean="0"/>
            </a:lvl1pPr>
          </a:lstStyle>
          <a:p>
            <a:pPr>
              <a:defRPr/>
            </a:pPr>
            <a:fld id="{FAD0B64C-F907-4D20-B1E4-9D3CC77A38EF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  <p:sp>
        <p:nvSpPr>
          <p:cNvPr id="1033" name="Rectangle 10"/>
          <p:cNvSpPr>
            <a:spLocks noChangeArrowheads="1"/>
          </p:cNvSpPr>
          <p:nvPr/>
        </p:nvSpPr>
        <p:spPr bwMode="auto">
          <a:xfrm>
            <a:off x="854075" y="6910388"/>
            <a:ext cx="304800" cy="119062"/>
          </a:xfrm>
          <a:prstGeom prst="rect">
            <a:avLst/>
          </a:prstGeom>
          <a:solidFill>
            <a:srgbClr val="D4D6D9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212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214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217</a:t>
            </a:r>
          </a:p>
        </p:txBody>
      </p:sp>
      <p:sp>
        <p:nvSpPr>
          <p:cNvPr id="1034" name="Rectangle 11"/>
          <p:cNvSpPr>
            <a:spLocks noChangeArrowheads="1"/>
          </p:cNvSpPr>
          <p:nvPr/>
        </p:nvSpPr>
        <p:spPr bwMode="auto">
          <a:xfrm>
            <a:off x="1235075" y="6910388"/>
            <a:ext cx="304800" cy="119062"/>
          </a:xfrm>
          <a:prstGeom prst="rect">
            <a:avLst/>
          </a:prstGeom>
          <a:solidFill>
            <a:schemeClr val="tx2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51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1035" name="Rectangle 12"/>
          <p:cNvSpPr>
            <a:spLocks noChangeArrowheads="1"/>
          </p:cNvSpPr>
          <p:nvPr/>
        </p:nvSpPr>
        <p:spPr bwMode="auto">
          <a:xfrm>
            <a:off x="1616075" y="6910388"/>
            <a:ext cx="304800" cy="119062"/>
          </a:xfrm>
          <a:prstGeom prst="rect">
            <a:avLst/>
          </a:prstGeom>
          <a:solidFill>
            <a:srgbClr val="A8ADB3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168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173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179</a:t>
            </a:r>
          </a:p>
        </p:txBody>
      </p:sp>
      <p:sp>
        <p:nvSpPr>
          <p:cNvPr id="1036" name="Rectangle 13"/>
          <p:cNvSpPr>
            <a:spLocks noChangeArrowheads="1"/>
          </p:cNvSpPr>
          <p:nvPr/>
        </p:nvSpPr>
        <p:spPr bwMode="auto">
          <a:xfrm>
            <a:off x="1997075" y="6910388"/>
            <a:ext cx="304800" cy="119062"/>
          </a:xfrm>
          <a:prstGeom prst="rect">
            <a:avLst/>
          </a:prstGeom>
          <a:solidFill>
            <a:srgbClr val="006384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99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132</a:t>
            </a:r>
          </a:p>
        </p:txBody>
      </p:sp>
      <p:sp>
        <p:nvSpPr>
          <p:cNvPr id="1037" name="Rectangle 14"/>
          <p:cNvSpPr>
            <a:spLocks noChangeArrowheads="1"/>
          </p:cNvSpPr>
          <p:nvPr/>
        </p:nvSpPr>
        <p:spPr bwMode="auto">
          <a:xfrm>
            <a:off x="2378075" y="6910388"/>
            <a:ext cx="304800" cy="119062"/>
          </a:xfrm>
          <a:prstGeom prst="rect">
            <a:avLst/>
          </a:prstGeom>
          <a:solidFill>
            <a:srgbClr val="5F1939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95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57</a:t>
            </a:r>
          </a:p>
        </p:txBody>
      </p:sp>
      <p:sp>
        <p:nvSpPr>
          <p:cNvPr id="1038" name="Rectangle 15"/>
          <p:cNvSpPr>
            <a:spLocks noChangeArrowheads="1"/>
          </p:cNvSpPr>
          <p:nvPr/>
        </p:nvSpPr>
        <p:spPr bwMode="auto">
          <a:xfrm>
            <a:off x="2759075" y="6910388"/>
            <a:ext cx="304800" cy="119062"/>
          </a:xfrm>
          <a:prstGeom prst="rect">
            <a:avLst/>
          </a:prstGeom>
          <a:solidFill>
            <a:srgbClr val="80B0C8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128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176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200</a:t>
            </a:r>
          </a:p>
        </p:txBody>
      </p:sp>
      <p:sp>
        <p:nvSpPr>
          <p:cNvPr id="1039" name="Rectangle 16"/>
          <p:cNvSpPr>
            <a:spLocks noChangeArrowheads="1"/>
          </p:cNvSpPr>
          <p:nvPr/>
        </p:nvSpPr>
        <p:spPr bwMode="auto">
          <a:xfrm>
            <a:off x="4206875" y="6910388"/>
            <a:ext cx="304800" cy="119062"/>
          </a:xfrm>
          <a:prstGeom prst="rect">
            <a:avLst/>
          </a:prstGeom>
          <a:solidFill>
            <a:srgbClr val="4C5356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76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83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86</a:t>
            </a:r>
          </a:p>
        </p:txBody>
      </p:sp>
      <p:sp>
        <p:nvSpPr>
          <p:cNvPr id="1040" name="Rectangle 17"/>
          <p:cNvSpPr>
            <a:spLocks noChangeArrowheads="1"/>
          </p:cNvSpPr>
          <p:nvPr/>
        </p:nvSpPr>
        <p:spPr bwMode="auto">
          <a:xfrm>
            <a:off x="4587875" y="6910388"/>
            <a:ext cx="304800" cy="119062"/>
          </a:xfrm>
          <a:prstGeom prst="rect">
            <a:avLst/>
          </a:prstGeom>
          <a:solidFill>
            <a:srgbClr val="004666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70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1041" name="Rectangle 18"/>
          <p:cNvSpPr>
            <a:spLocks noChangeArrowheads="1"/>
          </p:cNvSpPr>
          <p:nvPr/>
        </p:nvSpPr>
        <p:spPr bwMode="auto">
          <a:xfrm>
            <a:off x="4968875" y="6910388"/>
            <a:ext cx="304800" cy="119062"/>
          </a:xfrm>
          <a:prstGeom prst="rect">
            <a:avLst/>
          </a:prstGeom>
          <a:solidFill>
            <a:srgbClr val="C6DFE7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198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223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231</a:t>
            </a:r>
          </a:p>
        </p:txBody>
      </p:sp>
      <p:sp>
        <p:nvSpPr>
          <p:cNvPr id="1042" name="Rectangle 19"/>
          <p:cNvSpPr>
            <a:spLocks noChangeArrowheads="1"/>
          </p:cNvSpPr>
          <p:nvPr/>
        </p:nvSpPr>
        <p:spPr bwMode="auto">
          <a:xfrm>
            <a:off x="5349875" y="6910388"/>
            <a:ext cx="304800" cy="119062"/>
          </a:xfrm>
          <a:prstGeom prst="rect">
            <a:avLst/>
          </a:prstGeom>
          <a:solidFill>
            <a:srgbClr val="A21E4D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162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30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77</a:t>
            </a:r>
          </a:p>
        </p:txBody>
      </p:sp>
      <p:sp>
        <p:nvSpPr>
          <p:cNvPr id="1043" name="Rectangle 20"/>
          <p:cNvSpPr>
            <a:spLocks noChangeArrowheads="1"/>
          </p:cNvSpPr>
          <p:nvPr/>
        </p:nvSpPr>
        <p:spPr bwMode="auto">
          <a:xfrm>
            <a:off x="5730875" y="6910388"/>
            <a:ext cx="304800" cy="119062"/>
          </a:xfrm>
          <a:prstGeom prst="rect">
            <a:avLst/>
          </a:prstGeom>
          <a:solidFill>
            <a:srgbClr val="D8AA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216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170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44" name="Rectangle 21"/>
          <p:cNvSpPr>
            <a:spLocks noChangeArrowheads="1"/>
          </p:cNvSpPr>
          <p:nvPr/>
        </p:nvSpPr>
        <p:spPr bwMode="auto">
          <a:xfrm>
            <a:off x="6111875" y="6910388"/>
            <a:ext cx="304800" cy="119062"/>
          </a:xfrm>
          <a:prstGeom prst="rect">
            <a:avLst/>
          </a:prstGeom>
          <a:solidFill>
            <a:srgbClr val="F6E5BC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246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229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188</a:t>
            </a:r>
          </a:p>
        </p:txBody>
      </p:sp>
      <p:sp>
        <p:nvSpPr>
          <p:cNvPr id="1045" name="Rectangle 22"/>
          <p:cNvSpPr>
            <a:spLocks noChangeArrowheads="1"/>
          </p:cNvSpPr>
          <p:nvPr/>
        </p:nvSpPr>
        <p:spPr bwMode="auto">
          <a:xfrm>
            <a:off x="6492875" y="6910388"/>
            <a:ext cx="304800" cy="119062"/>
          </a:xfrm>
          <a:prstGeom prst="rect">
            <a:avLst/>
          </a:prstGeom>
          <a:solidFill>
            <a:srgbClr val="95A844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149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168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 68</a:t>
            </a:r>
          </a:p>
        </p:txBody>
      </p:sp>
      <p:sp>
        <p:nvSpPr>
          <p:cNvPr id="1046" name="Rectangle 23"/>
          <p:cNvSpPr>
            <a:spLocks noChangeArrowheads="1"/>
          </p:cNvSpPr>
          <p:nvPr/>
        </p:nvSpPr>
        <p:spPr bwMode="auto">
          <a:xfrm>
            <a:off x="6873875" y="6910388"/>
            <a:ext cx="304800" cy="119062"/>
          </a:xfrm>
          <a:prstGeom prst="rect">
            <a:avLst/>
          </a:prstGeom>
          <a:solidFill>
            <a:srgbClr val="C2CCA6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194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166</a:t>
            </a:r>
          </a:p>
        </p:txBody>
      </p:sp>
      <p:sp>
        <p:nvSpPr>
          <p:cNvPr id="1047" name="Rectangle 24"/>
          <p:cNvSpPr>
            <a:spLocks noChangeArrowheads="1"/>
          </p:cNvSpPr>
          <p:nvPr/>
        </p:nvSpPr>
        <p:spPr bwMode="auto">
          <a:xfrm>
            <a:off x="8321675" y="6910388"/>
            <a:ext cx="304800" cy="119062"/>
          </a:xfrm>
          <a:prstGeom prst="rect">
            <a:avLst/>
          </a:prstGeom>
          <a:solidFill>
            <a:srgbClr val="FF00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48" name="Rectangle 25"/>
          <p:cNvSpPr>
            <a:spLocks noChangeArrowheads="1"/>
          </p:cNvSpPr>
          <p:nvPr/>
        </p:nvSpPr>
        <p:spPr bwMode="auto">
          <a:xfrm>
            <a:off x="8702675" y="6910388"/>
            <a:ext cx="304800" cy="119062"/>
          </a:xfrm>
          <a:prstGeom prst="rect">
            <a:avLst/>
          </a:prstGeom>
          <a:solidFill>
            <a:srgbClr val="FFCC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49" name="Rectangle 26"/>
          <p:cNvSpPr>
            <a:spLocks noChangeArrowheads="1"/>
          </p:cNvSpPr>
          <p:nvPr/>
        </p:nvSpPr>
        <p:spPr bwMode="auto">
          <a:xfrm>
            <a:off x="9083675" y="6910388"/>
            <a:ext cx="304800" cy="119062"/>
          </a:xfrm>
          <a:prstGeom prst="rect">
            <a:avLst/>
          </a:prstGeom>
          <a:solidFill>
            <a:srgbClr val="0080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128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50" name="Rectangle 27"/>
          <p:cNvSpPr>
            <a:spLocks noChangeArrowheads="1"/>
          </p:cNvSpPr>
          <p:nvPr/>
        </p:nvSpPr>
        <p:spPr bwMode="auto">
          <a:xfrm>
            <a:off x="396875" y="6927850"/>
            <a:ext cx="365125" cy="10636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dirty="0" err="1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</a:t>
            </a:r>
            <a:r>
              <a:rPr lang="en-US" altLang="en-US" sz="700" dirty="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:</a:t>
            </a:r>
          </a:p>
        </p:txBody>
      </p:sp>
      <p:sp>
        <p:nvSpPr>
          <p:cNvPr id="1051" name="Rectangle 28"/>
          <p:cNvSpPr>
            <a:spLocks noChangeArrowheads="1"/>
          </p:cNvSpPr>
          <p:nvPr/>
        </p:nvSpPr>
        <p:spPr bwMode="auto">
          <a:xfrm>
            <a:off x="3673475" y="6927850"/>
            <a:ext cx="458788" cy="3190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Additional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highlight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1052" name="Rectangle 29"/>
          <p:cNvSpPr>
            <a:spLocks noChangeArrowheads="1"/>
          </p:cNvSpPr>
          <p:nvPr/>
        </p:nvSpPr>
        <p:spPr bwMode="auto">
          <a:xfrm>
            <a:off x="7864475" y="6927850"/>
            <a:ext cx="350838" cy="21272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Special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6" name="Line 6"/>
          <p:cNvSpPr>
            <a:spLocks noChangeShapeType="1"/>
          </p:cNvSpPr>
          <p:nvPr userDrawn="1"/>
        </p:nvSpPr>
        <p:spPr bwMode="auto">
          <a:xfrm>
            <a:off x="392113" y="1241429"/>
            <a:ext cx="9102725" cy="0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742" y="6370168"/>
            <a:ext cx="1249333" cy="28242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2pPr>
      <a:lvl3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3pPr>
      <a:lvl4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4pPr>
      <a:lvl5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5pPr>
      <a:lvl6pPr marL="4572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6pPr>
      <a:lvl7pPr marL="9144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7pPr>
      <a:lvl8pPr marL="13716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8pPr>
      <a:lvl9pPr marL="18288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190500" indent="-189230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2pPr>
      <a:lvl3pPr marL="381000" indent="-189230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3pPr>
      <a:lvl4pPr marL="571500" indent="-189230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4pPr>
      <a:lvl5pPr marL="762000" indent="-189230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5pPr>
      <a:lvl6pPr marL="1219200" indent="-189230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6pPr>
      <a:lvl7pPr marL="1676400" indent="-189230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7pPr>
      <a:lvl8pPr marL="2133600" indent="-189230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8pPr>
      <a:lvl9pPr marL="2590800" indent="-189230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mailto:wangcun@ctcai.com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1220892" y="5063149"/>
            <a:ext cx="7512050" cy="986032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altLang="zh-CN" sz="1400" b="0" kern="0" dirty="0" smtClean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40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国机汽车股份有限公司</a:t>
            </a: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1400" b="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400" b="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b="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400" b="0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432699" y="2355369"/>
            <a:ext cx="9088437" cy="1673706"/>
          </a:xfrm>
          <a:prstGeom prst="rect">
            <a:avLst/>
          </a:prstGeom>
        </p:spPr>
        <p:txBody>
          <a:bodyPr/>
          <a:lstStyle/>
          <a:p>
            <a:pPr lvl="0" algn="ctr" defTabSz="958850" eaLnBrk="0" hangingPunct="0">
              <a:lnSpc>
                <a:spcPct val="150000"/>
              </a:lnSpc>
              <a:defRPr/>
            </a:pPr>
            <a:r>
              <a:rPr lang="zh-CN" altLang="en-US" sz="36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中国进口汽车市场月报</a:t>
            </a:r>
            <a:endParaRPr lang="en-US" altLang="zh-CN" sz="3600" b="1" kern="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lvl="0" algn="ctr" defTabSz="958850" eaLnBrk="0" hangingPunct="0">
              <a:lnSpc>
                <a:spcPct val="150000"/>
              </a:lnSpc>
              <a:defRPr/>
            </a:pPr>
            <a:r>
              <a:rPr lang="zh-CN" altLang="en-US" sz="28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（</a:t>
            </a:r>
            <a:r>
              <a:rPr lang="en-US" altLang="zh-CN" sz="28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2019</a:t>
            </a:r>
            <a:r>
              <a:rPr lang="zh-CN" altLang="en-US" sz="28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年</a:t>
            </a:r>
            <a:r>
              <a:rPr lang="en-US" altLang="zh-CN" sz="28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3</a:t>
            </a:r>
            <a:r>
              <a:rPr lang="zh-CN" altLang="en-US" sz="28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月）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Arial" panose="020B0604020202020204" pitchFamily="34" charset="0"/>
              </a:rPr>
              <a:t/>
            </a:r>
            <a:b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Arial" panose="020B0604020202020204" pitchFamily="34" charset="0"/>
              </a:rPr>
            </a:b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Arial" panose="020B0604020202020204" pitchFamily="34" charset="0"/>
              </a:rPr>
              <a:t/>
            </a:r>
            <a:b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Arial" panose="020B0604020202020204" pitchFamily="34" charset="0"/>
              </a:rPr>
            </a:b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6489" y="1375060"/>
            <a:ext cx="1231427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市场研究报告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72F09D3-1CD1-48D9-A5CE-5615A8F1806A}" type="slidenum">
              <a:rPr lang="zh-CN" altLang="de-DE" smtClean="0"/>
              <a:pPr>
                <a:defRPr/>
              </a:pPr>
              <a:t>10</a:t>
            </a:fld>
            <a:endParaRPr lang="de-DE" altLang="zh-CN" dirty="0"/>
          </a:p>
        </p:txBody>
      </p:sp>
      <p:sp>
        <p:nvSpPr>
          <p:cNvPr id="8" name="TextBox 7"/>
          <p:cNvSpPr txBox="1"/>
          <p:nvPr/>
        </p:nvSpPr>
        <p:spPr>
          <a:xfrm>
            <a:off x="2310304" y="2671671"/>
            <a:ext cx="55155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 !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97711" y="627321"/>
            <a:ext cx="9292856" cy="58479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/>
          <a:lstStyle/>
          <a:p>
            <a:pPr marL="0" marR="0" indent="0" algn="l" defTabSz="674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3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711" y="5792213"/>
            <a:ext cx="55155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如有任何问题，请联系：</a:t>
            </a:r>
            <a:endParaRPr lang="en-US" altLang="zh-CN" sz="1200" b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王存  </a:t>
            </a:r>
            <a:r>
              <a:rPr lang="en-US" altLang="zh-CN" sz="1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wangcun@ctcai.com</a:t>
            </a:r>
            <a:r>
              <a:rPr lang="en-US" altLang="zh-CN" sz="1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010-82169177</a:t>
            </a:r>
            <a:endParaRPr lang="zh-CN" altLang="en-US" sz="1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528219" y="6277562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：海关进口量</a:t>
            </a:r>
            <a:r>
              <a:rPr lang="en-US" altLang="zh-CN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9" name="Text Box 26"/>
          <p:cNvSpPr txBox="1">
            <a:spLocks noChangeArrowheads="1"/>
          </p:cNvSpPr>
          <p:nvPr/>
        </p:nvSpPr>
        <p:spPr bwMode="auto">
          <a:xfrm>
            <a:off x="2939977" y="1477752"/>
            <a:ext cx="4495800" cy="408516"/>
          </a:xfrm>
          <a:prstGeom prst="rect">
            <a:avLst/>
          </a:prstGeom>
          <a:noFill/>
          <a:ln>
            <a:noFill/>
          </a:ln>
        </p:spPr>
        <p:txBody>
          <a:bodyPr lIns="102396" tIns="51198" rIns="102396" bIns="51198" anchor="ctr"/>
          <a:lstStyle>
            <a:defPPr>
              <a:defRPr lang="en-US"/>
            </a:defPPr>
            <a:lvl1pPr eaLnBrk="1" hangingPunct="1">
              <a:defRPr sz="1200"/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2009-2019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年海关进口量年度走势</a:t>
            </a:r>
            <a:endParaRPr lang="de-DE" altLang="zh-CN" b="1" dirty="0"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15" name="Line 18"/>
          <p:cNvSpPr>
            <a:spLocks noChangeShapeType="1"/>
          </p:cNvSpPr>
          <p:nvPr/>
        </p:nvSpPr>
        <p:spPr bwMode="auto">
          <a:xfrm flipV="1">
            <a:off x="555423" y="1924050"/>
            <a:ext cx="8964815" cy="583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55423" y="142875"/>
            <a:ext cx="8964816" cy="946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延续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18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年下滑态势，一季度海关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进口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量下滑明显： </a:t>
            </a:r>
            <a:r>
              <a:rPr lang="en-US" altLang="zh-CN" sz="185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2019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年</a:t>
            </a:r>
            <a:r>
              <a:rPr lang="en-US" altLang="zh-CN" sz="185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1-3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月中国累计进口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汽车</a:t>
            </a:r>
            <a:r>
              <a:rPr lang="en-US" altLang="zh-CN" sz="185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15.9% 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，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相比</a:t>
            </a:r>
            <a:r>
              <a:rPr lang="en-US" altLang="zh-CN" sz="185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2018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年全年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8.8%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的下滑，下滑速度扩大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了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7.1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个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百分点；环比</a:t>
            </a:r>
            <a:r>
              <a:rPr lang="en-US" altLang="zh-CN" sz="185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2018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年四季度</a:t>
            </a:r>
            <a:r>
              <a:rPr lang="en-US" altLang="zh-CN" sz="185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21.3%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的下滑，降幅收窄</a:t>
            </a:r>
            <a:r>
              <a:rPr lang="en-US" altLang="zh-CN" sz="185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5.4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个百分点</a:t>
            </a:r>
            <a:endParaRPr lang="en-US" altLang="zh-CN" sz="1850" b="1" kern="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graphicFrame>
        <p:nvGraphicFramePr>
          <p:cNvPr id="13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32395709"/>
              </p:ext>
            </p:extLst>
          </p:nvPr>
        </p:nvGraphicFramePr>
        <p:xfrm>
          <a:off x="0" y="2274732"/>
          <a:ext cx="9316527" cy="36599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9" y="311006"/>
            <a:ext cx="184731" cy="2923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522802" y="6308886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数据来源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AAK—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中国进口汽车市场信息联席会</a:t>
            </a:r>
            <a:endParaRPr lang="zh-CN" altLang="en-US" sz="1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5625" y="237506"/>
            <a:ext cx="9028322" cy="946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终端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需求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下滑明显，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开年一季度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销量不乐观：</a:t>
            </a:r>
            <a:r>
              <a:rPr lang="en-US" altLang="zh-CN" sz="185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2019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年</a:t>
            </a:r>
            <a:r>
              <a:rPr lang="en-US" altLang="zh-CN" sz="185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1-3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月进口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汽车销量</a:t>
            </a:r>
            <a:r>
              <a:rPr lang="en-US" altLang="zh-CN" sz="185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25.0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万辆，同比下降</a:t>
            </a:r>
            <a:r>
              <a:rPr lang="en-US" altLang="zh-CN" sz="185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12.8%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。受春节假期的影响，外加上整体汽车消费不振，下行的经济形势限制了一部分消费者的消费，终端需求下滑明显，开年一季度销量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不乐观</a:t>
            </a:r>
          </a:p>
        </p:txBody>
      </p:sp>
      <p:sp>
        <p:nvSpPr>
          <p:cNvPr id="15" name="Text Box 26"/>
          <p:cNvSpPr txBox="1">
            <a:spLocks noChangeArrowheads="1"/>
          </p:cNvSpPr>
          <p:nvPr/>
        </p:nvSpPr>
        <p:spPr bwMode="auto">
          <a:xfrm>
            <a:off x="2717800" y="1558193"/>
            <a:ext cx="4495800" cy="408516"/>
          </a:xfrm>
          <a:prstGeom prst="rect">
            <a:avLst/>
          </a:prstGeom>
          <a:noFill/>
          <a:ln>
            <a:noFill/>
          </a:ln>
        </p:spPr>
        <p:txBody>
          <a:bodyPr lIns="102396" tIns="51198" rIns="102396" bIns="51198" anchor="ctr"/>
          <a:lstStyle>
            <a:defPPr>
              <a:defRPr lang="en-US"/>
            </a:defPPr>
            <a:lvl1pPr eaLnBrk="1" hangingPunct="1">
              <a:defRPr sz="1200"/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2012-2019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年进口汽车市场销量走势</a:t>
            </a:r>
            <a:endParaRPr lang="de-DE" altLang="zh-CN" b="1" dirty="0"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18" name="Line 18"/>
          <p:cNvSpPr>
            <a:spLocks noChangeShapeType="1"/>
          </p:cNvSpPr>
          <p:nvPr/>
        </p:nvSpPr>
        <p:spPr bwMode="auto">
          <a:xfrm flipV="1">
            <a:off x="555423" y="1924050"/>
            <a:ext cx="9028524" cy="583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21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52917336"/>
              </p:ext>
            </p:extLst>
          </p:nvPr>
        </p:nvGraphicFramePr>
        <p:xfrm>
          <a:off x="9" y="2503165"/>
          <a:ext cx="9074980" cy="3843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 18"/>
          <p:cNvSpPr>
            <a:spLocks noChangeShapeType="1"/>
          </p:cNvSpPr>
          <p:nvPr/>
        </p:nvSpPr>
        <p:spPr bwMode="auto">
          <a:xfrm>
            <a:off x="629393" y="1959428"/>
            <a:ext cx="8680862" cy="11875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 panose="020B0604020202020204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06841" y="1647631"/>
            <a:ext cx="27013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-2019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年中国进口车行业库存</a:t>
            </a:r>
          </a:p>
        </p:txBody>
      </p:sp>
      <p:sp>
        <p:nvSpPr>
          <p:cNvPr id="15" name="矩形 14"/>
          <p:cNvSpPr/>
          <p:nvPr/>
        </p:nvSpPr>
        <p:spPr>
          <a:xfrm>
            <a:off x="562647" y="211723"/>
            <a:ext cx="908109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行业</a:t>
            </a:r>
            <a:r>
              <a:rPr lang="zh-CN" altLang="en-US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库存深度有所加大，经销商库存深度处于合理水平的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上限：</a:t>
            </a:r>
            <a:r>
              <a:rPr lang="en-US" altLang="zh-CN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2019</a:t>
            </a:r>
            <a:r>
              <a:rPr lang="zh-CN" altLang="en-US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年</a:t>
            </a:r>
            <a:r>
              <a:rPr lang="en-US" altLang="zh-CN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2</a:t>
            </a:r>
            <a:r>
              <a:rPr lang="zh-CN" altLang="en-US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月行业库存深度为</a:t>
            </a:r>
            <a:r>
              <a:rPr lang="en-US" altLang="zh-CN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3. 9</a:t>
            </a:r>
            <a:r>
              <a:rPr lang="zh-CN" altLang="en-US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个月，库存深度较上月增加明显，库存压力有所显现。</a:t>
            </a:r>
            <a:r>
              <a:rPr lang="en-US" altLang="zh-CN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3</a:t>
            </a:r>
            <a:r>
              <a:rPr lang="zh-CN" altLang="en-US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月份进口汽车经销商库存深度为</a:t>
            </a:r>
            <a:r>
              <a:rPr lang="en-US" altLang="zh-CN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1.5</a:t>
            </a:r>
            <a:r>
              <a:rPr lang="zh-CN" altLang="en-US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个月，处于合理库存水平的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上限</a:t>
            </a:r>
            <a:endParaRPr lang="zh-CN" altLang="en-US" sz="2000" b="1" cap="all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677177" y="6308886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数据来源：中国进口汽车市场数据库</a:t>
            </a: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9932093"/>
              </p:ext>
            </p:extLst>
          </p:nvPr>
        </p:nvGraphicFramePr>
        <p:xfrm>
          <a:off x="371476" y="2143511"/>
          <a:ext cx="8772524" cy="39614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519516" y="1588131"/>
            <a:ext cx="331693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2018-2019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年一季度乘用车进口量分车型情况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44931" y="219545"/>
            <a:ext cx="9038456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三大车型销量均</a:t>
            </a:r>
            <a:r>
              <a:rPr lang="zh-CN" altLang="en-US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下滑：</a:t>
            </a:r>
            <a:r>
              <a:rPr lang="zh-CN" altLang="en-US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从车型结构看，轿车销量</a:t>
            </a:r>
            <a:r>
              <a:rPr lang="en-US" altLang="zh-CN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10.0</a:t>
            </a:r>
            <a:r>
              <a:rPr lang="zh-CN" altLang="en-US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万辆，同比下降</a:t>
            </a:r>
            <a:r>
              <a:rPr lang="en-US" altLang="zh-CN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10.0%</a:t>
            </a:r>
            <a:r>
              <a:rPr lang="zh-CN" altLang="en-US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； </a:t>
            </a:r>
            <a:r>
              <a:rPr lang="en-US" altLang="zh-CN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MPV</a:t>
            </a:r>
            <a:r>
              <a:rPr lang="zh-CN" altLang="en-US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下降</a:t>
            </a:r>
            <a:r>
              <a:rPr lang="en-US" altLang="zh-CN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36.1%</a:t>
            </a:r>
            <a:r>
              <a:rPr lang="zh-CN" altLang="en-US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，在三大车型中降幅最大；</a:t>
            </a:r>
            <a:r>
              <a:rPr lang="en-US" altLang="zh-CN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SUV</a:t>
            </a:r>
            <a:r>
              <a:rPr lang="zh-CN" altLang="en-US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销量</a:t>
            </a:r>
            <a:r>
              <a:rPr lang="en-US" altLang="zh-CN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14.0</a:t>
            </a:r>
            <a:r>
              <a:rPr lang="zh-CN" altLang="en-US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万辆，同比下滑</a:t>
            </a:r>
            <a:r>
              <a:rPr lang="en-US" altLang="zh-CN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12.7</a:t>
            </a:r>
            <a:r>
              <a:rPr lang="en-US" altLang="zh-CN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%</a:t>
            </a:r>
            <a:endParaRPr lang="zh-CN" altLang="en-US" sz="2000" b="1" cap="all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677177" y="6308886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数据来源：中国进口汽车市场数据库</a:t>
            </a: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629393" y="1940378"/>
            <a:ext cx="8638432" cy="5897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 panose="020B0604020202020204"/>
              <a:ea typeface="+mn-ea"/>
            </a:endParaRPr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3994052043"/>
              </p:ext>
            </p:extLst>
          </p:nvPr>
        </p:nvGraphicFramePr>
        <p:xfrm>
          <a:off x="1250830" y="2268656"/>
          <a:ext cx="7493120" cy="3208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824139" y="5279770"/>
            <a:ext cx="673883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1333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133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方正兰亭纤黑_GBK"/>
              </a:rPr>
              <a:t>Growth:            -12.8%                                        -10.0%                                      -36.1%                                         -12.7%</a:t>
            </a:r>
            <a:endParaRPr kumimoji="0" lang="en-US" altLang="zh-CN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133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833664" y="5618659"/>
            <a:ext cx="590257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33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方正兰亭纤黑_GBK"/>
              </a:rPr>
              <a:t>Share:                                                                      40.2%                                         3.7%                                         56.1%</a:t>
            </a: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6" name="直接连接符 5"/>
          <p:cNvCxnSpPr/>
          <p:nvPr/>
        </p:nvCxnSpPr>
        <p:spPr bwMode="auto">
          <a:xfrm>
            <a:off x="2065337" y="5578475"/>
            <a:ext cx="5819775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5" name="Text Box 4"/>
          <p:cNvSpPr txBox="1">
            <a:spLocks noChangeArrowheads="1"/>
          </p:cNvSpPr>
          <p:nvPr/>
        </p:nvSpPr>
        <p:spPr bwMode="auto">
          <a:xfrm>
            <a:off x="3531567" y="6367463"/>
            <a:ext cx="2849562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数据来源：海关进口量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中国进口汽车市场数据库</a:t>
            </a:r>
          </a:p>
        </p:txBody>
      </p:sp>
      <p:sp>
        <p:nvSpPr>
          <p:cNvPr id="11" name="矩形 10"/>
          <p:cNvSpPr/>
          <p:nvPr/>
        </p:nvSpPr>
        <p:spPr>
          <a:xfrm>
            <a:off x="554821" y="-12397"/>
            <a:ext cx="893366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品牌分化严重</a:t>
            </a:r>
            <a:r>
              <a:rPr lang="zh-CN" altLang="en-US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，第一集团品牌竞争持续加剧</a:t>
            </a:r>
            <a:r>
              <a:rPr lang="zh-CN" altLang="en-US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：</a:t>
            </a:r>
            <a:r>
              <a:rPr lang="zh-CN" altLang="en-US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一季度前十大品牌有八个品牌出现下滑</a:t>
            </a:r>
            <a:r>
              <a:rPr lang="zh-CN" altLang="en-US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。前</a:t>
            </a:r>
            <a:r>
              <a:rPr lang="zh-CN" altLang="en-US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三大品牌销量处于同一水平，雷克萨斯以微弱优势领先位居第一，宝马、奔驰位居第二、三位，新能源汽车品牌特斯拉排名再次提升，个性化品牌</a:t>
            </a:r>
            <a:r>
              <a:rPr lang="en-US" altLang="zh-CN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MINI</a:t>
            </a:r>
            <a:r>
              <a:rPr lang="zh-CN" altLang="en-US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表现好于整体</a:t>
            </a:r>
            <a:r>
              <a:rPr lang="zh-CN" altLang="en-US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水平</a:t>
            </a:r>
            <a:endParaRPr lang="zh-CN" altLang="zh-CN" sz="2000" b="1" cap="all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3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15" name="矩形 13"/>
          <p:cNvSpPr>
            <a:spLocks noChangeArrowheads="1"/>
          </p:cNvSpPr>
          <p:nvPr/>
        </p:nvSpPr>
        <p:spPr bwMode="auto">
          <a:xfrm>
            <a:off x="2670246" y="1541378"/>
            <a:ext cx="438070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2018-2019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乘用车分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品牌销量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与同比增速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1556972729"/>
              </p:ext>
            </p:extLst>
          </p:nvPr>
        </p:nvGraphicFramePr>
        <p:xfrm>
          <a:off x="1138687" y="2088197"/>
          <a:ext cx="7962181" cy="39589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31825" y="1610969"/>
            <a:ext cx="8619053" cy="2677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en-US" altLang="zh-CN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2012-2019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月份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进口汽车市场销量排名</a:t>
            </a:r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品牌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528218" y="6366089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</a:t>
            </a:r>
            <a:r>
              <a:rPr lang="en-US" altLang="zh-CN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AAK—</a:t>
            </a: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中国进口汽车市场信息联席会</a:t>
            </a:r>
          </a:p>
        </p:txBody>
      </p:sp>
      <p:sp>
        <p:nvSpPr>
          <p:cNvPr id="6" name="矩形 5"/>
          <p:cNvSpPr/>
          <p:nvPr/>
        </p:nvSpPr>
        <p:spPr>
          <a:xfrm>
            <a:off x="526541" y="170120"/>
            <a:ext cx="904828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从具体排名变动来看，雷克萨斯在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年第一次稳居第一，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月当月和第一季度均排名销量第一。特斯拉第一次进入销量前十，一季度排名第七，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月当月跃居第四位。大众和路虎排名下滑，位居第九和第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十位</a:t>
            </a:r>
            <a:endParaRPr lang="zh-CN" altLang="zh-CN" sz="2000" b="1" dirty="0">
              <a:solidFill>
                <a:srgbClr val="0033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7380721"/>
              </p:ext>
            </p:extLst>
          </p:nvPr>
        </p:nvGraphicFramePr>
        <p:xfrm>
          <a:off x="1409700" y="2371727"/>
          <a:ext cx="7570397" cy="3255650"/>
        </p:xfrm>
        <a:graphic>
          <a:graphicData uri="http://schemas.openxmlformats.org/drawingml/2006/table">
            <a:tbl>
              <a:tblPr firstRow="1" firstCol="1" bandRow="1"/>
              <a:tblGrid>
                <a:gridCol w="384109">
                  <a:extLst>
                    <a:ext uri="{9D8B030D-6E8A-4147-A177-3AD203B41FA5}">
                      <a16:colId xmlns:a16="http://schemas.microsoft.com/office/drawing/2014/main" val="283702008"/>
                    </a:ext>
                  </a:extLst>
                </a:gridCol>
                <a:gridCol w="826213">
                  <a:extLst>
                    <a:ext uri="{9D8B030D-6E8A-4147-A177-3AD203B41FA5}">
                      <a16:colId xmlns:a16="http://schemas.microsoft.com/office/drawing/2014/main" val="3827717370"/>
                    </a:ext>
                  </a:extLst>
                </a:gridCol>
                <a:gridCol w="823691">
                  <a:extLst>
                    <a:ext uri="{9D8B030D-6E8A-4147-A177-3AD203B41FA5}">
                      <a16:colId xmlns:a16="http://schemas.microsoft.com/office/drawing/2014/main" val="2960573837"/>
                    </a:ext>
                  </a:extLst>
                </a:gridCol>
                <a:gridCol w="984227">
                  <a:extLst>
                    <a:ext uri="{9D8B030D-6E8A-4147-A177-3AD203B41FA5}">
                      <a16:colId xmlns:a16="http://schemas.microsoft.com/office/drawing/2014/main" val="1524642641"/>
                    </a:ext>
                  </a:extLst>
                </a:gridCol>
                <a:gridCol w="956491">
                  <a:extLst>
                    <a:ext uri="{9D8B030D-6E8A-4147-A177-3AD203B41FA5}">
                      <a16:colId xmlns:a16="http://schemas.microsoft.com/office/drawing/2014/main" val="2654492469"/>
                    </a:ext>
                  </a:extLst>
                </a:gridCol>
                <a:gridCol w="956491">
                  <a:extLst>
                    <a:ext uri="{9D8B030D-6E8A-4147-A177-3AD203B41FA5}">
                      <a16:colId xmlns:a16="http://schemas.microsoft.com/office/drawing/2014/main" val="3271934721"/>
                    </a:ext>
                  </a:extLst>
                </a:gridCol>
                <a:gridCol w="850588">
                  <a:extLst>
                    <a:ext uri="{9D8B030D-6E8A-4147-A177-3AD203B41FA5}">
                      <a16:colId xmlns:a16="http://schemas.microsoft.com/office/drawing/2014/main" val="15790470"/>
                    </a:ext>
                  </a:extLst>
                </a:gridCol>
                <a:gridCol w="874962">
                  <a:extLst>
                    <a:ext uri="{9D8B030D-6E8A-4147-A177-3AD203B41FA5}">
                      <a16:colId xmlns:a16="http://schemas.microsoft.com/office/drawing/2014/main" val="3631782444"/>
                    </a:ext>
                  </a:extLst>
                </a:gridCol>
                <a:gridCol w="913625">
                  <a:extLst>
                    <a:ext uri="{9D8B030D-6E8A-4147-A177-3AD203B41FA5}">
                      <a16:colId xmlns:a16="http://schemas.microsoft.com/office/drawing/2014/main" val="555995893"/>
                    </a:ext>
                  </a:extLst>
                </a:gridCol>
              </a:tblGrid>
              <a:tr h="2577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　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2013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2014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2015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2016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2017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2018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2019YTD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2019MTD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284985"/>
                  </a:ext>
                </a:extLst>
              </a:tr>
              <a:tr h="2577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BMW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BMW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BMW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BMW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BMW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MB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Lexus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Lexus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3474262"/>
                  </a:ext>
                </a:extLst>
              </a:tr>
              <a:tr h="2577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MB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MB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MB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MB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MB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Lexus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BMW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BMW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BF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8519992"/>
                  </a:ext>
                </a:extLst>
              </a:tr>
              <a:tr h="380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3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VW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Land Rover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Lexus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Lexus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Lexus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BMW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MB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MB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AC09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4424372"/>
                  </a:ext>
                </a:extLst>
              </a:tr>
              <a:tr h="2577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Audi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Jeep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Jeep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Porsche 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Porsche 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Porsche 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Audi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Tesla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2075669"/>
                  </a:ext>
                </a:extLst>
              </a:tr>
              <a:tr h="380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5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Land Rover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VW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Porsche 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VW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VW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Audi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Porsche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Toyota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1066143"/>
                  </a:ext>
                </a:extLst>
              </a:tr>
              <a:tr h="2577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Lexus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Audi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Land Rover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Audi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Audi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VW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Toyota</a:t>
                      </a:r>
                      <a:endParaRPr lang="zh-CN" sz="105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Audi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5A5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6662033"/>
                  </a:ext>
                </a:extLst>
              </a:tr>
              <a:tr h="380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7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Jeep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Lexus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Audi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Subaru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Land Rover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Land Rover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Tesla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Porsche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7896857"/>
                  </a:ext>
                </a:extLst>
              </a:tr>
              <a:tr h="2577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Volvo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Subaru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VW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Land Rover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MINI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MINI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Lincoln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宋体" panose="02010600030101010101" pitchFamily="2" charset="-122"/>
                        </a:rPr>
                        <a:t>Lincoln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7488414"/>
                  </a:ext>
                </a:extLst>
              </a:tr>
              <a:tr h="2577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Subaru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Volvo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Subaru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MINI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Subaru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Volvo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VW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VW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3946676"/>
                  </a:ext>
                </a:extLst>
              </a:tr>
              <a:tr h="3093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10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Porsche 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Porsche 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MINI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Jeep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Volvo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Subaru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Land Rover</a:t>
                      </a:r>
                      <a:endParaRPr lang="zh-CN" sz="105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kern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Land Rover</a:t>
                      </a:r>
                      <a:endParaRPr lang="zh-CN" sz="105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7365058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6088" y="188625"/>
            <a:ext cx="8936037" cy="1155754"/>
          </a:xfrm>
        </p:spPr>
        <p:txBody>
          <a:bodyPr/>
          <a:lstStyle/>
          <a:p>
            <a:r>
              <a:rPr lang="zh-CN" altLang="en-US" kern="12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豪华、高端化趋势明显：豪华车销量占进口汽车的比重从</a:t>
            </a:r>
            <a:r>
              <a:rPr lang="en-US" altLang="zh-CN" kern="12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kern="12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年的</a:t>
            </a:r>
            <a:r>
              <a:rPr lang="en-US" altLang="zh-CN" kern="12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73.4%</a:t>
            </a:r>
            <a:r>
              <a:rPr lang="zh-CN" altLang="en-US" kern="12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提升到</a:t>
            </a:r>
            <a:r>
              <a:rPr lang="en-US" altLang="zh-CN" kern="12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kern="12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年一季度的</a:t>
            </a:r>
            <a:r>
              <a:rPr lang="en-US" altLang="zh-CN" kern="12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  <a:r>
              <a:rPr lang="zh-CN" altLang="en-US" kern="12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，提升</a:t>
            </a:r>
            <a:r>
              <a:rPr lang="en-US" altLang="zh-CN" kern="12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1.6</a:t>
            </a:r>
            <a:r>
              <a:rPr lang="zh-CN" altLang="en-US" kern="12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</a:t>
            </a:r>
            <a:r>
              <a:rPr lang="en-US" altLang="zh-CN" kern="12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kern="12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级以上细分市场占比提升明显，</a:t>
            </a:r>
            <a:r>
              <a:rPr lang="en-US" altLang="zh-CN" kern="12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kern="12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年占比达到</a:t>
            </a:r>
            <a:r>
              <a:rPr lang="en-US" altLang="zh-CN" kern="12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83.4%</a:t>
            </a:r>
            <a:r>
              <a:rPr lang="zh-CN" altLang="en-US" kern="12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，相比</a:t>
            </a:r>
            <a:r>
              <a:rPr lang="en-US" altLang="zh-CN" kern="12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kern="12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年提升</a:t>
            </a:r>
            <a:r>
              <a:rPr lang="en-US" altLang="zh-CN" kern="12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kern="12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</a:t>
            </a:r>
            <a:endParaRPr lang="zh-CN" altLang="en-US" kern="1200" cap="all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2050494801"/>
              </p:ext>
            </p:extLst>
          </p:nvPr>
        </p:nvGraphicFramePr>
        <p:xfrm>
          <a:off x="847725" y="1773238"/>
          <a:ext cx="8153400" cy="45005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6236111"/>
      </p:ext>
    </p:extLst>
  </p:cSld>
  <p:clrMapOvr>
    <a:masterClrMapping/>
  </p:clrMapOvr>
  <p:transition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522666" y="6372972"/>
            <a:ext cx="2849562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数据来源：海关进口量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中国进口汽车市场数据库</a:t>
            </a:r>
          </a:p>
        </p:txBody>
      </p:sp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631824" y="1600280"/>
            <a:ext cx="861905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2011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2019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进口车市场排量结构变化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2499" y="0"/>
            <a:ext cx="898640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1.5-2.0L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仍是最大排量区间，但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3.0L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以上份额提升明显：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1.5-2.0L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排量区间以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48.4%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的份额继续保持第一大排量区间，较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年度提升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2.3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个百分点。进口汽车关税下调政策实施后，大排量平行进口车型迅速加大进口，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3.0L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以上排量份额提升至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15.5%,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较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年提升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3.4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</a:t>
            </a:r>
            <a:endParaRPr lang="zh-CN" altLang="zh-CN" sz="2000" b="1" dirty="0">
              <a:solidFill>
                <a:srgbClr val="0033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1978944429"/>
              </p:ext>
            </p:extLst>
          </p:nvPr>
        </p:nvGraphicFramePr>
        <p:xfrm>
          <a:off x="983411" y="2143124"/>
          <a:ext cx="8529866" cy="39298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timeline"/>
</p:tagLst>
</file>

<file path=ppt/theme/theme1.xml><?xml version="1.0" encoding="utf-8"?>
<a:theme xmlns:a="http://schemas.openxmlformats.org/drawingml/2006/main" name="120316_VWAG_Template_draft">
  <a:themeElements>
    <a:clrScheme name="120316_VWAG_Template_draft 1">
      <a:dk1>
        <a:srgbClr val="000000"/>
      </a:dk1>
      <a:lt1>
        <a:srgbClr val="FFFFFF"/>
      </a:lt1>
      <a:dk2>
        <a:srgbClr val="003366"/>
      </a:dk2>
      <a:lt2>
        <a:srgbClr val="D4D6D9"/>
      </a:lt2>
      <a:accent1>
        <a:srgbClr val="A6ADB3"/>
      </a:accent1>
      <a:accent2>
        <a:srgbClr val="006384"/>
      </a:accent2>
      <a:accent3>
        <a:srgbClr val="FFFFFF"/>
      </a:accent3>
      <a:accent4>
        <a:srgbClr val="000000"/>
      </a:accent4>
      <a:accent5>
        <a:srgbClr val="D0D3D6"/>
      </a:accent5>
      <a:accent6>
        <a:srgbClr val="005977"/>
      </a:accent6>
      <a:hlink>
        <a:srgbClr val="5F1939"/>
      </a:hlink>
      <a:folHlink>
        <a:srgbClr val="80B0C8"/>
      </a:folHlink>
    </a:clrScheme>
    <a:fontScheme name="120316_VWAG_Template_draf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0" tIns="0" rIns="0" bIns="0" numCol="1" anchor="t" anchorCtr="0" compatLnSpc="1"/>
      <a:lstStyle>
        <a:defPPr marL="0" marR="0" indent="0" algn="l" defTabSz="67437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de-DE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0" tIns="0" rIns="0" bIns="0" numCol="1" anchor="t" anchorCtr="0" compatLnSpc="1"/>
      <a:lstStyle>
        <a:defPPr marL="0" marR="0" indent="0" algn="l" defTabSz="67437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de-DE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20316_VWAG_Template_draft 1">
        <a:dk1>
          <a:srgbClr val="000000"/>
        </a:dk1>
        <a:lt1>
          <a:srgbClr val="FFFFFF"/>
        </a:lt1>
        <a:dk2>
          <a:srgbClr val="003366"/>
        </a:dk2>
        <a:lt2>
          <a:srgbClr val="D4D6D9"/>
        </a:lt2>
        <a:accent1>
          <a:srgbClr val="A6ADB3"/>
        </a:accent1>
        <a:accent2>
          <a:srgbClr val="006384"/>
        </a:accent2>
        <a:accent3>
          <a:srgbClr val="FFFFFF"/>
        </a:accent3>
        <a:accent4>
          <a:srgbClr val="000000"/>
        </a:accent4>
        <a:accent5>
          <a:srgbClr val="D0D3D6"/>
        </a:accent5>
        <a:accent6>
          <a:srgbClr val="005977"/>
        </a:accent6>
        <a:hlink>
          <a:srgbClr val="5F1939"/>
        </a:hlink>
        <a:folHlink>
          <a:srgbClr val="80B0C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1249</TotalTime>
  <Words>807</Words>
  <Application>Microsoft Office PowerPoint</Application>
  <PresentationFormat>A4 纸张(210x297 毫米)</PresentationFormat>
  <Paragraphs>151</Paragraphs>
  <Slides>10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方正兰亭纤黑_GBK</vt:lpstr>
      <vt:lpstr>宋体</vt:lpstr>
      <vt:lpstr>微软雅黑</vt:lpstr>
      <vt:lpstr>Arial</vt:lpstr>
      <vt:lpstr>Arial Bold</vt:lpstr>
      <vt:lpstr>Calibri</vt:lpstr>
      <vt:lpstr>Times New Roman</vt:lpstr>
      <vt:lpstr>Wingdings</vt:lpstr>
      <vt:lpstr>120316_VWAG_Template_draft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豪华、高端化趋势明显：豪华车销量占进口汽车的比重从2018年的73.4%提升到2019年一季度的75%，提升1.6个百分点；B级以上细分市场占比提升明显，2019年占比达到83.4%，相比2018年提升3个百分点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with picture  in Arial bold 28 pt</dc:title>
  <dc:creator>吴家博</dc:creator>
  <cp:lastModifiedBy>王存</cp:lastModifiedBy>
  <cp:revision>3509</cp:revision>
  <cp:lastPrinted>2013-12-11T01:16:00Z</cp:lastPrinted>
  <dcterms:created xsi:type="dcterms:W3CDTF">2012-04-10T02:52:00Z</dcterms:created>
  <dcterms:modified xsi:type="dcterms:W3CDTF">2019-05-09T06:28:18Z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