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bin" ContentType="application/vnd.openxmlformats-officedocument.oleObject"/>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3" r:id="rId2"/>
  </p:sldMasterIdLst>
  <p:notesMasterIdLst>
    <p:notesMasterId r:id="rId17"/>
  </p:notesMasterIdLst>
  <p:handoutMasterIdLst>
    <p:handoutMasterId r:id="rId18"/>
  </p:handoutMasterIdLst>
  <p:sldIdLst>
    <p:sldId id="3095" r:id="rId3"/>
    <p:sldId id="3266" r:id="rId4"/>
    <p:sldId id="3270" r:id="rId5"/>
    <p:sldId id="3285" r:id="rId6"/>
    <p:sldId id="3286" r:id="rId7"/>
    <p:sldId id="3279" r:id="rId8"/>
    <p:sldId id="3280" r:id="rId9"/>
    <p:sldId id="3281" r:id="rId10"/>
    <p:sldId id="3282" r:id="rId11"/>
    <p:sldId id="3283" r:id="rId12"/>
    <p:sldId id="3284" r:id="rId13"/>
    <p:sldId id="3278" r:id="rId14"/>
    <p:sldId id="3287" r:id="rId15"/>
    <p:sldId id="3204" r:id="rId16"/>
  </p:sldIdLst>
  <p:sldSz cx="12858750" cy="723265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F0000"/>
    <a:srgbClr val="4A4A4A"/>
    <a:srgbClr val="636363"/>
    <a:srgbClr val="CE3184"/>
    <a:srgbClr val="66CCFF"/>
    <a:srgbClr val="99CCFF"/>
    <a:srgbClr val="FF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59" autoAdjust="0"/>
    <p:restoredTop sz="76932" autoAdjust="0"/>
  </p:normalViewPr>
  <p:slideViewPr>
    <p:cSldViewPr>
      <p:cViewPr varScale="1">
        <p:scale>
          <a:sx n="68" d="100"/>
          <a:sy n="68" d="100"/>
        </p:scale>
        <p:origin x="-696" y="-102"/>
      </p:cViewPr>
      <p:guideLst>
        <p:guide orient="horz" pos="349"/>
        <p:guide orient="horz" pos="4183"/>
        <p:guide pos="4005"/>
        <p:guide pos="512"/>
        <p:guide pos="7588"/>
      </p:guideLst>
    </p:cSldViewPr>
  </p:slideViewPr>
  <p:outlineViewPr>
    <p:cViewPr>
      <p:scale>
        <a:sx n="100" d="100"/>
        <a:sy n="100" d="100"/>
      </p:scale>
      <p:origin x="0" y="0"/>
    </p:cViewPr>
  </p:outlineViewPr>
  <p:notesTextViewPr>
    <p:cViewPr>
      <p:scale>
        <a:sx n="1" d="1"/>
        <a:sy n="1" d="1"/>
      </p:scale>
      <p:origin x="0" y="0"/>
    </p:cViewPr>
  </p:notesTextViewPr>
  <p:sorterViewPr>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pPr>
              <a:defRPr/>
            </a:pPr>
            <a:endParaRPr lang="zh-CN" altLang="en-US"/>
          </a:p>
        </p:txBody>
      </p:sp>
      <p:sp>
        <p:nvSpPr>
          <p:cNvPr id="12185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pPr>
              <a:defRPr/>
            </a:pPr>
            <a:fld id="{2C0DCB64-7A47-4AF0-B87D-E310389B7C41}" type="datetime1">
              <a:rPr lang="zh-CN" altLang="en-US"/>
              <a:pPr>
                <a:defRPr/>
              </a:pPr>
              <a:t>2019/4/15</a:t>
            </a:fld>
            <a:endParaRPr lang="en-US" altLang="zh-CN"/>
          </a:p>
        </p:txBody>
      </p:sp>
      <p:sp>
        <p:nvSpPr>
          <p:cNvPr id="12186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pPr>
              <a:defRPr/>
            </a:pPr>
            <a:endParaRPr lang="en-US" altLang="zh-CN"/>
          </a:p>
        </p:txBody>
      </p:sp>
      <p:sp>
        <p:nvSpPr>
          <p:cNvPr id="12186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pPr>
              <a:defRPr/>
            </a:pPr>
            <a:fld id="{AB2E0ABA-C817-4786-952E-8F03C6062453}"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3E0F59E6-18D9-432D-A068-B154A1B7B10E}" type="datetime1">
              <a:rPr lang="zh-CN" altLang="en-US"/>
              <a:pPr>
                <a:defRPr/>
              </a:pPr>
              <a:t>2019/4/15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a:defRPr/>
            </a:pPr>
            <a:fld id="{FC52E32D-12AB-4BA0-BFBD-142BBE8F002C}"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644E241A-6CD3-4950-A585-986A300B566E}" type="slidenum">
              <a:rPr lang="zh-CN" altLang="en-US" smtClean="0"/>
              <a:pPr/>
              <a:t>1</a:t>
            </a:fld>
            <a:endParaRPr lang="en-US" altLang="zh-CN" smtClean="0"/>
          </a:p>
        </p:txBody>
      </p:sp>
      <p:sp>
        <p:nvSpPr>
          <p:cNvPr id="19459"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19460"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r>
              <a:rPr lang="zh-CN" altLang="en-US" dirty="0" smtClean="0"/>
              <a:t>数据来源：</a:t>
            </a:r>
            <a:r>
              <a:rPr lang="en-US" altLang="zh-CN" dirty="0" smtClean="0"/>
              <a:t>2018711_CPCA Data_201612-201806.xls</a:t>
            </a:r>
          </a:p>
          <a:p>
            <a:r>
              <a:rPr lang="en-US" altLang="zh-CN" dirty="0" smtClean="0"/>
              <a:t>WorkSheet_201806</a:t>
            </a:r>
            <a:r>
              <a:rPr lang="zh-CN" altLang="en-US" dirty="0" smtClean="0"/>
              <a:t>终稿</a:t>
            </a:r>
            <a:r>
              <a:rPr lang="en-US" altLang="zh-CN" dirty="0" smtClean="0"/>
              <a:t>.</a:t>
            </a:r>
            <a:r>
              <a:rPr lang="en-US" altLang="zh-CN" dirty="0" err="1" smtClean="0"/>
              <a:t>xlsx</a:t>
            </a:r>
            <a:endParaRPr lang="zh-CN" altLang="en-US" dirty="0" smtClean="0"/>
          </a:p>
        </p:txBody>
      </p:sp>
      <p:sp>
        <p:nvSpPr>
          <p:cNvPr id="19461"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16682E-F49C-4771-895B-B7D154A7566B}" type="slidenum">
              <a:rPr lang="zh-CN" altLang="en-US" sz="1200"/>
              <a:pPr algn="r" eaLnBrk="1" hangingPunct="1">
                <a:spcBef>
                  <a:spcPct val="0"/>
                </a:spcBef>
              </a:pPr>
              <a:t>1</a:t>
            </a:fld>
            <a:endParaRPr lang="en-US" altLang="zh-CN"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10</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10</a:t>
            </a:fld>
            <a:endParaRPr lang="en-US" altLang="zh-CN"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11</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11</a:t>
            </a:fld>
            <a:endParaRPr lang="en-US" altLang="zh-CN"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12</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12</a:t>
            </a:fld>
            <a:endParaRPr lang="en-US" altLang="zh-CN"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13</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13</a:t>
            </a:fld>
            <a:endParaRPr lang="en-US" altLang="zh-CN"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6E6A6B8F-5492-4588-B00B-6D9421047D06}" type="slidenum">
              <a:rPr lang="zh-CN" altLang="en-US" smtClean="0"/>
              <a:pPr/>
              <a:t>14</a:t>
            </a:fld>
            <a:endParaRPr lang="en-US" altLang="zh-CN" smtClean="0"/>
          </a:p>
        </p:txBody>
      </p:sp>
      <p:sp>
        <p:nvSpPr>
          <p:cNvPr id="64515"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4516"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64517"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DC3DBF17-CC3E-4BB0-B91C-74334F46ED75}" type="slidenum">
              <a:rPr lang="zh-CN" altLang="en-US" sz="1200"/>
              <a:pPr algn="r" eaLnBrk="1" hangingPunct="1">
                <a:spcBef>
                  <a:spcPct val="0"/>
                </a:spcBef>
              </a:pPr>
              <a:t>14</a:t>
            </a:fld>
            <a:endParaRPr lang="en-US" altLang="zh-CN"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2</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2</a:t>
            </a:fld>
            <a:endParaRPr lang="en-US" altLang="zh-CN"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3</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3</a:t>
            </a:fld>
            <a:endParaRPr lang="en-US" altLang="zh-CN"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4</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4</a:t>
            </a:fld>
            <a:endParaRPr lang="en-US" altLang="zh-CN"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5</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5</a:t>
            </a:fld>
            <a:endParaRPr lang="en-US" altLang="zh-CN"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6</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6</a:t>
            </a:fld>
            <a:endParaRPr lang="en-US" altLang="zh-CN"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7</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7</a:t>
            </a:fld>
            <a:endParaRPr lang="en-US" altLang="zh-CN"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8</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8</a:t>
            </a:fld>
            <a:endParaRPr lang="en-US" altLang="zh-CN"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9</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9</a:t>
            </a:fld>
            <a:endParaRPr lang="en-US" altLang="zh-CN"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hyperlink" Target="mailto:yanghua@sxtauto.com.cn"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2.xml"/><Relationship Id="rId1" Type="http://schemas.openxmlformats.org/officeDocument/2006/relationships/vmlDrawing" Target="../drawings/vmlDrawing4.vml"/><Relationship Id="rId5" Type="http://schemas.openxmlformats.org/officeDocument/2006/relationships/image" Target="../media/image2.png"/><Relationship Id="rId4" Type="http://schemas.openxmlformats.org/officeDocument/2006/relationships/hyperlink" Target="mailto:yanghua@sxtauto.com.cn"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7983385-7E4F-49F6-9CCF-F14E9EAEC03A}" type="datetime1">
              <a:rPr lang="zh-CN" altLang="en-US"/>
              <a:pPr>
                <a:defRPr/>
              </a:pPr>
              <a:t>2019/4/15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DE5605AF-A492-4B94-BB46-3B77785E1D65}" type="slidenum">
              <a:rPr lang="zh-CN" altLang="en-US"/>
              <a:pPr>
                <a:defRPr/>
              </a:pPr>
              <a:t>‹#›</a:t>
            </a:fld>
            <a:endParaRPr lang="en-US" altLang="zh-CN"/>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le Only">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graphicFrame>
        <p:nvGraphicFramePr>
          <p:cNvPr id="4" name="对象 3" hidden="1"/>
          <p:cNvGraphicFramePr>
            <a:graphicFrameLocks/>
          </p:cNvGraphicFramePr>
          <p:nvPr userDrawn="1"/>
        </p:nvGraphicFramePr>
        <p:xfrm>
          <a:off x="1588" y="1588"/>
          <a:ext cx="1587" cy="1587"/>
        </p:xfrm>
        <a:graphic>
          <a:graphicData uri="http://schemas.openxmlformats.org/presentationml/2006/ole">
            <p:oleObj spid="_x0000_s2049" name="think-cell Slide" r:id="rId3" imgW="360" imgH="360" progId="">
              <p:embed/>
            </p:oleObj>
          </a:graphicData>
        </a:graphic>
      </p:graphicFrame>
      <p:sp>
        <p:nvSpPr>
          <p:cNvPr id="2" name="Text Box 12"/>
          <p:cNvSpPr txBox="1">
            <a:spLocks noChangeArrowheads="1"/>
          </p:cNvSpPr>
          <p:nvPr userDrawn="1"/>
        </p:nvSpPr>
        <p:spPr bwMode="auto">
          <a:xfrm>
            <a:off x="0" y="6918325"/>
            <a:ext cx="12858750"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dirty="0"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dirty="0" smtClean="0">
                <a:solidFill>
                  <a:schemeClr val="accent1"/>
                </a:solidFill>
                <a:latin typeface="Arial" panose="020B0604020202020204" pitchFamily="34" charset="0"/>
                <a:ea typeface="微软雅黑" panose="020B0503020204020204" pitchFamily="34" charset="-122"/>
              </a:rPr>
              <a:t>423</a:t>
            </a:r>
            <a:r>
              <a:rPr lang="zh-CN" altLang="en-US" sz="1200" b="1" dirty="0" smtClean="0">
                <a:solidFill>
                  <a:schemeClr val="accent1"/>
                </a:solidFill>
                <a:latin typeface="Arial" panose="020B0604020202020204" pitchFamily="34" charset="0"/>
                <a:ea typeface="微软雅黑" panose="020B0503020204020204" pitchFamily="34" charset="-122"/>
              </a:rPr>
              <a:t>号</a:t>
            </a:r>
            <a:r>
              <a:rPr lang="en-US" altLang="zh-CN" sz="1200" b="1" dirty="0" smtClean="0">
                <a:solidFill>
                  <a:schemeClr val="accent1"/>
                </a:solidFill>
                <a:latin typeface="Arial" panose="020B0604020202020204" pitchFamily="34" charset="0"/>
                <a:ea typeface="微软雅黑" panose="020B0503020204020204" pitchFamily="34" charset="-122"/>
              </a:rPr>
              <a:t>18</a:t>
            </a:r>
            <a:r>
              <a:rPr lang="zh-CN" altLang="en-US" sz="1200" b="1" dirty="0" smtClean="0">
                <a:solidFill>
                  <a:schemeClr val="accent1"/>
                </a:solidFill>
                <a:latin typeface="Arial" panose="020B0604020202020204" pitchFamily="34" charset="0"/>
                <a:ea typeface="微软雅黑" panose="020B0503020204020204" pitchFamily="34" charset="-122"/>
              </a:rPr>
              <a:t>号楼</a:t>
            </a:r>
            <a:r>
              <a:rPr lang="en-US" altLang="zh-CN" sz="1200" b="1" dirty="0" smtClean="0">
                <a:solidFill>
                  <a:schemeClr val="accent1"/>
                </a:solidFill>
                <a:latin typeface="Arial" panose="020B0604020202020204" pitchFamily="34" charset="0"/>
                <a:ea typeface="微软雅黑" panose="020B0503020204020204" pitchFamily="34" charset="-122"/>
              </a:rPr>
              <a:t>1103</a:t>
            </a:r>
            <a:r>
              <a:rPr lang="zh-CN" altLang="en-US" sz="1200" b="1" dirty="0" smtClean="0">
                <a:solidFill>
                  <a:schemeClr val="accent1"/>
                </a:solidFill>
                <a:latin typeface="Arial" panose="020B0604020202020204" pitchFamily="34" charset="0"/>
                <a:ea typeface="微软雅黑" panose="020B0503020204020204" pitchFamily="34" charset="-122"/>
              </a:rPr>
              <a:t>室  电话：</a:t>
            </a:r>
            <a:r>
              <a:rPr lang="en-US" altLang="zh-CN" sz="1200" b="1" dirty="0" smtClean="0">
                <a:solidFill>
                  <a:schemeClr val="accent1"/>
                </a:solidFill>
                <a:latin typeface="Arial" panose="020B0604020202020204" pitchFamily="34" charset="0"/>
                <a:ea typeface="微软雅黑" panose="020B0503020204020204" pitchFamily="34" charset="-122"/>
              </a:rPr>
              <a:t>021-52680968   </a:t>
            </a:r>
            <a:r>
              <a:rPr lang="zh-CN" altLang="en-US" sz="1200" b="1" dirty="0" smtClean="0">
                <a:solidFill>
                  <a:schemeClr val="accent1"/>
                </a:solidFill>
                <a:latin typeface="Arial" panose="020B0604020202020204" pitchFamily="34" charset="0"/>
                <a:ea typeface="微软雅黑" panose="020B0503020204020204" pitchFamily="34" charset="-122"/>
              </a:rPr>
              <a:t>邮箱：</a:t>
            </a:r>
            <a:r>
              <a:rPr lang="en-US" altLang="zh-CN" sz="1200" b="1" dirty="0" smtClean="0">
                <a:solidFill>
                  <a:schemeClr val="accent1"/>
                </a:solidFill>
                <a:latin typeface="Arial" panose="020B0604020202020204" pitchFamily="34" charset="0"/>
                <a:ea typeface="微软雅黑" panose="020B0503020204020204" pitchFamily="34" charset="-122"/>
                <a:hlinkClick r:id="rId4"/>
              </a:rPr>
              <a:t>yanghua@sxtauto.com.cn</a:t>
            </a:r>
            <a:r>
              <a:rPr lang="en-US" altLang="zh-CN" sz="1200" b="1" dirty="0" smtClean="0">
                <a:solidFill>
                  <a:schemeClr val="accent1"/>
                </a:solidFill>
                <a:latin typeface="Arial" panose="020B0604020202020204" pitchFamily="34" charset="0"/>
                <a:ea typeface="微软雅黑" panose="020B0503020204020204" pitchFamily="34" charset="-122"/>
              </a:rPr>
              <a:t> </a:t>
            </a:r>
            <a:endParaRPr lang="zh-CN" altLang="en-US" sz="1200" b="1" dirty="0" smtClean="0">
              <a:solidFill>
                <a:schemeClr val="accent1"/>
              </a:solidFill>
              <a:latin typeface="Arial" panose="020B0604020202020204" pitchFamily="34" charset="0"/>
              <a:ea typeface="微软雅黑" panose="020B0503020204020204" pitchFamily="34" charset="-122"/>
            </a:endParaRPr>
          </a:p>
        </p:txBody>
      </p:sp>
      <p:pic>
        <p:nvPicPr>
          <p:cNvPr id="3" name="Picture 7" descr="乘联会组合LOGO"/>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等腰三角形 4"/>
          <p:cNvSpPr>
            <a:spLocks noChangeAspect="1"/>
          </p:cNvSpPr>
          <p:nvPr userDrawn="1"/>
        </p:nvSpPr>
        <p:spPr>
          <a:xfrm rot="16200000">
            <a:off x="11867242" y="6991271"/>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a:spLocks noChangeAspect="1"/>
          </p:cNvSpPr>
          <p:nvPr userDrawn="1"/>
        </p:nvSpPr>
        <p:spPr>
          <a:xfrm rot="5400000">
            <a:off x="12405243" y="6991270"/>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userDrawn="1"/>
        </p:nvSpPr>
        <p:spPr>
          <a:xfrm>
            <a:off x="11685959" y="6918325"/>
            <a:ext cx="1025847" cy="253891"/>
          </a:xfrm>
          <a:prstGeom prst="rect">
            <a:avLst/>
          </a:prstGeom>
        </p:spPr>
        <p:txBody>
          <a:bodyPr wrap="square" lIns="68555" tIns="34278" rIns="68555" bIns="34278">
            <a:spAutoFit/>
          </a:bodyPr>
          <a:lstStyle/>
          <a:p>
            <a:pPr algn="ctr"/>
            <a:fld id="{D8E49D4C-81F5-48AC-8DDC-D323A3E91753}" type="slidenum">
              <a:rPr lang="en-US" altLang="zh-CN" sz="1200" b="1" smtClean="0">
                <a:solidFill>
                  <a:srgbClr val="8F0000"/>
                </a:solidFill>
                <a:latin typeface="Impact MT Std" pitchFamily="34" charset="0"/>
                <a:ea typeface="微软雅黑" panose="020B0503020204020204" pitchFamily="34" charset="-122"/>
              </a:rPr>
              <a:pPr algn="ctr"/>
              <a:t>‹#›</a:t>
            </a:fld>
            <a:endParaRPr lang="en-US" altLang="zh-CN" sz="1200" b="1" dirty="0">
              <a:solidFill>
                <a:srgbClr val="8F0000"/>
              </a:solidFill>
              <a:latin typeface="Impact MT Std" pitchFamily="34" charset="0"/>
              <a:ea typeface="微软雅黑" panose="020B0503020204020204" pitchFamily="34" charset="-122"/>
            </a:endParaRPr>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7983385-7E4F-49F6-9CCF-F14E9EAEC03A}" type="datetime1">
              <a:rPr lang="zh-CN" altLang="en-US"/>
              <a:pPr>
                <a:defRPr/>
              </a:pPr>
              <a:t>2019/4/15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DE5605AF-A492-4B94-BB46-3B77785E1D65}" type="slidenum">
              <a:rPr lang="zh-CN" altLang="en-US"/>
              <a:pPr>
                <a:defRPr/>
              </a:pPr>
              <a:t>‹#›</a:t>
            </a:fld>
            <a:endParaRPr lang="en-US" altLang="zh-CN"/>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Title Only">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graphicFrame>
        <p:nvGraphicFramePr>
          <p:cNvPr id="4" name="对象 3" hidden="1"/>
          <p:cNvGraphicFramePr>
            <a:graphicFrameLocks/>
          </p:cNvGraphicFramePr>
          <p:nvPr userDrawn="1"/>
        </p:nvGraphicFramePr>
        <p:xfrm>
          <a:off x="1588" y="1588"/>
          <a:ext cx="1587" cy="1587"/>
        </p:xfrm>
        <a:graphic>
          <a:graphicData uri="http://schemas.openxmlformats.org/presentationml/2006/ole">
            <p:oleObj spid="_x0000_s7169" name="think-cell Slide" r:id="rId3" imgW="360" imgH="360" progId="">
              <p:embed/>
            </p:oleObj>
          </a:graphicData>
        </a:graphic>
      </p:graphicFrame>
      <p:sp>
        <p:nvSpPr>
          <p:cNvPr id="2" name="Text Box 12"/>
          <p:cNvSpPr txBox="1">
            <a:spLocks noChangeArrowheads="1"/>
          </p:cNvSpPr>
          <p:nvPr userDrawn="1"/>
        </p:nvSpPr>
        <p:spPr bwMode="auto">
          <a:xfrm>
            <a:off x="0" y="6918325"/>
            <a:ext cx="12858750"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dirty="0"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dirty="0" smtClean="0">
                <a:solidFill>
                  <a:schemeClr val="accent1"/>
                </a:solidFill>
                <a:latin typeface="Arial" panose="020B0604020202020204" pitchFamily="34" charset="0"/>
                <a:ea typeface="微软雅黑" panose="020B0503020204020204" pitchFamily="34" charset="-122"/>
              </a:rPr>
              <a:t>423</a:t>
            </a:r>
            <a:r>
              <a:rPr lang="zh-CN" altLang="en-US" sz="1200" b="1" dirty="0" smtClean="0">
                <a:solidFill>
                  <a:schemeClr val="accent1"/>
                </a:solidFill>
                <a:latin typeface="Arial" panose="020B0604020202020204" pitchFamily="34" charset="0"/>
                <a:ea typeface="微软雅黑" panose="020B0503020204020204" pitchFamily="34" charset="-122"/>
              </a:rPr>
              <a:t>号</a:t>
            </a:r>
            <a:r>
              <a:rPr lang="en-US" altLang="zh-CN" sz="1200" b="1" dirty="0" smtClean="0">
                <a:solidFill>
                  <a:schemeClr val="accent1"/>
                </a:solidFill>
                <a:latin typeface="Arial" panose="020B0604020202020204" pitchFamily="34" charset="0"/>
                <a:ea typeface="微软雅黑" panose="020B0503020204020204" pitchFamily="34" charset="-122"/>
              </a:rPr>
              <a:t>18</a:t>
            </a:r>
            <a:r>
              <a:rPr lang="zh-CN" altLang="en-US" sz="1200" b="1" dirty="0" smtClean="0">
                <a:solidFill>
                  <a:schemeClr val="accent1"/>
                </a:solidFill>
                <a:latin typeface="Arial" panose="020B0604020202020204" pitchFamily="34" charset="0"/>
                <a:ea typeface="微软雅黑" panose="020B0503020204020204" pitchFamily="34" charset="-122"/>
              </a:rPr>
              <a:t>号楼</a:t>
            </a:r>
            <a:r>
              <a:rPr lang="en-US" altLang="zh-CN" sz="1200" b="1" dirty="0" smtClean="0">
                <a:solidFill>
                  <a:schemeClr val="accent1"/>
                </a:solidFill>
                <a:latin typeface="Arial" panose="020B0604020202020204" pitchFamily="34" charset="0"/>
                <a:ea typeface="微软雅黑" panose="020B0503020204020204" pitchFamily="34" charset="-122"/>
              </a:rPr>
              <a:t>1103</a:t>
            </a:r>
            <a:r>
              <a:rPr lang="zh-CN" altLang="en-US" sz="1200" b="1" dirty="0" smtClean="0">
                <a:solidFill>
                  <a:schemeClr val="accent1"/>
                </a:solidFill>
                <a:latin typeface="Arial" panose="020B0604020202020204" pitchFamily="34" charset="0"/>
                <a:ea typeface="微软雅黑" panose="020B0503020204020204" pitchFamily="34" charset="-122"/>
              </a:rPr>
              <a:t>室  电话：</a:t>
            </a:r>
            <a:r>
              <a:rPr lang="en-US" altLang="zh-CN" sz="1200" b="1" dirty="0" smtClean="0">
                <a:solidFill>
                  <a:schemeClr val="accent1"/>
                </a:solidFill>
                <a:latin typeface="Arial" panose="020B0604020202020204" pitchFamily="34" charset="0"/>
                <a:ea typeface="微软雅黑" panose="020B0503020204020204" pitchFamily="34" charset="-122"/>
              </a:rPr>
              <a:t>021-52680968   </a:t>
            </a:r>
            <a:r>
              <a:rPr lang="zh-CN" altLang="en-US" sz="1200" b="1" dirty="0" smtClean="0">
                <a:solidFill>
                  <a:schemeClr val="accent1"/>
                </a:solidFill>
                <a:latin typeface="Arial" panose="020B0604020202020204" pitchFamily="34" charset="0"/>
                <a:ea typeface="微软雅黑" panose="020B0503020204020204" pitchFamily="34" charset="-122"/>
              </a:rPr>
              <a:t>邮箱：</a:t>
            </a:r>
            <a:r>
              <a:rPr lang="en-US" altLang="zh-CN" sz="1200" b="1" dirty="0" smtClean="0">
                <a:solidFill>
                  <a:schemeClr val="accent1"/>
                </a:solidFill>
                <a:latin typeface="Arial" panose="020B0604020202020204" pitchFamily="34" charset="0"/>
                <a:ea typeface="微软雅黑" panose="020B0503020204020204" pitchFamily="34" charset="-122"/>
                <a:hlinkClick r:id="rId4"/>
              </a:rPr>
              <a:t>yanghua@sxtauto.com.cn</a:t>
            </a:r>
            <a:r>
              <a:rPr lang="en-US" altLang="zh-CN" sz="1200" b="1" dirty="0" smtClean="0">
                <a:solidFill>
                  <a:schemeClr val="accent1"/>
                </a:solidFill>
                <a:latin typeface="Arial" panose="020B0604020202020204" pitchFamily="34" charset="0"/>
                <a:ea typeface="微软雅黑" panose="020B0503020204020204" pitchFamily="34" charset="-122"/>
              </a:rPr>
              <a:t> </a:t>
            </a:r>
            <a:endParaRPr lang="zh-CN" altLang="en-US" sz="1200" b="1" dirty="0" smtClean="0">
              <a:solidFill>
                <a:schemeClr val="accent1"/>
              </a:solidFill>
              <a:latin typeface="Arial" panose="020B0604020202020204" pitchFamily="34" charset="0"/>
              <a:ea typeface="微软雅黑" panose="020B0503020204020204" pitchFamily="34" charset="-122"/>
            </a:endParaRPr>
          </a:p>
        </p:txBody>
      </p:sp>
      <p:pic>
        <p:nvPicPr>
          <p:cNvPr id="3" name="Picture 7" descr="乘联会组合LOGO"/>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等腰三角形 4"/>
          <p:cNvSpPr>
            <a:spLocks noChangeAspect="1"/>
          </p:cNvSpPr>
          <p:nvPr userDrawn="1"/>
        </p:nvSpPr>
        <p:spPr>
          <a:xfrm rot="16200000">
            <a:off x="11867242" y="6991271"/>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a:spLocks noChangeAspect="1"/>
          </p:cNvSpPr>
          <p:nvPr userDrawn="1"/>
        </p:nvSpPr>
        <p:spPr>
          <a:xfrm rot="5400000">
            <a:off x="12405243" y="6991270"/>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userDrawn="1"/>
        </p:nvSpPr>
        <p:spPr>
          <a:xfrm>
            <a:off x="11685959" y="6918325"/>
            <a:ext cx="1025847" cy="253891"/>
          </a:xfrm>
          <a:prstGeom prst="rect">
            <a:avLst/>
          </a:prstGeom>
        </p:spPr>
        <p:txBody>
          <a:bodyPr wrap="square" lIns="68555" tIns="34278" rIns="68555" bIns="34278">
            <a:spAutoFit/>
          </a:bodyPr>
          <a:lstStyle/>
          <a:p>
            <a:pPr algn="ctr"/>
            <a:fld id="{D8E49D4C-81F5-48AC-8DDC-D323A3E91753}" type="slidenum">
              <a:rPr lang="en-US" altLang="zh-CN" sz="1200" b="1" smtClean="0">
                <a:solidFill>
                  <a:srgbClr val="8F0000"/>
                </a:solidFill>
                <a:latin typeface="Impact MT Std" pitchFamily="34" charset="0"/>
                <a:ea typeface="微软雅黑" panose="020B0503020204020204" pitchFamily="34" charset="-122"/>
              </a:rPr>
              <a:pPr algn="ctr"/>
              <a:t>‹#›</a:t>
            </a:fld>
            <a:endParaRPr lang="en-US" altLang="zh-CN" sz="1200" b="1" dirty="0">
              <a:solidFill>
                <a:srgbClr val="8F0000"/>
              </a:solidFill>
              <a:latin typeface="Impact MT Std" pitchFamily="34" charset="0"/>
              <a:ea typeface="微软雅黑" panose="020B0503020204020204" pitchFamily="34" charset="-122"/>
            </a:endParaRPr>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hyperlink" Target="mailto:yanghua@sxtauto.com.cn" TargetMode="External"/><Relationship Id="rId3" Type="http://schemas.openxmlformats.org/officeDocument/2006/relationships/slideLayout" Target="../slideLayouts/slideLayout3.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vmlDrawing" Target="../drawings/vmlDrawing1.vml"/><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hyperlink" Target="mailto:yanghua@sxtauto.com.cn" TargetMode="External"/><Relationship Id="rId3" Type="http://schemas.openxmlformats.org/officeDocument/2006/relationships/slideLayout" Target="../slideLayouts/slideLayout7.xml"/><Relationship Id="rId7"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vmlDrawing" Target="../drawings/vmlDrawing3.vml"/><Relationship Id="rId5" Type="http://schemas.openxmlformats.org/officeDocument/2006/relationships/theme" Target="../theme/theme2.xml"/><Relationship Id="rId4" Type="http://schemas.openxmlformats.org/officeDocument/2006/relationships/slideLayout" Target="../slideLayouts/slideLayout8.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hidden="1"/>
          <p:cNvGraphicFramePr>
            <a:graphicFrameLocks/>
          </p:cNvGraphicFramePr>
          <p:nvPr userDrawn="1"/>
        </p:nvGraphicFramePr>
        <p:xfrm>
          <a:off x="1588" y="1588"/>
          <a:ext cx="1587" cy="1587"/>
        </p:xfrm>
        <a:graphic>
          <a:graphicData uri="http://schemas.openxmlformats.org/presentationml/2006/ole">
            <p:oleObj spid="_x0000_s1025" name="think-cell Slide" r:id="rId7" imgW="360" imgH="360" progId="">
              <p:embed/>
            </p:oleObj>
          </a:graphicData>
        </a:graphic>
      </p:graphicFrame>
      <p:sp>
        <p:nvSpPr>
          <p:cNvPr id="1026" name="标题占位符 1"/>
          <p:cNvSpPr>
            <a:spLocks noGrp="1"/>
          </p:cNvSpPr>
          <p:nvPr>
            <p:ph type="title"/>
          </p:nvPr>
        </p:nvSpPr>
        <p:spPr bwMode="auto">
          <a:xfrm>
            <a:off x="884238" y="385763"/>
            <a:ext cx="11090275" cy="139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884238" y="1925638"/>
            <a:ext cx="11090275" cy="4589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fld id="{9854AF44-AED5-41F1-9CE9-4B2DE23E440A}" type="datetime1">
              <a:rPr lang="zh-CN" altLang="en-US"/>
              <a:pPr>
                <a:defRPr/>
              </a:pPr>
              <a:t>2019/4/15</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a:defRPr/>
            </a:pPr>
            <a:endParaRPr lang="en-US" altLang="zh-CN"/>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739A8465-5D4E-4F6C-AA2E-927F3DB85AED}" type="slidenum">
              <a:rPr lang="zh-CN" altLang="en-US"/>
              <a:pPr>
                <a:defRPr/>
              </a:pPr>
              <a:t>‹#›</a:t>
            </a:fld>
            <a:endParaRPr lang="en-US" altLang="zh-CN"/>
          </a:p>
        </p:txBody>
      </p:sp>
      <p:sp>
        <p:nvSpPr>
          <p:cNvPr id="1032" name="Text Box 12"/>
          <p:cNvSpPr txBox="1">
            <a:spLocks noChangeArrowheads="1"/>
          </p:cNvSpPr>
          <p:nvPr userDrawn="1"/>
        </p:nvSpPr>
        <p:spPr bwMode="auto">
          <a:xfrm>
            <a:off x="-50800" y="6918325"/>
            <a:ext cx="12909550"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smtClean="0">
                <a:solidFill>
                  <a:schemeClr val="accent1"/>
                </a:solidFill>
                <a:latin typeface="Arial" panose="020B0604020202020204" pitchFamily="34" charset="0"/>
                <a:ea typeface="微软雅黑" panose="020B0503020204020204" pitchFamily="34" charset="-122"/>
              </a:rPr>
              <a:t>423</a:t>
            </a:r>
            <a:r>
              <a:rPr lang="zh-CN" altLang="en-US" sz="1200" b="1" smtClean="0">
                <a:solidFill>
                  <a:schemeClr val="accent1"/>
                </a:solidFill>
                <a:latin typeface="Arial" panose="020B0604020202020204" pitchFamily="34" charset="0"/>
                <a:ea typeface="微软雅黑" panose="020B0503020204020204" pitchFamily="34" charset="-122"/>
              </a:rPr>
              <a:t>号</a:t>
            </a:r>
            <a:r>
              <a:rPr lang="en-US" altLang="zh-CN" sz="1200" b="1" smtClean="0">
                <a:solidFill>
                  <a:schemeClr val="accent1"/>
                </a:solidFill>
                <a:latin typeface="Arial" panose="020B0604020202020204" pitchFamily="34" charset="0"/>
                <a:ea typeface="微软雅黑" panose="020B0503020204020204" pitchFamily="34" charset="-122"/>
              </a:rPr>
              <a:t>18</a:t>
            </a:r>
            <a:r>
              <a:rPr lang="zh-CN" altLang="en-US" sz="1200" b="1" smtClean="0">
                <a:solidFill>
                  <a:schemeClr val="accent1"/>
                </a:solidFill>
                <a:latin typeface="Arial" panose="020B0604020202020204" pitchFamily="34" charset="0"/>
                <a:ea typeface="微软雅黑" panose="020B0503020204020204" pitchFamily="34" charset="-122"/>
              </a:rPr>
              <a:t>号楼</a:t>
            </a:r>
            <a:r>
              <a:rPr lang="en-US" altLang="zh-CN" sz="1200" b="1" smtClean="0">
                <a:solidFill>
                  <a:schemeClr val="accent1"/>
                </a:solidFill>
                <a:latin typeface="Arial" panose="020B0604020202020204" pitchFamily="34" charset="0"/>
                <a:ea typeface="微软雅黑" panose="020B0503020204020204" pitchFamily="34" charset="-122"/>
              </a:rPr>
              <a:t>1103</a:t>
            </a:r>
            <a:r>
              <a:rPr lang="zh-CN" altLang="en-US" sz="1200" b="1" smtClean="0">
                <a:solidFill>
                  <a:schemeClr val="accent1"/>
                </a:solidFill>
                <a:latin typeface="Arial" panose="020B0604020202020204" pitchFamily="34" charset="0"/>
                <a:ea typeface="微软雅黑" panose="020B0503020204020204" pitchFamily="34" charset="-122"/>
              </a:rPr>
              <a:t>室  电话：</a:t>
            </a:r>
            <a:r>
              <a:rPr lang="en-US" altLang="zh-CN" sz="1200" b="1" smtClean="0">
                <a:solidFill>
                  <a:schemeClr val="accent1"/>
                </a:solidFill>
                <a:latin typeface="Arial" panose="020B0604020202020204" pitchFamily="34" charset="0"/>
                <a:ea typeface="微软雅黑" panose="020B0503020204020204" pitchFamily="34" charset="-122"/>
              </a:rPr>
              <a:t>021-52680968   </a:t>
            </a:r>
            <a:r>
              <a:rPr lang="en-US" altLang="en-US" sz="1200" b="1" smtClean="0">
                <a:solidFill>
                  <a:schemeClr val="accent1"/>
                </a:solidFill>
                <a:latin typeface="Arial" panose="020B0604020202020204" pitchFamily="34" charset="0"/>
                <a:ea typeface="微软雅黑" panose="020B0503020204020204" pitchFamily="34" charset="-122"/>
              </a:rPr>
              <a:t>邮箱</a:t>
            </a:r>
            <a:r>
              <a:rPr lang="zh-CN" altLang="en-US" sz="1200" b="1" smtClean="0">
                <a:solidFill>
                  <a:schemeClr val="accent1"/>
                </a:solidFill>
                <a:latin typeface="Arial" panose="020B0604020202020204" pitchFamily="34" charset="0"/>
                <a:ea typeface="微软雅黑" panose="020B0503020204020204" pitchFamily="34" charset="-122"/>
              </a:rPr>
              <a:t>：</a:t>
            </a:r>
            <a:r>
              <a:rPr lang="en-US" altLang="zh-CN" sz="1200" b="1" smtClean="0">
                <a:solidFill>
                  <a:schemeClr val="accent1"/>
                </a:solidFill>
                <a:latin typeface="Arial" panose="020B0604020202020204" pitchFamily="34" charset="0"/>
                <a:ea typeface="微软雅黑" panose="020B0503020204020204" pitchFamily="34" charset="-122"/>
                <a:hlinkClick r:id="rId8"/>
              </a:rPr>
              <a:t>yanghua@sxtauto.com.cn</a:t>
            </a:r>
            <a:r>
              <a:rPr lang="en-US" altLang="zh-CN" sz="1200" b="1" smtClean="0">
                <a:solidFill>
                  <a:schemeClr val="accent1"/>
                </a:solidFill>
                <a:latin typeface="Arial" panose="020B0604020202020204" pitchFamily="34" charset="0"/>
                <a:ea typeface="微软雅黑" panose="020B0503020204020204" pitchFamily="34" charset="-122"/>
              </a:rPr>
              <a:t>                                                                                              </a:t>
            </a:r>
            <a:r>
              <a:rPr lang="zh-CN" altLang="en-US" sz="1200" b="1" smtClean="0">
                <a:solidFill>
                  <a:schemeClr val="accent1"/>
                </a:solidFill>
                <a:latin typeface="Arial" panose="020B0604020202020204" pitchFamily="34" charset="0"/>
                <a:ea typeface="微软雅黑" panose="020B0503020204020204" pitchFamily="34" charset="-122"/>
              </a:rPr>
              <a:t>月度信息发布</a:t>
            </a:r>
          </a:p>
        </p:txBody>
      </p:sp>
      <p:pic>
        <p:nvPicPr>
          <p:cNvPr id="2" name="Picture 11" descr="乘联会组合LOGO"/>
          <p:cNvPicPr>
            <a:picLocks noChangeAspect="1" noChangeArrowheads="1"/>
          </p:cNvPicPr>
          <p:nvPr userDrawn="1"/>
        </p:nvPicPr>
        <p:blipFill>
          <a:blip r:embed="rId9" cstate="print">
            <a:extLst>
              <a:ext uri="{28A0092B-C50C-407E-A947-70E740481C1C}">
                <a14:useLocalDpi xmlns:a14="http://schemas.microsoft.com/office/drawing/2010/main" xmlns=""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advClick="0"/>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hidden="1"/>
          <p:cNvGraphicFramePr>
            <a:graphicFrameLocks/>
          </p:cNvGraphicFramePr>
          <p:nvPr userDrawn="1"/>
        </p:nvGraphicFramePr>
        <p:xfrm>
          <a:off x="1588" y="1588"/>
          <a:ext cx="1587" cy="1587"/>
        </p:xfrm>
        <a:graphic>
          <a:graphicData uri="http://schemas.openxmlformats.org/presentationml/2006/ole">
            <p:oleObj spid="_x0000_s6145" name="think-cell Slide" r:id="rId7" imgW="360" imgH="360" progId="">
              <p:embed/>
            </p:oleObj>
          </a:graphicData>
        </a:graphic>
      </p:graphicFrame>
      <p:sp>
        <p:nvSpPr>
          <p:cNvPr id="1026" name="标题占位符 1"/>
          <p:cNvSpPr>
            <a:spLocks noGrp="1"/>
          </p:cNvSpPr>
          <p:nvPr>
            <p:ph type="title"/>
          </p:nvPr>
        </p:nvSpPr>
        <p:spPr bwMode="auto">
          <a:xfrm>
            <a:off x="884238" y="385763"/>
            <a:ext cx="11090275" cy="139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884238" y="1925638"/>
            <a:ext cx="11090275" cy="4589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fld id="{9854AF44-AED5-41F1-9CE9-4B2DE23E440A}" type="datetime1">
              <a:rPr lang="zh-CN" altLang="en-US"/>
              <a:pPr>
                <a:defRPr/>
              </a:pPr>
              <a:t>2019/4/15</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a:defRPr/>
            </a:pPr>
            <a:endParaRPr lang="en-US" altLang="zh-CN"/>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739A8465-5D4E-4F6C-AA2E-927F3DB85AED}" type="slidenum">
              <a:rPr lang="zh-CN" altLang="en-US"/>
              <a:pPr>
                <a:defRPr/>
              </a:pPr>
              <a:t>‹#›</a:t>
            </a:fld>
            <a:endParaRPr lang="en-US" altLang="zh-CN"/>
          </a:p>
        </p:txBody>
      </p:sp>
      <p:sp>
        <p:nvSpPr>
          <p:cNvPr id="1032" name="Text Box 12"/>
          <p:cNvSpPr txBox="1">
            <a:spLocks noChangeArrowheads="1"/>
          </p:cNvSpPr>
          <p:nvPr userDrawn="1"/>
        </p:nvSpPr>
        <p:spPr bwMode="auto">
          <a:xfrm>
            <a:off x="-50800" y="6918325"/>
            <a:ext cx="12909550"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smtClean="0">
                <a:solidFill>
                  <a:schemeClr val="accent1"/>
                </a:solidFill>
                <a:latin typeface="Arial" panose="020B0604020202020204" pitchFamily="34" charset="0"/>
                <a:ea typeface="微软雅黑" panose="020B0503020204020204" pitchFamily="34" charset="-122"/>
              </a:rPr>
              <a:t>423</a:t>
            </a:r>
            <a:r>
              <a:rPr lang="zh-CN" altLang="en-US" sz="1200" b="1" smtClean="0">
                <a:solidFill>
                  <a:schemeClr val="accent1"/>
                </a:solidFill>
                <a:latin typeface="Arial" panose="020B0604020202020204" pitchFamily="34" charset="0"/>
                <a:ea typeface="微软雅黑" panose="020B0503020204020204" pitchFamily="34" charset="-122"/>
              </a:rPr>
              <a:t>号</a:t>
            </a:r>
            <a:r>
              <a:rPr lang="en-US" altLang="zh-CN" sz="1200" b="1" smtClean="0">
                <a:solidFill>
                  <a:schemeClr val="accent1"/>
                </a:solidFill>
                <a:latin typeface="Arial" panose="020B0604020202020204" pitchFamily="34" charset="0"/>
                <a:ea typeface="微软雅黑" panose="020B0503020204020204" pitchFamily="34" charset="-122"/>
              </a:rPr>
              <a:t>18</a:t>
            </a:r>
            <a:r>
              <a:rPr lang="zh-CN" altLang="en-US" sz="1200" b="1" smtClean="0">
                <a:solidFill>
                  <a:schemeClr val="accent1"/>
                </a:solidFill>
                <a:latin typeface="Arial" panose="020B0604020202020204" pitchFamily="34" charset="0"/>
                <a:ea typeface="微软雅黑" panose="020B0503020204020204" pitchFamily="34" charset="-122"/>
              </a:rPr>
              <a:t>号楼</a:t>
            </a:r>
            <a:r>
              <a:rPr lang="en-US" altLang="zh-CN" sz="1200" b="1" smtClean="0">
                <a:solidFill>
                  <a:schemeClr val="accent1"/>
                </a:solidFill>
                <a:latin typeface="Arial" panose="020B0604020202020204" pitchFamily="34" charset="0"/>
                <a:ea typeface="微软雅黑" panose="020B0503020204020204" pitchFamily="34" charset="-122"/>
              </a:rPr>
              <a:t>1103</a:t>
            </a:r>
            <a:r>
              <a:rPr lang="zh-CN" altLang="en-US" sz="1200" b="1" smtClean="0">
                <a:solidFill>
                  <a:schemeClr val="accent1"/>
                </a:solidFill>
                <a:latin typeface="Arial" panose="020B0604020202020204" pitchFamily="34" charset="0"/>
                <a:ea typeface="微软雅黑" panose="020B0503020204020204" pitchFamily="34" charset="-122"/>
              </a:rPr>
              <a:t>室  电话：</a:t>
            </a:r>
            <a:r>
              <a:rPr lang="en-US" altLang="zh-CN" sz="1200" b="1" smtClean="0">
                <a:solidFill>
                  <a:schemeClr val="accent1"/>
                </a:solidFill>
                <a:latin typeface="Arial" panose="020B0604020202020204" pitchFamily="34" charset="0"/>
                <a:ea typeface="微软雅黑" panose="020B0503020204020204" pitchFamily="34" charset="-122"/>
              </a:rPr>
              <a:t>021-52680968   </a:t>
            </a:r>
            <a:r>
              <a:rPr lang="en-US" altLang="en-US" sz="1200" b="1" smtClean="0">
                <a:solidFill>
                  <a:schemeClr val="accent1"/>
                </a:solidFill>
                <a:latin typeface="Arial" panose="020B0604020202020204" pitchFamily="34" charset="0"/>
                <a:ea typeface="微软雅黑" panose="020B0503020204020204" pitchFamily="34" charset="-122"/>
              </a:rPr>
              <a:t>邮箱</a:t>
            </a:r>
            <a:r>
              <a:rPr lang="zh-CN" altLang="en-US" sz="1200" b="1" smtClean="0">
                <a:solidFill>
                  <a:schemeClr val="accent1"/>
                </a:solidFill>
                <a:latin typeface="Arial" panose="020B0604020202020204" pitchFamily="34" charset="0"/>
                <a:ea typeface="微软雅黑" panose="020B0503020204020204" pitchFamily="34" charset="-122"/>
              </a:rPr>
              <a:t>：</a:t>
            </a:r>
            <a:r>
              <a:rPr lang="en-US" altLang="zh-CN" sz="1200" b="1" smtClean="0">
                <a:solidFill>
                  <a:schemeClr val="accent1"/>
                </a:solidFill>
                <a:latin typeface="Arial" panose="020B0604020202020204" pitchFamily="34" charset="0"/>
                <a:ea typeface="微软雅黑" panose="020B0503020204020204" pitchFamily="34" charset="-122"/>
                <a:hlinkClick r:id="rId8"/>
              </a:rPr>
              <a:t>yanghua@sxtauto.com.cn</a:t>
            </a:r>
            <a:r>
              <a:rPr lang="en-US" altLang="zh-CN" sz="1200" b="1" smtClean="0">
                <a:solidFill>
                  <a:schemeClr val="accent1"/>
                </a:solidFill>
                <a:latin typeface="Arial" panose="020B0604020202020204" pitchFamily="34" charset="0"/>
                <a:ea typeface="微软雅黑" panose="020B0503020204020204" pitchFamily="34" charset="-122"/>
              </a:rPr>
              <a:t>                                                                                              </a:t>
            </a:r>
            <a:r>
              <a:rPr lang="zh-CN" altLang="en-US" sz="1200" b="1" smtClean="0">
                <a:solidFill>
                  <a:schemeClr val="accent1"/>
                </a:solidFill>
                <a:latin typeface="Arial" panose="020B0604020202020204" pitchFamily="34" charset="0"/>
                <a:ea typeface="微软雅黑" panose="020B0503020204020204" pitchFamily="34" charset="-122"/>
              </a:rPr>
              <a:t>月度信息发布</a:t>
            </a:r>
          </a:p>
        </p:txBody>
      </p:sp>
      <p:pic>
        <p:nvPicPr>
          <p:cNvPr id="2" name="Picture 11" descr="乘联会组合LOGO"/>
          <p:cNvPicPr>
            <a:picLocks noChangeAspect="1" noChangeArrowheads="1"/>
          </p:cNvPicPr>
          <p:nvPr userDrawn="1"/>
        </p:nvPicPr>
        <p:blipFill>
          <a:blip r:embed="rId9" cstate="print">
            <a:extLst>
              <a:ext uri="{28A0092B-C50C-407E-A947-70E740481C1C}">
                <a14:useLocalDpi xmlns:a14="http://schemas.microsoft.com/office/drawing/2010/main" xmlns=""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ransition advClick="0"/>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4"/>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37" name="TextBox 10"/>
          <p:cNvSpPr txBox="1">
            <a:spLocks noChangeArrowheads="1"/>
          </p:cNvSpPr>
          <p:nvPr/>
        </p:nvSpPr>
        <p:spPr bwMode="auto">
          <a:xfrm>
            <a:off x="2965050" y="2588260"/>
            <a:ext cx="6909584" cy="14234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lang="zh-CN" altLang="en-US" sz="4400" b="1" dirty="0" smtClean="0">
                <a:solidFill>
                  <a:srgbClr val="8F0000"/>
                </a:solidFill>
                <a:latin typeface="微软雅黑" panose="020B0503020204020204" pitchFamily="34" charset="-122"/>
                <a:ea typeface="微软雅黑" panose="020B0503020204020204" pitchFamily="34" charset="-122"/>
                <a:cs typeface="Arial" panose="020B0604020202020204" pitchFamily="34" charset="0"/>
                <a:sym typeface="+mn-ea"/>
              </a:rPr>
              <a:t>关于进一步调整完善</a:t>
            </a:r>
            <a:endParaRPr lang="en-US" altLang="zh-CN" sz="4400" b="1" dirty="0" smtClean="0">
              <a:solidFill>
                <a:srgbClr val="8F0000"/>
              </a:solidFill>
              <a:latin typeface="微软雅黑" panose="020B0503020204020204" pitchFamily="34" charset="-122"/>
              <a:ea typeface="微软雅黑" panose="020B0503020204020204" pitchFamily="34" charset="-122"/>
              <a:cs typeface="Arial" panose="020B0604020202020204" pitchFamily="34" charset="0"/>
              <a:sym typeface="+mn-ea"/>
            </a:endParaRPr>
          </a:p>
          <a:p>
            <a:pPr algn="ctr" eaLnBrk="1" hangingPunct="1">
              <a:lnSpc>
                <a:spcPct val="100000"/>
              </a:lnSpc>
              <a:spcBef>
                <a:spcPct val="0"/>
              </a:spcBef>
              <a:buFontTx/>
              <a:buNone/>
            </a:pPr>
            <a:r>
              <a:rPr lang="zh-CN" altLang="en-US" sz="4400" b="1" dirty="0" smtClean="0">
                <a:solidFill>
                  <a:srgbClr val="8F0000"/>
                </a:solidFill>
                <a:latin typeface="微软雅黑" panose="020B0503020204020204" pitchFamily="34" charset="-122"/>
                <a:ea typeface="微软雅黑" panose="020B0503020204020204" pitchFamily="34" charset="-122"/>
                <a:cs typeface="Arial" panose="020B0604020202020204" pitchFamily="34" charset="0"/>
                <a:sym typeface="+mn-ea"/>
              </a:rPr>
              <a:t>新能源汽车补贴政策的分析</a:t>
            </a:r>
            <a:endParaRPr lang="zh-CN" altLang="en-US" sz="4400" b="1" dirty="0">
              <a:solidFill>
                <a:srgbClr val="8F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8438" name="Text Box 18"/>
          <p:cNvSpPr txBox="1">
            <a:spLocks noChangeArrowheads="1"/>
          </p:cNvSpPr>
          <p:nvPr/>
        </p:nvSpPr>
        <p:spPr bwMode="auto">
          <a:xfrm>
            <a:off x="5041900" y="6130925"/>
            <a:ext cx="2735263" cy="3067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eaLnBrk="1" hangingPunct="1">
              <a:spcBef>
                <a:spcPct val="50000"/>
              </a:spcBef>
            </a:pPr>
            <a:r>
              <a:rPr lang="en-US" altLang="zh-CN" sz="14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2019.04.27</a:t>
            </a:r>
            <a:endParaRPr lang="zh-CN" altLang="en-US" sz="1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8440" name="Picture 36" descr="乘联会组合LOGO"/>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52888" y="592138"/>
            <a:ext cx="3971925" cy="129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41" name="TextBox 10"/>
          <p:cNvSpPr txBox="1">
            <a:spLocks noChangeArrowheads="1"/>
          </p:cNvSpPr>
          <p:nvPr/>
        </p:nvSpPr>
        <p:spPr bwMode="auto">
          <a:xfrm>
            <a:off x="3932238" y="4764723"/>
            <a:ext cx="5013325" cy="800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中国汽车流通协会汽车市场研究分会</a:t>
            </a:r>
          </a:p>
          <a:p>
            <a:pPr algn="ctr" eaLnBrk="1" hangingPunct="1">
              <a:lnSpc>
                <a:spcPct val="100000"/>
              </a:lnSpc>
              <a:spcBef>
                <a:spcPct val="0"/>
              </a:spcBef>
              <a:buFontTx/>
              <a:buNone/>
            </a:pPr>
            <a:r>
              <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乘用车市场信息联席会</a:t>
            </a:r>
          </a:p>
        </p:txBody>
      </p: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20"/>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第四、营造公平环境，促进消费使用</a:t>
            </a:r>
            <a:endPar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新政策规定：从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年起，符合公告要求但未达到</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补贴技术条件的车型产品也纳入推荐车型目录。地方应完善政策，过渡期后不再对新能源汽车（新能源公交车和燃料电池汽车除外）给予购置补贴，转为用于支持充电（加氢）基础设施“短板”建设和配套运营服务等方面。如地方继续给予购置补贴的，中央将对相关财政补贴作相应扣减。同时，新政策继续设置政策过渡期，但过渡期间补贴标准适当降低。新政策规定：</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日为过渡期。过渡期期间，符合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年技术指标要求但不符合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年技术指标要求的销售上牌车辆，按照</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关于调整完善新能源汽车推广应用财政补贴政策的通知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（财建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号）对应标准的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倍补贴，符合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年技术指标要求的销售上牌车辆按</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年对应标准的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倍补贴。过渡期期间销售上牌的燃料电池汽车按</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年对应标准的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倍补贴。</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另外，针对有些地方出台的不限行、免限购和上牌便利等非补贴措施已与推荐车型目录挂钩促进消费的情况，新政策规定对符合汽车产品公告要求但达不到补贴技术门槛的产品，纳入推荐车型目录。</a:t>
            </a: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第二部</a:t>
            </a:r>
            <a:r>
              <a:rPr lang="zh-CN" altLang="en-US" sz="2400" b="1" dirty="0">
                <a:solidFill>
                  <a:schemeClr val="bg1"/>
                </a:solidFill>
                <a:ea typeface="微软雅黑" panose="020B0503020204020204" pitchFamily="34" charset="-122"/>
              </a:rPr>
              <a:t>分</a:t>
            </a:r>
          </a:p>
        </p:txBody>
      </p:sp>
      <p:sp>
        <p:nvSpPr>
          <p:cNvPr id="11" name="TextBox 10"/>
          <p:cNvSpPr txBox="1"/>
          <p:nvPr/>
        </p:nvSpPr>
        <p:spPr>
          <a:xfrm>
            <a:off x="1964879" y="375965"/>
            <a:ext cx="8928992" cy="584775"/>
          </a:xfrm>
          <a:prstGeom prst="rect">
            <a:avLst/>
          </a:prstGeom>
          <a:noFill/>
        </p:spPr>
        <p:txBody>
          <a:bodyPr wrap="square" rtlCol="0">
            <a:spAutoFit/>
          </a:bodyPr>
          <a:lstStyle/>
          <a:p>
            <a:pPr algn="ctr"/>
            <a:r>
              <a:rPr lang="zh-CN" altLang="en-US" sz="3200" b="1" dirty="0" smtClean="0">
                <a:solidFill>
                  <a:srgbClr val="8F0000"/>
                </a:solidFill>
                <a:latin typeface="黑体" pitchFamily="49" charset="-122"/>
                <a:ea typeface="黑体" pitchFamily="49" charset="-122"/>
                <a:cs typeface="微软雅黑" panose="020B0503020204020204" pitchFamily="34" charset="-122"/>
                <a:sym typeface="+mn-ea"/>
              </a:rPr>
              <a:t>进一步调整完善新能源汽车补贴政策的主要内容</a:t>
            </a:r>
            <a:endParaRPr lang="zh-CN" altLang="en-US" sz="3200" b="1" dirty="0">
              <a:solidFill>
                <a:srgbClr val="8F0000"/>
              </a:solidFill>
              <a:latin typeface="黑体" pitchFamily="49" charset="-122"/>
              <a:ea typeface="黑体" pitchFamily="49" charset="-122"/>
            </a:endParaRPr>
          </a:p>
        </p:txBody>
      </p: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20"/>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第五、强化质量监管，确保车辆安全</a:t>
            </a:r>
            <a:endPar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政策明确：进一步加强安全性和一致性监管，由行业主管部门加快建立产品安全监控和“一致性”抽检常态机制。对由于产品质量引发重大安全事故，或经有关部门认定存在重大质量缺陷的车型，暂停或取消推荐车型目录，并相应暂缓或取消财政补贴。</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新</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政策规定：建立惩罚机制、破除地方保护、监管管理等其它相关规定继续按财政部、科技部、工业和信息化部、发展改革委</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关于调整新能源汽车推广应用财政补贴政策的通知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（财建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〔2016〕958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关于新能源汽车推广应用审批责任有关事项的通知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（财建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〔2016〕877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年新能源汽车推广应用财政支持政策的通知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（财建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〔2015〕134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号）以及</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关于调整完善新能源汽车推广应用财政补贴政策的通知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（财建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号）等有关文件执行</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近年来，随</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着保有量快速增长及车辆使用频率不断加大，新能源汽车产品运行安全风险增大，亟需加强安全监管，确保产业安全发展</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。因此，新政策旨在</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进一步加强安全性和一致性监</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管。</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第二部</a:t>
            </a:r>
            <a:r>
              <a:rPr lang="zh-CN" altLang="en-US" sz="2400" b="1" dirty="0">
                <a:solidFill>
                  <a:schemeClr val="bg1"/>
                </a:solidFill>
                <a:ea typeface="微软雅黑" panose="020B0503020204020204" pitchFamily="34" charset="-122"/>
              </a:rPr>
              <a:t>分</a:t>
            </a:r>
          </a:p>
        </p:txBody>
      </p:sp>
      <p:sp>
        <p:nvSpPr>
          <p:cNvPr id="11" name="TextBox 10"/>
          <p:cNvSpPr txBox="1"/>
          <p:nvPr/>
        </p:nvSpPr>
        <p:spPr>
          <a:xfrm>
            <a:off x="1964879" y="375965"/>
            <a:ext cx="8928992" cy="584775"/>
          </a:xfrm>
          <a:prstGeom prst="rect">
            <a:avLst/>
          </a:prstGeom>
          <a:noFill/>
        </p:spPr>
        <p:txBody>
          <a:bodyPr wrap="square" rtlCol="0">
            <a:spAutoFit/>
          </a:bodyPr>
          <a:lstStyle/>
          <a:p>
            <a:pPr algn="ctr"/>
            <a:r>
              <a:rPr lang="zh-CN" altLang="en-US" sz="3200" b="1" dirty="0" smtClean="0">
                <a:solidFill>
                  <a:srgbClr val="8F0000"/>
                </a:solidFill>
                <a:latin typeface="黑体" pitchFamily="49" charset="-122"/>
                <a:ea typeface="黑体" pitchFamily="49" charset="-122"/>
                <a:cs typeface="微软雅黑" panose="020B0503020204020204" pitchFamily="34" charset="-122"/>
                <a:sym typeface="+mn-ea"/>
              </a:rPr>
              <a:t>进一步调整完善新能源汽车补贴政策的主要内容</a:t>
            </a:r>
            <a:endParaRPr lang="zh-CN" altLang="en-US" sz="3200" b="1" dirty="0">
              <a:solidFill>
                <a:srgbClr val="8F0000"/>
              </a:solidFill>
              <a:latin typeface="黑体" pitchFamily="49" charset="-122"/>
              <a:ea typeface="黑体" pitchFamily="49" charset="-122"/>
            </a:endParaRPr>
          </a:p>
        </p:txBody>
      </p:sp>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补贴大幅退坡给企业带来压力倒逼提升产品质量</a:t>
            </a:r>
            <a:endPar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新政策中央财政补贴标准整体下降</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左右，再加上取消地方补贴，新能源乘用车、客车、货车整体上补贴退坡幅度将达到</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左右，新能源乘用车退坡幅度将高达</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左右。短期内必然会对新能源汽车生产企业造成一定的冲击，新能源汽车销量或将承受较大压力，对企业的盈利能力形成直接的挑战。</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对新能源乘用车而言，</a:t>
            </a:r>
            <a:r>
              <a:rPr lang="zh-CN" altLang="en-US" sz="2000" dirty="0" smtClean="0">
                <a:latin typeface="微软雅黑" pitchFamily="34" charset="-122"/>
                <a:ea typeface="微软雅黑" pitchFamily="34" charset="-122"/>
              </a:rPr>
              <a:t>纯电动车续驶里程在</a:t>
            </a:r>
            <a:r>
              <a:rPr lang="en-US" altLang="zh-CN" sz="2000" dirty="0" smtClean="0">
                <a:latin typeface="微软雅黑" pitchFamily="34" charset="-122"/>
                <a:ea typeface="微软雅黑" pitchFamily="34" charset="-122"/>
              </a:rPr>
              <a:t>250km</a:t>
            </a:r>
            <a:r>
              <a:rPr lang="zh-CN" altLang="en-US" sz="2000" dirty="0" smtClean="0">
                <a:latin typeface="微软雅黑" pitchFamily="34" charset="-122"/>
                <a:ea typeface="微软雅黑" pitchFamily="34" charset="-122"/>
              </a:rPr>
              <a:t>以下补贴全退，以</a:t>
            </a:r>
            <a:r>
              <a:rPr lang="en-US" altLang="zh-CN" sz="2000" dirty="0" smtClean="0">
                <a:latin typeface="微软雅黑" pitchFamily="34" charset="-122"/>
                <a:ea typeface="微软雅黑" pitchFamily="34" charset="-122"/>
              </a:rPr>
              <a:t>A00</a:t>
            </a:r>
            <a:r>
              <a:rPr lang="zh-CN" altLang="en-US" sz="2000" dirty="0" smtClean="0">
                <a:latin typeface="微软雅黑" pitchFamily="34" charset="-122"/>
                <a:ea typeface="微软雅黑" pitchFamily="34" charset="-122"/>
              </a:rPr>
              <a:t>级为代表的低端车型将受到较大的冲击。因该车型的消费群体对价格敏感性较高，若该车型因补贴退坡而涨价，则失去竞争优势。而高端的</a:t>
            </a:r>
            <a:r>
              <a:rPr lang="en-US" altLang="zh-CN" sz="2000" dirty="0" smtClean="0">
                <a:latin typeface="微软雅黑" pitchFamily="34" charset="-122"/>
                <a:ea typeface="微软雅黑" pitchFamily="34" charset="-122"/>
              </a:rPr>
              <a:t>A</a:t>
            </a:r>
            <a:r>
              <a:rPr lang="zh-CN" altLang="en-US" sz="2000" dirty="0" smtClean="0">
                <a:latin typeface="微软雅黑" pitchFamily="34" charset="-122"/>
                <a:ea typeface="微软雅黑" pitchFamily="34" charset="-122"/>
              </a:rPr>
              <a:t>级车型，电耗指标优秀，消费群体注重体验及性能，因此对补贴退坡造成的压力较小。</a:t>
            </a:r>
            <a:endParaRPr lang="en-US" altLang="zh-CN" sz="2000" dirty="0" smtClean="0">
              <a:latin typeface="微软雅黑" pitchFamily="34" charset="-122"/>
              <a:ea typeface="微软雅黑" pitchFamily="34" charset="-122"/>
            </a:endParaRPr>
          </a:p>
          <a:p>
            <a:pPr eaLnBrk="1">
              <a:lnSpc>
                <a:spcPct val="140000"/>
              </a:lnSpc>
            </a:pPr>
            <a:r>
              <a:rPr lang="en-US" altLang="zh-CN" sz="2000" dirty="0" smtClean="0">
                <a:latin typeface="微软雅黑" pitchFamily="34" charset="-122"/>
                <a:ea typeface="微软雅黑" pitchFamily="34" charset="-122"/>
                <a:cs typeface="微软雅黑" panose="020B0503020204020204" pitchFamily="34" charset="-122"/>
                <a:sym typeface="+mn-ea"/>
              </a:rPr>
              <a:t>       </a:t>
            </a:r>
            <a:r>
              <a:rPr lang="zh-CN" altLang="en-US" sz="2000" dirty="0" smtClean="0">
                <a:latin typeface="微软雅黑" pitchFamily="34" charset="-122"/>
                <a:ea typeface="微软雅黑" pitchFamily="34" charset="-122"/>
                <a:cs typeface="微软雅黑" panose="020B0503020204020204" pitchFamily="34" charset="-122"/>
                <a:sym typeface="+mn-ea"/>
              </a:rPr>
              <a:t>对新能源客车而言，因客户群体多为企业，且整车成本中电池占比较低，对补贴退坡承受能力较好。</a:t>
            </a:r>
            <a:endParaRPr lang="en-US" altLang="zh-CN" sz="2000" dirty="0" smtClean="0">
              <a:latin typeface="微软雅黑" pitchFamily="34" charset="-122"/>
              <a:ea typeface="微软雅黑" pitchFamily="34" charset="-122"/>
              <a:cs typeface="微软雅黑" panose="020B0503020204020204" pitchFamily="34" charset="-122"/>
              <a:sym typeface="+mn-ea"/>
            </a:endParaRPr>
          </a:p>
          <a:p>
            <a:pPr eaLnBrk="1">
              <a:lnSpc>
                <a:spcPct val="140000"/>
              </a:lnSpc>
            </a:pPr>
            <a:r>
              <a:rPr lang="en-US" altLang="zh-CN" sz="2000" dirty="0" smtClean="0">
                <a:latin typeface="微软雅黑" pitchFamily="34" charset="-122"/>
                <a:ea typeface="微软雅黑" pitchFamily="34" charset="-122"/>
                <a:cs typeface="微软雅黑" panose="020B0503020204020204" pitchFamily="34" charset="-122"/>
                <a:sym typeface="+mn-ea"/>
              </a:rPr>
              <a:t>       </a:t>
            </a:r>
            <a:r>
              <a:rPr lang="zh-CN" altLang="en-US" sz="2000" dirty="0" smtClean="0">
                <a:latin typeface="微软雅黑" pitchFamily="34" charset="-122"/>
                <a:ea typeface="微软雅黑" pitchFamily="34" charset="-122"/>
                <a:cs typeface="微软雅黑" panose="020B0503020204020204" pitchFamily="34" charset="-122"/>
                <a:sym typeface="+mn-ea"/>
              </a:rPr>
              <a:t>对新能源货车而言，使用特性决定了其承受价格能力稍强，降价压力主要在电池企业。</a:t>
            </a:r>
            <a:endParaRPr lang="en-US" altLang="zh-CN" sz="2000" dirty="0" smtClean="0">
              <a:latin typeface="微软雅黑" pitchFamily="34" charset="-122"/>
              <a:ea typeface="微软雅黑" pitchFamily="34" charset="-122"/>
              <a:cs typeface="微软雅黑" panose="020B0503020204020204" pitchFamily="34" charset="-122"/>
              <a:sym typeface="+mn-ea"/>
            </a:endParaRPr>
          </a:p>
          <a:p>
            <a:pPr eaLnBrk="1">
              <a:lnSpc>
                <a:spcPct val="140000"/>
              </a:lnSpc>
            </a:pPr>
            <a:r>
              <a:rPr lang="en-US" altLang="zh-CN" sz="2000" dirty="0" smtClean="0">
                <a:latin typeface="微软雅黑" pitchFamily="34" charset="-122"/>
                <a:ea typeface="微软雅黑" pitchFamily="34" charset="-122"/>
                <a:cs typeface="微软雅黑" panose="020B0503020204020204" pitchFamily="34" charset="-122"/>
                <a:sym typeface="+mn-ea"/>
              </a:rPr>
              <a:t>       </a:t>
            </a:r>
            <a:r>
              <a:rPr lang="zh-CN" altLang="en-US" sz="2000" dirty="0" smtClean="0">
                <a:latin typeface="微软雅黑" pitchFamily="34" charset="-122"/>
                <a:ea typeface="微软雅黑" pitchFamily="34" charset="-122"/>
                <a:cs typeface="微软雅黑" panose="020B0503020204020204" pitchFamily="34" charset="-122"/>
                <a:sym typeface="+mn-ea"/>
              </a:rPr>
              <a:t>总之，面对补贴大幅退坡给企业带来压力，新能源汽车整车、电池、材料等企业，在应对补贴退坡影响的同时，应着重提升技术水平和产品质量，确保实现产品技术先进、质量可靠、安全有保障的要求。</a:t>
            </a: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第三部</a:t>
            </a:r>
            <a:r>
              <a:rPr lang="zh-CN" altLang="en-US" sz="2400" b="1" dirty="0">
                <a:solidFill>
                  <a:schemeClr val="bg1"/>
                </a:solidFill>
                <a:ea typeface="微软雅黑" panose="020B0503020204020204" pitchFamily="34" charset="-122"/>
              </a:rPr>
              <a:t>分</a:t>
            </a:r>
          </a:p>
        </p:txBody>
      </p:sp>
      <p:sp>
        <p:nvSpPr>
          <p:cNvPr id="11" name="TextBox 10"/>
          <p:cNvSpPr txBox="1"/>
          <p:nvPr/>
        </p:nvSpPr>
        <p:spPr>
          <a:xfrm>
            <a:off x="1964879" y="375965"/>
            <a:ext cx="8928992" cy="584775"/>
          </a:xfrm>
          <a:prstGeom prst="rect">
            <a:avLst/>
          </a:prstGeom>
          <a:noFill/>
        </p:spPr>
        <p:txBody>
          <a:bodyPr wrap="square" rtlCol="0">
            <a:spAutoFit/>
          </a:bodyPr>
          <a:lstStyle/>
          <a:p>
            <a:pPr algn="ctr"/>
            <a:r>
              <a:rPr lang="zh-CN" altLang="en-US" sz="3200" b="1" dirty="0" smtClean="0">
                <a:solidFill>
                  <a:srgbClr val="8F0000"/>
                </a:solidFill>
                <a:latin typeface="黑体" pitchFamily="49" charset="-122"/>
                <a:ea typeface="黑体" pitchFamily="49" charset="-122"/>
                <a:cs typeface="微软雅黑" panose="020B0503020204020204" pitchFamily="34" charset="-122"/>
                <a:sym typeface="+mn-ea"/>
              </a:rPr>
              <a:t>进一步调整完善新能源汽车补贴政策的影响分析</a:t>
            </a:r>
            <a:endParaRPr lang="zh-CN" altLang="en-US" sz="3200" b="1" dirty="0">
              <a:solidFill>
                <a:srgbClr val="8F0000"/>
              </a:solidFill>
              <a:latin typeface="黑体" pitchFamily="49" charset="-122"/>
              <a:ea typeface="黑体" pitchFamily="49" charset="-122"/>
            </a:endParaRPr>
          </a:p>
        </p:txBody>
      </p:sp>
    </p:spTree>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取消地方购车补贴将促进充电等基础设施建设并完善非补贴政策</a:t>
            </a:r>
            <a:endPar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目前，一些地方对使用环节投入不足，充电等配套基础设施不健全，成为制约产业发展的关键因素。按照四部委印发的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电动汽车充电换电基础设施发展指南（</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2015~2020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，到</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年新增集中式充换电站要超过</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万座，分散式充电桩超过</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480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万个，以满足全国</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万辆电动汽车目标的充电要求。但是，截止</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年底完成率不足</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与要求相差甚远。因此，新政策强制性要求地方于过渡期结束后不再对新能源汽车（公交车和燃料电池汽车除外）给予购置补贴，将购置补贴集中用于支持充电（加氢）等基础设施“短板”建设和配套运营服务等环节。这将有利于促进充电等基础设施建设。</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同时，取消地方购车补贴后，为强化非补贴政策作用，鼓励新能源汽车消费，新政策规定对符合汽车产品公告要求但达不到补贴技术门槛的产品，仍可纳入推荐车型目录。按照</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关于调整新能源汽车推广应用财政补贴政策的通知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（财建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〔2016〕958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号）规定，地方政府是实施配套政策、组织推广工作的责任主体。因此，地方政府将会进一步调整完善地方支持政策，优化产业发展环境，出台新的非补贴政策。</a:t>
            </a: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第三部</a:t>
            </a:r>
            <a:r>
              <a:rPr lang="zh-CN" altLang="en-US" sz="2400" b="1" dirty="0">
                <a:solidFill>
                  <a:schemeClr val="bg1"/>
                </a:solidFill>
                <a:ea typeface="微软雅黑" panose="020B0503020204020204" pitchFamily="34" charset="-122"/>
              </a:rPr>
              <a:t>分</a:t>
            </a:r>
          </a:p>
        </p:txBody>
      </p:sp>
      <p:sp>
        <p:nvSpPr>
          <p:cNvPr id="11" name="TextBox 10"/>
          <p:cNvSpPr txBox="1"/>
          <p:nvPr/>
        </p:nvSpPr>
        <p:spPr>
          <a:xfrm>
            <a:off x="1964879" y="375965"/>
            <a:ext cx="8928992" cy="584775"/>
          </a:xfrm>
          <a:prstGeom prst="rect">
            <a:avLst/>
          </a:prstGeom>
          <a:noFill/>
        </p:spPr>
        <p:txBody>
          <a:bodyPr wrap="square" rtlCol="0">
            <a:spAutoFit/>
          </a:bodyPr>
          <a:lstStyle/>
          <a:p>
            <a:pPr algn="ctr"/>
            <a:r>
              <a:rPr lang="zh-CN" altLang="en-US" sz="3200" b="1" dirty="0" smtClean="0">
                <a:solidFill>
                  <a:srgbClr val="8F0000"/>
                </a:solidFill>
                <a:latin typeface="黑体" pitchFamily="49" charset="-122"/>
                <a:ea typeface="黑体" pitchFamily="49" charset="-122"/>
                <a:cs typeface="微软雅黑" panose="020B0503020204020204" pitchFamily="34" charset="-122"/>
                <a:sym typeface="+mn-ea"/>
              </a:rPr>
              <a:t>进一步调整完善新能源汽车补贴政策的影响分析</a:t>
            </a:r>
            <a:endParaRPr lang="zh-CN" altLang="en-US" sz="3200" b="1" dirty="0">
              <a:solidFill>
                <a:srgbClr val="8F0000"/>
              </a:solidFill>
              <a:latin typeface="黑体" pitchFamily="49" charset="-122"/>
              <a:ea typeface="黑体" pitchFamily="49" charset="-122"/>
            </a:endParaRPr>
          </a:p>
        </p:txBody>
      </p:sp>
    </p:spTree>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图片 4"/>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5"/>
          <p:cNvPicPr>
            <a:picLocks noChangeAspect="1"/>
          </p:cNvPicPr>
          <p:nvPr/>
        </p:nvPicPr>
        <p:blipFill rotWithShape="1">
          <a:blip r:embed="rId4" cstate="print"/>
          <a:srcRect/>
          <a:stretch>
            <a:fillRect/>
          </a:stretch>
        </p:blipFill>
        <p:spPr>
          <a:xfrm>
            <a:off x="0" y="952500"/>
            <a:ext cx="12858750" cy="2663825"/>
          </a:xfrm>
          <a:prstGeom prst="rect">
            <a:avLst/>
          </a:prstGeom>
          <a:effectLst>
            <a:outerShdw blurRad="63500" sx="102000" sy="102000" algn="ctr" rotWithShape="0">
              <a:prstClr val="black">
                <a:alpha val="40000"/>
              </a:prstClr>
            </a:outerShdw>
          </a:effectLst>
        </p:spPr>
      </p:pic>
      <p:sp>
        <p:nvSpPr>
          <p:cNvPr id="63494" name="TextBox 10"/>
          <p:cNvSpPr txBox="1">
            <a:spLocks noChangeArrowheads="1"/>
          </p:cNvSpPr>
          <p:nvPr/>
        </p:nvSpPr>
        <p:spPr bwMode="auto">
          <a:xfrm>
            <a:off x="4639628" y="3883660"/>
            <a:ext cx="3094990" cy="899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5400">
                <a:solidFill>
                  <a:schemeClr val="accent1"/>
                </a:solidFill>
                <a:latin typeface="微软雅黑" panose="020B0503020204020204" pitchFamily="34" charset="-122"/>
                <a:ea typeface="微软雅黑" panose="020B0503020204020204" pitchFamily="34" charset="-122"/>
                <a:cs typeface="Arial" panose="020B0604020202020204" pitchFamily="34" charset="0"/>
              </a:rPr>
              <a:t>感谢关注</a:t>
            </a:r>
            <a:r>
              <a:rPr lang="en-US" altLang="zh-CN" sz="540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p>
        </p:txBody>
      </p:sp>
    </p:spTree>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dirty="0" smtClean="0">
                <a:latin typeface="微软雅黑" panose="020B0503020204020204" pitchFamily="34" charset="-122"/>
                <a:ea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日，财政部、工业和信息化部、科技部、国家发展改革委联合印发</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关于进一步完善新能源汽车推广应用财政补贴政策的通知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日，财政部等四部委印发的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年新能源汽车推广应用财政支持政策的通知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明确了</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年新能源汽车推广应用补助标准，</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年除燃料电池汽车外其他车型补助标准适当退坡。同时，四部委提出，将根据技术进步、产业发展、推广应用规模、成本变化等因素适时调整补助政</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策，建</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立了动态调整机制。</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日，财政部等四部委印发</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关于调整完善新能源汽车推广应用财政补贴政策的通知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调整完善推广应用补贴政策的主要变化是，</a:t>
            </a:r>
            <a:r>
              <a:rPr lang="zh-CN" altLang="en-US" sz="2000" dirty="0" smtClean="0">
                <a:latin typeface="微软雅黑" pitchFamily="34" charset="-122"/>
                <a:ea typeface="微软雅黑" pitchFamily="34" charset="-122"/>
              </a:rPr>
              <a:t>提高技术门槛要求，完善新能源汽车补贴标准，分类调整运营里程要求。同时设置了过渡期，过渡期期间上牌的新能源乘用车、新能源客车按照</a:t>
            </a:r>
            <a:r>
              <a:rPr lang="en-US" altLang="zh-CN" sz="2000" dirty="0" smtClean="0">
                <a:latin typeface="微软雅黑" pitchFamily="34" charset="-122"/>
                <a:ea typeface="微软雅黑" pitchFamily="34" charset="-122"/>
              </a:rPr>
              <a:t>2016</a:t>
            </a:r>
            <a:r>
              <a:rPr lang="zh-CN" altLang="en-US" sz="2000" dirty="0" smtClean="0">
                <a:latin typeface="微软雅黑" pitchFamily="34" charset="-122"/>
                <a:ea typeface="微软雅黑" pitchFamily="34" charset="-122"/>
              </a:rPr>
              <a:t>年政策规定执行。</a:t>
            </a:r>
            <a:r>
              <a:rPr lang="en-US" altLang="zh-CN" sz="2000" dirty="0" smtClean="0">
                <a:latin typeface="微软雅黑" pitchFamily="34" charset="-122"/>
                <a:ea typeface="微软雅黑" pitchFamily="34" charset="-122"/>
              </a:rPr>
              <a:t>2019</a:t>
            </a:r>
            <a:r>
              <a:rPr lang="zh-CN" altLang="en-US"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月</a:t>
            </a:r>
            <a:r>
              <a:rPr lang="en-US" altLang="zh-CN" sz="2000" dirty="0" smtClean="0">
                <a:latin typeface="微软雅黑" pitchFamily="34" charset="-122"/>
                <a:ea typeface="微软雅黑" pitchFamily="34" charset="-122"/>
              </a:rPr>
              <a:t>26</a:t>
            </a:r>
            <a:r>
              <a:rPr lang="zh-CN" altLang="en-US" sz="2000" dirty="0" smtClean="0">
                <a:latin typeface="微软雅黑" pitchFamily="34" charset="-122"/>
                <a:ea typeface="微软雅黑" pitchFamily="34" charset="-122"/>
              </a:rPr>
              <a:t>日出台的新政策，是在</a:t>
            </a:r>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6</a:t>
            </a:r>
            <a:r>
              <a:rPr lang="zh-CN" altLang="en-US" sz="2000" dirty="0" smtClean="0">
                <a:latin typeface="微软雅黑" pitchFamily="34" charset="-122"/>
                <a:ea typeface="微软雅黑" pitchFamily="34" charset="-122"/>
              </a:rPr>
              <a:t>月</a:t>
            </a:r>
            <a:r>
              <a:rPr lang="en-US" altLang="zh-CN" sz="2000" dirty="0" smtClean="0">
                <a:latin typeface="微软雅黑" pitchFamily="34" charset="-122"/>
                <a:ea typeface="微软雅黑" pitchFamily="34" charset="-122"/>
              </a:rPr>
              <a:t>11</a:t>
            </a:r>
            <a:r>
              <a:rPr lang="zh-CN" altLang="en-US" sz="2000" dirty="0" smtClean="0">
                <a:latin typeface="微软雅黑" pitchFamily="34" charset="-122"/>
                <a:ea typeface="微软雅黑" pitchFamily="34" charset="-122"/>
              </a:rPr>
              <a:t>日过渡期结</a:t>
            </a:r>
            <a:r>
              <a:rPr lang="zh-CN" altLang="en-US" sz="2000" dirty="0" smtClean="0">
                <a:latin typeface="微软雅黑" pitchFamily="34" charset="-122"/>
                <a:ea typeface="微软雅黑" pitchFamily="34" charset="-122"/>
              </a:rPr>
              <a:t>束后实</a:t>
            </a:r>
            <a:r>
              <a:rPr lang="zh-CN" altLang="en-US" sz="2000" dirty="0" smtClean="0">
                <a:latin typeface="微软雅黑" pitchFamily="34" charset="-122"/>
                <a:ea typeface="微软雅黑" pitchFamily="34" charset="-122"/>
              </a:rPr>
              <a:t>施的政</a:t>
            </a:r>
            <a:r>
              <a:rPr lang="zh-CN" altLang="en-US" sz="2000" dirty="0" smtClean="0">
                <a:latin typeface="微软雅黑" pitchFamily="34" charset="-122"/>
                <a:ea typeface="微软雅黑" pitchFamily="34" charset="-122"/>
              </a:rPr>
              <a:t>策基</a:t>
            </a:r>
            <a:r>
              <a:rPr lang="zh-CN" altLang="en-US" sz="2000" dirty="0" smtClean="0">
                <a:latin typeface="微软雅黑" pitchFamily="34" charset="-122"/>
                <a:ea typeface="微软雅黑" pitchFamily="34" charset="-122"/>
              </a:rPr>
              <a:t>础上进一步调整完善。因此，有必要对</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关于进一步完善新能源汽车推广应用财政补贴政策的通知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的主要内容，以及进一步调整完善新能源汽车补贴政策的影响等问题进行认真分析，以便有效应对。</a:t>
            </a: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第一部</a:t>
            </a:r>
            <a:r>
              <a:rPr lang="zh-CN" altLang="en-US" sz="2400" b="1" dirty="0">
                <a:solidFill>
                  <a:schemeClr val="bg1"/>
                </a:solidFill>
                <a:ea typeface="微软雅黑" panose="020B0503020204020204" pitchFamily="34" charset="-122"/>
              </a:rPr>
              <a:t>分</a:t>
            </a:r>
          </a:p>
        </p:txBody>
      </p:sp>
      <p:sp>
        <p:nvSpPr>
          <p:cNvPr id="11" name="TextBox 10"/>
          <p:cNvSpPr txBox="1"/>
          <p:nvPr/>
        </p:nvSpPr>
        <p:spPr>
          <a:xfrm>
            <a:off x="2468935" y="375965"/>
            <a:ext cx="7992888" cy="584775"/>
          </a:xfrm>
          <a:prstGeom prst="rect">
            <a:avLst/>
          </a:prstGeom>
          <a:noFill/>
        </p:spPr>
        <p:txBody>
          <a:bodyPr wrap="square" rtlCol="0">
            <a:spAutoFit/>
          </a:bodyPr>
          <a:lstStyle/>
          <a:p>
            <a:pPr algn="ctr"/>
            <a:r>
              <a:rPr lang="zh-CN" altLang="en-US" sz="3200" b="1" dirty="0" smtClean="0">
                <a:solidFill>
                  <a:srgbClr val="8F0000"/>
                </a:solidFill>
                <a:latin typeface="黑体" pitchFamily="49" charset="-122"/>
                <a:ea typeface="黑体" pitchFamily="49" charset="-122"/>
              </a:rPr>
              <a:t>问题的提出</a:t>
            </a:r>
            <a:endParaRPr lang="zh-CN" altLang="en-US" sz="3200" b="1" dirty="0">
              <a:solidFill>
                <a:srgbClr val="8F0000"/>
              </a:solidFill>
              <a:latin typeface="黑体" pitchFamily="49" charset="-122"/>
              <a:ea typeface="黑体" pitchFamily="49" charset="-122"/>
            </a:endParaRPr>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20"/>
            <a:ext cx="11953031" cy="1988237"/>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第一、优化技术指标，坚持“扶优扶强”（</a:t>
            </a: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政策确定：按照技术上先进、质量上可靠、安全上有保障的原则，适当提高技术指标门槛，保持技术指标上限基本不变，重点支持技术水平高的优质产品，同时鼓励企业注重安全性、一致性。主要是：稳步提高新能源汽车动力电池系统能量密度门槛要求，适度提高新能源汽车整车能耗要求，提高纯电动乘用车续驶里程门槛要求。</a:t>
            </a:r>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eaLnBrk="1">
              <a:lnSpc>
                <a:spcPct val="140000"/>
              </a:lnSpc>
            </a:pPr>
            <a:r>
              <a:rPr lang="zh-CN" altLang="en-US" sz="14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en-US" altLang="zh-CN" sz="14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4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年新政策中新能源乘用车技术要求与</a:t>
            </a:r>
            <a:r>
              <a:rPr lang="en-US" altLang="zh-CN" sz="14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4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年技术要求对比：（注：纯电动乘用车</a:t>
            </a:r>
            <a:r>
              <a:rPr lang="en-US" altLang="zh-CN" sz="14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4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分钟最高车速不低于</a:t>
            </a:r>
            <a:r>
              <a:rPr lang="en-US" altLang="zh-CN" sz="14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100km/h</a:t>
            </a:r>
            <a:r>
              <a:rPr lang="zh-CN" altLang="en-US" sz="14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要求保持不变）</a:t>
            </a: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第二部</a:t>
            </a:r>
            <a:r>
              <a:rPr lang="zh-CN" altLang="en-US" sz="2400" b="1" dirty="0">
                <a:solidFill>
                  <a:schemeClr val="bg1"/>
                </a:solidFill>
                <a:ea typeface="微软雅黑" panose="020B0503020204020204" pitchFamily="34" charset="-122"/>
              </a:rPr>
              <a:t>分</a:t>
            </a:r>
          </a:p>
        </p:txBody>
      </p:sp>
      <p:sp>
        <p:nvSpPr>
          <p:cNvPr id="11" name="TextBox 10"/>
          <p:cNvSpPr txBox="1"/>
          <p:nvPr/>
        </p:nvSpPr>
        <p:spPr>
          <a:xfrm>
            <a:off x="1964879" y="375965"/>
            <a:ext cx="8928992" cy="584775"/>
          </a:xfrm>
          <a:prstGeom prst="rect">
            <a:avLst/>
          </a:prstGeom>
          <a:noFill/>
        </p:spPr>
        <p:txBody>
          <a:bodyPr wrap="square" rtlCol="0">
            <a:spAutoFit/>
          </a:bodyPr>
          <a:lstStyle/>
          <a:p>
            <a:pPr algn="ctr"/>
            <a:r>
              <a:rPr lang="zh-CN" altLang="en-US" sz="3200" b="1" dirty="0" smtClean="0">
                <a:solidFill>
                  <a:srgbClr val="8F0000"/>
                </a:solidFill>
                <a:latin typeface="黑体" pitchFamily="49" charset="-122"/>
                <a:ea typeface="黑体" pitchFamily="49" charset="-122"/>
                <a:cs typeface="微软雅黑" panose="020B0503020204020204" pitchFamily="34" charset="-122"/>
                <a:sym typeface="+mn-ea"/>
              </a:rPr>
              <a:t>进一步调整完善新能源汽车补贴政策的主要内容</a:t>
            </a:r>
            <a:endParaRPr lang="zh-CN" altLang="en-US" sz="3200" b="1" dirty="0">
              <a:solidFill>
                <a:srgbClr val="8F0000"/>
              </a:solidFill>
              <a:latin typeface="黑体" pitchFamily="49" charset="-122"/>
              <a:ea typeface="黑体" pitchFamily="49" charset="-122"/>
            </a:endParaRPr>
          </a:p>
        </p:txBody>
      </p:sp>
      <p:graphicFrame>
        <p:nvGraphicFramePr>
          <p:cNvPr id="12" name="表格 11"/>
          <p:cNvGraphicFramePr>
            <a:graphicFrameLocks noGrp="1"/>
          </p:cNvGraphicFramePr>
          <p:nvPr/>
        </p:nvGraphicFramePr>
        <p:xfrm>
          <a:off x="596727" y="3544318"/>
          <a:ext cx="11519999" cy="2627001"/>
        </p:xfrm>
        <a:graphic>
          <a:graphicData uri="http://schemas.openxmlformats.org/drawingml/2006/table">
            <a:tbl>
              <a:tblPr firstRow="1" bandRow="1">
                <a:tableStyleId>{5C22544A-7EE6-4342-B048-85BDC9FD1C3A}</a:tableStyleId>
              </a:tblPr>
              <a:tblGrid>
                <a:gridCol w="863999"/>
                <a:gridCol w="5328000"/>
                <a:gridCol w="5328000"/>
              </a:tblGrid>
              <a:tr h="288031">
                <a:tc>
                  <a:txBody>
                    <a:bodyPr/>
                    <a:lstStyle/>
                    <a:p>
                      <a:pPr algn="ctr"/>
                      <a:r>
                        <a:rPr lang="zh-CN" altLang="en-US" sz="1400" dirty="0" smtClean="0">
                          <a:latin typeface="微软雅黑" pitchFamily="34" charset="-122"/>
                          <a:ea typeface="微软雅黑" pitchFamily="34" charset="-122"/>
                        </a:rPr>
                        <a:t>序号</a:t>
                      </a:r>
                      <a:endParaRPr lang="zh-CN" altLang="en-US" sz="1400" dirty="0">
                        <a:latin typeface="微软雅黑" pitchFamily="34" charset="-122"/>
                        <a:ea typeface="微软雅黑" pitchFamily="34" charset="-122"/>
                      </a:endParaRPr>
                    </a:p>
                  </a:txBody>
                  <a:tcPr/>
                </a:tc>
                <a:tc>
                  <a:txBody>
                    <a:bodyPr/>
                    <a:lstStyle/>
                    <a:p>
                      <a:pPr algn="ctr"/>
                      <a:r>
                        <a:rPr lang="en-US" altLang="zh-CN" sz="1400" dirty="0" smtClean="0">
                          <a:latin typeface="微软雅黑" pitchFamily="34" charset="-122"/>
                          <a:ea typeface="微软雅黑" pitchFamily="34" charset="-122"/>
                        </a:rPr>
                        <a:t>2019</a:t>
                      </a:r>
                      <a:r>
                        <a:rPr lang="zh-CN" altLang="en-US" sz="1400" dirty="0" smtClean="0">
                          <a:latin typeface="微软雅黑" pitchFamily="34" charset="-122"/>
                          <a:ea typeface="微软雅黑" pitchFamily="34" charset="-122"/>
                        </a:rPr>
                        <a:t>年</a:t>
                      </a:r>
                      <a:r>
                        <a:rPr lang="zh-CN" altLang="zh-CN" sz="1400" b="1" kern="1200" dirty="0" smtClean="0">
                          <a:solidFill>
                            <a:schemeClr val="lt1"/>
                          </a:solidFill>
                          <a:latin typeface="微软雅黑" pitchFamily="34" charset="-122"/>
                          <a:ea typeface="微软雅黑" pitchFamily="34" charset="-122"/>
                          <a:cs typeface="+mn-cs"/>
                        </a:rPr>
                        <a:t>新能源乘用车技术要求</a:t>
                      </a:r>
                      <a:endParaRPr lang="zh-CN" altLang="en-US" sz="1400" dirty="0">
                        <a:latin typeface="微软雅黑" pitchFamily="34" charset="-122"/>
                        <a:ea typeface="微软雅黑" pitchFamily="34" charset="-122"/>
                      </a:endParaRPr>
                    </a:p>
                  </a:txBody>
                  <a:tcPr/>
                </a:tc>
                <a:tc>
                  <a:txBody>
                    <a:bodyPr/>
                    <a:lstStyle/>
                    <a:p>
                      <a:pPr algn="ctr"/>
                      <a:r>
                        <a:rPr lang="en-US" altLang="zh-CN" sz="1400" dirty="0" smtClean="0"/>
                        <a:t>2018</a:t>
                      </a:r>
                      <a:r>
                        <a:rPr lang="zh-CN" altLang="en-US" sz="1400" dirty="0" smtClean="0"/>
                        <a:t>年</a:t>
                      </a:r>
                      <a:r>
                        <a:rPr lang="zh-CN" altLang="zh-CN" sz="1400" b="1" kern="1200" dirty="0" smtClean="0">
                          <a:solidFill>
                            <a:schemeClr val="lt1"/>
                          </a:solidFill>
                          <a:latin typeface="+mn-lt"/>
                          <a:ea typeface="+mn-ea"/>
                          <a:cs typeface="+mn-cs"/>
                        </a:rPr>
                        <a:t>新能源乘用车技术要求</a:t>
                      </a:r>
                      <a:endParaRPr lang="zh-CN" altLang="en-US" sz="1400" dirty="0"/>
                    </a:p>
                  </a:txBody>
                  <a:tcPr/>
                </a:tc>
              </a:tr>
              <a:tr h="499121">
                <a:tc>
                  <a:txBody>
                    <a:bodyPr/>
                    <a:lstStyle/>
                    <a:p>
                      <a:pPr algn="ctr"/>
                      <a:r>
                        <a:rPr lang="en-US" altLang="zh-CN" sz="1400" b="1" dirty="0" smtClean="0"/>
                        <a:t>1</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纯电动乘用车</a:t>
                      </a:r>
                      <a:r>
                        <a:rPr lang="zh-CN" altLang="en-US" sz="1400" b="0" dirty="0" smtClean="0">
                          <a:latin typeface="微软雅黑" pitchFamily="34" charset="-122"/>
                          <a:ea typeface="微软雅黑" pitchFamily="34" charset="-122"/>
                        </a:rPr>
                        <a:t>工况法续驶里程</a:t>
                      </a:r>
                      <a:r>
                        <a:rPr lang="zh-CN" altLang="en-US" sz="1400" b="0" dirty="0" smtClean="0">
                          <a:solidFill>
                            <a:srgbClr val="0000FF"/>
                          </a:solidFill>
                          <a:latin typeface="微软雅黑" pitchFamily="34" charset="-122"/>
                          <a:ea typeface="微软雅黑" pitchFamily="34" charset="-122"/>
                        </a:rPr>
                        <a:t>不低于</a:t>
                      </a:r>
                      <a:r>
                        <a:rPr lang="en-US" altLang="zh-CN" sz="1400" b="0" dirty="0" smtClean="0">
                          <a:solidFill>
                            <a:srgbClr val="0000FF"/>
                          </a:solidFill>
                          <a:latin typeface="微软雅黑" pitchFamily="34" charset="-122"/>
                          <a:ea typeface="微软雅黑" pitchFamily="34" charset="-122"/>
                        </a:rPr>
                        <a:t>250 km</a:t>
                      </a:r>
                      <a:r>
                        <a:rPr lang="zh-CN" altLang="en-US" sz="1400" b="0" dirty="0" smtClean="0">
                          <a:latin typeface="微软雅黑" pitchFamily="34" charset="-122"/>
                          <a:ea typeface="微软雅黑" pitchFamily="34" charset="-122"/>
                        </a:rPr>
                        <a:t>，插电式混合动力（含增程式）乘用车工况法续驶里程不低于</a:t>
                      </a:r>
                      <a:r>
                        <a:rPr lang="en-US" altLang="zh-CN" sz="1400" b="0" dirty="0" smtClean="0">
                          <a:latin typeface="微软雅黑" pitchFamily="34" charset="-122"/>
                          <a:ea typeface="微软雅黑" pitchFamily="34" charset="-122"/>
                        </a:rPr>
                        <a:t>50 km</a:t>
                      </a:r>
                      <a:r>
                        <a:rPr lang="zh-CN" altLang="en-US" sz="1400" b="0" dirty="0" smtClean="0">
                          <a:latin typeface="微软雅黑" pitchFamily="34" charset="-122"/>
                          <a:ea typeface="微软雅黑" pitchFamily="34" charset="-122"/>
                        </a:rPr>
                        <a:t>。</a:t>
                      </a:r>
                      <a:endParaRPr lang="zh-CN" altLang="en-US" sz="1400" b="0" dirty="0">
                        <a:latin typeface="微软雅黑" pitchFamily="34" charset="-122"/>
                        <a:ea typeface="微软雅黑" pitchFamily="34" charset="-12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纯电动乘用车</a:t>
                      </a:r>
                      <a:r>
                        <a:rPr lang="zh-CN" altLang="en-US" sz="1400" b="0" dirty="0" smtClean="0">
                          <a:latin typeface="微软雅黑" pitchFamily="34" charset="-122"/>
                          <a:ea typeface="微软雅黑" pitchFamily="34" charset="-122"/>
                        </a:rPr>
                        <a:t>工况法续驶里程</a:t>
                      </a:r>
                      <a:r>
                        <a:rPr lang="zh-CN" altLang="en-US" sz="1400" b="0" dirty="0" smtClean="0">
                          <a:solidFill>
                            <a:srgbClr val="0000FF"/>
                          </a:solidFill>
                          <a:latin typeface="微软雅黑" pitchFamily="34" charset="-122"/>
                          <a:ea typeface="微软雅黑" pitchFamily="34" charset="-122"/>
                        </a:rPr>
                        <a:t>不低于</a:t>
                      </a:r>
                      <a:r>
                        <a:rPr lang="en-US" altLang="zh-CN" sz="1400" b="0" dirty="0" smtClean="0">
                          <a:solidFill>
                            <a:srgbClr val="0000FF"/>
                          </a:solidFill>
                          <a:latin typeface="微软雅黑" pitchFamily="34" charset="-122"/>
                          <a:ea typeface="微软雅黑" pitchFamily="34" charset="-122"/>
                        </a:rPr>
                        <a:t>150 km</a:t>
                      </a:r>
                      <a:r>
                        <a:rPr lang="zh-CN" altLang="en-US" sz="1400" b="0" dirty="0" smtClean="0">
                          <a:latin typeface="微软雅黑" pitchFamily="34" charset="-122"/>
                          <a:ea typeface="微软雅黑" pitchFamily="34" charset="-122"/>
                        </a:rPr>
                        <a:t>，插电式混合动力（含增程式）乘用车工况法续驶里程不低于</a:t>
                      </a:r>
                      <a:r>
                        <a:rPr lang="en-US" altLang="zh-CN" sz="1400" b="0" dirty="0" smtClean="0">
                          <a:latin typeface="微软雅黑" pitchFamily="34" charset="-122"/>
                          <a:ea typeface="微软雅黑" pitchFamily="34" charset="-122"/>
                        </a:rPr>
                        <a:t>50 km</a:t>
                      </a:r>
                      <a:r>
                        <a:rPr lang="zh-CN" altLang="en-US" sz="1400" b="0" dirty="0" smtClean="0">
                          <a:latin typeface="微软雅黑" pitchFamily="34" charset="-122"/>
                          <a:ea typeface="微软雅黑" pitchFamily="34" charset="-122"/>
                        </a:rPr>
                        <a:t>。</a:t>
                      </a:r>
                    </a:p>
                  </a:txBody>
                  <a:tcPr/>
                </a:tc>
              </a:tr>
              <a:tr h="341001">
                <a:tc>
                  <a:txBody>
                    <a:bodyPr/>
                    <a:lstStyle/>
                    <a:p>
                      <a:pPr algn="ctr"/>
                      <a:r>
                        <a:rPr lang="en-US" altLang="zh-CN" sz="1400" b="1" dirty="0" smtClean="0"/>
                        <a:t>2</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b="0" dirty="0" smtClean="0">
                          <a:latin typeface="微软雅黑" pitchFamily="34" charset="-122"/>
                          <a:ea typeface="微软雅黑" pitchFamily="34" charset="-122"/>
                        </a:rPr>
                        <a:t>纯电动乘用车动力电池系统的质量能量密度</a:t>
                      </a:r>
                      <a:r>
                        <a:rPr lang="zh-CN" altLang="en-US" sz="1400" b="0" dirty="0" smtClean="0">
                          <a:solidFill>
                            <a:srgbClr val="0000FF"/>
                          </a:solidFill>
                          <a:latin typeface="微软雅黑" pitchFamily="34" charset="-122"/>
                          <a:ea typeface="微软雅黑" pitchFamily="34" charset="-122"/>
                        </a:rPr>
                        <a:t>不低于</a:t>
                      </a:r>
                      <a:r>
                        <a:rPr lang="en-US" altLang="zh-CN" sz="1400" b="0" dirty="0" smtClean="0">
                          <a:solidFill>
                            <a:srgbClr val="0000FF"/>
                          </a:solidFill>
                          <a:latin typeface="微软雅黑" pitchFamily="34" charset="-122"/>
                          <a:ea typeface="微软雅黑" pitchFamily="34" charset="-122"/>
                        </a:rPr>
                        <a:t>125Wh/kg</a:t>
                      </a:r>
                      <a:r>
                        <a:rPr lang="zh-CN" altLang="en-US" sz="1400" b="0" dirty="0" smtClean="0">
                          <a:latin typeface="微软雅黑" pitchFamily="34" charset="-122"/>
                          <a:ea typeface="微软雅黑" pitchFamily="34" charset="-122"/>
                        </a:rPr>
                        <a:t>。</a:t>
                      </a:r>
                      <a:endParaRPr lang="zh-CN" altLang="en-US" sz="1400" b="0" dirty="0">
                        <a:latin typeface="微软雅黑" pitchFamily="34" charset="-122"/>
                        <a:ea typeface="微软雅黑" pitchFamily="34" charset="-12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b="0" dirty="0" smtClean="0">
                          <a:latin typeface="微软雅黑" pitchFamily="34" charset="-122"/>
                          <a:ea typeface="微软雅黑" pitchFamily="34" charset="-122"/>
                        </a:rPr>
                        <a:t>纯电动乘用车动力电池系统的质量能量密度</a:t>
                      </a:r>
                      <a:r>
                        <a:rPr lang="zh-CN" altLang="en-US" sz="1400" b="0" dirty="0" smtClean="0">
                          <a:solidFill>
                            <a:srgbClr val="0000FF"/>
                          </a:solidFill>
                          <a:latin typeface="微软雅黑" pitchFamily="34" charset="-122"/>
                          <a:ea typeface="微软雅黑" pitchFamily="34" charset="-122"/>
                        </a:rPr>
                        <a:t>不低于</a:t>
                      </a:r>
                      <a:r>
                        <a:rPr lang="en-US" altLang="zh-CN" sz="1400" b="0" dirty="0" smtClean="0">
                          <a:solidFill>
                            <a:srgbClr val="0000FF"/>
                          </a:solidFill>
                          <a:latin typeface="微软雅黑" pitchFamily="34" charset="-122"/>
                          <a:ea typeface="微软雅黑" pitchFamily="34" charset="-122"/>
                        </a:rPr>
                        <a:t>105Wh/kg</a:t>
                      </a:r>
                      <a:endParaRPr lang="zh-CN" altLang="en-US" sz="1400" b="0" dirty="0">
                        <a:solidFill>
                          <a:srgbClr val="0000FF"/>
                        </a:solidFill>
                        <a:latin typeface="微软雅黑" pitchFamily="34" charset="-122"/>
                        <a:ea typeface="微软雅黑" pitchFamily="34" charset="-122"/>
                      </a:endParaRPr>
                    </a:p>
                  </a:txBody>
                  <a:tcPr/>
                </a:tc>
              </a:tr>
              <a:tr h="504056">
                <a:tc>
                  <a:txBody>
                    <a:bodyPr/>
                    <a:lstStyle/>
                    <a:p>
                      <a:pPr algn="ctr"/>
                      <a:r>
                        <a:rPr lang="en-US" altLang="zh-CN" sz="1400" b="1" dirty="0" smtClean="0"/>
                        <a:t>3</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b="0" dirty="0" smtClean="0">
                          <a:latin typeface="微软雅黑" pitchFamily="34" charset="-122"/>
                          <a:ea typeface="微软雅黑" pitchFamily="34" charset="-122"/>
                        </a:rPr>
                        <a:t>根据纯电动乘用车能耗水平设置调整系数。优化提升</a:t>
                      </a:r>
                      <a:r>
                        <a:rPr lang="en-US" altLang="zh-CN" sz="1400" b="0" dirty="0" smtClean="0">
                          <a:latin typeface="微软雅黑" pitchFamily="34" charset="-122"/>
                          <a:ea typeface="微软雅黑" pitchFamily="34" charset="-122"/>
                        </a:rPr>
                        <a:t>10~20%</a:t>
                      </a:r>
                      <a:r>
                        <a:rPr lang="zh-CN" altLang="en-US" sz="1400" b="0" dirty="0" smtClean="0">
                          <a:latin typeface="微软雅黑" pitchFamily="34" charset="-122"/>
                          <a:ea typeface="微软雅黑" pitchFamily="34" charset="-122"/>
                        </a:rPr>
                        <a:t>、</a:t>
                      </a:r>
                      <a:r>
                        <a:rPr lang="en-US" altLang="zh-CN" sz="1400" b="0" dirty="0" smtClean="0">
                          <a:latin typeface="微软雅黑" pitchFamily="34" charset="-122"/>
                          <a:ea typeface="微软雅黑" pitchFamily="34" charset="-122"/>
                        </a:rPr>
                        <a:t>20%~35%</a:t>
                      </a:r>
                      <a:r>
                        <a:rPr lang="zh-CN" altLang="en-US" sz="1400" b="0" dirty="0" smtClean="0">
                          <a:latin typeface="微软雅黑" pitchFamily="34" charset="-122"/>
                          <a:ea typeface="微软雅黑" pitchFamily="34" charset="-122"/>
                        </a:rPr>
                        <a:t>、</a:t>
                      </a:r>
                      <a:r>
                        <a:rPr lang="en-US" altLang="zh-CN" sz="1400" b="0" dirty="0" smtClean="0">
                          <a:latin typeface="微软雅黑" pitchFamily="34" charset="-122"/>
                          <a:ea typeface="微软雅黑" pitchFamily="34" charset="-122"/>
                        </a:rPr>
                        <a:t>35%</a:t>
                      </a:r>
                      <a:r>
                        <a:rPr lang="zh-CN" altLang="en-US" sz="1400" b="0" dirty="0" smtClean="0">
                          <a:latin typeface="微软雅黑" pitchFamily="34" charset="-122"/>
                          <a:ea typeface="微软雅黑" pitchFamily="34" charset="-122"/>
                        </a:rPr>
                        <a:t>以上三档，分别对应</a:t>
                      </a:r>
                      <a:r>
                        <a:rPr lang="en-US" altLang="zh-CN" sz="1400" b="0" dirty="0" smtClean="0">
                          <a:latin typeface="微软雅黑" pitchFamily="34" charset="-122"/>
                          <a:ea typeface="微软雅黑" pitchFamily="34" charset="-122"/>
                        </a:rPr>
                        <a:t>0.8</a:t>
                      </a:r>
                      <a:r>
                        <a:rPr lang="zh-CN" altLang="en-US" sz="1400" b="0" dirty="0" smtClean="0">
                          <a:latin typeface="微软雅黑" pitchFamily="34" charset="-122"/>
                          <a:ea typeface="微软雅黑" pitchFamily="34" charset="-122"/>
                        </a:rPr>
                        <a:t>、</a:t>
                      </a:r>
                      <a:r>
                        <a:rPr lang="en-US" altLang="zh-CN" sz="1400" b="0" dirty="0" smtClean="0">
                          <a:latin typeface="微软雅黑" pitchFamily="34" charset="-122"/>
                          <a:ea typeface="微软雅黑" pitchFamily="34" charset="-122"/>
                        </a:rPr>
                        <a:t>1</a:t>
                      </a:r>
                      <a:r>
                        <a:rPr lang="zh-CN" altLang="en-US" sz="1400" b="0" dirty="0" smtClean="0">
                          <a:latin typeface="微软雅黑" pitchFamily="34" charset="-122"/>
                          <a:ea typeface="微软雅黑" pitchFamily="34" charset="-122"/>
                        </a:rPr>
                        <a:t>、</a:t>
                      </a:r>
                      <a:r>
                        <a:rPr lang="en-US" altLang="zh-CN" sz="1400" b="0" dirty="0" smtClean="0">
                          <a:latin typeface="微软雅黑" pitchFamily="34" charset="-122"/>
                          <a:ea typeface="微软雅黑" pitchFamily="34" charset="-122"/>
                        </a:rPr>
                        <a:t>1.1 </a:t>
                      </a:r>
                      <a:r>
                        <a:rPr lang="zh-CN" altLang="en-US" sz="1400" b="0" dirty="0" smtClean="0">
                          <a:latin typeface="微软雅黑" pitchFamily="34" charset="-122"/>
                          <a:ea typeface="微软雅黑" pitchFamily="34" charset="-122"/>
                        </a:rPr>
                        <a:t>三种补贴系数。</a:t>
                      </a:r>
                      <a:endParaRPr lang="zh-CN" altLang="en-US" sz="1400" b="0" dirty="0">
                        <a:latin typeface="微软雅黑" pitchFamily="34" charset="-122"/>
                        <a:ea typeface="微软雅黑" pitchFamily="34" charset="-12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b="0" dirty="0" smtClean="0">
                          <a:latin typeface="微软雅黑" pitchFamily="34" charset="-122"/>
                          <a:ea typeface="微软雅黑" pitchFamily="34" charset="-122"/>
                        </a:rPr>
                        <a:t>根据纯电动乘用车能耗水平设置调整系数。按整车整备质量（</a:t>
                      </a:r>
                      <a:r>
                        <a:rPr lang="en-US" altLang="zh-CN" sz="1400" b="0" dirty="0" smtClean="0">
                          <a:latin typeface="微软雅黑" pitchFamily="34" charset="-122"/>
                          <a:ea typeface="微软雅黑" pitchFamily="34" charset="-122"/>
                        </a:rPr>
                        <a:t>m</a:t>
                      </a:r>
                      <a:r>
                        <a:rPr lang="zh-CN" altLang="en-US" sz="1400" b="0" dirty="0" smtClean="0">
                          <a:latin typeface="微软雅黑" pitchFamily="34" charset="-122"/>
                          <a:ea typeface="微软雅黑" pitchFamily="34" charset="-122"/>
                        </a:rPr>
                        <a:t>）不同，工况条件下百公里耗电量（</a:t>
                      </a:r>
                      <a:r>
                        <a:rPr lang="en-US" altLang="zh-CN" sz="1400" b="0" dirty="0" smtClean="0">
                          <a:latin typeface="微软雅黑" pitchFamily="34" charset="-122"/>
                          <a:ea typeface="微软雅黑" pitchFamily="34" charset="-122"/>
                        </a:rPr>
                        <a:t>Y</a:t>
                      </a:r>
                      <a:r>
                        <a:rPr lang="zh-CN" altLang="en-US" sz="1400" b="0" dirty="0" smtClean="0">
                          <a:latin typeface="微软雅黑" pitchFamily="34" charset="-122"/>
                          <a:ea typeface="微软雅黑" pitchFamily="34" charset="-122"/>
                        </a:rPr>
                        <a:t>）设置门槛条件（系数略）。</a:t>
                      </a:r>
                      <a:endParaRPr lang="zh-CN" altLang="en-US" sz="1400" b="0" dirty="0">
                        <a:latin typeface="微软雅黑" pitchFamily="34" charset="-122"/>
                        <a:ea typeface="微软雅黑" pitchFamily="34" charset="-122"/>
                      </a:endParaRPr>
                    </a:p>
                  </a:txBody>
                  <a:tcPr/>
                </a:tc>
              </a:tr>
              <a:tr h="489952">
                <a:tc>
                  <a:txBody>
                    <a:bodyPr/>
                    <a:lstStyle/>
                    <a:p>
                      <a:pPr algn="ctr"/>
                      <a:r>
                        <a:rPr lang="en-US" altLang="zh-CN" sz="1400" b="1" dirty="0" smtClean="0"/>
                        <a:t>4</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b="0" dirty="0" smtClean="0">
                          <a:latin typeface="微软雅黑" pitchFamily="34" charset="-122"/>
                          <a:ea typeface="微软雅黑" pitchFamily="34" charset="-122"/>
                        </a:rPr>
                        <a:t>工况法纯电续驶里程低于</a:t>
                      </a:r>
                      <a:r>
                        <a:rPr lang="en-US" altLang="zh-CN" sz="1400" b="0" dirty="0" smtClean="0">
                          <a:latin typeface="微软雅黑" pitchFamily="34" charset="-122"/>
                          <a:ea typeface="微软雅黑" pitchFamily="34" charset="-122"/>
                        </a:rPr>
                        <a:t>80km</a:t>
                      </a:r>
                      <a:r>
                        <a:rPr lang="zh-CN" altLang="en-US" sz="1400" b="0" dirty="0" smtClean="0">
                          <a:latin typeface="微软雅黑" pitchFamily="34" charset="-122"/>
                          <a:ea typeface="微软雅黑" pitchFamily="34" charset="-122"/>
                        </a:rPr>
                        <a:t>的插电式混合动力乘用车</a:t>
                      </a:r>
                      <a:r>
                        <a:rPr lang="en-US" altLang="zh-CN" sz="1400" b="0" dirty="0" smtClean="0">
                          <a:latin typeface="微软雅黑" pitchFamily="34" charset="-122"/>
                          <a:ea typeface="微软雅黑" pitchFamily="34" charset="-122"/>
                        </a:rPr>
                        <a:t>B</a:t>
                      </a:r>
                      <a:r>
                        <a:rPr lang="zh-CN" altLang="en-US" sz="1400" b="0" dirty="0" smtClean="0">
                          <a:latin typeface="微软雅黑" pitchFamily="34" charset="-122"/>
                          <a:ea typeface="微软雅黑" pitchFamily="34" charset="-122"/>
                        </a:rPr>
                        <a:t>状态燃料消耗量（不含电能转化的燃料消耗量）与现行的常规燃料消耗量国家标准中对应限值相比</a:t>
                      </a:r>
                      <a:r>
                        <a:rPr lang="zh-CN" altLang="en-US" sz="1400" b="0" dirty="0" smtClean="0">
                          <a:solidFill>
                            <a:srgbClr val="0000FF"/>
                          </a:solidFill>
                          <a:latin typeface="微软雅黑" pitchFamily="34" charset="-122"/>
                          <a:ea typeface="微软雅黑" pitchFamily="34" charset="-122"/>
                        </a:rPr>
                        <a:t>小于</a:t>
                      </a:r>
                      <a:r>
                        <a:rPr lang="en-US" altLang="zh-CN" sz="1400" b="0" dirty="0" smtClean="0">
                          <a:solidFill>
                            <a:srgbClr val="0000FF"/>
                          </a:solidFill>
                          <a:latin typeface="微软雅黑" pitchFamily="34" charset="-122"/>
                          <a:ea typeface="微软雅黑" pitchFamily="34" charset="-122"/>
                        </a:rPr>
                        <a:t>60%</a:t>
                      </a:r>
                      <a:r>
                        <a:rPr lang="zh-CN" altLang="en-US" sz="1400" b="0" dirty="0" smtClean="0">
                          <a:solidFill>
                            <a:srgbClr val="0000FF"/>
                          </a:solidFill>
                          <a:latin typeface="微软雅黑" pitchFamily="34" charset="-122"/>
                          <a:ea typeface="微软雅黑" pitchFamily="34" charset="-122"/>
                        </a:rPr>
                        <a:t>，比值介于</a:t>
                      </a:r>
                      <a:r>
                        <a:rPr lang="en-US" altLang="zh-CN" sz="1400" b="0" dirty="0" smtClean="0">
                          <a:solidFill>
                            <a:srgbClr val="0000FF"/>
                          </a:solidFill>
                          <a:latin typeface="微软雅黑" pitchFamily="34" charset="-122"/>
                          <a:ea typeface="微软雅黑" pitchFamily="34" charset="-122"/>
                        </a:rPr>
                        <a:t>55%</a:t>
                      </a:r>
                      <a:r>
                        <a:rPr lang="zh-CN" altLang="en-US" sz="1400" b="0" dirty="0" smtClean="0">
                          <a:solidFill>
                            <a:srgbClr val="0000FF"/>
                          </a:solidFill>
                          <a:latin typeface="微软雅黑" pitchFamily="34" charset="-122"/>
                          <a:ea typeface="微软雅黑" pitchFamily="34" charset="-122"/>
                        </a:rPr>
                        <a:t>（含）</a:t>
                      </a:r>
                      <a:r>
                        <a:rPr lang="en-US" altLang="zh-CN" sz="1400" b="0" dirty="0" smtClean="0">
                          <a:solidFill>
                            <a:srgbClr val="0000FF"/>
                          </a:solidFill>
                          <a:latin typeface="微软雅黑" pitchFamily="34" charset="-122"/>
                          <a:ea typeface="微软雅黑" pitchFamily="34" charset="-122"/>
                        </a:rPr>
                        <a:t>-60%</a:t>
                      </a:r>
                      <a:r>
                        <a:rPr lang="zh-CN" altLang="en-US" sz="1400" b="0" dirty="0" smtClean="0">
                          <a:solidFill>
                            <a:srgbClr val="0000FF"/>
                          </a:solidFill>
                          <a:latin typeface="微软雅黑" pitchFamily="34" charset="-122"/>
                          <a:ea typeface="微软雅黑" pitchFamily="34" charset="-122"/>
                        </a:rPr>
                        <a:t>之间的车型按</a:t>
                      </a:r>
                      <a:r>
                        <a:rPr lang="en-US" altLang="zh-CN" sz="1400" b="0" dirty="0" smtClean="0">
                          <a:solidFill>
                            <a:srgbClr val="0000FF"/>
                          </a:solidFill>
                          <a:latin typeface="微软雅黑" pitchFamily="34" charset="-122"/>
                          <a:ea typeface="微软雅黑" pitchFamily="34" charset="-122"/>
                        </a:rPr>
                        <a:t>0.5</a:t>
                      </a:r>
                      <a:r>
                        <a:rPr lang="zh-CN" altLang="en-US" sz="1400" b="0" dirty="0" smtClean="0">
                          <a:solidFill>
                            <a:srgbClr val="0000FF"/>
                          </a:solidFill>
                          <a:latin typeface="微软雅黑" pitchFamily="34" charset="-122"/>
                          <a:ea typeface="微软雅黑" pitchFamily="34" charset="-122"/>
                        </a:rPr>
                        <a:t>倍补贴，比值小于</a:t>
                      </a:r>
                      <a:r>
                        <a:rPr lang="en-US" altLang="zh-CN" sz="1400" b="0" dirty="0" smtClean="0">
                          <a:solidFill>
                            <a:srgbClr val="0000FF"/>
                          </a:solidFill>
                          <a:latin typeface="微软雅黑" pitchFamily="34" charset="-122"/>
                          <a:ea typeface="微软雅黑" pitchFamily="34" charset="-122"/>
                        </a:rPr>
                        <a:t>55%</a:t>
                      </a:r>
                      <a:r>
                        <a:rPr lang="zh-CN" altLang="en-US" sz="1400" b="0" dirty="0" smtClean="0">
                          <a:solidFill>
                            <a:srgbClr val="0000FF"/>
                          </a:solidFill>
                          <a:latin typeface="微软雅黑" pitchFamily="34" charset="-122"/>
                          <a:ea typeface="微软雅黑" pitchFamily="34" charset="-122"/>
                        </a:rPr>
                        <a:t>的车型按</a:t>
                      </a:r>
                      <a:r>
                        <a:rPr lang="en-US" altLang="zh-CN" sz="1400" b="0" dirty="0" smtClean="0">
                          <a:solidFill>
                            <a:srgbClr val="0000FF"/>
                          </a:solidFill>
                          <a:latin typeface="微软雅黑" pitchFamily="34" charset="-122"/>
                          <a:ea typeface="微软雅黑" pitchFamily="34" charset="-122"/>
                        </a:rPr>
                        <a:t>1</a:t>
                      </a:r>
                      <a:r>
                        <a:rPr lang="zh-CN" altLang="en-US" sz="1400" b="0" dirty="0" smtClean="0">
                          <a:solidFill>
                            <a:srgbClr val="0000FF"/>
                          </a:solidFill>
                          <a:latin typeface="微软雅黑" pitchFamily="34" charset="-122"/>
                          <a:ea typeface="微软雅黑" pitchFamily="34" charset="-122"/>
                        </a:rPr>
                        <a:t>倍补贴</a:t>
                      </a:r>
                      <a:r>
                        <a:rPr lang="zh-CN" altLang="en-US" sz="1400" b="0" dirty="0" smtClean="0">
                          <a:latin typeface="微软雅黑" pitchFamily="34" charset="-122"/>
                          <a:ea typeface="微软雅黑" pitchFamily="34" charset="-122"/>
                        </a:rPr>
                        <a:t>。</a:t>
                      </a:r>
                      <a:endParaRPr lang="zh-CN" altLang="en-US" sz="1400" b="0" dirty="0">
                        <a:latin typeface="微软雅黑" pitchFamily="34" charset="-122"/>
                        <a:ea typeface="微软雅黑" pitchFamily="34" charset="-12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b="0" dirty="0" smtClean="0">
                          <a:latin typeface="微软雅黑" pitchFamily="34" charset="-122"/>
                          <a:ea typeface="微软雅黑" pitchFamily="34" charset="-122"/>
                        </a:rPr>
                        <a:t>工况法纯电续驶里程低于</a:t>
                      </a:r>
                      <a:r>
                        <a:rPr lang="en-US" altLang="zh-CN" sz="1400" b="0" dirty="0" smtClean="0">
                          <a:latin typeface="微软雅黑" pitchFamily="34" charset="-122"/>
                          <a:ea typeface="微软雅黑" pitchFamily="34" charset="-122"/>
                        </a:rPr>
                        <a:t>80km</a:t>
                      </a:r>
                      <a:r>
                        <a:rPr lang="zh-CN" altLang="en-US" sz="1400" b="0" dirty="0" smtClean="0">
                          <a:latin typeface="微软雅黑" pitchFamily="34" charset="-122"/>
                          <a:ea typeface="微软雅黑" pitchFamily="34" charset="-122"/>
                        </a:rPr>
                        <a:t>的插电式混合动力乘用车</a:t>
                      </a:r>
                      <a:r>
                        <a:rPr lang="en-US" altLang="zh-CN" sz="1400" b="0" dirty="0" smtClean="0">
                          <a:latin typeface="微软雅黑" pitchFamily="34" charset="-122"/>
                          <a:ea typeface="微软雅黑" pitchFamily="34" charset="-122"/>
                        </a:rPr>
                        <a:t>B</a:t>
                      </a:r>
                      <a:r>
                        <a:rPr lang="zh-CN" altLang="en-US" sz="1400" b="0" dirty="0" smtClean="0">
                          <a:latin typeface="微软雅黑" pitchFamily="34" charset="-122"/>
                          <a:ea typeface="微软雅黑" pitchFamily="34" charset="-122"/>
                        </a:rPr>
                        <a:t>状态燃料消耗量（不含电能转化的燃料消耗量）与现行的常规燃料消耗量国家标准中对应限值相比</a:t>
                      </a:r>
                      <a:r>
                        <a:rPr lang="zh-CN" altLang="en-US" sz="1400" b="0" dirty="0" smtClean="0">
                          <a:solidFill>
                            <a:srgbClr val="0000FF"/>
                          </a:solidFill>
                          <a:latin typeface="微软雅黑" pitchFamily="34" charset="-122"/>
                          <a:ea typeface="微软雅黑" pitchFamily="34" charset="-122"/>
                        </a:rPr>
                        <a:t>小于</a:t>
                      </a:r>
                      <a:r>
                        <a:rPr lang="en-US" altLang="zh-CN" sz="1400" b="0" dirty="0" smtClean="0">
                          <a:solidFill>
                            <a:srgbClr val="0000FF"/>
                          </a:solidFill>
                          <a:latin typeface="微软雅黑" pitchFamily="34" charset="-122"/>
                          <a:ea typeface="微软雅黑" pitchFamily="34" charset="-122"/>
                        </a:rPr>
                        <a:t>65%</a:t>
                      </a:r>
                      <a:r>
                        <a:rPr lang="zh-CN" altLang="en-US" sz="1400" b="0" dirty="0" smtClean="0">
                          <a:solidFill>
                            <a:srgbClr val="0000FF"/>
                          </a:solidFill>
                          <a:latin typeface="微软雅黑" pitchFamily="34" charset="-122"/>
                          <a:ea typeface="微软雅黑" pitchFamily="34" charset="-122"/>
                        </a:rPr>
                        <a:t>，比值介于</a:t>
                      </a:r>
                      <a:r>
                        <a:rPr lang="en-US" altLang="zh-CN" sz="1400" b="0" dirty="0" smtClean="0">
                          <a:solidFill>
                            <a:srgbClr val="0000FF"/>
                          </a:solidFill>
                          <a:latin typeface="微软雅黑" pitchFamily="34" charset="-122"/>
                          <a:ea typeface="微软雅黑" pitchFamily="34" charset="-122"/>
                        </a:rPr>
                        <a:t>60%</a:t>
                      </a:r>
                      <a:r>
                        <a:rPr lang="zh-CN" altLang="en-US" sz="1400" b="0" dirty="0" smtClean="0">
                          <a:solidFill>
                            <a:srgbClr val="0000FF"/>
                          </a:solidFill>
                          <a:latin typeface="微软雅黑" pitchFamily="34" charset="-122"/>
                          <a:ea typeface="微软雅黑" pitchFamily="34" charset="-122"/>
                        </a:rPr>
                        <a:t>（含）</a:t>
                      </a:r>
                      <a:r>
                        <a:rPr lang="en-US" altLang="zh-CN" sz="1400" b="0" dirty="0" smtClean="0">
                          <a:solidFill>
                            <a:srgbClr val="0000FF"/>
                          </a:solidFill>
                          <a:latin typeface="微软雅黑" pitchFamily="34" charset="-122"/>
                          <a:ea typeface="微软雅黑" pitchFamily="34" charset="-122"/>
                        </a:rPr>
                        <a:t>-65%</a:t>
                      </a:r>
                      <a:r>
                        <a:rPr lang="zh-CN" altLang="en-US" sz="1400" b="0" dirty="0" smtClean="0">
                          <a:solidFill>
                            <a:srgbClr val="0000FF"/>
                          </a:solidFill>
                          <a:latin typeface="微软雅黑" pitchFamily="34" charset="-122"/>
                          <a:ea typeface="微软雅黑" pitchFamily="34" charset="-122"/>
                        </a:rPr>
                        <a:t>之间的车型按</a:t>
                      </a:r>
                      <a:r>
                        <a:rPr lang="en-US" altLang="zh-CN" sz="1400" b="0" dirty="0" smtClean="0">
                          <a:solidFill>
                            <a:srgbClr val="0000FF"/>
                          </a:solidFill>
                          <a:latin typeface="微软雅黑" pitchFamily="34" charset="-122"/>
                          <a:ea typeface="微软雅黑" pitchFamily="34" charset="-122"/>
                        </a:rPr>
                        <a:t>0.5</a:t>
                      </a:r>
                      <a:r>
                        <a:rPr lang="zh-CN" altLang="en-US" sz="1400" b="0" dirty="0" smtClean="0">
                          <a:solidFill>
                            <a:srgbClr val="0000FF"/>
                          </a:solidFill>
                          <a:latin typeface="微软雅黑" pitchFamily="34" charset="-122"/>
                          <a:ea typeface="微软雅黑" pitchFamily="34" charset="-122"/>
                        </a:rPr>
                        <a:t>倍补贴，比值小于</a:t>
                      </a:r>
                      <a:r>
                        <a:rPr lang="en-US" altLang="zh-CN" sz="1400" b="0" dirty="0" smtClean="0">
                          <a:solidFill>
                            <a:srgbClr val="0000FF"/>
                          </a:solidFill>
                          <a:latin typeface="微软雅黑" pitchFamily="34" charset="-122"/>
                          <a:ea typeface="微软雅黑" pitchFamily="34" charset="-122"/>
                        </a:rPr>
                        <a:t>60%</a:t>
                      </a:r>
                      <a:r>
                        <a:rPr lang="zh-CN" altLang="en-US" sz="1400" b="0" dirty="0" smtClean="0">
                          <a:solidFill>
                            <a:srgbClr val="0000FF"/>
                          </a:solidFill>
                          <a:latin typeface="微软雅黑" pitchFamily="34" charset="-122"/>
                          <a:ea typeface="微软雅黑" pitchFamily="34" charset="-122"/>
                        </a:rPr>
                        <a:t>的车型按</a:t>
                      </a:r>
                      <a:r>
                        <a:rPr lang="en-US" altLang="zh-CN" sz="1400" b="0" dirty="0" smtClean="0">
                          <a:solidFill>
                            <a:srgbClr val="0000FF"/>
                          </a:solidFill>
                          <a:latin typeface="微软雅黑" pitchFamily="34" charset="-122"/>
                          <a:ea typeface="微软雅黑" pitchFamily="34" charset="-122"/>
                        </a:rPr>
                        <a:t>1</a:t>
                      </a:r>
                      <a:r>
                        <a:rPr lang="zh-CN" altLang="en-US" sz="1400" b="0" dirty="0" smtClean="0">
                          <a:solidFill>
                            <a:srgbClr val="0000FF"/>
                          </a:solidFill>
                          <a:latin typeface="微软雅黑" pitchFamily="34" charset="-122"/>
                          <a:ea typeface="微软雅黑" pitchFamily="34" charset="-122"/>
                        </a:rPr>
                        <a:t>倍补贴。</a:t>
                      </a:r>
                      <a:endParaRPr lang="zh-CN" altLang="en-US" sz="1400" b="0" dirty="0">
                        <a:solidFill>
                          <a:srgbClr val="0000FF"/>
                        </a:solidFill>
                        <a:latin typeface="微软雅黑" pitchFamily="34" charset="-122"/>
                        <a:ea typeface="微软雅黑" pitchFamily="34" charset="-122"/>
                      </a:endParaRPr>
                    </a:p>
                  </a:txBody>
                  <a:tcPr/>
                </a:tc>
              </a:tr>
            </a:tbl>
          </a:graphicData>
        </a:graphic>
      </p:graphicFrame>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20"/>
            <a:ext cx="11953031" cy="867930"/>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第一、优化技术指标，坚持“扶优扶强”（</a:t>
            </a: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eaLnBrk="1">
              <a:lnSpc>
                <a:spcPct val="140000"/>
              </a:lnSpc>
            </a:pPr>
            <a:r>
              <a:rPr lang="zh-CN" altLang="en-US" sz="16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en-US" altLang="zh-CN" sz="16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6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年新政策中新能源客车技术要求与</a:t>
            </a:r>
            <a:r>
              <a:rPr lang="en-US" altLang="zh-CN" sz="16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6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年技术要求对比：</a:t>
            </a: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第二部</a:t>
            </a:r>
            <a:r>
              <a:rPr lang="zh-CN" altLang="en-US" sz="2400" b="1" dirty="0">
                <a:solidFill>
                  <a:schemeClr val="bg1"/>
                </a:solidFill>
                <a:ea typeface="微软雅黑" panose="020B0503020204020204" pitchFamily="34" charset="-122"/>
              </a:rPr>
              <a:t>分</a:t>
            </a:r>
          </a:p>
        </p:txBody>
      </p:sp>
      <p:sp>
        <p:nvSpPr>
          <p:cNvPr id="11" name="TextBox 10"/>
          <p:cNvSpPr txBox="1"/>
          <p:nvPr/>
        </p:nvSpPr>
        <p:spPr>
          <a:xfrm>
            <a:off x="1964879" y="375965"/>
            <a:ext cx="8928992" cy="584775"/>
          </a:xfrm>
          <a:prstGeom prst="rect">
            <a:avLst/>
          </a:prstGeom>
          <a:noFill/>
        </p:spPr>
        <p:txBody>
          <a:bodyPr wrap="square" rtlCol="0">
            <a:spAutoFit/>
          </a:bodyPr>
          <a:lstStyle/>
          <a:p>
            <a:pPr algn="ctr"/>
            <a:r>
              <a:rPr lang="zh-CN" altLang="en-US" sz="3200" b="1" dirty="0" smtClean="0">
                <a:solidFill>
                  <a:srgbClr val="8F0000"/>
                </a:solidFill>
                <a:latin typeface="黑体" pitchFamily="49" charset="-122"/>
                <a:ea typeface="黑体" pitchFamily="49" charset="-122"/>
                <a:cs typeface="微软雅黑" panose="020B0503020204020204" pitchFamily="34" charset="-122"/>
                <a:sym typeface="+mn-ea"/>
              </a:rPr>
              <a:t>进一步调整完善新能源汽车补贴政策的主要内容</a:t>
            </a:r>
            <a:endParaRPr lang="zh-CN" altLang="en-US" sz="3200" b="1" dirty="0">
              <a:solidFill>
                <a:srgbClr val="8F0000"/>
              </a:solidFill>
              <a:latin typeface="黑体" pitchFamily="49" charset="-122"/>
              <a:ea typeface="黑体" pitchFamily="49" charset="-122"/>
            </a:endParaRPr>
          </a:p>
        </p:txBody>
      </p:sp>
      <p:graphicFrame>
        <p:nvGraphicFramePr>
          <p:cNvPr id="12" name="表格 11"/>
          <p:cNvGraphicFramePr>
            <a:graphicFrameLocks noGrp="1"/>
          </p:cNvGraphicFramePr>
          <p:nvPr/>
        </p:nvGraphicFramePr>
        <p:xfrm>
          <a:off x="596727" y="2392189"/>
          <a:ext cx="11519999" cy="3816424"/>
        </p:xfrm>
        <a:graphic>
          <a:graphicData uri="http://schemas.openxmlformats.org/drawingml/2006/table">
            <a:tbl>
              <a:tblPr firstRow="1" bandRow="1">
                <a:tableStyleId>{5C22544A-7EE6-4342-B048-85BDC9FD1C3A}</a:tableStyleId>
              </a:tblPr>
              <a:tblGrid>
                <a:gridCol w="863999"/>
                <a:gridCol w="5328000"/>
                <a:gridCol w="5328000"/>
              </a:tblGrid>
              <a:tr h="542838">
                <a:tc>
                  <a:txBody>
                    <a:bodyPr/>
                    <a:lstStyle/>
                    <a:p>
                      <a:pPr algn="ctr"/>
                      <a:r>
                        <a:rPr lang="zh-CN" altLang="en-US" sz="1600" b="1" dirty="0" smtClean="0">
                          <a:latin typeface="微软雅黑" pitchFamily="34" charset="-122"/>
                          <a:ea typeface="微软雅黑" pitchFamily="34" charset="-122"/>
                        </a:rPr>
                        <a:t>序号</a:t>
                      </a:r>
                      <a:endParaRPr lang="zh-CN" altLang="en-US" sz="1600" b="1" dirty="0">
                        <a:latin typeface="微软雅黑" pitchFamily="34" charset="-122"/>
                        <a:ea typeface="微软雅黑" pitchFamily="34" charset="-122"/>
                      </a:endParaRPr>
                    </a:p>
                  </a:txBody>
                  <a:tcPr anchor="ctr"/>
                </a:tc>
                <a:tc>
                  <a:txBody>
                    <a:bodyPr/>
                    <a:lstStyle/>
                    <a:p>
                      <a:pPr algn="ctr"/>
                      <a:r>
                        <a:rPr lang="en-US" altLang="zh-CN" sz="1600" b="1" dirty="0" smtClean="0">
                          <a:latin typeface="微软雅黑" pitchFamily="34" charset="-122"/>
                          <a:ea typeface="微软雅黑" pitchFamily="34" charset="-122"/>
                        </a:rPr>
                        <a:t>2019</a:t>
                      </a:r>
                      <a:r>
                        <a:rPr lang="zh-CN" altLang="en-US" sz="1600" b="1" dirty="0" smtClean="0">
                          <a:latin typeface="微软雅黑" pitchFamily="34" charset="-122"/>
                          <a:ea typeface="微软雅黑" pitchFamily="34" charset="-122"/>
                        </a:rPr>
                        <a:t>年</a:t>
                      </a:r>
                      <a:r>
                        <a:rPr lang="zh-CN" altLang="zh-CN" sz="1600" b="1" kern="1200" dirty="0" smtClean="0">
                          <a:solidFill>
                            <a:schemeClr val="lt1"/>
                          </a:solidFill>
                          <a:latin typeface="微软雅黑" pitchFamily="34" charset="-122"/>
                          <a:ea typeface="微软雅黑" pitchFamily="34" charset="-122"/>
                          <a:cs typeface="+mn-cs"/>
                        </a:rPr>
                        <a:t>新能源</a:t>
                      </a:r>
                      <a:r>
                        <a:rPr lang="zh-CN" altLang="en-US" sz="1600" b="1" kern="1200" dirty="0" smtClean="0">
                          <a:solidFill>
                            <a:schemeClr val="lt1"/>
                          </a:solidFill>
                          <a:latin typeface="微软雅黑" pitchFamily="34" charset="-122"/>
                          <a:ea typeface="微软雅黑" pitchFamily="34" charset="-122"/>
                          <a:cs typeface="+mn-cs"/>
                        </a:rPr>
                        <a:t>客车</a:t>
                      </a:r>
                      <a:r>
                        <a:rPr lang="zh-CN" altLang="zh-CN" sz="1600" b="1" kern="1200" dirty="0" smtClean="0">
                          <a:solidFill>
                            <a:schemeClr val="lt1"/>
                          </a:solidFill>
                          <a:latin typeface="微软雅黑" pitchFamily="34" charset="-122"/>
                          <a:ea typeface="微软雅黑" pitchFamily="34" charset="-122"/>
                          <a:cs typeface="+mn-cs"/>
                        </a:rPr>
                        <a:t>技术要求</a:t>
                      </a:r>
                      <a:endParaRPr lang="zh-CN" altLang="en-US" sz="1600" b="1" dirty="0">
                        <a:latin typeface="微软雅黑" pitchFamily="34" charset="-122"/>
                        <a:ea typeface="微软雅黑" pitchFamily="34" charset="-122"/>
                      </a:endParaRPr>
                    </a:p>
                  </a:txBody>
                  <a:tcPr anchor="ctr"/>
                </a:tc>
                <a:tc>
                  <a:txBody>
                    <a:bodyPr/>
                    <a:lstStyle/>
                    <a:p>
                      <a:pPr algn="ctr"/>
                      <a:r>
                        <a:rPr lang="en-US" altLang="zh-CN" sz="1600" b="1" dirty="0" smtClean="0">
                          <a:latin typeface="微软雅黑" pitchFamily="34" charset="-122"/>
                          <a:ea typeface="微软雅黑" pitchFamily="34" charset="-122"/>
                        </a:rPr>
                        <a:t>2018</a:t>
                      </a:r>
                      <a:r>
                        <a:rPr lang="zh-CN" altLang="en-US" sz="1600" b="1" dirty="0" smtClean="0">
                          <a:latin typeface="微软雅黑" pitchFamily="34" charset="-122"/>
                          <a:ea typeface="微软雅黑" pitchFamily="34" charset="-122"/>
                        </a:rPr>
                        <a:t>年</a:t>
                      </a:r>
                      <a:r>
                        <a:rPr lang="zh-CN" altLang="zh-CN" sz="1600" b="1" kern="1200" dirty="0" smtClean="0">
                          <a:solidFill>
                            <a:schemeClr val="lt1"/>
                          </a:solidFill>
                          <a:latin typeface="微软雅黑" pitchFamily="34" charset="-122"/>
                          <a:ea typeface="微软雅黑" pitchFamily="34" charset="-122"/>
                          <a:cs typeface="+mn-cs"/>
                        </a:rPr>
                        <a:t>新能源</a:t>
                      </a:r>
                      <a:r>
                        <a:rPr lang="zh-CN" altLang="en-US" sz="1600" b="1" kern="1200" dirty="0" smtClean="0">
                          <a:solidFill>
                            <a:schemeClr val="lt1"/>
                          </a:solidFill>
                          <a:latin typeface="微软雅黑" pitchFamily="34" charset="-122"/>
                          <a:ea typeface="微软雅黑" pitchFamily="34" charset="-122"/>
                          <a:cs typeface="+mn-cs"/>
                        </a:rPr>
                        <a:t>客车</a:t>
                      </a:r>
                      <a:r>
                        <a:rPr lang="zh-CN" altLang="zh-CN" sz="1600" b="1" kern="1200" dirty="0" smtClean="0">
                          <a:solidFill>
                            <a:schemeClr val="lt1"/>
                          </a:solidFill>
                          <a:latin typeface="微软雅黑" pitchFamily="34" charset="-122"/>
                          <a:ea typeface="微软雅黑" pitchFamily="34" charset="-122"/>
                          <a:cs typeface="+mn-cs"/>
                        </a:rPr>
                        <a:t>技术要求</a:t>
                      </a:r>
                      <a:endParaRPr lang="zh-CN" altLang="en-US" sz="1600" b="1" dirty="0">
                        <a:latin typeface="微软雅黑" pitchFamily="34" charset="-122"/>
                        <a:ea typeface="微软雅黑" pitchFamily="34" charset="-122"/>
                      </a:endParaRPr>
                    </a:p>
                  </a:txBody>
                  <a:tcPr anchor="ctr"/>
                </a:tc>
              </a:tr>
              <a:tr h="882113">
                <a:tc>
                  <a:txBody>
                    <a:bodyPr/>
                    <a:lstStyle/>
                    <a:p>
                      <a:pPr algn="ctr"/>
                      <a:r>
                        <a:rPr lang="en-US" altLang="zh-CN" sz="1600" b="0" dirty="0" smtClean="0">
                          <a:latin typeface="微软雅黑" pitchFamily="34" charset="-122"/>
                          <a:ea typeface="微软雅黑" pitchFamily="34" charset="-122"/>
                        </a:rPr>
                        <a:t>1</a:t>
                      </a:r>
                      <a:endParaRPr lang="zh-CN" altLang="en-US" sz="1600" b="0" dirty="0">
                        <a:latin typeface="微软雅黑" pitchFamily="34" charset="-122"/>
                        <a:ea typeface="微软雅黑" pitchFamily="34"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0" dirty="0" smtClean="0">
                          <a:latin typeface="微软雅黑" pitchFamily="34" charset="-122"/>
                          <a:ea typeface="微软雅黑" pitchFamily="34" charset="-122"/>
                        </a:rPr>
                        <a:t>非快充类纯电动客车</a:t>
                      </a:r>
                      <a:r>
                        <a:rPr lang="zh-CN" altLang="en-US" sz="1600" b="0" dirty="0" smtClean="0">
                          <a:solidFill>
                            <a:srgbClr val="0000FF"/>
                          </a:solidFill>
                          <a:latin typeface="微软雅黑" pitchFamily="34" charset="-122"/>
                          <a:ea typeface="微软雅黑" pitchFamily="34" charset="-122"/>
                        </a:rPr>
                        <a:t>单位载质量能量消耗量（</a:t>
                      </a:r>
                      <a:r>
                        <a:rPr lang="en-US" altLang="zh-CN" sz="1600" b="0" dirty="0" err="1" smtClean="0">
                          <a:solidFill>
                            <a:srgbClr val="0000FF"/>
                          </a:solidFill>
                          <a:latin typeface="微软雅黑" pitchFamily="34" charset="-122"/>
                          <a:ea typeface="微软雅黑" pitchFamily="34" charset="-122"/>
                        </a:rPr>
                        <a:t>Ekg</a:t>
                      </a:r>
                      <a:r>
                        <a:rPr lang="zh-CN" altLang="en-US" sz="1600" b="0" dirty="0" smtClean="0">
                          <a:solidFill>
                            <a:srgbClr val="0000FF"/>
                          </a:solidFill>
                          <a:latin typeface="微软雅黑" pitchFamily="34" charset="-122"/>
                          <a:ea typeface="微软雅黑" pitchFamily="34" charset="-122"/>
                        </a:rPr>
                        <a:t>）不高于</a:t>
                      </a:r>
                      <a:r>
                        <a:rPr lang="en-US" altLang="zh-CN" sz="1600" b="0" dirty="0" smtClean="0">
                          <a:solidFill>
                            <a:srgbClr val="0000FF"/>
                          </a:solidFill>
                          <a:latin typeface="微软雅黑" pitchFamily="34" charset="-122"/>
                          <a:ea typeface="微软雅黑" pitchFamily="34" charset="-122"/>
                        </a:rPr>
                        <a:t>0.19Wh/km·kg</a:t>
                      </a:r>
                      <a:r>
                        <a:rPr lang="zh-CN" altLang="en-US" sz="1600" b="0" dirty="0" smtClean="0">
                          <a:solidFill>
                            <a:srgbClr val="0000FF"/>
                          </a:solidFill>
                          <a:latin typeface="微软雅黑" pitchFamily="34" charset="-122"/>
                          <a:ea typeface="微软雅黑" pitchFamily="34" charset="-122"/>
                        </a:rPr>
                        <a:t>，</a:t>
                      </a:r>
                      <a:r>
                        <a:rPr lang="zh-CN" altLang="en-US" sz="1600" b="1" dirty="0" smtClean="0">
                          <a:solidFill>
                            <a:srgbClr val="0000FF"/>
                          </a:solidFill>
                          <a:latin typeface="微软雅黑" pitchFamily="34" charset="-122"/>
                          <a:ea typeface="微软雅黑" pitchFamily="34" charset="-122"/>
                        </a:rPr>
                        <a:t>电池系统能量密度不低于</a:t>
                      </a:r>
                      <a:r>
                        <a:rPr lang="en-US" altLang="zh-CN" sz="1600" b="1" dirty="0" smtClean="0">
                          <a:solidFill>
                            <a:srgbClr val="0000FF"/>
                          </a:solidFill>
                          <a:latin typeface="微软雅黑" pitchFamily="34" charset="-122"/>
                          <a:ea typeface="微软雅黑" pitchFamily="34" charset="-122"/>
                        </a:rPr>
                        <a:t>135Wh/kg</a:t>
                      </a:r>
                      <a:r>
                        <a:rPr lang="zh-CN" altLang="en-US" sz="1600" b="0" dirty="0" smtClean="0">
                          <a:latin typeface="微软雅黑" pitchFamily="34" charset="-122"/>
                          <a:ea typeface="微软雅黑" pitchFamily="34" charset="-122"/>
                        </a:rPr>
                        <a:t>，续驶里程不低于</a:t>
                      </a:r>
                      <a:r>
                        <a:rPr lang="en-US" altLang="zh-CN" sz="1600" b="0" dirty="0" smtClean="0">
                          <a:latin typeface="微软雅黑" pitchFamily="34" charset="-122"/>
                          <a:ea typeface="微软雅黑" pitchFamily="34" charset="-122"/>
                        </a:rPr>
                        <a:t>200</a:t>
                      </a:r>
                      <a:r>
                        <a:rPr lang="zh-CN" altLang="en-US" sz="1600" b="0" dirty="0" smtClean="0">
                          <a:latin typeface="微软雅黑" pitchFamily="34" charset="-122"/>
                          <a:ea typeface="微软雅黑" pitchFamily="34" charset="-122"/>
                        </a:rPr>
                        <a:t>公里（等速法）。</a:t>
                      </a:r>
                      <a:endParaRPr lang="zh-CN" altLang="en-US" sz="1600" b="0" dirty="0">
                        <a:latin typeface="微软雅黑" pitchFamily="34" charset="-122"/>
                        <a:ea typeface="微软雅黑" pitchFamily="34"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0" dirty="0" smtClean="0">
                          <a:solidFill>
                            <a:srgbClr val="0000FF"/>
                          </a:solidFill>
                          <a:latin typeface="微软雅黑" pitchFamily="34" charset="-122"/>
                          <a:ea typeface="微软雅黑" pitchFamily="34" charset="-122"/>
                        </a:rPr>
                        <a:t>单位载质量能量消耗量（</a:t>
                      </a:r>
                      <a:r>
                        <a:rPr lang="en-US" altLang="zh-CN" sz="1600" b="0" dirty="0" err="1" smtClean="0">
                          <a:solidFill>
                            <a:srgbClr val="0000FF"/>
                          </a:solidFill>
                          <a:latin typeface="微软雅黑" pitchFamily="34" charset="-122"/>
                          <a:ea typeface="微软雅黑" pitchFamily="34" charset="-122"/>
                        </a:rPr>
                        <a:t>Ekg</a:t>
                      </a:r>
                      <a:r>
                        <a:rPr lang="zh-CN" altLang="en-US" sz="1600" b="0" dirty="0" smtClean="0">
                          <a:solidFill>
                            <a:srgbClr val="0000FF"/>
                          </a:solidFill>
                          <a:latin typeface="微软雅黑" pitchFamily="34" charset="-122"/>
                          <a:ea typeface="微软雅黑" pitchFamily="34" charset="-122"/>
                        </a:rPr>
                        <a:t>）不高于</a:t>
                      </a:r>
                      <a:r>
                        <a:rPr lang="en-US" altLang="zh-CN" sz="1600" b="0" dirty="0" smtClean="0">
                          <a:solidFill>
                            <a:srgbClr val="0000FF"/>
                          </a:solidFill>
                          <a:latin typeface="微软雅黑" pitchFamily="34" charset="-122"/>
                          <a:ea typeface="微软雅黑" pitchFamily="34" charset="-122"/>
                        </a:rPr>
                        <a:t>0.21Wh/km·kg</a:t>
                      </a:r>
                      <a:r>
                        <a:rPr lang="zh-CN" altLang="en-US" sz="1600" b="0" dirty="0" smtClean="0">
                          <a:latin typeface="微软雅黑" pitchFamily="34" charset="-122"/>
                          <a:ea typeface="微软雅黑" pitchFamily="34" charset="-122"/>
                        </a:rPr>
                        <a:t>，</a:t>
                      </a:r>
                      <a:r>
                        <a:rPr lang="en-US" altLang="zh-CN" sz="1600" b="0" dirty="0" smtClean="0">
                          <a:latin typeface="微软雅黑" pitchFamily="34" charset="-122"/>
                          <a:ea typeface="微软雅黑" pitchFamily="34" charset="-122"/>
                        </a:rPr>
                        <a:t>0.15-0.21</a:t>
                      </a:r>
                      <a:r>
                        <a:rPr lang="zh-CN" altLang="en-US" sz="1600" b="0" dirty="0" smtClean="0">
                          <a:latin typeface="微软雅黑" pitchFamily="34" charset="-122"/>
                          <a:ea typeface="微软雅黑" pitchFamily="34" charset="-122"/>
                        </a:rPr>
                        <a:t>（含）</a:t>
                      </a:r>
                      <a:r>
                        <a:rPr lang="en-US" altLang="zh-CN" sz="1600" b="0" dirty="0" err="1" smtClean="0">
                          <a:latin typeface="微软雅黑" pitchFamily="34" charset="-122"/>
                          <a:ea typeface="微软雅黑" pitchFamily="34" charset="-122"/>
                        </a:rPr>
                        <a:t>Wh/km·kg</a:t>
                      </a:r>
                      <a:r>
                        <a:rPr lang="zh-CN" altLang="en-US" sz="1600" b="0" dirty="0" smtClean="0">
                          <a:latin typeface="微软雅黑" pitchFamily="34" charset="-122"/>
                          <a:ea typeface="微软雅黑" pitchFamily="34" charset="-122"/>
                        </a:rPr>
                        <a:t>的车型按</a:t>
                      </a:r>
                      <a:r>
                        <a:rPr lang="en-US" altLang="zh-CN" sz="1600" b="0" dirty="0" smtClean="0">
                          <a:latin typeface="微软雅黑" pitchFamily="34" charset="-122"/>
                          <a:ea typeface="微软雅黑" pitchFamily="34" charset="-122"/>
                        </a:rPr>
                        <a:t>1</a:t>
                      </a:r>
                      <a:r>
                        <a:rPr lang="zh-CN" altLang="en-US" sz="1600" b="0" dirty="0" smtClean="0">
                          <a:latin typeface="微软雅黑" pitchFamily="34" charset="-122"/>
                          <a:ea typeface="微软雅黑" pitchFamily="34" charset="-122"/>
                        </a:rPr>
                        <a:t>倍补贴，</a:t>
                      </a:r>
                      <a:r>
                        <a:rPr lang="en-US" altLang="zh-CN" sz="1600" b="0" dirty="0" smtClean="0">
                          <a:latin typeface="微软雅黑" pitchFamily="34" charset="-122"/>
                          <a:ea typeface="微软雅黑" pitchFamily="34" charset="-122"/>
                        </a:rPr>
                        <a:t>0.15Wh/km·kg</a:t>
                      </a:r>
                      <a:r>
                        <a:rPr lang="zh-CN" altLang="en-US" sz="1600" b="0" dirty="0" smtClean="0">
                          <a:latin typeface="微软雅黑" pitchFamily="34" charset="-122"/>
                          <a:ea typeface="微软雅黑" pitchFamily="34" charset="-122"/>
                        </a:rPr>
                        <a:t>及以下的车型按</a:t>
                      </a:r>
                      <a:r>
                        <a:rPr lang="en-US" altLang="zh-CN" sz="1600" b="0" dirty="0" smtClean="0">
                          <a:latin typeface="微软雅黑" pitchFamily="34" charset="-122"/>
                          <a:ea typeface="微软雅黑" pitchFamily="34" charset="-122"/>
                        </a:rPr>
                        <a:t>1.1</a:t>
                      </a:r>
                      <a:r>
                        <a:rPr lang="zh-CN" altLang="en-US" sz="1600" b="0" dirty="0" smtClean="0">
                          <a:latin typeface="微软雅黑" pitchFamily="34" charset="-122"/>
                          <a:ea typeface="微软雅黑" pitchFamily="34" charset="-122"/>
                        </a:rPr>
                        <a:t>倍补贴。</a:t>
                      </a:r>
                    </a:p>
                  </a:txBody>
                  <a:tcPr anchor="ctr"/>
                </a:tc>
              </a:tr>
              <a:tr h="513747">
                <a:tc>
                  <a:txBody>
                    <a:bodyPr/>
                    <a:lstStyle/>
                    <a:p>
                      <a:pPr algn="ctr"/>
                      <a:r>
                        <a:rPr lang="en-US" altLang="zh-CN" sz="1600" b="0" dirty="0" smtClean="0">
                          <a:latin typeface="微软雅黑" pitchFamily="34" charset="-122"/>
                          <a:ea typeface="微软雅黑" pitchFamily="34" charset="-122"/>
                        </a:rPr>
                        <a:t>2</a:t>
                      </a:r>
                      <a:endParaRPr lang="zh-CN" altLang="en-US" sz="1600" b="0" dirty="0">
                        <a:latin typeface="微软雅黑" pitchFamily="34" charset="-122"/>
                        <a:ea typeface="微软雅黑" pitchFamily="34"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0" dirty="0" smtClean="0">
                          <a:latin typeface="微软雅黑" pitchFamily="34" charset="-122"/>
                          <a:ea typeface="微软雅黑" pitchFamily="34" charset="-122"/>
                        </a:rPr>
                        <a:t>快充类纯电动客车快充倍率要高于</a:t>
                      </a:r>
                      <a:r>
                        <a:rPr lang="en-US" altLang="zh-CN" sz="1600" b="0" dirty="0" smtClean="0">
                          <a:latin typeface="微软雅黑" pitchFamily="34" charset="-122"/>
                          <a:ea typeface="微软雅黑" pitchFamily="34" charset="-122"/>
                        </a:rPr>
                        <a:t>3C</a:t>
                      </a:r>
                      <a:r>
                        <a:rPr lang="zh-CN" altLang="en-US" sz="1600" b="0" dirty="0" smtClean="0">
                          <a:latin typeface="微软雅黑" pitchFamily="34" charset="-122"/>
                          <a:ea typeface="微软雅黑" pitchFamily="34" charset="-122"/>
                        </a:rPr>
                        <a:t>。</a:t>
                      </a:r>
                      <a:endParaRPr lang="zh-CN" altLang="en-US" sz="1600" b="0" dirty="0">
                        <a:latin typeface="微软雅黑" pitchFamily="34" charset="-122"/>
                        <a:ea typeface="微软雅黑" pitchFamily="34"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0" dirty="0" smtClean="0">
                          <a:latin typeface="微软雅黑" pitchFamily="34" charset="-122"/>
                          <a:ea typeface="微软雅黑" pitchFamily="34" charset="-122"/>
                        </a:rPr>
                        <a:t>快充类纯电动客车快充倍率要高于</a:t>
                      </a:r>
                      <a:r>
                        <a:rPr lang="en-US" altLang="zh-CN" sz="1600" b="0" dirty="0" smtClean="0">
                          <a:latin typeface="微软雅黑" pitchFamily="34" charset="-122"/>
                          <a:ea typeface="微软雅黑" pitchFamily="34" charset="-122"/>
                        </a:rPr>
                        <a:t>3C</a:t>
                      </a:r>
                      <a:r>
                        <a:rPr lang="zh-CN" altLang="en-US" sz="1600" b="0" dirty="0" smtClean="0">
                          <a:latin typeface="微软雅黑" pitchFamily="34" charset="-122"/>
                          <a:ea typeface="微软雅黑" pitchFamily="34" charset="-122"/>
                        </a:rPr>
                        <a:t>。</a:t>
                      </a:r>
                      <a:endParaRPr lang="zh-CN" altLang="en-US" sz="1600" b="0" dirty="0">
                        <a:latin typeface="微软雅黑" pitchFamily="34" charset="-122"/>
                        <a:ea typeface="微软雅黑" pitchFamily="34" charset="-122"/>
                      </a:endParaRPr>
                    </a:p>
                  </a:txBody>
                  <a:tcPr anchor="ctr"/>
                </a:tc>
              </a:tr>
              <a:tr h="1210236">
                <a:tc>
                  <a:txBody>
                    <a:bodyPr/>
                    <a:lstStyle/>
                    <a:p>
                      <a:pPr algn="ctr"/>
                      <a:r>
                        <a:rPr lang="en-US" altLang="zh-CN" sz="1600" b="0" dirty="0" smtClean="0">
                          <a:latin typeface="微软雅黑" pitchFamily="34" charset="-122"/>
                          <a:ea typeface="微软雅黑" pitchFamily="34" charset="-122"/>
                        </a:rPr>
                        <a:t>3</a:t>
                      </a:r>
                      <a:endParaRPr lang="zh-CN" altLang="en-US" sz="1600" b="0" dirty="0">
                        <a:latin typeface="微软雅黑" pitchFamily="34" charset="-122"/>
                        <a:ea typeface="微软雅黑" pitchFamily="34"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0" dirty="0" smtClean="0">
                          <a:latin typeface="微软雅黑" pitchFamily="34" charset="-122"/>
                          <a:ea typeface="微软雅黑" pitchFamily="34" charset="-122"/>
                        </a:rPr>
                        <a:t>插电式混合动力客车（含增程式）节油率水平要高于</a:t>
                      </a:r>
                      <a:r>
                        <a:rPr lang="en-US" altLang="zh-CN" sz="1600" b="0" dirty="0" smtClean="0">
                          <a:latin typeface="微软雅黑" pitchFamily="34" charset="-122"/>
                          <a:ea typeface="微软雅黑" pitchFamily="34" charset="-122"/>
                        </a:rPr>
                        <a:t>60%</a:t>
                      </a:r>
                      <a:r>
                        <a:rPr lang="zh-CN" altLang="en-US" sz="1600" b="0" dirty="0" smtClean="0">
                          <a:latin typeface="微软雅黑" pitchFamily="34" charset="-122"/>
                          <a:ea typeface="微软雅黑" pitchFamily="34" charset="-122"/>
                        </a:rPr>
                        <a:t>。对于燃用气体燃料的插电式混合动力客车，以油电混合动力客车为基准按照一定比例进行折算。插电式混合动力客车（含增程式）纯电续驶里程不低于</a:t>
                      </a:r>
                      <a:r>
                        <a:rPr lang="en-US" altLang="zh-CN" sz="1600" b="0" dirty="0" smtClean="0">
                          <a:latin typeface="微软雅黑" pitchFamily="34" charset="-122"/>
                          <a:ea typeface="微软雅黑" pitchFamily="34" charset="-122"/>
                        </a:rPr>
                        <a:t>50</a:t>
                      </a:r>
                      <a:r>
                        <a:rPr lang="zh-CN" altLang="en-US" sz="1600" b="0" dirty="0" smtClean="0">
                          <a:latin typeface="微软雅黑" pitchFamily="34" charset="-122"/>
                          <a:ea typeface="微软雅黑" pitchFamily="34" charset="-122"/>
                        </a:rPr>
                        <a:t>公里（等速法）。</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0" dirty="0" smtClean="0">
                          <a:latin typeface="微软雅黑" pitchFamily="34" charset="-122"/>
                          <a:ea typeface="微软雅黑" pitchFamily="34" charset="-122"/>
                        </a:rPr>
                        <a:t>纯电动客车（不含快充类纯电动客车）续驶里程不低于</a:t>
                      </a:r>
                      <a:r>
                        <a:rPr lang="en-US" altLang="zh-CN" sz="1600" b="0" dirty="0" smtClean="0">
                          <a:latin typeface="微软雅黑" pitchFamily="34" charset="-122"/>
                          <a:ea typeface="微软雅黑" pitchFamily="34" charset="-122"/>
                        </a:rPr>
                        <a:t>200</a:t>
                      </a:r>
                      <a:r>
                        <a:rPr lang="zh-CN" altLang="en-US" sz="1600" b="0" dirty="0" smtClean="0">
                          <a:latin typeface="微软雅黑" pitchFamily="34" charset="-122"/>
                          <a:ea typeface="微软雅黑" pitchFamily="34" charset="-122"/>
                        </a:rPr>
                        <a:t>公里（等速法）。插电式混合动力（含增程式）客车纯电续驶里程不低于</a:t>
                      </a:r>
                      <a:r>
                        <a:rPr lang="en-US" altLang="zh-CN" sz="1600" b="0" dirty="0" smtClean="0">
                          <a:latin typeface="微软雅黑" pitchFamily="34" charset="-122"/>
                          <a:ea typeface="微软雅黑" pitchFamily="34" charset="-122"/>
                        </a:rPr>
                        <a:t>50</a:t>
                      </a:r>
                      <a:r>
                        <a:rPr lang="zh-CN" altLang="en-US" sz="1600" b="0" dirty="0" smtClean="0">
                          <a:latin typeface="微软雅黑" pitchFamily="34" charset="-122"/>
                          <a:ea typeface="微软雅黑" pitchFamily="34" charset="-122"/>
                        </a:rPr>
                        <a:t>公里（等速法）。</a:t>
                      </a:r>
                    </a:p>
                  </a:txBody>
                  <a:tcPr anchor="ctr"/>
                </a:tc>
              </a:tr>
              <a:tr h="667490">
                <a:tc>
                  <a:txBody>
                    <a:bodyPr/>
                    <a:lstStyle/>
                    <a:p>
                      <a:pPr algn="ctr"/>
                      <a:r>
                        <a:rPr lang="en-US" altLang="zh-CN" sz="1600" b="0" dirty="0" smtClean="0">
                          <a:latin typeface="微软雅黑" pitchFamily="34" charset="-122"/>
                          <a:ea typeface="微软雅黑" pitchFamily="34" charset="-122"/>
                        </a:rPr>
                        <a:t>4</a:t>
                      </a:r>
                      <a:endParaRPr lang="zh-CN" altLang="en-US" sz="1600" b="0" dirty="0">
                        <a:latin typeface="微软雅黑" pitchFamily="34" charset="-122"/>
                        <a:ea typeface="微软雅黑" pitchFamily="34"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0" dirty="0" smtClean="0">
                          <a:latin typeface="微软雅黑" pitchFamily="34" charset="-122"/>
                          <a:ea typeface="微软雅黑" pitchFamily="34" charset="-122"/>
                        </a:rPr>
                        <a:t>取消新能源客车电池系统总质量占整车整备质量比例（</a:t>
                      </a:r>
                      <a:r>
                        <a:rPr lang="en-US" altLang="zh-CN" sz="1600" b="0" dirty="0" smtClean="0">
                          <a:latin typeface="微软雅黑" pitchFamily="34" charset="-122"/>
                          <a:ea typeface="微软雅黑" pitchFamily="34" charset="-122"/>
                        </a:rPr>
                        <a:t>m/m</a:t>
                      </a:r>
                      <a:r>
                        <a:rPr lang="zh-CN" altLang="en-US" sz="1600" b="0" dirty="0" smtClean="0">
                          <a:latin typeface="微软雅黑" pitchFamily="34" charset="-122"/>
                          <a:ea typeface="微软雅黑" pitchFamily="34" charset="-122"/>
                        </a:rPr>
                        <a:t>）不高于</a:t>
                      </a:r>
                      <a:r>
                        <a:rPr lang="en-US" altLang="zh-CN" sz="1600" b="0" dirty="0" smtClean="0">
                          <a:latin typeface="微软雅黑" pitchFamily="34" charset="-122"/>
                          <a:ea typeface="微软雅黑" pitchFamily="34" charset="-122"/>
                        </a:rPr>
                        <a:t>20%</a:t>
                      </a:r>
                      <a:r>
                        <a:rPr lang="zh-CN" altLang="en-US" sz="1600" b="0" dirty="0" smtClean="0">
                          <a:latin typeface="微软雅黑" pitchFamily="34" charset="-122"/>
                          <a:ea typeface="微软雅黑" pitchFamily="34" charset="-122"/>
                        </a:rPr>
                        <a:t>的门槛要求。</a:t>
                      </a:r>
                      <a:endParaRPr lang="zh-CN" altLang="en-US" sz="1600" b="0" dirty="0">
                        <a:latin typeface="微软雅黑" pitchFamily="34" charset="-122"/>
                        <a:ea typeface="微软雅黑" pitchFamily="34"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0" dirty="0" smtClean="0">
                          <a:latin typeface="微软雅黑" pitchFamily="34" charset="-122"/>
                          <a:ea typeface="微软雅黑" pitchFamily="34" charset="-122"/>
                        </a:rPr>
                        <a:t>非快充类纯电动客车</a:t>
                      </a:r>
                      <a:r>
                        <a:rPr lang="zh-CN" altLang="en-US" sz="1600" b="1" dirty="0" smtClean="0">
                          <a:solidFill>
                            <a:srgbClr val="0000FF"/>
                          </a:solidFill>
                          <a:latin typeface="微软雅黑" pitchFamily="34" charset="-122"/>
                          <a:ea typeface="微软雅黑" pitchFamily="34" charset="-122"/>
                        </a:rPr>
                        <a:t>电池系统能量密度要高于</a:t>
                      </a:r>
                      <a:r>
                        <a:rPr lang="en-US" altLang="zh-CN" sz="1600" b="1" dirty="0" smtClean="0">
                          <a:solidFill>
                            <a:srgbClr val="0000FF"/>
                          </a:solidFill>
                          <a:latin typeface="微软雅黑" pitchFamily="34" charset="-122"/>
                          <a:ea typeface="微软雅黑" pitchFamily="34" charset="-122"/>
                        </a:rPr>
                        <a:t>115Wh/kg</a:t>
                      </a:r>
                      <a:r>
                        <a:rPr lang="zh-CN" altLang="en-US" sz="1600" b="0" dirty="0" smtClean="0">
                          <a:latin typeface="微软雅黑" pitchFamily="34" charset="-122"/>
                          <a:ea typeface="微软雅黑" pitchFamily="34" charset="-122"/>
                        </a:rPr>
                        <a:t>，插电式混合动力（含增程式）客车节油率水平要高于</a:t>
                      </a:r>
                      <a:r>
                        <a:rPr lang="en-US" altLang="zh-CN" sz="1600" b="0" dirty="0" smtClean="0">
                          <a:latin typeface="微软雅黑" pitchFamily="34" charset="-122"/>
                          <a:ea typeface="微软雅黑" pitchFamily="34" charset="-122"/>
                        </a:rPr>
                        <a:t>60%</a:t>
                      </a:r>
                      <a:r>
                        <a:rPr lang="zh-CN" altLang="en-US" sz="1600" b="0" dirty="0" smtClean="0">
                          <a:latin typeface="微软雅黑" pitchFamily="34" charset="-122"/>
                          <a:ea typeface="微软雅黑" pitchFamily="34" charset="-122"/>
                        </a:rPr>
                        <a:t>。</a:t>
                      </a:r>
                      <a:endParaRPr lang="zh-CN" altLang="en-US" sz="1600" b="0" dirty="0">
                        <a:latin typeface="微软雅黑" pitchFamily="34" charset="-122"/>
                        <a:ea typeface="微软雅黑" pitchFamily="34" charset="-122"/>
                      </a:endParaRPr>
                    </a:p>
                  </a:txBody>
                  <a:tcPr anchor="ctr"/>
                </a:tc>
              </a:tr>
            </a:tbl>
          </a:graphicData>
        </a:graphic>
      </p:graphicFrame>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20"/>
            <a:ext cx="11953031" cy="867930"/>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第一、优化技术指标，坚持“扶优扶强”（</a:t>
            </a: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eaLnBrk="1">
              <a:lnSpc>
                <a:spcPct val="140000"/>
              </a:lnSpc>
            </a:pPr>
            <a:r>
              <a:rPr lang="zh-CN" altLang="en-US" sz="16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en-US" altLang="zh-CN" sz="16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6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年新政策中新能源货车技术要求与</a:t>
            </a:r>
            <a:r>
              <a:rPr lang="en-US" altLang="zh-CN" sz="16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6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年技术要求对比：</a:t>
            </a: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第二部</a:t>
            </a:r>
            <a:r>
              <a:rPr lang="zh-CN" altLang="en-US" sz="2400" b="1" dirty="0">
                <a:solidFill>
                  <a:schemeClr val="bg1"/>
                </a:solidFill>
                <a:ea typeface="微软雅黑" panose="020B0503020204020204" pitchFamily="34" charset="-122"/>
              </a:rPr>
              <a:t>分</a:t>
            </a:r>
          </a:p>
        </p:txBody>
      </p:sp>
      <p:sp>
        <p:nvSpPr>
          <p:cNvPr id="11" name="TextBox 10"/>
          <p:cNvSpPr txBox="1"/>
          <p:nvPr/>
        </p:nvSpPr>
        <p:spPr>
          <a:xfrm>
            <a:off x="1964879" y="375965"/>
            <a:ext cx="8928992" cy="584775"/>
          </a:xfrm>
          <a:prstGeom prst="rect">
            <a:avLst/>
          </a:prstGeom>
          <a:noFill/>
        </p:spPr>
        <p:txBody>
          <a:bodyPr wrap="square" rtlCol="0">
            <a:spAutoFit/>
          </a:bodyPr>
          <a:lstStyle/>
          <a:p>
            <a:pPr algn="ctr"/>
            <a:r>
              <a:rPr lang="zh-CN" altLang="en-US" sz="3200" b="1" dirty="0" smtClean="0">
                <a:solidFill>
                  <a:srgbClr val="8F0000"/>
                </a:solidFill>
                <a:latin typeface="黑体" pitchFamily="49" charset="-122"/>
                <a:ea typeface="黑体" pitchFamily="49" charset="-122"/>
                <a:cs typeface="微软雅黑" panose="020B0503020204020204" pitchFamily="34" charset="-122"/>
                <a:sym typeface="+mn-ea"/>
              </a:rPr>
              <a:t>进一步调整完善新能源汽车补贴政策的主要内容</a:t>
            </a:r>
            <a:endParaRPr lang="zh-CN" altLang="en-US" sz="3200" b="1" dirty="0">
              <a:solidFill>
                <a:srgbClr val="8F0000"/>
              </a:solidFill>
              <a:latin typeface="黑体" pitchFamily="49" charset="-122"/>
              <a:ea typeface="黑体" pitchFamily="49" charset="-122"/>
            </a:endParaRPr>
          </a:p>
        </p:txBody>
      </p:sp>
      <p:graphicFrame>
        <p:nvGraphicFramePr>
          <p:cNvPr id="12" name="表格 11"/>
          <p:cNvGraphicFramePr>
            <a:graphicFrameLocks noGrp="1"/>
          </p:cNvGraphicFramePr>
          <p:nvPr/>
        </p:nvGraphicFramePr>
        <p:xfrm>
          <a:off x="596727" y="2301386"/>
          <a:ext cx="11519999" cy="3218126"/>
        </p:xfrm>
        <a:graphic>
          <a:graphicData uri="http://schemas.openxmlformats.org/drawingml/2006/table">
            <a:tbl>
              <a:tblPr firstRow="1" bandRow="1">
                <a:tableStyleId>{5C22544A-7EE6-4342-B048-85BDC9FD1C3A}</a:tableStyleId>
              </a:tblPr>
              <a:tblGrid>
                <a:gridCol w="863999"/>
                <a:gridCol w="5328000"/>
                <a:gridCol w="5328000"/>
              </a:tblGrid>
              <a:tr h="568594">
                <a:tc>
                  <a:txBody>
                    <a:bodyPr/>
                    <a:lstStyle/>
                    <a:p>
                      <a:pPr algn="ctr"/>
                      <a:r>
                        <a:rPr lang="zh-CN" altLang="en-US" sz="1600" dirty="0" smtClean="0">
                          <a:latin typeface="微软雅黑" pitchFamily="34" charset="-122"/>
                          <a:ea typeface="微软雅黑" pitchFamily="34" charset="-122"/>
                        </a:rPr>
                        <a:t>序号</a:t>
                      </a:r>
                      <a:endParaRPr lang="zh-CN" altLang="en-US" sz="1600" dirty="0">
                        <a:latin typeface="微软雅黑" pitchFamily="34" charset="-122"/>
                        <a:ea typeface="微软雅黑" pitchFamily="34" charset="-122"/>
                      </a:endParaRPr>
                    </a:p>
                  </a:txBody>
                  <a:tcPr anchor="ctr"/>
                </a:tc>
                <a:tc>
                  <a:txBody>
                    <a:bodyPr/>
                    <a:lstStyle/>
                    <a:p>
                      <a:pPr algn="ctr"/>
                      <a:r>
                        <a:rPr lang="en-US" altLang="zh-CN" sz="1600" dirty="0" smtClean="0">
                          <a:latin typeface="微软雅黑" pitchFamily="34" charset="-122"/>
                          <a:ea typeface="微软雅黑" pitchFamily="34" charset="-122"/>
                        </a:rPr>
                        <a:t>2019</a:t>
                      </a:r>
                      <a:r>
                        <a:rPr lang="zh-CN" altLang="en-US" sz="1600" dirty="0" smtClean="0">
                          <a:latin typeface="微软雅黑" pitchFamily="34" charset="-122"/>
                          <a:ea typeface="微软雅黑" pitchFamily="34" charset="-122"/>
                        </a:rPr>
                        <a:t>年</a:t>
                      </a:r>
                      <a:r>
                        <a:rPr lang="zh-CN" altLang="zh-CN" sz="1600" b="1" kern="1200" dirty="0" smtClean="0">
                          <a:solidFill>
                            <a:schemeClr val="lt1"/>
                          </a:solidFill>
                          <a:latin typeface="微软雅黑" pitchFamily="34" charset="-122"/>
                          <a:ea typeface="微软雅黑" pitchFamily="34" charset="-122"/>
                          <a:cs typeface="+mn-cs"/>
                        </a:rPr>
                        <a:t>新能源</a:t>
                      </a:r>
                      <a:r>
                        <a:rPr lang="zh-CN" altLang="en-US" sz="1600" b="1" kern="1200" dirty="0" smtClean="0">
                          <a:solidFill>
                            <a:schemeClr val="lt1"/>
                          </a:solidFill>
                          <a:latin typeface="微软雅黑" pitchFamily="34" charset="-122"/>
                          <a:ea typeface="微软雅黑" pitchFamily="34" charset="-122"/>
                          <a:cs typeface="+mn-cs"/>
                        </a:rPr>
                        <a:t>货车</a:t>
                      </a:r>
                      <a:r>
                        <a:rPr lang="zh-CN" altLang="zh-CN" sz="1600" b="1" kern="1200" dirty="0" smtClean="0">
                          <a:solidFill>
                            <a:schemeClr val="lt1"/>
                          </a:solidFill>
                          <a:latin typeface="微软雅黑" pitchFamily="34" charset="-122"/>
                          <a:ea typeface="微软雅黑" pitchFamily="34" charset="-122"/>
                          <a:cs typeface="+mn-cs"/>
                        </a:rPr>
                        <a:t>技术要求</a:t>
                      </a:r>
                      <a:endParaRPr lang="zh-CN" altLang="en-US" sz="1600" dirty="0">
                        <a:latin typeface="微软雅黑" pitchFamily="34" charset="-122"/>
                        <a:ea typeface="微软雅黑" pitchFamily="34" charset="-122"/>
                      </a:endParaRPr>
                    </a:p>
                  </a:txBody>
                  <a:tcPr anchor="ctr"/>
                </a:tc>
                <a:tc>
                  <a:txBody>
                    <a:bodyPr/>
                    <a:lstStyle/>
                    <a:p>
                      <a:pPr algn="ctr"/>
                      <a:r>
                        <a:rPr lang="en-US" altLang="zh-CN" sz="1600" dirty="0" smtClean="0">
                          <a:latin typeface="微软雅黑" pitchFamily="34" charset="-122"/>
                          <a:ea typeface="微软雅黑" pitchFamily="34" charset="-122"/>
                        </a:rPr>
                        <a:t>2018</a:t>
                      </a:r>
                      <a:r>
                        <a:rPr lang="zh-CN" altLang="en-US" sz="1600" dirty="0" smtClean="0">
                          <a:latin typeface="微软雅黑" pitchFamily="34" charset="-122"/>
                          <a:ea typeface="微软雅黑" pitchFamily="34" charset="-122"/>
                        </a:rPr>
                        <a:t>年</a:t>
                      </a:r>
                      <a:r>
                        <a:rPr lang="zh-CN" altLang="zh-CN" sz="1600" b="1" kern="1200" dirty="0" smtClean="0">
                          <a:solidFill>
                            <a:schemeClr val="lt1"/>
                          </a:solidFill>
                          <a:latin typeface="微软雅黑" pitchFamily="34" charset="-122"/>
                          <a:ea typeface="微软雅黑" pitchFamily="34" charset="-122"/>
                          <a:cs typeface="+mn-cs"/>
                        </a:rPr>
                        <a:t>新能源</a:t>
                      </a:r>
                      <a:r>
                        <a:rPr lang="zh-CN" altLang="en-US" sz="1600" b="1" kern="1200" dirty="0" smtClean="0">
                          <a:solidFill>
                            <a:schemeClr val="lt1"/>
                          </a:solidFill>
                          <a:latin typeface="微软雅黑" pitchFamily="34" charset="-122"/>
                          <a:ea typeface="微软雅黑" pitchFamily="34" charset="-122"/>
                          <a:cs typeface="+mn-cs"/>
                        </a:rPr>
                        <a:t>货车和专用车</a:t>
                      </a:r>
                      <a:r>
                        <a:rPr lang="zh-CN" altLang="zh-CN" sz="1600" b="1" kern="1200" dirty="0" smtClean="0">
                          <a:solidFill>
                            <a:schemeClr val="lt1"/>
                          </a:solidFill>
                          <a:latin typeface="微软雅黑" pitchFamily="34" charset="-122"/>
                          <a:ea typeface="微软雅黑" pitchFamily="34" charset="-122"/>
                          <a:cs typeface="+mn-cs"/>
                        </a:rPr>
                        <a:t>技术要求</a:t>
                      </a:r>
                      <a:endParaRPr lang="zh-CN" altLang="en-US" sz="1600" dirty="0">
                        <a:latin typeface="微软雅黑" pitchFamily="34" charset="-122"/>
                        <a:ea typeface="微软雅黑" pitchFamily="34" charset="-122"/>
                      </a:endParaRPr>
                    </a:p>
                  </a:txBody>
                  <a:tcPr anchor="ctr"/>
                </a:tc>
              </a:tr>
              <a:tr h="388253">
                <a:tc>
                  <a:txBody>
                    <a:bodyPr/>
                    <a:lstStyle/>
                    <a:p>
                      <a:pPr algn="ctr"/>
                      <a:r>
                        <a:rPr lang="en-US" altLang="zh-CN" sz="1400" b="1" dirty="0" smtClean="0"/>
                        <a:t>1</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0" dirty="0" smtClean="0">
                          <a:latin typeface="微软雅黑" pitchFamily="34" charset="-122"/>
                          <a:ea typeface="微软雅黑" pitchFamily="34" charset="-122"/>
                        </a:rPr>
                        <a:t>纯电动货车装载动力电池系统能量密度</a:t>
                      </a:r>
                      <a:r>
                        <a:rPr lang="zh-CN" altLang="en-US" sz="1600" b="0" dirty="0" smtClean="0">
                          <a:solidFill>
                            <a:srgbClr val="0000FF"/>
                          </a:solidFill>
                          <a:latin typeface="微软雅黑" pitchFamily="34" charset="-122"/>
                          <a:ea typeface="微软雅黑" pitchFamily="34" charset="-122"/>
                        </a:rPr>
                        <a:t>不低于</a:t>
                      </a:r>
                      <a:r>
                        <a:rPr lang="en-US" altLang="zh-CN" sz="1600" b="0" dirty="0" smtClean="0">
                          <a:solidFill>
                            <a:srgbClr val="0000FF"/>
                          </a:solidFill>
                          <a:latin typeface="微软雅黑" pitchFamily="34" charset="-122"/>
                          <a:ea typeface="微软雅黑" pitchFamily="34" charset="-122"/>
                        </a:rPr>
                        <a:t>125Wh/kg</a:t>
                      </a:r>
                      <a:r>
                        <a:rPr lang="zh-CN" altLang="en-US" sz="1600" b="0" dirty="0" smtClean="0">
                          <a:latin typeface="微软雅黑" pitchFamily="34" charset="-122"/>
                          <a:ea typeface="微软雅黑" pitchFamily="34" charset="-122"/>
                        </a:rPr>
                        <a:t>。</a:t>
                      </a:r>
                      <a:endParaRPr lang="zh-CN" altLang="en-US" sz="1600" b="0" dirty="0">
                        <a:latin typeface="微软雅黑" pitchFamily="34" charset="-122"/>
                        <a:ea typeface="微软雅黑" pitchFamily="34"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600" kern="1200" dirty="0" smtClean="0">
                          <a:solidFill>
                            <a:schemeClr val="dk1"/>
                          </a:solidFill>
                          <a:latin typeface="微软雅黑" pitchFamily="34" charset="-122"/>
                          <a:ea typeface="微软雅黑" pitchFamily="34" charset="-122"/>
                          <a:cs typeface="+mn-cs"/>
                        </a:rPr>
                        <a:t>装载动力电池系统能量密度</a:t>
                      </a:r>
                      <a:r>
                        <a:rPr lang="zh-CN" altLang="zh-CN" sz="1600" kern="1200" dirty="0" smtClean="0">
                          <a:solidFill>
                            <a:srgbClr val="0000FF"/>
                          </a:solidFill>
                          <a:latin typeface="微软雅黑" pitchFamily="34" charset="-122"/>
                          <a:ea typeface="微软雅黑" pitchFamily="34" charset="-122"/>
                          <a:cs typeface="+mn-cs"/>
                        </a:rPr>
                        <a:t>不低于</a:t>
                      </a:r>
                      <a:r>
                        <a:rPr lang="en-US" altLang="zh-CN" sz="1600" kern="1200" dirty="0" smtClean="0">
                          <a:solidFill>
                            <a:srgbClr val="0000FF"/>
                          </a:solidFill>
                          <a:latin typeface="微软雅黑" pitchFamily="34" charset="-122"/>
                          <a:ea typeface="微软雅黑" pitchFamily="34" charset="-122"/>
                          <a:cs typeface="+mn-cs"/>
                        </a:rPr>
                        <a:t>115Wh/kg</a:t>
                      </a:r>
                      <a:r>
                        <a:rPr lang="zh-CN" altLang="en-US" sz="1600" kern="1200" dirty="0" smtClean="0">
                          <a:solidFill>
                            <a:schemeClr val="dk1"/>
                          </a:solidFill>
                          <a:latin typeface="微软雅黑" pitchFamily="34" charset="-122"/>
                          <a:ea typeface="微软雅黑" pitchFamily="34" charset="-122"/>
                          <a:cs typeface="+mn-cs"/>
                        </a:rPr>
                        <a:t>。</a:t>
                      </a:r>
                      <a:endParaRPr lang="zh-CN" altLang="en-US" sz="1600" b="1" dirty="0" smtClean="0">
                        <a:latin typeface="微软雅黑" pitchFamily="34" charset="-122"/>
                        <a:ea typeface="微软雅黑" pitchFamily="34" charset="-122"/>
                      </a:endParaRPr>
                    </a:p>
                  </a:txBody>
                  <a:tcPr anchor="ctr"/>
                </a:tc>
              </a:tr>
              <a:tr h="804777">
                <a:tc>
                  <a:txBody>
                    <a:bodyPr/>
                    <a:lstStyle/>
                    <a:p>
                      <a:pPr algn="ctr"/>
                      <a:r>
                        <a:rPr lang="en-US" altLang="zh-CN" sz="1400" b="1" dirty="0" smtClean="0"/>
                        <a:t>2</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0" dirty="0" smtClean="0">
                          <a:latin typeface="微软雅黑" pitchFamily="34" charset="-122"/>
                          <a:ea typeface="微软雅黑" pitchFamily="34" charset="-122"/>
                        </a:rPr>
                        <a:t>纯电动货车</a:t>
                      </a:r>
                      <a:r>
                        <a:rPr lang="zh-CN" altLang="en-US" sz="1600" b="0" dirty="0" smtClean="0">
                          <a:solidFill>
                            <a:srgbClr val="0000FF"/>
                          </a:solidFill>
                          <a:latin typeface="微软雅黑" pitchFamily="34" charset="-122"/>
                          <a:ea typeface="微软雅黑" pitchFamily="34" charset="-122"/>
                        </a:rPr>
                        <a:t>单位载质量能量消耗量（</a:t>
                      </a:r>
                      <a:r>
                        <a:rPr lang="en-US" altLang="zh-CN" sz="1600" b="0" dirty="0" err="1" smtClean="0">
                          <a:solidFill>
                            <a:srgbClr val="0000FF"/>
                          </a:solidFill>
                          <a:latin typeface="微软雅黑" pitchFamily="34" charset="-122"/>
                          <a:ea typeface="微软雅黑" pitchFamily="34" charset="-122"/>
                        </a:rPr>
                        <a:t>Ekg</a:t>
                      </a:r>
                      <a:r>
                        <a:rPr lang="zh-CN" altLang="en-US" sz="1600" b="0" dirty="0" smtClean="0">
                          <a:solidFill>
                            <a:srgbClr val="0000FF"/>
                          </a:solidFill>
                          <a:latin typeface="微软雅黑" pitchFamily="34" charset="-122"/>
                          <a:ea typeface="微软雅黑" pitchFamily="34" charset="-122"/>
                        </a:rPr>
                        <a:t>）不高于</a:t>
                      </a:r>
                      <a:r>
                        <a:rPr lang="en-US" altLang="zh-CN" sz="1600" b="0" dirty="0" smtClean="0">
                          <a:solidFill>
                            <a:srgbClr val="0000FF"/>
                          </a:solidFill>
                          <a:latin typeface="微软雅黑" pitchFamily="34" charset="-122"/>
                          <a:ea typeface="微软雅黑" pitchFamily="34" charset="-122"/>
                        </a:rPr>
                        <a:t>0.30Wh/km·kg</a:t>
                      </a:r>
                      <a:r>
                        <a:rPr lang="zh-CN" altLang="en-US" sz="1600" b="0" dirty="0" smtClean="0">
                          <a:latin typeface="微软雅黑" pitchFamily="34" charset="-122"/>
                          <a:ea typeface="微软雅黑" pitchFamily="34" charset="-122"/>
                        </a:rPr>
                        <a:t>。作业类纯电动专用车吨百公里电耗（按试验质量）不超过</a:t>
                      </a:r>
                      <a:r>
                        <a:rPr lang="en-US" altLang="zh-CN" sz="1600" b="0" dirty="0" smtClean="0">
                          <a:latin typeface="微软雅黑" pitchFamily="34" charset="-122"/>
                          <a:ea typeface="微软雅黑" pitchFamily="34" charset="-122"/>
                        </a:rPr>
                        <a:t>8kWh</a:t>
                      </a:r>
                      <a:r>
                        <a:rPr lang="zh-CN" altLang="en-US" sz="1600" b="0" dirty="0" smtClean="0">
                          <a:latin typeface="微软雅黑" pitchFamily="34" charset="-122"/>
                          <a:ea typeface="微软雅黑" pitchFamily="34" charset="-122"/>
                        </a:rPr>
                        <a:t>。</a:t>
                      </a:r>
                      <a:endParaRPr lang="zh-CN" altLang="en-US" sz="1600" b="0" dirty="0">
                        <a:latin typeface="微软雅黑" pitchFamily="34" charset="-122"/>
                        <a:ea typeface="微软雅黑" pitchFamily="34"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0" dirty="0" smtClean="0">
                          <a:latin typeface="微软雅黑" pitchFamily="34" charset="-122"/>
                          <a:ea typeface="微软雅黑" pitchFamily="34" charset="-122"/>
                        </a:rPr>
                        <a:t>纯电动货车、运输类专用车</a:t>
                      </a:r>
                      <a:r>
                        <a:rPr lang="zh-CN" altLang="en-US" sz="1600" b="0" dirty="0" smtClean="0">
                          <a:solidFill>
                            <a:srgbClr val="0000FF"/>
                          </a:solidFill>
                          <a:latin typeface="微软雅黑" pitchFamily="34" charset="-122"/>
                          <a:ea typeface="微软雅黑" pitchFamily="34" charset="-122"/>
                        </a:rPr>
                        <a:t>单位载质量能量消耗量（</a:t>
                      </a:r>
                      <a:r>
                        <a:rPr lang="en-US" altLang="zh-CN" sz="1600" b="0" dirty="0" err="1" smtClean="0">
                          <a:solidFill>
                            <a:srgbClr val="0000FF"/>
                          </a:solidFill>
                          <a:latin typeface="微软雅黑" pitchFamily="34" charset="-122"/>
                          <a:ea typeface="微软雅黑" pitchFamily="34" charset="-122"/>
                        </a:rPr>
                        <a:t>Ekg</a:t>
                      </a:r>
                      <a:r>
                        <a:rPr lang="zh-CN" altLang="en-US" sz="1600" b="0" dirty="0" smtClean="0">
                          <a:solidFill>
                            <a:srgbClr val="0000FF"/>
                          </a:solidFill>
                          <a:latin typeface="微软雅黑" pitchFamily="34" charset="-122"/>
                          <a:ea typeface="微软雅黑" pitchFamily="34" charset="-122"/>
                        </a:rPr>
                        <a:t>）不高于</a:t>
                      </a:r>
                      <a:r>
                        <a:rPr lang="en-US" altLang="zh-CN" sz="1600" b="0" dirty="0" smtClean="0">
                          <a:solidFill>
                            <a:srgbClr val="0000FF"/>
                          </a:solidFill>
                          <a:latin typeface="微软雅黑" pitchFamily="34" charset="-122"/>
                          <a:ea typeface="微软雅黑" pitchFamily="34" charset="-122"/>
                        </a:rPr>
                        <a:t>0.4Wh/km·kg</a:t>
                      </a:r>
                      <a:r>
                        <a:rPr lang="zh-CN" altLang="en-US" sz="1600" b="0" dirty="0" smtClean="0">
                          <a:latin typeface="微软雅黑" pitchFamily="34" charset="-122"/>
                          <a:ea typeface="微软雅黑" pitchFamily="34" charset="-122"/>
                        </a:rPr>
                        <a:t>，对</a:t>
                      </a:r>
                      <a:r>
                        <a:rPr lang="en-US" altLang="zh-CN" sz="1600" b="0" dirty="0" smtClean="0">
                          <a:latin typeface="微软雅黑" pitchFamily="34" charset="-122"/>
                          <a:ea typeface="微软雅黑" pitchFamily="34" charset="-122"/>
                        </a:rPr>
                        <a:t>0.35-0.4 </a:t>
                      </a:r>
                      <a:r>
                        <a:rPr lang="en-US" altLang="zh-CN" sz="1600" b="0" dirty="0" err="1" smtClean="0">
                          <a:latin typeface="微软雅黑" pitchFamily="34" charset="-122"/>
                          <a:ea typeface="微软雅黑" pitchFamily="34" charset="-122"/>
                        </a:rPr>
                        <a:t>Wh/km·kg</a:t>
                      </a:r>
                      <a:r>
                        <a:rPr lang="zh-CN" altLang="en-US" sz="1600" b="0" dirty="0" smtClean="0">
                          <a:latin typeface="微软雅黑" pitchFamily="34" charset="-122"/>
                          <a:ea typeface="微软雅黑" pitchFamily="34" charset="-122"/>
                        </a:rPr>
                        <a:t>（含）的按</a:t>
                      </a:r>
                      <a:r>
                        <a:rPr lang="en-US" altLang="zh-CN" sz="1600" b="0" dirty="0" smtClean="0">
                          <a:latin typeface="微软雅黑" pitchFamily="34" charset="-122"/>
                          <a:ea typeface="微软雅黑" pitchFamily="34" charset="-122"/>
                        </a:rPr>
                        <a:t>0.2</a:t>
                      </a:r>
                      <a:r>
                        <a:rPr lang="zh-CN" altLang="en-US" sz="1600" b="0" dirty="0" smtClean="0">
                          <a:latin typeface="微软雅黑" pitchFamily="34" charset="-122"/>
                          <a:ea typeface="微软雅黑" pitchFamily="34" charset="-122"/>
                        </a:rPr>
                        <a:t>倍补贴，对</a:t>
                      </a:r>
                      <a:r>
                        <a:rPr lang="en-US" altLang="zh-CN" sz="1600" b="0" dirty="0" smtClean="0">
                          <a:latin typeface="微软雅黑" pitchFamily="34" charset="-122"/>
                          <a:ea typeface="微软雅黑" pitchFamily="34" charset="-122"/>
                        </a:rPr>
                        <a:t>0.35Wh/km·kg</a:t>
                      </a:r>
                      <a:r>
                        <a:rPr lang="zh-CN" altLang="en-US" sz="1600" b="0" dirty="0" smtClean="0">
                          <a:latin typeface="微软雅黑" pitchFamily="34" charset="-122"/>
                          <a:ea typeface="微软雅黑" pitchFamily="34" charset="-122"/>
                        </a:rPr>
                        <a:t>及以下的按</a:t>
                      </a:r>
                      <a:r>
                        <a:rPr lang="en-US" altLang="zh-CN" sz="1600" b="0" dirty="0" smtClean="0">
                          <a:latin typeface="微软雅黑" pitchFamily="34" charset="-122"/>
                          <a:ea typeface="微软雅黑" pitchFamily="34" charset="-122"/>
                        </a:rPr>
                        <a:t>1</a:t>
                      </a:r>
                      <a:r>
                        <a:rPr lang="zh-CN" altLang="en-US" sz="1600" b="0" dirty="0" smtClean="0">
                          <a:latin typeface="微软雅黑" pitchFamily="34" charset="-122"/>
                          <a:ea typeface="微软雅黑" pitchFamily="34" charset="-122"/>
                        </a:rPr>
                        <a:t>倍补贴。</a:t>
                      </a:r>
                      <a:endParaRPr lang="zh-CN" altLang="en-US" sz="1600" b="0" dirty="0">
                        <a:latin typeface="微软雅黑" pitchFamily="34" charset="-122"/>
                        <a:ea typeface="微软雅黑" pitchFamily="34" charset="-122"/>
                      </a:endParaRPr>
                    </a:p>
                  </a:txBody>
                  <a:tcPr anchor="ctr"/>
                </a:tc>
              </a:tr>
              <a:tr h="859199">
                <a:tc>
                  <a:txBody>
                    <a:bodyPr/>
                    <a:lstStyle/>
                    <a:p>
                      <a:pPr algn="ctr"/>
                      <a:r>
                        <a:rPr lang="en-US" altLang="zh-CN" sz="1400" b="1" dirty="0" smtClean="0"/>
                        <a:t>3</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0" dirty="0" smtClean="0">
                          <a:latin typeface="微软雅黑" pitchFamily="34" charset="-122"/>
                          <a:ea typeface="微软雅黑" pitchFamily="34" charset="-122"/>
                        </a:rPr>
                        <a:t>插电式混合动力货车（含增程式）燃料消耗量（不含电能转化的燃料消耗量）与现行的常规燃料消耗量国家标准中对应限值相比小于</a:t>
                      </a:r>
                      <a:r>
                        <a:rPr lang="en-US" altLang="zh-CN" sz="1600" b="0" dirty="0" smtClean="0">
                          <a:latin typeface="微软雅黑" pitchFamily="34" charset="-122"/>
                          <a:ea typeface="微软雅黑" pitchFamily="34" charset="-122"/>
                        </a:rPr>
                        <a:t>60%</a:t>
                      </a:r>
                      <a:r>
                        <a:rPr lang="zh-CN" altLang="en-US" sz="1600" b="0" dirty="0" smtClean="0">
                          <a:latin typeface="微软雅黑" pitchFamily="34" charset="-122"/>
                          <a:ea typeface="微软雅黑" pitchFamily="34" charset="-122"/>
                        </a:rPr>
                        <a:t>。</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6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作业类纯电动专用车吨百公里电耗（按试验质量）不超过</a:t>
                      </a:r>
                      <a:r>
                        <a:rPr kumimoji="0" lang="en-US" altLang="zh-CN" sz="16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8kWh</a:t>
                      </a:r>
                      <a:r>
                        <a:rPr kumimoji="0" lang="zh-CN" altLang="en-US" sz="16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a:t>
                      </a:r>
                    </a:p>
                  </a:txBody>
                  <a:tcPr anchor="ctr"/>
                </a:tc>
              </a:tr>
              <a:tr h="566325">
                <a:tc>
                  <a:txBody>
                    <a:bodyPr/>
                    <a:lstStyle/>
                    <a:p>
                      <a:pPr algn="ctr"/>
                      <a:r>
                        <a:rPr lang="en-US" altLang="zh-CN" sz="1400" b="1" dirty="0" smtClean="0"/>
                        <a:t>4</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600" kern="1200" dirty="0" smtClean="0">
                          <a:solidFill>
                            <a:srgbClr val="0000FF"/>
                          </a:solidFill>
                          <a:latin typeface="微软雅黑" pitchFamily="34" charset="-122"/>
                          <a:ea typeface="微软雅黑" pitchFamily="34" charset="-122"/>
                          <a:cs typeface="+mn-cs"/>
                        </a:rPr>
                        <a:t>纯电动货车续驶里程不低于</a:t>
                      </a:r>
                      <a:r>
                        <a:rPr lang="en-US" altLang="zh-CN" sz="1600" kern="1200" dirty="0" smtClean="0">
                          <a:solidFill>
                            <a:srgbClr val="0000FF"/>
                          </a:solidFill>
                          <a:latin typeface="微软雅黑" pitchFamily="34" charset="-122"/>
                          <a:ea typeface="微软雅黑" pitchFamily="34" charset="-122"/>
                          <a:cs typeface="+mn-cs"/>
                        </a:rPr>
                        <a:t>80</a:t>
                      </a:r>
                      <a:r>
                        <a:rPr lang="zh-CN" altLang="zh-CN" sz="1600" kern="1200" dirty="0" smtClean="0">
                          <a:solidFill>
                            <a:srgbClr val="0000FF"/>
                          </a:solidFill>
                          <a:latin typeface="微软雅黑" pitchFamily="34" charset="-122"/>
                          <a:ea typeface="微软雅黑" pitchFamily="34" charset="-122"/>
                          <a:cs typeface="+mn-cs"/>
                        </a:rPr>
                        <a:t>公里。插电式混合动力货车（含增程式）纯电续驶里程不低于</a:t>
                      </a:r>
                      <a:r>
                        <a:rPr lang="en-US" altLang="zh-CN" sz="1600" kern="1200" dirty="0" smtClean="0">
                          <a:solidFill>
                            <a:srgbClr val="0000FF"/>
                          </a:solidFill>
                          <a:latin typeface="微软雅黑" pitchFamily="34" charset="-122"/>
                          <a:ea typeface="微软雅黑" pitchFamily="34" charset="-122"/>
                          <a:cs typeface="+mn-cs"/>
                        </a:rPr>
                        <a:t>50</a:t>
                      </a:r>
                      <a:r>
                        <a:rPr lang="zh-CN" altLang="zh-CN" sz="1600" kern="1200" dirty="0" smtClean="0">
                          <a:solidFill>
                            <a:srgbClr val="0000FF"/>
                          </a:solidFill>
                          <a:latin typeface="微软雅黑" pitchFamily="34" charset="-122"/>
                          <a:ea typeface="微软雅黑" pitchFamily="34" charset="-122"/>
                          <a:cs typeface="+mn-cs"/>
                        </a:rPr>
                        <a:t>公里</a:t>
                      </a:r>
                      <a:r>
                        <a:rPr lang="zh-CN" altLang="en-US" sz="1600" kern="1200" dirty="0" smtClean="0">
                          <a:solidFill>
                            <a:srgbClr val="0000FF"/>
                          </a:solidFill>
                          <a:latin typeface="微软雅黑" pitchFamily="34" charset="-122"/>
                          <a:ea typeface="微软雅黑" pitchFamily="34" charset="-122"/>
                          <a:cs typeface="+mn-cs"/>
                        </a:rPr>
                        <a:t>。</a:t>
                      </a:r>
                      <a:endParaRPr lang="zh-CN" altLang="en-US" sz="1600" b="1" dirty="0">
                        <a:solidFill>
                          <a:srgbClr val="0000FF"/>
                        </a:solidFill>
                        <a:latin typeface="微软雅黑" pitchFamily="34" charset="-122"/>
                        <a:ea typeface="微软雅黑" pitchFamily="34"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0" dirty="0">
                        <a:latin typeface="微软雅黑" pitchFamily="34" charset="-122"/>
                        <a:ea typeface="微软雅黑" pitchFamily="34" charset="-122"/>
                      </a:endParaRPr>
                    </a:p>
                  </a:txBody>
                  <a:tcPr anchor="ctr"/>
                </a:tc>
              </a:tr>
            </a:tbl>
          </a:graphicData>
        </a:graphic>
      </p:graphicFrame>
      <p:sp>
        <p:nvSpPr>
          <p:cNvPr id="13" name="TextBox 12"/>
          <p:cNvSpPr txBox="1"/>
          <p:nvPr/>
        </p:nvSpPr>
        <p:spPr>
          <a:xfrm>
            <a:off x="668735" y="5560541"/>
            <a:ext cx="11449272" cy="757130"/>
          </a:xfrm>
          <a:prstGeom prst="rect">
            <a:avLst/>
          </a:prstGeom>
          <a:noFill/>
        </p:spPr>
        <p:txBody>
          <a:bodyPr wrap="square" rtlCol="0">
            <a:spAutoFit/>
          </a:bodyPr>
          <a:lstStyle/>
          <a:p>
            <a:pPr>
              <a:lnSpc>
                <a:spcPct val="120000"/>
              </a:lnSpc>
            </a:pPr>
            <a:r>
              <a:rPr lang="zh-CN" altLang="en-US" dirty="0" smtClean="0">
                <a:latin typeface="微软雅黑" pitchFamily="34" charset="-122"/>
                <a:ea typeface="微软雅黑" pitchFamily="34" charset="-122"/>
              </a:rPr>
              <a:t>       （四）新政策明确：燃料电池汽车和新能源公交车补贴政策另行公布。但</a:t>
            </a:r>
            <a:r>
              <a:rPr lang="en-US" altLang="zh-CN" dirty="0" smtClean="0">
                <a:latin typeface="微软雅黑" pitchFamily="34" charset="-122"/>
                <a:ea typeface="微软雅黑" pitchFamily="34" charset="-122"/>
              </a:rPr>
              <a:t>2018</a:t>
            </a:r>
            <a:r>
              <a:rPr lang="zh-CN" altLang="en-US" dirty="0" smtClean="0">
                <a:latin typeface="微软雅黑" pitchFamily="34" charset="-122"/>
                <a:ea typeface="微软雅黑" pitchFamily="34" charset="-122"/>
              </a:rPr>
              <a:t>年政策中包括燃料电池汽车补贴标准和技术要求，看来将在修改后另行公布。</a:t>
            </a:r>
            <a:endParaRPr lang="zh-CN" altLang="en-US" dirty="0">
              <a:latin typeface="微软雅黑" pitchFamily="34" charset="-122"/>
              <a:ea typeface="微软雅黑" pitchFamily="34" charset="-122"/>
            </a:endParaRPr>
          </a:p>
        </p:txBody>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19"/>
            <a:ext cx="11953031" cy="1729704"/>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第二、完善补贴标准，分阶段释放压力（</a:t>
            </a: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新政策确定：根据新能源汽车规模效益、成本下降等因素以及补贴政策退坡退出的规定，降低新能源乘用车、新能源客车、新能源货车补贴标准，促进产业优胜劣汰，防止市场大起大落。</a:t>
            </a:r>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eaLnBrk="1">
              <a:lnSpc>
                <a:spcPct val="140000"/>
              </a:lnSpc>
            </a:pP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（一）新能源乘用车补贴标准。具体如</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下表：                                            </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单位：万元</a:t>
            </a:r>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第二部</a:t>
            </a:r>
            <a:r>
              <a:rPr lang="zh-CN" altLang="en-US" sz="2400" b="1" dirty="0">
                <a:solidFill>
                  <a:schemeClr val="bg1"/>
                </a:solidFill>
                <a:ea typeface="微软雅黑" panose="020B0503020204020204" pitchFamily="34" charset="-122"/>
              </a:rPr>
              <a:t>分</a:t>
            </a:r>
          </a:p>
        </p:txBody>
      </p:sp>
      <p:sp>
        <p:nvSpPr>
          <p:cNvPr id="11" name="TextBox 10"/>
          <p:cNvSpPr txBox="1"/>
          <p:nvPr/>
        </p:nvSpPr>
        <p:spPr>
          <a:xfrm>
            <a:off x="1964879" y="375965"/>
            <a:ext cx="8928992" cy="584775"/>
          </a:xfrm>
          <a:prstGeom prst="rect">
            <a:avLst/>
          </a:prstGeom>
          <a:noFill/>
        </p:spPr>
        <p:txBody>
          <a:bodyPr wrap="square" rtlCol="0">
            <a:spAutoFit/>
          </a:bodyPr>
          <a:lstStyle/>
          <a:p>
            <a:pPr algn="ctr"/>
            <a:r>
              <a:rPr lang="zh-CN" altLang="en-US" sz="3200" b="1" dirty="0" smtClean="0">
                <a:solidFill>
                  <a:srgbClr val="8F0000"/>
                </a:solidFill>
                <a:latin typeface="黑体" pitchFamily="49" charset="-122"/>
                <a:ea typeface="黑体" pitchFamily="49" charset="-122"/>
                <a:cs typeface="微软雅黑" panose="020B0503020204020204" pitchFamily="34" charset="-122"/>
                <a:sym typeface="+mn-ea"/>
              </a:rPr>
              <a:t>进一步调整完善新能源汽车补贴政策的主要内容</a:t>
            </a:r>
            <a:endParaRPr lang="zh-CN" altLang="en-US" sz="3200" b="1" dirty="0">
              <a:solidFill>
                <a:srgbClr val="8F0000"/>
              </a:solidFill>
              <a:latin typeface="黑体" pitchFamily="49" charset="-122"/>
              <a:ea typeface="黑体" pitchFamily="49" charset="-122"/>
            </a:endParaRPr>
          </a:p>
        </p:txBody>
      </p:sp>
      <p:graphicFrame>
        <p:nvGraphicFramePr>
          <p:cNvPr id="12" name="表格 11"/>
          <p:cNvGraphicFramePr>
            <a:graphicFrameLocks noGrp="1"/>
          </p:cNvGraphicFramePr>
          <p:nvPr/>
        </p:nvGraphicFramePr>
        <p:xfrm>
          <a:off x="596727" y="3201017"/>
          <a:ext cx="11593288" cy="3108596"/>
        </p:xfrm>
        <a:graphic>
          <a:graphicData uri="http://schemas.openxmlformats.org/drawingml/2006/table">
            <a:tbl>
              <a:tblPr firstRow="1" bandRow="1">
                <a:tableStyleId>{5C22544A-7EE6-4342-B048-85BDC9FD1C3A}</a:tableStyleId>
              </a:tblPr>
              <a:tblGrid>
                <a:gridCol w="2898322"/>
                <a:gridCol w="3195355"/>
                <a:gridCol w="3195355"/>
                <a:gridCol w="2304256"/>
              </a:tblGrid>
              <a:tr h="487316">
                <a:tc>
                  <a:txBody>
                    <a:bodyPr/>
                    <a:lstStyle/>
                    <a:p>
                      <a:pPr algn="ctr"/>
                      <a:r>
                        <a:rPr lang="zh-CN" altLang="en-US" sz="1600" dirty="0" smtClean="0">
                          <a:latin typeface="微软雅黑" pitchFamily="34" charset="-122"/>
                          <a:ea typeface="微软雅黑" pitchFamily="34" charset="-122"/>
                        </a:rPr>
                        <a:t>车辆类型</a:t>
                      </a:r>
                      <a:endParaRPr lang="zh-CN" altLang="en-US" sz="1600" dirty="0">
                        <a:latin typeface="微软雅黑" pitchFamily="34" charset="-122"/>
                        <a:ea typeface="微软雅黑" pitchFamily="34" charset="-122"/>
                      </a:endParaRPr>
                    </a:p>
                  </a:txBody>
                  <a:tcPr anchor="ctr"/>
                </a:tc>
                <a:tc gridSpan="3">
                  <a:txBody>
                    <a:bodyPr/>
                    <a:lstStyle/>
                    <a:p>
                      <a:pPr algn="ctr"/>
                      <a:r>
                        <a:rPr lang="zh-CN" altLang="zh-CN" sz="1600" b="1" kern="1200" dirty="0" smtClean="0">
                          <a:solidFill>
                            <a:schemeClr val="lt1"/>
                          </a:solidFill>
                          <a:latin typeface="微软雅黑" pitchFamily="34" charset="-122"/>
                          <a:ea typeface="微软雅黑" pitchFamily="34" charset="-122"/>
                          <a:cs typeface="+mn-cs"/>
                        </a:rPr>
                        <a:t>纯电动续驶里程</a:t>
                      </a:r>
                      <a:r>
                        <a:rPr lang="en-US" altLang="zh-CN" sz="1600" b="1" kern="1200" dirty="0" smtClean="0">
                          <a:solidFill>
                            <a:schemeClr val="lt1"/>
                          </a:solidFill>
                          <a:latin typeface="微软雅黑" pitchFamily="34" charset="-122"/>
                          <a:ea typeface="微软雅黑" pitchFamily="34" charset="-122"/>
                          <a:cs typeface="+mn-cs"/>
                        </a:rPr>
                        <a:t>R(</a:t>
                      </a:r>
                      <a:r>
                        <a:rPr lang="zh-CN" altLang="zh-CN" sz="1600" b="1" kern="1200" dirty="0" smtClean="0">
                          <a:solidFill>
                            <a:schemeClr val="lt1"/>
                          </a:solidFill>
                          <a:latin typeface="微软雅黑" pitchFamily="34" charset="-122"/>
                          <a:ea typeface="微软雅黑" pitchFamily="34" charset="-122"/>
                          <a:cs typeface="+mn-cs"/>
                        </a:rPr>
                        <a:t>工况法、公里</a:t>
                      </a:r>
                      <a:r>
                        <a:rPr lang="en-US" altLang="zh-CN" sz="1600" b="1" kern="1200" dirty="0" smtClean="0">
                          <a:solidFill>
                            <a:schemeClr val="lt1"/>
                          </a:solidFill>
                          <a:latin typeface="微软雅黑" pitchFamily="34" charset="-122"/>
                          <a:ea typeface="微软雅黑" pitchFamily="34" charset="-122"/>
                          <a:cs typeface="+mn-cs"/>
                        </a:rPr>
                        <a:t>)</a:t>
                      </a:r>
                      <a:endParaRPr lang="zh-CN" altLang="en-US" sz="1600" dirty="0">
                        <a:latin typeface="微软雅黑" pitchFamily="34" charset="-122"/>
                        <a:ea typeface="微软雅黑" pitchFamily="34" charset="-122"/>
                      </a:endParaRPr>
                    </a:p>
                  </a:txBody>
                  <a:tcPr anchor="ctr"/>
                </a:tc>
                <a:tc hMerge="1">
                  <a:txBody>
                    <a:bodyPr/>
                    <a:lstStyle/>
                    <a:p>
                      <a:pPr algn="ctr"/>
                      <a:endParaRPr lang="zh-CN" altLang="en-US"/>
                    </a:p>
                  </a:txBody>
                  <a:tcPr anchor="ctr"/>
                </a:tc>
                <a:tc hMerge="1">
                  <a:txBody>
                    <a:bodyPr/>
                    <a:lstStyle/>
                    <a:p>
                      <a:pPr algn="ctr"/>
                      <a:endParaRPr lang="zh-CN" altLang="en-US"/>
                    </a:p>
                  </a:txBody>
                  <a:tcPr anchor="ctr"/>
                </a:tc>
              </a:tr>
              <a:tr h="357257">
                <a:tc rowSpan="2">
                  <a:txBody>
                    <a:bodyPr/>
                    <a:lstStyle/>
                    <a:p>
                      <a:pPr algn="ctr"/>
                      <a:r>
                        <a:rPr lang="zh-CN" altLang="en-US" sz="1600" b="1" dirty="0" smtClean="0">
                          <a:latin typeface="微软雅黑" pitchFamily="34" charset="-122"/>
                          <a:ea typeface="微软雅黑" pitchFamily="34" charset="-122"/>
                        </a:rPr>
                        <a:t>纯电动乘用车</a:t>
                      </a:r>
                      <a:endParaRPr lang="zh-CN" altLang="en-US" sz="1600" b="1" dirty="0">
                        <a:latin typeface="微软雅黑" pitchFamily="34" charset="-122"/>
                        <a:ea typeface="微软雅黑" pitchFamily="34" charset="-122"/>
                      </a:endParaRPr>
                    </a:p>
                  </a:txBody>
                  <a:tcPr anchor="ctr"/>
                </a:tc>
                <a:tc>
                  <a:txBody>
                    <a:bodyPr/>
                    <a:lstStyle/>
                    <a:p>
                      <a:pPr algn="ctr"/>
                      <a:r>
                        <a:rPr lang="en-US" altLang="zh-CN" sz="1600" kern="1200" dirty="0" smtClean="0">
                          <a:solidFill>
                            <a:schemeClr val="dk1"/>
                          </a:solidFill>
                          <a:latin typeface="微软雅黑" pitchFamily="34" charset="-122"/>
                          <a:ea typeface="微软雅黑" pitchFamily="34" charset="-122"/>
                          <a:cs typeface="+mn-cs"/>
                        </a:rPr>
                        <a:t>250≤R</a:t>
                      </a:r>
                      <a:r>
                        <a:rPr lang="zh-CN" altLang="zh-CN" sz="1600" kern="1200" dirty="0" smtClean="0">
                          <a:solidFill>
                            <a:schemeClr val="dk1"/>
                          </a:solidFill>
                          <a:latin typeface="微软雅黑" pitchFamily="34" charset="-122"/>
                          <a:ea typeface="微软雅黑" pitchFamily="34" charset="-122"/>
                          <a:cs typeface="+mn-cs"/>
                        </a:rPr>
                        <a:t>＜</a:t>
                      </a:r>
                      <a:r>
                        <a:rPr lang="en-US" altLang="zh-CN" sz="1600" kern="1200" dirty="0" smtClean="0">
                          <a:solidFill>
                            <a:schemeClr val="dk1"/>
                          </a:solidFill>
                          <a:latin typeface="微软雅黑" pitchFamily="34" charset="-122"/>
                          <a:ea typeface="微软雅黑" pitchFamily="34" charset="-122"/>
                          <a:cs typeface="+mn-cs"/>
                        </a:rPr>
                        <a:t>400</a:t>
                      </a:r>
                      <a:endParaRPr lang="zh-CN" altLang="en-US" sz="1600" dirty="0">
                        <a:latin typeface="微软雅黑" pitchFamily="34" charset="-122"/>
                        <a:ea typeface="微软雅黑" pitchFamily="34" charset="-122"/>
                      </a:endParaRPr>
                    </a:p>
                  </a:txBody>
                  <a:tcPr anchor="ctr"/>
                </a:tc>
                <a:tc>
                  <a:txBody>
                    <a:bodyPr/>
                    <a:lstStyle/>
                    <a:p>
                      <a:pPr algn="ctr"/>
                      <a:r>
                        <a:rPr lang="en-US" altLang="zh-CN" sz="1800" kern="1200" dirty="0" smtClean="0">
                          <a:solidFill>
                            <a:schemeClr val="dk1"/>
                          </a:solidFill>
                          <a:latin typeface="微软雅黑" pitchFamily="34" charset="-122"/>
                          <a:ea typeface="微软雅黑" pitchFamily="34" charset="-122"/>
                          <a:cs typeface="+mn-cs"/>
                        </a:rPr>
                        <a:t>R≥400</a:t>
                      </a:r>
                      <a:endParaRPr lang="zh-CN" altLang="en-US" dirty="0">
                        <a:latin typeface="微软雅黑" pitchFamily="34" charset="-122"/>
                        <a:ea typeface="微软雅黑" pitchFamily="34" charset="-122"/>
                      </a:endParaRPr>
                    </a:p>
                  </a:txBody>
                  <a:tcPr anchor="ctr"/>
                </a:tc>
                <a:tc>
                  <a:txBody>
                    <a:bodyPr/>
                    <a:lstStyle/>
                    <a:p>
                      <a:pPr algn="ctr"/>
                      <a:r>
                        <a:rPr lang="en-US" altLang="zh-CN" sz="1800" kern="1200" dirty="0" smtClean="0">
                          <a:solidFill>
                            <a:schemeClr val="dk1"/>
                          </a:solidFill>
                          <a:latin typeface="微软雅黑" pitchFamily="34" charset="-122"/>
                          <a:ea typeface="微软雅黑" pitchFamily="34" charset="-122"/>
                          <a:cs typeface="+mn-cs"/>
                        </a:rPr>
                        <a:t>R≥50</a:t>
                      </a:r>
                      <a:endParaRPr lang="zh-CN" altLang="en-US" dirty="0">
                        <a:latin typeface="微软雅黑" pitchFamily="34" charset="-122"/>
                        <a:ea typeface="微软雅黑" pitchFamily="34" charset="-122"/>
                      </a:endParaRPr>
                    </a:p>
                  </a:txBody>
                  <a:tcPr anchor="ctr"/>
                </a:tc>
              </a:tr>
              <a:tr h="357257">
                <a:tc vMerge="1">
                  <a:txBody>
                    <a:bodyPr/>
                    <a:lstStyle/>
                    <a:p>
                      <a:pPr algn="ctr"/>
                      <a:endParaRPr lang="zh-CN" altLang="en-US" dirty="0"/>
                    </a:p>
                  </a:txBody>
                  <a:tcPr anchor="ctr"/>
                </a:tc>
                <a:tc>
                  <a:txBody>
                    <a:bodyPr/>
                    <a:lstStyle/>
                    <a:p>
                      <a:pPr algn="ctr"/>
                      <a:r>
                        <a:rPr lang="en-US" altLang="zh-CN" sz="1600" dirty="0" smtClean="0">
                          <a:latin typeface="微软雅黑" pitchFamily="34" charset="-122"/>
                          <a:ea typeface="微软雅黑" pitchFamily="34" charset="-122"/>
                        </a:rPr>
                        <a:t>1.8</a:t>
                      </a:r>
                      <a:endParaRPr lang="zh-CN" altLang="en-US" sz="1600" dirty="0">
                        <a:latin typeface="微软雅黑" pitchFamily="34" charset="-122"/>
                        <a:ea typeface="微软雅黑" pitchFamily="34" charset="-122"/>
                      </a:endParaRPr>
                    </a:p>
                  </a:txBody>
                  <a:tcPr anchor="ctr"/>
                </a:tc>
                <a:tc>
                  <a:txBody>
                    <a:bodyPr/>
                    <a:lstStyle/>
                    <a:p>
                      <a:pPr algn="ctr"/>
                      <a:r>
                        <a:rPr lang="en-US" altLang="zh-CN" dirty="0" smtClean="0">
                          <a:latin typeface="微软雅黑" pitchFamily="34" charset="-122"/>
                          <a:ea typeface="微软雅黑" pitchFamily="34" charset="-122"/>
                        </a:rPr>
                        <a:t>2.5</a:t>
                      </a:r>
                      <a:endParaRPr lang="zh-CN" altLang="en-US" dirty="0">
                        <a:latin typeface="微软雅黑" pitchFamily="34" charset="-122"/>
                        <a:ea typeface="微软雅黑" pitchFamily="34" charset="-122"/>
                      </a:endParaRPr>
                    </a:p>
                  </a:txBody>
                  <a:tcPr anchor="ctr"/>
                </a:tc>
                <a:tc>
                  <a:txBody>
                    <a:bodyPr/>
                    <a:lstStyle/>
                    <a:p>
                      <a:pPr algn="ctr"/>
                      <a:r>
                        <a:rPr lang="en-US" altLang="zh-CN"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a:txBody>
                  <a:tcPr anchor="ctr"/>
                </a:tc>
              </a:tr>
              <a:tr h="56565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latin typeface="微软雅黑" pitchFamily="34" charset="-122"/>
                          <a:ea typeface="微软雅黑" pitchFamily="34" charset="-122"/>
                        </a:rPr>
                        <a:t>插电式混合动力乘用车（含增程式）</a:t>
                      </a:r>
                      <a:endParaRPr lang="zh-CN" altLang="en-US" sz="1600" dirty="0">
                        <a:latin typeface="微软雅黑" pitchFamily="34" charset="-122"/>
                        <a:ea typeface="微软雅黑" pitchFamily="34" charset="-122"/>
                      </a:endParaRPr>
                    </a:p>
                  </a:txBody>
                  <a:tcPr anchor="ctr"/>
                </a:tc>
                <a:tc gridSpan="2">
                  <a:txBody>
                    <a:bodyPr/>
                    <a:lstStyle/>
                    <a:p>
                      <a:pPr algn="ctr"/>
                      <a:r>
                        <a:rPr lang="en-US" altLang="zh-CN" sz="1600" dirty="0" smtClean="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a:txBody>
                  <a:tcPr anchor="ctr"/>
                </a:tc>
                <a:tc hMerge="1">
                  <a:txBody>
                    <a:bodyPr/>
                    <a:lstStyle/>
                    <a:p>
                      <a:pPr algn="ctr"/>
                      <a:endParaRPr lang="zh-CN" altLang="en-US" dirty="0">
                        <a:latin typeface="微软雅黑" pitchFamily="34" charset="-122"/>
                        <a:ea typeface="微软雅黑" pitchFamily="34" charset="-122"/>
                      </a:endParaRPr>
                    </a:p>
                  </a:txBody>
                  <a:tcPr anchor="ctr"/>
                </a:tc>
                <a:tc>
                  <a:txBody>
                    <a:bodyPr/>
                    <a:lstStyle/>
                    <a:p>
                      <a:pPr algn="ct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a:txBody>
                  <a:tcPr anchor="ctr"/>
                </a:tc>
              </a:tr>
              <a:tr h="1042000">
                <a:tc grid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latin typeface="微软雅黑" pitchFamily="34" charset="-122"/>
                          <a:ea typeface="微软雅黑" pitchFamily="34" charset="-122"/>
                        </a:rPr>
                        <a:t>      </a:t>
                      </a:r>
                      <a:r>
                        <a:rPr lang="zh-CN" altLang="en-US" sz="1600" b="1" dirty="0" smtClean="0">
                          <a:latin typeface="微软雅黑" pitchFamily="34" charset="-122"/>
                          <a:ea typeface="微软雅黑" pitchFamily="34" charset="-122"/>
                        </a:rPr>
                        <a:t>注：</a:t>
                      </a:r>
                      <a:r>
                        <a:rPr lang="en-US" altLang="zh-CN" sz="1600" dirty="0" smtClean="0">
                          <a:latin typeface="微软雅黑" pitchFamily="34" charset="-122"/>
                          <a:ea typeface="微软雅黑" pitchFamily="34" charset="-122"/>
                        </a:rPr>
                        <a:t>1</a:t>
                      </a:r>
                      <a:r>
                        <a:rPr lang="zh-CN" altLang="en-US" sz="1600" dirty="0" smtClean="0">
                          <a:latin typeface="微软雅黑" pitchFamily="34" charset="-122"/>
                          <a:ea typeface="微软雅黑" pitchFamily="34" charset="-122"/>
                        </a:rPr>
                        <a:t>、纯电动乘用车单车补贴金额</a:t>
                      </a:r>
                      <a:r>
                        <a:rPr lang="en-US" altLang="zh-CN" sz="1600" dirty="0" smtClean="0">
                          <a:latin typeface="微软雅黑" pitchFamily="34" charset="-122"/>
                          <a:ea typeface="微软雅黑" pitchFamily="34" charset="-122"/>
                        </a:rPr>
                        <a:t>=Min{</a:t>
                      </a:r>
                      <a:r>
                        <a:rPr lang="zh-CN" altLang="en-US" sz="1600" dirty="0" smtClean="0">
                          <a:latin typeface="微软雅黑" pitchFamily="34" charset="-122"/>
                          <a:ea typeface="微软雅黑" pitchFamily="34" charset="-122"/>
                        </a:rPr>
                        <a:t>里程补贴标准，车辆带电量</a:t>
                      </a:r>
                      <a:r>
                        <a:rPr lang="en-US" altLang="zh-CN" sz="1600" dirty="0" smtClean="0">
                          <a:latin typeface="微软雅黑" pitchFamily="34" charset="-122"/>
                          <a:ea typeface="微软雅黑" pitchFamily="34" charset="-122"/>
                        </a:rPr>
                        <a:t>×550</a:t>
                      </a:r>
                      <a:r>
                        <a:rPr lang="zh-CN" altLang="en-US" sz="1600" dirty="0" smtClean="0">
                          <a:latin typeface="微软雅黑" pitchFamily="34" charset="-122"/>
                          <a:ea typeface="微软雅黑" pitchFamily="34" charset="-122"/>
                        </a:rPr>
                        <a:t>元</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电池系统能量密度调整系数</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车辆能耗调整系数。</a:t>
                      </a:r>
                      <a:r>
                        <a:rPr lang="en-US" altLang="zh-CN" sz="1600" dirty="0" smtClean="0">
                          <a:latin typeface="微软雅黑" pitchFamily="34" charset="-122"/>
                          <a:ea typeface="微软雅黑" pitchFamily="34" charset="-122"/>
                        </a:rPr>
                        <a:t>2</a:t>
                      </a:r>
                      <a:r>
                        <a:rPr lang="zh-CN" altLang="en-US" sz="1600" dirty="0" smtClean="0">
                          <a:latin typeface="微软雅黑" pitchFamily="34" charset="-122"/>
                          <a:ea typeface="微软雅黑" pitchFamily="34" charset="-122"/>
                        </a:rPr>
                        <a:t>、对于非私人购买或用于营运的新能源乘用车，按照相应补贴金额的</a:t>
                      </a:r>
                      <a:r>
                        <a:rPr lang="en-US" altLang="zh-CN" sz="1600" dirty="0" smtClean="0">
                          <a:latin typeface="微软雅黑" pitchFamily="34" charset="-122"/>
                          <a:ea typeface="微软雅黑" pitchFamily="34" charset="-122"/>
                        </a:rPr>
                        <a:t>0.7</a:t>
                      </a:r>
                      <a:r>
                        <a:rPr lang="zh-CN" altLang="en-US" sz="1600" dirty="0" smtClean="0">
                          <a:latin typeface="微软雅黑" pitchFamily="34" charset="-122"/>
                          <a:ea typeface="微软雅黑" pitchFamily="34" charset="-122"/>
                        </a:rPr>
                        <a:t>倍给予补贴。</a:t>
                      </a:r>
                      <a:endParaRPr lang="en-US" altLang="zh-CN" sz="1600" dirty="0" smtClean="0">
                        <a:latin typeface="微软雅黑" pitchFamily="34" charset="-122"/>
                        <a:ea typeface="微软雅黑"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smtClean="0">
                          <a:latin typeface="微软雅黑" pitchFamily="34" charset="-122"/>
                          <a:ea typeface="微软雅黑" pitchFamily="34" charset="-122"/>
                        </a:rPr>
                        <a:t>      分析：</a:t>
                      </a:r>
                      <a:r>
                        <a:rPr lang="zh-CN" altLang="en-US" sz="1600" dirty="0" smtClean="0">
                          <a:latin typeface="微软雅黑" pitchFamily="34" charset="-122"/>
                          <a:ea typeface="微软雅黑" pitchFamily="34" charset="-122"/>
                        </a:rPr>
                        <a:t>新政策中，纯电动乘用车单位电池电量补贴上限由不超过</a:t>
                      </a:r>
                      <a:r>
                        <a:rPr lang="en-US" altLang="zh-CN" sz="1600" dirty="0" smtClean="0">
                          <a:latin typeface="微软雅黑" pitchFamily="34" charset="-122"/>
                          <a:ea typeface="微软雅黑" pitchFamily="34" charset="-122"/>
                        </a:rPr>
                        <a:t>1200</a:t>
                      </a:r>
                      <a:r>
                        <a:rPr lang="zh-CN" altLang="en-US" sz="1600" dirty="0" smtClean="0">
                          <a:latin typeface="微软雅黑" pitchFamily="34" charset="-122"/>
                          <a:ea typeface="微软雅黑" pitchFamily="34" charset="-122"/>
                        </a:rPr>
                        <a:t>元</a:t>
                      </a:r>
                      <a:r>
                        <a:rPr lang="en-US" altLang="zh-CN" sz="1600" dirty="0" smtClean="0">
                          <a:latin typeface="微软雅黑" pitchFamily="34" charset="-122"/>
                          <a:ea typeface="微软雅黑" pitchFamily="34" charset="-122"/>
                        </a:rPr>
                        <a:t>/kWh</a:t>
                      </a:r>
                      <a:r>
                        <a:rPr lang="zh-CN" altLang="en-US" sz="1600" dirty="0" smtClean="0">
                          <a:latin typeface="微软雅黑" pitchFamily="34" charset="-122"/>
                          <a:ea typeface="微软雅黑" pitchFamily="34" charset="-122"/>
                        </a:rPr>
                        <a:t>降低至</a:t>
                      </a:r>
                      <a:r>
                        <a:rPr lang="en-US" altLang="zh-CN" sz="1600" dirty="0" smtClean="0">
                          <a:latin typeface="微软雅黑" pitchFamily="34" charset="-122"/>
                          <a:ea typeface="微软雅黑" pitchFamily="34" charset="-122"/>
                        </a:rPr>
                        <a:t>550</a:t>
                      </a:r>
                      <a:r>
                        <a:rPr lang="zh-CN" altLang="en-US" sz="1600" dirty="0" smtClean="0">
                          <a:latin typeface="微软雅黑" pitchFamily="34" charset="-122"/>
                          <a:ea typeface="微软雅黑" pitchFamily="34" charset="-122"/>
                        </a:rPr>
                        <a:t>元</a:t>
                      </a:r>
                      <a:r>
                        <a:rPr lang="en-US" altLang="zh-CN" sz="1600" dirty="0" smtClean="0">
                          <a:latin typeface="微软雅黑" pitchFamily="34" charset="-122"/>
                          <a:ea typeface="微软雅黑" pitchFamily="34" charset="-122"/>
                        </a:rPr>
                        <a:t>/kWh</a:t>
                      </a:r>
                      <a:r>
                        <a:rPr lang="zh-CN" altLang="en-US"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续航里程补贴标准简化为</a:t>
                      </a:r>
                      <a:r>
                        <a:rPr lang="en-US" altLang="zh-CN" sz="1600" dirty="0" smtClean="0">
                          <a:latin typeface="微软雅黑" pitchFamily="34" charset="-122"/>
                          <a:ea typeface="微软雅黑" pitchFamily="34" charset="-122"/>
                        </a:rPr>
                        <a:t>250≤R</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400km </a:t>
                      </a:r>
                      <a:r>
                        <a:rPr lang="zh-CN" altLang="en-US" sz="1600" dirty="0" smtClean="0">
                          <a:latin typeface="微软雅黑" pitchFamily="34" charset="-122"/>
                          <a:ea typeface="微软雅黑" pitchFamily="34" charset="-122"/>
                        </a:rPr>
                        <a:t>和 </a:t>
                      </a:r>
                      <a:r>
                        <a:rPr lang="en-US" altLang="zh-CN" sz="1600" dirty="0" smtClean="0">
                          <a:latin typeface="微软雅黑" pitchFamily="34" charset="-122"/>
                          <a:ea typeface="微软雅黑" pitchFamily="34" charset="-122"/>
                        </a:rPr>
                        <a:t>R≥400km </a:t>
                      </a:r>
                      <a:r>
                        <a:rPr lang="zh-CN" altLang="en-US" sz="1600" dirty="0" smtClean="0">
                          <a:latin typeface="微软雅黑" pitchFamily="34" charset="-122"/>
                          <a:ea typeface="微软雅黑" pitchFamily="34" charset="-122"/>
                        </a:rPr>
                        <a:t>两档，且补贴大幅下降，</a:t>
                      </a:r>
                      <a:r>
                        <a:rPr lang="en-US" altLang="zh-CN" sz="1600" dirty="0" smtClean="0">
                          <a:latin typeface="微软雅黑" pitchFamily="34" charset="-122"/>
                          <a:ea typeface="微软雅黑" pitchFamily="34" charset="-122"/>
                        </a:rPr>
                        <a:t>R≥50km</a:t>
                      </a:r>
                      <a:r>
                        <a:rPr lang="zh-CN" altLang="en-US" sz="1600" dirty="0" smtClean="0">
                          <a:latin typeface="微软雅黑" pitchFamily="34" charset="-122"/>
                          <a:ea typeface="微软雅黑" pitchFamily="34" charset="-122"/>
                        </a:rPr>
                        <a:t>没有补贴。即，与</a:t>
                      </a:r>
                      <a:r>
                        <a:rPr lang="en-US" altLang="zh-CN" sz="1600" dirty="0" smtClean="0">
                          <a:latin typeface="微软雅黑" pitchFamily="34" charset="-122"/>
                          <a:ea typeface="微软雅黑" pitchFamily="34" charset="-122"/>
                        </a:rPr>
                        <a:t>2018</a:t>
                      </a:r>
                      <a:r>
                        <a:rPr lang="zh-CN" altLang="en-US" sz="1600" dirty="0" smtClean="0">
                          <a:latin typeface="微软雅黑" pitchFamily="34" charset="-122"/>
                          <a:ea typeface="微软雅黑" pitchFamily="34" charset="-122"/>
                        </a:rPr>
                        <a:t>年政策相比，纯电动车续驶里程在</a:t>
                      </a:r>
                      <a:r>
                        <a:rPr lang="en-US" altLang="zh-CN" sz="1600" dirty="0" smtClean="0">
                          <a:latin typeface="微软雅黑" pitchFamily="34" charset="-122"/>
                          <a:ea typeface="微软雅黑" pitchFamily="34" charset="-122"/>
                        </a:rPr>
                        <a:t>250km</a:t>
                      </a:r>
                      <a:r>
                        <a:rPr lang="zh-CN" altLang="en-US" sz="1600" dirty="0" smtClean="0">
                          <a:latin typeface="微软雅黑" pitchFamily="34" charset="-122"/>
                          <a:ea typeface="微软雅黑" pitchFamily="34" charset="-122"/>
                        </a:rPr>
                        <a:t>以下补贴全退、</a:t>
                      </a:r>
                      <a:r>
                        <a:rPr lang="en-US" altLang="zh-CN" sz="1600" dirty="0" smtClean="0">
                          <a:latin typeface="微软雅黑" pitchFamily="34" charset="-122"/>
                          <a:ea typeface="微软雅黑" pitchFamily="34" charset="-122"/>
                        </a:rPr>
                        <a:t>300km</a:t>
                      </a:r>
                      <a:r>
                        <a:rPr lang="zh-CN" altLang="en-US" sz="1600" dirty="0" smtClean="0">
                          <a:latin typeface="微软雅黑" pitchFamily="34" charset="-122"/>
                          <a:ea typeface="微软雅黑" pitchFamily="34" charset="-122"/>
                        </a:rPr>
                        <a:t>及以上补贴退</a:t>
                      </a:r>
                      <a:r>
                        <a:rPr lang="en-US" altLang="zh-CN" sz="1600" dirty="0" smtClean="0">
                          <a:latin typeface="微软雅黑" pitchFamily="34" charset="-122"/>
                          <a:ea typeface="微软雅黑" pitchFamily="34" charset="-122"/>
                        </a:rPr>
                        <a:t>47%~50%</a:t>
                      </a:r>
                      <a:r>
                        <a:rPr lang="zh-CN" altLang="en-US" sz="1600" dirty="0" smtClean="0">
                          <a:latin typeface="微软雅黑" pitchFamily="34" charset="-122"/>
                          <a:ea typeface="微软雅黑" pitchFamily="34" charset="-122"/>
                        </a:rPr>
                        <a:t>；插电式混动车补贴退</a:t>
                      </a:r>
                      <a:r>
                        <a:rPr lang="en-US" altLang="zh-CN" sz="1600" dirty="0" smtClean="0">
                          <a:latin typeface="微软雅黑" pitchFamily="34" charset="-122"/>
                          <a:ea typeface="微软雅黑" pitchFamily="34" charset="-122"/>
                        </a:rPr>
                        <a:t>54%</a:t>
                      </a:r>
                      <a:r>
                        <a:rPr lang="zh-CN" altLang="en-US" sz="1600" dirty="0" smtClean="0">
                          <a:latin typeface="微软雅黑" pitchFamily="34" charset="-122"/>
                          <a:ea typeface="微软雅黑" pitchFamily="34" charset="-122"/>
                        </a:rPr>
                        <a:t>。 </a:t>
                      </a:r>
                      <a:endParaRPr lang="zh-CN" altLang="en-US" sz="1600" dirty="0">
                        <a:latin typeface="微软雅黑" pitchFamily="34" charset="-122"/>
                        <a:ea typeface="微软雅黑" pitchFamily="34" charset="-122"/>
                      </a:endParaRPr>
                    </a:p>
                  </a:txBody>
                  <a:tcPr anchor="ctr"/>
                </a:tc>
                <a:tc hMerge="1">
                  <a:txBody>
                    <a:bodyPr/>
                    <a:lstStyle/>
                    <a:p>
                      <a:pPr algn="ctr"/>
                      <a:endParaRPr lang="zh-CN" altLang="en-US" dirty="0">
                        <a:latin typeface="微软雅黑" pitchFamily="34" charset="-122"/>
                        <a:ea typeface="微软雅黑" pitchFamily="34" charset="-122"/>
                      </a:endParaRPr>
                    </a:p>
                  </a:txBody>
                  <a:tcPr anchor="ctr"/>
                </a:tc>
                <a:tc hMerge="1">
                  <a:txBody>
                    <a:bodyPr/>
                    <a:lstStyle/>
                    <a:p>
                      <a:pPr algn="ctr"/>
                      <a:endParaRPr lang="zh-CN" altLang="en-US" dirty="0">
                        <a:latin typeface="微软雅黑" pitchFamily="34" charset="-122"/>
                        <a:ea typeface="微软雅黑" pitchFamily="34" charset="-122"/>
                      </a:endParaRPr>
                    </a:p>
                  </a:txBody>
                  <a:tcPr anchor="ctr"/>
                </a:tc>
                <a:tc hMerge="1">
                  <a:txBody>
                    <a:bodyPr/>
                    <a:lstStyle/>
                    <a:p>
                      <a:pPr algn="ctr"/>
                      <a:endParaRPr lang="zh-CN" altLang="en-US" dirty="0">
                        <a:latin typeface="微软雅黑" pitchFamily="34" charset="-122"/>
                        <a:ea typeface="微软雅黑" pitchFamily="34" charset="-122"/>
                      </a:endParaRPr>
                    </a:p>
                  </a:txBody>
                  <a:tcPr anchor="ctr"/>
                </a:tc>
              </a:tr>
            </a:tbl>
          </a:graphicData>
        </a:graphic>
      </p:graphicFrame>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20"/>
            <a:ext cx="11953031" cy="911019"/>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第二、完善补贴标准，分阶段释放压力（</a:t>
            </a: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eaLnBrk="1">
              <a:lnSpc>
                <a:spcPct val="140000"/>
              </a:lnSpc>
            </a:pP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新能源客车补贴标准。具体如</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下表：</a:t>
            </a:r>
            <a:endPar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第二部</a:t>
            </a:r>
            <a:r>
              <a:rPr lang="zh-CN" altLang="en-US" sz="2400" b="1" dirty="0">
                <a:solidFill>
                  <a:schemeClr val="bg1"/>
                </a:solidFill>
                <a:ea typeface="微软雅黑" panose="020B0503020204020204" pitchFamily="34" charset="-122"/>
              </a:rPr>
              <a:t>分</a:t>
            </a:r>
          </a:p>
        </p:txBody>
      </p:sp>
      <p:sp>
        <p:nvSpPr>
          <p:cNvPr id="11" name="TextBox 10"/>
          <p:cNvSpPr txBox="1"/>
          <p:nvPr/>
        </p:nvSpPr>
        <p:spPr>
          <a:xfrm>
            <a:off x="1964879" y="375965"/>
            <a:ext cx="8928992" cy="584775"/>
          </a:xfrm>
          <a:prstGeom prst="rect">
            <a:avLst/>
          </a:prstGeom>
          <a:noFill/>
        </p:spPr>
        <p:txBody>
          <a:bodyPr wrap="square" rtlCol="0">
            <a:spAutoFit/>
          </a:bodyPr>
          <a:lstStyle/>
          <a:p>
            <a:pPr algn="ctr"/>
            <a:r>
              <a:rPr lang="zh-CN" altLang="en-US" sz="3200" b="1" dirty="0" smtClean="0">
                <a:solidFill>
                  <a:srgbClr val="8F0000"/>
                </a:solidFill>
                <a:latin typeface="黑体" pitchFamily="49" charset="-122"/>
                <a:ea typeface="黑体" pitchFamily="49" charset="-122"/>
                <a:cs typeface="微软雅黑" panose="020B0503020204020204" pitchFamily="34" charset="-122"/>
                <a:sym typeface="+mn-ea"/>
              </a:rPr>
              <a:t>进一步调整完善新能源汽车补贴政策的主要内容</a:t>
            </a:r>
            <a:endParaRPr lang="zh-CN" altLang="en-US" sz="3200" b="1" dirty="0">
              <a:solidFill>
                <a:srgbClr val="8F0000"/>
              </a:solidFill>
              <a:latin typeface="黑体" pitchFamily="49" charset="-122"/>
              <a:ea typeface="黑体" pitchFamily="49" charset="-122"/>
            </a:endParaRPr>
          </a:p>
        </p:txBody>
      </p:sp>
      <p:graphicFrame>
        <p:nvGraphicFramePr>
          <p:cNvPr id="12" name="表格 11"/>
          <p:cNvGraphicFramePr>
            <a:graphicFrameLocks noGrp="1"/>
          </p:cNvGraphicFramePr>
          <p:nvPr/>
        </p:nvGraphicFramePr>
        <p:xfrm>
          <a:off x="596727" y="2392190"/>
          <a:ext cx="11593287" cy="4067355"/>
        </p:xfrm>
        <a:graphic>
          <a:graphicData uri="http://schemas.openxmlformats.org/drawingml/2006/table">
            <a:tbl>
              <a:tblPr firstRow="1" bandRow="1">
                <a:tableStyleId>{5C22544A-7EE6-4342-B048-85BDC9FD1C3A}</a:tableStyleId>
              </a:tblPr>
              <a:tblGrid>
                <a:gridCol w="1296144"/>
                <a:gridCol w="1602178"/>
                <a:gridCol w="1722191"/>
                <a:gridCol w="1722191"/>
                <a:gridCol w="1722191"/>
                <a:gridCol w="1224136"/>
                <a:gridCol w="1296144"/>
                <a:gridCol w="1008112"/>
              </a:tblGrid>
              <a:tr h="360039">
                <a:tc rowSpan="2">
                  <a:txBody>
                    <a:bodyPr/>
                    <a:lstStyle/>
                    <a:p>
                      <a:pPr algn="ctr">
                        <a:lnSpc>
                          <a:spcPts val="1200"/>
                        </a:lnSpc>
                        <a:spcAft>
                          <a:spcPts val="0"/>
                        </a:spcAft>
                      </a:pPr>
                      <a:r>
                        <a:rPr lang="zh-CN" altLang="zh-CN" sz="1400" b="1" kern="0" dirty="0" smtClean="0">
                          <a:latin typeface="微软雅黑" pitchFamily="34" charset="-122"/>
                          <a:ea typeface="微软雅黑" pitchFamily="34" charset="-122"/>
                          <a:cs typeface="Times New Roman"/>
                        </a:rPr>
                        <a:t>车辆类型</a:t>
                      </a:r>
                      <a:endParaRPr lang="zh-CN" altLang="en-US" sz="1400" dirty="0">
                        <a:latin typeface="微软雅黑" pitchFamily="34" charset="-122"/>
                        <a:ea typeface="微软雅黑" pitchFamily="34" charset="-122"/>
                      </a:endParaRPr>
                    </a:p>
                  </a:txBody>
                  <a:tcPr anchor="ctr"/>
                </a:tc>
                <a:tc rowSpan="2">
                  <a:txBody>
                    <a:bodyPr/>
                    <a:lstStyle/>
                    <a:p>
                      <a:pPr algn="ctr"/>
                      <a:r>
                        <a:rPr lang="zh-CN" altLang="zh-CN" sz="1400" b="1" kern="1200" dirty="0" smtClean="0">
                          <a:solidFill>
                            <a:schemeClr val="lt1"/>
                          </a:solidFill>
                          <a:latin typeface="微软雅黑" pitchFamily="34" charset="-122"/>
                          <a:ea typeface="微软雅黑" pitchFamily="34" charset="-122"/>
                          <a:cs typeface="+mn-cs"/>
                        </a:rPr>
                        <a:t>中央财政补贴标准（元</a:t>
                      </a:r>
                      <a:r>
                        <a:rPr lang="en-US" altLang="zh-CN" sz="1400" b="1" kern="1200" dirty="0" smtClean="0">
                          <a:solidFill>
                            <a:schemeClr val="lt1"/>
                          </a:solidFill>
                          <a:latin typeface="微软雅黑" pitchFamily="34" charset="-122"/>
                          <a:ea typeface="微软雅黑" pitchFamily="34" charset="-122"/>
                          <a:cs typeface="+mn-cs"/>
                        </a:rPr>
                        <a:t>/kWh</a:t>
                      </a:r>
                      <a:r>
                        <a:rPr lang="zh-CN" altLang="zh-CN" sz="1400" b="1" kern="1200" dirty="0" smtClean="0">
                          <a:solidFill>
                            <a:schemeClr val="lt1"/>
                          </a:solidFill>
                          <a:latin typeface="微软雅黑" pitchFamily="34" charset="-122"/>
                          <a:ea typeface="微软雅黑" pitchFamily="34" charset="-122"/>
                          <a:cs typeface="+mn-cs"/>
                        </a:rPr>
                        <a:t>）</a:t>
                      </a:r>
                      <a:endParaRPr lang="zh-CN" altLang="en-US" sz="1400" dirty="0">
                        <a:latin typeface="微软雅黑" pitchFamily="34" charset="-122"/>
                        <a:ea typeface="微软雅黑" pitchFamily="34" charset="-122"/>
                      </a:endParaRPr>
                    </a:p>
                  </a:txBody>
                  <a:tcPr anchor="ctr"/>
                </a:tc>
                <a:tc rowSpan="2" gridSpan="3">
                  <a:txBody>
                    <a:bodyPr/>
                    <a:lstStyle/>
                    <a:p>
                      <a:pPr algn="ctr"/>
                      <a:r>
                        <a:rPr lang="zh-CN" altLang="zh-CN" sz="1400" b="1" kern="1200" dirty="0" smtClean="0">
                          <a:solidFill>
                            <a:schemeClr val="lt1"/>
                          </a:solidFill>
                          <a:latin typeface="微软雅黑" pitchFamily="34" charset="-122"/>
                          <a:ea typeface="微软雅黑" pitchFamily="34" charset="-122"/>
                          <a:cs typeface="+mn-cs"/>
                        </a:rPr>
                        <a:t>中央财政补贴调整系数</a:t>
                      </a:r>
                      <a:endParaRPr lang="zh-CN" altLang="en-US" sz="1400" dirty="0">
                        <a:latin typeface="微软雅黑" pitchFamily="34" charset="-122"/>
                        <a:ea typeface="微软雅黑" pitchFamily="34" charset="-122"/>
                      </a:endParaRPr>
                    </a:p>
                  </a:txBody>
                  <a:tcPr anchor="ctr"/>
                </a:tc>
                <a:tc rowSpan="2" hMerge="1">
                  <a:txBody>
                    <a:bodyPr/>
                    <a:lstStyle/>
                    <a:p>
                      <a:pPr algn="ctr"/>
                      <a:endParaRPr lang="zh-CN" altLang="en-US"/>
                    </a:p>
                  </a:txBody>
                  <a:tcPr anchor="ctr"/>
                </a:tc>
                <a:tc rowSpan="2" hMerge="1">
                  <a:txBody>
                    <a:bodyPr/>
                    <a:lstStyle/>
                    <a:p>
                      <a:pPr algn="ctr"/>
                      <a:endParaRPr lang="zh-CN" altLang="en-US"/>
                    </a:p>
                  </a:txBody>
                  <a:tcPr anchor="ctr"/>
                </a:tc>
                <a:tc gridSpan="3">
                  <a:txBody>
                    <a:bodyPr/>
                    <a:lstStyle/>
                    <a:p>
                      <a:pPr algn="ctr"/>
                      <a:r>
                        <a:rPr lang="zh-CN" altLang="zh-CN" sz="1400" b="1" kern="1200" dirty="0" smtClean="0">
                          <a:solidFill>
                            <a:schemeClr val="lt1"/>
                          </a:solidFill>
                          <a:latin typeface="微软雅黑" pitchFamily="34" charset="-122"/>
                          <a:ea typeface="微软雅黑" pitchFamily="34" charset="-122"/>
                          <a:cs typeface="+mn-cs"/>
                        </a:rPr>
                        <a:t>中央财政单车补贴上限（万元）</a:t>
                      </a:r>
                      <a:endParaRPr lang="zh-CN" altLang="en-US" sz="1400" dirty="0">
                        <a:latin typeface="微软雅黑" pitchFamily="34" charset="-122"/>
                        <a:ea typeface="微软雅黑" pitchFamily="34" charset="-122"/>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zh-CN" altLang="en-US"/>
                    </a:p>
                  </a:txBody>
                  <a:tcPr anchor="ctr">
                    <a:lnB w="12700" cap="flat" cmpd="sng" algn="ctr">
                      <a:solidFill>
                        <a:schemeClr val="tx1"/>
                      </a:solidFill>
                      <a:prstDash val="solid"/>
                      <a:round/>
                      <a:headEnd type="none" w="med" len="med"/>
                      <a:tailEnd type="none" w="med" len="med"/>
                    </a:lnB>
                  </a:tcPr>
                </a:tc>
                <a:tc hMerge="1">
                  <a:txBody>
                    <a:bodyPr/>
                    <a:lstStyle/>
                    <a:p>
                      <a:pPr algn="ctr"/>
                      <a:endParaRPr lang="zh-CN" altLang="en-US" dirty="0"/>
                    </a:p>
                  </a:txBody>
                  <a:tcPr anchor="ctr">
                    <a:lnB w="12700" cap="flat" cmpd="sng" algn="ctr">
                      <a:solidFill>
                        <a:schemeClr val="tx1"/>
                      </a:solidFill>
                      <a:prstDash val="solid"/>
                      <a:round/>
                      <a:headEnd type="none" w="med" len="med"/>
                      <a:tailEnd type="none" w="med" len="med"/>
                    </a:lnB>
                  </a:tcPr>
                </a:tc>
              </a:tr>
              <a:tr h="324036">
                <a:tc vMerge="1">
                  <a:txBody>
                    <a:bodyPr/>
                    <a:lstStyle/>
                    <a:p>
                      <a:endParaRPr lang="zh-CN" altLang="en-US"/>
                    </a:p>
                  </a:txBody>
                  <a:tcPr/>
                </a:tc>
                <a:tc v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a:txBody>
                    <a:bodyPr/>
                    <a:lstStyle/>
                    <a:p>
                      <a:pPr algn="ctr">
                        <a:lnSpc>
                          <a:spcPts val="1200"/>
                        </a:lnSpc>
                        <a:spcAft>
                          <a:spcPts val="0"/>
                        </a:spcAft>
                      </a:pPr>
                      <a:r>
                        <a:rPr lang="en-US" sz="1400" b="0" kern="0" dirty="0">
                          <a:latin typeface="微软雅黑" pitchFamily="34" charset="-122"/>
                          <a:ea typeface="微软雅黑" pitchFamily="34" charset="-122"/>
                          <a:cs typeface="Times New Roman"/>
                        </a:rPr>
                        <a:t>6&lt;L≤8m</a:t>
                      </a:r>
                      <a:endParaRPr lang="zh-CN" sz="1400" b="0" kern="100" dirty="0">
                        <a:latin typeface="微软雅黑" pitchFamily="34" charset="-122"/>
                        <a:ea typeface="微软雅黑" pitchFamily="34" charset="-122"/>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lnSpc>
                          <a:spcPts val="1200"/>
                        </a:lnSpc>
                        <a:spcAft>
                          <a:spcPts val="0"/>
                        </a:spcAft>
                      </a:pPr>
                      <a:r>
                        <a:rPr lang="en-US" sz="1400" b="0" kern="0" dirty="0">
                          <a:latin typeface="微软雅黑" pitchFamily="34" charset="-122"/>
                          <a:ea typeface="微软雅黑" pitchFamily="34" charset="-122"/>
                          <a:cs typeface="Times New Roman"/>
                        </a:rPr>
                        <a:t>8</a:t>
                      </a:r>
                      <a:r>
                        <a:rPr lang="zh-CN" sz="1400" b="0" kern="0" dirty="0">
                          <a:latin typeface="微软雅黑" pitchFamily="34" charset="-122"/>
                          <a:ea typeface="微软雅黑" pitchFamily="34" charset="-122"/>
                          <a:cs typeface="Times New Roman"/>
                        </a:rPr>
                        <a:t>＜</a:t>
                      </a:r>
                      <a:r>
                        <a:rPr lang="en-US" sz="1400" b="0" kern="0" dirty="0">
                          <a:latin typeface="微软雅黑" pitchFamily="34" charset="-122"/>
                          <a:ea typeface="微软雅黑" pitchFamily="34" charset="-122"/>
                          <a:cs typeface="Times New Roman"/>
                        </a:rPr>
                        <a:t>L≤10m</a:t>
                      </a:r>
                      <a:endParaRPr lang="zh-CN" sz="1400" b="0" kern="100" dirty="0">
                        <a:latin typeface="微软雅黑" pitchFamily="34" charset="-122"/>
                        <a:ea typeface="微软雅黑" pitchFamily="34" charset="-122"/>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lnSpc>
                          <a:spcPts val="1200"/>
                        </a:lnSpc>
                        <a:spcAft>
                          <a:spcPts val="0"/>
                        </a:spcAft>
                      </a:pPr>
                      <a:r>
                        <a:rPr lang="en-US" sz="1400" b="0" kern="0" dirty="0">
                          <a:latin typeface="微软雅黑" pitchFamily="34" charset="-122"/>
                          <a:ea typeface="微软雅黑" pitchFamily="34" charset="-122"/>
                          <a:cs typeface="Times New Roman"/>
                        </a:rPr>
                        <a:t>L&gt;10m</a:t>
                      </a:r>
                      <a:endParaRPr lang="zh-CN" sz="1400" b="0" kern="100" dirty="0">
                        <a:latin typeface="微软雅黑" pitchFamily="34" charset="-122"/>
                        <a:ea typeface="微软雅黑" pitchFamily="34" charset="-122"/>
                        <a:cs typeface="Times New Roman"/>
                      </a:endParaRPr>
                    </a:p>
                  </a:txBody>
                  <a:tcPr marL="68580" marR="68580" marT="0" marB="0" anchor="ctr">
                    <a:lnT w="12700" cap="flat" cmpd="sng" algn="ctr">
                      <a:solidFill>
                        <a:schemeClr val="tx1"/>
                      </a:solidFill>
                      <a:prstDash val="solid"/>
                      <a:round/>
                      <a:headEnd type="none" w="med" len="med"/>
                      <a:tailEnd type="none" w="med" len="med"/>
                    </a:lnT>
                  </a:tcPr>
                </a:tc>
              </a:tr>
              <a:tr h="182880">
                <a:tc rowSpan="3">
                  <a:txBody>
                    <a:bodyPr/>
                    <a:lstStyle/>
                    <a:p>
                      <a:pPr algn="ctr"/>
                      <a:r>
                        <a:rPr lang="zh-CN" altLang="zh-CN" sz="1400" kern="1200" dirty="0" smtClean="0">
                          <a:solidFill>
                            <a:schemeClr val="dk1"/>
                          </a:solidFill>
                          <a:latin typeface="微软雅黑" pitchFamily="34" charset="-122"/>
                          <a:ea typeface="微软雅黑" pitchFamily="34" charset="-122"/>
                          <a:cs typeface="+mn-cs"/>
                        </a:rPr>
                        <a:t>非快充类纯</a:t>
                      </a:r>
                      <a:endParaRPr lang="en-US" altLang="zh-CN" sz="1400" kern="1200" dirty="0" smtClean="0">
                        <a:solidFill>
                          <a:schemeClr val="dk1"/>
                        </a:solidFill>
                        <a:latin typeface="微软雅黑" pitchFamily="34" charset="-122"/>
                        <a:ea typeface="微软雅黑" pitchFamily="34" charset="-122"/>
                        <a:cs typeface="+mn-cs"/>
                      </a:endParaRPr>
                    </a:p>
                    <a:p>
                      <a:pPr algn="ctr"/>
                      <a:r>
                        <a:rPr lang="zh-CN" altLang="zh-CN" sz="1400" kern="1200" dirty="0" smtClean="0">
                          <a:solidFill>
                            <a:schemeClr val="dk1"/>
                          </a:solidFill>
                          <a:latin typeface="微软雅黑" pitchFamily="34" charset="-122"/>
                          <a:ea typeface="微软雅黑" pitchFamily="34" charset="-122"/>
                          <a:cs typeface="+mn-cs"/>
                        </a:rPr>
                        <a:t>电动客车</a:t>
                      </a:r>
                      <a:endParaRPr lang="zh-CN" altLang="en-US" sz="1400" dirty="0">
                        <a:latin typeface="微软雅黑" pitchFamily="34" charset="-122"/>
                        <a:ea typeface="微软雅黑" pitchFamily="34" charset="-122"/>
                      </a:endParaRPr>
                    </a:p>
                  </a:txBody>
                  <a:tcPr anchor="ctr"/>
                </a:tc>
                <a:tc rowSpan="3">
                  <a:txBody>
                    <a:bodyPr/>
                    <a:lstStyle/>
                    <a:p>
                      <a:pPr algn="ctr"/>
                      <a:r>
                        <a:rPr lang="en-US" altLang="zh-CN" sz="1400" dirty="0" smtClean="0">
                          <a:latin typeface="微软雅黑" pitchFamily="34" charset="-122"/>
                          <a:ea typeface="微软雅黑" pitchFamily="34" charset="-122"/>
                        </a:rPr>
                        <a:t>500</a:t>
                      </a:r>
                      <a:endParaRPr lang="zh-CN" altLang="en-US" sz="1400" dirty="0">
                        <a:latin typeface="微软雅黑" pitchFamily="34" charset="-122"/>
                        <a:ea typeface="微软雅黑" pitchFamily="34" charset="-122"/>
                      </a:endParaRPr>
                    </a:p>
                  </a:txBody>
                  <a:tcPr anchor="ctr"/>
                </a:tc>
                <a:tc gridSpan="3">
                  <a:txBody>
                    <a:bodyPr/>
                    <a:lstStyle/>
                    <a:p>
                      <a:pPr algn="ctr"/>
                      <a:r>
                        <a:rPr lang="zh-CN" altLang="zh-CN" sz="1400" kern="1200" dirty="0" smtClean="0">
                          <a:solidFill>
                            <a:schemeClr val="dk1"/>
                          </a:solidFill>
                          <a:latin typeface="微软雅黑" pitchFamily="34" charset="-122"/>
                          <a:ea typeface="微软雅黑" pitchFamily="34" charset="-122"/>
                          <a:cs typeface="+mn-cs"/>
                        </a:rPr>
                        <a:t>单位载质量能量消耗量（</a:t>
                      </a:r>
                      <a:r>
                        <a:rPr lang="en-US" altLang="zh-CN" sz="1400" kern="1200" dirty="0" err="1" smtClean="0">
                          <a:solidFill>
                            <a:schemeClr val="dk1"/>
                          </a:solidFill>
                          <a:latin typeface="微软雅黑" pitchFamily="34" charset="-122"/>
                          <a:ea typeface="微软雅黑" pitchFamily="34" charset="-122"/>
                          <a:cs typeface="+mn-cs"/>
                        </a:rPr>
                        <a:t>Wh/km·kg</a:t>
                      </a:r>
                      <a:r>
                        <a:rPr lang="zh-CN" altLang="zh-CN" sz="1400" kern="1200" dirty="0" smtClean="0">
                          <a:solidFill>
                            <a:schemeClr val="dk1"/>
                          </a:solidFill>
                          <a:latin typeface="微软雅黑" pitchFamily="34" charset="-122"/>
                          <a:ea typeface="微软雅黑" pitchFamily="34" charset="-122"/>
                          <a:cs typeface="+mn-cs"/>
                        </a:rPr>
                        <a:t>）</a:t>
                      </a:r>
                      <a:endParaRPr lang="zh-CN" altLang="en-US" sz="1400" dirty="0">
                        <a:latin typeface="微软雅黑" pitchFamily="34" charset="-122"/>
                        <a:ea typeface="微软雅黑" pitchFamily="34" charset="-122"/>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zh-CN" altLang="en-US" dirty="0"/>
                    </a:p>
                  </a:txBody>
                  <a:tcPr anchor="ctr">
                    <a:lnB w="12700" cap="flat" cmpd="sng" algn="ctr">
                      <a:solidFill>
                        <a:schemeClr val="tx1"/>
                      </a:solidFill>
                      <a:prstDash val="solid"/>
                      <a:round/>
                      <a:headEnd type="none" w="med" len="med"/>
                      <a:tailEnd type="none" w="med" len="med"/>
                    </a:lnB>
                  </a:tcPr>
                </a:tc>
                <a:tc hMerge="1">
                  <a:txBody>
                    <a:bodyPr/>
                    <a:lstStyle/>
                    <a:p>
                      <a:pPr algn="ctr"/>
                      <a:endParaRPr lang="zh-CN" altLang="en-US"/>
                    </a:p>
                  </a:txBody>
                  <a:tcPr anchor="ctr">
                    <a:lnB w="12700" cap="flat" cmpd="sng" algn="ctr">
                      <a:solidFill>
                        <a:schemeClr val="tx1"/>
                      </a:solidFill>
                      <a:prstDash val="solid"/>
                      <a:round/>
                      <a:headEnd type="none" w="med" len="med"/>
                      <a:tailEnd type="none" w="med" len="med"/>
                    </a:lnB>
                  </a:tcPr>
                </a:tc>
                <a:tc rowSpan="3">
                  <a:txBody>
                    <a:bodyPr/>
                    <a:lstStyle/>
                    <a:p>
                      <a:pPr algn="ctr"/>
                      <a:r>
                        <a:rPr lang="en-US" altLang="zh-CN" sz="1400" dirty="0" smtClean="0">
                          <a:latin typeface="微软雅黑" pitchFamily="34" charset="-122"/>
                          <a:ea typeface="微软雅黑" pitchFamily="34" charset="-122"/>
                        </a:rPr>
                        <a:t>2.5</a:t>
                      </a:r>
                      <a:endParaRPr lang="zh-CN" altLang="en-US" sz="1400" dirty="0">
                        <a:latin typeface="微软雅黑" pitchFamily="34" charset="-122"/>
                        <a:ea typeface="微软雅黑" pitchFamily="34" charset="-122"/>
                      </a:endParaRPr>
                    </a:p>
                  </a:txBody>
                  <a:tcPr anchor="ctr"/>
                </a:tc>
                <a:tc rowSpan="3">
                  <a:txBody>
                    <a:bodyPr/>
                    <a:lstStyle/>
                    <a:p>
                      <a:pPr algn="ctr"/>
                      <a:r>
                        <a:rPr lang="en-US" altLang="zh-CN" sz="1400" dirty="0" smtClean="0">
                          <a:latin typeface="微软雅黑" pitchFamily="34" charset="-122"/>
                          <a:ea typeface="微软雅黑" pitchFamily="34" charset="-122"/>
                        </a:rPr>
                        <a:t>5.5</a:t>
                      </a:r>
                      <a:endParaRPr lang="zh-CN" altLang="en-US" sz="1400" dirty="0">
                        <a:latin typeface="微软雅黑" pitchFamily="34" charset="-122"/>
                        <a:ea typeface="微软雅黑" pitchFamily="34" charset="-122"/>
                      </a:endParaRPr>
                    </a:p>
                  </a:txBody>
                  <a:tcPr anchor="ctr"/>
                </a:tc>
                <a:tc rowSpan="3">
                  <a:txBody>
                    <a:bodyPr/>
                    <a:lstStyle/>
                    <a:p>
                      <a:pPr algn="ctr"/>
                      <a:r>
                        <a:rPr lang="en-US" altLang="zh-CN" sz="1400" dirty="0" smtClean="0">
                          <a:latin typeface="微软雅黑" pitchFamily="34" charset="-122"/>
                          <a:ea typeface="微软雅黑" pitchFamily="34" charset="-122"/>
                        </a:rPr>
                        <a:t>9</a:t>
                      </a:r>
                      <a:endParaRPr lang="zh-CN" altLang="en-US" sz="1400" dirty="0">
                        <a:latin typeface="微软雅黑" pitchFamily="34" charset="-122"/>
                        <a:ea typeface="微软雅黑" pitchFamily="34" charset="-122"/>
                      </a:endParaRPr>
                    </a:p>
                  </a:txBody>
                  <a:tcPr anchor="ctr"/>
                </a:tc>
              </a:tr>
              <a:tr h="182880">
                <a:tc vMerge="1">
                  <a:txBody>
                    <a:bodyPr/>
                    <a:lstStyle/>
                    <a:p>
                      <a:endParaRPr lang="zh-CN" altLang="en-US"/>
                    </a:p>
                  </a:txBody>
                  <a:tcPr/>
                </a:tc>
                <a:tc vMerge="1">
                  <a:txBody>
                    <a:bodyPr/>
                    <a:lstStyle/>
                    <a:p>
                      <a:endParaRPr lang="zh-CN" alt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微软雅黑" pitchFamily="34" charset="-122"/>
                          <a:ea typeface="微软雅黑" pitchFamily="34" charset="-122"/>
                        </a:rPr>
                        <a:t>0.19</a:t>
                      </a:r>
                      <a:r>
                        <a:rPr lang="zh-CN" altLang="en-US" sz="1400" dirty="0" smtClean="0">
                          <a:latin typeface="微软雅黑" pitchFamily="34" charset="-122"/>
                          <a:ea typeface="微软雅黑" pitchFamily="34" charset="-122"/>
                        </a:rPr>
                        <a:t>（含）</a:t>
                      </a:r>
                      <a:r>
                        <a:rPr lang="en-US" altLang="zh-CN" sz="1400" dirty="0" smtClean="0">
                          <a:latin typeface="微软雅黑" pitchFamily="34" charset="-122"/>
                          <a:ea typeface="微软雅黑" pitchFamily="34" charset="-122"/>
                        </a:rPr>
                        <a:t>-0.17</a:t>
                      </a:r>
                      <a:endParaRPr lang="zh-CN" altLang="en-US" sz="1400" dirty="0">
                        <a:latin typeface="微软雅黑" pitchFamily="34" charset="-122"/>
                        <a:ea typeface="微软雅黑" pitchFamily="34" charset="-122"/>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ts val="1200"/>
                        </a:lnSpc>
                        <a:spcBef>
                          <a:spcPts val="0"/>
                        </a:spcBef>
                        <a:spcAft>
                          <a:spcPts val="0"/>
                        </a:spcAft>
                        <a:buClrTx/>
                        <a:buSzTx/>
                        <a:buFontTx/>
                        <a:buNone/>
                        <a:tabLst/>
                        <a:defRPr/>
                      </a:pPr>
                      <a:r>
                        <a:rPr lang="en-US" altLang="zh-CN" sz="1400" kern="100" dirty="0" smtClean="0">
                          <a:latin typeface="微软雅黑" pitchFamily="34" charset="-122"/>
                          <a:ea typeface="微软雅黑" pitchFamily="34" charset="-122"/>
                          <a:cs typeface="Times New Roman"/>
                        </a:rPr>
                        <a:t>0.17</a:t>
                      </a:r>
                      <a:r>
                        <a:rPr lang="zh-CN" altLang="en-US" sz="1400" kern="100" dirty="0" smtClean="0">
                          <a:latin typeface="微软雅黑" pitchFamily="34" charset="-122"/>
                          <a:ea typeface="微软雅黑" pitchFamily="34" charset="-122"/>
                          <a:cs typeface="Times New Roman"/>
                        </a:rPr>
                        <a:t>（含）</a:t>
                      </a:r>
                      <a:r>
                        <a:rPr lang="en-US" altLang="zh-CN" sz="1400" kern="100" dirty="0" smtClean="0">
                          <a:latin typeface="微软雅黑" pitchFamily="34" charset="-122"/>
                          <a:ea typeface="微软雅黑" pitchFamily="34" charset="-122"/>
                          <a:cs typeface="Times New Roman"/>
                        </a:rPr>
                        <a:t>-0.15</a:t>
                      </a:r>
                      <a:endParaRPr lang="zh-CN" sz="1400" kern="100" dirty="0">
                        <a:latin typeface="微软雅黑" pitchFamily="34" charset="-122"/>
                        <a:ea typeface="微软雅黑" pitchFamily="34" charset="-122"/>
                        <a:cs typeface="Times New Roman"/>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kern="1200" dirty="0" smtClean="0">
                          <a:solidFill>
                            <a:schemeClr val="dk1"/>
                          </a:solidFill>
                          <a:latin typeface="微软雅黑" pitchFamily="34" charset="-122"/>
                          <a:ea typeface="微软雅黑" pitchFamily="34" charset="-122"/>
                          <a:cs typeface="+mn-cs"/>
                        </a:rPr>
                        <a:t>0.15</a:t>
                      </a:r>
                      <a:r>
                        <a:rPr lang="zh-CN" altLang="zh-CN" sz="1400" kern="1200" dirty="0" smtClean="0">
                          <a:solidFill>
                            <a:schemeClr val="dk1"/>
                          </a:solidFill>
                          <a:latin typeface="微软雅黑" pitchFamily="34" charset="-122"/>
                          <a:ea typeface="微软雅黑" pitchFamily="34" charset="-122"/>
                          <a:cs typeface="+mn-cs"/>
                        </a:rPr>
                        <a:t>及以下</a:t>
                      </a:r>
                      <a:endParaRPr lang="zh-CN" altLang="en-US" sz="1400" dirty="0">
                        <a:latin typeface="微软雅黑" pitchFamily="34" charset="-122"/>
                        <a:ea typeface="微软雅黑" pitchFamily="34" charset="-122"/>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90500">
                <a:tc vMerge="1">
                  <a:txBody>
                    <a:bodyPr/>
                    <a:lstStyle/>
                    <a:p>
                      <a:endParaRPr lang="zh-CN" altLang="en-US"/>
                    </a:p>
                  </a:txBody>
                  <a:tcPr/>
                </a:tc>
                <a:tc vMerge="1">
                  <a:txBody>
                    <a:bodyPr/>
                    <a:lstStyle/>
                    <a:p>
                      <a:endParaRPr lang="zh-CN" altLang="en-US"/>
                    </a:p>
                  </a:txBody>
                  <a:tcPr/>
                </a:tc>
                <a:tc>
                  <a:txBody>
                    <a:bodyPr/>
                    <a:lstStyle/>
                    <a:p>
                      <a:pPr algn="ctr"/>
                      <a:r>
                        <a:rPr lang="en-US" altLang="zh-CN" sz="1400" dirty="0" smtClean="0"/>
                        <a:t>0.8</a:t>
                      </a:r>
                      <a:endParaRPr lang="zh-CN" altLang="en-US" sz="1400" dirty="0"/>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1400" dirty="0" smtClean="0"/>
                        <a:t>0.9</a:t>
                      </a:r>
                      <a:endParaRPr lang="zh-CN" altLang="en-US" sz="1400" dirty="0"/>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1400" dirty="0" smtClean="0"/>
                        <a:t>1</a:t>
                      </a:r>
                      <a:endParaRPr lang="zh-CN" altLang="en-US" sz="1400" dirty="0"/>
                    </a:p>
                  </a:txBody>
                  <a:tcPr anchor="ctr">
                    <a:lnT w="12700" cap="flat" cmpd="sng" algn="ctr">
                      <a:solidFill>
                        <a:schemeClr val="tx1"/>
                      </a:solidFill>
                      <a:prstDash val="solid"/>
                      <a:round/>
                      <a:headEnd type="none" w="med" len="med"/>
                      <a:tailEnd type="none" w="med" len="med"/>
                    </a:lnT>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182880">
                <a:tc rowSpan="3">
                  <a:txBody>
                    <a:bodyPr/>
                    <a:lstStyle/>
                    <a:p>
                      <a:pPr algn="ctr"/>
                      <a:r>
                        <a:rPr lang="zh-CN" altLang="zh-CN" sz="1400" kern="1200" dirty="0" smtClean="0">
                          <a:solidFill>
                            <a:schemeClr val="dk1"/>
                          </a:solidFill>
                          <a:latin typeface="微软雅黑" pitchFamily="34" charset="-122"/>
                          <a:ea typeface="微软雅黑" pitchFamily="34" charset="-122"/>
                          <a:cs typeface="+mn-cs"/>
                        </a:rPr>
                        <a:t>快充类纯电</a:t>
                      </a:r>
                      <a:endParaRPr lang="en-US" altLang="zh-CN" sz="1400" kern="1200" dirty="0" smtClean="0">
                        <a:solidFill>
                          <a:schemeClr val="dk1"/>
                        </a:solidFill>
                        <a:latin typeface="微软雅黑" pitchFamily="34" charset="-122"/>
                        <a:ea typeface="微软雅黑" pitchFamily="34" charset="-122"/>
                        <a:cs typeface="+mn-cs"/>
                      </a:endParaRPr>
                    </a:p>
                    <a:p>
                      <a:pPr algn="ctr"/>
                      <a:r>
                        <a:rPr lang="zh-CN" altLang="zh-CN" sz="1400" kern="1200" dirty="0" smtClean="0">
                          <a:solidFill>
                            <a:schemeClr val="dk1"/>
                          </a:solidFill>
                          <a:latin typeface="微软雅黑" pitchFamily="34" charset="-122"/>
                          <a:ea typeface="微软雅黑" pitchFamily="34" charset="-122"/>
                          <a:cs typeface="+mn-cs"/>
                        </a:rPr>
                        <a:t>动客车</a:t>
                      </a:r>
                      <a:endParaRPr lang="zh-CN" altLang="en-US" sz="1400" dirty="0">
                        <a:latin typeface="微软雅黑" pitchFamily="34" charset="-122"/>
                        <a:ea typeface="微软雅黑" pitchFamily="34" charset="-122"/>
                      </a:endParaRPr>
                    </a:p>
                  </a:txBody>
                  <a:tcPr anchor="ctr"/>
                </a:tc>
                <a:tc rowSpan="3">
                  <a:txBody>
                    <a:bodyPr/>
                    <a:lstStyle/>
                    <a:p>
                      <a:pPr algn="ctr"/>
                      <a:r>
                        <a:rPr lang="en-US" altLang="zh-CN" sz="1400" dirty="0" smtClean="0">
                          <a:latin typeface="微软雅黑" pitchFamily="34" charset="-122"/>
                          <a:ea typeface="微软雅黑" pitchFamily="34" charset="-122"/>
                        </a:rPr>
                        <a:t>900</a:t>
                      </a:r>
                      <a:endParaRPr lang="zh-CN" altLang="en-US" sz="1400" dirty="0">
                        <a:latin typeface="微软雅黑" pitchFamily="34" charset="-122"/>
                        <a:ea typeface="微软雅黑" pitchFamily="34" charset="-122"/>
                      </a:endParaRPr>
                    </a:p>
                  </a:txBody>
                  <a:tcPr anchor="ct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微软雅黑" pitchFamily="34" charset="-122"/>
                          <a:ea typeface="微软雅黑" pitchFamily="34" charset="-122"/>
                        </a:rPr>
                        <a:t>快充倍率</a:t>
                      </a:r>
                      <a:endParaRPr lang="zh-CN" altLang="en-US" sz="1400" dirty="0">
                        <a:latin typeface="微软雅黑" pitchFamily="34" charset="-122"/>
                        <a:ea typeface="微软雅黑" pitchFamily="34" charset="-122"/>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zh-CN" altLang="en-US" dirty="0"/>
                    </a:p>
                  </a:txBody>
                  <a:tcPr anchor="ctr">
                    <a:lnB w="12700" cap="flat" cmpd="sng" algn="ctr">
                      <a:solidFill>
                        <a:schemeClr val="tx1"/>
                      </a:solidFill>
                      <a:prstDash val="solid"/>
                      <a:round/>
                      <a:headEnd type="none" w="med" len="med"/>
                      <a:tailEnd type="none" w="med" len="med"/>
                    </a:lnB>
                  </a:tcPr>
                </a:tc>
                <a:tc hMerge="1">
                  <a:txBody>
                    <a:bodyPr/>
                    <a:lstStyle/>
                    <a:p>
                      <a:pPr algn="ctr"/>
                      <a:endParaRPr lang="zh-CN" altLang="en-US" dirty="0"/>
                    </a:p>
                  </a:txBody>
                  <a:tcPr anchor="ctr">
                    <a:lnB w="12700" cap="flat" cmpd="sng" algn="ctr">
                      <a:solidFill>
                        <a:schemeClr val="tx1"/>
                      </a:solidFill>
                      <a:prstDash val="solid"/>
                      <a:round/>
                      <a:headEnd type="none" w="med" len="med"/>
                      <a:tailEnd type="none" w="med" len="med"/>
                    </a:lnB>
                  </a:tcPr>
                </a:tc>
                <a:tc rowSpan="3">
                  <a:txBody>
                    <a:bodyPr/>
                    <a:lstStyle/>
                    <a:p>
                      <a:pPr algn="ctr"/>
                      <a:r>
                        <a:rPr lang="en-US" altLang="zh-CN" sz="1400" dirty="0" smtClean="0">
                          <a:latin typeface="微软雅黑" pitchFamily="34" charset="-122"/>
                          <a:ea typeface="微软雅黑" pitchFamily="34" charset="-122"/>
                        </a:rPr>
                        <a:t>2</a:t>
                      </a:r>
                      <a:endParaRPr lang="zh-CN" altLang="en-US" sz="1400" dirty="0">
                        <a:latin typeface="微软雅黑" pitchFamily="34" charset="-122"/>
                        <a:ea typeface="微软雅黑" pitchFamily="34" charset="-122"/>
                      </a:endParaRPr>
                    </a:p>
                  </a:txBody>
                  <a:tcPr anchor="ctr"/>
                </a:tc>
                <a:tc rowSpan="3">
                  <a:txBody>
                    <a:bodyPr/>
                    <a:lstStyle/>
                    <a:p>
                      <a:pPr algn="ctr"/>
                      <a:r>
                        <a:rPr lang="en-US" altLang="zh-CN" sz="1400" dirty="0" smtClean="0">
                          <a:latin typeface="微软雅黑" pitchFamily="34" charset="-122"/>
                          <a:ea typeface="微软雅黑" pitchFamily="34" charset="-122"/>
                        </a:rPr>
                        <a:t>4</a:t>
                      </a:r>
                      <a:endParaRPr lang="zh-CN" altLang="en-US" sz="1400" dirty="0">
                        <a:latin typeface="微软雅黑" pitchFamily="34" charset="-122"/>
                        <a:ea typeface="微软雅黑" pitchFamily="34" charset="-122"/>
                      </a:endParaRPr>
                    </a:p>
                  </a:txBody>
                  <a:tcPr anchor="ctr"/>
                </a:tc>
                <a:tc rowSpan="3">
                  <a:txBody>
                    <a:bodyPr/>
                    <a:lstStyle/>
                    <a:p>
                      <a:pPr algn="ctr"/>
                      <a:r>
                        <a:rPr lang="en-US" altLang="zh-CN" sz="1400" dirty="0" smtClean="0">
                          <a:latin typeface="微软雅黑" pitchFamily="34" charset="-122"/>
                          <a:ea typeface="微软雅黑" pitchFamily="34" charset="-122"/>
                        </a:rPr>
                        <a:t>6.5</a:t>
                      </a:r>
                      <a:endParaRPr lang="zh-CN" altLang="en-US" sz="1400" dirty="0">
                        <a:latin typeface="微软雅黑" pitchFamily="34" charset="-122"/>
                        <a:ea typeface="微软雅黑" pitchFamily="34" charset="-122"/>
                      </a:endParaRPr>
                    </a:p>
                  </a:txBody>
                  <a:tcPr anchor="ctr"/>
                </a:tc>
              </a:tr>
              <a:tr h="182880">
                <a:tc vMerge="1">
                  <a:txBody>
                    <a:bodyPr/>
                    <a:lstStyle/>
                    <a:p>
                      <a:endParaRPr lang="zh-CN" altLang="en-US"/>
                    </a:p>
                  </a:txBody>
                  <a:tcPr/>
                </a:tc>
                <a:tc vMerge="1">
                  <a:txBody>
                    <a:bodyPr/>
                    <a:lstStyle/>
                    <a:p>
                      <a:endParaRPr lang="zh-CN" alt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微软雅黑" pitchFamily="34" charset="-122"/>
                          <a:ea typeface="微软雅黑" pitchFamily="34" charset="-122"/>
                        </a:rPr>
                        <a:t>3C</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5C</a:t>
                      </a:r>
                      <a:r>
                        <a:rPr lang="zh-CN" altLang="en-US" sz="1400" dirty="0" smtClean="0">
                          <a:latin typeface="微软雅黑" pitchFamily="34" charset="-122"/>
                          <a:ea typeface="微软雅黑" pitchFamily="34" charset="-122"/>
                        </a:rPr>
                        <a:t>（含）</a:t>
                      </a:r>
                      <a:endParaRPr lang="zh-CN" altLang="en-US" sz="1400" dirty="0">
                        <a:latin typeface="微软雅黑" pitchFamily="34" charset="-122"/>
                        <a:ea typeface="微软雅黑" pitchFamily="34" charset="-122"/>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微软雅黑" pitchFamily="34" charset="-122"/>
                          <a:ea typeface="微软雅黑" pitchFamily="34" charset="-122"/>
                        </a:rPr>
                        <a:t>5C</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15C</a:t>
                      </a:r>
                      <a:r>
                        <a:rPr lang="zh-CN" altLang="en-US" sz="1400" dirty="0" smtClean="0">
                          <a:latin typeface="微软雅黑" pitchFamily="34" charset="-122"/>
                          <a:ea typeface="微软雅黑" pitchFamily="34" charset="-122"/>
                        </a:rPr>
                        <a:t>（含）</a:t>
                      </a:r>
                      <a:endParaRPr lang="zh-CN" altLang="en-US" sz="1400" dirty="0">
                        <a:latin typeface="微软雅黑" pitchFamily="34" charset="-122"/>
                        <a:ea typeface="微软雅黑" pitchFamily="34" charset="-122"/>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微软雅黑" pitchFamily="34" charset="-122"/>
                          <a:ea typeface="微软雅黑" pitchFamily="34" charset="-122"/>
                        </a:rPr>
                        <a:t>15C</a:t>
                      </a:r>
                      <a:r>
                        <a:rPr lang="zh-CN" altLang="en-US" sz="1400" dirty="0" smtClean="0">
                          <a:latin typeface="微软雅黑" pitchFamily="34" charset="-122"/>
                          <a:ea typeface="微软雅黑" pitchFamily="34" charset="-122"/>
                        </a:rPr>
                        <a:t>以上</a:t>
                      </a:r>
                      <a:endParaRPr lang="zh-CN" altLang="en-US" sz="1400" dirty="0">
                        <a:latin typeface="微软雅黑" pitchFamily="34" charset="-122"/>
                        <a:ea typeface="微软雅黑" pitchFamily="34" charset="-122"/>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89560">
                <a:tc vMerge="1">
                  <a:txBody>
                    <a:bodyPr/>
                    <a:lstStyle/>
                    <a:p>
                      <a:endParaRPr lang="zh-CN" altLang="en-US"/>
                    </a:p>
                  </a:txBody>
                  <a:tcPr/>
                </a:tc>
                <a:tc vMerge="1">
                  <a:txBody>
                    <a:bodyPr/>
                    <a:lstStyle/>
                    <a:p>
                      <a:endParaRPr lang="zh-CN" altLang="en-US"/>
                    </a:p>
                  </a:txBody>
                  <a:tcPr/>
                </a:tc>
                <a:tc>
                  <a:txBody>
                    <a:bodyPr/>
                    <a:lstStyle/>
                    <a:p>
                      <a:pPr algn="ctr"/>
                      <a:r>
                        <a:rPr lang="en-US" altLang="zh-CN" sz="1400" dirty="0" smtClean="0"/>
                        <a:t>0.8</a:t>
                      </a:r>
                      <a:endParaRPr lang="zh-CN" altLang="en-US" sz="1400" dirty="0"/>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1400" dirty="0" smtClean="0"/>
                        <a:t>0.9</a:t>
                      </a:r>
                      <a:endParaRPr lang="zh-CN" altLang="en-US" sz="1400" dirty="0"/>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1400" dirty="0" smtClean="0"/>
                        <a:t>1</a:t>
                      </a:r>
                      <a:endParaRPr lang="zh-CN" altLang="en-US" sz="1400" dirty="0"/>
                    </a:p>
                  </a:txBody>
                  <a:tcPr anchor="ctr">
                    <a:lnT w="12700" cap="flat" cmpd="sng" algn="ctr">
                      <a:solidFill>
                        <a:schemeClr val="tx1"/>
                      </a:solidFill>
                      <a:prstDash val="solid"/>
                      <a:round/>
                      <a:headEnd type="none" w="med" len="med"/>
                      <a:tailEnd type="none" w="med" len="med"/>
                    </a:lnT>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95436">
                <a:tc rowSpan="3">
                  <a:txBody>
                    <a:bodyPr/>
                    <a:lstStyle/>
                    <a:p>
                      <a:pPr algn="ctr"/>
                      <a:r>
                        <a:rPr lang="zh-CN" altLang="zh-CN" sz="1400" kern="1200" dirty="0" smtClean="0">
                          <a:solidFill>
                            <a:schemeClr val="dk1"/>
                          </a:solidFill>
                          <a:latin typeface="微软雅黑" pitchFamily="34" charset="-122"/>
                          <a:ea typeface="微软雅黑" pitchFamily="34" charset="-122"/>
                          <a:cs typeface="+mn-cs"/>
                        </a:rPr>
                        <a:t>插电式混合动力（含增程式）客车</a:t>
                      </a:r>
                      <a:endParaRPr lang="zh-CN" altLang="en-US" sz="1400" dirty="0">
                        <a:latin typeface="微软雅黑" pitchFamily="34" charset="-122"/>
                        <a:ea typeface="微软雅黑" pitchFamily="34" charset="-122"/>
                      </a:endParaRPr>
                    </a:p>
                  </a:txBody>
                  <a:tcPr anchor="ctr"/>
                </a:tc>
                <a:tc rowSpan="3">
                  <a:txBody>
                    <a:bodyPr/>
                    <a:lstStyle/>
                    <a:p>
                      <a:pPr algn="ctr"/>
                      <a:r>
                        <a:rPr lang="en-US" altLang="zh-CN" sz="1400" dirty="0" smtClean="0">
                          <a:latin typeface="微软雅黑" pitchFamily="34" charset="-122"/>
                          <a:ea typeface="微软雅黑" pitchFamily="34" charset="-122"/>
                        </a:rPr>
                        <a:t>600</a:t>
                      </a:r>
                      <a:endParaRPr lang="zh-CN" altLang="en-US" sz="1400" dirty="0">
                        <a:latin typeface="微软雅黑" pitchFamily="34" charset="-122"/>
                        <a:ea typeface="微软雅黑" pitchFamily="34" charset="-122"/>
                      </a:endParaRPr>
                    </a:p>
                  </a:txBody>
                  <a:tcPr anchor="ctr"/>
                </a:tc>
                <a:tc gridSpan="3">
                  <a:txBody>
                    <a:bodyPr/>
                    <a:lstStyle/>
                    <a:p>
                      <a:pPr algn="ctr"/>
                      <a:r>
                        <a:rPr lang="zh-CN" altLang="zh-CN" sz="1400" kern="1200" dirty="0" smtClean="0">
                          <a:solidFill>
                            <a:schemeClr val="dk1"/>
                          </a:solidFill>
                          <a:latin typeface="微软雅黑" pitchFamily="34" charset="-122"/>
                          <a:ea typeface="微软雅黑" pitchFamily="34" charset="-122"/>
                          <a:cs typeface="+mn-cs"/>
                        </a:rPr>
                        <a:t>节油率水平</a:t>
                      </a:r>
                      <a:endParaRPr lang="zh-CN" altLang="en-US" sz="1400" dirty="0">
                        <a:latin typeface="微软雅黑" pitchFamily="34" charset="-122"/>
                        <a:ea typeface="微软雅黑" pitchFamily="34" charset="-122"/>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zh-CN" altLang="en-US" dirty="0"/>
                    </a:p>
                  </a:txBody>
                  <a:tcPr anchor="ctr">
                    <a:lnB w="12700" cap="flat" cmpd="sng" algn="ctr">
                      <a:solidFill>
                        <a:schemeClr val="tx1"/>
                      </a:solidFill>
                      <a:prstDash val="solid"/>
                      <a:round/>
                      <a:headEnd type="none" w="med" len="med"/>
                      <a:tailEnd type="none" w="med" len="med"/>
                    </a:lnB>
                  </a:tcPr>
                </a:tc>
                <a:tc hMerge="1">
                  <a:txBody>
                    <a:bodyPr/>
                    <a:lstStyle/>
                    <a:p>
                      <a:pPr algn="ctr"/>
                      <a:endParaRPr lang="zh-CN" altLang="en-US" dirty="0"/>
                    </a:p>
                  </a:txBody>
                  <a:tcPr anchor="ctr">
                    <a:lnB w="12700" cap="flat" cmpd="sng" algn="ctr">
                      <a:solidFill>
                        <a:schemeClr val="tx1"/>
                      </a:solidFill>
                      <a:prstDash val="solid"/>
                      <a:round/>
                      <a:headEnd type="none" w="med" len="med"/>
                      <a:tailEnd type="none" w="med" len="med"/>
                    </a:lnB>
                  </a:tcPr>
                </a:tc>
                <a:tc rowSpan="3">
                  <a:txBody>
                    <a:bodyPr/>
                    <a:lstStyle/>
                    <a:p>
                      <a:pPr algn="ctr"/>
                      <a:r>
                        <a:rPr lang="en-US" altLang="zh-CN" sz="1400" dirty="0" smtClean="0">
                          <a:latin typeface="微软雅黑" pitchFamily="34" charset="-122"/>
                          <a:ea typeface="微软雅黑" pitchFamily="34" charset="-122"/>
                        </a:rPr>
                        <a:t>1</a:t>
                      </a:r>
                      <a:endParaRPr lang="zh-CN" altLang="en-US" sz="1400" dirty="0">
                        <a:latin typeface="微软雅黑" pitchFamily="34" charset="-122"/>
                        <a:ea typeface="微软雅黑" pitchFamily="34" charset="-122"/>
                      </a:endParaRPr>
                    </a:p>
                  </a:txBody>
                  <a:tcPr anchor="ctr"/>
                </a:tc>
                <a:tc rowSpan="3">
                  <a:txBody>
                    <a:bodyPr/>
                    <a:lstStyle/>
                    <a:p>
                      <a:pPr algn="ctr"/>
                      <a:r>
                        <a:rPr lang="en-US" altLang="zh-CN" sz="1400" dirty="0" smtClean="0">
                          <a:latin typeface="微软雅黑" pitchFamily="34" charset="-122"/>
                          <a:ea typeface="微软雅黑" pitchFamily="34" charset="-122"/>
                        </a:rPr>
                        <a:t>2</a:t>
                      </a:r>
                      <a:endParaRPr lang="zh-CN" altLang="en-US" sz="1400" dirty="0">
                        <a:latin typeface="微软雅黑" pitchFamily="34" charset="-122"/>
                        <a:ea typeface="微软雅黑" pitchFamily="34" charset="-122"/>
                      </a:endParaRPr>
                    </a:p>
                  </a:txBody>
                  <a:tcPr anchor="ctr"/>
                </a:tc>
                <a:tc rowSpan="3">
                  <a:txBody>
                    <a:bodyPr/>
                    <a:lstStyle/>
                    <a:p>
                      <a:pPr algn="ctr"/>
                      <a:r>
                        <a:rPr lang="en-US" altLang="zh-CN" sz="1400" dirty="0" smtClean="0">
                          <a:latin typeface="微软雅黑" pitchFamily="34" charset="-122"/>
                          <a:ea typeface="微软雅黑" pitchFamily="34" charset="-122"/>
                        </a:rPr>
                        <a:t>3.8</a:t>
                      </a:r>
                      <a:endParaRPr lang="zh-CN" altLang="en-US" sz="1400" dirty="0">
                        <a:latin typeface="微软雅黑" pitchFamily="34" charset="-122"/>
                        <a:ea typeface="微软雅黑" pitchFamily="34" charset="-122"/>
                      </a:endParaRPr>
                    </a:p>
                  </a:txBody>
                  <a:tcPr anchor="ctr"/>
                </a:tc>
              </a:tr>
              <a:tr h="205740">
                <a:tc vMerge="1">
                  <a:txBody>
                    <a:bodyPr/>
                    <a:lstStyle/>
                    <a:p>
                      <a:endParaRPr lang="zh-CN" altLang="en-US"/>
                    </a:p>
                  </a:txBody>
                  <a:tcPr/>
                </a:tc>
                <a:tc vMerge="1">
                  <a:txBody>
                    <a:bodyPr/>
                    <a:lstStyle/>
                    <a:p>
                      <a:endParaRPr lang="zh-CN" altLang="en-US"/>
                    </a:p>
                  </a:txBody>
                  <a:tcPr/>
                </a:tc>
                <a:tc>
                  <a:txBody>
                    <a:bodyPr/>
                    <a:lstStyle/>
                    <a:p>
                      <a:pPr algn="ctr"/>
                      <a:r>
                        <a:rPr lang="en-US" altLang="zh-CN" sz="1400" kern="1200" dirty="0" smtClean="0">
                          <a:solidFill>
                            <a:schemeClr val="dk1"/>
                          </a:solidFill>
                          <a:latin typeface="微软雅黑" pitchFamily="34" charset="-122"/>
                          <a:ea typeface="微软雅黑" pitchFamily="34" charset="-122"/>
                          <a:cs typeface="+mn-cs"/>
                        </a:rPr>
                        <a:t>60%</a:t>
                      </a:r>
                      <a:r>
                        <a:rPr lang="zh-CN" altLang="zh-CN" sz="1400" kern="1200" dirty="0" smtClean="0">
                          <a:solidFill>
                            <a:schemeClr val="dk1"/>
                          </a:solidFill>
                          <a:latin typeface="微软雅黑" pitchFamily="34" charset="-122"/>
                          <a:ea typeface="微软雅黑" pitchFamily="34" charset="-122"/>
                          <a:cs typeface="+mn-cs"/>
                        </a:rPr>
                        <a:t>－</a:t>
                      </a:r>
                      <a:r>
                        <a:rPr lang="en-US" altLang="zh-CN" sz="1400" kern="1200" dirty="0" smtClean="0">
                          <a:solidFill>
                            <a:schemeClr val="dk1"/>
                          </a:solidFill>
                          <a:latin typeface="微软雅黑" pitchFamily="34" charset="-122"/>
                          <a:ea typeface="微软雅黑" pitchFamily="34" charset="-122"/>
                          <a:cs typeface="+mn-cs"/>
                        </a:rPr>
                        <a:t>65%</a:t>
                      </a:r>
                      <a:r>
                        <a:rPr lang="zh-CN" altLang="zh-CN" sz="1400" kern="1200" dirty="0" smtClean="0">
                          <a:solidFill>
                            <a:schemeClr val="dk1"/>
                          </a:solidFill>
                          <a:latin typeface="微软雅黑" pitchFamily="34" charset="-122"/>
                          <a:ea typeface="微软雅黑" pitchFamily="34" charset="-122"/>
                          <a:cs typeface="+mn-cs"/>
                        </a:rPr>
                        <a:t>（含）</a:t>
                      </a:r>
                      <a:endParaRPr lang="zh-CN" altLang="en-US" sz="1400" dirty="0">
                        <a:latin typeface="微软雅黑" pitchFamily="34" charset="-122"/>
                        <a:ea typeface="微软雅黑" pitchFamily="34" charset="-122"/>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kern="1200" dirty="0" smtClean="0">
                          <a:solidFill>
                            <a:schemeClr val="dk1"/>
                          </a:solidFill>
                          <a:latin typeface="微软雅黑" pitchFamily="34" charset="-122"/>
                          <a:ea typeface="微软雅黑" pitchFamily="34" charset="-122"/>
                          <a:cs typeface="+mn-cs"/>
                        </a:rPr>
                        <a:t>65%</a:t>
                      </a:r>
                      <a:r>
                        <a:rPr lang="zh-CN" altLang="zh-CN" sz="1400" kern="1200" dirty="0" smtClean="0">
                          <a:solidFill>
                            <a:schemeClr val="dk1"/>
                          </a:solidFill>
                          <a:latin typeface="微软雅黑" pitchFamily="34" charset="-122"/>
                          <a:ea typeface="微软雅黑" pitchFamily="34" charset="-122"/>
                          <a:cs typeface="+mn-cs"/>
                        </a:rPr>
                        <a:t>－</a:t>
                      </a:r>
                      <a:r>
                        <a:rPr lang="en-US" altLang="zh-CN" sz="1400" kern="1200" dirty="0" smtClean="0">
                          <a:solidFill>
                            <a:schemeClr val="dk1"/>
                          </a:solidFill>
                          <a:latin typeface="微软雅黑" pitchFamily="34" charset="-122"/>
                          <a:ea typeface="微软雅黑" pitchFamily="34" charset="-122"/>
                          <a:cs typeface="+mn-cs"/>
                        </a:rPr>
                        <a:t>70%</a:t>
                      </a:r>
                      <a:r>
                        <a:rPr lang="zh-CN" altLang="zh-CN" sz="1400" kern="1200" dirty="0" smtClean="0">
                          <a:solidFill>
                            <a:schemeClr val="dk1"/>
                          </a:solidFill>
                          <a:latin typeface="微软雅黑" pitchFamily="34" charset="-122"/>
                          <a:ea typeface="微软雅黑" pitchFamily="34" charset="-122"/>
                          <a:cs typeface="+mn-cs"/>
                        </a:rPr>
                        <a:t>（含）</a:t>
                      </a:r>
                      <a:endParaRPr lang="zh-CN" altLang="en-US" sz="1400" dirty="0">
                        <a:latin typeface="微软雅黑" pitchFamily="34" charset="-122"/>
                        <a:ea typeface="微软雅黑" pitchFamily="34" charset="-122"/>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kern="1200" dirty="0" smtClean="0">
                          <a:solidFill>
                            <a:schemeClr val="dk1"/>
                          </a:solidFill>
                          <a:latin typeface="微软雅黑" pitchFamily="34" charset="-122"/>
                          <a:ea typeface="微软雅黑" pitchFamily="34" charset="-122"/>
                          <a:cs typeface="+mn-cs"/>
                        </a:rPr>
                        <a:t>70%</a:t>
                      </a:r>
                      <a:r>
                        <a:rPr lang="zh-CN" altLang="zh-CN" sz="1400" kern="1200" dirty="0" smtClean="0">
                          <a:solidFill>
                            <a:schemeClr val="dk1"/>
                          </a:solidFill>
                          <a:latin typeface="微软雅黑" pitchFamily="34" charset="-122"/>
                          <a:ea typeface="微软雅黑" pitchFamily="34" charset="-122"/>
                          <a:cs typeface="+mn-cs"/>
                        </a:rPr>
                        <a:t>以上</a:t>
                      </a:r>
                      <a:endParaRPr lang="zh-CN" altLang="en-US" sz="1400" dirty="0">
                        <a:latin typeface="微软雅黑" pitchFamily="34" charset="-122"/>
                        <a:ea typeface="微软雅黑" pitchFamily="34" charset="-122"/>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05740">
                <a:tc vMerge="1">
                  <a:txBody>
                    <a:bodyPr/>
                    <a:lstStyle/>
                    <a:p>
                      <a:endParaRPr lang="zh-CN" altLang="en-US"/>
                    </a:p>
                  </a:txBody>
                  <a:tcPr/>
                </a:tc>
                <a:tc vMerge="1">
                  <a:txBody>
                    <a:bodyPr/>
                    <a:lstStyle/>
                    <a:p>
                      <a:endParaRPr lang="zh-CN" altLang="en-US"/>
                    </a:p>
                  </a:txBody>
                  <a:tcPr/>
                </a:tc>
                <a:tc>
                  <a:txBody>
                    <a:bodyPr/>
                    <a:lstStyle/>
                    <a:p>
                      <a:pPr algn="ctr"/>
                      <a:r>
                        <a:rPr lang="en-US" altLang="zh-CN" sz="1400" dirty="0" smtClean="0"/>
                        <a:t>0.8</a:t>
                      </a:r>
                      <a:endParaRPr lang="zh-CN" altLang="en-US" sz="1400" dirty="0"/>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1400" dirty="0" smtClean="0"/>
                        <a:t>0.9</a:t>
                      </a:r>
                      <a:endParaRPr lang="zh-CN" altLang="en-US" sz="1400" dirty="0"/>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1400" dirty="0" smtClean="0"/>
                        <a:t>1</a:t>
                      </a:r>
                      <a:endParaRPr lang="zh-CN" altLang="en-US" sz="1400" dirty="0"/>
                    </a:p>
                  </a:txBody>
                  <a:tcPr anchor="ctr">
                    <a:lnT w="12700" cap="flat" cmpd="sng" algn="ctr">
                      <a:solidFill>
                        <a:schemeClr val="tx1"/>
                      </a:solidFill>
                      <a:prstDash val="solid"/>
                      <a:round/>
                      <a:headEnd type="none" w="med" len="med"/>
                      <a:tailEnd type="none" w="med" len="med"/>
                    </a:lnT>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370840">
                <a:tc gridSpan="8">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dk1"/>
                          </a:solidFill>
                          <a:latin typeface="微软雅黑" pitchFamily="34" charset="-122"/>
                          <a:ea typeface="微软雅黑" pitchFamily="34" charset="-122"/>
                          <a:cs typeface="+mn-cs"/>
                        </a:rPr>
                        <a:t>     </a:t>
                      </a:r>
                      <a:r>
                        <a:rPr lang="zh-CN" altLang="en-US" sz="1200" kern="1200" baseline="0" dirty="0" smtClean="0">
                          <a:solidFill>
                            <a:schemeClr val="dk1"/>
                          </a:solidFill>
                          <a:latin typeface="微软雅黑" pitchFamily="34" charset="-122"/>
                          <a:ea typeface="微软雅黑" pitchFamily="34" charset="-122"/>
                          <a:cs typeface="+mn-cs"/>
                        </a:rPr>
                        <a:t>   </a:t>
                      </a:r>
                      <a:r>
                        <a:rPr lang="zh-CN" altLang="en-US" sz="1200" b="1" kern="1200" dirty="0" smtClean="0">
                          <a:solidFill>
                            <a:schemeClr val="dk1"/>
                          </a:solidFill>
                          <a:latin typeface="微软雅黑" pitchFamily="34" charset="-122"/>
                          <a:ea typeface="微软雅黑" pitchFamily="34" charset="-122"/>
                          <a:cs typeface="+mn-cs"/>
                        </a:rPr>
                        <a:t>注：</a:t>
                      </a:r>
                      <a:r>
                        <a:rPr lang="zh-CN" altLang="zh-CN" sz="1200" kern="1200" dirty="0" smtClean="0">
                          <a:solidFill>
                            <a:schemeClr val="dk1"/>
                          </a:solidFill>
                          <a:latin typeface="微软雅黑" pitchFamily="34" charset="-122"/>
                          <a:ea typeface="微软雅黑" pitchFamily="34" charset="-122"/>
                          <a:cs typeface="+mn-cs"/>
                        </a:rPr>
                        <a:t>单车补贴金额</a:t>
                      </a:r>
                      <a:r>
                        <a:rPr lang="en-US" altLang="zh-CN" sz="1200" kern="1200" dirty="0" smtClean="0">
                          <a:solidFill>
                            <a:schemeClr val="dk1"/>
                          </a:solidFill>
                          <a:latin typeface="微软雅黑" pitchFamily="34" charset="-122"/>
                          <a:ea typeface="微软雅黑" pitchFamily="34" charset="-122"/>
                          <a:cs typeface="+mn-cs"/>
                        </a:rPr>
                        <a:t>=Min{</a:t>
                      </a:r>
                      <a:r>
                        <a:rPr lang="zh-CN" altLang="zh-CN" sz="1200" kern="1200" dirty="0" smtClean="0">
                          <a:solidFill>
                            <a:schemeClr val="dk1"/>
                          </a:solidFill>
                          <a:latin typeface="微软雅黑" pitchFamily="34" charset="-122"/>
                          <a:ea typeface="微软雅黑" pitchFamily="34" charset="-122"/>
                          <a:cs typeface="+mn-cs"/>
                        </a:rPr>
                        <a:t>车辆带电量</a:t>
                      </a:r>
                      <a:r>
                        <a:rPr lang="en-US" altLang="zh-CN" sz="1200" kern="1200" dirty="0" smtClean="0">
                          <a:solidFill>
                            <a:schemeClr val="dk1"/>
                          </a:solidFill>
                          <a:latin typeface="微软雅黑" pitchFamily="34" charset="-122"/>
                          <a:ea typeface="微软雅黑" pitchFamily="34" charset="-122"/>
                          <a:cs typeface="+mn-cs"/>
                        </a:rPr>
                        <a:t>×</a:t>
                      </a:r>
                      <a:r>
                        <a:rPr lang="zh-CN" altLang="zh-CN" sz="1200" kern="1200" dirty="0" smtClean="0">
                          <a:solidFill>
                            <a:schemeClr val="dk1"/>
                          </a:solidFill>
                          <a:latin typeface="微软雅黑" pitchFamily="34" charset="-122"/>
                          <a:ea typeface="微软雅黑" pitchFamily="34" charset="-122"/>
                          <a:cs typeface="+mn-cs"/>
                        </a:rPr>
                        <a:t>单位电量补贴标准；单车补贴上限</a:t>
                      </a:r>
                      <a:r>
                        <a:rPr lang="en-US" altLang="zh-CN" sz="1200" kern="1200" dirty="0" smtClean="0">
                          <a:solidFill>
                            <a:schemeClr val="dk1"/>
                          </a:solidFill>
                          <a:latin typeface="微软雅黑" pitchFamily="34" charset="-122"/>
                          <a:ea typeface="微软雅黑" pitchFamily="34" charset="-122"/>
                          <a:cs typeface="+mn-cs"/>
                        </a:rPr>
                        <a:t>}×</a:t>
                      </a:r>
                      <a:r>
                        <a:rPr lang="zh-CN" altLang="zh-CN" sz="1200" kern="1200" dirty="0" smtClean="0">
                          <a:solidFill>
                            <a:schemeClr val="dk1"/>
                          </a:solidFill>
                          <a:latin typeface="微软雅黑" pitchFamily="34" charset="-122"/>
                          <a:ea typeface="微软雅黑" pitchFamily="34" charset="-122"/>
                          <a:cs typeface="+mn-cs"/>
                        </a:rPr>
                        <a:t>调整系数（包括：单位载质量能量消耗量</a:t>
                      </a:r>
                      <a:r>
                        <a:rPr lang="zh-CN" altLang="en-US" sz="1200" kern="1200" dirty="0" smtClean="0">
                          <a:solidFill>
                            <a:schemeClr val="dk1"/>
                          </a:solidFill>
                          <a:latin typeface="微软雅黑" pitchFamily="34" charset="-122"/>
                          <a:ea typeface="微软雅黑" pitchFamily="34" charset="-122"/>
                          <a:cs typeface="+mn-cs"/>
                        </a:rPr>
                        <a:t>系数、快充倍率系数、节油率系数）。</a:t>
                      </a:r>
                      <a:endParaRPr lang="en-US" altLang="zh-CN" sz="1200" kern="1200" dirty="0" smtClean="0">
                        <a:solidFill>
                          <a:schemeClr val="dk1"/>
                        </a:solidFill>
                        <a:latin typeface="微软雅黑" pitchFamily="34" charset="-122"/>
                        <a:ea typeface="微软雅黑" pitchFamily="34"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kern="1200" dirty="0" smtClean="0">
                          <a:solidFill>
                            <a:schemeClr val="dk1"/>
                          </a:solidFill>
                          <a:latin typeface="微软雅黑" pitchFamily="34" charset="-122"/>
                          <a:ea typeface="微软雅黑" pitchFamily="34" charset="-122"/>
                          <a:cs typeface="+mn-cs"/>
                        </a:rPr>
                        <a:t>       </a:t>
                      </a:r>
                      <a:r>
                        <a:rPr lang="zh-CN" altLang="en-US" sz="1200" b="1" kern="1200" dirty="0" smtClean="0">
                          <a:solidFill>
                            <a:schemeClr val="dk1"/>
                          </a:solidFill>
                          <a:latin typeface="微软雅黑" pitchFamily="34" charset="-122"/>
                          <a:ea typeface="微软雅黑" pitchFamily="34" charset="-122"/>
                          <a:cs typeface="+mn-cs"/>
                        </a:rPr>
                        <a:t>分析：</a:t>
                      </a:r>
                      <a:r>
                        <a:rPr lang="zh-CN" altLang="en-US" sz="1200" kern="1200" dirty="0" smtClean="0">
                          <a:solidFill>
                            <a:schemeClr val="dk1"/>
                          </a:solidFill>
                          <a:latin typeface="微软雅黑" pitchFamily="34" charset="-122"/>
                          <a:ea typeface="微软雅黑" pitchFamily="34" charset="-122"/>
                          <a:cs typeface="+mn-cs"/>
                        </a:rPr>
                        <a:t>非快充类纯电动客车、快充类纯电动客车和插电式混合动力（含增程式）客车三个类型的补贴从</a:t>
                      </a:r>
                      <a:r>
                        <a:rPr lang="en-US" altLang="zh-CN" sz="1200" kern="1200" dirty="0" smtClean="0">
                          <a:solidFill>
                            <a:schemeClr val="dk1"/>
                          </a:solidFill>
                          <a:latin typeface="微软雅黑" pitchFamily="34" charset="-122"/>
                          <a:ea typeface="微软雅黑" pitchFamily="34" charset="-122"/>
                          <a:cs typeface="+mn-cs"/>
                        </a:rPr>
                        <a:t>2018</a:t>
                      </a:r>
                      <a:r>
                        <a:rPr lang="zh-CN" altLang="en-US" sz="1200" kern="1200" dirty="0" smtClean="0">
                          <a:solidFill>
                            <a:schemeClr val="dk1"/>
                          </a:solidFill>
                          <a:latin typeface="微软雅黑" pitchFamily="34" charset="-122"/>
                          <a:ea typeface="微软雅黑" pitchFamily="34" charset="-122"/>
                          <a:cs typeface="+mn-cs"/>
                        </a:rPr>
                        <a:t>年的</a:t>
                      </a:r>
                      <a:r>
                        <a:rPr lang="en-US" altLang="zh-CN" sz="1200" kern="1200" dirty="0" smtClean="0">
                          <a:solidFill>
                            <a:schemeClr val="dk1"/>
                          </a:solidFill>
                          <a:latin typeface="微软雅黑" pitchFamily="34" charset="-122"/>
                          <a:ea typeface="微软雅黑" pitchFamily="34" charset="-122"/>
                          <a:cs typeface="+mn-cs"/>
                        </a:rPr>
                        <a:t>1200</a:t>
                      </a:r>
                      <a:r>
                        <a:rPr lang="zh-CN" altLang="en-US" sz="1200" kern="1200" dirty="0" smtClean="0">
                          <a:solidFill>
                            <a:schemeClr val="dk1"/>
                          </a:solidFill>
                          <a:latin typeface="微软雅黑" pitchFamily="34" charset="-122"/>
                          <a:ea typeface="微软雅黑" pitchFamily="34" charset="-122"/>
                          <a:cs typeface="+mn-cs"/>
                        </a:rPr>
                        <a:t>、</a:t>
                      </a:r>
                      <a:r>
                        <a:rPr lang="en-US" altLang="zh-CN" sz="1200" kern="1200" dirty="0" smtClean="0">
                          <a:solidFill>
                            <a:schemeClr val="dk1"/>
                          </a:solidFill>
                          <a:latin typeface="微软雅黑" pitchFamily="34" charset="-122"/>
                          <a:ea typeface="微软雅黑" pitchFamily="34" charset="-122"/>
                          <a:cs typeface="+mn-cs"/>
                        </a:rPr>
                        <a:t>2100</a:t>
                      </a:r>
                      <a:r>
                        <a:rPr lang="zh-CN" altLang="en-US" sz="1200" kern="1200" dirty="0" smtClean="0">
                          <a:solidFill>
                            <a:schemeClr val="dk1"/>
                          </a:solidFill>
                          <a:latin typeface="微软雅黑" pitchFamily="34" charset="-122"/>
                          <a:ea typeface="微软雅黑" pitchFamily="34" charset="-122"/>
                          <a:cs typeface="+mn-cs"/>
                        </a:rPr>
                        <a:t>、</a:t>
                      </a:r>
                      <a:r>
                        <a:rPr lang="en-US" altLang="zh-CN" sz="1200" kern="1200" dirty="0" smtClean="0">
                          <a:solidFill>
                            <a:schemeClr val="dk1"/>
                          </a:solidFill>
                          <a:latin typeface="微软雅黑" pitchFamily="34" charset="-122"/>
                          <a:ea typeface="微软雅黑" pitchFamily="34" charset="-122"/>
                          <a:cs typeface="+mn-cs"/>
                        </a:rPr>
                        <a:t>1500</a:t>
                      </a:r>
                      <a:r>
                        <a:rPr lang="zh-CN" altLang="en-US" sz="1200" kern="1200" dirty="0" smtClean="0">
                          <a:solidFill>
                            <a:schemeClr val="dk1"/>
                          </a:solidFill>
                          <a:latin typeface="微软雅黑" pitchFamily="34" charset="-122"/>
                          <a:ea typeface="微软雅黑" pitchFamily="34" charset="-122"/>
                          <a:cs typeface="+mn-cs"/>
                        </a:rPr>
                        <a:t>元</a:t>
                      </a:r>
                      <a:r>
                        <a:rPr lang="en-US" altLang="zh-CN" sz="1200" kern="1200" dirty="0" smtClean="0">
                          <a:solidFill>
                            <a:schemeClr val="dk1"/>
                          </a:solidFill>
                          <a:latin typeface="微软雅黑" pitchFamily="34" charset="-122"/>
                          <a:ea typeface="微软雅黑" pitchFamily="34" charset="-122"/>
                          <a:cs typeface="+mn-cs"/>
                        </a:rPr>
                        <a:t>/kWh</a:t>
                      </a:r>
                      <a:r>
                        <a:rPr lang="zh-CN" altLang="en-US" sz="1200" kern="1200" dirty="0" smtClean="0">
                          <a:solidFill>
                            <a:schemeClr val="dk1"/>
                          </a:solidFill>
                          <a:latin typeface="微软雅黑" pitchFamily="34" charset="-122"/>
                          <a:ea typeface="微软雅黑" pitchFamily="34" charset="-122"/>
                          <a:cs typeface="+mn-cs"/>
                        </a:rPr>
                        <a:t>分别下调至</a:t>
                      </a:r>
                      <a:r>
                        <a:rPr lang="en-US" altLang="zh-CN" sz="1200" kern="1200" dirty="0" smtClean="0">
                          <a:solidFill>
                            <a:schemeClr val="dk1"/>
                          </a:solidFill>
                          <a:latin typeface="微软雅黑" pitchFamily="34" charset="-122"/>
                          <a:ea typeface="微软雅黑" pitchFamily="34" charset="-122"/>
                          <a:cs typeface="+mn-cs"/>
                        </a:rPr>
                        <a:t>500</a:t>
                      </a:r>
                      <a:r>
                        <a:rPr lang="zh-CN" altLang="en-US" sz="1200" kern="1200" dirty="0" smtClean="0">
                          <a:solidFill>
                            <a:schemeClr val="dk1"/>
                          </a:solidFill>
                          <a:latin typeface="微软雅黑" pitchFamily="34" charset="-122"/>
                          <a:ea typeface="微软雅黑" pitchFamily="34" charset="-122"/>
                          <a:cs typeface="+mn-cs"/>
                        </a:rPr>
                        <a:t>、</a:t>
                      </a:r>
                      <a:r>
                        <a:rPr lang="en-US" altLang="zh-CN" sz="1200" kern="1200" dirty="0" smtClean="0">
                          <a:solidFill>
                            <a:schemeClr val="dk1"/>
                          </a:solidFill>
                          <a:latin typeface="微软雅黑" pitchFamily="34" charset="-122"/>
                          <a:ea typeface="微软雅黑" pitchFamily="34" charset="-122"/>
                          <a:cs typeface="+mn-cs"/>
                        </a:rPr>
                        <a:t>900</a:t>
                      </a:r>
                      <a:r>
                        <a:rPr lang="zh-CN" altLang="en-US" sz="1200" kern="1200" dirty="0" smtClean="0">
                          <a:solidFill>
                            <a:schemeClr val="dk1"/>
                          </a:solidFill>
                          <a:latin typeface="微软雅黑" pitchFamily="34" charset="-122"/>
                          <a:ea typeface="微软雅黑" pitchFamily="34" charset="-122"/>
                          <a:cs typeface="+mn-cs"/>
                        </a:rPr>
                        <a:t>、</a:t>
                      </a:r>
                      <a:r>
                        <a:rPr lang="en-US" altLang="zh-CN" sz="1200" kern="1200" dirty="0" smtClean="0">
                          <a:solidFill>
                            <a:schemeClr val="dk1"/>
                          </a:solidFill>
                          <a:latin typeface="微软雅黑" pitchFamily="34" charset="-122"/>
                          <a:ea typeface="微软雅黑" pitchFamily="34" charset="-122"/>
                          <a:cs typeface="+mn-cs"/>
                        </a:rPr>
                        <a:t>600</a:t>
                      </a:r>
                      <a:r>
                        <a:rPr lang="zh-CN" altLang="en-US" sz="1200" kern="1200" dirty="0" smtClean="0">
                          <a:solidFill>
                            <a:schemeClr val="dk1"/>
                          </a:solidFill>
                          <a:latin typeface="微软雅黑" pitchFamily="34" charset="-122"/>
                          <a:ea typeface="微软雅黑" pitchFamily="34" charset="-122"/>
                          <a:cs typeface="+mn-cs"/>
                        </a:rPr>
                        <a:t>元</a:t>
                      </a:r>
                      <a:r>
                        <a:rPr lang="en-US" altLang="zh-CN" sz="1200" kern="1200" dirty="0" smtClean="0">
                          <a:solidFill>
                            <a:schemeClr val="dk1"/>
                          </a:solidFill>
                          <a:latin typeface="微软雅黑" pitchFamily="34" charset="-122"/>
                          <a:ea typeface="微软雅黑" pitchFamily="34" charset="-122"/>
                          <a:cs typeface="+mn-cs"/>
                        </a:rPr>
                        <a:t>/kWh</a:t>
                      </a:r>
                      <a:r>
                        <a:rPr lang="zh-CN" altLang="en-US" sz="1200" kern="1200" dirty="0" smtClean="0">
                          <a:solidFill>
                            <a:schemeClr val="dk1"/>
                          </a:solidFill>
                          <a:latin typeface="微软雅黑" pitchFamily="34" charset="-122"/>
                          <a:ea typeface="微软雅黑" pitchFamily="34" charset="-122"/>
                          <a:cs typeface="+mn-cs"/>
                        </a:rPr>
                        <a:t>，退坡幅度分别达</a:t>
                      </a:r>
                      <a:r>
                        <a:rPr lang="en-US" altLang="zh-CN" sz="1200" kern="1200" dirty="0" smtClean="0">
                          <a:solidFill>
                            <a:schemeClr val="dk1"/>
                          </a:solidFill>
                          <a:latin typeface="微软雅黑" pitchFamily="34" charset="-122"/>
                          <a:ea typeface="微软雅黑" pitchFamily="34" charset="-122"/>
                          <a:cs typeface="+mn-cs"/>
                        </a:rPr>
                        <a:t>58.35%</a:t>
                      </a:r>
                      <a:r>
                        <a:rPr lang="zh-CN" altLang="en-US" sz="1200" kern="1200" dirty="0" smtClean="0">
                          <a:solidFill>
                            <a:schemeClr val="dk1"/>
                          </a:solidFill>
                          <a:latin typeface="微软雅黑" pitchFamily="34" charset="-122"/>
                          <a:ea typeface="微软雅黑" pitchFamily="34" charset="-122"/>
                          <a:cs typeface="+mn-cs"/>
                        </a:rPr>
                        <a:t>、</a:t>
                      </a:r>
                      <a:r>
                        <a:rPr lang="en-US" altLang="zh-CN" sz="1200" kern="1200" dirty="0" smtClean="0">
                          <a:solidFill>
                            <a:schemeClr val="dk1"/>
                          </a:solidFill>
                          <a:latin typeface="微软雅黑" pitchFamily="34" charset="-122"/>
                          <a:ea typeface="微软雅黑" pitchFamily="34" charset="-122"/>
                          <a:cs typeface="+mn-cs"/>
                        </a:rPr>
                        <a:t>57.1%</a:t>
                      </a:r>
                      <a:r>
                        <a:rPr lang="zh-CN" altLang="en-US" sz="1200" kern="1200" dirty="0" smtClean="0">
                          <a:solidFill>
                            <a:schemeClr val="dk1"/>
                          </a:solidFill>
                          <a:latin typeface="微软雅黑" pitchFamily="34" charset="-122"/>
                          <a:ea typeface="微软雅黑" pitchFamily="34" charset="-122"/>
                          <a:cs typeface="+mn-cs"/>
                        </a:rPr>
                        <a:t>、</a:t>
                      </a:r>
                      <a:r>
                        <a:rPr lang="en-US" altLang="zh-CN" sz="1200" kern="1200" dirty="0" smtClean="0">
                          <a:solidFill>
                            <a:schemeClr val="dk1"/>
                          </a:solidFill>
                          <a:latin typeface="微软雅黑" pitchFamily="34" charset="-122"/>
                          <a:ea typeface="微软雅黑" pitchFamily="34" charset="-122"/>
                          <a:cs typeface="+mn-cs"/>
                        </a:rPr>
                        <a:t>60%</a:t>
                      </a:r>
                      <a:r>
                        <a:rPr lang="zh-CN" altLang="en-US" sz="1200" kern="1200" dirty="0" smtClean="0">
                          <a:solidFill>
                            <a:schemeClr val="dk1"/>
                          </a:solidFill>
                          <a:latin typeface="微软雅黑" pitchFamily="34" charset="-122"/>
                          <a:ea typeface="微软雅黑" pitchFamily="34" charset="-122"/>
                          <a:cs typeface="+mn-cs"/>
                        </a:rPr>
                        <a:t>。补贴调整系数由</a:t>
                      </a:r>
                      <a:r>
                        <a:rPr lang="en-US" altLang="zh-CN" sz="1200" kern="1200" dirty="0" smtClean="0">
                          <a:solidFill>
                            <a:schemeClr val="dk1"/>
                          </a:solidFill>
                          <a:latin typeface="微软雅黑" pitchFamily="34" charset="-122"/>
                          <a:ea typeface="微软雅黑" pitchFamily="34" charset="-122"/>
                          <a:cs typeface="+mn-cs"/>
                        </a:rPr>
                        <a:t>2018</a:t>
                      </a:r>
                      <a:r>
                        <a:rPr lang="zh-CN" altLang="en-US" sz="1200" kern="1200" dirty="0" smtClean="0">
                          <a:solidFill>
                            <a:schemeClr val="dk1"/>
                          </a:solidFill>
                          <a:latin typeface="微软雅黑" pitchFamily="34" charset="-122"/>
                          <a:ea typeface="微软雅黑" pitchFamily="34" charset="-122"/>
                          <a:cs typeface="+mn-cs"/>
                        </a:rPr>
                        <a:t>年的最高“</a:t>
                      </a:r>
                      <a:r>
                        <a:rPr lang="en-US" altLang="zh-CN" sz="1200" kern="1200" dirty="0" smtClean="0">
                          <a:solidFill>
                            <a:schemeClr val="dk1"/>
                          </a:solidFill>
                          <a:latin typeface="微软雅黑" pitchFamily="34" charset="-122"/>
                          <a:ea typeface="微软雅黑" pitchFamily="34" charset="-122"/>
                          <a:cs typeface="+mn-cs"/>
                        </a:rPr>
                        <a:t>1.1”</a:t>
                      </a:r>
                      <a:r>
                        <a:rPr lang="zh-CN" altLang="en-US" sz="1200" kern="1200" dirty="0" smtClean="0">
                          <a:solidFill>
                            <a:schemeClr val="dk1"/>
                          </a:solidFill>
                          <a:latin typeface="微软雅黑" pitchFamily="34" charset="-122"/>
                          <a:ea typeface="微软雅黑" pitchFamily="34" charset="-122"/>
                          <a:cs typeface="+mn-cs"/>
                        </a:rPr>
                        <a:t>降到了</a:t>
                      </a:r>
                      <a:r>
                        <a:rPr lang="en-US" altLang="zh-CN" sz="1200" kern="1200" dirty="0" smtClean="0">
                          <a:solidFill>
                            <a:schemeClr val="dk1"/>
                          </a:solidFill>
                          <a:latin typeface="微软雅黑" pitchFamily="34" charset="-122"/>
                          <a:ea typeface="微软雅黑" pitchFamily="34" charset="-122"/>
                          <a:cs typeface="+mn-cs"/>
                        </a:rPr>
                        <a:t>2019</a:t>
                      </a:r>
                      <a:r>
                        <a:rPr lang="zh-CN" altLang="en-US" sz="1200" kern="1200" dirty="0" smtClean="0">
                          <a:solidFill>
                            <a:schemeClr val="dk1"/>
                          </a:solidFill>
                          <a:latin typeface="微软雅黑" pitchFamily="34" charset="-122"/>
                          <a:ea typeface="微软雅黑" pitchFamily="34" charset="-122"/>
                          <a:cs typeface="+mn-cs"/>
                        </a:rPr>
                        <a:t>年的最高“</a:t>
                      </a:r>
                      <a:r>
                        <a:rPr lang="en-US" altLang="zh-CN" sz="1200" kern="1200" dirty="0" smtClean="0">
                          <a:solidFill>
                            <a:schemeClr val="dk1"/>
                          </a:solidFill>
                          <a:latin typeface="微软雅黑" pitchFamily="34" charset="-122"/>
                          <a:ea typeface="微软雅黑" pitchFamily="34" charset="-122"/>
                          <a:cs typeface="+mn-cs"/>
                        </a:rPr>
                        <a:t>1”</a:t>
                      </a:r>
                      <a:r>
                        <a:rPr lang="zh-CN" altLang="en-US" sz="1200" kern="1200" dirty="0" smtClean="0">
                          <a:solidFill>
                            <a:schemeClr val="dk1"/>
                          </a:solidFill>
                          <a:latin typeface="微软雅黑" pitchFamily="34" charset="-122"/>
                          <a:ea typeface="微软雅黑" pitchFamily="34" charset="-122"/>
                          <a:cs typeface="+mn-cs"/>
                        </a:rPr>
                        <a:t>，新增了“</a:t>
                      </a:r>
                      <a:r>
                        <a:rPr lang="en-US" altLang="zh-CN" sz="1200" kern="1200" dirty="0" smtClean="0">
                          <a:solidFill>
                            <a:schemeClr val="dk1"/>
                          </a:solidFill>
                          <a:latin typeface="微软雅黑" pitchFamily="34" charset="-122"/>
                          <a:ea typeface="微软雅黑" pitchFamily="34" charset="-122"/>
                          <a:cs typeface="+mn-cs"/>
                        </a:rPr>
                        <a:t>0.8”</a:t>
                      </a:r>
                      <a:r>
                        <a:rPr lang="zh-CN" altLang="en-US" sz="1200" kern="1200" dirty="0" smtClean="0">
                          <a:solidFill>
                            <a:schemeClr val="dk1"/>
                          </a:solidFill>
                          <a:latin typeface="微软雅黑" pitchFamily="34" charset="-122"/>
                          <a:ea typeface="微软雅黑" pitchFamily="34" charset="-122"/>
                          <a:cs typeface="+mn-cs"/>
                        </a:rPr>
                        <a:t>和“</a:t>
                      </a:r>
                      <a:r>
                        <a:rPr lang="en-US" altLang="zh-CN" sz="1200" kern="1200" dirty="0" smtClean="0">
                          <a:solidFill>
                            <a:schemeClr val="dk1"/>
                          </a:solidFill>
                          <a:latin typeface="微软雅黑" pitchFamily="34" charset="-122"/>
                          <a:ea typeface="微软雅黑" pitchFamily="34" charset="-122"/>
                          <a:cs typeface="+mn-cs"/>
                        </a:rPr>
                        <a:t>0.9”</a:t>
                      </a:r>
                      <a:r>
                        <a:rPr lang="zh-CN" altLang="en-US" sz="1200" kern="1200" dirty="0" smtClean="0">
                          <a:solidFill>
                            <a:schemeClr val="dk1"/>
                          </a:solidFill>
                          <a:latin typeface="微软雅黑" pitchFamily="34" charset="-122"/>
                          <a:ea typeface="微软雅黑" pitchFamily="34" charset="-122"/>
                          <a:cs typeface="+mn-cs"/>
                        </a:rPr>
                        <a:t>两个系数。</a:t>
                      </a:r>
                      <a:endParaRPr lang="zh-CN" altLang="en-US" sz="1200" dirty="0">
                        <a:latin typeface="微软雅黑" pitchFamily="34" charset="-122"/>
                        <a:ea typeface="微软雅黑" pitchFamily="34" charset="-122"/>
                      </a:endParaRPr>
                    </a:p>
                  </a:txBody>
                  <a:tcPr anchor="ctr"/>
                </a:tc>
                <a:tc hMerge="1">
                  <a:txBody>
                    <a:bodyPr/>
                    <a:lstStyle/>
                    <a:p>
                      <a:pPr algn="ctr"/>
                      <a:endParaRPr lang="zh-CN" altLang="en-US"/>
                    </a:p>
                  </a:txBody>
                  <a:tcPr anchor="ctr"/>
                </a:tc>
                <a:tc hMerge="1">
                  <a:txBody>
                    <a:bodyPr/>
                    <a:lstStyle/>
                    <a:p>
                      <a:pPr algn="ctr"/>
                      <a:endParaRPr lang="zh-CN" altLang="en-US" dirty="0"/>
                    </a:p>
                  </a:txBody>
                  <a:tcPr anchor="ctr"/>
                </a:tc>
                <a:tc hMerge="1">
                  <a:txBody>
                    <a:bodyPr/>
                    <a:lstStyle/>
                    <a:p>
                      <a:pPr algn="ctr"/>
                      <a:endParaRPr lang="zh-CN" altLang="en-US" dirty="0"/>
                    </a:p>
                  </a:txBody>
                  <a:tcPr anchor="ctr"/>
                </a:tc>
                <a:tc hMerge="1">
                  <a:txBody>
                    <a:bodyPr/>
                    <a:lstStyle/>
                    <a:p>
                      <a:pPr algn="ctr"/>
                      <a:endParaRPr lang="zh-CN" altLang="en-US" dirty="0"/>
                    </a:p>
                  </a:txBody>
                  <a:tcPr anchor="ctr"/>
                </a:tc>
                <a:tc hMerge="1">
                  <a:txBody>
                    <a:bodyPr/>
                    <a:lstStyle/>
                    <a:p>
                      <a:pPr algn="ctr"/>
                      <a:endParaRPr lang="zh-CN" altLang="en-US" dirty="0"/>
                    </a:p>
                  </a:txBody>
                  <a:tcPr anchor="ctr"/>
                </a:tc>
                <a:tc hMerge="1">
                  <a:txBody>
                    <a:bodyPr/>
                    <a:lstStyle/>
                    <a:p>
                      <a:pPr algn="ctr"/>
                      <a:endParaRPr lang="zh-CN" altLang="en-US" dirty="0"/>
                    </a:p>
                  </a:txBody>
                  <a:tcPr anchor="ctr"/>
                </a:tc>
                <a:tc hMerge="1">
                  <a:txBody>
                    <a:bodyPr/>
                    <a:lstStyle/>
                    <a:p>
                      <a:pPr algn="ctr"/>
                      <a:endParaRPr lang="zh-CN" altLang="en-US" dirty="0"/>
                    </a:p>
                  </a:txBody>
                  <a:tcPr anchor="ctr"/>
                </a:tc>
              </a:tr>
            </a:tbl>
          </a:graphicData>
        </a:graphic>
      </p:graphicFrame>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20"/>
            <a:ext cx="11953031" cy="911019"/>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第二、完善补贴标准，分阶段释放压力（</a:t>
            </a: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eaLnBrk="1">
              <a:lnSpc>
                <a:spcPct val="140000"/>
              </a:lnSpc>
            </a:pP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（三）新能源货车补贴标准。具体如</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下表：</a:t>
            </a:r>
            <a:endPar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第二部</a:t>
            </a:r>
            <a:r>
              <a:rPr lang="zh-CN" altLang="en-US" sz="2400" b="1" dirty="0">
                <a:solidFill>
                  <a:schemeClr val="bg1"/>
                </a:solidFill>
                <a:ea typeface="微软雅黑" panose="020B0503020204020204" pitchFamily="34" charset="-122"/>
              </a:rPr>
              <a:t>分</a:t>
            </a:r>
          </a:p>
        </p:txBody>
      </p:sp>
      <p:sp>
        <p:nvSpPr>
          <p:cNvPr id="11" name="TextBox 10"/>
          <p:cNvSpPr txBox="1"/>
          <p:nvPr/>
        </p:nvSpPr>
        <p:spPr>
          <a:xfrm>
            <a:off x="1964879" y="375965"/>
            <a:ext cx="8928992" cy="584775"/>
          </a:xfrm>
          <a:prstGeom prst="rect">
            <a:avLst/>
          </a:prstGeom>
          <a:noFill/>
        </p:spPr>
        <p:txBody>
          <a:bodyPr wrap="square" rtlCol="0">
            <a:spAutoFit/>
          </a:bodyPr>
          <a:lstStyle/>
          <a:p>
            <a:pPr algn="ctr"/>
            <a:r>
              <a:rPr lang="zh-CN" altLang="en-US" sz="3200" b="1" dirty="0" smtClean="0">
                <a:solidFill>
                  <a:srgbClr val="8F0000"/>
                </a:solidFill>
                <a:latin typeface="黑体" pitchFamily="49" charset="-122"/>
                <a:ea typeface="黑体" pitchFamily="49" charset="-122"/>
                <a:cs typeface="微软雅黑" panose="020B0503020204020204" pitchFamily="34" charset="-122"/>
                <a:sym typeface="+mn-ea"/>
              </a:rPr>
              <a:t>进一步调整完善新能源汽车补贴政策的主要内容</a:t>
            </a:r>
            <a:endParaRPr lang="zh-CN" altLang="en-US" sz="3200" b="1" dirty="0">
              <a:solidFill>
                <a:srgbClr val="8F0000"/>
              </a:solidFill>
              <a:latin typeface="黑体" pitchFamily="49" charset="-122"/>
              <a:ea typeface="黑体" pitchFamily="49" charset="-122"/>
            </a:endParaRPr>
          </a:p>
        </p:txBody>
      </p:sp>
      <p:graphicFrame>
        <p:nvGraphicFramePr>
          <p:cNvPr id="12" name="表格 11"/>
          <p:cNvGraphicFramePr>
            <a:graphicFrameLocks noGrp="1"/>
          </p:cNvGraphicFramePr>
          <p:nvPr/>
        </p:nvGraphicFramePr>
        <p:xfrm>
          <a:off x="740741" y="2392189"/>
          <a:ext cx="11305260" cy="2732678"/>
        </p:xfrm>
        <a:graphic>
          <a:graphicData uri="http://schemas.openxmlformats.org/drawingml/2006/table">
            <a:tbl>
              <a:tblPr firstRow="1" bandRow="1">
                <a:tableStyleId>{5C22544A-7EE6-4342-B048-85BDC9FD1C3A}</a:tableStyleId>
              </a:tblPr>
              <a:tblGrid>
                <a:gridCol w="2261052"/>
                <a:gridCol w="2261052"/>
                <a:gridCol w="2261052"/>
                <a:gridCol w="2261052"/>
                <a:gridCol w="2261052"/>
              </a:tblGrid>
              <a:tr h="364727">
                <a:tc rowSpan="2">
                  <a:txBody>
                    <a:bodyPr/>
                    <a:lstStyle/>
                    <a:p>
                      <a:pPr algn="ctr"/>
                      <a:r>
                        <a:rPr lang="zh-CN" altLang="en-US" sz="1600" dirty="0" smtClean="0">
                          <a:latin typeface="微软雅黑" pitchFamily="34" charset="-122"/>
                          <a:ea typeface="微软雅黑" pitchFamily="34" charset="-122"/>
                        </a:rPr>
                        <a:t>车辆类型</a:t>
                      </a:r>
                      <a:endParaRPr lang="zh-CN" altLang="en-US" sz="1600" dirty="0">
                        <a:latin typeface="微软雅黑" pitchFamily="34" charset="-122"/>
                        <a:ea typeface="微软雅黑" pitchFamily="34" charset="-122"/>
                      </a:endParaRPr>
                    </a:p>
                  </a:txBody>
                  <a:tcPr anchor="ct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latin typeface="微软雅黑" pitchFamily="34" charset="-122"/>
                          <a:ea typeface="微软雅黑" pitchFamily="34" charset="-122"/>
                        </a:rPr>
                        <a:t>中央财政补贴标准（元</a:t>
                      </a:r>
                      <a:r>
                        <a:rPr lang="en-US" altLang="zh-CN" sz="1600" dirty="0" smtClean="0">
                          <a:latin typeface="微软雅黑" pitchFamily="34" charset="-122"/>
                          <a:ea typeface="微软雅黑" pitchFamily="34" charset="-122"/>
                        </a:rPr>
                        <a:t>/kWh</a:t>
                      </a:r>
                      <a:r>
                        <a:rPr lang="zh-CN" altLang="en-US" sz="1600" dirty="0" smtClean="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a:txBody>
                  <a:tcPr anchor="ctr"/>
                </a:tc>
                <a:tc gridSpan="3">
                  <a:txBody>
                    <a:bodyPr/>
                    <a:lstStyle/>
                    <a:p>
                      <a:pPr algn="ctr"/>
                      <a:r>
                        <a:rPr lang="zh-CN" altLang="zh-CN" sz="1600" b="1" kern="1200" dirty="0" smtClean="0">
                          <a:solidFill>
                            <a:schemeClr val="lt1"/>
                          </a:solidFill>
                          <a:latin typeface="微软雅黑" pitchFamily="34" charset="-122"/>
                          <a:ea typeface="微软雅黑" pitchFamily="34" charset="-122"/>
                          <a:cs typeface="+mn-cs"/>
                        </a:rPr>
                        <a:t>中央财政单车补贴上限（万元）</a:t>
                      </a:r>
                      <a:endParaRPr lang="zh-CN" altLang="en-US" sz="1600" dirty="0">
                        <a:latin typeface="微软雅黑" pitchFamily="34" charset="-122"/>
                        <a:ea typeface="微软雅黑" pitchFamily="34" charset="-122"/>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zh-CN" altLang="en-US"/>
                    </a:p>
                  </a:txBody>
                  <a:tcPr anchor="ctr">
                    <a:lnB w="12700" cap="flat" cmpd="sng" algn="ctr">
                      <a:solidFill>
                        <a:schemeClr val="tx1"/>
                      </a:solidFill>
                      <a:prstDash val="solid"/>
                      <a:round/>
                      <a:headEnd type="none" w="med" len="med"/>
                      <a:tailEnd type="none" w="med" len="med"/>
                    </a:lnB>
                  </a:tcPr>
                </a:tc>
                <a:tc hMerge="1">
                  <a:txBody>
                    <a:bodyPr/>
                    <a:lstStyle/>
                    <a:p>
                      <a:pPr algn="ctr"/>
                      <a:endParaRPr lang="zh-CN" altLang="en-US"/>
                    </a:p>
                  </a:txBody>
                  <a:tcPr anchor="ctr">
                    <a:lnB w="12700" cap="flat" cmpd="sng" algn="ctr">
                      <a:solidFill>
                        <a:schemeClr val="tx1"/>
                      </a:solidFill>
                      <a:prstDash val="solid"/>
                      <a:round/>
                      <a:headEnd type="none" w="med" len="med"/>
                      <a:tailEnd type="none" w="med" len="med"/>
                    </a:lnB>
                  </a:tcPr>
                </a:tc>
              </a:tr>
              <a:tr h="364727">
                <a:tc vMerge="1">
                  <a:txBody>
                    <a:bodyPr/>
                    <a:lstStyle/>
                    <a:p>
                      <a:endParaRPr lang="zh-CN" altLang="en-US"/>
                    </a:p>
                  </a:txBody>
                  <a:tcPr/>
                </a:tc>
                <a:tc vMerge="1">
                  <a:txBody>
                    <a:bodyPr/>
                    <a:lstStyle/>
                    <a:p>
                      <a:endParaRPr lang="zh-CN" altLang="en-US"/>
                    </a:p>
                  </a:txBody>
                  <a:tcPr/>
                </a:tc>
                <a:tc>
                  <a:txBody>
                    <a:bodyPr/>
                    <a:lstStyle/>
                    <a:p>
                      <a:pPr algn="ctr"/>
                      <a:r>
                        <a:rPr lang="en-US" altLang="zh-CN" sz="1600" b="1" kern="1200" dirty="0" smtClean="0">
                          <a:solidFill>
                            <a:schemeClr val="dk1"/>
                          </a:solidFill>
                          <a:latin typeface="微软雅黑" pitchFamily="34" charset="-122"/>
                          <a:ea typeface="微软雅黑" pitchFamily="34" charset="-122"/>
                          <a:cs typeface="+mn-cs"/>
                        </a:rPr>
                        <a:t>N1</a:t>
                      </a:r>
                      <a:r>
                        <a:rPr lang="zh-CN" altLang="zh-CN" sz="1600" b="1" kern="1200" dirty="0" smtClean="0">
                          <a:solidFill>
                            <a:schemeClr val="dk1"/>
                          </a:solidFill>
                          <a:latin typeface="微软雅黑" pitchFamily="34" charset="-122"/>
                          <a:ea typeface="微软雅黑" pitchFamily="34" charset="-122"/>
                          <a:cs typeface="+mn-cs"/>
                        </a:rPr>
                        <a:t>类</a:t>
                      </a:r>
                      <a:endParaRPr lang="zh-CN" altLang="en-US" sz="1600" dirty="0">
                        <a:latin typeface="微软雅黑" pitchFamily="34" charset="-122"/>
                        <a:ea typeface="微软雅黑" pitchFamily="34" charset="-122"/>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1600" b="1" kern="1200" dirty="0" smtClean="0">
                          <a:solidFill>
                            <a:schemeClr val="dk1"/>
                          </a:solidFill>
                          <a:latin typeface="微软雅黑" pitchFamily="34" charset="-122"/>
                          <a:ea typeface="微软雅黑" pitchFamily="34" charset="-122"/>
                          <a:cs typeface="+mn-cs"/>
                        </a:rPr>
                        <a:t>N2</a:t>
                      </a:r>
                      <a:r>
                        <a:rPr lang="zh-CN" altLang="zh-CN" sz="1600" b="1" kern="1200" dirty="0" smtClean="0">
                          <a:solidFill>
                            <a:schemeClr val="dk1"/>
                          </a:solidFill>
                          <a:latin typeface="微软雅黑" pitchFamily="34" charset="-122"/>
                          <a:ea typeface="微软雅黑" pitchFamily="34" charset="-122"/>
                          <a:cs typeface="+mn-cs"/>
                        </a:rPr>
                        <a:t>类</a:t>
                      </a:r>
                      <a:endParaRPr lang="zh-CN" altLang="en-US" sz="1600" dirty="0">
                        <a:latin typeface="微软雅黑" pitchFamily="34" charset="-122"/>
                        <a:ea typeface="微软雅黑" pitchFamily="34" charset="-122"/>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1600" b="1" kern="1200" dirty="0" smtClean="0">
                          <a:solidFill>
                            <a:schemeClr val="dk1"/>
                          </a:solidFill>
                          <a:latin typeface="微软雅黑" pitchFamily="34" charset="-122"/>
                          <a:ea typeface="微软雅黑" pitchFamily="34" charset="-122"/>
                          <a:cs typeface="+mn-cs"/>
                        </a:rPr>
                        <a:t>N3</a:t>
                      </a:r>
                      <a:r>
                        <a:rPr lang="zh-CN" altLang="zh-CN" sz="1600" b="1" kern="1200" dirty="0" smtClean="0">
                          <a:solidFill>
                            <a:schemeClr val="dk1"/>
                          </a:solidFill>
                          <a:latin typeface="微软雅黑" pitchFamily="34" charset="-122"/>
                          <a:ea typeface="微软雅黑" pitchFamily="34" charset="-122"/>
                          <a:cs typeface="+mn-cs"/>
                        </a:rPr>
                        <a:t>类</a:t>
                      </a:r>
                      <a:endParaRPr lang="zh-CN" altLang="en-US" sz="1600" dirty="0">
                        <a:latin typeface="微软雅黑" pitchFamily="34" charset="-122"/>
                        <a:ea typeface="微软雅黑" pitchFamily="34" charset="-122"/>
                      </a:endParaRPr>
                    </a:p>
                  </a:txBody>
                  <a:tcPr anchor="ctr">
                    <a:lnT w="12700" cap="flat" cmpd="sng" algn="ctr">
                      <a:solidFill>
                        <a:schemeClr val="tx1"/>
                      </a:solidFill>
                      <a:prstDash val="solid"/>
                      <a:round/>
                      <a:headEnd type="none" w="med" len="med"/>
                      <a:tailEnd type="none" w="med" len="med"/>
                    </a:lnT>
                  </a:tcPr>
                </a:tc>
              </a:tr>
              <a:tr h="35730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600" kern="1200" dirty="0" smtClean="0">
                          <a:solidFill>
                            <a:schemeClr val="dk1"/>
                          </a:solidFill>
                          <a:latin typeface="微软雅黑" pitchFamily="34" charset="-122"/>
                          <a:ea typeface="微软雅黑" pitchFamily="34" charset="-122"/>
                          <a:cs typeface="+mn-cs"/>
                        </a:rPr>
                        <a:t>纯电动货车</a:t>
                      </a:r>
                      <a:endParaRPr lang="zh-CN" altLang="en-US" sz="1600" dirty="0">
                        <a:latin typeface="微软雅黑" pitchFamily="34" charset="-122"/>
                        <a:ea typeface="微软雅黑" pitchFamily="34" charset="-122"/>
                      </a:endParaRPr>
                    </a:p>
                  </a:txBody>
                  <a:tcPr anchor="ctr"/>
                </a:tc>
                <a:tc>
                  <a:txBody>
                    <a:bodyPr/>
                    <a:lstStyle/>
                    <a:p>
                      <a:pPr algn="ctr"/>
                      <a:r>
                        <a:rPr lang="en-US" altLang="zh-CN" sz="1600" dirty="0" smtClean="0">
                          <a:latin typeface="微软雅黑" pitchFamily="34" charset="-122"/>
                          <a:ea typeface="微软雅黑" pitchFamily="34" charset="-122"/>
                        </a:rPr>
                        <a:t>350</a:t>
                      </a:r>
                      <a:endParaRPr lang="zh-CN" altLang="en-US" sz="1600" dirty="0">
                        <a:latin typeface="微软雅黑" pitchFamily="34" charset="-122"/>
                        <a:ea typeface="微软雅黑" pitchFamily="34" charset="-122"/>
                      </a:endParaRPr>
                    </a:p>
                  </a:txBody>
                  <a:tcPr anchor="ctr"/>
                </a:tc>
                <a:tc>
                  <a:txBody>
                    <a:bodyPr/>
                    <a:lstStyle/>
                    <a:p>
                      <a:pPr algn="ctr"/>
                      <a:r>
                        <a:rPr lang="en-US" altLang="zh-CN" sz="1600" dirty="0" smtClean="0">
                          <a:latin typeface="微软雅黑" pitchFamily="34" charset="-122"/>
                          <a:ea typeface="微软雅黑" pitchFamily="34" charset="-122"/>
                        </a:rPr>
                        <a:t>2</a:t>
                      </a:r>
                      <a:endParaRPr lang="zh-CN" altLang="en-US" sz="1600" dirty="0">
                        <a:latin typeface="微软雅黑" pitchFamily="34" charset="-122"/>
                        <a:ea typeface="微软雅黑" pitchFamily="34" charset="-122"/>
                      </a:endParaRPr>
                    </a:p>
                  </a:txBody>
                  <a:tcPr anchor="ctr"/>
                </a:tc>
                <a:tc gridSpan="2">
                  <a:txBody>
                    <a:bodyPr/>
                    <a:lstStyle/>
                    <a:p>
                      <a:pPr algn="ctr"/>
                      <a:r>
                        <a:rPr lang="en-US" altLang="zh-CN" sz="1600" dirty="0" smtClean="0">
                          <a:latin typeface="微软雅黑" pitchFamily="34" charset="-122"/>
                          <a:ea typeface="微软雅黑" pitchFamily="34" charset="-122"/>
                        </a:rPr>
                        <a:t>5.5</a:t>
                      </a:r>
                      <a:endParaRPr lang="zh-CN" altLang="en-US" sz="1600" dirty="0">
                        <a:latin typeface="微软雅黑" pitchFamily="34" charset="-122"/>
                        <a:ea typeface="微软雅黑" pitchFamily="34" charset="-122"/>
                      </a:endParaRPr>
                    </a:p>
                  </a:txBody>
                  <a:tcPr anchor="ctr"/>
                </a:tc>
                <a:tc hMerge="1">
                  <a:txBody>
                    <a:bodyPr/>
                    <a:lstStyle/>
                    <a:p>
                      <a:pPr algn="ctr"/>
                      <a:endParaRPr lang="zh-CN" altLang="en-US"/>
                    </a:p>
                  </a:txBody>
                  <a:tcPr anchor="ctr"/>
                </a:tc>
              </a:tr>
              <a:tr h="577483">
                <a:tc>
                  <a:txBody>
                    <a:bodyPr/>
                    <a:lstStyle/>
                    <a:p>
                      <a:pPr algn="ctr"/>
                      <a:r>
                        <a:rPr lang="zh-CN" altLang="zh-CN" sz="1600" kern="1200" dirty="0" smtClean="0">
                          <a:solidFill>
                            <a:schemeClr val="dk1"/>
                          </a:solidFill>
                          <a:latin typeface="微软雅黑" pitchFamily="34" charset="-122"/>
                          <a:ea typeface="微软雅黑" pitchFamily="34" charset="-122"/>
                          <a:cs typeface="+mn-cs"/>
                        </a:rPr>
                        <a:t>插电式混合动力（含增程式）货车</a:t>
                      </a:r>
                      <a:endParaRPr lang="zh-CN" altLang="en-US" sz="1600" dirty="0">
                        <a:latin typeface="微软雅黑" pitchFamily="34" charset="-122"/>
                        <a:ea typeface="微软雅黑" pitchFamily="34" charset="-122"/>
                      </a:endParaRPr>
                    </a:p>
                  </a:txBody>
                  <a:tcPr anchor="ctr"/>
                </a:tc>
                <a:tc>
                  <a:txBody>
                    <a:bodyPr/>
                    <a:lstStyle/>
                    <a:p>
                      <a:pPr algn="ctr"/>
                      <a:r>
                        <a:rPr lang="en-US" altLang="zh-CN" sz="1600" dirty="0" smtClean="0">
                          <a:latin typeface="微软雅黑" pitchFamily="34" charset="-122"/>
                          <a:ea typeface="微软雅黑" pitchFamily="34" charset="-122"/>
                        </a:rPr>
                        <a:t>500</a:t>
                      </a:r>
                      <a:endParaRPr lang="zh-CN" altLang="en-US" sz="1600" dirty="0">
                        <a:latin typeface="微软雅黑" pitchFamily="34" charset="-122"/>
                        <a:ea typeface="微软雅黑" pitchFamily="34" charset="-122"/>
                      </a:endParaRPr>
                    </a:p>
                  </a:txBody>
                  <a:tcPr anchor="ctr"/>
                </a:tc>
                <a:tc>
                  <a:txBody>
                    <a:bodyPr/>
                    <a:lstStyle/>
                    <a:p>
                      <a:pPr algn="ctr"/>
                      <a:r>
                        <a:rPr lang="en-US" altLang="zh-CN" sz="1600" dirty="0" smtClean="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a:txBody>
                  <a:tcPr anchor="ctr"/>
                </a:tc>
                <a:tc>
                  <a:txBody>
                    <a:bodyPr/>
                    <a:lstStyle/>
                    <a:p>
                      <a:pPr algn="ctr"/>
                      <a:r>
                        <a:rPr lang="en-US" altLang="zh-CN" sz="1600" dirty="0" smtClean="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a:txBody>
                  <a:tcPr anchor="ctr"/>
                </a:tc>
                <a:tc>
                  <a:txBody>
                    <a:bodyPr/>
                    <a:lstStyle/>
                    <a:p>
                      <a:pPr algn="ctr"/>
                      <a:r>
                        <a:rPr lang="en-US" altLang="zh-CN" sz="1600" dirty="0" smtClean="0">
                          <a:latin typeface="微软雅黑" pitchFamily="34" charset="-122"/>
                          <a:ea typeface="微软雅黑" pitchFamily="34" charset="-122"/>
                        </a:rPr>
                        <a:t>3.5</a:t>
                      </a:r>
                      <a:endParaRPr lang="zh-CN" altLang="en-US" sz="1600" dirty="0">
                        <a:latin typeface="微软雅黑" pitchFamily="34" charset="-122"/>
                        <a:ea typeface="微软雅黑" pitchFamily="34" charset="-122"/>
                      </a:endParaRPr>
                    </a:p>
                  </a:txBody>
                  <a:tcPr anchor="ctr"/>
                </a:tc>
              </a:tr>
              <a:tr h="640016">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1" dirty="0" smtClean="0">
                          <a:latin typeface="微软雅黑" pitchFamily="34" charset="-122"/>
                          <a:ea typeface="微软雅黑" pitchFamily="34" charset="-122"/>
                        </a:rPr>
                        <a:t>       注：</a:t>
                      </a:r>
                      <a:r>
                        <a:rPr lang="zh-CN" altLang="en-US" sz="1600" dirty="0" smtClean="0">
                          <a:latin typeface="微软雅黑" pitchFamily="34" charset="-122"/>
                          <a:ea typeface="微软雅黑" pitchFamily="34" charset="-122"/>
                        </a:rPr>
                        <a:t>根据</a:t>
                      </a:r>
                      <a:r>
                        <a:rPr lang="en-US" altLang="zh-CN" sz="1600" dirty="0" smtClean="0">
                          <a:latin typeface="微软雅黑" pitchFamily="34" charset="-122"/>
                          <a:ea typeface="微软雅黑" pitchFamily="34" charset="-122"/>
                        </a:rPr>
                        <a:t>GB/T 15089-2001</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N1</a:t>
                      </a:r>
                      <a:r>
                        <a:rPr lang="zh-CN" altLang="en-US" sz="1600" dirty="0" smtClean="0">
                          <a:latin typeface="微软雅黑" pitchFamily="34" charset="-122"/>
                          <a:ea typeface="微软雅黑" pitchFamily="34" charset="-122"/>
                        </a:rPr>
                        <a:t>类指最大设计总质量不超过</a:t>
                      </a:r>
                      <a:r>
                        <a:rPr lang="en-US" altLang="zh-CN" sz="1600" dirty="0" smtClean="0">
                          <a:latin typeface="微软雅黑" pitchFamily="34" charset="-122"/>
                          <a:ea typeface="微软雅黑" pitchFamily="34" charset="-122"/>
                        </a:rPr>
                        <a:t>3500kg</a:t>
                      </a:r>
                      <a:r>
                        <a:rPr lang="zh-CN" altLang="en-US" sz="1600" dirty="0" smtClean="0">
                          <a:latin typeface="微软雅黑" pitchFamily="34" charset="-122"/>
                          <a:ea typeface="微软雅黑" pitchFamily="34" charset="-122"/>
                        </a:rPr>
                        <a:t>的载货汽车</a:t>
                      </a:r>
                      <a:r>
                        <a:rPr lang="en-US" altLang="zh-CN" sz="1600" dirty="0" smtClean="0">
                          <a:latin typeface="微软雅黑" pitchFamily="34" charset="-122"/>
                          <a:ea typeface="微软雅黑" pitchFamily="34" charset="-122"/>
                        </a:rPr>
                        <a:t>;N2</a:t>
                      </a:r>
                      <a:r>
                        <a:rPr lang="zh-CN" altLang="en-US" sz="1600" dirty="0" smtClean="0">
                          <a:latin typeface="微软雅黑" pitchFamily="34" charset="-122"/>
                          <a:ea typeface="微软雅黑" pitchFamily="34" charset="-122"/>
                        </a:rPr>
                        <a:t>类指最大设计总质量超过</a:t>
                      </a:r>
                      <a:r>
                        <a:rPr lang="en-US" altLang="zh-CN" sz="1600" dirty="0" smtClean="0">
                          <a:latin typeface="微软雅黑" pitchFamily="34" charset="-122"/>
                          <a:ea typeface="微软雅黑" pitchFamily="34" charset="-122"/>
                        </a:rPr>
                        <a:t>3500kg,</a:t>
                      </a:r>
                      <a:r>
                        <a:rPr lang="zh-CN" altLang="en-US" sz="1600" dirty="0" smtClean="0">
                          <a:latin typeface="微软雅黑" pitchFamily="34" charset="-122"/>
                          <a:ea typeface="微软雅黑" pitchFamily="34" charset="-122"/>
                        </a:rPr>
                        <a:t>但不超过</a:t>
                      </a:r>
                      <a:r>
                        <a:rPr lang="en-US" altLang="zh-CN" sz="1600" dirty="0" smtClean="0">
                          <a:latin typeface="微软雅黑" pitchFamily="34" charset="-122"/>
                          <a:ea typeface="微软雅黑" pitchFamily="34" charset="-122"/>
                        </a:rPr>
                        <a:t>12000kg</a:t>
                      </a:r>
                      <a:r>
                        <a:rPr lang="zh-CN" altLang="en-US" sz="1600" dirty="0" smtClean="0">
                          <a:latin typeface="微软雅黑" pitchFamily="34" charset="-122"/>
                          <a:ea typeface="微软雅黑" pitchFamily="34" charset="-122"/>
                        </a:rPr>
                        <a:t>的载货汽车；</a:t>
                      </a:r>
                      <a:r>
                        <a:rPr lang="en-US" altLang="zh-CN" sz="1600" dirty="0" smtClean="0">
                          <a:latin typeface="微软雅黑" pitchFamily="34" charset="-122"/>
                          <a:ea typeface="微软雅黑" pitchFamily="34" charset="-122"/>
                        </a:rPr>
                        <a:t>N3</a:t>
                      </a:r>
                      <a:r>
                        <a:rPr lang="zh-CN" altLang="en-US" sz="1600" dirty="0" smtClean="0">
                          <a:latin typeface="微软雅黑" pitchFamily="34" charset="-122"/>
                          <a:ea typeface="微软雅黑" pitchFamily="34" charset="-122"/>
                        </a:rPr>
                        <a:t>类指最大设计总质量超过</a:t>
                      </a:r>
                      <a:r>
                        <a:rPr lang="en-US" altLang="zh-CN" sz="1600" dirty="0" smtClean="0">
                          <a:latin typeface="微软雅黑" pitchFamily="34" charset="-122"/>
                          <a:ea typeface="微软雅黑" pitchFamily="34" charset="-122"/>
                        </a:rPr>
                        <a:t>12000kg</a:t>
                      </a:r>
                      <a:r>
                        <a:rPr lang="zh-CN" altLang="en-US" sz="1600" dirty="0" smtClean="0">
                          <a:latin typeface="微软雅黑" pitchFamily="34" charset="-122"/>
                          <a:ea typeface="微软雅黑" pitchFamily="34" charset="-122"/>
                        </a:rPr>
                        <a:t>的载货汽车。</a:t>
                      </a:r>
                      <a:endParaRPr lang="en-US" altLang="zh-CN" sz="1600" dirty="0" smtClean="0">
                        <a:latin typeface="微软雅黑" pitchFamily="34" charset="-122"/>
                        <a:ea typeface="微软雅黑"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latin typeface="微软雅黑" pitchFamily="34" charset="-122"/>
                          <a:ea typeface="微软雅黑" pitchFamily="34" charset="-122"/>
                        </a:rPr>
                        <a:t>       </a:t>
                      </a:r>
                      <a:r>
                        <a:rPr lang="zh-CN" altLang="en-US" sz="1600" b="1" dirty="0" smtClean="0">
                          <a:latin typeface="微软雅黑" pitchFamily="34" charset="-122"/>
                          <a:ea typeface="微软雅黑" pitchFamily="34" charset="-122"/>
                        </a:rPr>
                        <a:t>分析：</a:t>
                      </a:r>
                      <a:r>
                        <a:rPr lang="zh-CN" altLang="en-US" sz="1600" dirty="0" smtClean="0">
                          <a:latin typeface="微软雅黑" pitchFamily="34" charset="-122"/>
                          <a:ea typeface="微软雅黑" pitchFamily="34" charset="-122"/>
                        </a:rPr>
                        <a:t>新政策补贴标准（元</a:t>
                      </a:r>
                      <a:r>
                        <a:rPr lang="en-US" altLang="zh-CN" sz="1600" dirty="0" smtClean="0">
                          <a:latin typeface="微软雅黑" pitchFamily="34" charset="-122"/>
                          <a:ea typeface="微软雅黑" pitchFamily="34" charset="-122"/>
                        </a:rPr>
                        <a:t>/kWh</a:t>
                      </a:r>
                      <a:r>
                        <a:rPr lang="zh-CN" altLang="en-US" sz="1600" dirty="0" smtClean="0">
                          <a:latin typeface="微软雅黑" pitchFamily="34" charset="-122"/>
                          <a:ea typeface="微软雅黑" pitchFamily="34" charset="-122"/>
                        </a:rPr>
                        <a:t>）由</a:t>
                      </a:r>
                      <a:r>
                        <a:rPr lang="en-US" altLang="zh-CN" sz="1600" dirty="0" smtClean="0">
                          <a:latin typeface="微软雅黑" pitchFamily="34" charset="-122"/>
                          <a:ea typeface="微软雅黑" pitchFamily="34" charset="-122"/>
                        </a:rPr>
                        <a:t>2018</a:t>
                      </a:r>
                      <a:r>
                        <a:rPr lang="zh-CN" altLang="en-US" sz="1600" dirty="0" smtClean="0">
                          <a:latin typeface="微软雅黑" pitchFamily="34" charset="-122"/>
                          <a:ea typeface="微软雅黑" pitchFamily="34" charset="-122"/>
                        </a:rPr>
                        <a:t>年政策的以提供驱动动力的动力电池总储电量为依据，采取分段超额累退方式给予补贴，改为分为纯电动和插电混动两档，且补贴有所下降；中央财政单车补贴上限较</a:t>
                      </a:r>
                      <a:r>
                        <a:rPr lang="en-US" altLang="zh-CN" sz="1600" dirty="0" smtClean="0">
                          <a:latin typeface="微软雅黑" pitchFamily="34" charset="-122"/>
                          <a:ea typeface="微软雅黑" pitchFamily="34" charset="-122"/>
                        </a:rPr>
                        <a:t>2018</a:t>
                      </a:r>
                      <a:r>
                        <a:rPr lang="zh-CN" altLang="en-US" sz="1600" dirty="0" smtClean="0">
                          <a:latin typeface="微软雅黑" pitchFamily="34" charset="-122"/>
                          <a:ea typeface="微软雅黑" pitchFamily="34" charset="-122"/>
                        </a:rPr>
                        <a:t>年的</a:t>
                      </a:r>
                      <a:r>
                        <a:rPr lang="en-US" altLang="zh-CN" sz="1600" dirty="0" smtClean="0">
                          <a:latin typeface="微软雅黑" pitchFamily="34" charset="-122"/>
                          <a:ea typeface="微软雅黑" pitchFamily="34" charset="-122"/>
                        </a:rPr>
                        <a:t>10</a:t>
                      </a:r>
                      <a:r>
                        <a:rPr lang="zh-CN" altLang="en-US" sz="1600" dirty="0" smtClean="0">
                          <a:latin typeface="微软雅黑" pitchFamily="34" charset="-122"/>
                          <a:ea typeface="微软雅黑" pitchFamily="34" charset="-122"/>
                        </a:rPr>
                        <a:t>万元大幅下降。</a:t>
                      </a:r>
                    </a:p>
                  </a:txBody>
                  <a:tcPr anchor="ctr"/>
                </a:tc>
                <a:tc hMerge="1">
                  <a:txBody>
                    <a:bodyPr/>
                    <a:lstStyle/>
                    <a:p>
                      <a:pPr algn="ctr"/>
                      <a:endParaRPr lang="zh-CN" altLang="en-US"/>
                    </a:p>
                  </a:txBody>
                  <a:tcPr anchor="ctr"/>
                </a:tc>
                <a:tc hMerge="1">
                  <a:txBody>
                    <a:bodyPr/>
                    <a:lstStyle/>
                    <a:p>
                      <a:pPr algn="ctr"/>
                      <a:endParaRPr lang="zh-CN" altLang="en-US" dirty="0"/>
                    </a:p>
                  </a:txBody>
                  <a:tcPr anchor="ctr"/>
                </a:tc>
                <a:tc hMerge="1">
                  <a:txBody>
                    <a:bodyPr/>
                    <a:lstStyle/>
                    <a:p>
                      <a:pPr algn="ctr"/>
                      <a:endParaRPr lang="zh-CN" altLang="en-US" dirty="0"/>
                    </a:p>
                  </a:txBody>
                  <a:tcPr anchor="ctr"/>
                </a:tc>
                <a:tc hMerge="1">
                  <a:txBody>
                    <a:bodyPr/>
                    <a:lstStyle/>
                    <a:p>
                      <a:pPr algn="ctr"/>
                      <a:endParaRPr lang="zh-CN" altLang="en-US" dirty="0"/>
                    </a:p>
                  </a:txBody>
                  <a:tcPr anchor="ctr"/>
                </a:tc>
              </a:tr>
            </a:tbl>
          </a:graphicData>
        </a:graphic>
      </p:graphicFrame>
      <p:sp>
        <p:nvSpPr>
          <p:cNvPr id="13" name="TextBox 12"/>
          <p:cNvSpPr txBox="1"/>
          <p:nvPr/>
        </p:nvSpPr>
        <p:spPr>
          <a:xfrm>
            <a:off x="812751" y="5128493"/>
            <a:ext cx="11233248" cy="1298817"/>
          </a:xfrm>
          <a:prstGeom prst="rect">
            <a:avLst/>
          </a:prstGeom>
          <a:noFill/>
        </p:spPr>
        <p:txBody>
          <a:bodyPr wrap="square" rtlCol="0">
            <a:spAutoFit/>
          </a:bodyPr>
          <a:lstStyle/>
          <a:p>
            <a:pPr>
              <a:lnSpc>
                <a:spcPct val="140000"/>
              </a:lnSpc>
            </a:pPr>
            <a:r>
              <a:rPr lang="zh-CN" altLang="en-US" sz="2000" dirty="0" smtClean="0">
                <a:latin typeface="微软雅黑" pitchFamily="34" charset="-122"/>
                <a:ea typeface="微软雅黑" pitchFamily="34" charset="-122"/>
              </a:rPr>
              <a:t>       从</a:t>
            </a:r>
            <a:r>
              <a:rPr lang="zh-CN" altLang="en-US" dirty="0" smtClean="0">
                <a:latin typeface="微软雅黑" pitchFamily="34" charset="-122"/>
                <a:ea typeface="微软雅黑" pitchFamily="34" charset="-122"/>
              </a:rPr>
              <a:t>总体上分析，按照</a:t>
            </a:r>
            <a:r>
              <a:rPr lang="en-US" altLang="zh-CN" dirty="0" smtClean="0">
                <a:latin typeface="微软雅黑" pitchFamily="34" charset="-122"/>
                <a:ea typeface="微软雅黑" pitchFamily="34" charset="-122"/>
              </a:rPr>
              <a:t>2020</a:t>
            </a:r>
            <a:r>
              <a:rPr lang="zh-CN" altLang="en-US" dirty="0" smtClean="0">
                <a:latin typeface="微软雅黑" pitchFamily="34" charset="-122"/>
                <a:ea typeface="微软雅黑" pitchFamily="34" charset="-122"/>
              </a:rPr>
              <a:t>年以后补贴退出的制度安排，为了使新能源汽车产业平稳过渡，采取分段释放调整压力的做法，即</a:t>
            </a:r>
            <a:r>
              <a:rPr lang="en-US" altLang="zh-CN" dirty="0" smtClean="0">
                <a:latin typeface="微软雅黑" pitchFamily="34" charset="-122"/>
                <a:ea typeface="微软雅黑" pitchFamily="34" charset="-122"/>
              </a:rPr>
              <a:t>2019</a:t>
            </a:r>
            <a:r>
              <a:rPr lang="zh-CN" altLang="en-US" dirty="0" smtClean="0">
                <a:latin typeface="微软雅黑" pitchFamily="34" charset="-122"/>
                <a:ea typeface="微软雅黑" pitchFamily="34" charset="-122"/>
              </a:rPr>
              <a:t>年补贴标准在</a:t>
            </a:r>
            <a:r>
              <a:rPr lang="en-US" altLang="zh-CN" dirty="0" smtClean="0">
                <a:latin typeface="微软雅黑" pitchFamily="34" charset="-122"/>
                <a:ea typeface="微软雅黑" pitchFamily="34" charset="-122"/>
              </a:rPr>
              <a:t>2018</a:t>
            </a:r>
            <a:r>
              <a:rPr lang="zh-CN" altLang="en-US" dirty="0" smtClean="0">
                <a:latin typeface="微软雅黑" pitchFamily="34" charset="-122"/>
                <a:ea typeface="微软雅黑" pitchFamily="34" charset="-122"/>
              </a:rPr>
              <a:t>年基础上平均退坡</a:t>
            </a:r>
            <a:r>
              <a:rPr lang="en-US" altLang="zh-CN" dirty="0" smtClean="0">
                <a:latin typeface="微软雅黑" pitchFamily="34" charset="-122"/>
                <a:ea typeface="微软雅黑" pitchFamily="34" charset="-122"/>
              </a:rPr>
              <a:t>50%</a:t>
            </a:r>
            <a:r>
              <a:rPr lang="zh-CN" altLang="en-US" dirty="0" smtClean="0">
                <a:latin typeface="微软雅黑" pitchFamily="34" charset="-122"/>
                <a:ea typeface="微软雅黑" pitchFamily="34" charset="-122"/>
              </a:rPr>
              <a:t>，至</a:t>
            </a:r>
            <a:r>
              <a:rPr lang="en-US" altLang="zh-CN" dirty="0" smtClean="0">
                <a:latin typeface="微软雅黑" pitchFamily="34" charset="-122"/>
                <a:ea typeface="微软雅黑" pitchFamily="34" charset="-122"/>
              </a:rPr>
              <a:t>2020</a:t>
            </a:r>
            <a:r>
              <a:rPr lang="zh-CN" altLang="en-US" dirty="0" smtClean="0">
                <a:latin typeface="微软雅黑" pitchFamily="34" charset="-122"/>
                <a:ea typeface="微软雅黑" pitchFamily="34" charset="-122"/>
              </a:rPr>
              <a:t>年底前退坡到位。这一退坡比例与当前整车综合成本下降的比例基本适应。</a:t>
            </a:r>
            <a:endParaRPr lang="zh-CN" altLang="en-US" dirty="0">
              <a:latin typeface="微软雅黑" pitchFamily="34" charset="-122"/>
              <a:ea typeface="微软雅黑" pitchFamily="34" charset="-122"/>
            </a:endParaRPr>
          </a:p>
        </p:txBody>
      </p:sp>
    </p:spTree>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20"/>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第三、完善清算制度，提高资金效益</a:t>
            </a:r>
            <a:endPar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新政策规定：从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年开始，对有运营里程要求的车辆，完成销售上牌后即预拨一部分资金，满足里程要求后可按程序申请清算。政策发布后销售上牌的有运营里程要求的车辆，从注册登记日起</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年内运行不满足</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万公里的不予补助，并在清算时扣回预拨资金。</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四部委</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年新能源汽车推广应用财政支持政策的通知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关于资金申报和下达规定，年度终了后进行资金清算。</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年政策中又提出了分类调整运营里程的要求。除不作运营里程要求的车辆外，其他类型新能源汽车申请财政补贴的运营里程要</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求由</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万公里调</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整为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万公里，车辆销售上牌后将按申请拨付一部分补贴资金，达到运营里程要求后全部拨付。对此，部分企业反映清算时间长、资金占用压力大。为此，新政策规定，从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年开始对有运营里程要求的车辆，完成销售上牌后即预拨一部分资金，满足</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万公里后再予以清算。这样安排一方面可缓解企业资金压力，提高企业资金运营效益；另一方面进一步完善了清算制度，保证有运营里程要求车辆</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年内必须达到</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万公里运营里程要求。</a:t>
            </a: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第二部</a:t>
            </a:r>
            <a:r>
              <a:rPr lang="zh-CN" altLang="en-US" sz="2400" b="1" dirty="0">
                <a:solidFill>
                  <a:schemeClr val="bg1"/>
                </a:solidFill>
                <a:ea typeface="微软雅黑" panose="020B0503020204020204" pitchFamily="34" charset="-122"/>
              </a:rPr>
              <a:t>分</a:t>
            </a:r>
          </a:p>
        </p:txBody>
      </p:sp>
      <p:sp>
        <p:nvSpPr>
          <p:cNvPr id="11" name="TextBox 10"/>
          <p:cNvSpPr txBox="1"/>
          <p:nvPr/>
        </p:nvSpPr>
        <p:spPr>
          <a:xfrm>
            <a:off x="1964879" y="375965"/>
            <a:ext cx="8928992" cy="584775"/>
          </a:xfrm>
          <a:prstGeom prst="rect">
            <a:avLst/>
          </a:prstGeom>
          <a:noFill/>
        </p:spPr>
        <p:txBody>
          <a:bodyPr wrap="square" rtlCol="0">
            <a:spAutoFit/>
          </a:bodyPr>
          <a:lstStyle/>
          <a:p>
            <a:pPr algn="ctr"/>
            <a:r>
              <a:rPr lang="zh-CN" altLang="en-US" sz="3200" b="1" dirty="0" smtClean="0">
                <a:solidFill>
                  <a:srgbClr val="8F0000"/>
                </a:solidFill>
                <a:latin typeface="黑体" pitchFamily="49" charset="-122"/>
                <a:ea typeface="黑体" pitchFamily="49" charset="-122"/>
                <a:cs typeface="微软雅黑" panose="020B0503020204020204" pitchFamily="34" charset="-122"/>
                <a:sym typeface="+mn-ea"/>
              </a:rPr>
              <a:t>进一步调整完善新能源汽车补贴政策的主要内容</a:t>
            </a:r>
            <a:endParaRPr lang="zh-CN" altLang="en-US" sz="3200" b="1" dirty="0">
              <a:solidFill>
                <a:srgbClr val="8F0000"/>
              </a:solidFill>
              <a:latin typeface="黑体" pitchFamily="49" charset="-122"/>
              <a:ea typeface="黑体" pitchFamily="49" charset="-122"/>
            </a:endParaRPr>
          </a:p>
        </p:txBody>
      </p:sp>
    </p:spTree>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5872</Words>
  <Application>Microsoft Office PowerPoint</Application>
  <PresentationFormat>自定义</PresentationFormat>
  <Paragraphs>219</Paragraphs>
  <Slides>14</Slides>
  <Notes>14</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14</vt:i4>
      </vt:variant>
    </vt:vector>
  </HeadingPairs>
  <TitlesOfParts>
    <vt:vector size="17" baseType="lpstr">
      <vt:lpstr>第一PPT，www.1ppt.com</vt:lpstr>
      <vt:lpstr>1_第一PPT，www.1ppt.com</vt:lpstr>
      <vt:lpstr>think-cell Slide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红色箭头</dc:title>
  <dc:creator/>
  <cp:keywords>第一PPT模板网：www.1ppt.com</cp:keywords>
  <cp:lastModifiedBy/>
  <cp:revision>121</cp:revision>
  <dcterms:created xsi:type="dcterms:W3CDTF">2016-09-19T10:32:00Z</dcterms:created>
  <dcterms:modified xsi:type="dcterms:W3CDTF">2019-04-15T10:12:05Z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