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drawings/drawing2.xml" ContentType="application/vnd.openxmlformats-officedocument.drawingml.chartshapes+xml"/>
  <Override PartName="/ppt/charts/chart4.xml" ContentType="application/vnd.openxmlformats-officedocument.drawingml.chart+xml"/>
  <Override PartName="/ppt/theme/themeOverride1.xml" ContentType="application/vnd.openxmlformats-officedocument.themeOverride+xml"/>
  <Override PartName="/ppt/charts/chart5.xml" ContentType="application/vnd.openxmlformats-officedocument.drawingml.chart+xml"/>
  <Override PartName="/ppt/theme/themeOverride2.xml" ContentType="application/vnd.openxmlformats-officedocument.themeOverride+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3.xml" ContentType="application/vnd.openxmlformats-officedocument.drawingml.chartshapes+xml"/>
  <Override PartName="/ppt/charts/chart7.xml" ContentType="application/vnd.openxmlformats-officedocument.drawingml.chart+xml"/>
  <Override PartName="/ppt/theme/themeOverride3.xml" ContentType="application/vnd.openxmlformats-officedocument.themeOverride+xml"/>
  <Override PartName="/ppt/charts/chart8.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4.xml" ContentType="application/vnd.openxmlformats-officedocument.drawingml.chartshapes+xml"/>
  <Override PartName="/ppt/charts/chart9.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5.xml" ContentType="application/vnd.openxmlformats-officedocument.drawingml.chartshapes+xml"/>
  <Override PartName="/ppt/charts/chart10.xml" ContentType="application/vnd.openxmlformats-officedocument.drawingml.chart+xml"/>
  <Override PartName="/ppt/charts/style4.xml" ContentType="application/vnd.ms-office.chartstyle+xml"/>
  <Override PartName="/ppt/charts/colors4.xml" ContentType="application/vnd.ms-office.chartcolorstyle+xml"/>
  <Override PartName="/ppt/charts/chart11.xml" ContentType="application/vnd.openxmlformats-officedocument.drawingml.chart+xml"/>
  <Override PartName="/ppt/charts/style5.xml" ContentType="application/vnd.ms-office.chartstyle+xml"/>
  <Override PartName="/ppt/charts/colors5.xml" ContentType="application/vnd.ms-office.chartcolorstyle+xml"/>
  <Override PartName="/ppt/charts/chart12.xml" ContentType="application/vnd.openxmlformats-officedocument.drawingml.chart+xml"/>
  <Override PartName="/ppt/charts/style6.xml" ContentType="application/vnd.ms-office.chartstyle+xml"/>
  <Override PartName="/ppt/charts/colors6.xml" ContentType="application/vnd.ms-office.chartcolorstyle+xml"/>
  <Override PartName="/ppt/charts/chart13.xml" ContentType="application/vnd.openxmlformats-officedocument.drawingml.chart+xml"/>
  <Override PartName="/ppt/charts/style7.xml" ContentType="application/vnd.ms-office.chartstyle+xml"/>
  <Override PartName="/ppt/charts/colors7.xml" ContentType="application/vnd.ms-office.chartcolorstyle+xml"/>
  <Override PartName="/ppt/charts/chart14.xml" ContentType="application/vnd.openxmlformats-officedocument.drawingml.chart+xml"/>
  <Override PartName="/ppt/charts/style8.xml" ContentType="application/vnd.ms-office.chartstyle+xml"/>
  <Override PartName="/ppt/charts/colors8.xml" ContentType="application/vnd.ms-office.chartcolorstyle+xml"/>
  <Override PartName="/ppt/charts/chart15.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6.xml" ContentType="application/vnd.openxmlformats-officedocument.drawingml.chartshapes+xml"/>
  <Override PartName="/ppt/charts/chart16.xml" ContentType="application/vnd.openxmlformats-officedocument.drawingml.chart+xml"/>
  <Override PartName="/ppt/charts/style10.xml" ContentType="application/vnd.ms-office.chartstyle+xml"/>
  <Override PartName="/ppt/charts/colors10.xml" ContentType="application/vnd.ms-office.chartcolorstyle+xml"/>
  <Override PartName="/ppt/drawings/drawing7.xml" ContentType="application/vnd.openxmlformats-officedocument.drawingml.chartshapes+xml"/>
  <Override PartName="/ppt/charts/chart17.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8.xml" ContentType="application/vnd.openxmlformats-officedocument.drawingml.chart+xml"/>
  <Override PartName="/ppt/charts/style12.xml" ContentType="application/vnd.ms-office.chartstyle+xml"/>
  <Override PartName="/ppt/charts/colors12.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9.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30.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31.xml" ContentType="application/vnd.openxmlformats-officedocument.drawingml.chart+xml"/>
  <Override PartName="/ppt/charts/style16.xml" ContentType="application/vnd.ms-office.chartstyle+xml"/>
  <Override PartName="/ppt/charts/colors16.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417" r:id="rId3"/>
    <p:sldId id="439" r:id="rId4"/>
    <p:sldId id="429" r:id="rId5"/>
    <p:sldId id="412" r:id="rId6"/>
    <p:sldId id="430" r:id="rId7"/>
    <p:sldId id="346" r:id="rId8"/>
    <p:sldId id="342" r:id="rId9"/>
    <p:sldId id="418" r:id="rId10"/>
    <p:sldId id="431" r:id="rId11"/>
    <p:sldId id="432" r:id="rId12"/>
    <p:sldId id="433" r:id="rId13"/>
    <p:sldId id="437" r:id="rId14"/>
    <p:sldId id="438" r:id="rId15"/>
    <p:sldId id="434" r:id="rId16"/>
    <p:sldId id="441" r:id="rId17"/>
    <p:sldId id="419" r:id="rId18"/>
    <p:sldId id="435" r:id="rId19"/>
    <p:sldId id="436" r:id="rId20"/>
    <p:sldId id="442" r:id="rId21"/>
    <p:sldId id="449" r:id="rId22"/>
    <p:sldId id="443" r:id="rId23"/>
    <p:sldId id="420" r:id="rId24"/>
    <p:sldId id="359" r:id="rId25"/>
    <p:sldId id="360" r:id="rId26"/>
    <p:sldId id="361" r:id="rId27"/>
    <p:sldId id="362" r:id="rId28"/>
    <p:sldId id="363" r:id="rId29"/>
    <p:sldId id="421" r:id="rId30"/>
    <p:sldId id="445" r:id="rId31"/>
    <p:sldId id="446" r:id="rId32"/>
    <p:sldId id="447" r:id="rId33"/>
    <p:sldId id="448" r:id="rId34"/>
    <p:sldId id="264"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3402" userDrawn="1">
          <p15:clr>
            <a:srgbClr val="A4A3A4"/>
          </p15:clr>
        </p15:guide>
        <p15:guide id="3" pos="1315" userDrawn="1">
          <p15:clr>
            <a:srgbClr val="A4A3A4"/>
          </p15:clr>
        </p15:guide>
        <p15:guide id="4" pos="4218" userDrawn="1">
          <p15:clr>
            <a:srgbClr val="A4A3A4"/>
          </p15:clr>
        </p15:guide>
        <p15:guide id="5" orient="horz" pos="3226" userDrawn="1">
          <p15:clr>
            <a:srgbClr val="A4A3A4"/>
          </p15:clr>
        </p15:guide>
        <p15:guide id="6" orient="horz" pos="1774" userDrawn="1">
          <p15:clr>
            <a:srgbClr val="A4A3A4"/>
          </p15:clr>
        </p15:guide>
        <p15:guide id="7" orient="horz" pos="411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initials="M" lastIdx="2" clrIdx="0">
    <p:extLst>
      <p:ext uri="{19B8F6BF-5375-455C-9EA6-DF929625EA0E}">
        <p15:presenceInfo xmlns:p15="http://schemas.microsoft.com/office/powerpoint/2012/main" userId="Microsoft" providerId="None"/>
      </p:ext>
    </p:extLst>
  </p:cmAuthor>
  <p:cmAuthor id="2" name="sumojie" initials="s" lastIdx="1" clrIdx="1">
    <p:extLst>
      <p:ext uri="{19B8F6BF-5375-455C-9EA6-DF929625EA0E}">
        <p15:presenceInfo xmlns:p15="http://schemas.microsoft.com/office/powerpoint/2012/main" userId="sumojie" providerId="None"/>
      </p:ext>
    </p:extLst>
  </p:cmAuthor>
  <p:cmAuthor id="3" name="admin" initials="a" lastIdx="1" clrIdx="2">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D7EE"/>
    <a:srgbClr val="ED9131"/>
    <a:srgbClr val="5B9BD5"/>
    <a:srgbClr val="D9D9D9"/>
    <a:srgbClr val="FFC000"/>
    <a:srgbClr val="70AD47"/>
    <a:srgbClr val="ED7D31"/>
    <a:srgbClr val="44546A"/>
    <a:srgbClr val="9BBB59"/>
    <a:srgbClr val="4E26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06799F8-075E-4A3A-A7F6-7FBC6576F1A4}" styleName="主题样式 2 - 个性色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1280" autoAdjust="0"/>
  </p:normalViewPr>
  <p:slideViewPr>
    <p:cSldViewPr snapToGrid="0" showGuides="1">
      <p:cViewPr varScale="1">
        <p:scale>
          <a:sx n="86" d="100"/>
          <a:sy n="86" d="100"/>
        </p:scale>
        <p:origin x="1382" y="67"/>
      </p:cViewPr>
      <p:guideLst>
        <p:guide orient="horz" pos="3702"/>
        <p:guide pos="3402"/>
        <p:guide pos="1315"/>
        <p:guide pos="4218"/>
        <p:guide orient="horz" pos="3226"/>
        <p:guide orient="horz" pos="1774"/>
        <p:guide orient="horz" pos="4110"/>
      </p:guideLst>
    </p:cSldViewPr>
  </p:slideViewPr>
  <p:notesTextViewPr>
    <p:cViewPr>
      <p:scale>
        <a:sx n="1" d="1"/>
        <a:sy n="1" d="1"/>
      </p:scale>
      <p:origin x="0" y="0"/>
    </p:cViewPr>
  </p:notesTextViewPr>
  <p:sorterViewPr>
    <p:cViewPr>
      <p:scale>
        <a:sx n="100" d="100"/>
        <a:sy n="100" d="100"/>
      </p:scale>
      <p:origin x="0" y="-259"/>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HiWin10\Desktop\2019&#24180;2&#26376;&#20840;&#22269;&#20108;&#25163;&#36710;&#24066;&#22330;&#20998;&#26512;\&#26376;&#25253;&#25968;&#25454;&#32479;&#35745;&#27169;&#26495;-2018.12.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C:\Users\sumojie\Desktop\&#26376;&#25253;&#25968;&#25454;&#32479;&#35745;&#27169;&#26495;.xlsx" TargetMode="External"/><Relationship Id="rId2" Type="http://schemas.microsoft.com/office/2011/relationships/chartColorStyle" Target="colors4.xml"/><Relationship Id="rId1" Type="http://schemas.microsoft.com/office/2011/relationships/chartStyle" Target="style4.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sumojie\Desktop\&#26376;&#25253;&#25968;&#25454;&#32479;&#35745;&#27169;&#26495;.xlsx" TargetMode="External"/><Relationship Id="rId2" Type="http://schemas.microsoft.com/office/2011/relationships/chartColorStyle" Target="colors5.xml"/><Relationship Id="rId1" Type="http://schemas.microsoft.com/office/2011/relationships/chartStyle" Target="style5.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sumojie\Desktop\PPT&#27169;&#26495;\&#26376;&#25253;&#25968;&#25454;&#32479;&#35745;&#27169;&#26495;.xlsx" TargetMode="External"/><Relationship Id="rId2" Type="http://schemas.microsoft.com/office/2011/relationships/chartColorStyle" Target="colors6.xml"/><Relationship Id="rId1" Type="http://schemas.microsoft.com/office/2011/relationships/chartStyle" Target="style6.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sumojie\Desktop\PPT&#27169;&#26495;\&#26376;&#25253;&#25968;&#25454;&#32479;&#35745;&#27169;&#26495;.xlsx" TargetMode="External"/><Relationship Id="rId2" Type="http://schemas.microsoft.com/office/2011/relationships/chartColorStyle" Target="colors7.xml"/><Relationship Id="rId1" Type="http://schemas.microsoft.com/office/2011/relationships/chartStyle" Target="style7.xml"/></Relationships>
</file>

<file path=ppt/charts/_rels/chart14.xml.rels><?xml version="1.0" encoding="UTF-8" standalone="yes"?>
<Relationships xmlns="http://schemas.openxmlformats.org/package/2006/relationships"><Relationship Id="rId3" Type="http://schemas.openxmlformats.org/officeDocument/2006/relationships/oleObject" Target="file:///C:\Users\sumojie\Desktop\&#26376;&#25253;&#25968;&#25454;&#32479;&#35745;&#27169;&#26495;.xlsx" TargetMode="External"/><Relationship Id="rId2" Type="http://schemas.microsoft.com/office/2011/relationships/chartColorStyle" Target="colors8.xml"/><Relationship Id="rId1" Type="http://schemas.microsoft.com/office/2011/relationships/chartStyle" Target="style8.xml"/></Relationships>
</file>

<file path=ppt/charts/_rels/chart15.xml.rels><?xml version="1.0" encoding="UTF-8" standalone="yes"?>
<Relationships xmlns="http://schemas.openxmlformats.org/package/2006/relationships"><Relationship Id="rId3" Type="http://schemas.openxmlformats.org/officeDocument/2006/relationships/oleObject" Target="file:///C:\Users\sumojie\Desktop\PPT&#27169;&#26495;\&#26376;&#25253;&#25968;&#25454;&#32479;&#35745;&#27169;&#26495;.xlsx" TargetMode="Externa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6.xml"/></Relationships>
</file>

<file path=ppt/charts/_rels/chart16.xml.rels><?xml version="1.0" encoding="UTF-8" standalone="yes"?>
<Relationships xmlns="http://schemas.openxmlformats.org/package/2006/relationships"><Relationship Id="rId3" Type="http://schemas.openxmlformats.org/officeDocument/2006/relationships/oleObject" Target="file:///E:\WeChat%20Files\leexin0128\FileStorage\File\2019-05\&#26376;&#25253;&#25968;&#25454;&#32479;&#35745;&#27169;&#26495;.xlsx" TargetMode="Externa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chartUserShapes" Target="../drawings/drawing7.xml"/></Relationships>
</file>

<file path=ppt/charts/_rels/chart17.xml.rels><?xml version="1.0" encoding="UTF-8" standalone="yes"?>
<Relationships xmlns="http://schemas.openxmlformats.org/package/2006/relationships"><Relationship Id="rId3" Type="http://schemas.openxmlformats.org/officeDocument/2006/relationships/oleObject" Target="file:///C:\Users\sumojie\Desktop\&#26376;&#25253;&#25968;&#25454;&#32479;&#35745;&#27169;&#26495;.xlsx" TargetMode="External"/><Relationship Id="rId2" Type="http://schemas.microsoft.com/office/2011/relationships/chartColorStyle" Target="colors11.xml"/><Relationship Id="rId1" Type="http://schemas.microsoft.com/office/2011/relationships/chartStyle" Target="style11.xml"/></Relationships>
</file>

<file path=ppt/charts/_rels/chart18.xml.rels><?xml version="1.0" encoding="UTF-8" standalone="yes"?>
<Relationships xmlns="http://schemas.openxmlformats.org/package/2006/relationships"><Relationship Id="rId3" Type="http://schemas.openxmlformats.org/officeDocument/2006/relationships/oleObject" Target="file:///C:\Users\sumojie\Desktop\&#26376;&#25253;&#25968;&#25454;&#32479;&#35745;&#27169;&#26495;.xlsx" TargetMode="External"/><Relationship Id="rId2" Type="http://schemas.microsoft.com/office/2011/relationships/chartColorStyle" Target="colors12.xml"/><Relationship Id="rId1" Type="http://schemas.microsoft.com/office/2011/relationships/chartStyle" Target="style12.xml"/></Relationships>
</file>

<file path=ppt/charts/_rels/chart19.xml.rels><?xml version="1.0" encoding="UTF-8" standalone="yes"?>
<Relationships xmlns="http://schemas.openxmlformats.org/package/2006/relationships"><Relationship Id="rId3" Type="http://schemas.openxmlformats.org/officeDocument/2006/relationships/oleObject" Target="file:///C:\Users\sumojie\Desktop\2019&#24180;3&#26376;%20&#24066;&#22330;&#20998;&#26512;.xlsx" TargetMode="External"/><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sumojie\Desktop\&#26376;&#25253;&#25968;&#25454;&#32479;&#35745;&#27169;&#26495;.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C:\Users\xuzi\Desktop\2019&#20108;&#25163;&#36710;&#21457;&#23637;&#25253;&#21578;&#20013;&#30340;&#22270;&#34920;.xlsx"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file:///D:\2019&#24180;3&#26376;\2&#26376;&#26032;&#33021;&#28304;&#20108;&#25163;&#36710;&#25253;&#34920;\&#20108;&#25163;&#36710;&#21457;&#23637;&#25253;&#21578;&#20013;&#30340;&#22270;&#34920;.xlsx"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file:///D:\2019&#24180;4&#26376;\3&#26376;&#26032;&#33021;&#28304;&#20108;&#25163;&#36710;&#25253;&#21578;\2019&#20108;&#25163;&#36710;&#21457;&#23637;&#25253;&#21578;&#20013;&#30340;&#22270;&#34920;.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D:\2019&#24180;3&#26376;\2&#26376;&#26032;&#33021;&#28304;&#20108;&#25163;&#36710;&#25253;&#34920;\&#20108;&#25163;&#36710;&#21457;&#23637;&#25253;&#21578;&#20013;&#30340;&#22270;&#34920;.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D:\2019&#24180;4&#26376;\3&#26376;&#26032;&#33021;&#28304;&#20108;&#25163;&#36710;&#25253;&#21578;\2019&#20108;&#25163;&#36710;&#21457;&#23637;&#25253;&#21578;&#20013;&#30340;&#22270;&#34920;.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D:\2019&#24180;3&#26376;\2&#26376;&#26032;&#33021;&#28304;&#20108;&#25163;&#36710;&#25253;&#34920;\2019&#20108;&#25163;&#36710;&#21457;&#23637;&#25253;&#21578;&#20013;&#30340;&#22270;&#34920;.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D:\2019&#24180;4&#26376;\3&#26376;&#26032;&#33021;&#28304;&#20108;&#25163;&#36710;&#25253;&#21578;\2019&#20108;&#25163;&#36710;&#21457;&#23637;&#25253;&#21578;&#20013;&#30340;&#22270;&#34920;.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D:\2019&#24180;3&#26376;\2&#26376;&#26032;&#33021;&#28304;&#20108;&#25163;&#36710;&#25253;&#34920;\2019&#20108;&#25163;&#36710;&#21457;&#23637;&#25253;&#21578;&#20013;&#30340;&#22270;&#34920;.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D:\2019&#24180;4&#26376;\3&#26376;&#26032;&#33021;&#28304;&#20108;&#25163;&#36710;&#25253;&#21578;\2019&#20108;&#25163;&#36710;&#21457;&#23637;&#25253;&#21578;&#20013;&#30340;&#22270;&#34920;.xlsx" TargetMode="External"/></Relationships>
</file>

<file path=ppt/charts/_rels/chart29.xml.rels><?xml version="1.0" encoding="UTF-8" standalone="yes"?>
<Relationships xmlns="http://schemas.openxmlformats.org/package/2006/relationships"><Relationship Id="rId3" Type="http://schemas.openxmlformats.org/officeDocument/2006/relationships/oleObject" Target="file:///\\Users\liyuanjia\Desktop\&#34892;&#35748;&#35777;\&#24037;&#20316;&#31807;1.xlsx" TargetMode="External"/><Relationship Id="rId2" Type="http://schemas.microsoft.com/office/2011/relationships/chartColorStyle" Target="colors14.xml"/><Relationship Id="rId1" Type="http://schemas.microsoft.com/office/2011/relationships/chartStyle" Target="style14.xm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Users\sumojie\Desktop\&#26376;&#25253;&#25968;&#25454;&#32479;&#35745;&#27169;&#26495;.xlsx" TargetMode="External"/></Relationships>
</file>

<file path=ppt/charts/_rels/chart30.xml.rels><?xml version="1.0" encoding="UTF-8" standalone="yes"?>
<Relationships xmlns="http://schemas.openxmlformats.org/package/2006/relationships"><Relationship Id="rId3" Type="http://schemas.openxmlformats.org/officeDocument/2006/relationships/oleObject" Target="file:///\\Users\liyuanjia\Desktop\&#34892;&#35748;&#35777;\&#24037;&#20316;&#31807;1.xlsx" TargetMode="External"/><Relationship Id="rId2" Type="http://schemas.microsoft.com/office/2011/relationships/chartColorStyle" Target="colors15.xml"/><Relationship Id="rId1" Type="http://schemas.microsoft.com/office/2011/relationships/chartStyle" Target="style15.xml"/></Relationships>
</file>

<file path=ppt/charts/_rels/chart31.xml.rels><?xml version="1.0" encoding="UTF-8" standalone="yes"?>
<Relationships xmlns="http://schemas.openxmlformats.org/package/2006/relationships"><Relationship Id="rId3" Type="http://schemas.openxmlformats.org/officeDocument/2006/relationships/oleObject" Target="file:///\\Users\liyuanjia\Desktop\&#34892;&#35748;&#35777;\&#24037;&#20316;&#31807;1.xlsx" TargetMode="External"/><Relationship Id="rId2" Type="http://schemas.microsoft.com/office/2011/relationships/chartColorStyle" Target="colors16.xml"/><Relationship Id="rId1" Type="http://schemas.microsoft.com/office/2011/relationships/chartStyle" Target="style16.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5.xml.rels><?xml version="1.0" encoding="UTF-8" standalone="yes"?>
<Relationships xmlns="http://schemas.openxmlformats.org/package/2006/relationships"><Relationship Id="rId2" Type="http://schemas.openxmlformats.org/officeDocument/2006/relationships/oleObject" Target="file:///C:\Users\sumojie\Desktop\&#26376;&#25253;&#25968;&#25454;&#32479;&#35745;&#27169;&#26495;.xlsx" TargetMode="External"/><Relationship Id="rId1" Type="http://schemas.openxmlformats.org/officeDocument/2006/relationships/themeOverride" Target="../theme/themeOverride2.xml"/></Relationships>
</file>

<file path=ppt/charts/_rels/chart6.xml.rels><?xml version="1.0" encoding="UTF-8" standalone="yes"?>
<Relationships xmlns="http://schemas.openxmlformats.org/package/2006/relationships"><Relationship Id="rId3" Type="http://schemas.openxmlformats.org/officeDocument/2006/relationships/oleObject" Target="file:///C:\Users\sumojie\Desktop\PPT&#27169;&#26495;\&#26376;&#25253;&#25968;&#25454;&#32479;&#35745;&#27169;&#26495;.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3.xml"/></Relationships>
</file>

<file path=ppt/charts/_rels/chart7.xml.rels><?xml version="1.0" encoding="UTF-8" standalone="yes"?>
<Relationships xmlns="http://schemas.openxmlformats.org/package/2006/relationships"><Relationship Id="rId2" Type="http://schemas.openxmlformats.org/officeDocument/2006/relationships/oleObject" Target="file:///C:\Users\HiWin10\Desktop\2019&#24180;2&#26376;&#20840;&#22269;&#20108;&#25163;&#36710;&#24066;&#22330;&#20998;&#26512;\&#26376;&#25253;&#25968;&#25454;&#32479;&#35745;&#27169;&#26495;-2019%20(&#33258;&#21160;&#20445;&#23384;&#30340;).xlsx" TargetMode="External"/><Relationship Id="rId1" Type="http://schemas.openxmlformats.org/officeDocument/2006/relationships/themeOverride" Target="../theme/themeOverride3.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4.xml"/></Relationships>
</file>

<file path=ppt/charts/_rels/chart9.xml.rels><?xml version="1.0" encoding="UTF-8" standalone="yes"?>
<Relationships xmlns="http://schemas.openxmlformats.org/package/2006/relationships"><Relationship Id="rId3" Type="http://schemas.openxmlformats.org/officeDocument/2006/relationships/oleObject" Target="file:///C:\Users\sumojie\Desktop\&#26376;&#25253;&#25968;&#25454;&#32479;&#35745;&#27169;&#26495;.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defRPr lang="zh-CN" sz="1200" b="0" i="0" u="none" strike="noStrike" kern="1200" spc="0" baseline="0">
                <a:solidFill>
                  <a:schemeClr val="tx1"/>
                </a:solidFill>
                <a:latin typeface="+mn-lt"/>
                <a:ea typeface="+mn-ea"/>
                <a:cs typeface="+mn-cs"/>
              </a:defRPr>
            </a:pPr>
            <a:r>
              <a:rPr lang="en-US" altLang="zh-CN"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2019</a:t>
            </a:r>
            <a:r>
              <a:rPr lang="zh-CN" altLang="zh-CN"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年</a:t>
            </a:r>
            <a:r>
              <a:rPr lang="en-US" altLang="zh-CN"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2</a:t>
            </a:r>
            <a:r>
              <a:rPr lang="zh-CN" altLang="en-US"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月</a:t>
            </a:r>
            <a:r>
              <a:rPr lang="zh-CN" altLang="zh-CN"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二手车交易量</a:t>
            </a:r>
            <a:r>
              <a:rPr lang="zh-CN" altLang="en-US"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环</a:t>
            </a:r>
            <a:r>
              <a:rPr lang="zh-CN" altLang="zh-CN"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比变化图</a:t>
            </a:r>
            <a:r>
              <a:rPr lang="zh-CN" altLang="en-US" sz="1200" b="1" i="0" u="none" strike="noStrike" kern="1200" spc="0" baseline="0" dirty="0">
                <a:solidFill>
                  <a:schemeClr val="tx1"/>
                </a:solidFill>
                <a:latin typeface="微软雅黑" panose="020B0503020204020204" pitchFamily="34" charset="-122"/>
                <a:ea typeface="微软雅黑" panose="020B0503020204020204" pitchFamily="34" charset="-122"/>
                <a:cs typeface="+mn-cs"/>
              </a:rPr>
              <a:t>（单位：万辆）</a:t>
            </a:r>
            <a:endParaRPr lang="zh-CN" altLang="en-US" sz="1200" b="1" dirty="0">
              <a:solidFill>
                <a:schemeClr val="tx1"/>
              </a:solidFill>
              <a:latin typeface="微软雅黑" panose="020B0503020204020204" pitchFamily="34" charset="-122"/>
              <a:ea typeface="微软雅黑" panose="020B0503020204020204" pitchFamily="34" charset="-122"/>
            </a:endParaRPr>
          </a:p>
        </c:rich>
      </c:tx>
      <c:layout>
        <c:manualLayout>
          <c:xMode val="edge"/>
          <c:yMode val="edge"/>
          <c:x val="0.22405781569918548"/>
          <c:y val="0"/>
        </c:manualLayout>
      </c:layout>
      <c:overlay val="0"/>
      <c:spPr>
        <a:noFill/>
        <a:ln>
          <a:noFill/>
        </a:ln>
        <a:effectLst/>
      </c:spPr>
    </c:title>
    <c:autoTitleDeleted val="0"/>
    <c:plotArea>
      <c:layout>
        <c:manualLayout>
          <c:layoutTarget val="inner"/>
          <c:xMode val="edge"/>
          <c:yMode val="edge"/>
          <c:x val="0.13537508338437437"/>
          <c:y val="0.22335076071555929"/>
          <c:w val="0.75810031069685102"/>
          <c:h val="0.60419195647419699"/>
        </c:manualLayout>
      </c:layout>
      <c:barChart>
        <c:barDir val="col"/>
        <c:grouping val="clustered"/>
        <c:varyColors val="0"/>
        <c:dLbls>
          <c:showLegendKey val="0"/>
          <c:showVal val="1"/>
          <c:showCatName val="0"/>
          <c:showSerName val="0"/>
          <c:showPercent val="0"/>
          <c:showBubbleSize val="0"/>
        </c:dLbls>
        <c:gapWidth val="150"/>
        <c:overlap val="-25"/>
        <c:axId val="333161184"/>
        <c:axId val="333160096"/>
      </c:barChart>
      <c:catAx>
        <c:axId val="333161184"/>
        <c:scaling>
          <c:orientation val="minMax"/>
        </c:scaling>
        <c:delete val="0"/>
        <c:axPos val="b"/>
        <c:numFmt formatCode="yyyy&quot;年&quot;m&quot;月&quot;"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333160096"/>
        <c:crosses val="autoZero"/>
        <c:auto val="0"/>
        <c:lblAlgn val="ctr"/>
        <c:lblOffset val="100"/>
        <c:noMultiLvlLbl val="0"/>
      </c:catAx>
      <c:valAx>
        <c:axId val="333160096"/>
        <c:scaling>
          <c:orientation val="minMax"/>
          <c:max val="130"/>
          <c:min val="50"/>
        </c:scaling>
        <c:delete val="1"/>
        <c:axPos val="l"/>
        <c:numFmt formatCode="0.00" sourceLinked="1"/>
        <c:majorTickMark val="out"/>
        <c:minorTickMark val="none"/>
        <c:tickLblPos val="nextTo"/>
        <c:crossAx val="333161184"/>
        <c:crosses val="autoZero"/>
        <c:crossBetween val="between"/>
        <c:majorUnit val="10"/>
      </c:valAx>
      <c:spPr>
        <a:noFill/>
        <a:ln w="25400">
          <a:noFill/>
        </a:ln>
        <a:effectLst/>
      </c:spPr>
    </c:plotArea>
    <c:plotVisOnly val="1"/>
    <c:dispBlanksAs val="gap"/>
    <c:showDLblsOverMax val="0"/>
  </c:chart>
  <c:spPr>
    <a:noFill/>
    <a:ln w="9525" cap="flat" cmpd="sng" algn="ctr">
      <a:noFill/>
      <a:prstDash val="solid"/>
      <a:round/>
    </a:ln>
    <a:effectLst/>
  </c:spPr>
  <c:txPr>
    <a:bodyPr/>
    <a:lstStyle/>
    <a:p>
      <a:pPr>
        <a:defRPr lang="zh-CN"/>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lang="zh-CN" sz="1400" b="0" i="0" u="none" strike="noStrike" kern="1200" spc="0" baseline="0">
                <a:solidFill>
                  <a:schemeClr val="tx1">
                    <a:lumMod val="65000"/>
                    <a:lumOff val="35000"/>
                  </a:schemeClr>
                </a:solidFill>
                <a:latin typeface="+mn-lt"/>
                <a:ea typeface="+mn-ea"/>
                <a:cs typeface="+mn-cs"/>
              </a:defRPr>
            </a:pPr>
            <a:r>
              <a:rPr lang="en-US" altLang="zh-CN" sz="1200" b="1" i="0" baseline="0" dirty="0">
                <a:effectLst/>
                <a:latin typeface="微软雅黑" panose="020B0503020204020204" pitchFamily="34" charset="-122"/>
                <a:ea typeface="微软雅黑" panose="020B0503020204020204" pitchFamily="34" charset="-122"/>
              </a:rPr>
              <a:t>2019</a:t>
            </a:r>
            <a:r>
              <a:rPr lang="zh-CN" altLang="zh-CN" sz="1200" b="1" i="0" baseline="0" dirty="0">
                <a:effectLst/>
                <a:latin typeface="微软雅黑" panose="020B0503020204020204" pitchFamily="34" charset="-122"/>
                <a:ea typeface="微软雅黑" panose="020B0503020204020204" pitchFamily="34" charset="-122"/>
              </a:rPr>
              <a:t>年二手车各细分车型交易情况（单位：万辆）</a:t>
            </a:r>
            <a:endParaRPr lang="zh-CN" altLang="zh-CN" sz="1200" dirty="0">
              <a:effectLst/>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lgn="ctr">
            <a:defRPr lang="zh-CN"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6.2406359205099356E-2"/>
          <c:y val="0.13070866141732285"/>
          <c:w val="0.91930792650918636"/>
          <c:h val="0.71860423244195926"/>
        </c:manualLayout>
      </c:layout>
      <c:barChart>
        <c:barDir val="col"/>
        <c:grouping val="clustered"/>
        <c:varyColors val="0"/>
        <c:ser>
          <c:idx val="0"/>
          <c:order val="0"/>
          <c:tx>
            <c:strRef>
              <c:f>'2019年3月'!$A$328</c:f>
              <c:strCache>
                <c:ptCount val="1"/>
                <c:pt idx="0">
                  <c:v>2018年</c:v>
                </c:pt>
              </c:strCache>
            </c:strRef>
          </c:tx>
          <c:spPr>
            <a:solidFill>
              <a:schemeClr val="accent1"/>
            </a:solidFill>
            <a:ln>
              <a:noFill/>
            </a:ln>
            <a:effectLst/>
          </c:spPr>
          <c:invertIfNegative val="0"/>
          <c:dLbls>
            <c:dLbl>
              <c:idx val="0"/>
              <c:layout>
                <c:manualLayout>
                  <c:x val="-1.371428571428570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745-43C9-9AC3-98ABB8DC743D}"/>
                </c:ext>
              </c:extLst>
            </c:dLbl>
            <c:dLbl>
              <c:idx val="1"/>
              <c:layout>
                <c:manualLayout>
                  <c:x val="-1.0666666666666666E-2"/>
                  <c:y val="-3.22061191626409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745-43C9-9AC3-98ABB8DC743D}"/>
                </c:ext>
              </c:extLst>
            </c:dLbl>
            <c:dLbl>
              <c:idx val="2"/>
              <c:layout>
                <c:manualLayout>
                  <c:x val="-6.0952380952380954E-3"/>
                  <c:y val="3.220611916264090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1745-43C9-9AC3-98ABB8DC743D}"/>
                </c:ext>
              </c:extLst>
            </c:dLbl>
            <c:dLbl>
              <c:idx val="3"/>
              <c:layout>
                <c:manualLayout>
                  <c:x val="-1.5238095238095239E-3"/>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1745-43C9-9AC3-98ABB8DC743D}"/>
                </c:ext>
              </c:extLst>
            </c:dLbl>
            <c:dLbl>
              <c:idx val="4"/>
              <c:layout>
                <c:manualLayout>
                  <c:x val="-1.3714285714285714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1745-43C9-9AC3-98ABB8DC743D}"/>
                </c:ext>
              </c:extLst>
            </c:dLbl>
            <c:dLbl>
              <c:idx val="5"/>
              <c:layout>
                <c:manualLayout>
                  <c:x val="-9.1428571428571435E-3"/>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1745-43C9-9AC3-98ABB8DC743D}"/>
                </c:ext>
              </c:extLst>
            </c:dLbl>
            <c:dLbl>
              <c:idx val="6"/>
              <c:layout>
                <c:manualLayout>
                  <c:x val="-9.1428571428571435E-3"/>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1745-43C9-9AC3-98ABB8DC743D}"/>
                </c:ext>
              </c:extLst>
            </c:dLbl>
            <c:dLbl>
              <c:idx val="7"/>
              <c:layout>
                <c:manualLayout>
                  <c:x val="-9.1428571428571435E-3"/>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1745-43C9-9AC3-98ABB8DC743D}"/>
                </c:ext>
              </c:extLst>
            </c:dLbl>
            <c:dLbl>
              <c:idx val="8"/>
              <c:layout>
                <c:manualLayout>
                  <c:x val="-1.0666666666666779E-2"/>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1745-43C9-9AC3-98ABB8DC743D}"/>
                </c:ext>
              </c:extLst>
            </c:dLbl>
            <c:dLbl>
              <c:idx val="9"/>
              <c:layout>
                <c:manualLayout>
                  <c:x val="-9.1428571428571435E-3"/>
                  <c:y val="9.661835748792270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4-1745-43C9-9AC3-98ABB8DC743D}"/>
                </c:ext>
              </c:extLst>
            </c:dLbl>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'2019年3月'!$B$327:$K$327</c:f>
              <c:strCache>
                <c:ptCount val="10"/>
                <c:pt idx="0">
                  <c:v>基本型</c:v>
                </c:pt>
                <c:pt idx="1">
                  <c:v>MPV</c:v>
                </c:pt>
                <c:pt idx="2">
                  <c:v>SUV</c:v>
                </c:pt>
                <c:pt idx="3">
                  <c:v>交叉型</c:v>
                </c:pt>
                <c:pt idx="4">
                  <c:v>货车</c:v>
                </c:pt>
                <c:pt idx="5">
                  <c:v>客车</c:v>
                </c:pt>
                <c:pt idx="6">
                  <c:v>其它车</c:v>
                </c:pt>
                <c:pt idx="7">
                  <c:v>低速载货</c:v>
                </c:pt>
                <c:pt idx="8">
                  <c:v>挂车</c:v>
                </c:pt>
                <c:pt idx="9">
                  <c:v>摩托车</c:v>
                </c:pt>
              </c:strCache>
            </c:strRef>
          </c:cat>
          <c:val>
            <c:numRef>
              <c:f>'2019年3月'!$B$328:$K$328</c:f>
              <c:numCache>
                <c:formatCode>0.00_);[Red]\(0.00\)</c:formatCode>
                <c:ptCount val="10"/>
                <c:pt idx="0">
                  <c:v>189.053</c:v>
                </c:pt>
                <c:pt idx="1">
                  <c:v>18.486499999999999</c:v>
                </c:pt>
                <c:pt idx="2">
                  <c:v>25.363399999999999</c:v>
                </c:pt>
                <c:pt idx="3">
                  <c:v>7.9053000000000004</c:v>
                </c:pt>
                <c:pt idx="4">
                  <c:v>28.688400000000001</c:v>
                </c:pt>
                <c:pt idx="5">
                  <c:v>35.726199999999999</c:v>
                </c:pt>
                <c:pt idx="6">
                  <c:v>7.2957999999999998</c:v>
                </c:pt>
                <c:pt idx="7">
                  <c:v>0.68530000000000002</c:v>
                </c:pt>
                <c:pt idx="8">
                  <c:v>1.7281</c:v>
                </c:pt>
                <c:pt idx="9">
                  <c:v>4.2209000000000003</c:v>
                </c:pt>
              </c:numCache>
            </c:numRef>
          </c:val>
          <c:extLst>
            <c:ext xmlns:c16="http://schemas.microsoft.com/office/drawing/2014/chart" uri="{C3380CC4-5D6E-409C-BE32-E72D297353CC}">
              <c16:uniqueId val="{00000000-1745-43C9-9AC3-98ABB8DC743D}"/>
            </c:ext>
          </c:extLst>
        </c:ser>
        <c:ser>
          <c:idx val="1"/>
          <c:order val="1"/>
          <c:tx>
            <c:strRef>
              <c:f>'2019年3月'!$A$329</c:f>
              <c:strCache>
                <c:ptCount val="1"/>
                <c:pt idx="0">
                  <c:v>2019年</c:v>
                </c:pt>
              </c:strCache>
            </c:strRef>
          </c:tx>
          <c:spPr>
            <a:solidFill>
              <a:schemeClr val="accent2"/>
            </a:solidFill>
            <a:ln>
              <a:noFill/>
            </a:ln>
            <a:effectLst/>
          </c:spPr>
          <c:invertIfNegative val="0"/>
          <c:dLbls>
            <c:dLbl>
              <c:idx val="0"/>
              <c:layout>
                <c:manualLayout>
                  <c:x val="2.2857142857142857E-2"/>
                  <c:y val="-1.4760967429588399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1745-43C9-9AC3-98ABB8DC743D}"/>
                </c:ext>
              </c:extLst>
            </c:dLbl>
            <c:dLbl>
              <c:idx val="1"/>
              <c:layout>
                <c:manualLayout>
                  <c:x val="9.142857142857143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745-43C9-9AC3-98ABB8DC743D}"/>
                </c:ext>
              </c:extLst>
            </c:dLbl>
            <c:dLbl>
              <c:idx val="2"/>
              <c:layout>
                <c:manualLayout>
                  <c:x val="6.0952380952380954E-3"/>
                  <c:y val="3.2207387120087071E-3"/>
                </c:manualLayout>
              </c:layout>
              <c:showLegendKey val="0"/>
              <c:showVal val="1"/>
              <c:showCatName val="0"/>
              <c:showSerName val="0"/>
              <c:showPercent val="0"/>
              <c:showBubbleSize val="0"/>
              <c:extLst>
                <c:ext xmlns:c15="http://schemas.microsoft.com/office/drawing/2012/chart" uri="{CE6537A1-D6FC-4f65-9D91-7224C49458BB}">
                  <c15:layout>
                    <c:manualLayout>
                      <c:w val="4.0396190476190474E-2"/>
                      <c:h val="4.5040384444698031E-2"/>
                    </c:manualLayout>
                  </c15:layout>
                </c:ext>
                <c:ext xmlns:c16="http://schemas.microsoft.com/office/drawing/2014/chart" uri="{C3380CC4-5D6E-409C-BE32-E72D297353CC}">
                  <c16:uniqueId val="{00000008-1745-43C9-9AC3-98ABB8DC743D}"/>
                </c:ext>
              </c:extLst>
            </c:dLbl>
            <c:dLbl>
              <c:idx val="3"/>
              <c:layout>
                <c:manualLayout>
                  <c:x val="7.6190476190475635E-3"/>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6-1745-43C9-9AC3-98ABB8DC743D}"/>
                </c:ext>
              </c:extLst>
            </c:dLbl>
            <c:dLbl>
              <c:idx val="4"/>
              <c:layout>
                <c:manualLayout>
                  <c:x val="9.1428571428570863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1745-43C9-9AC3-98ABB8DC743D}"/>
                </c:ext>
              </c:extLst>
            </c:dLbl>
            <c:dLbl>
              <c:idx val="5"/>
              <c:layout>
                <c:manualLayout>
                  <c:x val="1.3714285714285714E-2"/>
                  <c:y val="-1.1808773943670719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1745-43C9-9AC3-98ABB8DC743D}"/>
                </c:ext>
              </c:extLst>
            </c:dLbl>
            <c:dLbl>
              <c:idx val="6"/>
              <c:layout>
                <c:manualLayout>
                  <c:x val="1.5238095238095239E-3"/>
                  <c:y val="1.932367149758454E-2"/>
                </c:manualLayout>
              </c:layout>
              <c:spPr>
                <a:noFill/>
                <a:ln>
                  <a:noFill/>
                </a:ln>
                <a:effectLst/>
              </c:spPr>
              <c:txPr>
                <a:bodyPr rot="0" spcFirstLastPara="1" vertOverflow="ellipsis" vert="horz" wrap="square" lIns="38100" tIns="19050" rIns="38100" bIns="19050" anchor="ctr" anchorCtr="1">
                  <a:no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3.3447619047619045E-2"/>
                      <c:h val="5.1481608277226219E-2"/>
                    </c:manualLayout>
                  </c15:layout>
                </c:ext>
                <c:ext xmlns:c16="http://schemas.microsoft.com/office/drawing/2014/chart" uri="{C3380CC4-5D6E-409C-BE32-E72D297353CC}">
                  <c16:uniqueId val="{0000000F-1745-43C9-9AC3-98ABB8DC743D}"/>
                </c:ext>
              </c:extLst>
            </c:dLbl>
            <c:dLbl>
              <c:idx val="7"/>
              <c:layout>
                <c:manualLayout>
                  <c:x val="6.0952380952379835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1745-43C9-9AC3-98ABB8DC743D}"/>
                </c:ext>
              </c:extLst>
            </c:dLbl>
            <c:dLbl>
              <c:idx val="8"/>
              <c:layout>
                <c:manualLayout>
                  <c:x val="1.523809523809412E-3"/>
                  <c:y val="8.0515297906601068E-3"/>
                </c:manualLayout>
              </c:layout>
              <c:spPr>
                <a:noFill/>
                <a:ln>
                  <a:noFill/>
                </a:ln>
                <a:effectLst/>
              </c:spPr>
              <c:txPr>
                <a:bodyPr rot="0" spcFirstLastPara="1" vertOverflow="ellipsis" vert="horz" wrap="square" lIns="38100" tIns="19050" rIns="38100" bIns="19050" anchor="ctr" anchorCtr="1">
                  <a:no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3.3447619047619045E-2"/>
                      <c:h val="4.8260996360962129E-2"/>
                    </c:manualLayout>
                  </c15:layout>
                </c:ext>
                <c:ext xmlns:c16="http://schemas.microsoft.com/office/drawing/2014/chart" uri="{C3380CC4-5D6E-409C-BE32-E72D297353CC}">
                  <c16:uniqueId val="{00000013-1745-43C9-9AC3-98ABB8DC743D}"/>
                </c:ext>
              </c:extLst>
            </c:dLbl>
            <c:dLbl>
              <c:idx val="9"/>
              <c:layout>
                <c:manualLayout>
                  <c:x val="6.0952380952380954E-3"/>
                  <c:y val="9.661835748792152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5-1745-43C9-9AC3-98ABB8DC743D}"/>
                </c:ext>
              </c:extLst>
            </c:dLbl>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'2019年3月'!$B$327:$K$327</c:f>
              <c:strCache>
                <c:ptCount val="10"/>
                <c:pt idx="0">
                  <c:v>基本型</c:v>
                </c:pt>
                <c:pt idx="1">
                  <c:v>MPV</c:v>
                </c:pt>
                <c:pt idx="2">
                  <c:v>SUV</c:v>
                </c:pt>
                <c:pt idx="3">
                  <c:v>交叉型</c:v>
                </c:pt>
                <c:pt idx="4">
                  <c:v>货车</c:v>
                </c:pt>
                <c:pt idx="5">
                  <c:v>客车</c:v>
                </c:pt>
                <c:pt idx="6">
                  <c:v>其它车</c:v>
                </c:pt>
                <c:pt idx="7">
                  <c:v>低速载货</c:v>
                </c:pt>
                <c:pt idx="8">
                  <c:v>挂车</c:v>
                </c:pt>
                <c:pt idx="9">
                  <c:v>摩托车</c:v>
                </c:pt>
              </c:strCache>
            </c:strRef>
          </c:cat>
          <c:val>
            <c:numRef>
              <c:f>'2019年3月'!$B$329:$K$329</c:f>
              <c:numCache>
                <c:formatCode>0.00_);[Red]\(0.00\)</c:formatCode>
                <c:ptCount val="10"/>
                <c:pt idx="0">
                  <c:v>195.54040000000001</c:v>
                </c:pt>
                <c:pt idx="1">
                  <c:v>19.839200000000002</c:v>
                </c:pt>
                <c:pt idx="2">
                  <c:v>25.315799999999999</c:v>
                </c:pt>
                <c:pt idx="3">
                  <c:v>7.4851999999999999</c:v>
                </c:pt>
                <c:pt idx="4">
                  <c:v>32.221400000000003</c:v>
                </c:pt>
                <c:pt idx="5">
                  <c:v>33.095999999999997</c:v>
                </c:pt>
                <c:pt idx="6">
                  <c:v>4.7233000000000001</c:v>
                </c:pt>
                <c:pt idx="7">
                  <c:v>0.53749999999999998</c:v>
                </c:pt>
                <c:pt idx="8">
                  <c:v>2.6114000000000002</c:v>
                </c:pt>
                <c:pt idx="9">
                  <c:v>4.2081</c:v>
                </c:pt>
              </c:numCache>
            </c:numRef>
          </c:val>
          <c:extLst>
            <c:ext xmlns:c16="http://schemas.microsoft.com/office/drawing/2014/chart" uri="{C3380CC4-5D6E-409C-BE32-E72D297353CC}">
              <c16:uniqueId val="{00000001-1745-43C9-9AC3-98ABB8DC743D}"/>
            </c:ext>
          </c:extLst>
        </c:ser>
        <c:dLbls>
          <c:showLegendKey val="0"/>
          <c:showVal val="1"/>
          <c:showCatName val="0"/>
          <c:showSerName val="0"/>
          <c:showPercent val="0"/>
          <c:showBubbleSize val="0"/>
        </c:dLbls>
        <c:gapWidth val="150"/>
        <c:axId val="925595944"/>
        <c:axId val="925596336"/>
      </c:barChart>
      <c:lineChart>
        <c:grouping val="standard"/>
        <c:varyColors val="0"/>
        <c:dLbls>
          <c:showLegendKey val="0"/>
          <c:showVal val="1"/>
          <c:showCatName val="0"/>
          <c:showSerName val="0"/>
          <c:showPercent val="0"/>
          <c:showBubbleSize val="0"/>
        </c:dLbls>
        <c:marker val="1"/>
        <c:smooth val="0"/>
        <c:axId val="925596728"/>
        <c:axId val="1121851024"/>
        <c:extLst>
          <c:ext xmlns:c15="http://schemas.microsoft.com/office/drawing/2012/chart" uri="{02D57815-91ED-43cb-92C2-25804820EDAC}">
            <c15:filteredLineSeries>
              <c15:ser>
                <c:idx val="2"/>
                <c:order val="2"/>
                <c:tx>
                  <c:strRef>
                    <c:extLst>
                      <c:ext uri="{02D57815-91ED-43cb-92C2-25804820EDAC}">
                        <c15:formulaRef>
                          <c15:sqref>'2019年3月'!$A$330</c15:sqref>
                        </c15:formulaRef>
                      </c:ext>
                    </c:extLst>
                    <c:strCache>
                      <c:ptCount val="1"/>
                      <c:pt idx="0">
                        <c:v>同比增长</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uri="{CE6537A1-D6FC-4f65-9D91-7224C49458BB}">
                      <c15:showLeaderLines val="1"/>
                      <c15:leaderLines>
                        <c:spPr>
                          <a:ln w="9525" cap="flat" cmpd="sng" algn="ctr">
                            <a:solidFill>
                              <a:schemeClr val="tx1">
                                <a:lumMod val="35000"/>
                                <a:lumOff val="65000"/>
                              </a:schemeClr>
                            </a:solidFill>
                            <a:round/>
                          </a:ln>
                          <a:effectLst/>
                        </c:spPr>
                      </c15:leaderLines>
                    </c:ext>
                  </c:extLst>
                </c:dLbls>
                <c:cat>
                  <c:strRef>
                    <c:extLst>
                      <c:ext uri="{02D57815-91ED-43cb-92C2-25804820EDAC}">
                        <c15:formulaRef>
                          <c15:sqref>'2019年3月'!$B$327:$K$327</c15:sqref>
                        </c15:formulaRef>
                      </c:ext>
                    </c:extLst>
                    <c:strCache>
                      <c:ptCount val="10"/>
                      <c:pt idx="0">
                        <c:v>基本型</c:v>
                      </c:pt>
                      <c:pt idx="1">
                        <c:v>MPV</c:v>
                      </c:pt>
                      <c:pt idx="2">
                        <c:v>SUV</c:v>
                      </c:pt>
                      <c:pt idx="3">
                        <c:v>交叉型</c:v>
                      </c:pt>
                      <c:pt idx="4">
                        <c:v>货车</c:v>
                      </c:pt>
                      <c:pt idx="5">
                        <c:v>客车</c:v>
                      </c:pt>
                      <c:pt idx="6">
                        <c:v>其它车</c:v>
                      </c:pt>
                      <c:pt idx="7">
                        <c:v>低速载货</c:v>
                      </c:pt>
                      <c:pt idx="8">
                        <c:v>挂车</c:v>
                      </c:pt>
                      <c:pt idx="9">
                        <c:v>摩托车</c:v>
                      </c:pt>
                    </c:strCache>
                  </c:strRef>
                </c:cat>
                <c:val>
                  <c:numRef>
                    <c:extLst>
                      <c:ext uri="{02D57815-91ED-43cb-92C2-25804820EDAC}">
                        <c15:formulaRef>
                          <c15:sqref>'2019年3月'!$B$330:$K$330</c15:sqref>
                        </c15:formulaRef>
                      </c:ext>
                    </c:extLst>
                    <c:numCache>
                      <c:formatCode>0.00_ </c:formatCode>
                      <c:ptCount val="10"/>
                      <c:pt idx="0">
                        <c:v>3.43152449313156</c:v>
                      </c:pt>
                      <c:pt idx="1">
                        <c:v>7.3172314932518452</c:v>
                      </c:pt>
                      <c:pt idx="2">
                        <c:v>-0.18767199981074778</c:v>
                      </c:pt>
                      <c:pt idx="3">
                        <c:v>-5.3141563255031503</c:v>
                      </c:pt>
                      <c:pt idx="4">
                        <c:v>12.31508205407064</c:v>
                      </c:pt>
                      <c:pt idx="5">
                        <c:v>-7.3621040021049033</c:v>
                      </c:pt>
                      <c:pt idx="6">
                        <c:v>-35.260012609994789</c:v>
                      </c:pt>
                      <c:pt idx="7">
                        <c:v>-21.56719684809573</c:v>
                      </c:pt>
                      <c:pt idx="8">
                        <c:v>51.113940165499692</c:v>
                      </c:pt>
                      <c:pt idx="9">
                        <c:v>-0.30325286076430064</c:v>
                      </c:pt>
                    </c:numCache>
                  </c:numRef>
                </c:val>
                <c:smooth val="0"/>
                <c:extLst>
                  <c:ext xmlns:c16="http://schemas.microsoft.com/office/drawing/2014/chart" uri="{C3380CC4-5D6E-409C-BE32-E72D297353CC}">
                    <c16:uniqueId val="{00000002-1745-43C9-9AC3-98ABB8DC743D}"/>
                  </c:ext>
                </c:extLst>
              </c15:ser>
            </c15:filteredLineSeries>
          </c:ext>
        </c:extLst>
      </c:lineChart>
      <c:catAx>
        <c:axId val="9255959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925596336"/>
        <c:crosses val="autoZero"/>
        <c:auto val="1"/>
        <c:lblAlgn val="ctr"/>
        <c:lblOffset val="100"/>
        <c:noMultiLvlLbl val="0"/>
      </c:catAx>
      <c:valAx>
        <c:axId val="925596336"/>
        <c:scaling>
          <c:orientation val="minMax"/>
          <c:max val="200"/>
          <c:min val="0"/>
        </c:scaling>
        <c:delete val="0"/>
        <c:axPos val="l"/>
        <c:numFmt formatCode="0.00_);[Red]\(0.00\)"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925595944"/>
        <c:crossesAt val="1"/>
        <c:crossBetween val="between"/>
      </c:valAx>
      <c:catAx>
        <c:axId val="925596728"/>
        <c:scaling>
          <c:orientation val="minMax"/>
        </c:scaling>
        <c:delete val="1"/>
        <c:axPos val="b"/>
        <c:numFmt formatCode="General" sourceLinked="1"/>
        <c:majorTickMark val="out"/>
        <c:minorTickMark val="none"/>
        <c:tickLblPos val="nextTo"/>
        <c:crossAx val="1121851024"/>
        <c:crossesAt val="0"/>
        <c:auto val="1"/>
        <c:lblAlgn val="ctr"/>
        <c:lblOffset val="100"/>
        <c:noMultiLvlLbl val="0"/>
      </c:catAx>
      <c:valAx>
        <c:axId val="1121851024"/>
        <c:scaling>
          <c:orientation val="minMax"/>
          <c:max val="0.5"/>
          <c:min val="-0.5"/>
        </c:scaling>
        <c:delete val="1"/>
        <c:axPos val="r"/>
        <c:numFmt formatCode="0%" sourceLinked="0"/>
        <c:majorTickMark val="out"/>
        <c:minorTickMark val="none"/>
        <c:tickLblPos val="nextTo"/>
        <c:crossAx val="925596728"/>
        <c:crosses val="max"/>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tx2"/>
                </a:solidFill>
                <a:latin typeface="微软雅黑" panose="020B0503020204020204" pitchFamily="34" charset="-122"/>
                <a:ea typeface="微软雅黑" panose="020B0503020204020204" pitchFamily="34" charset="-122"/>
                <a:cs typeface="+mn-cs"/>
              </a:defRPr>
            </a:pPr>
            <a:r>
              <a:rPr lang="zh-CN" sz="1400">
                <a:latin typeface="微软雅黑" panose="020B0503020204020204" pitchFamily="34" charset="-122"/>
                <a:ea typeface="微软雅黑" panose="020B0503020204020204" pitchFamily="34" charset="-122"/>
              </a:rPr>
              <a:t>历年车龄区间分布</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tx2"/>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6.7348115219379404E-2"/>
          <c:y val="0.17237808358874029"/>
          <c:w val="0.79559911513023129"/>
          <c:h val="0.58003364166911453"/>
        </c:manualLayout>
      </c:layout>
      <c:barChart>
        <c:barDir val="col"/>
        <c:grouping val="stacked"/>
        <c:varyColors val="0"/>
        <c:ser>
          <c:idx val="0"/>
          <c:order val="0"/>
          <c:tx>
            <c:strRef>
              <c:f>'2019年3月'!$B$342</c:f>
              <c:strCache>
                <c:ptCount val="1"/>
                <c:pt idx="0">
                  <c:v>10年以上</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'2019年3月'!$A$343:$A$352</c:f>
              <c:strCache>
                <c:ptCount val="10"/>
                <c:pt idx="0">
                  <c:v>2010年</c:v>
                </c:pt>
                <c:pt idx="1">
                  <c:v>2011年</c:v>
                </c:pt>
                <c:pt idx="2">
                  <c:v>2012年</c:v>
                </c:pt>
                <c:pt idx="3">
                  <c:v>2013年</c:v>
                </c:pt>
                <c:pt idx="4">
                  <c:v>2014年</c:v>
                </c:pt>
                <c:pt idx="5">
                  <c:v>2015年</c:v>
                </c:pt>
                <c:pt idx="6">
                  <c:v>2016年</c:v>
                </c:pt>
                <c:pt idx="7">
                  <c:v>2017年</c:v>
                </c:pt>
                <c:pt idx="8">
                  <c:v>2018年</c:v>
                </c:pt>
                <c:pt idx="9">
                  <c:v>2019年1-3月</c:v>
                </c:pt>
              </c:strCache>
            </c:strRef>
          </c:cat>
          <c:val>
            <c:numRef>
              <c:f>'2019年3月'!$B$343:$B$352</c:f>
              <c:numCache>
                <c:formatCode>0.00%</c:formatCode>
                <c:ptCount val="10"/>
                <c:pt idx="0">
                  <c:v>6.8199999999999997E-2</c:v>
                </c:pt>
                <c:pt idx="1">
                  <c:v>6.1699999999999998E-2</c:v>
                </c:pt>
                <c:pt idx="2">
                  <c:v>6.8599999999999994E-2</c:v>
                </c:pt>
                <c:pt idx="3">
                  <c:v>6.4000000000000001E-2</c:v>
                </c:pt>
                <c:pt idx="4">
                  <c:v>7.0999999999999994E-2</c:v>
                </c:pt>
                <c:pt idx="5">
                  <c:v>7.8200000000000006E-2</c:v>
                </c:pt>
                <c:pt idx="6">
                  <c:v>8.0100000000000005E-2</c:v>
                </c:pt>
                <c:pt idx="7">
                  <c:v>9.7202369192434399E-2</c:v>
                </c:pt>
                <c:pt idx="8">
                  <c:v>0.108740406263708</c:v>
                </c:pt>
                <c:pt idx="9">
                  <c:v>0.10592603308666229</c:v>
                </c:pt>
              </c:numCache>
            </c:numRef>
          </c:val>
          <c:extLst>
            <c:ext xmlns:c16="http://schemas.microsoft.com/office/drawing/2014/chart" uri="{C3380CC4-5D6E-409C-BE32-E72D297353CC}">
              <c16:uniqueId val="{00000000-6717-48BD-A410-CFC91AD3AC33}"/>
            </c:ext>
          </c:extLst>
        </c:ser>
        <c:ser>
          <c:idx val="1"/>
          <c:order val="1"/>
          <c:tx>
            <c:strRef>
              <c:f>'2019年3月'!$C$342</c:f>
              <c:strCache>
                <c:ptCount val="1"/>
                <c:pt idx="0">
                  <c:v>7-10年</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'2019年3月'!$A$343:$A$352</c:f>
              <c:strCache>
                <c:ptCount val="10"/>
                <c:pt idx="0">
                  <c:v>2010年</c:v>
                </c:pt>
                <c:pt idx="1">
                  <c:v>2011年</c:v>
                </c:pt>
                <c:pt idx="2">
                  <c:v>2012年</c:v>
                </c:pt>
                <c:pt idx="3">
                  <c:v>2013年</c:v>
                </c:pt>
                <c:pt idx="4">
                  <c:v>2014年</c:v>
                </c:pt>
                <c:pt idx="5">
                  <c:v>2015年</c:v>
                </c:pt>
                <c:pt idx="6">
                  <c:v>2016年</c:v>
                </c:pt>
                <c:pt idx="7">
                  <c:v>2017年</c:v>
                </c:pt>
                <c:pt idx="8">
                  <c:v>2018年</c:v>
                </c:pt>
                <c:pt idx="9">
                  <c:v>2019年1-3月</c:v>
                </c:pt>
              </c:strCache>
            </c:strRef>
          </c:cat>
          <c:val>
            <c:numRef>
              <c:f>'2019年3月'!$C$343:$C$352</c:f>
              <c:numCache>
                <c:formatCode>General</c:formatCode>
                <c:ptCount val="10"/>
                <c:pt idx="6" formatCode="0.00%">
                  <c:v>0.20979999999999999</c:v>
                </c:pt>
                <c:pt idx="7" formatCode="0.00%">
                  <c:v>0.21996830862400599</c:v>
                </c:pt>
                <c:pt idx="8" formatCode="0.00%">
                  <c:v>0.22591669500935099</c:v>
                </c:pt>
                <c:pt idx="9" formatCode="0.00%">
                  <c:v>0.22538902674742217</c:v>
                </c:pt>
              </c:numCache>
            </c:numRef>
          </c:val>
          <c:extLst>
            <c:ext xmlns:c16="http://schemas.microsoft.com/office/drawing/2014/chart" uri="{C3380CC4-5D6E-409C-BE32-E72D297353CC}">
              <c16:uniqueId val="{00000001-6717-48BD-A410-CFC91AD3AC33}"/>
            </c:ext>
          </c:extLst>
        </c:ser>
        <c:ser>
          <c:idx val="2"/>
          <c:order val="2"/>
          <c:tx>
            <c:strRef>
              <c:f>'2019年3月'!$D$342</c:f>
              <c:strCache>
                <c:ptCount val="1"/>
                <c:pt idx="0">
                  <c:v>3-10年</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'2019年3月'!$A$343:$A$352</c:f>
              <c:strCache>
                <c:ptCount val="10"/>
                <c:pt idx="0">
                  <c:v>2010年</c:v>
                </c:pt>
                <c:pt idx="1">
                  <c:v>2011年</c:v>
                </c:pt>
                <c:pt idx="2">
                  <c:v>2012年</c:v>
                </c:pt>
                <c:pt idx="3">
                  <c:v>2013年</c:v>
                </c:pt>
                <c:pt idx="4">
                  <c:v>2014年</c:v>
                </c:pt>
                <c:pt idx="5">
                  <c:v>2015年</c:v>
                </c:pt>
                <c:pt idx="6">
                  <c:v>2016年</c:v>
                </c:pt>
                <c:pt idx="7">
                  <c:v>2017年</c:v>
                </c:pt>
                <c:pt idx="8">
                  <c:v>2018年</c:v>
                </c:pt>
                <c:pt idx="9">
                  <c:v>2019年1-3月</c:v>
                </c:pt>
              </c:strCache>
            </c:strRef>
          </c:cat>
          <c:val>
            <c:numRef>
              <c:f>'2019年3月'!$D$343:$D$352</c:f>
              <c:numCache>
                <c:formatCode>0.00%</c:formatCode>
                <c:ptCount val="10"/>
                <c:pt idx="0">
                  <c:v>0.7601</c:v>
                </c:pt>
                <c:pt idx="1">
                  <c:v>0.75309999999999999</c:v>
                </c:pt>
                <c:pt idx="2">
                  <c:v>0.71809999999999996</c:v>
                </c:pt>
                <c:pt idx="3">
                  <c:v>0.72529999999999994</c:v>
                </c:pt>
                <c:pt idx="4">
                  <c:v>0.70909999999999995</c:v>
                </c:pt>
                <c:pt idx="5">
                  <c:v>0.76470000000000005</c:v>
                </c:pt>
              </c:numCache>
            </c:numRef>
          </c:val>
          <c:extLst>
            <c:ext xmlns:c16="http://schemas.microsoft.com/office/drawing/2014/chart" uri="{C3380CC4-5D6E-409C-BE32-E72D297353CC}">
              <c16:uniqueId val="{00000002-6717-48BD-A410-CFC91AD3AC33}"/>
            </c:ext>
          </c:extLst>
        </c:ser>
        <c:ser>
          <c:idx val="3"/>
          <c:order val="3"/>
          <c:tx>
            <c:strRef>
              <c:f>'2019年3月'!$E$342</c:f>
              <c:strCache>
                <c:ptCount val="1"/>
                <c:pt idx="0">
                  <c:v>3-6年</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'2019年3月'!$A$343:$A$352</c:f>
              <c:strCache>
                <c:ptCount val="10"/>
                <c:pt idx="0">
                  <c:v>2010年</c:v>
                </c:pt>
                <c:pt idx="1">
                  <c:v>2011年</c:v>
                </c:pt>
                <c:pt idx="2">
                  <c:v>2012年</c:v>
                </c:pt>
                <c:pt idx="3">
                  <c:v>2013年</c:v>
                </c:pt>
                <c:pt idx="4">
                  <c:v>2014年</c:v>
                </c:pt>
                <c:pt idx="5">
                  <c:v>2015年</c:v>
                </c:pt>
                <c:pt idx="6">
                  <c:v>2016年</c:v>
                </c:pt>
                <c:pt idx="7">
                  <c:v>2017年</c:v>
                </c:pt>
                <c:pt idx="8">
                  <c:v>2018年</c:v>
                </c:pt>
                <c:pt idx="9">
                  <c:v>2019年1-3月</c:v>
                </c:pt>
              </c:strCache>
            </c:strRef>
          </c:cat>
          <c:val>
            <c:numRef>
              <c:f>'2019年3月'!$E$343:$E$352</c:f>
              <c:numCache>
                <c:formatCode>General</c:formatCode>
                <c:ptCount val="10"/>
                <c:pt idx="6" formatCode="0.00%">
                  <c:v>0.48559999999999998</c:v>
                </c:pt>
                <c:pt idx="7" formatCode="0.00%">
                  <c:v>0.43488720531253899</c:v>
                </c:pt>
                <c:pt idx="8" formatCode="0.00%">
                  <c:v>0.426691276870655</c:v>
                </c:pt>
                <c:pt idx="9" formatCode="0.00%">
                  <c:v>0.43123725909182914</c:v>
                </c:pt>
              </c:numCache>
            </c:numRef>
          </c:val>
          <c:extLst>
            <c:ext xmlns:c16="http://schemas.microsoft.com/office/drawing/2014/chart" uri="{C3380CC4-5D6E-409C-BE32-E72D297353CC}">
              <c16:uniqueId val="{00000003-6717-48BD-A410-CFC91AD3AC33}"/>
            </c:ext>
          </c:extLst>
        </c:ser>
        <c:ser>
          <c:idx val="4"/>
          <c:order val="4"/>
          <c:tx>
            <c:strRef>
              <c:f>'2019年3月'!$F$342</c:f>
              <c:strCache>
                <c:ptCount val="1"/>
                <c:pt idx="0">
                  <c:v>3年以内</c:v>
                </c:pt>
              </c:strCache>
            </c:strRef>
          </c:tx>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'2019年3月'!$A$343:$A$352</c:f>
              <c:strCache>
                <c:ptCount val="10"/>
                <c:pt idx="0">
                  <c:v>2010年</c:v>
                </c:pt>
                <c:pt idx="1">
                  <c:v>2011年</c:v>
                </c:pt>
                <c:pt idx="2">
                  <c:v>2012年</c:v>
                </c:pt>
                <c:pt idx="3">
                  <c:v>2013年</c:v>
                </c:pt>
                <c:pt idx="4">
                  <c:v>2014年</c:v>
                </c:pt>
                <c:pt idx="5">
                  <c:v>2015年</c:v>
                </c:pt>
                <c:pt idx="6">
                  <c:v>2016年</c:v>
                </c:pt>
                <c:pt idx="7">
                  <c:v>2017年</c:v>
                </c:pt>
                <c:pt idx="8">
                  <c:v>2018年</c:v>
                </c:pt>
                <c:pt idx="9">
                  <c:v>2019年1-3月</c:v>
                </c:pt>
              </c:strCache>
            </c:strRef>
          </c:cat>
          <c:val>
            <c:numRef>
              <c:f>'2019年3月'!$F$343:$F$352</c:f>
              <c:numCache>
                <c:formatCode>0.00%</c:formatCode>
                <c:ptCount val="10"/>
                <c:pt idx="0">
                  <c:v>0.17169999999999999</c:v>
                </c:pt>
                <c:pt idx="1">
                  <c:v>0.1852</c:v>
                </c:pt>
                <c:pt idx="2">
                  <c:v>0.21329999999999999</c:v>
                </c:pt>
                <c:pt idx="3">
                  <c:v>0.2107</c:v>
                </c:pt>
                <c:pt idx="4">
                  <c:v>0.21990000000000001</c:v>
                </c:pt>
                <c:pt idx="5">
                  <c:v>0.15720000000000001</c:v>
                </c:pt>
                <c:pt idx="6">
                  <c:v>0.22450000000000001</c:v>
                </c:pt>
                <c:pt idx="7">
                  <c:v>0.247942116871021</c:v>
                </c:pt>
                <c:pt idx="8">
                  <c:v>0.23865162185628599</c:v>
                </c:pt>
                <c:pt idx="9">
                  <c:v>0.2374476810740864</c:v>
                </c:pt>
              </c:numCache>
            </c:numRef>
          </c:val>
          <c:extLst>
            <c:ext xmlns:c16="http://schemas.microsoft.com/office/drawing/2014/chart" uri="{C3380CC4-5D6E-409C-BE32-E72D297353CC}">
              <c16:uniqueId val="{00000004-6717-48BD-A410-CFC91AD3AC33}"/>
            </c:ext>
          </c:extLst>
        </c:ser>
        <c:dLbls>
          <c:dLblPos val="ctr"/>
          <c:showLegendKey val="0"/>
          <c:showVal val="1"/>
          <c:showCatName val="0"/>
          <c:showSerName val="0"/>
          <c:showPercent val="0"/>
          <c:showBubbleSize val="0"/>
        </c:dLbls>
        <c:gapWidth val="150"/>
        <c:overlap val="100"/>
        <c:axId val="920065664"/>
        <c:axId val="862357576"/>
      </c:barChart>
      <c:catAx>
        <c:axId val="920065664"/>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862357576"/>
        <c:crosses val="autoZero"/>
        <c:auto val="1"/>
        <c:lblAlgn val="ctr"/>
        <c:lblOffset val="100"/>
        <c:noMultiLvlLbl val="0"/>
      </c:catAx>
      <c:valAx>
        <c:axId val="862357576"/>
        <c:scaling>
          <c:orientation val="minMax"/>
          <c:max val="1"/>
        </c:scaling>
        <c:delete val="0"/>
        <c:axPos val="l"/>
        <c:majorGridlines>
          <c:spPr>
            <a:ln w="9525" cap="flat" cmpd="sng" algn="ctr">
              <a:solidFill>
                <a:schemeClr val="tx2">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920065664"/>
        <c:crosses val="autoZero"/>
        <c:crossBetween val="between"/>
      </c:valAx>
      <c:spPr>
        <a:noFill/>
        <a:ln>
          <a:noFill/>
        </a:ln>
        <a:effectLst/>
      </c:spPr>
    </c:plotArea>
    <c:legend>
      <c:legendPos val="r"/>
      <c:layout>
        <c:manualLayout>
          <c:xMode val="edge"/>
          <c:yMode val="edge"/>
          <c:x val="0.88043878381992491"/>
          <c:y val="0.28242541470146487"/>
          <c:w val="0.10684008638348295"/>
          <c:h val="0.36009887436194443"/>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r>
              <a:rPr lang="en-US" sz="1400">
                <a:latin typeface="微软雅黑" panose="020B0503020204020204" pitchFamily="34" charset="-122"/>
                <a:ea typeface="微软雅黑" panose="020B0503020204020204" pitchFamily="34" charset="-122"/>
              </a:rPr>
              <a:t>2019</a:t>
            </a:r>
            <a:r>
              <a:rPr lang="zh-CN" sz="1400">
                <a:latin typeface="微软雅黑" panose="020B0503020204020204" pitchFamily="34" charset="-122"/>
                <a:ea typeface="微软雅黑" panose="020B0503020204020204" pitchFamily="34" charset="-122"/>
              </a:rPr>
              <a:t>年二手车轿各级别占比</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0.10927086495140488"/>
          <c:y val="0.16256321807646476"/>
          <c:w val="0.88280560168074229"/>
          <c:h val="0.6945740106321785"/>
        </c:manualLayout>
      </c:layout>
      <c:barChart>
        <c:barDir val="col"/>
        <c:grouping val="stacked"/>
        <c:varyColors val="0"/>
        <c:ser>
          <c:idx val="0"/>
          <c:order val="0"/>
          <c:tx>
            <c:strRef>
              <c:f>Sheet1!$B$27</c:f>
              <c:strCache>
                <c:ptCount val="1"/>
                <c:pt idx="0">
                  <c:v>A00级轿车</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Sheet1!$A$28:$A$30</c:f>
              <c:numCache>
                <c:formatCode>yyyy"年"m"月"</c:formatCode>
                <c:ptCount val="3"/>
                <c:pt idx="0">
                  <c:v>43466</c:v>
                </c:pt>
                <c:pt idx="1">
                  <c:v>43497</c:v>
                </c:pt>
                <c:pt idx="2">
                  <c:v>43525</c:v>
                </c:pt>
              </c:numCache>
            </c:numRef>
          </c:cat>
          <c:val>
            <c:numRef>
              <c:f>Sheet1!$B$28:$B$30</c:f>
              <c:numCache>
                <c:formatCode>0.00%</c:formatCode>
                <c:ptCount val="3"/>
                <c:pt idx="0">
                  <c:v>7.46E-2</c:v>
                </c:pt>
                <c:pt idx="1">
                  <c:v>8.6736588082420643E-2</c:v>
                </c:pt>
                <c:pt idx="2">
                  <c:v>6.5500000000000003E-2</c:v>
                </c:pt>
              </c:numCache>
            </c:numRef>
          </c:val>
          <c:extLst>
            <c:ext xmlns:c16="http://schemas.microsoft.com/office/drawing/2014/chart" uri="{C3380CC4-5D6E-409C-BE32-E72D297353CC}">
              <c16:uniqueId val="{00000000-317B-4464-AF40-15E032C9CC2F}"/>
            </c:ext>
          </c:extLst>
        </c:ser>
        <c:ser>
          <c:idx val="1"/>
          <c:order val="1"/>
          <c:tx>
            <c:strRef>
              <c:f>Sheet1!$C$27</c:f>
              <c:strCache>
                <c:ptCount val="1"/>
                <c:pt idx="0">
                  <c:v>A0级轿车</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Sheet1!$A$28:$A$30</c:f>
              <c:numCache>
                <c:formatCode>yyyy"年"m"月"</c:formatCode>
                <c:ptCount val="3"/>
                <c:pt idx="0">
                  <c:v>43466</c:v>
                </c:pt>
                <c:pt idx="1">
                  <c:v>43497</c:v>
                </c:pt>
                <c:pt idx="2">
                  <c:v>43525</c:v>
                </c:pt>
              </c:numCache>
            </c:numRef>
          </c:cat>
          <c:val>
            <c:numRef>
              <c:f>Sheet1!$C$28:$C$30</c:f>
              <c:numCache>
                <c:formatCode>0.00%</c:formatCode>
                <c:ptCount val="3"/>
                <c:pt idx="0">
                  <c:v>0.17879999999999999</c:v>
                </c:pt>
                <c:pt idx="1">
                  <c:v>0.18722541921910774</c:v>
                </c:pt>
                <c:pt idx="2">
                  <c:v>0.1754</c:v>
                </c:pt>
              </c:numCache>
            </c:numRef>
          </c:val>
          <c:extLst>
            <c:ext xmlns:c16="http://schemas.microsoft.com/office/drawing/2014/chart" uri="{C3380CC4-5D6E-409C-BE32-E72D297353CC}">
              <c16:uniqueId val="{00000001-317B-4464-AF40-15E032C9CC2F}"/>
            </c:ext>
          </c:extLst>
        </c:ser>
        <c:ser>
          <c:idx val="2"/>
          <c:order val="2"/>
          <c:tx>
            <c:strRef>
              <c:f>Sheet1!$D$27</c:f>
              <c:strCache>
                <c:ptCount val="1"/>
                <c:pt idx="0">
                  <c:v>A级轿车</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Sheet1!$A$28:$A$30</c:f>
              <c:numCache>
                <c:formatCode>yyyy"年"m"月"</c:formatCode>
                <c:ptCount val="3"/>
                <c:pt idx="0">
                  <c:v>43466</c:v>
                </c:pt>
                <c:pt idx="1">
                  <c:v>43497</c:v>
                </c:pt>
                <c:pt idx="2">
                  <c:v>43525</c:v>
                </c:pt>
              </c:numCache>
            </c:numRef>
          </c:cat>
          <c:val>
            <c:numRef>
              <c:f>Sheet1!$D$28:$D$30</c:f>
              <c:numCache>
                <c:formatCode>0.00%</c:formatCode>
                <c:ptCount val="3"/>
                <c:pt idx="0">
                  <c:v>0.4632</c:v>
                </c:pt>
                <c:pt idx="1">
                  <c:v>0.47170657756326961</c:v>
                </c:pt>
                <c:pt idx="2">
                  <c:v>0.47739999999999999</c:v>
                </c:pt>
              </c:numCache>
            </c:numRef>
          </c:val>
          <c:extLst>
            <c:ext xmlns:c16="http://schemas.microsoft.com/office/drawing/2014/chart" uri="{C3380CC4-5D6E-409C-BE32-E72D297353CC}">
              <c16:uniqueId val="{00000002-317B-4464-AF40-15E032C9CC2F}"/>
            </c:ext>
          </c:extLst>
        </c:ser>
        <c:ser>
          <c:idx val="3"/>
          <c:order val="3"/>
          <c:tx>
            <c:strRef>
              <c:f>Sheet1!$E$27</c:f>
              <c:strCache>
                <c:ptCount val="1"/>
                <c:pt idx="0">
                  <c:v>B级轿车</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errBars>
            <c:errBarType val="both"/>
            <c:errValType val="stdErr"/>
            <c:noEndCap val="0"/>
            <c:spPr>
              <a:noFill/>
              <a:ln w="9525">
                <a:solidFill>
                  <a:schemeClr val="dk1">
                    <a:lumMod val="65000"/>
                    <a:lumOff val="35000"/>
                  </a:schemeClr>
                </a:solidFill>
                <a:round/>
              </a:ln>
              <a:effectLst/>
            </c:spPr>
          </c:errBars>
          <c:cat>
            <c:numRef>
              <c:f>Sheet1!$A$28:$A$30</c:f>
              <c:numCache>
                <c:formatCode>yyyy"年"m"月"</c:formatCode>
                <c:ptCount val="3"/>
                <c:pt idx="0">
                  <c:v>43466</c:v>
                </c:pt>
                <c:pt idx="1">
                  <c:v>43497</c:v>
                </c:pt>
                <c:pt idx="2">
                  <c:v>43525</c:v>
                </c:pt>
              </c:numCache>
            </c:numRef>
          </c:cat>
          <c:val>
            <c:numRef>
              <c:f>Sheet1!$E$28:$E$30</c:f>
              <c:numCache>
                <c:formatCode>0.00%</c:formatCode>
                <c:ptCount val="3"/>
                <c:pt idx="0">
                  <c:v>0.2311</c:v>
                </c:pt>
                <c:pt idx="1">
                  <c:v>0.20168925190272879</c:v>
                </c:pt>
                <c:pt idx="2">
                  <c:v>0.22189999999999999</c:v>
                </c:pt>
              </c:numCache>
            </c:numRef>
          </c:val>
          <c:extLst>
            <c:ext xmlns:c16="http://schemas.microsoft.com/office/drawing/2014/chart" uri="{C3380CC4-5D6E-409C-BE32-E72D297353CC}">
              <c16:uniqueId val="{00000003-317B-4464-AF40-15E032C9CC2F}"/>
            </c:ext>
          </c:extLst>
        </c:ser>
        <c:ser>
          <c:idx val="4"/>
          <c:order val="4"/>
          <c:tx>
            <c:strRef>
              <c:f>Sheet1!$F$27</c:f>
              <c:strCache>
                <c:ptCount val="1"/>
                <c:pt idx="0">
                  <c:v>C级轿车</c:v>
                </c:pt>
              </c:strCache>
            </c:strRef>
          </c:tx>
          <c:spPr>
            <a:solidFill>
              <a:schemeClr val="accent5">
                <a:alpha val="85000"/>
              </a:schemeClr>
            </a:solidFill>
            <a:ln w="9525" cap="flat" cmpd="sng" algn="ctr">
              <a:solidFill>
                <a:schemeClr val="lt1">
                  <a:alpha val="50000"/>
                </a:schemeClr>
              </a:solidFill>
              <a:round/>
            </a:ln>
            <a:effectLst/>
          </c:spPr>
          <c:invertIfNegative val="0"/>
          <c:dLbls>
            <c:dLbl>
              <c:idx val="0"/>
              <c:layout>
                <c:manualLayout>
                  <c:x val="-2.7714469459635359E-17"/>
                  <c:y val="5.886680019078405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317B-4464-AF40-15E032C9CC2F}"/>
                </c:ext>
              </c:extLst>
            </c:dLbl>
            <c:dLbl>
              <c:idx val="1"/>
              <c:layout>
                <c:manualLayout>
                  <c:x val="-4.5351473922903606E-3"/>
                  <c:y val="1.471670004769598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DD5-43C0-8BDF-1657069FC0A5}"/>
                </c:ext>
              </c:extLst>
            </c:dLbl>
            <c:dLbl>
              <c:idx val="2"/>
              <c:layout>
                <c:manualLayout>
                  <c:x val="0"/>
                  <c:y val="8.8300200286176075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DD5-43C0-8BDF-1657069FC0A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Sheet1!$A$28:$A$30</c:f>
              <c:numCache>
                <c:formatCode>yyyy"年"m"月"</c:formatCode>
                <c:ptCount val="3"/>
                <c:pt idx="0">
                  <c:v>43466</c:v>
                </c:pt>
                <c:pt idx="1">
                  <c:v>43497</c:v>
                </c:pt>
                <c:pt idx="2">
                  <c:v>43525</c:v>
                </c:pt>
              </c:numCache>
            </c:numRef>
          </c:cat>
          <c:val>
            <c:numRef>
              <c:f>Sheet1!$F$28:$F$30</c:f>
              <c:numCache>
                <c:formatCode>0.00%</c:formatCode>
                <c:ptCount val="3"/>
                <c:pt idx="0">
                  <c:v>4.48E-2</c:v>
                </c:pt>
                <c:pt idx="1">
                  <c:v>4.5758307035455727E-2</c:v>
                </c:pt>
                <c:pt idx="2">
                  <c:v>5.1900000000000002E-2</c:v>
                </c:pt>
              </c:numCache>
            </c:numRef>
          </c:val>
          <c:extLst>
            <c:ext xmlns:c16="http://schemas.microsoft.com/office/drawing/2014/chart" uri="{C3380CC4-5D6E-409C-BE32-E72D297353CC}">
              <c16:uniqueId val="{00000004-317B-4464-AF40-15E032C9CC2F}"/>
            </c:ext>
          </c:extLst>
        </c:ser>
        <c:ser>
          <c:idx val="5"/>
          <c:order val="5"/>
          <c:tx>
            <c:strRef>
              <c:f>Sheet1!$G$27</c:f>
              <c:strCache>
                <c:ptCount val="1"/>
                <c:pt idx="0">
                  <c:v>D级轿车</c:v>
                </c:pt>
              </c:strCache>
            </c:strRef>
          </c:tx>
          <c:spPr>
            <a:solidFill>
              <a:schemeClr val="accent6">
                <a:alpha val="85000"/>
              </a:schemeClr>
            </a:solidFill>
            <a:ln w="9525" cap="flat" cmpd="sng" algn="ctr">
              <a:solidFill>
                <a:schemeClr val="lt1">
                  <a:alpha val="50000"/>
                </a:schemeClr>
              </a:solidFill>
              <a:round/>
            </a:ln>
            <a:effectLst/>
          </c:spPr>
          <c:invertIfNegative val="0"/>
          <c:dLbls>
            <c:dLbl>
              <c:idx val="0"/>
              <c:layout>
                <c:manualLayout>
                  <c:x val="-2.7714469459635359E-17"/>
                  <c:y val="-1.177336003815683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317B-4464-AF40-15E032C9CC2F}"/>
                </c:ext>
              </c:extLst>
            </c:dLbl>
            <c:dLbl>
              <c:idx val="1"/>
              <c:layout>
                <c:manualLayout>
                  <c:x val="-4.5351473922903606E-3"/>
                  <c:y val="-1.471670004769601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317B-4464-AF40-15E032C9CC2F}"/>
                </c:ext>
              </c:extLst>
            </c:dLbl>
            <c:dLbl>
              <c:idx val="2"/>
              <c:layout>
                <c:manualLayout>
                  <c:x val="-4.5351473922902496E-3"/>
                  <c:y val="-3.2376740104931231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317B-4464-AF40-15E032C9CC2F}"/>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Sheet1!$A$28:$A$30</c:f>
              <c:numCache>
                <c:formatCode>yyyy"年"m"月"</c:formatCode>
                <c:ptCount val="3"/>
                <c:pt idx="0">
                  <c:v>43466</c:v>
                </c:pt>
                <c:pt idx="1">
                  <c:v>43497</c:v>
                </c:pt>
                <c:pt idx="2">
                  <c:v>43525</c:v>
                </c:pt>
              </c:numCache>
            </c:numRef>
          </c:cat>
          <c:val>
            <c:numRef>
              <c:f>Sheet1!$G$28:$G$30</c:f>
              <c:numCache>
                <c:formatCode>0.00%</c:formatCode>
                <c:ptCount val="3"/>
                <c:pt idx="0">
                  <c:v>7.4999999999999997E-3</c:v>
                </c:pt>
                <c:pt idx="1">
                  <c:v>6.8838561970175115E-3</c:v>
                </c:pt>
                <c:pt idx="2">
                  <c:v>8.0000000000000002E-3</c:v>
                </c:pt>
              </c:numCache>
            </c:numRef>
          </c:val>
          <c:extLst>
            <c:ext xmlns:c16="http://schemas.microsoft.com/office/drawing/2014/chart" uri="{C3380CC4-5D6E-409C-BE32-E72D297353CC}">
              <c16:uniqueId val="{00000005-317B-4464-AF40-15E032C9CC2F}"/>
            </c:ext>
          </c:extLst>
        </c:ser>
        <c:dLbls>
          <c:dLblPos val="ctr"/>
          <c:showLegendKey val="0"/>
          <c:showVal val="1"/>
          <c:showCatName val="0"/>
          <c:showSerName val="0"/>
          <c:showPercent val="0"/>
          <c:showBubbleSize val="0"/>
        </c:dLbls>
        <c:gapWidth val="150"/>
        <c:overlap val="100"/>
        <c:serLines>
          <c:spPr>
            <a:ln w="9525">
              <a:solidFill>
                <a:schemeClr val="dk1">
                  <a:lumMod val="50000"/>
                  <a:lumOff val="50000"/>
                </a:schemeClr>
              </a:solidFill>
              <a:round/>
            </a:ln>
            <a:effectLst/>
          </c:spPr>
        </c:serLines>
        <c:axId val="539751320"/>
        <c:axId val="687959680"/>
      </c:barChart>
      <c:dateAx>
        <c:axId val="539751320"/>
        <c:scaling>
          <c:orientation val="minMax"/>
        </c:scaling>
        <c:delete val="0"/>
        <c:axPos val="b"/>
        <c:numFmt formatCode="yyyy&quot;年&quot;m&quot;月&quot;" sourceLinked="1"/>
        <c:majorTickMark val="out"/>
        <c:minorTickMark val="none"/>
        <c:tickLblPos val="low"/>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687959680"/>
        <c:crosses val="autoZero"/>
        <c:auto val="1"/>
        <c:lblOffset val="100"/>
        <c:baseTimeUnit val="months"/>
      </c:dateAx>
      <c:valAx>
        <c:axId val="687959680"/>
        <c:scaling>
          <c:orientation val="minMax"/>
          <c:max val="1"/>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crossAx val="539751320"/>
        <c:crosses val="autoZero"/>
        <c:crossBetween val="between"/>
        <c:majorUnit val="0.1"/>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zh-CN" altLang="en-US" sz="1400" b="1">
                <a:latin typeface="微软雅黑" panose="020B0503020204020204" pitchFamily="34" charset="-122"/>
                <a:ea typeface="微软雅黑" panose="020B0503020204020204" pitchFamily="34" charset="-122"/>
              </a:rPr>
              <a:t>二手乘用车自主、合资、进口占比</a:t>
            </a:r>
            <a:endParaRPr lang="zh-CN" sz="1400" b="1">
              <a:latin typeface="微软雅黑" panose="020B0503020204020204" pitchFamily="34" charset="-122"/>
              <a:ea typeface="微软雅黑" panose="020B0503020204020204" pitchFamily="34" charset="-122"/>
            </a:endParaRPr>
          </a:p>
        </c:rich>
      </c:tx>
      <c:layout>
        <c:manualLayout>
          <c:xMode val="edge"/>
          <c:yMode val="edge"/>
          <c:x val="0.34413580246913578"/>
          <c:y val="1.4520199999176808E-2"/>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Sheet1!$B$113</c:f>
              <c:strCache>
                <c:ptCount val="1"/>
                <c:pt idx="0">
                  <c:v>自主</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000" b="1" i="0" u="none" strike="noStrike" kern="1200" cap="all"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Sheet1!$A$114:$A$116</c:f>
              <c:numCache>
                <c:formatCode>yyyy"年"m"月"</c:formatCode>
                <c:ptCount val="3"/>
                <c:pt idx="0">
                  <c:v>43466</c:v>
                </c:pt>
                <c:pt idx="1">
                  <c:v>43497</c:v>
                </c:pt>
                <c:pt idx="2">
                  <c:v>43525</c:v>
                </c:pt>
              </c:numCache>
            </c:numRef>
          </c:cat>
          <c:val>
            <c:numRef>
              <c:f>Sheet1!$B$114:$B$116</c:f>
              <c:numCache>
                <c:formatCode>0.00%</c:formatCode>
                <c:ptCount val="3"/>
                <c:pt idx="0">
                  <c:v>0.328655033875354</c:v>
                </c:pt>
                <c:pt idx="1">
                  <c:v>0.33578054248911943</c:v>
                </c:pt>
                <c:pt idx="2">
                  <c:v>0.32152952526158851</c:v>
                </c:pt>
              </c:numCache>
            </c:numRef>
          </c:val>
          <c:extLst>
            <c:ext xmlns:c16="http://schemas.microsoft.com/office/drawing/2014/chart" uri="{C3380CC4-5D6E-409C-BE32-E72D297353CC}">
              <c16:uniqueId val="{00000000-8565-41FB-8EBD-76F110DCE1E8}"/>
            </c:ext>
          </c:extLst>
        </c:ser>
        <c:ser>
          <c:idx val="1"/>
          <c:order val="1"/>
          <c:tx>
            <c:strRef>
              <c:f>Sheet1!$C$113</c:f>
              <c:strCache>
                <c:ptCount val="1"/>
                <c:pt idx="0">
                  <c:v>合资</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zh-CN" altLang="en-US"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Sheet1!$A$114:$A$116</c:f>
              <c:numCache>
                <c:formatCode>yyyy"年"m"月"</c:formatCode>
                <c:ptCount val="3"/>
                <c:pt idx="0">
                  <c:v>43466</c:v>
                </c:pt>
                <c:pt idx="1">
                  <c:v>43497</c:v>
                </c:pt>
                <c:pt idx="2">
                  <c:v>43525</c:v>
                </c:pt>
              </c:numCache>
            </c:numRef>
          </c:cat>
          <c:val>
            <c:numRef>
              <c:f>Sheet1!$C$114:$C$116</c:f>
              <c:numCache>
                <c:formatCode>0.00%</c:formatCode>
                <c:ptCount val="3"/>
                <c:pt idx="0">
                  <c:v>0.63068106211200758</c:v>
                </c:pt>
                <c:pt idx="1">
                  <c:v>0.62602760803622459</c:v>
                </c:pt>
                <c:pt idx="2">
                  <c:v>0.63533451618779047</c:v>
                </c:pt>
              </c:numCache>
            </c:numRef>
          </c:val>
          <c:extLst>
            <c:ext xmlns:c16="http://schemas.microsoft.com/office/drawing/2014/chart" uri="{C3380CC4-5D6E-409C-BE32-E72D297353CC}">
              <c16:uniqueId val="{00000001-8565-41FB-8EBD-76F110DCE1E8}"/>
            </c:ext>
          </c:extLst>
        </c:ser>
        <c:ser>
          <c:idx val="2"/>
          <c:order val="2"/>
          <c:tx>
            <c:strRef>
              <c:f>Sheet1!$D$113</c:f>
              <c:strCache>
                <c:ptCount val="1"/>
                <c:pt idx="0">
                  <c:v>进口</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numRef>
              <c:f>Sheet1!$A$114:$A$116</c:f>
              <c:numCache>
                <c:formatCode>yyyy"年"m"月"</c:formatCode>
                <c:ptCount val="3"/>
                <c:pt idx="0">
                  <c:v>43466</c:v>
                </c:pt>
                <c:pt idx="1">
                  <c:v>43497</c:v>
                </c:pt>
                <c:pt idx="2">
                  <c:v>43525</c:v>
                </c:pt>
              </c:numCache>
            </c:numRef>
          </c:cat>
          <c:val>
            <c:numRef>
              <c:f>Sheet1!$D$114:$D$116</c:f>
              <c:numCache>
                <c:formatCode>0.00%</c:formatCode>
                <c:ptCount val="3"/>
                <c:pt idx="0">
                  <c:v>4.0663904012638502E-2</c:v>
                </c:pt>
                <c:pt idx="1">
                  <c:v>3.8191849474656002E-2</c:v>
                </c:pt>
                <c:pt idx="2">
                  <c:v>4.3135958550620995E-2</c:v>
                </c:pt>
              </c:numCache>
            </c:numRef>
          </c:val>
          <c:extLst>
            <c:ext xmlns:c16="http://schemas.microsoft.com/office/drawing/2014/chart" uri="{C3380CC4-5D6E-409C-BE32-E72D297353CC}">
              <c16:uniqueId val="{00000002-8565-41FB-8EBD-76F110DCE1E8}"/>
            </c:ext>
          </c:extLst>
        </c:ser>
        <c:dLbls>
          <c:dLblPos val="ctr"/>
          <c:showLegendKey val="0"/>
          <c:showVal val="1"/>
          <c:showCatName val="0"/>
          <c:showSerName val="0"/>
          <c:showPercent val="0"/>
          <c:showBubbleSize val="0"/>
        </c:dLbls>
        <c:gapWidth val="150"/>
        <c:overlap val="100"/>
        <c:serLines>
          <c:spPr>
            <a:ln w="9525">
              <a:solidFill>
                <a:schemeClr val="dk1">
                  <a:lumMod val="50000"/>
                  <a:lumOff val="50000"/>
                </a:schemeClr>
              </a:solidFill>
              <a:round/>
            </a:ln>
            <a:effectLst/>
          </c:spPr>
        </c:serLines>
        <c:axId val="1111723280"/>
        <c:axId val="1111729184"/>
      </c:barChart>
      <c:dateAx>
        <c:axId val="1111723280"/>
        <c:scaling>
          <c:orientation val="minMax"/>
        </c:scaling>
        <c:delete val="0"/>
        <c:axPos val="b"/>
        <c:numFmt formatCode="yyyy&quot;年&quot;m&quot;月&quot;"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lgn="ctr">
              <a:defRPr lang="zh-CN" altLang="en-US" sz="1000" b="1" i="0" u="none" strike="noStrike" kern="1200" cap="all"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1729184"/>
        <c:crosses val="autoZero"/>
        <c:auto val="1"/>
        <c:lblOffset val="100"/>
        <c:baseTimeUnit val="months"/>
      </c:dateAx>
      <c:valAx>
        <c:axId val="111172918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 sourceLinked="1"/>
        <c:majorTickMark val="none"/>
        <c:minorTickMark val="none"/>
        <c:tickLblPos val="nextTo"/>
        <c:crossAx val="111172328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100" b="0" i="0" u="none" strike="noStrike" kern="1200" baseline="0">
              <a:solidFill>
                <a:schemeClr val="dk1">
                  <a:lumMod val="75000"/>
                  <a:lumOff val="2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cap="none" spc="20" baseline="0">
                <a:solidFill>
                  <a:schemeClr val="tx1"/>
                </a:solidFill>
                <a:latin typeface="微软雅黑" panose="020B0503020204020204" pitchFamily="34" charset="-122"/>
                <a:ea typeface="微软雅黑" panose="020B0503020204020204" pitchFamily="34" charset="-122"/>
                <a:cs typeface="+mn-cs"/>
              </a:defRPr>
            </a:pPr>
            <a:r>
              <a:rPr lang="zh-CN" sz="1400" b="1">
                <a:solidFill>
                  <a:schemeClr val="tx1"/>
                </a:solidFill>
                <a:latin typeface="微软雅黑" panose="020B0503020204020204" pitchFamily="34" charset="-122"/>
                <a:ea typeface="微软雅黑" panose="020B0503020204020204" pitchFamily="34" charset="-122"/>
              </a:rPr>
              <a:t>历年二手车交易均价（单位：万元）</a:t>
            </a:r>
          </a:p>
        </c:rich>
      </c:tx>
      <c:overlay val="0"/>
      <c:spPr>
        <a:noFill/>
        <a:ln>
          <a:noFill/>
        </a:ln>
        <a:effectLst/>
      </c:spPr>
      <c:txPr>
        <a:bodyPr rot="0" spcFirstLastPara="1" vertOverflow="ellipsis" vert="horz" wrap="square" anchor="ctr" anchorCtr="1"/>
        <a:lstStyle/>
        <a:p>
          <a:pPr>
            <a:defRPr sz="1400" b="1" i="0" u="none" strike="noStrike" kern="1200" cap="none" spc="20" baseline="0">
              <a:solidFill>
                <a:schemeClr val="tx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'2019年3月'!$B$358</c:f>
              <c:strCache>
                <c:ptCount val="1"/>
                <c:pt idx="0">
                  <c:v>二手车交易均价</c:v>
                </c:pt>
              </c:strCache>
            </c:strRef>
          </c:tx>
          <c:spPr>
            <a:gradFill rotWithShape="1">
              <a:gsLst>
                <a:gs pos="0">
                  <a:schemeClr val="accent1">
                    <a:lumMod val="110000"/>
                    <a:satMod val="105000"/>
                    <a:tint val="67000"/>
                  </a:schemeClr>
                </a:gs>
                <a:gs pos="50000">
                  <a:schemeClr val="accent1">
                    <a:lumMod val="105000"/>
                    <a:satMod val="103000"/>
                    <a:tint val="73000"/>
                  </a:schemeClr>
                </a:gs>
                <a:gs pos="100000">
                  <a:schemeClr val="accent1">
                    <a:lumMod val="105000"/>
                    <a:satMod val="109000"/>
                    <a:tint val="81000"/>
                  </a:schemeClr>
                </a:gs>
              </a:gsLst>
              <a:lin ang="5400000" scaled="0"/>
            </a:gradFill>
            <a:ln w="9525" cap="flat" cmpd="sng" algn="ctr">
              <a:solidFill>
                <a:schemeClr val="accent1">
                  <a:shade val="95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'2019年3月'!$A$359:$A$368</c:f>
              <c:strCache>
                <c:ptCount val="10"/>
                <c:pt idx="0">
                  <c:v>2010年</c:v>
                </c:pt>
                <c:pt idx="1">
                  <c:v>2011年</c:v>
                </c:pt>
                <c:pt idx="2">
                  <c:v>2012年</c:v>
                </c:pt>
                <c:pt idx="3">
                  <c:v>2013年</c:v>
                </c:pt>
                <c:pt idx="4">
                  <c:v>2014年</c:v>
                </c:pt>
                <c:pt idx="5">
                  <c:v>2015年</c:v>
                </c:pt>
                <c:pt idx="6">
                  <c:v>2016年</c:v>
                </c:pt>
                <c:pt idx="7">
                  <c:v>2017年</c:v>
                </c:pt>
                <c:pt idx="8">
                  <c:v>2018年</c:v>
                </c:pt>
                <c:pt idx="9">
                  <c:v>2019年1-3月</c:v>
                </c:pt>
              </c:strCache>
            </c:strRef>
          </c:cat>
          <c:val>
            <c:numRef>
              <c:f>'2019年3月'!$B$359:$B$368</c:f>
              <c:numCache>
                <c:formatCode>0.00_);[Red]\(0.00\)</c:formatCode>
                <c:ptCount val="10"/>
                <c:pt idx="0">
                  <c:v>4.62</c:v>
                </c:pt>
                <c:pt idx="1">
                  <c:v>4.87</c:v>
                </c:pt>
                <c:pt idx="2">
                  <c:v>5.4</c:v>
                </c:pt>
                <c:pt idx="3">
                  <c:v>5.61</c:v>
                </c:pt>
                <c:pt idx="4">
                  <c:v>6.07</c:v>
                </c:pt>
                <c:pt idx="5">
                  <c:v>5.88</c:v>
                </c:pt>
                <c:pt idx="6">
                  <c:v>5.81</c:v>
                </c:pt>
                <c:pt idx="7">
                  <c:v>6.53</c:v>
                </c:pt>
                <c:pt idx="8">
                  <c:v>6.2245876639483502</c:v>
                </c:pt>
                <c:pt idx="9">
                  <c:v>6.3826855339461899</c:v>
                </c:pt>
              </c:numCache>
            </c:numRef>
          </c:val>
          <c:extLst>
            <c:ext xmlns:c16="http://schemas.microsoft.com/office/drawing/2014/chart" uri="{C3380CC4-5D6E-409C-BE32-E72D297353CC}">
              <c16:uniqueId val="{00000000-7AB8-4696-B4C9-1F8649F0CADF}"/>
            </c:ext>
          </c:extLst>
        </c:ser>
        <c:dLbls>
          <c:showLegendKey val="0"/>
          <c:showVal val="1"/>
          <c:showCatName val="0"/>
          <c:showSerName val="0"/>
          <c:showPercent val="0"/>
          <c:showBubbleSize val="0"/>
        </c:dLbls>
        <c:gapWidth val="100"/>
        <c:overlap val="-24"/>
        <c:axId val="862358360"/>
        <c:axId val="862358752"/>
      </c:barChart>
      <c:catAx>
        <c:axId val="8623583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50000"/>
                    <a:lumOff val="50000"/>
                  </a:schemeClr>
                </a:solidFill>
                <a:latin typeface="+mn-lt"/>
                <a:ea typeface="+mn-ea"/>
                <a:cs typeface="+mn-cs"/>
              </a:defRPr>
            </a:pPr>
            <a:endParaRPr lang="zh-CN"/>
          </a:p>
        </c:txPr>
        <c:crossAx val="862358752"/>
        <c:crosses val="autoZero"/>
        <c:auto val="1"/>
        <c:lblAlgn val="ctr"/>
        <c:lblOffset val="100"/>
        <c:noMultiLvlLbl val="0"/>
      </c:catAx>
      <c:valAx>
        <c:axId val="862358752"/>
        <c:scaling>
          <c:orientation val="minMax"/>
        </c:scaling>
        <c:delete val="0"/>
        <c:axPos val="l"/>
        <c:majorGridlines>
          <c:spPr>
            <a:ln w="9525" cap="flat" cmpd="sng" algn="ctr">
              <a:solidFill>
                <a:schemeClr val="tx1">
                  <a:lumMod val="15000"/>
                  <a:lumOff val="85000"/>
                </a:schemeClr>
              </a:solidFill>
              <a:round/>
            </a:ln>
            <a:effectLst/>
          </c:spPr>
        </c:majorGridlines>
        <c:numFmt formatCode="0.00_);[Red]\(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zh-CN"/>
          </a:p>
        </c:txPr>
        <c:crossAx val="862358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07850172500826"/>
          <c:y val="2.9280666653525456E-2"/>
          <c:w val="0.63450769068370105"/>
          <c:h val="0.93492730036861094"/>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281E-4992-BF94-A5811AA417A6}"/>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281E-4992-BF94-A5811AA417A6}"/>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281E-4992-BF94-A5811AA417A6}"/>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281E-4992-BF94-A5811AA417A6}"/>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281E-4992-BF94-A5811AA417A6}"/>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281E-4992-BF94-A5811AA417A6}"/>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281E-4992-BF94-A5811AA417A6}"/>
              </c:ext>
            </c:extLst>
          </c:dPt>
          <c:dLbls>
            <c:dLbl>
              <c:idx val="4"/>
              <c:layout>
                <c:manualLayout>
                  <c:x val="0"/>
                  <c:y val="-9.259259259259258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81E-4992-BF94-A5811AA417A6}"/>
                </c:ext>
              </c:extLst>
            </c:dLbl>
            <c:dLbl>
              <c:idx val="5"/>
              <c:layout>
                <c:manualLayout>
                  <c:x val="2.3891965673328009E-2"/>
                  <c:y val="7.823125899351480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81E-4992-BF94-A5811AA417A6}"/>
                </c:ext>
              </c:extLst>
            </c:dLbl>
            <c:dLbl>
              <c:idx val="6"/>
              <c:layout>
                <c:manualLayout>
                  <c:x val="5.6786791902651212E-3"/>
                  <c:y val="-6.5854088230076283E-2"/>
                </c:manualLayout>
              </c:layout>
              <c:showLegendKey val="0"/>
              <c:showVal val="1"/>
              <c:showCatName val="0"/>
              <c:showSerName val="0"/>
              <c:showPercent val="0"/>
              <c:showBubbleSize val="0"/>
              <c:extLst>
                <c:ext xmlns:c15="http://schemas.microsoft.com/office/drawing/2012/chart" uri="{CE6537A1-D6FC-4f65-9D91-7224C49458BB}">
                  <c15:layout>
                    <c:manualLayout>
                      <c:w val="0.11363273889091531"/>
                      <c:h val="9.2254366166643675E-2"/>
                    </c:manualLayout>
                  </c15:layout>
                </c:ext>
                <c:ext xmlns:c16="http://schemas.microsoft.com/office/drawing/2014/chart" uri="{C3380CC4-5D6E-409C-BE32-E72D297353CC}">
                  <c16:uniqueId val="{0000000D-281E-4992-BF94-A5811AA417A6}"/>
                </c:ext>
              </c:extLst>
            </c:dLbl>
            <c:spPr>
              <a:noFill/>
              <a:ln>
                <a:noFill/>
              </a:ln>
              <a:effectLst/>
            </c:spPr>
            <c:txPr>
              <a:bodyPr rot="0" spcFirstLastPara="1" vertOverflow="ellipsis" vert="horz" wrap="square" lIns="38100" tIns="19050" rIns="38100" bIns="19050" anchor="ctr" anchorCtr="0">
                <a:spAutoFit/>
              </a:bodyPr>
              <a:lstStyle/>
              <a:p>
                <a:pPr algn="ctr">
                  <a:defRPr lang="zh-CN" altLang="en-US" sz="12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Sheet1!$B$91:$H$91</c:f>
              <c:strCache>
                <c:ptCount val="7"/>
                <c:pt idx="0">
                  <c:v>3万以下</c:v>
                </c:pt>
                <c:pt idx="1">
                  <c:v>3-5万</c:v>
                </c:pt>
                <c:pt idx="2">
                  <c:v>5-8万</c:v>
                </c:pt>
                <c:pt idx="3">
                  <c:v>8-12万</c:v>
                </c:pt>
                <c:pt idx="4">
                  <c:v>12-15万</c:v>
                </c:pt>
                <c:pt idx="5">
                  <c:v>15-30万</c:v>
                </c:pt>
                <c:pt idx="6">
                  <c:v>30万以上</c:v>
                </c:pt>
              </c:strCache>
            </c:strRef>
          </c:cat>
          <c:val>
            <c:numRef>
              <c:f>Sheet1!$B$92:$H$92</c:f>
              <c:numCache>
                <c:formatCode>0.00%</c:formatCode>
                <c:ptCount val="7"/>
                <c:pt idx="0">
                  <c:v>0.37224779766979255</c:v>
                </c:pt>
                <c:pt idx="1">
                  <c:v>0.2318840579710145</c:v>
                </c:pt>
                <c:pt idx="2">
                  <c:v>0.16680875248650184</c:v>
                </c:pt>
                <c:pt idx="3">
                  <c:v>0.10545041204887752</c:v>
                </c:pt>
                <c:pt idx="4">
                  <c:v>4.060812730889457E-2</c:v>
                </c:pt>
                <c:pt idx="5">
                  <c:v>6.8150042625745949E-2</c:v>
                </c:pt>
                <c:pt idx="6">
                  <c:v>1.4850809889173061E-2</c:v>
                </c:pt>
              </c:numCache>
            </c:numRef>
          </c:val>
          <c:extLst>
            <c:ext xmlns:c16="http://schemas.microsoft.com/office/drawing/2014/chart" uri="{C3380CC4-5D6E-409C-BE32-E72D297353CC}">
              <c16:uniqueId val="{0000000E-281E-4992-BF94-A5811AA417A6}"/>
            </c:ext>
          </c:extLst>
        </c:ser>
        <c:dLbls>
          <c:showLegendKey val="0"/>
          <c:showVal val="0"/>
          <c:showCatName val="0"/>
          <c:showSerName val="0"/>
          <c:showPercent val="0"/>
          <c:showBubbleSize val="0"/>
          <c:showLeaderLines val="1"/>
        </c:dLbls>
        <c:firstSliceAng val="0"/>
        <c:holeSize val="50"/>
      </c:doughnutChart>
      <c:spPr>
        <a:noFill/>
        <a:ln>
          <a:noFill/>
        </a:ln>
        <a:effectLst/>
      </c:spPr>
    </c:plotArea>
    <c:legend>
      <c:legendPos val="r"/>
      <c:layout>
        <c:manualLayout>
          <c:xMode val="edge"/>
          <c:yMode val="edge"/>
          <c:x val="0.8348653385688023"/>
          <c:y val="0.18816835366935408"/>
          <c:w val="0.16247999857860571"/>
          <c:h val="0.66669048510772511"/>
        </c:manualLayout>
      </c:layout>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userShapes r:id="rId4"/>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378717030759115"/>
          <c:y val="1.1418595019355358E-2"/>
          <c:w val="0.62653612917366841"/>
          <c:h val="0.92719027597866266"/>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824-48C9-BF3B-1F3A0EF0730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824-48C9-BF3B-1F3A0EF0730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824-48C9-BF3B-1F3A0EF0730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824-48C9-BF3B-1F3A0EF0730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4824-48C9-BF3B-1F3A0EF07309}"/>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4824-48C9-BF3B-1F3A0EF07309}"/>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4824-48C9-BF3B-1F3A0EF07309}"/>
              </c:ext>
            </c:extLst>
          </c:dPt>
          <c:dLbls>
            <c:dLbl>
              <c:idx val="5"/>
              <c:layout>
                <c:manualLayout>
                  <c:x val="-5.1880674448768309E-3"/>
                  <c:y val="-4.2437781360066642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4824-48C9-BF3B-1F3A0EF07309}"/>
                </c:ext>
              </c:extLst>
            </c:dLbl>
            <c:dLbl>
              <c:idx val="6"/>
              <c:layout>
                <c:manualLayout>
                  <c:x val="0"/>
                  <c:y val="-2.31481481481481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4824-48C9-BF3B-1F3A0EF07309}"/>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PPT模板2!$B$68:$H$68</c:f>
              <c:strCache>
                <c:ptCount val="7"/>
                <c:pt idx="0">
                  <c:v>3万以下</c:v>
                </c:pt>
                <c:pt idx="1">
                  <c:v>3-5万</c:v>
                </c:pt>
                <c:pt idx="2">
                  <c:v>5-8万</c:v>
                </c:pt>
                <c:pt idx="3">
                  <c:v>8-12万</c:v>
                </c:pt>
                <c:pt idx="4">
                  <c:v>12-15万</c:v>
                </c:pt>
                <c:pt idx="5">
                  <c:v>15-30万</c:v>
                </c:pt>
                <c:pt idx="6">
                  <c:v>30万以上</c:v>
                </c:pt>
              </c:strCache>
            </c:strRef>
          </c:cat>
          <c:val>
            <c:numRef>
              <c:f>PPT模板2!$B$69:$H$69</c:f>
              <c:numCache>
                <c:formatCode>0.00%</c:formatCode>
                <c:ptCount val="7"/>
                <c:pt idx="0">
                  <c:v>0.375</c:v>
                </c:pt>
                <c:pt idx="1">
                  <c:v>0.1883</c:v>
                </c:pt>
                <c:pt idx="2">
                  <c:v>0.1704</c:v>
                </c:pt>
                <c:pt idx="3">
                  <c:v>0.1176</c:v>
                </c:pt>
                <c:pt idx="4">
                  <c:v>4.65E-2</c:v>
                </c:pt>
                <c:pt idx="5">
                  <c:v>7.8E-2</c:v>
                </c:pt>
                <c:pt idx="6">
                  <c:v>2.4199999999999999E-2</c:v>
                </c:pt>
              </c:numCache>
            </c:numRef>
          </c:val>
          <c:extLst>
            <c:ext xmlns:c16="http://schemas.microsoft.com/office/drawing/2014/chart" uri="{C3380CC4-5D6E-409C-BE32-E72D297353CC}">
              <c16:uniqueId val="{0000000E-4824-48C9-BF3B-1F3A0EF07309}"/>
            </c:ext>
          </c:extLst>
        </c:ser>
        <c:dLbls>
          <c:showLegendKey val="0"/>
          <c:showVal val="1"/>
          <c:showCatName val="0"/>
          <c:showSerName val="0"/>
          <c:showPercent val="0"/>
          <c:showBubbleSize val="0"/>
          <c:showLeaderLines val="1"/>
        </c:dLbls>
        <c:firstSliceAng val="0"/>
        <c:holeSize val="50"/>
      </c:doughnutChart>
      <c:spPr>
        <a:noFill/>
        <a:ln w="0">
          <a:solidFill>
            <a:sysClr val="windowText" lastClr="000000">
              <a:lumMod val="25000"/>
              <a:lumOff val="75000"/>
            </a:sys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userShapes r:id="rId4"/>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r>
              <a:rPr lang="zh-CN" altLang="en-US" sz="1400" b="1" dirty="0">
                <a:latin typeface="微软雅黑" panose="020B0503020204020204" pitchFamily="34" charset="-122"/>
                <a:ea typeface="微软雅黑" panose="020B0503020204020204" pitchFamily="34" charset="-122"/>
              </a:rPr>
              <a:t>历年转籍比例</a:t>
            </a:r>
          </a:p>
        </c:rich>
      </c:tx>
      <c:overlay val="0"/>
      <c:spPr>
        <a:noFill/>
        <a:ln>
          <a:noFill/>
        </a:ln>
        <a:effectLst/>
      </c:spPr>
      <c:txPr>
        <a:bodyPr rot="0" spcFirstLastPara="1" vertOverflow="ellipsis" vert="horz" wrap="square" anchor="ctr" anchorCtr="1"/>
        <a:lstStyle/>
        <a:p>
          <a:pPr>
            <a:defRPr sz="2128" b="0" i="0" u="none" strike="noStrike" kern="1200" cap="none" spc="50" normalizeH="0" baseline="0">
              <a:solidFill>
                <a:schemeClr val="tx1">
                  <a:lumMod val="65000"/>
                  <a:lumOff val="35000"/>
                </a:schemeClr>
              </a:solidFill>
              <a:latin typeface="+mj-lt"/>
              <a:ea typeface="+mj-ea"/>
              <a:cs typeface="+mj-cs"/>
            </a:defRPr>
          </a:pPr>
          <a:endParaRPr lang="zh-CN"/>
        </a:p>
      </c:txPr>
    </c:title>
    <c:autoTitleDeleted val="0"/>
    <c:plotArea>
      <c:layout/>
      <c:barChart>
        <c:barDir val="col"/>
        <c:grouping val="clustered"/>
        <c:varyColors val="0"/>
        <c:ser>
          <c:idx val="0"/>
          <c:order val="0"/>
          <c:tx>
            <c:strRef>
              <c:f>'2019年3月'!$B$374</c:f>
              <c:strCache>
                <c:ptCount val="1"/>
                <c:pt idx="0">
                  <c:v>历年专辑比例</c:v>
                </c:pt>
              </c:strCache>
            </c:strRef>
          </c:tx>
          <c:spPr>
            <a:solidFill>
              <a:schemeClr val="accent1">
                <a:alpha val="7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'2019年3月'!$A$375:$A$386</c:f>
              <c:strCache>
                <c:ptCount val="12"/>
                <c:pt idx="0">
                  <c:v>2008年</c:v>
                </c:pt>
                <c:pt idx="1">
                  <c:v>2009年</c:v>
                </c:pt>
                <c:pt idx="2">
                  <c:v>2010年</c:v>
                </c:pt>
                <c:pt idx="3">
                  <c:v>2011年</c:v>
                </c:pt>
                <c:pt idx="4">
                  <c:v>2012年</c:v>
                </c:pt>
                <c:pt idx="5">
                  <c:v>2013年</c:v>
                </c:pt>
                <c:pt idx="6">
                  <c:v>2014年</c:v>
                </c:pt>
                <c:pt idx="7">
                  <c:v>2015年</c:v>
                </c:pt>
                <c:pt idx="8">
                  <c:v>2016年</c:v>
                </c:pt>
                <c:pt idx="9">
                  <c:v>2017年</c:v>
                </c:pt>
                <c:pt idx="10">
                  <c:v>2018年</c:v>
                </c:pt>
                <c:pt idx="11">
                  <c:v>2019年1-3月</c:v>
                </c:pt>
              </c:strCache>
            </c:strRef>
          </c:cat>
          <c:val>
            <c:numRef>
              <c:f>'2019年3月'!$B$375:$B$386</c:f>
              <c:numCache>
                <c:formatCode>0.00%</c:formatCode>
                <c:ptCount val="12"/>
                <c:pt idx="0">
                  <c:v>0.12720000000000001</c:v>
                </c:pt>
                <c:pt idx="1">
                  <c:v>0.13370000000000001</c:v>
                </c:pt>
                <c:pt idx="2">
                  <c:v>0.1173</c:v>
                </c:pt>
                <c:pt idx="3">
                  <c:v>0.15110000000000001</c:v>
                </c:pt>
                <c:pt idx="4">
                  <c:v>0.1666</c:v>
                </c:pt>
                <c:pt idx="5">
                  <c:v>0.19589999999999999</c:v>
                </c:pt>
                <c:pt idx="6">
                  <c:v>0.2137</c:v>
                </c:pt>
                <c:pt idx="7">
                  <c:v>0.19209999999999999</c:v>
                </c:pt>
                <c:pt idx="8">
                  <c:v>0.21429999999999999</c:v>
                </c:pt>
                <c:pt idx="9">
                  <c:v>0.218</c:v>
                </c:pt>
                <c:pt idx="10">
                  <c:v>0.2621</c:v>
                </c:pt>
                <c:pt idx="11">
                  <c:v>0.30172796822888531</c:v>
                </c:pt>
              </c:numCache>
            </c:numRef>
          </c:val>
          <c:extLst>
            <c:ext xmlns:c16="http://schemas.microsoft.com/office/drawing/2014/chart" uri="{C3380CC4-5D6E-409C-BE32-E72D297353CC}">
              <c16:uniqueId val="{00000000-5291-469B-8960-3C0346F01110}"/>
            </c:ext>
          </c:extLst>
        </c:ser>
        <c:dLbls>
          <c:showLegendKey val="0"/>
          <c:showVal val="1"/>
          <c:showCatName val="0"/>
          <c:showSerName val="0"/>
          <c:showPercent val="0"/>
          <c:showBubbleSize val="0"/>
        </c:dLbls>
        <c:gapWidth val="80"/>
        <c:overlap val="25"/>
        <c:axId val="1180208440"/>
        <c:axId val="1180208832"/>
      </c:barChart>
      <c:catAx>
        <c:axId val="1180208440"/>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lumMod val="65000"/>
                    <a:lumOff val="35000"/>
                  </a:schemeClr>
                </a:solidFill>
                <a:latin typeface="+mn-lt"/>
                <a:ea typeface="+mn-ea"/>
                <a:cs typeface="+mn-cs"/>
              </a:defRPr>
            </a:pPr>
            <a:endParaRPr lang="zh-CN"/>
          </a:p>
        </c:txPr>
        <c:crossAx val="1180208832"/>
        <c:crosses val="autoZero"/>
        <c:auto val="1"/>
        <c:lblAlgn val="ctr"/>
        <c:lblOffset val="100"/>
        <c:noMultiLvlLbl val="0"/>
      </c:catAx>
      <c:valAx>
        <c:axId val="1180208832"/>
        <c:scaling>
          <c:orientation val="minMax"/>
        </c:scaling>
        <c:delete val="0"/>
        <c:axPos val="l"/>
        <c:majorGridlines>
          <c:spPr>
            <a:ln w="9525" cap="flat" cmpd="sng" algn="ctr">
              <a:solidFill>
                <a:schemeClr val="tx1">
                  <a:lumMod val="5000"/>
                  <a:lumOff val="9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lumMod val="65000"/>
                    <a:lumOff val="35000"/>
                  </a:schemeClr>
                </a:solidFill>
                <a:latin typeface="+mn-lt"/>
                <a:ea typeface="+mn-ea"/>
                <a:cs typeface="+mn-cs"/>
              </a:defRPr>
            </a:pPr>
            <a:endParaRPr lang="zh-CN"/>
          </a:p>
        </c:txPr>
        <c:crossAx val="1180208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7731681173260848E-2"/>
          <c:y val="7.3977364868013512E-2"/>
          <c:w val="0.91452409587230765"/>
          <c:h val="0.73965714889294143"/>
        </c:manualLayout>
      </c:layout>
      <c:lineChart>
        <c:grouping val="standard"/>
        <c:varyColors val="0"/>
        <c:ser>
          <c:idx val="0"/>
          <c:order val="0"/>
          <c:tx>
            <c:strRef>
              <c:f>'2019年3月'!$A$394</c:f>
              <c:strCache>
                <c:ptCount val="1"/>
                <c:pt idx="0">
                  <c:v>2019转籍率</c:v>
                </c:pt>
              </c:strCache>
            </c:strRef>
          </c:tx>
          <c:spPr>
            <a:ln w="28575" cap="rnd">
              <a:solidFill>
                <a:schemeClr val="accent1"/>
              </a:solidFill>
              <a:round/>
            </a:ln>
            <a:effectLst/>
          </c:spPr>
          <c:marker>
            <c:symbol val="square"/>
            <c:size val="5"/>
            <c:spPr>
              <a:solidFill>
                <a:schemeClr val="accent1"/>
              </a:solidFill>
              <a:ln w="9525">
                <a:solidFill>
                  <a:schemeClr val="accent1"/>
                </a:solidFill>
              </a:ln>
              <a:effectLst/>
            </c:spPr>
          </c:marker>
          <c:dLbls>
            <c:dLbl>
              <c:idx val="3"/>
              <c:layout>
                <c:manualLayout>
                  <c:x val="-5.2097331583552099E-2"/>
                  <c:y val="3.0127223680373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E7-484D-B3D2-DA55DC5867DD}"/>
                </c:ext>
              </c:extLst>
            </c:dLbl>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'2019年3月'!$B$393:$M$393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'2019年3月'!$B$394:$M$394</c:f>
              <c:numCache>
                <c:formatCode>0.00%</c:formatCode>
                <c:ptCount val="12"/>
                <c:pt idx="0">
                  <c:v>0.30630000000000002</c:v>
                </c:pt>
                <c:pt idx="1">
                  <c:v>0.30009999999999998</c:v>
                </c:pt>
                <c:pt idx="2">
                  <c:v>0.2979</c:v>
                </c:pt>
              </c:numCache>
            </c:numRef>
          </c:val>
          <c:smooth val="0"/>
          <c:extLst>
            <c:ext xmlns:c16="http://schemas.microsoft.com/office/drawing/2014/chart" uri="{C3380CC4-5D6E-409C-BE32-E72D297353CC}">
              <c16:uniqueId val="{00000001-57E7-484D-B3D2-DA55DC5867DD}"/>
            </c:ext>
          </c:extLst>
        </c:ser>
        <c:ser>
          <c:idx val="1"/>
          <c:order val="1"/>
          <c:tx>
            <c:strRef>
              <c:f>'2019年3月'!$A$395</c:f>
              <c:strCache>
                <c:ptCount val="1"/>
                <c:pt idx="0">
                  <c:v>2018转籍率</c:v>
                </c:pt>
              </c:strCache>
            </c:strRef>
          </c:tx>
          <c:spPr>
            <a:ln w="28575" cap="rnd">
              <a:solidFill>
                <a:schemeClr val="accent2"/>
              </a:solidFill>
              <a:round/>
            </a:ln>
            <a:effectLst/>
          </c:spPr>
          <c:marker>
            <c:symbol val="square"/>
            <c:size val="5"/>
            <c:spPr>
              <a:solidFill>
                <a:schemeClr val="accent2"/>
              </a:solidFill>
              <a:ln w="9525">
                <a:solidFill>
                  <a:schemeClr val="accent2"/>
                </a:solidFill>
              </a:ln>
              <a:effectLst/>
            </c:spPr>
          </c:marker>
          <c:dLbls>
            <c:dLbl>
              <c:idx val="1"/>
              <c:layout>
                <c:manualLayout>
                  <c:x val="-5.2097331583552099E-2"/>
                  <c:y val="5.32753718285213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7E7-484D-B3D2-DA55DC5867DD}"/>
                </c:ext>
              </c:extLst>
            </c:dLbl>
            <c:dLbl>
              <c:idx val="2"/>
              <c:layout>
                <c:manualLayout>
                  <c:x val="-2.4319553805774299E-2"/>
                  <c:y val="4.401611256926209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7E7-484D-B3D2-DA55DC5867DD}"/>
                </c:ext>
              </c:extLst>
            </c:dLbl>
            <c:spPr>
              <a:noFill/>
              <a:ln>
                <a:solidFill>
                  <a:schemeClr val="accent2"/>
                </a:solid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'2019年3月'!$B$393:$M$393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'2019年3月'!$B$395:$M$395</c:f>
              <c:numCache>
                <c:formatCode>0.00%</c:formatCode>
                <c:ptCount val="12"/>
                <c:pt idx="0">
                  <c:v>0.253</c:v>
                </c:pt>
                <c:pt idx="1">
                  <c:v>0.19489999999999999</c:v>
                </c:pt>
                <c:pt idx="2">
                  <c:v>0.2089</c:v>
                </c:pt>
                <c:pt idx="3">
                  <c:v>0.24460000000000001</c:v>
                </c:pt>
                <c:pt idx="4">
                  <c:v>0.28339999999999999</c:v>
                </c:pt>
                <c:pt idx="5">
                  <c:v>0.26400000000000001</c:v>
                </c:pt>
                <c:pt idx="6">
                  <c:v>0.25769999999999998</c:v>
                </c:pt>
                <c:pt idx="7">
                  <c:v>0.27129999999999999</c:v>
                </c:pt>
                <c:pt idx="8">
                  <c:v>0.29239999999999999</c:v>
                </c:pt>
                <c:pt idx="9">
                  <c:v>0.2828</c:v>
                </c:pt>
                <c:pt idx="10" formatCode="0.00">
                  <c:v>0.27639999999999998</c:v>
                </c:pt>
                <c:pt idx="11">
                  <c:v>0.29139999999999999</c:v>
                </c:pt>
              </c:numCache>
            </c:numRef>
          </c:val>
          <c:smooth val="0"/>
          <c:extLst>
            <c:ext xmlns:c16="http://schemas.microsoft.com/office/drawing/2014/chart" uri="{C3380CC4-5D6E-409C-BE32-E72D297353CC}">
              <c16:uniqueId val="{00000004-57E7-484D-B3D2-DA55DC5867DD}"/>
            </c:ext>
          </c:extLst>
        </c:ser>
        <c:dLbls>
          <c:showLegendKey val="0"/>
          <c:showVal val="1"/>
          <c:showCatName val="0"/>
          <c:showSerName val="0"/>
          <c:showPercent val="0"/>
          <c:showBubbleSize val="0"/>
        </c:dLbls>
        <c:marker val="1"/>
        <c:smooth val="0"/>
        <c:axId val="1180209616"/>
        <c:axId val="1180210008"/>
      </c:lineChart>
      <c:catAx>
        <c:axId val="1180209616"/>
        <c:scaling>
          <c:orientation val="minMax"/>
        </c:scaling>
        <c:delete val="0"/>
        <c:axPos val="b"/>
        <c:numFmt formatCode="General" sourceLinked="1"/>
        <c:majorTickMark val="in"/>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180210008"/>
        <c:crosses val="autoZero"/>
        <c:auto val="1"/>
        <c:lblAlgn val="ctr"/>
        <c:lblOffset val="100"/>
        <c:noMultiLvlLbl val="0"/>
      </c:catAx>
      <c:valAx>
        <c:axId val="1180210008"/>
        <c:scaling>
          <c:orientation val="minMax"/>
          <c:min val="0.15000000000000002"/>
        </c:scaling>
        <c:delete val="0"/>
        <c:axPos val="l"/>
        <c:numFmt formatCode="0.00%" sourceLinked="1"/>
        <c:majorTickMark val="out"/>
        <c:minorTickMark val="none"/>
        <c:tickLblPos val="nextTo"/>
        <c:spPr>
          <a:noFill/>
          <a:ln>
            <a:solidFill>
              <a:schemeClr val="bg1">
                <a:lumMod val="85000"/>
              </a:schemeClr>
            </a:solidFill>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18020961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zh-CN" altLang="en-US" sz="1400" b="1">
                <a:latin typeface="微软雅黑" panose="020B0503020204020204" pitchFamily="34" charset="-122"/>
                <a:ea typeface="微软雅黑" panose="020B0503020204020204" pitchFamily="34" charset="-122"/>
              </a:rPr>
              <a:t>全国线下交易量</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交易排名!$D$3:$D$12</c:f>
              <c:strCache>
                <c:ptCount val="10"/>
                <c:pt idx="0">
                  <c:v>凯美瑞</c:v>
                </c:pt>
                <c:pt idx="1">
                  <c:v>朗逸</c:v>
                </c:pt>
                <c:pt idx="2">
                  <c:v>宝来三厢</c:v>
                </c:pt>
                <c:pt idx="3">
                  <c:v>奥迪A6L</c:v>
                </c:pt>
                <c:pt idx="4">
                  <c:v>凯越</c:v>
                </c:pt>
                <c:pt idx="5">
                  <c:v>雅阁</c:v>
                </c:pt>
                <c:pt idx="6">
                  <c:v>宏光</c:v>
                </c:pt>
                <c:pt idx="7">
                  <c:v>荣光</c:v>
                </c:pt>
                <c:pt idx="8">
                  <c:v>五菱之光</c:v>
                </c:pt>
                <c:pt idx="9">
                  <c:v>捷达</c:v>
                </c:pt>
              </c:strCache>
            </c:strRef>
          </c:cat>
          <c:val>
            <c:numRef>
              <c:f>交易排名!$E$3:$E$12</c:f>
              <c:numCache>
                <c:formatCode>0.00%</c:formatCode>
                <c:ptCount val="10"/>
                <c:pt idx="0">
                  <c:v>9.3515372460729745E-3</c:v>
                </c:pt>
                <c:pt idx="1">
                  <c:v>9.4238296378151166E-3</c:v>
                </c:pt>
                <c:pt idx="2">
                  <c:v>9.4548120914188932E-3</c:v>
                </c:pt>
                <c:pt idx="3">
                  <c:v>1.0069297421227112E-2</c:v>
                </c:pt>
                <c:pt idx="4">
                  <c:v>1.070960146237181E-2</c:v>
                </c:pt>
                <c:pt idx="5">
                  <c:v>1.1133028328290079E-2</c:v>
                </c:pt>
                <c:pt idx="6">
                  <c:v>1.1329250534447324E-2</c:v>
                </c:pt>
                <c:pt idx="7">
                  <c:v>1.162874758595049E-2</c:v>
                </c:pt>
                <c:pt idx="8">
                  <c:v>1.6131530843032562E-2</c:v>
                </c:pt>
                <c:pt idx="9">
                  <c:v>1.6446519121337617E-2</c:v>
                </c:pt>
              </c:numCache>
            </c:numRef>
          </c:val>
          <c:extLst>
            <c:ext xmlns:c16="http://schemas.microsoft.com/office/drawing/2014/chart" uri="{C3380CC4-5D6E-409C-BE32-E72D297353CC}">
              <c16:uniqueId val="{00000000-96FA-4380-B789-8740CE559C74}"/>
            </c:ext>
          </c:extLst>
        </c:ser>
        <c:dLbls>
          <c:dLblPos val="outEnd"/>
          <c:showLegendKey val="0"/>
          <c:showVal val="1"/>
          <c:showCatName val="0"/>
          <c:showSerName val="0"/>
          <c:showPercent val="0"/>
          <c:showBubbleSize val="0"/>
        </c:dLbls>
        <c:gapWidth val="182"/>
        <c:axId val="847202712"/>
        <c:axId val="847199432"/>
      </c:barChart>
      <c:catAx>
        <c:axId val="8472027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847199432"/>
        <c:crosses val="autoZero"/>
        <c:auto val="1"/>
        <c:lblAlgn val="ctr"/>
        <c:lblOffset val="100"/>
        <c:noMultiLvlLbl val="0"/>
      </c:catAx>
      <c:valAx>
        <c:axId val="847199432"/>
        <c:scaling>
          <c:orientation val="minMax"/>
        </c:scaling>
        <c:delete val="0"/>
        <c:axPos val="b"/>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84720271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lang="zh-CN" sz="1400" b="1" i="0" u="none" strike="noStrike" kern="1200" spc="0" baseline="0">
                <a:solidFill>
                  <a:sysClr val="windowText" lastClr="000000">
                    <a:lumMod val="65000"/>
                    <a:lumOff val="35000"/>
                  </a:sysClr>
                </a:solidFill>
                <a:latin typeface="+mn-lt"/>
                <a:ea typeface="+mn-ea"/>
                <a:cs typeface="+mn-cs"/>
              </a:defRPr>
            </a:pPr>
            <a:r>
              <a:rPr lang="en-US" altLang="zh-CN"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2019</a:t>
            </a:r>
            <a:r>
              <a:rPr lang="zh-CN" altLang="zh-CN"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年</a:t>
            </a:r>
            <a:r>
              <a:rPr lang="en-US" altLang="zh-CN"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3</a:t>
            </a:r>
            <a:r>
              <a:rPr lang="zh-CN" altLang="en-US"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月</a:t>
            </a:r>
            <a:r>
              <a:rPr lang="zh-CN" altLang="zh-CN"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二手车交易量</a:t>
            </a:r>
            <a:r>
              <a:rPr lang="zh-CN" altLang="en-US"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环</a:t>
            </a:r>
            <a:r>
              <a:rPr lang="zh-CN" altLang="zh-CN" sz="1400" b="1" i="0" u="none" strike="noStrike" kern="1200" spc="0" baseline="0" dirty="0">
                <a:solidFill>
                  <a:sysClr val="windowText" lastClr="000000">
                    <a:lumMod val="65000"/>
                    <a:lumOff val="35000"/>
                  </a:sysClr>
                </a:solidFill>
                <a:latin typeface="微软雅黑" panose="020B0503020204020204" pitchFamily="34" charset="-122"/>
                <a:ea typeface="微软雅黑" panose="020B0503020204020204" pitchFamily="34" charset="-122"/>
                <a:cs typeface="+mn-cs"/>
              </a:rPr>
              <a:t>比变化图</a:t>
            </a:r>
            <a:r>
              <a:rPr lang="zh-CN" altLang="zh-CN" sz="1400" b="1" dirty="0">
                <a:effectLst/>
                <a:latin typeface="微软雅黑" panose="020B0503020204020204" pitchFamily="34" charset="-122"/>
                <a:ea typeface="微软雅黑" panose="020B0503020204020204" pitchFamily="34" charset="-122"/>
              </a:rPr>
              <a:t>（单位：万辆</a:t>
            </a:r>
            <a:r>
              <a:rPr lang="zh-CN" altLang="zh-CN" sz="1400" dirty="0">
                <a:effectLst/>
                <a:latin typeface="微软雅黑" panose="020B0503020204020204" pitchFamily="34" charset="-122"/>
                <a:ea typeface="微软雅黑" panose="020B0503020204020204" pitchFamily="34" charset="-122"/>
              </a:rPr>
              <a:t>）</a:t>
            </a:r>
          </a:p>
          <a:p>
            <a:pPr marL="0" marR="0" lvl="0" indent="0" algn="ctr" defTabSz="914400" rtl="0" eaLnBrk="1" fontAlgn="auto" latinLnBrk="0" hangingPunct="1">
              <a:lnSpc>
                <a:spcPct val="100000"/>
              </a:lnSpc>
              <a:spcBef>
                <a:spcPts val="0"/>
              </a:spcBef>
              <a:spcAft>
                <a:spcPts val="0"/>
              </a:spcAft>
              <a:buClrTx/>
              <a:buSzTx/>
              <a:buFontTx/>
              <a:buNone/>
              <a:tabLst/>
              <a:defRPr lang="zh-CN" sz="1400" b="1" i="0" u="none" strike="noStrike" kern="1200" spc="0" baseline="0">
                <a:solidFill>
                  <a:sysClr val="windowText" lastClr="000000">
                    <a:lumMod val="65000"/>
                    <a:lumOff val="35000"/>
                  </a:sysClr>
                </a:solidFill>
                <a:latin typeface="+mn-lt"/>
                <a:ea typeface="+mn-ea"/>
                <a:cs typeface="+mn-cs"/>
              </a:defRPr>
            </a:pPr>
            <a:endParaRPr lang="zh-CN" altLang="en-US" sz="1400" b="1" dirty="0">
              <a:latin typeface="微软雅黑" panose="020B0503020204020204" pitchFamily="34" charset="-122"/>
              <a:ea typeface="微软雅黑" panose="020B0503020204020204" pitchFamily="34" charset="-122"/>
            </a:endParaRPr>
          </a:p>
        </c:rich>
      </c:tx>
      <c:layout>
        <c:manualLayout>
          <c:xMode val="edge"/>
          <c:yMode val="edge"/>
          <c:x val="0.21699087782041687"/>
          <c:y val="1.149627140614788E-2"/>
        </c:manualLayout>
      </c:layout>
      <c:overlay val="0"/>
      <c:spPr>
        <a:noFill/>
        <a:ln>
          <a:noFill/>
        </a:ln>
        <a:effectLst/>
      </c:spPr>
    </c:title>
    <c:autoTitleDeleted val="0"/>
    <c:plotArea>
      <c:layout>
        <c:manualLayout>
          <c:layoutTarget val="inner"/>
          <c:xMode val="edge"/>
          <c:yMode val="edge"/>
          <c:x val="0.12611625059653656"/>
          <c:y val="0.20610619477037329"/>
          <c:w val="0.7451379991569389"/>
          <c:h val="0.46048858248257907"/>
        </c:manualLayout>
      </c:layout>
      <c:barChart>
        <c:barDir val="col"/>
        <c:grouping val="clustered"/>
        <c:varyColors val="0"/>
        <c:ser>
          <c:idx val="0"/>
          <c:order val="0"/>
          <c:spPr>
            <a:solidFill>
              <a:schemeClr val="accent1"/>
            </a:solidFill>
            <a:ln>
              <a:noFill/>
            </a:ln>
            <a:effectLst/>
          </c:spPr>
          <c:invertIfNegative val="0"/>
          <c:dLbls>
            <c:dLbl>
              <c:idx val="0"/>
              <c:layout>
                <c:manualLayout>
                  <c:x val="0"/>
                  <c:y val="-2.4977838716877698E-2"/>
                </c:manualLayout>
              </c:layout>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D0E-49F6-8176-CF9D3A5F83EA}"/>
                </c:ext>
              </c:extLst>
            </c:dLbl>
            <c:dLbl>
              <c:idx val="1"/>
              <c:layout>
                <c:manualLayout>
                  <c:x val="0"/>
                  <c:y val="-1.98836134051848E-2"/>
                </c:manualLayout>
              </c:layout>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D0E-49F6-8176-CF9D3A5F83EA}"/>
                </c:ext>
              </c:extLst>
            </c:dLbl>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'2019年3月'!$B$2:$C$2</c:f>
              <c:numCache>
                <c:formatCode>yyyy"年"m"月"</c:formatCode>
                <c:ptCount val="2"/>
                <c:pt idx="0">
                  <c:v>43525</c:v>
                </c:pt>
                <c:pt idx="1">
                  <c:v>43497</c:v>
                </c:pt>
              </c:numCache>
            </c:numRef>
          </c:cat>
          <c:val>
            <c:numRef>
              <c:f>'2019年3月'!$B$3:$C$3</c:f>
              <c:numCache>
                <c:formatCode>0.00</c:formatCode>
                <c:ptCount val="2"/>
                <c:pt idx="0">
                  <c:v>125.06</c:v>
                </c:pt>
                <c:pt idx="1">
                  <c:v>80.72</c:v>
                </c:pt>
              </c:numCache>
            </c:numRef>
          </c:val>
          <c:extLst>
            <c:ext xmlns:c16="http://schemas.microsoft.com/office/drawing/2014/chart" uri="{C3380CC4-5D6E-409C-BE32-E72D297353CC}">
              <c16:uniqueId val="{00000002-9D0E-49F6-8176-CF9D3A5F83EA}"/>
            </c:ext>
          </c:extLst>
        </c:ser>
        <c:dLbls>
          <c:showLegendKey val="0"/>
          <c:showVal val="1"/>
          <c:showCatName val="0"/>
          <c:showSerName val="0"/>
          <c:showPercent val="0"/>
          <c:showBubbleSize val="0"/>
        </c:dLbls>
        <c:gapWidth val="150"/>
        <c:overlap val="-25"/>
        <c:axId val="996789328"/>
        <c:axId val="996789720"/>
      </c:barChart>
      <c:catAx>
        <c:axId val="996789328"/>
        <c:scaling>
          <c:orientation val="minMax"/>
        </c:scaling>
        <c:delete val="0"/>
        <c:axPos val="b"/>
        <c:numFmt formatCode="yyyy&quot;年&quot;m&quot;月&quot;"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1200"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96789720"/>
        <c:crosses val="autoZero"/>
        <c:auto val="0"/>
        <c:lblAlgn val="ctr"/>
        <c:lblOffset val="100"/>
        <c:noMultiLvlLbl val="0"/>
      </c:catAx>
      <c:valAx>
        <c:axId val="996789720"/>
        <c:scaling>
          <c:orientation val="minMax"/>
          <c:max val="130"/>
          <c:min val="50"/>
        </c:scaling>
        <c:delete val="1"/>
        <c:axPos val="l"/>
        <c:numFmt formatCode="0.00" sourceLinked="1"/>
        <c:majorTickMark val="out"/>
        <c:minorTickMark val="none"/>
        <c:tickLblPos val="nextTo"/>
        <c:crossAx val="996789328"/>
        <c:crosses val="autoZero"/>
        <c:crossBetween val="between"/>
        <c:majorUnit val="10"/>
      </c:valAx>
      <c:spPr>
        <a:noFill/>
        <a:ln>
          <a:noFill/>
        </a:ln>
        <a:effectLst/>
      </c:spPr>
    </c:plotArea>
    <c:plotVisOnly val="1"/>
    <c:dispBlanksAs val="gap"/>
    <c:showDLblsOverMax val="0"/>
  </c:chart>
  <c:spPr>
    <a:noFill/>
    <a:ln w="9525" cap="flat" cmpd="sng" algn="ctr">
      <a:noFill/>
      <a:prstDash val="solid"/>
      <a:round/>
    </a:ln>
    <a:effectLst/>
  </c:spPr>
  <c:txPr>
    <a:bodyPr/>
    <a:lstStyle/>
    <a:p>
      <a:pPr>
        <a:defRPr lang="zh-CN"/>
      </a:pPr>
      <a:endParaRPr lang="zh-CN"/>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'[2019二手车发展报告中的图表.xlsx]Sheet2'!$C$268</c:f>
              <c:strCache>
                <c:ptCount val="1"/>
                <c:pt idx="0">
                  <c:v>新车</c:v>
                </c:pt>
              </c:strCache>
            </c:strRef>
          </c:tx>
          <c:marker>
            <c:symbol val="none"/>
          </c:marker>
          <c:cat>
            <c:strRef>
              <c:f>'[2019二手车发展报告中的图表.xlsx]Sheet2'!$B$269:$B$271</c:f>
              <c:strCache>
                <c:ptCount val="3"/>
                <c:pt idx="0">
                  <c:v>1月</c:v>
                </c:pt>
                <c:pt idx="1">
                  <c:v>2月</c:v>
                </c:pt>
                <c:pt idx="2">
                  <c:v>3月</c:v>
                </c:pt>
              </c:strCache>
            </c:strRef>
          </c:cat>
          <c:val>
            <c:numRef>
              <c:f>'[2019二手车发展报告中的图表.xlsx]Sheet2'!$C$269:$C$271</c:f>
              <c:numCache>
                <c:formatCode>General</c:formatCode>
                <c:ptCount val="3"/>
                <c:pt idx="0">
                  <c:v>1.8818193311840192</c:v>
                </c:pt>
                <c:pt idx="1">
                  <c:v>0.74212692967409966</c:v>
                </c:pt>
                <c:pt idx="2">
                  <c:v>0.99124239542020331</c:v>
                </c:pt>
              </c:numCache>
            </c:numRef>
          </c:val>
          <c:smooth val="0"/>
          <c:extLst>
            <c:ext xmlns:c16="http://schemas.microsoft.com/office/drawing/2014/chart" uri="{C3380CC4-5D6E-409C-BE32-E72D297353CC}">
              <c16:uniqueId val="{00000000-2BD2-4B87-A795-E88F1B431E30}"/>
            </c:ext>
          </c:extLst>
        </c:ser>
        <c:dLbls>
          <c:showLegendKey val="0"/>
          <c:showVal val="0"/>
          <c:showCatName val="0"/>
          <c:showSerName val="0"/>
          <c:showPercent val="0"/>
          <c:showBubbleSize val="0"/>
        </c:dLbls>
        <c:marker val="1"/>
        <c:smooth val="0"/>
        <c:axId val="207966208"/>
        <c:axId val="207967744"/>
      </c:lineChart>
      <c:lineChart>
        <c:grouping val="standard"/>
        <c:varyColors val="0"/>
        <c:ser>
          <c:idx val="1"/>
          <c:order val="1"/>
          <c:tx>
            <c:strRef>
              <c:f>'[2019二手车发展报告中的图表.xlsx]Sheet2'!$D$268</c:f>
              <c:strCache>
                <c:ptCount val="1"/>
                <c:pt idx="0">
                  <c:v>二手车</c:v>
                </c:pt>
              </c:strCache>
            </c:strRef>
          </c:tx>
          <c:marker>
            <c:symbol val="none"/>
          </c:marker>
          <c:cat>
            <c:strRef>
              <c:f>'[2019二手车发展报告中的图表.xlsx]Sheet2'!$B$269:$B$271</c:f>
              <c:strCache>
                <c:ptCount val="3"/>
                <c:pt idx="0">
                  <c:v>1月</c:v>
                </c:pt>
                <c:pt idx="1">
                  <c:v>2月</c:v>
                </c:pt>
                <c:pt idx="2">
                  <c:v>3月</c:v>
                </c:pt>
              </c:strCache>
            </c:strRef>
          </c:cat>
          <c:val>
            <c:numRef>
              <c:f>'[2019二手车发展报告中的图表.xlsx]Sheet2'!$D$269:$D$271</c:f>
              <c:numCache>
                <c:formatCode>0.00</c:formatCode>
                <c:ptCount val="3"/>
                <c:pt idx="0">
                  <c:v>1.1192758253461133</c:v>
                </c:pt>
                <c:pt idx="1">
                  <c:v>0.79202279202279202</c:v>
                </c:pt>
                <c:pt idx="2">
                  <c:v>0.23102815177478581</c:v>
                </c:pt>
              </c:numCache>
            </c:numRef>
          </c:val>
          <c:smooth val="0"/>
          <c:extLst>
            <c:ext xmlns:c16="http://schemas.microsoft.com/office/drawing/2014/chart" uri="{C3380CC4-5D6E-409C-BE32-E72D297353CC}">
              <c16:uniqueId val="{00000001-2BD2-4B87-A795-E88F1B431E30}"/>
            </c:ext>
          </c:extLst>
        </c:ser>
        <c:dLbls>
          <c:showLegendKey val="0"/>
          <c:showVal val="0"/>
          <c:showCatName val="0"/>
          <c:showSerName val="0"/>
          <c:showPercent val="0"/>
          <c:showBubbleSize val="0"/>
        </c:dLbls>
        <c:marker val="1"/>
        <c:smooth val="0"/>
        <c:axId val="207983360"/>
        <c:axId val="207969280"/>
      </c:lineChart>
      <c:catAx>
        <c:axId val="207966208"/>
        <c:scaling>
          <c:orientation val="minMax"/>
        </c:scaling>
        <c:delete val="0"/>
        <c:axPos val="b"/>
        <c:numFmt formatCode="General" sourceLinked="0"/>
        <c:majorTickMark val="out"/>
        <c:minorTickMark val="none"/>
        <c:tickLblPos val="nextTo"/>
        <c:crossAx val="207967744"/>
        <c:crosses val="autoZero"/>
        <c:auto val="1"/>
        <c:lblAlgn val="ctr"/>
        <c:lblOffset val="100"/>
        <c:noMultiLvlLbl val="0"/>
      </c:catAx>
      <c:valAx>
        <c:axId val="207967744"/>
        <c:scaling>
          <c:orientation val="minMax"/>
        </c:scaling>
        <c:delete val="0"/>
        <c:axPos val="l"/>
        <c:majorGridlines/>
        <c:numFmt formatCode="General" sourceLinked="1"/>
        <c:majorTickMark val="out"/>
        <c:minorTickMark val="none"/>
        <c:tickLblPos val="nextTo"/>
        <c:crossAx val="207966208"/>
        <c:crosses val="autoZero"/>
        <c:crossBetween val="between"/>
      </c:valAx>
      <c:valAx>
        <c:axId val="207969280"/>
        <c:scaling>
          <c:orientation val="minMax"/>
        </c:scaling>
        <c:delete val="0"/>
        <c:axPos val="r"/>
        <c:numFmt formatCode="0.00" sourceLinked="1"/>
        <c:majorTickMark val="out"/>
        <c:minorTickMark val="none"/>
        <c:tickLblPos val="nextTo"/>
        <c:crossAx val="207983360"/>
        <c:crosses val="max"/>
        <c:crossBetween val="between"/>
      </c:valAx>
      <c:catAx>
        <c:axId val="207983360"/>
        <c:scaling>
          <c:orientation val="minMax"/>
        </c:scaling>
        <c:delete val="1"/>
        <c:axPos val="b"/>
        <c:numFmt formatCode="General" sourceLinked="1"/>
        <c:majorTickMark val="out"/>
        <c:minorTickMark val="none"/>
        <c:tickLblPos val="none"/>
        <c:crossAx val="207969280"/>
        <c:crosses val="autoZero"/>
        <c:auto val="1"/>
        <c:lblAlgn val="ctr"/>
        <c:lblOffset val="100"/>
        <c:noMultiLvlLbl val="0"/>
      </c:catAx>
    </c:plotArea>
    <c:legend>
      <c:legendPos val="r"/>
      <c:overlay val="0"/>
    </c:legend>
    <c:plotVisOnly val="1"/>
    <c:dispBlanksAs val="gap"/>
    <c:showDLblsOverMax val="0"/>
  </c:chart>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Sheet2!$B$222</c:f>
              <c:strCache>
                <c:ptCount val="1"/>
                <c:pt idx="0">
                  <c:v>数量</c:v>
                </c:pt>
              </c:strCache>
            </c:strRef>
          </c:tx>
          <c:dLbls>
            <c:numFmt formatCode="0.00%" sourceLinked="0"/>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Sheet2!$C$221:$J$221</c:f>
              <c:strCache>
                <c:ptCount val="8"/>
                <c:pt idx="0">
                  <c:v>A00</c:v>
                </c:pt>
                <c:pt idx="1">
                  <c:v>A0</c:v>
                </c:pt>
                <c:pt idx="2">
                  <c:v>A</c:v>
                </c:pt>
                <c:pt idx="3">
                  <c:v>B</c:v>
                </c:pt>
                <c:pt idx="4">
                  <c:v>C</c:v>
                </c:pt>
                <c:pt idx="5">
                  <c:v>K</c:v>
                </c:pt>
                <c:pt idx="6">
                  <c:v>M</c:v>
                </c:pt>
                <c:pt idx="7">
                  <c:v>S</c:v>
                </c:pt>
              </c:strCache>
            </c:strRef>
          </c:cat>
          <c:val>
            <c:numRef>
              <c:f>Sheet2!$C$222:$J$222</c:f>
              <c:numCache>
                <c:formatCode>General</c:formatCode>
                <c:ptCount val="8"/>
                <c:pt idx="0">
                  <c:v>1587</c:v>
                </c:pt>
                <c:pt idx="1">
                  <c:v>386</c:v>
                </c:pt>
                <c:pt idx="2">
                  <c:v>910</c:v>
                </c:pt>
                <c:pt idx="3">
                  <c:v>0</c:v>
                </c:pt>
                <c:pt idx="4">
                  <c:v>2</c:v>
                </c:pt>
                <c:pt idx="5">
                  <c:v>4</c:v>
                </c:pt>
                <c:pt idx="6">
                  <c:v>140</c:v>
                </c:pt>
                <c:pt idx="7">
                  <c:v>116</c:v>
                </c:pt>
              </c:numCache>
            </c:numRef>
          </c:val>
          <c:extLst>
            <c:ext xmlns:c16="http://schemas.microsoft.com/office/drawing/2014/chart" uri="{C3380CC4-5D6E-409C-BE32-E72D297353CC}">
              <c16:uniqueId val="{00000000-E11E-4B8C-B00A-EE71984BA0F6}"/>
            </c:ext>
          </c:extLst>
        </c:ser>
        <c:dLbls>
          <c:showLegendKey val="0"/>
          <c:showVal val="0"/>
          <c:showCatName val="0"/>
          <c:showSerName val="0"/>
          <c:showPercent val="0"/>
          <c:showBubbleSize val="0"/>
          <c:showLeaderLines val="1"/>
        </c:dLbls>
        <c:firstSliceAng val="0"/>
      </c:pieChart>
    </c:plotArea>
    <c:legend>
      <c:legendPos val="r"/>
      <c:overlay val="0"/>
    </c:legend>
    <c:plotVisOnly val="1"/>
    <c:dispBlanksAs val="zero"/>
    <c:showDLblsOverMax val="0"/>
  </c:chart>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Sheet2!$B$222</c:f>
              <c:strCache>
                <c:ptCount val="1"/>
                <c:pt idx="0">
                  <c:v>数量</c:v>
                </c:pt>
              </c:strCache>
            </c:strRef>
          </c:tx>
          <c:dLbls>
            <c:numFmt formatCode="0.00%" sourceLinked="0"/>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Sheet2!$C$221:$J$221</c:f>
              <c:strCache>
                <c:ptCount val="8"/>
                <c:pt idx="0">
                  <c:v>A00</c:v>
                </c:pt>
                <c:pt idx="1">
                  <c:v>A0</c:v>
                </c:pt>
                <c:pt idx="2">
                  <c:v>A</c:v>
                </c:pt>
                <c:pt idx="3">
                  <c:v>B</c:v>
                </c:pt>
                <c:pt idx="4">
                  <c:v>C</c:v>
                </c:pt>
                <c:pt idx="5">
                  <c:v>K</c:v>
                </c:pt>
                <c:pt idx="6">
                  <c:v>M</c:v>
                </c:pt>
                <c:pt idx="7">
                  <c:v>S</c:v>
                </c:pt>
              </c:strCache>
            </c:strRef>
          </c:cat>
          <c:val>
            <c:numRef>
              <c:f>Sheet2!$C$222:$J$222</c:f>
              <c:numCache>
                <c:formatCode>General</c:formatCode>
                <c:ptCount val="8"/>
                <c:pt idx="0">
                  <c:v>1256</c:v>
                </c:pt>
                <c:pt idx="1">
                  <c:v>150</c:v>
                </c:pt>
                <c:pt idx="2">
                  <c:v>601</c:v>
                </c:pt>
                <c:pt idx="3">
                  <c:v>0</c:v>
                </c:pt>
                <c:pt idx="4">
                  <c:v>12</c:v>
                </c:pt>
                <c:pt idx="5">
                  <c:v>16</c:v>
                </c:pt>
                <c:pt idx="6">
                  <c:v>225</c:v>
                </c:pt>
                <c:pt idx="7">
                  <c:v>162</c:v>
                </c:pt>
              </c:numCache>
            </c:numRef>
          </c:val>
          <c:extLst>
            <c:ext xmlns:c16="http://schemas.microsoft.com/office/drawing/2014/chart" uri="{C3380CC4-5D6E-409C-BE32-E72D297353CC}">
              <c16:uniqueId val="{00000000-CA17-48BF-A156-5D793AFDA34A}"/>
            </c:ext>
          </c:extLst>
        </c:ser>
        <c:dLbls>
          <c:showLegendKey val="0"/>
          <c:showVal val="0"/>
          <c:showCatName val="0"/>
          <c:showSerName val="0"/>
          <c:showPercent val="0"/>
          <c:showBubbleSize val="0"/>
          <c:showLeaderLines val="1"/>
        </c:dLbls>
        <c:firstSliceAng val="0"/>
      </c:pieChart>
    </c:plotArea>
    <c:plotVisOnly val="1"/>
    <c:dispBlanksAs val="zero"/>
    <c:showDLblsOverMax val="0"/>
  </c:chart>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numFmt formatCode="0.00%" sourceLinked="0"/>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Sheet2!$C$155:$C$161</c:f>
              <c:strCache>
                <c:ptCount val="7"/>
                <c:pt idx="0">
                  <c:v>3w及以下</c:v>
                </c:pt>
                <c:pt idx="1">
                  <c:v>3w-5w</c:v>
                </c:pt>
                <c:pt idx="2">
                  <c:v>5w-8w</c:v>
                </c:pt>
                <c:pt idx="3">
                  <c:v>8w-12w</c:v>
                </c:pt>
                <c:pt idx="4">
                  <c:v>12w-15w</c:v>
                </c:pt>
                <c:pt idx="5">
                  <c:v>15w-30w</c:v>
                </c:pt>
                <c:pt idx="6">
                  <c:v>30w以上</c:v>
                </c:pt>
              </c:strCache>
            </c:strRef>
          </c:cat>
          <c:val>
            <c:numRef>
              <c:f>Sheet2!$D$155:$D$161</c:f>
              <c:numCache>
                <c:formatCode>General</c:formatCode>
                <c:ptCount val="7"/>
                <c:pt idx="0">
                  <c:v>844</c:v>
                </c:pt>
                <c:pt idx="1">
                  <c:v>1558</c:v>
                </c:pt>
                <c:pt idx="2">
                  <c:v>241</c:v>
                </c:pt>
                <c:pt idx="3">
                  <c:v>134</c:v>
                </c:pt>
                <c:pt idx="4">
                  <c:v>62</c:v>
                </c:pt>
                <c:pt idx="5">
                  <c:v>153</c:v>
                </c:pt>
                <c:pt idx="6">
                  <c:v>153</c:v>
                </c:pt>
              </c:numCache>
            </c:numRef>
          </c:val>
          <c:extLst>
            <c:ext xmlns:c16="http://schemas.microsoft.com/office/drawing/2014/chart" uri="{C3380CC4-5D6E-409C-BE32-E72D297353CC}">
              <c16:uniqueId val="{00000000-C185-4999-95CE-83308A7B1ED2}"/>
            </c:ext>
          </c:extLst>
        </c:ser>
        <c:dLbls>
          <c:showLegendKey val="0"/>
          <c:showVal val="0"/>
          <c:showCatName val="0"/>
          <c:showSerName val="0"/>
          <c:showPercent val="1"/>
          <c:showBubbleSize val="0"/>
          <c:showLeaderLines val="1"/>
        </c:dLbls>
        <c:firstSliceAng val="0"/>
      </c:pieChart>
    </c:plotArea>
    <c:legend>
      <c:legendPos val="r"/>
      <c:overlay val="0"/>
    </c:legend>
    <c:plotVisOnly val="1"/>
    <c:dispBlanksAs val="zero"/>
    <c:showDLblsOverMax val="0"/>
  </c:chart>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Lbls>
            <c:numFmt formatCode="0.00%" sourceLinked="0"/>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Sheet2!$C$155:$C$161</c:f>
              <c:strCache>
                <c:ptCount val="7"/>
                <c:pt idx="0">
                  <c:v>3w及以下</c:v>
                </c:pt>
                <c:pt idx="1">
                  <c:v>3w-5w</c:v>
                </c:pt>
                <c:pt idx="2">
                  <c:v>5w-8w</c:v>
                </c:pt>
                <c:pt idx="3">
                  <c:v>8w-12w</c:v>
                </c:pt>
                <c:pt idx="4">
                  <c:v>12w-15w</c:v>
                </c:pt>
                <c:pt idx="5">
                  <c:v>15w-30w</c:v>
                </c:pt>
                <c:pt idx="6">
                  <c:v>30w以上</c:v>
                </c:pt>
              </c:strCache>
            </c:strRef>
          </c:cat>
          <c:val>
            <c:numRef>
              <c:f>Sheet2!$D$155:$D$161</c:f>
              <c:numCache>
                <c:formatCode>General</c:formatCode>
                <c:ptCount val="7"/>
                <c:pt idx="0">
                  <c:v>774</c:v>
                </c:pt>
                <c:pt idx="1">
                  <c:v>688</c:v>
                </c:pt>
                <c:pt idx="2">
                  <c:v>415</c:v>
                </c:pt>
                <c:pt idx="3">
                  <c:v>213</c:v>
                </c:pt>
                <c:pt idx="4">
                  <c:v>92</c:v>
                </c:pt>
                <c:pt idx="5">
                  <c:v>126</c:v>
                </c:pt>
                <c:pt idx="6">
                  <c:v>114</c:v>
                </c:pt>
              </c:numCache>
            </c:numRef>
          </c:val>
          <c:extLst>
            <c:ext xmlns:c16="http://schemas.microsoft.com/office/drawing/2014/chart" uri="{C3380CC4-5D6E-409C-BE32-E72D297353CC}">
              <c16:uniqueId val="{00000000-3140-4138-948C-5018A501E2AD}"/>
            </c:ext>
          </c:extLst>
        </c:ser>
        <c:dLbls>
          <c:showLegendKey val="0"/>
          <c:showVal val="0"/>
          <c:showCatName val="0"/>
          <c:showSerName val="0"/>
          <c:showPercent val="1"/>
          <c:showBubbleSize val="0"/>
          <c:showLeaderLines val="1"/>
        </c:dLbls>
        <c:firstSliceAng val="0"/>
      </c:pieChart>
    </c:plotArea>
    <c:plotVisOnly val="1"/>
    <c:dispBlanksAs val="zero"/>
    <c:showDLblsOverMax val="0"/>
  </c:chart>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dLbls>
            <c:dLbl>
              <c:idx val="0"/>
              <c:layout>
                <c:manualLayout>
                  <c:x val="4.4882469104641637E-2"/>
                  <c:y val="-0.12653325977564905"/>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E91B-43BB-A39B-354FD6EF8ADB}"/>
                </c:ext>
              </c:extLst>
            </c:dLbl>
            <c:dLbl>
              <c:idx val="3"/>
              <c:layout>
                <c:manualLayout>
                  <c:x val="-6.1111111111111123E-2"/>
                  <c:y val="-0.11574074074074084"/>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E91B-43BB-A39B-354FD6EF8ADB}"/>
                </c:ext>
              </c:extLst>
            </c:dLbl>
            <c:dLbl>
              <c:idx val="4"/>
              <c:layout>
                <c:manualLayout>
                  <c:x val="-3.3699308283409592E-2"/>
                  <c:y val="-0.13888894461440726"/>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E91B-43BB-A39B-354FD6EF8ADB}"/>
                </c:ext>
              </c:extLst>
            </c:dLbl>
            <c:dLbl>
              <c:idx val="5"/>
              <c:layout>
                <c:manualLayout>
                  <c:x val="-2.2954123769182447E-2"/>
                  <c:y val="-0.1631870538475684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E91B-43BB-A39B-354FD6EF8ADB}"/>
                </c:ext>
              </c:extLst>
            </c:dLbl>
            <c:dLbl>
              <c:idx val="6"/>
              <c:layout>
                <c:manualLayout>
                  <c:x val="1.1111111111111124E-2"/>
                  <c:y val="-0.1388888888888889"/>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4-E91B-43BB-A39B-354FD6EF8ADB}"/>
                </c:ext>
              </c:extLst>
            </c:dLbl>
            <c:numFmt formatCode="0.00%" sourceLinked="0"/>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Sheet2!$C$74:$C$80</c:f>
              <c:strCache>
                <c:ptCount val="7"/>
                <c:pt idx="0">
                  <c:v>东北</c:v>
                </c:pt>
                <c:pt idx="1">
                  <c:v>华东</c:v>
                </c:pt>
                <c:pt idx="2">
                  <c:v>华北</c:v>
                </c:pt>
                <c:pt idx="3">
                  <c:v>华中</c:v>
                </c:pt>
                <c:pt idx="4">
                  <c:v>华南</c:v>
                </c:pt>
                <c:pt idx="5">
                  <c:v>西南</c:v>
                </c:pt>
                <c:pt idx="6">
                  <c:v>西北</c:v>
                </c:pt>
              </c:strCache>
            </c:strRef>
          </c:cat>
          <c:val>
            <c:numRef>
              <c:f>Sheet2!$D$74:$D$80</c:f>
              <c:numCache>
                <c:formatCode>General</c:formatCode>
                <c:ptCount val="7"/>
                <c:pt idx="0">
                  <c:v>202</c:v>
                </c:pt>
                <c:pt idx="1">
                  <c:v>1559</c:v>
                </c:pt>
                <c:pt idx="2">
                  <c:v>737</c:v>
                </c:pt>
                <c:pt idx="3">
                  <c:v>76</c:v>
                </c:pt>
                <c:pt idx="4">
                  <c:v>49</c:v>
                </c:pt>
                <c:pt idx="5">
                  <c:v>429</c:v>
                </c:pt>
                <c:pt idx="6">
                  <c:v>93</c:v>
                </c:pt>
              </c:numCache>
            </c:numRef>
          </c:val>
          <c:extLst>
            <c:ext xmlns:c16="http://schemas.microsoft.com/office/drawing/2014/chart" uri="{C3380CC4-5D6E-409C-BE32-E72D297353CC}">
              <c16:uniqueId val="{00000005-E91B-43BB-A39B-354FD6EF8ADB}"/>
            </c:ext>
          </c:extLst>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72154374710517111"/>
          <c:y val="0.23125165086848221"/>
          <c:w val="0.13202135429010819"/>
          <c:h val="0.5374963639099245"/>
        </c:manualLayout>
      </c:layout>
      <c:overlay val="0"/>
    </c:legend>
    <c:plotVisOnly val="1"/>
    <c:dispBlanksAs val="zero"/>
    <c:showDLblsOverMax val="0"/>
  </c:chart>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dLbls>
            <c:dLbl>
              <c:idx val="0"/>
              <c:layout>
                <c:manualLayout>
                  <c:x val="4.4882469104641637E-2"/>
                  <c:y val="-0.12653325977564905"/>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518F-434F-8136-5345FDFBAEBA}"/>
                </c:ext>
              </c:extLst>
            </c:dLbl>
            <c:dLbl>
              <c:idx val="3"/>
              <c:layout>
                <c:manualLayout>
                  <c:x val="-6.1111111111111123E-2"/>
                  <c:y val="-0.11574074074074084"/>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518F-434F-8136-5345FDFBAEBA}"/>
                </c:ext>
              </c:extLst>
            </c:dLbl>
            <c:dLbl>
              <c:idx val="4"/>
              <c:layout>
                <c:manualLayout>
                  <c:x val="-3.3699308283409592E-2"/>
                  <c:y val="-0.13888894461440726"/>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2-518F-434F-8136-5345FDFBAEBA}"/>
                </c:ext>
              </c:extLst>
            </c:dLbl>
            <c:dLbl>
              <c:idx val="5"/>
              <c:layout>
                <c:manualLayout>
                  <c:x val="-2.2954123769182447E-2"/>
                  <c:y val="-0.1631870538475684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518F-434F-8136-5345FDFBAEBA}"/>
                </c:ext>
              </c:extLst>
            </c:dLbl>
            <c:dLbl>
              <c:idx val="6"/>
              <c:layout>
                <c:manualLayout>
                  <c:x val="1.1111111111111124E-2"/>
                  <c:y val="-0.1388888888888889"/>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4-518F-434F-8136-5345FDFBAEBA}"/>
                </c:ext>
              </c:extLst>
            </c:dLbl>
            <c:numFmt formatCode="0.00%" sourceLinked="0"/>
            <c:spPr>
              <a:noFill/>
              <a:ln>
                <a:noFill/>
              </a:ln>
              <a:effectLst/>
            </c:spPr>
            <c:showLegendKey val="0"/>
            <c:showVal val="0"/>
            <c:showCatName val="0"/>
            <c:showSerName val="0"/>
            <c:showPercent val="1"/>
            <c:showBubbleSize val="0"/>
            <c:showLeaderLines val="1"/>
            <c:extLst>
              <c:ext xmlns:c15="http://schemas.microsoft.com/office/drawing/2012/chart" uri="{CE6537A1-D6FC-4f65-9D91-7224C49458BB}"/>
            </c:extLst>
          </c:dLbls>
          <c:cat>
            <c:strRef>
              <c:f>Sheet2!$C$74:$C$80</c:f>
              <c:strCache>
                <c:ptCount val="7"/>
                <c:pt idx="0">
                  <c:v>东北</c:v>
                </c:pt>
                <c:pt idx="1">
                  <c:v>华东</c:v>
                </c:pt>
                <c:pt idx="2">
                  <c:v>华北</c:v>
                </c:pt>
                <c:pt idx="3">
                  <c:v>华中</c:v>
                </c:pt>
                <c:pt idx="4">
                  <c:v>华南</c:v>
                </c:pt>
                <c:pt idx="5">
                  <c:v>西南</c:v>
                </c:pt>
                <c:pt idx="6">
                  <c:v>西北</c:v>
                </c:pt>
              </c:strCache>
            </c:strRef>
          </c:cat>
          <c:val>
            <c:numRef>
              <c:f>Sheet2!$D$74:$D$80</c:f>
              <c:numCache>
                <c:formatCode>General</c:formatCode>
                <c:ptCount val="7"/>
                <c:pt idx="0">
                  <c:v>184</c:v>
                </c:pt>
                <c:pt idx="1">
                  <c:v>906</c:v>
                </c:pt>
                <c:pt idx="2">
                  <c:v>756</c:v>
                </c:pt>
                <c:pt idx="3">
                  <c:v>122</c:v>
                </c:pt>
                <c:pt idx="4">
                  <c:v>196</c:v>
                </c:pt>
                <c:pt idx="5">
                  <c:v>249</c:v>
                </c:pt>
                <c:pt idx="6">
                  <c:v>9</c:v>
                </c:pt>
              </c:numCache>
            </c:numRef>
          </c:val>
          <c:extLst>
            <c:ext xmlns:c16="http://schemas.microsoft.com/office/drawing/2014/chart" uri="{C3380CC4-5D6E-409C-BE32-E72D297353CC}">
              <c16:uniqueId val="{00000005-518F-434F-8136-5345FDFBAEBA}"/>
            </c:ext>
          </c:extLst>
        </c:ser>
        <c:dLbls>
          <c:showLegendKey val="0"/>
          <c:showVal val="0"/>
          <c:showCatName val="0"/>
          <c:showSerName val="0"/>
          <c:showPercent val="0"/>
          <c:showBubbleSize val="0"/>
          <c:showLeaderLines val="1"/>
        </c:dLbls>
        <c:firstSliceAng val="0"/>
        <c:holeSize val="50"/>
      </c:doughnutChart>
    </c:plotArea>
    <c:plotVisOnly val="1"/>
    <c:dispBlanksAs val="zero"/>
    <c:showDLblsOverMax val="0"/>
  </c:chart>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dLbls>
            <c:dLbl>
              <c:idx val="1"/>
              <c:layout>
                <c:manualLayout>
                  <c:x val="-3.333333333333334E-2"/>
                  <c:y val="1.3888888888888907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0-CBE6-4BD8-9C80-842D34F41C07}"/>
                </c:ext>
              </c:extLst>
            </c:dLbl>
            <c:dLbl>
              <c:idx val="2"/>
              <c:layout>
                <c:manualLayout>
                  <c:x val="-0.05"/>
                  <c:y val="-0.1435185185185185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CBE6-4BD8-9C80-842D34F41C07}"/>
                </c:ext>
              </c:extLst>
            </c:dLbl>
            <c:dLbl>
              <c:idx val="3"/>
              <c:layout>
                <c:manualLayout>
                  <c:x val="3.333333333333334E-2"/>
                  <c:y val="-0.1388888888888889"/>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CBE6-4BD8-9C80-842D34F41C07}"/>
                </c:ext>
              </c:extLst>
            </c:dLbl>
            <c:numFmt formatCode="0.00%" sourceLinked="0"/>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Sheet2!$C$297:$F$297</c:f>
              <c:strCache>
                <c:ptCount val="4"/>
                <c:pt idx="0">
                  <c:v>2年以下</c:v>
                </c:pt>
                <c:pt idx="1">
                  <c:v>2-4年</c:v>
                </c:pt>
                <c:pt idx="2">
                  <c:v>4-6年</c:v>
                </c:pt>
                <c:pt idx="3">
                  <c:v>6年以上</c:v>
                </c:pt>
              </c:strCache>
            </c:strRef>
          </c:cat>
          <c:val>
            <c:numRef>
              <c:f>Sheet2!$C$298:$F$298</c:f>
              <c:numCache>
                <c:formatCode>General</c:formatCode>
                <c:ptCount val="4"/>
                <c:pt idx="0">
                  <c:v>2365</c:v>
                </c:pt>
                <c:pt idx="1">
                  <c:v>423</c:v>
                </c:pt>
                <c:pt idx="2">
                  <c:v>317</c:v>
                </c:pt>
                <c:pt idx="3">
                  <c:v>40</c:v>
                </c:pt>
              </c:numCache>
            </c:numRef>
          </c:val>
          <c:extLst>
            <c:ext xmlns:c16="http://schemas.microsoft.com/office/drawing/2014/chart" uri="{C3380CC4-5D6E-409C-BE32-E72D297353CC}">
              <c16:uniqueId val="{00000003-CBE6-4BD8-9C80-842D34F41C07}"/>
            </c:ext>
          </c:extLst>
        </c:ser>
        <c:dLbls>
          <c:showLegendKey val="0"/>
          <c:showVal val="1"/>
          <c:showCatName val="1"/>
          <c:showSerName val="0"/>
          <c:showPercent val="0"/>
          <c:showBubbleSize val="0"/>
          <c:showLeaderLines val="1"/>
        </c:dLbls>
        <c:firstSliceAng val="0"/>
        <c:holeSize val="50"/>
      </c:doughnutChart>
    </c:plotArea>
    <c:plotVisOnly val="1"/>
    <c:dispBlanksAs val="zero"/>
    <c:showDLblsOverMax val="0"/>
  </c:chart>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dLbls>
            <c:dLbl>
              <c:idx val="1"/>
              <c:layout>
                <c:manualLayout>
                  <c:x val="-3.333333333333334E-2"/>
                  <c:y val="1.3888888888888907E-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0-267E-4ED5-B816-A9D6D7D747C0}"/>
                </c:ext>
              </c:extLst>
            </c:dLbl>
            <c:dLbl>
              <c:idx val="2"/>
              <c:layout>
                <c:manualLayout>
                  <c:x val="-0.05"/>
                  <c:y val="-0.14351851851851852"/>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267E-4ED5-B816-A9D6D7D747C0}"/>
                </c:ext>
              </c:extLst>
            </c:dLbl>
            <c:dLbl>
              <c:idx val="3"/>
              <c:layout>
                <c:manualLayout>
                  <c:x val="3.333333333333334E-2"/>
                  <c:y val="-0.1388888888888889"/>
                </c:manualLayout>
              </c:layou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267E-4ED5-B816-A9D6D7D747C0}"/>
                </c:ext>
              </c:extLst>
            </c:dLbl>
            <c:numFmt formatCode="0.00%" sourceLinked="0"/>
            <c:spPr>
              <a:noFill/>
              <a:ln>
                <a:noFill/>
              </a:ln>
              <a:effectLst/>
            </c:spPr>
            <c:showLegendKey val="0"/>
            <c:showVal val="0"/>
            <c:showCatName val="1"/>
            <c:showSerName val="0"/>
            <c:showPercent val="1"/>
            <c:showBubbleSize val="0"/>
            <c:showLeaderLines val="1"/>
            <c:extLst>
              <c:ext xmlns:c15="http://schemas.microsoft.com/office/drawing/2012/chart" uri="{CE6537A1-D6FC-4f65-9D91-7224C49458BB}"/>
            </c:extLst>
          </c:dLbls>
          <c:cat>
            <c:strRef>
              <c:f>Sheet2!$C$297:$F$297</c:f>
              <c:strCache>
                <c:ptCount val="4"/>
                <c:pt idx="0">
                  <c:v>2年以下</c:v>
                </c:pt>
                <c:pt idx="1">
                  <c:v>2-4年</c:v>
                </c:pt>
                <c:pt idx="2">
                  <c:v>4-6年</c:v>
                </c:pt>
                <c:pt idx="3">
                  <c:v>6年以上</c:v>
                </c:pt>
              </c:strCache>
            </c:strRef>
          </c:cat>
          <c:val>
            <c:numRef>
              <c:f>Sheet2!$C$298:$F$298</c:f>
              <c:numCache>
                <c:formatCode>General</c:formatCode>
                <c:ptCount val="4"/>
                <c:pt idx="0">
                  <c:v>1706</c:v>
                </c:pt>
                <c:pt idx="1">
                  <c:v>546</c:v>
                </c:pt>
                <c:pt idx="2">
                  <c:v>164</c:v>
                </c:pt>
                <c:pt idx="3">
                  <c:v>6</c:v>
                </c:pt>
              </c:numCache>
            </c:numRef>
          </c:val>
          <c:extLst>
            <c:ext xmlns:c16="http://schemas.microsoft.com/office/drawing/2014/chart" uri="{C3380CC4-5D6E-409C-BE32-E72D297353CC}">
              <c16:uniqueId val="{00000003-267E-4ED5-B816-A9D6D7D747C0}"/>
            </c:ext>
          </c:extLst>
        </c:ser>
        <c:dLbls>
          <c:showLegendKey val="0"/>
          <c:showVal val="1"/>
          <c:showCatName val="1"/>
          <c:showSerName val="0"/>
          <c:showPercent val="0"/>
          <c:showBubbleSize val="0"/>
          <c:showLeaderLines val="1"/>
        </c:dLbls>
        <c:firstSliceAng val="0"/>
        <c:holeSize val="50"/>
      </c:doughnutChart>
    </c:plotArea>
    <c:plotVisOnly val="1"/>
    <c:dispBlanksAs val="zero"/>
    <c:showDLblsOverMax val="0"/>
  </c:chart>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r>
              <a:rPr lang="en-US"/>
              <a:t>3</a:t>
            </a:r>
            <a:r>
              <a:rPr lang="zh-CN"/>
              <a:t>月各品牌占比</a:t>
            </a:r>
          </a:p>
        </c:rich>
      </c:tx>
      <c:layout>
        <c:manualLayout>
          <c:xMode val="edge"/>
          <c:yMode val="edge"/>
          <c:x val="0.34888888888888886"/>
          <c:y val="4.4444444444444446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3B0-D140-BF21-8C8D5395AFB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3B0-D140-BF21-8C8D5395AFB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3B0-D140-BF21-8C8D5395AFB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3B0-D140-BF21-8C8D5395AFB5}"/>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33B0-D140-BF21-8C8D5395AFB5}"/>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33B0-D140-BF21-8C8D5395AFB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33B0-D140-BF21-8C8D5395AFB5}"/>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33B0-D140-BF21-8C8D5395AFB5}"/>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33B0-D140-BF21-8C8D5395AFB5}"/>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13-33B0-D140-BF21-8C8D5395AFB5}"/>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15-33B0-D140-BF21-8C8D5395AFB5}"/>
              </c:ext>
            </c:extLst>
          </c:dPt>
          <c:dLbls>
            <c:spPr>
              <a:noFill/>
              <a:ln>
                <a:noFill/>
              </a:ln>
              <a:effectLst/>
            </c:spPr>
            <c:txPr>
              <a:bodyPr rot="0" spcFirstLastPara="1" vertOverflow="ellipsis" vert="horz" wrap="square" anchor="ctr" anchorCtr="1"/>
              <a:lstStyle/>
              <a:p>
                <a:pPr>
                  <a:defRPr sz="900" b="0" i="0" u="none" strike="noStrike" kern="1200" baseline="0">
                    <a:solidFill>
                      <a:schemeClr val="bg1"/>
                    </a:solidFill>
                    <a:latin typeface="Microsoft YaHei" panose="020B0503020204020204" pitchFamily="34" charset="-122"/>
                    <a:ea typeface="Microsoft YaHei" panose="020B0503020204020204" pitchFamily="34" charset="-122"/>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Sheet1!$A$9:$A$19</c:f>
              <c:strCache>
                <c:ptCount val="11"/>
                <c:pt idx="0">
                  <c:v>大众</c:v>
                </c:pt>
                <c:pt idx="1">
                  <c:v>奥迪</c:v>
                </c:pt>
                <c:pt idx="2">
                  <c:v>宝马</c:v>
                </c:pt>
                <c:pt idx="3">
                  <c:v>奔驰</c:v>
                </c:pt>
                <c:pt idx="4">
                  <c:v>丰田</c:v>
                </c:pt>
                <c:pt idx="5">
                  <c:v>本田</c:v>
                </c:pt>
                <c:pt idx="6">
                  <c:v>别克</c:v>
                </c:pt>
                <c:pt idx="7">
                  <c:v>日产</c:v>
                </c:pt>
                <c:pt idx="8">
                  <c:v>现代</c:v>
                </c:pt>
                <c:pt idx="9">
                  <c:v>福特</c:v>
                </c:pt>
                <c:pt idx="10">
                  <c:v>其他</c:v>
                </c:pt>
              </c:strCache>
            </c:strRef>
          </c:cat>
          <c:val>
            <c:numRef>
              <c:f>Sheet1!$B$9:$B$19</c:f>
              <c:numCache>
                <c:formatCode>0.0%</c:formatCode>
                <c:ptCount val="11"/>
                <c:pt idx="0">
                  <c:v>0.2109375</c:v>
                </c:pt>
                <c:pt idx="1">
                  <c:v>0.125</c:v>
                </c:pt>
                <c:pt idx="2">
                  <c:v>0.1015625</c:v>
                </c:pt>
                <c:pt idx="3">
                  <c:v>9.375E-2</c:v>
                </c:pt>
                <c:pt idx="4">
                  <c:v>4.6875E-2</c:v>
                </c:pt>
                <c:pt idx="5">
                  <c:v>4.6875E-2</c:v>
                </c:pt>
                <c:pt idx="6">
                  <c:v>7.03125E-2</c:v>
                </c:pt>
                <c:pt idx="7">
                  <c:v>7.03125E-2</c:v>
                </c:pt>
                <c:pt idx="8">
                  <c:v>6.25E-2</c:v>
                </c:pt>
                <c:pt idx="9">
                  <c:v>3.125E-2</c:v>
                </c:pt>
                <c:pt idx="10">
                  <c:v>0.1328125</c:v>
                </c:pt>
              </c:numCache>
            </c:numRef>
          </c:val>
          <c:extLst>
            <c:ext xmlns:c16="http://schemas.microsoft.com/office/drawing/2014/chart" uri="{C3380CC4-5D6E-409C-BE32-E72D297353CC}">
              <c16:uniqueId val="{00000016-33B0-D140-BF21-8C8D5395AFB5}"/>
            </c:ext>
          </c:extLst>
        </c:ser>
        <c:dLbls>
          <c:showLegendKey val="0"/>
          <c:showVal val="0"/>
          <c:showCatName val="0"/>
          <c:showSerName val="0"/>
          <c:showPercent val="1"/>
          <c:showBubbleSize val="0"/>
          <c:showLeaderLines val="1"/>
        </c:dLbls>
        <c:firstSliceAng val="0"/>
      </c:pieChart>
      <c:spPr>
        <a:noFill/>
        <a:ln>
          <a:noFill/>
        </a:ln>
        <a:effectLst/>
      </c:spPr>
    </c:plotArea>
    <c:legend>
      <c:legendPos val="r"/>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FFFFFF">
        <a:alpha val="56078"/>
      </a:srgbClr>
    </a:solidFill>
    <a:ln w="9525" cap="flat" cmpd="sng" algn="ctr">
      <a:noFill/>
      <a:round/>
    </a:ln>
    <a:effectLst/>
  </c:spPr>
  <c:txPr>
    <a:bodyPr/>
    <a:lstStyle/>
    <a:p>
      <a:pPr>
        <a:defRPr>
          <a:latin typeface="Microsoft YaHei" panose="020B0503020204020204" pitchFamily="34" charset="-122"/>
          <a:ea typeface="Microsoft YaHei" panose="020B0503020204020204" pitchFamily="34" charset="-122"/>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753031345032147E-2"/>
          <c:y val="9.6065136701193807E-2"/>
          <c:w val="0.86459578046613517"/>
          <c:h val="0.69883226648922769"/>
        </c:manualLayout>
      </c:layout>
      <c:barChart>
        <c:barDir val="col"/>
        <c:grouping val="clustered"/>
        <c:varyColors val="0"/>
        <c:ser>
          <c:idx val="0"/>
          <c:order val="0"/>
          <c:tx>
            <c:strRef>
              <c:f>'2019年3月'!$D$219</c:f>
              <c:strCache>
                <c:ptCount val="1"/>
                <c:pt idx="0">
                  <c:v>2018年交易量</c:v>
                </c:pt>
              </c:strCache>
            </c:strRef>
          </c:tx>
          <c:spPr>
            <a:solidFill>
              <a:schemeClr val="accent1"/>
            </a:solidFill>
            <a:ln>
              <a:noFill/>
            </a:ln>
            <a:effectLst/>
          </c:spPr>
          <c:invertIfNegative val="0"/>
          <c:dLbls>
            <c:dLbl>
              <c:idx val="0"/>
              <c:layout>
                <c:manualLayout>
                  <c:x val="-9.2816784782724752E-3"/>
                  <c:y val="-6.404342446746254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ADE-417B-B107-60DE7CAC8D78}"/>
                </c:ext>
              </c:extLst>
            </c:dLbl>
            <c:dLbl>
              <c:idx val="1"/>
              <c:layout>
                <c:manualLayout>
                  <c:x val="-2.0110303369590347E-2"/>
                  <c:y val="-3.20217122337312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ADE-417B-B107-60DE7CAC8D78}"/>
                </c:ext>
              </c:extLst>
            </c:dLbl>
            <c:dLbl>
              <c:idx val="2"/>
              <c:layout>
                <c:manualLayout>
                  <c:x val="-1.8563356956544937E-2"/>
                  <c:y val="6.404342446746254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ADE-417B-B107-60DE7CAC8D78}"/>
                </c:ext>
              </c:extLst>
            </c:dLbl>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'2019年3月'!$C$220:$C$231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'2019年3月'!$D$220:$D$231</c:f>
              <c:numCache>
                <c:formatCode>0.00</c:formatCode>
                <c:ptCount val="12"/>
                <c:pt idx="0">
                  <c:v>118.84</c:v>
                </c:pt>
                <c:pt idx="1">
                  <c:v>79.400000000000006</c:v>
                </c:pt>
                <c:pt idx="2">
                  <c:v>120.92</c:v>
                </c:pt>
                <c:pt idx="3">
                  <c:v>115.12</c:v>
                </c:pt>
                <c:pt idx="4">
                  <c:v>120.3</c:v>
                </c:pt>
                <c:pt idx="5">
                  <c:v>105.67</c:v>
                </c:pt>
                <c:pt idx="6">
                  <c:v>113.65</c:v>
                </c:pt>
                <c:pt idx="7">
                  <c:v>118.77</c:v>
                </c:pt>
                <c:pt idx="8">
                  <c:v>122.06</c:v>
                </c:pt>
                <c:pt idx="9">
                  <c:v>118.18</c:v>
                </c:pt>
                <c:pt idx="10">
                  <c:v>127.57</c:v>
                </c:pt>
                <c:pt idx="11">
                  <c:v>121.72</c:v>
                </c:pt>
              </c:numCache>
            </c:numRef>
          </c:val>
          <c:extLst>
            <c:ext xmlns:c16="http://schemas.microsoft.com/office/drawing/2014/chart" uri="{C3380CC4-5D6E-409C-BE32-E72D297353CC}">
              <c16:uniqueId val="{00000000-2ADE-417B-B107-60DE7CAC8D78}"/>
            </c:ext>
          </c:extLst>
        </c:ser>
        <c:ser>
          <c:idx val="1"/>
          <c:order val="1"/>
          <c:tx>
            <c:strRef>
              <c:f>'2019年3月'!$E$219</c:f>
              <c:strCache>
                <c:ptCount val="1"/>
                <c:pt idx="0">
                  <c:v>2019年交易量</c:v>
                </c:pt>
              </c:strCache>
            </c:strRef>
          </c:tx>
          <c:spPr>
            <a:solidFill>
              <a:srgbClr val="70AD47"/>
            </a:solidFill>
            <a:ln>
              <a:noFill/>
            </a:ln>
            <a:effectLst/>
          </c:spPr>
          <c:invertIfNegative val="0"/>
          <c:dLbls>
            <c:dLbl>
              <c:idx val="0"/>
              <c:layout>
                <c:manualLayout>
                  <c:x val="2.6298089021771991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ADE-417B-B107-60DE7CAC8D78}"/>
                </c:ext>
              </c:extLst>
            </c:dLbl>
            <c:dLbl>
              <c:idx val="1"/>
              <c:layout>
                <c:manualLayout>
                  <c:x val="1.8563356956544937E-2"/>
                  <c:y val="-1.1741158850832507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ADE-417B-B107-60DE7CAC8D78}"/>
                </c:ext>
              </c:extLst>
            </c:dLbl>
            <c:dLbl>
              <c:idx val="2"/>
              <c:layout>
                <c:manualLayout>
                  <c:x val="2.011030336959034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ADE-417B-B107-60DE7CAC8D78}"/>
                </c:ext>
              </c:extLst>
            </c:dLbl>
            <c:spPr>
              <a:solidFill>
                <a:schemeClr val="lt1"/>
              </a:solidFill>
              <a:ln w="12700" cap="flat" cmpd="sng" algn="ctr">
                <a:solidFill>
                  <a:schemeClr val="dk1"/>
                </a:solidFill>
                <a:prstDash val="solid"/>
                <a:miter lim="800000"/>
              </a:ln>
              <a:effectLst/>
            </c:spPr>
            <c:txPr>
              <a:bodyPr wrap="square" lIns="38100" tIns="19050" rIns="38100" bIns="19050" anchor="ctr">
                <a:spAutoFit/>
              </a:bodyPr>
              <a:lstStyle/>
              <a:p>
                <a:pPr>
                  <a:defRPr b="1">
                    <a:solidFill>
                      <a:schemeClr val="dk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'2019年3月'!$C$220:$C$231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'2019年3月'!$E$220:$E$231</c:f>
              <c:numCache>
                <c:formatCode>0.00</c:formatCode>
                <c:ptCount val="12"/>
                <c:pt idx="0">
                  <c:v>119.78</c:v>
                </c:pt>
                <c:pt idx="1">
                  <c:v>80.73</c:v>
                </c:pt>
                <c:pt idx="2">
                  <c:v>125.06</c:v>
                </c:pt>
              </c:numCache>
            </c:numRef>
          </c:val>
          <c:extLst>
            <c:ext xmlns:c16="http://schemas.microsoft.com/office/drawing/2014/chart" uri="{C3380CC4-5D6E-409C-BE32-E72D297353CC}">
              <c16:uniqueId val="{00000001-2ADE-417B-B107-60DE7CAC8D78}"/>
            </c:ext>
          </c:extLst>
        </c:ser>
        <c:dLbls>
          <c:showLegendKey val="0"/>
          <c:showVal val="1"/>
          <c:showCatName val="0"/>
          <c:showSerName val="0"/>
          <c:showPercent val="0"/>
          <c:showBubbleSize val="0"/>
        </c:dLbls>
        <c:gapWidth val="219"/>
        <c:overlap val="-27"/>
        <c:axId val="921215936"/>
        <c:axId val="921216328"/>
      </c:barChart>
      <c:lineChart>
        <c:grouping val="standard"/>
        <c:varyColors val="0"/>
        <c:ser>
          <c:idx val="2"/>
          <c:order val="2"/>
          <c:tx>
            <c:strRef>
              <c:f>'2019年3月'!$F$219</c:f>
              <c:strCache>
                <c:ptCount val="1"/>
                <c:pt idx="0">
                  <c:v>月度同比增长率</c:v>
                </c:pt>
              </c:strCache>
            </c:strRef>
          </c:tx>
          <c:spPr>
            <a:ln w="28575" cap="rnd" cmpd="sng" algn="ctr">
              <a:solidFill>
                <a:srgbClr val="FFC000"/>
              </a:solidFill>
              <a:prstDash val="solid"/>
              <a:round/>
            </a:ln>
            <a:effectLst/>
          </c:spPr>
          <c:marker>
            <c:symbol val="circle"/>
            <c:size val="5"/>
            <c:spPr>
              <a:solidFill>
                <a:srgbClr val="FFC000"/>
              </a:solidFill>
              <a:ln w="9525" cap="flat" cmpd="sng" algn="ctr">
                <a:solidFill>
                  <a:srgbClr val="FFC000"/>
                </a:solidFill>
                <a:prstDash val="solid"/>
                <a:round/>
              </a:ln>
              <a:effectLst/>
            </c:spPr>
          </c:marker>
          <c:dLbls>
            <c:spPr>
              <a:noFill/>
              <a:ln>
                <a:noFill/>
              </a:ln>
              <a:effectLst/>
            </c:spPr>
            <c:txPr>
              <a:bodyPr wrap="square" lIns="38100" tIns="19050" rIns="38100" bIns="19050" anchor="ctr">
                <a:spAutoFit/>
              </a:bodyPr>
              <a:lstStyle/>
              <a:p>
                <a:pPr>
                  <a:defRPr b="1"/>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'2019年3月'!$C$220:$C$231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'2019年3月'!$F$220:$F$231</c:f>
              <c:numCache>
                <c:formatCode>0.00%</c:formatCode>
                <c:ptCount val="12"/>
                <c:pt idx="0">
                  <c:v>7.9097946819252588E-3</c:v>
                </c:pt>
                <c:pt idx="1">
                  <c:v>1.6750629722921892E-2</c:v>
                </c:pt>
                <c:pt idx="2">
                  <c:v>3.4237512404895802E-2</c:v>
                </c:pt>
              </c:numCache>
            </c:numRef>
          </c:val>
          <c:smooth val="0"/>
          <c:extLst>
            <c:ext xmlns:c16="http://schemas.microsoft.com/office/drawing/2014/chart" uri="{C3380CC4-5D6E-409C-BE32-E72D297353CC}">
              <c16:uniqueId val="{00000002-2ADE-417B-B107-60DE7CAC8D78}"/>
            </c:ext>
          </c:extLst>
        </c:ser>
        <c:dLbls>
          <c:showLegendKey val="0"/>
          <c:showVal val="1"/>
          <c:showCatName val="0"/>
          <c:showSerName val="0"/>
          <c:showPercent val="0"/>
          <c:showBubbleSize val="0"/>
        </c:dLbls>
        <c:marker val="1"/>
        <c:smooth val="0"/>
        <c:axId val="921216720"/>
        <c:axId val="921217112"/>
      </c:lineChart>
      <c:catAx>
        <c:axId val="921215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21216328"/>
        <c:crosses val="autoZero"/>
        <c:auto val="1"/>
        <c:lblAlgn val="ctr"/>
        <c:lblOffset val="100"/>
        <c:noMultiLvlLbl val="0"/>
      </c:catAx>
      <c:valAx>
        <c:axId val="921216328"/>
        <c:scaling>
          <c:orientation val="minMax"/>
          <c:max val="150"/>
          <c:min val="60"/>
        </c:scaling>
        <c:delete val="0"/>
        <c:axPos val="l"/>
        <c:numFmt formatCode="General" sourceLinked="0"/>
        <c:majorTickMark val="none"/>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21215936"/>
        <c:crosses val="autoZero"/>
        <c:crossBetween val="between"/>
      </c:valAx>
      <c:catAx>
        <c:axId val="921216720"/>
        <c:scaling>
          <c:orientation val="minMax"/>
        </c:scaling>
        <c:delete val="1"/>
        <c:axPos val="b"/>
        <c:numFmt formatCode="General" sourceLinked="1"/>
        <c:majorTickMark val="out"/>
        <c:minorTickMark val="none"/>
        <c:tickLblPos val="none"/>
        <c:crossAx val="921217112"/>
        <c:crosses val="autoZero"/>
        <c:auto val="1"/>
        <c:lblAlgn val="ctr"/>
        <c:lblOffset val="100"/>
        <c:noMultiLvlLbl val="0"/>
      </c:catAx>
      <c:valAx>
        <c:axId val="921217112"/>
        <c:scaling>
          <c:orientation val="minMax"/>
          <c:max val="0.5"/>
          <c:min val="-0.30000000000000004"/>
        </c:scaling>
        <c:delete val="0"/>
        <c:axPos val="r"/>
        <c:numFmt formatCode="0%" sourceLinked="0"/>
        <c:majorTickMark val="out"/>
        <c:minorTickMark val="none"/>
        <c:tickLblPos val="nextTo"/>
        <c:spPr>
          <a:noFill/>
          <a:ln w="6350" cap="flat" cmpd="sng" algn="ctr">
            <a:noFill/>
            <a:prstDash val="solid"/>
            <a:round/>
          </a:ln>
          <a:effectLst/>
        </c:spPr>
        <c:txPr>
          <a:bodyPr rot="-6000000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21216720"/>
        <c:crosses val="max"/>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9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prstDash val="solid"/>
      <a:round/>
    </a:ln>
    <a:effectLst/>
  </c:spPr>
  <c:txPr>
    <a:bodyPr/>
    <a:lstStyle/>
    <a:p>
      <a:pPr>
        <a:defRPr lang="zh-CN"/>
      </a:pPr>
      <a:endParaRPr lang="zh-CN"/>
    </a:p>
  </c:txPr>
  <c:externalData r:id="rId1">
    <c:autoUpdate val="0"/>
  </c:externalData>
  <c:userShapes r:id="rId2"/>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none" spc="50" normalizeH="0" baseline="0">
                <a:solidFill>
                  <a:schemeClr val="tx1">
                    <a:lumMod val="65000"/>
                    <a:lumOff val="35000"/>
                  </a:schemeClr>
                </a:solidFill>
                <a:latin typeface="Microsoft YaHei" panose="020B0503020204020204" pitchFamily="34" charset="-122"/>
                <a:ea typeface="Microsoft YaHei" panose="020B0503020204020204" pitchFamily="34" charset="-122"/>
                <a:cs typeface="+mj-cs"/>
              </a:defRPr>
            </a:pPr>
            <a:r>
              <a:rPr lang="en-US" b="1"/>
              <a:t>3</a:t>
            </a:r>
            <a:r>
              <a:rPr lang="zh-CN" b="1"/>
              <a:t>月价格区间占比</a:t>
            </a:r>
          </a:p>
        </c:rich>
      </c:tx>
      <c:overlay val="0"/>
      <c:spPr>
        <a:noFill/>
        <a:ln>
          <a:noFill/>
        </a:ln>
        <a:effectLst/>
      </c:spPr>
      <c:txPr>
        <a:bodyPr rot="0" spcFirstLastPara="1" vertOverflow="ellipsis" vert="horz" wrap="square" anchor="ctr" anchorCtr="1"/>
        <a:lstStyle/>
        <a:p>
          <a:pPr>
            <a:defRPr sz="1600" b="1" i="0" u="none" strike="noStrike" kern="1200" cap="none" spc="50" normalizeH="0" baseline="0">
              <a:solidFill>
                <a:schemeClr val="tx1">
                  <a:lumMod val="65000"/>
                  <a:lumOff val="35000"/>
                </a:schemeClr>
              </a:solidFill>
              <a:latin typeface="Microsoft YaHei" panose="020B0503020204020204" pitchFamily="34" charset="-122"/>
              <a:ea typeface="Microsoft YaHei" panose="020B0503020204020204" pitchFamily="34" charset="-122"/>
              <a:cs typeface="+mj-cs"/>
            </a:defRPr>
          </a:pPr>
          <a:endParaRPr lang="zh-CN"/>
        </a:p>
      </c:txPr>
    </c:title>
    <c:autoTitleDeleted val="0"/>
    <c:plotArea>
      <c:layout/>
      <c:barChart>
        <c:barDir val="col"/>
        <c:grouping val="clustered"/>
        <c:varyColors val="0"/>
        <c:ser>
          <c:idx val="0"/>
          <c:order val="0"/>
          <c:tx>
            <c:strRef>
              <c:f>Sheet1!$B$28</c:f>
              <c:strCache>
                <c:ptCount val="1"/>
                <c:pt idx="0">
                  <c:v>占比</c:v>
                </c:pt>
              </c:strCache>
            </c:strRef>
          </c:tx>
          <c:spPr>
            <a:solidFill>
              <a:schemeClr val="accent1">
                <a:alpha val="70000"/>
              </a:schemeClr>
            </a:solidFill>
            <a:ln>
              <a:noFill/>
            </a:ln>
            <a:effectLst/>
          </c:spPr>
          <c:invertIfNegative val="0"/>
          <c:cat>
            <c:strRef>
              <c:f>Sheet1!$A$29:$A$33</c:f>
              <c:strCache>
                <c:ptCount val="5"/>
                <c:pt idx="0">
                  <c:v>0-5万</c:v>
                </c:pt>
                <c:pt idx="1">
                  <c:v>5-10万</c:v>
                </c:pt>
                <c:pt idx="2">
                  <c:v>10-20万</c:v>
                </c:pt>
                <c:pt idx="3">
                  <c:v>20-50万</c:v>
                </c:pt>
                <c:pt idx="4">
                  <c:v>50万以上</c:v>
                </c:pt>
              </c:strCache>
            </c:strRef>
          </c:cat>
          <c:val>
            <c:numRef>
              <c:f>Sheet1!$B$29:$B$33</c:f>
              <c:numCache>
                <c:formatCode>0.00%</c:formatCode>
                <c:ptCount val="5"/>
                <c:pt idx="0">
                  <c:v>9.2999999999999999E-2</c:v>
                </c:pt>
                <c:pt idx="1">
                  <c:v>0.24</c:v>
                </c:pt>
                <c:pt idx="2">
                  <c:v>0.34899999999999998</c:v>
                </c:pt>
                <c:pt idx="3">
                  <c:v>0.25580000000000003</c:v>
                </c:pt>
                <c:pt idx="4">
                  <c:v>5.4300000000000001E-2</c:v>
                </c:pt>
              </c:numCache>
            </c:numRef>
          </c:val>
          <c:extLst>
            <c:ext xmlns:c16="http://schemas.microsoft.com/office/drawing/2014/chart" uri="{C3380CC4-5D6E-409C-BE32-E72D297353CC}">
              <c16:uniqueId val="{00000000-DF2D-6E4E-BED9-0F48B4687595}"/>
            </c:ext>
          </c:extLst>
        </c:ser>
        <c:dLbls>
          <c:showLegendKey val="0"/>
          <c:showVal val="0"/>
          <c:showCatName val="0"/>
          <c:showSerName val="0"/>
          <c:showPercent val="0"/>
          <c:showBubbleSize val="0"/>
        </c:dLbls>
        <c:gapWidth val="80"/>
        <c:overlap val="25"/>
        <c:axId val="648918080"/>
        <c:axId val="690016016"/>
      </c:barChart>
      <c:catAx>
        <c:axId val="648918080"/>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cap="none" spc="20" normalizeH="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690016016"/>
        <c:crosses val="autoZero"/>
        <c:auto val="1"/>
        <c:lblAlgn val="ctr"/>
        <c:lblOffset val="100"/>
        <c:noMultiLvlLbl val="0"/>
      </c:catAx>
      <c:valAx>
        <c:axId val="690016016"/>
        <c:scaling>
          <c:orientation val="minMax"/>
        </c:scaling>
        <c:delete val="0"/>
        <c:axPos val="l"/>
        <c:majorGridlines>
          <c:spPr>
            <a:ln w="9525" cap="flat" cmpd="sng" algn="ctr">
              <a:solidFill>
                <a:schemeClr val="tx1">
                  <a:lumMod val="5000"/>
                  <a:lumOff val="9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spc="2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64891808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noFill/>
      <a:round/>
    </a:ln>
    <a:effectLst/>
  </c:spPr>
  <c:txPr>
    <a:bodyPr/>
    <a:lstStyle/>
    <a:p>
      <a:pPr>
        <a:defRPr>
          <a:latin typeface="Microsoft YaHei" panose="020B0503020204020204" pitchFamily="34" charset="-122"/>
          <a:ea typeface="Microsoft YaHei" panose="020B0503020204020204" pitchFamily="34" charset="-122"/>
        </a:defRPr>
      </a:pPr>
      <a:endParaRPr lang="zh-CN"/>
    </a:p>
  </c:txPr>
  <c:externalData r:id="rId3">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r>
              <a:rPr lang="en-US"/>
              <a:t>3</a:t>
            </a:r>
            <a:r>
              <a:rPr lang="zh-CN"/>
              <a:t>月车龄占比</a:t>
            </a: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title>
    <c:autoTitleDeleted val="0"/>
    <c:plotArea>
      <c:layout/>
      <c:lineChart>
        <c:grouping val="standard"/>
        <c:varyColors val="0"/>
        <c:ser>
          <c:idx val="0"/>
          <c:order val="0"/>
          <c:tx>
            <c:strRef>
              <c:f>Sheet1!$B$45</c:f>
              <c:strCache>
                <c:ptCount val="1"/>
                <c:pt idx="0">
                  <c:v>占比</c:v>
                </c:pt>
              </c:strCache>
            </c:strRef>
          </c:tx>
          <c:spPr>
            <a:ln w="22225" cap="rnd">
              <a:solidFill>
                <a:schemeClr val="accent1"/>
              </a:solidFill>
              <a:round/>
            </a:ln>
            <a:effectLst/>
          </c:spPr>
          <c:marker>
            <c:symbol val="diamond"/>
            <c:size val="6"/>
            <c:spPr>
              <a:solidFill>
                <a:schemeClr val="accent1"/>
              </a:solidFill>
              <a:ln w="9525">
                <a:solidFill>
                  <a:schemeClr val="accent1"/>
                </a:solidFill>
                <a:round/>
              </a:ln>
              <a:effectLst/>
            </c:spPr>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icrosoft YaHei" panose="020B0503020204020204" pitchFamily="34" charset="-122"/>
                    <a:ea typeface="Microsoft YaHei"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Sheet1!$A$46:$A$53</c:f>
              <c:strCache>
                <c:ptCount val="8"/>
                <c:pt idx="0">
                  <c:v>1年</c:v>
                </c:pt>
                <c:pt idx="1">
                  <c:v>2年</c:v>
                </c:pt>
                <c:pt idx="2">
                  <c:v>3年</c:v>
                </c:pt>
                <c:pt idx="3">
                  <c:v>4年</c:v>
                </c:pt>
                <c:pt idx="4">
                  <c:v>5年</c:v>
                </c:pt>
                <c:pt idx="5">
                  <c:v>6年</c:v>
                </c:pt>
                <c:pt idx="6">
                  <c:v>7年</c:v>
                </c:pt>
                <c:pt idx="7">
                  <c:v>8年及以上</c:v>
                </c:pt>
              </c:strCache>
            </c:strRef>
          </c:cat>
          <c:val>
            <c:numRef>
              <c:f>Sheet1!$B$46:$B$53</c:f>
              <c:numCache>
                <c:formatCode>0.0%</c:formatCode>
                <c:ptCount val="8"/>
                <c:pt idx="0">
                  <c:v>7.8125E-2</c:v>
                </c:pt>
                <c:pt idx="1">
                  <c:v>0.1640625</c:v>
                </c:pt>
                <c:pt idx="2">
                  <c:v>0.2109375</c:v>
                </c:pt>
                <c:pt idx="3">
                  <c:v>0.140625</c:v>
                </c:pt>
                <c:pt idx="4">
                  <c:v>0.1171875</c:v>
                </c:pt>
                <c:pt idx="5">
                  <c:v>0.15625</c:v>
                </c:pt>
                <c:pt idx="6">
                  <c:v>8.59375E-2</c:v>
                </c:pt>
                <c:pt idx="7">
                  <c:v>3.90625E-2</c:v>
                </c:pt>
              </c:numCache>
            </c:numRef>
          </c:val>
          <c:smooth val="0"/>
          <c:extLst>
            <c:ext xmlns:c16="http://schemas.microsoft.com/office/drawing/2014/chart" uri="{C3380CC4-5D6E-409C-BE32-E72D297353CC}">
              <c16:uniqueId val="{00000000-DA0C-1D43-9B3A-EADE1FE4E465}"/>
            </c:ext>
          </c:extLst>
        </c:ser>
        <c:dLbls>
          <c:showLegendKey val="0"/>
          <c:showVal val="0"/>
          <c:showCatName val="0"/>
          <c:showSerName val="0"/>
          <c:showPercent val="0"/>
          <c:showBubbleSize val="0"/>
        </c:dLbls>
        <c:marker val="1"/>
        <c:smooth val="0"/>
        <c:axId val="688631328"/>
        <c:axId val="692689376"/>
      </c:lineChart>
      <c:catAx>
        <c:axId val="688631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cap="all" spc="120" normalizeH="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692689376"/>
        <c:crosses val="autoZero"/>
        <c:auto val="1"/>
        <c:lblAlgn val="ctr"/>
        <c:lblOffset val="100"/>
        <c:noMultiLvlLbl val="0"/>
      </c:catAx>
      <c:valAx>
        <c:axId val="692689376"/>
        <c:scaling>
          <c:orientation val="minMax"/>
        </c:scaling>
        <c:delete val="0"/>
        <c:axPos val="l"/>
        <c:majorGridlines>
          <c:spPr>
            <a:ln w="9525" cap="flat" cmpd="sng" algn="ctr">
              <a:solidFill>
                <a:schemeClr val="tx1">
                  <a:lumMod val="15000"/>
                  <a:lumOff val="85000"/>
                </a:schemeClr>
              </a:solidFill>
              <a:round/>
            </a:ln>
            <a:effectLst/>
          </c:spPr>
        </c:majorGridlines>
        <c:title>
          <c:overlay val="0"/>
          <c:spPr>
            <a:noFill/>
            <a:ln>
              <a:noFill/>
            </a:ln>
            <a:effectLst/>
          </c:spPr>
          <c:txPr>
            <a:bodyPr rot="-5400000" spcFirstLastPara="1" vertOverflow="ellipsis" vert="horz" wrap="square" anchor="ctr" anchorCtr="1"/>
            <a:lstStyle/>
            <a:p>
              <a:pPr>
                <a:defRPr sz="900" b="0" i="0" u="none" strike="noStrike" kern="1200" cap="all"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title>
        <c:numFmt formatCode="0.0%"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688631328"/>
        <c:crosses val="autoZero"/>
        <c:crossBetween val="between"/>
      </c:valAx>
      <c:dTable>
        <c:showHorzBorder val="1"/>
        <c:showVertBorder val="1"/>
        <c:showOutline val="1"/>
        <c:showKeys val="1"/>
        <c:spPr>
          <a:noFill/>
          <a:ln w="9525">
            <a:solidFill>
              <a:schemeClr val="tx1">
                <a:lumMod val="15000"/>
                <a:lumOff val="85000"/>
              </a:schemeClr>
            </a:solidFill>
          </a:ln>
          <a:effectLst/>
        </c:spPr>
        <c:txPr>
          <a:bodyPr rot="0" spcFirstLastPara="1" vertOverflow="ellipsis" vert="horz" wrap="square" anchor="ctr" anchorCtr="1"/>
          <a:lstStyle/>
          <a:p>
            <a:pPr rtl="0">
              <a:defRPr sz="9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noFill/>
      <a:round/>
    </a:ln>
    <a:effectLst/>
  </c:spPr>
  <c:txPr>
    <a:bodyPr/>
    <a:lstStyle/>
    <a:p>
      <a:pPr>
        <a:defRPr>
          <a:latin typeface="Microsoft YaHei" panose="020B0503020204020204" pitchFamily="34" charset="-122"/>
          <a:ea typeface="Microsoft YaHei" panose="020B0503020204020204" pitchFamily="34" charset="-122"/>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200" b="0" i="0" u="none" strike="noStrike" kern="1200" cap="all" baseline="0">
                <a:solidFill>
                  <a:schemeClr val="tx1"/>
                </a:solidFill>
                <a:latin typeface="微软雅黑" panose="020B0503020204020204" pitchFamily="34" charset="-122"/>
                <a:ea typeface="微软雅黑" panose="020B0503020204020204" pitchFamily="34" charset="-122"/>
                <a:cs typeface="+mn-cs"/>
              </a:defRPr>
            </a:pPr>
            <a:r>
              <a:rPr lang="en-US" altLang="zh-CN" sz="1200" b="1" i="0" baseline="0" dirty="0">
                <a:solidFill>
                  <a:schemeClr val="tx1"/>
                </a:solidFill>
                <a:effectLst/>
              </a:rPr>
              <a:t>2019</a:t>
            </a:r>
            <a:r>
              <a:rPr lang="zh-CN" altLang="zh-CN" sz="1200" b="1" i="0" baseline="0" dirty="0">
                <a:solidFill>
                  <a:schemeClr val="tx1"/>
                </a:solidFill>
                <a:effectLst/>
              </a:rPr>
              <a:t>年</a:t>
            </a:r>
            <a:r>
              <a:rPr lang="en-US" altLang="zh-CN" sz="1200" b="1" i="0" baseline="0" dirty="0">
                <a:solidFill>
                  <a:schemeClr val="tx1"/>
                </a:solidFill>
                <a:effectLst/>
              </a:rPr>
              <a:t>2</a:t>
            </a:r>
            <a:r>
              <a:rPr lang="zh-CN" altLang="en-US" sz="1200" b="1" i="0" baseline="0" dirty="0">
                <a:solidFill>
                  <a:schemeClr val="tx1"/>
                </a:solidFill>
                <a:effectLst/>
              </a:rPr>
              <a:t>月</a:t>
            </a:r>
            <a:r>
              <a:rPr lang="zh-CN" altLang="zh-CN" sz="1200" b="1" i="0" baseline="0" dirty="0">
                <a:solidFill>
                  <a:schemeClr val="tx1"/>
                </a:solidFill>
                <a:effectLst/>
              </a:rPr>
              <a:t>使用年限</a:t>
            </a:r>
            <a:r>
              <a:rPr lang="zh-CN" altLang="en-US" sz="1200" b="1" i="0" baseline="0" dirty="0">
                <a:solidFill>
                  <a:schemeClr val="tx1"/>
                </a:solidFill>
                <a:effectLst/>
              </a:rPr>
              <a:t>交易量分布</a:t>
            </a:r>
            <a:endParaRPr lang="zh-CN" altLang="zh-CN" sz="1200" b="1" dirty="0">
              <a:solidFill>
                <a:schemeClr val="tx1"/>
              </a:solidFill>
              <a:effectLst/>
            </a:endParaRPr>
          </a:p>
        </c:rich>
      </c:tx>
      <c:layout>
        <c:manualLayout>
          <c:xMode val="edge"/>
          <c:yMode val="edge"/>
          <c:x val="0.16221671879045013"/>
          <c:y val="2.5948764653652222E-2"/>
        </c:manualLayout>
      </c:layout>
      <c:overlay val="0"/>
      <c:spPr>
        <a:noFill/>
        <a:ln w="25400">
          <a:noFill/>
        </a:ln>
      </c:spPr>
    </c:title>
    <c:autoTitleDeleted val="0"/>
    <c:plotArea>
      <c:layout>
        <c:manualLayout>
          <c:layoutTarget val="inner"/>
          <c:xMode val="edge"/>
          <c:yMode val="edge"/>
          <c:x val="0.20903681772832602"/>
          <c:y val="0.28960423305781607"/>
          <c:w val="0.54167020509007546"/>
          <c:h val="0.57113427165084218"/>
        </c:manualLayout>
      </c:layout>
      <c:doughnutChart>
        <c:varyColors val="1"/>
        <c:ser>
          <c:idx val="0"/>
          <c:order val="0"/>
          <c:tx>
            <c:strRef>
              <c:f>'2018年12月'!$C$191</c:f>
              <c:strCache>
                <c:ptCount val="1"/>
                <c:pt idx="0">
                  <c:v>交易数量</c:v>
                </c:pt>
              </c:strCache>
            </c:strRef>
          </c:tx>
          <c:dPt>
            <c:idx val="0"/>
            <c:bubble3D val="0"/>
            <c:extLst>
              <c:ext xmlns:c16="http://schemas.microsoft.com/office/drawing/2014/chart" uri="{C3380CC4-5D6E-409C-BE32-E72D297353CC}">
                <c16:uniqueId val="{00000000-C187-43BF-8F3B-137D993C8B55}"/>
              </c:ext>
            </c:extLst>
          </c:dPt>
          <c:dPt>
            <c:idx val="1"/>
            <c:bubble3D val="0"/>
            <c:extLst>
              <c:ext xmlns:c16="http://schemas.microsoft.com/office/drawing/2014/chart" uri="{C3380CC4-5D6E-409C-BE32-E72D297353CC}">
                <c16:uniqueId val="{00000001-C187-43BF-8F3B-137D993C8B55}"/>
              </c:ext>
            </c:extLst>
          </c:dPt>
          <c:dPt>
            <c:idx val="2"/>
            <c:bubble3D val="0"/>
            <c:extLst>
              <c:ext xmlns:c16="http://schemas.microsoft.com/office/drawing/2014/chart" uri="{C3380CC4-5D6E-409C-BE32-E72D297353CC}">
                <c16:uniqueId val="{00000002-C187-43BF-8F3B-137D993C8B55}"/>
              </c:ext>
            </c:extLst>
          </c:dPt>
          <c:dPt>
            <c:idx val="3"/>
            <c:bubble3D val="0"/>
            <c:extLst>
              <c:ext xmlns:c16="http://schemas.microsoft.com/office/drawing/2014/chart" uri="{C3380CC4-5D6E-409C-BE32-E72D297353CC}">
                <c16:uniqueId val="{00000003-C187-43BF-8F3B-137D993C8B55}"/>
              </c:ext>
            </c:extLst>
          </c:dPt>
          <c:dLbls>
            <c:dLbl>
              <c:idx val="0"/>
              <c:layout>
                <c:manualLayout>
                  <c:x val="0.1948905461197365"/>
                  <c:y val="-9.3400016563403424E-2"/>
                </c:manualLayout>
              </c:layout>
              <c:spPr>
                <a:noFill/>
                <a:ln>
                  <a:noFill/>
                </a:ln>
                <a:effectLst/>
              </c:spPr>
              <c:txPr>
                <a:bodyPr rot="0" spcFirstLastPara="0" vertOverflow="ellipsis" vert="horz" wrap="square" lIns="38100" tIns="19050" rIns="38100" bIns="19050" anchor="ctr" anchorCtr="0">
                  <a:noAutofit/>
                </a:bodyPr>
                <a:lstStyle/>
                <a:p>
                  <a:pPr algn="l">
                    <a:defRPr lang="zh-CN" sz="105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4719644929084398"/>
                      <c:h val="0.13479976061653454"/>
                    </c:manualLayout>
                  </c15:layout>
                </c:ext>
                <c:ext xmlns:c16="http://schemas.microsoft.com/office/drawing/2014/chart" uri="{C3380CC4-5D6E-409C-BE32-E72D297353CC}">
                  <c16:uniqueId val="{00000000-C187-43BF-8F3B-137D993C8B55}"/>
                </c:ext>
              </c:extLst>
            </c:dLbl>
            <c:dLbl>
              <c:idx val="1"/>
              <c:layout>
                <c:manualLayout>
                  <c:x val="3.0511550104136701E-2"/>
                  <c:y val="0.11410251323337026"/>
                </c:manualLayout>
              </c:layout>
              <c:spPr>
                <a:noFill/>
                <a:ln>
                  <a:noFill/>
                </a:ln>
                <a:effectLst/>
              </c:spPr>
              <c:txPr>
                <a:bodyPr rot="0" spcFirstLastPara="0" vertOverflow="ellipsis" vert="horz" wrap="square" lIns="38100" tIns="19050" rIns="38100" bIns="19050" anchor="ctr" anchorCtr="1">
                  <a:noAutofit/>
                </a:bodyPr>
                <a:lstStyle/>
                <a:p>
                  <a:pPr>
                    <a:defRPr 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44382713803375623"/>
                      <c:h val="9.9294925171113921E-2"/>
                    </c:manualLayout>
                  </c15:layout>
                </c:ext>
                <c:ext xmlns:c16="http://schemas.microsoft.com/office/drawing/2014/chart" uri="{C3380CC4-5D6E-409C-BE32-E72D297353CC}">
                  <c16:uniqueId val="{00000001-C187-43BF-8F3B-137D993C8B55}"/>
                </c:ext>
              </c:extLst>
            </c:dLbl>
            <c:dLbl>
              <c:idx val="2"/>
              <c:layout>
                <c:manualLayout>
                  <c:x val="-0.14242338171909105"/>
                  <c:y val="2.7418099890150864E-2"/>
                </c:manualLayout>
              </c:layout>
              <c:spPr>
                <a:noFill/>
                <a:ln>
                  <a:noFill/>
                </a:ln>
                <a:effectLst/>
              </c:spPr>
              <c:txPr>
                <a:bodyPr rot="0" spcFirstLastPara="0" vertOverflow="ellipsis" vert="horz" wrap="square" lIns="38100" tIns="19050" rIns="38100" bIns="19050" anchor="ctr" anchorCtr="0">
                  <a:noAutofit/>
                </a:bodyPr>
                <a:lstStyle/>
                <a:p>
                  <a:pPr algn="l">
                    <a:defRPr lang="zh-CN" sz="105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2869908115728296"/>
                      <c:h val="0.23355621667795812"/>
                    </c:manualLayout>
                  </c15:layout>
                </c:ext>
                <c:ext xmlns:c16="http://schemas.microsoft.com/office/drawing/2014/chart" uri="{C3380CC4-5D6E-409C-BE32-E72D297353CC}">
                  <c16:uniqueId val="{00000002-C187-43BF-8F3B-137D993C8B55}"/>
                </c:ext>
              </c:extLst>
            </c:dLbl>
            <c:dLbl>
              <c:idx val="3"/>
              <c:layout>
                <c:manualLayout>
                  <c:x val="1.3642938154604883E-3"/>
                  <c:y val="-0.12414820221724263"/>
                </c:manualLayout>
              </c:layout>
              <c:spPr>
                <a:noFill/>
                <a:ln>
                  <a:noFill/>
                </a:ln>
                <a:effectLst/>
              </c:spPr>
              <c:txPr>
                <a:bodyPr rot="0" spcFirstLastPara="0" vertOverflow="ellipsis" vert="horz" wrap="square" lIns="38100" tIns="19050" rIns="38100" bIns="19050" anchor="ctr" anchorCtr="1">
                  <a:noAutofit/>
                </a:bodyPr>
                <a:lstStyle/>
                <a:p>
                  <a:pPr>
                    <a:defRPr lang="zh-CN" sz="105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52056656600062878"/>
                      <c:h val="0.11901963418585554"/>
                    </c:manualLayout>
                  </c15:layout>
                </c:ext>
                <c:ext xmlns:c16="http://schemas.microsoft.com/office/drawing/2014/chart" uri="{C3380CC4-5D6E-409C-BE32-E72D297353CC}">
                  <c16:uniqueId val="{00000003-C187-43BF-8F3B-137D993C8B55}"/>
                </c:ext>
              </c:extLst>
            </c:dLbl>
            <c:spPr>
              <a:noFill/>
              <a:ln>
                <a:noFill/>
              </a:ln>
              <a:effectLst/>
            </c:spPr>
            <c:txPr>
              <a:bodyPr rot="0" spcFirstLastPara="0" vertOverflow="ellipsis" vert="horz" wrap="square" lIns="38100" tIns="19050" rIns="38100" bIns="19050" anchor="ctr" anchorCtr="1">
                <a:spAutoFit/>
              </a:bodyPr>
              <a:lstStyle/>
              <a:p>
                <a:pPr>
                  <a:defRPr lang="zh-CN" sz="105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'2018年12月'!$B$192:$B$195</c:f>
              <c:strCache>
                <c:ptCount val="4"/>
                <c:pt idx="0">
                  <c:v>3年内</c:v>
                </c:pt>
                <c:pt idx="1">
                  <c:v>3-6年</c:v>
                </c:pt>
                <c:pt idx="2">
                  <c:v>7-10年</c:v>
                </c:pt>
                <c:pt idx="3">
                  <c:v>10年以上</c:v>
                </c:pt>
              </c:strCache>
            </c:strRef>
          </c:cat>
          <c:val>
            <c:numRef>
              <c:f>'2018年12月'!$C$192:$C$195</c:f>
              <c:numCache>
                <c:formatCode>0.00%</c:formatCode>
                <c:ptCount val="4"/>
                <c:pt idx="0">
                  <c:v>0.23975428873674731</c:v>
                </c:pt>
                <c:pt idx="1">
                  <c:v>0.4189069837443592</c:v>
                </c:pt>
                <c:pt idx="2">
                  <c:v>0.23709972512941463</c:v>
                </c:pt>
                <c:pt idx="3">
                  <c:v>0.10423900238947886</c:v>
                </c:pt>
              </c:numCache>
            </c:numRef>
          </c:val>
          <c:extLst>
            <c:ext xmlns:c16="http://schemas.microsoft.com/office/drawing/2014/chart" uri="{C3380CC4-5D6E-409C-BE32-E72D297353CC}">
              <c16:uniqueId val="{00000004-C187-43BF-8F3B-137D993C8B55}"/>
            </c:ext>
          </c:extLst>
        </c:ser>
        <c:dLbls>
          <c:showLegendKey val="0"/>
          <c:showVal val="0"/>
          <c:showCatName val="0"/>
          <c:showSerName val="0"/>
          <c:showPercent val="0"/>
          <c:showBubbleSize val="0"/>
          <c:showLeaderLines val="0"/>
        </c:dLbls>
        <c:firstSliceAng val="0"/>
        <c:holeSize val="60"/>
      </c:doughnutChart>
      <c:spPr>
        <a:noFill/>
        <a:ln w="25400">
          <a:noFill/>
        </a:ln>
      </c:spPr>
    </c:plotArea>
    <c:plotVisOnly val="1"/>
    <c:dispBlanksAs val="zero"/>
    <c:showDLblsOverMax val="0"/>
  </c:chart>
  <c:spPr>
    <a:noFill/>
    <a:ln w="9525" cap="flat" cmpd="sng" algn="ctr">
      <a:noFill/>
      <a:prstDash val="solid"/>
      <a:round/>
    </a:ln>
    <a:effectLst/>
  </c:spPr>
  <c:txPr>
    <a:bodyPr/>
    <a:lstStyle/>
    <a:p>
      <a:pPr>
        <a:defRPr lang="zh-CN"/>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zh-CN" sz="1200" b="0" i="0" u="none" strike="noStrike" kern="1200" cap="all"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r>
              <a:rPr lang="en-US" altLang="zh-CN" sz="1200" b="1" i="0" baseline="0" dirty="0">
                <a:effectLst/>
              </a:rPr>
              <a:t>2019</a:t>
            </a:r>
            <a:r>
              <a:rPr lang="zh-CN" altLang="zh-CN" sz="1200" b="1" i="0" baseline="0" dirty="0">
                <a:effectLst/>
              </a:rPr>
              <a:t>年</a:t>
            </a:r>
            <a:r>
              <a:rPr lang="en-US" altLang="zh-CN" sz="1200" b="1" i="0" baseline="0" dirty="0">
                <a:effectLst/>
              </a:rPr>
              <a:t>3</a:t>
            </a:r>
            <a:r>
              <a:rPr lang="zh-CN" altLang="en-US" sz="1200" b="1" i="0" baseline="0" dirty="0">
                <a:effectLst/>
              </a:rPr>
              <a:t>月</a:t>
            </a:r>
            <a:r>
              <a:rPr lang="zh-CN" altLang="zh-CN" sz="1200" b="1" i="0" baseline="0" dirty="0">
                <a:effectLst/>
              </a:rPr>
              <a:t>交易使用年限分析</a:t>
            </a:r>
            <a:endParaRPr lang="zh-CN" altLang="zh-CN" sz="1200" b="1" dirty="0">
              <a:effectLst/>
            </a:endParaRPr>
          </a:p>
        </c:rich>
      </c:tx>
      <c:layout>
        <c:manualLayout>
          <c:xMode val="edge"/>
          <c:yMode val="edge"/>
          <c:x val="0.212857914640735"/>
          <c:y val="1.7412086036189801E-2"/>
        </c:manualLayout>
      </c:layout>
      <c:overlay val="0"/>
      <c:spPr>
        <a:noFill/>
        <a:ln w="25400">
          <a:noFill/>
        </a:ln>
      </c:spPr>
    </c:title>
    <c:autoTitleDeleted val="0"/>
    <c:plotArea>
      <c:layout>
        <c:manualLayout>
          <c:layoutTarget val="inner"/>
          <c:xMode val="edge"/>
          <c:yMode val="edge"/>
          <c:x val="0.23242541110932699"/>
          <c:y val="0.23382515769378359"/>
          <c:w val="0.49025926565393407"/>
          <c:h val="0.61065532799035882"/>
        </c:manualLayout>
      </c:layout>
      <c:doughnutChart>
        <c:varyColors val="1"/>
        <c:ser>
          <c:idx val="0"/>
          <c:order val="0"/>
          <c:tx>
            <c:strRef>
              <c:f>'2019年3月'!$C$191</c:f>
              <c:strCache>
                <c:ptCount val="1"/>
                <c:pt idx="0">
                  <c:v>交易数量</c:v>
                </c:pt>
              </c:strCache>
            </c:strRef>
          </c:tx>
          <c:dPt>
            <c:idx val="0"/>
            <c:bubble3D val="0"/>
            <c:extLst>
              <c:ext xmlns:c16="http://schemas.microsoft.com/office/drawing/2014/chart" uri="{C3380CC4-5D6E-409C-BE32-E72D297353CC}">
                <c16:uniqueId val="{00000000-0106-4C72-99A0-3F4B9A125FDB}"/>
              </c:ext>
            </c:extLst>
          </c:dPt>
          <c:dPt>
            <c:idx val="1"/>
            <c:bubble3D val="0"/>
            <c:extLst>
              <c:ext xmlns:c16="http://schemas.microsoft.com/office/drawing/2014/chart" uri="{C3380CC4-5D6E-409C-BE32-E72D297353CC}">
                <c16:uniqueId val="{00000001-0106-4C72-99A0-3F4B9A125FDB}"/>
              </c:ext>
            </c:extLst>
          </c:dPt>
          <c:dPt>
            <c:idx val="2"/>
            <c:bubble3D val="0"/>
            <c:extLst>
              <c:ext xmlns:c16="http://schemas.microsoft.com/office/drawing/2014/chart" uri="{C3380CC4-5D6E-409C-BE32-E72D297353CC}">
                <c16:uniqueId val="{00000002-0106-4C72-99A0-3F4B9A125FDB}"/>
              </c:ext>
            </c:extLst>
          </c:dPt>
          <c:dPt>
            <c:idx val="3"/>
            <c:bubble3D val="0"/>
            <c:extLst>
              <c:ext xmlns:c16="http://schemas.microsoft.com/office/drawing/2014/chart" uri="{C3380CC4-5D6E-409C-BE32-E72D297353CC}">
                <c16:uniqueId val="{00000003-0106-4C72-99A0-3F4B9A125FDB}"/>
              </c:ext>
            </c:extLst>
          </c:dPt>
          <c:dLbls>
            <c:dLbl>
              <c:idx val="0"/>
              <c:layout>
                <c:manualLayout>
                  <c:x val="0.194890570524031"/>
                  <c:y val="-9.3400097537034696E-2"/>
                </c:manualLayout>
              </c:layout>
              <c:spPr>
                <a:noFill/>
                <a:ln>
                  <a:noFill/>
                </a:ln>
                <a:effectLst/>
              </c:spPr>
              <c:txPr>
                <a:bodyPr rot="0" spcFirstLastPara="0" vertOverflow="ellipsis" vert="horz" wrap="square" lIns="38100" tIns="19050" rIns="38100" bIns="19050" anchor="ctr" anchorCtr="1">
                  <a:noAutofit/>
                </a:bodyPr>
                <a:lstStyle/>
                <a:p>
                  <a:pPr>
                    <a:defRPr lang="zh-CN" sz="1050" b="1" i="0" u="none" strike="noStrike" kern="1200" baseline="0">
                      <a:solidFill>
                        <a:schemeClr val="accent1"/>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4719649809943298"/>
                      <c:h val="0.13479959866927199"/>
                    </c:manualLayout>
                  </c15:layout>
                </c:ext>
                <c:ext xmlns:c16="http://schemas.microsoft.com/office/drawing/2014/chart" uri="{C3380CC4-5D6E-409C-BE32-E72D297353CC}">
                  <c16:uniqueId val="{00000000-0106-4C72-99A0-3F4B9A125FDB}"/>
                </c:ext>
              </c:extLst>
            </c:dLbl>
            <c:dLbl>
              <c:idx val="1"/>
              <c:layout>
                <c:manualLayout>
                  <c:x val="-2.87312297215109E-2"/>
                  <c:y val="0.114102488436891"/>
                </c:manualLayout>
              </c:layout>
              <c:spPr>
                <a:noFill/>
                <a:ln>
                  <a:noFill/>
                </a:ln>
                <a:effectLst/>
              </c:spPr>
              <c:txPr>
                <a:bodyPr rot="0" spcFirstLastPara="0" vertOverflow="ellipsis" vert="horz" wrap="square" lIns="38100" tIns="19050" rIns="38100" bIns="19050" anchor="ctr" anchorCtr="1">
                  <a:noAutofit/>
                </a:bodyPr>
                <a:lstStyle/>
                <a:p>
                  <a:pPr>
                    <a:defRPr lang="zh-CN" sz="1050" b="1" i="0" u="none" strike="noStrike" kern="1200" baseline="0">
                      <a:solidFill>
                        <a:schemeClr val="accent2"/>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32534157838246103"/>
                      <c:h val="9.9294875578155403E-2"/>
                    </c:manualLayout>
                  </c15:layout>
                </c:ext>
                <c:ext xmlns:c16="http://schemas.microsoft.com/office/drawing/2014/chart" uri="{C3380CC4-5D6E-409C-BE32-E72D297353CC}">
                  <c16:uniqueId val="{00000001-0106-4C72-99A0-3F4B9A125FDB}"/>
                </c:ext>
              </c:extLst>
            </c:dLbl>
            <c:dLbl>
              <c:idx val="2"/>
              <c:layout>
                <c:manualLayout>
                  <c:x val="-0.16179432286492382"/>
                  <c:y val="0.12685275809957391"/>
                </c:manualLayout>
              </c:layout>
              <c:spPr>
                <a:noFill/>
                <a:ln>
                  <a:noFill/>
                </a:ln>
                <a:effectLst/>
              </c:spPr>
              <c:txPr>
                <a:bodyPr rot="0" spcFirstLastPara="0" vertOverflow="ellipsis" vert="horz" wrap="square" lIns="38100" tIns="19050" rIns="38100" bIns="19050" anchor="ctr" anchorCtr="1">
                  <a:noAutofit/>
                </a:bodyPr>
                <a:lstStyle/>
                <a:p>
                  <a:pPr>
                    <a:defRPr lang="zh-CN" sz="1050" b="1" i="0" u="none" strike="noStrike" kern="1200" baseline="0">
                      <a:solidFill>
                        <a:schemeClr val="accent3"/>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21903951289984672"/>
                      <c:h val="0.26587166761197623"/>
                    </c:manualLayout>
                  </c15:layout>
                </c:ext>
                <c:ext xmlns:c16="http://schemas.microsoft.com/office/drawing/2014/chart" uri="{C3380CC4-5D6E-409C-BE32-E72D297353CC}">
                  <c16:uniqueId val="{00000002-0106-4C72-99A0-3F4B9A125FDB}"/>
                </c:ext>
              </c:extLst>
            </c:dLbl>
            <c:dLbl>
              <c:idx val="3"/>
              <c:layout>
                <c:manualLayout>
                  <c:x val="2.327962971032888E-3"/>
                  <c:y val="-0.10421411107290175"/>
                </c:manualLayout>
              </c:layout>
              <c:spPr>
                <a:noFill/>
                <a:ln>
                  <a:noFill/>
                </a:ln>
                <a:effectLst/>
              </c:spPr>
              <c:txPr>
                <a:bodyPr rot="0" spcFirstLastPara="0" vertOverflow="ellipsis" vert="horz" wrap="square" lIns="38100" tIns="19050" rIns="38100" bIns="19050" anchor="ctr" anchorCtr="1">
                  <a:noAutofit/>
                </a:bodyPr>
                <a:lstStyle/>
                <a:p>
                  <a:pPr>
                    <a:defRPr lang="zh-CN" sz="1050" b="1" i="0" u="none" strike="noStrike" kern="1200" baseline="0">
                      <a:solidFill>
                        <a:schemeClr val="accent4"/>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extLst>
                <c:ext xmlns:c15="http://schemas.microsoft.com/office/drawing/2012/chart" uri="{CE6537A1-D6FC-4f65-9D91-7224C49458BB}">
                  <c15:layout>
                    <c:manualLayout>
                      <c:w val="0.42183362008240055"/>
                      <c:h val="0.12774562045688856"/>
                    </c:manualLayout>
                  </c15:layout>
                </c:ext>
                <c:ext xmlns:c16="http://schemas.microsoft.com/office/drawing/2014/chart" uri="{C3380CC4-5D6E-409C-BE32-E72D297353CC}">
                  <c16:uniqueId val="{00000003-0106-4C72-99A0-3F4B9A125FDB}"/>
                </c:ext>
              </c:extLst>
            </c:dLbl>
            <c:spPr>
              <a:noFill/>
              <a:ln>
                <a:noFill/>
              </a:ln>
              <a:effectLst/>
            </c:spPr>
            <c:txPr>
              <a:bodyPr rot="0" spcFirstLastPara="0" vertOverflow="ellipsis" vert="horz" wrap="square" lIns="38100" tIns="19050" rIns="38100" bIns="19050" anchor="ctr" anchorCtr="1">
                <a:spAutoFit/>
              </a:bodyPr>
              <a:lstStyle/>
              <a:p>
                <a:pPr>
                  <a:defRPr lang="zh-CN" sz="1050" b="0" i="0" u="none" strike="noStrike" kern="1200" baseline="0">
                    <a:solidFill>
                      <a:schemeClr val="accent6"/>
                    </a:solidFill>
                    <a:latin typeface="微软雅黑" panose="020B0503020204020204" pitchFamily="34" charset="-122"/>
                    <a:ea typeface="微软雅黑" panose="020B0503020204020204" pitchFamily="34" charset="-122"/>
                    <a:cs typeface="+mn-cs"/>
                  </a:defRPr>
                </a:pPr>
                <a:endParaRPr lang="zh-CN"/>
              </a:p>
            </c:txPr>
            <c:showLegendKey val="0"/>
            <c:showVal val="1"/>
            <c:showCatName val="1"/>
            <c:showSerName val="0"/>
            <c:showPercent val="0"/>
            <c:showBubbleSize val="0"/>
            <c:showLeaderLines val="0"/>
            <c:extLst>
              <c:ext xmlns:c15="http://schemas.microsoft.com/office/drawing/2012/chart" uri="{CE6537A1-D6FC-4f65-9D91-7224C49458BB}"/>
            </c:extLst>
          </c:dLbls>
          <c:cat>
            <c:strRef>
              <c:f>'2019年3月'!$B$192:$B$195</c:f>
              <c:strCache>
                <c:ptCount val="4"/>
                <c:pt idx="0">
                  <c:v>3年内</c:v>
                </c:pt>
                <c:pt idx="1">
                  <c:v>3-6年</c:v>
                </c:pt>
                <c:pt idx="2">
                  <c:v>7-10年</c:v>
                </c:pt>
                <c:pt idx="3">
                  <c:v>10年以上</c:v>
                </c:pt>
              </c:strCache>
            </c:strRef>
          </c:cat>
          <c:val>
            <c:numRef>
              <c:f>'2019年3月'!$C$192:$C$195</c:f>
              <c:numCache>
                <c:formatCode>0.00%</c:formatCode>
                <c:ptCount val="4"/>
                <c:pt idx="0">
                  <c:v>0.24033630915494927</c:v>
                </c:pt>
                <c:pt idx="1">
                  <c:v>0.44051301938615184</c:v>
                </c:pt>
                <c:pt idx="2">
                  <c:v>0.21338919828727007</c:v>
                </c:pt>
                <c:pt idx="3">
                  <c:v>0.10576147317162882</c:v>
                </c:pt>
              </c:numCache>
            </c:numRef>
          </c:val>
          <c:extLst>
            <c:ext xmlns:c16="http://schemas.microsoft.com/office/drawing/2014/chart" uri="{C3380CC4-5D6E-409C-BE32-E72D297353CC}">
              <c16:uniqueId val="{00000004-0106-4C72-99A0-3F4B9A125FDB}"/>
            </c:ext>
          </c:extLst>
        </c:ser>
        <c:dLbls>
          <c:showLegendKey val="0"/>
          <c:showVal val="0"/>
          <c:showCatName val="0"/>
          <c:showSerName val="0"/>
          <c:showPercent val="0"/>
          <c:showBubbleSize val="0"/>
          <c:showLeaderLines val="0"/>
        </c:dLbls>
        <c:firstSliceAng val="0"/>
        <c:holeSize val="60"/>
      </c:doughnutChart>
      <c:spPr>
        <a:noFill/>
        <a:ln w="25400">
          <a:noFill/>
        </a:ln>
      </c:spPr>
    </c:plotArea>
    <c:plotVisOnly val="1"/>
    <c:dispBlanksAs val="zero"/>
    <c:showDLblsOverMax val="0"/>
  </c:chart>
  <c:spPr>
    <a:noFill/>
    <a:ln w="9525" cap="flat" cmpd="sng" algn="ctr">
      <a:noFill/>
      <a:prstDash val="solid"/>
      <a:round/>
    </a:ln>
    <a:effectLst/>
  </c:spPr>
  <c:txPr>
    <a:bodyPr/>
    <a:lstStyle/>
    <a:p>
      <a:pPr>
        <a:defRPr lang="zh-CN"/>
      </a:pPr>
      <a:endParaRPr lang="zh-CN"/>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r>
              <a:rPr lang="en-US" altLang="zh-CN" sz="1200" b="1" i="0" kern="1200" baseline="0" dirty="0">
                <a:solidFill>
                  <a:srgbClr val="000000"/>
                </a:solidFill>
                <a:effectLst/>
                <a:latin typeface="微软雅黑" panose="020B0503020204020204" pitchFamily="34" charset="-122"/>
                <a:ea typeface="微软雅黑" panose="020B0503020204020204" pitchFamily="34" charset="-122"/>
              </a:rPr>
              <a:t>2019</a:t>
            </a:r>
            <a:r>
              <a:rPr lang="zh-CN" altLang="zh-CN" sz="1200" b="1" i="0" kern="1200" baseline="0" dirty="0">
                <a:solidFill>
                  <a:srgbClr val="000000"/>
                </a:solidFill>
                <a:effectLst/>
                <a:latin typeface="微软雅黑" panose="020B0503020204020204" pitchFamily="34" charset="-122"/>
                <a:ea typeface="微软雅黑" panose="020B0503020204020204" pitchFamily="34" charset="-122"/>
              </a:rPr>
              <a:t>年</a:t>
            </a:r>
            <a:r>
              <a:rPr lang="en-US" altLang="zh-CN" sz="1200" b="1" i="0" kern="1200" baseline="0" dirty="0">
                <a:solidFill>
                  <a:srgbClr val="000000"/>
                </a:solidFill>
                <a:effectLst/>
                <a:latin typeface="微软雅黑" panose="020B0503020204020204" pitchFamily="34" charset="-122"/>
                <a:ea typeface="微软雅黑" panose="020B0503020204020204" pitchFamily="34" charset="-122"/>
              </a:rPr>
              <a:t>3</a:t>
            </a:r>
            <a:r>
              <a:rPr lang="zh-CN" altLang="zh-CN" sz="1200" b="1" i="0" kern="1200" baseline="0" dirty="0">
                <a:solidFill>
                  <a:srgbClr val="000000"/>
                </a:solidFill>
                <a:effectLst/>
                <a:latin typeface="微软雅黑" panose="020B0503020204020204" pitchFamily="34" charset="-122"/>
                <a:ea typeface="微软雅黑" panose="020B0503020204020204" pitchFamily="34" charset="-122"/>
              </a:rPr>
              <a:t>月二手车交易价格区间分布</a:t>
            </a:r>
            <a:endParaRPr lang="zh-CN" altLang="zh-CN" sz="1200" dirty="0">
              <a:effectLst/>
            </a:endParaRP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7792128955444467"/>
          <c:y val="0.22404767491748942"/>
          <c:w val="0.66901786349925763"/>
          <c:h val="0.72808635247170617"/>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63E-4E92-AAA0-686A4E4D3E2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63E-4E92-AAA0-686A4E4D3E29}"/>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63E-4E92-AAA0-686A4E4D3E29}"/>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63E-4E92-AAA0-686A4E4D3E2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863E-4E92-AAA0-686A4E4D3E29}"/>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863E-4E92-AAA0-686A4E4D3E29}"/>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863E-4E92-AAA0-686A4E4D3E29}"/>
              </c:ext>
            </c:extLst>
          </c:dPt>
          <c:dLbls>
            <c:dLbl>
              <c:idx val="5"/>
              <c:layout>
                <c:manualLayout>
                  <c:x val="0"/>
                  <c:y val="1.763372122891763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863E-4E92-AAA0-686A4E4D3E29}"/>
                </c:ext>
              </c:extLst>
            </c:dLbl>
            <c:dLbl>
              <c:idx val="6"/>
              <c:layout>
                <c:manualLayout>
                  <c:x val="2.6116376205442361E-2"/>
                  <c:y val="3.1226959877036359E-3"/>
                </c:manualLayout>
              </c:layout>
              <c:spPr>
                <a:noFill/>
                <a:ln>
                  <a:noFill/>
                </a:ln>
                <a:effectLst/>
              </c:spPr>
              <c:txPr>
                <a:bodyPr rot="0" spcFirstLastPara="1" vertOverflow="ellipsis" vert="horz" wrap="square" lIns="38100" tIns="19050" rIns="38100" bIns="19050" anchor="ctr" anchorCtr="1">
                  <a:noAutofit/>
                </a:bodyPr>
                <a:lstStyle/>
                <a:p>
                  <a:pPr>
                    <a:defRPr sz="10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extLst>
                <c:ext xmlns:c15="http://schemas.microsoft.com/office/drawing/2012/chart" uri="{CE6537A1-D6FC-4f65-9D91-7224C49458BB}">
                  <c15:layout>
                    <c:manualLayout>
                      <c:w val="0.1693162816914634"/>
                      <c:h val="0.10058080201496505"/>
                    </c:manualLayout>
                  </c15:layout>
                </c:ext>
                <c:ext xmlns:c16="http://schemas.microsoft.com/office/drawing/2014/chart" uri="{C3380CC4-5D6E-409C-BE32-E72D297353CC}">
                  <c16:uniqueId val="{0000000D-863E-4E92-AAA0-686A4E4D3E29}"/>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微软雅黑" panose="020B0503020204020204" pitchFamily="34" charset="-122"/>
                    <a:ea typeface="微软雅黑" panose="020B0503020204020204" pitchFamily="34"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Sheet1!$B$68:$H$68</c:f>
              <c:strCache>
                <c:ptCount val="7"/>
                <c:pt idx="0">
                  <c:v>3万以下</c:v>
                </c:pt>
                <c:pt idx="1">
                  <c:v>3-5万</c:v>
                </c:pt>
                <c:pt idx="2">
                  <c:v>5-8万</c:v>
                </c:pt>
                <c:pt idx="3">
                  <c:v>8-12万</c:v>
                </c:pt>
                <c:pt idx="4">
                  <c:v>12-15万</c:v>
                </c:pt>
                <c:pt idx="5">
                  <c:v>15-30万</c:v>
                </c:pt>
                <c:pt idx="6">
                  <c:v>30万以上</c:v>
                </c:pt>
              </c:strCache>
            </c:strRef>
          </c:cat>
          <c:val>
            <c:numRef>
              <c:f>Sheet1!$B$69:$H$69</c:f>
              <c:numCache>
                <c:formatCode>0.00%</c:formatCode>
                <c:ptCount val="7"/>
                <c:pt idx="0">
                  <c:v>0.37001609736580099</c:v>
                </c:pt>
                <c:pt idx="1">
                  <c:v>0.2205990453238548</c:v>
                </c:pt>
                <c:pt idx="2">
                  <c:v>0.16924565696792623</c:v>
                </c:pt>
                <c:pt idx="3">
                  <c:v>0.10932251491099924</c:v>
                </c:pt>
                <c:pt idx="4">
                  <c:v>4.2337002540220152E-2</c:v>
                </c:pt>
                <c:pt idx="5">
                  <c:v>7.2819644369178663E-2</c:v>
                </c:pt>
                <c:pt idx="6">
                  <c:v>1.5660038522019894E-2</c:v>
                </c:pt>
              </c:numCache>
            </c:numRef>
          </c:val>
          <c:extLst>
            <c:ext xmlns:c16="http://schemas.microsoft.com/office/drawing/2014/chart" uri="{C3380CC4-5D6E-409C-BE32-E72D297353CC}">
              <c16:uniqueId val="{0000000E-863E-4E92-AAA0-686A4E4D3E29}"/>
            </c:ext>
          </c:extLst>
        </c:ser>
        <c:dLbls>
          <c:showLegendKey val="0"/>
          <c:showVal val="1"/>
          <c:showCatName val="0"/>
          <c:showSerName val="0"/>
          <c:showPercent val="0"/>
          <c:showBubbleSize val="0"/>
          <c:showLeaderLines val="1"/>
        </c:dLbls>
        <c:firstSliceAng val="0"/>
        <c:holeSize val="60"/>
      </c:doughnutChart>
      <c:spPr>
        <a:noFill/>
        <a:ln w="0">
          <a:solidFill>
            <a:sysClr val="windowText" lastClr="000000">
              <a:lumMod val="25000"/>
              <a:lumOff val="75000"/>
            </a:sysClr>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vert="horz"/>
          <a:lstStyle/>
          <a:p>
            <a:pPr algn="ctr" rtl="0">
              <a:defRPr sz="1200"/>
            </a:pPr>
            <a:r>
              <a:rPr lang="en-US" sz="1200"/>
              <a:t>2019</a:t>
            </a:r>
            <a:r>
              <a:rPr lang="zh-CN" sz="1200"/>
              <a:t>年</a:t>
            </a:r>
            <a:r>
              <a:rPr lang="en-US" sz="1200"/>
              <a:t>2</a:t>
            </a:r>
            <a:r>
              <a:rPr lang="zh-CN" sz="1200"/>
              <a:t>月二手车交易价格区间分布</a:t>
            </a:r>
          </a:p>
        </c:rich>
      </c:tx>
      <c:layout>
        <c:manualLayout>
          <c:xMode val="edge"/>
          <c:yMode val="edge"/>
          <c:x val="0.19939273949283534"/>
          <c:y val="1.7412219797659192E-2"/>
        </c:manualLayout>
      </c:layout>
      <c:overlay val="0"/>
      <c:spPr>
        <a:noFill/>
        <a:ln w="25400">
          <a:noFill/>
        </a:ln>
      </c:spPr>
    </c:title>
    <c:autoTitleDeleted val="0"/>
    <c:plotArea>
      <c:layout>
        <c:manualLayout>
          <c:layoutTarget val="inner"/>
          <c:xMode val="edge"/>
          <c:yMode val="edge"/>
          <c:x val="0.23242541110932699"/>
          <c:y val="0.21852369394494556"/>
          <c:w val="0.5376784285934344"/>
          <c:h val="0.7188965191313581"/>
        </c:manualLayout>
      </c:layout>
      <c:doughnutChart>
        <c:varyColors val="1"/>
        <c:ser>
          <c:idx val="0"/>
          <c:order val="0"/>
          <c:dPt>
            <c:idx val="0"/>
            <c:bubble3D val="0"/>
            <c:extLst>
              <c:ext xmlns:c16="http://schemas.microsoft.com/office/drawing/2014/chart" uri="{C3380CC4-5D6E-409C-BE32-E72D297353CC}">
                <c16:uniqueId val="{00000000-0178-4FB8-A3E2-0F00BEF96833}"/>
              </c:ext>
            </c:extLst>
          </c:dPt>
          <c:dPt>
            <c:idx val="1"/>
            <c:bubble3D val="0"/>
            <c:extLst>
              <c:ext xmlns:c16="http://schemas.microsoft.com/office/drawing/2014/chart" uri="{C3380CC4-5D6E-409C-BE32-E72D297353CC}">
                <c16:uniqueId val="{00000001-0178-4FB8-A3E2-0F00BEF96833}"/>
              </c:ext>
            </c:extLst>
          </c:dPt>
          <c:dPt>
            <c:idx val="2"/>
            <c:bubble3D val="0"/>
            <c:extLst>
              <c:ext xmlns:c16="http://schemas.microsoft.com/office/drawing/2014/chart" uri="{C3380CC4-5D6E-409C-BE32-E72D297353CC}">
                <c16:uniqueId val="{00000002-0178-4FB8-A3E2-0F00BEF96833}"/>
              </c:ext>
            </c:extLst>
          </c:dPt>
          <c:dPt>
            <c:idx val="3"/>
            <c:bubble3D val="0"/>
            <c:extLst>
              <c:ext xmlns:c16="http://schemas.microsoft.com/office/drawing/2014/chart" uri="{C3380CC4-5D6E-409C-BE32-E72D297353CC}">
                <c16:uniqueId val="{00000003-0178-4FB8-A3E2-0F00BEF96833}"/>
              </c:ext>
            </c:extLst>
          </c:dPt>
          <c:dLbls>
            <c:dLbl>
              <c:idx val="6"/>
              <c:layout>
                <c:manualLayout>
                  <c:x val="-5.5419721478807632E-3"/>
                  <c:y val="-3.704913824287898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178-4FB8-A3E2-0F00BEF96833}"/>
                </c:ext>
              </c:extLst>
            </c:dLbl>
            <c:spPr>
              <a:noFill/>
              <a:ln>
                <a:noFill/>
              </a:ln>
              <a:effectLst/>
            </c:spPr>
            <c:showLegendKey val="0"/>
            <c:showVal val="1"/>
            <c:showCatName val="0"/>
            <c:showSerName val="0"/>
            <c:showPercent val="0"/>
            <c:showBubbleSize val="0"/>
            <c:showLeaderLines val="1"/>
            <c:extLst>
              <c:ext xmlns:c15="http://schemas.microsoft.com/office/drawing/2012/chart" uri="{CE6537A1-D6FC-4f65-9D91-7224C49458BB}"/>
            </c:extLst>
          </c:dLbls>
          <c:cat>
            <c:strRef>
              <c:f>'2019年2月'!$A$179:$A$185</c:f>
              <c:strCache>
                <c:ptCount val="7"/>
                <c:pt idx="0">
                  <c:v>3万以下</c:v>
                </c:pt>
                <c:pt idx="1">
                  <c:v>3-5万</c:v>
                </c:pt>
                <c:pt idx="2">
                  <c:v>5-8万</c:v>
                </c:pt>
                <c:pt idx="3">
                  <c:v>8-12万</c:v>
                </c:pt>
                <c:pt idx="4">
                  <c:v>12-15万</c:v>
                </c:pt>
                <c:pt idx="5">
                  <c:v>15-30万</c:v>
                </c:pt>
                <c:pt idx="6">
                  <c:v>30万以上</c:v>
                </c:pt>
              </c:strCache>
            </c:strRef>
          </c:cat>
          <c:val>
            <c:numRef>
              <c:f>'2019年2月'!$B$179:$B$185</c:f>
              <c:numCache>
                <c:formatCode>0.00%</c:formatCode>
                <c:ptCount val="7"/>
                <c:pt idx="0">
                  <c:v>0.40827390364322824</c:v>
                </c:pt>
                <c:pt idx="1">
                  <c:v>0.19174545806576526</c:v>
                </c:pt>
                <c:pt idx="2">
                  <c:v>0.16974840534813429</c:v>
                </c:pt>
                <c:pt idx="3">
                  <c:v>0.10481138468488818</c:v>
                </c:pt>
                <c:pt idx="4">
                  <c:v>4.1638430841051129E-2</c:v>
                </c:pt>
                <c:pt idx="5">
                  <c:v>6.6335366312777658E-2</c:v>
                </c:pt>
                <c:pt idx="6">
                  <c:v>1.7447051104155238E-2</c:v>
                </c:pt>
              </c:numCache>
            </c:numRef>
          </c:val>
          <c:extLst>
            <c:ext xmlns:c16="http://schemas.microsoft.com/office/drawing/2014/chart" uri="{C3380CC4-5D6E-409C-BE32-E72D297353CC}">
              <c16:uniqueId val="{00000005-0178-4FB8-A3E2-0F00BEF96833}"/>
            </c:ext>
          </c:extLst>
        </c:ser>
        <c:dLbls>
          <c:showLegendKey val="0"/>
          <c:showVal val="1"/>
          <c:showCatName val="0"/>
          <c:showSerName val="0"/>
          <c:showPercent val="0"/>
          <c:showBubbleSize val="0"/>
          <c:showLeaderLines val="1"/>
        </c:dLbls>
        <c:firstSliceAng val="0"/>
        <c:holeSize val="60"/>
      </c:doughnutChart>
      <c:spPr>
        <a:noFill/>
        <a:ln w="25400">
          <a:noFill/>
        </a:ln>
      </c:spPr>
    </c:plotArea>
    <c:legend>
      <c:legendPos val="r"/>
      <c:overlay val="0"/>
    </c:legend>
    <c:plotVisOnly val="1"/>
    <c:dispBlanksAs val="zero"/>
    <c:showDLblsOverMax val="0"/>
  </c:chart>
  <c:spPr>
    <a:noFill/>
    <a:ln w="9525" cap="flat" cmpd="sng" algn="ctr">
      <a:noFill/>
      <a:prstDash val="solid"/>
      <a:round/>
    </a:ln>
    <a:effectLst/>
  </c:spPr>
  <c:txPr>
    <a:bodyPr/>
    <a:lstStyle/>
    <a:p>
      <a:pPr>
        <a:defRPr lang="zh-CN">
          <a:latin typeface="微软雅黑" panose="020B0503020204020204" pitchFamily="34" charset="-122"/>
          <a:ea typeface="微软雅黑" panose="020B0503020204020204" pitchFamily="34" charset="-122"/>
        </a:defRPr>
      </a:pPr>
      <a:endParaRPr lang="zh-CN"/>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9132660942975489"/>
          <c:y val="2.38978727507146E-3"/>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6.1229290394283681E-2"/>
          <c:y val="6.5763651752456992E-2"/>
          <c:w val="0.89713430036899033"/>
          <c:h val="0.78961943841330484"/>
        </c:manualLayout>
      </c:layout>
      <c:barChart>
        <c:barDir val="col"/>
        <c:grouping val="clustered"/>
        <c:varyColors val="0"/>
        <c:ser>
          <c:idx val="0"/>
          <c:order val="0"/>
          <c:tx>
            <c:strRef>
              <c:f>Sheet1!$A$2</c:f>
              <c:strCache>
                <c:ptCount val="1"/>
                <c:pt idx="0">
                  <c:v>（单位：万辆）</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2018年1-3月</c:v>
                </c:pt>
                <c:pt idx="1">
                  <c:v>2019年1-3月</c:v>
                </c:pt>
              </c:strCache>
            </c:strRef>
          </c:cat>
          <c:val>
            <c:numRef>
              <c:f>Sheet1!$B$2:$C$2</c:f>
              <c:numCache>
                <c:formatCode>General</c:formatCode>
                <c:ptCount val="2"/>
                <c:pt idx="0">
                  <c:v>319.10000000000002</c:v>
                </c:pt>
                <c:pt idx="1">
                  <c:v>325.5</c:v>
                </c:pt>
              </c:numCache>
            </c:numRef>
          </c:val>
          <c:extLst>
            <c:ext xmlns:c16="http://schemas.microsoft.com/office/drawing/2014/chart" uri="{C3380CC4-5D6E-409C-BE32-E72D297353CC}">
              <c16:uniqueId val="{00000000-67B8-42A2-B4B7-95074B0D23AA}"/>
            </c:ext>
          </c:extLst>
        </c:ser>
        <c:dLbls>
          <c:dLblPos val="outEnd"/>
          <c:showLegendKey val="0"/>
          <c:showVal val="1"/>
          <c:showCatName val="0"/>
          <c:showSerName val="0"/>
          <c:showPercent val="0"/>
          <c:showBubbleSize val="0"/>
        </c:dLbls>
        <c:gapWidth val="219"/>
        <c:overlap val="-27"/>
        <c:axId val="679845296"/>
        <c:axId val="679842672"/>
      </c:barChart>
      <c:catAx>
        <c:axId val="6798452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79842672"/>
        <c:crosses val="autoZero"/>
        <c:auto val="1"/>
        <c:lblAlgn val="ctr"/>
        <c:lblOffset val="100"/>
        <c:noMultiLvlLbl val="0"/>
      </c:catAx>
      <c:valAx>
        <c:axId val="67984267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798452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37550933935948588"/>
          <c:y val="1.9702550599340922E-3"/>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9.2297117568824083E-2"/>
          <c:y val="0.13145612925515979"/>
          <c:w val="0.89970407888459392"/>
          <c:h val="0.73111156559975454"/>
        </c:manualLayout>
      </c:layout>
      <c:barChart>
        <c:barDir val="col"/>
        <c:grouping val="clustered"/>
        <c:varyColors val="0"/>
        <c:ser>
          <c:idx val="0"/>
          <c:order val="0"/>
          <c:tx>
            <c:strRef>
              <c:f>Sheet1!$I$2</c:f>
              <c:strCache>
                <c:ptCount val="1"/>
                <c:pt idx="0">
                  <c:v>（单位：亿元）</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Sheet1!$J$1:$K$1</c:f>
              <c:strCache>
                <c:ptCount val="2"/>
                <c:pt idx="0">
                  <c:v>2018年1-3月</c:v>
                </c:pt>
                <c:pt idx="1">
                  <c:v>2019年1-3月</c:v>
                </c:pt>
              </c:strCache>
            </c:strRef>
          </c:cat>
          <c:val>
            <c:numRef>
              <c:f>Sheet1!$J$2:$K$2</c:f>
              <c:numCache>
                <c:formatCode>General</c:formatCode>
                <c:ptCount val="2"/>
                <c:pt idx="0">
                  <c:v>196.2</c:v>
                </c:pt>
                <c:pt idx="1">
                  <c:v>207.8</c:v>
                </c:pt>
              </c:numCache>
            </c:numRef>
          </c:val>
          <c:extLst>
            <c:ext xmlns:c16="http://schemas.microsoft.com/office/drawing/2014/chart" uri="{C3380CC4-5D6E-409C-BE32-E72D297353CC}">
              <c16:uniqueId val="{00000000-18D3-45DD-A896-0800B56C3DA0}"/>
            </c:ext>
          </c:extLst>
        </c:ser>
        <c:dLbls>
          <c:dLblPos val="outEnd"/>
          <c:showLegendKey val="0"/>
          <c:showVal val="1"/>
          <c:showCatName val="0"/>
          <c:showSerName val="0"/>
          <c:showPercent val="0"/>
          <c:showBubbleSize val="0"/>
        </c:dLbls>
        <c:gapWidth val="219"/>
        <c:overlap val="-27"/>
        <c:axId val="688347848"/>
        <c:axId val="688340304"/>
      </c:barChart>
      <c:catAx>
        <c:axId val="688347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688340304"/>
        <c:crosses val="autoZero"/>
        <c:auto val="1"/>
        <c:lblAlgn val="ctr"/>
        <c:lblOffset val="100"/>
        <c:noMultiLvlLbl val="0"/>
      </c:catAx>
      <c:valAx>
        <c:axId val="68834030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crossAx val="6883478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900"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bg1"/>
    </cs:fontRef>
    <cs:spPr>
      <a:solidFill>
        <a:schemeClr val="tx1">
          <a:lumMod val="50000"/>
          <a:lumOff val="50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1600"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900" kern="1200" spc="20" baseline="0"/>
  </cs:valueAxis>
  <cs:wall>
    <cs:lnRef idx="0"/>
    <cs:fillRef idx="0"/>
    <cs:effectRef idx="0"/>
    <cs:fontRef idx="minor">
      <a:schemeClr val="dk1"/>
    </cs:fontRef>
  </cs:wall>
</cs:chartStyle>
</file>

<file path=ppt/charts/style16.xml><?xml version="1.0" encoding="utf-8"?>
<cs:chartStyle xmlns:cs="http://schemas.microsoft.com/office/drawing/2012/chartStyle" xmlns:a="http://schemas.openxmlformats.org/drawingml/2006/main" id="239">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02">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6.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a:solidFill>
                <a:schemeClr val="tx1"/>
              </a:solidFill>
              <a:latin typeface="微软雅黑" panose="020B0503020204020204" pitchFamily="34" charset="-122"/>
              <a:ea typeface="微软雅黑" panose="020B0503020204020204" pitchFamily="34" charset="-122"/>
            </a:rPr>
            <a:t>山东</a:t>
          </a: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25.03</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8.51</a:t>
          </a:r>
          <a:r>
            <a:rPr lang="en-US" altLang="zh-CN" sz="1000" b="1" i="0" u="none" dirty="0">
              <a:latin typeface="微软雅黑" panose="020B0503020204020204" pitchFamily="34" charset="-122"/>
              <a:ea typeface="微软雅黑" panose="020B0503020204020204" pitchFamily="34" charset="-122"/>
            </a:rPr>
            <a:t>%</a:t>
          </a:r>
          <a:endParaRPr lang="zh-CN" altLang="en-US" sz="1000" b="1"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b="0" i="0" u="none" dirty="0">
              <a:solidFill>
                <a:schemeClr val="tx1"/>
              </a:solidFill>
              <a:latin typeface="微软雅黑" panose="020B0503020204020204" pitchFamily="34" charset="-122"/>
              <a:ea typeface="微软雅黑" panose="020B0503020204020204" pitchFamily="34" charset="-122"/>
            </a:rPr>
            <a:t>江苏</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6.13</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E09E9A6-00DF-4088-9A07-18E3CFC6CF2C}">
      <dgm:prSet phldrT="[文本]" custT="1"/>
      <dgm:spPr>
        <a:solidFill>
          <a:schemeClr val="accent1">
            <a:lumMod val="40000"/>
            <a:lumOff val="60000"/>
          </a:schemeClr>
        </a:solidFill>
      </dgm:spPr>
      <dgm:t>
        <a:bodyPr/>
        <a:lstStyle/>
        <a:p>
          <a:r>
            <a:rPr lang="zh-CN" altLang="en-US" sz="900" b="0" i="0" u="none" dirty="0">
              <a:solidFill>
                <a:schemeClr val="tx1"/>
              </a:solidFill>
              <a:latin typeface="微软雅黑" panose="020B0503020204020204" pitchFamily="34" charset="-122"/>
              <a:ea typeface="微软雅黑" panose="020B0503020204020204" pitchFamily="34" charset="-122"/>
            </a:rPr>
            <a:t>广东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F56CEFD-AC68-4391-B387-EE89D3A868CB}" type="par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FD90BDB-2F8E-4B52-9534-C683394E30B0}" type="sib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b="0" i="0" u="none" dirty="0">
              <a:solidFill>
                <a:schemeClr val="tx1"/>
              </a:solidFill>
              <a:latin typeface="微软雅黑" panose="020B0503020204020204" pitchFamily="34" charset="-122"/>
              <a:ea typeface="微软雅黑" panose="020B0503020204020204" pitchFamily="34" charset="-122"/>
            </a:rPr>
            <a:t>广西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6B0BFC0-ABA5-485D-9A40-6C582F797830}">
      <dgm:prSet custT="1"/>
      <dgm:spPr/>
      <dgm:t>
        <a:bodyPr/>
        <a:lstStyle/>
        <a:p>
          <a:r>
            <a:rPr lang="en-US" altLang="zh-CN" sz="1000" b="0" i="0" u="none" dirty="0">
              <a:latin typeface="微软雅黑" panose="020B0503020204020204" pitchFamily="34" charset="-122"/>
              <a:ea typeface="微软雅黑" panose="020B0503020204020204" pitchFamily="34" charset="-122"/>
            </a:rPr>
            <a:t>7.81</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43160A6B-2AD6-47F4-BC50-B1D89DBCADB0}" type="par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63F121-28E7-47EC-B322-9A425EA1705D}" type="sibTrans" cxnId="{274FED40-9409-42F1-B71A-899996CBC966}">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0B4B4EE-A958-4F10-94EA-6CFD1E6A3083}">
      <dgm:prSet custT="1"/>
      <dgm:spPr/>
      <dgm:t>
        <a:bodyPr/>
        <a:lstStyle/>
        <a:p>
          <a:r>
            <a:rPr lang="en-US" altLang="zh-CN" sz="1000" b="0" i="0" u="none" dirty="0"/>
            <a:t>7.62%</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EB35BD28-C8AC-4C6B-8201-EDF218E7D107}" type="par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920E22EF-8FC6-44D9-B1F4-296BEA0A3129}" type="sibTrans" cxnId="{35FCB1DB-932B-456A-9499-C6366092F3F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b="0" i="0" u="none" dirty="0">
              <a:solidFill>
                <a:schemeClr val="tx1"/>
              </a:solidFill>
              <a:latin typeface="微软雅黑" panose="020B0503020204020204" pitchFamily="34" charset="-122"/>
              <a:ea typeface="微软雅黑" panose="020B0503020204020204" pitchFamily="34" charset="-122"/>
            </a:rPr>
            <a:t>安徽</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pt>
    <dgm:pt modelId="{EA72C591-9724-4095-A831-C421826EF975}" type="pres">
      <dgm:prSet presAssocID="{720E01A6-D50D-45FE-A3FA-3DCC4AFE2A92}" presName="Name25" presStyleLbl="parChTrans1D1" presStyleIdx="0" presStyleCnt="5"/>
      <dgm:spPr/>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pt>
    <dgm:pt modelId="{974AEE05-33D4-402B-91DC-C916ECC79DE6}" type="pres">
      <dgm:prSet presAssocID="{777522B5-7191-4146-B6CE-E04273D13619}" presName="childNode" presStyleLbl="revTx" presStyleIdx="0" presStyleCnt="5">
        <dgm:presLayoutVars>
          <dgm:bulletEnabled val="1"/>
        </dgm:presLayoutVars>
      </dgm:prSet>
      <dgm:spPr/>
    </dgm:pt>
    <dgm:pt modelId="{DFBBBBC3-2F5D-4A60-A5D9-97C06A6DD83D}" type="pres">
      <dgm:prSet presAssocID="{2D6DDA0A-4726-48BD-BFCC-6388F6BF2BA1}" presName="Name25" presStyleLbl="parChTrans1D1" presStyleIdx="1" presStyleCnt="5"/>
      <dgm:spPr/>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pt>
    <dgm:pt modelId="{347D5E9F-899F-43C6-8450-965A38D33E10}" type="pres">
      <dgm:prSet presAssocID="{4C16F304-B896-4F90-9C5F-AB4170A2464C}" presName="childNode" presStyleLbl="revTx" presStyleIdx="1" presStyleCnt="5">
        <dgm:presLayoutVars>
          <dgm:bulletEnabled val="1"/>
        </dgm:presLayoutVars>
      </dgm:prSet>
      <dgm:spPr/>
    </dgm:pt>
    <dgm:pt modelId="{1D012BB2-BF79-4510-99E7-066A01BAA56A}" type="pres">
      <dgm:prSet presAssocID="{CF56CEFD-AC68-4391-B387-EE89D3A868CB}" presName="Name25" presStyleLbl="parChTrans1D1" presStyleIdx="2" presStyleCnt="5"/>
      <dgm:spPr/>
    </dgm:pt>
    <dgm:pt modelId="{AC8E1714-64B1-4EB0-AED0-2D4C844CC877}" type="pres">
      <dgm:prSet presAssocID="{FE09E9A6-00DF-4088-9A07-18E3CFC6CF2C}" presName="node" presStyleCnt="0"/>
      <dgm:spPr/>
    </dgm:pt>
    <dgm:pt modelId="{CC3A8EB3-DFAF-417F-9F88-2376FB398B20}" type="pres">
      <dgm:prSet presAssocID="{FE09E9A6-00DF-4088-9A07-18E3CFC6CF2C}" presName="parentNode" presStyleLbl="node1" presStyleIdx="3" presStyleCnt="6">
        <dgm:presLayoutVars>
          <dgm:chMax val="1"/>
          <dgm:bulletEnabled val="1"/>
        </dgm:presLayoutVars>
      </dgm:prSet>
      <dgm:spPr/>
    </dgm:pt>
    <dgm:pt modelId="{44AEB474-3337-4AF1-8599-92D9CCED5CCD}" type="pres">
      <dgm:prSet presAssocID="{FE09E9A6-00DF-4088-9A07-18E3CFC6CF2C}" presName="childNode" presStyleLbl="revTx" presStyleIdx="2" presStyleCnt="5">
        <dgm:presLayoutVars>
          <dgm:bulletEnabled val="1"/>
        </dgm:presLayoutVars>
      </dgm:prSet>
      <dgm:spPr/>
    </dgm:pt>
    <dgm:pt modelId="{9F3E85D6-EFCB-4E2C-8A6C-B78AE30C68C3}" type="pres">
      <dgm:prSet presAssocID="{CECA4B9B-7F5E-4A1C-BD1A-B7D7CD76A37A}" presName="Name25" presStyleLbl="parChTrans1D1" presStyleIdx="3" presStyleCnt="5"/>
      <dgm:spPr/>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pt>
    <dgm:pt modelId="{C8F01A94-E7AE-452D-BB84-DE60C745A4C3}" type="pres">
      <dgm:prSet presAssocID="{B0A14D98-A3A8-4B16-8BE6-73948ACA260E}" presName="childNode" presStyleLbl="revTx" presStyleIdx="3" presStyleCnt="5">
        <dgm:presLayoutVars>
          <dgm:bulletEnabled val="1"/>
        </dgm:presLayoutVars>
      </dgm:prSet>
      <dgm:spPr/>
    </dgm:pt>
    <dgm:pt modelId="{35526D56-E768-4819-9216-C4E927743A2B}" type="pres">
      <dgm:prSet presAssocID="{8DED6D8A-C292-490C-8B34-2C205393EE13}" presName="Name25" presStyleLbl="parChTrans1D1" presStyleIdx="4" presStyleCnt="5"/>
      <dgm:spPr/>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pt>
    <dgm:pt modelId="{014A86A1-B467-4CA1-9D8A-6362EC1901EF}" type="pres">
      <dgm:prSet presAssocID="{399FD7A3-8AEE-43C9-8685-6BCCA332708C}" presName="childNode" presStyleLbl="revTx" presStyleIdx="4" presStyleCnt="5">
        <dgm:presLayoutVars>
          <dgm:bulletEnabled val="1"/>
        </dgm:presLayoutVars>
      </dgm:prSet>
      <dgm:spPr/>
    </dgm:pt>
  </dgm:ptLst>
  <dgm:cxnLst>
    <dgm:cxn modelId="{35D09808-0A85-4DED-804C-5C91BC41222B}" type="presOf" srcId="{FA7A06C3-9B9C-4943-9C10-D72171014D24}" destId="{F94370AD-19E2-4F6B-AB85-F32D3A5B7B9E}" srcOrd="0" destOrd="0" presId="urn:microsoft.com/office/officeart/2005/8/layout/radial2"/>
    <dgm:cxn modelId="{32808F0B-723A-43F1-99F9-ADF39D11B7DB}" type="presOf" srcId="{40B4B4EE-A958-4F10-94EA-6CFD1E6A3083}" destId="{C8F01A94-E7AE-452D-BB84-DE60C745A4C3}" srcOrd="0" destOrd="0" presId="urn:microsoft.com/office/officeart/2005/8/layout/radial2"/>
    <dgm:cxn modelId="{F641920B-2C69-49BA-8CE3-2DB5AE6DD982}" type="presOf" srcId="{FE09E9A6-00DF-4088-9A07-18E3CFC6CF2C}" destId="{CC3A8EB3-DFAF-417F-9F88-2376FB398B20}" srcOrd="0" destOrd="0" presId="urn:microsoft.com/office/officeart/2005/8/layout/radial2"/>
    <dgm:cxn modelId="{5E987116-9006-4719-A53C-C18606217573}" type="presOf" srcId="{CF56CEFD-AC68-4391-B387-EE89D3A868CB}" destId="{1D012BB2-BF79-4510-99E7-066A01BAA56A}" srcOrd="0" destOrd="0" presId="urn:microsoft.com/office/officeart/2005/8/layout/radial2"/>
    <dgm:cxn modelId="{D1D0461A-1D8D-4495-80D3-0FD599EF1D18}" srcId="{FA7A06C3-9B9C-4943-9C10-D72171014D24}" destId="{4C16F304-B896-4F90-9C5F-AB4170A2464C}" srcOrd="1" destOrd="0" parTransId="{2D6DDA0A-4726-48BD-BFCC-6388F6BF2BA1}" sibTransId="{C1F018D5-D55B-40D1-9023-2A3598C21FAB}"/>
    <dgm:cxn modelId="{7F47021E-E6D6-4ADC-B234-E99CF5C8598B}" type="presOf" srcId="{2D6DDA0A-4726-48BD-BFCC-6388F6BF2BA1}" destId="{DFBBBBC3-2F5D-4A60-A5D9-97C06A6DD83D}" srcOrd="0" destOrd="0" presId="urn:microsoft.com/office/officeart/2005/8/layout/radial2"/>
    <dgm:cxn modelId="{54B5D925-60A2-4C9B-949B-5B62C9A5EBA1}" type="presOf" srcId="{720E01A6-D50D-45FE-A3FA-3DCC4AFE2A92}" destId="{EA72C591-9724-4095-A831-C421826EF975}" srcOrd="0" destOrd="0" presId="urn:microsoft.com/office/officeart/2005/8/layout/radial2"/>
    <dgm:cxn modelId="{11D1A329-7D39-49EF-B8C4-98B93C85E792}" type="presOf" srcId="{4C16F304-B896-4F90-9C5F-AB4170A2464C}" destId="{865E54A3-B4BE-4468-AC89-EB577B209FA0}" srcOrd="0" destOrd="0" presId="urn:microsoft.com/office/officeart/2005/8/layout/radial2"/>
    <dgm:cxn modelId="{A486EB2F-543F-4AC9-A56B-ABE2934B917C}" srcId="{FA7A06C3-9B9C-4943-9C10-D72171014D24}" destId="{B0A14D98-A3A8-4B16-8BE6-73948ACA260E}" srcOrd="3" destOrd="0" parTransId="{CECA4B9B-7F5E-4A1C-BD1A-B7D7CD76A37A}" sibTransId="{6BE0CCB1-0507-4E67-AECC-B4E04151FE90}"/>
    <dgm:cxn modelId="{5F874E38-A74B-4412-917D-D0FAB13B1714}" srcId="{FA7A06C3-9B9C-4943-9C10-D72171014D24}" destId="{777522B5-7191-4146-B6CE-E04273D13619}" srcOrd="0" destOrd="0" parTransId="{720E01A6-D50D-45FE-A3FA-3DCC4AFE2A92}" sibTransId="{F2543454-504B-49AD-9A0B-5DB235BAE270}"/>
    <dgm:cxn modelId="{274FED40-9409-42F1-B71A-899996CBC966}" srcId="{FE09E9A6-00DF-4088-9A07-18E3CFC6CF2C}" destId="{E6B0BFC0-ABA5-485D-9A40-6C582F797830}" srcOrd="0" destOrd="0" parTransId="{43160A6B-2AD6-47F4-BC50-B1D89DBCADB0}" sibTransId="{AB63F121-28E7-47EC-B322-9A425EA1705D}"/>
    <dgm:cxn modelId="{DDC5635F-8A6E-4876-8084-7437C7977FE1}" type="presOf" srcId="{CECA4B9B-7F5E-4A1C-BD1A-B7D7CD76A37A}" destId="{9F3E85D6-EFCB-4E2C-8A6C-B78AE30C68C3}" srcOrd="0" destOrd="0" presId="urn:microsoft.com/office/officeart/2005/8/layout/radial2"/>
    <dgm:cxn modelId="{7EFE5E62-B582-4394-AE63-7EEE6E0CF114}" type="presOf" srcId="{399FD7A3-8AEE-43C9-8685-6BCCA332708C}" destId="{9668CE02-015F-4977-AFE0-6ADCE0C919A6}" srcOrd="0" destOrd="0" presId="urn:microsoft.com/office/officeart/2005/8/layout/radial2"/>
    <dgm:cxn modelId="{2C0BCB4D-E74E-4E86-9661-FAD08CD15747}" type="presOf" srcId="{E6B0BFC0-ABA5-485D-9A40-6C582F797830}" destId="{44AEB474-3337-4AF1-8599-92D9CCED5CCD}" srcOrd="0" destOrd="0" presId="urn:microsoft.com/office/officeart/2005/8/layout/radial2"/>
    <dgm:cxn modelId="{CA5FA34F-FDF9-47A6-A34E-A45D6BA60BF4}" srcId="{FA7A06C3-9B9C-4943-9C10-D72171014D24}" destId="{399FD7A3-8AEE-43C9-8685-6BCCA332708C}" srcOrd="4" destOrd="0" parTransId="{8DED6D8A-C292-490C-8B34-2C205393EE13}" sibTransId="{61C9F9FE-7A0D-4A39-B439-4DF7F4626C6C}"/>
    <dgm:cxn modelId="{8B81A973-1C07-440C-9871-31F796115980}" type="presOf" srcId="{B17D9A84-EB33-4C6E-851D-F77693D395E2}" destId="{014A86A1-B467-4CA1-9D8A-6362EC1901EF}" srcOrd="0" destOrd="0" presId="urn:microsoft.com/office/officeart/2005/8/layout/radial2"/>
    <dgm:cxn modelId="{F081C378-626C-4DA3-ADAF-FFB64C51D12A}" type="presOf" srcId="{777522B5-7191-4146-B6CE-E04273D13619}" destId="{EFD51B71-7277-4837-90FA-1CDDF8C0C07D}" srcOrd="0" destOrd="0" presId="urn:microsoft.com/office/officeart/2005/8/layout/radial2"/>
    <dgm:cxn modelId="{DF416096-F033-4C1A-8E83-CA9315587141}" type="presOf" srcId="{E8F5A92F-C113-40C3-8F95-DF0C142652C4}" destId="{974AEE05-33D4-402B-91DC-C916ECC79DE6}" srcOrd="0" destOrd="0" presId="urn:microsoft.com/office/officeart/2005/8/layout/radial2"/>
    <dgm:cxn modelId="{4776E59B-C3E2-452D-84CE-62BEF27BE068}" type="presOf" srcId="{8DED6D8A-C292-490C-8B34-2C205393EE13}" destId="{35526D56-E768-4819-9216-C4E927743A2B}" srcOrd="0" destOrd="0" presId="urn:microsoft.com/office/officeart/2005/8/layout/radial2"/>
    <dgm:cxn modelId="{BD9BC6A0-E317-4B35-9B3A-EA97772B1898}" srcId="{399FD7A3-8AEE-43C9-8685-6BCCA332708C}" destId="{B17D9A84-EB33-4C6E-851D-F77693D395E2}" srcOrd="0" destOrd="0" parTransId="{5183C925-F3E5-49DB-A46B-2BDCE3DD1B0D}" sibTransId="{AB103A8B-EE78-441A-9758-C19A51BE18F2}"/>
    <dgm:cxn modelId="{CF4C21A3-C947-4099-854B-F62E7C449F6B}" type="presOf" srcId="{B0A14D98-A3A8-4B16-8BE6-73948ACA260E}" destId="{8C9211B4-E3C9-41A5-BAF6-85AA8DC56757}" srcOrd="0" destOrd="0" presId="urn:microsoft.com/office/officeart/2005/8/layout/radial2"/>
    <dgm:cxn modelId="{563EA4AB-8293-430D-A885-8A3AF408DC60}" type="presOf" srcId="{DEC268B6-18D7-4F04-A4B5-65EC04A85F7E}" destId="{347D5E9F-899F-43C6-8450-965A38D33E10}" srcOrd="0" destOrd="0" presId="urn:microsoft.com/office/officeart/2005/8/layout/radial2"/>
    <dgm:cxn modelId="{155372B1-2DF9-4764-8CAF-814D957425F4}" srcId="{4C16F304-B896-4F90-9C5F-AB4170A2464C}" destId="{DEC268B6-18D7-4F04-A4B5-65EC04A85F7E}" srcOrd="0" destOrd="0" parTransId="{22A0EF60-54D8-4AE2-9373-48E2155ADFA1}" sibTransId="{AB51354E-341D-4D86-AE5C-B8E795A1284E}"/>
    <dgm:cxn modelId="{D05ED6B2-2BC4-4103-87D1-94AA356A5357}" srcId="{777522B5-7191-4146-B6CE-E04273D13619}" destId="{E8F5A92F-C113-40C3-8F95-DF0C142652C4}" srcOrd="0" destOrd="0" parTransId="{819E1389-4DA7-4107-8AED-8C255C0181E9}" sibTransId="{433D62A1-A750-48FB-8B81-0E931AC966B0}"/>
    <dgm:cxn modelId="{0DBD4CC8-13B8-47B0-B7C3-37245540B4C4}" srcId="{FA7A06C3-9B9C-4943-9C10-D72171014D24}" destId="{FE09E9A6-00DF-4088-9A07-18E3CFC6CF2C}" srcOrd="2" destOrd="0" parTransId="{CF56CEFD-AC68-4391-B387-EE89D3A868CB}" sibTransId="{6FD90BDB-2F8E-4B52-9534-C683394E30B0}"/>
    <dgm:cxn modelId="{35FCB1DB-932B-456A-9499-C6366092F3F8}" srcId="{B0A14D98-A3A8-4B16-8BE6-73948ACA260E}" destId="{40B4B4EE-A958-4F10-94EA-6CFD1E6A3083}" srcOrd="0" destOrd="0" parTransId="{EB35BD28-C8AC-4C6B-8201-EDF218E7D107}" sibTransId="{920E22EF-8FC6-44D9-B1F4-296BEA0A3129}"/>
    <dgm:cxn modelId="{F3F9E850-64C3-4B33-8910-C6B1821B02DF}" type="presParOf" srcId="{F94370AD-19E2-4F6B-AB85-F32D3A5B7B9E}" destId="{A8FB2808-AAFC-4D97-887F-3779979975C0}" srcOrd="0" destOrd="0" presId="urn:microsoft.com/office/officeart/2005/8/layout/radial2"/>
    <dgm:cxn modelId="{8206CDDC-D61E-438A-B5DA-F4DB8C914F6C}" type="presParOf" srcId="{A8FB2808-AAFC-4D97-887F-3779979975C0}" destId="{7D0277BF-C964-4D22-B5BB-6D99C40C7E15}" srcOrd="0" destOrd="0" presId="urn:microsoft.com/office/officeart/2005/8/layout/radial2"/>
    <dgm:cxn modelId="{B3D7859E-E161-487E-AE96-C532E2C54BAA}" type="presParOf" srcId="{7D0277BF-C964-4D22-B5BB-6D99C40C7E15}" destId="{520D7201-8E13-49D1-919D-64B90E0B16FD}" srcOrd="0" destOrd="0" presId="urn:microsoft.com/office/officeart/2005/8/layout/radial2"/>
    <dgm:cxn modelId="{25D9A22D-7009-4FB1-B0A8-B9CA9F231276}" type="presParOf" srcId="{7D0277BF-C964-4D22-B5BB-6D99C40C7E15}" destId="{98AE5B4B-2C6D-4C36-83DF-7C3182B7D292}" srcOrd="1" destOrd="0" presId="urn:microsoft.com/office/officeart/2005/8/layout/radial2"/>
    <dgm:cxn modelId="{BAB06F1C-CCD9-4F77-9A84-4A9344554F0A}" type="presParOf" srcId="{A8FB2808-AAFC-4D97-887F-3779979975C0}" destId="{EA72C591-9724-4095-A831-C421826EF975}" srcOrd="1" destOrd="0" presId="urn:microsoft.com/office/officeart/2005/8/layout/radial2"/>
    <dgm:cxn modelId="{F0762220-C2B7-454E-B479-8C4C81F8B521}" type="presParOf" srcId="{A8FB2808-AAFC-4D97-887F-3779979975C0}" destId="{9651C876-0FDB-4BF8-B58C-457C507BEB0B}" srcOrd="2" destOrd="0" presId="urn:microsoft.com/office/officeart/2005/8/layout/radial2"/>
    <dgm:cxn modelId="{1631DD80-E4F5-4062-B7DA-845AD4E37E36}" type="presParOf" srcId="{9651C876-0FDB-4BF8-B58C-457C507BEB0B}" destId="{EFD51B71-7277-4837-90FA-1CDDF8C0C07D}" srcOrd="0" destOrd="0" presId="urn:microsoft.com/office/officeart/2005/8/layout/radial2"/>
    <dgm:cxn modelId="{A6FB0048-6C33-481C-AA13-3FE9DD07385D}" type="presParOf" srcId="{9651C876-0FDB-4BF8-B58C-457C507BEB0B}" destId="{974AEE05-33D4-402B-91DC-C916ECC79DE6}" srcOrd="1" destOrd="0" presId="urn:microsoft.com/office/officeart/2005/8/layout/radial2"/>
    <dgm:cxn modelId="{E124C005-2863-4FDB-BF66-ABDBE5567C5F}" type="presParOf" srcId="{A8FB2808-AAFC-4D97-887F-3779979975C0}" destId="{DFBBBBC3-2F5D-4A60-A5D9-97C06A6DD83D}" srcOrd="3" destOrd="0" presId="urn:microsoft.com/office/officeart/2005/8/layout/radial2"/>
    <dgm:cxn modelId="{2DB583B2-7098-41E4-8971-B21B84DA28C6}" type="presParOf" srcId="{A8FB2808-AAFC-4D97-887F-3779979975C0}" destId="{0365C081-EBAD-4733-AD59-EEC65E712488}" srcOrd="4" destOrd="0" presId="urn:microsoft.com/office/officeart/2005/8/layout/radial2"/>
    <dgm:cxn modelId="{2353E77D-16D4-45EC-AA04-F78AE2AD9CF3}" type="presParOf" srcId="{0365C081-EBAD-4733-AD59-EEC65E712488}" destId="{865E54A3-B4BE-4468-AC89-EB577B209FA0}" srcOrd="0" destOrd="0" presId="urn:microsoft.com/office/officeart/2005/8/layout/radial2"/>
    <dgm:cxn modelId="{E6DBB123-FB04-4ECA-89AD-90B7C01868D2}" type="presParOf" srcId="{0365C081-EBAD-4733-AD59-EEC65E712488}" destId="{347D5E9F-899F-43C6-8450-965A38D33E10}" srcOrd="1" destOrd="0" presId="urn:microsoft.com/office/officeart/2005/8/layout/radial2"/>
    <dgm:cxn modelId="{B4DA9489-2530-413B-93C7-637794CDABE8}" type="presParOf" srcId="{A8FB2808-AAFC-4D97-887F-3779979975C0}" destId="{1D012BB2-BF79-4510-99E7-066A01BAA56A}" srcOrd="5" destOrd="0" presId="urn:microsoft.com/office/officeart/2005/8/layout/radial2"/>
    <dgm:cxn modelId="{036652CF-5037-41BA-90E1-3CF15497E5D3}" type="presParOf" srcId="{A8FB2808-AAFC-4D97-887F-3779979975C0}" destId="{AC8E1714-64B1-4EB0-AED0-2D4C844CC877}" srcOrd="6" destOrd="0" presId="urn:microsoft.com/office/officeart/2005/8/layout/radial2"/>
    <dgm:cxn modelId="{12745565-A953-4004-86F5-8E13DFDC777A}" type="presParOf" srcId="{AC8E1714-64B1-4EB0-AED0-2D4C844CC877}" destId="{CC3A8EB3-DFAF-417F-9F88-2376FB398B20}" srcOrd="0" destOrd="0" presId="urn:microsoft.com/office/officeart/2005/8/layout/radial2"/>
    <dgm:cxn modelId="{E287EC97-D7E1-4B15-A70E-3219985F1511}" type="presParOf" srcId="{AC8E1714-64B1-4EB0-AED0-2D4C844CC877}" destId="{44AEB474-3337-4AF1-8599-92D9CCED5CCD}" srcOrd="1" destOrd="0" presId="urn:microsoft.com/office/officeart/2005/8/layout/radial2"/>
    <dgm:cxn modelId="{FAE4E78F-A297-4E84-B7ED-928799E9BCF4}" type="presParOf" srcId="{A8FB2808-AAFC-4D97-887F-3779979975C0}" destId="{9F3E85D6-EFCB-4E2C-8A6C-B78AE30C68C3}" srcOrd="7" destOrd="0" presId="urn:microsoft.com/office/officeart/2005/8/layout/radial2"/>
    <dgm:cxn modelId="{5D83124D-BB81-435A-90C7-E44C23838304}" type="presParOf" srcId="{A8FB2808-AAFC-4D97-887F-3779979975C0}" destId="{6EB30C24-E0BC-46CC-A8CC-BD35E8D8F516}" srcOrd="8" destOrd="0" presId="urn:microsoft.com/office/officeart/2005/8/layout/radial2"/>
    <dgm:cxn modelId="{3075ECA3-F30A-4EB9-BC24-2F5F806E6691}" type="presParOf" srcId="{6EB30C24-E0BC-46CC-A8CC-BD35E8D8F516}" destId="{8C9211B4-E3C9-41A5-BAF6-85AA8DC56757}" srcOrd="0" destOrd="0" presId="urn:microsoft.com/office/officeart/2005/8/layout/radial2"/>
    <dgm:cxn modelId="{F1068629-43E9-4C0E-9020-D22A93F85427}" type="presParOf" srcId="{6EB30C24-E0BC-46CC-A8CC-BD35E8D8F516}" destId="{C8F01A94-E7AE-452D-BB84-DE60C745A4C3}" srcOrd="1" destOrd="0" presId="urn:microsoft.com/office/officeart/2005/8/layout/radial2"/>
    <dgm:cxn modelId="{B1D9D849-8D95-4BEE-AFD2-06CC12DF4D78}" type="presParOf" srcId="{A8FB2808-AAFC-4D97-887F-3779979975C0}" destId="{35526D56-E768-4819-9216-C4E927743A2B}" srcOrd="9" destOrd="0" presId="urn:microsoft.com/office/officeart/2005/8/layout/radial2"/>
    <dgm:cxn modelId="{2003B677-B54C-44E4-8BD2-D1264D4E10E5}" type="presParOf" srcId="{A8FB2808-AAFC-4D97-887F-3779979975C0}" destId="{449B1AEF-604E-4656-ACAF-2FA22576DCF6}" srcOrd="10" destOrd="0" presId="urn:microsoft.com/office/officeart/2005/8/layout/radial2"/>
    <dgm:cxn modelId="{2C8DD973-4BCC-400E-8787-3F85E4F8C17F}" type="presParOf" srcId="{449B1AEF-604E-4656-ACAF-2FA22576DCF6}" destId="{9668CE02-015F-4977-AFE0-6ADCE0C919A6}" srcOrd="0" destOrd="0" presId="urn:microsoft.com/office/officeart/2005/8/layout/radial2"/>
    <dgm:cxn modelId="{88C09080-87A8-47B1-8971-2A3EBC42728E}" type="presParOf" srcId="{449B1AEF-604E-4656-ACAF-2FA22576DCF6}" destId="{014A86A1-B467-4CA1-9D8A-6362EC1901EF}"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4" loCatId="relationship" qsTypeId="urn:microsoft.com/office/officeart/2005/8/quickstyle/simple1#4" qsCatId="simple" csTypeId="urn:microsoft.com/office/officeart/2005/8/colors/accent1_2#4"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a:solidFill>
                <a:schemeClr val="tx1"/>
              </a:solidFill>
              <a:latin typeface="微软雅黑" panose="020B0503020204020204" pitchFamily="34" charset="-122"/>
              <a:ea typeface="微软雅黑" panose="020B0503020204020204" pitchFamily="34" charset="-122"/>
            </a:rPr>
            <a:t>甘肃</a:t>
          </a: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23.3</a:t>
          </a:r>
          <a:r>
            <a:rPr lang="en-US" altLang="zh-CN" sz="1000" b="0" i="0" u="none" dirty="0"/>
            <a:t>%</a:t>
          </a:r>
          <a:endParaRPr lang="zh-CN" altLang="en-US" sz="1000" b="0" i="0" u="none"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17.37</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dirty="0">
              <a:solidFill>
                <a:schemeClr val="tx1"/>
              </a:solidFill>
              <a:latin typeface="微软雅黑" panose="020B0503020204020204" pitchFamily="34" charset="-122"/>
              <a:ea typeface="微软雅黑" panose="020B0503020204020204" pitchFamily="34" charset="-122"/>
            </a:rPr>
            <a:t>青海</a:t>
          </a: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9.02</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A5DF808-D4AE-4737-90FD-7FF82484E3DE}">
      <dgm:prSet phldrT="[文本]" custT="1"/>
      <dgm:spPr>
        <a:solidFill>
          <a:schemeClr val="accent1">
            <a:lumMod val="40000"/>
            <a:lumOff val="60000"/>
          </a:schemeClr>
        </a:solidFill>
      </dgm:spPr>
      <dgm:t>
        <a:bodyPr/>
        <a:lstStyle/>
        <a:p>
          <a:r>
            <a:rPr lang="zh-CN" altLang="en-US" sz="900" b="0" i="0" u="none" dirty="0">
              <a:solidFill>
                <a:schemeClr val="tx1"/>
              </a:solidFill>
            </a:rPr>
            <a:t>宁夏</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1E9A3BF0-30BA-40A8-ADAD-472A1F7D4A2B}" type="parTrans" cxnId="{3B7B2653-55F5-40A4-BE58-84DC1D37560B}">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C93DDE2-87A0-458D-B116-B3938B9C0440}" type="sibTrans" cxnId="{3B7B2653-55F5-40A4-BE58-84DC1D37560B}">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0076AB2-60A6-4628-B292-7E84397FDED1}">
      <dgm:prSet custT="1"/>
      <dgm:spPr/>
      <dgm:t>
        <a:bodyPr/>
        <a:lstStyle/>
        <a:p>
          <a:r>
            <a:rPr lang="en-US" altLang="zh-CN" sz="1000" b="0" i="0" u="none" dirty="0">
              <a:latin typeface="微软雅黑" panose="020B0503020204020204" pitchFamily="34" charset="-122"/>
              <a:ea typeface="微软雅黑" panose="020B0503020204020204" pitchFamily="34" charset="-122"/>
            </a:rPr>
            <a:t>10.3</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61CD345F-A437-4DB0-8192-9BF5E7FAC81E}" type="parTrans" cxnId="{C4BDD421-1FBF-456D-AC76-9A96650C874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79178D8F-7D4D-49E7-B6A3-63F322762020}" type="sibTrans" cxnId="{C4BDD421-1FBF-456D-AC76-9A96650C874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4FCC33B-9B0E-42E5-9030-219AE7AECC3D}">
      <dgm:prSet custT="1"/>
      <dgm:spPr/>
      <dgm:t>
        <a:bodyPr/>
        <a:lstStyle/>
        <a:p>
          <a:r>
            <a:rPr lang="en-US" altLang="zh-CN" sz="1000" b="0" i="0" u="none" dirty="0">
              <a:latin typeface="微软雅黑" panose="020B0503020204020204" pitchFamily="34" charset="-122"/>
              <a:ea typeface="微软雅黑" panose="020B0503020204020204" pitchFamily="34" charset="-122"/>
            </a:rPr>
            <a:t>10.04</a:t>
          </a:r>
          <a:r>
            <a:rPr lang="en-US" altLang="zh-CN" sz="1000" b="0" i="0" u="none" dirty="0"/>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DC6E7C71-A914-485C-9A4F-8AC92868CA66}" type="parTrans" cxnId="{7C06663E-32C0-47AD-A45A-FB7E9C3AA0C3}">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04090E54-2B43-45D3-9673-C85EEAAC0E3B}" type="sibTrans" cxnId="{7C06663E-32C0-47AD-A45A-FB7E9C3AA0C3}">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b="0" i="0" u="none" dirty="0">
              <a:solidFill>
                <a:schemeClr val="tx1"/>
              </a:solidFill>
            </a:rPr>
            <a:t>广西</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b="0" i="0" u="none" dirty="0">
              <a:solidFill>
                <a:schemeClr val="tx1"/>
              </a:solidFill>
            </a:rPr>
            <a:t>新疆</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pt>
    <dgm:pt modelId="{EA72C591-9724-4095-A831-C421826EF975}" type="pres">
      <dgm:prSet presAssocID="{720E01A6-D50D-45FE-A3FA-3DCC4AFE2A92}" presName="Name25" presStyleLbl="parChTrans1D1" presStyleIdx="0" presStyleCnt="5"/>
      <dgm:spPr/>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pt>
    <dgm:pt modelId="{974AEE05-33D4-402B-91DC-C916ECC79DE6}" type="pres">
      <dgm:prSet presAssocID="{777522B5-7191-4146-B6CE-E04273D13619}" presName="childNode" presStyleLbl="revTx" presStyleIdx="0" presStyleCnt="5">
        <dgm:presLayoutVars>
          <dgm:bulletEnabled val="1"/>
        </dgm:presLayoutVars>
      </dgm:prSet>
      <dgm:spPr/>
    </dgm:pt>
    <dgm:pt modelId="{DFBBBBC3-2F5D-4A60-A5D9-97C06A6DD83D}" type="pres">
      <dgm:prSet presAssocID="{2D6DDA0A-4726-48BD-BFCC-6388F6BF2BA1}" presName="Name25" presStyleLbl="parChTrans1D1" presStyleIdx="1" presStyleCnt="5"/>
      <dgm:spPr/>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pt>
    <dgm:pt modelId="{347D5E9F-899F-43C6-8450-965A38D33E10}" type="pres">
      <dgm:prSet presAssocID="{4C16F304-B896-4F90-9C5F-AB4170A2464C}" presName="childNode" presStyleLbl="revTx" presStyleIdx="1" presStyleCnt="5">
        <dgm:presLayoutVars>
          <dgm:bulletEnabled val="1"/>
        </dgm:presLayoutVars>
      </dgm:prSet>
      <dgm:spPr/>
    </dgm:pt>
    <dgm:pt modelId="{09B833AE-C094-4B21-A806-67163D234277}" type="pres">
      <dgm:prSet presAssocID="{1E9A3BF0-30BA-40A8-ADAD-472A1F7D4A2B}" presName="Name25" presStyleLbl="parChTrans1D1" presStyleIdx="2" presStyleCnt="5"/>
      <dgm:spPr/>
    </dgm:pt>
    <dgm:pt modelId="{493AF445-B26D-441D-8601-1C7EB166BA27}" type="pres">
      <dgm:prSet presAssocID="{3A5DF808-D4AE-4737-90FD-7FF82484E3DE}" presName="node" presStyleCnt="0"/>
      <dgm:spPr/>
    </dgm:pt>
    <dgm:pt modelId="{1B615263-8047-4425-A0CD-741EA4330FD7}" type="pres">
      <dgm:prSet presAssocID="{3A5DF808-D4AE-4737-90FD-7FF82484E3DE}" presName="parentNode" presStyleLbl="node1" presStyleIdx="3" presStyleCnt="6">
        <dgm:presLayoutVars>
          <dgm:chMax val="1"/>
          <dgm:bulletEnabled val="1"/>
        </dgm:presLayoutVars>
      </dgm:prSet>
      <dgm:spPr/>
    </dgm:pt>
    <dgm:pt modelId="{7F101914-A9BF-4F11-AF53-59884DCB2029}" type="pres">
      <dgm:prSet presAssocID="{3A5DF808-D4AE-4737-90FD-7FF82484E3DE}" presName="childNode" presStyleLbl="revTx" presStyleIdx="2" presStyleCnt="5">
        <dgm:presLayoutVars>
          <dgm:bulletEnabled val="1"/>
        </dgm:presLayoutVars>
      </dgm:prSet>
      <dgm:spPr/>
    </dgm:pt>
    <dgm:pt modelId="{9F3E85D6-EFCB-4E2C-8A6C-B78AE30C68C3}" type="pres">
      <dgm:prSet presAssocID="{CECA4B9B-7F5E-4A1C-BD1A-B7D7CD76A37A}" presName="Name25" presStyleLbl="parChTrans1D1" presStyleIdx="3" presStyleCnt="5"/>
      <dgm:spPr/>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pt>
    <dgm:pt modelId="{C8F01A94-E7AE-452D-BB84-DE60C745A4C3}" type="pres">
      <dgm:prSet presAssocID="{B0A14D98-A3A8-4B16-8BE6-73948ACA260E}" presName="childNode" presStyleLbl="revTx" presStyleIdx="3" presStyleCnt="5">
        <dgm:presLayoutVars>
          <dgm:bulletEnabled val="1"/>
        </dgm:presLayoutVars>
      </dgm:prSet>
      <dgm:spPr/>
    </dgm:pt>
    <dgm:pt modelId="{35526D56-E768-4819-9216-C4E927743A2B}" type="pres">
      <dgm:prSet presAssocID="{8DED6D8A-C292-490C-8B34-2C205393EE13}" presName="Name25" presStyleLbl="parChTrans1D1" presStyleIdx="4" presStyleCnt="5"/>
      <dgm:spPr/>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pt>
    <dgm:pt modelId="{014A86A1-B467-4CA1-9D8A-6362EC1901EF}" type="pres">
      <dgm:prSet presAssocID="{399FD7A3-8AEE-43C9-8685-6BCCA332708C}" presName="childNode" presStyleLbl="revTx" presStyleIdx="4" presStyleCnt="5">
        <dgm:presLayoutVars>
          <dgm:bulletEnabled val="1"/>
        </dgm:presLayoutVars>
      </dgm:prSet>
      <dgm:spPr/>
    </dgm:pt>
  </dgm:ptLst>
  <dgm:cxnLst>
    <dgm:cxn modelId="{64CAAF18-D596-4112-A511-3048C7A9BE1A}" type="presOf" srcId="{B0A14D98-A3A8-4B16-8BE6-73948ACA260E}" destId="{8C9211B4-E3C9-41A5-BAF6-85AA8DC56757}" srcOrd="0" destOrd="0" presId="urn:microsoft.com/office/officeart/2005/8/layout/radial2#4"/>
    <dgm:cxn modelId="{D1D0461A-1D8D-4495-80D3-0FD599EF1D18}" srcId="{FA7A06C3-9B9C-4943-9C10-D72171014D24}" destId="{4C16F304-B896-4F90-9C5F-AB4170A2464C}" srcOrd="1" destOrd="0" parTransId="{2D6DDA0A-4726-48BD-BFCC-6388F6BF2BA1}" sibTransId="{C1F018D5-D55B-40D1-9023-2A3598C21FAB}"/>
    <dgm:cxn modelId="{C4BDD421-1FBF-456D-AC76-9A96650C874C}" srcId="{3A5DF808-D4AE-4737-90FD-7FF82484E3DE}" destId="{60076AB2-60A6-4628-B292-7E84397FDED1}" srcOrd="0" destOrd="0" parTransId="{61CD345F-A437-4DB0-8192-9BF5E7FAC81E}" sibTransId="{79178D8F-7D4D-49E7-B6A3-63F322762020}"/>
    <dgm:cxn modelId="{85652F29-135F-46CB-83F3-2BFD40DE0D28}" type="presOf" srcId="{DEC268B6-18D7-4F04-A4B5-65EC04A85F7E}" destId="{347D5E9F-899F-43C6-8450-965A38D33E10}" srcOrd="0" destOrd="0" presId="urn:microsoft.com/office/officeart/2005/8/layout/radial2#4"/>
    <dgm:cxn modelId="{2BD0272E-B2BF-481C-8A4A-12B14ED27E78}" type="presOf" srcId="{777522B5-7191-4146-B6CE-E04273D13619}" destId="{EFD51B71-7277-4837-90FA-1CDDF8C0C07D}" srcOrd="0" destOrd="0" presId="urn:microsoft.com/office/officeart/2005/8/layout/radial2#4"/>
    <dgm:cxn modelId="{A486EB2F-543F-4AC9-A56B-ABE2934B917C}" srcId="{FA7A06C3-9B9C-4943-9C10-D72171014D24}" destId="{B0A14D98-A3A8-4B16-8BE6-73948ACA260E}" srcOrd="3" destOrd="0" parTransId="{CECA4B9B-7F5E-4A1C-BD1A-B7D7CD76A37A}" sibTransId="{6BE0CCB1-0507-4E67-AECC-B4E04151FE90}"/>
    <dgm:cxn modelId="{5F874E38-A74B-4412-917D-D0FAB13B1714}" srcId="{FA7A06C3-9B9C-4943-9C10-D72171014D24}" destId="{777522B5-7191-4146-B6CE-E04273D13619}" srcOrd="0" destOrd="0" parTransId="{720E01A6-D50D-45FE-A3FA-3DCC4AFE2A92}" sibTransId="{F2543454-504B-49AD-9A0B-5DB235BAE270}"/>
    <dgm:cxn modelId="{7C06663E-32C0-47AD-A45A-FB7E9C3AA0C3}" srcId="{B0A14D98-A3A8-4B16-8BE6-73948ACA260E}" destId="{B4FCC33B-9B0E-42E5-9030-219AE7AECC3D}" srcOrd="0" destOrd="0" parTransId="{DC6E7C71-A914-485C-9A4F-8AC92868CA66}" sibTransId="{04090E54-2B43-45D3-9673-C85EEAAC0E3B}"/>
    <dgm:cxn modelId="{74B24B3E-8508-44F5-BBCC-7529B493E78B}" type="presOf" srcId="{399FD7A3-8AEE-43C9-8685-6BCCA332708C}" destId="{9668CE02-015F-4977-AFE0-6ADCE0C919A6}" srcOrd="0" destOrd="0" presId="urn:microsoft.com/office/officeart/2005/8/layout/radial2#4"/>
    <dgm:cxn modelId="{CA5FA34F-FDF9-47A6-A34E-A45D6BA60BF4}" srcId="{FA7A06C3-9B9C-4943-9C10-D72171014D24}" destId="{399FD7A3-8AEE-43C9-8685-6BCCA332708C}" srcOrd="4" destOrd="0" parTransId="{8DED6D8A-C292-490C-8B34-2C205393EE13}" sibTransId="{61C9F9FE-7A0D-4A39-B439-4DF7F4626C6C}"/>
    <dgm:cxn modelId="{3B7B2653-55F5-40A4-BE58-84DC1D37560B}" srcId="{FA7A06C3-9B9C-4943-9C10-D72171014D24}" destId="{3A5DF808-D4AE-4737-90FD-7FF82484E3DE}" srcOrd="2" destOrd="0" parTransId="{1E9A3BF0-30BA-40A8-ADAD-472A1F7D4A2B}" sibTransId="{6C93DDE2-87A0-458D-B116-B3938B9C0440}"/>
    <dgm:cxn modelId="{4CC8E17A-E06C-481F-8011-42560E4199B0}" type="presOf" srcId="{B4FCC33B-9B0E-42E5-9030-219AE7AECC3D}" destId="{C8F01A94-E7AE-452D-BB84-DE60C745A4C3}" srcOrd="0" destOrd="0" presId="urn:microsoft.com/office/officeart/2005/8/layout/radial2#4"/>
    <dgm:cxn modelId="{DA202C7C-4063-4D34-B068-99C9253FA1D6}" type="presOf" srcId="{720E01A6-D50D-45FE-A3FA-3DCC4AFE2A92}" destId="{EA72C591-9724-4095-A831-C421826EF975}" srcOrd="0" destOrd="0" presId="urn:microsoft.com/office/officeart/2005/8/layout/radial2#4"/>
    <dgm:cxn modelId="{01778D7C-7DA8-432D-B575-79F3A54724D8}" type="presOf" srcId="{3A5DF808-D4AE-4737-90FD-7FF82484E3DE}" destId="{1B615263-8047-4425-A0CD-741EA4330FD7}" srcOrd="0" destOrd="0" presId="urn:microsoft.com/office/officeart/2005/8/layout/radial2#4"/>
    <dgm:cxn modelId="{4BD2DB83-E80F-4F30-9690-C30EB906E2B2}" type="presOf" srcId="{1E9A3BF0-30BA-40A8-ADAD-472A1F7D4A2B}" destId="{09B833AE-C094-4B21-A806-67163D234277}" srcOrd="0" destOrd="0" presId="urn:microsoft.com/office/officeart/2005/8/layout/radial2#4"/>
    <dgm:cxn modelId="{76702693-6596-4AB6-95BE-248C59F85BD9}" type="presOf" srcId="{FA7A06C3-9B9C-4943-9C10-D72171014D24}" destId="{F94370AD-19E2-4F6B-AB85-F32D3A5B7B9E}" srcOrd="0" destOrd="0" presId="urn:microsoft.com/office/officeart/2005/8/layout/radial2#4"/>
    <dgm:cxn modelId="{B1B9BB93-25DE-480E-8BA3-0115B229B34D}" type="presOf" srcId="{CECA4B9B-7F5E-4A1C-BD1A-B7D7CD76A37A}" destId="{9F3E85D6-EFCB-4E2C-8A6C-B78AE30C68C3}" srcOrd="0" destOrd="0" presId="urn:microsoft.com/office/officeart/2005/8/layout/radial2#4"/>
    <dgm:cxn modelId="{56C23D94-11FE-4CBB-8F03-52474A107CA6}" type="presOf" srcId="{2D6DDA0A-4726-48BD-BFCC-6388F6BF2BA1}" destId="{DFBBBBC3-2F5D-4A60-A5D9-97C06A6DD83D}" srcOrd="0" destOrd="0" presId="urn:microsoft.com/office/officeart/2005/8/layout/radial2#4"/>
    <dgm:cxn modelId="{BD9BC6A0-E317-4B35-9B3A-EA97772B1898}" srcId="{399FD7A3-8AEE-43C9-8685-6BCCA332708C}" destId="{B17D9A84-EB33-4C6E-851D-F77693D395E2}" srcOrd="0" destOrd="0" parTransId="{5183C925-F3E5-49DB-A46B-2BDCE3DD1B0D}" sibTransId="{AB103A8B-EE78-441A-9758-C19A51BE18F2}"/>
    <dgm:cxn modelId="{D88AB6A4-67F3-4080-B56F-59592E4F9491}" type="presOf" srcId="{60076AB2-60A6-4628-B292-7E84397FDED1}" destId="{7F101914-A9BF-4F11-AF53-59884DCB2029}" srcOrd="0" destOrd="0" presId="urn:microsoft.com/office/officeart/2005/8/layout/radial2#4"/>
    <dgm:cxn modelId="{155372B1-2DF9-4764-8CAF-814D957425F4}" srcId="{4C16F304-B896-4F90-9C5F-AB4170A2464C}" destId="{DEC268B6-18D7-4F04-A4B5-65EC04A85F7E}" srcOrd="0" destOrd="0" parTransId="{22A0EF60-54D8-4AE2-9373-48E2155ADFA1}" sibTransId="{AB51354E-341D-4D86-AE5C-B8E795A1284E}"/>
    <dgm:cxn modelId="{D05ED6B2-2BC4-4103-87D1-94AA356A5357}" srcId="{777522B5-7191-4146-B6CE-E04273D13619}" destId="{E8F5A92F-C113-40C3-8F95-DF0C142652C4}" srcOrd="0" destOrd="0" parTransId="{819E1389-4DA7-4107-8AED-8C255C0181E9}" sibTransId="{433D62A1-A750-48FB-8B81-0E931AC966B0}"/>
    <dgm:cxn modelId="{BDD6F3C4-7A82-44C1-B473-2E58F7CF7352}" type="presOf" srcId="{8DED6D8A-C292-490C-8B34-2C205393EE13}" destId="{35526D56-E768-4819-9216-C4E927743A2B}" srcOrd="0" destOrd="0" presId="urn:microsoft.com/office/officeart/2005/8/layout/radial2#4"/>
    <dgm:cxn modelId="{90A800C6-4A0C-4311-912F-C6D62834CE79}" type="presOf" srcId="{4C16F304-B896-4F90-9C5F-AB4170A2464C}" destId="{865E54A3-B4BE-4468-AC89-EB577B209FA0}" srcOrd="0" destOrd="0" presId="urn:microsoft.com/office/officeart/2005/8/layout/radial2#4"/>
    <dgm:cxn modelId="{8A1E60EF-7CDE-463C-B78D-3F58FDC3BD8A}" type="presOf" srcId="{B17D9A84-EB33-4C6E-851D-F77693D395E2}" destId="{014A86A1-B467-4CA1-9D8A-6362EC1901EF}" srcOrd="0" destOrd="0" presId="urn:microsoft.com/office/officeart/2005/8/layout/radial2#4"/>
    <dgm:cxn modelId="{48955AF5-BA3A-4B43-B014-7E0DEC47502B}" type="presOf" srcId="{E8F5A92F-C113-40C3-8F95-DF0C142652C4}" destId="{974AEE05-33D4-402B-91DC-C916ECC79DE6}" srcOrd="0" destOrd="0" presId="urn:microsoft.com/office/officeart/2005/8/layout/radial2#4"/>
    <dgm:cxn modelId="{FC83171F-BD00-4267-BB49-A57DD5B11E78}" type="presParOf" srcId="{F94370AD-19E2-4F6B-AB85-F32D3A5B7B9E}" destId="{A8FB2808-AAFC-4D97-887F-3779979975C0}" srcOrd="0" destOrd="0" presId="urn:microsoft.com/office/officeart/2005/8/layout/radial2#4"/>
    <dgm:cxn modelId="{361538AD-03AE-43E3-9083-5525A292CE16}" type="presParOf" srcId="{A8FB2808-AAFC-4D97-887F-3779979975C0}" destId="{7D0277BF-C964-4D22-B5BB-6D99C40C7E15}" srcOrd="0" destOrd="0" presId="urn:microsoft.com/office/officeart/2005/8/layout/radial2#4"/>
    <dgm:cxn modelId="{7580C1E6-CF8F-4DB5-ACEE-8D97BC3D03F4}" type="presParOf" srcId="{7D0277BF-C964-4D22-B5BB-6D99C40C7E15}" destId="{520D7201-8E13-49D1-919D-64B90E0B16FD}" srcOrd="0" destOrd="0" presId="urn:microsoft.com/office/officeart/2005/8/layout/radial2#4"/>
    <dgm:cxn modelId="{3BA525A9-E350-4FD9-A9E8-DF5D7F3BD61B}" type="presParOf" srcId="{7D0277BF-C964-4D22-B5BB-6D99C40C7E15}" destId="{98AE5B4B-2C6D-4C36-83DF-7C3182B7D292}" srcOrd="1" destOrd="0" presId="urn:microsoft.com/office/officeart/2005/8/layout/radial2#4"/>
    <dgm:cxn modelId="{5F5A7851-201A-4E26-8AB6-3003C1AAD3F9}" type="presParOf" srcId="{A8FB2808-AAFC-4D97-887F-3779979975C0}" destId="{EA72C591-9724-4095-A831-C421826EF975}" srcOrd="1" destOrd="0" presId="urn:microsoft.com/office/officeart/2005/8/layout/radial2#4"/>
    <dgm:cxn modelId="{0AB4F031-7525-4FD4-97A8-6E6DC6F2ACBA}" type="presParOf" srcId="{A8FB2808-AAFC-4D97-887F-3779979975C0}" destId="{9651C876-0FDB-4BF8-B58C-457C507BEB0B}" srcOrd="2" destOrd="0" presId="urn:microsoft.com/office/officeart/2005/8/layout/radial2#4"/>
    <dgm:cxn modelId="{6F5C4716-9793-498C-A6D6-19D19AD469D0}" type="presParOf" srcId="{9651C876-0FDB-4BF8-B58C-457C507BEB0B}" destId="{EFD51B71-7277-4837-90FA-1CDDF8C0C07D}" srcOrd="0" destOrd="0" presId="urn:microsoft.com/office/officeart/2005/8/layout/radial2#4"/>
    <dgm:cxn modelId="{FD7E6132-F408-469F-BAD3-58DDBABD2C99}" type="presParOf" srcId="{9651C876-0FDB-4BF8-B58C-457C507BEB0B}" destId="{974AEE05-33D4-402B-91DC-C916ECC79DE6}" srcOrd="1" destOrd="0" presId="urn:microsoft.com/office/officeart/2005/8/layout/radial2#4"/>
    <dgm:cxn modelId="{FA37A589-19A6-4612-8B87-1BA600BCAFD0}" type="presParOf" srcId="{A8FB2808-AAFC-4D97-887F-3779979975C0}" destId="{DFBBBBC3-2F5D-4A60-A5D9-97C06A6DD83D}" srcOrd="3" destOrd="0" presId="urn:microsoft.com/office/officeart/2005/8/layout/radial2#4"/>
    <dgm:cxn modelId="{C90B806F-BBF1-44C9-8ED5-98108FD7D786}" type="presParOf" srcId="{A8FB2808-AAFC-4D97-887F-3779979975C0}" destId="{0365C081-EBAD-4733-AD59-EEC65E712488}" srcOrd="4" destOrd="0" presId="urn:microsoft.com/office/officeart/2005/8/layout/radial2#4"/>
    <dgm:cxn modelId="{39D1CFE6-0D4A-4D2C-A645-EA100B6138AB}" type="presParOf" srcId="{0365C081-EBAD-4733-AD59-EEC65E712488}" destId="{865E54A3-B4BE-4468-AC89-EB577B209FA0}" srcOrd="0" destOrd="0" presId="urn:microsoft.com/office/officeart/2005/8/layout/radial2#4"/>
    <dgm:cxn modelId="{7C82591F-87C6-4C38-B1C2-2CDBCBE04488}" type="presParOf" srcId="{0365C081-EBAD-4733-AD59-EEC65E712488}" destId="{347D5E9F-899F-43C6-8450-965A38D33E10}" srcOrd="1" destOrd="0" presId="urn:microsoft.com/office/officeart/2005/8/layout/radial2#4"/>
    <dgm:cxn modelId="{79ED0CF4-1002-4602-B71A-075EB6618994}" type="presParOf" srcId="{A8FB2808-AAFC-4D97-887F-3779979975C0}" destId="{09B833AE-C094-4B21-A806-67163D234277}" srcOrd="5" destOrd="0" presId="urn:microsoft.com/office/officeart/2005/8/layout/radial2#4"/>
    <dgm:cxn modelId="{3A6D818F-788C-497A-8C62-1FF5D8CCE2E8}" type="presParOf" srcId="{A8FB2808-AAFC-4D97-887F-3779979975C0}" destId="{493AF445-B26D-441D-8601-1C7EB166BA27}" srcOrd="6" destOrd="0" presId="urn:microsoft.com/office/officeart/2005/8/layout/radial2#4"/>
    <dgm:cxn modelId="{877EFE2A-0D0D-4DCA-858D-DE7A52587FF6}" type="presParOf" srcId="{493AF445-B26D-441D-8601-1C7EB166BA27}" destId="{1B615263-8047-4425-A0CD-741EA4330FD7}" srcOrd="0" destOrd="0" presId="urn:microsoft.com/office/officeart/2005/8/layout/radial2#4"/>
    <dgm:cxn modelId="{F6EB2246-4C53-45F4-8B3A-B00A52648C51}" type="presParOf" srcId="{493AF445-B26D-441D-8601-1C7EB166BA27}" destId="{7F101914-A9BF-4F11-AF53-59884DCB2029}" srcOrd="1" destOrd="0" presId="urn:microsoft.com/office/officeart/2005/8/layout/radial2#4"/>
    <dgm:cxn modelId="{3D6BDB22-D9D7-4282-8830-1E82855C7AFD}" type="presParOf" srcId="{A8FB2808-AAFC-4D97-887F-3779979975C0}" destId="{9F3E85D6-EFCB-4E2C-8A6C-B78AE30C68C3}" srcOrd="7" destOrd="0" presId="urn:microsoft.com/office/officeart/2005/8/layout/radial2#4"/>
    <dgm:cxn modelId="{CC908F3D-E226-48D1-8604-384098B9A62E}" type="presParOf" srcId="{A8FB2808-AAFC-4D97-887F-3779979975C0}" destId="{6EB30C24-E0BC-46CC-A8CC-BD35E8D8F516}" srcOrd="8" destOrd="0" presId="urn:microsoft.com/office/officeart/2005/8/layout/radial2#4"/>
    <dgm:cxn modelId="{3B95D397-535F-4070-B2E1-145F87B7C842}" type="presParOf" srcId="{6EB30C24-E0BC-46CC-A8CC-BD35E8D8F516}" destId="{8C9211B4-E3C9-41A5-BAF6-85AA8DC56757}" srcOrd="0" destOrd="0" presId="urn:microsoft.com/office/officeart/2005/8/layout/radial2#4"/>
    <dgm:cxn modelId="{38FEFB25-81EC-4406-A933-C3C220B74818}" type="presParOf" srcId="{6EB30C24-E0BC-46CC-A8CC-BD35E8D8F516}" destId="{C8F01A94-E7AE-452D-BB84-DE60C745A4C3}" srcOrd="1" destOrd="0" presId="urn:microsoft.com/office/officeart/2005/8/layout/radial2#4"/>
    <dgm:cxn modelId="{E8E24CFD-2F7A-485F-8BA7-0BE5F0A13C0D}" type="presParOf" srcId="{A8FB2808-AAFC-4D97-887F-3779979975C0}" destId="{35526D56-E768-4819-9216-C4E927743A2B}" srcOrd="9" destOrd="0" presId="urn:microsoft.com/office/officeart/2005/8/layout/radial2#4"/>
    <dgm:cxn modelId="{82481D6D-4AD6-4D7E-B7FD-1156D305E618}" type="presParOf" srcId="{A8FB2808-AAFC-4D97-887F-3779979975C0}" destId="{449B1AEF-604E-4656-ACAF-2FA22576DCF6}" srcOrd="10" destOrd="0" presId="urn:microsoft.com/office/officeart/2005/8/layout/radial2#4"/>
    <dgm:cxn modelId="{07E58837-BEA5-405C-BE6D-6DC7522B574E}" type="presParOf" srcId="{449B1AEF-604E-4656-ACAF-2FA22576DCF6}" destId="{9668CE02-015F-4977-AFE0-6ADCE0C919A6}" srcOrd="0" destOrd="0" presId="urn:microsoft.com/office/officeart/2005/8/layout/radial2#4"/>
    <dgm:cxn modelId="{987FD86D-C1AC-43DC-9C69-027F18A26C9B}" type="presParOf" srcId="{449B1AEF-604E-4656-ACAF-2FA22576DCF6}" destId="{014A86A1-B467-4CA1-9D8A-6362EC1901EF}" srcOrd="1" destOrd="0" presId="urn:microsoft.com/office/officeart/2005/8/layout/radial2#4"/>
  </dgm:cxnLst>
  <dgm:bg>
    <a:noFill/>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7A06C3-9B9C-4943-9C10-D72171014D24}" type="doc">
      <dgm:prSet loTypeId="urn:microsoft.com/office/officeart/2005/8/layout/radial2#5" loCatId="relationship" qsTypeId="urn:microsoft.com/office/officeart/2005/8/quickstyle/simple1#5" qsCatId="simple" csTypeId="urn:microsoft.com/office/officeart/2005/8/colors/accent1_2#5" csCatId="accent1" phldr="1"/>
      <dgm:spPr/>
      <dgm:t>
        <a:bodyPr/>
        <a:lstStyle/>
        <a:p>
          <a:endParaRPr lang="zh-CN" altLang="en-US"/>
        </a:p>
      </dgm:t>
    </dgm:pt>
    <dgm:pt modelId="{777522B5-7191-4146-B6CE-E04273D13619}">
      <dgm:prSet phldrT="[文本]" custT="1"/>
      <dgm:spPr>
        <a:solidFill>
          <a:schemeClr val="accent1">
            <a:lumMod val="40000"/>
            <a:lumOff val="60000"/>
          </a:schemeClr>
        </a:solidFill>
      </dgm:spPr>
      <dgm:t>
        <a:bodyPr/>
        <a:lstStyle/>
        <a:p>
          <a:r>
            <a:rPr lang="zh-CN" altLang="en-US" sz="900" dirty="0">
              <a:solidFill>
                <a:schemeClr val="tx1"/>
              </a:solidFill>
              <a:latin typeface="微软雅黑" panose="020B0503020204020204" pitchFamily="34" charset="-122"/>
              <a:ea typeface="微软雅黑" panose="020B0503020204020204" pitchFamily="34" charset="-122"/>
            </a:rPr>
            <a:t>辽宁</a:t>
          </a:r>
        </a:p>
      </dgm:t>
    </dgm:pt>
    <dgm:pt modelId="{720E01A6-D50D-45FE-A3FA-3DCC4AFE2A92}" type="par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2543454-504B-49AD-9A0B-5DB235BAE270}" type="sibTrans" cxnId="{5F874E38-A74B-4412-917D-D0FAB13B171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F5A92F-C113-40C3-8F95-DF0C142652C4}">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42.04</a:t>
          </a:r>
          <a:r>
            <a:rPr lang="en-US" altLang="zh-CN" sz="1000" b="0" i="0" u="none" dirty="0">
              <a:solidFill>
                <a:schemeClr val="tx1"/>
              </a:solidFill>
              <a:latin typeface="微软雅黑" panose="020B0503020204020204" pitchFamily="34" charset="-122"/>
              <a:ea typeface="微软雅黑" panose="020B0503020204020204" pitchFamily="34" charset="-122"/>
            </a:rPr>
            <a:t>%</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819E1389-4DA7-4107-8AED-8C255C0181E9}" type="par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33D62A1-A750-48FB-8B81-0E931AC966B0}" type="sibTrans" cxnId="{D05ED6B2-2BC4-4103-87D1-94AA356A5357}">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4C16F304-B896-4F90-9C5F-AB4170A2464C}">
      <dgm:prSet phldrT="[文本]" custT="1"/>
      <dgm:spPr>
        <a:solidFill>
          <a:schemeClr val="accent1">
            <a:lumMod val="40000"/>
            <a:lumOff val="60000"/>
          </a:schemeClr>
        </a:solidFill>
      </dgm:spPr>
      <dgm:t>
        <a:bodyPr/>
        <a:lstStyle/>
        <a:p>
          <a:r>
            <a:rPr lang="zh-CN" altLang="en-US" sz="900" b="0" i="0" u="none" dirty="0">
              <a:solidFill>
                <a:schemeClr val="tx1"/>
              </a:solidFill>
            </a:rPr>
            <a:t>山东</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2D6DDA0A-4726-48BD-BFCC-6388F6BF2BA1}" type="par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C1F018D5-D55B-40D1-9023-2A3598C21FAB}" type="sibTrans" cxnId="{D1D0461A-1D8D-4495-80D3-0FD599EF1D1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EC268B6-18D7-4F04-A4B5-65EC04A85F7E}">
      <dgm:prSet phldrT="[文本]" custT="1"/>
      <dgm:spPr/>
      <dgm:t>
        <a:bodyPr/>
        <a:lstStyle/>
        <a:p>
          <a:r>
            <a:rPr lang="en-US" altLang="zh-CN" sz="1000" b="0" i="0" u="none"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24.51</a:t>
          </a:r>
          <a:r>
            <a:rPr lang="en-US" altLang="zh-CN" sz="1000" b="0" i="0" u="none" kern="1200" dirty="0">
              <a:solidFill>
                <a:schemeClr val="tx1"/>
              </a:solidFill>
              <a:latin typeface="微软雅黑" panose="020B0503020204020204" pitchFamily="34" charset="-122"/>
              <a:ea typeface="微软雅黑" panose="020B0503020204020204" pitchFamily="34" charset="-122"/>
            </a:rPr>
            <a:t>%</a:t>
          </a:r>
          <a:endParaRPr lang="zh-CN" altLang="en-US" sz="1000" kern="1200" dirty="0">
            <a:solidFill>
              <a:schemeClr val="tx1"/>
            </a:solidFill>
            <a:latin typeface="微软雅黑" panose="020B0503020204020204" pitchFamily="34" charset="-122"/>
            <a:ea typeface="微软雅黑" panose="020B0503020204020204" pitchFamily="34" charset="-122"/>
          </a:endParaRPr>
        </a:p>
      </dgm:t>
    </dgm:pt>
    <dgm:pt modelId="{22A0EF60-54D8-4AE2-9373-48E2155ADFA1}" type="par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51354E-341D-4D86-AE5C-B8E795A1284E}" type="sibTrans" cxnId="{155372B1-2DF9-4764-8CAF-814D957425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17D9A84-EB33-4C6E-851D-F77693D395E2}">
      <dgm:prSet phldrT="[文本]" custT="1"/>
      <dgm:spPr/>
      <dgm:t>
        <a:bodyPr/>
        <a:lstStyle/>
        <a:p>
          <a:r>
            <a:rPr lang="en-US" altLang="zh-CN" sz="1000" b="0" i="0" u="none" dirty="0">
              <a:latin typeface="微软雅黑" panose="020B0503020204020204" pitchFamily="34" charset="-122"/>
              <a:ea typeface="微软雅黑" panose="020B0503020204020204" pitchFamily="34" charset="-122"/>
            </a:rPr>
            <a:t>3.76%</a:t>
          </a:r>
          <a:endParaRPr lang="zh-CN" altLang="en-US" sz="1000" dirty="0">
            <a:solidFill>
              <a:schemeClr val="tx1"/>
            </a:solidFill>
            <a:latin typeface="微软雅黑" panose="020B0503020204020204" pitchFamily="34" charset="-122"/>
            <a:ea typeface="微软雅黑" panose="020B0503020204020204" pitchFamily="34" charset="-122"/>
          </a:endParaRPr>
        </a:p>
      </dgm:t>
    </dgm:pt>
    <dgm:pt modelId="{5183C925-F3E5-49DB-A46B-2BDCE3DD1B0D}" type="par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AB103A8B-EE78-441A-9758-C19A51BE18F2}" type="sibTrans" cxnId="{BD9BC6A0-E317-4B35-9B3A-EA97772B1898}">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E09E9A6-00DF-4088-9A07-18E3CFC6CF2C}">
      <dgm:prSet phldrT="[文本]" custT="1"/>
      <dgm:spPr>
        <a:solidFill>
          <a:schemeClr val="accent1">
            <a:lumMod val="40000"/>
            <a:lumOff val="60000"/>
          </a:schemeClr>
        </a:solidFill>
      </dgm:spPr>
      <dgm:t>
        <a:bodyPr/>
        <a:lstStyle/>
        <a:p>
          <a:r>
            <a:rPr lang="zh-CN" altLang="en-US" sz="900" b="0" i="0" u="none" dirty="0">
              <a:solidFill>
                <a:schemeClr val="tx1"/>
              </a:solidFill>
            </a:rPr>
            <a:t>河南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F56CEFD-AC68-4391-B387-EE89D3A868CB}" type="par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FD90BDB-2F8E-4B52-9534-C683394E30B0}" type="sibTrans" cxnId="{0DBD4CC8-13B8-47B0-B7C3-37245540B4C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B0A14D98-A3A8-4B16-8BE6-73948ACA260E}">
      <dgm:prSet phldrT="[文本]" custT="1"/>
      <dgm:spPr>
        <a:solidFill>
          <a:schemeClr val="accent1">
            <a:lumMod val="40000"/>
            <a:lumOff val="60000"/>
          </a:schemeClr>
        </a:solidFill>
      </dgm:spPr>
      <dgm:t>
        <a:bodyPr/>
        <a:lstStyle/>
        <a:p>
          <a:r>
            <a:rPr lang="zh-CN" altLang="en-US" sz="900" b="0" i="0" u="none" dirty="0">
              <a:solidFill>
                <a:schemeClr val="tx1"/>
              </a:solidFill>
            </a:rPr>
            <a:t>内蒙古</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CECA4B9B-7F5E-4A1C-BD1A-B7D7CD76A37A}" type="par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BE0CCB1-0507-4E67-AECC-B4E04151FE90}" type="sibTrans" cxnId="{A486EB2F-543F-4AC9-A56B-ABE2934B917C}">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8006FCE2-3217-4390-B457-73E9912CA826}">
      <dgm:prSet custT="1"/>
      <dgm:spPr/>
      <dgm:t>
        <a:bodyPr/>
        <a:lstStyle/>
        <a:p>
          <a:r>
            <a:rPr lang="en-US" altLang="zh-CN" sz="1000" b="0" i="0" u="none"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8.94</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gm:t>
    </dgm:pt>
    <dgm:pt modelId="{A9B89C23-5408-4798-89CB-11CDBE30F7B3}" type="parTrans" cxnId="{8A689802-A830-489F-85D6-D6E91BD0064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6360F176-6DD5-46F5-92AE-ED43602AA26D}" type="sibTrans" cxnId="{8A689802-A830-489F-85D6-D6E91BD0064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D0DEFF41-EC54-418F-9958-114B46853507}">
      <dgm:prSet custT="1"/>
      <dgm:spPr/>
      <dgm:t>
        <a:bodyPr/>
        <a:lstStyle/>
        <a:p>
          <a:r>
            <a:rPr lang="en-US" altLang="zh-CN" sz="1000" b="0" i="0" u="none"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6.44</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gm:t>
    </dgm:pt>
    <dgm:pt modelId="{C85179F3-B606-4C53-9AF6-FABF9E009BA1}" type="parTrans" cxnId="{CBCA9BF1-C919-41B6-876E-34797E2CE37F}">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E8B5FEBD-B271-4FF5-B343-2C9B5F261D8E}" type="sibTrans" cxnId="{CBCA9BF1-C919-41B6-876E-34797E2CE37F}">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399FD7A3-8AEE-43C9-8685-6BCCA332708C}">
      <dgm:prSet phldrT="[文本]" custT="1"/>
      <dgm:spPr>
        <a:solidFill>
          <a:schemeClr val="accent1">
            <a:lumMod val="40000"/>
            <a:lumOff val="60000"/>
          </a:schemeClr>
        </a:solidFill>
      </dgm:spPr>
      <dgm:t>
        <a:bodyPr/>
        <a:lstStyle/>
        <a:p>
          <a:r>
            <a:rPr lang="zh-CN" altLang="en-US" sz="900" b="0" i="0" u="none" dirty="0">
              <a:solidFill>
                <a:schemeClr val="tx1"/>
              </a:solidFill>
            </a:rPr>
            <a:t>吉林</a:t>
          </a:r>
          <a:endParaRPr lang="zh-CN" altLang="en-US" sz="900" dirty="0">
            <a:solidFill>
              <a:schemeClr val="tx1"/>
            </a:solidFill>
            <a:latin typeface="微软雅黑" panose="020B0503020204020204" pitchFamily="34" charset="-122"/>
            <a:ea typeface="微软雅黑" panose="020B0503020204020204" pitchFamily="34" charset="-122"/>
          </a:endParaRPr>
        </a:p>
      </dgm:t>
    </dgm:pt>
    <dgm:pt modelId="{61C9F9FE-7A0D-4A39-B439-4DF7F4626C6C}" type="sib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8DED6D8A-C292-490C-8B34-2C205393EE13}" type="parTrans" cxnId="{CA5FA34F-FDF9-47A6-A34E-A45D6BA60BF4}">
      <dgm:prSet/>
      <dgm:spPr/>
      <dgm:t>
        <a:bodyPr/>
        <a:lstStyle/>
        <a:p>
          <a:endParaRPr lang="zh-CN" altLang="en-US" sz="1000">
            <a:solidFill>
              <a:schemeClr val="tx1"/>
            </a:solidFill>
            <a:latin typeface="微软雅黑" panose="020B0503020204020204" pitchFamily="34" charset="-122"/>
            <a:ea typeface="微软雅黑" panose="020B0503020204020204" pitchFamily="34" charset="-122"/>
          </a:endParaRPr>
        </a:p>
      </dgm:t>
    </dgm:pt>
    <dgm:pt modelId="{F94370AD-19E2-4F6B-AB85-F32D3A5B7B9E}" type="pres">
      <dgm:prSet presAssocID="{FA7A06C3-9B9C-4943-9C10-D72171014D24}" presName="composite" presStyleCnt="0">
        <dgm:presLayoutVars>
          <dgm:chMax val="5"/>
          <dgm:dir/>
          <dgm:animLvl val="ctr"/>
          <dgm:resizeHandles val="exact"/>
        </dgm:presLayoutVars>
      </dgm:prSet>
      <dgm:spPr/>
    </dgm:pt>
    <dgm:pt modelId="{A8FB2808-AAFC-4D97-887F-3779979975C0}" type="pres">
      <dgm:prSet presAssocID="{FA7A06C3-9B9C-4943-9C10-D72171014D24}" presName="cycle" presStyleCnt="0"/>
      <dgm:spPr/>
    </dgm:pt>
    <dgm:pt modelId="{7D0277BF-C964-4D22-B5BB-6D99C40C7E15}" type="pres">
      <dgm:prSet presAssocID="{FA7A06C3-9B9C-4943-9C10-D72171014D24}" presName="centerShape" presStyleCnt="0"/>
      <dgm:spPr/>
    </dgm:pt>
    <dgm:pt modelId="{520D7201-8E13-49D1-919D-64B90E0B16FD}" type="pres">
      <dgm:prSet presAssocID="{FA7A06C3-9B9C-4943-9C10-D72171014D24}" presName="connSite" presStyleLbl="node1" presStyleIdx="0" presStyleCnt="6"/>
      <dgm:spPr/>
    </dgm:pt>
    <dgm:pt modelId="{98AE5B4B-2C6D-4C36-83DF-7C3182B7D292}" type="pres">
      <dgm:prSet presAssocID="{FA7A06C3-9B9C-4943-9C10-D72171014D24}" presName="visible" presStyleLbl="node1" presStyleIdx="0" presStyleCnt="6"/>
      <dgm:spPr>
        <a:noFill/>
        <a:ln>
          <a:noFill/>
        </a:ln>
      </dgm:spPr>
    </dgm:pt>
    <dgm:pt modelId="{EA72C591-9724-4095-A831-C421826EF975}" type="pres">
      <dgm:prSet presAssocID="{720E01A6-D50D-45FE-A3FA-3DCC4AFE2A92}" presName="Name25" presStyleLbl="parChTrans1D1" presStyleIdx="0" presStyleCnt="5"/>
      <dgm:spPr/>
    </dgm:pt>
    <dgm:pt modelId="{9651C876-0FDB-4BF8-B58C-457C507BEB0B}" type="pres">
      <dgm:prSet presAssocID="{777522B5-7191-4146-B6CE-E04273D13619}" presName="node" presStyleCnt="0"/>
      <dgm:spPr/>
    </dgm:pt>
    <dgm:pt modelId="{EFD51B71-7277-4837-90FA-1CDDF8C0C07D}" type="pres">
      <dgm:prSet presAssocID="{777522B5-7191-4146-B6CE-E04273D13619}" presName="parentNode" presStyleLbl="node1" presStyleIdx="1" presStyleCnt="6">
        <dgm:presLayoutVars>
          <dgm:chMax val="1"/>
          <dgm:bulletEnabled val="1"/>
        </dgm:presLayoutVars>
      </dgm:prSet>
      <dgm:spPr/>
    </dgm:pt>
    <dgm:pt modelId="{974AEE05-33D4-402B-91DC-C916ECC79DE6}" type="pres">
      <dgm:prSet presAssocID="{777522B5-7191-4146-B6CE-E04273D13619}" presName="childNode" presStyleLbl="revTx" presStyleIdx="0" presStyleCnt="5">
        <dgm:presLayoutVars>
          <dgm:bulletEnabled val="1"/>
        </dgm:presLayoutVars>
      </dgm:prSet>
      <dgm:spPr/>
    </dgm:pt>
    <dgm:pt modelId="{DFBBBBC3-2F5D-4A60-A5D9-97C06A6DD83D}" type="pres">
      <dgm:prSet presAssocID="{2D6DDA0A-4726-48BD-BFCC-6388F6BF2BA1}" presName="Name25" presStyleLbl="parChTrans1D1" presStyleIdx="1" presStyleCnt="5"/>
      <dgm:spPr/>
    </dgm:pt>
    <dgm:pt modelId="{0365C081-EBAD-4733-AD59-EEC65E712488}" type="pres">
      <dgm:prSet presAssocID="{4C16F304-B896-4F90-9C5F-AB4170A2464C}" presName="node" presStyleCnt="0"/>
      <dgm:spPr/>
    </dgm:pt>
    <dgm:pt modelId="{865E54A3-B4BE-4468-AC89-EB577B209FA0}" type="pres">
      <dgm:prSet presAssocID="{4C16F304-B896-4F90-9C5F-AB4170A2464C}" presName="parentNode" presStyleLbl="node1" presStyleIdx="2" presStyleCnt="6">
        <dgm:presLayoutVars>
          <dgm:chMax val="1"/>
          <dgm:bulletEnabled val="1"/>
        </dgm:presLayoutVars>
      </dgm:prSet>
      <dgm:spPr/>
    </dgm:pt>
    <dgm:pt modelId="{347D5E9F-899F-43C6-8450-965A38D33E10}" type="pres">
      <dgm:prSet presAssocID="{4C16F304-B896-4F90-9C5F-AB4170A2464C}" presName="childNode" presStyleLbl="revTx" presStyleIdx="1" presStyleCnt="5">
        <dgm:presLayoutVars>
          <dgm:bulletEnabled val="1"/>
        </dgm:presLayoutVars>
      </dgm:prSet>
      <dgm:spPr/>
    </dgm:pt>
    <dgm:pt modelId="{1D012BB2-BF79-4510-99E7-066A01BAA56A}" type="pres">
      <dgm:prSet presAssocID="{CF56CEFD-AC68-4391-B387-EE89D3A868CB}" presName="Name25" presStyleLbl="parChTrans1D1" presStyleIdx="2" presStyleCnt="5"/>
      <dgm:spPr/>
    </dgm:pt>
    <dgm:pt modelId="{AC8E1714-64B1-4EB0-AED0-2D4C844CC877}" type="pres">
      <dgm:prSet presAssocID="{FE09E9A6-00DF-4088-9A07-18E3CFC6CF2C}" presName="node" presStyleCnt="0"/>
      <dgm:spPr/>
    </dgm:pt>
    <dgm:pt modelId="{CC3A8EB3-DFAF-417F-9F88-2376FB398B20}" type="pres">
      <dgm:prSet presAssocID="{FE09E9A6-00DF-4088-9A07-18E3CFC6CF2C}" presName="parentNode" presStyleLbl="node1" presStyleIdx="3" presStyleCnt="6">
        <dgm:presLayoutVars>
          <dgm:chMax val="1"/>
          <dgm:bulletEnabled val="1"/>
        </dgm:presLayoutVars>
      </dgm:prSet>
      <dgm:spPr/>
    </dgm:pt>
    <dgm:pt modelId="{44AEB474-3337-4AF1-8599-92D9CCED5CCD}" type="pres">
      <dgm:prSet presAssocID="{FE09E9A6-00DF-4088-9A07-18E3CFC6CF2C}" presName="childNode" presStyleLbl="revTx" presStyleIdx="2" presStyleCnt="5">
        <dgm:presLayoutVars>
          <dgm:bulletEnabled val="1"/>
        </dgm:presLayoutVars>
      </dgm:prSet>
      <dgm:spPr/>
    </dgm:pt>
    <dgm:pt modelId="{9F3E85D6-EFCB-4E2C-8A6C-B78AE30C68C3}" type="pres">
      <dgm:prSet presAssocID="{CECA4B9B-7F5E-4A1C-BD1A-B7D7CD76A37A}" presName="Name25" presStyleLbl="parChTrans1D1" presStyleIdx="3" presStyleCnt="5"/>
      <dgm:spPr/>
    </dgm:pt>
    <dgm:pt modelId="{6EB30C24-E0BC-46CC-A8CC-BD35E8D8F516}" type="pres">
      <dgm:prSet presAssocID="{B0A14D98-A3A8-4B16-8BE6-73948ACA260E}" presName="node" presStyleCnt="0"/>
      <dgm:spPr/>
    </dgm:pt>
    <dgm:pt modelId="{8C9211B4-E3C9-41A5-BAF6-85AA8DC56757}" type="pres">
      <dgm:prSet presAssocID="{B0A14D98-A3A8-4B16-8BE6-73948ACA260E}" presName="parentNode" presStyleLbl="node1" presStyleIdx="4" presStyleCnt="6">
        <dgm:presLayoutVars>
          <dgm:chMax val="1"/>
          <dgm:bulletEnabled val="1"/>
        </dgm:presLayoutVars>
      </dgm:prSet>
      <dgm:spPr/>
    </dgm:pt>
    <dgm:pt modelId="{C8F01A94-E7AE-452D-BB84-DE60C745A4C3}" type="pres">
      <dgm:prSet presAssocID="{B0A14D98-A3A8-4B16-8BE6-73948ACA260E}" presName="childNode" presStyleLbl="revTx" presStyleIdx="3" presStyleCnt="5">
        <dgm:presLayoutVars>
          <dgm:bulletEnabled val="1"/>
        </dgm:presLayoutVars>
      </dgm:prSet>
      <dgm:spPr/>
    </dgm:pt>
    <dgm:pt modelId="{35526D56-E768-4819-9216-C4E927743A2B}" type="pres">
      <dgm:prSet presAssocID="{8DED6D8A-C292-490C-8B34-2C205393EE13}" presName="Name25" presStyleLbl="parChTrans1D1" presStyleIdx="4" presStyleCnt="5"/>
      <dgm:spPr/>
    </dgm:pt>
    <dgm:pt modelId="{449B1AEF-604E-4656-ACAF-2FA22576DCF6}" type="pres">
      <dgm:prSet presAssocID="{399FD7A3-8AEE-43C9-8685-6BCCA332708C}" presName="node" presStyleCnt="0"/>
      <dgm:spPr/>
    </dgm:pt>
    <dgm:pt modelId="{9668CE02-015F-4977-AFE0-6ADCE0C919A6}" type="pres">
      <dgm:prSet presAssocID="{399FD7A3-8AEE-43C9-8685-6BCCA332708C}" presName="parentNode" presStyleLbl="node1" presStyleIdx="5" presStyleCnt="6">
        <dgm:presLayoutVars>
          <dgm:chMax val="1"/>
          <dgm:bulletEnabled val="1"/>
        </dgm:presLayoutVars>
      </dgm:prSet>
      <dgm:spPr/>
    </dgm:pt>
    <dgm:pt modelId="{014A86A1-B467-4CA1-9D8A-6362EC1901EF}" type="pres">
      <dgm:prSet presAssocID="{399FD7A3-8AEE-43C9-8685-6BCCA332708C}" presName="childNode" presStyleLbl="revTx" presStyleIdx="4" presStyleCnt="5">
        <dgm:presLayoutVars>
          <dgm:bulletEnabled val="1"/>
        </dgm:presLayoutVars>
      </dgm:prSet>
      <dgm:spPr/>
    </dgm:pt>
  </dgm:ptLst>
  <dgm:cxnLst>
    <dgm:cxn modelId="{8A689802-A830-489F-85D6-D6E91BD00644}" srcId="{FE09E9A6-00DF-4088-9A07-18E3CFC6CF2C}" destId="{8006FCE2-3217-4390-B457-73E9912CA826}" srcOrd="0" destOrd="0" parTransId="{A9B89C23-5408-4798-89CB-11CDBE30F7B3}" sibTransId="{6360F176-6DD5-46F5-92AE-ED43602AA26D}"/>
    <dgm:cxn modelId="{D1D0461A-1D8D-4495-80D3-0FD599EF1D18}" srcId="{FA7A06C3-9B9C-4943-9C10-D72171014D24}" destId="{4C16F304-B896-4F90-9C5F-AB4170A2464C}" srcOrd="1" destOrd="0" parTransId="{2D6DDA0A-4726-48BD-BFCC-6388F6BF2BA1}" sibTransId="{C1F018D5-D55B-40D1-9023-2A3598C21FAB}"/>
    <dgm:cxn modelId="{4857802C-8E9A-440B-84EB-B9CCB6C4800F}" type="presOf" srcId="{B17D9A84-EB33-4C6E-851D-F77693D395E2}" destId="{014A86A1-B467-4CA1-9D8A-6362EC1901EF}" srcOrd="0" destOrd="0" presId="urn:microsoft.com/office/officeart/2005/8/layout/radial2#5"/>
    <dgm:cxn modelId="{A486EB2F-543F-4AC9-A56B-ABE2934B917C}" srcId="{FA7A06C3-9B9C-4943-9C10-D72171014D24}" destId="{B0A14D98-A3A8-4B16-8BE6-73948ACA260E}" srcOrd="3" destOrd="0" parTransId="{CECA4B9B-7F5E-4A1C-BD1A-B7D7CD76A37A}" sibTransId="{6BE0CCB1-0507-4E67-AECC-B4E04151FE90}"/>
    <dgm:cxn modelId="{79966935-016A-4FDF-BFAC-BBD516B28A08}" type="presOf" srcId="{D0DEFF41-EC54-418F-9958-114B46853507}" destId="{C8F01A94-E7AE-452D-BB84-DE60C745A4C3}" srcOrd="0" destOrd="0" presId="urn:microsoft.com/office/officeart/2005/8/layout/radial2#5"/>
    <dgm:cxn modelId="{4C40A536-372D-480B-B63F-6C5485F528EE}" type="presOf" srcId="{FA7A06C3-9B9C-4943-9C10-D72171014D24}" destId="{F94370AD-19E2-4F6B-AB85-F32D3A5B7B9E}" srcOrd="0" destOrd="0" presId="urn:microsoft.com/office/officeart/2005/8/layout/radial2#5"/>
    <dgm:cxn modelId="{79BE5337-C87A-44BF-8D45-766FABFB401E}" type="presOf" srcId="{399FD7A3-8AEE-43C9-8685-6BCCA332708C}" destId="{9668CE02-015F-4977-AFE0-6ADCE0C919A6}" srcOrd="0" destOrd="0" presId="urn:microsoft.com/office/officeart/2005/8/layout/radial2#5"/>
    <dgm:cxn modelId="{5F874E38-A74B-4412-917D-D0FAB13B1714}" srcId="{FA7A06C3-9B9C-4943-9C10-D72171014D24}" destId="{777522B5-7191-4146-B6CE-E04273D13619}" srcOrd="0" destOrd="0" parTransId="{720E01A6-D50D-45FE-A3FA-3DCC4AFE2A92}" sibTransId="{F2543454-504B-49AD-9A0B-5DB235BAE270}"/>
    <dgm:cxn modelId="{2293035C-28B5-4407-9370-F2E65323B715}" type="presOf" srcId="{8006FCE2-3217-4390-B457-73E9912CA826}" destId="{44AEB474-3337-4AF1-8599-92D9CCED5CCD}" srcOrd="0" destOrd="0" presId="urn:microsoft.com/office/officeart/2005/8/layout/radial2#5"/>
    <dgm:cxn modelId="{0F42965D-EEDF-41BC-8172-9729E878EDDD}" type="presOf" srcId="{720E01A6-D50D-45FE-A3FA-3DCC4AFE2A92}" destId="{EA72C591-9724-4095-A831-C421826EF975}" srcOrd="0" destOrd="0" presId="urn:microsoft.com/office/officeart/2005/8/layout/radial2#5"/>
    <dgm:cxn modelId="{CA5FA34F-FDF9-47A6-A34E-A45D6BA60BF4}" srcId="{FA7A06C3-9B9C-4943-9C10-D72171014D24}" destId="{399FD7A3-8AEE-43C9-8685-6BCCA332708C}" srcOrd="4" destOrd="0" parTransId="{8DED6D8A-C292-490C-8B34-2C205393EE13}" sibTransId="{61C9F9FE-7A0D-4A39-B439-4DF7F4626C6C}"/>
    <dgm:cxn modelId="{DEF0B751-080D-423B-BC30-6DA8D9457A5F}" type="presOf" srcId="{CF56CEFD-AC68-4391-B387-EE89D3A868CB}" destId="{1D012BB2-BF79-4510-99E7-066A01BAA56A}" srcOrd="0" destOrd="0" presId="urn:microsoft.com/office/officeart/2005/8/layout/radial2#5"/>
    <dgm:cxn modelId="{C2E4AA54-9F87-44D0-9034-636AE13883C7}" type="presOf" srcId="{4C16F304-B896-4F90-9C5F-AB4170A2464C}" destId="{865E54A3-B4BE-4468-AC89-EB577B209FA0}" srcOrd="0" destOrd="0" presId="urn:microsoft.com/office/officeart/2005/8/layout/radial2#5"/>
    <dgm:cxn modelId="{8D8A8556-5EB2-4FB4-8E2C-57667ACEF4E2}" type="presOf" srcId="{777522B5-7191-4146-B6CE-E04273D13619}" destId="{EFD51B71-7277-4837-90FA-1CDDF8C0C07D}" srcOrd="0" destOrd="0" presId="urn:microsoft.com/office/officeart/2005/8/layout/radial2#5"/>
    <dgm:cxn modelId="{94BE1777-FC0B-48C4-AA21-7CD0AF6AD3AC}" type="presOf" srcId="{B0A14D98-A3A8-4B16-8BE6-73948ACA260E}" destId="{8C9211B4-E3C9-41A5-BAF6-85AA8DC56757}" srcOrd="0" destOrd="0" presId="urn:microsoft.com/office/officeart/2005/8/layout/radial2#5"/>
    <dgm:cxn modelId="{C3967E7A-82A0-46C1-8430-E441541F4616}" type="presOf" srcId="{DEC268B6-18D7-4F04-A4B5-65EC04A85F7E}" destId="{347D5E9F-899F-43C6-8450-965A38D33E10}" srcOrd="0" destOrd="0" presId="urn:microsoft.com/office/officeart/2005/8/layout/radial2#5"/>
    <dgm:cxn modelId="{BD9BC6A0-E317-4B35-9B3A-EA97772B1898}" srcId="{399FD7A3-8AEE-43C9-8685-6BCCA332708C}" destId="{B17D9A84-EB33-4C6E-851D-F77693D395E2}" srcOrd="0" destOrd="0" parTransId="{5183C925-F3E5-49DB-A46B-2BDCE3DD1B0D}" sibTransId="{AB103A8B-EE78-441A-9758-C19A51BE18F2}"/>
    <dgm:cxn modelId="{155372B1-2DF9-4764-8CAF-814D957425F4}" srcId="{4C16F304-B896-4F90-9C5F-AB4170A2464C}" destId="{DEC268B6-18D7-4F04-A4B5-65EC04A85F7E}" srcOrd="0" destOrd="0" parTransId="{22A0EF60-54D8-4AE2-9373-48E2155ADFA1}" sibTransId="{AB51354E-341D-4D86-AE5C-B8E795A1284E}"/>
    <dgm:cxn modelId="{D05ED6B2-2BC4-4103-87D1-94AA356A5357}" srcId="{777522B5-7191-4146-B6CE-E04273D13619}" destId="{E8F5A92F-C113-40C3-8F95-DF0C142652C4}" srcOrd="0" destOrd="0" parTransId="{819E1389-4DA7-4107-8AED-8C255C0181E9}" sibTransId="{433D62A1-A750-48FB-8B81-0E931AC966B0}"/>
    <dgm:cxn modelId="{A309EEB7-5474-4118-9342-64968B6DE849}" type="presOf" srcId="{E8F5A92F-C113-40C3-8F95-DF0C142652C4}" destId="{974AEE05-33D4-402B-91DC-C916ECC79DE6}" srcOrd="0" destOrd="0" presId="urn:microsoft.com/office/officeart/2005/8/layout/radial2#5"/>
    <dgm:cxn modelId="{330AAAB9-784B-4F51-81DA-38F5BAF7903A}" type="presOf" srcId="{2D6DDA0A-4726-48BD-BFCC-6388F6BF2BA1}" destId="{DFBBBBC3-2F5D-4A60-A5D9-97C06A6DD83D}" srcOrd="0" destOrd="0" presId="urn:microsoft.com/office/officeart/2005/8/layout/radial2#5"/>
    <dgm:cxn modelId="{0DBD4CC8-13B8-47B0-B7C3-37245540B4C4}" srcId="{FA7A06C3-9B9C-4943-9C10-D72171014D24}" destId="{FE09E9A6-00DF-4088-9A07-18E3CFC6CF2C}" srcOrd="2" destOrd="0" parTransId="{CF56CEFD-AC68-4391-B387-EE89D3A868CB}" sibTransId="{6FD90BDB-2F8E-4B52-9534-C683394E30B0}"/>
    <dgm:cxn modelId="{38BA36E5-22A0-4843-8C72-6386E9147A4B}" type="presOf" srcId="{8DED6D8A-C292-490C-8B34-2C205393EE13}" destId="{35526D56-E768-4819-9216-C4E927743A2B}" srcOrd="0" destOrd="0" presId="urn:microsoft.com/office/officeart/2005/8/layout/radial2#5"/>
    <dgm:cxn modelId="{B95B4FE5-E44E-44CD-A9D5-C855D7415AB8}" type="presOf" srcId="{FE09E9A6-00DF-4088-9A07-18E3CFC6CF2C}" destId="{CC3A8EB3-DFAF-417F-9F88-2376FB398B20}" srcOrd="0" destOrd="0" presId="urn:microsoft.com/office/officeart/2005/8/layout/radial2#5"/>
    <dgm:cxn modelId="{CBCA9BF1-C919-41B6-876E-34797E2CE37F}" srcId="{B0A14D98-A3A8-4B16-8BE6-73948ACA260E}" destId="{D0DEFF41-EC54-418F-9958-114B46853507}" srcOrd="0" destOrd="0" parTransId="{C85179F3-B606-4C53-9AF6-FABF9E009BA1}" sibTransId="{E8B5FEBD-B271-4FF5-B343-2C9B5F261D8E}"/>
    <dgm:cxn modelId="{4E29B8FE-2D9F-4C6E-8F6A-7B21DFF2FCE7}" type="presOf" srcId="{CECA4B9B-7F5E-4A1C-BD1A-B7D7CD76A37A}" destId="{9F3E85D6-EFCB-4E2C-8A6C-B78AE30C68C3}" srcOrd="0" destOrd="0" presId="urn:microsoft.com/office/officeart/2005/8/layout/radial2#5"/>
    <dgm:cxn modelId="{EE0CCC85-C5AC-4536-A9A8-FD20F75C13A5}" type="presParOf" srcId="{F94370AD-19E2-4F6B-AB85-F32D3A5B7B9E}" destId="{A8FB2808-AAFC-4D97-887F-3779979975C0}" srcOrd="0" destOrd="0" presId="urn:microsoft.com/office/officeart/2005/8/layout/radial2#5"/>
    <dgm:cxn modelId="{F8DD89DB-4ADD-487F-96BF-971D110CF50A}" type="presParOf" srcId="{A8FB2808-AAFC-4D97-887F-3779979975C0}" destId="{7D0277BF-C964-4D22-B5BB-6D99C40C7E15}" srcOrd="0" destOrd="0" presId="urn:microsoft.com/office/officeart/2005/8/layout/radial2#5"/>
    <dgm:cxn modelId="{555B8881-4696-4B27-8148-1AF5C93B918A}" type="presParOf" srcId="{7D0277BF-C964-4D22-B5BB-6D99C40C7E15}" destId="{520D7201-8E13-49D1-919D-64B90E0B16FD}" srcOrd="0" destOrd="0" presId="urn:microsoft.com/office/officeart/2005/8/layout/radial2#5"/>
    <dgm:cxn modelId="{2EF15FE5-9E33-4C89-B639-A918C0B0BDAD}" type="presParOf" srcId="{7D0277BF-C964-4D22-B5BB-6D99C40C7E15}" destId="{98AE5B4B-2C6D-4C36-83DF-7C3182B7D292}" srcOrd="1" destOrd="0" presId="urn:microsoft.com/office/officeart/2005/8/layout/radial2#5"/>
    <dgm:cxn modelId="{FCD6B31D-851C-459C-8C84-46DE6A798323}" type="presParOf" srcId="{A8FB2808-AAFC-4D97-887F-3779979975C0}" destId="{EA72C591-9724-4095-A831-C421826EF975}" srcOrd="1" destOrd="0" presId="urn:microsoft.com/office/officeart/2005/8/layout/radial2#5"/>
    <dgm:cxn modelId="{ED4DBBA0-0360-444C-B0C1-90A9963945E4}" type="presParOf" srcId="{A8FB2808-AAFC-4D97-887F-3779979975C0}" destId="{9651C876-0FDB-4BF8-B58C-457C507BEB0B}" srcOrd="2" destOrd="0" presId="urn:microsoft.com/office/officeart/2005/8/layout/radial2#5"/>
    <dgm:cxn modelId="{FA04E968-9E19-43FA-BBE0-E8C77F247C90}" type="presParOf" srcId="{9651C876-0FDB-4BF8-B58C-457C507BEB0B}" destId="{EFD51B71-7277-4837-90FA-1CDDF8C0C07D}" srcOrd="0" destOrd="0" presId="urn:microsoft.com/office/officeart/2005/8/layout/radial2#5"/>
    <dgm:cxn modelId="{15B14A18-AD27-4B75-9F49-11538CC2B7EA}" type="presParOf" srcId="{9651C876-0FDB-4BF8-B58C-457C507BEB0B}" destId="{974AEE05-33D4-402B-91DC-C916ECC79DE6}" srcOrd="1" destOrd="0" presId="urn:microsoft.com/office/officeart/2005/8/layout/radial2#5"/>
    <dgm:cxn modelId="{55EAF509-CA75-4C41-9D2D-E796F38C943F}" type="presParOf" srcId="{A8FB2808-AAFC-4D97-887F-3779979975C0}" destId="{DFBBBBC3-2F5D-4A60-A5D9-97C06A6DD83D}" srcOrd="3" destOrd="0" presId="urn:microsoft.com/office/officeart/2005/8/layout/radial2#5"/>
    <dgm:cxn modelId="{4066EF44-EFAF-4C1F-8097-08A4BFE54ED9}" type="presParOf" srcId="{A8FB2808-AAFC-4D97-887F-3779979975C0}" destId="{0365C081-EBAD-4733-AD59-EEC65E712488}" srcOrd="4" destOrd="0" presId="urn:microsoft.com/office/officeart/2005/8/layout/radial2#5"/>
    <dgm:cxn modelId="{90967B2B-4519-4A8B-A894-0105C3CA88F9}" type="presParOf" srcId="{0365C081-EBAD-4733-AD59-EEC65E712488}" destId="{865E54A3-B4BE-4468-AC89-EB577B209FA0}" srcOrd="0" destOrd="0" presId="urn:microsoft.com/office/officeart/2005/8/layout/radial2#5"/>
    <dgm:cxn modelId="{046D39A2-8856-4242-B704-410AAE4D5054}" type="presParOf" srcId="{0365C081-EBAD-4733-AD59-EEC65E712488}" destId="{347D5E9F-899F-43C6-8450-965A38D33E10}" srcOrd="1" destOrd="0" presId="urn:microsoft.com/office/officeart/2005/8/layout/radial2#5"/>
    <dgm:cxn modelId="{2C8D7C6C-C610-40A0-9030-046CBA7E65EA}" type="presParOf" srcId="{A8FB2808-AAFC-4D97-887F-3779979975C0}" destId="{1D012BB2-BF79-4510-99E7-066A01BAA56A}" srcOrd="5" destOrd="0" presId="urn:microsoft.com/office/officeart/2005/8/layout/radial2#5"/>
    <dgm:cxn modelId="{80A35963-BD46-414B-9687-D81AF1CE1DC4}" type="presParOf" srcId="{A8FB2808-AAFC-4D97-887F-3779979975C0}" destId="{AC8E1714-64B1-4EB0-AED0-2D4C844CC877}" srcOrd="6" destOrd="0" presId="urn:microsoft.com/office/officeart/2005/8/layout/radial2#5"/>
    <dgm:cxn modelId="{96CCDE0D-50F4-4762-A48F-CF0230F7955B}" type="presParOf" srcId="{AC8E1714-64B1-4EB0-AED0-2D4C844CC877}" destId="{CC3A8EB3-DFAF-417F-9F88-2376FB398B20}" srcOrd="0" destOrd="0" presId="urn:microsoft.com/office/officeart/2005/8/layout/radial2#5"/>
    <dgm:cxn modelId="{257EB4B1-2F7D-4CD3-ACD0-C3F4D6E58ACE}" type="presParOf" srcId="{AC8E1714-64B1-4EB0-AED0-2D4C844CC877}" destId="{44AEB474-3337-4AF1-8599-92D9CCED5CCD}" srcOrd="1" destOrd="0" presId="urn:microsoft.com/office/officeart/2005/8/layout/radial2#5"/>
    <dgm:cxn modelId="{B792A6BC-37FC-4F3E-80AF-F871EADFF157}" type="presParOf" srcId="{A8FB2808-AAFC-4D97-887F-3779979975C0}" destId="{9F3E85D6-EFCB-4E2C-8A6C-B78AE30C68C3}" srcOrd="7" destOrd="0" presId="urn:microsoft.com/office/officeart/2005/8/layout/radial2#5"/>
    <dgm:cxn modelId="{0D86D7DC-C223-4897-9DB0-785F7BECB822}" type="presParOf" srcId="{A8FB2808-AAFC-4D97-887F-3779979975C0}" destId="{6EB30C24-E0BC-46CC-A8CC-BD35E8D8F516}" srcOrd="8" destOrd="0" presId="urn:microsoft.com/office/officeart/2005/8/layout/radial2#5"/>
    <dgm:cxn modelId="{324223C7-ED94-46B2-9771-F6CE541C69A5}" type="presParOf" srcId="{6EB30C24-E0BC-46CC-A8CC-BD35E8D8F516}" destId="{8C9211B4-E3C9-41A5-BAF6-85AA8DC56757}" srcOrd="0" destOrd="0" presId="urn:microsoft.com/office/officeart/2005/8/layout/radial2#5"/>
    <dgm:cxn modelId="{81C77D42-34A6-4A67-9ECB-DF1EBE1BD2EA}" type="presParOf" srcId="{6EB30C24-E0BC-46CC-A8CC-BD35E8D8F516}" destId="{C8F01A94-E7AE-452D-BB84-DE60C745A4C3}" srcOrd="1" destOrd="0" presId="urn:microsoft.com/office/officeart/2005/8/layout/radial2#5"/>
    <dgm:cxn modelId="{E3E3847B-1EFF-4017-AFA1-4407E30C5C47}" type="presParOf" srcId="{A8FB2808-AAFC-4D97-887F-3779979975C0}" destId="{35526D56-E768-4819-9216-C4E927743A2B}" srcOrd="9" destOrd="0" presId="urn:microsoft.com/office/officeart/2005/8/layout/radial2#5"/>
    <dgm:cxn modelId="{F8CFD510-EDDB-44FD-BFC4-E362D01B242B}" type="presParOf" srcId="{A8FB2808-AAFC-4D97-887F-3779979975C0}" destId="{449B1AEF-604E-4656-ACAF-2FA22576DCF6}" srcOrd="10" destOrd="0" presId="urn:microsoft.com/office/officeart/2005/8/layout/radial2#5"/>
    <dgm:cxn modelId="{DB609F1A-8F77-4358-8BDD-017B092B1382}" type="presParOf" srcId="{449B1AEF-604E-4656-ACAF-2FA22576DCF6}" destId="{9668CE02-015F-4977-AFE0-6ADCE0C919A6}" srcOrd="0" destOrd="0" presId="urn:microsoft.com/office/officeart/2005/8/layout/radial2#5"/>
    <dgm:cxn modelId="{F3170C9E-AB5E-431F-B28E-4011BB91FF0C}" type="presParOf" srcId="{449B1AEF-604E-4656-ACAF-2FA22576DCF6}" destId="{014A86A1-B467-4CA1-9D8A-6362EC1901EF}" srcOrd="1" destOrd="0" presId="urn:microsoft.com/office/officeart/2005/8/layout/radial2#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6D56-E768-4819-9216-C4E927743A2B}">
      <dsp:nvSpPr>
        <dsp:cNvPr id="0" name=""/>
        <dsp:cNvSpPr/>
      </dsp:nvSpPr>
      <dsp:spPr>
        <a:xfrm rot="3369841">
          <a:off x="1009233" y="1430167"/>
          <a:ext cx="588055" cy="30673"/>
        </a:xfrm>
        <a:custGeom>
          <a:avLst/>
          <a:gdLst/>
          <a:ahLst/>
          <a:cxnLst/>
          <a:rect l="0" t="0" r="0" b="0"/>
          <a:pathLst>
            <a:path>
              <a:moveTo>
                <a:pt x="0" y="15336"/>
              </a:moveTo>
              <a:lnTo>
                <a:pt x="588055" y="1533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148">
          <a:off x="1172248" y="1224857"/>
          <a:ext cx="527877" cy="30673"/>
        </a:xfrm>
        <a:custGeom>
          <a:avLst/>
          <a:gdLst/>
          <a:ahLst/>
          <a:cxnLst/>
          <a:rect l="0" t="0" r="0" b="0"/>
          <a:pathLst>
            <a:path>
              <a:moveTo>
                <a:pt x="0" y="15336"/>
              </a:moveTo>
              <a:lnTo>
                <a:pt x="527877" y="1533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012BB2-BF79-4510-99E7-066A01BAA56A}">
      <dsp:nvSpPr>
        <dsp:cNvPr id="0" name=""/>
        <dsp:cNvSpPr/>
      </dsp:nvSpPr>
      <dsp:spPr>
        <a:xfrm>
          <a:off x="1205309" y="986429"/>
          <a:ext cx="529686" cy="30673"/>
        </a:xfrm>
        <a:custGeom>
          <a:avLst/>
          <a:gdLst/>
          <a:ahLst/>
          <a:cxnLst/>
          <a:rect l="0" t="0" r="0" b="0"/>
          <a:pathLst>
            <a:path>
              <a:moveTo>
                <a:pt x="0" y="15336"/>
              </a:moveTo>
              <a:lnTo>
                <a:pt x="529686" y="1533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852">
          <a:off x="1172248" y="748001"/>
          <a:ext cx="527877" cy="30673"/>
        </a:xfrm>
        <a:custGeom>
          <a:avLst/>
          <a:gdLst/>
          <a:ahLst/>
          <a:cxnLst/>
          <a:rect l="0" t="0" r="0" b="0"/>
          <a:pathLst>
            <a:path>
              <a:moveTo>
                <a:pt x="0" y="15336"/>
              </a:moveTo>
              <a:lnTo>
                <a:pt x="527877" y="1533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30159">
          <a:off x="1009233" y="542690"/>
          <a:ext cx="588055" cy="30673"/>
        </a:xfrm>
        <a:custGeom>
          <a:avLst/>
          <a:gdLst/>
          <a:ahLst/>
          <a:cxnLst/>
          <a:rect l="0" t="0" r="0" b="0"/>
          <a:pathLst>
            <a:path>
              <a:moveTo>
                <a:pt x="0" y="15336"/>
              </a:moveTo>
              <a:lnTo>
                <a:pt x="588055" y="1533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720787" y="716752"/>
          <a:ext cx="570026" cy="570026"/>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391193" y="744"/>
          <a:ext cx="342015" cy="34201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solidFill>
                <a:schemeClr val="tx1"/>
              </a:solidFill>
              <a:latin typeface="微软雅黑" panose="020B0503020204020204" pitchFamily="34" charset="-122"/>
              <a:ea typeface="微软雅黑" panose="020B0503020204020204" pitchFamily="34" charset="-122"/>
            </a:rPr>
            <a:t>山东</a:t>
          </a:r>
        </a:p>
      </dsp:txBody>
      <dsp:txXfrm>
        <a:off x="1441280" y="50831"/>
        <a:ext cx="241841" cy="241841"/>
      </dsp:txXfrm>
    </dsp:sp>
    <dsp:sp modelId="{974AEE05-33D4-402B-91DC-C916ECC79DE6}">
      <dsp:nvSpPr>
        <dsp:cNvPr id="0" name=""/>
        <dsp:cNvSpPr/>
      </dsp:nvSpPr>
      <dsp:spPr>
        <a:xfrm>
          <a:off x="1767411" y="744"/>
          <a:ext cx="513023" cy="34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25.03</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767411" y="744"/>
        <a:ext cx="513023" cy="342015"/>
      </dsp:txXfrm>
    </dsp:sp>
    <dsp:sp modelId="{865E54A3-B4BE-4468-AC89-EB577B209FA0}">
      <dsp:nvSpPr>
        <dsp:cNvPr id="0" name=""/>
        <dsp:cNvSpPr/>
      </dsp:nvSpPr>
      <dsp:spPr>
        <a:xfrm>
          <a:off x="1645645" y="381558"/>
          <a:ext cx="342015" cy="34201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latin typeface="微软雅黑" panose="020B0503020204020204" pitchFamily="34" charset="-122"/>
              <a:ea typeface="微软雅黑" panose="020B0503020204020204" pitchFamily="34" charset="-122"/>
            </a:rPr>
            <a:t>安徽</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5732" y="431645"/>
        <a:ext cx="241841" cy="241841"/>
      </dsp:txXfrm>
    </dsp:sp>
    <dsp:sp modelId="{347D5E9F-899F-43C6-8450-965A38D33E10}">
      <dsp:nvSpPr>
        <dsp:cNvPr id="0" name=""/>
        <dsp:cNvSpPr/>
      </dsp:nvSpPr>
      <dsp:spPr>
        <a:xfrm>
          <a:off x="2021862" y="381558"/>
          <a:ext cx="513023" cy="34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8.51</a:t>
          </a:r>
          <a:r>
            <a:rPr lang="en-US" altLang="zh-CN" sz="1000" b="1" i="0" u="none" kern="1200" dirty="0">
              <a:latin typeface="微软雅黑" panose="020B0503020204020204" pitchFamily="34" charset="-122"/>
              <a:ea typeface="微软雅黑" panose="020B0503020204020204" pitchFamily="34" charset="-122"/>
            </a:rPr>
            <a:t>%</a:t>
          </a:r>
          <a:endParaRPr lang="zh-CN" altLang="en-US" sz="1000" b="1" kern="1200" dirty="0">
            <a:solidFill>
              <a:schemeClr val="tx1"/>
            </a:solidFill>
            <a:latin typeface="微软雅黑" panose="020B0503020204020204" pitchFamily="34" charset="-122"/>
            <a:ea typeface="微软雅黑" panose="020B0503020204020204" pitchFamily="34" charset="-122"/>
          </a:endParaRPr>
        </a:p>
      </dsp:txBody>
      <dsp:txXfrm>
        <a:off x="2021862" y="381558"/>
        <a:ext cx="513023" cy="342015"/>
      </dsp:txXfrm>
    </dsp:sp>
    <dsp:sp modelId="{CC3A8EB3-DFAF-417F-9F88-2376FB398B20}">
      <dsp:nvSpPr>
        <dsp:cNvPr id="0" name=""/>
        <dsp:cNvSpPr/>
      </dsp:nvSpPr>
      <dsp:spPr>
        <a:xfrm>
          <a:off x="1734996" y="830758"/>
          <a:ext cx="342015" cy="34201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latin typeface="微软雅黑" panose="020B0503020204020204" pitchFamily="34" charset="-122"/>
              <a:ea typeface="微软雅黑" panose="020B0503020204020204" pitchFamily="34" charset="-122"/>
            </a:rPr>
            <a:t>广东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785083" y="880845"/>
        <a:ext cx="241841" cy="241841"/>
      </dsp:txXfrm>
    </dsp:sp>
    <dsp:sp modelId="{44AEB474-3337-4AF1-8599-92D9CCED5CCD}">
      <dsp:nvSpPr>
        <dsp:cNvPr id="0" name=""/>
        <dsp:cNvSpPr/>
      </dsp:nvSpPr>
      <dsp:spPr>
        <a:xfrm>
          <a:off x="2111213" y="830758"/>
          <a:ext cx="513023" cy="34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7.81</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111213" y="830758"/>
        <a:ext cx="513023" cy="342015"/>
      </dsp:txXfrm>
    </dsp:sp>
    <dsp:sp modelId="{8C9211B4-E3C9-41A5-BAF6-85AA8DC56757}">
      <dsp:nvSpPr>
        <dsp:cNvPr id="0" name=""/>
        <dsp:cNvSpPr/>
      </dsp:nvSpPr>
      <dsp:spPr>
        <a:xfrm>
          <a:off x="1645645" y="1279958"/>
          <a:ext cx="342015" cy="34201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latin typeface="微软雅黑" panose="020B0503020204020204" pitchFamily="34" charset="-122"/>
              <a:ea typeface="微软雅黑" panose="020B0503020204020204" pitchFamily="34" charset="-122"/>
            </a:rPr>
            <a:t>广西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95732" y="1330045"/>
        <a:ext cx="241841" cy="241841"/>
      </dsp:txXfrm>
    </dsp:sp>
    <dsp:sp modelId="{C8F01A94-E7AE-452D-BB84-DE60C745A4C3}">
      <dsp:nvSpPr>
        <dsp:cNvPr id="0" name=""/>
        <dsp:cNvSpPr/>
      </dsp:nvSpPr>
      <dsp:spPr>
        <a:xfrm>
          <a:off x="2021862" y="1279958"/>
          <a:ext cx="513023" cy="34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t>7.62%</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021862" y="1279958"/>
        <a:ext cx="513023" cy="342015"/>
      </dsp:txXfrm>
    </dsp:sp>
    <dsp:sp modelId="{9668CE02-015F-4977-AFE0-6ADCE0C919A6}">
      <dsp:nvSpPr>
        <dsp:cNvPr id="0" name=""/>
        <dsp:cNvSpPr/>
      </dsp:nvSpPr>
      <dsp:spPr>
        <a:xfrm>
          <a:off x="1391193" y="1660771"/>
          <a:ext cx="342015" cy="342015"/>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latin typeface="微软雅黑" panose="020B0503020204020204" pitchFamily="34" charset="-122"/>
              <a:ea typeface="微软雅黑" panose="020B0503020204020204" pitchFamily="34" charset="-122"/>
            </a:rPr>
            <a:t>江苏</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41280" y="1710858"/>
        <a:ext cx="241841" cy="241841"/>
      </dsp:txXfrm>
    </dsp:sp>
    <dsp:sp modelId="{014A86A1-B467-4CA1-9D8A-6362EC1901EF}">
      <dsp:nvSpPr>
        <dsp:cNvPr id="0" name=""/>
        <dsp:cNvSpPr/>
      </dsp:nvSpPr>
      <dsp:spPr>
        <a:xfrm>
          <a:off x="1767411" y="1660771"/>
          <a:ext cx="513023" cy="342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6.13</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767411" y="1660771"/>
        <a:ext cx="513023" cy="34201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6D56-E768-4819-9216-C4E927743A2B}">
      <dsp:nvSpPr>
        <dsp:cNvPr id="0" name=""/>
        <dsp:cNvSpPr/>
      </dsp:nvSpPr>
      <dsp:spPr>
        <a:xfrm rot="3371452">
          <a:off x="910428" y="1428802"/>
          <a:ext cx="586422" cy="32651"/>
        </a:xfrm>
        <a:custGeom>
          <a:avLst/>
          <a:gdLst/>
          <a:ahLst/>
          <a:cxnLst/>
          <a:rect l="0" t="0" r="0" b="0"/>
          <a:pathLst>
            <a:path>
              <a:moveTo>
                <a:pt x="0" y="16325"/>
              </a:moveTo>
              <a:lnTo>
                <a:pt x="586422" y="1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40162">
          <a:off x="1073483" y="1223691"/>
          <a:ext cx="526034" cy="32651"/>
        </a:xfrm>
        <a:custGeom>
          <a:avLst/>
          <a:gdLst/>
          <a:ahLst/>
          <a:cxnLst/>
          <a:rect l="0" t="0" r="0" b="0"/>
          <a:pathLst>
            <a:path>
              <a:moveTo>
                <a:pt x="0" y="16325"/>
              </a:moveTo>
              <a:lnTo>
                <a:pt x="526034" y="1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B833AE-C094-4B21-A806-67163D234277}">
      <dsp:nvSpPr>
        <dsp:cNvPr id="0" name=""/>
        <dsp:cNvSpPr/>
      </dsp:nvSpPr>
      <dsp:spPr>
        <a:xfrm>
          <a:off x="1106466" y="985440"/>
          <a:ext cx="527867" cy="32651"/>
        </a:xfrm>
        <a:custGeom>
          <a:avLst/>
          <a:gdLst/>
          <a:ahLst/>
          <a:cxnLst/>
          <a:rect l="0" t="0" r="0" b="0"/>
          <a:pathLst>
            <a:path>
              <a:moveTo>
                <a:pt x="0" y="16325"/>
              </a:moveTo>
              <a:lnTo>
                <a:pt x="527867" y="1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59838">
          <a:off x="1073483" y="747189"/>
          <a:ext cx="526034" cy="32651"/>
        </a:xfrm>
        <a:custGeom>
          <a:avLst/>
          <a:gdLst/>
          <a:ahLst/>
          <a:cxnLst/>
          <a:rect l="0" t="0" r="0" b="0"/>
          <a:pathLst>
            <a:path>
              <a:moveTo>
                <a:pt x="0" y="16325"/>
              </a:moveTo>
              <a:lnTo>
                <a:pt x="526034" y="1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28548">
          <a:off x="910428" y="542078"/>
          <a:ext cx="586422" cy="32651"/>
        </a:xfrm>
        <a:custGeom>
          <a:avLst/>
          <a:gdLst/>
          <a:ahLst/>
          <a:cxnLst/>
          <a:rect l="0" t="0" r="0" b="0"/>
          <a:pathLst>
            <a:path>
              <a:moveTo>
                <a:pt x="0" y="16325"/>
              </a:moveTo>
              <a:lnTo>
                <a:pt x="586422" y="163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621397" y="716431"/>
          <a:ext cx="570668" cy="570668"/>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290851" y="1324"/>
          <a:ext cx="342401" cy="34240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solidFill>
                <a:schemeClr val="tx1"/>
              </a:solidFill>
              <a:latin typeface="微软雅黑" panose="020B0503020204020204" pitchFamily="34" charset="-122"/>
              <a:ea typeface="微软雅黑" panose="020B0503020204020204" pitchFamily="34" charset="-122"/>
            </a:rPr>
            <a:t>甘肃</a:t>
          </a:r>
        </a:p>
      </dsp:txBody>
      <dsp:txXfrm>
        <a:off x="1340994" y="51467"/>
        <a:ext cx="242115" cy="242115"/>
      </dsp:txXfrm>
    </dsp:sp>
    <dsp:sp modelId="{974AEE05-33D4-402B-91DC-C916ECC79DE6}">
      <dsp:nvSpPr>
        <dsp:cNvPr id="0" name=""/>
        <dsp:cNvSpPr/>
      </dsp:nvSpPr>
      <dsp:spPr>
        <a:xfrm>
          <a:off x="1667492" y="1324"/>
          <a:ext cx="513601" cy="342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23.3</a:t>
          </a:r>
          <a:r>
            <a:rPr lang="en-US" altLang="zh-CN" sz="1000" b="0" i="0" u="none" kern="1200" dirty="0"/>
            <a:t>%</a:t>
          </a:r>
          <a:endParaRPr lang="zh-CN" altLang="en-US" sz="1000" b="0" i="0" u="none" kern="1200" dirty="0">
            <a:solidFill>
              <a:schemeClr val="tx1"/>
            </a:solidFill>
            <a:latin typeface="微软雅黑" panose="020B0503020204020204" pitchFamily="34" charset="-122"/>
            <a:ea typeface="微软雅黑" panose="020B0503020204020204" pitchFamily="34" charset="-122"/>
          </a:endParaRPr>
        </a:p>
      </dsp:txBody>
      <dsp:txXfrm>
        <a:off x="1667492" y="1324"/>
        <a:ext cx="513601" cy="342401"/>
      </dsp:txXfrm>
    </dsp:sp>
    <dsp:sp modelId="{865E54A3-B4BE-4468-AC89-EB577B209FA0}">
      <dsp:nvSpPr>
        <dsp:cNvPr id="0" name=""/>
        <dsp:cNvSpPr/>
      </dsp:nvSpPr>
      <dsp:spPr>
        <a:xfrm>
          <a:off x="1545065" y="381783"/>
          <a:ext cx="342401" cy="34240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新疆</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595208" y="431926"/>
        <a:ext cx="242115" cy="242115"/>
      </dsp:txXfrm>
    </dsp:sp>
    <dsp:sp modelId="{347D5E9F-899F-43C6-8450-965A38D33E10}">
      <dsp:nvSpPr>
        <dsp:cNvPr id="0" name=""/>
        <dsp:cNvSpPr/>
      </dsp:nvSpPr>
      <dsp:spPr>
        <a:xfrm>
          <a:off x="1921706" y="381783"/>
          <a:ext cx="513601" cy="342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17.37</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921706" y="381783"/>
        <a:ext cx="513601" cy="342401"/>
      </dsp:txXfrm>
    </dsp:sp>
    <dsp:sp modelId="{1B615263-8047-4425-A0CD-741EA4330FD7}">
      <dsp:nvSpPr>
        <dsp:cNvPr id="0" name=""/>
        <dsp:cNvSpPr/>
      </dsp:nvSpPr>
      <dsp:spPr>
        <a:xfrm>
          <a:off x="1634333" y="830565"/>
          <a:ext cx="342401" cy="34240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宁夏</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84476" y="880708"/>
        <a:ext cx="242115" cy="242115"/>
      </dsp:txXfrm>
    </dsp:sp>
    <dsp:sp modelId="{7F101914-A9BF-4F11-AF53-59884DCB2029}">
      <dsp:nvSpPr>
        <dsp:cNvPr id="0" name=""/>
        <dsp:cNvSpPr/>
      </dsp:nvSpPr>
      <dsp:spPr>
        <a:xfrm>
          <a:off x="2010975" y="830565"/>
          <a:ext cx="513601" cy="342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10.3</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010975" y="830565"/>
        <a:ext cx="513601" cy="342401"/>
      </dsp:txXfrm>
    </dsp:sp>
    <dsp:sp modelId="{8C9211B4-E3C9-41A5-BAF6-85AA8DC56757}">
      <dsp:nvSpPr>
        <dsp:cNvPr id="0" name=""/>
        <dsp:cNvSpPr/>
      </dsp:nvSpPr>
      <dsp:spPr>
        <a:xfrm>
          <a:off x="1545065" y="1279347"/>
          <a:ext cx="342401" cy="34240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广西</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595208" y="1329490"/>
        <a:ext cx="242115" cy="242115"/>
      </dsp:txXfrm>
    </dsp:sp>
    <dsp:sp modelId="{C8F01A94-E7AE-452D-BB84-DE60C745A4C3}">
      <dsp:nvSpPr>
        <dsp:cNvPr id="0" name=""/>
        <dsp:cNvSpPr/>
      </dsp:nvSpPr>
      <dsp:spPr>
        <a:xfrm>
          <a:off x="1921706" y="1279347"/>
          <a:ext cx="513601" cy="342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10.04</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921706" y="1279347"/>
        <a:ext cx="513601" cy="342401"/>
      </dsp:txXfrm>
    </dsp:sp>
    <dsp:sp modelId="{9668CE02-015F-4977-AFE0-6ADCE0C919A6}">
      <dsp:nvSpPr>
        <dsp:cNvPr id="0" name=""/>
        <dsp:cNvSpPr/>
      </dsp:nvSpPr>
      <dsp:spPr>
        <a:xfrm>
          <a:off x="1290851" y="1659805"/>
          <a:ext cx="342401" cy="34240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solidFill>
                <a:schemeClr val="tx1"/>
              </a:solidFill>
              <a:latin typeface="微软雅黑" panose="020B0503020204020204" pitchFamily="34" charset="-122"/>
              <a:ea typeface="微软雅黑" panose="020B0503020204020204" pitchFamily="34" charset="-122"/>
            </a:rPr>
            <a:t>青海</a:t>
          </a:r>
        </a:p>
      </dsp:txBody>
      <dsp:txXfrm>
        <a:off x="1340994" y="1709948"/>
        <a:ext cx="242115" cy="242115"/>
      </dsp:txXfrm>
    </dsp:sp>
    <dsp:sp modelId="{014A86A1-B467-4CA1-9D8A-6362EC1901EF}">
      <dsp:nvSpPr>
        <dsp:cNvPr id="0" name=""/>
        <dsp:cNvSpPr/>
      </dsp:nvSpPr>
      <dsp:spPr>
        <a:xfrm>
          <a:off x="1667492" y="1659805"/>
          <a:ext cx="513601" cy="3424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9.02</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667492" y="1659805"/>
        <a:ext cx="513601" cy="3424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526D56-E768-4819-9216-C4E927743A2B}">
      <dsp:nvSpPr>
        <dsp:cNvPr id="0" name=""/>
        <dsp:cNvSpPr/>
      </dsp:nvSpPr>
      <dsp:spPr>
        <a:xfrm rot="3371034">
          <a:off x="979221" y="1430021"/>
          <a:ext cx="587429" cy="31289"/>
        </a:xfrm>
        <a:custGeom>
          <a:avLst/>
          <a:gdLst/>
          <a:ahLst/>
          <a:cxnLst/>
          <a:rect l="0" t="0" r="0" b="0"/>
          <a:pathLst>
            <a:path>
              <a:moveTo>
                <a:pt x="0" y="15644"/>
              </a:moveTo>
              <a:lnTo>
                <a:pt x="587429" y="15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3E85D6-EFCB-4E2C-8A6C-B78AE30C68C3}">
      <dsp:nvSpPr>
        <dsp:cNvPr id="0" name=""/>
        <dsp:cNvSpPr/>
      </dsp:nvSpPr>
      <dsp:spPr>
        <a:xfrm rot="1739899">
          <a:off x="1142428" y="1224654"/>
          <a:ext cx="527035" cy="31289"/>
        </a:xfrm>
        <a:custGeom>
          <a:avLst/>
          <a:gdLst/>
          <a:ahLst/>
          <a:cxnLst/>
          <a:rect l="0" t="0" r="0" b="0"/>
          <a:pathLst>
            <a:path>
              <a:moveTo>
                <a:pt x="0" y="15644"/>
              </a:moveTo>
              <a:lnTo>
                <a:pt x="527035" y="15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012BB2-BF79-4510-99E7-066A01BAA56A}">
      <dsp:nvSpPr>
        <dsp:cNvPr id="0" name=""/>
        <dsp:cNvSpPr/>
      </dsp:nvSpPr>
      <dsp:spPr>
        <a:xfrm>
          <a:off x="1175464" y="986121"/>
          <a:ext cx="528863" cy="31289"/>
        </a:xfrm>
        <a:custGeom>
          <a:avLst/>
          <a:gdLst/>
          <a:ahLst/>
          <a:cxnLst/>
          <a:rect l="0" t="0" r="0" b="0"/>
          <a:pathLst>
            <a:path>
              <a:moveTo>
                <a:pt x="0" y="15644"/>
              </a:moveTo>
              <a:lnTo>
                <a:pt x="528863" y="15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FBBBBC3-2F5D-4A60-A5D9-97C06A6DD83D}">
      <dsp:nvSpPr>
        <dsp:cNvPr id="0" name=""/>
        <dsp:cNvSpPr/>
      </dsp:nvSpPr>
      <dsp:spPr>
        <a:xfrm rot="19860101">
          <a:off x="1142428" y="747587"/>
          <a:ext cx="527035" cy="31289"/>
        </a:xfrm>
        <a:custGeom>
          <a:avLst/>
          <a:gdLst/>
          <a:ahLst/>
          <a:cxnLst/>
          <a:rect l="0" t="0" r="0" b="0"/>
          <a:pathLst>
            <a:path>
              <a:moveTo>
                <a:pt x="0" y="15644"/>
              </a:moveTo>
              <a:lnTo>
                <a:pt x="527035" y="15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A72C591-9724-4095-A831-C421826EF975}">
      <dsp:nvSpPr>
        <dsp:cNvPr id="0" name=""/>
        <dsp:cNvSpPr/>
      </dsp:nvSpPr>
      <dsp:spPr>
        <a:xfrm rot="18228966">
          <a:off x="979221" y="542220"/>
          <a:ext cx="587429" cy="31289"/>
        </a:xfrm>
        <a:custGeom>
          <a:avLst/>
          <a:gdLst/>
          <a:ahLst/>
          <a:cxnLst/>
          <a:rect l="0" t="0" r="0" b="0"/>
          <a:pathLst>
            <a:path>
              <a:moveTo>
                <a:pt x="0" y="15644"/>
              </a:moveTo>
              <a:lnTo>
                <a:pt x="587429" y="15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E5B4B-2C6D-4C36-83DF-7C3182B7D292}">
      <dsp:nvSpPr>
        <dsp:cNvPr id="0" name=""/>
        <dsp:cNvSpPr/>
      </dsp:nvSpPr>
      <dsp:spPr>
        <a:xfrm>
          <a:off x="690055" y="716231"/>
          <a:ext cx="571069" cy="571069"/>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D51B71-7277-4837-90FA-1CDDF8C0C07D}">
      <dsp:nvSpPr>
        <dsp:cNvPr id="0" name=""/>
        <dsp:cNvSpPr/>
      </dsp:nvSpPr>
      <dsp:spPr>
        <a:xfrm>
          <a:off x="1360421" y="180"/>
          <a:ext cx="342641" cy="34264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kern="1200" dirty="0">
              <a:solidFill>
                <a:schemeClr val="tx1"/>
              </a:solidFill>
              <a:latin typeface="微软雅黑" panose="020B0503020204020204" pitchFamily="34" charset="-122"/>
              <a:ea typeface="微软雅黑" panose="020B0503020204020204" pitchFamily="34" charset="-122"/>
            </a:rPr>
            <a:t>辽宁</a:t>
          </a:r>
        </a:p>
      </dsp:txBody>
      <dsp:txXfrm>
        <a:off x="1410600" y="50359"/>
        <a:ext cx="242283" cy="242283"/>
      </dsp:txXfrm>
    </dsp:sp>
    <dsp:sp modelId="{974AEE05-33D4-402B-91DC-C916ECC79DE6}">
      <dsp:nvSpPr>
        <dsp:cNvPr id="0" name=""/>
        <dsp:cNvSpPr/>
      </dsp:nvSpPr>
      <dsp:spPr>
        <a:xfrm>
          <a:off x="1737326" y="180"/>
          <a:ext cx="513962" cy="342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42.04</a:t>
          </a:r>
          <a:r>
            <a:rPr lang="en-US" altLang="zh-CN" sz="1000" b="0" i="0" u="none" kern="1200" dirty="0">
              <a:solidFill>
                <a:schemeClr val="tx1"/>
              </a:solidFill>
              <a:latin typeface="微软雅黑" panose="020B0503020204020204" pitchFamily="34" charset="-122"/>
              <a:ea typeface="微软雅黑" panose="020B0503020204020204" pitchFamily="34" charset="-122"/>
            </a:rPr>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737326" y="180"/>
        <a:ext cx="513962" cy="342641"/>
      </dsp:txXfrm>
    </dsp:sp>
    <dsp:sp modelId="{865E54A3-B4BE-4468-AC89-EB577B209FA0}">
      <dsp:nvSpPr>
        <dsp:cNvPr id="0" name=""/>
        <dsp:cNvSpPr/>
      </dsp:nvSpPr>
      <dsp:spPr>
        <a:xfrm>
          <a:off x="1614949" y="381109"/>
          <a:ext cx="342641" cy="34264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山东</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65128" y="431288"/>
        <a:ext cx="242283" cy="242283"/>
      </dsp:txXfrm>
    </dsp:sp>
    <dsp:sp modelId="{347D5E9F-899F-43C6-8450-965A38D33E10}">
      <dsp:nvSpPr>
        <dsp:cNvPr id="0" name=""/>
        <dsp:cNvSpPr/>
      </dsp:nvSpPr>
      <dsp:spPr>
        <a:xfrm>
          <a:off x="1991855" y="381109"/>
          <a:ext cx="513962" cy="342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24.51</a:t>
          </a:r>
          <a:r>
            <a:rPr lang="en-US" altLang="zh-CN" sz="1000" b="0" i="0" u="none" kern="1200" dirty="0">
              <a:solidFill>
                <a:schemeClr val="tx1"/>
              </a:solidFill>
              <a:latin typeface="微软雅黑" panose="020B0503020204020204" pitchFamily="34" charset="-122"/>
              <a:ea typeface="微软雅黑" panose="020B0503020204020204" pitchFamily="34" charset="-122"/>
            </a:rPr>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991855" y="381109"/>
        <a:ext cx="513962" cy="342641"/>
      </dsp:txXfrm>
    </dsp:sp>
    <dsp:sp modelId="{CC3A8EB3-DFAF-417F-9F88-2376FB398B20}">
      <dsp:nvSpPr>
        <dsp:cNvPr id="0" name=""/>
        <dsp:cNvSpPr/>
      </dsp:nvSpPr>
      <dsp:spPr>
        <a:xfrm>
          <a:off x="1704328" y="830445"/>
          <a:ext cx="342641" cy="34264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河南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754507" y="880624"/>
        <a:ext cx="242283" cy="242283"/>
      </dsp:txXfrm>
    </dsp:sp>
    <dsp:sp modelId="{44AEB474-3337-4AF1-8599-92D9CCED5CCD}">
      <dsp:nvSpPr>
        <dsp:cNvPr id="0" name=""/>
        <dsp:cNvSpPr/>
      </dsp:nvSpPr>
      <dsp:spPr>
        <a:xfrm>
          <a:off x="2081233" y="830445"/>
          <a:ext cx="513962" cy="342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8.94</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2081233" y="830445"/>
        <a:ext cx="513962" cy="342641"/>
      </dsp:txXfrm>
    </dsp:sp>
    <dsp:sp modelId="{8C9211B4-E3C9-41A5-BAF6-85AA8DC56757}">
      <dsp:nvSpPr>
        <dsp:cNvPr id="0" name=""/>
        <dsp:cNvSpPr/>
      </dsp:nvSpPr>
      <dsp:spPr>
        <a:xfrm>
          <a:off x="1614949" y="1279781"/>
          <a:ext cx="342641" cy="34264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内蒙古</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665128" y="1329960"/>
        <a:ext cx="242283" cy="242283"/>
      </dsp:txXfrm>
    </dsp:sp>
    <dsp:sp modelId="{C8F01A94-E7AE-452D-BB84-DE60C745A4C3}">
      <dsp:nvSpPr>
        <dsp:cNvPr id="0" name=""/>
        <dsp:cNvSpPr/>
      </dsp:nvSpPr>
      <dsp:spPr>
        <a:xfrm>
          <a:off x="1991855" y="1279781"/>
          <a:ext cx="513962" cy="342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solidFill>
                <a:prstClr val="black">
                  <a:hueOff val="0"/>
                  <a:satOff val="0"/>
                  <a:lumOff val="0"/>
                  <a:alphaOff val="0"/>
                </a:prstClr>
              </a:solidFill>
              <a:latin typeface="微软雅黑" panose="020B0503020204020204" pitchFamily="34" charset="-122"/>
              <a:ea typeface="微软雅黑" panose="020B0503020204020204" pitchFamily="34" charset="-122"/>
              <a:cs typeface="+mn-cs"/>
            </a:rPr>
            <a:t>6.44</a:t>
          </a:r>
          <a:r>
            <a:rPr lang="en-US" altLang="zh-CN" sz="1000" b="0" i="0" u="none" kern="1200" dirty="0"/>
            <a:t>%</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991855" y="1279781"/>
        <a:ext cx="513962" cy="342641"/>
      </dsp:txXfrm>
    </dsp:sp>
    <dsp:sp modelId="{9668CE02-015F-4977-AFE0-6ADCE0C919A6}">
      <dsp:nvSpPr>
        <dsp:cNvPr id="0" name=""/>
        <dsp:cNvSpPr/>
      </dsp:nvSpPr>
      <dsp:spPr>
        <a:xfrm>
          <a:off x="1360421" y="1660710"/>
          <a:ext cx="342641" cy="342641"/>
        </a:xfrm>
        <a:prstGeom prst="ellipse">
          <a:avLst/>
        </a:prstGeom>
        <a:solidFill>
          <a:schemeClr val="accent1">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zh-CN" altLang="en-US" sz="900" b="0" i="0" u="none" kern="1200" dirty="0">
              <a:solidFill>
                <a:schemeClr val="tx1"/>
              </a:solidFill>
            </a:rPr>
            <a:t>吉林</a:t>
          </a:r>
          <a:endParaRPr lang="zh-CN" altLang="en-US" sz="900" kern="1200" dirty="0">
            <a:solidFill>
              <a:schemeClr val="tx1"/>
            </a:solidFill>
            <a:latin typeface="微软雅黑" panose="020B0503020204020204" pitchFamily="34" charset="-122"/>
            <a:ea typeface="微软雅黑" panose="020B0503020204020204" pitchFamily="34" charset="-122"/>
          </a:endParaRPr>
        </a:p>
      </dsp:txBody>
      <dsp:txXfrm>
        <a:off x="1410600" y="1710889"/>
        <a:ext cx="242283" cy="242283"/>
      </dsp:txXfrm>
    </dsp:sp>
    <dsp:sp modelId="{014A86A1-B467-4CA1-9D8A-6362EC1901EF}">
      <dsp:nvSpPr>
        <dsp:cNvPr id="0" name=""/>
        <dsp:cNvSpPr/>
      </dsp:nvSpPr>
      <dsp:spPr>
        <a:xfrm>
          <a:off x="1737326" y="1660710"/>
          <a:ext cx="513962" cy="3426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57150" lvl="1" indent="-57150" algn="l" defTabSz="444500">
            <a:lnSpc>
              <a:spcPct val="90000"/>
            </a:lnSpc>
            <a:spcBef>
              <a:spcPct val="0"/>
            </a:spcBef>
            <a:spcAft>
              <a:spcPct val="15000"/>
            </a:spcAft>
            <a:buChar char="•"/>
          </a:pPr>
          <a:r>
            <a:rPr lang="en-US" altLang="zh-CN" sz="1000" b="0" i="0" u="none" kern="1200" dirty="0">
              <a:latin typeface="微软雅黑" panose="020B0503020204020204" pitchFamily="34" charset="-122"/>
              <a:ea typeface="微软雅黑" panose="020B0503020204020204" pitchFamily="34" charset="-122"/>
            </a:rPr>
            <a:t>3.76%</a:t>
          </a:r>
          <a:endParaRPr lang="zh-CN" altLang="en-US" sz="1000" kern="1200" dirty="0">
            <a:solidFill>
              <a:schemeClr val="tx1"/>
            </a:solidFill>
            <a:latin typeface="微软雅黑" panose="020B0503020204020204" pitchFamily="34" charset="-122"/>
            <a:ea typeface="微软雅黑" panose="020B0503020204020204" pitchFamily="34" charset="-122"/>
          </a:endParaRPr>
        </a:p>
      </dsp:txBody>
      <dsp:txXfrm>
        <a:off x="1737326" y="1660710"/>
        <a:ext cx="513962" cy="342641"/>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2#4">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2#5">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stBulletLvl" val="1"/>
                <dgm:param type="txAnchorVertCh" val="mid"/>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srcNode" val="connSite"/>
              <dgm:param type="dstNode" val="parentNode"/>
              <dgm:param type="dim" val="1D"/>
              <dgm:param type="endSty" val="noArr"/>
              <dgm:param type="begPts" val="auto"/>
              <dgm:param type="endPts" val="auto"/>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rawings/drawing1.xml><?xml version="1.0" encoding="utf-8"?>
<c:userShapes xmlns:c="http://schemas.openxmlformats.org/drawingml/2006/chart">
  <cdr:relSizeAnchor xmlns:cdr="http://schemas.openxmlformats.org/drawingml/2006/chartDrawing">
    <cdr:from>
      <cdr:x>0.45549</cdr:x>
      <cdr:y>0.31167</cdr:y>
    </cdr:from>
    <cdr:to>
      <cdr:x>0.59449</cdr:x>
      <cdr:y>0.50318</cdr:y>
    </cdr:to>
    <cdr:sp macro="" textlink="">
      <cdr:nvSpPr>
        <cdr:cNvPr id="2" name="箭头: 上 1">
          <a:extLst xmlns:a="http://schemas.openxmlformats.org/drawingml/2006/main">
            <a:ext uri="{FF2B5EF4-FFF2-40B4-BE49-F238E27FC236}">
              <a16:creationId xmlns:a16="http://schemas.microsoft.com/office/drawing/2014/main" id="{7F8A0F67-64C2-46A8-ACB2-706354E2A7CA}"/>
            </a:ext>
          </a:extLst>
        </cdr:cNvPr>
        <cdr:cNvSpPr/>
      </cdr:nvSpPr>
      <cdr:spPr>
        <a:xfrm xmlns:a="http://schemas.openxmlformats.org/drawingml/2006/main">
          <a:off x="3123905" y="1377215"/>
          <a:ext cx="953309" cy="846249"/>
        </a:xfrm>
        <a:prstGeom xmlns:a="http://schemas.openxmlformats.org/drawingml/2006/main" prst="upArrow">
          <a:avLst/>
        </a:prstGeom>
        <a:solidFill xmlns:a="http://schemas.openxmlformats.org/drawingml/2006/main">
          <a:srgbClr val="FF0000"/>
        </a:solidFill>
      </cdr:spPr>
      <cdr:style>
        <a:lnRef xmlns:a="http://schemas.openxmlformats.org/drawingml/2006/main" idx="2">
          <a:schemeClr val="accent2">
            <a:shade val="50000"/>
          </a:schemeClr>
        </a:lnRef>
        <a:fillRef xmlns:a="http://schemas.openxmlformats.org/drawingml/2006/main" idx="1">
          <a:schemeClr val="accent2"/>
        </a:fillRef>
        <a:effectRef xmlns:a="http://schemas.openxmlformats.org/drawingml/2006/main" idx="0">
          <a:schemeClr val="accent2"/>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ltLang="zh-CN" dirty="0"/>
        </a:p>
        <a:p xmlns:a="http://schemas.openxmlformats.org/drawingml/2006/main">
          <a:endParaRPr lang="en-US" altLang="zh-CN" dirty="0"/>
        </a:p>
        <a:p xmlns:a="http://schemas.openxmlformats.org/drawingml/2006/main">
          <a:endParaRPr lang="zh-CN" dirty="0"/>
        </a:p>
      </cdr:txBody>
    </cdr:sp>
  </cdr:relSizeAnchor>
  <cdr:relSizeAnchor xmlns:cdr="http://schemas.openxmlformats.org/drawingml/2006/chartDrawing">
    <cdr:from>
      <cdr:x>0.4754</cdr:x>
      <cdr:y>0.38666</cdr:y>
    </cdr:from>
    <cdr:to>
      <cdr:x>0.56064</cdr:x>
      <cdr:y>0.44964</cdr:y>
    </cdr:to>
    <cdr:sp macro="" textlink="">
      <cdr:nvSpPr>
        <cdr:cNvPr id="3" name="文本框 2">
          <a:extLst xmlns:a="http://schemas.openxmlformats.org/drawingml/2006/main">
            <a:ext uri="{FF2B5EF4-FFF2-40B4-BE49-F238E27FC236}">
              <a16:creationId xmlns:a16="http://schemas.microsoft.com/office/drawing/2014/main" id="{C34E271A-6E3D-482D-BA09-0883F3168312}"/>
            </a:ext>
          </a:extLst>
        </cdr:cNvPr>
        <cdr:cNvSpPr txBox="1"/>
      </cdr:nvSpPr>
      <cdr:spPr>
        <a:xfrm xmlns:a="http://schemas.openxmlformats.org/drawingml/2006/main">
          <a:off x="3260483" y="1708580"/>
          <a:ext cx="584604" cy="27829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400" dirty="0">
              <a:solidFill>
                <a:schemeClr val="bg1"/>
              </a:solidFill>
            </a:rPr>
            <a:t>54.92</a:t>
          </a:r>
          <a:r>
            <a:rPr lang="en-US" altLang="zh-CN" dirty="0">
              <a:solidFill>
                <a:schemeClr val="bg1"/>
              </a:solidFill>
            </a:rPr>
            <a:t>%</a:t>
          </a:r>
          <a:endParaRPr lang="zh-CN" altLang="en-US" dirty="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0.43906</cdr:x>
      <cdr:y>0.2339</cdr:y>
    </cdr:from>
    <cdr:to>
      <cdr:x>0.83616</cdr:x>
      <cdr:y>0.31994</cdr:y>
    </cdr:to>
    <cdr:sp macro="" textlink="">
      <cdr:nvSpPr>
        <cdr:cNvPr id="3" name="文本框 2">
          <a:extLst xmlns:a="http://schemas.openxmlformats.org/drawingml/2006/main">
            <a:ext uri="{FF2B5EF4-FFF2-40B4-BE49-F238E27FC236}">
              <a16:creationId xmlns:a16="http://schemas.microsoft.com/office/drawing/2014/main" id="{026EFB86-72CE-49DC-A0F0-39ADD7FDFA11}"/>
            </a:ext>
          </a:extLst>
        </cdr:cNvPr>
        <cdr:cNvSpPr txBox="1"/>
      </cdr:nvSpPr>
      <cdr:spPr>
        <a:xfrm xmlns:a="http://schemas.openxmlformats.org/drawingml/2006/main">
          <a:off x="3604591" y="927653"/>
          <a:ext cx="3260035" cy="34124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dirty="0"/>
        </a:p>
      </cdr:txBody>
    </cdr:sp>
  </cdr:relSizeAnchor>
  <cdr:relSizeAnchor xmlns:cdr="http://schemas.openxmlformats.org/drawingml/2006/chartDrawing">
    <cdr:from>
      <cdr:x>0.25464</cdr:x>
      <cdr:y>0</cdr:y>
    </cdr:from>
    <cdr:to>
      <cdr:x>0.74536</cdr:x>
      <cdr:y>0.08354</cdr:y>
    </cdr:to>
    <cdr:sp macro="" textlink="">
      <cdr:nvSpPr>
        <cdr:cNvPr id="4" name="文本框 3">
          <a:extLst xmlns:a="http://schemas.openxmlformats.org/drawingml/2006/main">
            <a:ext uri="{FF2B5EF4-FFF2-40B4-BE49-F238E27FC236}">
              <a16:creationId xmlns:a16="http://schemas.microsoft.com/office/drawing/2014/main" id="{4694644B-56AA-423F-BF33-6D3B083395EB}"/>
            </a:ext>
          </a:extLst>
        </cdr:cNvPr>
        <cdr:cNvSpPr txBox="1"/>
      </cdr:nvSpPr>
      <cdr:spPr>
        <a:xfrm xmlns:a="http://schemas.openxmlformats.org/drawingml/2006/main">
          <a:off x="2090523" y="0"/>
          <a:ext cx="4028675" cy="33132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rtl="0"/>
          <a:r>
            <a:rPr lang="en-US" altLang="zh-CN" sz="1400" b="1" dirty="0">
              <a:latin typeface="微软雅黑" panose="020B0503020204020204" pitchFamily="34" charset="-122"/>
              <a:ea typeface="微软雅黑" panose="020B0503020204020204" pitchFamily="34" charset="-122"/>
            </a:rPr>
            <a:t>2018-2019</a:t>
          </a:r>
          <a:r>
            <a:rPr lang="zh-CN" altLang="zh-CN" sz="1400" b="1" dirty="0">
              <a:latin typeface="微软雅黑" panose="020B0503020204020204" pitchFamily="34" charset="-122"/>
              <a:ea typeface="微软雅黑" panose="020B0503020204020204" pitchFamily="34" charset="-122"/>
            </a:rPr>
            <a:t>年全国二手车月度交易量变化趋势（单位：万辆</a:t>
          </a:r>
          <a:r>
            <a:rPr lang="zh-CN" altLang="zh-CN" sz="1400" dirty="0">
              <a:latin typeface="微软雅黑" panose="020B0503020204020204" pitchFamily="34" charset="-122"/>
              <a:ea typeface="微软雅黑" panose="020B0503020204020204" pitchFamily="34" charset="-122"/>
            </a:rPr>
            <a:t>）</a:t>
          </a:r>
        </a:p>
        <a:p xmlns:a="http://schemas.openxmlformats.org/drawingml/2006/main">
          <a:endParaRPr lang="zh-CN" altLang="en-US" sz="1100" dirty="0"/>
        </a:p>
      </cdr:txBody>
    </cdr:sp>
  </cdr:relSizeAnchor>
</c:userShapes>
</file>

<file path=ppt/drawings/drawing3.xml><?xml version="1.0" encoding="utf-8"?>
<c:userShapes xmlns:c="http://schemas.openxmlformats.org/drawingml/2006/chart">
  <cdr:relSizeAnchor xmlns:cdr="http://schemas.openxmlformats.org/drawingml/2006/chartDrawing">
    <cdr:from>
      <cdr:x>0.31338</cdr:x>
      <cdr:y>0.07877</cdr:y>
    </cdr:from>
    <cdr:to>
      <cdr:x>0.53058</cdr:x>
      <cdr:y>0.34553</cdr:y>
    </cdr:to>
    <cdr:sp macro="" textlink="">
      <cdr:nvSpPr>
        <cdr:cNvPr id="3" name="文本框 2">
          <a:extLst xmlns:a="http://schemas.openxmlformats.org/drawingml/2006/main">
            <a:ext uri="{FF2B5EF4-FFF2-40B4-BE49-F238E27FC236}">
              <a16:creationId xmlns:a16="http://schemas.microsoft.com/office/drawing/2014/main" id="{B2073397-F360-4082-BFF7-C509E12A646E}"/>
            </a:ext>
          </a:extLst>
        </cdr:cNvPr>
        <cdr:cNvSpPr txBox="1"/>
      </cdr:nvSpPr>
      <cdr:spPr>
        <a:xfrm xmlns:a="http://schemas.openxmlformats.org/drawingml/2006/main">
          <a:off x="1319319" y="270019"/>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dirty="0"/>
        </a:p>
      </cdr:txBody>
    </cdr:sp>
  </cdr:relSizeAnchor>
</c:userShapes>
</file>

<file path=ppt/drawings/drawing4.xml><?xml version="1.0" encoding="utf-8"?>
<c:userShapes xmlns:c="http://schemas.openxmlformats.org/drawingml/2006/chart">
  <cdr:relSizeAnchor xmlns:cdr="http://schemas.openxmlformats.org/drawingml/2006/chartDrawing">
    <cdr:from>
      <cdr:x>0.43098</cdr:x>
      <cdr:y>0.12731</cdr:y>
    </cdr:from>
    <cdr:to>
      <cdr:x>0.63897</cdr:x>
      <cdr:y>0.39362</cdr:y>
    </cdr:to>
    <cdr:grpSp>
      <cdr:nvGrpSpPr>
        <cdr:cNvPr id="3" name="组合 2">
          <a:extLst xmlns:a="http://schemas.openxmlformats.org/drawingml/2006/main">
            <a:ext uri="{FF2B5EF4-FFF2-40B4-BE49-F238E27FC236}">
              <a16:creationId xmlns:a16="http://schemas.microsoft.com/office/drawing/2014/main" id="{1A5DCA93-5D61-4E85-B90F-FF3C7FAB16E7}"/>
            </a:ext>
          </a:extLst>
        </cdr:cNvPr>
        <cdr:cNvGrpSpPr/>
      </cdr:nvGrpSpPr>
      <cdr:grpSpPr>
        <a:xfrm xmlns:a="http://schemas.openxmlformats.org/drawingml/2006/main">
          <a:off x="2014260" y="443654"/>
          <a:ext cx="972077" cy="928044"/>
          <a:chOff x="2245088" y="3333462"/>
          <a:chExt cx="1213242" cy="495787"/>
        </a:xfrm>
      </cdr:grpSpPr>
      <cdr:sp macro="" textlink="">
        <cdr:nvSpPr>
          <cdr:cNvPr id="4" name="上箭头 13">
            <a:extLst xmlns:a="http://schemas.openxmlformats.org/drawingml/2006/main">
              <a:ext uri="{FF2B5EF4-FFF2-40B4-BE49-F238E27FC236}">
                <a16:creationId xmlns:a16="http://schemas.microsoft.com/office/drawing/2014/main" id="{A3247F55-A0A3-47B3-A794-ECA414F90BCC}"/>
              </a:ext>
            </a:extLst>
          </cdr:cNvPr>
          <cdr:cNvSpPr/>
        </cdr:nvSpPr>
        <cdr:spPr>
          <a:xfrm xmlns:a="http://schemas.openxmlformats.org/drawingml/2006/main">
            <a:off x="2245088" y="3333462"/>
            <a:ext cx="1213242" cy="495787"/>
          </a:xfrm>
          <a:prstGeom xmlns:a="http://schemas.openxmlformats.org/drawingml/2006/main" prst="upArrow">
            <a:avLst>
              <a:gd name="adj1" fmla="val 63270"/>
              <a:gd name="adj2" fmla="val 50000"/>
            </a:avLst>
          </a:prstGeom>
          <a:solidFill xmlns:a="http://schemas.openxmlformats.org/drawingml/2006/main">
            <a:srgbClr val="FF0000"/>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zh-CN" altLang="en-US" dirty="0"/>
          </a:p>
        </cdr:txBody>
      </cdr:sp>
      <cdr:sp macro="" textlink="">
        <cdr:nvSpPr>
          <cdr:cNvPr id="5" name="矩形 4">
            <a:extLst xmlns:a="http://schemas.openxmlformats.org/drawingml/2006/main">
              <a:ext uri="{FF2B5EF4-FFF2-40B4-BE49-F238E27FC236}">
                <a16:creationId xmlns:a16="http://schemas.microsoft.com/office/drawing/2014/main" id="{64B0C250-1C29-4441-875C-94B42DB2E2BA}"/>
              </a:ext>
            </a:extLst>
          </cdr:cNvPr>
          <cdr:cNvSpPr/>
        </cdr:nvSpPr>
        <cdr:spPr>
          <a:xfrm xmlns:a="http://schemas.openxmlformats.org/drawingml/2006/main">
            <a:off x="2441840" y="3613979"/>
            <a:ext cx="871338" cy="193670"/>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altLang="zh-CN" sz="1000" b="1" dirty="0">
                <a:solidFill>
                  <a:schemeClr val="bg1"/>
                </a:solidFill>
                <a:latin typeface="微软雅黑" panose="020B0503020204020204" pitchFamily="34" charset="-122"/>
                <a:ea typeface="微软雅黑" panose="020B0503020204020204" pitchFamily="34" charset="-122"/>
              </a:rPr>
              <a:t>2.01%</a:t>
            </a:r>
            <a:endParaRPr lang="zh-CN" altLang="en-US" sz="1000" b="1" dirty="0">
              <a:solidFill>
                <a:schemeClr val="bg1"/>
              </a:solidFill>
              <a:latin typeface="微软雅黑" panose="020B0503020204020204" pitchFamily="34" charset="-122"/>
              <a:ea typeface="微软雅黑" panose="020B0503020204020204" pitchFamily="34" charset="-122"/>
            </a:endParaRPr>
          </a:p>
        </cdr:txBody>
      </cdr:sp>
    </cdr:grpSp>
  </cdr:relSizeAnchor>
</c:userShapes>
</file>

<file path=ppt/drawings/drawing5.xml><?xml version="1.0" encoding="utf-8"?>
<c:userShapes xmlns:c="http://schemas.openxmlformats.org/drawingml/2006/chart">
  <cdr:relSizeAnchor xmlns:cdr="http://schemas.openxmlformats.org/drawingml/2006/chartDrawing">
    <cdr:from>
      <cdr:x>0.41046</cdr:x>
      <cdr:y>0.15864</cdr:y>
    </cdr:from>
    <cdr:to>
      <cdr:x>0.6361</cdr:x>
      <cdr:y>0.4602</cdr:y>
    </cdr:to>
    <cdr:grpSp>
      <cdr:nvGrpSpPr>
        <cdr:cNvPr id="2" name="组合 1">
          <a:extLst xmlns:a="http://schemas.openxmlformats.org/drawingml/2006/main">
            <a:ext uri="{FF2B5EF4-FFF2-40B4-BE49-F238E27FC236}">
              <a16:creationId xmlns:a16="http://schemas.microsoft.com/office/drawing/2014/main" id="{C51D82CD-1A1A-441F-9808-43C79611ED80}"/>
            </a:ext>
          </a:extLst>
        </cdr:cNvPr>
        <cdr:cNvGrpSpPr/>
      </cdr:nvGrpSpPr>
      <cdr:grpSpPr>
        <a:xfrm xmlns:a="http://schemas.openxmlformats.org/drawingml/2006/main">
          <a:off x="1743696" y="552833"/>
          <a:ext cx="958552" cy="1050885"/>
          <a:chOff x="2608543" y="5677976"/>
          <a:chExt cx="1835956" cy="456759"/>
        </a:xfrm>
      </cdr:grpSpPr>
      <cdr:sp macro="" textlink="">
        <cdr:nvSpPr>
          <cdr:cNvPr id="3" name="上箭头 13">
            <a:extLst xmlns:a="http://schemas.openxmlformats.org/drawingml/2006/main">
              <a:ext uri="{FF2B5EF4-FFF2-40B4-BE49-F238E27FC236}">
                <a16:creationId xmlns:a16="http://schemas.microsoft.com/office/drawing/2014/main" id="{AAD40B9A-579A-4B97-BD5D-A63B7CADD0C6}"/>
              </a:ext>
            </a:extLst>
          </cdr:cNvPr>
          <cdr:cNvSpPr/>
        </cdr:nvSpPr>
        <cdr:spPr>
          <a:xfrm xmlns:a="http://schemas.openxmlformats.org/drawingml/2006/main">
            <a:off x="2608543" y="5677976"/>
            <a:ext cx="1835956" cy="389972"/>
          </a:xfrm>
          <a:prstGeom xmlns:a="http://schemas.openxmlformats.org/drawingml/2006/main" prst="upArrow">
            <a:avLst>
              <a:gd name="adj1" fmla="val 63270"/>
              <a:gd name="adj2" fmla="val 50000"/>
            </a:avLst>
          </a:prstGeom>
          <a:solidFill xmlns:a="http://schemas.openxmlformats.org/drawingml/2006/main">
            <a:srgbClr val="FF0000"/>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pPr algn="ctr"/>
            <a:endParaRPr lang="zh-CN" altLang="en-US" sz="1800" dirty="0"/>
          </a:p>
        </cdr:txBody>
      </cdr:sp>
      <cdr:sp macro="" textlink="">
        <cdr:nvSpPr>
          <cdr:cNvPr id="4" name="矩形 3">
            <a:extLst xmlns:a="http://schemas.openxmlformats.org/drawingml/2006/main">
              <a:ext uri="{FF2B5EF4-FFF2-40B4-BE49-F238E27FC236}">
                <a16:creationId xmlns:a16="http://schemas.microsoft.com/office/drawing/2014/main" id="{E13F1620-4FDC-4344-B3BD-D8505EF1D604}"/>
              </a:ext>
            </a:extLst>
          </cdr:cNvPr>
          <cdr:cNvSpPr/>
        </cdr:nvSpPr>
        <cdr:spPr>
          <a:xfrm xmlns:a="http://schemas.openxmlformats.org/drawingml/2006/main">
            <a:off x="2780262" y="5920363"/>
            <a:ext cx="1492519" cy="214372"/>
          </a:xfrm>
          <a:prstGeom xmlns:a="http://schemas.openxmlformats.org/drawingml/2006/main" prst="rect">
            <a:avLst/>
          </a:prstGeom>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altLang="zh-CN" sz="1000" b="1" dirty="0">
                <a:solidFill>
                  <a:schemeClr val="bg1"/>
                </a:solidFill>
                <a:latin typeface="微软雅黑" panose="020B0503020204020204" pitchFamily="34" charset="-122"/>
                <a:ea typeface="微软雅黑" panose="020B0503020204020204" pitchFamily="34" charset="-122"/>
              </a:rPr>
              <a:t>5.91%</a:t>
            </a:r>
          </a:p>
        </cdr:txBody>
      </cdr:sp>
    </cdr:grpSp>
  </cdr:relSizeAnchor>
</c:userShapes>
</file>

<file path=ppt/drawings/drawing6.xml><?xml version="1.0" encoding="utf-8"?>
<c:userShapes xmlns:c="http://schemas.openxmlformats.org/drawingml/2006/chart">
  <cdr:relSizeAnchor xmlns:cdr="http://schemas.openxmlformats.org/drawingml/2006/chartDrawing">
    <cdr:from>
      <cdr:x>0.43133</cdr:x>
      <cdr:y>0.39224</cdr:y>
    </cdr:from>
    <cdr:to>
      <cdr:x>0.61629</cdr:x>
      <cdr:y>0.60776</cdr:y>
    </cdr:to>
    <cdr:sp macro="" textlink="">
      <cdr:nvSpPr>
        <cdr:cNvPr id="2" name="文本框 1">
          <a:extLst xmlns:a="http://schemas.openxmlformats.org/drawingml/2006/main">
            <a:ext uri="{FF2B5EF4-FFF2-40B4-BE49-F238E27FC236}">
              <a16:creationId xmlns:a16="http://schemas.microsoft.com/office/drawing/2014/main" id="{D7F815DB-D617-4BC7-957A-C8CE8B7A0472}"/>
            </a:ext>
          </a:extLst>
        </cdr:cNvPr>
        <cdr:cNvSpPr txBox="1"/>
      </cdr:nvSpPr>
      <cdr:spPr>
        <a:xfrm xmlns:a="http://schemas.openxmlformats.org/drawingml/2006/main">
          <a:off x="2040650" y="1205947"/>
          <a:ext cx="875013" cy="66260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zh-CN" altLang="en-US" sz="1100" dirty="0"/>
        </a:p>
      </cdr:txBody>
    </cdr:sp>
  </cdr:relSizeAnchor>
  <cdr:relSizeAnchor xmlns:cdr="http://schemas.openxmlformats.org/drawingml/2006/chartDrawing">
    <cdr:from>
      <cdr:x>0.34672</cdr:x>
      <cdr:y>0.38254</cdr:y>
    </cdr:from>
    <cdr:to>
      <cdr:x>0.58349</cdr:x>
      <cdr:y>0.61745</cdr:y>
    </cdr:to>
    <cdr:sp macro="" textlink="">
      <cdr:nvSpPr>
        <cdr:cNvPr id="3" name="文本框 2">
          <a:extLst xmlns:a="http://schemas.openxmlformats.org/drawingml/2006/main">
            <a:ext uri="{FF2B5EF4-FFF2-40B4-BE49-F238E27FC236}">
              <a16:creationId xmlns:a16="http://schemas.microsoft.com/office/drawing/2014/main" id="{4F9B03B3-B032-4D56-AD34-19FB4B8AE306}"/>
            </a:ext>
          </a:extLst>
        </cdr:cNvPr>
        <cdr:cNvSpPr txBox="1"/>
      </cdr:nvSpPr>
      <cdr:spPr>
        <a:xfrm xmlns:a="http://schemas.openxmlformats.org/drawingml/2006/main">
          <a:off x="1658718" y="1242040"/>
          <a:ext cx="1132716" cy="76270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2000" b="1" dirty="0">
              <a:solidFill>
                <a:schemeClr val="accent5">
                  <a:lumMod val="60000"/>
                  <a:lumOff val="40000"/>
                </a:schemeClr>
              </a:solidFill>
              <a:latin typeface="微软雅黑" panose="020B0503020204020204" pitchFamily="34" charset="-122"/>
              <a:ea typeface="微软雅黑" panose="020B0503020204020204" pitchFamily="34" charset="-122"/>
            </a:rPr>
            <a:t>2019</a:t>
          </a:r>
          <a:r>
            <a:rPr lang="zh-CN" altLang="en-US" sz="2000" b="1" dirty="0">
              <a:solidFill>
                <a:schemeClr val="accent5">
                  <a:lumMod val="60000"/>
                  <a:lumOff val="40000"/>
                </a:schemeClr>
              </a:solidFill>
              <a:latin typeface="微软雅黑" panose="020B0503020204020204" pitchFamily="34" charset="-122"/>
              <a:ea typeface="微软雅黑" panose="020B0503020204020204" pitchFamily="34" charset="-122"/>
            </a:rPr>
            <a:t>年</a:t>
          </a:r>
          <a:endParaRPr lang="en-US" altLang="zh-CN" sz="2000" b="1" dirty="0">
            <a:solidFill>
              <a:schemeClr val="accent5">
                <a:lumMod val="60000"/>
                <a:lumOff val="40000"/>
              </a:schemeClr>
            </a:solidFill>
            <a:latin typeface="微软雅黑" panose="020B0503020204020204" pitchFamily="34" charset="-122"/>
            <a:ea typeface="微软雅黑" panose="020B0503020204020204" pitchFamily="34" charset="-122"/>
          </a:endParaRPr>
        </a:p>
        <a:p xmlns:a="http://schemas.openxmlformats.org/drawingml/2006/main">
          <a:r>
            <a:rPr lang="zh-CN" altLang="en-US" sz="2000" b="1" dirty="0">
              <a:solidFill>
                <a:schemeClr val="accent5">
                  <a:lumMod val="60000"/>
                  <a:lumOff val="40000"/>
                </a:schemeClr>
              </a:solidFill>
              <a:latin typeface="微软雅黑" panose="020B0503020204020204" pitchFamily="34" charset="-122"/>
              <a:ea typeface="微软雅黑" panose="020B0503020204020204" pitchFamily="34" charset="-122"/>
            </a:rPr>
            <a:t>一季度</a:t>
          </a:r>
        </a:p>
      </cdr:txBody>
    </cdr:sp>
  </cdr:relSizeAnchor>
</c:userShapes>
</file>

<file path=ppt/drawings/drawing7.xml><?xml version="1.0" encoding="utf-8"?>
<c:userShapes xmlns:c="http://schemas.openxmlformats.org/drawingml/2006/chart">
  <cdr:relSizeAnchor xmlns:cdr="http://schemas.openxmlformats.org/drawingml/2006/chartDrawing">
    <cdr:from>
      <cdr:x>0.43506</cdr:x>
      <cdr:y>0.38547</cdr:y>
    </cdr:from>
    <cdr:to>
      <cdr:x>0.66494</cdr:x>
      <cdr:y>0.61453</cdr:y>
    </cdr:to>
    <cdr:sp macro="" textlink="">
      <cdr:nvSpPr>
        <cdr:cNvPr id="2" name="文本框 1">
          <a:extLst xmlns:a="http://schemas.openxmlformats.org/drawingml/2006/main">
            <a:ext uri="{FF2B5EF4-FFF2-40B4-BE49-F238E27FC236}">
              <a16:creationId xmlns:a16="http://schemas.microsoft.com/office/drawing/2014/main" id="{1490AA75-6217-4F67-A7E5-3F81FC7C6AD4}"/>
            </a:ext>
          </a:extLst>
        </cdr:cNvPr>
        <cdr:cNvSpPr txBox="1"/>
      </cdr:nvSpPr>
      <cdr:spPr>
        <a:xfrm xmlns:a="http://schemas.openxmlformats.org/drawingml/2006/main">
          <a:off x="2143660" y="1283433"/>
          <a:ext cx="1132716" cy="76270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2000" b="1" dirty="0">
              <a:solidFill>
                <a:schemeClr val="accent5">
                  <a:lumMod val="60000"/>
                  <a:lumOff val="40000"/>
                </a:schemeClr>
              </a:solidFill>
              <a:latin typeface="微软雅黑" panose="020B0503020204020204" pitchFamily="34" charset="-122"/>
              <a:ea typeface="微软雅黑" panose="020B0503020204020204" pitchFamily="34" charset="-122"/>
            </a:rPr>
            <a:t>2018</a:t>
          </a:r>
          <a:r>
            <a:rPr lang="zh-CN" altLang="en-US" sz="2000" b="1" dirty="0">
              <a:solidFill>
                <a:schemeClr val="accent5">
                  <a:lumMod val="60000"/>
                  <a:lumOff val="40000"/>
                </a:schemeClr>
              </a:solidFill>
              <a:latin typeface="微软雅黑" panose="020B0503020204020204" pitchFamily="34" charset="-122"/>
              <a:ea typeface="微软雅黑" panose="020B0503020204020204" pitchFamily="34" charset="-122"/>
            </a:rPr>
            <a:t>年</a:t>
          </a:r>
          <a:endParaRPr lang="en-US" altLang="zh-CN" sz="2000" b="1" dirty="0">
            <a:solidFill>
              <a:schemeClr val="accent5">
                <a:lumMod val="60000"/>
                <a:lumOff val="40000"/>
              </a:schemeClr>
            </a:solidFill>
            <a:latin typeface="微软雅黑" panose="020B0503020204020204" pitchFamily="34" charset="-122"/>
            <a:ea typeface="微软雅黑" panose="020B0503020204020204" pitchFamily="34" charset="-122"/>
          </a:endParaRPr>
        </a:p>
        <a:p xmlns:a="http://schemas.openxmlformats.org/drawingml/2006/main">
          <a:r>
            <a:rPr lang="zh-CN" altLang="en-US" sz="2000" b="1" dirty="0">
              <a:solidFill>
                <a:schemeClr val="accent5">
                  <a:lumMod val="60000"/>
                  <a:lumOff val="40000"/>
                </a:schemeClr>
              </a:solidFill>
              <a:latin typeface="微软雅黑" panose="020B0503020204020204" pitchFamily="34" charset="-122"/>
              <a:ea typeface="微软雅黑" panose="020B0503020204020204" pitchFamily="34" charset="-122"/>
            </a:rPr>
            <a:t>一季度</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1ACB4A3-05D1-4D2B-861A-2CD2CD795624}" type="datetimeFigureOut">
              <a:rPr lang="zh-CN" altLang="en-US" smtClean="0"/>
              <a:pPr/>
              <a:t>2019/5/5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8CE20C-2E0A-4871-96AA-75239D003391}" type="slidenum">
              <a:rPr lang="zh-CN" altLang="en-US" smtClean="0"/>
              <a:pPr/>
              <a:t>‹#›</a:t>
            </a:fld>
            <a:endParaRPr lang="zh-CN" altLang="en-US"/>
          </a:p>
        </p:txBody>
      </p:sp>
    </p:spTree>
    <p:extLst>
      <p:ext uri="{BB962C8B-B14F-4D97-AF65-F5344CB8AC3E}">
        <p14:creationId xmlns:p14="http://schemas.microsoft.com/office/powerpoint/2010/main" val="1438298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p:spPr>
        <p:txBody>
          <a:bodyPr/>
          <a:lstStyle/>
          <a:p>
            <a:r>
              <a:rPr lang="zh-CN" altLang="en-US">
                <a:latin typeface="Arial" panose="020B0604020202020204" pitchFamily="34" charset="0"/>
              </a:rPr>
              <a:t>同比下降这次协会给的综述的表里没有</a:t>
            </a:r>
          </a:p>
        </p:txBody>
      </p:sp>
      <p:sp>
        <p:nvSpPr>
          <p:cNvPr id="25604" name="灯片编号占位符 3"/>
          <p:cNvSpPr>
            <a:spLocks noGrp="1"/>
          </p:cNvSpPr>
          <p:nvPr>
            <p:ph type="sldNum" sz="quarter" idx="5"/>
          </p:nvPr>
        </p:nvSpPr>
        <p:spPr>
          <a:noFill/>
        </p:spPr>
        <p:txBody>
          <a:bodyPr/>
          <a:lstStyle/>
          <a:p>
            <a:fld id="{744F1232-B4BB-43C7-B2AE-409990ECDDAE}" type="slidenum">
              <a:rPr lang="en-US" altLang="zh-CN"/>
              <a:pPr/>
              <a:t>3</a:t>
            </a:fld>
            <a:endParaRPr lang="en-US" altLang="zh-CN"/>
          </a:p>
        </p:txBody>
      </p:sp>
    </p:spTree>
    <p:extLst>
      <p:ext uri="{BB962C8B-B14F-4D97-AF65-F5344CB8AC3E}">
        <p14:creationId xmlns:p14="http://schemas.microsoft.com/office/powerpoint/2010/main" val="9322999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2_标题幻灯片">
    <p:spTree>
      <p:nvGrpSpPr>
        <p:cNvPr id="1" name=""/>
        <p:cNvGrpSpPr/>
        <p:nvPr/>
      </p:nvGrpSpPr>
      <p:grpSpPr>
        <a:xfrm>
          <a:off x="0" y="0"/>
          <a:ext cx="0" cy="0"/>
          <a:chOff x="0" y="0"/>
          <a:chExt cx="0" cy="0"/>
        </a:xfrm>
      </p:grpSpPr>
      <p:sp>
        <p:nvSpPr>
          <p:cNvPr id="4" name="Rectangle 12"/>
          <p:cNvSpPr>
            <a:spLocks noChangeArrowheads="1"/>
          </p:cNvSpPr>
          <p:nvPr userDrawn="1"/>
        </p:nvSpPr>
        <p:spPr bwMode="auto">
          <a:xfrm>
            <a:off x="0" y="4322763"/>
            <a:ext cx="9144000" cy="2538412"/>
          </a:xfrm>
          <a:prstGeom prst="rect">
            <a:avLst/>
          </a:prstGeom>
          <a:gradFill rotWithShape="1">
            <a:gsLst>
              <a:gs pos="0">
                <a:srgbClr val="336699"/>
              </a:gs>
              <a:gs pos="100000">
                <a:schemeClr val="hlink">
                  <a:alpha val="20000"/>
                </a:schemeClr>
              </a:gs>
            </a:gsLst>
            <a:lin ang="5400000" scaled="1"/>
          </a:gradFill>
          <a:ln>
            <a:noFill/>
          </a:ln>
        </p:spPr>
        <p:txBody>
          <a:bodyPr wrap="none" anchor="ct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defRPr/>
            </a:pPr>
            <a:endParaRPr lang="zh-CN" altLang="en-US"/>
          </a:p>
        </p:txBody>
      </p:sp>
      <p:pic>
        <p:nvPicPr>
          <p:cNvPr id="5" name="Picture 22"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r="14438"/>
          <a:stretch>
            <a:fillRect/>
          </a:stretch>
        </p:blipFill>
        <p:spPr bwMode="auto">
          <a:xfrm>
            <a:off x="0" y="4343400"/>
            <a:ext cx="91440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Rectangle 27"/>
          <p:cNvSpPr>
            <a:spLocks noGrp="1" noChangeArrowheads="1"/>
          </p:cNvSpPr>
          <p:nvPr>
            <p:ph type="ctrTitle"/>
          </p:nvPr>
        </p:nvSpPr>
        <p:spPr>
          <a:xfrm>
            <a:off x="3136900" y="654050"/>
            <a:ext cx="5399088" cy="1079500"/>
          </a:xfrm>
          <a:prstGeom prst="rect">
            <a:avLst/>
          </a:prstGeom>
        </p:spPr>
        <p:txBody>
          <a:bodyPr/>
          <a:lstStyle>
            <a:lvl1pPr algn="r">
              <a:defRPr sz="3200" smtClean="0"/>
            </a:lvl1pPr>
          </a:lstStyle>
          <a:p>
            <a:r>
              <a:rPr lang="zh-CN" altLang="en-US"/>
              <a:t>单击此处编辑母版标题样式</a:t>
            </a:r>
          </a:p>
        </p:txBody>
      </p:sp>
      <p:sp>
        <p:nvSpPr>
          <p:cNvPr id="26627" name="Rectangle 31"/>
          <p:cNvSpPr>
            <a:spLocks noGrp="1" noChangeArrowheads="1"/>
          </p:cNvSpPr>
          <p:nvPr>
            <p:ph type="subTitle" idx="1" hasCustomPrompt="1"/>
          </p:nvPr>
        </p:nvSpPr>
        <p:spPr>
          <a:xfrm>
            <a:off x="3135313" y="1733550"/>
            <a:ext cx="5400675" cy="600075"/>
          </a:xfrm>
          <a:prstGeom prst="rect">
            <a:avLst/>
          </a:prstGeom>
        </p:spPr>
        <p:txBody>
          <a:bodyPr/>
          <a:lstStyle>
            <a:lvl1pPr marL="0" indent="0" algn="r">
              <a:buFont typeface="Wingdings" panose="05000000000000000000" pitchFamily="2" charset="2"/>
              <a:buNone/>
              <a:defRPr sz="1800" smtClean="0"/>
            </a:lvl1pPr>
          </a:lstStyle>
          <a:p>
            <a:r>
              <a:rPr lang="zh-CN" altLang="en-US"/>
              <a:t>单击添加署名或公司信息</a:t>
            </a:r>
          </a:p>
        </p:txBody>
      </p:sp>
    </p:spTree>
  </p:cSld>
  <p:clrMapOvr>
    <a:masterClrMapping/>
  </p:clrMapOvr>
  <p:hf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2019/5/5</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extLst>
      <p:ext uri="{BB962C8B-B14F-4D97-AF65-F5344CB8AC3E}">
        <p14:creationId xmlns:p14="http://schemas.microsoft.com/office/powerpoint/2010/main" val="1445716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B57434DD-6F25-4C48-B62F-D9366D070DFB}" type="datetimeFigureOut">
              <a:rPr lang="zh-CN" altLang="en-US"/>
              <a:pPr>
                <a:defRPr/>
              </a:pPr>
              <a:t>2019/5/5</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BF9BE448-68F4-417C-ABD7-39060115F0F3}"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pic>
        <p:nvPicPr>
          <p:cNvPr id="2" name="Picture 34" descr="SC036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l="14438" t="56235" r="47250" b="16121"/>
          <a:stretch>
            <a:fillRect/>
          </a:stretch>
        </p:blipFill>
        <p:spPr bwMode="auto">
          <a:xfrm>
            <a:off x="0" y="952500"/>
            <a:ext cx="9144000"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628650" y="6356351"/>
            <a:ext cx="2057400" cy="365125"/>
          </a:xfrm>
          <a:prstGeom prst="rect">
            <a:avLst/>
          </a:prstGeom>
        </p:spPr>
        <p:txBody>
          <a:bodyPr/>
          <a:lstStyle/>
          <a:p>
            <a:fld id="{7F4066ED-FFFC-4F07-A741-61EF77F90D44}" type="datetimeFigureOut">
              <a:rPr lang="zh-CN" altLang="en-US" smtClean="0"/>
              <a:pPr/>
              <a:t>2019/5/5</a:t>
            </a:fld>
            <a:endParaRPr lang="zh-CN" alt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D20EF3F7-70DB-42FA-9FC6-E02CF104A64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7" name="矩形 6"/>
          <p:cNvSpPr/>
          <p:nvPr userDrawn="1"/>
        </p:nvSpPr>
        <p:spPr>
          <a:xfrm>
            <a:off x="0" y="983343"/>
            <a:ext cx="9144000" cy="725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79512" y="433604"/>
            <a:ext cx="8229600" cy="461665"/>
          </a:xfrm>
          <a:noFill/>
        </p:spPr>
        <p:txBody>
          <a:bodyPr wrap="square" rtlCol="0">
            <a:spAutoFit/>
          </a:bodyPr>
          <a:lstStyle>
            <a:lvl1pPr>
              <a:defRPr kumimoji="1" lang="zh-CN" altLang="en-US" sz="2400">
                <a:solidFill>
                  <a:schemeClr val="bg1"/>
                </a:solidFill>
                <a:latin typeface="微软雅黑" panose="020B0503020204020204" pitchFamily="34" charset="-122"/>
                <a:ea typeface="微软雅黑" panose="020B0503020204020204" pitchFamily="34" charset="-122"/>
                <a:cs typeface="微软雅黑" panose="020B0503020204020204" pitchFamily="34" charset="-122"/>
              </a:defRPr>
            </a:lvl1pPr>
          </a:lstStyle>
          <a:p>
            <a:pPr marL="0" lvl="0"/>
            <a:r>
              <a:rPr lang="zh-CN" altLang="en-US" dirty="0"/>
              <a:t>单击此处编辑母版标题样式</a:t>
            </a:r>
          </a:p>
        </p:txBody>
      </p:sp>
      <p:sp>
        <p:nvSpPr>
          <p:cNvPr id="3" name="内容占位符 2"/>
          <p:cNvSpPr>
            <a:spLocks noGrp="1"/>
          </p:cNvSpPr>
          <p:nvPr>
            <p:ph idx="1"/>
          </p:nvPr>
        </p:nvSpPr>
        <p:spPr>
          <a:xfrm>
            <a:off x="457200" y="1508787"/>
            <a:ext cx="8229600" cy="768085"/>
          </a:xfrm>
        </p:spPr>
        <p:txBody>
          <a:bodyPr/>
          <a:lstStyle>
            <a:lvl1pPr>
              <a:defRPr kumimoji="1" lang="zh-CN" altLang="en-US" sz="1800" b="0" kern="1200" dirty="0" smtClean="0">
                <a:solidFill>
                  <a:prstClr val="black"/>
                </a:solidFill>
                <a:latin typeface="微软雅黑" panose="020B0503020204020204" pitchFamily="34" charset="-122"/>
                <a:ea typeface="微软雅黑" panose="020B0503020204020204" pitchFamily="34" charset="-122"/>
                <a:cs typeface="微软雅黑" panose="020B0503020204020204" pitchFamily="34" charset="-122"/>
              </a:defRPr>
            </a:lvl1pPr>
            <a:lvl2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2pPr>
            <a:lvl3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3pPr>
            <a:lvl4pPr marL="0" algn="l" defTabSz="914400" rtl="0" eaLnBrk="1" latinLnBrk="0" hangingPunct="1">
              <a:defRPr kumimoji="1" lang="zh-CN" altLang="en-US" sz="1800" kern="1200"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4pPr>
            <a:lvl5pPr marL="0" algn="l" defTabSz="914400" rtl="0" eaLnBrk="1" latinLnBrk="0" hangingPunct="1">
              <a:defRPr kumimoji="1" lang="zh-CN" altLang="en-US" sz="1800" kern="12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a:xfrm>
            <a:off x="457200" y="6356351"/>
            <a:ext cx="2133600" cy="365125"/>
          </a:xfrm>
        </p:spPr>
        <p:txBody>
          <a:bodyPr/>
          <a:lstStyle/>
          <a:p>
            <a:endParaRPr lang="zh-CN" altLang="en-US"/>
          </a:p>
        </p:txBody>
      </p:sp>
      <p:sp>
        <p:nvSpPr>
          <p:cNvPr id="8" name="页脚占位符 7"/>
          <p:cNvSpPr>
            <a:spLocks noGrp="1"/>
          </p:cNvSpPr>
          <p:nvPr>
            <p:ph type="ftr" sz="quarter" idx="11"/>
          </p:nvPr>
        </p:nvSpPr>
        <p:spPr>
          <a:xfrm>
            <a:off x="3124200" y="6356351"/>
            <a:ext cx="2895600" cy="365125"/>
          </a:xfrm>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1"/>
            <a:ext cx="8229600" cy="4525433"/>
          </a:xfrm>
          <a:prstGeom prst="rect">
            <a:avLst/>
          </a:prstGeo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10"/>
          </p:nvPr>
        </p:nvSpPr>
        <p:spPr>
          <a:xfrm>
            <a:off x="457200" y="6356350"/>
            <a:ext cx="2133600" cy="366713"/>
          </a:xfrm>
          <a:prstGeom prst="rect">
            <a:avLst/>
          </a:prstGeom>
        </p:spPr>
        <p:txBody>
          <a:bodyPr/>
          <a:lstStyle>
            <a:lvl1pPr>
              <a:defRPr/>
            </a:lvl1pPr>
          </a:lstStyle>
          <a:p>
            <a:pPr>
              <a:defRPr/>
            </a:pPr>
            <a:fld id="{044BA847-3E69-40A8-A2E8-E4E4A6837040}" type="datetimeFigureOut">
              <a:rPr lang="zh-CN" altLang="en-US"/>
              <a:pPr>
                <a:defRPr/>
              </a:pPr>
              <a:t>2019/5/5</a:t>
            </a:fld>
            <a:endParaRPr lang="zh-CN" altLang="en-US"/>
          </a:p>
        </p:txBody>
      </p:sp>
      <p:sp>
        <p:nvSpPr>
          <p:cNvPr id="5" name="页脚占位符 4"/>
          <p:cNvSpPr>
            <a:spLocks noGrp="1"/>
          </p:cNvSpPr>
          <p:nvPr>
            <p:ph type="ftr" sz="quarter" idx="11"/>
          </p:nvPr>
        </p:nvSpPr>
        <p:spPr>
          <a:xfrm>
            <a:off x="3124200" y="6356350"/>
            <a:ext cx="2895600" cy="366713"/>
          </a:xfrm>
          <a:prstGeom prst="rect">
            <a:avLst/>
          </a:prstGeom>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smtClean="0"/>
            </a:lvl1pPr>
          </a:lstStyle>
          <a:p>
            <a:pPr>
              <a:defRPr/>
            </a:pPr>
            <a:fld id="{DD25900D-EFAB-4E42-9FB5-FF92E39DC838}" type="slidenum">
              <a:rPr lang="zh-CN" altLang="en-US"/>
              <a:pPr>
                <a:defRPr/>
              </a:pPr>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guide id="3" pos="215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34" descr="SC0363"/>
          <p:cNvPicPr>
            <a:picLocks noChangeAspect="1" noChangeArrowheads="1"/>
          </p:cNvPicPr>
          <p:nvPr/>
        </p:nvPicPr>
        <p:blipFill>
          <a:blip r:embed="rId13" cstate="print">
            <a:extLst>
              <a:ext uri="{28A0092B-C50C-407E-A947-70E740481C1C}">
                <a14:useLocalDpi xmlns:a14="http://schemas.microsoft.com/office/drawing/2010/main" val="0"/>
              </a:ext>
            </a:extLst>
          </a:blip>
          <a:srcRect l="14438" t="56235" b="16121"/>
          <a:stretch>
            <a:fillRect/>
          </a:stretch>
        </p:blipFill>
        <p:spPr bwMode="auto">
          <a:xfrm>
            <a:off x="0" y="0"/>
            <a:ext cx="9144000"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35" descr="SC0363"/>
          <p:cNvPicPr>
            <a:picLocks noChangeAspect="1" noChangeArrowheads="1"/>
          </p:cNvPicPr>
          <p:nvPr/>
        </p:nvPicPr>
        <p:blipFill>
          <a:blip r:embed="rId13" cstate="print">
            <a:extLst>
              <a:ext uri="{28A0092B-C50C-407E-A947-70E740481C1C}">
                <a14:useLocalDpi xmlns:a14="http://schemas.microsoft.com/office/drawing/2010/main" val="0"/>
              </a:ext>
            </a:extLst>
          </a:blip>
          <a:srcRect l="14438" t="56235" r="15344" b="14987"/>
          <a:stretch>
            <a:fillRect/>
          </a:stretch>
        </p:blipFill>
        <p:spPr bwMode="auto">
          <a:xfrm>
            <a:off x="1639888" y="0"/>
            <a:ext cx="75041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0"/>
          <p:cNvSpPr>
            <a:spLocks noGrp="1" noChangeArrowheads="1"/>
          </p:cNvSpPr>
          <p:nvPr>
            <p:ph type="sldNum" sz="quarter" idx="4"/>
          </p:nvPr>
        </p:nvSpPr>
        <p:spPr bwMode="auto">
          <a:xfrm>
            <a:off x="468313" y="6524625"/>
            <a:ext cx="1439862" cy="196850"/>
          </a:xfrm>
          <a:prstGeom prst="rect">
            <a:avLst/>
          </a:prstGeom>
          <a:noFill/>
          <a:ln w="9525">
            <a:noFill/>
            <a:miter lim="800000"/>
          </a:ln>
          <a:effectLst/>
        </p:spPr>
        <p:txBody>
          <a:bodyPr vert="horz" wrap="square" lIns="91440" tIns="45720" rIns="91440" bIns="45720" numCol="1" anchor="t" anchorCtr="0" compatLnSpc="1"/>
          <a:lstStyle>
            <a:lvl1pPr>
              <a:defRPr sz="1000" b="1"/>
            </a:lvl1pPr>
          </a:lstStyle>
          <a:p>
            <a:r>
              <a:rPr lang="de-DE" altLang="zh-CN"/>
              <a:t>Page </a:t>
            </a:r>
            <a:r>
              <a:rPr lang="de-DE" altLang="zh-CN">
                <a:sym typeface="MS UI Gothic" panose="020B0600070205080204" pitchFamily="34" charset="-128"/>
              </a:rPr>
              <a:t></a:t>
            </a:r>
            <a:r>
              <a:rPr lang="de-DE" altLang="zh-CN"/>
              <a:t> </a:t>
            </a:r>
            <a:fld id="{F4D3AD44-E125-45FD-81CC-0ED30E4764A4}" type="slidenum">
              <a:rPr lang="zh-CN" altLang="en-US"/>
              <a:pPr/>
              <a:t>‹#›</a:t>
            </a:fld>
            <a:endParaRPr lang="en-US" altLang="zh-CN"/>
          </a:p>
        </p:txBody>
      </p:sp>
      <p:pic>
        <p:nvPicPr>
          <p:cNvPr id="15" name="Picture 72" descr="协会LOGO矢量图"/>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621463" y="6207125"/>
            <a:ext cx="519112"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p:cNvSpPr txBox="1">
            <a:spLocks noChangeArrowheads="1"/>
          </p:cNvSpPr>
          <p:nvPr/>
        </p:nvSpPr>
        <p:spPr bwMode="auto">
          <a:xfrm>
            <a:off x="7099300" y="6313488"/>
            <a:ext cx="2032000" cy="369887"/>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zh-CN" altLang="en-US" b="1" i="0" dirty="0">
                <a:latin typeface="华文行楷" panose="02010800040101010101" pitchFamily="2" charset="-122"/>
                <a:ea typeface="华文行楷" panose="02010800040101010101" pitchFamily="2" charset="-122"/>
              </a:rPr>
              <a:t>中国汽车流通协会</a:t>
            </a:r>
          </a:p>
        </p:txBody>
      </p:sp>
      <p:sp>
        <p:nvSpPr>
          <p:cNvPr id="17" name="矩形 10"/>
          <p:cNvSpPr>
            <a:spLocks noChangeArrowheads="1"/>
          </p:cNvSpPr>
          <p:nvPr/>
        </p:nvSpPr>
        <p:spPr bwMode="auto">
          <a:xfrm>
            <a:off x="7013575" y="6557963"/>
            <a:ext cx="2155825" cy="276225"/>
          </a:xfrm>
          <a:prstGeom prst="rect">
            <a:avLst/>
          </a:prstGeom>
          <a:noFill/>
          <a:ln>
            <a:noFill/>
          </a:ln>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defRPr/>
            </a:pPr>
            <a:r>
              <a:rPr lang="en-US" altLang="zh-CN" sz="1200">
                <a:latin typeface="华文行楷" panose="02010800040101010101" pitchFamily="2" charset="-122"/>
                <a:ea typeface="华文行楷" panose="02010800040101010101" pitchFamily="2" charset="-122"/>
              </a:rPr>
              <a:t>China  Automobile Dealers  Association</a:t>
            </a:r>
            <a:endParaRPr lang="zh-CN" altLang="en-US" sz="1200">
              <a:latin typeface="华文行楷" panose="02010800040101010101" pitchFamily="2" charset="-122"/>
              <a:ea typeface="华文行楷" panose="0201080004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8" r:id="rId7"/>
    <p:sldLayoutId id="2147483661" r:id="rId8"/>
    <p:sldLayoutId id="2147483663" r:id="rId9"/>
    <p:sldLayoutId id="2147483665" r:id="rId10"/>
    <p:sldLayoutId id="21474836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8.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2.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chart" Target="../charts/chart2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chart" Target="../charts/chart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chart" Target="../charts/chart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chart" Target="../charts/chart27.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chart" Target="../charts/chart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chart" Target="../charts/chart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chart" Target="../charts/chart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2" descr="协会LOGO矢量图"/>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6375" y="849313"/>
            <a:ext cx="714375"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6"/>
          <p:cNvSpPr>
            <a:spLocks noChangeArrowheads="1"/>
          </p:cNvSpPr>
          <p:nvPr/>
        </p:nvSpPr>
        <p:spPr bwMode="auto">
          <a:xfrm>
            <a:off x="849313" y="1277938"/>
            <a:ext cx="3143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en-US" altLang="zh-CN" dirty="0">
                <a:latin typeface="华文行楷" panose="02010800040101010101" pitchFamily="2" charset="-122"/>
                <a:ea typeface="华文行楷" panose="02010800040101010101" pitchFamily="2" charset="-122"/>
              </a:rPr>
              <a:t>China  Automobile Dealers  Association</a:t>
            </a:r>
            <a:endParaRPr lang="zh-CN" altLang="en-US" dirty="0">
              <a:latin typeface="华文行楷" panose="02010800040101010101" pitchFamily="2" charset="-122"/>
              <a:ea typeface="华文行楷" panose="02010800040101010101" pitchFamily="2" charset="-122"/>
            </a:endParaRPr>
          </a:p>
        </p:txBody>
      </p:sp>
      <p:sp>
        <p:nvSpPr>
          <p:cNvPr id="7" name="Rectangle 3"/>
          <p:cNvSpPr txBox="1">
            <a:spLocks noChangeArrowheads="1"/>
          </p:cNvSpPr>
          <p:nvPr/>
        </p:nvSpPr>
        <p:spPr bwMode="auto">
          <a:xfrm>
            <a:off x="865188" y="963613"/>
            <a:ext cx="303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algn="ctr" eaLnBrk="1" hangingPunct="1">
              <a:lnSpc>
                <a:spcPct val="80000"/>
              </a:lnSpc>
              <a:spcBef>
                <a:spcPct val="20000"/>
              </a:spcBef>
            </a:pPr>
            <a:r>
              <a:rPr lang="zh-CN" altLang="en-US" sz="2400" dirty="0">
                <a:latin typeface="华文新魏" panose="02010800040101010101" pitchFamily="2" charset="-122"/>
                <a:ea typeface="华文新魏" panose="02010800040101010101" pitchFamily="2" charset="-122"/>
              </a:rPr>
              <a:t>中国汽车流通协会</a:t>
            </a:r>
          </a:p>
        </p:txBody>
      </p:sp>
      <p:sp>
        <p:nvSpPr>
          <p:cNvPr id="8" name="矩形 7"/>
          <p:cNvSpPr/>
          <p:nvPr/>
        </p:nvSpPr>
        <p:spPr>
          <a:xfrm>
            <a:off x="1559285" y="2545759"/>
            <a:ext cx="6442789" cy="646331"/>
          </a:xfrm>
          <a:prstGeom prst="rect">
            <a:avLst/>
          </a:prstGeom>
          <a:noFill/>
          <a:effectLst/>
        </p:spPr>
        <p:txBody>
          <a:bodyPr wrap="none">
            <a:spAutoFit/>
          </a:bodyPr>
          <a:lstStyle/>
          <a:p>
            <a:pPr algn="ctr">
              <a:defRPr/>
            </a:pP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2019</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年</a:t>
            </a:r>
            <a:r>
              <a:rPr lang="en-US" altLang="zh-CN" sz="3600" b="1" kern="10" dirty="0">
                <a:effectLst>
                  <a:reflection blurRad="6350" stA="27000" endPos="60000" dist="60007" dir="5400000" sy="-100000" algn="bl" rotWithShape="0"/>
                </a:effectLst>
                <a:latin typeface="黑体" panose="02010609060101010101" charset="-122"/>
                <a:ea typeface="黑体" panose="02010609060101010101" charset="-122"/>
              </a:rPr>
              <a:t>3</a:t>
            </a:r>
            <a:r>
              <a:rPr lang="zh-CN" altLang="en-US" sz="3600" b="1" kern="10" dirty="0">
                <a:effectLst>
                  <a:reflection blurRad="6350" stA="27000" endPos="60000" dist="60007" dir="5400000" sy="-100000" algn="bl" rotWithShape="0"/>
                </a:effectLst>
                <a:latin typeface="黑体" panose="02010609060101010101" charset="-122"/>
                <a:ea typeface="黑体" panose="02010609060101010101" charset="-122"/>
              </a:rPr>
              <a:t>月全国二手车市场分析</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reflection blurRad="6350" stA="27000" endPos="60000" dist="60007" dir="5400000" sy="-100000" algn="bl" rotWithShape="0"/>
              </a:effectLst>
              <a:latin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A2DF96F-1114-4EEB-A483-3F73DAA9BC10}"/>
              </a:ext>
            </a:extLst>
          </p:cNvPr>
          <p:cNvSpPr txBox="1">
            <a:spLocks noChangeArrowheads="1"/>
          </p:cNvSpPr>
          <p:nvPr/>
        </p:nvSpPr>
        <p:spPr bwMode="auto">
          <a:xfrm>
            <a:off x="193601" y="319772"/>
            <a:ext cx="7786420"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sz="2000" b="1" i="0" kern="0" dirty="0">
                <a:latin typeface="微软雅黑" panose="020B0503020204020204" pitchFamily="34" charset="-122"/>
                <a:ea typeface="微软雅黑" panose="020B0503020204020204" pitchFamily="34" charset="-122"/>
              </a:rPr>
              <a:t>一、</a:t>
            </a:r>
            <a:r>
              <a:rPr lang="en-US" altLang="zh-CN" sz="2000" b="1" i="0" kern="0" dirty="0">
                <a:latin typeface="微软雅黑" panose="020B0503020204020204" pitchFamily="34" charset="-122"/>
                <a:ea typeface="微软雅黑" panose="020B0503020204020204" pitchFamily="34" charset="-122"/>
              </a:rPr>
              <a:t>2019</a:t>
            </a:r>
            <a:r>
              <a:rPr lang="zh-CN" altLang="en-US" sz="2000" b="1" i="0" kern="0" dirty="0">
                <a:latin typeface="微软雅黑" panose="020B0503020204020204" pitchFamily="34" charset="-122"/>
                <a:ea typeface="微软雅黑" panose="020B0503020204020204" pitchFamily="34" charset="-122"/>
              </a:rPr>
              <a:t>年一季度二手车市场整体表现</a:t>
            </a:r>
          </a:p>
        </p:txBody>
      </p:sp>
      <p:sp>
        <p:nvSpPr>
          <p:cNvPr id="4" name="矩形 3">
            <a:extLst>
              <a:ext uri="{FF2B5EF4-FFF2-40B4-BE49-F238E27FC236}">
                <a16:creationId xmlns:a16="http://schemas.microsoft.com/office/drawing/2014/main" id="{083D1268-B4D4-49EB-9B3A-CF8C2CD2F23D}"/>
              </a:ext>
            </a:extLst>
          </p:cNvPr>
          <p:cNvSpPr/>
          <p:nvPr/>
        </p:nvSpPr>
        <p:spPr>
          <a:xfrm>
            <a:off x="669851" y="1010972"/>
            <a:ext cx="7612912" cy="704232"/>
          </a:xfrm>
          <a:prstGeom prst="rect">
            <a:avLst/>
          </a:prstGeom>
        </p:spPr>
        <p:txBody>
          <a:bodyPr wrap="square">
            <a:spAutoFit/>
          </a:bodyPr>
          <a:lstStyle/>
          <a:p>
            <a:pPr marL="285750" lvl="0" indent="-285750">
              <a:lnSpc>
                <a:spcPct val="150000"/>
              </a:lnSpc>
              <a:buFont typeface="Wingdings" panose="05000000000000000000" pitchFamily="2" charset="2"/>
              <a:buChar char="u"/>
              <a:defRPr/>
            </a:pPr>
            <a:r>
              <a:rPr lang="en-US" altLang="zh-CN" sz="1400" dirty="0">
                <a:latin typeface="微软雅黑" panose="020B0503020204020204" pitchFamily="34" charset="-122"/>
                <a:ea typeface="微软雅黑" panose="020B0503020204020204" pitchFamily="34" charset="-122"/>
              </a:rPr>
              <a:t>2019</a:t>
            </a:r>
            <a:r>
              <a:rPr lang="zh-CN" altLang="zh-CN" sz="1400" dirty="0">
                <a:latin typeface="微软雅黑" panose="020B0503020204020204" pitchFamily="34" charset="-122"/>
                <a:ea typeface="微软雅黑" panose="020B0503020204020204" pitchFamily="34" charset="-122"/>
              </a:rPr>
              <a:t>年</a:t>
            </a:r>
            <a:r>
              <a:rPr lang="zh-CN" altLang="en-US"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sym typeface="+mn-ea"/>
              </a:rPr>
              <a:t>全国二手车累计交易量为</a:t>
            </a:r>
            <a:r>
              <a:rPr lang="en-US" altLang="zh-CN" sz="1400" dirty="0">
                <a:latin typeface="微软雅黑" panose="020B0503020204020204" pitchFamily="34" charset="-122"/>
                <a:ea typeface="微软雅黑" panose="020B0503020204020204" pitchFamily="34" charset="-122"/>
                <a:sym typeface="+mn-ea"/>
              </a:rPr>
              <a:t>325.5</a:t>
            </a:r>
            <a:r>
              <a:rPr lang="zh-CN" altLang="en-US" sz="1400" dirty="0">
                <a:latin typeface="微软雅黑" panose="020B0503020204020204" pitchFamily="34" charset="-122"/>
                <a:ea typeface="微软雅黑" panose="020B0503020204020204" pitchFamily="34" charset="-122"/>
                <a:sym typeface="+mn-ea"/>
              </a:rPr>
              <a:t>万辆，同比增长</a:t>
            </a:r>
            <a:r>
              <a:rPr lang="en-US" altLang="zh-CN" sz="1400" dirty="0">
                <a:latin typeface="微软雅黑" panose="020B0503020204020204" pitchFamily="34" charset="-122"/>
                <a:ea typeface="微软雅黑" panose="020B0503020204020204" pitchFamily="34" charset="-122"/>
                <a:sym typeface="+mn-ea"/>
              </a:rPr>
              <a:t>2.01%</a:t>
            </a:r>
            <a:r>
              <a:rPr lang="zh-CN" altLang="en-US" sz="1400" dirty="0">
                <a:latin typeface="微软雅黑" panose="020B0503020204020204" pitchFamily="34" charset="-122"/>
                <a:ea typeface="微软雅黑" panose="020B0503020204020204" pitchFamily="34" charset="-122"/>
                <a:sym typeface="+mn-ea"/>
              </a:rPr>
              <a:t>。</a:t>
            </a:r>
            <a:endParaRPr lang="en-US" altLang="zh-CN" sz="1400" dirty="0">
              <a:latin typeface="微软雅黑" panose="020B0503020204020204" pitchFamily="34" charset="-122"/>
              <a:ea typeface="微软雅黑" panose="020B0503020204020204" pitchFamily="34" charset="-122"/>
              <a:sym typeface="+mn-ea"/>
            </a:endParaRPr>
          </a:p>
          <a:p>
            <a:pPr marL="285750" lvl="0" indent="-285750">
              <a:lnSpc>
                <a:spcPct val="150000"/>
              </a:lnSpc>
              <a:buFont typeface="Wingdings" panose="05000000000000000000" pitchFamily="2" charset="2"/>
              <a:buChar char="u"/>
              <a:defRPr/>
            </a:pPr>
            <a:r>
              <a:rPr lang="en-US" altLang="zh-CN" sz="1400" dirty="0">
                <a:latin typeface="微软雅黑" panose="020B0503020204020204" pitchFamily="34" charset="-122"/>
                <a:ea typeface="微软雅黑" panose="020B0503020204020204" pitchFamily="34" charset="-122"/>
                <a:sym typeface="+mn-ea"/>
              </a:rPr>
              <a:t>2019</a:t>
            </a:r>
            <a:r>
              <a:rPr lang="zh-CN" altLang="en-US" sz="1400" dirty="0">
                <a:latin typeface="微软雅黑" panose="020B0503020204020204" pitchFamily="34" charset="-122"/>
                <a:ea typeface="微软雅黑" panose="020B0503020204020204" pitchFamily="34" charset="-122"/>
                <a:sym typeface="+mn-ea"/>
              </a:rPr>
              <a:t>年，全国二手车累计交易金额为</a:t>
            </a:r>
            <a:r>
              <a:rPr lang="en-US" altLang="zh-CN" sz="1400" dirty="0">
                <a:latin typeface="微软雅黑" panose="020B0503020204020204" pitchFamily="34" charset="-122"/>
                <a:ea typeface="微软雅黑" panose="020B0503020204020204" pitchFamily="34" charset="-122"/>
                <a:sym typeface="+mn-ea"/>
              </a:rPr>
              <a:t>207.8</a:t>
            </a:r>
            <a:r>
              <a:rPr lang="zh-CN" altLang="en-US" sz="1400" dirty="0">
                <a:latin typeface="微软雅黑" panose="020B0503020204020204" pitchFamily="34" charset="-122"/>
                <a:ea typeface="微软雅黑" panose="020B0503020204020204" pitchFamily="34" charset="-122"/>
                <a:sym typeface="+mn-ea"/>
              </a:rPr>
              <a:t>亿元，同比增长</a:t>
            </a:r>
            <a:r>
              <a:rPr lang="en-US" altLang="zh-CN" sz="1400" dirty="0">
                <a:latin typeface="微软雅黑" panose="020B0503020204020204" pitchFamily="34" charset="-122"/>
                <a:ea typeface="微软雅黑" panose="020B0503020204020204" pitchFamily="34" charset="-122"/>
                <a:sym typeface="+mn-ea"/>
              </a:rPr>
              <a:t>5.91%</a:t>
            </a:r>
            <a:endParaRPr lang="zh-CN" altLang="en-US" sz="1400" dirty="0"/>
          </a:p>
        </p:txBody>
      </p:sp>
      <p:graphicFrame>
        <p:nvGraphicFramePr>
          <p:cNvPr id="6" name="图表 5">
            <a:extLst>
              <a:ext uri="{FF2B5EF4-FFF2-40B4-BE49-F238E27FC236}">
                <a16:creationId xmlns:a16="http://schemas.microsoft.com/office/drawing/2014/main" id="{AA1AF668-3A8D-482A-86F9-5D37EE26DC6D}"/>
              </a:ext>
            </a:extLst>
          </p:cNvPr>
          <p:cNvGraphicFramePr>
            <a:graphicFrameLocks/>
          </p:cNvGraphicFramePr>
          <p:nvPr>
            <p:extLst>
              <p:ext uri="{D42A27DB-BD31-4B8C-83A1-F6EECF244321}">
                <p14:modId xmlns:p14="http://schemas.microsoft.com/office/powerpoint/2010/main" val="1557117074"/>
              </p:ext>
            </p:extLst>
          </p:nvPr>
        </p:nvGraphicFramePr>
        <p:xfrm>
          <a:off x="193601" y="2285892"/>
          <a:ext cx="4673674" cy="3484829"/>
        </p:xfrm>
        <a:graphic>
          <a:graphicData uri="http://schemas.openxmlformats.org/drawingml/2006/chart">
            <c:chart xmlns:c="http://schemas.openxmlformats.org/drawingml/2006/chart" xmlns:r="http://schemas.openxmlformats.org/officeDocument/2006/relationships" r:id="rId2"/>
          </a:graphicData>
        </a:graphic>
      </p:graphicFrame>
      <p:sp>
        <p:nvSpPr>
          <p:cNvPr id="9" name="文本框 8">
            <a:extLst>
              <a:ext uri="{FF2B5EF4-FFF2-40B4-BE49-F238E27FC236}">
                <a16:creationId xmlns:a16="http://schemas.microsoft.com/office/drawing/2014/main" id="{36A477FE-0303-4396-A6D4-F40870BF143D}"/>
              </a:ext>
            </a:extLst>
          </p:cNvPr>
          <p:cNvSpPr txBox="1"/>
          <p:nvPr/>
        </p:nvSpPr>
        <p:spPr>
          <a:xfrm>
            <a:off x="669851" y="6113721"/>
            <a:ext cx="2717411" cy="246221"/>
          </a:xfrm>
          <a:prstGeom prst="rect">
            <a:avLst/>
          </a:prstGeom>
          <a:noFill/>
        </p:spPr>
        <p:txBody>
          <a:bodyPr wrap="none" rtlCol="0">
            <a:spAutoFit/>
          </a:bodyPr>
          <a:lstStyle/>
          <a:p>
            <a:r>
              <a:rPr lang="zh-CN" altLang="en-US" sz="1000" dirty="0">
                <a:latin typeface="微软雅黑" panose="020B0503020204020204" pitchFamily="34" charset="-122"/>
                <a:ea typeface="微软雅黑" panose="020B0503020204020204" pitchFamily="34" charset="-122"/>
              </a:rPr>
              <a:t>备注：</a:t>
            </a:r>
            <a:r>
              <a:rPr lang="en-US" altLang="zh-CN" sz="1000" dirty="0">
                <a:latin typeface="微软雅黑" panose="020B0503020204020204" pitchFamily="34" charset="-122"/>
                <a:ea typeface="微软雅黑" panose="020B0503020204020204" pitchFamily="34" charset="-122"/>
              </a:rPr>
              <a:t>2018-2019</a:t>
            </a:r>
            <a:r>
              <a:rPr lang="zh-CN" altLang="en-US" sz="1000" dirty="0">
                <a:latin typeface="微软雅黑" panose="020B0503020204020204" pitchFamily="34" charset="-122"/>
                <a:ea typeface="微软雅黑" panose="020B0503020204020204" pitchFamily="34" charset="-122"/>
              </a:rPr>
              <a:t>年，同为累计</a:t>
            </a:r>
            <a:r>
              <a:rPr lang="en-US" altLang="zh-CN" sz="1000" dirty="0">
                <a:latin typeface="微软雅黑" panose="020B0503020204020204" pitchFamily="34" charset="-122"/>
                <a:ea typeface="微软雅黑" panose="020B0503020204020204" pitchFamily="34" charset="-122"/>
              </a:rPr>
              <a:t>1-3</a:t>
            </a:r>
            <a:r>
              <a:rPr lang="zh-CN" altLang="en-US" sz="1000" dirty="0">
                <a:latin typeface="微软雅黑" panose="020B0503020204020204" pitchFamily="34" charset="-122"/>
                <a:ea typeface="微软雅黑" panose="020B0503020204020204" pitchFamily="34" charset="-122"/>
              </a:rPr>
              <a:t>月份数据</a:t>
            </a:r>
          </a:p>
        </p:txBody>
      </p:sp>
      <p:graphicFrame>
        <p:nvGraphicFramePr>
          <p:cNvPr id="12" name="图表 11">
            <a:extLst>
              <a:ext uri="{FF2B5EF4-FFF2-40B4-BE49-F238E27FC236}">
                <a16:creationId xmlns:a16="http://schemas.microsoft.com/office/drawing/2014/main" id="{FD5F9FBB-78A7-47E6-B6A4-F77E8D0D2F6C}"/>
              </a:ext>
            </a:extLst>
          </p:cNvPr>
          <p:cNvGraphicFramePr>
            <a:graphicFrameLocks/>
          </p:cNvGraphicFramePr>
          <p:nvPr>
            <p:extLst>
              <p:ext uri="{D42A27DB-BD31-4B8C-83A1-F6EECF244321}">
                <p14:modId xmlns:p14="http://schemas.microsoft.com/office/powerpoint/2010/main" val="923379194"/>
              </p:ext>
            </p:extLst>
          </p:nvPr>
        </p:nvGraphicFramePr>
        <p:xfrm>
          <a:off x="4572000" y="2285893"/>
          <a:ext cx="4248150" cy="34848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1315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637A71C-EBDA-44E6-AC03-5A3B44F0A9ED}"/>
              </a:ext>
            </a:extLst>
          </p:cNvPr>
          <p:cNvSpPr txBox="1">
            <a:spLocks noChangeArrowheads="1"/>
          </p:cNvSpPr>
          <p:nvPr/>
        </p:nvSpPr>
        <p:spPr bwMode="auto">
          <a:xfrm>
            <a:off x="230400" y="381600"/>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二、</a:t>
            </a:r>
            <a:r>
              <a:rPr lang="en-US" altLang="zh-CN" sz="2000" b="1" kern="0"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一季度年各细分车型交易情况</a:t>
            </a:r>
          </a:p>
        </p:txBody>
      </p:sp>
      <p:sp>
        <p:nvSpPr>
          <p:cNvPr id="6" name="TextBox 11">
            <a:extLst>
              <a:ext uri="{FF2B5EF4-FFF2-40B4-BE49-F238E27FC236}">
                <a16:creationId xmlns:a16="http://schemas.microsoft.com/office/drawing/2014/main" id="{9E118A63-9FFD-47E0-8148-0CAB303E755D}"/>
              </a:ext>
            </a:extLst>
          </p:cNvPr>
          <p:cNvSpPr txBox="1">
            <a:spLocks noChangeArrowheads="1"/>
          </p:cNvSpPr>
          <p:nvPr/>
        </p:nvSpPr>
        <p:spPr bwMode="auto">
          <a:xfrm>
            <a:off x="291600" y="1130400"/>
            <a:ext cx="8195310" cy="1023740"/>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285750" indent="-285750">
              <a:lnSpc>
                <a:spcPct val="150000"/>
              </a:lnSpc>
              <a:buFont typeface="Wingdings" panose="05000000000000000000" pitchFamily="2" charset="2"/>
              <a:buChar char="u"/>
              <a:defRPr/>
            </a:pPr>
            <a:r>
              <a:rPr lang="en-US" altLang="zh-CN" sz="1400" i="0" dirty="0">
                <a:latin typeface="微软雅黑" panose="020B0503020204020204" pitchFamily="34" charset="-122"/>
                <a:ea typeface="微软雅黑" panose="020B0503020204020204" pitchFamily="34" charset="-122"/>
              </a:rPr>
              <a:t>2019</a:t>
            </a:r>
            <a:r>
              <a:rPr lang="zh-CN" altLang="zh-CN" sz="1400" i="0" dirty="0">
                <a:latin typeface="微软雅黑" panose="020B0503020204020204" pitchFamily="34" charset="-122"/>
                <a:ea typeface="微软雅黑" panose="020B0503020204020204" pitchFamily="34" charset="-122"/>
              </a:rPr>
              <a:t>年一季度基本型乘用车共交易</a:t>
            </a:r>
            <a:r>
              <a:rPr lang="en-US" altLang="zh-CN" sz="1400" i="0" dirty="0">
                <a:latin typeface="微软雅黑" panose="020B0503020204020204" pitchFamily="34" charset="-122"/>
                <a:ea typeface="微软雅黑" panose="020B0503020204020204" pitchFamily="34" charset="-122"/>
              </a:rPr>
              <a:t>195.54</a:t>
            </a:r>
            <a:r>
              <a:rPr lang="zh-CN" altLang="zh-CN" sz="1400" i="0" dirty="0">
                <a:latin typeface="微软雅黑" panose="020B0503020204020204" pitchFamily="34" charset="-122"/>
                <a:ea typeface="微软雅黑" panose="020B0503020204020204" pitchFamily="34" charset="-122"/>
              </a:rPr>
              <a:t>万辆，同比增长</a:t>
            </a:r>
            <a:r>
              <a:rPr lang="en-US" altLang="zh-CN" sz="1400" i="0" dirty="0">
                <a:latin typeface="微软雅黑" panose="020B0503020204020204" pitchFamily="34" charset="-122"/>
                <a:ea typeface="微软雅黑" panose="020B0503020204020204" pitchFamily="34" charset="-122"/>
              </a:rPr>
              <a:t>4.03%</a:t>
            </a:r>
            <a:r>
              <a:rPr lang="zh-CN" altLang="zh-CN" sz="1400" i="0" dirty="0">
                <a:latin typeface="微软雅黑" panose="020B0503020204020204" pitchFamily="34" charset="-122"/>
                <a:ea typeface="微软雅黑" panose="020B0503020204020204" pitchFamily="34" charset="-122"/>
              </a:rPr>
              <a:t>；客车</a:t>
            </a:r>
            <a:r>
              <a:rPr lang="en-US" altLang="zh-CN" sz="1400" i="0" dirty="0">
                <a:latin typeface="微软雅黑" panose="020B0503020204020204" pitchFamily="34" charset="-122"/>
                <a:ea typeface="微软雅黑" panose="020B0503020204020204" pitchFamily="34" charset="-122"/>
              </a:rPr>
              <a:t>33.09</a:t>
            </a:r>
            <a:r>
              <a:rPr lang="zh-CN" altLang="zh-CN" sz="1400" i="0" dirty="0">
                <a:latin typeface="微软雅黑" panose="020B0503020204020204" pitchFamily="34" charset="-122"/>
                <a:ea typeface="微软雅黑" panose="020B0503020204020204" pitchFamily="34" charset="-122"/>
              </a:rPr>
              <a:t>万辆，同比下降</a:t>
            </a:r>
            <a:r>
              <a:rPr lang="en-US" altLang="zh-CN" sz="1400" i="0" dirty="0">
                <a:latin typeface="微软雅黑" panose="020B0503020204020204" pitchFamily="34" charset="-122"/>
                <a:ea typeface="微软雅黑" panose="020B0503020204020204" pitchFamily="34" charset="-122"/>
              </a:rPr>
              <a:t>7.12%</a:t>
            </a:r>
            <a:r>
              <a:rPr lang="zh-CN" altLang="zh-CN" sz="1400" i="0" dirty="0">
                <a:latin typeface="微软雅黑" panose="020B0503020204020204" pitchFamily="34" charset="-122"/>
                <a:ea typeface="微软雅黑" panose="020B0503020204020204" pitchFamily="34" charset="-122"/>
              </a:rPr>
              <a:t>；载货车</a:t>
            </a:r>
            <a:r>
              <a:rPr lang="en-US" altLang="zh-CN" sz="1400" i="0" dirty="0">
                <a:latin typeface="微软雅黑" panose="020B0503020204020204" pitchFamily="34" charset="-122"/>
                <a:ea typeface="微软雅黑" panose="020B0503020204020204" pitchFamily="34" charset="-122"/>
              </a:rPr>
              <a:t>32.22</a:t>
            </a:r>
            <a:r>
              <a:rPr lang="zh-CN" altLang="zh-CN" sz="1400" i="0" dirty="0">
                <a:latin typeface="微软雅黑" panose="020B0503020204020204" pitchFamily="34" charset="-122"/>
                <a:ea typeface="微软雅黑" panose="020B0503020204020204" pitchFamily="34" charset="-122"/>
              </a:rPr>
              <a:t>万辆，同比增长</a:t>
            </a:r>
            <a:r>
              <a:rPr lang="en-US" altLang="zh-CN" sz="1400" i="0" dirty="0">
                <a:latin typeface="微软雅黑" panose="020B0503020204020204" pitchFamily="34" charset="-122"/>
                <a:ea typeface="微软雅黑" panose="020B0503020204020204" pitchFamily="34" charset="-122"/>
              </a:rPr>
              <a:t>13.03%</a:t>
            </a:r>
            <a:r>
              <a:rPr lang="zh-CN" altLang="zh-CN" sz="1400" i="0" dirty="0">
                <a:latin typeface="微软雅黑" panose="020B0503020204020204" pitchFamily="34" charset="-122"/>
                <a:ea typeface="微软雅黑" panose="020B0503020204020204" pitchFamily="34" charset="-122"/>
              </a:rPr>
              <a:t>；</a:t>
            </a:r>
            <a:r>
              <a:rPr lang="en-US" altLang="zh-CN" sz="1400" i="0" dirty="0">
                <a:latin typeface="微软雅黑" panose="020B0503020204020204" pitchFamily="34" charset="-122"/>
                <a:ea typeface="微软雅黑" panose="020B0503020204020204" pitchFamily="34" charset="-122"/>
              </a:rPr>
              <a:t>SUV 25.31</a:t>
            </a:r>
            <a:r>
              <a:rPr lang="zh-CN" altLang="zh-CN" sz="1400" i="0" dirty="0">
                <a:latin typeface="微软雅黑" panose="020B0503020204020204" pitchFamily="34" charset="-122"/>
                <a:ea typeface="微软雅黑" panose="020B0503020204020204" pitchFamily="34" charset="-122"/>
              </a:rPr>
              <a:t>万辆，同比下降</a:t>
            </a:r>
            <a:r>
              <a:rPr lang="en-US" altLang="zh-CN" sz="1400" i="0" dirty="0">
                <a:latin typeface="微软雅黑" panose="020B0503020204020204" pitchFamily="34" charset="-122"/>
                <a:ea typeface="微软雅黑" panose="020B0503020204020204" pitchFamily="34" charset="-122"/>
              </a:rPr>
              <a:t>3.56%</a:t>
            </a:r>
            <a:r>
              <a:rPr lang="zh-CN" altLang="zh-CN" sz="1400" i="0" dirty="0">
                <a:latin typeface="微软雅黑" panose="020B0503020204020204" pitchFamily="34" charset="-122"/>
                <a:ea typeface="微软雅黑" panose="020B0503020204020204" pitchFamily="34" charset="-122"/>
              </a:rPr>
              <a:t>；</a:t>
            </a:r>
            <a:r>
              <a:rPr lang="en-US" altLang="zh-CN" sz="1400" i="0" dirty="0">
                <a:latin typeface="微软雅黑" panose="020B0503020204020204" pitchFamily="34" charset="-122"/>
                <a:ea typeface="微软雅黑" panose="020B0503020204020204" pitchFamily="34" charset="-122"/>
              </a:rPr>
              <a:t>MPV 19.83</a:t>
            </a:r>
            <a:r>
              <a:rPr lang="zh-CN" altLang="zh-CN" sz="1400" i="0" dirty="0">
                <a:latin typeface="微软雅黑" panose="020B0503020204020204" pitchFamily="34" charset="-122"/>
                <a:ea typeface="微软雅黑" panose="020B0503020204020204" pitchFamily="34" charset="-122"/>
              </a:rPr>
              <a:t>万辆，同比上升</a:t>
            </a:r>
            <a:r>
              <a:rPr lang="en-US" altLang="zh-CN" sz="1400" i="0" dirty="0">
                <a:latin typeface="微软雅黑" panose="020B0503020204020204" pitchFamily="34" charset="-122"/>
                <a:ea typeface="微软雅黑" panose="020B0503020204020204" pitchFamily="34" charset="-122"/>
              </a:rPr>
              <a:t>4.04%</a:t>
            </a:r>
            <a:r>
              <a:rPr lang="zh-CN" altLang="zh-CN" sz="1400" i="0" dirty="0">
                <a:latin typeface="微软雅黑" panose="020B0503020204020204" pitchFamily="34" charset="-122"/>
                <a:ea typeface="微软雅黑" panose="020B0503020204020204" pitchFamily="34" charset="-122"/>
              </a:rPr>
              <a:t>；交叉型乘用车</a:t>
            </a:r>
            <a:r>
              <a:rPr lang="en-US" altLang="zh-CN" sz="1400" i="0" dirty="0">
                <a:latin typeface="微软雅黑" panose="020B0503020204020204" pitchFamily="34" charset="-122"/>
                <a:ea typeface="微软雅黑" panose="020B0503020204020204" pitchFamily="34" charset="-122"/>
              </a:rPr>
              <a:t>7.49</a:t>
            </a:r>
            <a:r>
              <a:rPr lang="zh-CN" altLang="zh-CN" sz="1400" i="0" dirty="0">
                <a:latin typeface="微软雅黑" panose="020B0503020204020204" pitchFamily="34" charset="-122"/>
                <a:ea typeface="微软雅黑" panose="020B0503020204020204" pitchFamily="34" charset="-122"/>
              </a:rPr>
              <a:t>万辆，同比下降</a:t>
            </a:r>
            <a:r>
              <a:rPr lang="en-US" altLang="zh-CN" sz="1400" i="0" dirty="0">
                <a:latin typeface="微软雅黑" panose="020B0503020204020204" pitchFamily="34" charset="-122"/>
                <a:ea typeface="微软雅黑" panose="020B0503020204020204" pitchFamily="34" charset="-122"/>
              </a:rPr>
              <a:t>5.48%</a:t>
            </a:r>
            <a:r>
              <a:rPr lang="zh-CN" altLang="zh-CN" sz="1400" i="0" dirty="0">
                <a:latin typeface="微软雅黑" panose="020B0503020204020204" pitchFamily="34" charset="-122"/>
                <a:ea typeface="微软雅黑" panose="020B0503020204020204" pitchFamily="34" charset="-122"/>
              </a:rPr>
              <a:t>。</a:t>
            </a:r>
          </a:p>
        </p:txBody>
      </p:sp>
      <p:graphicFrame>
        <p:nvGraphicFramePr>
          <p:cNvPr id="7" name="内容占位符 6">
            <a:extLst>
              <a:ext uri="{FF2B5EF4-FFF2-40B4-BE49-F238E27FC236}">
                <a16:creationId xmlns:a16="http://schemas.microsoft.com/office/drawing/2014/main" id="{00000000-0008-0000-0000-000016000000}"/>
              </a:ext>
            </a:extLst>
          </p:cNvPr>
          <p:cNvGraphicFramePr>
            <a:graphicFrameLocks noGrp="1"/>
          </p:cNvGraphicFramePr>
          <p:nvPr>
            <p:ph idx="1"/>
            <p:extLst>
              <p:ext uri="{D42A27DB-BD31-4B8C-83A1-F6EECF244321}">
                <p14:modId xmlns:p14="http://schemas.microsoft.com/office/powerpoint/2010/main" val="1895777024"/>
              </p:ext>
            </p:extLst>
          </p:nvPr>
        </p:nvGraphicFramePr>
        <p:xfrm>
          <a:off x="404812" y="2286740"/>
          <a:ext cx="8334375" cy="39433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744621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BA672C3-BF1F-4F77-9788-A222F3D6BD5B}"/>
              </a:ext>
            </a:extLst>
          </p:cNvPr>
          <p:cNvSpPr txBox="1"/>
          <p:nvPr/>
        </p:nvSpPr>
        <p:spPr bwMode="auto">
          <a:xfrm>
            <a:off x="230400" y="381600"/>
            <a:ext cx="5704285" cy="460800"/>
          </a:xfrm>
          <a:prstGeom prst="rect">
            <a:avLst/>
          </a:prstGeom>
          <a:noFill/>
          <a:ln w="9525">
            <a:noFill/>
            <a:miter lim="800000"/>
          </a:ln>
        </p:spPr>
        <p:txBody>
          <a:bodyPr/>
          <a:lstStyle/>
          <a:p>
            <a:pPr>
              <a:spcBef>
                <a:spcPct val="0"/>
              </a:spcBef>
            </a:pPr>
            <a:r>
              <a:rPr kumimoji="1" lang="zh-CN" altLang="en-US" sz="2000" b="1" kern="0" dirty="0">
                <a:solidFill>
                  <a:schemeClr val="bg2">
                    <a:lumMod val="25000"/>
                  </a:schemeClr>
                </a:solidFill>
                <a:latin typeface="微软雅黑" panose="020B0503020204020204" pitchFamily="34" charset="-122"/>
                <a:ea typeface="微软雅黑" panose="020B0503020204020204" pitchFamily="34" charset="-122"/>
                <a:cs typeface="华文细黑" panose="02010600040101010101" pitchFamily="2" charset="-122"/>
              </a:rPr>
              <a:t>三、历年二手车车龄分布</a:t>
            </a:r>
          </a:p>
        </p:txBody>
      </p:sp>
      <p:sp>
        <p:nvSpPr>
          <p:cNvPr id="4" name="TextBox 11">
            <a:extLst>
              <a:ext uri="{FF2B5EF4-FFF2-40B4-BE49-F238E27FC236}">
                <a16:creationId xmlns:a16="http://schemas.microsoft.com/office/drawing/2014/main" id="{37B99AF6-B7D8-43CC-A8B7-C019105C78A0}"/>
              </a:ext>
            </a:extLst>
          </p:cNvPr>
          <p:cNvSpPr txBox="1">
            <a:spLocks noChangeArrowheads="1"/>
          </p:cNvSpPr>
          <p:nvPr/>
        </p:nvSpPr>
        <p:spPr bwMode="auto">
          <a:xfrm>
            <a:off x="291600" y="1130402"/>
            <a:ext cx="8430368" cy="700574"/>
          </a:xfrm>
          <a:prstGeom prst="rect">
            <a:avLst/>
          </a:prstGeom>
          <a:noFill/>
          <a:ln w="9525">
            <a:noFill/>
            <a:miter lim="800000"/>
          </a:ln>
        </p:spPr>
        <p:txBody>
          <a:bodyPr wrap="square" lIns="91438" tIns="45719" rIns="91438" bIns="45719">
            <a:spAutoFit/>
          </a:bodyPr>
          <a:lstStyle/>
          <a:p>
            <a:pPr marL="285750" lvl="0" indent="-285750">
              <a:lnSpc>
                <a:spcPct val="150000"/>
              </a:lnSpc>
              <a:buFont typeface="Wingdings" panose="05000000000000000000" pitchFamily="2" charset="2"/>
              <a:buChar char="u"/>
            </a:pPr>
            <a:r>
              <a:rPr lang="en-US" altLang="zh-CN" sz="1400" dirty="0">
                <a:solidFill>
                  <a:prstClr val="black"/>
                </a:solidFill>
                <a:latin typeface="微软雅黑" panose="020B0503020204020204" pitchFamily="34" charset="-122"/>
                <a:ea typeface="微软雅黑" panose="020B0503020204020204" pitchFamily="34" charset="-122"/>
              </a:rPr>
              <a:t>2019</a:t>
            </a:r>
            <a:r>
              <a:rPr lang="zh-CN" altLang="en-US" sz="1400" dirty="0">
                <a:solidFill>
                  <a:prstClr val="black"/>
                </a:solidFill>
                <a:latin typeface="微软雅黑" panose="020B0503020204020204" pitchFamily="34" charset="-122"/>
                <a:ea typeface="微软雅黑" panose="020B0503020204020204" pitchFamily="34" charset="-122"/>
              </a:rPr>
              <a:t>年一季度，使用年限在</a:t>
            </a:r>
            <a:r>
              <a:rPr lang="en-US" altLang="zh-CN" sz="1400" dirty="0">
                <a:solidFill>
                  <a:prstClr val="black"/>
                </a:solidFill>
                <a:latin typeface="微软雅黑" panose="020B0503020204020204" pitchFamily="34" charset="-122"/>
                <a:ea typeface="微软雅黑" panose="020B0503020204020204" pitchFamily="34" charset="-122"/>
              </a:rPr>
              <a:t>3-6</a:t>
            </a:r>
            <a:r>
              <a:rPr lang="zh-CN" altLang="en-US" sz="1400" dirty="0">
                <a:solidFill>
                  <a:prstClr val="black"/>
                </a:solidFill>
                <a:latin typeface="微软雅黑" panose="020B0503020204020204" pitchFamily="34" charset="-122"/>
                <a:ea typeface="微软雅黑" panose="020B0503020204020204" pitchFamily="34" charset="-122"/>
              </a:rPr>
              <a:t>年的二手车交易量最多，占比为</a:t>
            </a:r>
            <a:r>
              <a:rPr lang="en-US" altLang="zh-CN" sz="1400" dirty="0">
                <a:solidFill>
                  <a:prstClr val="black"/>
                </a:solidFill>
                <a:latin typeface="微软雅黑" panose="020B0503020204020204" pitchFamily="34" charset="-122"/>
                <a:ea typeface="微软雅黑" panose="020B0503020204020204" pitchFamily="34" charset="-122"/>
              </a:rPr>
              <a:t>43.12%</a:t>
            </a:r>
            <a:r>
              <a:rPr lang="zh-CN" altLang="en-US" sz="1400" dirty="0">
                <a:solidFill>
                  <a:prstClr val="black"/>
                </a:solidFill>
                <a:latin typeface="微软雅黑" panose="020B0503020204020204" pitchFamily="34" charset="-122"/>
                <a:ea typeface="微软雅黑" panose="020B0503020204020204" pitchFamily="34" charset="-122"/>
              </a:rPr>
              <a:t>，其次是</a:t>
            </a:r>
            <a:r>
              <a:rPr lang="en-US" altLang="zh-CN" sz="1400" dirty="0">
                <a:solidFill>
                  <a:prstClr val="black"/>
                </a:solidFill>
                <a:latin typeface="微软雅黑" panose="020B0503020204020204" pitchFamily="34" charset="-122"/>
                <a:ea typeface="微软雅黑" panose="020B0503020204020204" pitchFamily="34" charset="-122"/>
              </a:rPr>
              <a:t>3</a:t>
            </a:r>
            <a:r>
              <a:rPr lang="zh-CN" altLang="en-US" sz="1400" dirty="0">
                <a:solidFill>
                  <a:prstClr val="black"/>
                </a:solidFill>
                <a:latin typeface="微软雅黑" panose="020B0503020204020204" pitchFamily="34" charset="-122"/>
                <a:ea typeface="微软雅黑" panose="020B0503020204020204" pitchFamily="34" charset="-122"/>
              </a:rPr>
              <a:t>年内为</a:t>
            </a:r>
            <a:r>
              <a:rPr lang="en-US" altLang="zh-CN" sz="1400" dirty="0">
                <a:solidFill>
                  <a:prstClr val="black"/>
                </a:solidFill>
                <a:latin typeface="微软雅黑" panose="020B0503020204020204" pitchFamily="34" charset="-122"/>
                <a:ea typeface="微软雅黑" panose="020B0503020204020204" pitchFamily="34" charset="-122"/>
              </a:rPr>
              <a:t>23.74% </a:t>
            </a:r>
            <a:r>
              <a:rPr lang="zh-CN" altLang="en-US" sz="1400" dirty="0">
                <a:solidFill>
                  <a:prstClr val="black"/>
                </a:solidFill>
                <a:latin typeface="微软雅黑" panose="020B0503020204020204" pitchFamily="34" charset="-122"/>
                <a:ea typeface="微软雅黑" panose="020B0503020204020204" pitchFamily="34" charset="-122"/>
              </a:rPr>
              <a:t>，二手车限迁逐步取消，使得</a:t>
            </a:r>
            <a:r>
              <a:rPr lang="en-US" altLang="zh-CN" sz="1400" dirty="0">
                <a:solidFill>
                  <a:prstClr val="black"/>
                </a:solidFill>
                <a:latin typeface="微软雅黑" panose="020B0503020204020204" pitchFamily="34" charset="-122"/>
                <a:ea typeface="微软雅黑" panose="020B0503020204020204" pitchFamily="34" charset="-122"/>
              </a:rPr>
              <a:t>7-10</a:t>
            </a:r>
            <a:r>
              <a:rPr lang="zh-CN" altLang="en-US" sz="1400" dirty="0">
                <a:solidFill>
                  <a:prstClr val="black"/>
                </a:solidFill>
                <a:latin typeface="微软雅黑" panose="020B0503020204020204" pitchFamily="34" charset="-122"/>
                <a:ea typeface="微软雅黑" panose="020B0503020204020204" pitchFamily="34" charset="-122"/>
              </a:rPr>
              <a:t>年以及</a:t>
            </a:r>
            <a:r>
              <a:rPr lang="en-US" altLang="zh-CN" sz="1400" dirty="0">
                <a:solidFill>
                  <a:prstClr val="black"/>
                </a:solidFill>
                <a:latin typeface="微软雅黑" panose="020B0503020204020204" pitchFamily="34" charset="-122"/>
                <a:ea typeface="微软雅黑" panose="020B0503020204020204" pitchFamily="34" charset="-122"/>
              </a:rPr>
              <a:t>10</a:t>
            </a:r>
            <a:r>
              <a:rPr lang="zh-CN" altLang="en-US" sz="1400" dirty="0">
                <a:solidFill>
                  <a:prstClr val="black"/>
                </a:solidFill>
                <a:latin typeface="微软雅黑" panose="020B0503020204020204" pitchFamily="34" charset="-122"/>
                <a:ea typeface="微软雅黑" panose="020B0503020204020204" pitchFamily="34" charset="-122"/>
              </a:rPr>
              <a:t>年以上车辆占比有所增加。</a:t>
            </a:r>
          </a:p>
        </p:txBody>
      </p:sp>
      <p:graphicFrame>
        <p:nvGraphicFramePr>
          <p:cNvPr id="5" name="内容占位符 4">
            <a:extLst>
              <a:ext uri="{FF2B5EF4-FFF2-40B4-BE49-F238E27FC236}">
                <a16:creationId xmlns:a16="http://schemas.microsoft.com/office/drawing/2014/main" id="{00000000-0008-0000-0000-00000F000000}"/>
              </a:ext>
            </a:extLst>
          </p:cNvPr>
          <p:cNvGraphicFramePr>
            <a:graphicFrameLocks noGrp="1"/>
          </p:cNvGraphicFramePr>
          <p:nvPr>
            <p:ph idx="1"/>
            <p:extLst>
              <p:ext uri="{D42A27DB-BD31-4B8C-83A1-F6EECF244321}">
                <p14:modId xmlns:p14="http://schemas.microsoft.com/office/powerpoint/2010/main" val="3852865220"/>
              </p:ext>
            </p:extLst>
          </p:nvPr>
        </p:nvGraphicFramePr>
        <p:xfrm>
          <a:off x="400050" y="2126327"/>
          <a:ext cx="8321917" cy="38838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57716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四、二手车各级别轿车</a:t>
            </a:r>
            <a:r>
              <a:rPr lang="zh-CN" altLang="en-US" sz="2000" b="1" dirty="0">
                <a:solidFill>
                  <a:schemeClr val="bg2">
                    <a:lumMod val="25000"/>
                  </a:schemeClr>
                </a:solidFill>
              </a:rPr>
              <a:t>销量</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分析</a:t>
            </a:r>
          </a:p>
        </p:txBody>
      </p:sp>
      <p:graphicFrame>
        <p:nvGraphicFramePr>
          <p:cNvPr id="5" name="图表 4">
            <a:extLst>
              <a:ext uri="{FF2B5EF4-FFF2-40B4-BE49-F238E27FC236}">
                <a16:creationId xmlns:a16="http://schemas.microsoft.com/office/drawing/2014/main" id="{AA397250-0955-4FC8-96D3-D4D583D147F3}"/>
              </a:ext>
            </a:extLst>
          </p:cNvPr>
          <p:cNvGraphicFramePr>
            <a:graphicFrameLocks/>
          </p:cNvGraphicFramePr>
          <p:nvPr>
            <p:extLst>
              <p:ext uri="{D42A27DB-BD31-4B8C-83A1-F6EECF244321}">
                <p14:modId xmlns:p14="http://schemas.microsoft.com/office/powerpoint/2010/main" val="839866226"/>
              </p:ext>
            </p:extLst>
          </p:nvPr>
        </p:nvGraphicFramePr>
        <p:xfrm>
          <a:off x="300453" y="1987590"/>
          <a:ext cx="8401050" cy="4314826"/>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框 1">
            <a:extLst>
              <a:ext uri="{FF2B5EF4-FFF2-40B4-BE49-F238E27FC236}">
                <a16:creationId xmlns:a16="http://schemas.microsoft.com/office/drawing/2014/main" id="{A9B4FE15-08AB-4A99-A213-E5FABC101677}"/>
              </a:ext>
            </a:extLst>
          </p:cNvPr>
          <p:cNvSpPr txBox="1"/>
          <p:nvPr/>
        </p:nvSpPr>
        <p:spPr>
          <a:xfrm>
            <a:off x="371475" y="1072567"/>
            <a:ext cx="8675773" cy="700576"/>
          </a:xfrm>
          <a:prstGeom prst="rect">
            <a:avLst/>
          </a:prstGeom>
          <a:noFill/>
        </p:spPr>
        <p:txBody>
          <a:bodyPr wrap="none" rtlCol="0">
            <a:spAutoFit/>
          </a:bodyPr>
          <a:lstStyle/>
          <a:p>
            <a:pPr marL="28575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2019</a:t>
            </a:r>
            <a:r>
              <a:rPr lang="zh-CN" altLang="en-US" sz="1400" dirty="0">
                <a:latin typeface="微软雅黑" panose="020B0503020204020204" pitchFamily="34" charset="-122"/>
                <a:ea typeface="微软雅黑" panose="020B0503020204020204" pitchFamily="34" charset="-122"/>
              </a:rPr>
              <a:t>年一季度各级别轿车的整体销量来看，</a:t>
            </a:r>
            <a:r>
              <a:rPr lang="en-US" altLang="zh-CN" sz="1400" dirty="0">
                <a:latin typeface="微软雅黑" panose="020B0503020204020204" pitchFamily="34" charset="-122"/>
                <a:ea typeface="微软雅黑" panose="020B0503020204020204" pitchFamily="34" charset="-122"/>
              </a:rPr>
              <a:t>A</a:t>
            </a:r>
            <a:r>
              <a:rPr lang="zh-CN" altLang="en-US" sz="1400" dirty="0">
                <a:latin typeface="微软雅黑" panose="020B0503020204020204" pitchFamily="34" charset="-122"/>
                <a:ea typeface="微软雅黑" panose="020B0503020204020204" pitchFamily="34" charset="-122"/>
              </a:rPr>
              <a:t>级轿车仍旧是二手车市场中最热销的车型，其次是</a:t>
            </a:r>
            <a:r>
              <a:rPr lang="en-US" altLang="zh-CN" sz="1400" dirty="0">
                <a:latin typeface="微软雅黑" panose="020B0503020204020204" pitchFamily="34" charset="-122"/>
                <a:ea typeface="微软雅黑" panose="020B0503020204020204" pitchFamily="34" charset="-122"/>
              </a:rPr>
              <a:t>B</a:t>
            </a:r>
            <a:r>
              <a:rPr lang="zh-CN" altLang="en-US" sz="1400" dirty="0">
                <a:latin typeface="微软雅黑" panose="020B0503020204020204" pitchFamily="34" charset="-122"/>
                <a:ea typeface="微软雅黑" panose="020B0503020204020204" pitchFamily="34" charset="-122"/>
              </a:rPr>
              <a:t>级轿车</a:t>
            </a:r>
            <a:endParaRPr lang="en-US" altLang="zh-CN" sz="1400" dirty="0">
              <a:latin typeface="微软雅黑" panose="020B0503020204020204" pitchFamily="34" charset="-122"/>
              <a:ea typeface="微软雅黑" panose="020B0503020204020204" pitchFamily="34" charset="-122"/>
            </a:endParaRPr>
          </a:p>
          <a:p>
            <a:pPr>
              <a:lnSpc>
                <a:spcPct val="150000"/>
              </a:lnSpc>
            </a:pPr>
            <a:r>
              <a:rPr lang="zh-CN" altLang="en-US" sz="1400" dirty="0">
                <a:latin typeface="微软雅黑" panose="020B0503020204020204" pitchFamily="34" charset="-122"/>
                <a:ea typeface="微软雅黑" panose="020B0503020204020204" pitchFamily="34" charset="-122"/>
              </a:rPr>
              <a:t>，</a:t>
            </a:r>
            <a:r>
              <a:rPr lang="en-US" altLang="zh-CN" sz="1400" dirty="0">
                <a:latin typeface="微软雅黑" panose="020B0503020204020204" pitchFamily="34" charset="-122"/>
                <a:ea typeface="微软雅黑" panose="020B0503020204020204" pitchFamily="34" charset="-122"/>
              </a:rPr>
              <a:t>C</a:t>
            </a:r>
            <a:r>
              <a:rPr lang="zh-CN" altLang="en-US" sz="1400" dirty="0">
                <a:latin typeface="微软雅黑" panose="020B0503020204020204" pitchFamily="34" charset="-122"/>
                <a:ea typeface="微软雅黑" panose="020B0503020204020204" pitchFamily="34" charset="-122"/>
              </a:rPr>
              <a:t>级和</a:t>
            </a:r>
            <a:r>
              <a:rPr lang="en-US" altLang="zh-CN" sz="1400" dirty="0">
                <a:latin typeface="微软雅黑" panose="020B0503020204020204" pitchFamily="34" charset="-122"/>
                <a:ea typeface="微软雅黑" panose="020B0503020204020204" pitchFamily="34" charset="-122"/>
              </a:rPr>
              <a:t>D</a:t>
            </a:r>
            <a:r>
              <a:rPr lang="zh-CN" altLang="en-US" sz="1400" dirty="0">
                <a:latin typeface="微软雅黑" panose="020B0503020204020204" pitchFamily="34" charset="-122"/>
                <a:ea typeface="微软雅黑" panose="020B0503020204020204" pitchFamily="34" charset="-122"/>
              </a:rPr>
              <a:t>级轿车价格相对较高，二手车销量最低。</a:t>
            </a:r>
            <a:endParaRPr lang="en-US" altLang="zh-CN"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3603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zh-CN" altLang="en-US" sz="2000" b="1" kern="0" dirty="0">
                <a:solidFill>
                  <a:schemeClr val="bg2">
                    <a:lumMod val="25000"/>
                  </a:schemeClr>
                </a:solidFill>
              </a:rPr>
              <a:t>五、</a:t>
            </a:r>
            <a:r>
              <a:rPr lang="en-US" altLang="zh-CN" sz="2000" b="1" kern="0" dirty="0">
                <a:solidFill>
                  <a:schemeClr val="bg2">
                    <a:lumMod val="25000"/>
                  </a:schemeClr>
                </a:solidFill>
              </a:rPr>
              <a:t>2019</a:t>
            </a:r>
            <a:r>
              <a:rPr lang="zh-CN" altLang="en-US" sz="2000" b="1" kern="0" dirty="0">
                <a:solidFill>
                  <a:schemeClr val="bg2">
                    <a:lumMod val="25000"/>
                  </a:schemeClr>
                </a:solidFill>
              </a:rPr>
              <a:t>年二手乘用车市场整体表现。</a:t>
            </a:r>
            <a:endParaRPr lang="zh-CN" altLang="en-US" sz="2000" b="1" dirty="0">
              <a:solidFill>
                <a:schemeClr val="bg2">
                  <a:lumMod val="25000"/>
                </a:schemeClr>
              </a:solidFill>
              <a:latin typeface="微软雅黑" panose="020B0503020204020204" pitchFamily="34" charset="-122"/>
              <a:ea typeface="微软雅黑" panose="020B0503020204020204" pitchFamily="34" charset="-122"/>
            </a:endParaRPr>
          </a:p>
        </p:txBody>
      </p:sp>
      <p:graphicFrame>
        <p:nvGraphicFramePr>
          <p:cNvPr id="6" name="图表 5">
            <a:extLst>
              <a:ext uri="{FF2B5EF4-FFF2-40B4-BE49-F238E27FC236}">
                <a16:creationId xmlns:a16="http://schemas.microsoft.com/office/drawing/2014/main" id="{5DE0D46F-ECE6-4A06-9EDF-C5F4C0BABE79}"/>
              </a:ext>
            </a:extLst>
          </p:cNvPr>
          <p:cNvGraphicFramePr>
            <a:graphicFrameLocks/>
          </p:cNvGraphicFramePr>
          <p:nvPr>
            <p:extLst>
              <p:ext uri="{D42A27DB-BD31-4B8C-83A1-F6EECF244321}">
                <p14:modId xmlns:p14="http://schemas.microsoft.com/office/powerpoint/2010/main" val="537792517"/>
              </p:ext>
            </p:extLst>
          </p:nvPr>
        </p:nvGraphicFramePr>
        <p:xfrm>
          <a:off x="506896" y="1934818"/>
          <a:ext cx="8229600" cy="4373218"/>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CB265189-E9BE-4A71-9365-64EBE860730F}"/>
              </a:ext>
            </a:extLst>
          </p:cNvPr>
          <p:cNvSpPr txBox="1"/>
          <p:nvPr/>
        </p:nvSpPr>
        <p:spPr>
          <a:xfrm>
            <a:off x="506896" y="1134859"/>
            <a:ext cx="8130208" cy="700576"/>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2019</a:t>
            </a:r>
            <a:r>
              <a:rPr lang="zh-CN" altLang="en-US" sz="1400" dirty="0">
                <a:latin typeface="微软雅黑" panose="020B0503020204020204" pitchFamily="34" charset="-122"/>
                <a:ea typeface="微软雅黑" panose="020B0503020204020204" pitchFamily="34" charset="-122"/>
              </a:rPr>
              <a:t>年第一季度，二手乘用车销量以合资车为主，平均占比</a:t>
            </a:r>
            <a:r>
              <a:rPr lang="en-US" altLang="zh-CN" sz="1400" dirty="0">
                <a:latin typeface="微软雅黑" panose="020B0503020204020204" pitchFamily="34" charset="-122"/>
                <a:ea typeface="微软雅黑" panose="020B0503020204020204" pitchFamily="34" charset="-122"/>
              </a:rPr>
              <a:t>63.07%</a:t>
            </a:r>
            <a:r>
              <a:rPr lang="zh-CN" altLang="en-US" sz="1400" dirty="0">
                <a:latin typeface="微软雅黑" panose="020B0503020204020204" pitchFamily="34" charset="-122"/>
                <a:ea typeface="微软雅黑" panose="020B0503020204020204" pitchFamily="34" charset="-122"/>
              </a:rPr>
              <a:t>。其次是自主品牌，平均占比</a:t>
            </a:r>
            <a:r>
              <a:rPr lang="en-US" altLang="zh-CN" sz="1400" dirty="0">
                <a:latin typeface="微软雅黑" panose="020B0503020204020204" pitchFamily="34" charset="-122"/>
                <a:ea typeface="微软雅黑" panose="020B0503020204020204" pitchFamily="34" charset="-122"/>
              </a:rPr>
              <a:t>32.87%</a:t>
            </a:r>
            <a:r>
              <a:rPr lang="zh-CN" altLang="en-US" sz="1400" dirty="0">
                <a:latin typeface="微软雅黑" panose="020B0503020204020204" pitchFamily="34" charset="-122"/>
                <a:ea typeface="微软雅黑" panose="020B0503020204020204" pitchFamily="34" charset="-122"/>
              </a:rPr>
              <a:t>，进口车型占比最少平均占比</a:t>
            </a:r>
            <a:r>
              <a:rPr lang="en-US" altLang="zh-CN" sz="1400" dirty="0">
                <a:latin typeface="微软雅黑" panose="020B0503020204020204" pitchFamily="34" charset="-122"/>
                <a:ea typeface="微软雅黑" panose="020B0503020204020204" pitchFamily="34" charset="-122"/>
              </a:rPr>
              <a:t>4.07%</a:t>
            </a:r>
            <a:r>
              <a:rPr lang="zh-CN" altLang="en-US" sz="1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5895204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1674631E-2765-4FB3-B21D-1F432C15092E}"/>
              </a:ext>
            </a:extLst>
          </p:cNvPr>
          <p:cNvSpPr txBox="1"/>
          <p:nvPr/>
        </p:nvSpPr>
        <p:spPr>
          <a:xfrm>
            <a:off x="228600" y="381000"/>
            <a:ext cx="4800600"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六、历年二手车交易均价趋势</a:t>
            </a:r>
          </a:p>
        </p:txBody>
      </p:sp>
      <p:graphicFrame>
        <p:nvGraphicFramePr>
          <p:cNvPr id="4" name="内容占位符 3">
            <a:extLst>
              <a:ext uri="{FF2B5EF4-FFF2-40B4-BE49-F238E27FC236}">
                <a16:creationId xmlns:a16="http://schemas.microsoft.com/office/drawing/2014/main" id="{00000000-0008-0000-0000-000011000000}"/>
              </a:ext>
            </a:extLst>
          </p:cNvPr>
          <p:cNvGraphicFramePr>
            <a:graphicFrameLocks noGrp="1"/>
          </p:cNvGraphicFramePr>
          <p:nvPr>
            <p:ph idx="1"/>
            <p:extLst>
              <p:ext uri="{D42A27DB-BD31-4B8C-83A1-F6EECF244321}">
                <p14:modId xmlns:p14="http://schemas.microsoft.com/office/powerpoint/2010/main" val="3206253892"/>
              </p:ext>
            </p:extLst>
          </p:nvPr>
        </p:nvGraphicFramePr>
        <p:xfrm>
          <a:off x="457200" y="1600201"/>
          <a:ext cx="8220075" cy="42481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9042530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D4437CC7-BA87-4B34-B9C7-0B4E610EB8BE}"/>
              </a:ext>
            </a:extLst>
          </p:cNvPr>
          <p:cNvSpPr txBox="1"/>
          <p:nvPr/>
        </p:nvSpPr>
        <p:spPr>
          <a:xfrm>
            <a:off x="228599" y="381000"/>
            <a:ext cx="5926667"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七、</a:t>
            </a:r>
            <a:r>
              <a:rPr lang="en-US" altLang="zh-CN" sz="2000" b="1" dirty="0">
                <a:latin typeface="微软雅黑" panose="020B0503020204020204" pitchFamily="34" charset="-122"/>
                <a:ea typeface="微软雅黑" panose="020B0503020204020204" pitchFamily="34" charset="-122"/>
              </a:rPr>
              <a:t>2019</a:t>
            </a:r>
            <a:r>
              <a:rPr lang="zh-CN" altLang="en-US" sz="2000" b="1" dirty="0">
                <a:latin typeface="微软雅黑" panose="020B0503020204020204" pitchFamily="34" charset="-122"/>
                <a:ea typeface="微软雅黑" panose="020B0503020204020204" pitchFamily="34" charset="-122"/>
              </a:rPr>
              <a:t>年价格区间分布对比</a:t>
            </a:r>
          </a:p>
        </p:txBody>
      </p:sp>
      <p:sp>
        <p:nvSpPr>
          <p:cNvPr id="5" name="文本框 4">
            <a:extLst>
              <a:ext uri="{FF2B5EF4-FFF2-40B4-BE49-F238E27FC236}">
                <a16:creationId xmlns:a16="http://schemas.microsoft.com/office/drawing/2014/main" id="{A310F06A-4FD1-4DDA-AD09-3BDE677737FB}"/>
              </a:ext>
            </a:extLst>
          </p:cNvPr>
          <p:cNvSpPr txBox="1"/>
          <p:nvPr/>
        </p:nvSpPr>
        <p:spPr>
          <a:xfrm>
            <a:off x="292098" y="1134271"/>
            <a:ext cx="8571815" cy="1346907"/>
          </a:xfrm>
          <a:prstGeom prst="rect">
            <a:avLst/>
          </a:prstGeom>
          <a:noFill/>
        </p:spPr>
        <p:txBody>
          <a:bodyPr wrap="square" rtlCol="0">
            <a:spAutoFit/>
          </a:bodyPr>
          <a:lstStyle/>
          <a:p>
            <a:pPr marL="285750" indent="-285750">
              <a:lnSpc>
                <a:spcPct val="150000"/>
              </a:lnSpc>
              <a:buFont typeface="Wingdings" panose="05000000000000000000" pitchFamily="2" charset="2"/>
              <a:buChar char="u"/>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同比二手车价格区间分布：</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3</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万元及以下价格区间的车辆下降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0.28%</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3-5</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万区间增长</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4.36%</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5-8</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万区间下降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0.36%</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8-12</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万区间下降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1.21%</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12-15</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万区间下降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0.59%</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15-30</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万区间下降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0.98%</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30</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万区间以上下降</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0.93%</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3-5</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万元价格区间与历史同期相比增幅最大。</a:t>
            </a:r>
            <a:endParaRPr lang="zh-CN" altLang="en-US" sz="1400" dirty="0">
              <a:solidFill>
                <a:srgbClr val="FF0000"/>
              </a:solidFill>
              <a:latin typeface="微软雅黑" panose="020B0503020204020204" pitchFamily="34" charset="-122"/>
              <a:ea typeface="微软雅黑" panose="020B0503020204020204" pitchFamily="34" charset="-122"/>
            </a:endParaRPr>
          </a:p>
        </p:txBody>
      </p:sp>
      <p:graphicFrame>
        <p:nvGraphicFramePr>
          <p:cNvPr id="7" name="图表 6">
            <a:extLst>
              <a:ext uri="{FF2B5EF4-FFF2-40B4-BE49-F238E27FC236}">
                <a16:creationId xmlns:a16="http://schemas.microsoft.com/office/drawing/2014/main" id="{97A30C0C-61CB-4772-8414-6793146BC24D}"/>
              </a:ext>
            </a:extLst>
          </p:cNvPr>
          <p:cNvGraphicFramePr>
            <a:graphicFrameLocks/>
          </p:cNvGraphicFramePr>
          <p:nvPr>
            <p:extLst>
              <p:ext uri="{D42A27DB-BD31-4B8C-83A1-F6EECF244321}">
                <p14:modId xmlns:p14="http://schemas.microsoft.com/office/powerpoint/2010/main" val="3648229367"/>
              </p:ext>
            </p:extLst>
          </p:nvPr>
        </p:nvGraphicFramePr>
        <p:xfrm>
          <a:off x="4253947" y="2822713"/>
          <a:ext cx="4784035" cy="324678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图表 9">
            <a:extLst>
              <a:ext uri="{FF2B5EF4-FFF2-40B4-BE49-F238E27FC236}">
                <a16:creationId xmlns:a16="http://schemas.microsoft.com/office/drawing/2014/main" id="{00000000-0008-0000-0100-000007000000}"/>
              </a:ext>
            </a:extLst>
          </p:cNvPr>
          <p:cNvGraphicFramePr>
            <a:graphicFrameLocks/>
          </p:cNvGraphicFramePr>
          <p:nvPr>
            <p:extLst>
              <p:ext uri="{D42A27DB-BD31-4B8C-83A1-F6EECF244321}">
                <p14:modId xmlns:p14="http://schemas.microsoft.com/office/powerpoint/2010/main" val="234776117"/>
              </p:ext>
            </p:extLst>
          </p:nvPr>
        </p:nvGraphicFramePr>
        <p:xfrm>
          <a:off x="-71235" y="2781320"/>
          <a:ext cx="4927320" cy="332956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002335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25205" y="1719000"/>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月市场概况</a:t>
              </a: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6817" y="1785403"/>
            <a:ext cx="317500" cy="317500"/>
          </a:xfrm>
          <a:prstGeom prst="rect">
            <a:avLst/>
          </a:prstGeom>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28" name="组合 27"/>
          <p:cNvGrpSpPr/>
          <p:nvPr/>
        </p:nvGrpSpPr>
        <p:grpSpPr>
          <a:xfrm>
            <a:off x="2055685" y="3452820"/>
            <a:ext cx="4810125" cy="482600"/>
            <a:chOff x="2305050" y="2692400"/>
            <a:chExt cx="4324350" cy="482600"/>
          </a:xfrm>
          <a:solidFill>
            <a:schemeClr val="accent1"/>
          </a:solidFill>
        </p:grpSpPr>
        <p:sp>
          <p:nvSpPr>
            <p:cNvPr id="29" name="矩形 2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p>
          </p:txBody>
        </p:sp>
        <p:sp>
          <p:nvSpPr>
            <p:cNvPr id="30" name="椭圆 2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3519223"/>
            <a:ext cx="317500" cy="317500"/>
          </a:xfrm>
          <a:prstGeom prst="rect">
            <a:avLst/>
          </a:prstGeom>
        </p:spPr>
      </p:pic>
      <p:grpSp>
        <p:nvGrpSpPr>
          <p:cNvPr id="23" name="组合 22"/>
          <p:cNvGrpSpPr/>
          <p:nvPr/>
        </p:nvGrpSpPr>
        <p:grpSpPr>
          <a:xfrm>
            <a:off x="2000821" y="2594006"/>
            <a:ext cx="4810125" cy="482600"/>
            <a:chOff x="2305050" y="2692400"/>
            <a:chExt cx="4324350" cy="482600"/>
          </a:xfrm>
          <a:solidFill>
            <a:schemeClr val="tx1">
              <a:lumMod val="50000"/>
              <a:lumOff val="50000"/>
            </a:schemeClr>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月市场概况</a:t>
              </a: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2433" y="2660409"/>
            <a:ext cx="317500" cy="317500"/>
          </a:xfrm>
          <a:prstGeom prst="rect">
            <a:avLst/>
          </a:prstGeom>
        </p:spPr>
      </p:pic>
      <p:grpSp>
        <p:nvGrpSpPr>
          <p:cNvPr id="18" name="组合 27"/>
          <p:cNvGrpSpPr/>
          <p:nvPr/>
        </p:nvGrpSpPr>
        <p:grpSpPr>
          <a:xfrm>
            <a:off x="2055685" y="4226309"/>
            <a:ext cx="4810125" cy="482600"/>
            <a:chOff x="2305050" y="2692400"/>
            <a:chExt cx="4324350" cy="482600"/>
          </a:xfrm>
        </p:grpSpPr>
        <p:sp>
          <p:nvSpPr>
            <p:cNvPr id="19" name="矩形 1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第四部分：新能源二手车分析</a:t>
              </a:r>
            </a:p>
          </p:txBody>
        </p:sp>
        <p:sp>
          <p:nvSpPr>
            <p:cNvPr id="20" name="椭圆 1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4292712"/>
            <a:ext cx="317500" cy="317500"/>
          </a:xfrm>
          <a:prstGeom prst="rect">
            <a:avLst/>
          </a:prstGeom>
        </p:spPr>
      </p:pic>
      <p:grpSp>
        <p:nvGrpSpPr>
          <p:cNvPr id="34" name="组合 27"/>
          <p:cNvGrpSpPr/>
          <p:nvPr/>
        </p:nvGrpSpPr>
        <p:grpSpPr>
          <a:xfrm>
            <a:off x="2055685" y="5100761"/>
            <a:ext cx="4810125" cy="482600"/>
            <a:chOff x="2305050" y="2692400"/>
            <a:chExt cx="4324350" cy="482600"/>
          </a:xfrm>
        </p:grpSpPr>
        <p:sp>
          <p:nvSpPr>
            <p:cNvPr id="35" name="矩形 34"/>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第五部分：”行“认证分析</a:t>
              </a:r>
            </a:p>
          </p:txBody>
        </p:sp>
        <p:sp>
          <p:nvSpPr>
            <p:cNvPr id="36" name="椭圆 35"/>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5167164"/>
            <a:ext cx="317500" cy="317500"/>
          </a:xfrm>
          <a:prstGeom prst="rect">
            <a:avLst/>
          </a:prstGeom>
        </p:spPr>
      </p:pic>
    </p:spTree>
    <p:extLst>
      <p:ext uri="{BB962C8B-B14F-4D97-AF65-F5344CB8AC3E}">
        <p14:creationId xmlns:p14="http://schemas.microsoft.com/office/powerpoint/2010/main" val="2493506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2">
            <a:extLst>
              <a:ext uri="{FF2B5EF4-FFF2-40B4-BE49-F238E27FC236}">
                <a16:creationId xmlns:a16="http://schemas.microsoft.com/office/drawing/2014/main" id="{9034C7E7-DDA3-4136-9B25-A6EDCCCAA70C}"/>
              </a:ext>
            </a:extLst>
          </p:cNvPr>
          <p:cNvSpPr txBox="1">
            <a:spLocks noGrp="1"/>
          </p:cNvSpPr>
          <p:nvPr>
            <p:ph type="title"/>
          </p:nvPr>
        </p:nvSpPr>
        <p:spPr>
          <a:xfrm>
            <a:off x="179388" y="433388"/>
            <a:ext cx="8229600" cy="369332"/>
          </a:xfrm>
          <a:prstGeom prst="rect">
            <a:avLst/>
          </a:prstGeom>
          <a:noFill/>
        </p:spPr>
        <p:txBody>
          <a:bodyPr wrap="square" rtlCol="0">
            <a:spAutoFit/>
          </a:bodyPr>
          <a:lstStyle/>
          <a:p>
            <a:pPr>
              <a:defRPr/>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一、</a:t>
            </a:r>
            <a:r>
              <a:rPr lang="zh-CN" altLang="zh-CN" sz="2000" b="1" dirty="0">
                <a:solidFill>
                  <a:schemeClr val="bg2">
                    <a:lumMod val="25000"/>
                  </a:schemeClr>
                </a:solidFill>
                <a:latin typeface="微软雅黑" panose="020B0503020204020204" pitchFamily="34" charset="-122"/>
                <a:ea typeface="微软雅黑" panose="020B0503020204020204" pitchFamily="34" charset="-122"/>
              </a:rPr>
              <a:t>限迁解禁</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跨区域流通逐渐通畅</a:t>
            </a:r>
          </a:p>
        </p:txBody>
      </p:sp>
      <p:sp>
        <p:nvSpPr>
          <p:cNvPr id="5" name="文本框 4">
            <a:extLst>
              <a:ext uri="{FF2B5EF4-FFF2-40B4-BE49-F238E27FC236}">
                <a16:creationId xmlns:a16="http://schemas.microsoft.com/office/drawing/2014/main" id="{71349772-CF6D-44AE-A8AB-A3AAE861F348}"/>
              </a:ext>
            </a:extLst>
          </p:cNvPr>
          <p:cNvSpPr txBox="1"/>
          <p:nvPr/>
        </p:nvSpPr>
        <p:spPr>
          <a:xfrm>
            <a:off x="466725" y="1130302"/>
            <a:ext cx="8470900" cy="700576"/>
          </a:xfrm>
          <a:prstGeom prst="rect">
            <a:avLst/>
          </a:prstGeom>
          <a:noFill/>
        </p:spPr>
        <p:txBody>
          <a:bodyPr wrap="square" rtlCol="0">
            <a:spAutoFit/>
          </a:bodyPr>
          <a:lstStyle/>
          <a:p>
            <a:pPr marL="285750" lvl="0" indent="-285750">
              <a:lnSpc>
                <a:spcPct val="150000"/>
              </a:lnSpc>
              <a:buFont typeface="Wingdings" panose="05000000000000000000" pitchFamily="2" charset="2"/>
              <a:buChar char="u"/>
            </a:pPr>
            <a:r>
              <a:rPr lang="zh-CN" altLang="en-US" sz="1400" dirty="0">
                <a:solidFill>
                  <a:prstClr val="black"/>
                </a:solidFill>
                <a:latin typeface="微软雅黑" panose="020B0503020204020204" pitchFamily="34" charset="-122"/>
                <a:ea typeface="微软雅黑" panose="020B0503020204020204" pitchFamily="34" charset="-122"/>
              </a:rPr>
              <a:t>随着全国各区域二手车流通的壁垒逐步消除，二手车全国自由流通越来越快捷，这一利好因素促使国内二手车交易在过去</a:t>
            </a:r>
            <a:r>
              <a:rPr lang="en-US" altLang="zh-CN" sz="1400" dirty="0">
                <a:solidFill>
                  <a:prstClr val="black"/>
                </a:solidFill>
                <a:latin typeface="微软雅黑" panose="020B0503020204020204" pitchFamily="34" charset="-122"/>
                <a:ea typeface="微软雅黑" panose="020B0503020204020204" pitchFamily="34" charset="-122"/>
              </a:rPr>
              <a:t>10</a:t>
            </a:r>
            <a:r>
              <a:rPr lang="zh-CN" altLang="en-US" sz="1400" dirty="0">
                <a:solidFill>
                  <a:prstClr val="black"/>
                </a:solidFill>
                <a:latin typeface="微软雅黑" panose="020B0503020204020204" pitchFamily="34" charset="-122"/>
                <a:ea typeface="微软雅黑" panose="020B0503020204020204" pitchFamily="34" charset="-122"/>
              </a:rPr>
              <a:t>年，转籍比例呈逐年上升去趋势。</a:t>
            </a:r>
          </a:p>
        </p:txBody>
      </p:sp>
      <p:graphicFrame>
        <p:nvGraphicFramePr>
          <p:cNvPr id="6" name="图表 5">
            <a:extLst>
              <a:ext uri="{FF2B5EF4-FFF2-40B4-BE49-F238E27FC236}">
                <a16:creationId xmlns:a16="http://schemas.microsoft.com/office/drawing/2014/main" id="{00000000-0008-0000-0000-000012000000}"/>
              </a:ext>
            </a:extLst>
          </p:cNvPr>
          <p:cNvGraphicFramePr>
            <a:graphicFrameLocks/>
          </p:cNvGraphicFramePr>
          <p:nvPr>
            <p:extLst>
              <p:ext uri="{D42A27DB-BD31-4B8C-83A1-F6EECF244321}">
                <p14:modId xmlns:p14="http://schemas.microsoft.com/office/powerpoint/2010/main" val="2609855342"/>
              </p:ext>
            </p:extLst>
          </p:nvPr>
        </p:nvGraphicFramePr>
        <p:xfrm>
          <a:off x="876300" y="1962149"/>
          <a:ext cx="7658100" cy="40481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234905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CC9014FC-142F-4A3E-8FC9-7B27610650B1}"/>
              </a:ext>
            </a:extLst>
          </p:cNvPr>
          <p:cNvSpPr txBox="1">
            <a:spLocks noGrp="1"/>
          </p:cNvSpPr>
          <p:nvPr>
            <p:ph type="title"/>
          </p:nvPr>
        </p:nvSpPr>
        <p:spPr>
          <a:xfrm>
            <a:off x="179388" y="433388"/>
            <a:ext cx="8229600" cy="369332"/>
          </a:xfrm>
          <a:prstGeom prst="rect">
            <a:avLst/>
          </a:prstGeom>
          <a:noFill/>
        </p:spPr>
        <p:txBody>
          <a:bodyPr wrap="square" rtlCol="0">
            <a:spAutoFit/>
          </a:bodyPr>
          <a:lstStyle/>
          <a:p>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二、</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2018</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年外迁情况对比</a:t>
            </a:r>
          </a:p>
        </p:txBody>
      </p:sp>
      <p:graphicFrame>
        <p:nvGraphicFramePr>
          <p:cNvPr id="6" name="图表 5">
            <a:extLst>
              <a:ext uri="{FF2B5EF4-FFF2-40B4-BE49-F238E27FC236}">
                <a16:creationId xmlns:a16="http://schemas.microsoft.com/office/drawing/2014/main" id="{00000000-0008-0000-0000-000015000000}"/>
              </a:ext>
            </a:extLst>
          </p:cNvPr>
          <p:cNvGraphicFramePr>
            <a:graphicFrameLocks/>
          </p:cNvGraphicFramePr>
          <p:nvPr>
            <p:extLst/>
          </p:nvPr>
        </p:nvGraphicFramePr>
        <p:xfrm>
          <a:off x="581025" y="1619250"/>
          <a:ext cx="7981950" cy="4276725"/>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0D172A5A-E54F-4F6A-B760-319ACD9CB050}"/>
              </a:ext>
            </a:extLst>
          </p:cNvPr>
          <p:cNvSpPr txBox="1"/>
          <p:nvPr/>
        </p:nvSpPr>
        <p:spPr>
          <a:xfrm>
            <a:off x="2361369" y="1266528"/>
            <a:ext cx="4134681" cy="646331"/>
          </a:xfrm>
          <a:prstGeom prst="rect">
            <a:avLst/>
          </a:prstGeom>
          <a:noFill/>
        </p:spPr>
        <p:txBody>
          <a:bodyPr wrap="square" rtlCol="0">
            <a:spAutoFit/>
          </a:bodyPr>
          <a:lstStyle/>
          <a:p>
            <a:r>
              <a:rPr lang="en-US" altLang="zh-CN" b="1" dirty="0"/>
              <a:t>2018-2019</a:t>
            </a:r>
            <a:r>
              <a:rPr lang="zh-CN" altLang="zh-CN" b="1" dirty="0"/>
              <a:t>年全国二手车交易转籍率比</a:t>
            </a:r>
          </a:p>
          <a:p>
            <a:endParaRPr lang="zh-CN" altLang="en-US" dirty="0"/>
          </a:p>
        </p:txBody>
      </p:sp>
    </p:spTree>
    <p:extLst>
      <p:ext uri="{BB962C8B-B14F-4D97-AF65-F5344CB8AC3E}">
        <p14:creationId xmlns:p14="http://schemas.microsoft.com/office/powerpoint/2010/main" val="2782186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25205" y="1719000"/>
            <a:ext cx="4810125" cy="482600"/>
            <a:chOff x="2305050" y="2692400"/>
            <a:chExt cx="4324350" cy="482600"/>
          </a:xfrm>
        </p:grpSpPr>
        <p:sp>
          <p:nvSpPr>
            <p:cNvPr id="9" name="矩形 8"/>
            <p:cNvSpPr/>
            <p:nvPr/>
          </p:nvSpPr>
          <p:spPr>
            <a:xfrm>
              <a:off x="2565400" y="2692400"/>
              <a:ext cx="3822700" cy="482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月市场概况</a:t>
              </a:r>
            </a:p>
          </p:txBody>
        </p:sp>
        <p:sp>
          <p:nvSpPr>
            <p:cNvPr id="10" name="椭圆 9"/>
            <p:cNvSpPr/>
            <p:nvPr/>
          </p:nvSpPr>
          <p:spPr>
            <a:xfrm>
              <a:off x="2305050" y="2692400"/>
              <a:ext cx="482600" cy="482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6817" y="1785403"/>
            <a:ext cx="317500" cy="317500"/>
          </a:xfrm>
          <a:prstGeom prst="rect">
            <a:avLst/>
          </a:prstGeom>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28" name="组合 27"/>
          <p:cNvGrpSpPr/>
          <p:nvPr/>
        </p:nvGrpSpPr>
        <p:grpSpPr>
          <a:xfrm>
            <a:off x="2055685" y="3452820"/>
            <a:ext cx="4810125" cy="482600"/>
            <a:chOff x="2305050" y="2692400"/>
            <a:chExt cx="4324350" cy="482600"/>
          </a:xfrm>
        </p:grpSpPr>
        <p:sp>
          <p:nvSpPr>
            <p:cNvPr id="29" name="矩形 2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p>
          </p:txBody>
        </p:sp>
        <p:sp>
          <p:nvSpPr>
            <p:cNvPr id="30" name="椭圆 2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3519223"/>
            <a:ext cx="317500" cy="317500"/>
          </a:xfrm>
          <a:prstGeom prst="rect">
            <a:avLst/>
          </a:prstGeom>
        </p:spPr>
      </p:pic>
      <p:grpSp>
        <p:nvGrpSpPr>
          <p:cNvPr id="23" name="组合 22"/>
          <p:cNvGrpSpPr/>
          <p:nvPr/>
        </p:nvGrpSpPr>
        <p:grpSpPr>
          <a:xfrm>
            <a:off x="2000821" y="2594006"/>
            <a:ext cx="4810125" cy="482600"/>
            <a:chOff x="2305050" y="2692400"/>
            <a:chExt cx="4324350" cy="482600"/>
          </a:xfrm>
        </p:grpSpPr>
        <p:sp>
          <p:nvSpPr>
            <p:cNvPr id="24" name="矩形 23"/>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第二部分：一季度市场概况</a:t>
              </a:r>
            </a:p>
          </p:txBody>
        </p:sp>
        <p:sp>
          <p:nvSpPr>
            <p:cNvPr id="25" name="椭圆 24"/>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2433" y="2660409"/>
            <a:ext cx="317500" cy="317500"/>
          </a:xfrm>
          <a:prstGeom prst="rect">
            <a:avLst/>
          </a:prstGeom>
        </p:spPr>
      </p:pic>
      <p:grpSp>
        <p:nvGrpSpPr>
          <p:cNvPr id="18" name="组合 27"/>
          <p:cNvGrpSpPr/>
          <p:nvPr/>
        </p:nvGrpSpPr>
        <p:grpSpPr>
          <a:xfrm>
            <a:off x="2055685" y="4226309"/>
            <a:ext cx="4810125" cy="482600"/>
            <a:chOff x="2305050" y="2692400"/>
            <a:chExt cx="4324350" cy="482600"/>
          </a:xfrm>
        </p:grpSpPr>
        <p:sp>
          <p:nvSpPr>
            <p:cNvPr id="19" name="矩形 1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第四部分：新能源二手车分析</a:t>
              </a:r>
            </a:p>
          </p:txBody>
        </p:sp>
        <p:sp>
          <p:nvSpPr>
            <p:cNvPr id="20" name="椭圆 1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4292712"/>
            <a:ext cx="317500" cy="317500"/>
          </a:xfrm>
          <a:prstGeom prst="rect">
            <a:avLst/>
          </a:prstGeom>
        </p:spPr>
      </p:pic>
      <p:grpSp>
        <p:nvGrpSpPr>
          <p:cNvPr id="34" name="组合 27"/>
          <p:cNvGrpSpPr/>
          <p:nvPr/>
        </p:nvGrpSpPr>
        <p:grpSpPr>
          <a:xfrm>
            <a:off x="2055685" y="5100761"/>
            <a:ext cx="4810125" cy="482600"/>
            <a:chOff x="2305050" y="2692400"/>
            <a:chExt cx="4324350" cy="482600"/>
          </a:xfrm>
        </p:grpSpPr>
        <p:sp>
          <p:nvSpPr>
            <p:cNvPr id="35" name="矩形 34"/>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第五部分：”行“认证分析</a:t>
              </a:r>
            </a:p>
          </p:txBody>
        </p:sp>
        <p:sp>
          <p:nvSpPr>
            <p:cNvPr id="36" name="椭圆 35"/>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5167164"/>
            <a:ext cx="317500" cy="3175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600" y="381000"/>
            <a:ext cx="4902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三、</a:t>
            </a: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2019</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a:t>
            </a:r>
            <a:r>
              <a:rPr lang="en-US" altLang="zh-CN" sz="2000" b="1" dirty="0">
                <a:latin typeface="微软雅黑" panose="020B0503020204020204" pitchFamily="34" charset="-122"/>
                <a:ea typeface="微软雅黑" panose="020B0503020204020204" pitchFamily="34" charset="-122"/>
              </a:rPr>
              <a:t>3</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月省市转籍情况</a:t>
            </a:r>
          </a:p>
        </p:txBody>
      </p:sp>
      <p:sp>
        <p:nvSpPr>
          <p:cNvPr id="11" name="文本框 10"/>
          <p:cNvSpPr txBox="1"/>
          <p:nvPr/>
        </p:nvSpPr>
        <p:spPr>
          <a:xfrm>
            <a:off x="161933" y="1183075"/>
            <a:ext cx="8559800" cy="700576"/>
          </a:xfrm>
          <a:prstGeom prst="rect">
            <a:avLst/>
          </a:prstGeom>
          <a:noFill/>
        </p:spPr>
        <p:txBody>
          <a:bodyPr wrap="square" rtlCol="0">
            <a:spAutoFit/>
          </a:bodyPr>
          <a:lstStyle/>
          <a:p>
            <a:pPr marL="285750" lvl="0" indent="-285750">
              <a:lnSpc>
                <a:spcPct val="150000"/>
              </a:lnSpc>
              <a:buFont typeface="Wingdings" panose="05000000000000000000" pitchFamily="2" charset="2"/>
              <a:buChar char="u"/>
              <a:defRPr/>
            </a:pP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2019</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月，全国的转籍比例为</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30.55%</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，北京的转籍比例最高，西藏转籍率最低为</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3.38%</a:t>
            </a:r>
          </a:p>
          <a:p>
            <a:pPr marL="285750" lvl="0" indent="-285750">
              <a:lnSpc>
                <a:spcPct val="150000"/>
              </a:lnSpc>
              <a:buFont typeface="Wingdings" panose="05000000000000000000" pitchFamily="2" charset="2"/>
              <a:buChar char="u"/>
              <a:defRPr/>
            </a:pPr>
            <a:r>
              <a:rPr lang="en-US" altLang="zh-CN" sz="1400" dirty="0">
                <a:solidFill>
                  <a:prstClr val="black"/>
                </a:solidFill>
                <a:latin typeface="微软雅黑" panose="020B0503020204020204" pitchFamily="34" charset="-122"/>
                <a:ea typeface="微软雅黑" panose="020B0503020204020204" pitchFamily="34" charset="-122"/>
              </a:rPr>
              <a:t>2019</a:t>
            </a:r>
            <a:r>
              <a:rPr lang="zh-CN" altLang="en-US" sz="1400" dirty="0">
                <a:solidFill>
                  <a:prstClr val="black"/>
                </a:solidFill>
                <a:latin typeface="微软雅黑" panose="020B0503020204020204" pitchFamily="34" charset="-122"/>
                <a:ea typeface="微软雅黑" panose="020B0503020204020204" pitchFamily="34" charset="-122"/>
              </a:rPr>
              <a:t>年第一季度，全国转籍比例为</a:t>
            </a:r>
            <a:r>
              <a:rPr lang="en-US" altLang="zh-CN" sz="1400" dirty="0">
                <a:solidFill>
                  <a:prstClr val="black"/>
                </a:solidFill>
                <a:latin typeface="微软雅黑" panose="020B0503020204020204" pitchFamily="34" charset="-122"/>
                <a:ea typeface="微软雅黑" panose="020B0503020204020204" pitchFamily="34" charset="-122"/>
              </a:rPr>
              <a:t>30.17%</a:t>
            </a:r>
            <a:r>
              <a:rPr lang="zh-CN" altLang="en-US" sz="1400" dirty="0">
                <a:solidFill>
                  <a:prstClr val="black"/>
                </a:solidFill>
                <a:latin typeface="微软雅黑" panose="020B0503020204020204" pitchFamily="34" charset="-122"/>
                <a:ea typeface="微软雅黑" panose="020B0503020204020204" pitchFamily="34" charset="-122"/>
              </a:rPr>
              <a:t>，北京的转籍比例最高，西藏转籍率最低为</a:t>
            </a:r>
            <a:r>
              <a:rPr lang="en-US" altLang="zh-CN" sz="1400" dirty="0">
                <a:solidFill>
                  <a:prstClr val="black"/>
                </a:solidFill>
                <a:latin typeface="微软雅黑" panose="020B0503020204020204" pitchFamily="34" charset="-122"/>
                <a:ea typeface="微软雅黑" panose="020B0503020204020204" pitchFamily="34" charset="-122"/>
              </a:rPr>
              <a:t>2.03%</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2" name="表格 11"/>
          <p:cNvGraphicFramePr>
            <a:graphicFrameLocks noGrp="1"/>
          </p:cNvGraphicFramePr>
          <p:nvPr>
            <p:extLst>
              <p:ext uri="{D42A27DB-BD31-4B8C-83A1-F6EECF244321}">
                <p14:modId xmlns:p14="http://schemas.microsoft.com/office/powerpoint/2010/main" val="233233949"/>
              </p:ext>
            </p:extLst>
          </p:nvPr>
        </p:nvGraphicFramePr>
        <p:xfrm>
          <a:off x="1126435" y="2941983"/>
          <a:ext cx="3315398" cy="2717067"/>
        </p:xfrm>
        <a:graphic>
          <a:graphicData uri="http://schemas.openxmlformats.org/drawingml/2006/table">
            <a:tbl>
              <a:tblPr firstRow="1" bandRow="1">
                <a:tableStyleId>{5C22544A-7EE6-4342-B048-85BDC9FD1C3A}</a:tableStyleId>
              </a:tblPr>
              <a:tblGrid>
                <a:gridCol w="1469446">
                  <a:extLst>
                    <a:ext uri="{9D8B030D-6E8A-4147-A177-3AD203B41FA5}">
                      <a16:colId xmlns:a16="http://schemas.microsoft.com/office/drawing/2014/main" val="20000"/>
                    </a:ext>
                  </a:extLst>
                </a:gridCol>
                <a:gridCol w="1845952">
                  <a:extLst>
                    <a:ext uri="{9D8B030D-6E8A-4147-A177-3AD203B41FA5}">
                      <a16:colId xmlns:a16="http://schemas.microsoft.com/office/drawing/2014/main" val="20001"/>
                    </a:ext>
                  </a:extLst>
                </a:gridCol>
              </a:tblGrid>
              <a:tr h="649751">
                <a:tc>
                  <a:txBody>
                    <a:bodyPr/>
                    <a:lstStyle/>
                    <a:p>
                      <a:pPr algn="ctr"/>
                      <a:r>
                        <a:rPr lang="zh-CN" altLang="en-US" sz="1600" dirty="0">
                          <a:latin typeface="微软雅黑" panose="020B0503020204020204" pitchFamily="34" charset="-122"/>
                          <a:ea typeface="微软雅黑" panose="020B0503020204020204" pitchFamily="34" charset="-122"/>
                        </a:rPr>
                        <a:t>省份</a:t>
                      </a: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转籍比例</a:t>
                      </a:r>
                    </a:p>
                  </a:txBody>
                  <a:tcPr anchor="ctr"/>
                </a:tc>
                <a:extLst>
                  <a:ext uri="{0D108BD9-81ED-4DB2-BD59-A6C34878D82A}">
                    <a16:rowId xmlns:a16="http://schemas.microsoft.com/office/drawing/2014/main" val="10000"/>
                  </a:ext>
                </a:extLst>
              </a:tr>
              <a:tr h="40304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北京</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57.78%</a:t>
                      </a:r>
                    </a:p>
                  </a:txBody>
                  <a:tcPr marL="9525" marR="9525" marT="9525" marB="0" anchor="ctr"/>
                </a:tc>
                <a:extLst>
                  <a:ext uri="{0D108BD9-81ED-4DB2-BD59-A6C34878D82A}">
                    <a16:rowId xmlns:a16="http://schemas.microsoft.com/office/drawing/2014/main" val="10001"/>
                  </a:ext>
                </a:extLst>
              </a:tr>
              <a:tr h="41606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四川</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41.32%</a:t>
                      </a:r>
                    </a:p>
                  </a:txBody>
                  <a:tcPr marL="9525" marR="9525" marT="9525" marB="0" anchor="ctr"/>
                </a:tc>
                <a:extLst>
                  <a:ext uri="{0D108BD9-81ED-4DB2-BD59-A6C34878D82A}">
                    <a16:rowId xmlns:a16="http://schemas.microsoft.com/office/drawing/2014/main" val="10002"/>
                  </a:ext>
                </a:extLst>
              </a:tr>
              <a:tr h="41606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浙江</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39.53%</a:t>
                      </a:r>
                    </a:p>
                  </a:txBody>
                  <a:tcPr marL="9525" marR="9525" marT="9525" marB="0" anchor="ctr"/>
                </a:tc>
                <a:extLst>
                  <a:ext uri="{0D108BD9-81ED-4DB2-BD59-A6C34878D82A}">
                    <a16:rowId xmlns:a16="http://schemas.microsoft.com/office/drawing/2014/main" val="10003"/>
                  </a:ext>
                </a:extLst>
              </a:tr>
              <a:tr h="41606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上海</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38.20%</a:t>
                      </a:r>
                    </a:p>
                  </a:txBody>
                  <a:tcPr marL="9525" marR="9525" marT="9525" marB="0" anchor="ctr"/>
                </a:tc>
                <a:extLst>
                  <a:ext uri="{0D108BD9-81ED-4DB2-BD59-A6C34878D82A}">
                    <a16:rowId xmlns:a16="http://schemas.microsoft.com/office/drawing/2014/main" val="10004"/>
                  </a:ext>
                </a:extLst>
              </a:tr>
              <a:tr h="41606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吉林</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37.72%</a:t>
                      </a:r>
                    </a:p>
                  </a:txBody>
                  <a:tcPr marL="9525" marR="9525" marT="9525" marB="0" anchor="ctr"/>
                </a:tc>
                <a:extLst>
                  <a:ext uri="{0D108BD9-81ED-4DB2-BD59-A6C34878D82A}">
                    <a16:rowId xmlns:a16="http://schemas.microsoft.com/office/drawing/2014/main" val="10005"/>
                  </a:ext>
                </a:extLst>
              </a:tr>
            </a:tbl>
          </a:graphicData>
        </a:graphic>
      </p:graphicFrame>
      <p:sp>
        <p:nvSpPr>
          <p:cNvPr id="13" name="TextBox 7"/>
          <p:cNvSpPr txBox="1"/>
          <p:nvPr/>
        </p:nvSpPr>
        <p:spPr>
          <a:xfrm>
            <a:off x="1608145" y="2457451"/>
            <a:ext cx="261043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1600" b="1" dirty="0">
                <a:solidFill>
                  <a:prstClr val="black"/>
                </a:solidFill>
                <a:latin typeface="微软雅黑" panose="020B0503020204020204" pitchFamily="34" charset="-122"/>
                <a:ea typeface="微软雅黑" panose="020B0503020204020204" pitchFamily="34" charset="-122"/>
              </a:rPr>
              <a:t>本月</a:t>
            </a:r>
            <a:r>
              <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流通活跃区</a:t>
            </a:r>
            <a:r>
              <a:rPr kumimoji="0" lang="en-US" altLang="zh-CN"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TOP5</a:t>
            </a:r>
            <a:endParaRPr kumimoji="0" lang="zh-CN" altLang="en-US" sz="1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4" name="表格 13"/>
          <p:cNvGraphicFramePr>
            <a:graphicFrameLocks noGrp="1"/>
          </p:cNvGraphicFramePr>
          <p:nvPr>
            <p:extLst>
              <p:ext uri="{D42A27DB-BD31-4B8C-83A1-F6EECF244321}">
                <p14:modId xmlns:p14="http://schemas.microsoft.com/office/powerpoint/2010/main" val="3533667096"/>
              </p:ext>
            </p:extLst>
          </p:nvPr>
        </p:nvGraphicFramePr>
        <p:xfrm>
          <a:off x="4759345" y="2941983"/>
          <a:ext cx="3315398" cy="2730156"/>
        </p:xfrm>
        <a:graphic>
          <a:graphicData uri="http://schemas.openxmlformats.org/drawingml/2006/table">
            <a:tbl>
              <a:tblPr firstRow="1" bandRow="1">
                <a:tableStyleId>{5C22544A-7EE6-4342-B048-85BDC9FD1C3A}</a:tableStyleId>
              </a:tblPr>
              <a:tblGrid>
                <a:gridCol w="1466561">
                  <a:extLst>
                    <a:ext uri="{9D8B030D-6E8A-4147-A177-3AD203B41FA5}">
                      <a16:colId xmlns:a16="http://schemas.microsoft.com/office/drawing/2014/main" val="20000"/>
                    </a:ext>
                  </a:extLst>
                </a:gridCol>
                <a:gridCol w="1848837">
                  <a:extLst>
                    <a:ext uri="{9D8B030D-6E8A-4147-A177-3AD203B41FA5}">
                      <a16:colId xmlns:a16="http://schemas.microsoft.com/office/drawing/2014/main" val="20001"/>
                    </a:ext>
                  </a:extLst>
                </a:gridCol>
              </a:tblGrid>
              <a:tr h="649766">
                <a:tc>
                  <a:txBody>
                    <a:bodyPr/>
                    <a:lstStyle/>
                    <a:p>
                      <a:pPr algn="ctr"/>
                      <a:r>
                        <a:rPr lang="zh-CN" altLang="en-US" sz="1600" dirty="0">
                          <a:latin typeface="微软雅黑" panose="020B0503020204020204" pitchFamily="34" charset="-122"/>
                          <a:ea typeface="微软雅黑" panose="020B0503020204020204" pitchFamily="34" charset="-122"/>
                        </a:rPr>
                        <a:t>省份</a:t>
                      </a:r>
                    </a:p>
                  </a:txBody>
                  <a:tcPr anchor="ctr"/>
                </a:tc>
                <a:tc>
                  <a:txBody>
                    <a:bodyPr/>
                    <a:lstStyle/>
                    <a:p>
                      <a:pPr algn="ctr"/>
                      <a:r>
                        <a:rPr lang="zh-CN" altLang="en-US" sz="1600" dirty="0">
                          <a:latin typeface="微软雅黑" panose="020B0503020204020204" pitchFamily="34" charset="-122"/>
                          <a:ea typeface="微软雅黑" panose="020B0503020204020204" pitchFamily="34" charset="-122"/>
                        </a:rPr>
                        <a:t>转籍比例</a:t>
                      </a:r>
                    </a:p>
                  </a:txBody>
                  <a:tcPr anchor="ctr"/>
                </a:tc>
                <a:extLst>
                  <a:ext uri="{0D108BD9-81ED-4DB2-BD59-A6C34878D82A}">
                    <a16:rowId xmlns:a16="http://schemas.microsoft.com/office/drawing/2014/main" val="10000"/>
                  </a:ext>
                </a:extLst>
              </a:tr>
              <a:tr h="41607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北京</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57.03%</a:t>
                      </a:r>
                    </a:p>
                  </a:txBody>
                  <a:tcPr marL="9525" marR="9525" marT="9525" marB="0" anchor="ctr"/>
                </a:tc>
                <a:extLst>
                  <a:ext uri="{0D108BD9-81ED-4DB2-BD59-A6C34878D82A}">
                    <a16:rowId xmlns:a16="http://schemas.microsoft.com/office/drawing/2014/main" val="10001"/>
                  </a:ext>
                </a:extLst>
              </a:tr>
              <a:tr h="41607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天津</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43.78%</a:t>
                      </a:r>
                    </a:p>
                  </a:txBody>
                  <a:tcPr marL="9525" marR="9525" marT="9525" marB="0" anchor="ctr"/>
                </a:tc>
                <a:extLst>
                  <a:ext uri="{0D108BD9-81ED-4DB2-BD59-A6C34878D82A}">
                    <a16:rowId xmlns:a16="http://schemas.microsoft.com/office/drawing/2014/main" val="10002"/>
                  </a:ext>
                </a:extLst>
              </a:tr>
              <a:tr h="41607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浙江</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40.19%</a:t>
                      </a:r>
                    </a:p>
                  </a:txBody>
                  <a:tcPr marL="9525" marR="9525" marT="9525" marB="0" anchor="ctr"/>
                </a:tc>
                <a:extLst>
                  <a:ext uri="{0D108BD9-81ED-4DB2-BD59-A6C34878D82A}">
                    <a16:rowId xmlns:a16="http://schemas.microsoft.com/office/drawing/2014/main" val="10003"/>
                  </a:ext>
                </a:extLst>
              </a:tr>
              <a:tr h="41607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四川</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38.79%</a:t>
                      </a:r>
                    </a:p>
                  </a:txBody>
                  <a:tcPr marL="9525" marR="9525" marT="9525" marB="0" anchor="ctr"/>
                </a:tc>
                <a:extLst>
                  <a:ext uri="{0D108BD9-81ED-4DB2-BD59-A6C34878D82A}">
                    <a16:rowId xmlns:a16="http://schemas.microsoft.com/office/drawing/2014/main" val="10004"/>
                  </a:ext>
                </a:extLst>
              </a:tr>
              <a:tr h="416078">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1400" b="1" i="0" u="none" strike="noStrike" kern="1200">
                          <a:solidFill>
                            <a:srgbClr val="000000"/>
                          </a:solidFill>
                          <a:effectLst/>
                          <a:latin typeface="微软雅黑" panose="020B0503020204020204" pitchFamily="34" charset="-122"/>
                          <a:ea typeface="微软雅黑" panose="020B0503020204020204" pitchFamily="34" charset="-122"/>
                          <a:cs typeface="+mn-cs"/>
                        </a:rPr>
                        <a:t>上海</a:t>
                      </a: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1400" b="1" i="0" u="none" strike="noStrike" kern="1200" dirty="0">
                          <a:solidFill>
                            <a:srgbClr val="000000"/>
                          </a:solidFill>
                          <a:effectLst/>
                          <a:latin typeface="微软雅黑" panose="020B0503020204020204" pitchFamily="34" charset="-122"/>
                          <a:ea typeface="微软雅黑" panose="020B0503020204020204" pitchFamily="34" charset="-122"/>
                          <a:cs typeface="+mn-cs"/>
                        </a:rPr>
                        <a:t>35.15%</a:t>
                      </a:r>
                    </a:p>
                  </a:txBody>
                  <a:tcPr marL="9525" marR="9525" marT="9525" marB="0" anchor="ctr"/>
                </a:tc>
                <a:extLst>
                  <a:ext uri="{0D108BD9-81ED-4DB2-BD59-A6C34878D82A}">
                    <a16:rowId xmlns:a16="http://schemas.microsoft.com/office/drawing/2014/main" val="10005"/>
                  </a:ext>
                </a:extLst>
              </a:tr>
            </a:tbl>
          </a:graphicData>
        </a:graphic>
      </p:graphicFrame>
      <p:sp>
        <p:nvSpPr>
          <p:cNvPr id="15" name="TextBox 9"/>
          <p:cNvSpPr txBox="1"/>
          <p:nvPr/>
        </p:nvSpPr>
        <p:spPr>
          <a:xfrm>
            <a:off x="5292224" y="2457451"/>
            <a:ext cx="2501539" cy="338554"/>
          </a:xfrm>
          <a:prstGeom prst="rect">
            <a:avLst/>
          </a:prstGeom>
          <a:noFill/>
        </p:spPr>
        <p:txBody>
          <a:bodyPr wrap="square" rtlCol="0">
            <a:spAutoFit/>
          </a:bodyPr>
          <a:lstStyle/>
          <a:p>
            <a:pPr lvl="0">
              <a:defRPr/>
            </a:pPr>
            <a:r>
              <a:rPr lang="zh-CN" altLang="en-US" sz="1600" b="1" dirty="0">
                <a:solidFill>
                  <a:prstClr val="black"/>
                </a:solidFill>
                <a:latin typeface="微软雅黑" panose="020B0503020204020204" pitchFamily="34" charset="-122"/>
                <a:ea typeface="微软雅黑" panose="020B0503020204020204" pitchFamily="34" charset="-122"/>
              </a:rPr>
              <a:t>一季度流通活跃</a:t>
            </a:r>
            <a:r>
              <a:rPr lang="en-US" altLang="zh-CN" sz="1600" b="1" dirty="0">
                <a:solidFill>
                  <a:prstClr val="black"/>
                </a:solidFill>
                <a:latin typeface="微软雅黑" panose="020B0503020204020204" pitchFamily="34" charset="-122"/>
                <a:ea typeface="微软雅黑" panose="020B0503020204020204" pitchFamily="34" charset="-122"/>
              </a:rPr>
              <a:t>TOP5</a:t>
            </a:r>
            <a:endParaRPr lang="zh-CN" altLang="en-US" sz="1600" b="1" dirty="0">
              <a:solidFill>
                <a:prstClr val="black"/>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93811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600" y="381000"/>
            <a:ext cx="56642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b="1" dirty="0">
                <a:latin typeface="微软雅黑" panose="020B0503020204020204" pitchFamily="34" charset="-122"/>
                <a:ea typeface="微软雅黑" panose="020B0503020204020204" pitchFamily="34" charset="-122"/>
              </a:rPr>
              <a:t>四</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2019</a:t>
            </a:r>
            <a:r>
              <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rPr>
              <a:t>年一季度转籍车辆转入地分析</a:t>
            </a:r>
          </a:p>
        </p:txBody>
      </p:sp>
      <p:grpSp>
        <p:nvGrpSpPr>
          <p:cNvPr id="14" name="组合 13"/>
          <p:cNvGrpSpPr/>
          <p:nvPr/>
        </p:nvGrpSpPr>
        <p:grpSpPr>
          <a:xfrm>
            <a:off x="5771387" y="1300412"/>
            <a:ext cx="3345025" cy="2003532"/>
            <a:chOff x="1429392" y="4061216"/>
            <a:chExt cx="3345025" cy="2003532"/>
          </a:xfrm>
        </p:grpSpPr>
        <p:graphicFrame>
          <p:nvGraphicFramePr>
            <p:cNvPr id="63" name="图示 62"/>
            <p:cNvGraphicFramePr/>
            <p:nvPr>
              <p:extLst/>
            </p:nvPr>
          </p:nvGraphicFramePr>
          <p:xfrm>
            <a:off x="1429392" y="4061216"/>
            <a:ext cx="3345025" cy="20035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5" name="浙江"/>
            <p:cNvSpPr>
              <a:spLocks/>
            </p:cNvSpPr>
            <p:nvPr/>
          </p:nvSpPr>
          <p:spPr bwMode="auto">
            <a:xfrm>
              <a:off x="2067888" y="4759142"/>
              <a:ext cx="521147" cy="539094"/>
            </a:xfrm>
            <a:custGeom>
              <a:avLst/>
              <a:gdLst>
                <a:gd name="T0" fmla="*/ 2147483646 w 1493"/>
                <a:gd name="T1" fmla="*/ 2147483646 h 1731"/>
                <a:gd name="T2" fmla="*/ 2147483646 w 1493"/>
                <a:gd name="T3" fmla="*/ 2147483646 h 1731"/>
                <a:gd name="T4" fmla="*/ 2147483646 w 1493"/>
                <a:gd name="T5" fmla="*/ 2147483646 h 1731"/>
                <a:gd name="T6" fmla="*/ 2147483646 w 1493"/>
                <a:gd name="T7" fmla="*/ 2147483646 h 1731"/>
                <a:gd name="T8" fmla="*/ 2147483646 w 1493"/>
                <a:gd name="T9" fmla="*/ 2147483646 h 1731"/>
                <a:gd name="T10" fmla="*/ 2147483646 w 1493"/>
                <a:gd name="T11" fmla="*/ 2147483646 h 1731"/>
                <a:gd name="T12" fmla="*/ 2147483646 w 1493"/>
                <a:gd name="T13" fmla="*/ 2147483646 h 1731"/>
                <a:gd name="T14" fmla="*/ 2147483646 w 1493"/>
                <a:gd name="T15" fmla="*/ 2147483646 h 1731"/>
                <a:gd name="T16" fmla="*/ 2147483646 w 1493"/>
                <a:gd name="T17" fmla="*/ 2147483646 h 1731"/>
                <a:gd name="T18" fmla="*/ 2147483646 w 1493"/>
                <a:gd name="T19" fmla="*/ 2147483646 h 1731"/>
                <a:gd name="T20" fmla="*/ 2147483646 w 1493"/>
                <a:gd name="T21" fmla="*/ 2147483646 h 1731"/>
                <a:gd name="T22" fmla="*/ 2147483646 w 1493"/>
                <a:gd name="T23" fmla="*/ 2147483646 h 1731"/>
                <a:gd name="T24" fmla="*/ 2147483646 w 1493"/>
                <a:gd name="T25" fmla="*/ 2147483646 h 1731"/>
                <a:gd name="T26" fmla="*/ 2147483646 w 1493"/>
                <a:gd name="T27" fmla="*/ 2147483646 h 1731"/>
                <a:gd name="T28" fmla="*/ 2147483646 w 1493"/>
                <a:gd name="T29" fmla="*/ 2147483646 h 1731"/>
                <a:gd name="T30" fmla="*/ 2147483646 w 1493"/>
                <a:gd name="T31" fmla="*/ 2147483646 h 1731"/>
                <a:gd name="T32" fmla="*/ 2147483646 w 1493"/>
                <a:gd name="T33" fmla="*/ 2147483646 h 1731"/>
                <a:gd name="T34" fmla="*/ 2147483646 w 1493"/>
                <a:gd name="T35" fmla="*/ 2147483646 h 1731"/>
                <a:gd name="T36" fmla="*/ 2147483646 w 1493"/>
                <a:gd name="T37" fmla="*/ 2147483646 h 1731"/>
                <a:gd name="T38" fmla="*/ 2147483646 w 1493"/>
                <a:gd name="T39" fmla="*/ 2147483646 h 1731"/>
                <a:gd name="T40" fmla="*/ 2147483646 w 1493"/>
                <a:gd name="T41" fmla="*/ 2147483646 h 1731"/>
                <a:gd name="T42" fmla="*/ 2147483646 w 1493"/>
                <a:gd name="T43" fmla="*/ 2147483646 h 1731"/>
                <a:gd name="T44" fmla="*/ 2147483646 w 1493"/>
                <a:gd name="T45" fmla="*/ 2147483646 h 1731"/>
                <a:gd name="T46" fmla="*/ 2147483646 w 1493"/>
                <a:gd name="T47" fmla="*/ 2147483646 h 1731"/>
                <a:gd name="T48" fmla="*/ 2147483646 w 1493"/>
                <a:gd name="T49" fmla="*/ 2147483646 h 1731"/>
                <a:gd name="T50" fmla="*/ 2147483646 w 1493"/>
                <a:gd name="T51" fmla="*/ 2147483646 h 1731"/>
                <a:gd name="T52" fmla="*/ 2147483646 w 1493"/>
                <a:gd name="T53" fmla="*/ 2147483646 h 1731"/>
                <a:gd name="T54" fmla="*/ 2147483646 w 1493"/>
                <a:gd name="T55" fmla="*/ 2147483646 h 1731"/>
                <a:gd name="T56" fmla="*/ 2147483646 w 1493"/>
                <a:gd name="T57" fmla="*/ 2147483646 h 1731"/>
                <a:gd name="T58" fmla="*/ 2147483646 w 1493"/>
                <a:gd name="T59" fmla="*/ 2147483646 h 1731"/>
                <a:gd name="T60" fmla="*/ 2147483646 w 1493"/>
                <a:gd name="T61" fmla="*/ 2147483646 h 1731"/>
                <a:gd name="T62" fmla="*/ 2147483646 w 1493"/>
                <a:gd name="T63" fmla="*/ 2147483646 h 1731"/>
                <a:gd name="T64" fmla="*/ 2147483646 w 1493"/>
                <a:gd name="T65" fmla="*/ 2147483646 h 1731"/>
                <a:gd name="T66" fmla="*/ 2147483646 w 1493"/>
                <a:gd name="T67" fmla="*/ 2147483646 h 1731"/>
                <a:gd name="T68" fmla="*/ 2147483646 w 1493"/>
                <a:gd name="T69" fmla="*/ 2147483646 h 1731"/>
                <a:gd name="T70" fmla="*/ 2147483646 w 1493"/>
                <a:gd name="T71" fmla="*/ 2147483646 h 1731"/>
                <a:gd name="T72" fmla="*/ 2147483646 w 1493"/>
                <a:gd name="T73" fmla="*/ 2147483646 h 1731"/>
                <a:gd name="T74" fmla="*/ 2147483646 w 1493"/>
                <a:gd name="T75" fmla="*/ 2147483646 h 1731"/>
                <a:gd name="T76" fmla="*/ 2147483646 w 1493"/>
                <a:gd name="T77" fmla="*/ 2147483646 h 1731"/>
                <a:gd name="T78" fmla="*/ 2147483646 w 1493"/>
                <a:gd name="T79" fmla="*/ 2147483646 h 1731"/>
                <a:gd name="T80" fmla="*/ 2147483646 w 1493"/>
                <a:gd name="T81" fmla="*/ 2147483646 h 1731"/>
                <a:gd name="T82" fmla="*/ 2147483646 w 1493"/>
                <a:gd name="T83" fmla="*/ 2147483646 h 1731"/>
                <a:gd name="T84" fmla="*/ 2147483646 w 1493"/>
                <a:gd name="T85" fmla="*/ 2147483646 h 1731"/>
                <a:gd name="T86" fmla="*/ 2147483646 w 1493"/>
                <a:gd name="T87" fmla="*/ 2147483646 h 1731"/>
                <a:gd name="T88" fmla="*/ 2147483646 w 1493"/>
                <a:gd name="T89" fmla="*/ 2147483646 h 1731"/>
                <a:gd name="T90" fmla="*/ 2147483646 w 1493"/>
                <a:gd name="T91" fmla="*/ 2147483646 h 1731"/>
                <a:gd name="T92" fmla="*/ 2147483646 w 1493"/>
                <a:gd name="T93" fmla="*/ 2147483646 h 1731"/>
                <a:gd name="T94" fmla="*/ 2147483646 w 1493"/>
                <a:gd name="T95" fmla="*/ 2147483646 h 1731"/>
                <a:gd name="T96" fmla="*/ 2147483646 w 1493"/>
                <a:gd name="T97" fmla="*/ 2147483646 h 1731"/>
                <a:gd name="T98" fmla="*/ 2147483646 w 1493"/>
                <a:gd name="T99" fmla="*/ 2147483646 h 1731"/>
                <a:gd name="T100" fmla="*/ 2147483646 w 1493"/>
                <a:gd name="T101" fmla="*/ 2147483646 h 1731"/>
                <a:gd name="T102" fmla="*/ 2147483646 w 1493"/>
                <a:gd name="T103" fmla="*/ 2147483646 h 1731"/>
                <a:gd name="T104" fmla="*/ 2147483646 w 1493"/>
                <a:gd name="T105" fmla="*/ 2147483646 h 1731"/>
                <a:gd name="T106" fmla="*/ 2147483646 w 1493"/>
                <a:gd name="T107" fmla="*/ 2147483646 h 1731"/>
                <a:gd name="T108" fmla="*/ 2147483646 w 1493"/>
                <a:gd name="T109" fmla="*/ 2147483646 h 1731"/>
                <a:gd name="T110" fmla="*/ 2147483646 w 1493"/>
                <a:gd name="T111" fmla="*/ 2147483646 h 1731"/>
                <a:gd name="T112" fmla="*/ 2147483646 w 1493"/>
                <a:gd name="T113" fmla="*/ 2147483646 h 1731"/>
                <a:gd name="T114" fmla="*/ 2147483646 w 1493"/>
                <a:gd name="T115" fmla="*/ 2147483646 h 1731"/>
                <a:gd name="T116" fmla="*/ 2147483646 w 1493"/>
                <a:gd name="T117" fmla="*/ 2147483646 h 1731"/>
                <a:gd name="T118" fmla="*/ 2147483646 w 1493"/>
                <a:gd name="T119" fmla="*/ 2147483646 h 1731"/>
                <a:gd name="T120" fmla="*/ 2147483646 w 1493"/>
                <a:gd name="T121" fmla="*/ 2147483646 h 1731"/>
                <a:gd name="T122" fmla="*/ 2147483646 w 1493"/>
                <a:gd name="T123" fmla="*/ 2147483646 h 173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93"/>
                <a:gd name="T187" fmla="*/ 0 h 1731"/>
                <a:gd name="T188" fmla="*/ 1493 w 1493"/>
                <a:gd name="T189" fmla="*/ 1731 h 173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6" y="1710"/>
                  </a:lnTo>
                  <a:lnTo>
                    <a:pt x="984" y="1718"/>
                  </a:lnTo>
                  <a:lnTo>
                    <a:pt x="984" y="1731"/>
                  </a:lnTo>
                  <a:close/>
                </a:path>
              </a:pathLst>
            </a:custGeom>
            <a:solidFill>
              <a:srgbClr val="BDD7EE"/>
            </a:solidFill>
            <a:ln w="3175">
              <a:solidFill>
                <a:srgbClr val="808080"/>
              </a:solidFill>
              <a:round/>
              <a:headEnd/>
              <a:tailEnd/>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浙江</a:t>
              </a:r>
            </a:p>
          </p:txBody>
        </p:sp>
      </p:grpSp>
      <p:grpSp>
        <p:nvGrpSpPr>
          <p:cNvPr id="17" name="组合 16"/>
          <p:cNvGrpSpPr/>
          <p:nvPr/>
        </p:nvGrpSpPr>
        <p:grpSpPr>
          <a:xfrm>
            <a:off x="1284707" y="3972560"/>
            <a:ext cx="3145975" cy="2003532"/>
            <a:chOff x="5039757" y="3906519"/>
            <a:chExt cx="3145975" cy="2003532"/>
          </a:xfrm>
        </p:grpSpPr>
        <p:graphicFrame>
          <p:nvGraphicFramePr>
            <p:cNvPr id="107" name="图示 106"/>
            <p:cNvGraphicFramePr/>
            <p:nvPr>
              <p:extLst/>
            </p:nvPr>
          </p:nvGraphicFramePr>
          <p:xfrm>
            <a:off x="5039757" y="3906519"/>
            <a:ext cx="3145975" cy="20035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29" name="四川"/>
            <p:cNvSpPr>
              <a:spLocks/>
            </p:cNvSpPr>
            <p:nvPr/>
          </p:nvSpPr>
          <p:spPr bwMode="auto">
            <a:xfrm>
              <a:off x="5441294" y="4632029"/>
              <a:ext cx="658458" cy="525063"/>
            </a:xfrm>
            <a:custGeom>
              <a:avLst/>
              <a:gdLst>
                <a:gd name="T0" fmla="*/ 2147483646 w 4006"/>
                <a:gd name="T1" fmla="*/ 2147483646 h 3723"/>
                <a:gd name="T2" fmla="*/ 2147483646 w 4006"/>
                <a:gd name="T3" fmla="*/ 2147483646 h 3723"/>
                <a:gd name="T4" fmla="*/ 2147483646 w 4006"/>
                <a:gd name="T5" fmla="*/ 2147483646 h 3723"/>
                <a:gd name="T6" fmla="*/ 2147483646 w 4006"/>
                <a:gd name="T7" fmla="*/ 2147483646 h 3723"/>
                <a:gd name="T8" fmla="*/ 2147483646 w 4006"/>
                <a:gd name="T9" fmla="*/ 2147483646 h 3723"/>
                <a:gd name="T10" fmla="*/ 2147483646 w 4006"/>
                <a:gd name="T11" fmla="*/ 2147483646 h 3723"/>
                <a:gd name="T12" fmla="*/ 2147483646 w 4006"/>
                <a:gd name="T13" fmla="*/ 2147483646 h 3723"/>
                <a:gd name="T14" fmla="*/ 2147483646 w 4006"/>
                <a:gd name="T15" fmla="*/ 2147483646 h 3723"/>
                <a:gd name="T16" fmla="*/ 2147483646 w 4006"/>
                <a:gd name="T17" fmla="*/ 2147483646 h 3723"/>
                <a:gd name="T18" fmla="*/ 2147483646 w 4006"/>
                <a:gd name="T19" fmla="*/ 2147483646 h 3723"/>
                <a:gd name="T20" fmla="*/ 2147483646 w 4006"/>
                <a:gd name="T21" fmla="*/ 2147483646 h 3723"/>
                <a:gd name="T22" fmla="*/ 2147483646 w 4006"/>
                <a:gd name="T23" fmla="*/ 2147483646 h 3723"/>
                <a:gd name="T24" fmla="*/ 2147483646 w 4006"/>
                <a:gd name="T25" fmla="*/ 2147483646 h 3723"/>
                <a:gd name="T26" fmla="*/ 2147483646 w 4006"/>
                <a:gd name="T27" fmla="*/ 2147483646 h 3723"/>
                <a:gd name="T28" fmla="*/ 2147483646 w 4006"/>
                <a:gd name="T29" fmla="*/ 2147483646 h 3723"/>
                <a:gd name="T30" fmla="*/ 2147483646 w 4006"/>
                <a:gd name="T31" fmla="*/ 2147483646 h 3723"/>
                <a:gd name="T32" fmla="*/ 2147483646 w 4006"/>
                <a:gd name="T33" fmla="*/ 2147483646 h 3723"/>
                <a:gd name="T34" fmla="*/ 2147483646 w 4006"/>
                <a:gd name="T35" fmla="*/ 2147483646 h 3723"/>
                <a:gd name="T36" fmla="*/ 2147483646 w 4006"/>
                <a:gd name="T37" fmla="*/ 2147483646 h 3723"/>
                <a:gd name="T38" fmla="*/ 2147483646 w 4006"/>
                <a:gd name="T39" fmla="*/ 2147483646 h 3723"/>
                <a:gd name="T40" fmla="*/ 2147483646 w 4006"/>
                <a:gd name="T41" fmla="*/ 2147483646 h 3723"/>
                <a:gd name="T42" fmla="*/ 2147483646 w 4006"/>
                <a:gd name="T43" fmla="*/ 2147483646 h 3723"/>
                <a:gd name="T44" fmla="*/ 2147483646 w 4006"/>
                <a:gd name="T45" fmla="*/ 2147483646 h 3723"/>
                <a:gd name="T46" fmla="*/ 2147483646 w 4006"/>
                <a:gd name="T47" fmla="*/ 2147483646 h 3723"/>
                <a:gd name="T48" fmla="*/ 2147483646 w 4006"/>
                <a:gd name="T49" fmla="*/ 2147483646 h 3723"/>
                <a:gd name="T50" fmla="*/ 2147483646 w 4006"/>
                <a:gd name="T51" fmla="*/ 2147483646 h 3723"/>
                <a:gd name="T52" fmla="*/ 2147483646 w 4006"/>
                <a:gd name="T53" fmla="*/ 2147483646 h 3723"/>
                <a:gd name="T54" fmla="*/ 2147483646 w 4006"/>
                <a:gd name="T55" fmla="*/ 2147483646 h 3723"/>
                <a:gd name="T56" fmla="*/ 2147483646 w 4006"/>
                <a:gd name="T57" fmla="*/ 2147483646 h 3723"/>
                <a:gd name="T58" fmla="*/ 2147483646 w 4006"/>
                <a:gd name="T59" fmla="*/ 2147483646 h 3723"/>
                <a:gd name="T60" fmla="*/ 2147483646 w 4006"/>
                <a:gd name="T61" fmla="*/ 2147483646 h 3723"/>
                <a:gd name="T62" fmla="*/ 2147483646 w 4006"/>
                <a:gd name="T63" fmla="*/ 2147483646 h 3723"/>
                <a:gd name="T64" fmla="*/ 2147483646 w 4006"/>
                <a:gd name="T65" fmla="*/ 2147483646 h 3723"/>
                <a:gd name="T66" fmla="*/ 2147483646 w 4006"/>
                <a:gd name="T67" fmla="*/ 2147483646 h 3723"/>
                <a:gd name="T68" fmla="*/ 2147483646 w 4006"/>
                <a:gd name="T69" fmla="*/ 2147483646 h 3723"/>
                <a:gd name="T70" fmla="*/ 2147483646 w 4006"/>
                <a:gd name="T71" fmla="*/ 2147483646 h 3723"/>
                <a:gd name="T72" fmla="*/ 2147483646 w 4006"/>
                <a:gd name="T73" fmla="*/ 2147483646 h 3723"/>
                <a:gd name="T74" fmla="*/ 2147483646 w 4006"/>
                <a:gd name="T75" fmla="*/ 2147483646 h 3723"/>
                <a:gd name="T76" fmla="*/ 2147483646 w 4006"/>
                <a:gd name="T77" fmla="*/ 2147483646 h 3723"/>
                <a:gd name="T78" fmla="*/ 2147483646 w 4006"/>
                <a:gd name="T79" fmla="*/ 2147483646 h 3723"/>
                <a:gd name="T80" fmla="*/ 2147483646 w 4006"/>
                <a:gd name="T81" fmla="*/ 2147483646 h 3723"/>
                <a:gd name="T82" fmla="*/ 2147483646 w 4006"/>
                <a:gd name="T83" fmla="*/ 2147483646 h 3723"/>
                <a:gd name="T84" fmla="*/ 2147483646 w 4006"/>
                <a:gd name="T85" fmla="*/ 2147483646 h 3723"/>
                <a:gd name="T86" fmla="*/ 2147483646 w 4006"/>
                <a:gd name="T87" fmla="*/ 2147483646 h 3723"/>
                <a:gd name="T88" fmla="*/ 2147483646 w 4006"/>
                <a:gd name="T89" fmla="*/ 2147483646 h 3723"/>
                <a:gd name="T90" fmla="*/ 2147483646 w 4006"/>
                <a:gd name="T91" fmla="*/ 2147483646 h 3723"/>
                <a:gd name="T92" fmla="*/ 2147483646 w 4006"/>
                <a:gd name="T93" fmla="*/ 2147483646 h 3723"/>
                <a:gd name="T94" fmla="*/ 2147483646 w 4006"/>
                <a:gd name="T95" fmla="*/ 2147483646 h 3723"/>
                <a:gd name="T96" fmla="*/ 2147483646 w 4006"/>
                <a:gd name="T97" fmla="*/ 2147483646 h 3723"/>
                <a:gd name="T98" fmla="*/ 2147483646 w 4006"/>
                <a:gd name="T99" fmla="*/ 2147483646 h 3723"/>
                <a:gd name="T100" fmla="*/ 2147483646 w 4006"/>
                <a:gd name="T101" fmla="*/ 2147483646 h 3723"/>
                <a:gd name="T102" fmla="*/ 2147483646 w 4006"/>
                <a:gd name="T103" fmla="*/ 2147483646 h 3723"/>
                <a:gd name="T104" fmla="*/ 2147483646 w 4006"/>
                <a:gd name="T105" fmla="*/ 2147483646 h 3723"/>
                <a:gd name="T106" fmla="*/ 2147483646 w 4006"/>
                <a:gd name="T107" fmla="*/ 2147483646 h 3723"/>
                <a:gd name="T108" fmla="*/ 2147483646 w 4006"/>
                <a:gd name="T109" fmla="*/ 2147483646 h 3723"/>
                <a:gd name="T110" fmla="*/ 2147483646 w 4006"/>
                <a:gd name="T111" fmla="*/ 2147483646 h 3723"/>
                <a:gd name="T112" fmla="*/ 2147483646 w 4006"/>
                <a:gd name="T113" fmla="*/ 2147483646 h 3723"/>
                <a:gd name="T114" fmla="*/ 2147483646 w 4006"/>
                <a:gd name="T115" fmla="*/ 2147483646 h 3723"/>
                <a:gd name="T116" fmla="*/ 2147483646 w 4006"/>
                <a:gd name="T117" fmla="*/ 2147483646 h 3723"/>
                <a:gd name="T118" fmla="*/ 2147483646 w 4006"/>
                <a:gd name="T119" fmla="*/ 2147483646 h 3723"/>
                <a:gd name="T120" fmla="*/ 2147483646 w 4006"/>
                <a:gd name="T121" fmla="*/ 2147483646 h 3723"/>
                <a:gd name="T122" fmla="*/ 2147483646 w 4006"/>
                <a:gd name="T123" fmla="*/ 2147483646 h 3723"/>
                <a:gd name="T124" fmla="*/ 2147483646 w 4006"/>
                <a:gd name="T125" fmla="*/ 2147483646 h 3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06"/>
                <a:gd name="T190" fmla="*/ 0 h 3723"/>
                <a:gd name="T191" fmla="*/ 4006 w 4006"/>
                <a:gd name="T192" fmla="*/ 3723 h 37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chemeClr val="accent1">
                <a:lumMod val="40000"/>
                <a:lumOff val="60000"/>
              </a:schemeClr>
            </a:solidFill>
            <a:ln w="3175">
              <a:solidFill>
                <a:srgbClr val="808080"/>
              </a:solidFill>
              <a:round/>
              <a:headEnd/>
              <a:tailEnd/>
            </a:ln>
          </p:spPr>
          <p:txBody>
            <a:bodyPr anchor="ctr"/>
            <a:lstStyle/>
            <a:p>
              <a:pPr lvl="0" algn="ctr">
                <a:defRPr/>
              </a:pPr>
              <a:r>
                <a:rPr lang="zh-CN" altLang="en-US" sz="1200" b="1" dirty="0">
                  <a:solidFill>
                    <a:prstClr val="black"/>
                  </a:solidFill>
                  <a:latin typeface="微软雅黑" panose="020B0503020204020204" pitchFamily="34" charset="-122"/>
                  <a:ea typeface="微软雅黑" panose="020B0503020204020204" pitchFamily="34" charset="-122"/>
                </a:rPr>
                <a:t>四川</a:t>
              </a:r>
              <a:endPar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6" name="组合 5"/>
          <p:cNvGrpSpPr/>
          <p:nvPr/>
        </p:nvGrpSpPr>
        <p:grpSpPr>
          <a:xfrm>
            <a:off x="592014" y="1332694"/>
            <a:ext cx="2235419" cy="2002927"/>
            <a:chOff x="2064087" y="3548673"/>
            <a:chExt cx="2235419" cy="2002927"/>
          </a:xfrm>
        </p:grpSpPr>
        <p:sp>
          <p:nvSpPr>
            <p:cNvPr id="66" name="任意多边形 65"/>
            <p:cNvSpPr/>
            <p:nvPr/>
          </p:nvSpPr>
          <p:spPr>
            <a:xfrm rot="3370477">
              <a:off x="2627607" y="4979797"/>
              <a:ext cx="587804" cy="28455"/>
            </a:xfrm>
            <a:custGeom>
              <a:avLst/>
              <a:gdLst/>
              <a:ahLst/>
              <a:cxnLst/>
              <a:rect l="0" t="0" r="0" b="0"/>
              <a:pathLst>
                <a:path>
                  <a:moveTo>
                    <a:pt x="0" y="15644"/>
                  </a:moveTo>
                  <a:lnTo>
                    <a:pt x="673798"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68" name="任意多边形 67"/>
            <p:cNvSpPr/>
            <p:nvPr/>
          </p:nvSpPr>
          <p:spPr>
            <a:xfrm rot="1739548">
              <a:off x="2785193" y="4775006"/>
              <a:ext cx="549909" cy="27296"/>
            </a:xfrm>
            <a:custGeom>
              <a:avLst/>
              <a:gdLst/>
              <a:ahLst/>
              <a:cxnLst/>
              <a:rect l="0" t="0" r="0" b="0"/>
              <a:pathLst>
                <a:path>
                  <a:moveTo>
                    <a:pt x="0" y="15644"/>
                  </a:moveTo>
                  <a:lnTo>
                    <a:pt x="604674"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6" name="任意多边形 85"/>
            <p:cNvSpPr/>
            <p:nvPr/>
          </p:nvSpPr>
          <p:spPr>
            <a:xfrm>
              <a:off x="2819649" y="4536489"/>
              <a:ext cx="551807" cy="27296"/>
            </a:xfrm>
            <a:custGeom>
              <a:avLst/>
              <a:gdLst/>
              <a:ahLst/>
              <a:cxnLst/>
              <a:rect l="0" t="0" r="0" b="0"/>
              <a:pathLst>
                <a:path>
                  <a:moveTo>
                    <a:pt x="0" y="15644"/>
                  </a:moveTo>
                  <a:lnTo>
                    <a:pt x="606760"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8" name="任意多边形 87"/>
            <p:cNvSpPr/>
            <p:nvPr/>
          </p:nvSpPr>
          <p:spPr>
            <a:xfrm rot="19860452">
              <a:off x="2785193" y="4297971"/>
              <a:ext cx="549909" cy="27296"/>
            </a:xfrm>
            <a:custGeom>
              <a:avLst/>
              <a:gdLst/>
              <a:ahLst/>
              <a:cxnLst/>
              <a:rect l="0" t="0" r="0" b="0"/>
              <a:pathLst>
                <a:path>
                  <a:moveTo>
                    <a:pt x="0" y="15644"/>
                  </a:moveTo>
                  <a:lnTo>
                    <a:pt x="604674"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9" name="任意多边形 88"/>
            <p:cNvSpPr/>
            <p:nvPr/>
          </p:nvSpPr>
          <p:spPr>
            <a:xfrm rot="18229523">
              <a:off x="2627607" y="4092021"/>
              <a:ext cx="587804" cy="28455"/>
            </a:xfrm>
            <a:custGeom>
              <a:avLst/>
              <a:gdLst/>
              <a:ahLst/>
              <a:cxnLst/>
              <a:rect l="0" t="0" r="0" b="0"/>
              <a:pathLst>
                <a:path>
                  <a:moveTo>
                    <a:pt x="0" y="15644"/>
                  </a:moveTo>
                  <a:lnTo>
                    <a:pt x="673798"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97" name="任意多边形 96"/>
            <p:cNvSpPr/>
            <p:nvPr/>
          </p:nvSpPr>
          <p:spPr>
            <a:xfrm>
              <a:off x="3012941" y="3548673"/>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lang="zh-CN" altLang="en-US" sz="900" dirty="0">
                  <a:solidFill>
                    <a:prstClr val="black"/>
                  </a:solidFill>
                  <a:latin typeface="微软雅黑" panose="020B0503020204020204" pitchFamily="34" charset="-122"/>
                  <a:ea typeface="微软雅黑" panose="020B0503020204020204" pitchFamily="34" charset="-122"/>
                </a:rPr>
                <a:t>内蒙古</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8" name="任意多边形 97"/>
            <p:cNvSpPr/>
            <p:nvPr/>
          </p:nvSpPr>
          <p:spPr>
            <a:xfrm>
              <a:off x="3405578" y="3548673"/>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28.63</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99" name="任意多边形 98"/>
            <p:cNvSpPr/>
            <p:nvPr/>
          </p:nvSpPr>
          <p:spPr>
            <a:xfrm>
              <a:off x="3278282" y="3929601"/>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marL="0" marR="0" lvl="0" indent="0" algn="ctr" defTabSz="400050" rtl="0" eaLnBrk="1" fontAlgn="auto" latinLnBrk="0" hangingPunct="1">
                <a:lnSpc>
                  <a:spcPct val="90000"/>
                </a:lnSpc>
                <a:spcBef>
                  <a:spcPct val="0"/>
                </a:spcBef>
                <a:spcAft>
                  <a:spcPct val="35000"/>
                </a:spcAft>
                <a:buClrTx/>
                <a:buSzTx/>
                <a:buFontTx/>
                <a:buNone/>
                <a:tabLst/>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辽宁</a:t>
              </a:r>
            </a:p>
          </p:txBody>
        </p:sp>
        <p:sp>
          <p:nvSpPr>
            <p:cNvPr id="100" name="任意多边形 99"/>
            <p:cNvSpPr/>
            <p:nvPr/>
          </p:nvSpPr>
          <p:spPr>
            <a:xfrm>
              <a:off x="3670918" y="3929601"/>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15.15</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1" name="任意多边形 100"/>
            <p:cNvSpPr/>
            <p:nvPr/>
          </p:nvSpPr>
          <p:spPr>
            <a:xfrm>
              <a:off x="3371457" y="4378938"/>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山东</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2" name="任意多边形 101"/>
            <p:cNvSpPr/>
            <p:nvPr/>
          </p:nvSpPr>
          <p:spPr>
            <a:xfrm>
              <a:off x="3764093" y="4378938"/>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lang="en-US" altLang="zh-CN" sz="1000" dirty="0">
                  <a:solidFill>
                    <a:prstClr val="black"/>
                  </a:solidFill>
                  <a:latin typeface="微软雅黑" panose="020B0503020204020204" pitchFamily="34" charset="-122"/>
                  <a:ea typeface="微软雅黑" panose="020B0503020204020204" pitchFamily="34" charset="-122"/>
                </a:rPr>
                <a:t>12.03</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3" name="任意多边形 102"/>
            <p:cNvSpPr/>
            <p:nvPr/>
          </p:nvSpPr>
          <p:spPr>
            <a:xfrm>
              <a:off x="3278282" y="4828273"/>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吉林</a:t>
              </a:r>
            </a:p>
          </p:txBody>
        </p:sp>
        <p:sp>
          <p:nvSpPr>
            <p:cNvPr id="104" name="任意多边形 103"/>
            <p:cNvSpPr/>
            <p:nvPr/>
          </p:nvSpPr>
          <p:spPr>
            <a:xfrm>
              <a:off x="3670918" y="4828273"/>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7.61</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5" name="任意多边形 104"/>
            <p:cNvSpPr/>
            <p:nvPr/>
          </p:nvSpPr>
          <p:spPr>
            <a:xfrm>
              <a:off x="3012941" y="5209203"/>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山西</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106" name="任意多边形 105"/>
            <p:cNvSpPr/>
            <p:nvPr/>
          </p:nvSpPr>
          <p:spPr>
            <a:xfrm>
              <a:off x="3405578" y="5209203"/>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7.59</a:t>
              </a:r>
              <a:r>
                <a:rPr kumimoji="0" lang="en-US" altLang="zh-CN"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endParaRPr>
            </a:p>
          </p:txBody>
        </p:sp>
        <p:grpSp>
          <p:nvGrpSpPr>
            <p:cNvPr id="5" name="组合 4"/>
            <p:cNvGrpSpPr/>
            <p:nvPr/>
          </p:nvGrpSpPr>
          <p:grpSpPr>
            <a:xfrm>
              <a:off x="2064087" y="4247270"/>
              <a:ext cx="730847" cy="650115"/>
              <a:chOff x="450363" y="3723472"/>
              <a:chExt cx="730847" cy="650115"/>
            </a:xfrm>
          </p:grpSpPr>
          <p:sp>
            <p:nvSpPr>
              <p:cNvPr id="46" name="吉林"/>
              <p:cNvSpPr>
                <a:spLocks/>
              </p:cNvSpPr>
              <p:nvPr/>
            </p:nvSpPr>
            <p:spPr bwMode="auto">
              <a:xfrm>
                <a:off x="450363" y="3723472"/>
                <a:ext cx="730847" cy="650115"/>
              </a:xfrm>
              <a:custGeom>
                <a:avLst/>
                <a:gdLst>
                  <a:gd name="T0" fmla="*/ 2147483646 w 3070"/>
                  <a:gd name="T1" fmla="*/ 2147483646 h 2270"/>
                  <a:gd name="T2" fmla="*/ 2147483646 w 3070"/>
                  <a:gd name="T3" fmla="*/ 2147483646 h 2270"/>
                  <a:gd name="T4" fmla="*/ 2147483646 w 3070"/>
                  <a:gd name="T5" fmla="*/ 2147483646 h 2270"/>
                  <a:gd name="T6" fmla="*/ 2147483646 w 3070"/>
                  <a:gd name="T7" fmla="*/ 2147483646 h 2270"/>
                  <a:gd name="T8" fmla="*/ 2147483646 w 3070"/>
                  <a:gd name="T9" fmla="*/ 2147483646 h 2270"/>
                  <a:gd name="T10" fmla="*/ 2147483646 w 3070"/>
                  <a:gd name="T11" fmla="*/ 2147483646 h 2270"/>
                  <a:gd name="T12" fmla="*/ 2147483646 w 3070"/>
                  <a:gd name="T13" fmla="*/ 2147483646 h 2270"/>
                  <a:gd name="T14" fmla="*/ 2147483646 w 3070"/>
                  <a:gd name="T15" fmla="*/ 2147483646 h 2270"/>
                  <a:gd name="T16" fmla="*/ 2147483646 w 3070"/>
                  <a:gd name="T17" fmla="*/ 2147483646 h 2270"/>
                  <a:gd name="T18" fmla="*/ 2147483646 w 3070"/>
                  <a:gd name="T19" fmla="*/ 2147483646 h 2270"/>
                  <a:gd name="T20" fmla="*/ 2147483646 w 3070"/>
                  <a:gd name="T21" fmla="*/ 2147483646 h 2270"/>
                  <a:gd name="T22" fmla="*/ 2147483646 w 3070"/>
                  <a:gd name="T23" fmla="*/ 2147483646 h 2270"/>
                  <a:gd name="T24" fmla="*/ 2147483646 w 3070"/>
                  <a:gd name="T25" fmla="*/ 2147483646 h 2270"/>
                  <a:gd name="T26" fmla="*/ 2147483646 w 3070"/>
                  <a:gd name="T27" fmla="*/ 2147483646 h 2270"/>
                  <a:gd name="T28" fmla="*/ 2147483646 w 3070"/>
                  <a:gd name="T29" fmla="*/ 2147483646 h 2270"/>
                  <a:gd name="T30" fmla="*/ 2147483646 w 3070"/>
                  <a:gd name="T31" fmla="*/ 2147483646 h 2270"/>
                  <a:gd name="T32" fmla="*/ 2147483646 w 3070"/>
                  <a:gd name="T33" fmla="*/ 2147483646 h 2270"/>
                  <a:gd name="T34" fmla="*/ 2147483646 w 3070"/>
                  <a:gd name="T35" fmla="*/ 2147483646 h 2270"/>
                  <a:gd name="T36" fmla="*/ 2147483646 w 3070"/>
                  <a:gd name="T37" fmla="*/ 2147483646 h 2270"/>
                  <a:gd name="T38" fmla="*/ 2147483646 w 3070"/>
                  <a:gd name="T39" fmla="*/ 2147483646 h 2270"/>
                  <a:gd name="T40" fmla="*/ 2147483646 w 3070"/>
                  <a:gd name="T41" fmla="*/ 2147483646 h 2270"/>
                  <a:gd name="T42" fmla="*/ 2147483646 w 3070"/>
                  <a:gd name="T43" fmla="*/ 2147483646 h 2270"/>
                  <a:gd name="T44" fmla="*/ 2147483646 w 3070"/>
                  <a:gd name="T45" fmla="*/ 2147483646 h 2270"/>
                  <a:gd name="T46" fmla="*/ 2147483646 w 3070"/>
                  <a:gd name="T47" fmla="*/ 2147483646 h 2270"/>
                  <a:gd name="T48" fmla="*/ 2147483646 w 3070"/>
                  <a:gd name="T49" fmla="*/ 2147483646 h 2270"/>
                  <a:gd name="T50" fmla="*/ 2147483646 w 3070"/>
                  <a:gd name="T51" fmla="*/ 2147483646 h 2270"/>
                  <a:gd name="T52" fmla="*/ 2147483646 w 3070"/>
                  <a:gd name="T53" fmla="*/ 2147483646 h 2270"/>
                  <a:gd name="T54" fmla="*/ 2147483646 w 3070"/>
                  <a:gd name="T55" fmla="*/ 2147483646 h 2270"/>
                  <a:gd name="T56" fmla="*/ 2147483646 w 3070"/>
                  <a:gd name="T57" fmla="*/ 2147483646 h 2270"/>
                  <a:gd name="T58" fmla="*/ 2147483646 w 3070"/>
                  <a:gd name="T59" fmla="*/ 2147483646 h 2270"/>
                  <a:gd name="T60" fmla="*/ 2147483646 w 3070"/>
                  <a:gd name="T61" fmla="*/ 2147483646 h 2270"/>
                  <a:gd name="T62" fmla="*/ 2147483646 w 3070"/>
                  <a:gd name="T63" fmla="*/ 2147483646 h 2270"/>
                  <a:gd name="T64" fmla="*/ 2147483646 w 3070"/>
                  <a:gd name="T65" fmla="*/ 2147483646 h 2270"/>
                  <a:gd name="T66" fmla="*/ 2147483646 w 3070"/>
                  <a:gd name="T67" fmla="*/ 2147483646 h 2270"/>
                  <a:gd name="T68" fmla="*/ 2147483646 w 3070"/>
                  <a:gd name="T69" fmla="*/ 2147483646 h 2270"/>
                  <a:gd name="T70" fmla="*/ 2147483646 w 3070"/>
                  <a:gd name="T71" fmla="*/ 2147483646 h 2270"/>
                  <a:gd name="T72" fmla="*/ 2147483646 w 3070"/>
                  <a:gd name="T73" fmla="*/ 2147483646 h 2270"/>
                  <a:gd name="T74" fmla="*/ 2147483646 w 3070"/>
                  <a:gd name="T75" fmla="*/ 2147483646 h 2270"/>
                  <a:gd name="T76" fmla="*/ 2147483646 w 3070"/>
                  <a:gd name="T77" fmla="*/ 2147483646 h 2270"/>
                  <a:gd name="T78" fmla="*/ 2147483646 w 3070"/>
                  <a:gd name="T79" fmla="*/ 2147483646 h 2270"/>
                  <a:gd name="T80" fmla="*/ 2147483646 w 3070"/>
                  <a:gd name="T81" fmla="*/ 2147483646 h 2270"/>
                  <a:gd name="T82" fmla="*/ 2147483646 w 3070"/>
                  <a:gd name="T83" fmla="*/ 2147483646 h 2270"/>
                  <a:gd name="T84" fmla="*/ 2147483646 w 3070"/>
                  <a:gd name="T85" fmla="*/ 2147483646 h 2270"/>
                  <a:gd name="T86" fmla="*/ 2147483646 w 3070"/>
                  <a:gd name="T87" fmla="*/ 2147483646 h 2270"/>
                  <a:gd name="T88" fmla="*/ 2147483646 w 3070"/>
                  <a:gd name="T89" fmla="*/ 2147483646 h 2270"/>
                  <a:gd name="T90" fmla="*/ 2147483646 w 3070"/>
                  <a:gd name="T91" fmla="*/ 2147483646 h 2270"/>
                  <a:gd name="T92" fmla="*/ 2147483646 w 3070"/>
                  <a:gd name="T93" fmla="*/ 2147483646 h 2270"/>
                  <a:gd name="T94" fmla="*/ 2147483646 w 3070"/>
                  <a:gd name="T95" fmla="*/ 2147483646 h 2270"/>
                  <a:gd name="T96" fmla="*/ 2147483646 w 3070"/>
                  <a:gd name="T97" fmla="*/ 2147483646 h 2270"/>
                  <a:gd name="T98" fmla="*/ 2147483646 w 3070"/>
                  <a:gd name="T99" fmla="*/ 2147483646 h 2270"/>
                  <a:gd name="T100" fmla="*/ 2147483646 w 3070"/>
                  <a:gd name="T101" fmla="*/ 2147483646 h 2270"/>
                  <a:gd name="T102" fmla="*/ 2147483646 w 3070"/>
                  <a:gd name="T103" fmla="*/ 2147483646 h 2270"/>
                  <a:gd name="T104" fmla="*/ 2147483646 w 3070"/>
                  <a:gd name="T105" fmla="*/ 2147483646 h 2270"/>
                  <a:gd name="T106" fmla="*/ 2147483646 w 3070"/>
                  <a:gd name="T107" fmla="*/ 2147483646 h 2270"/>
                  <a:gd name="T108" fmla="*/ 2147483646 w 3070"/>
                  <a:gd name="T109" fmla="*/ 2147483646 h 2270"/>
                  <a:gd name="T110" fmla="*/ 2147483646 w 3070"/>
                  <a:gd name="T111" fmla="*/ 2147483646 h 2270"/>
                  <a:gd name="T112" fmla="*/ 2147483646 w 3070"/>
                  <a:gd name="T113" fmla="*/ 2147483646 h 2270"/>
                  <a:gd name="T114" fmla="*/ 2147483646 w 3070"/>
                  <a:gd name="T115" fmla="*/ 2147483646 h 2270"/>
                  <a:gd name="T116" fmla="*/ 2147483646 w 3070"/>
                  <a:gd name="T117" fmla="*/ 2147483646 h 2270"/>
                  <a:gd name="T118" fmla="*/ 2147483646 w 3070"/>
                  <a:gd name="T119" fmla="*/ 2147483646 h 2270"/>
                  <a:gd name="T120" fmla="*/ 2147483646 w 3070"/>
                  <a:gd name="T121" fmla="*/ 2147483646 h 227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70"/>
                  <a:gd name="T184" fmla="*/ 0 h 2270"/>
                  <a:gd name="T185" fmla="*/ 3070 w 3070"/>
                  <a:gd name="T186" fmla="*/ 2270 h 227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chemeClr val="accent1">
                  <a:lumMod val="40000"/>
                  <a:lumOff val="60000"/>
                </a:schemeClr>
              </a:solidFill>
              <a:ln w="3175">
                <a:solidFill>
                  <a:srgbClr val="808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 name="文本框 2"/>
              <p:cNvSpPr txBox="1"/>
              <p:nvPr/>
            </p:nvSpPr>
            <p:spPr>
              <a:xfrm>
                <a:off x="580207" y="3924250"/>
                <a:ext cx="558068"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rPr>
                  <a:t>北京</a:t>
                </a:r>
              </a:p>
            </p:txBody>
          </p:sp>
        </p:grpSp>
      </p:grpSp>
      <p:grpSp>
        <p:nvGrpSpPr>
          <p:cNvPr id="10" name="组合 9"/>
          <p:cNvGrpSpPr/>
          <p:nvPr/>
        </p:nvGrpSpPr>
        <p:grpSpPr>
          <a:xfrm>
            <a:off x="5315704" y="3973165"/>
            <a:ext cx="2128195" cy="2002927"/>
            <a:chOff x="1925267" y="3821156"/>
            <a:chExt cx="2128195" cy="2002927"/>
          </a:xfrm>
        </p:grpSpPr>
        <p:sp>
          <p:nvSpPr>
            <p:cNvPr id="109" name="任意多边形 108"/>
            <p:cNvSpPr/>
            <p:nvPr/>
          </p:nvSpPr>
          <p:spPr>
            <a:xfrm rot="3370477">
              <a:off x="2381563" y="5252280"/>
              <a:ext cx="587804" cy="28455"/>
            </a:xfrm>
            <a:custGeom>
              <a:avLst/>
              <a:gdLst/>
              <a:ahLst/>
              <a:cxnLst/>
              <a:rect l="0" t="0" r="0" b="0"/>
              <a:pathLst>
                <a:path>
                  <a:moveTo>
                    <a:pt x="0" y="15644"/>
                  </a:moveTo>
                  <a:lnTo>
                    <a:pt x="673798"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0" name="任意多边形 109"/>
            <p:cNvSpPr/>
            <p:nvPr/>
          </p:nvSpPr>
          <p:spPr>
            <a:xfrm rot="1739548">
              <a:off x="2539149" y="5047489"/>
              <a:ext cx="549909" cy="27296"/>
            </a:xfrm>
            <a:custGeom>
              <a:avLst/>
              <a:gdLst/>
              <a:ahLst/>
              <a:cxnLst/>
              <a:rect l="0" t="0" r="0" b="0"/>
              <a:pathLst>
                <a:path>
                  <a:moveTo>
                    <a:pt x="0" y="15644"/>
                  </a:moveTo>
                  <a:lnTo>
                    <a:pt x="604674"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1" name="任意多边形 110"/>
            <p:cNvSpPr/>
            <p:nvPr/>
          </p:nvSpPr>
          <p:spPr>
            <a:xfrm>
              <a:off x="2573605" y="4808972"/>
              <a:ext cx="551807" cy="27296"/>
            </a:xfrm>
            <a:custGeom>
              <a:avLst/>
              <a:gdLst/>
              <a:ahLst/>
              <a:cxnLst/>
              <a:rect l="0" t="0" r="0" b="0"/>
              <a:pathLst>
                <a:path>
                  <a:moveTo>
                    <a:pt x="0" y="15644"/>
                  </a:moveTo>
                  <a:lnTo>
                    <a:pt x="606760"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2" name="任意多边形 111"/>
            <p:cNvSpPr/>
            <p:nvPr/>
          </p:nvSpPr>
          <p:spPr>
            <a:xfrm rot="19860452">
              <a:off x="2539149" y="4570454"/>
              <a:ext cx="549909" cy="27296"/>
            </a:xfrm>
            <a:custGeom>
              <a:avLst/>
              <a:gdLst/>
              <a:ahLst/>
              <a:cxnLst/>
              <a:rect l="0" t="0" r="0" b="0"/>
              <a:pathLst>
                <a:path>
                  <a:moveTo>
                    <a:pt x="0" y="15644"/>
                  </a:moveTo>
                  <a:lnTo>
                    <a:pt x="604674"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3" name="任意多边形 112"/>
            <p:cNvSpPr/>
            <p:nvPr/>
          </p:nvSpPr>
          <p:spPr>
            <a:xfrm rot="18229523">
              <a:off x="2381563" y="4364504"/>
              <a:ext cx="587804" cy="28455"/>
            </a:xfrm>
            <a:custGeom>
              <a:avLst/>
              <a:gdLst/>
              <a:ahLst/>
              <a:cxnLst/>
              <a:rect l="0" t="0" r="0" b="0"/>
              <a:pathLst>
                <a:path>
                  <a:moveTo>
                    <a:pt x="0" y="15644"/>
                  </a:moveTo>
                  <a:lnTo>
                    <a:pt x="673798" y="1564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14" name="椭圆 113"/>
            <p:cNvSpPr/>
            <p:nvPr/>
          </p:nvSpPr>
          <p:spPr>
            <a:xfrm>
              <a:off x="2067937" y="4537288"/>
              <a:ext cx="594904" cy="570663"/>
            </a:xfrm>
            <a:prstGeom prst="ellipse">
              <a:avLst/>
            </a:prstGeom>
            <a:no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15" name="任意多边形 114"/>
            <p:cNvSpPr/>
            <p:nvPr/>
          </p:nvSpPr>
          <p:spPr>
            <a:xfrm>
              <a:off x="2766897" y="3821156"/>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山东</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6" name="任意多边形 115"/>
            <p:cNvSpPr/>
            <p:nvPr/>
          </p:nvSpPr>
          <p:spPr>
            <a:xfrm>
              <a:off x="3159534" y="3821156"/>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lang="en-US" altLang="zh-CN" sz="1000" dirty="0">
                  <a:solidFill>
                    <a:prstClr val="black"/>
                  </a:solidFill>
                  <a:latin typeface="微软雅黑" panose="020B0503020204020204" pitchFamily="34" charset="-122"/>
                  <a:ea typeface="微软雅黑" panose="020B0503020204020204" pitchFamily="34" charset="-122"/>
                </a:rPr>
                <a:t>20.8</a:t>
              </a: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7" name="任意多边形 116"/>
            <p:cNvSpPr/>
            <p:nvPr/>
          </p:nvSpPr>
          <p:spPr>
            <a:xfrm>
              <a:off x="3032238" y="4202084"/>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安徽</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8" name="任意多边形 117"/>
            <p:cNvSpPr/>
            <p:nvPr/>
          </p:nvSpPr>
          <p:spPr>
            <a:xfrm>
              <a:off x="3424874" y="4202084"/>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14.83%</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19" name="任意多边形 118"/>
            <p:cNvSpPr/>
            <p:nvPr/>
          </p:nvSpPr>
          <p:spPr>
            <a:xfrm>
              <a:off x="3125413" y="4651421"/>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浙江</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0" name="任意多边形 119"/>
            <p:cNvSpPr/>
            <p:nvPr/>
          </p:nvSpPr>
          <p:spPr>
            <a:xfrm>
              <a:off x="3518049" y="4651421"/>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9.38%</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1" name="任意多边形 120"/>
            <p:cNvSpPr/>
            <p:nvPr/>
          </p:nvSpPr>
          <p:spPr>
            <a:xfrm>
              <a:off x="3032238" y="5100756"/>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江苏</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2" name="任意多边形 121"/>
            <p:cNvSpPr/>
            <p:nvPr/>
          </p:nvSpPr>
          <p:spPr>
            <a:xfrm>
              <a:off x="3424874" y="5100756"/>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8.3%</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3" name="任意多边形 122"/>
            <p:cNvSpPr/>
            <p:nvPr/>
          </p:nvSpPr>
          <p:spPr>
            <a:xfrm>
              <a:off x="2766897" y="5481686"/>
              <a:ext cx="356942" cy="342397"/>
            </a:xfrm>
            <a:custGeom>
              <a:avLst/>
              <a:gdLst>
                <a:gd name="connsiteX0" fmla="*/ 0 w 392489"/>
                <a:gd name="connsiteY0" fmla="*/ 196245 h 392489"/>
                <a:gd name="connsiteX1" fmla="*/ 196245 w 392489"/>
                <a:gd name="connsiteY1" fmla="*/ 0 h 392489"/>
                <a:gd name="connsiteX2" fmla="*/ 392490 w 392489"/>
                <a:gd name="connsiteY2" fmla="*/ 196245 h 392489"/>
                <a:gd name="connsiteX3" fmla="*/ 196245 w 392489"/>
                <a:gd name="connsiteY3" fmla="*/ 392490 h 392489"/>
                <a:gd name="connsiteX4" fmla="*/ 0 w 392489"/>
                <a:gd name="connsiteY4" fmla="*/ 196245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2489" h="392489">
                  <a:moveTo>
                    <a:pt x="0" y="196245"/>
                  </a:moveTo>
                  <a:cubicBezTo>
                    <a:pt x="0" y="87862"/>
                    <a:pt x="87862" y="0"/>
                    <a:pt x="196245" y="0"/>
                  </a:cubicBezTo>
                  <a:cubicBezTo>
                    <a:pt x="304628" y="0"/>
                    <a:pt x="392490" y="87862"/>
                    <a:pt x="392490" y="196245"/>
                  </a:cubicBezTo>
                  <a:cubicBezTo>
                    <a:pt x="392490" y="304628"/>
                    <a:pt x="304628" y="392490"/>
                    <a:pt x="196245" y="392490"/>
                  </a:cubicBezTo>
                  <a:cubicBezTo>
                    <a:pt x="87862" y="392490"/>
                    <a:pt x="0" y="304628"/>
                    <a:pt x="0" y="196245"/>
                  </a:cubicBezTo>
                  <a:close/>
                </a:path>
              </a:pathLst>
            </a:custGeom>
            <a:solidFill>
              <a:schemeClr val="accent1">
                <a:lumMod val="40000"/>
                <a:lumOff val="6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63194" tIns="63194" rIns="63194" bIns="63194" numCol="1" spcCol="1270" anchor="ctr" anchorCtr="0">
              <a:noAutofit/>
            </a:bodyPr>
            <a:lstStyle/>
            <a:p>
              <a:pPr lvl="0" algn="ctr" defTabSz="400050">
                <a:lnSpc>
                  <a:spcPct val="90000"/>
                </a:lnSpc>
                <a:spcBef>
                  <a:spcPct val="0"/>
                </a:spcBef>
                <a:spcAft>
                  <a:spcPct val="35000"/>
                </a:spcAft>
                <a:defRPr/>
              </a:pPr>
              <a:r>
                <a:rPr lang="zh-CN" altLang="en-US" sz="900" dirty="0">
                  <a:solidFill>
                    <a:prstClr val="black"/>
                  </a:solidFill>
                  <a:latin typeface="微软雅黑" panose="020B0503020204020204" pitchFamily="34" charset="-122"/>
                  <a:ea typeface="微软雅黑" panose="020B0503020204020204" pitchFamily="34" charset="-122"/>
                </a:rPr>
                <a:t>河南</a:t>
              </a:r>
              <a:endParaRPr kumimoji="0" lang="zh-CN" altLang="en-US" sz="9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124" name="任意多边形 123"/>
            <p:cNvSpPr/>
            <p:nvPr/>
          </p:nvSpPr>
          <p:spPr>
            <a:xfrm>
              <a:off x="3159534" y="5481686"/>
              <a:ext cx="535413" cy="342397"/>
            </a:xfrm>
            <a:custGeom>
              <a:avLst/>
              <a:gdLst>
                <a:gd name="connsiteX0" fmla="*/ 0 w 588734"/>
                <a:gd name="connsiteY0" fmla="*/ 0 h 392489"/>
                <a:gd name="connsiteX1" fmla="*/ 588734 w 588734"/>
                <a:gd name="connsiteY1" fmla="*/ 0 h 392489"/>
                <a:gd name="connsiteX2" fmla="*/ 588734 w 588734"/>
                <a:gd name="connsiteY2" fmla="*/ 392489 h 392489"/>
                <a:gd name="connsiteX3" fmla="*/ 0 w 588734"/>
                <a:gd name="connsiteY3" fmla="*/ 392489 h 392489"/>
                <a:gd name="connsiteX4" fmla="*/ 0 w 588734"/>
                <a:gd name="connsiteY4" fmla="*/ 0 h 3924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8734" h="392489">
                  <a:moveTo>
                    <a:pt x="0" y="0"/>
                  </a:moveTo>
                  <a:lnTo>
                    <a:pt x="588734" y="0"/>
                  </a:lnTo>
                  <a:lnTo>
                    <a:pt x="588734" y="392489"/>
                  </a:lnTo>
                  <a:lnTo>
                    <a:pt x="0" y="392489"/>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57150" marR="0" lvl="1" indent="-57150" algn="l" defTabSz="444500" rtl="0" eaLnBrk="1" fontAlgn="auto" latinLnBrk="0" hangingPunct="1">
                <a:lnSpc>
                  <a:spcPct val="90000"/>
                </a:lnSpc>
                <a:spcBef>
                  <a:spcPct val="0"/>
                </a:spcBef>
                <a:spcAft>
                  <a:spcPct val="15000"/>
                </a:spcAft>
                <a:buClrTx/>
                <a:buSzTx/>
                <a:buFontTx/>
                <a:buChar char="••"/>
                <a:tabLst/>
                <a:defRPr/>
              </a:pPr>
              <a:r>
                <a:rPr kumimoji="0" lang="en-US" altLang="zh-CN"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7.98%</a:t>
              </a:r>
              <a:endParaRPr kumimoji="0" lang="zh-CN" altLang="en-US" sz="10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nvGrpSpPr>
            <p:cNvPr id="8" name="组合 7"/>
            <p:cNvGrpSpPr/>
            <p:nvPr/>
          </p:nvGrpSpPr>
          <p:grpSpPr>
            <a:xfrm>
              <a:off x="1925267" y="4473108"/>
              <a:ext cx="636002" cy="557789"/>
              <a:chOff x="1243887" y="4456643"/>
              <a:chExt cx="636002" cy="557789"/>
            </a:xfrm>
          </p:grpSpPr>
          <p:sp>
            <p:nvSpPr>
              <p:cNvPr id="47" name="安徽"/>
              <p:cNvSpPr>
                <a:spLocks/>
              </p:cNvSpPr>
              <p:nvPr/>
            </p:nvSpPr>
            <p:spPr bwMode="auto">
              <a:xfrm>
                <a:off x="1243887" y="4456643"/>
                <a:ext cx="636002" cy="557789"/>
              </a:xfrm>
              <a:custGeom>
                <a:avLst/>
                <a:gdLst>
                  <a:gd name="T0" fmla="*/ 2147483646 w 1769"/>
                  <a:gd name="T1" fmla="*/ 2147483646 h 2242"/>
                  <a:gd name="T2" fmla="*/ 2147483646 w 1769"/>
                  <a:gd name="T3" fmla="*/ 2147483646 h 2242"/>
                  <a:gd name="T4" fmla="*/ 2147483646 w 1769"/>
                  <a:gd name="T5" fmla="*/ 2147483646 h 2242"/>
                  <a:gd name="T6" fmla="*/ 2147483646 w 1769"/>
                  <a:gd name="T7" fmla="*/ 2147483646 h 2242"/>
                  <a:gd name="T8" fmla="*/ 2147483646 w 1769"/>
                  <a:gd name="T9" fmla="*/ 2147483646 h 2242"/>
                  <a:gd name="T10" fmla="*/ 2147483646 w 1769"/>
                  <a:gd name="T11" fmla="*/ 2147483646 h 2242"/>
                  <a:gd name="T12" fmla="*/ 2147483646 w 1769"/>
                  <a:gd name="T13" fmla="*/ 2147483646 h 2242"/>
                  <a:gd name="T14" fmla="*/ 2147483646 w 1769"/>
                  <a:gd name="T15" fmla="*/ 2147483646 h 2242"/>
                  <a:gd name="T16" fmla="*/ 2147483646 w 1769"/>
                  <a:gd name="T17" fmla="*/ 2147483646 h 2242"/>
                  <a:gd name="T18" fmla="*/ 2147483646 w 1769"/>
                  <a:gd name="T19" fmla="*/ 2147483646 h 2242"/>
                  <a:gd name="T20" fmla="*/ 2147483646 w 1769"/>
                  <a:gd name="T21" fmla="*/ 2147483646 h 2242"/>
                  <a:gd name="T22" fmla="*/ 2147483646 w 1769"/>
                  <a:gd name="T23" fmla="*/ 2147483646 h 2242"/>
                  <a:gd name="T24" fmla="*/ 2147483646 w 1769"/>
                  <a:gd name="T25" fmla="*/ 2147483646 h 2242"/>
                  <a:gd name="T26" fmla="*/ 2147483646 w 1769"/>
                  <a:gd name="T27" fmla="*/ 2147483646 h 2242"/>
                  <a:gd name="T28" fmla="*/ 2147483646 w 1769"/>
                  <a:gd name="T29" fmla="*/ 2147483646 h 2242"/>
                  <a:gd name="T30" fmla="*/ 2147483646 w 1769"/>
                  <a:gd name="T31" fmla="*/ 2147483646 h 2242"/>
                  <a:gd name="T32" fmla="*/ 2147483646 w 1769"/>
                  <a:gd name="T33" fmla="*/ 2147483646 h 2242"/>
                  <a:gd name="T34" fmla="*/ 2147483646 w 1769"/>
                  <a:gd name="T35" fmla="*/ 2147483646 h 2242"/>
                  <a:gd name="T36" fmla="*/ 2147483646 w 1769"/>
                  <a:gd name="T37" fmla="*/ 2147483646 h 2242"/>
                  <a:gd name="T38" fmla="*/ 2147483646 w 1769"/>
                  <a:gd name="T39" fmla="*/ 2147483646 h 2242"/>
                  <a:gd name="T40" fmla="*/ 2147483646 w 1769"/>
                  <a:gd name="T41" fmla="*/ 2147483646 h 2242"/>
                  <a:gd name="T42" fmla="*/ 2147483646 w 1769"/>
                  <a:gd name="T43" fmla="*/ 0 h 2242"/>
                  <a:gd name="T44" fmla="*/ 2147483646 w 1769"/>
                  <a:gd name="T45" fmla="*/ 2147483646 h 2242"/>
                  <a:gd name="T46" fmla="*/ 2147483646 w 1769"/>
                  <a:gd name="T47" fmla="*/ 2147483646 h 2242"/>
                  <a:gd name="T48" fmla="*/ 2147483646 w 1769"/>
                  <a:gd name="T49" fmla="*/ 2147483646 h 2242"/>
                  <a:gd name="T50" fmla="*/ 2147483646 w 1769"/>
                  <a:gd name="T51" fmla="*/ 2147483646 h 2242"/>
                  <a:gd name="T52" fmla="*/ 2147483646 w 1769"/>
                  <a:gd name="T53" fmla="*/ 2147483646 h 2242"/>
                  <a:gd name="T54" fmla="*/ 2147483646 w 1769"/>
                  <a:gd name="T55" fmla="*/ 2147483646 h 2242"/>
                  <a:gd name="T56" fmla="*/ 2147483646 w 1769"/>
                  <a:gd name="T57" fmla="*/ 2147483646 h 2242"/>
                  <a:gd name="T58" fmla="*/ 2147483646 w 1769"/>
                  <a:gd name="T59" fmla="*/ 2147483646 h 2242"/>
                  <a:gd name="T60" fmla="*/ 2147483646 w 1769"/>
                  <a:gd name="T61" fmla="*/ 2147483646 h 2242"/>
                  <a:gd name="T62" fmla="*/ 2147483646 w 1769"/>
                  <a:gd name="T63" fmla="*/ 2147483646 h 2242"/>
                  <a:gd name="T64" fmla="*/ 2147483646 w 1769"/>
                  <a:gd name="T65" fmla="*/ 2147483646 h 2242"/>
                  <a:gd name="T66" fmla="*/ 2147483646 w 1769"/>
                  <a:gd name="T67" fmla="*/ 2147483646 h 2242"/>
                  <a:gd name="T68" fmla="*/ 2147483646 w 1769"/>
                  <a:gd name="T69" fmla="*/ 2147483646 h 2242"/>
                  <a:gd name="T70" fmla="*/ 2147483646 w 1769"/>
                  <a:gd name="T71" fmla="*/ 2147483646 h 2242"/>
                  <a:gd name="T72" fmla="*/ 2147483646 w 1769"/>
                  <a:gd name="T73" fmla="*/ 2147483646 h 2242"/>
                  <a:gd name="T74" fmla="*/ 2147483646 w 1769"/>
                  <a:gd name="T75" fmla="*/ 2147483646 h 2242"/>
                  <a:gd name="T76" fmla="*/ 2147483646 w 1769"/>
                  <a:gd name="T77" fmla="*/ 2147483646 h 2242"/>
                  <a:gd name="T78" fmla="*/ 2147483646 w 1769"/>
                  <a:gd name="T79" fmla="*/ 2147483646 h 2242"/>
                  <a:gd name="T80" fmla="*/ 2147483646 w 1769"/>
                  <a:gd name="T81" fmla="*/ 2147483646 h 2242"/>
                  <a:gd name="T82" fmla="*/ 2147483646 w 1769"/>
                  <a:gd name="T83" fmla="*/ 2147483646 h 2242"/>
                  <a:gd name="T84" fmla="*/ 2147483646 w 1769"/>
                  <a:gd name="T85" fmla="*/ 2147483646 h 2242"/>
                  <a:gd name="T86" fmla="*/ 2147483646 w 1769"/>
                  <a:gd name="T87" fmla="*/ 2147483646 h 2242"/>
                  <a:gd name="T88" fmla="*/ 2147483646 w 1769"/>
                  <a:gd name="T89" fmla="*/ 2147483646 h 2242"/>
                  <a:gd name="T90" fmla="*/ 2147483646 w 1769"/>
                  <a:gd name="T91" fmla="*/ 2147483646 h 2242"/>
                  <a:gd name="T92" fmla="*/ 2147483646 w 1769"/>
                  <a:gd name="T93" fmla="*/ 2147483646 h 2242"/>
                  <a:gd name="T94" fmla="*/ 2147483646 w 1769"/>
                  <a:gd name="T95" fmla="*/ 2147483646 h 2242"/>
                  <a:gd name="T96" fmla="*/ 2147483646 w 1769"/>
                  <a:gd name="T97" fmla="*/ 2147483646 h 2242"/>
                  <a:gd name="T98" fmla="*/ 2147483646 w 1769"/>
                  <a:gd name="T99" fmla="*/ 2147483646 h 2242"/>
                  <a:gd name="T100" fmla="*/ 2147483646 w 1769"/>
                  <a:gd name="T101" fmla="*/ 2147483646 h 2242"/>
                  <a:gd name="T102" fmla="*/ 2147483646 w 1769"/>
                  <a:gd name="T103" fmla="*/ 2147483646 h 2242"/>
                  <a:gd name="T104" fmla="*/ 2147483646 w 1769"/>
                  <a:gd name="T105" fmla="*/ 2147483646 h 2242"/>
                  <a:gd name="T106" fmla="*/ 2147483646 w 1769"/>
                  <a:gd name="T107" fmla="*/ 2147483646 h 2242"/>
                  <a:gd name="T108" fmla="*/ 2147483646 w 1769"/>
                  <a:gd name="T109" fmla="*/ 2147483646 h 2242"/>
                  <a:gd name="T110" fmla="*/ 2147483646 w 1769"/>
                  <a:gd name="T111" fmla="*/ 2147483646 h 2242"/>
                  <a:gd name="T112" fmla="*/ 2147483646 w 1769"/>
                  <a:gd name="T113" fmla="*/ 2147483646 h 2242"/>
                  <a:gd name="T114" fmla="*/ 2147483646 w 1769"/>
                  <a:gd name="T115" fmla="*/ 2147483646 h 2242"/>
                  <a:gd name="T116" fmla="*/ 2147483646 w 1769"/>
                  <a:gd name="T117" fmla="*/ 2147483646 h 2242"/>
                  <a:gd name="T118" fmla="*/ 2147483646 w 1769"/>
                  <a:gd name="T119" fmla="*/ 2147483646 h 2242"/>
                  <a:gd name="T120" fmla="*/ 2147483646 w 1769"/>
                  <a:gd name="T121" fmla="*/ 2147483646 h 224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769"/>
                  <a:gd name="T184" fmla="*/ 0 h 2242"/>
                  <a:gd name="T185" fmla="*/ 1769 w 1769"/>
                  <a:gd name="T186" fmla="*/ 2242 h 224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accent1">
                  <a:lumMod val="40000"/>
                  <a:lumOff val="60000"/>
                </a:schemeClr>
              </a:solidFill>
              <a:ln w="3175">
                <a:solidFill>
                  <a:srgbClr val="808080"/>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 name="文本框 6"/>
              <p:cNvSpPr txBox="1"/>
              <p:nvPr/>
            </p:nvSpPr>
            <p:spPr>
              <a:xfrm>
                <a:off x="1270146" y="4638931"/>
                <a:ext cx="570560" cy="276999"/>
              </a:xfrm>
              <a:prstGeom prst="rect">
                <a:avLst/>
              </a:prstGeom>
              <a:noFill/>
            </p:spPr>
            <p:txBody>
              <a:bodyPr wrap="square" rtlCol="0">
                <a:spAutoFit/>
              </a:bodyPr>
              <a:lstStyle/>
              <a:p>
                <a:pPr lvl="0" algn="ctr">
                  <a:defRPr/>
                </a:pPr>
                <a:r>
                  <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上海</a:t>
                </a:r>
              </a:p>
            </p:txBody>
          </p:sp>
        </p:grpSp>
      </p:grpSp>
      <p:grpSp>
        <p:nvGrpSpPr>
          <p:cNvPr id="15" name="组合 14"/>
          <p:cNvGrpSpPr/>
          <p:nvPr/>
        </p:nvGrpSpPr>
        <p:grpSpPr>
          <a:xfrm>
            <a:off x="3000431" y="1308816"/>
            <a:ext cx="3285252" cy="2003532"/>
            <a:chOff x="6082232" y="1272571"/>
            <a:chExt cx="3285252" cy="2003532"/>
          </a:xfrm>
        </p:grpSpPr>
        <p:graphicFrame>
          <p:nvGraphicFramePr>
            <p:cNvPr id="128" name="图示 127"/>
            <p:cNvGraphicFramePr/>
            <p:nvPr>
              <p:extLst/>
            </p:nvPr>
          </p:nvGraphicFramePr>
          <p:xfrm>
            <a:off x="6082232" y="1272571"/>
            <a:ext cx="3285252" cy="2003532"/>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27" name="北京"/>
            <p:cNvSpPr/>
            <p:nvPr/>
          </p:nvSpPr>
          <p:spPr bwMode="auto">
            <a:xfrm>
              <a:off x="6635389" y="1956515"/>
              <a:ext cx="596995" cy="702873"/>
            </a:xfrm>
            <a:custGeom>
              <a:avLst/>
              <a:gdLst>
                <a:gd name="T0" fmla="*/ 1955697307 w 636"/>
                <a:gd name="T1" fmla="*/ 2147483646 h 711"/>
                <a:gd name="T2" fmla="*/ 2081164546 w 636"/>
                <a:gd name="T3" fmla="*/ 2147483646 h 711"/>
                <a:gd name="T4" fmla="*/ 2147483646 w 636"/>
                <a:gd name="T5" fmla="*/ 2147483646 h 711"/>
                <a:gd name="T6" fmla="*/ 2147483646 w 636"/>
                <a:gd name="T7" fmla="*/ 2147483646 h 711"/>
                <a:gd name="T8" fmla="*/ 2147483646 w 636"/>
                <a:gd name="T9" fmla="*/ 2147483646 h 711"/>
                <a:gd name="T10" fmla="*/ 2147483646 w 636"/>
                <a:gd name="T11" fmla="*/ 2147483646 h 711"/>
                <a:gd name="T12" fmla="*/ 2147483646 w 636"/>
                <a:gd name="T13" fmla="*/ 2147483646 h 711"/>
                <a:gd name="T14" fmla="*/ 2147483646 w 636"/>
                <a:gd name="T15" fmla="*/ 2147483646 h 711"/>
                <a:gd name="T16" fmla="*/ 2147483646 w 636"/>
                <a:gd name="T17" fmla="*/ 2147483646 h 711"/>
                <a:gd name="T18" fmla="*/ 2147483646 w 636"/>
                <a:gd name="T19" fmla="*/ 2147483646 h 711"/>
                <a:gd name="T20" fmla="*/ 2147483646 w 636"/>
                <a:gd name="T21" fmla="*/ 2147483646 h 711"/>
                <a:gd name="T22" fmla="*/ 2147483646 w 636"/>
                <a:gd name="T23" fmla="*/ 2147483646 h 711"/>
                <a:gd name="T24" fmla="*/ 2147483646 w 636"/>
                <a:gd name="T25" fmla="*/ 2147483646 h 711"/>
                <a:gd name="T26" fmla="*/ 2147483646 w 636"/>
                <a:gd name="T27" fmla="*/ 2147483646 h 711"/>
                <a:gd name="T28" fmla="*/ 2147483646 w 636"/>
                <a:gd name="T29" fmla="*/ 2147483646 h 711"/>
                <a:gd name="T30" fmla="*/ 2147483646 w 636"/>
                <a:gd name="T31" fmla="*/ 2147483646 h 711"/>
                <a:gd name="T32" fmla="*/ 2147483646 w 636"/>
                <a:gd name="T33" fmla="*/ 2147483646 h 711"/>
                <a:gd name="T34" fmla="*/ 2147483646 w 636"/>
                <a:gd name="T35" fmla="*/ 2147483646 h 711"/>
                <a:gd name="T36" fmla="*/ 2147483646 w 636"/>
                <a:gd name="T37" fmla="*/ 2147483646 h 711"/>
                <a:gd name="T38" fmla="*/ 2147483646 w 636"/>
                <a:gd name="T39" fmla="*/ 2147483646 h 711"/>
                <a:gd name="T40" fmla="*/ 2147483646 w 636"/>
                <a:gd name="T41" fmla="*/ 2012369658 h 711"/>
                <a:gd name="T42" fmla="*/ 2147483646 w 636"/>
                <a:gd name="T43" fmla="*/ 2044835641 h 711"/>
                <a:gd name="T44" fmla="*/ 2147483646 w 636"/>
                <a:gd name="T45" fmla="*/ 1785188160 h 711"/>
                <a:gd name="T46" fmla="*/ 2147483646 w 636"/>
                <a:gd name="T47" fmla="*/ 1614781690 h 711"/>
                <a:gd name="T48" fmla="*/ 2147483646 w 636"/>
                <a:gd name="T49" fmla="*/ 1574199161 h 711"/>
                <a:gd name="T50" fmla="*/ 2147483646 w 636"/>
                <a:gd name="T51" fmla="*/ 1306435134 h 711"/>
                <a:gd name="T52" fmla="*/ 2147483646 w 636"/>
                <a:gd name="T53" fmla="*/ 1192844285 h 711"/>
                <a:gd name="T54" fmla="*/ 2147483646 w 636"/>
                <a:gd name="T55" fmla="*/ 1152261756 h 711"/>
                <a:gd name="T56" fmla="*/ 2147483646 w 636"/>
                <a:gd name="T57" fmla="*/ 754633598 h 711"/>
                <a:gd name="T58" fmla="*/ 2147483646 w 636"/>
                <a:gd name="T59" fmla="*/ 397628158 h 711"/>
                <a:gd name="T60" fmla="*/ 2147483646 w 636"/>
                <a:gd name="T61" fmla="*/ 24349437 h 711"/>
                <a:gd name="T62" fmla="*/ 2147483646 w 636"/>
                <a:gd name="T63" fmla="*/ 24349437 h 711"/>
                <a:gd name="T64" fmla="*/ 2147483646 w 636"/>
                <a:gd name="T65" fmla="*/ 227221889 h 711"/>
                <a:gd name="T66" fmla="*/ 2147483646 w 636"/>
                <a:gd name="T67" fmla="*/ 275880573 h 711"/>
                <a:gd name="T68" fmla="*/ 2147483646 w 636"/>
                <a:gd name="T69" fmla="*/ 413820859 h 711"/>
                <a:gd name="T70" fmla="*/ 2125438213 w 636"/>
                <a:gd name="T71" fmla="*/ 511219008 h 711"/>
                <a:gd name="T72" fmla="*/ 1963051071 w 636"/>
                <a:gd name="T73" fmla="*/ 584227128 h 711"/>
                <a:gd name="T74" fmla="*/ 2147483646 w 636"/>
                <a:gd name="T75" fmla="*/ 876381184 h 711"/>
                <a:gd name="T76" fmla="*/ 2147483646 w 636"/>
                <a:gd name="T77" fmla="*/ 1046747062 h 711"/>
                <a:gd name="T78" fmla="*/ 1859758437 w 636"/>
                <a:gd name="T79" fmla="*/ 1127912320 h 711"/>
                <a:gd name="T80" fmla="*/ 1719545899 w 636"/>
                <a:gd name="T81" fmla="*/ 1062980153 h 711"/>
                <a:gd name="T82" fmla="*/ 1594078660 w 636"/>
                <a:gd name="T83" fmla="*/ 1403792892 h 711"/>
                <a:gd name="T84" fmla="*/ 1298870515 w 636"/>
                <a:gd name="T85" fmla="*/ 1760838522 h 711"/>
                <a:gd name="T86" fmla="*/ 1062719107 w 636"/>
                <a:gd name="T87" fmla="*/ 1695906557 h 711"/>
                <a:gd name="T88" fmla="*/ 782294031 w 636"/>
                <a:gd name="T89" fmla="*/ 1842003579 h 711"/>
                <a:gd name="T90" fmla="*/ 664180556 w 636"/>
                <a:gd name="T91" fmla="*/ 2147483646 h 711"/>
                <a:gd name="T92" fmla="*/ 1011053904 w 636"/>
                <a:gd name="T93" fmla="*/ 2147483646 h 711"/>
                <a:gd name="T94" fmla="*/ 1070110641 w 636"/>
                <a:gd name="T95" fmla="*/ 2147483646 h 711"/>
                <a:gd name="T96" fmla="*/ 848704532 w 636"/>
                <a:gd name="T97" fmla="*/ 2147483646 h 711"/>
                <a:gd name="T98" fmla="*/ 464949052 w 636"/>
                <a:gd name="T99" fmla="*/ 2147483646 h 711"/>
                <a:gd name="T100" fmla="*/ 0 w 636"/>
                <a:gd name="T101" fmla="*/ 2147483646 h 711"/>
                <a:gd name="T102" fmla="*/ 73802036 w 636"/>
                <a:gd name="T103" fmla="*/ 2147483646 h 711"/>
                <a:gd name="T104" fmla="*/ 287816610 w 636"/>
                <a:gd name="T105" fmla="*/ 2147483646 h 711"/>
                <a:gd name="T106" fmla="*/ 125467239 w 636"/>
                <a:gd name="T107" fmla="*/ 2147483646 h 711"/>
                <a:gd name="T108" fmla="*/ 184486206 w 636"/>
                <a:gd name="T109" fmla="*/ 2147483646 h 711"/>
                <a:gd name="T110" fmla="*/ 273071311 w 636"/>
                <a:gd name="T111" fmla="*/ 2147483646 h 711"/>
                <a:gd name="T112" fmla="*/ 472302816 w 636"/>
                <a:gd name="T113" fmla="*/ 2147483646 h 711"/>
                <a:gd name="T114" fmla="*/ 686317390 w 636"/>
                <a:gd name="T115" fmla="*/ 2147483646 h 711"/>
                <a:gd name="T116" fmla="*/ 870841366 w 636"/>
                <a:gd name="T117" fmla="*/ 2147483646 h 711"/>
                <a:gd name="T118" fmla="*/ 1158657977 w 636"/>
                <a:gd name="T119" fmla="*/ 2147483646 h 711"/>
                <a:gd name="T120" fmla="*/ 1483356720 w 636"/>
                <a:gd name="T121" fmla="*/ 2147483646 h 71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36"/>
                <a:gd name="T184" fmla="*/ 0 h 711"/>
                <a:gd name="T185" fmla="*/ 636 w 636"/>
                <a:gd name="T186" fmla="*/ 711 h 71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accent1">
                <a:lumMod val="40000"/>
                <a:lumOff val="60000"/>
              </a:schemeClr>
            </a:solidFill>
            <a:ln w="3175">
              <a:solidFill>
                <a:srgbClr val="808080"/>
              </a:solidFill>
              <a:round/>
            </a:ln>
          </p:spPr>
          <p:txBody>
            <a:bodyPr anchor="ctr"/>
            <a:lstStyle/>
            <a:p>
              <a:pPr lvl="0" algn="ctr">
                <a:defRPr/>
              </a:pPr>
              <a:r>
                <a:rPr lang="zh-CN" altLang="en-US" sz="1200" b="1" dirty="0">
                  <a:solidFill>
                    <a:prstClr val="black"/>
                  </a:solidFill>
                  <a:latin typeface="微软雅黑" panose="020B0503020204020204" pitchFamily="34" charset="-122"/>
                  <a:ea typeface="微软雅黑" panose="020B0503020204020204" pitchFamily="34" charset="-122"/>
                </a:rPr>
                <a:t>天津</a:t>
              </a:r>
              <a:endParaRPr kumimoji="0" lang="zh-CN" altLang="en-US" sz="1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7593280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15409" y="326760"/>
            <a:ext cx="614362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五、</a:t>
            </a:r>
            <a:r>
              <a:rPr lang="en-US" altLang="zh-CN" sz="2000" b="1" dirty="0">
                <a:latin typeface="微软雅黑" panose="020B0503020204020204" pitchFamily="34" charset="-122"/>
                <a:ea typeface="微软雅黑" panose="020B0503020204020204" pitchFamily="34" charset="-122"/>
              </a:rPr>
              <a:t>2019</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月流通品牌</a:t>
            </a:r>
            <a:r>
              <a:rPr lang="en-US" altLang="zh-CN" sz="2000" b="1" dirty="0">
                <a:latin typeface="微软雅黑" panose="020B0503020204020204" pitchFamily="34" charset="-122"/>
                <a:ea typeface="微软雅黑" panose="020B0503020204020204" pitchFamily="34" charset="-122"/>
              </a:rPr>
              <a:t>TOP10</a:t>
            </a:r>
            <a:endParaRPr lang="zh-CN" altLang="en-US" sz="2000" b="1"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715616" y="1039561"/>
            <a:ext cx="8522387" cy="418191"/>
          </a:xfrm>
          <a:prstGeom prst="rect">
            <a:avLst/>
          </a:prstGeom>
          <a:noFill/>
        </p:spPr>
        <p:txBody>
          <a:bodyPr wrap="square" rtlCol="0">
            <a:spAutoFit/>
          </a:bodyPr>
          <a:lstStyle/>
          <a:p>
            <a:pPr>
              <a:lnSpc>
                <a:spcPct val="150000"/>
              </a:lnSpc>
            </a:pPr>
            <a:r>
              <a:rPr lang="zh-CN" altLang="en-US" sz="1600" dirty="0">
                <a:solidFill>
                  <a:prstClr val="black"/>
                </a:solidFill>
                <a:latin typeface="微软雅黑" panose="020B0503020204020204" pitchFamily="34" charset="-122"/>
                <a:ea typeface="微软雅黑" panose="020B0503020204020204" pitchFamily="34" charset="-122"/>
              </a:rPr>
              <a:t>线下交易品牌中捷达流通量排名第一，前</a:t>
            </a:r>
            <a:r>
              <a:rPr lang="en-US" altLang="zh-CN" sz="1600" dirty="0">
                <a:solidFill>
                  <a:prstClr val="black"/>
                </a:solidFill>
                <a:latin typeface="微软雅黑" panose="020B0503020204020204" pitchFamily="34" charset="-122"/>
                <a:ea typeface="微软雅黑" panose="020B0503020204020204" pitchFamily="34" charset="-122"/>
              </a:rPr>
              <a:t>10</a:t>
            </a:r>
            <a:r>
              <a:rPr lang="zh-CN" altLang="en-US" sz="1600" dirty="0">
                <a:solidFill>
                  <a:prstClr val="black"/>
                </a:solidFill>
                <a:latin typeface="微软雅黑" panose="020B0503020204020204" pitchFamily="34" charset="-122"/>
                <a:ea typeface="微软雅黑" panose="020B0503020204020204" pitchFamily="34" charset="-122"/>
              </a:rPr>
              <a:t>品牌占交易量的</a:t>
            </a:r>
            <a:r>
              <a:rPr lang="en-US" altLang="zh-CN" sz="1600" dirty="0">
                <a:solidFill>
                  <a:prstClr val="black"/>
                </a:solidFill>
                <a:latin typeface="微软雅黑" panose="020B0503020204020204" pitchFamily="34" charset="-122"/>
                <a:ea typeface="微软雅黑" panose="020B0503020204020204" pitchFamily="34" charset="-122"/>
              </a:rPr>
              <a:t>11.57%</a:t>
            </a:r>
            <a:r>
              <a:rPr lang="zh-CN" altLang="en-US" sz="1600" dirty="0">
                <a:solidFill>
                  <a:prstClr val="black"/>
                </a:solidFill>
                <a:latin typeface="微软雅黑" panose="020B0503020204020204" pitchFamily="34" charset="-122"/>
                <a:ea typeface="微软雅黑" panose="020B0503020204020204" pitchFamily="34" charset="-122"/>
              </a:rPr>
              <a:t>。</a:t>
            </a:r>
            <a:endParaRPr lang="en-US" altLang="zh-CN" sz="1600" dirty="0">
              <a:solidFill>
                <a:prstClr val="black"/>
              </a:solidFill>
              <a:latin typeface="微软雅黑" panose="020B0503020204020204" pitchFamily="34" charset="-122"/>
              <a:ea typeface="微软雅黑" panose="020B0503020204020204" pitchFamily="34" charset="-122"/>
            </a:endParaRPr>
          </a:p>
        </p:txBody>
      </p:sp>
      <p:graphicFrame>
        <p:nvGraphicFramePr>
          <p:cNvPr id="9" name="图表 8">
            <a:extLst>
              <a:ext uri="{FF2B5EF4-FFF2-40B4-BE49-F238E27FC236}">
                <a16:creationId xmlns:a16="http://schemas.microsoft.com/office/drawing/2014/main" id="{A2E11245-33F4-4381-9BC7-613507488B80}"/>
              </a:ext>
            </a:extLst>
          </p:cNvPr>
          <p:cNvGraphicFramePr>
            <a:graphicFrameLocks/>
          </p:cNvGraphicFramePr>
          <p:nvPr>
            <p:extLst>
              <p:ext uri="{D42A27DB-BD31-4B8C-83A1-F6EECF244321}">
                <p14:modId xmlns:p14="http://schemas.microsoft.com/office/powerpoint/2010/main" val="3178056643"/>
              </p:ext>
            </p:extLst>
          </p:nvPr>
        </p:nvGraphicFramePr>
        <p:xfrm>
          <a:off x="715616" y="1683025"/>
          <a:ext cx="7487479" cy="430695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84171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25205" y="1719000"/>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第一部分：</a:t>
              </a:r>
              <a:r>
                <a:rPr kumimoji="0" lang="en-US" altLang="zh-CN"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3</a:t>
              </a: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月市场概况</a:t>
              </a: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6817" y="1785403"/>
            <a:ext cx="317500" cy="317500"/>
          </a:xfrm>
          <a:prstGeom prst="rect">
            <a:avLst/>
          </a:prstGeom>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CN" altLang="en-US" sz="24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目录</a:t>
            </a:r>
          </a:p>
        </p:txBody>
      </p:sp>
      <p:grpSp>
        <p:nvGrpSpPr>
          <p:cNvPr id="28" name="组合 27"/>
          <p:cNvGrpSpPr/>
          <p:nvPr/>
        </p:nvGrpSpPr>
        <p:grpSpPr>
          <a:xfrm>
            <a:off x="2055685" y="3452820"/>
            <a:ext cx="4810125" cy="482600"/>
            <a:chOff x="2305050" y="2692400"/>
            <a:chExt cx="4324350" cy="482600"/>
          </a:xfrm>
          <a:solidFill>
            <a:schemeClr val="tx1">
              <a:lumMod val="50000"/>
              <a:lumOff val="50000"/>
            </a:schemeClr>
          </a:solidFill>
        </p:grpSpPr>
        <p:sp>
          <p:nvSpPr>
            <p:cNvPr id="29" name="矩形 2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第三部分：二手车流通性分析</a:t>
              </a:r>
            </a:p>
          </p:txBody>
        </p:sp>
        <p:sp>
          <p:nvSpPr>
            <p:cNvPr id="30" name="椭圆 2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椭圆 3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3519223"/>
            <a:ext cx="317500" cy="317500"/>
          </a:xfrm>
          <a:prstGeom prst="rect">
            <a:avLst/>
          </a:prstGeom>
        </p:spPr>
      </p:pic>
      <p:grpSp>
        <p:nvGrpSpPr>
          <p:cNvPr id="23" name="组合 22"/>
          <p:cNvGrpSpPr/>
          <p:nvPr/>
        </p:nvGrpSpPr>
        <p:grpSpPr>
          <a:xfrm>
            <a:off x="2000821" y="2594006"/>
            <a:ext cx="4810125" cy="482600"/>
            <a:chOff x="2305050" y="2692400"/>
            <a:chExt cx="4324350" cy="482600"/>
          </a:xfrm>
          <a:solidFill>
            <a:schemeClr val="tx1">
              <a:lumMod val="50000"/>
              <a:lumOff val="50000"/>
            </a:schemeClr>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第二部分：</a:t>
              </a:r>
              <a:r>
                <a:rPr lang="zh-CN" altLang="en-US" sz="2200" dirty="0">
                  <a:solidFill>
                    <a:prstClr val="black">
                      <a:lumMod val="75000"/>
                      <a:lumOff val="25000"/>
                    </a:prstClr>
                  </a:solidFill>
                  <a:latin typeface="微软雅黑" panose="020B0503020204020204" pitchFamily="34" charset="-122"/>
                  <a:ea typeface="微软雅黑" panose="020B0503020204020204" pitchFamily="34" charset="-122"/>
                </a:rPr>
                <a:t>一季度</a:t>
              </a: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市场概况</a:t>
              </a: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2433" y="2660409"/>
            <a:ext cx="317500" cy="317500"/>
          </a:xfrm>
          <a:prstGeom prst="rect">
            <a:avLst/>
          </a:prstGeom>
        </p:spPr>
      </p:pic>
      <p:grpSp>
        <p:nvGrpSpPr>
          <p:cNvPr id="18" name="组合 27"/>
          <p:cNvGrpSpPr/>
          <p:nvPr/>
        </p:nvGrpSpPr>
        <p:grpSpPr>
          <a:xfrm>
            <a:off x="2055685" y="4226309"/>
            <a:ext cx="4810125" cy="482600"/>
            <a:chOff x="2305050" y="2692400"/>
            <a:chExt cx="4324350" cy="482600"/>
          </a:xfrm>
          <a:solidFill>
            <a:schemeClr val="accent1"/>
          </a:solidFill>
        </p:grpSpPr>
        <p:sp>
          <p:nvSpPr>
            <p:cNvPr id="19" name="矩形 1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第四部分：新能源二手车分析</a:t>
              </a:r>
            </a:p>
          </p:txBody>
        </p:sp>
        <p:sp>
          <p:nvSpPr>
            <p:cNvPr id="20" name="椭圆 1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2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4292712"/>
            <a:ext cx="317500" cy="317500"/>
          </a:xfrm>
          <a:prstGeom prst="rect">
            <a:avLst/>
          </a:prstGeom>
        </p:spPr>
      </p:pic>
      <p:grpSp>
        <p:nvGrpSpPr>
          <p:cNvPr id="34" name="组合 27"/>
          <p:cNvGrpSpPr/>
          <p:nvPr/>
        </p:nvGrpSpPr>
        <p:grpSpPr>
          <a:xfrm>
            <a:off x="2055685" y="5100761"/>
            <a:ext cx="4810125" cy="482600"/>
            <a:chOff x="2305050" y="2692400"/>
            <a:chExt cx="4324350" cy="482600"/>
          </a:xfrm>
        </p:grpSpPr>
        <p:sp>
          <p:nvSpPr>
            <p:cNvPr id="35" name="矩形 34"/>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第五部分：”行“认证分析</a:t>
              </a:r>
            </a:p>
          </p:txBody>
        </p:sp>
        <p:sp>
          <p:nvSpPr>
            <p:cNvPr id="36" name="椭圆 35"/>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椭圆 36"/>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5167164"/>
            <a:ext cx="317500" cy="317500"/>
          </a:xfrm>
          <a:prstGeom prst="rect">
            <a:avLst/>
          </a:prstGeom>
        </p:spPr>
      </p:pic>
    </p:spTree>
    <p:extLst>
      <p:ext uri="{BB962C8B-B14F-4D97-AF65-F5344CB8AC3E}">
        <p14:creationId xmlns:p14="http://schemas.microsoft.com/office/powerpoint/2010/main" val="21378153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一、</a:t>
            </a:r>
            <a:r>
              <a:rPr kumimoji="1" lang="en-US" altLang="zh-CN" sz="2000" b="1" kern="0" dirty="0">
                <a:solidFill>
                  <a:schemeClr val="bg2">
                    <a:lumMod val="25000"/>
                  </a:schemeClr>
                </a:solidFill>
                <a:latin typeface="微软雅黑" panose="020B0503020204020204" pitchFamily="34" charset="-122"/>
                <a:ea typeface="微软雅黑" panose="020B0503020204020204" pitchFamily="34" charset="-122"/>
                <a:cs typeface="华文细黑" panose="02010600040101010101" pitchFamily="2" charset="-122"/>
              </a:rPr>
              <a:t>2019</a:t>
            </a:r>
            <a:r>
              <a:rPr kumimoji="1" lang="zh-CN" altLang="en-US" sz="2000" b="1" kern="0" dirty="0">
                <a:solidFill>
                  <a:schemeClr val="bg2">
                    <a:lumMod val="25000"/>
                  </a:schemeClr>
                </a:solidFill>
                <a:latin typeface="微软雅黑" panose="020B0503020204020204" pitchFamily="34" charset="-122"/>
                <a:ea typeface="微软雅黑" panose="020B0503020204020204" pitchFamily="34" charset="-122"/>
                <a:cs typeface="华文细黑" panose="02010600040101010101" pitchFamily="2" charset="-122"/>
              </a:rPr>
              <a:t>年</a:t>
            </a:r>
            <a:r>
              <a:rPr kumimoji="1" lang="en-US" altLang="zh-CN" sz="2000" b="1" kern="0" dirty="0">
                <a:solidFill>
                  <a:schemeClr val="bg2">
                    <a:lumMod val="25000"/>
                  </a:schemeClr>
                </a:solidFill>
                <a:latin typeface="微软雅黑" panose="020B0503020204020204" pitchFamily="34" charset="-122"/>
                <a:ea typeface="微软雅黑" panose="020B0503020204020204" pitchFamily="34" charset="-122"/>
                <a:cs typeface="华文细黑" panose="02010600040101010101" pitchFamily="2" charset="-122"/>
              </a:rPr>
              <a:t>1-3</a:t>
            </a:r>
            <a:r>
              <a:rPr kumimoji="1" lang="zh-CN" altLang="en-US" sz="2000" b="1" kern="0" dirty="0">
                <a:solidFill>
                  <a:schemeClr val="bg2">
                    <a:lumMod val="25000"/>
                  </a:schemeClr>
                </a:solidFill>
                <a:latin typeface="微软雅黑" panose="020B0503020204020204" pitchFamily="34" charset="-122"/>
                <a:ea typeface="微软雅黑" panose="020B0503020204020204" pitchFamily="34" charset="-122"/>
                <a:cs typeface="华文细黑" panose="02010600040101010101" pitchFamily="2" charset="-122"/>
              </a:rPr>
              <a:t>月新能源新车、二手车交易趋势变化</a:t>
            </a:r>
          </a:p>
        </p:txBody>
      </p:sp>
      <p:sp>
        <p:nvSpPr>
          <p:cNvPr id="9" name="TextBox 11"/>
          <p:cNvSpPr txBox="1">
            <a:spLocks noChangeArrowheads="1"/>
          </p:cNvSpPr>
          <p:nvPr/>
        </p:nvSpPr>
        <p:spPr bwMode="auto">
          <a:xfrm>
            <a:off x="381965" y="1195353"/>
            <a:ext cx="7963749" cy="1661991"/>
          </a:xfrm>
          <a:prstGeom prst="rect">
            <a:avLst/>
          </a:prstGeom>
          <a:noFill/>
          <a:ln w="9525">
            <a:noFill/>
            <a:miter lim="800000"/>
          </a:ln>
        </p:spPr>
        <p:txBody>
          <a:bodyPr wrap="square" lIns="91438" tIns="45719" rIns="91438" bIns="45719">
            <a:spAutoFit/>
          </a:bodyPr>
          <a:lstStyle/>
          <a:p>
            <a:pPr marL="285750" indent="-285750">
              <a:lnSpc>
                <a:spcPct val="150000"/>
              </a:lnSpc>
              <a:buFont typeface="Wingdings" panose="05000000000000000000" pitchFamily="2" charset="2"/>
              <a:buChar char="u"/>
            </a:pP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月新能源乘用车新车销量达</a:t>
            </a:r>
            <a:r>
              <a:rPr lang="en-US" altLang="zh-CN" sz="1200" dirty="0">
                <a:latin typeface="微软雅黑" panose="020B0503020204020204" pitchFamily="34" charset="-122"/>
                <a:ea typeface="微软雅黑" panose="020B0503020204020204" pitchFamily="34" charset="-122"/>
              </a:rPr>
              <a:t>14</a:t>
            </a:r>
            <a:r>
              <a:rPr lang="zh-CN" altLang="en-US" sz="1200" dirty="0">
                <a:latin typeface="微软雅黑" panose="020B0503020204020204" pitchFamily="34" charset="-122"/>
                <a:ea typeface="微软雅黑" panose="020B0503020204020204" pitchFamily="34" charset="-122"/>
              </a:rPr>
              <a:t>万台，同比增长</a:t>
            </a:r>
            <a:r>
              <a:rPr lang="en-US" altLang="zh-CN" sz="1200" dirty="0">
                <a:latin typeface="微软雅黑" panose="020B0503020204020204" pitchFamily="34" charset="-122"/>
                <a:ea typeface="微软雅黑" panose="020B0503020204020204" pitchFamily="34" charset="-122"/>
              </a:rPr>
              <a:t>132%</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月份单月同比增长率近</a:t>
            </a:r>
            <a:r>
              <a:rPr lang="en-US" altLang="zh-CN" sz="1200" dirty="0">
                <a:latin typeface="微软雅黑" panose="020B0503020204020204" pitchFamily="34" charset="-122"/>
                <a:ea typeface="微软雅黑" panose="020B0503020204020204" pitchFamily="34" charset="-122"/>
              </a:rPr>
              <a:t>100%</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2019</a:t>
            </a:r>
            <a:r>
              <a:rPr lang="zh-CN" altLang="en-US" sz="1200" dirty="0">
                <a:latin typeface="微软雅黑" panose="020B0503020204020204" pitchFamily="34" charset="-122"/>
                <a:ea typeface="微软雅黑" panose="020B0503020204020204" pitchFamily="34" charset="-122"/>
              </a:rPr>
              <a:t>年</a:t>
            </a:r>
            <a:r>
              <a:rPr lang="en-US" altLang="zh-CN" sz="1200" dirty="0">
                <a:latin typeface="微软雅黑" panose="020B0503020204020204" pitchFamily="34" charset="-122"/>
                <a:ea typeface="微软雅黑" panose="020B0503020204020204" pitchFamily="34" charset="-122"/>
              </a:rPr>
              <a:t>1-3</a:t>
            </a:r>
            <a:r>
              <a:rPr lang="zh-CN" altLang="en-US" sz="1200" dirty="0">
                <a:latin typeface="微软雅黑" panose="020B0503020204020204" pitchFamily="34" charset="-122"/>
                <a:ea typeface="微软雅黑" panose="020B0503020204020204" pitchFamily="34" charset="-122"/>
              </a:rPr>
              <a:t>月的良好的销量表现主要是新能源车的延缓期的政策针缓解了市场压力，促进年初的市场抢跑效应。</a:t>
            </a:r>
            <a:endParaRPr lang="en-US" altLang="zh-CN" sz="1200" i="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en-US" altLang="zh-CN" sz="1200" dirty="0">
                <a:latin typeface="微软雅黑" pitchFamily="34" charset="-122"/>
                <a:ea typeface="微软雅黑" pitchFamily="34" charset="-122"/>
              </a:rPr>
              <a:t>2019</a:t>
            </a:r>
            <a:r>
              <a:rPr lang="zh-CN" altLang="en-US" sz="1200" dirty="0">
                <a:latin typeface="微软雅黑" pitchFamily="34" charset="-122"/>
                <a:ea typeface="微软雅黑" pitchFamily="34" charset="-122"/>
              </a:rPr>
              <a:t>年</a:t>
            </a:r>
            <a:r>
              <a:rPr lang="en-US" altLang="zh-CN" sz="1200" dirty="0">
                <a:latin typeface="微软雅黑" pitchFamily="34" charset="-122"/>
                <a:ea typeface="微软雅黑" pitchFamily="34" charset="-122"/>
              </a:rPr>
              <a:t>3</a:t>
            </a:r>
            <a:r>
              <a:rPr lang="zh-CN" altLang="en-US" sz="1200" dirty="0">
                <a:latin typeface="微软雅黑" pitchFamily="34" charset="-122"/>
                <a:ea typeface="微软雅黑" pitchFamily="34" charset="-122"/>
              </a:rPr>
              <a:t>月新能源二手车同比增长</a:t>
            </a:r>
            <a:r>
              <a:rPr lang="en-US" altLang="zh-CN" sz="1200" dirty="0">
                <a:latin typeface="微软雅黑" pitchFamily="34" charset="-122"/>
                <a:ea typeface="微软雅黑" pitchFamily="34" charset="-122"/>
              </a:rPr>
              <a:t>23%</a:t>
            </a:r>
            <a:r>
              <a:rPr lang="zh-CN" altLang="en-US" sz="1200" dirty="0">
                <a:latin typeface="微软雅黑" pitchFamily="34" charset="-122"/>
                <a:ea typeface="微软雅黑" pitchFamily="34" charset="-122"/>
              </a:rPr>
              <a:t>，环比增加</a:t>
            </a:r>
            <a:r>
              <a:rPr lang="en-US" altLang="zh-CN" sz="1200" dirty="0">
                <a:latin typeface="微软雅黑" pitchFamily="34" charset="-122"/>
                <a:ea typeface="微软雅黑" pitchFamily="34" charset="-122"/>
              </a:rPr>
              <a:t>27.9%</a:t>
            </a:r>
            <a:r>
              <a:rPr lang="zh-CN" altLang="en-US" sz="1200" dirty="0">
                <a:latin typeface="微软雅黑" pitchFamily="34" charset="-122"/>
                <a:ea typeface="微软雅黑" pitchFamily="34" charset="-122"/>
              </a:rPr>
              <a:t>，数据对比发现，增长有所放缓的主要原因是前两月交易增长较大。</a:t>
            </a:r>
            <a:endParaRPr lang="en-US" altLang="zh-CN" sz="1200" i="0" dirty="0">
              <a:latin typeface="微软雅黑" panose="020B0503020204020204" pitchFamily="34" charset="-122"/>
              <a:ea typeface="微软雅黑" panose="020B0503020204020204" pitchFamily="34" charset="-122"/>
            </a:endParaRPr>
          </a:p>
          <a:p>
            <a:pPr marL="285750" indent="-285750">
              <a:lnSpc>
                <a:spcPts val="1800"/>
              </a:lnSpc>
            </a:pPr>
            <a:r>
              <a:rPr lang="zh-CN" altLang="en-US" sz="1100" i="0" dirty="0">
                <a:latin typeface="微软雅黑" panose="020B0503020204020204" pitchFamily="34" charset="-122"/>
                <a:ea typeface="微软雅黑" panose="020B0503020204020204" pitchFamily="34" charset="-122"/>
              </a:rPr>
              <a:t>    </a:t>
            </a:r>
            <a:r>
              <a:rPr lang="zh-CN" altLang="en-US" sz="1100" i="0" u="sng" dirty="0">
                <a:latin typeface="微软雅黑" panose="020B0503020204020204" pitchFamily="34" charset="-122"/>
                <a:ea typeface="微软雅黑" panose="020B0503020204020204" pitchFamily="34" charset="-122"/>
              </a:rPr>
              <a:t>注</a:t>
            </a:r>
            <a:r>
              <a:rPr lang="zh-CN" altLang="en-US" sz="1100" u="sng" dirty="0">
                <a:latin typeface="微软雅黑" panose="020B0503020204020204" pitchFamily="34" charset="-122"/>
                <a:ea typeface="微软雅黑" panose="020B0503020204020204" pitchFamily="34" charset="-122"/>
              </a:rPr>
              <a:t>：</a:t>
            </a:r>
            <a:r>
              <a:rPr lang="en-US" altLang="zh-CN" sz="1100" u="sng" dirty="0">
                <a:latin typeface="微软雅黑" panose="020B0503020204020204" pitchFamily="34" charset="-122"/>
                <a:ea typeface="微软雅黑" panose="020B0503020204020204" pitchFamily="34" charset="-122"/>
              </a:rPr>
              <a:t>1.</a:t>
            </a:r>
            <a:r>
              <a:rPr lang="zh-CN" altLang="en-US" sz="1100" u="sng" dirty="0">
                <a:latin typeface="微软雅黑" panose="020B0503020204020204" pitchFamily="34" charset="-122"/>
                <a:ea typeface="微软雅黑" panose="020B0503020204020204" pitchFamily="34" charset="-122"/>
              </a:rPr>
              <a:t>新能源二手车监测样本选取自部分二手车交易数据</a:t>
            </a:r>
            <a:endParaRPr lang="en-US" altLang="zh-CN" sz="1100" u="sng" dirty="0">
              <a:latin typeface="微软雅黑" panose="020B0503020204020204" pitchFamily="34" charset="-122"/>
              <a:ea typeface="微软雅黑" panose="020B0503020204020204" pitchFamily="34" charset="-122"/>
            </a:endParaRPr>
          </a:p>
          <a:p>
            <a:pPr marL="285750" indent="-285750">
              <a:lnSpc>
                <a:spcPts val="1800"/>
              </a:lnSpc>
            </a:pPr>
            <a:r>
              <a:rPr lang="en-US" altLang="zh-CN" sz="1100" u="sng" dirty="0">
                <a:latin typeface="微软雅黑" panose="020B0503020204020204" pitchFamily="34" charset="-122"/>
                <a:ea typeface="微软雅黑" panose="020B0503020204020204" pitchFamily="34" charset="-122"/>
              </a:rPr>
              <a:t>           2.</a:t>
            </a:r>
            <a:r>
              <a:rPr lang="zh-CN" altLang="en-US" sz="1100" u="sng" dirty="0">
                <a:latin typeface="微软雅黑" panose="020B0503020204020204" pitchFamily="34" charset="-122"/>
                <a:ea typeface="微软雅黑" panose="020B0503020204020204" pitchFamily="34" charset="-122"/>
              </a:rPr>
              <a:t>新能源新车、二手车同比增长率计算方式：（</a:t>
            </a:r>
            <a:r>
              <a:rPr lang="en-US" altLang="zh-CN" sz="1100" u="sng" dirty="0">
                <a:latin typeface="微软雅黑" panose="020B0503020204020204" pitchFamily="34" charset="-122"/>
                <a:ea typeface="微软雅黑" panose="020B0503020204020204" pitchFamily="34" charset="-122"/>
              </a:rPr>
              <a:t>2019</a:t>
            </a:r>
            <a:r>
              <a:rPr lang="zh-CN" altLang="en-US" sz="1100" u="sng" dirty="0">
                <a:latin typeface="微软雅黑" panose="020B0503020204020204" pitchFamily="34" charset="-122"/>
                <a:ea typeface="微软雅黑" panose="020B0503020204020204" pitchFamily="34" charset="-122"/>
              </a:rPr>
              <a:t>年新能源二手车销量</a:t>
            </a:r>
            <a:r>
              <a:rPr lang="en-US" altLang="zh-CN" sz="1100" u="sng" dirty="0">
                <a:latin typeface="微软雅黑" panose="020B0503020204020204" pitchFamily="34" charset="-122"/>
                <a:ea typeface="微软雅黑" panose="020B0503020204020204" pitchFamily="34" charset="-122"/>
              </a:rPr>
              <a:t>-2018</a:t>
            </a:r>
            <a:r>
              <a:rPr lang="zh-CN" altLang="en-US" sz="1100" u="sng" dirty="0">
                <a:latin typeface="微软雅黑" panose="020B0503020204020204" pitchFamily="34" charset="-122"/>
                <a:ea typeface="微软雅黑" panose="020B0503020204020204" pitchFamily="34" charset="-122"/>
              </a:rPr>
              <a:t>年同期的值）</a:t>
            </a:r>
            <a:r>
              <a:rPr lang="en-US" altLang="zh-CN" sz="1100" u="sng" dirty="0">
                <a:latin typeface="微软雅黑" panose="020B0503020204020204" pitchFamily="34" charset="-122"/>
                <a:ea typeface="微软雅黑" panose="020B0503020204020204" pitchFamily="34" charset="-122"/>
              </a:rPr>
              <a:t>÷2018</a:t>
            </a:r>
            <a:r>
              <a:rPr lang="zh-CN" altLang="en-US" sz="1100" u="sng" dirty="0">
                <a:latin typeface="微软雅黑" panose="020B0503020204020204" pitchFamily="34" charset="-122"/>
                <a:ea typeface="微软雅黑" panose="020B0503020204020204" pitchFamily="34" charset="-122"/>
              </a:rPr>
              <a:t>年同期的值</a:t>
            </a:r>
            <a:endParaRPr lang="en-US" altLang="zh-CN" sz="1100" u="sng" dirty="0">
              <a:latin typeface="微软雅黑" panose="020B0503020204020204" pitchFamily="34" charset="-122"/>
              <a:ea typeface="微软雅黑" panose="020B0503020204020204" pitchFamily="34" charset="-122"/>
            </a:endParaRPr>
          </a:p>
        </p:txBody>
      </p:sp>
      <p:sp>
        <p:nvSpPr>
          <p:cNvPr id="15" name="TextBox 14"/>
          <p:cNvSpPr txBox="1"/>
          <p:nvPr/>
        </p:nvSpPr>
        <p:spPr>
          <a:xfrm>
            <a:off x="5192486" y="2883058"/>
            <a:ext cx="2599657" cy="261610"/>
          </a:xfrm>
          <a:prstGeom prst="rect">
            <a:avLst/>
          </a:prstGeom>
          <a:noFill/>
        </p:spPr>
        <p:txBody>
          <a:bodyPr wrap="square" rtlCol="0">
            <a:spAutoFit/>
          </a:bodyPr>
          <a:lstStyle/>
          <a:p>
            <a:r>
              <a:rPr lang="zh-CN" altLang="en-US" sz="1100" dirty="0">
                <a:latin typeface="微软雅黑" pitchFamily="34" charset="-122"/>
                <a:ea typeface="微软雅黑" pitchFamily="34" charset="-122"/>
              </a:rPr>
              <a:t>相比</a:t>
            </a:r>
            <a:r>
              <a:rPr lang="en-US" altLang="zh-CN" sz="1100" dirty="0">
                <a:latin typeface="微软雅黑" pitchFamily="34" charset="-122"/>
                <a:ea typeface="微软雅黑" pitchFamily="34" charset="-122"/>
              </a:rPr>
              <a:t>2018</a:t>
            </a:r>
            <a:r>
              <a:rPr lang="zh-CN" altLang="en-US" sz="1100" dirty="0">
                <a:latin typeface="微软雅黑" pitchFamily="34" charset="-122"/>
                <a:ea typeface="微软雅黑" pitchFamily="34" charset="-122"/>
              </a:rPr>
              <a:t>年新能源二手车同比增长率</a:t>
            </a:r>
          </a:p>
        </p:txBody>
      </p:sp>
      <p:sp>
        <p:nvSpPr>
          <p:cNvPr id="16" name="TextBox 15"/>
          <p:cNvSpPr txBox="1"/>
          <p:nvPr/>
        </p:nvSpPr>
        <p:spPr>
          <a:xfrm>
            <a:off x="898324" y="2883058"/>
            <a:ext cx="2210862" cy="261610"/>
          </a:xfrm>
          <a:prstGeom prst="rect">
            <a:avLst/>
          </a:prstGeom>
          <a:noFill/>
        </p:spPr>
        <p:txBody>
          <a:bodyPr wrap="none" rtlCol="0">
            <a:spAutoFit/>
          </a:bodyPr>
          <a:lstStyle/>
          <a:p>
            <a:r>
              <a:rPr lang="zh-CN" altLang="en-US" sz="1100" dirty="0">
                <a:latin typeface="微软雅黑" pitchFamily="34" charset="-122"/>
                <a:ea typeface="微软雅黑" pitchFamily="34" charset="-122"/>
              </a:rPr>
              <a:t>相比</a:t>
            </a:r>
            <a:r>
              <a:rPr lang="en-US" altLang="zh-CN" sz="1100" dirty="0">
                <a:latin typeface="微软雅黑" pitchFamily="34" charset="-122"/>
                <a:ea typeface="微软雅黑" pitchFamily="34" charset="-122"/>
              </a:rPr>
              <a:t>2018</a:t>
            </a:r>
            <a:r>
              <a:rPr lang="zh-CN" altLang="en-US" sz="1100" dirty="0">
                <a:latin typeface="微软雅黑" pitchFamily="34" charset="-122"/>
                <a:ea typeface="微软雅黑" pitchFamily="34" charset="-122"/>
              </a:rPr>
              <a:t>新能源新车同比增长率</a:t>
            </a:r>
          </a:p>
        </p:txBody>
      </p:sp>
      <p:graphicFrame>
        <p:nvGraphicFramePr>
          <p:cNvPr id="8" name="图表 7"/>
          <p:cNvGraphicFramePr/>
          <p:nvPr/>
        </p:nvGraphicFramePr>
        <p:xfrm>
          <a:off x="865418" y="3301079"/>
          <a:ext cx="7405125" cy="2335447"/>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二、</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月新能源二手车车型分析</a:t>
            </a:r>
          </a:p>
        </p:txBody>
      </p:sp>
      <p:sp>
        <p:nvSpPr>
          <p:cNvPr id="4" name="TextBox 11"/>
          <p:cNvSpPr txBox="1">
            <a:spLocks noChangeArrowheads="1"/>
          </p:cNvSpPr>
          <p:nvPr/>
        </p:nvSpPr>
        <p:spPr bwMode="auto">
          <a:xfrm>
            <a:off x="690453" y="1297006"/>
            <a:ext cx="7773064" cy="923328"/>
          </a:xfrm>
          <a:prstGeom prst="rect">
            <a:avLst/>
          </a:prstGeom>
          <a:noFill/>
          <a:ln w="9525">
            <a:noFill/>
            <a:miter lim="800000"/>
          </a:ln>
        </p:spPr>
        <p:txBody>
          <a:bodyPr wrap="square" lIns="91438" tIns="45719" rIns="91438" bIns="45719">
            <a:spAutoFit/>
          </a:bodyPr>
          <a:lstStyle/>
          <a:p>
            <a:pPr>
              <a:lnSpc>
                <a:spcPct val="150000"/>
              </a:lnSpc>
              <a:buFont typeface="Wingdings" pitchFamily="2" charset="2"/>
              <a:buChar char="u"/>
            </a:pPr>
            <a:r>
              <a:rPr lang="en-US" altLang="zh-CN" sz="1200" dirty="0">
                <a:latin typeface="微软雅黑" pitchFamily="34" charset="-122"/>
                <a:ea typeface="微软雅黑" pitchFamily="34" charset="-122"/>
              </a:rPr>
              <a:t>2019</a:t>
            </a:r>
            <a:r>
              <a:rPr lang="zh-CN" altLang="en-US" sz="1200" dirty="0">
                <a:latin typeface="微软雅黑" pitchFamily="34" charset="-122"/>
                <a:ea typeface="微软雅黑" pitchFamily="34" charset="-122"/>
              </a:rPr>
              <a:t>年</a:t>
            </a:r>
            <a:r>
              <a:rPr lang="en-US" altLang="zh-CN" sz="1200" dirty="0">
                <a:latin typeface="微软雅黑" pitchFamily="34" charset="-122"/>
                <a:ea typeface="微软雅黑" pitchFamily="34" charset="-122"/>
              </a:rPr>
              <a:t>3</a:t>
            </a:r>
            <a:r>
              <a:rPr lang="zh-CN" altLang="en-US" sz="1200" dirty="0">
                <a:latin typeface="微软雅黑" pitchFamily="34" charset="-122"/>
                <a:ea typeface="微软雅黑" pitchFamily="34" charset="-122"/>
              </a:rPr>
              <a:t>月全国新能源二手车交易车型分析中，</a:t>
            </a:r>
            <a:r>
              <a:rPr lang="en-US" altLang="zh-CN" sz="1200" dirty="0">
                <a:latin typeface="微软雅黑" pitchFamily="34" charset="-122"/>
                <a:ea typeface="微软雅黑" pitchFamily="34" charset="-122"/>
              </a:rPr>
              <a:t>A00</a:t>
            </a:r>
            <a:r>
              <a:rPr lang="zh-CN" altLang="en-US" sz="1200" dirty="0">
                <a:latin typeface="微软雅黑" pitchFamily="34" charset="-122"/>
                <a:ea typeface="微软雅黑" pitchFamily="34" charset="-122"/>
              </a:rPr>
              <a:t>级车型占比最高占</a:t>
            </a:r>
            <a:r>
              <a:rPr lang="en-US" altLang="zh-CN" sz="1200" dirty="0">
                <a:latin typeface="微软雅黑" pitchFamily="34" charset="-122"/>
                <a:ea typeface="微软雅黑" pitchFamily="34" charset="-122"/>
              </a:rPr>
              <a:t>51.86%</a:t>
            </a:r>
            <a:r>
              <a:rPr lang="zh-CN" altLang="en-US" sz="1200" dirty="0">
                <a:latin typeface="微软雅黑" pitchFamily="34" charset="-122"/>
                <a:ea typeface="微软雅黑" pitchFamily="34" charset="-122"/>
              </a:rPr>
              <a:t>；其次是</a:t>
            </a:r>
            <a:r>
              <a:rPr lang="en-US" altLang="zh-CN" sz="1200" dirty="0">
                <a:latin typeface="微软雅黑" pitchFamily="34" charset="-122"/>
                <a:ea typeface="微软雅黑" pitchFamily="34" charset="-122"/>
              </a:rPr>
              <a:t>A</a:t>
            </a:r>
            <a:r>
              <a:rPr lang="zh-CN" altLang="en-US" sz="1200" dirty="0">
                <a:latin typeface="微软雅黑" pitchFamily="34" charset="-122"/>
                <a:ea typeface="微软雅黑" pitchFamily="34" charset="-122"/>
              </a:rPr>
              <a:t>级车型，占比</a:t>
            </a:r>
            <a:r>
              <a:rPr lang="en-US" altLang="zh-CN" sz="1200" dirty="0">
                <a:latin typeface="微软雅黑" pitchFamily="34" charset="-122"/>
                <a:ea typeface="微软雅黑" pitchFamily="34" charset="-122"/>
              </a:rPr>
              <a:t>24.81%</a:t>
            </a:r>
            <a:r>
              <a:rPr lang="zh-CN" altLang="en-US" sz="1200" dirty="0">
                <a:latin typeface="微软雅黑" pitchFamily="34" charset="-122"/>
                <a:ea typeface="微软雅黑" pitchFamily="34" charset="-122"/>
              </a:rPr>
              <a:t>。各车型占比情况小微车型依然占绝对主力，其中</a:t>
            </a:r>
            <a:r>
              <a:rPr lang="en-US" altLang="zh-CN" sz="1200" dirty="0">
                <a:latin typeface="微软雅黑" pitchFamily="34" charset="-122"/>
                <a:ea typeface="微软雅黑" pitchFamily="34" charset="-122"/>
              </a:rPr>
              <a:t>A</a:t>
            </a:r>
            <a:r>
              <a:rPr lang="zh-CN" altLang="en-US" sz="1200" dirty="0">
                <a:latin typeface="微软雅黑" pitchFamily="34" charset="-122"/>
                <a:ea typeface="微软雅黑" pitchFamily="34" charset="-122"/>
              </a:rPr>
              <a:t>级以下车型占比有所下降。</a:t>
            </a:r>
            <a:r>
              <a:rPr lang="en-US" altLang="zh-CN" sz="1200" dirty="0">
                <a:latin typeface="微软雅黑" pitchFamily="34" charset="-122"/>
                <a:ea typeface="微软雅黑" pitchFamily="34" charset="-122"/>
              </a:rPr>
              <a:t>MPV</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SUV</a:t>
            </a:r>
            <a:r>
              <a:rPr lang="zh-CN" altLang="en-US" sz="1200" dirty="0">
                <a:latin typeface="微软雅黑" pitchFamily="34" charset="-122"/>
                <a:ea typeface="微软雅黑" pitchFamily="34" charset="-122"/>
              </a:rPr>
              <a:t>占比开始提升。</a:t>
            </a:r>
            <a:endParaRPr lang="en-US" altLang="zh-CN" sz="1200" dirty="0">
              <a:latin typeface="微软雅黑" pitchFamily="34" charset="-122"/>
              <a:ea typeface="微软雅黑" pitchFamily="34" charset="-122"/>
            </a:endParaRPr>
          </a:p>
          <a:p>
            <a:pPr>
              <a:lnSpc>
                <a:spcPct val="150000"/>
              </a:lnSpc>
              <a:buFont typeface="Wingdings" pitchFamily="2" charset="2"/>
              <a:buChar char="u"/>
            </a:pPr>
            <a:r>
              <a:rPr lang="zh-CN" altLang="en-US" sz="1200" dirty="0">
                <a:latin typeface="微软雅黑" pitchFamily="34" charset="-122"/>
                <a:ea typeface="微软雅黑" pitchFamily="34" charset="-122"/>
              </a:rPr>
              <a:t>新能源二手车主要销售车型集中在</a:t>
            </a:r>
            <a:r>
              <a:rPr lang="en-US" altLang="zh-CN" sz="1200" dirty="0">
                <a:latin typeface="微软雅黑" pitchFamily="34" charset="-122"/>
                <a:ea typeface="微软雅黑" pitchFamily="34" charset="-122"/>
              </a:rPr>
              <a:t>A</a:t>
            </a:r>
            <a:r>
              <a:rPr lang="zh-CN" altLang="en-US" sz="1200" dirty="0">
                <a:latin typeface="微软雅黑" pitchFamily="34" charset="-122"/>
                <a:ea typeface="微软雅黑" pitchFamily="34" charset="-122"/>
              </a:rPr>
              <a:t>级及以下车型基本不变。</a:t>
            </a:r>
            <a:endParaRPr lang="en-US" altLang="zh-CN" sz="1200" dirty="0">
              <a:latin typeface="微软雅黑" pitchFamily="34" charset="-122"/>
              <a:ea typeface="微软雅黑" pitchFamily="34" charset="-122"/>
            </a:endParaRPr>
          </a:p>
        </p:txBody>
      </p:sp>
      <p:sp>
        <p:nvSpPr>
          <p:cNvPr id="8" name="TextBox 7"/>
          <p:cNvSpPr txBox="1"/>
          <p:nvPr/>
        </p:nvSpPr>
        <p:spPr>
          <a:xfrm>
            <a:off x="1243848" y="5608201"/>
            <a:ext cx="2576346"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月新能源二手车交易车型分布</a:t>
            </a:r>
          </a:p>
        </p:txBody>
      </p:sp>
      <p:graphicFrame>
        <p:nvGraphicFramePr>
          <p:cNvPr id="9" name="图表 8"/>
          <p:cNvGraphicFramePr>
            <a:graphicFrameLocks/>
          </p:cNvGraphicFramePr>
          <p:nvPr>
            <p:extLst/>
          </p:nvPr>
        </p:nvGraphicFramePr>
        <p:xfrm>
          <a:off x="793364" y="2563973"/>
          <a:ext cx="4135664" cy="290285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图表 6"/>
          <p:cNvGraphicFramePr>
            <a:graphicFrameLocks/>
          </p:cNvGraphicFramePr>
          <p:nvPr>
            <p:extLst/>
          </p:nvPr>
        </p:nvGraphicFramePr>
        <p:xfrm>
          <a:off x="4686299" y="2612273"/>
          <a:ext cx="4262664" cy="2902857"/>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5484154" y="5629717"/>
            <a:ext cx="2576346"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月新能源二手车交易车型分布</a:t>
            </a:r>
          </a:p>
        </p:txBody>
      </p:sp>
    </p:spTree>
    <p:extLst>
      <p:ext uri="{BB962C8B-B14F-4D97-AF65-F5344CB8AC3E}">
        <p14:creationId xmlns:p14="http://schemas.microsoft.com/office/powerpoint/2010/main" val="27649606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8"/>
          <p:cNvSpPr txBox="1"/>
          <p:nvPr/>
        </p:nvSpPr>
        <p:spPr>
          <a:xfrm>
            <a:off x="752958" y="1263139"/>
            <a:ext cx="7532924" cy="923330"/>
          </a:xfrm>
          <a:prstGeom prst="rect">
            <a:avLst/>
          </a:prstGeom>
          <a:noFill/>
        </p:spPr>
        <p:txBody>
          <a:bodyPr wrap="square" rtlCol="0">
            <a:spAutoFit/>
          </a:bodyPr>
          <a:lstStyle/>
          <a:p>
            <a:pPr>
              <a:lnSpc>
                <a:spcPct val="150000"/>
              </a:lnSpc>
              <a:buFont typeface="Wingdings" pitchFamily="2" charset="2"/>
              <a:buChar char="u"/>
            </a:pPr>
            <a:r>
              <a:rPr lang="en-US" altLang="zh-CN" sz="1200" dirty="0">
                <a:latin typeface="微软雅黑" pitchFamily="34" charset="-122"/>
                <a:ea typeface="微软雅黑" pitchFamily="34" charset="-122"/>
              </a:rPr>
              <a:t>3</a:t>
            </a:r>
            <a:r>
              <a:rPr lang="zh-CN" altLang="en-US" sz="1200" dirty="0">
                <a:latin typeface="微软雅黑" pitchFamily="34" charset="-122"/>
                <a:ea typeface="微软雅黑" pitchFamily="34" charset="-122"/>
              </a:rPr>
              <a:t>月，新能源二手车价格区间</a:t>
            </a:r>
            <a:r>
              <a:rPr lang="en-US" altLang="zh-CN" sz="1200" dirty="0">
                <a:latin typeface="微软雅黑" pitchFamily="34" charset="-122"/>
                <a:ea typeface="微软雅黑" pitchFamily="34" charset="-122"/>
              </a:rPr>
              <a:t>3</a:t>
            </a:r>
            <a:r>
              <a:rPr lang="zh-CN" altLang="en-US" sz="1200" dirty="0">
                <a:latin typeface="微软雅黑" pitchFamily="34" charset="-122"/>
                <a:ea typeface="微软雅黑" pitchFamily="34" charset="-122"/>
              </a:rPr>
              <a:t>万元内的环比有所提升，在</a:t>
            </a:r>
            <a:r>
              <a:rPr lang="en-US" altLang="zh-CN" sz="1200" dirty="0">
                <a:latin typeface="微软雅黑" pitchFamily="34" charset="-122"/>
                <a:ea typeface="微软雅黑" pitchFamily="34" charset="-122"/>
              </a:rPr>
              <a:t>3-5</a:t>
            </a:r>
            <a:r>
              <a:rPr lang="zh-CN" altLang="en-US" sz="1200" dirty="0">
                <a:latin typeface="微软雅黑" pitchFamily="34" charset="-122"/>
                <a:ea typeface="微软雅黑" pitchFamily="34" charset="-122"/>
              </a:rPr>
              <a:t>万元内的车辆市场占有量从</a:t>
            </a:r>
            <a:r>
              <a:rPr lang="en-US" altLang="zh-CN" sz="1200" dirty="0">
                <a:latin typeface="微软雅黑" pitchFamily="34" charset="-122"/>
                <a:ea typeface="微软雅黑" pitchFamily="34" charset="-122"/>
              </a:rPr>
              <a:t>49.54%</a:t>
            </a:r>
            <a:r>
              <a:rPr lang="zh-CN" altLang="en-US" sz="1200" dirty="0">
                <a:latin typeface="微软雅黑" pitchFamily="34" charset="-122"/>
                <a:ea typeface="微软雅黑" pitchFamily="34" charset="-122"/>
              </a:rPr>
              <a:t>下降为</a:t>
            </a:r>
            <a:r>
              <a:rPr lang="en-US" altLang="zh-CN" sz="1200" dirty="0">
                <a:latin typeface="微软雅黑" pitchFamily="34" charset="-122"/>
                <a:ea typeface="微软雅黑" pitchFamily="34" charset="-122"/>
              </a:rPr>
              <a:t>28.41%</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5</a:t>
            </a:r>
            <a:r>
              <a:rPr lang="zh-CN" altLang="en-US" sz="1200" dirty="0">
                <a:latin typeface="微软雅黑" pitchFamily="34" charset="-122"/>
                <a:ea typeface="微软雅黑" pitchFamily="34" charset="-122"/>
              </a:rPr>
              <a:t>万</a:t>
            </a:r>
            <a:r>
              <a:rPr lang="en-US" altLang="zh-CN" sz="1200" dirty="0">
                <a:latin typeface="微软雅黑" pitchFamily="34" charset="-122"/>
                <a:ea typeface="微软雅黑" pitchFamily="34" charset="-122"/>
              </a:rPr>
              <a:t>-8</a:t>
            </a:r>
            <a:r>
              <a:rPr lang="zh-CN" altLang="en-US" sz="1200" dirty="0">
                <a:latin typeface="微软雅黑" pitchFamily="34" charset="-122"/>
                <a:ea typeface="微软雅黑" pitchFamily="34" charset="-122"/>
              </a:rPr>
              <a:t>万区间车型具有较大增长。</a:t>
            </a:r>
            <a:endParaRPr lang="en-US" altLang="zh-CN" sz="1200" dirty="0">
              <a:latin typeface="微软雅黑" pitchFamily="34" charset="-122"/>
              <a:ea typeface="微软雅黑" pitchFamily="34" charset="-122"/>
            </a:endParaRPr>
          </a:p>
          <a:p>
            <a:pPr>
              <a:lnSpc>
                <a:spcPct val="150000"/>
              </a:lnSpc>
              <a:buFont typeface="Wingdings" pitchFamily="2" charset="2"/>
              <a:buChar char="u"/>
            </a:pPr>
            <a:r>
              <a:rPr lang="zh-CN" altLang="en-US" sz="1200" dirty="0">
                <a:latin typeface="微软雅黑" pitchFamily="34" charset="-122"/>
                <a:ea typeface="微软雅黑" pitchFamily="34" charset="-122"/>
              </a:rPr>
              <a:t>从价格占比看，</a:t>
            </a:r>
            <a:r>
              <a:rPr lang="en-US" altLang="zh-CN" sz="1200" dirty="0">
                <a:latin typeface="微软雅黑" pitchFamily="34" charset="-122"/>
                <a:ea typeface="微软雅黑" pitchFamily="34" charset="-122"/>
              </a:rPr>
              <a:t>5</a:t>
            </a:r>
            <a:r>
              <a:rPr lang="zh-CN" altLang="en-US" sz="1200" dirty="0">
                <a:latin typeface="微软雅黑" pitchFamily="34" charset="-122"/>
                <a:ea typeface="微软雅黑" pitchFamily="34" charset="-122"/>
              </a:rPr>
              <a:t>万以下的价格是新能源二手车的主要销售区间。</a:t>
            </a:r>
            <a:endParaRPr lang="en-US" altLang="zh-CN" sz="1200" dirty="0">
              <a:latin typeface="微软雅黑" pitchFamily="34" charset="-122"/>
              <a:ea typeface="微软雅黑" pitchFamily="34" charset="-122"/>
            </a:endParaRPr>
          </a:p>
        </p:txBody>
      </p:sp>
      <p:sp>
        <p:nvSpPr>
          <p:cNvPr id="6" name="TextBox 5"/>
          <p:cNvSpPr txBox="1"/>
          <p:nvPr/>
        </p:nvSpPr>
        <p:spPr>
          <a:xfrm>
            <a:off x="1010657" y="5504522"/>
            <a:ext cx="1871025"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月价格分布占比图</a:t>
            </a:r>
          </a:p>
        </p:txBody>
      </p:sp>
      <p:sp>
        <p:nvSpPr>
          <p:cNvPr id="7" name="文本框 1"/>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三、</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月新能源二手车价格分析</a:t>
            </a:r>
          </a:p>
        </p:txBody>
      </p:sp>
      <p:graphicFrame>
        <p:nvGraphicFramePr>
          <p:cNvPr id="10" name="图表 9"/>
          <p:cNvGraphicFramePr>
            <a:graphicFrameLocks/>
          </p:cNvGraphicFramePr>
          <p:nvPr>
            <p:extLst/>
          </p:nvPr>
        </p:nvGraphicFramePr>
        <p:xfrm>
          <a:off x="331594" y="2536601"/>
          <a:ext cx="4187826" cy="308428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a:graphicFrameLocks/>
          </p:cNvGraphicFramePr>
          <p:nvPr>
            <p:extLst/>
          </p:nvPr>
        </p:nvGraphicFramePr>
        <p:xfrm>
          <a:off x="4438873" y="2534760"/>
          <a:ext cx="4187826" cy="308428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616869" y="5517068"/>
            <a:ext cx="1871025"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月价格分布占比图</a:t>
            </a:r>
          </a:p>
        </p:txBody>
      </p:sp>
    </p:spTree>
    <p:extLst>
      <p:ext uri="{BB962C8B-B14F-4D97-AF65-F5344CB8AC3E}">
        <p14:creationId xmlns:p14="http://schemas.microsoft.com/office/powerpoint/2010/main" val="16757762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a:off x="760804" y="1392839"/>
            <a:ext cx="7436140" cy="646329"/>
          </a:xfrm>
          <a:prstGeom prst="rect">
            <a:avLst/>
          </a:prstGeom>
          <a:noFill/>
          <a:ln w="9525">
            <a:noFill/>
            <a:miter lim="800000"/>
          </a:ln>
        </p:spPr>
        <p:txBody>
          <a:bodyPr wrap="square" lIns="91438" tIns="45719" rIns="91438" bIns="45719">
            <a:spAutoFit/>
          </a:bodyPr>
          <a:lstStyle/>
          <a:p>
            <a:pPr>
              <a:lnSpc>
                <a:spcPct val="150000"/>
              </a:lnSpc>
              <a:buFont typeface="Wingdings" pitchFamily="2" charset="2"/>
              <a:buChar char="u"/>
            </a:pPr>
            <a:r>
              <a:rPr lang="en-US" altLang="zh-CN" sz="1200" dirty="0">
                <a:latin typeface="微软雅黑" panose="020B0503020204020204" pitchFamily="34" charset="-122"/>
                <a:ea typeface="微软雅黑" panose="020B0503020204020204" pitchFamily="34" charset="-122"/>
              </a:rPr>
              <a:t>2019</a:t>
            </a:r>
            <a:r>
              <a:rPr lang="zh-CN" altLang="en-US" sz="1200" dirty="0">
                <a:latin typeface="微软雅黑" pitchFamily="34" charset="-122"/>
                <a:ea typeface="微软雅黑" pitchFamily="34" charset="-122"/>
              </a:rPr>
              <a:t>年</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itchFamily="34" charset="-122"/>
                <a:ea typeface="微软雅黑" pitchFamily="34" charset="-122"/>
              </a:rPr>
              <a:t>月全国新能源二手车交易量情况区域分布：华东区占比虽相比</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itchFamily="34" charset="-122"/>
                <a:ea typeface="微软雅黑" pitchFamily="34" charset="-122"/>
              </a:rPr>
              <a:t>月下降，但依旧保持领先；华北市场增长较大，占比</a:t>
            </a:r>
            <a:r>
              <a:rPr lang="en-US" altLang="zh-CN" sz="1200" dirty="0">
                <a:latin typeface="微软雅黑" panose="020B0503020204020204" pitchFamily="34" charset="-122"/>
                <a:ea typeface="微软雅黑" panose="020B0503020204020204" pitchFamily="34" charset="-122"/>
              </a:rPr>
              <a:t>31.21%</a:t>
            </a:r>
            <a:r>
              <a:rPr lang="zh-CN" altLang="en-US" sz="1200" dirty="0">
                <a:latin typeface="微软雅黑" pitchFamily="34" charset="-122"/>
                <a:ea typeface="微软雅黑" pitchFamily="34" charset="-122"/>
              </a:rPr>
              <a:t>，除西南、西北，其他区域市场均有扩大，华南市场增长尤其突出。</a:t>
            </a:r>
            <a:endParaRPr lang="en-US" altLang="zh-CN" sz="1200" dirty="0">
              <a:latin typeface="微软雅黑" pitchFamily="34" charset="-122"/>
              <a:ea typeface="微软雅黑" pitchFamily="34" charset="-122"/>
            </a:endParaRPr>
          </a:p>
        </p:txBody>
      </p:sp>
      <p:sp>
        <p:nvSpPr>
          <p:cNvPr id="9" name="TextBox 8"/>
          <p:cNvSpPr txBox="1"/>
          <p:nvPr/>
        </p:nvSpPr>
        <p:spPr>
          <a:xfrm>
            <a:off x="1321328" y="5508680"/>
            <a:ext cx="2294218"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月七大区域交易量占比图</a:t>
            </a:r>
          </a:p>
        </p:txBody>
      </p:sp>
      <p:sp>
        <p:nvSpPr>
          <p:cNvPr id="7" name="文本框 1"/>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四、</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月新能源二手车区域分析</a:t>
            </a:r>
          </a:p>
        </p:txBody>
      </p:sp>
      <p:graphicFrame>
        <p:nvGraphicFramePr>
          <p:cNvPr id="10" name="图表 9"/>
          <p:cNvGraphicFramePr>
            <a:graphicFrameLocks/>
          </p:cNvGraphicFramePr>
          <p:nvPr>
            <p:extLst/>
          </p:nvPr>
        </p:nvGraphicFramePr>
        <p:xfrm>
          <a:off x="96042" y="2374708"/>
          <a:ext cx="5594754" cy="302968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图表 5"/>
          <p:cNvGraphicFramePr>
            <a:graphicFrameLocks/>
          </p:cNvGraphicFramePr>
          <p:nvPr>
            <p:extLst/>
          </p:nvPr>
        </p:nvGraphicFramePr>
        <p:xfrm>
          <a:off x="4775510" y="2328388"/>
          <a:ext cx="4189196" cy="316048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722999" y="5488873"/>
            <a:ext cx="2294218"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月七大区域交易量占比图</a:t>
            </a:r>
          </a:p>
        </p:txBody>
      </p:sp>
    </p:spTree>
    <p:extLst>
      <p:ext uri="{BB962C8B-B14F-4D97-AF65-F5344CB8AC3E}">
        <p14:creationId xmlns:p14="http://schemas.microsoft.com/office/powerpoint/2010/main" val="38338944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1"/>
          <p:cNvSpPr txBox="1">
            <a:spLocks noChangeArrowheads="1"/>
          </p:cNvSpPr>
          <p:nvPr/>
        </p:nvSpPr>
        <p:spPr bwMode="auto">
          <a:xfrm>
            <a:off x="926088" y="1253561"/>
            <a:ext cx="7296485" cy="1200327"/>
          </a:xfrm>
          <a:prstGeom prst="rect">
            <a:avLst/>
          </a:prstGeom>
          <a:noFill/>
          <a:ln w="9525">
            <a:noFill/>
            <a:miter lim="800000"/>
          </a:ln>
        </p:spPr>
        <p:txBody>
          <a:bodyPr wrap="square" lIns="91438" tIns="45719" rIns="91438" bIns="45719">
            <a:spAutoFit/>
          </a:bodyPr>
          <a:lstStyle/>
          <a:p>
            <a:pPr>
              <a:lnSpc>
                <a:spcPct val="150000"/>
              </a:lnSpc>
              <a:buFont typeface="Wingdings" pitchFamily="2" charset="2"/>
              <a:buChar char="u"/>
            </a:pPr>
            <a:r>
              <a:rPr lang="zh-CN" altLang="en-US" sz="1200" dirty="0">
                <a:latin typeface="微软雅黑" panose="020B0503020204020204" pitchFamily="34" charset="-122"/>
                <a:ea typeface="微软雅黑" panose="020B0503020204020204" pitchFamily="34" charset="-122"/>
              </a:rPr>
              <a:t>新能源二手车交易车辆使用年限依旧普遍在</a:t>
            </a:r>
            <a:r>
              <a:rPr lang="en-US" altLang="zh-CN" sz="1200" dirty="0">
                <a:latin typeface="微软雅黑" pitchFamily="34" charset="-122"/>
                <a:ea typeface="微软雅黑" pitchFamily="34" charset="-122"/>
              </a:rPr>
              <a:t>2</a:t>
            </a:r>
            <a:r>
              <a:rPr lang="zh-CN" altLang="en-US" sz="1200" dirty="0">
                <a:latin typeface="微软雅黑" pitchFamily="34" charset="-122"/>
                <a:ea typeface="微软雅黑" pitchFamily="34" charset="-122"/>
              </a:rPr>
              <a:t>年以下。</a:t>
            </a:r>
            <a:endParaRPr lang="en-US" altLang="zh-CN" sz="1200" dirty="0">
              <a:latin typeface="微软雅黑" pitchFamily="34" charset="-122"/>
              <a:ea typeface="微软雅黑" pitchFamily="34" charset="-122"/>
            </a:endParaRPr>
          </a:p>
          <a:p>
            <a:pPr>
              <a:lnSpc>
                <a:spcPct val="150000"/>
              </a:lnSpc>
              <a:buFont typeface="Wingdings" pitchFamily="2" charset="2"/>
              <a:buChar char="u"/>
            </a:pPr>
            <a:r>
              <a:rPr lang="en-US" altLang="zh-CN" sz="1200" dirty="0">
                <a:latin typeface="微软雅黑" pitchFamily="34" charset="-122"/>
                <a:ea typeface="微软雅黑" pitchFamily="34" charset="-122"/>
              </a:rPr>
              <a:t>3</a:t>
            </a:r>
            <a:r>
              <a:rPr lang="zh-CN" altLang="en-US" sz="1200" dirty="0">
                <a:latin typeface="微软雅黑" pitchFamily="34" charset="-122"/>
                <a:ea typeface="微软雅黑" pitchFamily="34" charset="-122"/>
              </a:rPr>
              <a:t>月全国新能源二手车使用年限分析：使用年限在</a:t>
            </a:r>
            <a:r>
              <a:rPr lang="en-US" altLang="zh-CN" sz="1200" dirty="0">
                <a:latin typeface="微软雅黑" pitchFamily="34" charset="-122"/>
                <a:ea typeface="微软雅黑" pitchFamily="34" charset="-122"/>
              </a:rPr>
              <a:t>2</a:t>
            </a:r>
            <a:r>
              <a:rPr lang="zh-CN" altLang="en-US" sz="1200" dirty="0">
                <a:latin typeface="微软雅黑" pitchFamily="34" charset="-122"/>
                <a:ea typeface="微软雅黑" pitchFamily="34" charset="-122"/>
              </a:rPr>
              <a:t>年以下的最多，占比</a:t>
            </a:r>
            <a:r>
              <a:rPr lang="en-US" altLang="zh-CN" sz="1200" dirty="0">
                <a:latin typeface="微软雅黑" pitchFamily="34" charset="-122"/>
                <a:ea typeface="微软雅黑" pitchFamily="34" charset="-122"/>
              </a:rPr>
              <a:t>70.44%</a:t>
            </a:r>
            <a:r>
              <a:rPr lang="zh-CN" altLang="en-US" sz="1200" dirty="0">
                <a:latin typeface="微软雅黑" pitchFamily="34" charset="-122"/>
                <a:ea typeface="微软雅黑" pitchFamily="34" charset="-122"/>
              </a:rPr>
              <a:t>，</a:t>
            </a:r>
            <a:r>
              <a:rPr lang="en-US" altLang="zh-CN" sz="1200" dirty="0">
                <a:latin typeface="微软雅黑" pitchFamily="34" charset="-122"/>
                <a:ea typeface="微软雅黑" pitchFamily="34" charset="-122"/>
              </a:rPr>
              <a:t>2-4</a:t>
            </a:r>
            <a:r>
              <a:rPr lang="zh-CN" altLang="en-US" sz="1200" dirty="0">
                <a:latin typeface="微软雅黑" pitchFamily="34" charset="-122"/>
                <a:ea typeface="微软雅黑" pitchFamily="34" charset="-122"/>
              </a:rPr>
              <a:t>年占比相比</a:t>
            </a:r>
            <a:r>
              <a:rPr lang="en-US" altLang="zh-CN" sz="1200" dirty="0">
                <a:latin typeface="微软雅黑" pitchFamily="34" charset="-122"/>
                <a:ea typeface="微软雅黑" pitchFamily="34" charset="-122"/>
              </a:rPr>
              <a:t>2</a:t>
            </a:r>
            <a:r>
              <a:rPr lang="zh-CN" altLang="en-US" sz="1200" dirty="0">
                <a:latin typeface="微软雅黑" pitchFamily="34" charset="-122"/>
                <a:ea typeface="微软雅黑" pitchFamily="34" charset="-122"/>
              </a:rPr>
              <a:t>月有较大提升，新能源二手车使用年限在</a:t>
            </a:r>
            <a:r>
              <a:rPr lang="en-US" altLang="zh-CN" sz="1200" dirty="0">
                <a:latin typeface="微软雅黑" pitchFamily="34" charset="-122"/>
                <a:ea typeface="微软雅黑" pitchFamily="34" charset="-122"/>
              </a:rPr>
              <a:t>6</a:t>
            </a:r>
            <a:r>
              <a:rPr lang="zh-CN" altLang="en-US" sz="1200" dirty="0">
                <a:latin typeface="微软雅黑" pitchFamily="34" charset="-122"/>
                <a:ea typeface="微软雅黑" pitchFamily="34" charset="-122"/>
              </a:rPr>
              <a:t>年以上的交易占比进一步缩小至</a:t>
            </a:r>
            <a:r>
              <a:rPr lang="en-US" altLang="zh-CN" sz="1200" dirty="0">
                <a:latin typeface="微软雅黑" pitchFamily="34" charset="-122"/>
                <a:ea typeface="微软雅黑" pitchFamily="34" charset="-122"/>
              </a:rPr>
              <a:t>0.25%.</a:t>
            </a:r>
          </a:p>
          <a:p>
            <a:pPr>
              <a:lnSpc>
                <a:spcPct val="150000"/>
              </a:lnSpc>
              <a:buFont typeface="Wingdings" pitchFamily="2" charset="2"/>
              <a:buChar char="u"/>
            </a:pPr>
            <a:r>
              <a:rPr lang="zh-CN" altLang="en-US" sz="1200" dirty="0">
                <a:latin typeface="微软雅黑" pitchFamily="34" charset="-122"/>
                <a:ea typeface="微软雅黑" pitchFamily="34" charset="-122"/>
              </a:rPr>
              <a:t>与传统二手车使用年限相比，新能源二手车的使用年限更短，</a:t>
            </a:r>
            <a:r>
              <a:rPr lang="en-US" altLang="zh-CN" sz="1200" dirty="0">
                <a:latin typeface="微软雅黑" pitchFamily="34" charset="-122"/>
                <a:ea typeface="微软雅黑" pitchFamily="34" charset="-122"/>
              </a:rPr>
              <a:t>4</a:t>
            </a:r>
            <a:r>
              <a:rPr lang="zh-CN" altLang="en-US" sz="1200" dirty="0">
                <a:latin typeface="微软雅黑" pitchFamily="34" charset="-122"/>
                <a:ea typeface="微软雅黑" pitchFamily="34" charset="-122"/>
              </a:rPr>
              <a:t>年以内的新能源车保有量是市场主流。</a:t>
            </a:r>
            <a:endParaRPr lang="en-US" altLang="zh-CN" sz="1200" dirty="0">
              <a:latin typeface="微软雅黑" pitchFamily="34" charset="-122"/>
              <a:ea typeface="微软雅黑" pitchFamily="34" charset="-122"/>
            </a:endParaRPr>
          </a:p>
        </p:txBody>
      </p:sp>
      <p:sp>
        <p:nvSpPr>
          <p:cNvPr id="6" name="TextBox 5"/>
          <p:cNvSpPr txBox="1"/>
          <p:nvPr/>
        </p:nvSpPr>
        <p:spPr>
          <a:xfrm>
            <a:off x="1106812" y="5763612"/>
            <a:ext cx="2294218"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月交易车辆使用年限分析</a:t>
            </a:r>
          </a:p>
        </p:txBody>
      </p:sp>
      <p:sp>
        <p:nvSpPr>
          <p:cNvPr id="7" name="文本框 1"/>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五、</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月新能源二手车使用年限分析</a:t>
            </a:r>
          </a:p>
        </p:txBody>
      </p:sp>
      <p:graphicFrame>
        <p:nvGraphicFramePr>
          <p:cNvPr id="11" name="图表 10"/>
          <p:cNvGraphicFramePr>
            <a:graphicFrameLocks/>
          </p:cNvGraphicFramePr>
          <p:nvPr>
            <p:extLst/>
          </p:nvPr>
        </p:nvGraphicFramePr>
        <p:xfrm>
          <a:off x="301476" y="2730886"/>
          <a:ext cx="4272854" cy="302235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p:cNvGraphicFramePr>
            <a:graphicFrameLocks/>
          </p:cNvGraphicFramePr>
          <p:nvPr>
            <p:extLst/>
          </p:nvPr>
        </p:nvGraphicFramePr>
        <p:xfrm>
          <a:off x="4036118" y="2796876"/>
          <a:ext cx="4656061" cy="309754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5250314" y="5764552"/>
            <a:ext cx="2294218" cy="261610"/>
          </a:xfrm>
          <a:prstGeom prst="rect">
            <a:avLst/>
          </a:prstGeom>
          <a:noFill/>
        </p:spPr>
        <p:txBody>
          <a:bodyPr wrap="none" rtlCol="0">
            <a:spAutoFit/>
          </a:bodyPr>
          <a:lstStyle/>
          <a:p>
            <a:r>
              <a:rPr lang="en-US" altLang="zh-CN" sz="1100" dirty="0">
                <a:latin typeface="微软雅黑" pitchFamily="34" charset="-122"/>
                <a:ea typeface="微软雅黑" pitchFamily="34" charset="-122"/>
              </a:rPr>
              <a:t>2019</a:t>
            </a:r>
            <a:r>
              <a:rPr lang="zh-CN" altLang="en-US" sz="1100" dirty="0">
                <a:latin typeface="微软雅黑" pitchFamily="34" charset="-122"/>
                <a:ea typeface="微软雅黑" pitchFamily="34" charset="-122"/>
              </a:rPr>
              <a:t>年</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月交易车辆使用年限分析</a:t>
            </a:r>
          </a:p>
        </p:txBody>
      </p:sp>
    </p:spTree>
    <p:extLst>
      <p:ext uri="{BB962C8B-B14F-4D97-AF65-F5344CB8AC3E}">
        <p14:creationId xmlns:p14="http://schemas.microsoft.com/office/powerpoint/2010/main" val="20003074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25205" y="1719000"/>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第一部分：</a:t>
              </a:r>
              <a:r>
                <a:rPr kumimoji="0" lang="en-US" altLang="zh-CN"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2</a:t>
              </a: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月市场概况</a:t>
              </a: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6817" y="1785403"/>
            <a:ext cx="317500" cy="317500"/>
          </a:xfrm>
          <a:prstGeom prst="rect">
            <a:avLst/>
          </a:prstGeom>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zh-CN" altLang="en-US" sz="24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目录</a:t>
            </a:r>
          </a:p>
        </p:txBody>
      </p:sp>
      <p:grpSp>
        <p:nvGrpSpPr>
          <p:cNvPr id="28" name="组合 27"/>
          <p:cNvGrpSpPr/>
          <p:nvPr/>
        </p:nvGrpSpPr>
        <p:grpSpPr>
          <a:xfrm>
            <a:off x="2055685" y="3452820"/>
            <a:ext cx="4810125" cy="482600"/>
            <a:chOff x="2305050" y="2692400"/>
            <a:chExt cx="4324350" cy="482600"/>
          </a:xfrm>
          <a:solidFill>
            <a:schemeClr val="tx1">
              <a:lumMod val="50000"/>
              <a:lumOff val="50000"/>
            </a:schemeClr>
          </a:solidFill>
        </p:grpSpPr>
        <p:sp>
          <p:nvSpPr>
            <p:cNvPr id="29" name="矩形 2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第三部分：二手车流通性分析</a:t>
              </a:r>
            </a:p>
          </p:txBody>
        </p:sp>
        <p:sp>
          <p:nvSpPr>
            <p:cNvPr id="30" name="椭圆 2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1" name="椭圆 3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3519223"/>
            <a:ext cx="317500" cy="317500"/>
          </a:xfrm>
          <a:prstGeom prst="rect">
            <a:avLst/>
          </a:prstGeom>
        </p:spPr>
      </p:pic>
      <p:grpSp>
        <p:nvGrpSpPr>
          <p:cNvPr id="23" name="组合 22"/>
          <p:cNvGrpSpPr/>
          <p:nvPr/>
        </p:nvGrpSpPr>
        <p:grpSpPr>
          <a:xfrm>
            <a:off x="2000821" y="2594006"/>
            <a:ext cx="4810125" cy="482600"/>
            <a:chOff x="2305050" y="2692400"/>
            <a:chExt cx="4324350" cy="482600"/>
          </a:xfrm>
          <a:solidFill>
            <a:schemeClr val="tx1">
              <a:lumMod val="50000"/>
              <a:lumOff val="50000"/>
            </a:schemeClr>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第二部分：</a:t>
              </a:r>
              <a:r>
                <a:rPr kumimoji="0" lang="en-US" altLang="zh-CN"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1-2</a:t>
              </a: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月市场概况</a:t>
              </a: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2433" y="2660409"/>
            <a:ext cx="317500" cy="317500"/>
          </a:xfrm>
          <a:prstGeom prst="rect">
            <a:avLst/>
          </a:prstGeom>
        </p:spPr>
      </p:pic>
      <p:grpSp>
        <p:nvGrpSpPr>
          <p:cNvPr id="18" name="组合 27"/>
          <p:cNvGrpSpPr/>
          <p:nvPr/>
        </p:nvGrpSpPr>
        <p:grpSpPr>
          <a:xfrm>
            <a:off x="2055685" y="4226309"/>
            <a:ext cx="4810125" cy="482600"/>
            <a:chOff x="2305050" y="2692400"/>
            <a:chExt cx="4324350" cy="482600"/>
          </a:xfrm>
          <a:solidFill>
            <a:schemeClr val="tx1">
              <a:lumMod val="50000"/>
              <a:lumOff val="50000"/>
            </a:schemeClr>
          </a:solidFill>
        </p:grpSpPr>
        <p:sp>
          <p:nvSpPr>
            <p:cNvPr id="19" name="矩形 1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第四部分：新能源二手车分析</a:t>
              </a:r>
            </a:p>
          </p:txBody>
        </p:sp>
        <p:sp>
          <p:nvSpPr>
            <p:cNvPr id="20" name="椭圆 1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椭圆 2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4292712"/>
            <a:ext cx="317500" cy="317500"/>
          </a:xfrm>
          <a:prstGeom prst="rect">
            <a:avLst/>
          </a:prstGeom>
        </p:spPr>
      </p:pic>
      <p:grpSp>
        <p:nvGrpSpPr>
          <p:cNvPr id="34" name="组合 27"/>
          <p:cNvGrpSpPr/>
          <p:nvPr/>
        </p:nvGrpSpPr>
        <p:grpSpPr>
          <a:xfrm>
            <a:off x="2055685" y="5100761"/>
            <a:ext cx="4810125" cy="482600"/>
            <a:chOff x="2305050" y="2692400"/>
            <a:chExt cx="4324350" cy="482600"/>
          </a:xfrm>
          <a:solidFill>
            <a:schemeClr val="accent1"/>
          </a:solidFill>
        </p:grpSpPr>
        <p:sp>
          <p:nvSpPr>
            <p:cNvPr id="35" name="矩形 34"/>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rPr>
                <a:t>   第五部分：”行“认证分析</a:t>
              </a:r>
            </a:p>
          </p:txBody>
        </p:sp>
        <p:sp>
          <p:nvSpPr>
            <p:cNvPr id="36" name="椭圆 35"/>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37" name="椭圆 36"/>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5167164"/>
            <a:ext cx="317500" cy="317500"/>
          </a:xfrm>
          <a:prstGeom prst="rect">
            <a:avLst/>
          </a:prstGeom>
        </p:spPr>
      </p:pic>
    </p:spTree>
    <p:extLst>
      <p:ext uri="{BB962C8B-B14F-4D97-AF65-F5344CB8AC3E}">
        <p14:creationId xmlns:p14="http://schemas.microsoft.com/office/powerpoint/2010/main" val="718456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sz="2000" b="1" i="0" kern="0" dirty="0">
                <a:solidFill>
                  <a:schemeClr val="bg2">
                    <a:lumMod val="25000"/>
                  </a:schemeClr>
                </a:solidFill>
                <a:latin typeface="微软雅黑" panose="020B0503020204020204" pitchFamily="34" charset="-122"/>
                <a:ea typeface="微软雅黑" panose="020B0503020204020204" pitchFamily="34" charset="-122"/>
              </a:rPr>
              <a:t>一、</a:t>
            </a:r>
            <a:r>
              <a:rPr lang="en-US" altLang="zh-CN" sz="2000" b="1" i="0" kern="0"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i="0" kern="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i="0" kern="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b="1" i="0" kern="0" dirty="0">
                <a:solidFill>
                  <a:schemeClr val="bg2">
                    <a:lumMod val="25000"/>
                  </a:schemeClr>
                </a:solidFill>
                <a:latin typeface="微软雅黑" panose="020B0503020204020204" pitchFamily="34" charset="-122"/>
                <a:ea typeface="微软雅黑" panose="020B0503020204020204" pitchFamily="34" charset="-122"/>
              </a:rPr>
              <a:t>月二手车市场整体表现</a:t>
            </a:r>
          </a:p>
        </p:txBody>
      </p:sp>
      <p:sp>
        <p:nvSpPr>
          <p:cNvPr id="2" name="TextBox 11"/>
          <p:cNvSpPr txBox="1">
            <a:spLocks noChangeArrowheads="1"/>
          </p:cNvSpPr>
          <p:nvPr/>
        </p:nvSpPr>
        <p:spPr bwMode="auto">
          <a:xfrm>
            <a:off x="291600" y="1130400"/>
            <a:ext cx="8560300" cy="1346905"/>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285750" indent="-285750">
              <a:lnSpc>
                <a:spcPct val="150000"/>
              </a:lnSpc>
              <a:buFont typeface="Wingdings" panose="05000000000000000000" pitchFamily="2" charset="2"/>
              <a:buChar char="u"/>
              <a:defRPr/>
            </a:pPr>
            <a:r>
              <a:rPr lang="en-US" altLang="zh-CN" sz="1400" i="0" dirty="0">
                <a:latin typeface="微软雅黑" panose="020B0503020204020204" pitchFamily="34" charset="-122"/>
                <a:ea typeface="微软雅黑" panose="020B0503020204020204" pitchFamily="34" charset="-122"/>
              </a:rPr>
              <a:t>2019</a:t>
            </a:r>
            <a:r>
              <a:rPr lang="zh-CN" altLang="en-US" sz="1400" i="0" dirty="0">
                <a:latin typeface="微软雅黑" panose="020B0503020204020204" pitchFamily="34" charset="-122"/>
                <a:ea typeface="微软雅黑" panose="020B0503020204020204" pitchFamily="34" charset="-122"/>
              </a:rPr>
              <a:t>年</a:t>
            </a:r>
            <a:r>
              <a:rPr lang="en-US" altLang="zh-CN" sz="1400" i="0" dirty="0">
                <a:latin typeface="微软雅黑" panose="020B0503020204020204" pitchFamily="34" charset="-122"/>
                <a:ea typeface="微软雅黑" panose="020B0503020204020204" pitchFamily="34" charset="-122"/>
              </a:rPr>
              <a:t>3</a:t>
            </a:r>
            <a:r>
              <a:rPr lang="zh-CN" altLang="en-US" sz="1400" i="0" dirty="0">
                <a:latin typeface="微软雅黑" panose="020B0503020204020204" pitchFamily="34" charset="-122"/>
                <a:ea typeface="微软雅黑" panose="020B0503020204020204" pitchFamily="34" charset="-122"/>
              </a:rPr>
              <a:t>月，全国二手车市场交易量</a:t>
            </a:r>
            <a:r>
              <a:rPr lang="en-US" altLang="zh-CN" sz="1400" i="0" dirty="0">
                <a:latin typeface="微软雅黑" panose="020B0503020204020204" pitchFamily="34" charset="-122"/>
                <a:ea typeface="微软雅黑" panose="020B0503020204020204" pitchFamily="34" charset="-122"/>
              </a:rPr>
              <a:t>125.06</a:t>
            </a:r>
            <a:r>
              <a:rPr lang="zh-CN" altLang="en-US" sz="1400" i="0" dirty="0">
                <a:latin typeface="微软雅黑" panose="020B0503020204020204" pitchFamily="34" charset="-122"/>
                <a:ea typeface="微软雅黑" panose="020B0503020204020204" pitchFamily="34" charset="-122"/>
              </a:rPr>
              <a:t>万辆，交易量环比上升</a:t>
            </a:r>
            <a:r>
              <a:rPr lang="en-US" altLang="zh-CN" sz="1400" i="0" dirty="0">
                <a:latin typeface="微软雅黑" panose="020B0503020204020204" pitchFamily="34" charset="-122"/>
                <a:ea typeface="微软雅黑" panose="020B0503020204020204" pitchFamily="34" charset="-122"/>
              </a:rPr>
              <a:t>54.92%</a:t>
            </a:r>
            <a:r>
              <a:rPr lang="zh-CN" altLang="en-US" sz="1400" i="0" dirty="0">
                <a:latin typeface="微软雅黑" panose="020B0503020204020204" pitchFamily="34" charset="-122"/>
                <a:ea typeface="微软雅黑" panose="020B0503020204020204" pitchFamily="34" charset="-122"/>
              </a:rPr>
              <a:t>。</a:t>
            </a:r>
            <a:endParaRPr lang="en-US" altLang="zh-CN" sz="1400" i="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defRPr/>
            </a:pPr>
            <a:r>
              <a:rPr lang="zh-CN" altLang="en-US" sz="1400" i="0" dirty="0">
                <a:latin typeface="微软雅黑" panose="020B0503020204020204" pitchFamily="34" charset="-122"/>
                <a:ea typeface="微软雅黑" panose="020B0503020204020204" pitchFamily="34" charset="-122"/>
              </a:rPr>
              <a:t>乘用车情况：</a:t>
            </a:r>
            <a:r>
              <a:rPr lang="zh-CN" altLang="zh-CN" sz="1400" i="0" dirty="0">
                <a:latin typeface="微软雅黑" panose="020B0503020204020204" pitchFamily="34" charset="-122"/>
                <a:ea typeface="微软雅黑" panose="020B0503020204020204" pitchFamily="34" charset="-122"/>
              </a:rPr>
              <a:t>基本型乘用车共交易</a:t>
            </a:r>
            <a:r>
              <a:rPr lang="en-US" altLang="zh-CN" sz="1400" i="0" dirty="0">
                <a:latin typeface="微软雅黑" panose="020B0503020204020204" pitchFamily="34" charset="-122"/>
                <a:ea typeface="微软雅黑" panose="020B0503020204020204" pitchFamily="34" charset="-122"/>
              </a:rPr>
              <a:t>70.95</a:t>
            </a:r>
            <a:r>
              <a:rPr lang="zh-CN" altLang="zh-CN" sz="1400" i="0" dirty="0">
                <a:latin typeface="微软雅黑" panose="020B0503020204020204" pitchFamily="34" charset="-122"/>
                <a:ea typeface="微软雅黑" panose="020B0503020204020204" pitchFamily="34" charset="-122"/>
              </a:rPr>
              <a:t>万辆，环比增长</a:t>
            </a:r>
            <a:r>
              <a:rPr lang="en-US" altLang="zh-CN" sz="1400" i="0" dirty="0">
                <a:latin typeface="微软雅黑" panose="020B0503020204020204" pitchFamily="34" charset="-122"/>
                <a:ea typeface="微软雅黑" panose="020B0503020204020204" pitchFamily="34" charset="-122"/>
              </a:rPr>
              <a:t>44.54%</a:t>
            </a:r>
            <a:r>
              <a:rPr lang="zh-CN" altLang="en-US" sz="1400" i="0" dirty="0">
                <a:latin typeface="微软雅黑" panose="020B0503020204020204" pitchFamily="34" charset="-122"/>
                <a:ea typeface="微软雅黑" panose="020B0503020204020204" pitchFamily="34" charset="-122"/>
              </a:rPr>
              <a:t>；</a:t>
            </a:r>
            <a:r>
              <a:rPr lang="en-US" altLang="zh-CN" sz="1400" i="0" dirty="0">
                <a:latin typeface="微软雅黑" panose="020B0503020204020204" pitchFamily="34" charset="-122"/>
                <a:ea typeface="微软雅黑" panose="020B0503020204020204" pitchFamily="34" charset="-122"/>
              </a:rPr>
              <a:t>SUV </a:t>
            </a:r>
            <a:r>
              <a:rPr lang="zh-CN" altLang="zh-CN" sz="1400" i="0" dirty="0">
                <a:latin typeface="微软雅黑" panose="020B0503020204020204" pitchFamily="34" charset="-122"/>
                <a:ea typeface="微软雅黑" panose="020B0503020204020204" pitchFamily="34" charset="-122"/>
              </a:rPr>
              <a:t>共交易</a:t>
            </a:r>
            <a:r>
              <a:rPr lang="en-US" altLang="zh-CN" sz="1400" i="0" dirty="0">
                <a:latin typeface="微软雅黑" panose="020B0503020204020204" pitchFamily="34" charset="-122"/>
                <a:ea typeface="微软雅黑" panose="020B0503020204020204" pitchFamily="34" charset="-122"/>
              </a:rPr>
              <a:t>10.23</a:t>
            </a:r>
            <a:r>
              <a:rPr lang="zh-CN" altLang="zh-CN" sz="1400" i="0" dirty="0">
                <a:latin typeface="微软雅黑" panose="020B0503020204020204" pitchFamily="34" charset="-122"/>
                <a:ea typeface="微软雅黑" panose="020B0503020204020204" pitchFamily="34" charset="-122"/>
              </a:rPr>
              <a:t>万辆，环比增长</a:t>
            </a:r>
            <a:r>
              <a:rPr lang="en-US" altLang="zh-CN" sz="1400" i="0" dirty="0">
                <a:latin typeface="微软雅黑" panose="020B0503020204020204" pitchFamily="34" charset="-122"/>
                <a:ea typeface="微软雅黑" panose="020B0503020204020204" pitchFamily="34" charset="-122"/>
              </a:rPr>
              <a:t>78.2%</a:t>
            </a:r>
            <a:r>
              <a:rPr lang="zh-CN" altLang="zh-CN" sz="1400" i="0" dirty="0">
                <a:latin typeface="微软雅黑" panose="020B0503020204020204" pitchFamily="34" charset="-122"/>
                <a:ea typeface="微软雅黑" panose="020B0503020204020204" pitchFamily="34" charset="-122"/>
              </a:rPr>
              <a:t>，</a:t>
            </a:r>
            <a:r>
              <a:rPr lang="en-US" altLang="zh-CN" sz="1400" i="0" dirty="0">
                <a:latin typeface="微软雅黑" panose="020B0503020204020204" pitchFamily="34" charset="-122"/>
                <a:ea typeface="微软雅黑" panose="020B0503020204020204" pitchFamily="34" charset="-122"/>
              </a:rPr>
              <a:t>MPV</a:t>
            </a:r>
            <a:r>
              <a:rPr lang="zh-CN" altLang="zh-CN" sz="1400" i="0" dirty="0">
                <a:latin typeface="微软雅黑" panose="020B0503020204020204" pitchFamily="34" charset="-122"/>
                <a:ea typeface="微软雅黑" panose="020B0503020204020204" pitchFamily="34" charset="-122"/>
              </a:rPr>
              <a:t>共交易</a:t>
            </a:r>
            <a:r>
              <a:rPr lang="en-US" altLang="zh-CN" sz="1400" i="0" dirty="0">
                <a:latin typeface="微软雅黑" panose="020B0503020204020204" pitchFamily="34" charset="-122"/>
                <a:ea typeface="微软雅黑" panose="020B0503020204020204" pitchFamily="34" charset="-122"/>
              </a:rPr>
              <a:t>8.28</a:t>
            </a:r>
            <a:r>
              <a:rPr lang="zh-CN" altLang="zh-CN" sz="1400" i="0" dirty="0">
                <a:latin typeface="微软雅黑" panose="020B0503020204020204" pitchFamily="34" charset="-122"/>
                <a:ea typeface="微软雅黑" panose="020B0503020204020204" pitchFamily="34" charset="-122"/>
              </a:rPr>
              <a:t>万辆，环比增长</a:t>
            </a:r>
            <a:r>
              <a:rPr lang="en-US" altLang="zh-CN" sz="1400" i="0" dirty="0">
                <a:latin typeface="微软雅黑" panose="020B0503020204020204" pitchFamily="34" charset="-122"/>
                <a:ea typeface="微软雅黑" panose="020B0503020204020204" pitchFamily="34" charset="-122"/>
              </a:rPr>
              <a:t>79%</a:t>
            </a:r>
            <a:r>
              <a:rPr lang="zh-CN" altLang="zh-CN" sz="1400" i="0" dirty="0">
                <a:latin typeface="微软雅黑" panose="020B0503020204020204" pitchFamily="34" charset="-122"/>
                <a:ea typeface="微软雅黑" panose="020B0503020204020204" pitchFamily="34" charset="-122"/>
              </a:rPr>
              <a:t>，交叉型乘用车共交易</a:t>
            </a:r>
            <a:r>
              <a:rPr lang="en-US" altLang="zh-CN" sz="1400" i="0" dirty="0">
                <a:latin typeface="微软雅黑" panose="020B0503020204020204" pitchFamily="34" charset="-122"/>
                <a:ea typeface="微软雅黑" panose="020B0503020204020204" pitchFamily="34" charset="-122"/>
              </a:rPr>
              <a:t>2.96</a:t>
            </a:r>
            <a:r>
              <a:rPr lang="zh-CN" altLang="zh-CN" sz="1400" i="0" dirty="0">
                <a:latin typeface="微软雅黑" panose="020B0503020204020204" pitchFamily="34" charset="-122"/>
                <a:ea typeface="微软雅黑" panose="020B0503020204020204" pitchFamily="34" charset="-122"/>
              </a:rPr>
              <a:t>万辆，环比增长</a:t>
            </a:r>
            <a:r>
              <a:rPr lang="en-US" altLang="zh-CN" sz="1400" i="0" dirty="0">
                <a:latin typeface="微软雅黑" panose="020B0503020204020204" pitchFamily="34" charset="-122"/>
                <a:ea typeface="微软雅黑" panose="020B0503020204020204" pitchFamily="34" charset="-122"/>
              </a:rPr>
              <a:t>33.98%</a:t>
            </a:r>
            <a:r>
              <a:rPr lang="zh-CN" altLang="en-US" sz="1400" i="0" dirty="0">
                <a:latin typeface="微软雅黑" panose="020B0503020204020204" pitchFamily="34" charset="-122"/>
                <a:ea typeface="微软雅黑" panose="020B0503020204020204" pitchFamily="34" charset="-122"/>
              </a:rPr>
              <a:t>。</a:t>
            </a:r>
            <a:endParaRPr lang="en-US" altLang="zh-CN" sz="1400" i="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defRPr/>
            </a:pPr>
            <a:r>
              <a:rPr lang="zh-CN" altLang="en-US" sz="1400" i="0" dirty="0">
                <a:latin typeface="微软雅黑" panose="020B0503020204020204" pitchFamily="34" charset="-122"/>
                <a:ea typeface="微软雅黑" panose="020B0503020204020204" pitchFamily="34" charset="-122"/>
              </a:rPr>
              <a:t>商用车情况：</a:t>
            </a:r>
            <a:r>
              <a:rPr lang="zh-CN" altLang="zh-CN" sz="1400" i="0" dirty="0">
                <a:latin typeface="微软雅黑" panose="020B0503020204020204" pitchFamily="34" charset="-122"/>
                <a:ea typeface="微软雅黑" panose="020B0503020204020204" pitchFamily="34" charset="-122"/>
              </a:rPr>
              <a:t>客车</a:t>
            </a:r>
            <a:r>
              <a:rPr lang="en-US" altLang="zh-CN" sz="1400" i="0" dirty="0">
                <a:latin typeface="微软雅黑" panose="020B0503020204020204" pitchFamily="34" charset="-122"/>
                <a:ea typeface="微软雅黑" panose="020B0503020204020204" pitchFamily="34" charset="-122"/>
              </a:rPr>
              <a:t>13.33</a:t>
            </a:r>
            <a:r>
              <a:rPr lang="zh-CN" altLang="zh-CN" sz="1400" i="0" dirty="0">
                <a:latin typeface="微软雅黑" panose="020B0503020204020204" pitchFamily="34" charset="-122"/>
                <a:ea typeface="微软雅黑" panose="020B0503020204020204" pitchFamily="34" charset="-122"/>
              </a:rPr>
              <a:t>万辆，环比增长</a:t>
            </a:r>
            <a:r>
              <a:rPr lang="en-US" altLang="zh-CN" sz="1400" i="0" dirty="0">
                <a:latin typeface="微软雅黑" panose="020B0503020204020204" pitchFamily="34" charset="-122"/>
                <a:ea typeface="微软雅黑" panose="020B0503020204020204" pitchFamily="34" charset="-122"/>
              </a:rPr>
              <a:t>69.38%</a:t>
            </a:r>
            <a:r>
              <a:rPr lang="zh-CN" altLang="en-US" sz="1400" i="0" dirty="0">
                <a:latin typeface="微软雅黑" panose="020B0503020204020204" pitchFamily="34" charset="-122"/>
                <a:ea typeface="微软雅黑" panose="020B0503020204020204" pitchFamily="34" charset="-122"/>
              </a:rPr>
              <a:t>；</a:t>
            </a:r>
            <a:r>
              <a:rPr lang="zh-CN" altLang="zh-CN" sz="1400" i="0" dirty="0">
                <a:latin typeface="微软雅黑" panose="020B0503020204020204" pitchFamily="34" charset="-122"/>
                <a:ea typeface="微软雅黑" panose="020B0503020204020204" pitchFamily="34" charset="-122"/>
              </a:rPr>
              <a:t>载货车</a:t>
            </a:r>
            <a:r>
              <a:rPr lang="en-US" altLang="zh-CN" sz="1400" i="0" dirty="0">
                <a:latin typeface="微软雅黑" panose="020B0503020204020204" pitchFamily="34" charset="-122"/>
                <a:ea typeface="微软雅黑" panose="020B0503020204020204" pitchFamily="34" charset="-122"/>
              </a:rPr>
              <a:t>13.73</a:t>
            </a:r>
            <a:r>
              <a:rPr lang="zh-CN" altLang="zh-CN" sz="1400" i="0" dirty="0">
                <a:latin typeface="微软雅黑" panose="020B0503020204020204" pitchFamily="34" charset="-122"/>
                <a:ea typeface="微软雅黑" panose="020B0503020204020204" pitchFamily="34" charset="-122"/>
              </a:rPr>
              <a:t>万辆，环比增长</a:t>
            </a:r>
            <a:r>
              <a:rPr lang="en-US" altLang="zh-CN" sz="1400" i="0" dirty="0">
                <a:latin typeface="微软雅黑" panose="020B0503020204020204" pitchFamily="34" charset="-122"/>
                <a:ea typeface="微软雅黑" panose="020B0503020204020204" pitchFamily="34" charset="-122"/>
              </a:rPr>
              <a:t>65.07%</a:t>
            </a:r>
            <a:r>
              <a:rPr lang="zh-CN" altLang="en-US" sz="1400" i="0" dirty="0">
                <a:latin typeface="微软雅黑" panose="020B0503020204020204" pitchFamily="34" charset="-122"/>
                <a:ea typeface="微软雅黑" panose="020B0503020204020204" pitchFamily="34" charset="-122"/>
              </a:rPr>
              <a:t>；</a:t>
            </a:r>
          </a:p>
        </p:txBody>
      </p:sp>
      <p:graphicFrame>
        <p:nvGraphicFramePr>
          <p:cNvPr id="8" name="图表 7">
            <a:extLst>
              <a:ext uri="{FF2B5EF4-FFF2-40B4-BE49-F238E27FC236}">
                <a16:creationId xmlns:a16="http://schemas.microsoft.com/office/drawing/2014/main" id="{00000000-0008-0000-0000-000008000000}"/>
              </a:ext>
            </a:extLst>
          </p:cNvPr>
          <p:cNvGraphicFramePr>
            <a:graphicFrameLocks/>
          </p:cNvGraphicFramePr>
          <p:nvPr>
            <p:extLst/>
          </p:nvPr>
        </p:nvGraphicFramePr>
        <p:xfrm>
          <a:off x="1595931" y="2184674"/>
          <a:ext cx="5914103" cy="32445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图表 10">
            <a:extLst>
              <a:ext uri="{FF2B5EF4-FFF2-40B4-BE49-F238E27FC236}">
                <a16:creationId xmlns:a16="http://schemas.microsoft.com/office/drawing/2014/main" id="{00000000-0008-0000-0000-000008000000}"/>
              </a:ext>
            </a:extLst>
          </p:cNvPr>
          <p:cNvGraphicFramePr>
            <a:graphicFrameLocks/>
          </p:cNvGraphicFramePr>
          <p:nvPr>
            <p:extLst>
              <p:ext uri="{D42A27DB-BD31-4B8C-83A1-F6EECF244321}">
                <p14:modId xmlns:p14="http://schemas.microsoft.com/office/powerpoint/2010/main" val="1801819040"/>
              </p:ext>
            </p:extLst>
          </p:nvPr>
        </p:nvGraphicFramePr>
        <p:xfrm>
          <a:off x="1051110" y="2477305"/>
          <a:ext cx="6858339" cy="4675969"/>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一、“行”认证检测、认证量分析</a:t>
            </a:r>
          </a:p>
        </p:txBody>
      </p:sp>
      <p:graphicFrame>
        <p:nvGraphicFramePr>
          <p:cNvPr id="4" name="表格 3"/>
          <p:cNvGraphicFramePr>
            <a:graphicFrameLocks noGrp="1"/>
          </p:cNvGraphicFramePr>
          <p:nvPr>
            <p:extLst/>
          </p:nvPr>
        </p:nvGraphicFramePr>
        <p:xfrm>
          <a:off x="880109" y="1680882"/>
          <a:ext cx="7645326" cy="4289613"/>
        </p:xfrm>
        <a:graphic>
          <a:graphicData uri="http://schemas.openxmlformats.org/drawingml/2006/table">
            <a:tbl>
              <a:tblPr>
                <a:tableStyleId>{BC89EF96-8CEA-46FF-86C4-4CE0E7609802}</a:tableStyleId>
              </a:tblPr>
              <a:tblGrid>
                <a:gridCol w="2332176">
                  <a:extLst>
                    <a:ext uri="{9D8B030D-6E8A-4147-A177-3AD203B41FA5}">
                      <a16:colId xmlns:a16="http://schemas.microsoft.com/office/drawing/2014/main" val="20000"/>
                    </a:ext>
                  </a:extLst>
                </a:gridCol>
                <a:gridCol w="1771050">
                  <a:extLst>
                    <a:ext uri="{9D8B030D-6E8A-4147-A177-3AD203B41FA5}">
                      <a16:colId xmlns:a16="http://schemas.microsoft.com/office/drawing/2014/main" val="20001"/>
                    </a:ext>
                  </a:extLst>
                </a:gridCol>
                <a:gridCol w="1771050">
                  <a:extLst>
                    <a:ext uri="{9D8B030D-6E8A-4147-A177-3AD203B41FA5}">
                      <a16:colId xmlns:a16="http://schemas.microsoft.com/office/drawing/2014/main" val="20002"/>
                    </a:ext>
                  </a:extLst>
                </a:gridCol>
                <a:gridCol w="1771050">
                  <a:extLst>
                    <a:ext uri="{9D8B030D-6E8A-4147-A177-3AD203B41FA5}">
                      <a16:colId xmlns:a16="http://schemas.microsoft.com/office/drawing/2014/main" val="20003"/>
                    </a:ext>
                  </a:extLst>
                </a:gridCol>
              </a:tblGrid>
              <a:tr h="388813">
                <a:tc>
                  <a:txBody>
                    <a:bodyPr/>
                    <a:lstStyle/>
                    <a:p>
                      <a:pPr algn="ctr" fontAlgn="ctr"/>
                      <a:r>
                        <a:rPr lang="zh-CN" altLang="en-US" sz="1200" u="none" strike="noStrike" dirty="0">
                          <a:effectLst/>
                          <a:latin typeface="Microsoft YaHei" panose="020B0503020204020204" pitchFamily="34" charset="-122"/>
                          <a:ea typeface="Microsoft YaHei" panose="020B0503020204020204" pitchFamily="34" charset="-122"/>
                        </a:rPr>
                        <a:t>　</a:t>
                      </a:r>
                      <a:endParaRPr lang="zh-CN" altLang="en-U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zh-CN" altLang="en-US" sz="1200" b="1" u="none" strike="noStrike" dirty="0">
                          <a:effectLst/>
                          <a:latin typeface="Microsoft YaHei" panose="020B0503020204020204" pitchFamily="34" charset="-122"/>
                          <a:ea typeface="Microsoft YaHei" panose="020B0503020204020204" pitchFamily="34" charset="-122"/>
                        </a:rPr>
                        <a:t>初检量（台）</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zh-CN" altLang="en-US" sz="1200" b="1" u="none" strike="noStrike" dirty="0">
                          <a:effectLst/>
                          <a:latin typeface="Microsoft YaHei" panose="020B0503020204020204" pitchFamily="34" charset="-122"/>
                          <a:ea typeface="Microsoft YaHei" panose="020B0503020204020204" pitchFamily="34" charset="-122"/>
                        </a:rPr>
                        <a:t>检测量（台）</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zh-CN" altLang="en-US" sz="1200" b="1" u="none" strike="noStrike" dirty="0">
                          <a:effectLst/>
                          <a:latin typeface="Microsoft YaHei" panose="020B0503020204020204" pitchFamily="34" charset="-122"/>
                          <a:ea typeface="Microsoft YaHei" panose="020B0503020204020204" pitchFamily="34" charset="-122"/>
                        </a:rPr>
                        <a:t>认证量（台）</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extLst>
                  <a:ext uri="{0D108BD9-81ED-4DB2-BD59-A6C34878D82A}">
                    <a16:rowId xmlns:a16="http://schemas.microsoft.com/office/drawing/2014/main" val="10000"/>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2</a:t>
                      </a:r>
                      <a:r>
                        <a:rPr lang="zh-CN" altLang="en-US" sz="1200" b="1" u="none" strike="noStrike" dirty="0">
                          <a:effectLst/>
                          <a:latin typeface="Microsoft YaHei" panose="020B0503020204020204" pitchFamily="34" charset="-122"/>
                          <a:ea typeface="Microsoft YaHei" panose="020B0503020204020204" pitchFamily="34" charset="-122"/>
                        </a:rPr>
                        <a:t>月第一周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dirty="0">
                          <a:effectLst/>
                          <a:latin typeface="Microsoft YaHei" panose="020B0503020204020204" pitchFamily="34" charset="-122"/>
                          <a:ea typeface="Microsoft YaHei" panose="020B0503020204020204" pitchFamily="34" charset="-122"/>
                        </a:rPr>
                        <a:t>0</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0</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dirty="0">
                          <a:effectLst/>
                          <a:latin typeface="Microsoft YaHei" panose="020B0503020204020204" pitchFamily="34" charset="-122"/>
                          <a:ea typeface="Microsoft YaHei" panose="020B0503020204020204" pitchFamily="34" charset="-122"/>
                        </a:rPr>
                        <a:t>0</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extLst>
                  <a:ext uri="{0D108BD9-81ED-4DB2-BD59-A6C34878D82A}">
                    <a16:rowId xmlns:a16="http://schemas.microsoft.com/office/drawing/2014/main" val="10001"/>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2</a:t>
                      </a:r>
                      <a:r>
                        <a:rPr lang="zh-CN" altLang="en-US" sz="1200" b="1" u="none" strike="noStrike" dirty="0">
                          <a:effectLst/>
                          <a:latin typeface="Microsoft YaHei" panose="020B0503020204020204" pitchFamily="34" charset="-122"/>
                          <a:ea typeface="Microsoft YaHei" panose="020B0503020204020204" pitchFamily="34" charset="-122"/>
                        </a:rPr>
                        <a:t>月第二周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70</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964</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839</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extLst>
                  <a:ext uri="{0D108BD9-81ED-4DB2-BD59-A6C34878D82A}">
                    <a16:rowId xmlns:a16="http://schemas.microsoft.com/office/drawing/2014/main" val="10002"/>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2</a:t>
                      </a:r>
                      <a:r>
                        <a:rPr lang="zh-CN" altLang="en-US" sz="1200" b="1" u="none" strike="noStrike" dirty="0">
                          <a:effectLst/>
                          <a:latin typeface="Microsoft YaHei" panose="020B0503020204020204" pitchFamily="34" charset="-122"/>
                          <a:ea typeface="Microsoft YaHei" panose="020B0503020204020204" pitchFamily="34" charset="-122"/>
                        </a:rPr>
                        <a:t>月第三周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125</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dirty="0">
                          <a:effectLst/>
                          <a:latin typeface="Microsoft YaHei" panose="020B0503020204020204" pitchFamily="34" charset="-122"/>
                          <a:ea typeface="Microsoft YaHei" panose="020B0503020204020204" pitchFamily="34" charset="-122"/>
                        </a:rPr>
                        <a:t>1205</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a:effectLst/>
                          <a:latin typeface="Microsoft YaHei" panose="020B0503020204020204" pitchFamily="34" charset="-122"/>
                          <a:ea typeface="Microsoft YaHei" panose="020B0503020204020204" pitchFamily="34" charset="-122"/>
                        </a:rPr>
                        <a:t>1004</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extLst>
                  <a:ext uri="{0D108BD9-81ED-4DB2-BD59-A6C34878D82A}">
                    <a16:rowId xmlns:a16="http://schemas.microsoft.com/office/drawing/2014/main" val="10003"/>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2</a:t>
                      </a:r>
                      <a:r>
                        <a:rPr lang="zh-CN" altLang="en-US" sz="1200" b="1" u="none" strike="noStrike" dirty="0">
                          <a:effectLst/>
                          <a:latin typeface="Microsoft YaHei" panose="020B0503020204020204" pitchFamily="34" charset="-122"/>
                          <a:ea typeface="Microsoft YaHei" panose="020B0503020204020204" pitchFamily="34" charset="-122"/>
                        </a:rPr>
                        <a:t>月第四周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dirty="0">
                          <a:effectLst/>
                          <a:latin typeface="Microsoft YaHei" panose="020B0503020204020204" pitchFamily="34" charset="-122"/>
                          <a:ea typeface="Microsoft YaHei" panose="020B0503020204020204" pitchFamily="34" charset="-122"/>
                        </a:rPr>
                        <a:t>160</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dirty="0">
                          <a:effectLst/>
                          <a:latin typeface="Microsoft YaHei" panose="020B0503020204020204" pitchFamily="34" charset="-122"/>
                          <a:ea typeface="Microsoft YaHei" panose="020B0503020204020204" pitchFamily="34" charset="-122"/>
                        </a:rPr>
                        <a:t>1462</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is-IS" sz="1200" u="none" strike="noStrike" dirty="0">
                          <a:effectLst/>
                          <a:latin typeface="Microsoft YaHei" panose="020B0503020204020204" pitchFamily="34" charset="-122"/>
                          <a:ea typeface="Microsoft YaHei" panose="020B0503020204020204" pitchFamily="34" charset="-122"/>
                        </a:rPr>
                        <a:t>480</a:t>
                      </a:r>
                      <a:endParaRPr lang="is-IS" sz="1200" b="0"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extLst>
                  <a:ext uri="{0D108BD9-81ED-4DB2-BD59-A6C34878D82A}">
                    <a16:rowId xmlns:a16="http://schemas.microsoft.com/office/drawing/2014/main" val="10004"/>
                  </a:ext>
                </a:extLst>
              </a:tr>
              <a:tr h="388813">
                <a:tc>
                  <a:txBody>
                    <a:bodyPr/>
                    <a:lstStyle/>
                    <a:p>
                      <a:pPr algn="ctr" fontAlgn="ctr"/>
                      <a:r>
                        <a:rPr lang="zh-CN" altLang="en-US" sz="1200" b="1" u="none" strike="noStrike" dirty="0">
                          <a:effectLst/>
                          <a:latin typeface="Microsoft YaHei" panose="020B0503020204020204" pitchFamily="34" charset="-122"/>
                          <a:ea typeface="Microsoft YaHei" panose="020B0503020204020204" pitchFamily="34" charset="-122"/>
                        </a:rPr>
                        <a:t>总计</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solidFill>
                      <a:schemeClr val="accent1">
                        <a:lumMod val="20000"/>
                        <a:lumOff val="80000"/>
                      </a:schemeClr>
                    </a:solidFill>
                  </a:tcPr>
                </a:tc>
                <a:tc>
                  <a:txBody>
                    <a:bodyPr/>
                    <a:lstStyle/>
                    <a:p>
                      <a:pPr algn="ctr" fontAlgn="b"/>
                      <a:r>
                        <a:rPr lang="is-IS" sz="1100" b="1" u="none" strike="noStrike" dirty="0">
                          <a:effectLst/>
                          <a:latin typeface="Microsoft YaHei" panose="020B0503020204020204" pitchFamily="34" charset="-122"/>
                          <a:ea typeface="Microsoft YaHei" panose="020B0503020204020204" pitchFamily="34" charset="-122"/>
                        </a:rPr>
                        <a:t>355</a:t>
                      </a:r>
                      <a:endParaRPr lang="is-IS" sz="11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solidFill>
                      <a:schemeClr val="accent1">
                        <a:lumMod val="20000"/>
                        <a:lumOff val="80000"/>
                      </a:schemeClr>
                    </a:solidFill>
                  </a:tcPr>
                </a:tc>
                <a:tc>
                  <a:txBody>
                    <a:bodyPr/>
                    <a:lstStyle/>
                    <a:p>
                      <a:pPr algn="ctr" fontAlgn="b"/>
                      <a:r>
                        <a:rPr lang="is-IS" sz="1100" b="1" u="none" strike="noStrike" dirty="0">
                          <a:effectLst/>
                          <a:latin typeface="Microsoft YaHei" panose="020B0503020204020204" pitchFamily="34" charset="-122"/>
                          <a:ea typeface="Microsoft YaHei" panose="020B0503020204020204" pitchFamily="34" charset="-122"/>
                        </a:rPr>
                        <a:t>3631</a:t>
                      </a:r>
                      <a:endParaRPr lang="is-IS" sz="11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solidFill>
                      <a:schemeClr val="accent1">
                        <a:lumMod val="20000"/>
                        <a:lumOff val="80000"/>
                      </a:schemeClr>
                    </a:solidFill>
                  </a:tcPr>
                </a:tc>
                <a:tc>
                  <a:txBody>
                    <a:bodyPr/>
                    <a:lstStyle/>
                    <a:p>
                      <a:pPr algn="ctr" fontAlgn="b"/>
                      <a:r>
                        <a:rPr lang="en-US" sz="1100" b="1" u="none" strike="noStrike" dirty="0">
                          <a:effectLst/>
                          <a:latin typeface="Microsoft YaHei" panose="020B0503020204020204" pitchFamily="34" charset="-122"/>
                          <a:ea typeface="Microsoft YaHei" panose="020B0503020204020204" pitchFamily="34" charset="-122"/>
                        </a:rPr>
                        <a:t>3287</a:t>
                      </a:r>
                      <a:endParaRPr lang="cs-CZ" sz="11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solidFill>
                      <a:schemeClr val="accent1">
                        <a:lumMod val="20000"/>
                        <a:lumOff val="80000"/>
                      </a:schemeClr>
                    </a:solidFill>
                  </a:tcPr>
                </a:tc>
                <a:extLst>
                  <a:ext uri="{0D108BD9-81ED-4DB2-BD59-A6C34878D82A}">
                    <a16:rowId xmlns:a16="http://schemas.microsoft.com/office/drawing/2014/main" val="10005"/>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3</a:t>
                      </a:r>
                      <a:r>
                        <a:rPr lang="zh-CN" altLang="en-US" sz="1200" b="1" u="none" strike="noStrike" dirty="0">
                          <a:effectLst/>
                          <a:latin typeface="Microsoft YaHei" panose="020B0503020204020204" pitchFamily="34" charset="-122"/>
                          <a:ea typeface="Microsoft YaHei" panose="020B0503020204020204" pitchFamily="34" charset="-122"/>
                        </a:rPr>
                        <a:t>月第一周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198</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4489</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1711</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0006"/>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3</a:t>
                      </a:r>
                      <a:r>
                        <a:rPr lang="zh-CN" altLang="en-US" sz="1200" b="1" u="none" strike="noStrike" dirty="0">
                          <a:effectLst/>
                          <a:latin typeface="Microsoft YaHei" panose="020B0503020204020204" pitchFamily="34" charset="-122"/>
                          <a:ea typeface="Microsoft YaHei" panose="020B0503020204020204" pitchFamily="34" charset="-122"/>
                        </a:rPr>
                        <a:t>月第二周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158</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4562</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1593</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0007"/>
                  </a:ext>
                </a:extLst>
              </a:tr>
              <a:tr h="38881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3</a:t>
                      </a:r>
                      <a:r>
                        <a:rPr lang="zh-CN" altLang="en-US" sz="1200" b="1" u="none" strike="noStrike" dirty="0">
                          <a:effectLst/>
                          <a:latin typeface="Microsoft YaHei" panose="020B0503020204020204" pitchFamily="34" charset="-122"/>
                          <a:ea typeface="Microsoft YaHei" panose="020B0503020204020204" pitchFamily="34" charset="-122"/>
                        </a:rPr>
                        <a:t>月第三周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61</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1607</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581</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0008"/>
                  </a:ext>
                </a:extLst>
              </a:tr>
              <a:tr h="401483">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3</a:t>
                      </a:r>
                      <a:r>
                        <a:rPr lang="zh-CN" altLang="en-US" sz="1200" b="1" u="none" strike="noStrike" dirty="0">
                          <a:effectLst/>
                          <a:latin typeface="Microsoft YaHei" panose="020B0503020204020204" pitchFamily="34" charset="-122"/>
                          <a:ea typeface="Microsoft YaHei" panose="020B0503020204020204" pitchFamily="34" charset="-122"/>
                        </a:rPr>
                        <a:t>月第四周</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267</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5237</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1744</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0009"/>
                  </a:ext>
                </a:extLst>
              </a:tr>
              <a:tr h="388813">
                <a:tc>
                  <a:txBody>
                    <a:bodyPr/>
                    <a:lstStyle/>
                    <a:p>
                      <a:pPr algn="ctr" fontAlgn="ctr"/>
                      <a:r>
                        <a:rPr lang="zh-CN" altLang="en-US" sz="1100" b="1" u="none" strike="noStrike" dirty="0">
                          <a:effectLst/>
                          <a:latin typeface="Microsoft YaHei" panose="020B0503020204020204" pitchFamily="34" charset="-122"/>
                          <a:ea typeface="Microsoft YaHei" panose="020B0503020204020204" pitchFamily="34" charset="-122"/>
                        </a:rPr>
                        <a:t>总计</a:t>
                      </a:r>
                      <a:endParaRPr lang="zh-CN" altLang="en-US" sz="1100" b="1" i="0" u="none" strike="noStrike" dirty="0">
                        <a:solidFill>
                          <a:srgbClr val="000000"/>
                        </a:solidFill>
                        <a:effectLst/>
                        <a:latin typeface="Microsoft YaHei" panose="020B0503020204020204" pitchFamily="34" charset="-122"/>
                        <a:ea typeface="Microsoft YaHei" panose="020B0503020204020204" pitchFamily="34" charset="-122"/>
                        <a:cs typeface="Microsoft YaHei" charset="-122"/>
                      </a:endParaRPr>
                    </a:p>
                  </a:txBody>
                  <a:tcPr marL="12700" marR="12700" marT="12700" marB="0" anchor="ctr">
                    <a:solidFill>
                      <a:schemeClr val="accent1">
                        <a:lumMod val="20000"/>
                        <a:lumOff val="80000"/>
                      </a:schemeClr>
                    </a:solidFill>
                  </a:tcPr>
                </a:tc>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684</a:t>
                      </a:r>
                      <a:endParaRPr lang="en-US" altLang="zh-CN" sz="1200" b="1"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solidFill>
                      <a:schemeClr val="accent1">
                        <a:lumMod val="20000"/>
                        <a:lumOff val="80000"/>
                      </a:schemeClr>
                    </a:solidFill>
                  </a:tcPr>
                </a:tc>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15895</a:t>
                      </a:r>
                      <a:endParaRPr lang="en-US" altLang="zh-CN" sz="1200" b="1"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solidFill>
                      <a:schemeClr val="accent1">
                        <a:lumMod val="20000"/>
                        <a:lumOff val="80000"/>
                      </a:schemeClr>
                    </a:solidFill>
                  </a:tcPr>
                </a:tc>
                <a:tc>
                  <a:txBody>
                    <a:bodyPr/>
                    <a:lstStyle/>
                    <a:p>
                      <a:pPr algn="ctr" fontAlgn="ctr"/>
                      <a:r>
                        <a:rPr lang="en-US" altLang="zh-CN" sz="1200" b="1" u="none" strike="noStrike" dirty="0">
                          <a:effectLst/>
                          <a:latin typeface="Microsoft YaHei" panose="020B0503020204020204" pitchFamily="34" charset="-122"/>
                          <a:ea typeface="Microsoft YaHei" panose="020B0503020204020204" pitchFamily="34" charset="-122"/>
                        </a:rPr>
                        <a:t>5629</a:t>
                      </a:r>
                      <a:endParaRPr lang="en-US" altLang="zh-CN" sz="1200" b="1"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40239709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二、“行”认证检测量品牌分布</a:t>
            </a:r>
          </a:p>
        </p:txBody>
      </p:sp>
      <p:graphicFrame>
        <p:nvGraphicFramePr>
          <p:cNvPr id="6" name="图表 5">
            <a:extLst>
              <a:ext uri="{FF2B5EF4-FFF2-40B4-BE49-F238E27FC236}">
                <a16:creationId xmlns:a16="http://schemas.microsoft.com/office/drawing/2014/main" id="{D8EB2B96-66C6-F64F-AA0C-3D21A3A745FD}"/>
              </a:ext>
            </a:extLst>
          </p:cNvPr>
          <p:cNvGraphicFramePr>
            <a:graphicFrameLocks/>
          </p:cNvGraphicFramePr>
          <p:nvPr>
            <p:extLst/>
          </p:nvPr>
        </p:nvGraphicFramePr>
        <p:xfrm>
          <a:off x="228599" y="1717572"/>
          <a:ext cx="5943599" cy="415519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表格 1">
            <a:extLst>
              <a:ext uri="{FF2B5EF4-FFF2-40B4-BE49-F238E27FC236}">
                <a16:creationId xmlns:a16="http://schemas.microsoft.com/office/drawing/2014/main" id="{630A6EB9-CB2D-0E4A-9B24-DC53F4BB9C2E}"/>
              </a:ext>
            </a:extLst>
          </p:cNvPr>
          <p:cNvGraphicFramePr>
            <a:graphicFrameLocks noGrp="1"/>
          </p:cNvGraphicFramePr>
          <p:nvPr>
            <p:extLst/>
          </p:nvPr>
        </p:nvGraphicFramePr>
        <p:xfrm>
          <a:off x="6521824" y="1900933"/>
          <a:ext cx="2420470" cy="3788472"/>
        </p:xfrm>
        <a:graphic>
          <a:graphicData uri="http://schemas.openxmlformats.org/drawingml/2006/table">
            <a:tbl>
              <a:tblPr>
                <a:tableStyleId>{69CF1AB2-1976-4502-BF36-3FF5EA218861}</a:tableStyleId>
              </a:tblPr>
              <a:tblGrid>
                <a:gridCol w="1264023">
                  <a:extLst>
                    <a:ext uri="{9D8B030D-6E8A-4147-A177-3AD203B41FA5}">
                      <a16:colId xmlns:a16="http://schemas.microsoft.com/office/drawing/2014/main" val="976189895"/>
                    </a:ext>
                  </a:extLst>
                </a:gridCol>
                <a:gridCol w="1156447">
                  <a:extLst>
                    <a:ext uri="{9D8B030D-6E8A-4147-A177-3AD203B41FA5}">
                      <a16:colId xmlns:a16="http://schemas.microsoft.com/office/drawing/2014/main" val="1036363804"/>
                    </a:ext>
                  </a:extLst>
                </a:gridCol>
              </a:tblGrid>
              <a:tr h="315706">
                <a:tc>
                  <a:txBody>
                    <a:bodyPr/>
                    <a:lstStyle/>
                    <a:p>
                      <a:pPr algn="ctr" fontAlgn="ctr"/>
                      <a:r>
                        <a:rPr lang="zh-CN" altLang="en-US" sz="1200" b="1" u="none" strike="noStrike" dirty="0">
                          <a:effectLst/>
                          <a:latin typeface="Microsoft YaHei" panose="020B0503020204020204" pitchFamily="34" charset="-122"/>
                          <a:ea typeface="Microsoft YaHei" panose="020B0503020204020204" pitchFamily="34" charset="-122"/>
                        </a:rPr>
                        <a:t>品牌</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zh-CN" altLang="en-US" sz="1200" b="1" u="none" strike="noStrike" dirty="0">
                          <a:effectLst/>
                          <a:latin typeface="Microsoft YaHei" panose="020B0503020204020204" pitchFamily="34" charset="-122"/>
                          <a:ea typeface="Microsoft YaHei" panose="020B0503020204020204" pitchFamily="34" charset="-122"/>
                        </a:rPr>
                        <a:t>本月占比</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426201692"/>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大众</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21.1%</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299717917"/>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奥迪</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12.5%</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4207179147"/>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宝马</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10.2%</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209220128"/>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奔驰</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9.4%</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385504180"/>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丰田</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4.7%</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2182876582"/>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本田</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4.7%</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2629606487"/>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别克</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7.0%</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3671288317"/>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日产</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7.0%</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2867334607"/>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现代</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6.3%</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1583062144"/>
                  </a:ext>
                </a:extLst>
              </a:tr>
              <a:tr h="315706">
                <a:tc>
                  <a:txBody>
                    <a:bodyPr/>
                    <a:lstStyle/>
                    <a:p>
                      <a:pPr algn="ctr" fontAlgn="ctr"/>
                      <a:r>
                        <a:rPr lang="zh-CN" altLang="en-US" sz="1200" u="none" strike="noStrike">
                          <a:effectLst/>
                          <a:latin typeface="Microsoft YaHei" panose="020B0503020204020204" pitchFamily="34" charset="-122"/>
                          <a:ea typeface="Microsoft YaHei" panose="020B0503020204020204" pitchFamily="34" charset="-122"/>
                        </a:rPr>
                        <a:t>福特</a:t>
                      </a:r>
                      <a:endParaRPr lang="zh-CN" altLang="en-US" sz="1200" b="1"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a:effectLst/>
                          <a:latin typeface="Microsoft YaHei" panose="020B0503020204020204" pitchFamily="34" charset="-122"/>
                          <a:ea typeface="Microsoft YaHei" panose="020B0503020204020204" pitchFamily="34" charset="-122"/>
                        </a:rPr>
                        <a:t>3.1%</a:t>
                      </a:r>
                      <a:endParaRPr lang="en-US" altLang="zh-CN" sz="1200" b="0" i="0" u="none" strike="noStrike">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543340849"/>
                  </a:ext>
                </a:extLst>
              </a:tr>
              <a:tr h="315706">
                <a:tc>
                  <a:txBody>
                    <a:bodyPr/>
                    <a:lstStyle/>
                    <a:p>
                      <a:pPr algn="ctr" fontAlgn="ctr"/>
                      <a:r>
                        <a:rPr lang="zh-CN" altLang="en-US" sz="1200" u="none" strike="noStrike" dirty="0">
                          <a:effectLst/>
                          <a:latin typeface="Microsoft YaHei" panose="020B0503020204020204" pitchFamily="34" charset="-122"/>
                          <a:ea typeface="Microsoft YaHei" panose="020B0503020204020204" pitchFamily="34" charset="-122"/>
                        </a:rPr>
                        <a:t>其他</a:t>
                      </a:r>
                      <a:endParaRPr lang="zh-CN" altLang="en-US" sz="1200" b="1"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tc>
                  <a:txBody>
                    <a:bodyPr/>
                    <a:lstStyle/>
                    <a:p>
                      <a:pPr algn="ctr" fontAlgn="ctr"/>
                      <a:r>
                        <a:rPr lang="en-US" altLang="zh-CN" sz="1200" u="none" strike="noStrike" dirty="0">
                          <a:effectLst/>
                          <a:latin typeface="Microsoft YaHei" panose="020B0503020204020204" pitchFamily="34" charset="-122"/>
                          <a:ea typeface="Microsoft YaHei" panose="020B0503020204020204" pitchFamily="34" charset="-122"/>
                        </a:rPr>
                        <a:t>13.3%</a:t>
                      </a:r>
                      <a:endParaRPr lang="en-US" altLang="zh-CN" sz="1200" b="0" i="0" u="none" strike="noStrike" dirty="0">
                        <a:solidFill>
                          <a:srgbClr val="000000"/>
                        </a:solidFill>
                        <a:effectLst/>
                        <a:latin typeface="Microsoft YaHei" panose="020B0503020204020204" pitchFamily="34" charset="-122"/>
                        <a:ea typeface="Microsoft YaHei" panose="020B0503020204020204" pitchFamily="34" charset="-122"/>
                      </a:endParaRPr>
                    </a:p>
                  </a:txBody>
                  <a:tcPr marL="9525" marR="9525" marT="9525" marB="0" anchor="ctr"/>
                </a:tc>
                <a:extLst>
                  <a:ext uri="{0D108BD9-81ED-4DB2-BD59-A6C34878D82A}">
                    <a16:rowId xmlns:a16="http://schemas.microsoft.com/office/drawing/2014/main" val="3714474155"/>
                  </a:ext>
                </a:extLst>
              </a:tr>
            </a:tbl>
          </a:graphicData>
        </a:graphic>
      </p:graphicFrame>
    </p:spTree>
    <p:extLst>
      <p:ext uri="{BB962C8B-B14F-4D97-AF65-F5344CB8AC3E}">
        <p14:creationId xmlns:p14="http://schemas.microsoft.com/office/powerpoint/2010/main" val="82862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三、“行”认证检测量价格区间分布</a:t>
            </a:r>
          </a:p>
        </p:txBody>
      </p:sp>
      <p:graphicFrame>
        <p:nvGraphicFramePr>
          <p:cNvPr id="5" name="图表 4">
            <a:extLst>
              <a:ext uri="{FF2B5EF4-FFF2-40B4-BE49-F238E27FC236}">
                <a16:creationId xmlns:a16="http://schemas.microsoft.com/office/drawing/2014/main" id="{EFB78FDA-F7CA-A948-92AF-F9ABDB02220D}"/>
              </a:ext>
            </a:extLst>
          </p:cNvPr>
          <p:cNvGraphicFramePr>
            <a:graphicFrameLocks/>
          </p:cNvGraphicFramePr>
          <p:nvPr>
            <p:extLst/>
          </p:nvPr>
        </p:nvGraphicFramePr>
        <p:xfrm>
          <a:off x="1008528" y="1922929"/>
          <a:ext cx="7355541" cy="373828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5043343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文本框 40"/>
          <p:cNvSpPr txBox="1"/>
          <p:nvPr/>
        </p:nvSpPr>
        <p:spPr>
          <a:xfrm>
            <a:off x="228599" y="381000"/>
            <a:ext cx="8915401" cy="400110"/>
          </a:xfrm>
          <a:prstGeom prst="rect">
            <a:avLst/>
          </a:prstGeom>
          <a:noFill/>
        </p:spPr>
        <p:txBody>
          <a:bodyPr wrap="square" rtlCol="0">
            <a:spAutoFit/>
          </a:bodyPr>
          <a:lstStyle/>
          <a:p>
            <a:pPr eaLnBrk="0" fontAlgn="base" hangingPunct="0">
              <a:spcBef>
                <a:spcPct val="0"/>
              </a:spcBef>
              <a:spcAft>
                <a:spcPct val="0"/>
              </a:spcAft>
            </a:pPr>
            <a:r>
              <a:rPr lang="zh-CN" altLang="en-US" sz="2000" b="1" dirty="0">
                <a:solidFill>
                  <a:schemeClr val="bg2">
                    <a:lumMod val="25000"/>
                  </a:schemeClr>
                </a:solidFill>
                <a:latin typeface="微软雅黑" panose="020B0503020204020204" pitchFamily="34" charset="-122"/>
                <a:ea typeface="微软雅黑" panose="020B0503020204020204" pitchFamily="34" charset="-122"/>
              </a:rPr>
              <a:t>四、“行”认证检测量车龄分布</a:t>
            </a:r>
          </a:p>
        </p:txBody>
      </p:sp>
      <p:graphicFrame>
        <p:nvGraphicFramePr>
          <p:cNvPr id="6" name="图表 5">
            <a:extLst>
              <a:ext uri="{FF2B5EF4-FFF2-40B4-BE49-F238E27FC236}">
                <a16:creationId xmlns:a16="http://schemas.microsoft.com/office/drawing/2014/main" id="{D88B0DD9-E9ED-6D45-B618-0E37D98FE2FD}"/>
              </a:ext>
            </a:extLst>
          </p:cNvPr>
          <p:cNvGraphicFramePr>
            <a:graphicFrameLocks/>
          </p:cNvGraphicFramePr>
          <p:nvPr>
            <p:extLst/>
          </p:nvPr>
        </p:nvGraphicFramePr>
        <p:xfrm>
          <a:off x="907675" y="1792193"/>
          <a:ext cx="7557247" cy="399004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047374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2979738" y="2054225"/>
            <a:ext cx="2870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eaLnBrk="1" hangingPunct="1"/>
            <a:r>
              <a:rPr lang="zh-CN" altLang="en-US" sz="8000" b="1" i="0" dirty="0">
                <a:latin typeface="华文行楷" panose="02010800040101010101" pitchFamily="2" charset="-122"/>
                <a:ea typeface="华文行楷" panose="02010800040101010101" pitchFamily="2" charset="-122"/>
              </a:rPr>
              <a:t>谢 谢！</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D26A6B5-C15C-4738-B046-163E762BD271}"/>
              </a:ext>
            </a:extLst>
          </p:cNvPr>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sz="2000" b="1" i="0" kern="0" dirty="0">
                <a:solidFill>
                  <a:schemeClr val="bg2">
                    <a:lumMod val="25000"/>
                  </a:schemeClr>
                </a:solidFill>
                <a:latin typeface="微软雅黑" panose="020B0503020204020204" pitchFamily="34" charset="-122"/>
                <a:ea typeface="微软雅黑" panose="020B0503020204020204" pitchFamily="34" charset="-122"/>
              </a:rPr>
              <a:t>二、</a:t>
            </a:r>
            <a:r>
              <a:rPr lang="en-US" altLang="zh-CN" sz="2000" b="1" i="0" kern="0"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i="0" kern="0" dirty="0">
                <a:solidFill>
                  <a:schemeClr val="bg2">
                    <a:lumMod val="25000"/>
                  </a:schemeClr>
                </a:solidFill>
                <a:latin typeface="微软雅黑" panose="020B0503020204020204" pitchFamily="34" charset="-122"/>
                <a:ea typeface="微软雅黑" panose="020B0503020204020204" pitchFamily="34" charset="-122"/>
              </a:rPr>
              <a:t>年月度交易走势</a:t>
            </a:r>
          </a:p>
        </p:txBody>
      </p:sp>
      <p:graphicFrame>
        <p:nvGraphicFramePr>
          <p:cNvPr id="4" name="内容占位符 3">
            <a:extLst>
              <a:ext uri="{FF2B5EF4-FFF2-40B4-BE49-F238E27FC236}">
                <a16:creationId xmlns:a16="http://schemas.microsoft.com/office/drawing/2014/main" id="{00000000-0008-0000-0000-000007000000}"/>
              </a:ext>
            </a:extLst>
          </p:cNvPr>
          <p:cNvGraphicFramePr>
            <a:graphicFrameLocks noGrp="1"/>
          </p:cNvGraphicFramePr>
          <p:nvPr>
            <p:ph idx="1"/>
            <p:extLst>
              <p:ext uri="{D42A27DB-BD31-4B8C-83A1-F6EECF244321}">
                <p14:modId xmlns:p14="http://schemas.microsoft.com/office/powerpoint/2010/main" val="3977388195"/>
              </p:ext>
            </p:extLst>
          </p:nvPr>
        </p:nvGraphicFramePr>
        <p:xfrm>
          <a:off x="477078" y="2160104"/>
          <a:ext cx="8209722" cy="3966059"/>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Box 11">
            <a:extLst>
              <a:ext uri="{FF2B5EF4-FFF2-40B4-BE49-F238E27FC236}">
                <a16:creationId xmlns:a16="http://schemas.microsoft.com/office/drawing/2014/main" id="{C13224DD-7ED9-465E-9D2A-14641C6ADA10}"/>
              </a:ext>
            </a:extLst>
          </p:cNvPr>
          <p:cNvSpPr txBox="1">
            <a:spLocks noChangeArrowheads="1"/>
          </p:cNvSpPr>
          <p:nvPr/>
        </p:nvSpPr>
        <p:spPr bwMode="auto">
          <a:xfrm>
            <a:off x="291600" y="1130400"/>
            <a:ext cx="8560300" cy="377409"/>
          </a:xfrm>
          <a:prstGeom prst="rect">
            <a:avLst/>
          </a:prstGeom>
          <a:noFill/>
          <a:ln>
            <a:noFill/>
          </a:ln>
        </p:spPr>
        <p:txBody>
          <a:bodyPr wrap="square" lIns="91438" tIns="45719" rIns="91438" bIns="45719">
            <a:spAutoFit/>
          </a:bodyPr>
          <a:lstStyle>
            <a:lvl1pPr>
              <a:defRPr i="1">
                <a:solidFill>
                  <a:schemeClr val="tx1"/>
                </a:solidFill>
                <a:latin typeface="Arial" panose="020B0604020202020204" pitchFamily="34" charset="0"/>
                <a:ea typeface="华文细黑" panose="02010600040101010101" pitchFamily="2" charset="-122"/>
              </a:defRPr>
            </a:lvl1pPr>
            <a:lvl2pPr marL="742950" indent="-285750">
              <a:defRPr i="1">
                <a:solidFill>
                  <a:schemeClr val="tx1"/>
                </a:solidFill>
                <a:latin typeface="Arial" panose="020B0604020202020204" pitchFamily="34" charset="0"/>
                <a:ea typeface="华文细黑" panose="02010600040101010101" pitchFamily="2" charset="-122"/>
              </a:defRPr>
            </a:lvl2pPr>
            <a:lvl3pPr marL="1143000" indent="-228600">
              <a:defRPr i="1">
                <a:solidFill>
                  <a:schemeClr val="tx1"/>
                </a:solidFill>
                <a:latin typeface="Arial" panose="020B0604020202020204" pitchFamily="34" charset="0"/>
                <a:ea typeface="华文细黑" panose="02010600040101010101" pitchFamily="2" charset="-122"/>
              </a:defRPr>
            </a:lvl3pPr>
            <a:lvl4pPr marL="1600200" indent="-228600">
              <a:defRPr i="1">
                <a:solidFill>
                  <a:schemeClr val="tx1"/>
                </a:solidFill>
                <a:latin typeface="Arial" panose="020B0604020202020204" pitchFamily="34" charset="0"/>
                <a:ea typeface="华文细黑" panose="02010600040101010101" pitchFamily="2" charset="-122"/>
              </a:defRPr>
            </a:lvl4pPr>
            <a:lvl5pPr marL="2057400" indent="-22860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i="1">
                <a:solidFill>
                  <a:schemeClr val="tx1"/>
                </a:solidFill>
                <a:latin typeface="Arial" panose="020B0604020202020204" pitchFamily="34" charset="0"/>
                <a:ea typeface="华文细黑" panose="02010600040101010101" pitchFamily="2" charset="-122"/>
              </a:defRPr>
            </a:lvl9pPr>
          </a:lstStyle>
          <a:p>
            <a:pPr marL="285750" lvl="0" indent="-285750">
              <a:lnSpc>
                <a:spcPct val="150000"/>
              </a:lnSpc>
              <a:buFont typeface="Wingdings" panose="05000000000000000000" pitchFamily="2" charset="2"/>
              <a:buChar char="u"/>
              <a:defRPr/>
            </a:pPr>
            <a:r>
              <a:rPr lang="en-US" altLang="zh-CN" sz="1400" i="0" dirty="0">
                <a:latin typeface="微软雅黑" panose="020B0503020204020204" pitchFamily="34" charset="-122"/>
                <a:ea typeface="微软雅黑" panose="020B0503020204020204" pitchFamily="34" charset="-122"/>
              </a:rPr>
              <a:t>2019</a:t>
            </a:r>
            <a:r>
              <a:rPr lang="zh-CN" altLang="en-US" sz="1400" i="0" dirty="0">
                <a:latin typeface="微软雅黑" panose="020B0503020204020204" pitchFamily="34" charset="-122"/>
                <a:ea typeface="微软雅黑" panose="020B0503020204020204" pitchFamily="34" charset="-122"/>
              </a:rPr>
              <a:t>年</a:t>
            </a:r>
            <a:r>
              <a:rPr lang="en-US" altLang="zh-CN" sz="1400" i="0" dirty="0">
                <a:latin typeface="微软雅黑" panose="020B0503020204020204" pitchFamily="34" charset="-122"/>
                <a:ea typeface="微软雅黑" panose="020B0503020204020204" pitchFamily="34" charset="-122"/>
              </a:rPr>
              <a:t>1-3</a:t>
            </a:r>
            <a:r>
              <a:rPr lang="zh-CN" altLang="en-US" sz="1400" i="0" dirty="0">
                <a:latin typeface="微软雅黑" panose="020B0503020204020204" pitchFamily="34" charset="-122"/>
                <a:ea typeface="微软雅黑" panose="020B0503020204020204" pitchFamily="34" charset="-122"/>
              </a:rPr>
              <a:t>月，全国二手车交易量月度同比小幅回升。</a:t>
            </a:r>
            <a:r>
              <a:rPr lang="en-US" altLang="zh-CN" sz="1400" i="0" dirty="0">
                <a:latin typeface="微软雅黑" panose="020B0503020204020204" pitchFamily="34" charset="-122"/>
                <a:ea typeface="微软雅黑" panose="020B0503020204020204" pitchFamily="34" charset="-122"/>
              </a:rPr>
              <a:t>3</a:t>
            </a:r>
            <a:r>
              <a:rPr lang="zh-CN" altLang="en-US" sz="1400" i="0" dirty="0">
                <a:latin typeface="微软雅黑" panose="020B0503020204020204" pitchFamily="34" charset="-122"/>
                <a:ea typeface="微软雅黑" panose="020B0503020204020204" pitchFamily="34" charset="-122"/>
              </a:rPr>
              <a:t>月份月度同比</a:t>
            </a:r>
            <a:r>
              <a:rPr lang="en-US" altLang="zh-CN" sz="1400" i="0" dirty="0">
                <a:latin typeface="微软雅黑" panose="020B0503020204020204" pitchFamily="34" charset="-122"/>
                <a:ea typeface="微软雅黑" panose="020B0503020204020204" pitchFamily="34" charset="-122"/>
              </a:rPr>
              <a:t>3.42%</a:t>
            </a:r>
            <a:r>
              <a:rPr lang="zh-CN" altLang="en-US" sz="1400" i="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1925061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bwMode="auto">
          <a:xfrm>
            <a:off x="230400" y="381600"/>
            <a:ext cx="6001941"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三、</a:t>
            </a:r>
            <a:r>
              <a:rPr lang="en-US" altLang="zh-CN" sz="2000" b="1" kern="0" dirty="0">
                <a:solidFill>
                  <a:schemeClr val="bg2">
                    <a:lumMod val="25000"/>
                  </a:schemeClr>
                </a:solidFill>
                <a:latin typeface="微软雅黑" panose="020B0503020204020204" pitchFamily="34" charset="-122"/>
                <a:ea typeface="微软雅黑" panose="020B0503020204020204" pitchFamily="34" charset="-122"/>
              </a:rPr>
              <a:t>2019</a:t>
            </a: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年</a:t>
            </a:r>
            <a:r>
              <a:rPr lang="en-US" altLang="zh-CN" sz="2000" b="1" kern="0" dirty="0">
                <a:solidFill>
                  <a:schemeClr val="bg2">
                    <a:lumMod val="25000"/>
                  </a:schemeClr>
                </a:solidFill>
                <a:latin typeface="微软雅黑" panose="020B0503020204020204" pitchFamily="34" charset="-122"/>
                <a:ea typeface="微软雅黑" panose="020B0503020204020204" pitchFamily="34" charset="-122"/>
              </a:rPr>
              <a:t>3</a:t>
            </a: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月交易</a:t>
            </a:r>
            <a:r>
              <a:rPr lang="en-US" altLang="zh-CN" sz="2000" b="1" kern="0" dirty="0">
                <a:solidFill>
                  <a:schemeClr val="bg2">
                    <a:lumMod val="25000"/>
                  </a:schemeClr>
                </a:solidFill>
                <a:latin typeface="微软雅黑" panose="020B0503020204020204" pitchFamily="34" charset="-122"/>
                <a:ea typeface="微软雅黑" panose="020B0503020204020204" pitchFamily="34" charset="-122"/>
              </a:rPr>
              <a:t>TOP10</a:t>
            </a:r>
            <a:r>
              <a:rPr lang="zh-CN" altLang="en-US" sz="2000" b="1" kern="0" dirty="0">
                <a:solidFill>
                  <a:schemeClr val="bg2">
                    <a:lumMod val="25000"/>
                  </a:schemeClr>
                </a:solidFill>
                <a:latin typeface="微软雅黑" panose="020B0503020204020204" pitchFamily="34" charset="-122"/>
                <a:ea typeface="微软雅黑" panose="020B0503020204020204" pitchFamily="34" charset="-122"/>
              </a:rPr>
              <a:t>省市排名</a:t>
            </a:r>
          </a:p>
        </p:txBody>
      </p:sp>
      <p:graphicFrame>
        <p:nvGraphicFramePr>
          <p:cNvPr id="8" name="表格 7">
            <a:extLst>
              <a:ext uri="{FF2B5EF4-FFF2-40B4-BE49-F238E27FC236}">
                <a16:creationId xmlns:a16="http://schemas.microsoft.com/office/drawing/2014/main" id="{C6EFE436-8765-489E-8955-F46A88F5561A}"/>
              </a:ext>
            </a:extLst>
          </p:cNvPr>
          <p:cNvGraphicFramePr>
            <a:graphicFrameLocks noGrp="1"/>
          </p:cNvGraphicFramePr>
          <p:nvPr>
            <p:extLst>
              <p:ext uri="{D42A27DB-BD31-4B8C-83A1-F6EECF244321}">
                <p14:modId xmlns:p14="http://schemas.microsoft.com/office/powerpoint/2010/main" val="2916007186"/>
              </p:ext>
            </p:extLst>
          </p:nvPr>
        </p:nvGraphicFramePr>
        <p:xfrm>
          <a:off x="992267" y="1613600"/>
          <a:ext cx="7443073" cy="4329999"/>
        </p:xfrm>
        <a:graphic>
          <a:graphicData uri="http://schemas.openxmlformats.org/drawingml/2006/table">
            <a:tbl>
              <a:tblPr firstRow="1" firstCol="1" bandRow="1" bandCol="1">
                <a:tableStyleId>{5C22544A-7EE6-4342-B048-85BDC9FD1C3A}</a:tableStyleId>
              </a:tblPr>
              <a:tblGrid>
                <a:gridCol w="1127353">
                  <a:extLst>
                    <a:ext uri="{9D8B030D-6E8A-4147-A177-3AD203B41FA5}">
                      <a16:colId xmlns:a16="http://schemas.microsoft.com/office/drawing/2014/main" val="20003"/>
                    </a:ext>
                  </a:extLst>
                </a:gridCol>
                <a:gridCol w="1217066">
                  <a:extLst>
                    <a:ext uri="{9D8B030D-6E8A-4147-A177-3AD203B41FA5}">
                      <a16:colId xmlns:a16="http://schemas.microsoft.com/office/drawing/2014/main" val="20000"/>
                    </a:ext>
                  </a:extLst>
                </a:gridCol>
                <a:gridCol w="2209122">
                  <a:extLst>
                    <a:ext uri="{9D8B030D-6E8A-4147-A177-3AD203B41FA5}">
                      <a16:colId xmlns:a16="http://schemas.microsoft.com/office/drawing/2014/main" val="20001"/>
                    </a:ext>
                  </a:extLst>
                </a:gridCol>
                <a:gridCol w="2889532">
                  <a:extLst>
                    <a:ext uri="{9D8B030D-6E8A-4147-A177-3AD203B41FA5}">
                      <a16:colId xmlns:a16="http://schemas.microsoft.com/office/drawing/2014/main" val="20002"/>
                    </a:ext>
                  </a:extLst>
                </a:gridCol>
              </a:tblGrid>
              <a:tr h="697449">
                <a:tc>
                  <a:txBody>
                    <a:bodyPr/>
                    <a:lstStyle/>
                    <a:p>
                      <a:pPr marL="0" algn="ctr" defTabSz="457200" rtl="0" eaLnBrk="1" latinLnBrk="0" hangingPunct="1">
                        <a:lnSpc>
                          <a:spcPts val="2400"/>
                        </a:lnSpc>
                        <a:spcAft>
                          <a:spcPts val="0"/>
                        </a:spcAft>
                      </a:pPr>
                      <a:r>
                        <a:rPr lang="zh-CN" altLang="en-US" sz="1400" b="1" kern="100" dirty="0">
                          <a:solidFill>
                            <a:schemeClr val="tx1"/>
                          </a:solidFill>
                          <a:effectLst/>
                          <a:latin typeface="Microsoft YaHei" charset="-122"/>
                          <a:ea typeface="Microsoft YaHei" charset="-122"/>
                          <a:cs typeface="Microsoft YaHei" charset="-122"/>
                        </a:rPr>
                        <a:t>排名</a:t>
                      </a:r>
                      <a:endParaRPr lang="zh-CN" sz="1400" b="1" kern="100" dirty="0">
                        <a:solidFill>
                          <a:schemeClr val="tx1"/>
                        </a:solidFill>
                        <a:effectLst/>
                        <a:latin typeface="Microsoft YaHei" charset="-122"/>
                        <a:ea typeface="Microsoft YaHei" charset="-122"/>
                        <a:cs typeface="Microsoft YaHei" charset="-122"/>
                      </a:endParaRPr>
                    </a:p>
                  </a:txBody>
                  <a:tcPr marL="51435" marR="51435" marT="0" marB="0" anchor="ctr">
                    <a:solidFill>
                      <a:schemeClr val="bg1">
                        <a:lumMod val="85000"/>
                      </a:schemeClr>
                    </a:solidFill>
                  </a:tcPr>
                </a:tc>
                <a:tc>
                  <a:txBody>
                    <a:bodyPr/>
                    <a:lstStyle/>
                    <a:p>
                      <a:pPr marL="0" algn="ctr" defTabSz="457200" rtl="0" eaLnBrk="1" latinLnBrk="0" hangingPunct="1">
                        <a:lnSpc>
                          <a:spcPts val="2400"/>
                        </a:lnSpc>
                        <a:spcAft>
                          <a:spcPts val="0"/>
                        </a:spcAft>
                      </a:pPr>
                      <a:r>
                        <a:rPr lang="zh-CN" sz="1400" b="1" kern="100" dirty="0">
                          <a:solidFill>
                            <a:schemeClr val="tx1"/>
                          </a:solidFill>
                          <a:effectLst/>
                          <a:latin typeface="Microsoft YaHei" charset="-122"/>
                          <a:ea typeface="Microsoft YaHei" charset="-122"/>
                          <a:cs typeface="Microsoft YaHei" charset="-122"/>
                        </a:rPr>
                        <a:t>省 市</a:t>
                      </a:r>
                    </a:p>
                  </a:txBody>
                  <a:tcPr marL="51435" marR="51435" marT="0" marB="0" anchor="ctr">
                    <a:solidFill>
                      <a:schemeClr val="bg1">
                        <a:lumMod val="85000"/>
                      </a:schemeClr>
                    </a:solidFill>
                  </a:tcPr>
                </a:tc>
                <a:tc>
                  <a:txBody>
                    <a:bodyPr/>
                    <a:lstStyle/>
                    <a:p>
                      <a:pPr marL="0" algn="ctr" defTabSz="457200" rtl="0" eaLnBrk="1" latinLnBrk="0" hangingPunct="1">
                        <a:lnSpc>
                          <a:spcPts val="2400"/>
                        </a:lnSpc>
                        <a:spcAft>
                          <a:spcPts val="0"/>
                        </a:spcAft>
                      </a:pPr>
                      <a:r>
                        <a:rPr lang="zh-CN" altLang="en-US" sz="1400" b="1" kern="100" dirty="0">
                          <a:solidFill>
                            <a:schemeClr val="tx1"/>
                          </a:solidFill>
                          <a:effectLst/>
                          <a:latin typeface="Microsoft YaHei" charset="-122"/>
                          <a:ea typeface="Microsoft YaHei" charset="-122"/>
                          <a:cs typeface="Microsoft YaHei" charset="-122"/>
                        </a:rPr>
                        <a:t>交易量</a:t>
                      </a:r>
                      <a:r>
                        <a:rPr lang="zh-CN" sz="1400" b="1" kern="100" dirty="0">
                          <a:solidFill>
                            <a:schemeClr val="tx1"/>
                          </a:solidFill>
                          <a:effectLst/>
                          <a:latin typeface="Microsoft YaHei" charset="-122"/>
                          <a:ea typeface="Microsoft YaHei" charset="-122"/>
                          <a:cs typeface="Microsoft YaHei" charset="-122"/>
                        </a:rPr>
                        <a:t>（</a:t>
                      </a:r>
                      <a:r>
                        <a:rPr lang="zh-CN" altLang="en-US" sz="1400" b="1" kern="100" dirty="0">
                          <a:solidFill>
                            <a:schemeClr val="tx1"/>
                          </a:solidFill>
                          <a:effectLst/>
                          <a:latin typeface="Microsoft YaHei" charset="-122"/>
                          <a:ea typeface="Microsoft YaHei" charset="-122"/>
                          <a:cs typeface="Microsoft YaHei" charset="-122"/>
                        </a:rPr>
                        <a:t>万</a:t>
                      </a:r>
                      <a:r>
                        <a:rPr lang="zh-CN" sz="1400" b="1" kern="100" dirty="0">
                          <a:solidFill>
                            <a:schemeClr val="tx1"/>
                          </a:solidFill>
                          <a:effectLst/>
                          <a:latin typeface="Microsoft YaHei" charset="-122"/>
                          <a:ea typeface="Microsoft YaHei" charset="-122"/>
                          <a:cs typeface="Microsoft YaHei" charset="-122"/>
                        </a:rPr>
                        <a:t>辆）</a:t>
                      </a:r>
                    </a:p>
                  </a:txBody>
                  <a:tcPr marL="51435" marR="51435" marT="0" marB="0" anchor="ctr">
                    <a:solidFill>
                      <a:schemeClr val="bg1">
                        <a:lumMod val="85000"/>
                      </a:schemeClr>
                    </a:solidFill>
                  </a:tcPr>
                </a:tc>
                <a:tc>
                  <a:txBody>
                    <a:bodyPr/>
                    <a:lstStyle/>
                    <a:p>
                      <a:pPr marL="0" algn="ctr" defTabSz="457200" rtl="0" eaLnBrk="1" latinLnBrk="0" hangingPunct="1">
                        <a:lnSpc>
                          <a:spcPts val="2400"/>
                        </a:lnSpc>
                        <a:spcAft>
                          <a:spcPts val="0"/>
                        </a:spcAft>
                      </a:pPr>
                      <a:r>
                        <a:rPr lang="zh-CN" altLang="en-US" sz="1400" b="1" kern="100" dirty="0">
                          <a:solidFill>
                            <a:schemeClr val="tx1"/>
                          </a:solidFill>
                          <a:effectLst/>
                          <a:latin typeface="Microsoft YaHei" charset="-122"/>
                          <a:ea typeface="Microsoft YaHei" charset="-122"/>
                          <a:cs typeface="Microsoft YaHei" charset="-122"/>
                        </a:rPr>
                        <a:t>月度</a:t>
                      </a:r>
                      <a:r>
                        <a:rPr lang="zh-CN" sz="1400" b="1" kern="100" dirty="0">
                          <a:solidFill>
                            <a:schemeClr val="tx1"/>
                          </a:solidFill>
                          <a:effectLst/>
                          <a:latin typeface="Microsoft YaHei" charset="-122"/>
                          <a:ea typeface="Microsoft YaHei" charset="-122"/>
                          <a:cs typeface="Microsoft YaHei" charset="-122"/>
                        </a:rPr>
                        <a:t>同比增长率</a:t>
                      </a:r>
                      <a:r>
                        <a:rPr lang="en-US" altLang="zh-CN" sz="1400" b="1" kern="100" dirty="0">
                          <a:solidFill>
                            <a:schemeClr val="tx1"/>
                          </a:solidFill>
                          <a:effectLst/>
                          <a:latin typeface="Microsoft YaHei" charset="-122"/>
                          <a:ea typeface="Microsoft YaHei" charset="-122"/>
                          <a:cs typeface="Microsoft YaHei" charset="-122"/>
                        </a:rPr>
                        <a:t>(</a:t>
                      </a:r>
                      <a:r>
                        <a:rPr lang="en-US" sz="1400" b="1" kern="100" dirty="0">
                          <a:solidFill>
                            <a:schemeClr val="tx1"/>
                          </a:solidFill>
                          <a:effectLst/>
                          <a:latin typeface="Microsoft YaHei" charset="-122"/>
                          <a:ea typeface="Microsoft YaHei" charset="-122"/>
                          <a:cs typeface="Microsoft YaHei" charset="-122"/>
                        </a:rPr>
                        <a:t>%)</a:t>
                      </a:r>
                      <a:endParaRPr lang="zh-CN" sz="1400" b="1" kern="100" dirty="0">
                        <a:solidFill>
                          <a:schemeClr val="tx1"/>
                        </a:solidFill>
                        <a:effectLst/>
                        <a:latin typeface="Microsoft YaHei" charset="-122"/>
                        <a:ea typeface="Microsoft YaHei" charset="-122"/>
                        <a:cs typeface="Microsoft YaHei" charset="-122"/>
                      </a:endParaRPr>
                    </a:p>
                  </a:txBody>
                  <a:tcPr marL="51435" marR="51435" marT="0" marB="0" anchor="ctr">
                    <a:solidFill>
                      <a:schemeClr val="bg1">
                        <a:lumMod val="85000"/>
                      </a:schemeClr>
                    </a:solidFill>
                  </a:tcPr>
                </a:tc>
                <a:extLst>
                  <a:ext uri="{0D108BD9-81ED-4DB2-BD59-A6C34878D82A}">
                    <a16:rowId xmlns:a16="http://schemas.microsoft.com/office/drawing/2014/main" val="10000"/>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1</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广东</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12.5</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-6.2%</a:t>
                      </a:r>
                    </a:p>
                  </a:txBody>
                  <a:tcPr marL="7620" marR="7620" marT="7620" marB="0" anchor="ctr">
                    <a:solidFill>
                      <a:schemeClr val="bg1">
                        <a:lumMod val="95000"/>
                      </a:schemeClr>
                    </a:solidFill>
                  </a:tcPr>
                </a:tc>
                <a:extLst>
                  <a:ext uri="{0D108BD9-81ED-4DB2-BD59-A6C34878D82A}">
                    <a16:rowId xmlns:a16="http://schemas.microsoft.com/office/drawing/2014/main" val="10001"/>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2</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浙江</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11.4</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5.3%</a:t>
                      </a:r>
                    </a:p>
                  </a:txBody>
                  <a:tcPr marL="7620" marR="7620" marT="7620" marB="0" anchor="ctr">
                    <a:solidFill>
                      <a:schemeClr val="bg1">
                        <a:lumMod val="95000"/>
                      </a:schemeClr>
                    </a:solidFill>
                  </a:tcPr>
                </a:tc>
                <a:extLst>
                  <a:ext uri="{0D108BD9-81ED-4DB2-BD59-A6C34878D82A}">
                    <a16:rowId xmlns:a16="http://schemas.microsoft.com/office/drawing/2014/main" val="10002"/>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3</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山东</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9.1</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2.8%</a:t>
                      </a:r>
                    </a:p>
                  </a:txBody>
                  <a:tcPr marL="7620" marR="7620" marT="7620" marB="0" anchor="ctr">
                    <a:solidFill>
                      <a:schemeClr val="bg1">
                        <a:lumMod val="95000"/>
                      </a:schemeClr>
                    </a:solidFill>
                  </a:tcPr>
                </a:tc>
                <a:extLst>
                  <a:ext uri="{0D108BD9-81ED-4DB2-BD59-A6C34878D82A}">
                    <a16:rowId xmlns:a16="http://schemas.microsoft.com/office/drawing/2014/main" val="10003"/>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4</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江苏</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9.1</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-2.7%</a:t>
                      </a:r>
                    </a:p>
                  </a:txBody>
                  <a:tcPr marL="7620" marR="7620" marT="7620" marB="0" anchor="ctr">
                    <a:solidFill>
                      <a:schemeClr val="bg1">
                        <a:lumMod val="95000"/>
                      </a:schemeClr>
                    </a:solidFill>
                  </a:tcPr>
                </a:tc>
                <a:extLst>
                  <a:ext uri="{0D108BD9-81ED-4DB2-BD59-A6C34878D82A}">
                    <a16:rowId xmlns:a16="http://schemas.microsoft.com/office/drawing/2014/main" val="10004"/>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5</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四川</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8.9</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3.6%</a:t>
                      </a:r>
                    </a:p>
                  </a:txBody>
                  <a:tcPr marL="7620" marR="7620" marT="7620" marB="0" anchor="ctr">
                    <a:solidFill>
                      <a:schemeClr val="bg1">
                        <a:lumMod val="95000"/>
                      </a:schemeClr>
                    </a:solidFill>
                  </a:tcPr>
                </a:tc>
                <a:extLst>
                  <a:ext uri="{0D108BD9-81ED-4DB2-BD59-A6C34878D82A}">
                    <a16:rowId xmlns:a16="http://schemas.microsoft.com/office/drawing/2014/main" val="10005"/>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6</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河南</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8.8</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-2.9%</a:t>
                      </a:r>
                    </a:p>
                  </a:txBody>
                  <a:tcPr marL="7620" marR="7620" marT="7620" marB="0" anchor="ctr">
                    <a:solidFill>
                      <a:schemeClr val="bg1">
                        <a:lumMod val="95000"/>
                      </a:schemeClr>
                    </a:solidFill>
                  </a:tcPr>
                </a:tc>
                <a:extLst>
                  <a:ext uri="{0D108BD9-81ED-4DB2-BD59-A6C34878D82A}">
                    <a16:rowId xmlns:a16="http://schemas.microsoft.com/office/drawing/2014/main" val="10006"/>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7</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河北</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6.8</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-4.8%</a:t>
                      </a:r>
                    </a:p>
                  </a:txBody>
                  <a:tcPr marL="7620" marR="7620" marT="7620" marB="0" anchor="ctr">
                    <a:solidFill>
                      <a:schemeClr val="bg1">
                        <a:lumMod val="95000"/>
                      </a:schemeClr>
                    </a:solidFill>
                  </a:tcPr>
                </a:tc>
                <a:extLst>
                  <a:ext uri="{0D108BD9-81ED-4DB2-BD59-A6C34878D82A}">
                    <a16:rowId xmlns:a16="http://schemas.microsoft.com/office/drawing/2014/main" val="10007"/>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8</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北京</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6.3</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14.26%</a:t>
                      </a:r>
                    </a:p>
                  </a:txBody>
                  <a:tcPr marL="7620" marR="7620" marT="7620" marB="0" anchor="ctr">
                    <a:solidFill>
                      <a:schemeClr val="bg1">
                        <a:lumMod val="95000"/>
                      </a:schemeClr>
                    </a:solidFill>
                  </a:tcPr>
                </a:tc>
                <a:extLst>
                  <a:ext uri="{0D108BD9-81ED-4DB2-BD59-A6C34878D82A}">
                    <a16:rowId xmlns:a16="http://schemas.microsoft.com/office/drawing/2014/main" val="10008"/>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9</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上海</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4.7</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1.7%</a:t>
                      </a:r>
                    </a:p>
                  </a:txBody>
                  <a:tcPr marL="7620" marR="7620" marT="7620" marB="0" anchor="ctr">
                    <a:solidFill>
                      <a:schemeClr val="bg1">
                        <a:lumMod val="95000"/>
                      </a:schemeClr>
                    </a:solidFill>
                  </a:tcPr>
                </a:tc>
                <a:extLst>
                  <a:ext uri="{0D108BD9-81ED-4DB2-BD59-A6C34878D82A}">
                    <a16:rowId xmlns:a16="http://schemas.microsoft.com/office/drawing/2014/main" val="10009"/>
                  </a:ext>
                </a:extLst>
              </a:tr>
              <a:tr h="363255">
                <a:tc>
                  <a:txBody>
                    <a:bodyPr/>
                    <a:lstStyle/>
                    <a:p>
                      <a:pPr marL="0" algn="ctr" defTabSz="457200" rtl="0" eaLnBrk="1" fontAlgn="ctr" latinLnBrk="0" hangingPunct="1"/>
                      <a:r>
                        <a:rPr lang="en-US" altLang="zh-CN" sz="1400" b="1" i="0" u="none" strike="noStrike" kern="1200" dirty="0">
                          <a:solidFill>
                            <a:schemeClr val="tx1"/>
                          </a:solidFill>
                          <a:latin typeface="Microsoft YaHei" charset="-122"/>
                          <a:ea typeface="Microsoft YaHei" charset="-122"/>
                          <a:cs typeface="Microsoft YaHei" charset="-122"/>
                        </a:rPr>
                        <a:t>10</a:t>
                      </a:r>
                      <a:endParaRPr lang="zh-CN" altLang="en-US" sz="1400" b="1" i="0" u="none" strike="noStrike" kern="1200" dirty="0">
                        <a:solidFill>
                          <a:schemeClr val="tx1"/>
                        </a:solidFill>
                        <a:latin typeface="Microsoft YaHei" charset="-122"/>
                        <a:ea typeface="Microsoft YaHei" charset="-122"/>
                        <a:cs typeface="Microsoft YaHei" charset="-122"/>
                      </a:endParaRPr>
                    </a:p>
                  </a:txBody>
                  <a:tcPr marL="9525" marR="9525" marT="9525"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zh-CN" altLang="en-US" sz="1400" b="1" kern="100" dirty="0">
                          <a:solidFill>
                            <a:schemeClr val="tx1"/>
                          </a:solidFill>
                          <a:effectLst/>
                          <a:latin typeface="Microsoft YaHei" charset="-122"/>
                          <a:ea typeface="Microsoft YaHei" charset="-122"/>
                        </a:rPr>
                        <a:t>辽宁</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rPr>
                        <a:t>4.4</a:t>
                      </a:r>
                    </a:p>
                  </a:txBody>
                  <a:tcPr marL="7620" marR="7620" marT="7620" marB="0" anchor="ctr">
                    <a:solidFill>
                      <a:schemeClr val="bg1">
                        <a:lumMod val="95000"/>
                      </a:schemeClr>
                    </a:solidFill>
                  </a:tcPr>
                </a:tc>
                <a:tc>
                  <a:txBody>
                    <a:bodyPr/>
                    <a:lstStyle/>
                    <a:p>
                      <a:pPr marL="0" algn="ctr" defTabSz="457200" rtl="0" eaLnBrk="1" fontAlgn="ctr" latinLnBrk="0" hangingPunct="1">
                        <a:lnSpc>
                          <a:spcPts val="2400"/>
                        </a:lnSpc>
                        <a:spcAft>
                          <a:spcPts val="0"/>
                        </a:spcAft>
                      </a:pPr>
                      <a:r>
                        <a:rPr lang="en-US" altLang="zh-CN" sz="1400" b="1" kern="100" dirty="0">
                          <a:solidFill>
                            <a:schemeClr val="tx1"/>
                          </a:solidFill>
                          <a:effectLst/>
                          <a:latin typeface="Microsoft YaHei" charset="-122"/>
                          <a:ea typeface="Microsoft YaHei" charset="-122"/>
                          <a:cs typeface="+mn-cs"/>
                        </a:rPr>
                        <a:t>-2.2%</a:t>
                      </a:r>
                    </a:p>
                  </a:txBody>
                  <a:tcPr marL="7620" marR="7620" marT="7620" marB="0" anchor="ctr">
                    <a:solidFill>
                      <a:schemeClr val="bg1">
                        <a:lumMod val="95000"/>
                      </a:schemeClr>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753393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25A622F-1BB2-480E-BE65-A034999E12B5}"/>
              </a:ext>
            </a:extLst>
          </p:cNvPr>
          <p:cNvSpPr>
            <a:spLocks noGrp="1"/>
          </p:cNvSpPr>
          <p:nvPr>
            <p:ph type="title"/>
          </p:nvPr>
        </p:nvSpPr>
        <p:spPr/>
        <p:txBody>
          <a:bodyPr/>
          <a:lstStyle/>
          <a:p>
            <a:r>
              <a:rPr lang="zh-CN" altLang="en-US" sz="2000" b="1" dirty="0">
                <a:solidFill>
                  <a:schemeClr val="bg2">
                    <a:lumMod val="25000"/>
                  </a:schemeClr>
                </a:solidFill>
              </a:rPr>
              <a:t>四、</a:t>
            </a:r>
            <a:r>
              <a:rPr lang="en-US" altLang="zh-CN" sz="2000" b="1" dirty="0">
                <a:solidFill>
                  <a:schemeClr val="bg2">
                    <a:lumMod val="25000"/>
                  </a:schemeClr>
                </a:solidFill>
              </a:rPr>
              <a:t>2019</a:t>
            </a:r>
            <a:r>
              <a:rPr lang="zh-CN" altLang="en-US" sz="2000" b="1" dirty="0">
                <a:solidFill>
                  <a:schemeClr val="bg2">
                    <a:lumMod val="25000"/>
                  </a:schemeClr>
                </a:solidFill>
              </a:rPr>
              <a:t>年</a:t>
            </a:r>
            <a:r>
              <a:rPr lang="en-US" altLang="zh-CN" sz="2000" b="1" dirty="0">
                <a:solidFill>
                  <a:schemeClr val="bg2">
                    <a:lumMod val="25000"/>
                  </a:schemeClr>
                </a:solidFill>
              </a:rPr>
              <a:t>3</a:t>
            </a:r>
            <a:r>
              <a:rPr lang="zh-CN" altLang="en-US" sz="2000" b="1" dirty="0">
                <a:solidFill>
                  <a:schemeClr val="bg2">
                    <a:lumMod val="25000"/>
                  </a:schemeClr>
                </a:solidFill>
              </a:rPr>
              <a:t>月二手车交易车辆使用年限分析</a:t>
            </a:r>
            <a:br>
              <a:rPr lang="zh-CN" altLang="en-US" dirty="0">
                <a:solidFill>
                  <a:schemeClr val="bg2">
                    <a:lumMod val="25000"/>
                  </a:schemeClr>
                </a:solidFill>
                <a:latin typeface="Calibri" panose="020F0502020204030204" charset="0"/>
                <a:ea typeface="宋体" panose="02010600030101010101" pitchFamily="2" charset="-122"/>
              </a:rPr>
            </a:br>
            <a:endParaRPr lang="zh-CN" altLang="en-US" dirty="0"/>
          </a:p>
        </p:txBody>
      </p:sp>
      <p:sp>
        <p:nvSpPr>
          <p:cNvPr id="3" name="内容占位符 2">
            <a:extLst>
              <a:ext uri="{FF2B5EF4-FFF2-40B4-BE49-F238E27FC236}">
                <a16:creationId xmlns:a16="http://schemas.microsoft.com/office/drawing/2014/main" id="{68DC9CCF-84F3-437A-95B4-8040A179F970}"/>
              </a:ext>
            </a:extLst>
          </p:cNvPr>
          <p:cNvSpPr>
            <a:spLocks noGrp="1"/>
          </p:cNvSpPr>
          <p:nvPr>
            <p:ph idx="1"/>
          </p:nvPr>
        </p:nvSpPr>
        <p:spPr>
          <a:xfrm>
            <a:off x="457200" y="1019690"/>
            <a:ext cx="8229600" cy="768085"/>
          </a:xfrm>
        </p:spPr>
        <p:txBody>
          <a:bodyPr/>
          <a:lstStyle/>
          <a:p>
            <a:pPr marL="285750" indent="-285750">
              <a:lnSpc>
                <a:spcPct val="100000"/>
              </a:lnSpc>
              <a:buFont typeface="Wingdings" panose="05000000000000000000" pitchFamily="2" charset="2"/>
              <a:buChar char="u"/>
            </a:pPr>
            <a:r>
              <a:rPr lang="en-US" altLang="zh-CN" sz="1400" dirty="0">
                <a:cs typeface="+mn-cs"/>
              </a:rPr>
              <a:t>3</a:t>
            </a:r>
            <a:r>
              <a:rPr lang="zh-CN" altLang="en-US" sz="1400" dirty="0">
                <a:cs typeface="+mn-cs"/>
              </a:rPr>
              <a:t>月，二手车使用年限在</a:t>
            </a:r>
            <a:r>
              <a:rPr lang="en-US" altLang="zh-CN" sz="1400" dirty="0">
                <a:cs typeface="+mn-cs"/>
              </a:rPr>
              <a:t>3-6</a:t>
            </a:r>
            <a:r>
              <a:rPr lang="zh-CN" altLang="en-US" sz="1400" dirty="0">
                <a:cs typeface="+mn-cs"/>
              </a:rPr>
              <a:t>年的交易量最多，占比为</a:t>
            </a:r>
            <a:r>
              <a:rPr lang="en-US" altLang="zh-CN" sz="1400" dirty="0">
                <a:cs typeface="+mn-cs"/>
              </a:rPr>
              <a:t>44.05%</a:t>
            </a:r>
            <a:r>
              <a:rPr lang="zh-CN" altLang="en-US" sz="1400" dirty="0">
                <a:cs typeface="+mn-cs"/>
              </a:rPr>
              <a:t>，环比增加</a:t>
            </a:r>
            <a:r>
              <a:rPr lang="en-US" altLang="zh-CN" sz="1400" dirty="0">
                <a:cs typeface="+mn-cs"/>
              </a:rPr>
              <a:t>2.16</a:t>
            </a:r>
            <a:r>
              <a:rPr lang="zh-CN" altLang="en-US" sz="1400" dirty="0">
                <a:cs typeface="+mn-cs"/>
              </a:rPr>
              <a:t>个百分点；</a:t>
            </a:r>
            <a:endParaRPr lang="en-US" altLang="zh-CN" sz="1400" dirty="0">
              <a:cs typeface="+mn-cs"/>
            </a:endParaRPr>
          </a:p>
          <a:p>
            <a:pPr marL="285750" indent="-285750">
              <a:lnSpc>
                <a:spcPct val="100000"/>
              </a:lnSpc>
              <a:buFont typeface="Wingdings" panose="05000000000000000000" pitchFamily="2" charset="2"/>
              <a:buChar char="u"/>
            </a:pPr>
            <a:r>
              <a:rPr lang="zh-CN" altLang="en-US" sz="1400" dirty="0">
                <a:cs typeface="+mn-cs"/>
              </a:rPr>
              <a:t>其次使用年限在</a:t>
            </a:r>
            <a:r>
              <a:rPr lang="en-US" altLang="zh-CN" sz="1400" dirty="0">
                <a:cs typeface="+mn-cs"/>
              </a:rPr>
              <a:t>3</a:t>
            </a:r>
            <a:r>
              <a:rPr lang="zh-CN" altLang="en-US" sz="1400" dirty="0">
                <a:cs typeface="+mn-cs"/>
              </a:rPr>
              <a:t>年内为</a:t>
            </a:r>
            <a:r>
              <a:rPr lang="en-US" altLang="zh-CN" sz="1400" dirty="0">
                <a:cs typeface="+mn-cs"/>
              </a:rPr>
              <a:t>24.03%</a:t>
            </a:r>
            <a:r>
              <a:rPr lang="zh-CN" altLang="en-US" sz="1400" dirty="0">
                <a:cs typeface="+mn-cs"/>
              </a:rPr>
              <a:t>，环比增加</a:t>
            </a:r>
            <a:r>
              <a:rPr lang="en-US" altLang="zh-CN" sz="1400" dirty="0">
                <a:cs typeface="+mn-cs"/>
              </a:rPr>
              <a:t>0.05</a:t>
            </a:r>
            <a:r>
              <a:rPr lang="zh-CN" altLang="en-US" sz="1400" dirty="0">
                <a:cs typeface="+mn-cs"/>
              </a:rPr>
              <a:t>个百分点；</a:t>
            </a:r>
            <a:endParaRPr lang="en-US" altLang="zh-CN" sz="1400" dirty="0">
              <a:cs typeface="+mn-cs"/>
            </a:endParaRPr>
          </a:p>
          <a:p>
            <a:pPr marL="285750" indent="-285750">
              <a:lnSpc>
                <a:spcPct val="100000"/>
              </a:lnSpc>
              <a:buFont typeface="Wingdings" panose="05000000000000000000" pitchFamily="2" charset="2"/>
              <a:buChar char="u"/>
            </a:pPr>
            <a:r>
              <a:rPr lang="zh-CN" altLang="en-US" sz="1400" dirty="0">
                <a:cs typeface="+mn-cs"/>
              </a:rPr>
              <a:t>车龄在</a:t>
            </a:r>
            <a:r>
              <a:rPr lang="en-US" altLang="zh-CN" sz="1400" dirty="0">
                <a:cs typeface="+mn-cs"/>
              </a:rPr>
              <a:t>7-10</a:t>
            </a:r>
            <a:r>
              <a:rPr lang="zh-CN" altLang="en-US" sz="1400" dirty="0">
                <a:cs typeface="+mn-cs"/>
              </a:rPr>
              <a:t>年内占比为</a:t>
            </a:r>
            <a:r>
              <a:rPr lang="en-US" altLang="zh-CN" sz="1400" dirty="0">
                <a:cs typeface="+mn-cs"/>
              </a:rPr>
              <a:t>21.34%</a:t>
            </a:r>
            <a:r>
              <a:rPr lang="zh-CN" altLang="en-US" sz="1400" dirty="0">
                <a:cs typeface="+mn-cs"/>
              </a:rPr>
              <a:t>，环比下降</a:t>
            </a:r>
            <a:r>
              <a:rPr lang="en-US" altLang="zh-CN" sz="1400" dirty="0">
                <a:cs typeface="+mn-cs"/>
              </a:rPr>
              <a:t>2.37</a:t>
            </a:r>
            <a:r>
              <a:rPr lang="zh-CN" altLang="en-US" sz="1400" dirty="0">
                <a:cs typeface="+mn-cs"/>
              </a:rPr>
              <a:t>个百分点；</a:t>
            </a:r>
            <a:endParaRPr lang="en-US" altLang="zh-CN" sz="1400" dirty="0">
              <a:cs typeface="+mn-cs"/>
            </a:endParaRPr>
          </a:p>
          <a:p>
            <a:pPr marL="285750" indent="-285750">
              <a:lnSpc>
                <a:spcPct val="100000"/>
              </a:lnSpc>
              <a:buFont typeface="Wingdings" panose="05000000000000000000" pitchFamily="2" charset="2"/>
              <a:buChar char="u"/>
            </a:pPr>
            <a:r>
              <a:rPr lang="zh-CN" altLang="en-US" sz="1400" dirty="0">
                <a:cs typeface="+mn-cs"/>
              </a:rPr>
              <a:t>车龄</a:t>
            </a:r>
            <a:r>
              <a:rPr lang="en-US" altLang="zh-CN" sz="1400" dirty="0">
                <a:cs typeface="+mn-cs"/>
              </a:rPr>
              <a:t>10</a:t>
            </a:r>
            <a:r>
              <a:rPr lang="zh-CN" altLang="en-US" sz="1400" dirty="0">
                <a:cs typeface="+mn-cs"/>
              </a:rPr>
              <a:t>年以上为</a:t>
            </a:r>
            <a:r>
              <a:rPr lang="en-US" altLang="zh-CN" sz="1400" dirty="0">
                <a:cs typeface="+mn-cs"/>
              </a:rPr>
              <a:t>10.58%</a:t>
            </a:r>
            <a:r>
              <a:rPr lang="zh-CN" altLang="en-US" sz="1400" dirty="0">
                <a:cs typeface="+mn-cs"/>
              </a:rPr>
              <a:t>，环比增加</a:t>
            </a:r>
            <a:r>
              <a:rPr lang="en-US" altLang="zh-CN" sz="1400" dirty="0">
                <a:cs typeface="+mn-cs"/>
              </a:rPr>
              <a:t>0.16</a:t>
            </a:r>
            <a:r>
              <a:rPr lang="zh-CN" altLang="en-US" sz="1400" dirty="0">
                <a:cs typeface="+mn-cs"/>
              </a:rPr>
              <a:t>个百分点。</a:t>
            </a:r>
          </a:p>
          <a:p>
            <a:endParaRPr lang="zh-CN" altLang="en-US" dirty="0"/>
          </a:p>
        </p:txBody>
      </p:sp>
      <p:graphicFrame>
        <p:nvGraphicFramePr>
          <p:cNvPr id="6" name="图表 5">
            <a:extLst>
              <a:ext uri="{FF2B5EF4-FFF2-40B4-BE49-F238E27FC236}">
                <a16:creationId xmlns:a16="http://schemas.microsoft.com/office/drawing/2014/main" id="{2B90B5A1-30CA-4289-B0B3-188916BC12F5}"/>
              </a:ext>
            </a:extLst>
          </p:cNvPr>
          <p:cNvGraphicFramePr>
            <a:graphicFrameLocks/>
          </p:cNvGraphicFramePr>
          <p:nvPr>
            <p:extLst>
              <p:ext uri="{D42A27DB-BD31-4B8C-83A1-F6EECF244321}">
                <p14:modId xmlns:p14="http://schemas.microsoft.com/office/powerpoint/2010/main" val="495308245"/>
              </p:ext>
            </p:extLst>
          </p:nvPr>
        </p:nvGraphicFramePr>
        <p:xfrm>
          <a:off x="5135525" y="2743200"/>
          <a:ext cx="3395915" cy="32322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图表 7">
            <a:extLst>
              <a:ext uri="{FF2B5EF4-FFF2-40B4-BE49-F238E27FC236}">
                <a16:creationId xmlns:a16="http://schemas.microsoft.com/office/drawing/2014/main" id="{00000000-0008-0000-0000-000010000000}"/>
              </a:ext>
            </a:extLst>
          </p:cNvPr>
          <p:cNvGraphicFramePr>
            <a:graphicFrameLocks/>
          </p:cNvGraphicFramePr>
          <p:nvPr>
            <p:extLst>
              <p:ext uri="{D42A27DB-BD31-4B8C-83A1-F6EECF244321}">
                <p14:modId xmlns:p14="http://schemas.microsoft.com/office/powerpoint/2010/main" val="3952226441"/>
              </p:ext>
            </p:extLst>
          </p:nvPr>
        </p:nvGraphicFramePr>
        <p:xfrm>
          <a:off x="741491" y="2752078"/>
          <a:ext cx="3830509" cy="32322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46614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86488" y="337238"/>
            <a:ext cx="5999205"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五、</a:t>
            </a:r>
            <a:r>
              <a:rPr lang="en-US" altLang="zh-CN" sz="2000" b="1" dirty="0">
                <a:latin typeface="微软雅黑" panose="020B0503020204020204" pitchFamily="34" charset="-122"/>
                <a:ea typeface="微软雅黑" panose="020B0503020204020204" pitchFamily="34" charset="-122"/>
              </a:rPr>
              <a:t>2019</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月二手车交易价格区间分析</a:t>
            </a:r>
          </a:p>
        </p:txBody>
      </p:sp>
      <p:sp>
        <p:nvSpPr>
          <p:cNvPr id="9" name="文本框 8"/>
          <p:cNvSpPr txBox="1"/>
          <p:nvPr/>
        </p:nvSpPr>
        <p:spPr>
          <a:xfrm>
            <a:off x="292100" y="1130302"/>
            <a:ext cx="8851900" cy="1346907"/>
          </a:xfrm>
          <a:prstGeom prst="rect">
            <a:avLst/>
          </a:prstGeom>
          <a:noFill/>
        </p:spPr>
        <p:txBody>
          <a:bodyPr wrap="square" rtlCol="0">
            <a:spAutoFit/>
          </a:bodyPr>
          <a:lstStyle/>
          <a:p>
            <a:pPr marL="285750" lvl="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月，二手车交易价格区间在</a:t>
            </a: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万元以下的车辆市场占比最大，为</a:t>
            </a:r>
            <a:r>
              <a:rPr lang="en-US" altLang="zh-CN" sz="1400" dirty="0">
                <a:latin typeface="微软雅黑" panose="020B0503020204020204" pitchFamily="34" charset="-122"/>
                <a:ea typeface="微软雅黑" panose="020B0503020204020204" pitchFamily="34" charset="-122"/>
              </a:rPr>
              <a:t>37%</a:t>
            </a:r>
            <a:r>
              <a:rPr lang="zh-CN" altLang="en-US" sz="1400" dirty="0">
                <a:latin typeface="微软雅黑" panose="020B0503020204020204" pitchFamily="34" charset="-122"/>
                <a:ea typeface="微软雅黑" panose="020B0503020204020204" pitchFamily="34" charset="-122"/>
              </a:rPr>
              <a:t>，环比年</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月份下降</a:t>
            </a:r>
            <a:r>
              <a:rPr lang="en-US" altLang="zh-CN" sz="1400" dirty="0">
                <a:latin typeface="微软雅黑" panose="020B0503020204020204" pitchFamily="34" charset="-122"/>
                <a:ea typeface="微软雅黑" panose="020B0503020204020204" pitchFamily="34" charset="-122"/>
              </a:rPr>
              <a:t>3.38%</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30</a:t>
            </a:r>
            <a:r>
              <a:rPr lang="zh-CN" altLang="en-US" sz="1400" dirty="0">
                <a:latin typeface="微软雅黑" panose="020B0503020204020204" pitchFamily="34" charset="-122"/>
                <a:ea typeface="微软雅黑" panose="020B0503020204020204" pitchFamily="34" charset="-122"/>
              </a:rPr>
              <a:t>万元以上价格区间的二手车交易市场占比最小，为</a:t>
            </a:r>
            <a:r>
              <a:rPr lang="en-US" altLang="zh-CN" sz="1400" dirty="0">
                <a:latin typeface="微软雅黑" panose="020B0503020204020204" pitchFamily="34" charset="-122"/>
                <a:ea typeface="微软雅黑" panose="020B0503020204020204" pitchFamily="34" charset="-122"/>
              </a:rPr>
              <a:t>1.57%</a:t>
            </a:r>
            <a:r>
              <a:rPr lang="zh-CN" altLang="en-US" sz="1400" dirty="0">
                <a:latin typeface="微软雅黑" panose="020B0503020204020204" pitchFamily="34" charset="-122"/>
                <a:ea typeface="微软雅黑" panose="020B0503020204020204" pitchFamily="34" charset="-122"/>
              </a:rPr>
              <a:t>，环比</a:t>
            </a:r>
            <a:r>
              <a:rPr lang="en-US" altLang="zh-CN" sz="1400" dirty="0">
                <a:latin typeface="微软雅黑" panose="020B0503020204020204" pitchFamily="34" charset="-122"/>
                <a:ea typeface="微软雅黑" panose="020B0503020204020204" pitchFamily="34" charset="-122"/>
              </a:rPr>
              <a:t>2</a:t>
            </a:r>
            <a:r>
              <a:rPr lang="zh-CN" altLang="en-US" sz="1400" dirty="0">
                <a:latin typeface="微软雅黑" panose="020B0503020204020204" pitchFamily="34" charset="-122"/>
                <a:ea typeface="微软雅黑" panose="020B0503020204020204" pitchFamily="34" charset="-122"/>
              </a:rPr>
              <a:t>月份下降</a:t>
            </a:r>
            <a:r>
              <a:rPr lang="en-US" altLang="zh-CN" sz="1400" dirty="0">
                <a:latin typeface="微软雅黑" panose="020B0503020204020204" pitchFamily="34" charset="-122"/>
                <a:ea typeface="微软雅黑" panose="020B0503020204020204" pitchFamily="34" charset="-122"/>
              </a:rPr>
              <a:t>0.17%</a:t>
            </a:r>
            <a:r>
              <a:rPr lang="zh-CN" altLang="en-US" sz="1400" dirty="0">
                <a:latin typeface="微软雅黑" panose="020B0503020204020204" pitchFamily="34" charset="-122"/>
                <a:ea typeface="微软雅黑" panose="020B0503020204020204" pitchFamily="34" charset="-122"/>
              </a:rPr>
              <a:t>；</a:t>
            </a:r>
            <a:endParaRPr lang="en-US" altLang="zh-CN" sz="1400" dirty="0">
              <a:latin typeface="微软雅黑" panose="020B0503020204020204" pitchFamily="34" charset="-122"/>
              <a:ea typeface="微软雅黑" panose="020B0503020204020204" pitchFamily="34" charset="-122"/>
            </a:endParaRPr>
          </a:p>
          <a:p>
            <a:pPr marL="285750" lvl="0" indent="-285750">
              <a:lnSpc>
                <a:spcPct val="150000"/>
              </a:lnSpc>
              <a:buFont typeface="Wingdings" panose="05000000000000000000" pitchFamily="2" charset="2"/>
              <a:buChar char="u"/>
            </a:pPr>
            <a:r>
              <a:rPr lang="en-US" altLang="zh-CN" sz="1400" dirty="0">
                <a:latin typeface="微软雅黑" panose="020B0503020204020204" pitchFamily="34" charset="-122"/>
                <a:ea typeface="微软雅黑" panose="020B0503020204020204" pitchFamily="34" charset="-122"/>
              </a:rPr>
              <a:t>3</a:t>
            </a:r>
            <a:r>
              <a:rPr lang="zh-CN" altLang="en-US" sz="1400" dirty="0">
                <a:latin typeface="微软雅黑" panose="020B0503020204020204" pitchFamily="34" charset="-122"/>
                <a:ea typeface="微软雅黑" panose="020B0503020204020204" pitchFamily="34" charset="-122"/>
              </a:rPr>
              <a:t>月份，除</a:t>
            </a:r>
            <a:r>
              <a:rPr lang="en-US" altLang="zh-CN" sz="1400" dirty="0">
                <a:latin typeface="微软雅黑" panose="020B0503020204020204" pitchFamily="34" charset="-122"/>
                <a:ea typeface="微软雅黑" panose="020B0503020204020204" pitchFamily="34" charset="-122"/>
              </a:rPr>
              <a:t>8-12</a:t>
            </a:r>
            <a:r>
              <a:rPr lang="zh-CN" altLang="en-US" sz="1400" dirty="0">
                <a:latin typeface="微软雅黑" panose="020B0503020204020204" pitchFamily="34" charset="-122"/>
                <a:ea typeface="微软雅黑" panose="020B0503020204020204" pitchFamily="34" charset="-122"/>
              </a:rPr>
              <a:t>万、</a:t>
            </a:r>
            <a:r>
              <a:rPr lang="en-US" altLang="zh-CN" sz="1400" dirty="0">
                <a:latin typeface="微软雅黑" panose="020B0503020204020204" pitchFamily="34" charset="-122"/>
                <a:ea typeface="微软雅黑" panose="020B0503020204020204" pitchFamily="34" charset="-122"/>
              </a:rPr>
              <a:t>12-15</a:t>
            </a:r>
            <a:r>
              <a:rPr lang="zh-CN" altLang="en-US" sz="1400" dirty="0">
                <a:latin typeface="微软雅黑" panose="020B0503020204020204" pitchFamily="34" charset="-122"/>
                <a:ea typeface="微软雅黑" panose="020B0503020204020204" pitchFamily="34" charset="-122"/>
              </a:rPr>
              <a:t>万、</a:t>
            </a:r>
            <a:r>
              <a:rPr lang="en-US" altLang="zh-CN" sz="1400" dirty="0">
                <a:latin typeface="微软雅黑" panose="020B0503020204020204" pitchFamily="34" charset="-122"/>
                <a:ea typeface="微软雅黑" panose="020B0503020204020204" pitchFamily="34" charset="-122"/>
              </a:rPr>
              <a:t>15-30</a:t>
            </a:r>
            <a:r>
              <a:rPr lang="zh-CN" altLang="en-US" sz="1400" dirty="0">
                <a:latin typeface="微软雅黑" panose="020B0503020204020204" pitchFamily="34" charset="-122"/>
                <a:ea typeface="微软雅黑" panose="020B0503020204020204" pitchFamily="34" charset="-122"/>
              </a:rPr>
              <a:t>万价格区间的二手车交易量环比上涨外，其他价格区间交易量环比均下降。</a:t>
            </a:r>
            <a:endParaRPr lang="en-US" altLang="zh-CN" sz="1400" dirty="0">
              <a:latin typeface="微软雅黑" panose="020B0503020204020204" pitchFamily="34" charset="-122"/>
              <a:ea typeface="微软雅黑" panose="020B0503020204020204" pitchFamily="34" charset="-122"/>
            </a:endParaRPr>
          </a:p>
        </p:txBody>
      </p:sp>
      <p:sp>
        <p:nvSpPr>
          <p:cNvPr id="10" name="TextBox 1"/>
          <p:cNvSpPr txBox="1"/>
          <p:nvPr/>
        </p:nvSpPr>
        <p:spPr>
          <a:xfrm>
            <a:off x="1972322" y="4530782"/>
            <a:ext cx="1095759" cy="620006"/>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CN" sz="2000" dirty="0">
                <a:solidFill>
                  <a:srgbClr val="5B9BD5"/>
                </a:solidFill>
                <a:latin typeface="微软雅黑" pitchFamily="34" charset="-122"/>
                <a:ea typeface="微软雅黑" pitchFamily="34" charset="-122"/>
              </a:rPr>
              <a:t>2019</a:t>
            </a:r>
            <a:r>
              <a:rPr lang="zh-CN" altLang="en-US" sz="2000" dirty="0">
                <a:solidFill>
                  <a:srgbClr val="5B9BD5"/>
                </a:solidFill>
                <a:latin typeface="微软雅黑" pitchFamily="34" charset="-122"/>
                <a:ea typeface="微软雅黑" pitchFamily="34" charset="-122"/>
              </a:rPr>
              <a:t>年</a:t>
            </a:r>
            <a:r>
              <a:rPr lang="en-US" altLang="zh-CN" sz="2000" dirty="0">
                <a:solidFill>
                  <a:srgbClr val="5B9BD5"/>
                </a:solidFill>
                <a:latin typeface="微软雅黑" pitchFamily="34" charset="-122"/>
                <a:ea typeface="微软雅黑" pitchFamily="34" charset="-122"/>
              </a:rPr>
              <a:t>3 </a:t>
            </a:r>
            <a:r>
              <a:rPr lang="zh-CN" altLang="en-US" sz="2000" dirty="0">
                <a:solidFill>
                  <a:srgbClr val="5B9BD5"/>
                </a:solidFill>
                <a:latin typeface="微软雅黑" pitchFamily="34" charset="-122"/>
                <a:ea typeface="微软雅黑" pitchFamily="34" charset="-122"/>
              </a:rPr>
              <a:t>月</a:t>
            </a:r>
          </a:p>
        </p:txBody>
      </p:sp>
      <p:sp>
        <p:nvSpPr>
          <p:cNvPr id="15" name="TextBox 1"/>
          <p:cNvSpPr txBox="1"/>
          <p:nvPr/>
        </p:nvSpPr>
        <p:spPr>
          <a:xfrm>
            <a:off x="5379307" y="4479823"/>
            <a:ext cx="1696994" cy="72192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altLang="zh-CN" sz="2000" dirty="0">
                <a:solidFill>
                  <a:srgbClr val="5B9BD5"/>
                </a:solidFill>
                <a:latin typeface="微软雅黑" pitchFamily="34" charset="-122"/>
                <a:ea typeface="微软雅黑" pitchFamily="34" charset="-122"/>
              </a:rPr>
              <a:t>2019</a:t>
            </a:r>
            <a:r>
              <a:rPr lang="zh-CN" altLang="en-US" sz="2000" dirty="0">
                <a:solidFill>
                  <a:srgbClr val="5B9BD5"/>
                </a:solidFill>
                <a:latin typeface="微软雅黑" pitchFamily="34" charset="-122"/>
                <a:ea typeface="微软雅黑" pitchFamily="34" charset="-122"/>
              </a:rPr>
              <a:t>年</a:t>
            </a:r>
            <a:endParaRPr lang="en-US" altLang="zh-CN" sz="2000" dirty="0">
              <a:solidFill>
                <a:srgbClr val="5B9BD5"/>
              </a:solidFill>
              <a:latin typeface="微软雅黑" pitchFamily="34" charset="-122"/>
              <a:ea typeface="微软雅黑" pitchFamily="34" charset="-122"/>
            </a:endParaRPr>
          </a:p>
          <a:p>
            <a:pPr algn="ctr"/>
            <a:r>
              <a:rPr lang="en-US" altLang="zh-CN" sz="2000" dirty="0">
                <a:solidFill>
                  <a:srgbClr val="5B9BD5"/>
                </a:solidFill>
                <a:latin typeface="微软雅黑" pitchFamily="34" charset="-122"/>
                <a:ea typeface="微软雅黑" pitchFamily="34" charset="-122"/>
              </a:rPr>
              <a:t>2 </a:t>
            </a:r>
            <a:r>
              <a:rPr lang="zh-CN" altLang="en-US" sz="2000" dirty="0">
                <a:solidFill>
                  <a:srgbClr val="5B9BD5"/>
                </a:solidFill>
                <a:latin typeface="微软雅黑" pitchFamily="34" charset="-122"/>
                <a:ea typeface="微软雅黑" pitchFamily="34" charset="-122"/>
              </a:rPr>
              <a:t>月</a:t>
            </a:r>
          </a:p>
        </p:txBody>
      </p:sp>
      <p:graphicFrame>
        <p:nvGraphicFramePr>
          <p:cNvPr id="12" name="图表 11">
            <a:extLst>
              <a:ext uri="{FF2B5EF4-FFF2-40B4-BE49-F238E27FC236}">
                <a16:creationId xmlns:a16="http://schemas.microsoft.com/office/drawing/2014/main" id="{1A4D19E6-1406-4A25-B992-CB157C5282B9}"/>
              </a:ext>
            </a:extLst>
          </p:cNvPr>
          <p:cNvGraphicFramePr>
            <a:graphicFrameLocks/>
          </p:cNvGraphicFramePr>
          <p:nvPr>
            <p:extLst/>
          </p:nvPr>
        </p:nvGraphicFramePr>
        <p:xfrm>
          <a:off x="480768" y="2730254"/>
          <a:ext cx="3918997" cy="360105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图表 17">
            <a:extLst>
              <a:ext uri="{FF2B5EF4-FFF2-40B4-BE49-F238E27FC236}">
                <a16:creationId xmlns:a16="http://schemas.microsoft.com/office/drawing/2014/main" id="{8F2A7B39-0B1C-482F-900B-BB418E9AEBC3}"/>
              </a:ext>
            </a:extLst>
          </p:cNvPr>
          <p:cNvGraphicFramePr>
            <a:graphicFrameLocks/>
          </p:cNvGraphicFramePr>
          <p:nvPr>
            <p:extLst>
              <p:ext uri="{D42A27DB-BD31-4B8C-83A1-F6EECF244321}">
                <p14:modId xmlns:p14="http://schemas.microsoft.com/office/powerpoint/2010/main" val="3086094833"/>
              </p:ext>
            </p:extLst>
          </p:nvPr>
        </p:nvGraphicFramePr>
        <p:xfrm>
          <a:off x="3994090" y="2816842"/>
          <a:ext cx="4583206" cy="34278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54925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599" y="424070"/>
            <a:ext cx="6397488" cy="400110"/>
          </a:xfrm>
          <a:prstGeom prst="rect">
            <a:avLst/>
          </a:prstGeom>
          <a:noFill/>
        </p:spPr>
        <p:txBody>
          <a:bodyPr wrap="square" rtlCol="0">
            <a:spAutoFit/>
          </a:bodyPr>
          <a:lstStyle/>
          <a:p>
            <a:r>
              <a:rPr lang="zh-CN" altLang="en-US" sz="2000" b="1" dirty="0">
                <a:latin typeface="微软雅黑" panose="020B0503020204020204" pitchFamily="34" charset="-122"/>
                <a:ea typeface="微软雅黑" panose="020B0503020204020204" pitchFamily="34" charset="-122"/>
              </a:rPr>
              <a:t>六、</a:t>
            </a:r>
            <a:r>
              <a:rPr lang="en-US" altLang="zh-CN" sz="2000" b="1" dirty="0">
                <a:latin typeface="微软雅黑" panose="020B0503020204020204" pitchFamily="34" charset="-122"/>
                <a:ea typeface="微软雅黑" panose="020B0503020204020204" pitchFamily="34" charset="-122"/>
              </a:rPr>
              <a:t>2019</a:t>
            </a:r>
            <a:r>
              <a:rPr lang="zh-CN" altLang="en-US"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a:latin typeface="微软雅黑" panose="020B0503020204020204" pitchFamily="34" charset="-122"/>
                <a:ea typeface="微软雅黑" panose="020B0503020204020204" pitchFamily="34" charset="-122"/>
              </a:rPr>
              <a:t>月二手乘用车交易价格区域分布</a:t>
            </a:r>
          </a:p>
        </p:txBody>
      </p:sp>
      <p:sp>
        <p:nvSpPr>
          <p:cNvPr id="8" name="文本框 7"/>
          <p:cNvSpPr txBox="1"/>
          <p:nvPr/>
        </p:nvSpPr>
        <p:spPr>
          <a:xfrm>
            <a:off x="291601" y="1147903"/>
            <a:ext cx="8417394" cy="1023742"/>
          </a:xfrm>
          <a:prstGeom prst="rect">
            <a:avLst/>
          </a:prstGeom>
          <a:noFill/>
        </p:spPr>
        <p:txBody>
          <a:bodyPr wrap="square" rtlCol="0">
            <a:spAutoFit/>
          </a:bodyPr>
          <a:lstStyle/>
          <a:p>
            <a:pPr marL="285750" lvl="0" indent="-285750">
              <a:lnSpc>
                <a:spcPct val="150000"/>
              </a:lnSpc>
              <a:buFont typeface="Arial" panose="020B0604020202020204" pitchFamily="34" charset="0"/>
              <a:buChar char="•"/>
            </a:pPr>
            <a:r>
              <a:rPr lang="en-US" altLang="zh-CN" sz="1400" dirty="0">
                <a:solidFill>
                  <a:prstClr val="black">
                    <a:lumMod val="95000"/>
                    <a:lumOff val="5000"/>
                  </a:prstClr>
                </a:solidFill>
                <a:latin typeface="微软雅黑" panose="020B0503020204020204" pitchFamily="34" charset="-122"/>
                <a:ea typeface="微软雅黑" panose="020B0503020204020204" pitchFamily="34" charset="-122"/>
              </a:rPr>
              <a:t>3</a:t>
            </a: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月，二手乘用车交易均价前五名的省份是，北京、安徽、江苏、浙江、上海。其中北京市交易均价最高，为</a:t>
            </a:r>
            <a:r>
              <a:rPr lang="en-US" altLang="zh-CN" sz="1400" dirty="0">
                <a:solidFill>
                  <a:prstClr val="black">
                    <a:lumMod val="95000"/>
                    <a:lumOff val="5000"/>
                  </a:prstClr>
                </a:solidFill>
                <a:latin typeface="微软雅黑" panose="020B0503020204020204" pitchFamily="34" charset="-122"/>
                <a:ea typeface="微软雅黑" panose="020B0503020204020204" pitchFamily="34" charset="-122"/>
              </a:rPr>
              <a:t>11.22</a:t>
            </a: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万元。二手乘用车交易均价最低的五个省份是，宁夏、四川、湖南、云南、和新疆。其中新疆的均价最低，为</a:t>
            </a:r>
            <a:r>
              <a:rPr lang="en-US" altLang="zh-CN" sz="1400" dirty="0">
                <a:solidFill>
                  <a:prstClr val="black">
                    <a:lumMod val="95000"/>
                    <a:lumOff val="5000"/>
                  </a:prstClr>
                </a:solidFill>
                <a:latin typeface="微软雅黑" panose="020B0503020204020204" pitchFamily="34" charset="-122"/>
                <a:ea typeface="微软雅黑" panose="020B0503020204020204" pitchFamily="34" charset="-122"/>
              </a:rPr>
              <a:t>2.37</a:t>
            </a: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万元。</a:t>
            </a:r>
            <a:endParaRPr lang="en-US" altLang="zh-CN" sz="1400" dirty="0">
              <a:solidFill>
                <a:prstClr val="black">
                  <a:lumMod val="95000"/>
                  <a:lumOff val="5000"/>
                </a:prstClr>
              </a:solidFill>
              <a:latin typeface="微软雅黑" panose="020B0503020204020204" pitchFamily="34" charset="-122"/>
              <a:ea typeface="微软雅黑" panose="020B0503020204020204" pitchFamily="34" charset="-122"/>
            </a:endParaRPr>
          </a:p>
        </p:txBody>
      </p:sp>
      <p:graphicFrame>
        <p:nvGraphicFramePr>
          <p:cNvPr id="2" name="表格 1">
            <a:extLst>
              <a:ext uri="{FF2B5EF4-FFF2-40B4-BE49-F238E27FC236}">
                <a16:creationId xmlns:a16="http://schemas.microsoft.com/office/drawing/2014/main" id="{5DC6A9D5-15EC-44AE-96A3-9607B7D607AB}"/>
              </a:ext>
            </a:extLst>
          </p:cNvPr>
          <p:cNvGraphicFramePr>
            <a:graphicFrameLocks noGrp="1"/>
          </p:cNvGraphicFramePr>
          <p:nvPr>
            <p:extLst>
              <p:ext uri="{D42A27DB-BD31-4B8C-83A1-F6EECF244321}">
                <p14:modId xmlns:p14="http://schemas.microsoft.com/office/powerpoint/2010/main" val="1191208229"/>
              </p:ext>
            </p:extLst>
          </p:nvPr>
        </p:nvGraphicFramePr>
        <p:xfrm>
          <a:off x="291601" y="2579623"/>
          <a:ext cx="4002104" cy="3489874"/>
        </p:xfrm>
        <a:graphic>
          <a:graphicData uri="http://schemas.openxmlformats.org/drawingml/2006/table">
            <a:tbl>
              <a:tblPr firstRow="1" bandRow="1">
                <a:tableStyleId>{5C22544A-7EE6-4342-B048-85BDC9FD1C3A}</a:tableStyleId>
              </a:tblPr>
              <a:tblGrid>
                <a:gridCol w="1422267">
                  <a:extLst>
                    <a:ext uri="{9D8B030D-6E8A-4147-A177-3AD203B41FA5}">
                      <a16:colId xmlns:a16="http://schemas.microsoft.com/office/drawing/2014/main" val="2332193702"/>
                    </a:ext>
                  </a:extLst>
                </a:gridCol>
                <a:gridCol w="2579837">
                  <a:extLst>
                    <a:ext uri="{9D8B030D-6E8A-4147-A177-3AD203B41FA5}">
                      <a16:colId xmlns:a16="http://schemas.microsoft.com/office/drawing/2014/main" val="2650894153"/>
                    </a:ext>
                  </a:extLst>
                </a:gridCol>
              </a:tblGrid>
              <a:tr h="880824">
                <a:tc>
                  <a:txBody>
                    <a:bodyPr/>
                    <a:lstStyle/>
                    <a:p>
                      <a:pPr algn="ct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省份</a:t>
                      </a:r>
                      <a:endParaRPr lang="en-US" altLang="zh-CN" sz="1400" dirty="0">
                        <a:latin typeface="微软雅黑" panose="020B0503020204020204" pitchFamily="34" charset="-122"/>
                        <a:ea typeface="微软雅黑" panose="020B0503020204020204" pitchFamily="34" charset="-122"/>
                      </a:endParaRPr>
                    </a:p>
                    <a:p>
                      <a:pPr algn="ctr"/>
                      <a:endParaRPr lang="zh-CN" altLang="en-US" sz="1400" dirty="0">
                        <a:latin typeface="微软雅黑" panose="020B0503020204020204" pitchFamily="34" charset="-122"/>
                        <a:ea typeface="微软雅黑" panose="020B0503020204020204" pitchFamily="34" charset="-122"/>
                      </a:endParaRPr>
                    </a:p>
                  </a:txBody>
                  <a:tcPr/>
                </a:tc>
                <a:tc>
                  <a:txBody>
                    <a:bodyPr/>
                    <a:lstStyle/>
                    <a:p>
                      <a:pPr algn="ctr"/>
                      <a:endParaRPr lang="en-US" altLang="zh-CN" sz="140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rPr>
                        <a:t>平均价格（万元）</a:t>
                      </a:r>
                    </a:p>
                  </a:txBody>
                  <a:tcPr/>
                </a:tc>
                <a:extLst>
                  <a:ext uri="{0D108BD9-81ED-4DB2-BD59-A6C34878D82A}">
                    <a16:rowId xmlns:a16="http://schemas.microsoft.com/office/drawing/2014/main" val="2737324722"/>
                  </a:ext>
                </a:extLst>
              </a:tr>
              <a:tr h="52181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北京</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11.22</a:t>
                      </a:r>
                    </a:p>
                  </a:txBody>
                  <a:tcPr marL="9525" marR="9525" marT="9525" marB="0" anchor="ctr"/>
                </a:tc>
                <a:extLst>
                  <a:ext uri="{0D108BD9-81ED-4DB2-BD59-A6C34878D82A}">
                    <a16:rowId xmlns:a16="http://schemas.microsoft.com/office/drawing/2014/main" val="1679303231"/>
                  </a:ext>
                </a:extLst>
              </a:tr>
              <a:tr h="52181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安徽</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10.48</a:t>
                      </a:r>
                    </a:p>
                  </a:txBody>
                  <a:tcPr marL="9525" marR="9525" marT="9525" marB="0" anchor="ctr"/>
                </a:tc>
                <a:extLst>
                  <a:ext uri="{0D108BD9-81ED-4DB2-BD59-A6C34878D82A}">
                    <a16:rowId xmlns:a16="http://schemas.microsoft.com/office/drawing/2014/main" val="3289337449"/>
                  </a:ext>
                </a:extLst>
              </a:tr>
              <a:tr h="52181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江苏</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10.28</a:t>
                      </a:r>
                    </a:p>
                  </a:txBody>
                  <a:tcPr marL="9525" marR="9525" marT="9525" marB="0" anchor="ctr"/>
                </a:tc>
                <a:extLst>
                  <a:ext uri="{0D108BD9-81ED-4DB2-BD59-A6C34878D82A}">
                    <a16:rowId xmlns:a16="http://schemas.microsoft.com/office/drawing/2014/main" val="1727968883"/>
                  </a:ext>
                </a:extLst>
              </a:tr>
              <a:tr h="52181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浙江</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10.12</a:t>
                      </a:r>
                    </a:p>
                  </a:txBody>
                  <a:tcPr marL="9525" marR="9525" marT="9525" marB="0" anchor="ctr"/>
                </a:tc>
                <a:extLst>
                  <a:ext uri="{0D108BD9-81ED-4DB2-BD59-A6C34878D82A}">
                    <a16:rowId xmlns:a16="http://schemas.microsoft.com/office/drawing/2014/main" val="4291838428"/>
                  </a:ext>
                </a:extLst>
              </a:tr>
              <a:tr h="52181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上海</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9.53</a:t>
                      </a:r>
                    </a:p>
                  </a:txBody>
                  <a:tcPr marL="9525" marR="9525" marT="9525" marB="0" anchor="ctr"/>
                </a:tc>
                <a:extLst>
                  <a:ext uri="{0D108BD9-81ED-4DB2-BD59-A6C34878D82A}">
                    <a16:rowId xmlns:a16="http://schemas.microsoft.com/office/drawing/2014/main" val="2173068326"/>
                  </a:ext>
                </a:extLst>
              </a:tr>
            </a:tbl>
          </a:graphicData>
        </a:graphic>
      </p:graphicFrame>
      <p:graphicFrame>
        <p:nvGraphicFramePr>
          <p:cNvPr id="9" name="表格 8">
            <a:extLst>
              <a:ext uri="{FF2B5EF4-FFF2-40B4-BE49-F238E27FC236}">
                <a16:creationId xmlns:a16="http://schemas.microsoft.com/office/drawing/2014/main" id="{306118D5-3137-41EC-AE25-73BAE2268BB4}"/>
              </a:ext>
            </a:extLst>
          </p:cNvPr>
          <p:cNvGraphicFramePr>
            <a:graphicFrameLocks noGrp="1"/>
          </p:cNvGraphicFramePr>
          <p:nvPr>
            <p:extLst>
              <p:ext uri="{D42A27DB-BD31-4B8C-83A1-F6EECF244321}">
                <p14:modId xmlns:p14="http://schemas.microsoft.com/office/powerpoint/2010/main" val="86241980"/>
              </p:ext>
            </p:extLst>
          </p:nvPr>
        </p:nvGraphicFramePr>
        <p:xfrm>
          <a:off x="4903252" y="2579622"/>
          <a:ext cx="4028766" cy="3523448"/>
        </p:xfrm>
        <a:graphic>
          <a:graphicData uri="http://schemas.openxmlformats.org/drawingml/2006/table">
            <a:tbl>
              <a:tblPr firstRow="1" bandRow="1">
                <a:tableStyleId>{5C22544A-7EE6-4342-B048-85BDC9FD1C3A}</a:tableStyleId>
              </a:tblPr>
              <a:tblGrid>
                <a:gridCol w="1431742">
                  <a:extLst>
                    <a:ext uri="{9D8B030D-6E8A-4147-A177-3AD203B41FA5}">
                      <a16:colId xmlns:a16="http://schemas.microsoft.com/office/drawing/2014/main" val="2332193702"/>
                    </a:ext>
                  </a:extLst>
                </a:gridCol>
                <a:gridCol w="2597024">
                  <a:extLst>
                    <a:ext uri="{9D8B030D-6E8A-4147-A177-3AD203B41FA5}">
                      <a16:colId xmlns:a16="http://schemas.microsoft.com/office/drawing/2014/main" val="2650894153"/>
                    </a:ext>
                  </a:extLst>
                </a:gridCol>
              </a:tblGrid>
              <a:tr h="889298">
                <a:tc>
                  <a:txBody>
                    <a:bodyPr/>
                    <a:lstStyle/>
                    <a:p>
                      <a:pPr algn="ctr"/>
                      <a:endParaRPr lang="en-US" altLang="zh-CN" sz="1400" b="1" kern="1200" dirty="0">
                        <a:solidFill>
                          <a:schemeClr val="lt1"/>
                        </a:solidFill>
                        <a:latin typeface="微软雅黑" panose="020B0503020204020204" pitchFamily="34" charset="-122"/>
                        <a:ea typeface="微软雅黑" panose="020B0503020204020204" pitchFamily="34" charset="-122"/>
                        <a:cs typeface="+mn-cs"/>
                      </a:endParaRPr>
                    </a:p>
                    <a:p>
                      <a:pPr algn="ctr"/>
                      <a:r>
                        <a:rPr lang="zh-CN" altLang="en-US" sz="1400" b="1" kern="1200" dirty="0">
                          <a:solidFill>
                            <a:schemeClr val="lt1"/>
                          </a:solidFill>
                          <a:latin typeface="微软雅黑" panose="020B0503020204020204" pitchFamily="34" charset="-122"/>
                          <a:ea typeface="微软雅黑" panose="020B0503020204020204" pitchFamily="34" charset="-122"/>
                          <a:cs typeface="+mn-cs"/>
                        </a:rPr>
                        <a:t>省份</a:t>
                      </a:r>
                      <a:endParaRPr lang="en-US" altLang="zh-CN" sz="1400" b="1" kern="1200" dirty="0">
                        <a:solidFill>
                          <a:schemeClr val="lt1"/>
                        </a:solidFill>
                        <a:latin typeface="微软雅黑" panose="020B0503020204020204" pitchFamily="34" charset="-122"/>
                        <a:ea typeface="微软雅黑" panose="020B0503020204020204" pitchFamily="34" charset="-122"/>
                        <a:cs typeface="+mn-cs"/>
                      </a:endParaRPr>
                    </a:p>
                    <a:p>
                      <a:pPr algn="ctr"/>
                      <a:endParaRPr lang="zh-CN" altLang="en-US" sz="1400" b="1" kern="1200" dirty="0">
                        <a:solidFill>
                          <a:schemeClr val="lt1"/>
                        </a:solidFill>
                        <a:latin typeface="微软雅黑" panose="020B0503020204020204" pitchFamily="34" charset="-122"/>
                        <a:ea typeface="微软雅黑" panose="020B0503020204020204" pitchFamily="34" charset="-122"/>
                        <a:cs typeface="+mn-cs"/>
                      </a:endParaRPr>
                    </a:p>
                  </a:txBody>
                  <a:tcPr/>
                </a:tc>
                <a:tc>
                  <a:txBody>
                    <a:bodyPr/>
                    <a:lstStyle/>
                    <a:p>
                      <a:pPr algn="ctr"/>
                      <a:endParaRPr lang="en-US" altLang="zh-CN" sz="1400" b="1" kern="1200" dirty="0">
                        <a:solidFill>
                          <a:schemeClr val="lt1"/>
                        </a:solidFill>
                        <a:latin typeface="微软雅黑" panose="020B0503020204020204" pitchFamily="34" charset="-122"/>
                        <a:ea typeface="微软雅黑" panose="020B0503020204020204" pitchFamily="34" charset="-122"/>
                        <a:cs typeface="+mn-cs"/>
                      </a:endParaRPr>
                    </a:p>
                    <a:p>
                      <a:pPr algn="ctr"/>
                      <a:r>
                        <a:rPr lang="zh-CN" altLang="en-US" sz="1400" b="1" kern="1200" dirty="0">
                          <a:solidFill>
                            <a:schemeClr val="lt1"/>
                          </a:solidFill>
                          <a:latin typeface="微软雅黑" panose="020B0503020204020204" pitchFamily="34" charset="-122"/>
                          <a:ea typeface="微软雅黑" panose="020B0503020204020204" pitchFamily="34" charset="-122"/>
                          <a:cs typeface="+mn-cs"/>
                        </a:rPr>
                        <a:t>平均价格（万元）</a:t>
                      </a:r>
                    </a:p>
                  </a:txBody>
                  <a:tcPr/>
                </a:tc>
                <a:extLst>
                  <a:ext uri="{0D108BD9-81ED-4DB2-BD59-A6C34878D82A}">
                    <a16:rowId xmlns:a16="http://schemas.microsoft.com/office/drawing/2014/main" val="2737324722"/>
                  </a:ext>
                </a:extLst>
              </a:tr>
              <a:tr h="52683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宁夏</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4.07 </a:t>
                      </a:r>
                    </a:p>
                  </a:txBody>
                  <a:tcPr marL="9525" marR="9525" marT="9525" marB="0" anchor="ctr"/>
                </a:tc>
                <a:extLst>
                  <a:ext uri="{0D108BD9-81ED-4DB2-BD59-A6C34878D82A}">
                    <a16:rowId xmlns:a16="http://schemas.microsoft.com/office/drawing/2014/main" val="1679303231"/>
                  </a:ext>
                </a:extLst>
              </a:tr>
              <a:tr h="52683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四川</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3.49 </a:t>
                      </a:r>
                    </a:p>
                  </a:txBody>
                  <a:tcPr marL="9525" marR="9525" marT="9525" marB="0" anchor="ctr"/>
                </a:tc>
                <a:extLst>
                  <a:ext uri="{0D108BD9-81ED-4DB2-BD59-A6C34878D82A}">
                    <a16:rowId xmlns:a16="http://schemas.microsoft.com/office/drawing/2014/main" val="3289337449"/>
                  </a:ext>
                </a:extLst>
              </a:tr>
              <a:tr h="52683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湖南</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3.30 </a:t>
                      </a:r>
                    </a:p>
                  </a:txBody>
                  <a:tcPr marL="9525" marR="9525" marT="9525" marB="0" anchor="ctr"/>
                </a:tc>
                <a:extLst>
                  <a:ext uri="{0D108BD9-81ED-4DB2-BD59-A6C34878D82A}">
                    <a16:rowId xmlns:a16="http://schemas.microsoft.com/office/drawing/2014/main" val="1727968883"/>
                  </a:ext>
                </a:extLst>
              </a:tr>
              <a:tr h="52683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云南</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2.47 </a:t>
                      </a:r>
                    </a:p>
                  </a:txBody>
                  <a:tcPr marL="9525" marR="9525" marT="9525" marB="0" anchor="ctr"/>
                </a:tc>
                <a:extLst>
                  <a:ext uri="{0D108BD9-81ED-4DB2-BD59-A6C34878D82A}">
                    <a16:rowId xmlns:a16="http://schemas.microsoft.com/office/drawing/2014/main" val="4291838428"/>
                  </a:ext>
                </a:extLst>
              </a:tr>
              <a:tr h="526830">
                <a:tc>
                  <a:txBody>
                    <a:bodyPr/>
                    <a:lstStyle/>
                    <a:p>
                      <a:pPr algn="ctr" fontAlgn="ctr"/>
                      <a:r>
                        <a:rPr lang="zh-CN" altLang="en-US" sz="1400" b="1" i="0" u="none" strike="noStrike" dirty="0">
                          <a:solidFill>
                            <a:srgbClr val="000000"/>
                          </a:solidFill>
                          <a:effectLst/>
                          <a:latin typeface="微软雅黑" panose="020B0503020204020204" pitchFamily="34" charset="-122"/>
                          <a:ea typeface="微软雅黑" panose="020B0503020204020204" pitchFamily="34" charset="-122"/>
                        </a:rPr>
                        <a:t>新疆</a:t>
                      </a:r>
                    </a:p>
                  </a:txBody>
                  <a:tcPr marL="9525" marR="9525" marT="9525" marB="0" anchor="ctr"/>
                </a:tc>
                <a:tc>
                  <a:txBody>
                    <a:bodyPr/>
                    <a:lstStyle/>
                    <a:p>
                      <a:pPr algn="ctr" fontAlgn="ctr"/>
                      <a:r>
                        <a:rPr lang="en-US" altLang="zh-CN" sz="1400" b="1" i="0" u="none" strike="noStrike" dirty="0">
                          <a:solidFill>
                            <a:srgbClr val="000000"/>
                          </a:solidFill>
                          <a:effectLst/>
                          <a:latin typeface="微软雅黑" panose="020B0503020204020204" pitchFamily="34" charset="-122"/>
                          <a:ea typeface="微软雅黑" panose="020B0503020204020204" pitchFamily="34" charset="-122"/>
                        </a:rPr>
                        <a:t>2.37 </a:t>
                      </a:r>
                    </a:p>
                  </a:txBody>
                  <a:tcPr marL="9525" marR="9525" marT="9525" marB="0" anchor="ctr"/>
                </a:tc>
                <a:extLst>
                  <a:ext uri="{0D108BD9-81ED-4DB2-BD59-A6C34878D82A}">
                    <a16:rowId xmlns:a16="http://schemas.microsoft.com/office/drawing/2014/main" val="2173068326"/>
                  </a:ext>
                </a:extLst>
              </a:tr>
            </a:tbl>
          </a:graphicData>
        </a:graphic>
      </p:graphicFrame>
      <p:sp>
        <p:nvSpPr>
          <p:cNvPr id="4" name="文本框 3">
            <a:extLst>
              <a:ext uri="{FF2B5EF4-FFF2-40B4-BE49-F238E27FC236}">
                <a16:creationId xmlns:a16="http://schemas.microsoft.com/office/drawing/2014/main" id="{889BEC28-BF77-4277-BDBF-CE61C5D5B3DE}"/>
              </a:ext>
            </a:extLst>
          </p:cNvPr>
          <p:cNvSpPr txBox="1"/>
          <p:nvPr/>
        </p:nvSpPr>
        <p:spPr>
          <a:xfrm>
            <a:off x="1046922" y="2210290"/>
            <a:ext cx="1965218" cy="338554"/>
          </a:xfrm>
          <a:prstGeom prst="rect">
            <a:avLst/>
          </a:prstGeom>
          <a:noFill/>
        </p:spPr>
        <p:txBody>
          <a:bodyPr wrap="none" rtlCol="0">
            <a:spAutoFit/>
          </a:bodyPr>
          <a:lstStyle/>
          <a:p>
            <a:r>
              <a:rPr lang="zh-CN" altLang="en-US" sz="1600" b="1" dirty="0">
                <a:solidFill>
                  <a:prstClr val="black">
                    <a:lumMod val="95000"/>
                    <a:lumOff val="5000"/>
                  </a:prstClr>
                </a:solidFill>
                <a:latin typeface="微软雅黑" panose="020B0503020204020204" pitchFamily="34" charset="-122"/>
                <a:ea typeface="微软雅黑" panose="020B0503020204020204" pitchFamily="34" charset="-122"/>
              </a:rPr>
              <a:t>交易均价最高</a:t>
            </a:r>
            <a:r>
              <a:rPr lang="en-US" altLang="zh-CN" sz="1600" b="1" dirty="0">
                <a:solidFill>
                  <a:prstClr val="black">
                    <a:lumMod val="95000"/>
                    <a:lumOff val="5000"/>
                  </a:prstClr>
                </a:solidFill>
                <a:latin typeface="微软雅黑" panose="020B0503020204020204" pitchFamily="34" charset="-122"/>
                <a:ea typeface="微软雅黑" panose="020B0503020204020204" pitchFamily="34" charset="-122"/>
              </a:rPr>
              <a:t>TOP5</a:t>
            </a:r>
            <a:endParaRPr lang="zh-CN" altLang="en-US" sz="1600" b="1" dirty="0"/>
          </a:p>
        </p:txBody>
      </p:sp>
      <p:sp>
        <p:nvSpPr>
          <p:cNvPr id="6" name="文本框 5">
            <a:extLst>
              <a:ext uri="{FF2B5EF4-FFF2-40B4-BE49-F238E27FC236}">
                <a16:creationId xmlns:a16="http://schemas.microsoft.com/office/drawing/2014/main" id="{71A84896-4F0B-4910-8979-9ECD0AC74021}"/>
              </a:ext>
            </a:extLst>
          </p:cNvPr>
          <p:cNvSpPr txBox="1"/>
          <p:nvPr/>
        </p:nvSpPr>
        <p:spPr>
          <a:xfrm>
            <a:off x="5685966" y="2228176"/>
            <a:ext cx="1965218" cy="338554"/>
          </a:xfrm>
          <a:prstGeom prst="rect">
            <a:avLst/>
          </a:prstGeom>
          <a:noFill/>
        </p:spPr>
        <p:txBody>
          <a:bodyPr wrap="none" rtlCol="0">
            <a:spAutoFit/>
          </a:bodyPr>
          <a:lstStyle/>
          <a:p>
            <a:r>
              <a:rPr lang="zh-CN" altLang="en-US" sz="1600" b="1" dirty="0">
                <a:latin typeface="微软雅黑" panose="020B0503020204020204" pitchFamily="34" charset="-122"/>
                <a:ea typeface="微软雅黑" panose="020B0503020204020204" pitchFamily="34" charset="-122"/>
              </a:rPr>
              <a:t>交易均价最低</a:t>
            </a:r>
            <a:r>
              <a:rPr lang="en-US" altLang="zh-CN" sz="1600" b="1" dirty="0">
                <a:latin typeface="微软雅黑" panose="020B0503020204020204" pitchFamily="34" charset="-122"/>
                <a:ea typeface="微软雅黑" panose="020B0503020204020204" pitchFamily="34" charset="-122"/>
              </a:rPr>
              <a:t>TOP5</a:t>
            </a:r>
            <a:endParaRPr lang="zh-CN" altLang="en-US" sz="1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3857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25205" y="1719000"/>
            <a:ext cx="4810125" cy="482600"/>
            <a:chOff x="2305050" y="2692400"/>
            <a:chExt cx="4324350" cy="482600"/>
          </a:xfrm>
          <a:solidFill>
            <a:schemeClr val="tx1">
              <a:lumMod val="50000"/>
              <a:lumOff val="50000"/>
            </a:schemeClr>
          </a:solidFill>
        </p:grpSpPr>
        <p:sp>
          <p:nvSpPr>
            <p:cNvPr id="9" name="矩形 8"/>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第一部分：</a:t>
              </a:r>
              <a:r>
                <a:rPr lang="en-US" altLang="zh-CN" sz="2200" dirty="0">
                  <a:solidFill>
                    <a:schemeClr val="tx1">
                      <a:lumMod val="75000"/>
                      <a:lumOff val="25000"/>
                    </a:schemeClr>
                  </a:solidFill>
                  <a:latin typeface="微软雅黑" panose="020B0503020204020204" pitchFamily="34" charset="-122"/>
                  <a:ea typeface="微软雅黑" panose="020B0503020204020204" pitchFamily="34" charset="-122"/>
                </a:rPr>
                <a:t>3</a:t>
              </a:r>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月市场概况</a:t>
              </a:r>
            </a:p>
          </p:txBody>
        </p:sp>
        <p:sp>
          <p:nvSpPr>
            <p:cNvPr id="10" name="椭圆 9"/>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26817" y="1785403"/>
            <a:ext cx="317500" cy="317500"/>
          </a:xfrm>
          <a:prstGeom prst="rect">
            <a:avLst/>
          </a:prstGeom>
        </p:spPr>
      </p:pic>
      <p:sp>
        <p:nvSpPr>
          <p:cNvPr id="22" name="Rectangle 2"/>
          <p:cNvSpPr txBox="1">
            <a:spLocks noChangeArrowheads="1"/>
          </p:cNvSpPr>
          <p:nvPr/>
        </p:nvSpPr>
        <p:spPr bwMode="auto">
          <a:xfrm>
            <a:off x="230400" y="381600"/>
            <a:ext cx="8002588" cy="460800"/>
          </a:xfrm>
          <a:prstGeom prst="rect">
            <a:avLst/>
          </a:prstGeom>
          <a:noFill/>
        </p:spPr>
        <p:txBody>
          <a:bodyPr/>
          <a:lstStyle>
            <a:lvl1pPr algn="l" rtl="0" eaLnBrk="0" fontAlgn="base" hangingPunct="0">
              <a:spcBef>
                <a:spcPct val="0"/>
              </a:spcBef>
              <a:spcAft>
                <a:spcPct val="0"/>
              </a:spcAft>
              <a:defRPr kumimoji="1" sz="2400">
                <a:solidFill>
                  <a:schemeClr val="tx1"/>
                </a:solidFill>
                <a:latin typeface="+mj-lt"/>
                <a:ea typeface="华文细黑" panose="02010600040101010101" pitchFamily="2" charset="-122"/>
                <a:cs typeface="华文细黑" panose="02010600040101010101" pitchFamily="2" charset="-122"/>
              </a:defRPr>
            </a:lvl1pPr>
            <a:lvl2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2pPr>
            <a:lvl3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3pPr>
            <a:lvl4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4pPr>
            <a:lvl5pPr algn="l" rtl="0" eaLnBrk="0" fontAlgn="base" hangingPunct="0">
              <a:spcBef>
                <a:spcPct val="0"/>
              </a:spcBef>
              <a:spcAft>
                <a:spcPct val="0"/>
              </a:spcAft>
              <a:defRPr kumimoji="1" sz="2400">
                <a:solidFill>
                  <a:schemeClr val="tx1"/>
                </a:solidFill>
                <a:latin typeface="Arial" panose="020B0604020202020204" pitchFamily="34" charset="0"/>
                <a:ea typeface="华文细黑" panose="02010600040101010101" pitchFamily="2" charset="-122"/>
                <a:cs typeface="华文细黑" panose="02010600040101010101" pitchFamily="2" charset="-122"/>
              </a:defRPr>
            </a:lvl5pPr>
            <a:lvl6pPr marL="4572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6pPr>
            <a:lvl7pPr marL="9144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7pPr>
            <a:lvl8pPr marL="13716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8pPr>
            <a:lvl9pPr marL="1828800" algn="l" rtl="0" eaLnBrk="1" fontAlgn="base" hangingPunct="1">
              <a:spcBef>
                <a:spcPct val="0"/>
              </a:spcBef>
              <a:spcAft>
                <a:spcPct val="0"/>
              </a:spcAft>
              <a:defRPr sz="2800">
                <a:solidFill>
                  <a:schemeClr val="bg1"/>
                </a:solidFill>
                <a:latin typeface="Arial" panose="020B0604020202020204" pitchFamily="34" charset="0"/>
                <a:ea typeface="黑体" panose="02010609060101010101" charset="-122"/>
              </a:defRPr>
            </a:lvl9pPr>
          </a:lstStyle>
          <a:p>
            <a:pPr eaLnBrk="1" hangingPunct="1">
              <a:defRPr/>
            </a:pPr>
            <a:r>
              <a:rPr lang="zh-CN" altLang="en-US" b="1" i="0" kern="0" dirty="0">
                <a:solidFill>
                  <a:schemeClr val="bg2">
                    <a:lumMod val="25000"/>
                  </a:schemeClr>
                </a:solidFill>
                <a:latin typeface="微软雅黑" panose="020B0503020204020204" pitchFamily="34" charset="-122"/>
                <a:ea typeface="微软雅黑" panose="020B0503020204020204" pitchFamily="34" charset="-122"/>
              </a:rPr>
              <a:t>目录</a:t>
            </a:r>
          </a:p>
        </p:txBody>
      </p:sp>
      <p:grpSp>
        <p:nvGrpSpPr>
          <p:cNvPr id="28" name="组合 27"/>
          <p:cNvGrpSpPr/>
          <p:nvPr/>
        </p:nvGrpSpPr>
        <p:grpSpPr>
          <a:xfrm>
            <a:off x="2055685" y="3452820"/>
            <a:ext cx="4810125" cy="482600"/>
            <a:chOff x="2305050" y="2692400"/>
            <a:chExt cx="4324350" cy="482600"/>
          </a:xfrm>
        </p:grpSpPr>
        <p:sp>
          <p:nvSpPr>
            <p:cNvPr id="29" name="矩形 2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第三部分：二手车流通性分析</a:t>
              </a:r>
            </a:p>
          </p:txBody>
        </p:sp>
        <p:sp>
          <p:nvSpPr>
            <p:cNvPr id="30" name="椭圆 2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3519223"/>
            <a:ext cx="317500" cy="317500"/>
          </a:xfrm>
          <a:prstGeom prst="rect">
            <a:avLst/>
          </a:prstGeom>
        </p:spPr>
      </p:pic>
      <p:grpSp>
        <p:nvGrpSpPr>
          <p:cNvPr id="23" name="组合 22"/>
          <p:cNvGrpSpPr/>
          <p:nvPr/>
        </p:nvGrpSpPr>
        <p:grpSpPr>
          <a:xfrm>
            <a:off x="2000821" y="2594006"/>
            <a:ext cx="4810125" cy="482600"/>
            <a:chOff x="2305050" y="2692400"/>
            <a:chExt cx="4324350" cy="482600"/>
          </a:xfrm>
          <a:solidFill>
            <a:schemeClr val="accent1"/>
          </a:solidFill>
        </p:grpSpPr>
        <p:sp>
          <p:nvSpPr>
            <p:cNvPr id="24" name="矩形 23"/>
            <p:cNvSpPr/>
            <p:nvPr/>
          </p:nvSpPr>
          <p:spPr>
            <a:xfrm>
              <a:off x="2565400" y="2692400"/>
              <a:ext cx="3822700" cy="482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第二部分：</a:t>
              </a:r>
              <a:r>
                <a:rPr lang="en-US" altLang="zh-CN" sz="2200" dirty="0">
                  <a:solidFill>
                    <a:schemeClr val="tx1">
                      <a:lumMod val="75000"/>
                      <a:lumOff val="25000"/>
                    </a:schemeClr>
                  </a:solidFill>
                  <a:latin typeface="微软雅黑" panose="020B0503020204020204" pitchFamily="34" charset="-122"/>
                  <a:ea typeface="微软雅黑" panose="020B0503020204020204" pitchFamily="34" charset="-122"/>
                </a:rPr>
                <a:t>1-3</a:t>
              </a:r>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月市场概况</a:t>
              </a:r>
            </a:p>
          </p:txBody>
        </p:sp>
        <p:sp>
          <p:nvSpPr>
            <p:cNvPr id="25" name="椭圆 24"/>
            <p:cNvSpPr/>
            <p:nvPr/>
          </p:nvSpPr>
          <p:spPr>
            <a:xfrm>
              <a:off x="230505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146800" y="2692400"/>
              <a:ext cx="482600" cy="482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02433" y="2660409"/>
            <a:ext cx="317500" cy="317500"/>
          </a:xfrm>
          <a:prstGeom prst="rect">
            <a:avLst/>
          </a:prstGeom>
        </p:spPr>
      </p:pic>
      <p:grpSp>
        <p:nvGrpSpPr>
          <p:cNvPr id="18" name="组合 27"/>
          <p:cNvGrpSpPr/>
          <p:nvPr/>
        </p:nvGrpSpPr>
        <p:grpSpPr>
          <a:xfrm>
            <a:off x="2055685" y="4226309"/>
            <a:ext cx="4810125" cy="482600"/>
            <a:chOff x="2305050" y="2692400"/>
            <a:chExt cx="4324350" cy="482600"/>
          </a:xfrm>
        </p:grpSpPr>
        <p:sp>
          <p:nvSpPr>
            <p:cNvPr id="19" name="矩形 18"/>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第四部分：新能源二手车分析</a:t>
              </a:r>
            </a:p>
          </p:txBody>
        </p:sp>
        <p:sp>
          <p:nvSpPr>
            <p:cNvPr id="20" name="椭圆 19"/>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4292712"/>
            <a:ext cx="317500" cy="317500"/>
          </a:xfrm>
          <a:prstGeom prst="rect">
            <a:avLst/>
          </a:prstGeom>
        </p:spPr>
      </p:pic>
      <p:grpSp>
        <p:nvGrpSpPr>
          <p:cNvPr id="34" name="组合 27"/>
          <p:cNvGrpSpPr/>
          <p:nvPr/>
        </p:nvGrpSpPr>
        <p:grpSpPr>
          <a:xfrm>
            <a:off x="2055685" y="5100761"/>
            <a:ext cx="4810125" cy="482600"/>
            <a:chOff x="2305050" y="2692400"/>
            <a:chExt cx="4324350" cy="482600"/>
          </a:xfrm>
        </p:grpSpPr>
        <p:sp>
          <p:nvSpPr>
            <p:cNvPr id="35" name="矩形 34"/>
            <p:cNvSpPr/>
            <p:nvPr/>
          </p:nvSpPr>
          <p:spPr>
            <a:xfrm>
              <a:off x="2565400" y="2692400"/>
              <a:ext cx="3822700" cy="4826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   第五部分：”行“认证分析</a:t>
              </a:r>
            </a:p>
          </p:txBody>
        </p:sp>
        <p:sp>
          <p:nvSpPr>
            <p:cNvPr id="36" name="椭圆 35"/>
            <p:cNvSpPr/>
            <p:nvPr/>
          </p:nvSpPr>
          <p:spPr>
            <a:xfrm>
              <a:off x="230505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146800" y="2692400"/>
              <a:ext cx="482600" cy="4826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8" name="图片 3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57297" y="5167164"/>
            <a:ext cx="317500" cy="317500"/>
          </a:xfrm>
          <a:prstGeom prst="rect">
            <a:avLst/>
          </a:prstGeom>
        </p:spPr>
      </p:pic>
    </p:spTree>
    <p:extLst>
      <p:ext uri="{BB962C8B-B14F-4D97-AF65-F5344CB8AC3E}">
        <p14:creationId xmlns:p14="http://schemas.microsoft.com/office/powerpoint/2010/main" val="806923327"/>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23160</TotalTime>
  <Words>2369</Words>
  <Application>Microsoft Office PowerPoint</Application>
  <PresentationFormat>全屏显示(4:3)</PresentationFormat>
  <Paragraphs>368</Paragraphs>
  <Slides>34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34</vt:i4>
      </vt:variant>
    </vt:vector>
  </HeadingPairs>
  <TitlesOfParts>
    <vt:vector size="44" baseType="lpstr">
      <vt:lpstr>黑体</vt:lpstr>
      <vt:lpstr>华文行楷</vt:lpstr>
      <vt:lpstr>华文新魏</vt:lpstr>
      <vt:lpstr>Microsoft YaHei</vt:lpstr>
      <vt:lpstr>Microsoft YaHei</vt:lpstr>
      <vt:lpstr>Arial</vt:lpstr>
      <vt:lpstr>Calibri</vt:lpstr>
      <vt:lpstr>Calibri Light</vt:lpstr>
      <vt:lpstr>Wingdings</vt:lpstr>
      <vt:lpstr>Office 主题</vt:lpstr>
      <vt:lpstr>PowerPoint 演示文稿</vt:lpstr>
      <vt:lpstr>PowerPoint 演示文稿</vt:lpstr>
      <vt:lpstr>PowerPoint 演示文稿</vt:lpstr>
      <vt:lpstr>PowerPoint 演示文稿</vt:lpstr>
      <vt:lpstr>PowerPoint 演示文稿</vt:lpstr>
      <vt:lpstr>四、2019年3月二手车交易车辆使用年限分析 </vt:lpstr>
      <vt:lpstr>PowerPoint 演示文稿</vt:lpstr>
      <vt:lpstr>PowerPoint 演示文稿</vt:lpstr>
      <vt:lpstr>PowerPoint 演示文稿</vt:lpstr>
      <vt:lpstr>PowerPoint 演示文稿</vt:lpstr>
      <vt:lpstr>PowerPoint 演示文稿</vt:lpstr>
      <vt:lpstr>PowerPoint 演示文稿</vt:lpstr>
      <vt:lpstr>四、二手车各级别轿车销量分析</vt:lpstr>
      <vt:lpstr>五、2019年二手乘用车市场整体表现。</vt:lpstr>
      <vt:lpstr>PowerPoint 演示文稿</vt:lpstr>
      <vt:lpstr>PowerPoint 演示文稿</vt:lpstr>
      <vt:lpstr>PowerPoint 演示文稿</vt:lpstr>
      <vt:lpstr>一、限迁解禁跨区域流通逐渐通畅</vt:lpstr>
      <vt:lpstr>二、2018、2019年外迁情况对比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like</dc:creator>
  <cp:lastModifiedBy>admin</cp:lastModifiedBy>
  <cp:revision>2327</cp:revision>
  <dcterms:created xsi:type="dcterms:W3CDTF">2016-02-18T09:25:00Z</dcterms:created>
  <dcterms:modified xsi:type="dcterms:W3CDTF">2019-05-05T09:03:50Z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