
<file path=[Content_Types].xml><?xml version="1.0" encoding="utf-8"?>
<Types xmlns="http://schemas.openxmlformats.org/package/2006/content-types">
  <Default Extension="gif" ContentType="image/gif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5.xml" ContentType="application/vnd.openxmlformats-officedocument.drawingml.chartshapes+xml"/>
  <Override PartName="/ppt/charts/chart10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11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6.xml" ContentType="application/vnd.openxmlformats-officedocument.drawingml.chartshapes+xml"/>
  <Override PartName="/ppt/charts/chart12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3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7.xml" ContentType="application/vnd.openxmlformats-officedocument.drawingml.chartshapes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8.xml" ContentType="application/vnd.openxmlformats-officedocument.drawingml.chartshapes+xml"/>
  <Override PartName="/ppt/charts/chart16.xml" ContentType="application/vnd.openxmlformats-officedocument.drawingml.chart+xml"/>
  <Override PartName="/ppt/theme/themeOverride4.xml" ContentType="application/vnd.openxmlformats-officedocument.themeOverride+xml"/>
  <Override PartName="/ppt/drawings/drawing9.xml" ContentType="application/vnd.openxmlformats-officedocument.drawingml.chartshapes+xml"/>
  <Override PartName="/ppt/charts/chart17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20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32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33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</p:sldMasterIdLst>
  <p:notesMasterIdLst>
    <p:notesMasterId r:id="rId38"/>
  </p:notesMasterIdLst>
  <p:sldIdLst>
    <p:sldId id="256" r:id="rId3"/>
    <p:sldId id="417" r:id="rId4"/>
    <p:sldId id="439" r:id="rId5"/>
    <p:sldId id="451" r:id="rId6"/>
    <p:sldId id="477" r:id="rId7"/>
    <p:sldId id="453" r:id="rId8"/>
    <p:sldId id="454" r:id="rId9"/>
    <p:sldId id="455" r:id="rId10"/>
    <p:sldId id="418" r:id="rId11"/>
    <p:sldId id="456" r:id="rId12"/>
    <p:sldId id="432" r:id="rId13"/>
    <p:sldId id="458" r:id="rId14"/>
    <p:sldId id="459" r:id="rId15"/>
    <p:sldId id="469" r:id="rId16"/>
    <p:sldId id="478" r:id="rId17"/>
    <p:sldId id="462" r:id="rId18"/>
    <p:sldId id="461" r:id="rId19"/>
    <p:sldId id="419" r:id="rId20"/>
    <p:sldId id="463" r:id="rId21"/>
    <p:sldId id="464" r:id="rId22"/>
    <p:sldId id="465" r:id="rId23"/>
    <p:sldId id="483" r:id="rId24"/>
    <p:sldId id="467" r:id="rId25"/>
    <p:sldId id="420" r:id="rId26"/>
    <p:sldId id="359" r:id="rId27"/>
    <p:sldId id="360" r:id="rId28"/>
    <p:sldId id="361" r:id="rId29"/>
    <p:sldId id="362" r:id="rId30"/>
    <p:sldId id="363" r:id="rId31"/>
    <p:sldId id="421" r:id="rId32"/>
    <p:sldId id="479" r:id="rId33"/>
    <p:sldId id="480" r:id="rId34"/>
    <p:sldId id="481" r:id="rId35"/>
    <p:sldId id="482" r:id="rId36"/>
    <p:sldId id="264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1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D7EE"/>
    <a:srgbClr val="D9D9D9"/>
    <a:srgbClr val="ED7D31"/>
    <a:srgbClr val="ED9131"/>
    <a:srgbClr val="5B9BD5"/>
    <a:srgbClr val="FFC000"/>
    <a:srgbClr val="70AD47"/>
    <a:srgbClr val="44546A"/>
    <a:srgbClr val="9BBB59"/>
    <a:srgbClr val="4E26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3" autoAdjust="0"/>
    <p:restoredTop sz="94270" autoAdjust="0"/>
  </p:normalViewPr>
  <p:slideViewPr>
    <p:cSldViewPr snapToGrid="0" showGuides="1">
      <p:cViewPr varScale="1">
        <p:scale>
          <a:sx n="72" d="100"/>
          <a:sy n="72" d="100"/>
        </p:scale>
        <p:origin x="1356" y="72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commentAuthors" Target="commentAuthor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sumojie\Desktop\2019&#26376;&#25253;&#25968;&#25454;&#32479;&#35745;PPT&#27169;&#26495;.xlsx" TargetMode="Externa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6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7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8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4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&#21327;&#20250;&#21333;&#26465;201905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5&#26376;\4&#26376;&#26032;&#33021;&#28304;&#20108;&#25163;&#36710;&#25968;&#25454;\2019&#20108;&#25163;&#36710;&#21457;&#23637;&#25253;&#21578;&#20013;&#30340;&#22270;&#34920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3&#26376;\2&#26376;&#26032;&#33021;&#28304;&#20108;&#25163;&#36710;&#25253;&#34920;\&#20108;&#25163;&#36710;&#21457;&#23637;&#25253;&#21578;&#20013;&#30340;&#22270;&#34920;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5&#26376;\4&#26376;&#26032;&#33021;&#28304;&#20108;&#25163;&#36710;&#25968;&#25454;\2019&#20108;&#25163;&#36710;&#21457;&#23637;&#25253;&#21578;&#20013;&#30340;&#22270;&#34920;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5&#26376;\4&#26376;&#26032;&#33021;&#28304;&#20108;&#25163;&#36710;&#25968;&#25454;\2019&#20108;&#25163;&#36710;&#21457;&#23637;&#25253;&#21578;&#20013;&#30340;&#22270;&#34920;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5&#26376;\4&#26376;&#26032;&#33021;&#28304;&#20108;&#25163;&#36710;&#25968;&#25454;\2019&#20108;&#25163;&#36710;&#21457;&#23637;&#25253;&#21578;&#20013;&#30340;&#22270;&#34920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1" Type="http://schemas.openxmlformats.org/officeDocument/2006/relationships/themeOverride" Target="../theme/themeOverride2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2019&#24180;6&#26376;\5&#26376;&#26032;&#33021;&#28304;&#20108;&#25163;&#36710;&#25968;&#25454;\2019&#20108;&#25163;&#36710;&#21457;&#23637;&#25253;&#21578;&#20013;&#30340;&#22270;&#34920;&#65288;4&#26376;&#65289;.xlsx" TargetMode="Externa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34892;&#35748;&#35777;&#36816;&#33829;&#25968;&#25454;\5&#26376;\5&#26376;&#27719;&#25253;&#25968;&#25454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34892;&#35748;&#35777;&#36816;&#33829;&#25968;&#25454;\5&#26376;\5&#26376;&#27719;&#25253;&#25968;&#25454;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liyuanjia\Desktop\&#34892;&#35748;&#35777;&#36816;&#33829;&#25968;&#25454;\5&#26376;\5&#26376;&#27719;&#25253;&#25968;&#25454;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&#26376;&#25253;&#25968;&#25454;&#32479;&#35745;&#27169;&#26495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umojie\Desktop\CADA&#24037;&#20316;&#25991;&#26723;\CADA2019&#26376;&#24230;PPT\PPT&#27169;&#26495;\2019&#26376;&#25253;&#25968;&#25454;&#32479;&#35745;&#27169;&#26495;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月二手车交易量环比变化图（单位：万辆）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849299075074705"/>
          <c:y val="0.16241053567696448"/>
          <c:w val="0.74605664109042913"/>
          <c:h val="0.6922168704761335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F33-4245-95B8-32AEFE759FF4}"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F33-4245-95B8-32AEFE759F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PPT模板1!$B$2:$C$2</c:f>
              <c:numCache>
                <c:formatCode>yyyy"年"m"月"</c:formatCode>
                <c:ptCount val="2"/>
                <c:pt idx="0">
                  <c:v>43586</c:v>
                </c:pt>
                <c:pt idx="1">
                  <c:v>43556</c:v>
                </c:pt>
              </c:numCache>
            </c:numRef>
          </c:cat>
          <c:val>
            <c:numRef>
              <c:f>PPT模板1!$B$3:$C$3</c:f>
              <c:numCache>
                <c:formatCode>0.00</c:formatCode>
                <c:ptCount val="2"/>
                <c:pt idx="0">
                  <c:v>116.11</c:v>
                </c:pt>
                <c:pt idx="1">
                  <c:v>120.06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F33-4245-95B8-32AEFE759F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0"/>
        <c:overlap val="-25"/>
        <c:axId val="996789328"/>
        <c:axId val="996789720"/>
      </c:barChart>
      <c:catAx>
        <c:axId val="996789328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6789720"/>
        <c:crosses val="autoZero"/>
        <c:auto val="0"/>
        <c:lblAlgn val="ctr"/>
        <c:lblOffset val="100"/>
        <c:noMultiLvlLbl val="0"/>
      </c:catAx>
      <c:valAx>
        <c:axId val="996789720"/>
        <c:scaling>
          <c:orientation val="minMax"/>
          <c:max val="130"/>
          <c:min val="50"/>
        </c:scaling>
        <c:delete val="1"/>
        <c:axPos val="l"/>
        <c:numFmt formatCode="0.00" sourceLinked="1"/>
        <c:majorTickMark val="out"/>
        <c:minorTickMark val="none"/>
        <c:tickLblPos val="nextTo"/>
        <c:crossAx val="99678932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历年二手车车龄分布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PPT模板1!$B$342</c:f>
              <c:strCache>
                <c:ptCount val="1"/>
                <c:pt idx="0">
                  <c:v>10年以上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2019年1-5月</c:v>
                </c:pt>
              </c:strCache>
            </c:strRef>
          </c:cat>
          <c:val>
            <c:numRef>
              <c:f>PPT模板1!$B$343:$B$352</c:f>
              <c:numCache>
                <c:formatCode>0.00%</c:formatCode>
                <c:ptCount val="10"/>
                <c:pt idx="0">
                  <c:v>6.8199999999999997E-2</c:v>
                </c:pt>
                <c:pt idx="1">
                  <c:v>6.1699999999999998E-2</c:v>
                </c:pt>
                <c:pt idx="2">
                  <c:v>6.8599999999999994E-2</c:v>
                </c:pt>
                <c:pt idx="3">
                  <c:v>6.4000000000000001E-2</c:v>
                </c:pt>
                <c:pt idx="4">
                  <c:v>7.0999999999999994E-2</c:v>
                </c:pt>
                <c:pt idx="5">
                  <c:v>7.8200000000000006E-2</c:v>
                </c:pt>
                <c:pt idx="6">
                  <c:v>8.0100000000000005E-2</c:v>
                </c:pt>
                <c:pt idx="7">
                  <c:v>9.7202369192434399E-2</c:v>
                </c:pt>
                <c:pt idx="8">
                  <c:v>0.108740406263708</c:v>
                </c:pt>
                <c:pt idx="9">
                  <c:v>0.10680000000000001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F7-42AD-AFAC-0E12C480850D}"/>
            </c:ext>
          </c:extLst>
        </c:ser>
        <c:ser>
          <c:idx val="1"/>
          <c:order val="1"/>
          <c:tx>
            <c:strRef>
              <c:f>PPT模板1!$C$342</c:f>
              <c:strCache>
                <c:ptCount val="1"/>
                <c:pt idx="0">
                  <c:v>7-10年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2019年1-5月</c:v>
                </c:pt>
              </c:strCache>
            </c:strRef>
          </c:cat>
          <c:val>
            <c:numRef>
              <c:f>PPT模板1!$C$343:$C$352</c:f>
              <c:numCache>
                <c:formatCode>General</c:formatCode>
                <c:ptCount val="10"/>
                <c:pt idx="6" formatCode="0.00%">
                  <c:v>0.20979999999999999</c:v>
                </c:pt>
                <c:pt idx="7" formatCode="0.00%">
                  <c:v>0.21996830862400599</c:v>
                </c:pt>
                <c:pt idx="8" formatCode="0.00%">
                  <c:v>0.22591669500935099</c:v>
                </c:pt>
                <c:pt idx="9" formatCode="0.00%">
                  <c:v>0.2152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F7-42AD-AFAC-0E12C480850D}"/>
            </c:ext>
          </c:extLst>
        </c:ser>
        <c:ser>
          <c:idx val="2"/>
          <c:order val="2"/>
          <c:tx>
            <c:strRef>
              <c:f>PPT模板1!$D$342</c:f>
              <c:strCache>
                <c:ptCount val="1"/>
                <c:pt idx="0">
                  <c:v>3-10年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2019年1-5月</c:v>
                </c:pt>
              </c:strCache>
            </c:strRef>
          </c:cat>
          <c:val>
            <c:numRef>
              <c:f>PPT模板1!$D$343:$D$352</c:f>
              <c:numCache>
                <c:formatCode>0.00%</c:formatCode>
                <c:ptCount val="10"/>
                <c:pt idx="0">
                  <c:v>0.7601</c:v>
                </c:pt>
                <c:pt idx="1">
                  <c:v>0.75309999999999999</c:v>
                </c:pt>
                <c:pt idx="2">
                  <c:v>0.71809999999999996</c:v>
                </c:pt>
                <c:pt idx="3">
                  <c:v>0.72529999999999994</c:v>
                </c:pt>
                <c:pt idx="4">
                  <c:v>0.70909999999999995</c:v>
                </c:pt>
                <c:pt idx="5">
                  <c:v>0.76470000000000005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F7-42AD-AFAC-0E12C480850D}"/>
            </c:ext>
          </c:extLst>
        </c:ser>
        <c:ser>
          <c:idx val="3"/>
          <c:order val="3"/>
          <c:tx>
            <c:strRef>
              <c:f>PPT模板1!$E$342</c:f>
              <c:strCache>
                <c:ptCount val="1"/>
                <c:pt idx="0">
                  <c:v>3-6年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2019年1-5月</c:v>
                </c:pt>
              </c:strCache>
            </c:strRef>
          </c:cat>
          <c:val>
            <c:numRef>
              <c:f>PPT模板1!$E$343:$E$352</c:f>
              <c:numCache>
                <c:formatCode>General</c:formatCode>
                <c:ptCount val="10"/>
                <c:pt idx="6" formatCode="0.00%">
                  <c:v>0.48559999999999998</c:v>
                </c:pt>
                <c:pt idx="7" formatCode="0.00%">
                  <c:v>0.43488720531253899</c:v>
                </c:pt>
                <c:pt idx="8" formatCode="0.00%">
                  <c:v>0.426691276870655</c:v>
                </c:pt>
                <c:pt idx="9" formatCode="0.00%">
                  <c:v>0.43719999999999998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BF7-42AD-AFAC-0E12C480850D}"/>
            </c:ext>
          </c:extLst>
        </c:ser>
        <c:ser>
          <c:idx val="4"/>
          <c:order val="4"/>
          <c:tx>
            <c:strRef>
              <c:f>PPT模板1!$F$342</c:f>
              <c:strCache>
                <c:ptCount val="1"/>
                <c:pt idx="0">
                  <c:v>3年以内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PPT模板1!$A$343:$A$352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2019年1-5月</c:v>
                </c:pt>
              </c:strCache>
            </c:strRef>
          </c:cat>
          <c:val>
            <c:numRef>
              <c:f>PPT模板1!$F$343:$F$352</c:f>
              <c:numCache>
                <c:formatCode>0.00%</c:formatCode>
                <c:ptCount val="10"/>
                <c:pt idx="0">
                  <c:v>0.17169999999999999</c:v>
                </c:pt>
                <c:pt idx="1">
                  <c:v>0.1852</c:v>
                </c:pt>
                <c:pt idx="2">
                  <c:v>0.21329999999999999</c:v>
                </c:pt>
                <c:pt idx="3">
                  <c:v>0.2107</c:v>
                </c:pt>
                <c:pt idx="4">
                  <c:v>0.21990000000000001</c:v>
                </c:pt>
                <c:pt idx="5">
                  <c:v>0.15720000000000001</c:v>
                </c:pt>
                <c:pt idx="6">
                  <c:v>0.22450000000000001</c:v>
                </c:pt>
                <c:pt idx="7">
                  <c:v>0.247942116871021</c:v>
                </c:pt>
                <c:pt idx="8">
                  <c:v>0.23865162185628599</c:v>
                </c:pt>
                <c:pt idx="9">
                  <c:v>0.24079999999999999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BF7-42AD-AFAC-0E12C480850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920065664"/>
        <c:axId val="862357576"/>
      </c:barChart>
      <c:catAx>
        <c:axId val="92006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7576"/>
        <c:crosses val="autoZero"/>
        <c:auto val="1"/>
        <c:lblAlgn val="ctr"/>
        <c:lblOffset val="100"/>
        <c:noMultiLvlLbl val="0"/>
      </c:catAx>
      <c:valAx>
        <c:axId val="862357576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0065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年二手车轿各级别占比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664198713319011"/>
          <c:y val="0.14586745878408058"/>
          <c:w val="0.88554207836828736"/>
          <c:h val="0.711269803830585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PPT模板2!$B$33</c:f>
              <c:strCache>
                <c:ptCount val="1"/>
                <c:pt idx="0">
                  <c:v>A00级轿车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PPT模板2!$A$34:$A$38</c:f>
              <c:numCache>
                <c:formatCode>yyyy"年"m"月"</c:formatCode>
                <c:ptCount val="5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</c:numCache>
            </c:numRef>
          </c:cat>
          <c:val>
            <c:numRef>
              <c:f>PPT模板2!$B$34:$B$38</c:f>
              <c:numCache>
                <c:formatCode>0.00%</c:formatCode>
                <c:ptCount val="5"/>
                <c:pt idx="0">
                  <c:v>7.46E-2</c:v>
                </c:pt>
                <c:pt idx="1">
                  <c:v>8.6736588082420643E-2</c:v>
                </c:pt>
                <c:pt idx="2">
                  <c:v>6.5500000000000003E-2</c:v>
                </c:pt>
                <c:pt idx="3">
                  <c:v>6.4000000000000001E-2</c:v>
                </c:pt>
                <c:pt idx="4">
                  <c:v>8.1600000000000006E-2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EC-44B2-9D66-9BE6EC479C32}"/>
            </c:ext>
          </c:extLst>
        </c:ser>
        <c:ser>
          <c:idx val="1"/>
          <c:order val="1"/>
          <c:tx>
            <c:strRef>
              <c:f>PPT模板2!$C$33</c:f>
              <c:strCache>
                <c:ptCount val="1"/>
                <c:pt idx="0">
                  <c:v>A0级轿车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PPT模板2!$A$34:$A$38</c:f>
              <c:numCache>
                <c:formatCode>yyyy"年"m"月"</c:formatCode>
                <c:ptCount val="5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</c:numCache>
            </c:numRef>
          </c:cat>
          <c:val>
            <c:numRef>
              <c:f>PPT模板2!$C$34:$C$38</c:f>
              <c:numCache>
                <c:formatCode>0.00%</c:formatCode>
                <c:ptCount val="5"/>
                <c:pt idx="0">
                  <c:v>0.17879999999999999</c:v>
                </c:pt>
                <c:pt idx="1">
                  <c:v>0.18722541921910774</c:v>
                </c:pt>
                <c:pt idx="2">
                  <c:v>0.1754</c:v>
                </c:pt>
                <c:pt idx="3">
                  <c:v>0.17219999999999999</c:v>
                </c:pt>
                <c:pt idx="4">
                  <c:v>0.1663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EC-44B2-9D66-9BE6EC479C32}"/>
            </c:ext>
          </c:extLst>
        </c:ser>
        <c:ser>
          <c:idx val="2"/>
          <c:order val="2"/>
          <c:tx>
            <c:strRef>
              <c:f>PPT模板2!$D$33</c:f>
              <c:strCache>
                <c:ptCount val="1"/>
                <c:pt idx="0">
                  <c:v>A级轿车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PPT模板2!$A$34:$A$38</c:f>
              <c:numCache>
                <c:formatCode>yyyy"年"m"月"</c:formatCode>
                <c:ptCount val="5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</c:numCache>
            </c:numRef>
          </c:cat>
          <c:val>
            <c:numRef>
              <c:f>PPT模板2!$D$34:$D$38</c:f>
              <c:numCache>
                <c:formatCode>0.00%</c:formatCode>
                <c:ptCount val="5"/>
                <c:pt idx="0">
                  <c:v>0.4632</c:v>
                </c:pt>
                <c:pt idx="1">
                  <c:v>0.47170657756326961</c:v>
                </c:pt>
                <c:pt idx="2">
                  <c:v>0.47739999999999999</c:v>
                </c:pt>
                <c:pt idx="3">
                  <c:v>0.4723</c:v>
                </c:pt>
                <c:pt idx="4">
                  <c:v>0.46400000000000002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1EC-44B2-9D66-9BE6EC479C32}"/>
            </c:ext>
          </c:extLst>
        </c:ser>
        <c:ser>
          <c:idx val="3"/>
          <c:order val="3"/>
          <c:tx>
            <c:strRef>
              <c:f>PPT模板2!$E$33</c:f>
              <c:strCache>
                <c:ptCount val="1"/>
                <c:pt idx="0">
                  <c:v>B级轿车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stdErr"/>
            <c:noEndCap val="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PPT模板2!$A$34:$A$38</c:f>
              <c:numCache>
                <c:formatCode>yyyy"年"m"月"</c:formatCode>
                <c:ptCount val="5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</c:numCache>
            </c:numRef>
          </c:cat>
          <c:val>
            <c:numRef>
              <c:f>PPT模板2!$E$34:$E$38</c:f>
              <c:numCache>
                <c:formatCode>0.00%</c:formatCode>
                <c:ptCount val="5"/>
                <c:pt idx="0">
                  <c:v>0.2311</c:v>
                </c:pt>
                <c:pt idx="1">
                  <c:v>0.20168925190272879</c:v>
                </c:pt>
                <c:pt idx="2">
                  <c:v>0.22189999999999999</c:v>
                </c:pt>
                <c:pt idx="3">
                  <c:v>0.22389999999999999</c:v>
                </c:pt>
                <c:pt idx="4">
                  <c:v>0.21479999999999999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1EC-44B2-9D66-9BE6EC479C32}"/>
            </c:ext>
          </c:extLst>
        </c:ser>
        <c:ser>
          <c:idx val="4"/>
          <c:order val="4"/>
          <c:tx>
            <c:strRef>
              <c:f>PPT模板2!$F$33</c:f>
              <c:strCache>
                <c:ptCount val="1"/>
                <c:pt idx="0">
                  <c:v>C级轿车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atMod val="103000"/>
                    <a:lumMod val="102000"/>
                    <a:tint val="94000"/>
                  </a:schemeClr>
                </a:gs>
                <a:gs pos="50000">
                  <a:schemeClr val="accent5">
                    <a:satMod val="110000"/>
                    <a:lumMod val="100000"/>
                    <a:shade val="100000"/>
                  </a:schemeClr>
                </a:gs>
                <a:gs pos="100000">
                  <a:schemeClr val="accent5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PPT模板2!$A$34:$A$38</c:f>
              <c:numCache>
                <c:formatCode>yyyy"年"m"月"</c:formatCode>
                <c:ptCount val="5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</c:numCache>
            </c:numRef>
          </c:cat>
          <c:val>
            <c:numRef>
              <c:f>PPT模板2!$F$34:$F$38</c:f>
              <c:numCache>
                <c:formatCode>0.00%</c:formatCode>
                <c:ptCount val="5"/>
                <c:pt idx="0">
                  <c:v>4.48E-2</c:v>
                </c:pt>
                <c:pt idx="1">
                  <c:v>4.5758307035455727E-2</c:v>
                </c:pt>
                <c:pt idx="2">
                  <c:v>5.1900000000000002E-2</c:v>
                </c:pt>
                <c:pt idx="3">
                  <c:v>5.57E-2</c:v>
                </c:pt>
                <c:pt idx="4">
                  <c:v>5.7799999999999997E-2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1EC-44B2-9D66-9BE6EC479C32}"/>
            </c:ext>
          </c:extLst>
        </c:ser>
        <c:ser>
          <c:idx val="5"/>
          <c:order val="5"/>
          <c:tx>
            <c:strRef>
              <c:f>PPT模板2!$G$33</c:f>
              <c:strCache>
                <c:ptCount val="1"/>
                <c:pt idx="0">
                  <c:v>D级轿车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-2.7056841714702661E-17"/>
                  <c:y val="-2.018152475619287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EC-44B2-9D66-9BE6EC479C32}"/>
                </c:ext>
              </c:extLst>
            </c:dLbl>
            <c:dLbl>
              <c:idx val="1"/>
              <c:layout>
                <c:manualLayout>
                  <c:x val="-5.4113683429405321E-17"/>
                  <c:y val="-2.594767468653368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1EC-44B2-9D66-9BE6EC479C32}"/>
                </c:ext>
              </c:extLst>
            </c:dLbl>
            <c:dLbl>
              <c:idx val="2"/>
              <c:layout>
                <c:manualLayout>
                  <c:x val="-2.9516895575614909E-3"/>
                  <c:y val="-2.59476746865337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1EC-44B2-9D66-9BE6EC479C32}"/>
                </c:ext>
              </c:extLst>
            </c:dLbl>
            <c:dLbl>
              <c:idx val="3"/>
              <c:layout>
                <c:manualLayout>
                  <c:x val="-1.0822736685881064E-16"/>
                  <c:y val="-2.883074965170412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1EC-44B2-9D66-9BE6EC479C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PPT模板2!$A$34:$A$38</c:f>
              <c:numCache>
                <c:formatCode>yyyy"年"m"月"</c:formatCode>
                <c:ptCount val="5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</c:numCache>
            </c:numRef>
          </c:cat>
          <c:val>
            <c:numRef>
              <c:f>PPT模板2!$G$34:$G$38</c:f>
              <c:numCache>
                <c:formatCode>0.00%</c:formatCode>
                <c:ptCount val="5"/>
                <c:pt idx="0">
                  <c:v>7.4999999999999997E-3</c:v>
                </c:pt>
                <c:pt idx="1">
                  <c:v>6.8838561970175115E-3</c:v>
                </c:pt>
                <c:pt idx="2">
                  <c:v>8.0000000000000002E-3</c:v>
                </c:pt>
                <c:pt idx="3">
                  <c:v>1.1900000000000001E-2</c:v>
                </c:pt>
                <c:pt idx="4">
                  <c:v>1.54E-2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91EC-44B2-9D66-9BE6EC479C3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539751320"/>
        <c:axId val="687959680"/>
      </c:barChart>
      <c:dateAx>
        <c:axId val="539751320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7959680"/>
        <c:crosses val="autoZero"/>
        <c:auto val="1"/>
        <c:lblOffset val="100"/>
        <c:baseTimeUnit val="months"/>
      </c:dateAx>
      <c:valAx>
        <c:axId val="687959680"/>
        <c:scaling>
          <c:orientation val="minMax"/>
          <c:max val="1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9751320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723387177651389"/>
          <c:y val="0.92993698513032075"/>
          <c:w val="0.62515604102684041"/>
          <c:h val="6.69627305763455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年二手乘用车排放标准占比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8481362416855332E-2"/>
          <c:y val="0.1369106997516539"/>
          <c:w val="0.91285125611299944"/>
          <c:h val="0.678872320888202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PPT模板2!$B$152</c:f>
              <c:strCache>
                <c:ptCount val="1"/>
                <c:pt idx="0">
                  <c:v>国Ⅰ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5439350749934882E-3"/>
                  <c:y val="1.71870907235869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47-4493-A0D7-62AC614D52C4}"/>
                </c:ext>
              </c:extLst>
            </c:dLbl>
            <c:dLbl>
              <c:idx val="1"/>
              <c:layout>
                <c:manualLayout>
                  <c:x val="7.1144055626417375E-4"/>
                  <c:y val="1.784925989086572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347-4493-A0D7-62AC614D52C4}"/>
                </c:ext>
              </c:extLst>
            </c:dLbl>
            <c:dLbl>
              <c:idx val="2"/>
              <c:layout>
                <c:manualLayout>
                  <c:x val="0"/>
                  <c:y val="1.78491719670743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347-4493-A0D7-62AC614D52C4}"/>
                </c:ext>
              </c:extLst>
            </c:dLbl>
            <c:dLbl>
              <c:idx val="3"/>
              <c:layout>
                <c:manualLayout>
                  <c:x val="0"/>
                  <c:y val="1.744719590132865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347-4493-A0D7-62AC614D52C4}"/>
                </c:ext>
              </c:extLst>
            </c:dLbl>
            <c:dLbl>
              <c:idx val="4"/>
              <c:layout>
                <c:manualLayout>
                  <c:x val="3.3940693582082092E-3"/>
                  <c:y val="1.656510215581109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347-4493-A0D7-62AC614D52C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PPT模板2!$A$153:$A$157</c:f>
              <c:numCache>
                <c:formatCode>yyyy"年"m"月"</c:formatCode>
                <c:ptCount val="5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</c:numCache>
            </c:numRef>
          </c:cat>
          <c:val>
            <c:numRef>
              <c:f>PPT模板2!$B$153:$B$157</c:f>
              <c:numCache>
                <c:formatCode>0.00%</c:formatCode>
                <c:ptCount val="5"/>
                <c:pt idx="0">
                  <c:v>1.2999999999999999E-3</c:v>
                </c:pt>
                <c:pt idx="1">
                  <c:v>1.6000000000000001E-3</c:v>
                </c:pt>
                <c:pt idx="2">
                  <c:v>1.1000000000000001E-3</c:v>
                </c:pt>
                <c:pt idx="3">
                  <c:v>8.9999999999999998E-4</c:v>
                </c:pt>
                <c:pt idx="4">
                  <c:v>1.4849483251241323E-3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347-4493-A0D7-62AC614D52C4}"/>
            </c:ext>
          </c:extLst>
        </c:ser>
        <c:ser>
          <c:idx val="1"/>
          <c:order val="1"/>
          <c:tx>
            <c:strRef>
              <c:f>PPT模板2!$C$152</c:f>
              <c:strCache>
                <c:ptCount val="1"/>
                <c:pt idx="0">
                  <c:v>国Ⅱ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PPT模板2!$A$153:$A$157</c:f>
              <c:numCache>
                <c:formatCode>yyyy"年"m"月"</c:formatCode>
                <c:ptCount val="5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</c:numCache>
            </c:numRef>
          </c:cat>
          <c:val>
            <c:numRef>
              <c:f>PPT模板2!$C$153:$C$157</c:f>
              <c:numCache>
                <c:formatCode>0.00%</c:formatCode>
                <c:ptCount val="5"/>
                <c:pt idx="0">
                  <c:v>6.2700000000000006E-2</c:v>
                </c:pt>
                <c:pt idx="1">
                  <c:v>6.3799999999999996E-2</c:v>
                </c:pt>
                <c:pt idx="2">
                  <c:v>6.1600000000000002E-2</c:v>
                </c:pt>
                <c:pt idx="3">
                  <c:v>6.0100000000000001E-2</c:v>
                </c:pt>
                <c:pt idx="4">
                  <c:v>6.1068499870729945E-2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347-4493-A0D7-62AC614D52C4}"/>
            </c:ext>
          </c:extLst>
        </c:ser>
        <c:ser>
          <c:idx val="2"/>
          <c:order val="2"/>
          <c:tx>
            <c:strRef>
              <c:f>PPT模板2!$D$152</c:f>
              <c:strCache>
                <c:ptCount val="1"/>
                <c:pt idx="0">
                  <c:v>国Ⅲ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PPT模板2!$A$153:$A$157</c:f>
              <c:numCache>
                <c:formatCode>yyyy"年"m"月"</c:formatCode>
                <c:ptCount val="5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</c:numCache>
            </c:numRef>
          </c:cat>
          <c:val>
            <c:numRef>
              <c:f>PPT模板2!$D$153:$D$157</c:f>
              <c:numCache>
                <c:formatCode>0.00%</c:formatCode>
                <c:ptCount val="5"/>
                <c:pt idx="0">
                  <c:v>0.16239999999999999</c:v>
                </c:pt>
                <c:pt idx="1">
                  <c:v>0.16189999999999999</c:v>
                </c:pt>
                <c:pt idx="2">
                  <c:v>0.16289999999999999</c:v>
                </c:pt>
                <c:pt idx="3">
                  <c:v>0.16120000000000001</c:v>
                </c:pt>
                <c:pt idx="4">
                  <c:v>0.16097767937048796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347-4493-A0D7-62AC614D52C4}"/>
            </c:ext>
          </c:extLst>
        </c:ser>
        <c:ser>
          <c:idx val="3"/>
          <c:order val="3"/>
          <c:tx>
            <c:strRef>
              <c:f>PPT模板2!$E$152</c:f>
              <c:strCache>
                <c:ptCount val="1"/>
                <c:pt idx="0">
                  <c:v>国Ⅳ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PPT模板2!$A$153:$A$157</c:f>
              <c:numCache>
                <c:formatCode>yyyy"年"m"月"</c:formatCode>
                <c:ptCount val="5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</c:numCache>
            </c:numRef>
          </c:cat>
          <c:val>
            <c:numRef>
              <c:f>PPT模板2!$E$153:$E$157</c:f>
              <c:numCache>
                <c:formatCode>0.00%</c:formatCode>
                <c:ptCount val="5"/>
                <c:pt idx="0">
                  <c:v>0.52580000000000005</c:v>
                </c:pt>
                <c:pt idx="1">
                  <c:v>0.53480000000000005</c:v>
                </c:pt>
                <c:pt idx="2">
                  <c:v>0.51670000000000005</c:v>
                </c:pt>
                <c:pt idx="3">
                  <c:v>0.51700000000000002</c:v>
                </c:pt>
                <c:pt idx="4">
                  <c:v>0.50716951613223993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347-4493-A0D7-62AC614D52C4}"/>
            </c:ext>
          </c:extLst>
        </c:ser>
        <c:ser>
          <c:idx val="4"/>
          <c:order val="4"/>
          <c:tx>
            <c:strRef>
              <c:f>PPT模板2!$F$152</c:f>
              <c:strCache>
                <c:ptCount val="1"/>
                <c:pt idx="0">
                  <c:v>国Ⅴ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PPT模板2!$A$153:$A$157</c:f>
              <c:numCache>
                <c:formatCode>yyyy"年"m"月"</c:formatCode>
                <c:ptCount val="5"/>
                <c:pt idx="0">
                  <c:v>43466</c:v>
                </c:pt>
                <c:pt idx="1">
                  <c:v>43497</c:v>
                </c:pt>
                <c:pt idx="2">
                  <c:v>43525</c:v>
                </c:pt>
                <c:pt idx="3">
                  <c:v>43556</c:v>
                </c:pt>
                <c:pt idx="4">
                  <c:v>43586</c:v>
                </c:pt>
              </c:numCache>
            </c:numRef>
          </c:cat>
          <c:val>
            <c:numRef>
              <c:f>PPT模板2!$F$153:$F$157</c:f>
              <c:numCache>
                <c:formatCode>0.00%</c:formatCode>
                <c:ptCount val="5"/>
                <c:pt idx="0">
                  <c:v>0.24779999999999999</c:v>
                </c:pt>
                <c:pt idx="1">
                  <c:v>0.2379</c:v>
                </c:pt>
                <c:pt idx="2">
                  <c:v>0.25769999999999998</c:v>
                </c:pt>
                <c:pt idx="3">
                  <c:v>0.26079999999999998</c:v>
                </c:pt>
                <c:pt idx="4">
                  <c:v>0.26929935630141799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347-4493-A0D7-62AC614D52C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607115624"/>
        <c:axId val="607116280"/>
      </c:barChart>
      <c:dateAx>
        <c:axId val="607115624"/>
        <c:scaling>
          <c:orientation val="minMax"/>
        </c:scaling>
        <c:delete val="0"/>
        <c:axPos val="b"/>
        <c:numFmt formatCode="yyyy&quot;年&quot;m&quot;月&quot;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07116280"/>
        <c:crosses val="autoZero"/>
        <c:auto val="1"/>
        <c:lblOffset val="100"/>
        <c:baseTimeUnit val="months"/>
      </c:dateAx>
      <c:valAx>
        <c:axId val="607116280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07115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sz="1800" b="1" i="0" u="none" strike="noStrike" kern="1200" spc="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endParaRPr lang="en-US" altLang="zh-CN" sz="2000" b="1" kern="120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indent="0" algn="ctr" defTabSz="914400" rtl="0" eaLnBrk="1" latinLnBrk="0" hangingPunct="1">
              <a:defRPr sz="18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1-5</a:t>
            </a:r>
            <a:r>
              <a:rPr lang="zh-CN" altLang="en-US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</a:p>
        </c:rich>
      </c:tx>
      <c:layout>
        <c:manualLayout>
          <c:xMode val="edge"/>
          <c:yMode val="edge"/>
          <c:x val="0.36011403534910869"/>
          <c:y val="0.328865037866431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sz="1800" b="1" i="0" u="none" strike="noStrike" kern="1200" spc="0" baseline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85670982637815"/>
          <c:y val="9.5789594760987987E-2"/>
          <c:w val="0.6177817257787912"/>
          <c:h val="0.75579435909910009"/>
        </c:manualLayout>
      </c:layout>
      <c:doughnutChart>
        <c:varyColors val="1"/>
        <c:ser>
          <c:idx val="0"/>
          <c:order val="0"/>
          <c:tx>
            <c:strRef>
              <c:f>PPT模板2!$A$176</c:f>
              <c:strCache>
                <c:ptCount val="1"/>
                <c:pt idx="0">
                  <c:v>2019年1-5月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221-47F7-8E46-4856A78A3B4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221-47F7-8E46-4856A78A3B4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221-47F7-8E46-4856A78A3B4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221-47F7-8E46-4856A78A3B4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6221-47F7-8E46-4856A78A3B4B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21-47F7-8E46-4856A78A3B4B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221-47F7-8E46-4856A78A3B4B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221-47F7-8E46-4856A78A3B4B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221-47F7-8E46-4856A78A3B4B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221-47F7-8E46-4856A78A3B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PPT模板2!$B$174:$F$175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PPT模板2!$B$176:$F$176</c:f>
              <c:numCache>
                <c:formatCode>0.00%</c:formatCode>
                <c:ptCount val="5"/>
                <c:pt idx="0">
                  <c:v>0.12240044898435558</c:v>
                </c:pt>
                <c:pt idx="1">
                  <c:v>0.42733404304890732</c:v>
                </c:pt>
                <c:pt idx="2">
                  <c:v>0.18381478801665899</c:v>
                </c:pt>
                <c:pt idx="3">
                  <c:v>0.16299438007360612</c:v>
                </c:pt>
                <c:pt idx="4">
                  <c:v>0.10345633987647204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6221-47F7-8E46-4856A78A3B4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indent="0" algn="ctr" defTabSz="914400" rtl="0" eaLnBrk="1" latinLnBrk="0" hangingPunct="1">
              <a:def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2018年</a:t>
            </a:r>
          </a:p>
          <a:p>
            <a:pPr marL="0" indent="0" algn="ctr" defTabSz="914400" rtl="0" eaLnBrk="1" latinLnBrk="0" hangingPunct="1">
              <a:defRPr lang="en-US" altLang="zh-CN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pPr>
            <a:r>
              <a:rPr lang="en-US" altLang="zh-CN" sz="2000" b="1" i="0" u="none" strike="noStrike" kern="1200" spc="0" baseline="0" dirty="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1-5月</a:t>
            </a:r>
          </a:p>
        </c:rich>
      </c:tx>
      <c:layout>
        <c:manualLayout>
          <c:xMode val="edge"/>
          <c:yMode val="edge"/>
          <c:x val="0.32039261720422113"/>
          <c:y val="0.343124102254903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indent="0" algn="ctr" defTabSz="914400" rtl="0" eaLnBrk="1" latinLnBrk="0" hangingPunct="1">
            <a:defRPr lang="en-US" altLang="zh-CN" sz="2000" b="1" i="0" u="none" strike="noStrike" kern="1200" spc="0" baseline="0" dirty="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6097185467983544"/>
          <c:y val="0.11072775349640349"/>
          <c:w val="0.55524302961775462"/>
          <c:h val="0.75705485003876261"/>
        </c:manualLayout>
      </c:layout>
      <c:doughnutChart>
        <c:varyColors val="1"/>
        <c:ser>
          <c:idx val="0"/>
          <c:order val="0"/>
          <c:tx>
            <c:strRef>
              <c:f>PPT模板2!$A$194</c:f>
              <c:strCache>
                <c:ptCount val="1"/>
                <c:pt idx="0">
                  <c:v>2018年1-5月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8E-4570-86B3-9186D49C406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8E-4570-86B3-9186D49C406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8E-4570-86B3-9186D49C406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8E-4570-86B3-9186D49C406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8E-4570-86B3-9186D49C406D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08E-4570-86B3-9186D49C406D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08E-4570-86B3-9186D49C406D}"/>
                </c:ext>
              </c:extLst>
            </c:dLbl>
            <c:dLbl>
              <c:idx val="2"/>
              <c:layout>
                <c:manualLayout>
                  <c:x val="-7.309413867982105E-2"/>
                  <c:y val="0.11211902338412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08E-4570-86B3-9186D49C406D}"/>
                </c:ext>
              </c:extLst>
            </c:dLbl>
            <c:dLbl>
              <c:idx val="3"/>
              <c:layout>
                <c:manualLayout>
                  <c:x val="-9.7458851573094737E-2"/>
                  <c:y val="-7.05934591677819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08E-4570-86B3-9186D49C406D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08E-4570-86B3-9186D49C40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PPT模板2!$B$192:$F$193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PPT模板2!$B$194:$F$194</c:f>
              <c:numCache>
                <c:formatCode>0.00%</c:formatCode>
                <c:ptCount val="5"/>
                <c:pt idx="0">
                  <c:v>0.12462135404602115</c:v>
                </c:pt>
                <c:pt idx="1">
                  <c:v>0.42375838392947385</c:v>
                </c:pt>
                <c:pt idx="2">
                  <c:v>0.19041144056998011</c:v>
                </c:pt>
                <c:pt idx="3">
                  <c:v>0.16624526163504799</c:v>
                </c:pt>
                <c:pt idx="4">
                  <c:v>9.4963559819476878E-2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08E-4570-86B3-9186D49C40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845904130404767"/>
          <c:y val="0.62991675659287427"/>
          <c:w val="0.18154095869595249"/>
          <c:h val="0.3670771815518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9264433180863"/>
          <c:y val="0.18808382765520781"/>
          <c:w val="0.58491231919694409"/>
          <c:h val="0.69019303826212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297-41B2-89C3-D14D37A5D3E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297-41B2-89C3-D14D37A5D3E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297-41B2-89C3-D14D37A5D3E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297-41B2-89C3-D14D37A5D3E5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8297-41B2-89C3-D14D37A5D3E5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8297-41B2-89C3-D14D37A5D3E5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8297-41B2-89C3-D14D37A5D3E5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297-41B2-89C3-D14D37A5D3E5}"/>
                </c:ext>
              </c:extLst>
            </c:dLbl>
            <c:dLbl>
              <c:idx val="1"/>
              <c:layout>
                <c:manualLayout>
                  <c:x val="0.16071207813079491"/>
                  <c:y val="4.21570529775644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297-41B2-89C3-D14D37A5D3E5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97-41B2-89C3-D14D37A5D3E5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97-41B2-89C3-D14D37A5D3E5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297-41B2-89C3-D14D37A5D3E5}"/>
                </c:ext>
              </c:extLst>
            </c:dLbl>
            <c:dLbl>
              <c:idx val="5"/>
              <c:layout>
                <c:manualLayout>
                  <c:x val="-5.5213677443179655E-2"/>
                  <c:y val="-6.89842685087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8297-41B2-89C3-D14D37A5D3E5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297-41B2-89C3-D14D37A5D3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PPT模板2!$B$80:$H$80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PPT模板2!$B$81:$H$81</c:f>
              <c:numCache>
                <c:formatCode>0.00%</c:formatCode>
                <c:ptCount val="7"/>
                <c:pt idx="0">
                  <c:v>0.35883106241628193</c:v>
                </c:pt>
                <c:pt idx="1">
                  <c:v>0.22599100137874187</c:v>
                </c:pt>
                <c:pt idx="2">
                  <c:v>0.16810837597947098</c:v>
                </c:pt>
                <c:pt idx="3">
                  <c:v>0.1084422179589714</c:v>
                </c:pt>
                <c:pt idx="4">
                  <c:v>4.3204667114798659E-2</c:v>
                </c:pt>
                <c:pt idx="5">
                  <c:v>7.6169354640864731E-2</c:v>
                </c:pt>
                <c:pt idx="6">
                  <c:v>1.9253320510870472E-2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8297-41B2-89C3-D14D37A5D3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7731642952468749"/>
          <c:y val="0.24373053404868555"/>
          <c:w val="0.21959295358818187"/>
          <c:h val="0.581523200411370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706"/>
          <c:w val="0.55621788009512396"/>
          <c:h val="0.69959113303360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4DD-4B03-B5FF-5A1EEB5A310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DD-4B03-B5FF-5A1EEB5A310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4DD-4B03-B5FF-5A1EEB5A310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4DD-4B03-B5FF-5A1EEB5A310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4DD-4B03-B5FF-5A1EEB5A310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4DD-4B03-B5FF-5A1EEB5A310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4DD-4B03-B5FF-5A1EEB5A3108}"/>
              </c:ext>
            </c:extLst>
          </c:dPt>
          <c:dLbls>
            <c:dLbl>
              <c:idx val="0"/>
              <c:layout>
                <c:manualLayout>
                  <c:x val="8.2351738241308675E-2"/>
                  <c:y val="-0.131304138014235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4DD-4B03-B5FF-5A1EEB5A3108}"/>
                </c:ext>
              </c:extLst>
            </c:dLbl>
            <c:dLbl>
              <c:idx val="1"/>
              <c:layout>
                <c:manualLayout>
                  <c:x val="8.1640606889012313E-2"/>
                  <c:y val="9.18713108221772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4DD-4B03-B5FF-5A1EEB5A3108}"/>
                </c:ext>
              </c:extLst>
            </c:dLbl>
            <c:dLbl>
              <c:idx val="2"/>
              <c:layout>
                <c:manualLayout>
                  <c:x val="-6.0418734315067911E-2"/>
                  <c:y val="9.5514561547005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4DD-4B03-B5FF-5A1EEB5A3108}"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4DD-4B03-B5FF-5A1EEB5A3108}"/>
                </c:ext>
              </c:extLst>
            </c:dLbl>
            <c:dLbl>
              <c:idx val="4"/>
              <c:layout>
                <c:manualLayout>
                  <c:x val="-6.9142157381537006E-2"/>
                  <c:y val="-5.9185704171847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4DD-4B03-B5FF-5A1EEB5A3108}"/>
                </c:ext>
              </c:extLst>
            </c:dLbl>
            <c:dLbl>
              <c:idx val="5"/>
              <c:layout>
                <c:manualLayout>
                  <c:x val="-4.8046658349011805E-2"/>
                  <c:y val="-6.9289947051680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4DD-4B03-B5FF-5A1EEB5A3108}"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5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4DD-4B03-B5FF-5A1EEB5A3108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0.3775127437209016</c:v>
                </c:pt>
                <c:pt idx="1">
                  <c:v>0.1858966543867554</c:v>
                </c:pt>
                <c:pt idx="2">
                  <c:v>0.17014303004602763</c:v>
                </c:pt>
                <c:pt idx="3">
                  <c:v>0.11502301379060542</c:v>
                </c:pt>
                <c:pt idx="4">
                  <c:v>4.7402224519184064E-2</c:v>
                </c:pt>
                <c:pt idx="5">
                  <c:v>7.8287526613836561E-2</c:v>
                </c:pt>
                <c:pt idx="6">
                  <c:v>2.573480692268957E-2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4DD-4B03-B5FF-5A1EEB5A31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7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400" b="1" i="0" u="none" strike="noStrike" kern="1200" cap="none" spc="2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历年二手车交易均价（单位：万元）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2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PPT模板1!$B$369</c:f>
              <c:strCache>
                <c:ptCount val="1"/>
                <c:pt idx="0">
                  <c:v>二手车交易均价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1197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PPT模板1!$A$370:$A$379</c:f>
              <c:strCache>
                <c:ptCount val="10"/>
                <c:pt idx="0">
                  <c:v>2010年</c:v>
                </c:pt>
                <c:pt idx="1">
                  <c:v>2011年</c:v>
                </c:pt>
                <c:pt idx="2">
                  <c:v>2012年</c:v>
                </c:pt>
                <c:pt idx="3">
                  <c:v>2013年</c:v>
                </c:pt>
                <c:pt idx="4">
                  <c:v>2014年</c:v>
                </c:pt>
                <c:pt idx="5">
                  <c:v>2015年</c:v>
                </c:pt>
                <c:pt idx="6">
                  <c:v>2016年</c:v>
                </c:pt>
                <c:pt idx="7">
                  <c:v>2017年</c:v>
                </c:pt>
                <c:pt idx="8">
                  <c:v>2018年</c:v>
                </c:pt>
                <c:pt idx="9">
                  <c:v>2019年1-5月</c:v>
                </c:pt>
              </c:strCache>
            </c:strRef>
          </c:cat>
          <c:val>
            <c:numRef>
              <c:f>PPT模板1!$B$370:$B$379</c:f>
              <c:numCache>
                <c:formatCode>0.00_);[Red]\(0.00\)</c:formatCode>
                <c:ptCount val="10"/>
                <c:pt idx="0">
                  <c:v>4.62</c:v>
                </c:pt>
                <c:pt idx="1">
                  <c:v>4.87</c:v>
                </c:pt>
                <c:pt idx="2">
                  <c:v>5.4</c:v>
                </c:pt>
                <c:pt idx="3">
                  <c:v>5.61</c:v>
                </c:pt>
                <c:pt idx="4">
                  <c:v>6.07</c:v>
                </c:pt>
                <c:pt idx="5">
                  <c:v>5.88</c:v>
                </c:pt>
                <c:pt idx="6">
                  <c:v>5.81</c:v>
                </c:pt>
                <c:pt idx="7">
                  <c:v>6.53</c:v>
                </c:pt>
                <c:pt idx="8">
                  <c:v>6.2245876639483502</c:v>
                </c:pt>
                <c:pt idx="9">
                  <c:v>6.3249620216222455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DC-446F-A8CF-3C11EF53FE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862358360"/>
        <c:axId val="862358752"/>
      </c:barChart>
      <c:catAx>
        <c:axId val="862358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197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752"/>
        <c:crosses val="autoZero"/>
        <c:auto val="1"/>
        <c:lblAlgn val="ctr"/>
        <c:lblOffset val="100"/>
        <c:noMultiLvlLbl val="0"/>
      </c:catAx>
      <c:valAx>
        <c:axId val="862358752"/>
        <c:scaling>
          <c:orientation val="minMax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1197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358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1197" b="1" i="0" u="none" strike="noStrike" kern="1200" baseline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cap="none" spc="50" normalizeH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PPT模板1!$B$398</c:f>
              <c:strCache>
                <c:ptCount val="1"/>
                <c:pt idx="0">
                  <c:v>历年专辑比例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PPT模板1!$A$399:$A$410</c:f>
              <c:strCache>
                <c:ptCount val="12"/>
                <c:pt idx="0">
                  <c:v>2008年</c:v>
                </c:pt>
                <c:pt idx="1">
                  <c:v>2009年</c:v>
                </c:pt>
                <c:pt idx="2">
                  <c:v>2010年</c:v>
                </c:pt>
                <c:pt idx="3">
                  <c:v>2011年</c:v>
                </c:pt>
                <c:pt idx="4">
                  <c:v>2012年</c:v>
                </c:pt>
                <c:pt idx="5">
                  <c:v>2013年</c:v>
                </c:pt>
                <c:pt idx="6">
                  <c:v>2014年</c:v>
                </c:pt>
                <c:pt idx="7">
                  <c:v>2015年</c:v>
                </c:pt>
                <c:pt idx="8">
                  <c:v>2016年</c:v>
                </c:pt>
                <c:pt idx="9">
                  <c:v>2017年</c:v>
                </c:pt>
                <c:pt idx="10">
                  <c:v>2018年</c:v>
                </c:pt>
                <c:pt idx="11">
                  <c:v>2019年1-5月</c:v>
                </c:pt>
              </c:strCache>
            </c:strRef>
          </c:cat>
          <c:val>
            <c:numRef>
              <c:f>PPT模板1!$B$399:$B$410</c:f>
              <c:numCache>
                <c:formatCode>0.00%</c:formatCode>
                <c:ptCount val="12"/>
                <c:pt idx="0">
                  <c:v>0.12720000000000001</c:v>
                </c:pt>
                <c:pt idx="1">
                  <c:v>0.13370000000000001</c:v>
                </c:pt>
                <c:pt idx="2">
                  <c:v>0.1173</c:v>
                </c:pt>
                <c:pt idx="3">
                  <c:v>0.15110000000000001</c:v>
                </c:pt>
                <c:pt idx="4">
                  <c:v>0.1666</c:v>
                </c:pt>
                <c:pt idx="5">
                  <c:v>0.19589999999999999</c:v>
                </c:pt>
                <c:pt idx="6">
                  <c:v>0.2137</c:v>
                </c:pt>
                <c:pt idx="7">
                  <c:v>0.19209999999999999</c:v>
                </c:pt>
                <c:pt idx="8">
                  <c:v>0.21429999999999999</c:v>
                </c:pt>
                <c:pt idx="9">
                  <c:v>0.218</c:v>
                </c:pt>
                <c:pt idx="10">
                  <c:v>0.2621</c:v>
                </c:pt>
                <c:pt idx="11">
                  <c:v>0.2967637794303194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32-4DB6-AC7D-5744B023444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180208440"/>
        <c:axId val="1180208832"/>
      </c:barChart>
      <c:catAx>
        <c:axId val="1180208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832"/>
        <c:crosses val="autoZero"/>
        <c:auto val="1"/>
        <c:lblAlgn val="ctr"/>
        <c:lblOffset val="100"/>
        <c:noMultiLvlLbl val="0"/>
      </c:catAx>
      <c:valAx>
        <c:axId val="1180208832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8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7731681173260848E-2"/>
          <c:y val="7.3977364868013512E-2"/>
          <c:w val="0.91452409587230765"/>
          <c:h val="0.73965714889294143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PPT模板1!$A$428</c:f>
              <c:strCache>
                <c:ptCount val="1"/>
                <c:pt idx="0">
                  <c:v>2019转籍率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3.7502513868573992E-2"/>
                  <c:y val="-3.365263410582224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270-454A-AF48-7A1CE01F21D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PPT模板1!$B$428:$M$428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270-454A-AF48-7A1CE01F21DD}"/>
            </c:ext>
          </c:extLst>
        </c:ser>
        <c:ser>
          <c:idx val="1"/>
          <c:order val="1"/>
          <c:tx>
            <c:strRef>
              <c:f>PPT模板1!$A$429</c:f>
              <c:strCache>
                <c:ptCount val="1"/>
                <c:pt idx="0">
                  <c:v>2018转籍率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270-454A-AF48-7A1CE01F21DD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70-454A-AF48-7A1CE01F21DD}"/>
                </c:ext>
              </c:extLst>
            </c:dLbl>
            <c:dLbl>
              <c:idx val="4"/>
              <c:layout>
                <c:manualLayout>
                  <c:x val="-4.2118200025410023E-2"/>
                  <c:y val="4.30752209945028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270-454A-AF48-7A1CE01F21DD}"/>
                </c:ext>
              </c:extLst>
            </c:dLbl>
            <c:spPr>
              <a:noFill/>
              <a:ln>
                <a:solidFill>
                  <a:schemeClr val="accent2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PPT模板1!$B$427:$M$427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0.00%</c:formatCode>
                <c:ptCount val="12"/>
                <c:pt idx="0">
                  <c:v>0.253</c:v>
                </c:pt>
                <c:pt idx="1">
                  <c:v>0.19489999999999999</c:v>
                </c:pt>
                <c:pt idx="2">
                  <c:v>0.2089</c:v>
                </c:pt>
                <c:pt idx="3">
                  <c:v>0.24460000000000001</c:v>
                </c:pt>
                <c:pt idx="4">
                  <c:v>0.28339999999999999</c:v>
                </c:pt>
                <c:pt idx="5">
                  <c:v>0.26400000000000001</c:v>
                </c:pt>
                <c:pt idx="6">
                  <c:v>0.25769999999999998</c:v>
                </c:pt>
                <c:pt idx="7">
                  <c:v>0.27129999999999999</c:v>
                </c:pt>
                <c:pt idx="8">
                  <c:v>0.29239999999999999</c:v>
                </c:pt>
                <c:pt idx="9">
                  <c:v>0.2828</c:v>
                </c:pt>
                <c:pt idx="10" formatCode="0.00">
                  <c:v>0.27639999999999998</c:v>
                </c:pt>
                <c:pt idx="11">
                  <c:v>0.29139999999999999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F270-454A-AF48-7A1CE01F21D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in val="0.15000000000000002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372160216839473E-2"/>
          <c:y val="3.9720601816233207E-2"/>
          <c:w val="0.88248132177387617"/>
          <c:h val="0.791872747342946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PPT模板1!$B$223</c:f>
              <c:strCache>
                <c:ptCount val="1"/>
                <c:pt idx="0">
                  <c:v>2018年交易量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197242653443995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23B-4063-A5AC-833E4F3A1DF1}"/>
                </c:ext>
              </c:extLst>
            </c:dLbl>
            <c:dLbl>
              <c:idx val="1"/>
              <c:layout>
                <c:manualLayout>
                  <c:x val="-2.028223987794458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23B-4063-A5AC-833E4F3A1DF1}"/>
                </c:ext>
              </c:extLst>
            </c:dLbl>
            <c:dLbl>
              <c:idx val="2"/>
              <c:layout>
                <c:manualLayout>
                  <c:x val="-2.704298650392609E-2"/>
                  <c:y val="-3.0258172160098417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23B-4063-A5AC-833E4F3A1DF1}"/>
                </c:ext>
              </c:extLst>
            </c:dLbl>
            <c:dLbl>
              <c:idx val="3"/>
              <c:layout>
                <c:manualLayout>
                  <c:x val="-1.0141119938972284E-2"/>
                  <c:y val="-6.051634432019683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23B-4063-A5AC-833E4F3A1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PPT模板1!$B$224:$B$235</c:f>
              <c:numCache>
                <c:formatCode>0.00</c:formatCode>
                <c:ptCount val="12"/>
                <c:pt idx="0">
                  <c:v>118.84</c:v>
                </c:pt>
                <c:pt idx="1">
                  <c:v>79.400000000000006</c:v>
                </c:pt>
                <c:pt idx="2">
                  <c:v>120.92</c:v>
                </c:pt>
                <c:pt idx="3">
                  <c:v>115.12</c:v>
                </c:pt>
                <c:pt idx="4">
                  <c:v>120.3031</c:v>
                </c:pt>
                <c:pt idx="5">
                  <c:v>105.67</c:v>
                </c:pt>
                <c:pt idx="6">
                  <c:v>113.65</c:v>
                </c:pt>
                <c:pt idx="7">
                  <c:v>118.77</c:v>
                </c:pt>
                <c:pt idx="8">
                  <c:v>122.06</c:v>
                </c:pt>
                <c:pt idx="9">
                  <c:v>118.18</c:v>
                </c:pt>
                <c:pt idx="10">
                  <c:v>127.57</c:v>
                </c:pt>
                <c:pt idx="11">
                  <c:v>121.72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3B-4063-A5AC-833E4F3A1DF1}"/>
            </c:ext>
          </c:extLst>
        </c:ser>
        <c:ser>
          <c:idx val="1"/>
          <c:order val="1"/>
          <c:tx>
            <c:strRef>
              <c:f>PPT模板1!$C$223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7184106442898372E-2"/>
                  <c:y val="1.6504648202773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3B-4063-A5AC-833E4F3A1DF1}"/>
                </c:ext>
              </c:extLst>
            </c:dLbl>
            <c:dLbl>
              <c:idx val="1"/>
              <c:layout>
                <c:manualLayout>
                  <c:x val="1.8592053221449155E-2"/>
                  <c:y val="-1.2103268864039367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23B-4063-A5AC-833E4F3A1DF1}"/>
                </c:ext>
              </c:extLst>
            </c:dLbl>
            <c:dLbl>
              <c:idx val="2"/>
              <c:layout>
                <c:manualLayout>
                  <c:x val="1.183130659546763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23B-4063-A5AC-833E4F3A1DF1}"/>
                </c:ext>
              </c:extLst>
            </c:dLbl>
            <c:dLbl>
              <c:idx val="4"/>
              <c:layout>
                <c:manualLayout>
                  <c:x val="2.3018410862079966E-2"/>
                  <c:y val="2.0462632735217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B23B-4063-A5AC-833E4F3A1DF1}"/>
                </c:ext>
              </c:extLst>
            </c:dLbl>
            <c:spPr>
              <a:noFill/>
              <a:ln w="9525" cap="flat" cmpd="sng" algn="ctr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PPT模板1!$C$224:$C$235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3B-4063-A5AC-833E4F3A1D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PPT模板1!$D$223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PPT模板1!$A$224:$A$235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PPT模板1!$D$224:$D$235</c:f>
              <c:numCache>
                <c:formatCode>0.00%</c:formatCode>
                <c:ptCount val="12"/>
                <c:pt idx="0">
                  <c:v>7.9097946819252588E-3</c:v>
                </c:pt>
                <c:pt idx="1">
                  <c:v>1.6750629722921892E-2</c:v>
                </c:pt>
                <c:pt idx="2">
                  <c:v>3.4237512404895802E-2</c:v>
                </c:pt>
                <c:pt idx="3">
                  <c:v>4.2911744266851959E-2</c:v>
                </c:pt>
                <c:pt idx="4">
                  <c:v>-3.4854463434441846E-2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B23B-4063-A5AC-833E4F3A1D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  <c:max val="150"/>
          <c:min val="6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  <c:max val="0.5"/>
          <c:min val="-0.4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en-US" sz="1400" b="1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400" b="1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全国线下交易量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4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交易排名!$E$3:$E$12</c:f>
              <c:strCache>
                <c:ptCount val="10"/>
                <c:pt idx="0">
                  <c:v>凯美瑞</c:v>
                </c:pt>
                <c:pt idx="1">
                  <c:v>荣光</c:v>
                </c:pt>
                <c:pt idx="2">
                  <c:v>宝来三厢</c:v>
                </c:pt>
                <c:pt idx="3">
                  <c:v>雅阁</c:v>
                </c:pt>
                <c:pt idx="4">
                  <c:v>朗逸</c:v>
                </c:pt>
                <c:pt idx="5">
                  <c:v>宏光</c:v>
                </c:pt>
                <c:pt idx="6">
                  <c:v>奥迪A6L</c:v>
                </c:pt>
                <c:pt idx="7">
                  <c:v>凯越</c:v>
                </c:pt>
                <c:pt idx="8">
                  <c:v>五菱之光</c:v>
                </c:pt>
                <c:pt idx="9">
                  <c:v>捷达</c:v>
                </c:pt>
              </c:strCache>
            </c:strRef>
          </c:cat>
          <c:val>
            <c:numRef>
              <c:f>交易排名!$F$3:$F$12</c:f>
              <c:numCache>
                <c:formatCode>0.00%</c:formatCode>
                <c:ptCount val="10"/>
                <c:pt idx="0">
                  <c:v>8.6436634760303031E-3</c:v>
                </c:pt>
                <c:pt idx="1">
                  <c:v>9.3672958109173657E-3</c:v>
                </c:pt>
                <c:pt idx="2">
                  <c:v>9.482078870933934E-3</c:v>
                </c:pt>
                <c:pt idx="3">
                  <c:v>9.7266166944474947E-3</c:v>
                </c:pt>
                <c:pt idx="4">
                  <c:v>9.8763337292517139E-3</c:v>
                </c:pt>
                <c:pt idx="5">
                  <c:v>1.0375390511932448E-2</c:v>
                </c:pt>
                <c:pt idx="6">
                  <c:v>1.0525107546736667E-2</c:v>
                </c:pt>
                <c:pt idx="7">
                  <c:v>1.199732505564483E-2</c:v>
                </c:pt>
                <c:pt idx="8">
                  <c:v>1.370409925241294E-2</c:v>
                </c:pt>
                <c:pt idx="9">
                  <c:v>1.4797033606483746E-2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20-44CA-AADB-BDAE2565602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847202712"/>
        <c:axId val="847199432"/>
      </c:barChart>
      <c:catAx>
        <c:axId val="8472027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47199432"/>
        <c:crosses val="autoZero"/>
        <c:auto val="1"/>
        <c:lblAlgn val="ctr"/>
        <c:lblOffset val="100"/>
        <c:noMultiLvlLbl val="0"/>
      </c:catAx>
      <c:valAx>
        <c:axId val="847199432"/>
        <c:scaling>
          <c:orientation val="minMax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47202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Sheet2!$C$268</c:f>
              <c:strCache>
                <c:ptCount val="1"/>
                <c:pt idx="0">
                  <c:v>新车</c:v>
                </c:pt>
              </c:strCache>
            </c:strRef>
          </c:tx>
          <c:marker>
            <c:symbol val="none"/>
          </c:marker>
          <c:cat>
            <c:strRef>
              <c:f>Sheet2!$B$269:$B$273</c:f>
              <c:strCache>
                <c:ptCount val="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</c:strCache>
            </c:strRef>
          </c:cat>
          <c:val>
            <c:numRef>
              <c:f>Sheet2!$C$269:$C$273</c:f>
              <c:numCache>
                <c:formatCode>General</c:formatCode>
                <c:ptCount val="5"/>
                <c:pt idx="0">
                  <c:v>1.8818193311840192</c:v>
                </c:pt>
                <c:pt idx="1">
                  <c:v>0.74212692967409943</c:v>
                </c:pt>
                <c:pt idx="2">
                  <c:v>0.99262423056906479</c:v>
                </c:pt>
                <c:pt idx="3">
                  <c:v>0.28199751149883262</c:v>
                </c:pt>
                <c:pt idx="4">
                  <c:v>5.1308196294528575E-2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278-4DFE-96EE-7505A21964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6964992"/>
        <c:axId val="187002240"/>
      </c:lineChart>
      <c:lineChart>
        <c:grouping val="standard"/>
        <c:varyColors val="0"/>
        <c:ser>
          <c:idx val="1"/>
          <c:order val="1"/>
          <c:tx>
            <c:strRef>
              <c:f>Sheet2!$D$268</c:f>
              <c:strCache>
                <c:ptCount val="1"/>
                <c:pt idx="0">
                  <c:v>二手车</c:v>
                </c:pt>
              </c:strCache>
            </c:strRef>
          </c:tx>
          <c:marker>
            <c:symbol val="none"/>
          </c:marker>
          <c:cat>
            <c:strRef>
              <c:f>Sheet2!$B$269:$B$273</c:f>
              <c:strCache>
                <c:ptCount val="5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</c:strCache>
            </c:strRef>
          </c:cat>
          <c:val>
            <c:numRef>
              <c:f>Sheet2!$D$269:$D$273</c:f>
              <c:numCache>
                <c:formatCode>0.00</c:formatCode>
                <c:ptCount val="5"/>
                <c:pt idx="0">
                  <c:v>1.1192758253461128</c:v>
                </c:pt>
                <c:pt idx="1">
                  <c:v>0.79202279202279202</c:v>
                </c:pt>
                <c:pt idx="2">
                  <c:v>0.23102815177478581</c:v>
                </c:pt>
                <c:pt idx="3">
                  <c:v>0.13815428508723801</c:v>
                </c:pt>
                <c:pt idx="4">
                  <c:v>0.2501920333589378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278-4DFE-96EE-7505A21964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7018240"/>
        <c:axId val="187016320"/>
      </c:lineChart>
      <c:catAx>
        <c:axId val="186964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87002240"/>
        <c:crosses val="autoZero"/>
        <c:auto val="1"/>
        <c:lblAlgn val="ctr"/>
        <c:lblOffset val="100"/>
        <c:noMultiLvlLbl val="0"/>
      </c:catAx>
      <c:valAx>
        <c:axId val="1870022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6964992"/>
        <c:crosses val="autoZero"/>
        <c:crossBetween val="between"/>
      </c:valAx>
      <c:valAx>
        <c:axId val="187016320"/>
        <c:scaling>
          <c:orientation val="minMax"/>
        </c:scaling>
        <c:delete val="0"/>
        <c:axPos val="r"/>
        <c:numFmt formatCode="0.00" sourceLinked="1"/>
        <c:majorTickMark val="out"/>
        <c:minorTickMark val="none"/>
        <c:tickLblPos val="nextTo"/>
        <c:crossAx val="187018240"/>
        <c:crosses val="max"/>
        <c:crossBetween val="between"/>
      </c:valAx>
      <c:catAx>
        <c:axId val="1870182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87016320"/>
        <c:crosses val="autoZero"/>
        <c:auto val="1"/>
        <c:lblAlgn val="ctr"/>
        <c:lblOffset val="100"/>
        <c:noMultiLvlLbl val="0"/>
      </c:cat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Sheet2!$B$222</c:f>
              <c:strCache>
                <c:ptCount val="1"/>
                <c:pt idx="0">
                  <c:v>数量</c:v>
                </c:pt>
              </c:strCache>
            </c:strRef>
          </c:tx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Sheet2!$C$221:$J$221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</c:v>
                </c:pt>
                <c:pt idx="7">
                  <c:v>S</c:v>
                </c:pt>
              </c:strCache>
            </c:strRef>
          </c:cat>
          <c:val>
            <c:numRef>
              <c:f>Sheet2!$C$222:$J$222</c:f>
              <c:numCache>
                <c:formatCode>General</c:formatCode>
                <c:ptCount val="8"/>
                <c:pt idx="0">
                  <c:v>1336</c:v>
                </c:pt>
                <c:pt idx="1">
                  <c:v>180</c:v>
                </c:pt>
                <c:pt idx="2">
                  <c:v>504</c:v>
                </c:pt>
                <c:pt idx="3">
                  <c:v>1</c:v>
                </c:pt>
                <c:pt idx="4">
                  <c:v>5</c:v>
                </c:pt>
                <c:pt idx="5">
                  <c:v>204</c:v>
                </c:pt>
                <c:pt idx="6">
                  <c:v>68</c:v>
                </c:pt>
                <c:pt idx="7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1E-4AB0-96F5-60923ADC6D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84651048744475765"/>
          <c:y val="0.1770965077244846"/>
          <c:w val="0.13426709225071587"/>
          <c:h val="0.67705643531293391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Sheet2!$B$222</c:f>
              <c:strCache>
                <c:ptCount val="1"/>
                <c:pt idx="0">
                  <c:v>数量</c:v>
                </c:pt>
              </c:strCache>
            </c:strRef>
          </c:tx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Sheet2!$C$221:$J$221</c:f>
              <c:strCache>
                <c:ptCount val="8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K</c:v>
                </c:pt>
                <c:pt idx="6">
                  <c:v>M</c:v>
                </c:pt>
                <c:pt idx="7">
                  <c:v>S</c:v>
                </c:pt>
              </c:strCache>
            </c:strRef>
          </c:cat>
          <c:val>
            <c:numRef>
              <c:f>Sheet2!$C$222:$J$222</c:f>
              <c:numCache>
                <c:formatCode>General</c:formatCode>
                <c:ptCount val="8"/>
                <c:pt idx="0">
                  <c:v>3095</c:v>
                </c:pt>
                <c:pt idx="1">
                  <c:v>133</c:v>
                </c:pt>
                <c:pt idx="2">
                  <c:v>776</c:v>
                </c:pt>
                <c:pt idx="3">
                  <c:v>2</c:v>
                </c:pt>
                <c:pt idx="4">
                  <c:v>6</c:v>
                </c:pt>
                <c:pt idx="5">
                  <c:v>23</c:v>
                </c:pt>
                <c:pt idx="6">
                  <c:v>101</c:v>
                </c:pt>
                <c:pt idx="7">
                  <c:v>424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A4-45FE-BF91-3D935D551F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Sheet2!$C$155:$C$161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Sheet2!$D$155:$D$161</c:f>
              <c:numCache>
                <c:formatCode>General</c:formatCode>
                <c:ptCount val="7"/>
                <c:pt idx="0">
                  <c:v>797</c:v>
                </c:pt>
                <c:pt idx="1">
                  <c:v>729</c:v>
                </c:pt>
                <c:pt idx="2">
                  <c:v>299</c:v>
                </c:pt>
                <c:pt idx="3">
                  <c:v>344</c:v>
                </c:pt>
                <c:pt idx="4">
                  <c:v>154</c:v>
                </c:pt>
                <c:pt idx="5">
                  <c:v>117</c:v>
                </c:pt>
                <c:pt idx="6">
                  <c:v>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FA-4D36-86D8-BBAFD5A2E03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Lbls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Sheet2!$C$155:$C$161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Sheet2!$D$155:$D$161</c:f>
              <c:numCache>
                <c:formatCode>General</c:formatCode>
                <c:ptCount val="7"/>
                <c:pt idx="0">
                  <c:v>1347</c:v>
                </c:pt>
                <c:pt idx="1">
                  <c:v>2293</c:v>
                </c:pt>
                <c:pt idx="2">
                  <c:v>278</c:v>
                </c:pt>
                <c:pt idx="3">
                  <c:v>417</c:v>
                </c:pt>
                <c:pt idx="4">
                  <c:v>80</c:v>
                </c:pt>
                <c:pt idx="5">
                  <c:v>99</c:v>
                </c:pt>
                <c:pt idx="6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2A-4B3D-A971-EF2CCED39614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0"/>
              <c:layout>
                <c:manualLayout>
                  <c:x val="4.4882469104641637E-2"/>
                  <c:y val="-0.1265332597756490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9C1-4B9A-BD53-1B6F028FE12D}"/>
                </c:ext>
              </c:extLst>
            </c:dLbl>
            <c:dLbl>
              <c:idx val="3"/>
              <c:layout>
                <c:manualLayout>
                  <c:x val="-7.0283375634357353E-2"/>
                  <c:y val="-1.592978138220308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C1-4B9A-BD53-1B6F028FE12D}"/>
                </c:ext>
              </c:extLst>
            </c:dLbl>
            <c:dLbl>
              <c:idx val="4"/>
              <c:layout>
                <c:manualLayout>
                  <c:x val="-6.8095049200330993E-2"/>
                  <c:y val="-8.482479238005918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9C1-4B9A-BD53-1B6F028FE12D}"/>
                </c:ext>
              </c:extLst>
            </c:dLbl>
            <c:dLbl>
              <c:idx val="5"/>
              <c:layout>
                <c:manualLayout>
                  <c:x val="-2.2954123769182447E-2"/>
                  <c:y val="-0.1631870538475684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9C1-4B9A-BD53-1B6F028FE12D}"/>
                </c:ext>
              </c:extLst>
            </c:dLbl>
            <c:dLbl>
              <c:idx val="6"/>
              <c:layout>
                <c:manualLayout>
                  <c:x val="1.1111111111111124E-2"/>
                  <c:y val="-0.138888888888888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9C1-4B9A-BD53-1B6F028FE12D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Sheet2!$C$74:$C$80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Sheet2!$D$74:$D$80</c:f>
              <c:numCache>
                <c:formatCode>General</c:formatCode>
                <c:ptCount val="7"/>
                <c:pt idx="0">
                  <c:v>121</c:v>
                </c:pt>
                <c:pt idx="1">
                  <c:v>1056</c:v>
                </c:pt>
                <c:pt idx="2">
                  <c:v>709</c:v>
                </c:pt>
                <c:pt idx="3">
                  <c:v>181</c:v>
                </c:pt>
                <c:pt idx="4">
                  <c:v>46</c:v>
                </c:pt>
                <c:pt idx="5">
                  <c:v>359</c:v>
                </c:pt>
                <c:pt idx="6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9C1-4B9A-BD53-1B6F028FE1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2154374710517111"/>
          <c:y val="0.23125165086848221"/>
          <c:w val="0.13720698408353629"/>
          <c:h val="0.5374963639099245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0"/>
              <c:layout>
                <c:manualLayout>
                  <c:x val="4.4882469104641637E-2"/>
                  <c:y val="-0.1265332597756490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30E-4E48-93C9-54B254F67DD7}"/>
                </c:ext>
              </c:extLst>
            </c:dLbl>
            <c:dLbl>
              <c:idx val="3"/>
              <c:layout>
                <c:manualLayout>
                  <c:x val="-9.5888378502983818E-2"/>
                  <c:y val="1.27031344968873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30E-4E48-93C9-54B254F67DD7}"/>
                </c:ext>
              </c:extLst>
            </c:dLbl>
            <c:dLbl>
              <c:idx val="4"/>
              <c:layout>
                <c:manualLayout>
                  <c:x val="-9.060732824761937E-2"/>
                  <c:y val="-2.70182624074718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30E-4E48-93C9-54B254F67DD7}"/>
                </c:ext>
              </c:extLst>
            </c:dLbl>
            <c:dLbl>
              <c:idx val="5"/>
              <c:layout>
                <c:manualLayout>
                  <c:x val="-5.4569773891188583E-2"/>
                  <c:y val="-0.1093235598008449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30E-4E48-93C9-54B254F67DD7}"/>
                </c:ext>
              </c:extLst>
            </c:dLbl>
            <c:dLbl>
              <c:idx val="6"/>
              <c:layout>
                <c:manualLayout>
                  <c:x val="-1.1019904386453188E-2"/>
                  <c:y val="-0.1388888435766091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30E-4E48-93C9-54B254F67DD7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Sheet2!$C$74:$C$80</c:f>
              <c:strCache>
                <c:ptCount val="7"/>
                <c:pt idx="0">
                  <c:v>东北</c:v>
                </c:pt>
                <c:pt idx="1">
                  <c:v>华东</c:v>
                </c:pt>
                <c:pt idx="2">
                  <c:v>华北</c:v>
                </c:pt>
                <c:pt idx="3">
                  <c:v>华中</c:v>
                </c:pt>
                <c:pt idx="4">
                  <c:v>华南</c:v>
                </c:pt>
                <c:pt idx="5">
                  <c:v>西南</c:v>
                </c:pt>
                <c:pt idx="6">
                  <c:v>西北</c:v>
                </c:pt>
              </c:strCache>
            </c:strRef>
          </c:cat>
          <c:val>
            <c:numRef>
              <c:f>Sheet2!$D$74:$D$80</c:f>
              <c:numCache>
                <c:formatCode>General</c:formatCode>
                <c:ptCount val="7"/>
                <c:pt idx="0">
                  <c:v>137</c:v>
                </c:pt>
                <c:pt idx="1">
                  <c:v>2646</c:v>
                </c:pt>
                <c:pt idx="2">
                  <c:v>385</c:v>
                </c:pt>
                <c:pt idx="3">
                  <c:v>164</c:v>
                </c:pt>
                <c:pt idx="4">
                  <c:v>233</c:v>
                </c:pt>
                <c:pt idx="5">
                  <c:v>897</c:v>
                </c:pt>
                <c:pt idx="6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30E-4E48-93C9-54B254F67D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1"/>
              <c:layout>
                <c:manualLayout>
                  <c:x val="-3.333333333333334E-2"/>
                  <c:y val="1.388888888888890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83B-4328-A3E2-EFA218E2555C}"/>
                </c:ext>
              </c:extLst>
            </c:dLbl>
            <c:dLbl>
              <c:idx val="2"/>
              <c:layout>
                <c:manualLayout>
                  <c:x val="-0.05"/>
                  <c:y val="-0.1435185185185185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3B-4328-A3E2-EFA218E2555C}"/>
                </c:ext>
              </c:extLst>
            </c:dLbl>
            <c:dLbl>
              <c:idx val="3"/>
              <c:layout>
                <c:manualLayout>
                  <c:x val="3.333333333333334E-2"/>
                  <c:y val="-0.138888888888888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83B-4328-A3E2-EFA218E2555C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Sheet2!$C$297:$F$297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Sheet2!$C$298:$F$298</c:f>
              <c:numCache>
                <c:formatCode>General</c:formatCode>
                <c:ptCount val="4"/>
                <c:pt idx="0">
                  <c:v>1824</c:v>
                </c:pt>
                <c:pt idx="1">
                  <c:v>551</c:v>
                </c:pt>
                <c:pt idx="2">
                  <c:v>135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83B-4328-A3E2-EFA218E2555C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2019年4月交易使用年限分析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PPT模板1!$C$191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81A0-4DA6-90DD-A1F615136496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81A0-4DA6-90DD-A1F615136496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1A0-4DA6-90DD-A1F615136496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81A0-4DA6-90DD-A1F615136496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1A0-4DA6-90DD-A1F615136496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1A0-4DA6-90DD-A1F615136496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81A0-4DA6-90DD-A1F615136496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1A0-4DA6-90DD-A1F6151364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5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PPT模板1!$B$192:$B$195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PPT模板1!$C$192:$C$195</c:f>
              <c:numCache>
                <c:formatCode>0.00%</c:formatCode>
                <c:ptCount val="4"/>
                <c:pt idx="0">
                  <c:v>0.23965694876969476</c:v>
                </c:pt>
                <c:pt idx="1">
                  <c:v>0.45052418008107364</c:v>
                </c:pt>
                <c:pt idx="2">
                  <c:v>0.20092834053923042</c:v>
                </c:pt>
                <c:pt idx="3">
                  <c:v>0.10889053061000119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1A0-4DA6-90DD-A1F6151364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Lbls>
            <c:dLbl>
              <c:idx val="1"/>
              <c:layout>
                <c:manualLayout>
                  <c:x val="-3.333333333333334E-2"/>
                  <c:y val="1.388888888888890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F5C-422A-9EA5-BD6BF88F0DD3}"/>
                </c:ext>
              </c:extLst>
            </c:dLbl>
            <c:dLbl>
              <c:idx val="2"/>
              <c:layout>
                <c:manualLayout>
                  <c:x val="-0.05"/>
                  <c:y val="-0.1435185185185185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F5C-422A-9EA5-BD6BF88F0DD3}"/>
                </c:ext>
              </c:extLst>
            </c:dLbl>
            <c:dLbl>
              <c:idx val="3"/>
              <c:layout>
                <c:manualLayout>
                  <c:x val="3.333333333333334E-2"/>
                  <c:y val="-0.138888888888888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F5C-422A-9EA5-BD6BF88F0DD3}"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Sheet2!$C$297:$F$297</c:f>
              <c:strCache>
                <c:ptCount val="4"/>
                <c:pt idx="0">
                  <c:v>2年以下</c:v>
                </c:pt>
                <c:pt idx="1">
                  <c:v>2-4年</c:v>
                </c:pt>
                <c:pt idx="2">
                  <c:v>4-6年</c:v>
                </c:pt>
                <c:pt idx="3">
                  <c:v>6年以上</c:v>
                </c:pt>
              </c:strCache>
            </c:strRef>
          </c:cat>
          <c:val>
            <c:numRef>
              <c:f>Sheet2!$C$298:$F$298</c:f>
              <c:numCache>
                <c:formatCode>General</c:formatCode>
                <c:ptCount val="4"/>
                <c:pt idx="0">
                  <c:v>3813</c:v>
                </c:pt>
                <c:pt idx="1">
                  <c:v>619</c:v>
                </c:pt>
                <c:pt idx="2">
                  <c:v>122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F5C-422A-9EA5-BD6BF88F0DD3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en-US" b="1"/>
              <a:t>5</a:t>
            </a:r>
            <a:r>
              <a:rPr lang="zh-CN" b="1"/>
              <a:t>月各品牌占比</a:t>
            </a:r>
          </a:p>
        </c:rich>
      </c:tx>
      <c:layout>
        <c:manualLayout>
          <c:xMode val="edge"/>
          <c:yMode val="edge"/>
          <c:x val="0.34888888888888886"/>
          <c:y val="4.44444444444444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DC7-0843-AB21-54B78933CAC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DC7-0843-AB21-54B78933CAC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DC7-0843-AB21-54B78933CAC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DC7-0843-AB21-54B78933CAC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DC7-0843-AB21-54B78933CAC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DC7-0843-AB21-54B78933CAC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DC7-0843-AB21-54B78933CAC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FDC7-0843-AB21-54B78933CAC7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FDC7-0843-AB21-54B78933CAC7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FDC7-0843-AB21-54B78933CAC7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FDC7-0843-AB21-54B78933CAC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DengXian" panose="02010600030101010101" pitchFamily="2" charset="-122"/>
                    <a:ea typeface="DengXian" panose="0201060003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Sheet1!$A$11:$A$21</c:f>
              <c:strCache>
                <c:ptCount val="11"/>
                <c:pt idx="0">
                  <c:v>大众</c:v>
                </c:pt>
                <c:pt idx="1">
                  <c:v>奥迪</c:v>
                </c:pt>
                <c:pt idx="2">
                  <c:v>宝马</c:v>
                </c:pt>
                <c:pt idx="3">
                  <c:v>奔驰</c:v>
                </c:pt>
                <c:pt idx="4">
                  <c:v>丰田</c:v>
                </c:pt>
                <c:pt idx="5">
                  <c:v>本田</c:v>
                </c:pt>
                <c:pt idx="6">
                  <c:v>别克</c:v>
                </c:pt>
                <c:pt idx="7">
                  <c:v>日产</c:v>
                </c:pt>
                <c:pt idx="8">
                  <c:v>现代</c:v>
                </c:pt>
                <c:pt idx="9">
                  <c:v>福特</c:v>
                </c:pt>
                <c:pt idx="10">
                  <c:v>其他</c:v>
                </c:pt>
              </c:strCache>
            </c:strRef>
          </c:cat>
          <c:val>
            <c:numRef>
              <c:f>Sheet1!$B$11:$B$21</c:f>
              <c:numCache>
                <c:formatCode>0.0%</c:formatCode>
                <c:ptCount val="11"/>
                <c:pt idx="0">
                  <c:v>0.23599999999999999</c:v>
                </c:pt>
                <c:pt idx="1">
                  <c:v>0.14199999999999999</c:v>
                </c:pt>
                <c:pt idx="2">
                  <c:v>0.10300000000000001</c:v>
                </c:pt>
                <c:pt idx="3">
                  <c:v>6.0999999999999999E-2</c:v>
                </c:pt>
                <c:pt idx="4">
                  <c:v>6.2E-2</c:v>
                </c:pt>
                <c:pt idx="5">
                  <c:v>4.4999999999999998E-2</c:v>
                </c:pt>
                <c:pt idx="6">
                  <c:v>4.8000000000000001E-2</c:v>
                </c:pt>
                <c:pt idx="7">
                  <c:v>5.7000000000000002E-2</c:v>
                </c:pt>
                <c:pt idx="8">
                  <c:v>7.5999999999999998E-2</c:v>
                </c:pt>
                <c:pt idx="9">
                  <c:v>3.3000000000000002E-2</c:v>
                </c:pt>
                <c:pt idx="10">
                  <c:v>0.13700000000000001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FDC7-0843-AB21-54B78933CAC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FF">
        <a:alpha val="56078"/>
      </a:srgbClr>
    </a:solidFill>
    <a:ln w="9525" cap="flat" cmpd="sng" algn="ctr">
      <a:noFill/>
      <a:round/>
    </a:ln>
    <a:effectLst/>
  </c:spPr>
  <c:txPr>
    <a:bodyPr/>
    <a:lstStyle/>
    <a:p>
      <a:pPr>
        <a:defRPr b="0" i="0"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j-cs"/>
              </a:defRPr>
            </a:pPr>
            <a:r>
              <a:rPr lang="en-US" b="1"/>
              <a:t>5</a:t>
            </a:r>
            <a:r>
              <a:rPr lang="zh-CN" b="1"/>
              <a:t>月价格区间占比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j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9043773044664442E-2"/>
          <c:y val="0.1942585834819848"/>
          <c:w val="0.91208830242703365"/>
          <c:h val="0.734009213671391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Sheet1!$B$30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Sheet1!$A$31:$A$35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Sheet1!$B$31:$B$35</c:f>
              <c:numCache>
                <c:formatCode>0.00%</c:formatCode>
                <c:ptCount val="5"/>
                <c:pt idx="0">
                  <c:v>7.407407407407407E-2</c:v>
                </c:pt>
                <c:pt idx="1">
                  <c:v>0.17111111111111099</c:v>
                </c:pt>
                <c:pt idx="2">
                  <c:v>0.37333333333333302</c:v>
                </c:pt>
                <c:pt idx="3">
                  <c:v>0.26037037037036997</c:v>
                </c:pt>
                <c:pt idx="4">
                  <c:v>0.1111111111111111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35B-AD4B-B6E2-D189335273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648918080"/>
        <c:axId val="690016016"/>
      </c:barChart>
      <c:catAx>
        <c:axId val="64891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0016016"/>
        <c:crosses val="autoZero"/>
        <c:auto val="1"/>
        <c:lblAlgn val="ctr"/>
        <c:lblOffset val="100"/>
        <c:noMultiLvlLbl val="0"/>
      </c:catAx>
      <c:valAx>
        <c:axId val="690016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4891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 b="0" i="0"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r>
              <a:rPr lang="zh-CN" sz="1800" b="1"/>
              <a:t>车龄占比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DengXian" panose="02010600030101010101" pitchFamily="2" charset="-122"/>
              <a:ea typeface="DengXian" panose="02010600030101010101" pitchFamily="2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482869000605742"/>
          <c:y val="0.20560181700433364"/>
          <c:w val="0.85496060069063629"/>
          <c:h val="0.64870023500728402"/>
        </c:manualLayout>
      </c:layout>
      <c:lineChart>
        <c:grouping val="standard"/>
        <c:varyColors val="0"/>
        <c:ser>
          <c:idx val="0"/>
          <c:order val="0"/>
          <c:tx>
            <c:strRef>
              <c:f>Sheet1!$B$47</c:f>
              <c:strCache>
                <c:ptCount val="1"/>
                <c:pt idx="0">
                  <c:v>占比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DengXian" panose="02010600030101010101" pitchFamily="2" charset="-122"/>
                    <a:ea typeface="DengXian" panose="02010600030101010101" pitchFamily="2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Sheet1!$A$48:$A$54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cat>
          <c:val>
            <c:numRef>
              <c:f>Sheet1!$B$48:$B$54</c:f>
              <c:numCache>
                <c:formatCode>0.0%</c:formatCode>
                <c:ptCount val="7"/>
                <c:pt idx="0">
                  <c:v>9.8696461824953452E-2</c:v>
                </c:pt>
                <c:pt idx="1">
                  <c:v>0.16852886405959031</c:v>
                </c:pt>
                <c:pt idx="2">
                  <c:v>0.18063314711359404</c:v>
                </c:pt>
                <c:pt idx="3">
                  <c:v>0.1527001862197393</c:v>
                </c:pt>
                <c:pt idx="4">
                  <c:v>0.15</c:v>
                </c:pt>
                <c:pt idx="5">
                  <c:v>0.14299999999999999</c:v>
                </c:pt>
                <c:pt idx="6">
                  <c:v>0.106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E88-D24F-848F-973687A5FC8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88631328"/>
        <c:axId val="692689376"/>
      </c:lineChart>
      <c:catAx>
        <c:axId val="688631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92689376"/>
        <c:crosses val="autoZero"/>
        <c:auto val="1"/>
        <c:lblAlgn val="ctr"/>
        <c:lblOffset val="100"/>
        <c:noMultiLvlLbl val="0"/>
      </c:catAx>
      <c:valAx>
        <c:axId val="692689376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  <c:crossAx val="68863132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DengXian" panose="02010600030101010101" pitchFamily="2" charset="-122"/>
                <a:ea typeface="DengXian" panose="02010600030101010101" pitchFamily="2" charset="-122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0" i="0">
          <a:latin typeface="DengXian" panose="02010600030101010101" pitchFamily="2" charset="-122"/>
          <a:ea typeface="DengXian" panose="02010600030101010101" pitchFamily="2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2019年5月交易使用年限分析</a:t>
            </a: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0274703681639583"/>
          <c:y val="0.25270557773613261"/>
          <c:w val="0.55386248566386342"/>
          <c:h val="0.65624692565130927"/>
        </c:manualLayout>
      </c:layout>
      <c:doughnutChart>
        <c:varyColors val="1"/>
        <c:ser>
          <c:idx val="0"/>
          <c:order val="0"/>
          <c:tx>
            <c:strRef>
              <c:f>PPT模板1!$B$191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8CA-4897-83E7-C1FD3BA0804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8CA-4897-83E7-C1FD3BA0804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8CA-4897-83E7-C1FD3BA0804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8CA-4897-83E7-C1FD3BA08040}"/>
              </c:ext>
            </c:extLst>
          </c:dPt>
          <c:dLbls>
            <c:dLbl>
              <c:idx val="0"/>
              <c:layout>
                <c:manualLayout>
                  <c:x val="0.19489046465765064"/>
                  <c:y val="-0.106813812916640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rgbClr val="00B0F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5913026292"/>
                      <c:h val="0.1386322279257991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A8CA-4897-83E7-C1FD3BA08040}"/>
                </c:ext>
              </c:extLst>
            </c:dLbl>
            <c:dLbl>
              <c:idx val="1"/>
              <c:layout>
                <c:manualLayout>
                  <c:x val="-4.8624685993081979E-2"/>
                  <c:y val="0.1164178518941005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A8CA-4897-83E7-C1FD3BA08040}"/>
                </c:ext>
              </c:extLst>
            </c:dLbl>
            <c:dLbl>
              <c:idx val="2"/>
              <c:layout>
                <c:manualLayout>
                  <c:x val="-0.19238003863826234"/>
                  <c:y val="8.33047203662459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05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056338763575603"/>
                      <c:h val="0.2842467829745112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A8CA-4897-83E7-C1FD3BA08040}"/>
                </c:ext>
              </c:extLst>
            </c:dLbl>
            <c:dLbl>
              <c:idx val="3"/>
              <c:layout>
                <c:manualLayout>
                  <c:x val="-7.0854349415204673E-2"/>
                  <c:y val="-0.1470856533036377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A8CA-4897-83E7-C1FD3BA080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noAutofit/>
              </a:bodyPr>
              <a:lstStyle/>
              <a:p>
                <a:pPr>
                  <a:defRPr lang="zh-CN" sz="1050" b="1" i="0" u="none" strike="noStrike" kern="1200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PPT模板1!$A$192:$A$195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PPT模板1!$B$192:$B$195</c:f>
              <c:numCache>
                <c:formatCode>0.00%</c:formatCode>
                <c:ptCount val="4"/>
                <c:pt idx="0">
                  <c:v>0.2515681561171223</c:v>
                </c:pt>
                <c:pt idx="1">
                  <c:v>0.43989158341780948</c:v>
                </c:pt>
                <c:pt idx="2">
                  <c:v>0.20138716036920892</c:v>
                </c:pt>
                <c:pt idx="3">
                  <c:v>0.10715310009585928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CA-4897-83E7-C1FD3BA080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2019年4月二手车交易价格区间分布</a:t>
            </a:r>
          </a:p>
        </c:rich>
      </c:tx>
      <c:layout>
        <c:manualLayout>
          <c:xMode val="edge"/>
          <c:yMode val="edge"/>
          <c:x val="0.22114394910250931"/>
          <c:y val="1.4859749414312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FE1-4010-AFBA-37CD5D1422E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FE1-4010-AFBA-37CD5D1422E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FE1-4010-AFBA-37CD5D1422E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FE1-4010-AFBA-37CD5D1422E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FE1-4010-AFBA-37CD5D1422E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FE1-4010-AFBA-37CD5D1422E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FE1-4010-AFBA-37CD5D1422EE}"/>
              </c:ext>
            </c:extLst>
          </c:dPt>
          <c:dLbls>
            <c:dLbl>
              <c:idx val="0"/>
              <c:layout>
                <c:manualLayout>
                  <c:x val="0.10205200499429037"/>
                  <c:y val="-3.67636294629544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FE1-4010-AFBA-37CD5D1422EE}"/>
                </c:ext>
              </c:extLst>
            </c:dLbl>
            <c:dLbl>
              <c:idx val="1"/>
              <c:layout>
                <c:manualLayout>
                  <c:x val="0.13448524403132514"/>
                  <c:y val="6.617424843306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FE1-4010-AFBA-37CD5D1422EE}"/>
                </c:ext>
              </c:extLst>
            </c:dLbl>
            <c:dLbl>
              <c:idx val="2"/>
              <c:layout>
                <c:manualLayout>
                  <c:x val="-9.3554952369617597E-2"/>
                  <c:y val="4.7792512757214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FE1-4010-AFBA-37CD5D1422EE}"/>
                </c:ext>
              </c:extLst>
            </c:dLbl>
            <c:dLbl>
              <c:idx val="3"/>
              <c:layout>
                <c:manualLayout>
                  <c:x val="-8.7707767846516502E-2"/>
                  <c:y val="-3.3087124216532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FE1-4010-AFBA-37CD5D1422EE}"/>
                </c:ext>
              </c:extLst>
            </c:dLbl>
            <c:dLbl>
              <c:idx val="4"/>
              <c:layout>
                <c:manualLayout>
                  <c:x val="-8.4784175584965926E-2"/>
                  <c:y val="-5.1468859892384346E-2"/>
                </c:manualLayout>
              </c:layout>
              <c:tx>
                <c:rich>
                  <a:bodyPr/>
                  <a:lstStyle/>
                  <a:p>
                    <a:fld id="{47F1AEB1-3B7A-4A48-9B5C-E15F412D86C1}" type="VALUE">
                      <a:rPr lang="en-US" altLang="zh-CN" smtClean="0"/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FE1-4010-AFBA-37CD5D1422EE}"/>
                </c:ext>
              </c:extLst>
            </c:dLbl>
            <c:dLbl>
              <c:idx val="5"/>
              <c:layout>
                <c:manualLayout>
                  <c:x val="-4.9041994064877505E-2"/>
                  <c:y val="-7.7203289838576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FE1-4010-AFBA-37CD5D1422EE}"/>
                </c:ext>
              </c:extLst>
            </c:dLbl>
            <c:dLbl>
              <c:idx val="6"/>
              <c:layout>
                <c:manualLayout>
                  <c:x val="1.4617961307752746E-2"/>
                  <c:y val="-8.1969804163593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FE1-4010-AFBA-37CD5D1422E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PPT模板2!$B$68:$H$68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PPT模板2!$B$69:$H$69</c:f>
              <c:numCache>
                <c:formatCode>0.00%</c:formatCode>
                <c:ptCount val="7"/>
                <c:pt idx="0">
                  <c:v>0.36085268287598049</c:v>
                </c:pt>
                <c:pt idx="1">
                  <c:v>0.21653245771766608</c:v>
                </c:pt>
                <c:pt idx="2">
                  <c:v>0.16900772244373213</c:v>
                </c:pt>
                <c:pt idx="3">
                  <c:v>0.11171049088334679</c:v>
                </c:pt>
                <c:pt idx="4">
                  <c:v>4.5961135868101702E-2</c:v>
                </c:pt>
                <c:pt idx="5">
                  <c:v>7.7372110598597971E-2</c:v>
                </c:pt>
                <c:pt idx="6">
                  <c:v>1.8563399612574815E-2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FE1-4010-AFBA-37CD5D1422E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4615206392679587"/>
          <c:y val="0.50024721057315569"/>
          <c:w val="0.15384793607320413"/>
          <c:h val="0.440710258941592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</a:t>
            </a:r>
            <a:r>
              <a:rPr lang="en-US" altLang="zh-CN" sz="1200" b="1" i="0" u="none" strike="noStrike" kern="1200" spc="0" baseline="0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lang="en-US" altLang="zh-CN" sz="1200" b="1" i="0" u="none" strike="noStrike" kern="1200" spc="0" baseline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月二手车交易价格区间分布</a:t>
            </a:r>
          </a:p>
        </c:rich>
      </c:tx>
      <c:layout>
        <c:manualLayout>
          <c:xMode val="edge"/>
          <c:yMode val="edge"/>
          <c:x val="0.22114394910250931"/>
          <c:y val="1.48597494143123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3F0-4A9D-9291-CA7FA437A20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3F0-4A9D-9291-CA7FA437A20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3F0-4A9D-9291-CA7FA437A20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3F0-4A9D-9291-CA7FA437A20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3F0-4A9D-9291-CA7FA437A206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3F0-4A9D-9291-CA7FA437A206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3F0-4A9D-9291-CA7FA437A206}"/>
              </c:ext>
            </c:extLst>
          </c:dPt>
          <c:dLbls>
            <c:dLbl>
              <c:idx val="0"/>
              <c:layout>
                <c:manualLayout>
                  <c:x val="0.11980879547346843"/>
                  <c:y val="-3.67627491614621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3F0-4A9D-9291-CA7FA437A206}"/>
                </c:ext>
              </c:extLst>
            </c:dLbl>
            <c:dLbl>
              <c:idx val="1"/>
              <c:layout>
                <c:manualLayout>
                  <c:x val="0.13448524403132514"/>
                  <c:y val="6.6174248433065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3F0-4A9D-9291-CA7FA437A206}"/>
                </c:ext>
              </c:extLst>
            </c:dLbl>
            <c:dLbl>
              <c:idx val="2"/>
              <c:layout>
                <c:manualLayout>
                  <c:x val="-9.3554952369617597E-2"/>
                  <c:y val="4.77925127572140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3F0-4A9D-9291-CA7FA437A206}"/>
                </c:ext>
              </c:extLst>
            </c:dLbl>
            <c:dLbl>
              <c:idx val="3"/>
              <c:layout>
                <c:manualLayout>
                  <c:x val="-8.7707767846516502E-2"/>
                  <c:y val="-3.3087124216532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3F0-4A9D-9291-CA7FA437A206}"/>
                </c:ext>
              </c:extLst>
            </c:dLbl>
            <c:dLbl>
              <c:idx val="4"/>
              <c:layout>
                <c:manualLayout>
                  <c:x val="-8.4784175584965926E-2"/>
                  <c:y val="-5.146885989238434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4.60%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3F0-4A9D-9291-CA7FA437A206}"/>
                </c:ext>
              </c:extLst>
            </c:dLbl>
            <c:dLbl>
              <c:idx val="5"/>
              <c:layout>
                <c:manualLayout>
                  <c:x val="-4.9041994064877505E-2"/>
                  <c:y val="-7.7203289838576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3F0-4A9D-9291-CA7FA437A206}"/>
                </c:ext>
              </c:extLst>
            </c:dLbl>
            <c:dLbl>
              <c:idx val="6"/>
              <c:layout>
                <c:manualLayout>
                  <c:x val="1.4617961307752746E-2"/>
                  <c:y val="-8.19698041635934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3F0-4A9D-9291-CA7FA437A2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0.33657946443126924</c:v>
                </c:pt>
                <c:pt idx="1">
                  <c:v>0.22643694926597396</c:v>
                </c:pt>
                <c:pt idx="2">
                  <c:v>0.16918206076414213</c:v>
                </c:pt>
                <c:pt idx="3">
                  <c:v>0.10973067121983028</c:v>
                </c:pt>
                <c:pt idx="4">
                  <c:v>4.4401925370445051E-2</c:v>
                </c:pt>
                <c:pt idx="5">
                  <c:v>8.7087834301452602E-2</c:v>
                </c:pt>
                <c:pt idx="6">
                  <c:v>2.6581094646886717E-2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3F0-4A9D-9291-CA7FA437A20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6035580933789113"/>
          <c:y val="4.9766726632742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PPT模板2!$A$2</c:f>
              <c:strCache>
                <c:ptCount val="1"/>
                <c:pt idx="0">
                  <c:v>（单位：万辆）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PPT模板2!$B$1:$C$1</c:f>
              <c:strCache>
                <c:ptCount val="2"/>
                <c:pt idx="0">
                  <c:v>2018年1-5月</c:v>
                </c:pt>
                <c:pt idx="1">
                  <c:v>2019年1-5月</c:v>
                </c:pt>
              </c:strCache>
            </c:strRef>
          </c:cat>
          <c:val>
            <c:numRef>
              <c:f>PPT模板2!$B$2:$C$2</c:f>
              <c:numCache>
                <c:formatCode>0.0</c:formatCode>
                <c:ptCount val="2"/>
                <c:pt idx="0">
                  <c:v>554.57560000000001</c:v>
                </c:pt>
                <c:pt idx="1">
                  <c:v>561.74670000000003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7E-4818-B1D4-DE91E5E3007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79845296"/>
        <c:axId val="679842672"/>
      </c:barChart>
      <c:catAx>
        <c:axId val="679845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2672"/>
        <c:crosses val="autoZero"/>
        <c:auto val="1"/>
        <c:lblAlgn val="ctr"/>
        <c:lblOffset val="100"/>
        <c:noMultiLvlLbl val="0"/>
      </c:catAx>
      <c:valAx>
        <c:axId val="679842672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984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8094553228441552"/>
          <c:y val="4.59983356290174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en-US" sz="1200" b="1" i="0" u="none" strike="noStrike" kern="1200" spc="0" baseline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6.4774199322809742E-2"/>
          <c:y val="0.16536796536796536"/>
          <c:w val="0.89970407888459392"/>
          <c:h val="0.73111156559975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PPT模板2!$I$2</c:f>
              <c:strCache>
                <c:ptCount val="1"/>
                <c:pt idx="0">
                  <c:v>（单位：亿元）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PPT模板2!$J$1:$K$1</c:f>
              <c:strCache>
                <c:ptCount val="2"/>
                <c:pt idx="0">
                  <c:v>2018年1-5月</c:v>
                </c:pt>
                <c:pt idx="1">
                  <c:v>2019年1-5月</c:v>
                </c:pt>
              </c:strCache>
            </c:strRef>
          </c:cat>
          <c:val>
            <c:numRef>
              <c:f>PPT模板2!$J$2:$K$2</c:f>
              <c:numCache>
                <c:formatCode>0</c:formatCode>
                <c:ptCount val="2"/>
                <c:pt idx="0" formatCode="0.0">
                  <c:v>3445.8282524178803</c:v>
                </c:pt>
                <c:pt idx="1">
                  <c:v>3553.0265432716251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C7-459D-94EE-D74F78FC6A6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88347848"/>
        <c:axId val="688340304"/>
      </c:barChart>
      <c:catAx>
        <c:axId val="688347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0304"/>
        <c:crosses val="autoZero"/>
        <c:auto val="1"/>
        <c:lblAlgn val="ctr"/>
        <c:lblOffset val="100"/>
        <c:noMultiLvlLbl val="0"/>
      </c:catAx>
      <c:valAx>
        <c:axId val="68834030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8347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409108667476933E-2"/>
          <c:y val="0.10953830542871638"/>
          <c:w val="0.92082817374610015"/>
          <c:h val="0.7397229832572298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PPT模板1!$A$328</c:f>
              <c:strCache>
                <c:ptCount val="1"/>
                <c:pt idx="0">
                  <c:v>2018年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76124421874237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E28-4DF1-87B6-165D4594EBF4}"/>
                </c:ext>
              </c:extLst>
            </c:dLbl>
            <c:dLbl>
              <c:idx val="1"/>
              <c:layout>
                <c:manualLayout>
                  <c:x val="-1.3761244218742381E-2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E28-4DF1-87B6-165D4594EBF4}"/>
                </c:ext>
              </c:extLst>
            </c:dLbl>
            <c:dLbl>
              <c:idx val="2"/>
              <c:layout>
                <c:manualLayout>
                  <c:x val="-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E28-4DF1-87B6-165D4594EBF4}"/>
                </c:ext>
              </c:extLst>
            </c:dLbl>
            <c:dLbl>
              <c:idx val="3"/>
              <c:layout>
                <c:manualLayout>
                  <c:x val="-1.529027135415825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E28-4DF1-87B6-165D4594EBF4}"/>
                </c:ext>
              </c:extLst>
            </c:dLbl>
            <c:dLbl>
              <c:idx val="4"/>
              <c:layout>
                <c:manualLayout>
                  <c:x val="-1.681929848957402E-2"/>
                  <c:y val="-1.61098427194329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2766726443199956E-2"/>
                      <c:h val="4.82775240994419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8E28-4DF1-87B6-165D4594EBF4}"/>
                </c:ext>
              </c:extLst>
            </c:dLbl>
            <c:dLbl>
              <c:idx val="5"/>
              <c:layout>
                <c:manualLayout>
                  <c:x val="-4.5870814062474608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E28-4DF1-87B6-165D4594EBF4}"/>
                </c:ext>
              </c:extLst>
            </c:dLbl>
            <c:dLbl>
              <c:idx val="6"/>
              <c:layout>
                <c:manualLayout>
                  <c:x val="-7.6451356770792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E28-4DF1-87B6-165D4594EBF4}"/>
                </c:ext>
              </c:extLst>
            </c:dLbl>
            <c:dLbl>
              <c:idx val="7"/>
              <c:layout>
                <c:manualLayout>
                  <c:x val="-3.058054270831640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E28-4DF1-87B6-165D4594EBF4}"/>
                </c:ext>
              </c:extLst>
            </c:dLbl>
            <c:dLbl>
              <c:idx val="8"/>
              <c:layout>
                <c:manualLayout>
                  <c:x val="-7.645135677079101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E28-4DF1-87B6-165D4594EBF4}"/>
                </c:ext>
              </c:extLst>
            </c:dLbl>
            <c:dLbl>
              <c:idx val="9"/>
              <c:layout>
                <c:manualLayout>
                  <c:x val="-9.174162812495032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E28-4DF1-87B6-165D4594EB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PPT模板1!$B$328:$K$328</c:f>
              <c:numCache>
                <c:formatCode>0.00_);[Red]\(0.00\)</c:formatCode>
                <c:ptCount val="10"/>
                <c:pt idx="0">
                  <c:v>325.32909999999998</c:v>
                </c:pt>
                <c:pt idx="1">
                  <c:v>33.390700000000002</c:v>
                </c:pt>
                <c:pt idx="2">
                  <c:v>45.882599999999996</c:v>
                </c:pt>
                <c:pt idx="3">
                  <c:v>13.297800000000001</c:v>
                </c:pt>
                <c:pt idx="4">
                  <c:v>50.7059</c:v>
                </c:pt>
                <c:pt idx="5">
                  <c:v>59.435200000000002</c:v>
                </c:pt>
                <c:pt idx="6">
                  <c:v>14.482799999999999</c:v>
                </c:pt>
                <c:pt idx="7">
                  <c:v>1.18</c:v>
                </c:pt>
                <c:pt idx="8">
                  <c:v>3.2334999999999998</c:v>
                </c:pt>
                <c:pt idx="9">
                  <c:v>7.6379999999999999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E28-4DF1-87B6-165D4594EBF4}"/>
            </c:ext>
          </c:extLst>
        </c:ser>
        <c:ser>
          <c:idx val="1"/>
          <c:order val="1"/>
          <c:tx>
            <c:strRef>
              <c:f>PPT模板1!$A$329</c:f>
              <c:strCache>
                <c:ptCount val="1"/>
                <c:pt idx="0">
                  <c:v>2019年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E28-4DF1-87B6-165D4594EBF4}"/>
                </c:ext>
              </c:extLst>
            </c:dLbl>
            <c:dLbl>
              <c:idx val="1"/>
              <c:layout>
                <c:manualLayout>
                  <c:x val="9.1741628124948921E-3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E28-4DF1-87B6-165D4594EBF4}"/>
                </c:ext>
              </c:extLst>
            </c:dLbl>
            <c:dLbl>
              <c:idx val="2"/>
              <c:layout>
                <c:manualLayout>
                  <c:x val="1.3761244218742381E-2"/>
                  <c:y val="-3.22171486555048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E28-4DF1-87B6-165D4594EBF4}"/>
                </c:ext>
              </c:extLst>
            </c:dLbl>
            <c:dLbl>
              <c:idx val="3"/>
              <c:layout>
                <c:manualLayout>
                  <c:x val="6.11610854166328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E28-4DF1-87B6-165D4594EBF4}"/>
                </c:ext>
              </c:extLst>
            </c:dLbl>
            <c:dLbl>
              <c:idx val="4"/>
              <c:layout>
                <c:manualLayout>
                  <c:x val="1.223221708332656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E28-4DF1-87B6-165D4594EBF4}"/>
                </c:ext>
              </c:extLst>
            </c:dLbl>
            <c:dLbl>
              <c:idx val="5"/>
              <c:layout>
                <c:manualLayout>
                  <c:x val="1.3761244218742381E-2"/>
                  <c:y val="-1.1812818044336358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8E28-4DF1-87B6-165D4594EBF4}"/>
                </c:ext>
              </c:extLst>
            </c:dLbl>
            <c:dLbl>
              <c:idx val="6"/>
              <c:layout>
                <c:manualLayout>
                  <c:x val="1.376124421874238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E28-4DF1-87B6-165D4594EBF4}"/>
                </c:ext>
              </c:extLst>
            </c:dLbl>
            <c:dLbl>
              <c:idx val="7"/>
              <c:layout>
                <c:manualLayout>
                  <c:x val="9.174162812494808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8E28-4DF1-87B6-165D4594EBF4}"/>
                </c:ext>
              </c:extLst>
            </c:dLbl>
            <c:dLbl>
              <c:idx val="8"/>
              <c:layout>
                <c:manualLayout>
                  <c:x val="4.58708140624734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8E28-4DF1-87B6-165D4594EBF4}"/>
                </c:ext>
              </c:extLst>
            </c:dLbl>
            <c:dLbl>
              <c:idx val="9"/>
              <c:layout>
                <c:manualLayout>
                  <c:x val="7.6451356770789883E-3"/>
                  <c:y val="-3.22171486555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8E28-4DF1-87B6-165D4594EBF4}"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dk1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PPT模板1!$B$327:$K$327</c:f>
              <c:strCache>
                <c:ptCount val="10"/>
                <c:pt idx="0">
                  <c:v>基本型</c:v>
                </c:pt>
                <c:pt idx="1">
                  <c:v>MPV</c:v>
                </c:pt>
                <c:pt idx="2">
                  <c:v>SUV</c:v>
                </c:pt>
                <c:pt idx="3">
                  <c:v>交叉型</c:v>
                </c:pt>
                <c:pt idx="4">
                  <c:v>货车</c:v>
                </c:pt>
                <c:pt idx="5">
                  <c:v>客车</c:v>
                </c:pt>
                <c:pt idx="6">
                  <c:v>其它车</c:v>
                </c:pt>
                <c:pt idx="7">
                  <c:v>低速载货</c:v>
                </c:pt>
                <c:pt idx="8">
                  <c:v>挂车</c:v>
                </c:pt>
                <c:pt idx="9">
                  <c:v>摩托车</c:v>
                </c:pt>
              </c:strCache>
            </c:strRef>
          </c:cat>
          <c:val>
            <c:numRef>
              <c:f>PPT模板1!$B$329:$K$329</c:f>
              <c:numCache>
                <c:formatCode>0.00_);[Red]\(0.00\)</c:formatCode>
                <c:ptCount val="10"/>
                <c:pt idx="0">
                  <c:v>328.33670000000001</c:v>
                </c:pt>
                <c:pt idx="1">
                  <c:v>35.854100000000003</c:v>
                </c:pt>
                <c:pt idx="2">
                  <c:v>45.653500000000001</c:v>
                </c:pt>
                <c:pt idx="3">
                  <c:v>13.216200000000001</c:v>
                </c:pt>
                <c:pt idx="4">
                  <c:v>57.451900000000002</c:v>
                </c:pt>
                <c:pt idx="5">
                  <c:v>58.223999999999997</c:v>
                </c:pt>
                <c:pt idx="6">
                  <c:v>9.1128999999999998</c:v>
                </c:pt>
                <c:pt idx="7">
                  <c:v>1.0588</c:v>
                </c:pt>
                <c:pt idx="8">
                  <c:v>4.7918000000000003</c:v>
                </c:pt>
                <c:pt idx="9">
                  <c:v>8.0497999999999994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8E28-4DF1-87B6-165D4594EBF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25595944"/>
        <c:axId val="925596336"/>
      </c:barChart>
      <c:lineChart>
        <c:grouping val="standar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5596728"/>
        <c:axId val="1121851024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PPT模板1!$A$330</c15:sqref>
                        </c15:formulaRef>
                      </c:ext>
                    </c:extLst>
                    <c:strCache>
                      <c:ptCount val="1"/>
                      <c:pt idx="0">
                        <c:v>同比增长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altLang="en-US" sz="900" b="0" i="0" u="none" strike="noStrike" kern="1200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PPT模板1!$B$327:$K$327</c15:sqref>
                        </c15:formulaRef>
                      </c:ext>
                    </c:extLst>
                    <c:strCache>
                      <c:ptCount val="10"/>
                      <c:pt idx="0">
                        <c:v>基本型</c:v>
                      </c:pt>
                      <c:pt idx="1">
                        <c:v>MPV</c:v>
                      </c:pt>
                      <c:pt idx="2">
                        <c:v>SUV</c:v>
                      </c:pt>
                      <c:pt idx="3">
                        <c:v>交叉型</c:v>
                      </c:pt>
                      <c:pt idx="4">
                        <c:v>货车</c:v>
                      </c:pt>
                      <c:pt idx="5">
                        <c:v>客车</c:v>
                      </c:pt>
                      <c:pt idx="6">
                        <c:v>其它车</c:v>
                      </c:pt>
                      <c:pt idx="7">
                        <c:v>低速载货</c:v>
                      </c:pt>
                      <c:pt idx="8">
                        <c:v>挂车</c:v>
                      </c:pt>
                      <c:pt idx="9">
                        <c:v>摩托车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PPT模板1!$B$330:$K$330</c15:sqref>
                        </c15:formulaRef>
                      </c:ext>
                    </c:extLst>
                    <c:numCache>
                      <c:formatCode>0.00_ </c:formatCode>
                      <c:ptCount val="10"/>
                      <c:pt idx="0">
                        <c:v>0.92447924271146509</c:v>
                      </c:pt>
                      <c:pt idx="1">
                        <c:v>7.3775033167918007</c:v>
                      </c:pt>
                      <c:pt idx="2">
                        <c:v>-0.49931782418606496</c:v>
                      </c:pt>
                      <c:pt idx="3">
                        <c:v>-0.61363533817623883</c:v>
                      </c:pt>
                      <c:pt idx="4">
                        <c:v>13.304171703884563</c:v>
                      </c:pt>
                      <c:pt idx="5">
                        <c:v>-2.0378496244649722</c:v>
                      </c:pt>
                      <c:pt idx="6">
                        <c:v>-37.077775015880903</c:v>
                      </c:pt>
                      <c:pt idx="7">
                        <c:v>-10.271186440677965</c:v>
                      </c:pt>
                      <c:pt idx="8">
                        <c:v>48.192361218493907</c:v>
                      </c:pt>
                      <c:pt idx="9">
                        <c:v>5.3914637339617633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16-8E28-4DF1-87B6-165D4594EBF4}"/>
                  </c:ext>
                </c:extLst>
              </c15:ser>
            </c15:filteredLineSeries>
          </c:ext>
        </c:extLst>
      </c:lineChart>
      <c:catAx>
        <c:axId val="925595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alt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6336"/>
        <c:crosses val="autoZero"/>
        <c:auto val="1"/>
        <c:lblAlgn val="ctr"/>
        <c:lblOffset val="100"/>
        <c:noMultiLvlLbl val="0"/>
      </c:catAx>
      <c:valAx>
        <c:axId val="925596336"/>
        <c:scaling>
          <c:orientation val="minMax"/>
          <c:max val="400"/>
          <c:min val="0"/>
        </c:scaling>
        <c:delete val="0"/>
        <c:axPos val="l"/>
        <c:numFmt formatCode="0.00_);[Red]\(0.0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zh-CN" altLang="en-US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5595944"/>
        <c:crossesAt val="1"/>
        <c:crossBetween val="between"/>
        <c:majorUnit val="50"/>
      </c:valAx>
      <c:catAx>
        <c:axId val="9255967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21851024"/>
        <c:crossesAt val="0"/>
        <c:auto val="1"/>
        <c:lblAlgn val="ctr"/>
        <c:lblOffset val="100"/>
        <c:noMultiLvlLbl val="0"/>
      </c:catAx>
      <c:valAx>
        <c:axId val="1121851024"/>
        <c:scaling>
          <c:orientation val="minMax"/>
          <c:max val="0.5"/>
          <c:min val="-0.5"/>
        </c:scaling>
        <c:delete val="1"/>
        <c:axPos val="r"/>
        <c:numFmt formatCode="0%" sourceLinked="0"/>
        <c:majorTickMark val="out"/>
        <c:minorTickMark val="none"/>
        <c:tickLblPos val="nextTo"/>
        <c:crossAx val="9255967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>
        <a:defRPr lang="zh-CN" altLang="en-US" sz="900" b="0" i="0" u="none" strike="noStrike" kern="1200" baseline="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0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/>
            <a:t>17.86%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11.38</a:t>
          </a:r>
          <a:r>
            <a:rPr lang="en-US" altLang="zh-CN" sz="1000" b="1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en-US" altLang="zh-CN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/>
            <a:t>7.59%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8.71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/>
            <a:t>8.26%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35D09808-0A85-4DED-804C-5C91BC41222B}" type="presOf" srcId="{FA7A06C3-9B9C-4943-9C10-D72171014D24}" destId="{F94370AD-19E2-4F6B-AB85-F32D3A5B7B9E}" srcOrd="0" destOrd="0" presId="urn:microsoft.com/office/officeart/2005/8/layout/radial2"/>
    <dgm:cxn modelId="{32808F0B-723A-43F1-99F9-ADF39D11B7DB}" type="presOf" srcId="{40B4B4EE-A958-4F10-94EA-6CFD1E6A3083}" destId="{C8F01A94-E7AE-452D-BB84-DE60C745A4C3}" srcOrd="0" destOrd="0" presId="urn:microsoft.com/office/officeart/2005/8/layout/radial2"/>
    <dgm:cxn modelId="{F641920B-2C69-49BA-8CE3-2DB5AE6DD982}" type="presOf" srcId="{FE09E9A6-00DF-4088-9A07-18E3CFC6CF2C}" destId="{CC3A8EB3-DFAF-417F-9F88-2376FB398B20}" srcOrd="0" destOrd="0" presId="urn:microsoft.com/office/officeart/2005/8/layout/radial2"/>
    <dgm:cxn modelId="{5E987116-9006-4719-A53C-C18606217573}" type="presOf" srcId="{CF56CEFD-AC68-4391-B387-EE89D3A868CB}" destId="{1D012BB2-BF79-4510-99E7-066A01BAA56A}" srcOrd="0" destOrd="0" presId="urn:microsoft.com/office/officeart/2005/8/layout/radial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F47021E-E6D6-4ADC-B234-E99CF5C8598B}" type="presOf" srcId="{2D6DDA0A-4726-48BD-BFCC-6388F6BF2BA1}" destId="{DFBBBBC3-2F5D-4A60-A5D9-97C06A6DD83D}" srcOrd="0" destOrd="0" presId="urn:microsoft.com/office/officeart/2005/8/layout/radial2"/>
    <dgm:cxn modelId="{54B5D925-60A2-4C9B-949B-5B62C9A5EBA1}" type="presOf" srcId="{720E01A6-D50D-45FE-A3FA-3DCC4AFE2A92}" destId="{EA72C591-9724-4095-A831-C421826EF975}" srcOrd="0" destOrd="0" presId="urn:microsoft.com/office/officeart/2005/8/layout/radial2"/>
    <dgm:cxn modelId="{11D1A329-7D39-49EF-B8C4-98B93C85E792}" type="presOf" srcId="{4C16F304-B896-4F90-9C5F-AB4170A2464C}" destId="{865E54A3-B4BE-4468-AC89-EB577B209FA0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DC5635F-8A6E-4876-8084-7437C7977FE1}" type="presOf" srcId="{CECA4B9B-7F5E-4A1C-BD1A-B7D7CD76A37A}" destId="{9F3E85D6-EFCB-4E2C-8A6C-B78AE30C68C3}" srcOrd="0" destOrd="0" presId="urn:microsoft.com/office/officeart/2005/8/layout/radial2"/>
    <dgm:cxn modelId="{7EFE5E62-B582-4394-AE63-7EEE6E0CF114}" type="presOf" srcId="{399FD7A3-8AEE-43C9-8685-6BCCA332708C}" destId="{9668CE02-015F-4977-AFE0-6ADCE0C919A6}" srcOrd="0" destOrd="0" presId="urn:microsoft.com/office/officeart/2005/8/layout/radial2"/>
    <dgm:cxn modelId="{2C0BCB4D-E74E-4E86-9661-FAD08CD15747}" type="presOf" srcId="{E6B0BFC0-ABA5-485D-9A40-6C582F797830}" destId="{44AEB474-3337-4AF1-8599-92D9CCED5CCD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B81A973-1C07-440C-9871-31F796115980}" type="presOf" srcId="{B17D9A84-EB33-4C6E-851D-F77693D395E2}" destId="{014A86A1-B467-4CA1-9D8A-6362EC1901EF}" srcOrd="0" destOrd="0" presId="urn:microsoft.com/office/officeart/2005/8/layout/radial2"/>
    <dgm:cxn modelId="{F081C378-626C-4DA3-ADAF-FFB64C51D12A}" type="presOf" srcId="{777522B5-7191-4146-B6CE-E04273D13619}" destId="{EFD51B71-7277-4837-90FA-1CDDF8C0C07D}" srcOrd="0" destOrd="0" presId="urn:microsoft.com/office/officeart/2005/8/layout/radial2"/>
    <dgm:cxn modelId="{DF416096-F033-4C1A-8E83-CA9315587141}" type="presOf" srcId="{E8F5A92F-C113-40C3-8F95-DF0C142652C4}" destId="{974AEE05-33D4-402B-91DC-C916ECC79DE6}" srcOrd="0" destOrd="0" presId="urn:microsoft.com/office/officeart/2005/8/layout/radial2"/>
    <dgm:cxn modelId="{4776E59B-C3E2-452D-84CE-62BEF27BE068}" type="presOf" srcId="{8DED6D8A-C292-490C-8B34-2C205393EE13}" destId="{35526D56-E768-4819-9216-C4E927743A2B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CF4C21A3-C947-4099-854B-F62E7C449F6B}" type="presOf" srcId="{B0A14D98-A3A8-4B16-8BE6-73948ACA260E}" destId="{8C9211B4-E3C9-41A5-BAF6-85AA8DC56757}" srcOrd="0" destOrd="0" presId="urn:microsoft.com/office/officeart/2005/8/layout/radial2"/>
    <dgm:cxn modelId="{563EA4AB-8293-430D-A885-8A3AF408DC60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F3F9E850-64C3-4B33-8910-C6B1821B02DF}" type="presParOf" srcId="{F94370AD-19E2-4F6B-AB85-F32D3A5B7B9E}" destId="{A8FB2808-AAFC-4D97-887F-3779979975C0}" srcOrd="0" destOrd="0" presId="urn:microsoft.com/office/officeart/2005/8/layout/radial2"/>
    <dgm:cxn modelId="{8206CDDC-D61E-438A-B5DA-F4DB8C914F6C}" type="presParOf" srcId="{A8FB2808-AAFC-4D97-887F-3779979975C0}" destId="{7D0277BF-C964-4D22-B5BB-6D99C40C7E15}" srcOrd="0" destOrd="0" presId="urn:microsoft.com/office/officeart/2005/8/layout/radial2"/>
    <dgm:cxn modelId="{B3D7859E-E161-487E-AE96-C532E2C54BAA}" type="presParOf" srcId="{7D0277BF-C964-4D22-B5BB-6D99C40C7E15}" destId="{520D7201-8E13-49D1-919D-64B90E0B16FD}" srcOrd="0" destOrd="0" presId="urn:microsoft.com/office/officeart/2005/8/layout/radial2"/>
    <dgm:cxn modelId="{25D9A22D-7009-4FB1-B0A8-B9CA9F231276}" type="presParOf" srcId="{7D0277BF-C964-4D22-B5BB-6D99C40C7E15}" destId="{98AE5B4B-2C6D-4C36-83DF-7C3182B7D292}" srcOrd="1" destOrd="0" presId="urn:microsoft.com/office/officeart/2005/8/layout/radial2"/>
    <dgm:cxn modelId="{BAB06F1C-CCD9-4F77-9A84-4A9344554F0A}" type="presParOf" srcId="{A8FB2808-AAFC-4D97-887F-3779979975C0}" destId="{EA72C591-9724-4095-A831-C421826EF975}" srcOrd="1" destOrd="0" presId="urn:microsoft.com/office/officeart/2005/8/layout/radial2"/>
    <dgm:cxn modelId="{F0762220-C2B7-454E-B479-8C4C81F8B521}" type="presParOf" srcId="{A8FB2808-AAFC-4D97-887F-3779979975C0}" destId="{9651C876-0FDB-4BF8-B58C-457C507BEB0B}" srcOrd="2" destOrd="0" presId="urn:microsoft.com/office/officeart/2005/8/layout/radial2"/>
    <dgm:cxn modelId="{1631DD80-E4F5-4062-B7DA-845AD4E37E36}" type="presParOf" srcId="{9651C876-0FDB-4BF8-B58C-457C507BEB0B}" destId="{EFD51B71-7277-4837-90FA-1CDDF8C0C07D}" srcOrd="0" destOrd="0" presId="urn:microsoft.com/office/officeart/2005/8/layout/radial2"/>
    <dgm:cxn modelId="{A6FB0048-6C33-481C-AA13-3FE9DD07385D}" type="presParOf" srcId="{9651C876-0FDB-4BF8-B58C-457C507BEB0B}" destId="{974AEE05-33D4-402B-91DC-C916ECC79DE6}" srcOrd="1" destOrd="0" presId="urn:microsoft.com/office/officeart/2005/8/layout/radial2"/>
    <dgm:cxn modelId="{E124C005-2863-4FDB-BF66-ABDBE5567C5F}" type="presParOf" srcId="{A8FB2808-AAFC-4D97-887F-3779979975C0}" destId="{DFBBBBC3-2F5D-4A60-A5D9-97C06A6DD83D}" srcOrd="3" destOrd="0" presId="urn:microsoft.com/office/officeart/2005/8/layout/radial2"/>
    <dgm:cxn modelId="{2DB583B2-7098-41E4-8971-B21B84DA28C6}" type="presParOf" srcId="{A8FB2808-AAFC-4D97-887F-3779979975C0}" destId="{0365C081-EBAD-4733-AD59-EEC65E712488}" srcOrd="4" destOrd="0" presId="urn:microsoft.com/office/officeart/2005/8/layout/radial2"/>
    <dgm:cxn modelId="{2353E77D-16D4-45EC-AA04-F78AE2AD9CF3}" type="presParOf" srcId="{0365C081-EBAD-4733-AD59-EEC65E712488}" destId="{865E54A3-B4BE-4468-AC89-EB577B209FA0}" srcOrd="0" destOrd="0" presId="urn:microsoft.com/office/officeart/2005/8/layout/radial2"/>
    <dgm:cxn modelId="{E6DBB123-FB04-4ECA-89AD-90B7C01868D2}" type="presParOf" srcId="{0365C081-EBAD-4733-AD59-EEC65E712488}" destId="{347D5E9F-899F-43C6-8450-965A38D33E10}" srcOrd="1" destOrd="0" presId="urn:microsoft.com/office/officeart/2005/8/layout/radial2"/>
    <dgm:cxn modelId="{B4DA9489-2530-413B-93C7-637794CDABE8}" type="presParOf" srcId="{A8FB2808-AAFC-4D97-887F-3779979975C0}" destId="{1D012BB2-BF79-4510-99E7-066A01BAA56A}" srcOrd="5" destOrd="0" presId="urn:microsoft.com/office/officeart/2005/8/layout/radial2"/>
    <dgm:cxn modelId="{036652CF-5037-41BA-90E1-3CF15497E5D3}" type="presParOf" srcId="{A8FB2808-AAFC-4D97-887F-3779979975C0}" destId="{AC8E1714-64B1-4EB0-AED0-2D4C844CC877}" srcOrd="6" destOrd="0" presId="urn:microsoft.com/office/officeart/2005/8/layout/radial2"/>
    <dgm:cxn modelId="{12745565-A953-4004-86F5-8E13DFDC777A}" type="presParOf" srcId="{AC8E1714-64B1-4EB0-AED0-2D4C844CC877}" destId="{CC3A8EB3-DFAF-417F-9F88-2376FB398B20}" srcOrd="0" destOrd="0" presId="urn:microsoft.com/office/officeart/2005/8/layout/radial2"/>
    <dgm:cxn modelId="{E287EC97-D7E1-4B15-A70E-3219985F1511}" type="presParOf" srcId="{AC8E1714-64B1-4EB0-AED0-2D4C844CC877}" destId="{44AEB474-3337-4AF1-8599-92D9CCED5CCD}" srcOrd="1" destOrd="0" presId="urn:microsoft.com/office/officeart/2005/8/layout/radial2"/>
    <dgm:cxn modelId="{FAE4E78F-A297-4E84-B7ED-928799E9BCF4}" type="presParOf" srcId="{A8FB2808-AAFC-4D97-887F-3779979975C0}" destId="{9F3E85D6-EFCB-4E2C-8A6C-B78AE30C68C3}" srcOrd="7" destOrd="0" presId="urn:microsoft.com/office/officeart/2005/8/layout/radial2"/>
    <dgm:cxn modelId="{5D83124D-BB81-435A-90C7-E44C23838304}" type="presParOf" srcId="{A8FB2808-AAFC-4D97-887F-3779979975C0}" destId="{6EB30C24-E0BC-46CC-A8CC-BD35E8D8F516}" srcOrd="8" destOrd="0" presId="urn:microsoft.com/office/officeart/2005/8/layout/radial2"/>
    <dgm:cxn modelId="{3075ECA3-F30A-4EB9-BC24-2F5F806E6691}" type="presParOf" srcId="{6EB30C24-E0BC-46CC-A8CC-BD35E8D8F516}" destId="{8C9211B4-E3C9-41A5-BAF6-85AA8DC56757}" srcOrd="0" destOrd="0" presId="urn:microsoft.com/office/officeart/2005/8/layout/radial2"/>
    <dgm:cxn modelId="{F1068629-43E9-4C0E-9020-D22A93F85427}" type="presParOf" srcId="{6EB30C24-E0BC-46CC-A8CC-BD35E8D8F516}" destId="{C8F01A94-E7AE-452D-BB84-DE60C745A4C3}" srcOrd="1" destOrd="0" presId="urn:microsoft.com/office/officeart/2005/8/layout/radial2"/>
    <dgm:cxn modelId="{B1D9D849-8D95-4BEE-AFD2-06CC12DF4D78}" type="presParOf" srcId="{A8FB2808-AAFC-4D97-887F-3779979975C0}" destId="{35526D56-E768-4819-9216-C4E927743A2B}" srcOrd="9" destOrd="0" presId="urn:microsoft.com/office/officeart/2005/8/layout/radial2"/>
    <dgm:cxn modelId="{2003B677-B54C-44E4-8BD2-D1264D4E10E5}" type="presParOf" srcId="{A8FB2808-AAFC-4D97-887F-3779979975C0}" destId="{449B1AEF-604E-4656-ACAF-2FA22576DCF6}" srcOrd="10" destOrd="0" presId="urn:microsoft.com/office/officeart/2005/8/layout/radial2"/>
    <dgm:cxn modelId="{2C8DD973-4BCC-400E-8787-3F85E4F8C17F}" type="presParOf" srcId="{449B1AEF-604E-4656-ACAF-2FA22576DCF6}" destId="{9668CE02-015F-4977-AFE0-6ADCE0C919A6}" srcOrd="0" destOrd="0" presId="urn:microsoft.com/office/officeart/2005/8/layout/radial2"/>
    <dgm:cxn modelId="{88C09080-87A8-47B1-8971-2A3EBC42728E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26.42%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15.09%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陕西</a:t>
          </a: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8.49%</a:t>
          </a:r>
          <a:endParaRPr lang="zh-CN" altLang="en-US" sz="1000" b="0" i="0" u="none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山东</a:t>
          </a: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12.26%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8.49</a:t>
          </a:r>
          <a:r>
            <a:rPr lang="en-US" altLang="zh-CN" sz="1000" b="0" i="0" u="none" dirty="0"/>
            <a:t>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09B833AE-C094-4B21-A806-67163D234277}" type="pres">
      <dgm:prSet presAssocID="{1E9A3BF0-30BA-40A8-ADAD-472A1F7D4A2B}" presName="Name25" presStyleLbl="parChTrans1D1" presStyleIdx="2" presStyleCnt="5"/>
      <dgm:spPr/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 custLinFactNeighborX="2336" custLinFactNeighborY="-5908">
        <dgm:presLayoutVars>
          <dgm:chMax val="1"/>
          <dgm:bulletEnabled val="1"/>
        </dgm:presLayoutVars>
      </dgm:prSet>
      <dgm:spPr/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64CAAF18-D596-4112-A511-3048C7A9BE1A}" type="presOf" srcId="{B0A14D98-A3A8-4B16-8BE6-73948ACA260E}" destId="{8C9211B4-E3C9-41A5-BAF6-85AA8DC56757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85652F29-135F-46CB-83F3-2BFD40DE0D28}" type="presOf" srcId="{DEC268B6-18D7-4F04-A4B5-65EC04A85F7E}" destId="{347D5E9F-899F-43C6-8450-965A38D33E10}" srcOrd="0" destOrd="0" presId="urn:microsoft.com/office/officeart/2005/8/layout/radial2#4"/>
    <dgm:cxn modelId="{2BD0272E-B2BF-481C-8A4A-12B14ED27E78}" type="presOf" srcId="{777522B5-7191-4146-B6CE-E04273D13619}" destId="{EFD51B71-7277-4837-90FA-1CDDF8C0C07D}" srcOrd="0" destOrd="0" presId="urn:microsoft.com/office/officeart/2005/8/layout/radial2#4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74B24B3E-8508-44F5-BBCC-7529B493E78B}" type="presOf" srcId="{399FD7A3-8AEE-43C9-8685-6BCCA332708C}" destId="{9668CE02-015F-4977-AFE0-6ADCE0C919A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4CC8E17A-E06C-481F-8011-42560E4199B0}" type="presOf" srcId="{B4FCC33B-9B0E-42E5-9030-219AE7AECC3D}" destId="{C8F01A94-E7AE-452D-BB84-DE60C745A4C3}" srcOrd="0" destOrd="0" presId="urn:microsoft.com/office/officeart/2005/8/layout/radial2#4"/>
    <dgm:cxn modelId="{DA202C7C-4063-4D34-B068-99C9253FA1D6}" type="presOf" srcId="{720E01A6-D50D-45FE-A3FA-3DCC4AFE2A92}" destId="{EA72C591-9724-4095-A831-C421826EF975}" srcOrd="0" destOrd="0" presId="urn:microsoft.com/office/officeart/2005/8/layout/radial2#4"/>
    <dgm:cxn modelId="{01778D7C-7DA8-432D-B575-79F3A54724D8}" type="presOf" srcId="{3A5DF808-D4AE-4737-90FD-7FF82484E3DE}" destId="{1B615263-8047-4425-A0CD-741EA4330FD7}" srcOrd="0" destOrd="0" presId="urn:microsoft.com/office/officeart/2005/8/layout/radial2#4"/>
    <dgm:cxn modelId="{4BD2DB83-E80F-4F30-9690-C30EB906E2B2}" type="presOf" srcId="{1E9A3BF0-30BA-40A8-ADAD-472A1F7D4A2B}" destId="{09B833AE-C094-4B21-A806-67163D234277}" srcOrd="0" destOrd="0" presId="urn:microsoft.com/office/officeart/2005/8/layout/radial2#4"/>
    <dgm:cxn modelId="{76702693-6596-4AB6-95BE-248C59F85BD9}" type="presOf" srcId="{FA7A06C3-9B9C-4943-9C10-D72171014D24}" destId="{F94370AD-19E2-4F6B-AB85-F32D3A5B7B9E}" srcOrd="0" destOrd="0" presId="urn:microsoft.com/office/officeart/2005/8/layout/radial2#4"/>
    <dgm:cxn modelId="{B1B9BB93-25DE-480E-8BA3-0115B229B34D}" type="presOf" srcId="{CECA4B9B-7F5E-4A1C-BD1A-B7D7CD76A37A}" destId="{9F3E85D6-EFCB-4E2C-8A6C-B78AE30C68C3}" srcOrd="0" destOrd="0" presId="urn:microsoft.com/office/officeart/2005/8/layout/radial2#4"/>
    <dgm:cxn modelId="{56C23D94-11FE-4CBB-8F03-52474A107CA6}" type="presOf" srcId="{2D6DDA0A-4726-48BD-BFCC-6388F6BF2BA1}" destId="{DFBBBBC3-2F5D-4A60-A5D9-97C06A6DD83D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88AB6A4-67F3-4080-B56F-59592E4F9491}" type="presOf" srcId="{60076AB2-60A6-4628-B292-7E84397FDED1}" destId="{7F101914-A9BF-4F11-AF53-59884DCB2029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BDD6F3C4-7A82-44C1-B473-2E58F7CF7352}" type="presOf" srcId="{8DED6D8A-C292-490C-8B34-2C205393EE13}" destId="{35526D56-E768-4819-9216-C4E927743A2B}" srcOrd="0" destOrd="0" presId="urn:microsoft.com/office/officeart/2005/8/layout/radial2#4"/>
    <dgm:cxn modelId="{90A800C6-4A0C-4311-912F-C6D62834CE79}" type="presOf" srcId="{4C16F304-B896-4F90-9C5F-AB4170A2464C}" destId="{865E54A3-B4BE-4468-AC89-EB577B209FA0}" srcOrd="0" destOrd="0" presId="urn:microsoft.com/office/officeart/2005/8/layout/radial2#4"/>
    <dgm:cxn modelId="{8A1E60EF-7CDE-463C-B78D-3F58FDC3BD8A}" type="presOf" srcId="{B17D9A84-EB33-4C6E-851D-F77693D395E2}" destId="{014A86A1-B467-4CA1-9D8A-6362EC1901EF}" srcOrd="0" destOrd="0" presId="urn:microsoft.com/office/officeart/2005/8/layout/radial2#4"/>
    <dgm:cxn modelId="{48955AF5-BA3A-4B43-B014-7E0DEC47502B}" type="presOf" srcId="{E8F5A92F-C113-40C3-8F95-DF0C142652C4}" destId="{974AEE05-33D4-402B-91DC-C916ECC79DE6}" srcOrd="0" destOrd="0" presId="urn:microsoft.com/office/officeart/2005/8/layout/radial2#4"/>
    <dgm:cxn modelId="{FC83171F-BD00-4267-BB49-A57DD5B11E78}" type="presParOf" srcId="{F94370AD-19E2-4F6B-AB85-F32D3A5B7B9E}" destId="{A8FB2808-AAFC-4D97-887F-3779979975C0}" srcOrd="0" destOrd="0" presId="urn:microsoft.com/office/officeart/2005/8/layout/radial2#4"/>
    <dgm:cxn modelId="{361538AD-03AE-43E3-9083-5525A292CE16}" type="presParOf" srcId="{A8FB2808-AAFC-4D97-887F-3779979975C0}" destId="{7D0277BF-C964-4D22-B5BB-6D99C40C7E15}" srcOrd="0" destOrd="0" presId="urn:microsoft.com/office/officeart/2005/8/layout/radial2#4"/>
    <dgm:cxn modelId="{7580C1E6-CF8F-4DB5-ACEE-8D97BC3D03F4}" type="presParOf" srcId="{7D0277BF-C964-4D22-B5BB-6D99C40C7E15}" destId="{520D7201-8E13-49D1-919D-64B90E0B16FD}" srcOrd="0" destOrd="0" presId="urn:microsoft.com/office/officeart/2005/8/layout/radial2#4"/>
    <dgm:cxn modelId="{3BA525A9-E350-4FD9-A9E8-DF5D7F3BD61B}" type="presParOf" srcId="{7D0277BF-C964-4D22-B5BB-6D99C40C7E15}" destId="{98AE5B4B-2C6D-4C36-83DF-7C3182B7D292}" srcOrd="1" destOrd="0" presId="urn:microsoft.com/office/officeart/2005/8/layout/radial2#4"/>
    <dgm:cxn modelId="{5F5A7851-201A-4E26-8AB6-3003C1AAD3F9}" type="presParOf" srcId="{A8FB2808-AAFC-4D97-887F-3779979975C0}" destId="{EA72C591-9724-4095-A831-C421826EF975}" srcOrd="1" destOrd="0" presId="urn:microsoft.com/office/officeart/2005/8/layout/radial2#4"/>
    <dgm:cxn modelId="{0AB4F031-7525-4FD4-97A8-6E6DC6F2ACBA}" type="presParOf" srcId="{A8FB2808-AAFC-4D97-887F-3779979975C0}" destId="{9651C876-0FDB-4BF8-B58C-457C507BEB0B}" srcOrd="2" destOrd="0" presId="urn:microsoft.com/office/officeart/2005/8/layout/radial2#4"/>
    <dgm:cxn modelId="{6F5C4716-9793-498C-A6D6-19D19AD469D0}" type="presParOf" srcId="{9651C876-0FDB-4BF8-B58C-457C507BEB0B}" destId="{EFD51B71-7277-4837-90FA-1CDDF8C0C07D}" srcOrd="0" destOrd="0" presId="urn:microsoft.com/office/officeart/2005/8/layout/radial2#4"/>
    <dgm:cxn modelId="{FD7E6132-F408-469F-BAD3-58DDBABD2C99}" type="presParOf" srcId="{9651C876-0FDB-4BF8-B58C-457C507BEB0B}" destId="{974AEE05-33D4-402B-91DC-C916ECC79DE6}" srcOrd="1" destOrd="0" presId="urn:microsoft.com/office/officeart/2005/8/layout/radial2#4"/>
    <dgm:cxn modelId="{FA37A589-19A6-4612-8B87-1BA600BCAFD0}" type="presParOf" srcId="{A8FB2808-AAFC-4D97-887F-3779979975C0}" destId="{DFBBBBC3-2F5D-4A60-A5D9-97C06A6DD83D}" srcOrd="3" destOrd="0" presId="urn:microsoft.com/office/officeart/2005/8/layout/radial2#4"/>
    <dgm:cxn modelId="{C90B806F-BBF1-44C9-8ED5-98108FD7D786}" type="presParOf" srcId="{A8FB2808-AAFC-4D97-887F-3779979975C0}" destId="{0365C081-EBAD-4733-AD59-EEC65E712488}" srcOrd="4" destOrd="0" presId="urn:microsoft.com/office/officeart/2005/8/layout/radial2#4"/>
    <dgm:cxn modelId="{39D1CFE6-0D4A-4D2C-A645-EA100B6138AB}" type="presParOf" srcId="{0365C081-EBAD-4733-AD59-EEC65E712488}" destId="{865E54A3-B4BE-4468-AC89-EB577B209FA0}" srcOrd="0" destOrd="0" presId="urn:microsoft.com/office/officeart/2005/8/layout/radial2#4"/>
    <dgm:cxn modelId="{7C82591F-87C6-4C38-B1C2-2CDBCBE04488}" type="presParOf" srcId="{0365C081-EBAD-4733-AD59-EEC65E712488}" destId="{347D5E9F-899F-43C6-8450-965A38D33E10}" srcOrd="1" destOrd="0" presId="urn:microsoft.com/office/officeart/2005/8/layout/radial2#4"/>
    <dgm:cxn modelId="{79ED0CF4-1002-4602-B71A-075EB6618994}" type="presParOf" srcId="{A8FB2808-AAFC-4D97-887F-3779979975C0}" destId="{09B833AE-C094-4B21-A806-67163D234277}" srcOrd="5" destOrd="0" presId="urn:microsoft.com/office/officeart/2005/8/layout/radial2#4"/>
    <dgm:cxn modelId="{3A6D818F-788C-497A-8C62-1FF5D8CCE2E8}" type="presParOf" srcId="{A8FB2808-AAFC-4D97-887F-3779979975C0}" destId="{493AF445-B26D-441D-8601-1C7EB166BA27}" srcOrd="6" destOrd="0" presId="urn:microsoft.com/office/officeart/2005/8/layout/radial2#4"/>
    <dgm:cxn modelId="{877EFE2A-0D0D-4DCA-858D-DE7A52587FF6}" type="presParOf" srcId="{493AF445-B26D-441D-8601-1C7EB166BA27}" destId="{1B615263-8047-4425-A0CD-741EA4330FD7}" srcOrd="0" destOrd="0" presId="urn:microsoft.com/office/officeart/2005/8/layout/radial2#4"/>
    <dgm:cxn modelId="{F6EB2246-4C53-45F4-8B3A-B00A52648C51}" type="presParOf" srcId="{493AF445-B26D-441D-8601-1C7EB166BA27}" destId="{7F101914-A9BF-4F11-AF53-59884DCB2029}" srcOrd="1" destOrd="0" presId="urn:microsoft.com/office/officeart/2005/8/layout/radial2#4"/>
    <dgm:cxn modelId="{3D6BDB22-D9D7-4282-8830-1E82855C7AFD}" type="presParOf" srcId="{A8FB2808-AAFC-4D97-887F-3779979975C0}" destId="{9F3E85D6-EFCB-4E2C-8A6C-B78AE30C68C3}" srcOrd="7" destOrd="0" presId="urn:microsoft.com/office/officeart/2005/8/layout/radial2#4"/>
    <dgm:cxn modelId="{CC908F3D-E226-48D1-8604-384098B9A62E}" type="presParOf" srcId="{A8FB2808-AAFC-4D97-887F-3779979975C0}" destId="{6EB30C24-E0BC-46CC-A8CC-BD35E8D8F516}" srcOrd="8" destOrd="0" presId="urn:microsoft.com/office/officeart/2005/8/layout/radial2#4"/>
    <dgm:cxn modelId="{3B95D397-535F-4070-B2E1-145F87B7C842}" type="presParOf" srcId="{6EB30C24-E0BC-46CC-A8CC-BD35E8D8F516}" destId="{8C9211B4-E3C9-41A5-BAF6-85AA8DC56757}" srcOrd="0" destOrd="0" presId="urn:microsoft.com/office/officeart/2005/8/layout/radial2#4"/>
    <dgm:cxn modelId="{38FEFB25-81EC-4406-A933-C3C220B74818}" type="presParOf" srcId="{6EB30C24-E0BC-46CC-A8CC-BD35E8D8F516}" destId="{C8F01A94-E7AE-452D-BB84-DE60C745A4C3}" srcOrd="1" destOrd="0" presId="urn:microsoft.com/office/officeart/2005/8/layout/radial2#4"/>
    <dgm:cxn modelId="{E8E24CFD-2F7A-485F-8BA7-0BE5F0A13C0D}" type="presParOf" srcId="{A8FB2808-AAFC-4D97-887F-3779979975C0}" destId="{35526D56-E768-4819-9216-C4E927743A2B}" srcOrd="9" destOrd="0" presId="urn:microsoft.com/office/officeart/2005/8/layout/radial2#4"/>
    <dgm:cxn modelId="{82481D6D-4AD6-4D7E-B7FD-1156D305E618}" type="presParOf" srcId="{A8FB2808-AAFC-4D97-887F-3779979975C0}" destId="{449B1AEF-604E-4656-ACAF-2FA22576DCF6}" srcOrd="10" destOrd="0" presId="urn:microsoft.com/office/officeart/2005/8/layout/radial2#4"/>
    <dgm:cxn modelId="{07E58837-BEA5-405C-BE6D-6DC7522B574E}" type="presParOf" srcId="{449B1AEF-604E-4656-ACAF-2FA22576DCF6}" destId="{9668CE02-015F-4977-AFE0-6ADCE0C919A6}" srcOrd="0" destOrd="0" presId="urn:microsoft.com/office/officeart/2005/8/layout/radial2#4"/>
    <dgm:cxn modelId="{987FD86D-C1AC-43DC-9C69-027F18A26C9B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36.87%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27.06%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>
              <a:latin typeface="微软雅黑" panose="020B0503020204020204" pitchFamily="34" charset="-122"/>
              <a:ea typeface="微软雅黑" panose="020B0503020204020204" pitchFamily="34" charset="-122"/>
            </a:rPr>
            <a:t>4.51%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b="0" i="0" u="none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5.13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5.04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</dgm:pt>
    <dgm:pt modelId="{EA72C591-9724-4095-A831-C421826EF975}" type="pres">
      <dgm:prSet presAssocID="{720E01A6-D50D-45FE-A3FA-3DCC4AFE2A92}" presName="Name25" presStyleLbl="parChTrans1D1" presStyleIdx="0" presStyleCnt="5"/>
      <dgm:spPr/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</dgm:pt>
    <dgm:pt modelId="{DFBBBBC3-2F5D-4A60-A5D9-97C06A6DD83D}" type="pres">
      <dgm:prSet presAssocID="{2D6DDA0A-4726-48BD-BFCC-6388F6BF2BA1}" presName="Name25" presStyleLbl="parChTrans1D1" presStyleIdx="1" presStyleCnt="5"/>
      <dgm:spPr/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</dgm:pt>
    <dgm:pt modelId="{1D012BB2-BF79-4510-99E7-066A01BAA56A}" type="pres">
      <dgm:prSet presAssocID="{CF56CEFD-AC68-4391-B387-EE89D3A868CB}" presName="Name25" presStyleLbl="parChTrans1D1" presStyleIdx="2" presStyleCnt="5"/>
      <dgm:spPr/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</dgm:pt>
    <dgm:pt modelId="{9F3E85D6-EFCB-4E2C-8A6C-B78AE30C68C3}" type="pres">
      <dgm:prSet presAssocID="{CECA4B9B-7F5E-4A1C-BD1A-B7D7CD76A37A}" presName="Name25" presStyleLbl="parChTrans1D1" presStyleIdx="3" presStyleCnt="5"/>
      <dgm:spPr/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</dgm:pt>
    <dgm:pt modelId="{35526D56-E768-4819-9216-C4E927743A2B}" type="pres">
      <dgm:prSet presAssocID="{8DED6D8A-C292-490C-8B34-2C205393EE13}" presName="Name25" presStyleLbl="parChTrans1D1" presStyleIdx="4" presStyleCnt="5"/>
      <dgm:spPr/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</dgm:pt>
  </dgm:ptLst>
  <dgm:cxnLst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857802C-8E9A-440B-84EB-B9CCB6C4800F}" type="presOf" srcId="{B17D9A84-EB33-4C6E-851D-F77693D395E2}" destId="{014A86A1-B467-4CA1-9D8A-6362EC1901EF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79966935-016A-4FDF-BFAC-BBD516B28A08}" type="presOf" srcId="{D0DEFF41-EC54-418F-9958-114B46853507}" destId="{C8F01A94-E7AE-452D-BB84-DE60C745A4C3}" srcOrd="0" destOrd="0" presId="urn:microsoft.com/office/officeart/2005/8/layout/radial2#5"/>
    <dgm:cxn modelId="{4C40A536-372D-480B-B63F-6C5485F528EE}" type="presOf" srcId="{FA7A06C3-9B9C-4943-9C10-D72171014D24}" destId="{F94370AD-19E2-4F6B-AB85-F32D3A5B7B9E}" srcOrd="0" destOrd="0" presId="urn:microsoft.com/office/officeart/2005/8/layout/radial2#5"/>
    <dgm:cxn modelId="{79BE5337-C87A-44BF-8D45-766FABFB401E}" type="presOf" srcId="{399FD7A3-8AEE-43C9-8685-6BCCA332708C}" destId="{9668CE02-015F-4977-AFE0-6ADCE0C919A6}" srcOrd="0" destOrd="0" presId="urn:microsoft.com/office/officeart/2005/8/layout/radial2#5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293035C-28B5-4407-9370-F2E65323B715}" type="presOf" srcId="{8006FCE2-3217-4390-B457-73E9912CA826}" destId="{44AEB474-3337-4AF1-8599-92D9CCED5CCD}" srcOrd="0" destOrd="0" presId="urn:microsoft.com/office/officeart/2005/8/layout/radial2#5"/>
    <dgm:cxn modelId="{0F42965D-EEDF-41BC-8172-9729E878EDDD}" type="presOf" srcId="{720E01A6-D50D-45FE-A3FA-3DCC4AFE2A92}" destId="{EA72C591-9724-4095-A831-C421826EF975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EF0B751-080D-423B-BC30-6DA8D9457A5F}" type="presOf" srcId="{CF56CEFD-AC68-4391-B387-EE89D3A868CB}" destId="{1D012BB2-BF79-4510-99E7-066A01BAA56A}" srcOrd="0" destOrd="0" presId="urn:microsoft.com/office/officeart/2005/8/layout/radial2#5"/>
    <dgm:cxn modelId="{C2E4AA54-9F87-44D0-9034-636AE13883C7}" type="presOf" srcId="{4C16F304-B896-4F90-9C5F-AB4170A2464C}" destId="{865E54A3-B4BE-4468-AC89-EB577B209FA0}" srcOrd="0" destOrd="0" presId="urn:microsoft.com/office/officeart/2005/8/layout/radial2#5"/>
    <dgm:cxn modelId="{8D8A8556-5EB2-4FB4-8E2C-57667ACEF4E2}" type="presOf" srcId="{777522B5-7191-4146-B6CE-E04273D13619}" destId="{EFD51B71-7277-4837-90FA-1CDDF8C0C07D}" srcOrd="0" destOrd="0" presId="urn:microsoft.com/office/officeart/2005/8/layout/radial2#5"/>
    <dgm:cxn modelId="{94BE1777-FC0B-48C4-AA21-7CD0AF6AD3AC}" type="presOf" srcId="{B0A14D98-A3A8-4B16-8BE6-73948ACA260E}" destId="{8C9211B4-E3C9-41A5-BAF6-85AA8DC56757}" srcOrd="0" destOrd="0" presId="urn:microsoft.com/office/officeart/2005/8/layout/radial2#5"/>
    <dgm:cxn modelId="{C3967E7A-82A0-46C1-8430-E441541F4616}" type="presOf" srcId="{DEC268B6-18D7-4F04-A4B5-65EC04A85F7E}" destId="{347D5E9F-899F-43C6-8450-965A38D33E10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309EEB7-5474-4118-9342-64968B6DE849}" type="presOf" srcId="{E8F5A92F-C113-40C3-8F95-DF0C142652C4}" destId="{974AEE05-33D4-402B-91DC-C916ECC79DE6}" srcOrd="0" destOrd="0" presId="urn:microsoft.com/office/officeart/2005/8/layout/radial2#5"/>
    <dgm:cxn modelId="{330AAAB9-784B-4F51-81DA-38F5BAF7903A}" type="presOf" srcId="{2D6DDA0A-4726-48BD-BFCC-6388F6BF2BA1}" destId="{DFBBBBC3-2F5D-4A60-A5D9-97C06A6DD83D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38BA36E5-22A0-4843-8C72-6386E9147A4B}" type="presOf" srcId="{8DED6D8A-C292-490C-8B34-2C205393EE13}" destId="{35526D56-E768-4819-9216-C4E927743A2B}" srcOrd="0" destOrd="0" presId="urn:microsoft.com/office/officeart/2005/8/layout/radial2#5"/>
    <dgm:cxn modelId="{B95B4FE5-E44E-44CD-A9D5-C855D7415AB8}" type="presOf" srcId="{FE09E9A6-00DF-4088-9A07-18E3CFC6CF2C}" destId="{CC3A8EB3-DFAF-417F-9F88-2376FB398B20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4E29B8FE-2D9F-4C6E-8F6A-7B21DFF2FCE7}" type="presOf" srcId="{CECA4B9B-7F5E-4A1C-BD1A-B7D7CD76A37A}" destId="{9F3E85D6-EFCB-4E2C-8A6C-B78AE30C68C3}" srcOrd="0" destOrd="0" presId="urn:microsoft.com/office/officeart/2005/8/layout/radial2#5"/>
    <dgm:cxn modelId="{EE0CCC85-C5AC-4536-A9A8-FD20F75C13A5}" type="presParOf" srcId="{F94370AD-19E2-4F6B-AB85-F32D3A5B7B9E}" destId="{A8FB2808-AAFC-4D97-887F-3779979975C0}" srcOrd="0" destOrd="0" presId="urn:microsoft.com/office/officeart/2005/8/layout/radial2#5"/>
    <dgm:cxn modelId="{F8DD89DB-4ADD-487F-96BF-971D110CF50A}" type="presParOf" srcId="{A8FB2808-AAFC-4D97-887F-3779979975C0}" destId="{7D0277BF-C964-4D22-B5BB-6D99C40C7E15}" srcOrd="0" destOrd="0" presId="urn:microsoft.com/office/officeart/2005/8/layout/radial2#5"/>
    <dgm:cxn modelId="{555B8881-4696-4B27-8148-1AF5C93B918A}" type="presParOf" srcId="{7D0277BF-C964-4D22-B5BB-6D99C40C7E15}" destId="{520D7201-8E13-49D1-919D-64B90E0B16FD}" srcOrd="0" destOrd="0" presId="urn:microsoft.com/office/officeart/2005/8/layout/radial2#5"/>
    <dgm:cxn modelId="{2EF15FE5-9E33-4C89-B639-A918C0B0BDAD}" type="presParOf" srcId="{7D0277BF-C964-4D22-B5BB-6D99C40C7E15}" destId="{98AE5B4B-2C6D-4C36-83DF-7C3182B7D292}" srcOrd="1" destOrd="0" presId="urn:microsoft.com/office/officeart/2005/8/layout/radial2#5"/>
    <dgm:cxn modelId="{FCD6B31D-851C-459C-8C84-46DE6A798323}" type="presParOf" srcId="{A8FB2808-AAFC-4D97-887F-3779979975C0}" destId="{EA72C591-9724-4095-A831-C421826EF975}" srcOrd="1" destOrd="0" presId="urn:microsoft.com/office/officeart/2005/8/layout/radial2#5"/>
    <dgm:cxn modelId="{ED4DBBA0-0360-444C-B0C1-90A9963945E4}" type="presParOf" srcId="{A8FB2808-AAFC-4D97-887F-3779979975C0}" destId="{9651C876-0FDB-4BF8-B58C-457C507BEB0B}" srcOrd="2" destOrd="0" presId="urn:microsoft.com/office/officeart/2005/8/layout/radial2#5"/>
    <dgm:cxn modelId="{FA04E968-9E19-43FA-BBE0-E8C77F247C90}" type="presParOf" srcId="{9651C876-0FDB-4BF8-B58C-457C507BEB0B}" destId="{EFD51B71-7277-4837-90FA-1CDDF8C0C07D}" srcOrd="0" destOrd="0" presId="urn:microsoft.com/office/officeart/2005/8/layout/radial2#5"/>
    <dgm:cxn modelId="{15B14A18-AD27-4B75-9F49-11538CC2B7EA}" type="presParOf" srcId="{9651C876-0FDB-4BF8-B58C-457C507BEB0B}" destId="{974AEE05-33D4-402B-91DC-C916ECC79DE6}" srcOrd="1" destOrd="0" presId="urn:microsoft.com/office/officeart/2005/8/layout/radial2#5"/>
    <dgm:cxn modelId="{55EAF509-CA75-4C41-9D2D-E796F38C943F}" type="presParOf" srcId="{A8FB2808-AAFC-4D97-887F-3779979975C0}" destId="{DFBBBBC3-2F5D-4A60-A5D9-97C06A6DD83D}" srcOrd="3" destOrd="0" presId="urn:microsoft.com/office/officeart/2005/8/layout/radial2#5"/>
    <dgm:cxn modelId="{4066EF44-EFAF-4C1F-8097-08A4BFE54ED9}" type="presParOf" srcId="{A8FB2808-AAFC-4D97-887F-3779979975C0}" destId="{0365C081-EBAD-4733-AD59-EEC65E712488}" srcOrd="4" destOrd="0" presId="urn:microsoft.com/office/officeart/2005/8/layout/radial2#5"/>
    <dgm:cxn modelId="{90967B2B-4519-4A8B-A894-0105C3CA88F9}" type="presParOf" srcId="{0365C081-EBAD-4733-AD59-EEC65E712488}" destId="{865E54A3-B4BE-4468-AC89-EB577B209FA0}" srcOrd="0" destOrd="0" presId="urn:microsoft.com/office/officeart/2005/8/layout/radial2#5"/>
    <dgm:cxn modelId="{046D39A2-8856-4242-B704-410AAE4D5054}" type="presParOf" srcId="{0365C081-EBAD-4733-AD59-EEC65E712488}" destId="{347D5E9F-899F-43C6-8450-965A38D33E10}" srcOrd="1" destOrd="0" presId="urn:microsoft.com/office/officeart/2005/8/layout/radial2#5"/>
    <dgm:cxn modelId="{2C8D7C6C-C610-40A0-9030-046CBA7E65EA}" type="presParOf" srcId="{A8FB2808-AAFC-4D97-887F-3779979975C0}" destId="{1D012BB2-BF79-4510-99E7-066A01BAA56A}" srcOrd="5" destOrd="0" presId="urn:microsoft.com/office/officeart/2005/8/layout/radial2#5"/>
    <dgm:cxn modelId="{80A35963-BD46-414B-9687-D81AF1CE1DC4}" type="presParOf" srcId="{A8FB2808-AAFC-4D97-887F-3779979975C0}" destId="{AC8E1714-64B1-4EB0-AED0-2D4C844CC877}" srcOrd="6" destOrd="0" presId="urn:microsoft.com/office/officeart/2005/8/layout/radial2#5"/>
    <dgm:cxn modelId="{96CCDE0D-50F4-4762-A48F-CF0230F7955B}" type="presParOf" srcId="{AC8E1714-64B1-4EB0-AED0-2D4C844CC877}" destId="{CC3A8EB3-DFAF-417F-9F88-2376FB398B20}" srcOrd="0" destOrd="0" presId="urn:microsoft.com/office/officeart/2005/8/layout/radial2#5"/>
    <dgm:cxn modelId="{257EB4B1-2F7D-4CD3-ACD0-C3F4D6E58ACE}" type="presParOf" srcId="{AC8E1714-64B1-4EB0-AED0-2D4C844CC877}" destId="{44AEB474-3337-4AF1-8599-92D9CCED5CCD}" srcOrd="1" destOrd="0" presId="urn:microsoft.com/office/officeart/2005/8/layout/radial2#5"/>
    <dgm:cxn modelId="{B792A6BC-37FC-4F3E-80AF-F871EADFF157}" type="presParOf" srcId="{A8FB2808-AAFC-4D97-887F-3779979975C0}" destId="{9F3E85D6-EFCB-4E2C-8A6C-B78AE30C68C3}" srcOrd="7" destOrd="0" presId="urn:microsoft.com/office/officeart/2005/8/layout/radial2#5"/>
    <dgm:cxn modelId="{0D86D7DC-C223-4897-9DB0-785F7BECB822}" type="presParOf" srcId="{A8FB2808-AAFC-4D97-887F-3779979975C0}" destId="{6EB30C24-E0BC-46CC-A8CC-BD35E8D8F516}" srcOrd="8" destOrd="0" presId="urn:microsoft.com/office/officeart/2005/8/layout/radial2#5"/>
    <dgm:cxn modelId="{324223C7-ED94-46B2-9771-F6CE541C69A5}" type="presParOf" srcId="{6EB30C24-E0BC-46CC-A8CC-BD35E8D8F516}" destId="{8C9211B4-E3C9-41A5-BAF6-85AA8DC56757}" srcOrd="0" destOrd="0" presId="urn:microsoft.com/office/officeart/2005/8/layout/radial2#5"/>
    <dgm:cxn modelId="{81C77D42-34A6-4A67-9ECB-DF1EBE1BD2EA}" type="presParOf" srcId="{6EB30C24-E0BC-46CC-A8CC-BD35E8D8F516}" destId="{C8F01A94-E7AE-452D-BB84-DE60C745A4C3}" srcOrd="1" destOrd="0" presId="urn:microsoft.com/office/officeart/2005/8/layout/radial2#5"/>
    <dgm:cxn modelId="{E3E3847B-1EFF-4017-AFA1-4407E30C5C47}" type="presParOf" srcId="{A8FB2808-AAFC-4D97-887F-3779979975C0}" destId="{35526D56-E768-4819-9216-C4E927743A2B}" srcOrd="9" destOrd="0" presId="urn:microsoft.com/office/officeart/2005/8/layout/radial2#5"/>
    <dgm:cxn modelId="{F8CFD510-EDDB-44FD-BFC4-E362D01B242B}" type="presParOf" srcId="{A8FB2808-AAFC-4D97-887F-3779979975C0}" destId="{449B1AEF-604E-4656-ACAF-2FA22576DCF6}" srcOrd="10" destOrd="0" presId="urn:microsoft.com/office/officeart/2005/8/layout/radial2#5"/>
    <dgm:cxn modelId="{DB609F1A-8F77-4358-8BDD-017B092B1382}" type="presParOf" srcId="{449B1AEF-604E-4656-ACAF-2FA22576DCF6}" destId="{9668CE02-015F-4977-AFE0-6ADCE0C919A6}" srcOrd="0" destOrd="0" presId="urn:microsoft.com/office/officeart/2005/8/layout/radial2#5"/>
    <dgm:cxn modelId="{F3170C9E-AB5E-431F-B28E-4011BB91FF0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841">
          <a:off x="1009233" y="1430167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48">
          <a:off x="1172248" y="1224857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05309" y="986429"/>
          <a:ext cx="529686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9686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52">
          <a:off x="1172248" y="748001"/>
          <a:ext cx="527877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27877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159">
          <a:off x="1009233" y="542690"/>
          <a:ext cx="588055" cy="30673"/>
        </a:xfrm>
        <a:custGeom>
          <a:avLst/>
          <a:gdLst/>
          <a:ahLst/>
          <a:cxnLst/>
          <a:rect l="0" t="0" r="0" b="0"/>
          <a:pathLst>
            <a:path>
              <a:moveTo>
                <a:pt x="0" y="15336"/>
              </a:moveTo>
              <a:lnTo>
                <a:pt x="588055" y="153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0787" y="716752"/>
          <a:ext cx="570026" cy="57002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91193" y="744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41280" y="50831"/>
        <a:ext cx="241841" cy="241841"/>
      </dsp:txXfrm>
    </dsp:sp>
    <dsp:sp modelId="{974AEE05-33D4-402B-91DC-C916ECC79DE6}">
      <dsp:nvSpPr>
        <dsp:cNvPr id="0" name=""/>
        <dsp:cNvSpPr/>
      </dsp:nvSpPr>
      <dsp:spPr>
        <a:xfrm>
          <a:off x="1767411" y="744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17.86%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744"/>
        <a:ext cx="513023" cy="342015"/>
      </dsp:txXfrm>
    </dsp:sp>
    <dsp:sp modelId="{865E54A3-B4BE-4468-AC89-EB577B209FA0}">
      <dsp:nvSpPr>
        <dsp:cNvPr id="0" name=""/>
        <dsp:cNvSpPr/>
      </dsp:nvSpPr>
      <dsp:spPr>
        <a:xfrm>
          <a:off x="1645645" y="3815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</a:p>
      </dsp:txBody>
      <dsp:txXfrm>
        <a:off x="1695732" y="431645"/>
        <a:ext cx="241841" cy="241841"/>
      </dsp:txXfrm>
    </dsp:sp>
    <dsp:sp modelId="{347D5E9F-899F-43C6-8450-965A38D33E10}">
      <dsp:nvSpPr>
        <dsp:cNvPr id="0" name=""/>
        <dsp:cNvSpPr/>
      </dsp:nvSpPr>
      <dsp:spPr>
        <a:xfrm>
          <a:off x="2021862" y="3815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Calibri"/>
              <a:ea typeface="宋体" panose="02010600030101010101" pitchFamily="2" charset="-122"/>
              <a:cs typeface="+mn-cs"/>
            </a:rPr>
            <a:t>11.38</a:t>
          </a:r>
          <a:r>
            <a:rPr lang="en-US" altLang="zh-CN" sz="1000" b="1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endParaRPr lang="zh-CN" altLang="en-US" sz="1000" b="1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381558"/>
        <a:ext cx="513023" cy="342015"/>
      </dsp:txXfrm>
    </dsp:sp>
    <dsp:sp modelId="{CC3A8EB3-DFAF-417F-9F88-2376FB398B20}">
      <dsp:nvSpPr>
        <dsp:cNvPr id="0" name=""/>
        <dsp:cNvSpPr/>
      </dsp:nvSpPr>
      <dsp:spPr>
        <a:xfrm>
          <a:off x="1734996" y="8307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</a:p>
      </dsp:txBody>
      <dsp:txXfrm>
        <a:off x="1785083" y="880845"/>
        <a:ext cx="241841" cy="241841"/>
      </dsp:txXfrm>
    </dsp:sp>
    <dsp:sp modelId="{44AEB474-3337-4AF1-8599-92D9CCED5CCD}">
      <dsp:nvSpPr>
        <dsp:cNvPr id="0" name=""/>
        <dsp:cNvSpPr/>
      </dsp:nvSpPr>
      <dsp:spPr>
        <a:xfrm>
          <a:off x="2111213" y="8307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8.71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1213" y="830758"/>
        <a:ext cx="513023" cy="342015"/>
      </dsp:txXfrm>
    </dsp:sp>
    <dsp:sp modelId="{8C9211B4-E3C9-41A5-BAF6-85AA8DC56757}">
      <dsp:nvSpPr>
        <dsp:cNvPr id="0" name=""/>
        <dsp:cNvSpPr/>
      </dsp:nvSpPr>
      <dsp:spPr>
        <a:xfrm>
          <a:off x="1645645" y="1279958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广东</a:t>
          </a:r>
        </a:p>
      </dsp:txBody>
      <dsp:txXfrm>
        <a:off x="1695732" y="1330045"/>
        <a:ext cx="241841" cy="241841"/>
      </dsp:txXfrm>
    </dsp:sp>
    <dsp:sp modelId="{C8F01A94-E7AE-452D-BB84-DE60C745A4C3}">
      <dsp:nvSpPr>
        <dsp:cNvPr id="0" name=""/>
        <dsp:cNvSpPr/>
      </dsp:nvSpPr>
      <dsp:spPr>
        <a:xfrm>
          <a:off x="2021862" y="1279958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8.26%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21862" y="1279958"/>
        <a:ext cx="513023" cy="342015"/>
      </dsp:txXfrm>
    </dsp:sp>
    <dsp:sp modelId="{9668CE02-015F-4977-AFE0-6ADCE0C919A6}">
      <dsp:nvSpPr>
        <dsp:cNvPr id="0" name=""/>
        <dsp:cNvSpPr/>
      </dsp:nvSpPr>
      <dsp:spPr>
        <a:xfrm>
          <a:off x="1391193" y="1660771"/>
          <a:ext cx="342015" cy="3420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en-US" altLang="zh-CN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41280" y="1710858"/>
        <a:ext cx="241841" cy="241841"/>
      </dsp:txXfrm>
    </dsp:sp>
    <dsp:sp modelId="{014A86A1-B467-4CA1-9D8A-6362EC1901EF}">
      <dsp:nvSpPr>
        <dsp:cNvPr id="0" name=""/>
        <dsp:cNvSpPr/>
      </dsp:nvSpPr>
      <dsp:spPr>
        <a:xfrm>
          <a:off x="1767411" y="1660771"/>
          <a:ext cx="513023" cy="3420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/>
            <a:t>7.59%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67411" y="1660771"/>
        <a:ext cx="513023" cy="3420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452">
          <a:off x="910428" y="1428802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40162">
          <a:off x="1073483" y="1223691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 rot="21523323">
          <a:off x="1106399" y="975007"/>
          <a:ext cx="536041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36041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59838">
          <a:off x="1073483" y="747189"/>
          <a:ext cx="526034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26034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548">
          <a:off x="910428" y="542078"/>
          <a:ext cx="586422" cy="32651"/>
        </a:xfrm>
        <a:custGeom>
          <a:avLst/>
          <a:gdLst/>
          <a:ahLst/>
          <a:cxnLst/>
          <a:rect l="0" t="0" r="0" b="0"/>
          <a:pathLst>
            <a:path>
              <a:moveTo>
                <a:pt x="0" y="16325"/>
              </a:moveTo>
              <a:lnTo>
                <a:pt x="586422" y="163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21397" y="716431"/>
          <a:ext cx="570668" cy="570668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290851" y="1324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</a:p>
      </dsp:txBody>
      <dsp:txXfrm>
        <a:off x="1340994" y="51467"/>
        <a:ext cx="242115" cy="242115"/>
      </dsp:txXfrm>
    </dsp:sp>
    <dsp:sp modelId="{974AEE05-33D4-402B-91DC-C916ECC79DE6}">
      <dsp:nvSpPr>
        <dsp:cNvPr id="0" name=""/>
        <dsp:cNvSpPr/>
      </dsp:nvSpPr>
      <dsp:spPr>
        <a:xfrm>
          <a:off x="1667492" y="1324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26.42%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667492" y="1324"/>
        <a:ext cx="513601" cy="342401"/>
      </dsp:txXfrm>
    </dsp:sp>
    <dsp:sp modelId="{865E54A3-B4BE-4468-AC89-EB577B209FA0}">
      <dsp:nvSpPr>
        <dsp:cNvPr id="0" name=""/>
        <dsp:cNvSpPr/>
      </dsp:nvSpPr>
      <dsp:spPr>
        <a:xfrm>
          <a:off x="1545065" y="381783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</a:p>
      </dsp:txBody>
      <dsp:txXfrm>
        <a:off x="1595208" y="431926"/>
        <a:ext cx="242115" cy="242115"/>
      </dsp:txXfrm>
    </dsp:sp>
    <dsp:sp modelId="{347D5E9F-899F-43C6-8450-965A38D33E10}">
      <dsp:nvSpPr>
        <dsp:cNvPr id="0" name=""/>
        <dsp:cNvSpPr/>
      </dsp:nvSpPr>
      <dsp:spPr>
        <a:xfrm>
          <a:off x="1921706" y="381783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15.09%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381783"/>
        <a:ext cx="513601" cy="342401"/>
      </dsp:txXfrm>
    </dsp:sp>
    <dsp:sp modelId="{1B615263-8047-4425-A0CD-741EA4330FD7}">
      <dsp:nvSpPr>
        <dsp:cNvPr id="0" name=""/>
        <dsp:cNvSpPr/>
      </dsp:nvSpPr>
      <dsp:spPr>
        <a:xfrm>
          <a:off x="1642332" y="810336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山东</a:t>
          </a:r>
        </a:p>
      </dsp:txBody>
      <dsp:txXfrm>
        <a:off x="1692475" y="860479"/>
        <a:ext cx="242115" cy="242115"/>
      </dsp:txXfrm>
    </dsp:sp>
    <dsp:sp modelId="{7F101914-A9BF-4F11-AF53-59884DCB2029}">
      <dsp:nvSpPr>
        <dsp:cNvPr id="0" name=""/>
        <dsp:cNvSpPr/>
      </dsp:nvSpPr>
      <dsp:spPr>
        <a:xfrm>
          <a:off x="2018973" y="810336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12.26%</a:t>
          </a:r>
          <a:endParaRPr lang="zh-CN" altLang="en-US" sz="1000" kern="1200" dirty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2018973" y="810336"/>
        <a:ext cx="513601" cy="342401"/>
      </dsp:txXfrm>
    </dsp:sp>
    <dsp:sp modelId="{8C9211B4-E3C9-41A5-BAF6-85AA8DC56757}">
      <dsp:nvSpPr>
        <dsp:cNvPr id="0" name=""/>
        <dsp:cNvSpPr/>
      </dsp:nvSpPr>
      <dsp:spPr>
        <a:xfrm>
          <a:off x="1545065" y="1279347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sp:txBody>
      <dsp:txXfrm>
        <a:off x="1595208" y="1329490"/>
        <a:ext cx="242115" cy="242115"/>
      </dsp:txXfrm>
    </dsp:sp>
    <dsp:sp modelId="{C8F01A94-E7AE-452D-BB84-DE60C745A4C3}">
      <dsp:nvSpPr>
        <dsp:cNvPr id="0" name=""/>
        <dsp:cNvSpPr/>
      </dsp:nvSpPr>
      <dsp:spPr>
        <a:xfrm>
          <a:off x="1921706" y="1279347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8.49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1706" y="1279347"/>
        <a:ext cx="513601" cy="342401"/>
      </dsp:txXfrm>
    </dsp:sp>
    <dsp:sp modelId="{9668CE02-015F-4977-AFE0-6ADCE0C919A6}">
      <dsp:nvSpPr>
        <dsp:cNvPr id="0" name=""/>
        <dsp:cNvSpPr/>
      </dsp:nvSpPr>
      <dsp:spPr>
        <a:xfrm>
          <a:off x="1290851" y="1659805"/>
          <a:ext cx="342401" cy="34240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陕西</a:t>
          </a:r>
        </a:p>
      </dsp:txBody>
      <dsp:txXfrm>
        <a:off x="1340994" y="1709948"/>
        <a:ext cx="242115" cy="242115"/>
      </dsp:txXfrm>
    </dsp:sp>
    <dsp:sp modelId="{014A86A1-B467-4CA1-9D8A-6362EC1901EF}">
      <dsp:nvSpPr>
        <dsp:cNvPr id="0" name=""/>
        <dsp:cNvSpPr/>
      </dsp:nvSpPr>
      <dsp:spPr>
        <a:xfrm>
          <a:off x="1667492" y="1659805"/>
          <a:ext cx="513601" cy="3424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8.49%</a:t>
          </a:r>
          <a:endParaRPr lang="zh-CN" altLang="en-US" sz="1000" b="0" i="0" u="none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>
        <a:off x="1667492" y="1659805"/>
        <a:ext cx="513601" cy="34240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1034">
          <a:off x="979221" y="1430021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899">
          <a:off x="1142428" y="1224654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75464" y="986121"/>
          <a:ext cx="528863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8863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101">
          <a:off x="1142428" y="747587"/>
          <a:ext cx="527035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27035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8966">
          <a:off x="979221" y="542220"/>
          <a:ext cx="587429" cy="31289"/>
        </a:xfrm>
        <a:custGeom>
          <a:avLst/>
          <a:gdLst/>
          <a:ahLst/>
          <a:cxnLst/>
          <a:rect l="0" t="0" r="0" b="0"/>
          <a:pathLst>
            <a:path>
              <a:moveTo>
                <a:pt x="0" y="15644"/>
              </a:moveTo>
              <a:lnTo>
                <a:pt x="587429" y="156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90055" y="716231"/>
          <a:ext cx="571069" cy="571069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360421" y="18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</a:p>
      </dsp:txBody>
      <dsp:txXfrm>
        <a:off x="1410600" y="50359"/>
        <a:ext cx="242283" cy="242283"/>
      </dsp:txXfrm>
    </dsp:sp>
    <dsp:sp modelId="{974AEE05-33D4-402B-91DC-C916ECC79DE6}">
      <dsp:nvSpPr>
        <dsp:cNvPr id="0" name=""/>
        <dsp:cNvSpPr/>
      </dsp:nvSpPr>
      <dsp:spPr>
        <a:xfrm>
          <a:off x="1737326" y="18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36.87%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80"/>
        <a:ext cx="513962" cy="342641"/>
      </dsp:txXfrm>
    </dsp:sp>
    <dsp:sp modelId="{865E54A3-B4BE-4468-AC89-EB577B209FA0}">
      <dsp:nvSpPr>
        <dsp:cNvPr id="0" name=""/>
        <dsp:cNvSpPr/>
      </dsp:nvSpPr>
      <dsp:spPr>
        <a:xfrm>
          <a:off x="1614949" y="381109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65128" y="431288"/>
        <a:ext cx="242283" cy="242283"/>
      </dsp:txXfrm>
    </dsp:sp>
    <dsp:sp modelId="{347D5E9F-899F-43C6-8450-965A38D33E10}">
      <dsp:nvSpPr>
        <dsp:cNvPr id="0" name=""/>
        <dsp:cNvSpPr/>
      </dsp:nvSpPr>
      <dsp:spPr>
        <a:xfrm>
          <a:off x="1991855" y="381109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27.06%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381109"/>
        <a:ext cx="513962" cy="342641"/>
      </dsp:txXfrm>
    </dsp:sp>
    <dsp:sp modelId="{CC3A8EB3-DFAF-417F-9F88-2376FB398B20}">
      <dsp:nvSpPr>
        <dsp:cNvPr id="0" name=""/>
        <dsp:cNvSpPr/>
      </dsp:nvSpPr>
      <dsp:spPr>
        <a:xfrm>
          <a:off x="1704328" y="830445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b="0" i="0" u="none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4507" y="880624"/>
        <a:ext cx="242283" cy="242283"/>
      </dsp:txXfrm>
    </dsp:sp>
    <dsp:sp modelId="{44AEB474-3337-4AF1-8599-92D9CCED5CCD}">
      <dsp:nvSpPr>
        <dsp:cNvPr id="0" name=""/>
        <dsp:cNvSpPr/>
      </dsp:nvSpPr>
      <dsp:spPr>
        <a:xfrm>
          <a:off x="2081233" y="830445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5.13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81233" y="830445"/>
        <a:ext cx="513962" cy="342641"/>
      </dsp:txXfrm>
    </dsp:sp>
    <dsp:sp modelId="{8C9211B4-E3C9-41A5-BAF6-85AA8DC56757}">
      <dsp:nvSpPr>
        <dsp:cNvPr id="0" name=""/>
        <dsp:cNvSpPr/>
      </dsp:nvSpPr>
      <dsp:spPr>
        <a:xfrm>
          <a:off x="1614949" y="1279781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</a:p>
      </dsp:txBody>
      <dsp:txXfrm>
        <a:off x="1665128" y="1329960"/>
        <a:ext cx="242283" cy="242283"/>
      </dsp:txXfrm>
    </dsp:sp>
    <dsp:sp modelId="{C8F01A94-E7AE-452D-BB84-DE60C745A4C3}">
      <dsp:nvSpPr>
        <dsp:cNvPr id="0" name=""/>
        <dsp:cNvSpPr/>
      </dsp:nvSpPr>
      <dsp:spPr>
        <a:xfrm>
          <a:off x="1991855" y="1279781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5.04</a:t>
          </a:r>
          <a:r>
            <a:rPr lang="en-US" altLang="zh-CN" sz="1000" b="0" i="0" u="none" kern="1200" dirty="0"/>
            <a:t>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91855" y="1279781"/>
        <a:ext cx="513962" cy="342641"/>
      </dsp:txXfrm>
    </dsp:sp>
    <dsp:sp modelId="{9668CE02-015F-4977-AFE0-6ADCE0C919A6}">
      <dsp:nvSpPr>
        <dsp:cNvPr id="0" name=""/>
        <dsp:cNvSpPr/>
      </dsp:nvSpPr>
      <dsp:spPr>
        <a:xfrm>
          <a:off x="1360421" y="1660710"/>
          <a:ext cx="342641" cy="34264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900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</a:p>
      </dsp:txBody>
      <dsp:txXfrm>
        <a:off x="1410600" y="1710889"/>
        <a:ext cx="242283" cy="242283"/>
      </dsp:txXfrm>
    </dsp:sp>
    <dsp:sp modelId="{014A86A1-B467-4CA1-9D8A-6362EC1901EF}">
      <dsp:nvSpPr>
        <dsp:cNvPr id="0" name=""/>
        <dsp:cNvSpPr/>
      </dsp:nvSpPr>
      <dsp:spPr>
        <a:xfrm>
          <a:off x="1737326" y="1660710"/>
          <a:ext cx="513962" cy="3426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CN" sz="1000" b="0" i="0" u="none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4.51%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37326" y="1660710"/>
        <a:ext cx="513962" cy="3426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0.44571</cdr:x>
      <cdr:y>0.39887</cdr:y>
    </cdr:from>
    <cdr:to>
      <cdr:x>0.55429</cdr:x>
      <cdr:y>0.60112</cdr:y>
    </cdr:to>
    <cdr:sp macro="" textlink="">
      <cdr:nvSpPr>
        <cdr:cNvPr id="2" name="箭头: 下 1">
          <a:extLst xmlns:a="http://schemas.openxmlformats.org/drawingml/2006/main">
            <a:ext uri="{FF2B5EF4-FFF2-40B4-BE49-F238E27FC236}">
              <a16:creationId xmlns:a16="http://schemas.microsoft.com/office/drawing/2014/main" id="{8C4D59CE-BF1A-4073-9DA4-ACA767217EBF}"/>
            </a:ext>
          </a:extLst>
        </cdr:cNvPr>
        <cdr:cNvSpPr/>
      </cdr:nvSpPr>
      <cdr:spPr>
        <a:xfrm xmlns:a="http://schemas.openxmlformats.org/drawingml/2006/main">
          <a:off x="3289991" y="1543738"/>
          <a:ext cx="801479" cy="782764"/>
        </a:xfrm>
        <a:prstGeom xmlns:a="http://schemas.openxmlformats.org/drawingml/2006/main" prst="downArrow">
          <a:avLst>
            <a:gd name="adj1" fmla="val 58696"/>
            <a:gd name="adj2" fmla="val 50000"/>
          </a:avLst>
        </a:prstGeom>
        <a:solidFill xmlns:a="http://schemas.openxmlformats.org/drawingml/2006/main">
          <a:schemeClr val="accent3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 altLang="zh-CN" sz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endParaRPr lang="en-US" altLang="zh-CN" sz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0.44976</cdr:x>
      <cdr:y>0.46339</cdr:y>
    </cdr:from>
    <cdr:to>
      <cdr:x>0.56467</cdr:x>
      <cdr:y>0.56269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CB0D808B-AA46-4BE0-939E-DD7B3AFD49CC}"/>
            </a:ext>
          </a:extLst>
        </cdr:cNvPr>
        <cdr:cNvSpPr txBox="1"/>
      </cdr:nvSpPr>
      <cdr:spPr>
        <a:xfrm xmlns:a="http://schemas.openxmlformats.org/drawingml/2006/main">
          <a:off x="3319920" y="1793443"/>
          <a:ext cx="848139" cy="3843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0.46589</cdr:x>
      <cdr:y>0.44864</cdr:y>
    </cdr:from>
    <cdr:to>
      <cdr:x>0.53411</cdr:x>
      <cdr:y>0.5</cdr:y>
    </cdr:to>
    <cdr:sp macro="" textlink="">
      <cdr:nvSpPr>
        <cdr:cNvPr id="4" name="文本框 3">
          <a:extLst xmlns:a="http://schemas.openxmlformats.org/drawingml/2006/main">
            <a:ext uri="{FF2B5EF4-FFF2-40B4-BE49-F238E27FC236}">
              <a16:creationId xmlns:a16="http://schemas.microsoft.com/office/drawing/2014/main" id="{9A4A1AEB-A33A-41F6-9EBE-AE95DC846595}"/>
            </a:ext>
          </a:extLst>
        </cdr:cNvPr>
        <cdr:cNvSpPr txBox="1"/>
      </cdr:nvSpPr>
      <cdr:spPr>
        <a:xfrm xmlns:a="http://schemas.openxmlformats.org/drawingml/2006/main">
          <a:off x="3438938" y="1736357"/>
          <a:ext cx="503583" cy="1987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3.29</a:t>
          </a:r>
          <a:r>
            <a:rPr lang="en-US" altLang="zh-CN" sz="1100" dirty="0">
              <a:solidFill>
                <a:schemeClr val="bg1"/>
              </a:solidFill>
            </a:rPr>
            <a:t>%</a:t>
          </a:r>
          <a:endParaRPr lang="zh-CN" altLang="en-US" sz="1100" dirty="0">
            <a:solidFill>
              <a:schemeClr val="bg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2018-2019</a:t>
          </a:r>
          <a:r>
            <a:rPr lang="zh-CN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0.3839</cdr:x>
      <cdr:y>0.26963</cdr:y>
    </cdr:from>
    <cdr:to>
      <cdr:x>0.6161</cdr:x>
      <cdr:y>0.5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DC607109-ABE4-42CE-8758-23D3CB1EF764}"/>
            </a:ext>
          </a:extLst>
        </cdr:cNvPr>
        <cdr:cNvSpPr/>
      </cdr:nvSpPr>
      <cdr:spPr>
        <a:xfrm xmlns:a="http://schemas.openxmlformats.org/drawingml/2006/main">
          <a:off x="1631720" y="913924"/>
          <a:ext cx="986939" cy="780851"/>
        </a:xfrm>
        <a:prstGeom xmlns:a="http://schemas.openxmlformats.org/drawingml/2006/main" prst="upArrow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0.5</cdr:x>
      <cdr:y>0.38895</cdr:y>
    </cdr:from>
    <cdr:to>
      <cdr:x>0.51076</cdr:x>
      <cdr:y>0.40243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BDA3F486-A548-4C22-8E38-93595CF90DF8}"/>
            </a:ext>
          </a:extLst>
        </cdr:cNvPr>
        <cdr:cNvSpPr txBox="1"/>
      </cdr:nvSpPr>
      <cdr:spPr>
        <a:xfrm xmlns:a="http://schemas.openxmlformats.org/drawingml/2006/main">
          <a:off x="2125190" y="1318353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0.39243</cdr:x>
      <cdr:y>0.36511</cdr:y>
    </cdr:from>
    <cdr:to>
      <cdr:x>0.60757</cdr:x>
      <cdr:y>0.63489</cdr:y>
    </cdr:to>
    <cdr:sp macro="" textlink="">
      <cdr:nvSpPr>
        <cdr:cNvPr id="7" name="文本框 6">
          <a:extLst xmlns:a="http://schemas.openxmlformats.org/drawingml/2006/main">
            <a:ext uri="{FF2B5EF4-FFF2-40B4-BE49-F238E27FC236}">
              <a16:creationId xmlns:a16="http://schemas.microsoft.com/office/drawing/2014/main" id="{DECC2F44-67D7-4B78-BC5C-68DEFF6BFA6F}"/>
            </a:ext>
          </a:extLst>
        </cdr:cNvPr>
        <cdr:cNvSpPr txBox="1"/>
      </cdr:nvSpPr>
      <cdr:spPr>
        <a:xfrm xmlns:a="http://schemas.openxmlformats.org/drawingml/2006/main">
          <a:off x="1667990" y="123757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0.4016</cdr:x>
      <cdr:y>0.24038</cdr:y>
    </cdr:from>
    <cdr:to>
      <cdr:x>0.60403</cdr:x>
      <cdr:y>0.34105</cdr:y>
    </cdr:to>
    <cdr:sp macro="" textlink="">
      <cdr:nvSpPr>
        <cdr:cNvPr id="8" name="文本框 7">
          <a:extLst xmlns:a="http://schemas.openxmlformats.org/drawingml/2006/main">
            <a:ext uri="{FF2B5EF4-FFF2-40B4-BE49-F238E27FC236}">
              <a16:creationId xmlns:a16="http://schemas.microsoft.com/office/drawing/2014/main" id="{E4752AB1-7721-4354-848F-3F72A7172281}"/>
            </a:ext>
          </a:extLst>
        </cdr:cNvPr>
        <cdr:cNvSpPr txBox="1"/>
      </cdr:nvSpPr>
      <cdr:spPr>
        <a:xfrm xmlns:a="http://schemas.openxmlformats.org/drawingml/2006/main">
          <a:off x="1706937" y="814771"/>
          <a:ext cx="860418" cy="3412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0.43608</cdr:x>
      <cdr:y>0.38015</cdr:y>
    </cdr:from>
    <cdr:to>
      <cdr:x>0.56392</cdr:x>
      <cdr:y>0.45834</cdr:y>
    </cdr:to>
    <cdr:sp macro="" textlink="">
      <cdr:nvSpPr>
        <cdr:cNvPr id="9" name="文本框 8">
          <a:extLst xmlns:a="http://schemas.openxmlformats.org/drawingml/2006/main">
            <a:ext uri="{FF2B5EF4-FFF2-40B4-BE49-F238E27FC236}">
              <a16:creationId xmlns:a16="http://schemas.microsoft.com/office/drawing/2014/main" id="{C4B031BE-298C-4F1A-8A07-D44E467BFBA1}"/>
            </a:ext>
          </a:extLst>
        </cdr:cNvPr>
        <cdr:cNvSpPr txBox="1"/>
      </cdr:nvSpPr>
      <cdr:spPr>
        <a:xfrm xmlns:a="http://schemas.openxmlformats.org/drawingml/2006/main">
          <a:off x="1853520" y="1288536"/>
          <a:ext cx="543339" cy="2650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1.29%</a:t>
          </a:r>
          <a:endParaRPr lang="zh-CN" altLang="en-US" sz="11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0.39893</cdr:x>
      <cdr:y>0.26963</cdr:y>
    </cdr:from>
    <cdr:to>
      <cdr:x>0.62278</cdr:x>
      <cdr:y>0.5</cdr:y>
    </cdr:to>
    <cdr:sp macro="" textlink="">
      <cdr:nvSpPr>
        <cdr:cNvPr id="3" name="箭头: 上 2">
          <a:extLst xmlns:a="http://schemas.openxmlformats.org/drawingml/2006/main">
            <a:ext uri="{FF2B5EF4-FFF2-40B4-BE49-F238E27FC236}">
              <a16:creationId xmlns:a16="http://schemas.microsoft.com/office/drawing/2014/main" id="{14E02BE9-A7F4-4881-BC77-8215304A3A45}"/>
            </a:ext>
          </a:extLst>
        </cdr:cNvPr>
        <cdr:cNvSpPr/>
      </cdr:nvSpPr>
      <cdr:spPr>
        <a:xfrm xmlns:a="http://schemas.openxmlformats.org/drawingml/2006/main">
          <a:off x="1758568" y="913924"/>
          <a:ext cx="986782" cy="780851"/>
        </a:xfrm>
        <a:prstGeom xmlns:a="http://schemas.openxmlformats.org/drawingml/2006/main" prst="upArrow">
          <a:avLst>
            <a:gd name="adj1" fmla="val 50000"/>
            <a:gd name="adj2" fmla="val 51219"/>
          </a:avLst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 altLang="zh-CN" sz="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0.44412</cdr:x>
      <cdr:y>0.37293</cdr:y>
    </cdr:from>
    <cdr:to>
      <cdr:x>0.57759</cdr:x>
      <cdr:y>0.43977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86D84A0C-6703-4816-8F7A-CF09CF1671E2}"/>
            </a:ext>
          </a:extLst>
        </cdr:cNvPr>
        <cdr:cNvSpPr txBox="1"/>
      </cdr:nvSpPr>
      <cdr:spPr>
        <a:xfrm xmlns:a="http://schemas.openxmlformats.org/drawingml/2006/main">
          <a:off x="1957761" y="1264079"/>
          <a:ext cx="588397" cy="2265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3.11%</a:t>
          </a:r>
          <a:endParaRPr lang="zh-CN" altLang="en-US" sz="11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0.25554</cdr:x>
      <cdr:y>0.03207</cdr:y>
    </cdr:from>
    <cdr:to>
      <cdr:x>0.68714</cdr:x>
      <cdr:y>0.11404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76EC8040-C4D9-46DE-92E9-AC9D04E12E85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2122489" y="126437"/>
          <a:ext cx="3584841" cy="323126"/>
        </a:xfrm>
        <a:prstGeom xmlns:a="http://schemas.openxmlformats.org/drawingml/2006/main" prst="rect">
          <a:avLst/>
        </a:prstGeom>
      </cdr:spPr>
    </cdr:pic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0.13947</cdr:x>
      <cdr:y>0.38436</cdr:y>
    </cdr:from>
    <cdr:to>
      <cdr:x>0.95148</cdr:x>
      <cdr:y>0.6601</cdr:y>
    </cdr:to>
    <cdr:sp macro="" textlink="">
      <cdr:nvSpPr>
        <cdr:cNvPr id="2" name="椭圆 1">
          <a:extLst xmlns:a="http://schemas.openxmlformats.org/drawingml/2006/main">
            <a:ext uri="{FF2B5EF4-FFF2-40B4-BE49-F238E27FC236}">
              <a16:creationId xmlns:a16="http://schemas.microsoft.com/office/drawing/2014/main" id="{F650B768-586A-4683-8CA5-0B59B5685100}"/>
            </a:ext>
          </a:extLst>
        </cdr:cNvPr>
        <cdr:cNvSpPr/>
      </cdr:nvSpPr>
      <cdr:spPr>
        <a:xfrm xmlns:a="http://schemas.openxmlformats.org/drawingml/2006/main">
          <a:off x="1200149" y="1495425"/>
          <a:ext cx="6987600" cy="10728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12700">
          <a:solidFill>
            <a:srgbClr val="FF0000"/>
          </a:solidFill>
          <a:prstDash val="lgDash"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0.27535</cdr:x>
      <cdr:y>0.43093</cdr:y>
    </cdr:from>
    <cdr:to>
      <cdr:x>0.54407</cdr:x>
      <cdr:y>0.72258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C29EB21-5116-4D05-AB62-18E0AADBAF76}"/>
            </a:ext>
          </a:extLst>
        </cdr:cNvPr>
        <cdr:cNvSpPr txBox="1"/>
      </cdr:nvSpPr>
      <cdr:spPr>
        <a:xfrm xmlns:a="http://schemas.openxmlformats.org/drawingml/2006/main">
          <a:off x="1131471" y="1428031"/>
          <a:ext cx="1104227" cy="9664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2019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 xmlns:a="http://schemas.openxmlformats.org/drawingml/2006/main"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 1-5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0.3004</cdr:x>
      <cdr:y>0.39575</cdr:y>
    </cdr:from>
    <cdr:to>
      <cdr:x>0.5252</cdr:x>
      <cdr:y>0.53725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62453" y="1100086"/>
          <a:ext cx="1019560" cy="393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marL="0" indent="0" algn="ctr"/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2018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年</a:t>
          </a:r>
          <a:endParaRPr lang="en-US" altLang="zh-CN" sz="2000" b="1" dirty="0">
            <a:solidFill>
              <a:schemeClr val="accent5">
                <a:lumMod val="60000"/>
                <a:lumOff val="4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 xmlns:a="http://schemas.openxmlformats.org/drawingml/2006/main">
          <a:pPr marL="0" indent="0" algn="ctr"/>
          <a:r>
            <a:rPr lang="en-US" altLang="zh-CN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1-5</a:t>
          </a:r>
          <a:r>
            <a:rPr lang="zh-CN" altLang="en-US" sz="2000" b="1" dirty="0">
              <a:solidFill>
                <a:schemeClr val="accent5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月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2019/7/1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299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2019/7/1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/>
              <a:t>单击添加署名或公司信息</a:t>
            </a:r>
          </a:p>
        </p:txBody>
      </p:sp>
    </p:spTree>
    <p:extLst>
      <p:ext uri="{BB962C8B-B14F-4D97-AF65-F5344CB8AC3E}">
        <p14:creationId xmlns:p14="http://schemas.microsoft.com/office/powerpoint/2010/main" val="1898445297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16688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88744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0265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510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462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9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2019/7/1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2019/7/1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8" r:id="rId7"/>
    <p:sldLayoutId id="2147483661" r:id="rId8"/>
    <p:sldLayoutId id="2147483663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95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7.xml"/><Relationship Id="rId4" Type="http://schemas.openxmlformats.org/officeDocument/2006/relationships/chart" Target="../charts/char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2019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A2DF96F-1114-4EEB-A483-3F73DAA9B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01" y="319772"/>
            <a:ext cx="7786420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2000" b="1" i="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83D1268-B4D4-49EB-9B3A-CF8C2CD2F23D}"/>
              </a:ext>
            </a:extLst>
          </p:cNvPr>
          <p:cNvSpPr/>
          <p:nvPr/>
        </p:nvSpPr>
        <p:spPr>
          <a:xfrm>
            <a:off x="669851" y="1010972"/>
            <a:ext cx="76129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全国二手车累计交易量为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561.7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1.29%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年，全国二手车累计交易金额为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3553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亿元，同比增长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3.11%</a:t>
            </a:r>
            <a:endParaRPr lang="zh-CN" altLang="en-US" sz="14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A477FE-0303-4396-A6D4-F40870BF143D}"/>
              </a:ext>
            </a:extLst>
          </p:cNvPr>
          <p:cNvSpPr txBox="1"/>
          <p:nvPr/>
        </p:nvSpPr>
        <p:spPr>
          <a:xfrm>
            <a:off x="669851" y="6113721"/>
            <a:ext cx="27174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年，同为累计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月份数据</a:t>
            </a:r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3578794"/>
              </p:ext>
            </p:extLst>
          </p:nvPr>
        </p:nvGraphicFramePr>
        <p:xfrm>
          <a:off x="259467" y="2272986"/>
          <a:ext cx="4250381" cy="338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4748827"/>
              </p:ext>
            </p:extLst>
          </p:nvPr>
        </p:nvGraphicFramePr>
        <p:xfrm>
          <a:off x="4476307" y="2272986"/>
          <a:ext cx="4408226" cy="3389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23978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37A71C-EBDA-44E6-AC03-5A3B44F0A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月各细分车型交易情况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9E118A63-9FFD-47E0-8148-0CAB303E7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0"/>
            <a:ext cx="8195310" cy="106182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328.34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0.92%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58.22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2.04%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57.45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13.3%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45.65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 35.85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万辆，同比上升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7.38%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；交叉型乘用车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13.22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7" name="内容占位符 7">
            <a:extLst>
              <a:ext uri="{FF2B5EF4-FFF2-40B4-BE49-F238E27FC236}">
                <a16:creationId xmlns:a16="http://schemas.microsoft.com/office/drawing/2014/main" id="{00000000-0008-0000-0000-000016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241702"/>
              </p:ext>
            </p:extLst>
          </p:nvPr>
        </p:nvGraphicFramePr>
        <p:xfrm>
          <a:off x="546465" y="2154140"/>
          <a:ext cx="8305935" cy="394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4621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1BA672C3-BF1F-4F77-9788-A222F3D6BD5B}"/>
              </a:ext>
            </a:extLst>
          </p:cNvPr>
          <p:cNvSpPr txBox="1"/>
          <p:nvPr/>
        </p:nvSpPr>
        <p:spPr bwMode="auto">
          <a:xfrm>
            <a:off x="230400" y="381600"/>
            <a:ext cx="5704285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kumimoji="1"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三、历年二手车车龄分布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37B99AF6-B7D8-43CC-A8B7-C019105C7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00" y="1130402"/>
            <a:ext cx="8430368" cy="7005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月，使用年限在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年的二手车交易量最多，占比为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43.72%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24.08%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21.52%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10.68%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000-00000F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3257066"/>
              </p:ext>
            </p:extLst>
          </p:nvPr>
        </p:nvGraphicFramePr>
        <p:xfrm>
          <a:off x="489244" y="2118978"/>
          <a:ext cx="8323200" cy="38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3756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四、二手车各级别轿车</a:t>
            </a:r>
            <a:r>
              <a:rPr lang="zh-CN" altLang="en-US" sz="2000" b="1" dirty="0">
                <a:solidFill>
                  <a:schemeClr val="tx1"/>
                </a:solidFill>
              </a:rPr>
              <a:t>销量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B4FE15-08AB-4A99-A213-E5FABC101677}"/>
              </a:ext>
            </a:extLst>
          </p:cNvPr>
          <p:cNvSpPr txBox="1"/>
          <p:nvPr/>
        </p:nvSpPr>
        <p:spPr>
          <a:xfrm>
            <a:off x="371475" y="1072567"/>
            <a:ext cx="8413154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月各级别轿车的整体销量来看，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级轿车仍旧是二手车市场中最热销的车型，平均占比为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21.9%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级轿车价格相对较高，二手车销量最低。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00000000-0008-0000-01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9899654"/>
              </p:ext>
            </p:extLst>
          </p:nvPr>
        </p:nvGraphicFramePr>
        <p:xfrm>
          <a:off x="371475" y="2042990"/>
          <a:ext cx="8510288" cy="4087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455604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AF11C01-DE0F-4DE7-9313-45A64FEEF6D4}"/>
              </a:ext>
            </a:extLst>
          </p:cNvPr>
          <p:cNvSpPr/>
          <p:nvPr/>
        </p:nvSpPr>
        <p:spPr>
          <a:xfrm>
            <a:off x="559468" y="929213"/>
            <a:ext cx="80250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月，二手乘用车国四排放占比最多为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50.72%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0.98%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。其次是国五的排放占比为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26.93%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，国一、国二排放占比分别为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6.11%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，环比分别上升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。国三排放占比为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0.02%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月，二手乘用车销量以国四排放标准为主，平均占比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51.71%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。其次是国五排放标准，平均占比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25.85%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，国三、国二排放标准车辆平均占比分别为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16.17%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6.14%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。国一排放的车辆占比仅为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0.12%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40B898E-AEF5-416A-A8B7-3B6820BD3B5D}"/>
              </a:ext>
            </a:extLst>
          </p:cNvPr>
          <p:cNvSpPr/>
          <p:nvPr/>
        </p:nvSpPr>
        <p:spPr>
          <a:xfrm>
            <a:off x="161818" y="381942"/>
            <a:ext cx="51796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年二手车乘用车排放标准销量分析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9BDC6E56-7A34-4E9E-963D-02103D4C8B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4955736"/>
              </p:ext>
            </p:extLst>
          </p:nvPr>
        </p:nvGraphicFramePr>
        <p:xfrm>
          <a:off x="830179" y="2642698"/>
          <a:ext cx="7483642" cy="3833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11620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196361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 dirty="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453886" y="1124627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月二手车销量城市占比分布：一线城市占比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12.24%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42.73%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18.38%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16.3%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0.33%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，五线城市占比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10.35%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较去年增长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0.85%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年二手车销量情况，一线城市正逐渐向二线城市转移，三线城市正逐渐向四五线城市转移。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4DDEAEA9-F4CA-4F2F-B47B-C6F46C8535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6310069"/>
              </p:ext>
            </p:extLst>
          </p:nvPr>
        </p:nvGraphicFramePr>
        <p:xfrm>
          <a:off x="556591" y="3014387"/>
          <a:ext cx="3892828" cy="3181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4D43AA0E-3364-4597-98E2-AAD3E41E4E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4325243"/>
              </p:ext>
            </p:extLst>
          </p:nvPr>
        </p:nvGraphicFramePr>
        <p:xfrm>
          <a:off x="4674706" y="3014387"/>
          <a:ext cx="4240695" cy="3181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91512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万元及以下价格区间的车辆下降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1.87%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万区间增长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4.01%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0.42%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0.21%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万区间以上下降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0.64%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万元价格区间与历史同期相比增幅最大。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5792927"/>
              </p:ext>
            </p:extLst>
          </p:nvPr>
        </p:nvGraphicFramePr>
        <p:xfrm>
          <a:off x="4570388" y="2995039"/>
          <a:ext cx="4109212" cy="3313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6B9BFF16-D468-43C6-92A4-65AD76B5A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15567685"/>
              </p:ext>
            </p:extLst>
          </p:nvPr>
        </p:nvGraphicFramePr>
        <p:xfrm>
          <a:off x="464400" y="2995039"/>
          <a:ext cx="4107600" cy="331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573917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674631E-2765-4FB3-B21D-1F432C15092E}"/>
              </a:ext>
            </a:extLst>
          </p:cNvPr>
          <p:cNvSpPr txBox="1"/>
          <p:nvPr/>
        </p:nvSpPr>
        <p:spPr>
          <a:xfrm>
            <a:off x="228600" y="381000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八、历年二手车交易均价趋势</a:t>
            </a:r>
          </a:p>
        </p:txBody>
      </p:sp>
      <p:graphicFrame>
        <p:nvGraphicFramePr>
          <p:cNvPr id="7" name="内容占位符 3">
            <a:extLst>
              <a:ext uri="{FF2B5EF4-FFF2-40B4-BE49-F238E27FC236}">
                <a16:creationId xmlns:a16="http://schemas.microsoft.com/office/drawing/2014/main" id="{00000000-0008-0000-0000-000018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646870"/>
              </p:ext>
            </p:extLst>
          </p:nvPr>
        </p:nvGraphicFramePr>
        <p:xfrm>
          <a:off x="462600" y="1835087"/>
          <a:ext cx="8218800" cy="42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196617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1-5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0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>
            <a:extLst>
              <a:ext uri="{FF2B5EF4-FFF2-40B4-BE49-F238E27FC236}">
                <a16:creationId xmlns:a16="http://schemas.microsoft.com/office/drawing/2014/main" id="{9034C7E7-DDA3-4136-9B25-A6EDCCCAA70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限迁解禁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跨区域流通逐渐通畅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349772-CF6D-44AE-A8AB-A3AAE861F348}"/>
              </a:ext>
            </a:extLst>
          </p:cNvPr>
          <p:cNvSpPr txBox="1"/>
          <p:nvPr/>
        </p:nvSpPr>
        <p:spPr>
          <a:xfrm>
            <a:off x="466725" y="1130302"/>
            <a:ext cx="8470900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随着全国各区域二手车流通的壁垒逐步消除，二手车全国自由流通越来越快捷，这一利好因素促使国内二手车交易在过去</a:t>
            </a: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年，转籍比例呈逐年上升去趋势。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1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6440516"/>
              </p:ext>
            </p:extLst>
          </p:nvPr>
        </p:nvGraphicFramePr>
        <p:xfrm>
          <a:off x="651627" y="2158460"/>
          <a:ext cx="8101096" cy="4223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90689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1-5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9388" y="433388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年外迁情况对比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172A5A-E54F-4F6A-B760-319ACD9CB050}"/>
              </a:ext>
            </a:extLst>
          </p:cNvPr>
          <p:cNvSpPr txBox="1"/>
          <p:nvPr/>
        </p:nvSpPr>
        <p:spPr>
          <a:xfrm>
            <a:off x="2728031" y="1414912"/>
            <a:ext cx="4070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年全国二手车交易转籍率比</a:t>
            </a:r>
          </a:p>
          <a:p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1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75668"/>
              </p:ext>
            </p:extLst>
          </p:nvPr>
        </p:nvGraphicFramePr>
        <p:xfrm>
          <a:off x="847421" y="2245524"/>
          <a:ext cx="7831555" cy="3982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3824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月省市转籍情况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183075"/>
            <a:ext cx="8559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月，全国的转籍比例为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28.62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，北京的转籍比例最高，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西藏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转籍率最低为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1.53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1400" dirty="0"/>
              <a:t>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月，全国转籍比例为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29.68%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，北京的转籍比例最高，贵州转籍率最低为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2.69%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713420"/>
              </p:ext>
            </p:extLst>
          </p:nvPr>
        </p:nvGraphicFramePr>
        <p:xfrm>
          <a:off x="1126435" y="2941983"/>
          <a:ext cx="3315398" cy="2724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9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423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58.10%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46.30%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38.91%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33.51%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6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甘肃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29.58%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08145" y="2457451"/>
            <a:ext cx="2610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流通活跃区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TOP5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581703"/>
              </p:ext>
            </p:extLst>
          </p:nvPr>
        </p:nvGraphicFramePr>
        <p:xfrm>
          <a:off x="4788568" y="2941983"/>
          <a:ext cx="3286175" cy="27301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8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97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55.47%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吉林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39.38%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38.84%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38.63%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078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36.41%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月流通活跃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112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月转籍车辆转入地分析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007544" y="1452258"/>
            <a:ext cx="3345025" cy="2003532"/>
            <a:chOff x="1429392" y="4061216"/>
            <a:chExt cx="3345025" cy="2003532"/>
          </a:xfrm>
          <a:solidFill>
            <a:schemeClr val="accent1">
              <a:lumMod val="40000"/>
              <a:lumOff val="60000"/>
            </a:schemeClr>
          </a:solidFill>
        </p:grpSpPr>
        <p:graphicFrame>
          <p:nvGraphicFramePr>
            <p:cNvPr id="63" name="图示 62"/>
            <p:cNvGraphicFramePr/>
            <p:nvPr/>
          </p:nvGraphicFramePr>
          <p:xfrm>
            <a:off x="1429392" y="4061216"/>
            <a:ext cx="3345025" cy="200353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25" name="浙江"/>
            <p:cNvSpPr>
              <a:spLocks/>
            </p:cNvSpPr>
            <p:nvPr/>
          </p:nvSpPr>
          <p:spPr bwMode="auto">
            <a:xfrm>
              <a:off x="1850920" y="4678955"/>
              <a:ext cx="703829" cy="714415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2147483646 w 1493"/>
                <a:gd name="T19" fmla="*/ 2147483646 h 1731"/>
                <a:gd name="T20" fmla="*/ 2147483646 w 1493"/>
                <a:gd name="T21" fmla="*/ 2147483646 h 1731"/>
                <a:gd name="T22" fmla="*/ 2147483646 w 1493"/>
                <a:gd name="T23" fmla="*/ 2147483646 h 1731"/>
                <a:gd name="T24" fmla="*/ 2147483646 w 1493"/>
                <a:gd name="T25" fmla="*/ 2147483646 h 1731"/>
                <a:gd name="T26" fmla="*/ 2147483646 w 1493"/>
                <a:gd name="T27" fmla="*/ 2147483646 h 1731"/>
                <a:gd name="T28" fmla="*/ 2147483646 w 1493"/>
                <a:gd name="T29" fmla="*/ 2147483646 h 1731"/>
                <a:gd name="T30" fmla="*/ 2147483646 w 1493"/>
                <a:gd name="T31" fmla="*/ 2147483646 h 1731"/>
                <a:gd name="T32" fmla="*/ 2147483646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2147483646 h 1731"/>
                <a:gd name="T44" fmla="*/ 2147483646 w 1493"/>
                <a:gd name="T45" fmla="*/ 2147483646 h 1731"/>
                <a:gd name="T46" fmla="*/ 2147483646 w 1493"/>
                <a:gd name="T47" fmla="*/ 2147483646 h 1731"/>
                <a:gd name="T48" fmla="*/ 2147483646 w 1493"/>
                <a:gd name="T49" fmla="*/ 2147483646 h 1731"/>
                <a:gd name="T50" fmla="*/ 2147483646 w 1493"/>
                <a:gd name="T51" fmla="*/ 2147483646 h 1731"/>
                <a:gd name="T52" fmla="*/ 2147483646 w 1493"/>
                <a:gd name="T53" fmla="*/ 2147483646 h 1731"/>
                <a:gd name="T54" fmla="*/ 2147483646 w 1493"/>
                <a:gd name="T55" fmla="*/ 2147483646 h 1731"/>
                <a:gd name="T56" fmla="*/ 2147483646 w 1493"/>
                <a:gd name="T57" fmla="*/ 2147483646 h 1731"/>
                <a:gd name="T58" fmla="*/ 2147483646 w 1493"/>
                <a:gd name="T59" fmla="*/ 2147483646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3175">
              <a:solidFill>
                <a:srgbClr val="80808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浙江</a:t>
              </a:r>
            </a:p>
          </p:txBody>
        </p:sp>
      </p:grpSp>
      <p:graphicFrame>
        <p:nvGraphicFramePr>
          <p:cNvPr id="107" name="图示 106"/>
          <p:cNvGraphicFramePr/>
          <p:nvPr>
            <p:extLst>
              <p:ext uri="{D42A27DB-BD31-4B8C-83A1-F6EECF244321}">
                <p14:modId xmlns:p14="http://schemas.microsoft.com/office/powerpoint/2010/main" val="1896448688"/>
              </p:ext>
            </p:extLst>
          </p:nvPr>
        </p:nvGraphicFramePr>
        <p:xfrm>
          <a:off x="5334760" y="3903151"/>
          <a:ext cx="3145975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340057" y="1412356"/>
            <a:ext cx="1514313" cy="2002927"/>
            <a:chOff x="2785193" y="3548673"/>
            <a:chExt cx="1514313" cy="2002927"/>
          </a:xfrm>
        </p:grpSpPr>
        <p:sp>
          <p:nvSpPr>
            <p:cNvPr id="66" name="任意多边形 65"/>
            <p:cNvSpPr/>
            <p:nvPr/>
          </p:nvSpPr>
          <p:spPr>
            <a:xfrm rot="3370477">
              <a:off x="2627607" y="4979797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" name="任意多边形 67"/>
            <p:cNvSpPr/>
            <p:nvPr/>
          </p:nvSpPr>
          <p:spPr>
            <a:xfrm rot="1739548">
              <a:off x="2785193" y="4775006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6" name="任意多边形 85"/>
            <p:cNvSpPr/>
            <p:nvPr/>
          </p:nvSpPr>
          <p:spPr>
            <a:xfrm>
              <a:off x="2819649" y="4536489"/>
              <a:ext cx="551807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8" name="任意多边形 87"/>
            <p:cNvSpPr/>
            <p:nvPr/>
          </p:nvSpPr>
          <p:spPr>
            <a:xfrm rot="19860452">
              <a:off x="2785193" y="4297971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9" name="任意多边形 88"/>
            <p:cNvSpPr/>
            <p:nvPr/>
          </p:nvSpPr>
          <p:spPr>
            <a:xfrm rot="18229523">
              <a:off x="2627607" y="4092021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任意多边形 96"/>
            <p:cNvSpPr/>
            <p:nvPr/>
          </p:nvSpPr>
          <p:spPr>
            <a:xfrm>
              <a:off x="3012941" y="354867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内蒙古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 97"/>
            <p:cNvSpPr/>
            <p:nvPr/>
          </p:nvSpPr>
          <p:spPr>
            <a:xfrm>
              <a:off x="3405578" y="354867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20.32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 98"/>
            <p:cNvSpPr/>
            <p:nvPr/>
          </p:nvSpPr>
          <p:spPr>
            <a:xfrm>
              <a:off x="3278282" y="3929601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marL="0" marR="0" lvl="0" indent="0" algn="ctr" defTabSz="4000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3670918" y="3929601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14.35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3371457" y="4378938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辽宁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3764093" y="4378938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13.78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3278282" y="482827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山西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3670918" y="482827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9.56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3012941" y="5209203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kumimoji="0" lang="zh-CN" alt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河北</a:t>
              </a:r>
            </a:p>
          </p:txBody>
        </p:sp>
        <p:sp>
          <p:nvSpPr>
            <p:cNvPr id="106" name="任意多边形 105"/>
            <p:cNvSpPr/>
            <p:nvPr/>
          </p:nvSpPr>
          <p:spPr>
            <a:xfrm>
              <a:off x="3405578" y="5209203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8.16</a:t>
              </a:r>
              <a:r>
                <a:rPr kumimoji="0" lang="en-US" altLang="zh-CN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503001" y="1412356"/>
            <a:ext cx="1985525" cy="2002927"/>
            <a:chOff x="2067937" y="3821156"/>
            <a:chExt cx="1985525" cy="2002927"/>
          </a:xfrm>
        </p:grpSpPr>
        <p:sp>
          <p:nvSpPr>
            <p:cNvPr id="109" name="任意多边形 108"/>
            <p:cNvSpPr/>
            <p:nvPr/>
          </p:nvSpPr>
          <p:spPr>
            <a:xfrm rot="3370477">
              <a:off x="2381563" y="5252280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任意多边形 109"/>
            <p:cNvSpPr/>
            <p:nvPr/>
          </p:nvSpPr>
          <p:spPr>
            <a:xfrm rot="1739548">
              <a:off x="2539149" y="5047489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1" name="任意多边形 110"/>
            <p:cNvSpPr/>
            <p:nvPr/>
          </p:nvSpPr>
          <p:spPr>
            <a:xfrm>
              <a:off x="2573605" y="4808972"/>
              <a:ext cx="551807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6760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任意多边形 111"/>
            <p:cNvSpPr/>
            <p:nvPr/>
          </p:nvSpPr>
          <p:spPr>
            <a:xfrm rot="19860452">
              <a:off x="2539149" y="4570454"/>
              <a:ext cx="549909" cy="272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04674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3" name="任意多边形 112"/>
            <p:cNvSpPr/>
            <p:nvPr/>
          </p:nvSpPr>
          <p:spPr>
            <a:xfrm rot="18229523">
              <a:off x="2381563" y="4364504"/>
              <a:ext cx="587804" cy="28455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5644"/>
                  </a:moveTo>
                  <a:lnTo>
                    <a:pt x="673798" y="1564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4" name="椭圆 113"/>
            <p:cNvSpPr/>
            <p:nvPr/>
          </p:nvSpPr>
          <p:spPr>
            <a:xfrm>
              <a:off x="2067937" y="4537288"/>
              <a:ext cx="594904" cy="57066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5" name="任意多边形 114"/>
            <p:cNvSpPr/>
            <p:nvPr/>
          </p:nvSpPr>
          <p:spPr>
            <a:xfrm>
              <a:off x="2766897" y="382115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3159534" y="382115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lang="en-US" altLang="zh-CN" sz="10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19.4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7" name="任意多边形 116"/>
            <p:cNvSpPr/>
            <p:nvPr/>
          </p:nvSpPr>
          <p:spPr>
            <a:xfrm>
              <a:off x="3032238" y="4202084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山东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8" name="任意多边形 117"/>
            <p:cNvSpPr/>
            <p:nvPr/>
          </p:nvSpPr>
          <p:spPr>
            <a:xfrm>
              <a:off x="3424874" y="4202084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18.97%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>
              <a:off x="3125413" y="4651421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安徽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0" name="任意多边形 119"/>
            <p:cNvSpPr/>
            <p:nvPr/>
          </p:nvSpPr>
          <p:spPr>
            <a:xfrm>
              <a:off x="3518049" y="4651421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12.06%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3032238" y="510075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江苏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2" name="任意多边形 121"/>
            <p:cNvSpPr/>
            <p:nvPr/>
          </p:nvSpPr>
          <p:spPr>
            <a:xfrm>
              <a:off x="3424874" y="510075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8.26%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3" name="任意多边形 122"/>
            <p:cNvSpPr/>
            <p:nvPr/>
          </p:nvSpPr>
          <p:spPr>
            <a:xfrm>
              <a:off x="2766897" y="5481686"/>
              <a:ext cx="356942" cy="342397"/>
            </a:xfrm>
            <a:custGeom>
              <a:avLst/>
              <a:gdLst>
                <a:gd name="connsiteX0" fmla="*/ 0 w 392489"/>
                <a:gd name="connsiteY0" fmla="*/ 196245 h 392489"/>
                <a:gd name="connsiteX1" fmla="*/ 196245 w 392489"/>
                <a:gd name="connsiteY1" fmla="*/ 0 h 392489"/>
                <a:gd name="connsiteX2" fmla="*/ 392490 w 392489"/>
                <a:gd name="connsiteY2" fmla="*/ 196245 h 392489"/>
                <a:gd name="connsiteX3" fmla="*/ 196245 w 392489"/>
                <a:gd name="connsiteY3" fmla="*/ 392490 h 392489"/>
                <a:gd name="connsiteX4" fmla="*/ 0 w 392489"/>
                <a:gd name="connsiteY4" fmla="*/ 196245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2489" h="392489">
                  <a:moveTo>
                    <a:pt x="0" y="196245"/>
                  </a:moveTo>
                  <a:cubicBezTo>
                    <a:pt x="0" y="87862"/>
                    <a:pt x="87862" y="0"/>
                    <a:pt x="196245" y="0"/>
                  </a:cubicBezTo>
                  <a:cubicBezTo>
                    <a:pt x="304628" y="0"/>
                    <a:pt x="392490" y="87862"/>
                    <a:pt x="392490" y="196245"/>
                  </a:cubicBezTo>
                  <a:cubicBezTo>
                    <a:pt x="392490" y="304628"/>
                    <a:pt x="304628" y="392490"/>
                    <a:pt x="196245" y="392490"/>
                  </a:cubicBezTo>
                  <a:cubicBezTo>
                    <a:pt x="87862" y="392490"/>
                    <a:pt x="0" y="304628"/>
                    <a:pt x="0" y="196245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3194" tIns="63194" rIns="63194" bIns="63194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zh-CN" altLang="en-US" sz="9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河南</a:t>
              </a:r>
              <a:endPara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>
              <a:off x="3159534" y="5481686"/>
              <a:ext cx="535413" cy="342397"/>
            </a:xfrm>
            <a:custGeom>
              <a:avLst/>
              <a:gdLst>
                <a:gd name="connsiteX0" fmla="*/ 0 w 588734"/>
                <a:gd name="connsiteY0" fmla="*/ 0 h 392489"/>
                <a:gd name="connsiteX1" fmla="*/ 588734 w 588734"/>
                <a:gd name="connsiteY1" fmla="*/ 0 h 392489"/>
                <a:gd name="connsiteX2" fmla="*/ 588734 w 588734"/>
                <a:gd name="connsiteY2" fmla="*/ 392489 h 392489"/>
                <a:gd name="connsiteX3" fmla="*/ 0 w 588734"/>
                <a:gd name="connsiteY3" fmla="*/ 392489 h 392489"/>
                <a:gd name="connsiteX4" fmla="*/ 0 w 588734"/>
                <a:gd name="connsiteY4" fmla="*/ 0 h 392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8734" h="392489">
                  <a:moveTo>
                    <a:pt x="0" y="0"/>
                  </a:moveTo>
                  <a:lnTo>
                    <a:pt x="588734" y="0"/>
                  </a:lnTo>
                  <a:lnTo>
                    <a:pt x="588734" y="392489"/>
                  </a:lnTo>
                  <a:lnTo>
                    <a:pt x="0" y="39248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57150" marR="0" lvl="1" indent="-57150" algn="l" defTabSz="4445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6.37%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aphicFrame>
        <p:nvGraphicFramePr>
          <p:cNvPr id="128" name="图示 127"/>
          <p:cNvGraphicFramePr/>
          <p:nvPr>
            <p:extLst>
              <p:ext uri="{D42A27DB-BD31-4B8C-83A1-F6EECF244321}">
                <p14:modId xmlns:p14="http://schemas.microsoft.com/office/powerpoint/2010/main" val="2241305892"/>
              </p:ext>
            </p:extLst>
          </p:nvPr>
        </p:nvGraphicFramePr>
        <p:xfrm>
          <a:off x="1211744" y="3993323"/>
          <a:ext cx="3285252" cy="2003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52" name="北京">
            <a:extLst>
              <a:ext uri="{FF2B5EF4-FFF2-40B4-BE49-F238E27FC236}">
                <a16:creationId xmlns:a16="http://schemas.microsoft.com/office/drawing/2014/main" id="{00000000-0008-0000-0000-000079040000}"/>
              </a:ext>
            </a:extLst>
          </p:cNvPr>
          <p:cNvSpPr/>
          <p:nvPr/>
        </p:nvSpPr>
        <p:spPr>
          <a:xfrm>
            <a:off x="615541" y="1982957"/>
            <a:ext cx="685060" cy="729227"/>
          </a:xfrm>
          <a:custGeom>
            <a:avLst/>
            <a:gdLst>
              <a:gd name="T0" fmla="*/ 265 w 636"/>
              <a:gd name="T1" fmla="*/ 650 h 711"/>
              <a:gd name="T2" fmla="*/ 282 w 636"/>
              <a:gd name="T3" fmla="*/ 694 h 711"/>
              <a:gd name="T4" fmla="*/ 304 w 636"/>
              <a:gd name="T5" fmla="*/ 711 h 711"/>
              <a:gd name="T6" fmla="*/ 325 w 636"/>
              <a:gd name="T7" fmla="*/ 696 h 711"/>
              <a:gd name="T8" fmla="*/ 372 w 636"/>
              <a:gd name="T9" fmla="*/ 646 h 711"/>
              <a:gd name="T10" fmla="*/ 401 w 636"/>
              <a:gd name="T11" fmla="*/ 633 h 711"/>
              <a:gd name="T12" fmla="*/ 428 w 636"/>
              <a:gd name="T13" fmla="*/ 631 h 711"/>
              <a:gd name="T14" fmla="*/ 448 w 636"/>
              <a:gd name="T15" fmla="*/ 625 h 711"/>
              <a:gd name="T16" fmla="*/ 471 w 636"/>
              <a:gd name="T17" fmla="*/ 626 h 711"/>
              <a:gd name="T18" fmla="*/ 486 w 636"/>
              <a:gd name="T19" fmla="*/ 568 h 711"/>
              <a:gd name="T20" fmla="*/ 496 w 636"/>
              <a:gd name="T21" fmla="*/ 535 h 711"/>
              <a:gd name="T22" fmla="*/ 446 w 636"/>
              <a:gd name="T23" fmla="*/ 513 h 711"/>
              <a:gd name="T24" fmla="*/ 435 w 636"/>
              <a:gd name="T25" fmla="*/ 469 h 711"/>
              <a:gd name="T26" fmla="*/ 446 w 636"/>
              <a:gd name="T27" fmla="*/ 441 h 711"/>
              <a:gd name="T28" fmla="*/ 496 w 636"/>
              <a:gd name="T29" fmla="*/ 436 h 711"/>
              <a:gd name="T30" fmla="*/ 572 w 636"/>
              <a:gd name="T31" fmla="*/ 416 h 711"/>
              <a:gd name="T32" fmla="*/ 599 w 636"/>
              <a:gd name="T33" fmla="*/ 391 h 711"/>
              <a:gd name="T34" fmla="*/ 619 w 636"/>
              <a:gd name="T35" fmla="*/ 366 h 711"/>
              <a:gd name="T36" fmla="*/ 602 w 636"/>
              <a:gd name="T37" fmla="*/ 320 h 711"/>
              <a:gd name="T38" fmla="*/ 594 w 636"/>
              <a:gd name="T39" fmla="*/ 270 h 711"/>
              <a:gd name="T40" fmla="*/ 597 w 636"/>
              <a:gd name="T41" fmla="*/ 248 h 711"/>
              <a:gd name="T42" fmla="*/ 574 w 636"/>
              <a:gd name="T43" fmla="*/ 252 h 711"/>
              <a:gd name="T44" fmla="*/ 570 w 636"/>
              <a:gd name="T45" fmla="*/ 220 h 711"/>
              <a:gd name="T46" fmla="*/ 592 w 636"/>
              <a:gd name="T47" fmla="*/ 199 h 711"/>
              <a:gd name="T48" fmla="*/ 627 w 636"/>
              <a:gd name="T49" fmla="*/ 194 h 711"/>
              <a:gd name="T50" fmla="*/ 633 w 636"/>
              <a:gd name="T51" fmla="*/ 161 h 711"/>
              <a:gd name="T52" fmla="*/ 545 w 636"/>
              <a:gd name="T53" fmla="*/ 147 h 711"/>
              <a:gd name="T54" fmla="*/ 474 w 636"/>
              <a:gd name="T55" fmla="*/ 142 h 711"/>
              <a:gd name="T56" fmla="*/ 429 w 636"/>
              <a:gd name="T57" fmla="*/ 93 h 711"/>
              <a:gd name="T58" fmla="*/ 382 w 636"/>
              <a:gd name="T59" fmla="*/ 49 h 711"/>
              <a:gd name="T60" fmla="*/ 366 w 636"/>
              <a:gd name="T61" fmla="*/ 3 h 711"/>
              <a:gd name="T62" fmla="*/ 353 w 636"/>
              <a:gd name="T63" fmla="*/ 3 h 711"/>
              <a:gd name="T64" fmla="*/ 340 w 636"/>
              <a:gd name="T65" fmla="*/ 28 h 711"/>
              <a:gd name="T66" fmla="*/ 308 w 636"/>
              <a:gd name="T67" fmla="*/ 34 h 711"/>
              <a:gd name="T68" fmla="*/ 300 w 636"/>
              <a:gd name="T69" fmla="*/ 51 h 711"/>
              <a:gd name="T70" fmla="*/ 288 w 636"/>
              <a:gd name="T71" fmla="*/ 63 h 711"/>
              <a:gd name="T72" fmla="*/ 266 w 636"/>
              <a:gd name="T73" fmla="*/ 72 h 711"/>
              <a:gd name="T74" fmla="*/ 298 w 636"/>
              <a:gd name="T75" fmla="*/ 108 h 711"/>
              <a:gd name="T76" fmla="*/ 302 w 636"/>
              <a:gd name="T77" fmla="*/ 129 h 711"/>
              <a:gd name="T78" fmla="*/ 252 w 636"/>
              <a:gd name="T79" fmla="*/ 139 h 711"/>
              <a:gd name="T80" fmla="*/ 233 w 636"/>
              <a:gd name="T81" fmla="*/ 131 h 711"/>
              <a:gd name="T82" fmla="*/ 216 w 636"/>
              <a:gd name="T83" fmla="*/ 173 h 711"/>
              <a:gd name="T84" fmla="*/ 176 w 636"/>
              <a:gd name="T85" fmla="*/ 217 h 711"/>
              <a:gd name="T86" fmla="*/ 144 w 636"/>
              <a:gd name="T87" fmla="*/ 209 h 711"/>
              <a:gd name="T88" fmla="*/ 106 w 636"/>
              <a:gd name="T89" fmla="*/ 227 h 711"/>
              <a:gd name="T90" fmla="*/ 90 w 636"/>
              <a:gd name="T91" fmla="*/ 271 h 711"/>
              <a:gd name="T92" fmla="*/ 137 w 636"/>
              <a:gd name="T93" fmla="*/ 318 h 711"/>
              <a:gd name="T94" fmla="*/ 145 w 636"/>
              <a:gd name="T95" fmla="*/ 374 h 711"/>
              <a:gd name="T96" fmla="*/ 115 w 636"/>
              <a:gd name="T97" fmla="*/ 416 h 711"/>
              <a:gd name="T98" fmla="*/ 63 w 636"/>
              <a:gd name="T99" fmla="*/ 432 h 711"/>
              <a:gd name="T100" fmla="*/ 0 w 636"/>
              <a:gd name="T101" fmla="*/ 481 h 711"/>
              <a:gd name="T102" fmla="*/ 10 w 636"/>
              <a:gd name="T103" fmla="*/ 516 h 711"/>
              <a:gd name="T104" fmla="*/ 39 w 636"/>
              <a:gd name="T105" fmla="*/ 566 h 711"/>
              <a:gd name="T106" fmla="*/ 17 w 636"/>
              <a:gd name="T107" fmla="*/ 575 h 711"/>
              <a:gd name="T108" fmla="*/ 25 w 636"/>
              <a:gd name="T109" fmla="*/ 607 h 711"/>
              <a:gd name="T110" fmla="*/ 37 w 636"/>
              <a:gd name="T111" fmla="*/ 646 h 711"/>
              <a:gd name="T112" fmla="*/ 64 w 636"/>
              <a:gd name="T113" fmla="*/ 662 h 711"/>
              <a:gd name="T114" fmla="*/ 93 w 636"/>
              <a:gd name="T115" fmla="*/ 663 h 711"/>
              <a:gd name="T116" fmla="*/ 118 w 636"/>
              <a:gd name="T117" fmla="*/ 689 h 711"/>
              <a:gd name="T118" fmla="*/ 157 w 636"/>
              <a:gd name="T119" fmla="*/ 675 h 711"/>
              <a:gd name="T120" fmla="*/ 201 w 636"/>
              <a:gd name="T121" fmla="*/ 649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06BEDC-D994-4692-9040-7210F0A15455}"/>
              </a:ext>
            </a:extLst>
          </p:cNvPr>
          <p:cNvSpPr txBox="1"/>
          <p:nvPr/>
        </p:nvSpPr>
        <p:spPr>
          <a:xfrm>
            <a:off x="741265" y="2230131"/>
            <a:ext cx="5391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r>
              <a:rPr lang="en-US" altLang="zh-CN" b="1" dirty="0"/>
              <a:t>	</a:t>
            </a:r>
            <a:endParaRPr lang="zh-CN" altLang="en-US" b="1" dirty="0"/>
          </a:p>
        </p:txBody>
      </p:sp>
      <p:sp>
        <p:nvSpPr>
          <p:cNvPr id="60" name="上海">
            <a:extLst>
              <a:ext uri="{FF2B5EF4-FFF2-40B4-BE49-F238E27FC236}">
                <a16:creationId xmlns:a16="http://schemas.microsoft.com/office/drawing/2014/main" id="{00000000-0008-0000-0000-00006A040000}"/>
              </a:ext>
            </a:extLst>
          </p:cNvPr>
          <p:cNvSpPr>
            <a:spLocks noEditPoints="1"/>
          </p:cNvSpPr>
          <p:nvPr/>
        </p:nvSpPr>
        <p:spPr>
          <a:xfrm flipV="1">
            <a:off x="6247271" y="2080190"/>
            <a:ext cx="729300" cy="721386"/>
          </a:xfrm>
          <a:custGeom>
            <a:avLst/>
            <a:gdLst>
              <a:gd name="T0" fmla="*/ 121 w 357"/>
              <a:gd name="T1" fmla="*/ 465 h 494"/>
              <a:gd name="T2" fmla="*/ 98 w 357"/>
              <a:gd name="T3" fmla="*/ 454 h 494"/>
              <a:gd name="T4" fmla="*/ 48 w 357"/>
              <a:gd name="T5" fmla="*/ 449 h 494"/>
              <a:gd name="T6" fmla="*/ 30 w 357"/>
              <a:gd name="T7" fmla="*/ 439 h 494"/>
              <a:gd name="T8" fmla="*/ 25 w 357"/>
              <a:gd name="T9" fmla="*/ 416 h 494"/>
              <a:gd name="T10" fmla="*/ 22 w 357"/>
              <a:gd name="T11" fmla="*/ 373 h 494"/>
              <a:gd name="T12" fmla="*/ 11 w 357"/>
              <a:gd name="T13" fmla="*/ 365 h 494"/>
              <a:gd name="T14" fmla="*/ 0 w 357"/>
              <a:gd name="T15" fmla="*/ 366 h 494"/>
              <a:gd name="T16" fmla="*/ 5 w 357"/>
              <a:gd name="T17" fmla="*/ 342 h 494"/>
              <a:gd name="T18" fmla="*/ 32 w 357"/>
              <a:gd name="T19" fmla="*/ 302 h 494"/>
              <a:gd name="T20" fmla="*/ 46 w 357"/>
              <a:gd name="T21" fmla="*/ 247 h 494"/>
              <a:gd name="T22" fmla="*/ 50 w 357"/>
              <a:gd name="T23" fmla="*/ 184 h 494"/>
              <a:gd name="T24" fmla="*/ 80 w 357"/>
              <a:gd name="T25" fmla="*/ 157 h 494"/>
              <a:gd name="T26" fmla="*/ 113 w 357"/>
              <a:gd name="T27" fmla="*/ 146 h 494"/>
              <a:gd name="T28" fmla="*/ 163 w 357"/>
              <a:gd name="T29" fmla="*/ 164 h 494"/>
              <a:gd name="T30" fmla="*/ 199 w 357"/>
              <a:gd name="T31" fmla="*/ 184 h 494"/>
              <a:gd name="T32" fmla="*/ 233 w 357"/>
              <a:gd name="T33" fmla="*/ 200 h 494"/>
              <a:gd name="T34" fmla="*/ 287 w 357"/>
              <a:gd name="T35" fmla="*/ 241 h 494"/>
              <a:gd name="T36" fmla="*/ 325 w 357"/>
              <a:gd name="T37" fmla="*/ 298 h 494"/>
              <a:gd name="T38" fmla="*/ 350 w 357"/>
              <a:gd name="T39" fmla="*/ 340 h 494"/>
              <a:gd name="T40" fmla="*/ 357 w 357"/>
              <a:gd name="T41" fmla="*/ 372 h 494"/>
              <a:gd name="T42" fmla="*/ 348 w 357"/>
              <a:gd name="T43" fmla="*/ 402 h 494"/>
              <a:gd name="T44" fmla="*/ 323 w 357"/>
              <a:gd name="T45" fmla="*/ 411 h 494"/>
              <a:gd name="T46" fmla="*/ 265 w 357"/>
              <a:gd name="T47" fmla="*/ 409 h 494"/>
              <a:gd name="T48" fmla="*/ 215 w 357"/>
              <a:gd name="T49" fmla="*/ 421 h 494"/>
              <a:gd name="T50" fmla="*/ 192 w 357"/>
              <a:gd name="T51" fmla="*/ 448 h 494"/>
              <a:gd name="T52" fmla="*/ 171 w 357"/>
              <a:gd name="T53" fmla="*/ 472 h 494"/>
              <a:gd name="T54" fmla="*/ 71 w 357"/>
              <a:gd name="T55" fmla="*/ 6 h 494"/>
              <a:gd name="T56" fmla="*/ 99 w 357"/>
              <a:gd name="T57" fmla="*/ 0 h 494"/>
              <a:gd name="T58" fmla="*/ 144 w 357"/>
              <a:gd name="T59" fmla="*/ 25 h 494"/>
              <a:gd name="T60" fmla="*/ 190 w 357"/>
              <a:gd name="T61" fmla="*/ 45 h 494"/>
              <a:gd name="T62" fmla="*/ 213 w 357"/>
              <a:gd name="T63" fmla="*/ 62 h 494"/>
              <a:gd name="T64" fmla="*/ 266 w 357"/>
              <a:gd name="T65" fmla="*/ 84 h 494"/>
              <a:gd name="T66" fmla="*/ 304 w 357"/>
              <a:gd name="T67" fmla="*/ 92 h 494"/>
              <a:gd name="T68" fmla="*/ 313 w 357"/>
              <a:gd name="T69" fmla="*/ 99 h 494"/>
              <a:gd name="T70" fmla="*/ 314 w 357"/>
              <a:gd name="T71" fmla="*/ 112 h 494"/>
              <a:gd name="T72" fmla="*/ 284 w 357"/>
              <a:gd name="T73" fmla="*/ 137 h 494"/>
              <a:gd name="T74" fmla="*/ 260 w 357"/>
              <a:gd name="T75" fmla="*/ 135 h 494"/>
              <a:gd name="T76" fmla="*/ 188 w 357"/>
              <a:gd name="T77" fmla="*/ 106 h 494"/>
              <a:gd name="T78" fmla="*/ 125 w 357"/>
              <a:gd name="T79" fmla="*/ 84 h 494"/>
              <a:gd name="T80" fmla="*/ 98 w 357"/>
              <a:gd name="T81" fmla="*/ 71 h 494"/>
              <a:gd name="T82" fmla="*/ 51 w 357"/>
              <a:gd name="T83" fmla="*/ 42 h 494"/>
              <a:gd name="T84" fmla="*/ 43 w 357"/>
              <a:gd name="T85" fmla="*/ 31 h 494"/>
              <a:gd name="T86" fmla="*/ 46 w 357"/>
              <a:gd name="T87" fmla="*/ 20 h 494"/>
              <a:gd name="T88" fmla="*/ 71 w 357"/>
              <a:gd name="T89" fmla="*/ 6 h 494"/>
              <a:gd name="T90" fmla="*/ 215 w 357"/>
              <a:gd name="T91" fmla="*/ 162 h 494"/>
              <a:gd name="T92" fmla="*/ 222 w 357"/>
              <a:gd name="T93" fmla="*/ 157 h 494"/>
              <a:gd name="T94" fmla="*/ 260 w 357"/>
              <a:gd name="T95" fmla="*/ 166 h 494"/>
              <a:gd name="T96" fmla="*/ 282 w 357"/>
              <a:gd name="T97" fmla="*/ 183 h 494"/>
              <a:gd name="T98" fmla="*/ 278 w 357"/>
              <a:gd name="T99" fmla="*/ 193 h 494"/>
              <a:gd name="T100" fmla="*/ 253 w 357"/>
              <a:gd name="T101" fmla="*/ 183 h 494"/>
              <a:gd name="T102" fmla="*/ 289 w 357"/>
              <a:gd name="T103" fmla="*/ 175 h 494"/>
              <a:gd name="T104" fmla="*/ 293 w 357"/>
              <a:gd name="T105" fmla="*/ 171 h 494"/>
              <a:gd name="T106" fmla="*/ 319 w 357"/>
              <a:gd name="T107" fmla="*/ 189 h 494"/>
              <a:gd name="T108" fmla="*/ 315 w 357"/>
              <a:gd name="T109" fmla="*/ 194 h 494"/>
              <a:gd name="T110" fmla="*/ 295 w 357"/>
              <a:gd name="T111" fmla="*/ 187 h 494"/>
              <a:gd name="T112" fmla="*/ 289 w 357"/>
              <a:gd name="T113" fmla="*/ 175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7" h="494">
                <a:moveTo>
                  <a:pt x="132" y="494"/>
                </a:moveTo>
                <a:lnTo>
                  <a:pt x="129" y="485"/>
                </a:lnTo>
                <a:lnTo>
                  <a:pt x="125" y="473"/>
                </a:lnTo>
                <a:lnTo>
                  <a:pt x="121" y="465"/>
                </a:lnTo>
                <a:lnTo>
                  <a:pt x="117" y="460"/>
                </a:lnTo>
                <a:lnTo>
                  <a:pt x="112" y="456"/>
                </a:lnTo>
                <a:lnTo>
                  <a:pt x="107" y="455"/>
                </a:lnTo>
                <a:lnTo>
                  <a:pt x="98" y="454"/>
                </a:lnTo>
                <a:lnTo>
                  <a:pt x="80" y="454"/>
                </a:lnTo>
                <a:lnTo>
                  <a:pt x="68" y="453"/>
                </a:lnTo>
                <a:lnTo>
                  <a:pt x="55" y="450"/>
                </a:lnTo>
                <a:lnTo>
                  <a:pt x="48" y="449"/>
                </a:lnTo>
                <a:lnTo>
                  <a:pt x="42" y="447"/>
                </a:lnTo>
                <a:lnTo>
                  <a:pt x="37" y="445"/>
                </a:lnTo>
                <a:lnTo>
                  <a:pt x="32" y="442"/>
                </a:lnTo>
                <a:lnTo>
                  <a:pt x="30" y="439"/>
                </a:lnTo>
                <a:lnTo>
                  <a:pt x="27" y="435"/>
                </a:lnTo>
                <a:lnTo>
                  <a:pt x="26" y="431"/>
                </a:lnTo>
                <a:lnTo>
                  <a:pt x="26" y="427"/>
                </a:lnTo>
                <a:lnTo>
                  <a:pt x="25" y="416"/>
                </a:lnTo>
                <a:lnTo>
                  <a:pt x="25" y="403"/>
                </a:lnTo>
                <a:lnTo>
                  <a:pt x="24" y="390"/>
                </a:lnTo>
                <a:lnTo>
                  <a:pt x="23" y="380"/>
                </a:lnTo>
                <a:lnTo>
                  <a:pt x="22" y="373"/>
                </a:lnTo>
                <a:lnTo>
                  <a:pt x="18" y="367"/>
                </a:lnTo>
                <a:lnTo>
                  <a:pt x="17" y="365"/>
                </a:lnTo>
                <a:lnTo>
                  <a:pt x="13" y="365"/>
                </a:lnTo>
                <a:lnTo>
                  <a:pt x="11" y="365"/>
                </a:lnTo>
                <a:lnTo>
                  <a:pt x="7" y="366"/>
                </a:lnTo>
                <a:lnTo>
                  <a:pt x="5" y="367"/>
                </a:lnTo>
                <a:lnTo>
                  <a:pt x="3" y="367"/>
                </a:lnTo>
                <a:lnTo>
                  <a:pt x="0" y="366"/>
                </a:lnTo>
                <a:lnTo>
                  <a:pt x="0" y="361"/>
                </a:lnTo>
                <a:lnTo>
                  <a:pt x="0" y="355"/>
                </a:lnTo>
                <a:lnTo>
                  <a:pt x="3" y="349"/>
                </a:lnTo>
                <a:lnTo>
                  <a:pt x="5" y="342"/>
                </a:lnTo>
                <a:lnTo>
                  <a:pt x="8" y="335"/>
                </a:lnTo>
                <a:lnTo>
                  <a:pt x="18" y="321"/>
                </a:lnTo>
                <a:lnTo>
                  <a:pt x="29" y="309"/>
                </a:lnTo>
                <a:lnTo>
                  <a:pt x="32" y="302"/>
                </a:lnTo>
                <a:lnTo>
                  <a:pt x="37" y="292"/>
                </a:lnTo>
                <a:lnTo>
                  <a:pt x="39" y="283"/>
                </a:lnTo>
                <a:lnTo>
                  <a:pt x="42" y="271"/>
                </a:lnTo>
                <a:lnTo>
                  <a:pt x="46" y="247"/>
                </a:lnTo>
                <a:lnTo>
                  <a:pt x="50" y="223"/>
                </a:lnTo>
                <a:lnTo>
                  <a:pt x="50" y="204"/>
                </a:lnTo>
                <a:lnTo>
                  <a:pt x="50" y="190"/>
                </a:lnTo>
                <a:lnTo>
                  <a:pt x="50" y="184"/>
                </a:lnTo>
                <a:lnTo>
                  <a:pt x="52" y="178"/>
                </a:lnTo>
                <a:lnTo>
                  <a:pt x="56" y="172"/>
                </a:lnTo>
                <a:lnTo>
                  <a:pt x="62" y="168"/>
                </a:lnTo>
                <a:lnTo>
                  <a:pt x="80" y="157"/>
                </a:lnTo>
                <a:lnTo>
                  <a:pt x="96" y="146"/>
                </a:lnTo>
                <a:lnTo>
                  <a:pt x="100" y="144"/>
                </a:lnTo>
                <a:lnTo>
                  <a:pt x="104" y="141"/>
                </a:lnTo>
                <a:lnTo>
                  <a:pt x="113" y="146"/>
                </a:lnTo>
                <a:lnTo>
                  <a:pt x="125" y="150"/>
                </a:lnTo>
                <a:lnTo>
                  <a:pt x="136" y="155"/>
                </a:lnTo>
                <a:lnTo>
                  <a:pt x="150" y="159"/>
                </a:lnTo>
                <a:lnTo>
                  <a:pt x="163" y="164"/>
                </a:lnTo>
                <a:lnTo>
                  <a:pt x="174" y="171"/>
                </a:lnTo>
                <a:lnTo>
                  <a:pt x="182" y="177"/>
                </a:lnTo>
                <a:lnTo>
                  <a:pt x="190" y="181"/>
                </a:lnTo>
                <a:lnTo>
                  <a:pt x="199" y="184"/>
                </a:lnTo>
                <a:lnTo>
                  <a:pt x="209" y="188"/>
                </a:lnTo>
                <a:lnTo>
                  <a:pt x="216" y="190"/>
                </a:lnTo>
                <a:lnTo>
                  <a:pt x="225" y="194"/>
                </a:lnTo>
                <a:lnTo>
                  <a:pt x="233" y="200"/>
                </a:lnTo>
                <a:lnTo>
                  <a:pt x="243" y="206"/>
                </a:lnTo>
                <a:lnTo>
                  <a:pt x="262" y="220"/>
                </a:lnTo>
                <a:lnTo>
                  <a:pt x="278" y="234"/>
                </a:lnTo>
                <a:lnTo>
                  <a:pt x="287" y="241"/>
                </a:lnTo>
                <a:lnTo>
                  <a:pt x="294" y="251"/>
                </a:lnTo>
                <a:lnTo>
                  <a:pt x="302" y="261"/>
                </a:lnTo>
                <a:lnTo>
                  <a:pt x="310" y="275"/>
                </a:lnTo>
                <a:lnTo>
                  <a:pt x="325" y="298"/>
                </a:lnTo>
                <a:lnTo>
                  <a:pt x="338" y="317"/>
                </a:lnTo>
                <a:lnTo>
                  <a:pt x="342" y="326"/>
                </a:lnTo>
                <a:lnTo>
                  <a:pt x="346" y="333"/>
                </a:lnTo>
                <a:lnTo>
                  <a:pt x="350" y="340"/>
                </a:lnTo>
                <a:lnTo>
                  <a:pt x="352" y="348"/>
                </a:lnTo>
                <a:lnTo>
                  <a:pt x="354" y="355"/>
                </a:lnTo>
                <a:lnTo>
                  <a:pt x="356" y="364"/>
                </a:lnTo>
                <a:lnTo>
                  <a:pt x="357" y="372"/>
                </a:lnTo>
                <a:lnTo>
                  <a:pt x="357" y="382"/>
                </a:lnTo>
                <a:lnTo>
                  <a:pt x="356" y="390"/>
                </a:lnTo>
                <a:lnTo>
                  <a:pt x="352" y="397"/>
                </a:lnTo>
                <a:lnTo>
                  <a:pt x="348" y="402"/>
                </a:lnTo>
                <a:lnTo>
                  <a:pt x="342" y="405"/>
                </a:lnTo>
                <a:lnTo>
                  <a:pt x="337" y="408"/>
                </a:lnTo>
                <a:lnTo>
                  <a:pt x="331" y="410"/>
                </a:lnTo>
                <a:lnTo>
                  <a:pt x="323" y="411"/>
                </a:lnTo>
                <a:lnTo>
                  <a:pt x="316" y="411"/>
                </a:lnTo>
                <a:lnTo>
                  <a:pt x="302" y="411"/>
                </a:lnTo>
                <a:lnTo>
                  <a:pt x="284" y="410"/>
                </a:lnTo>
                <a:lnTo>
                  <a:pt x="265" y="409"/>
                </a:lnTo>
                <a:lnTo>
                  <a:pt x="244" y="410"/>
                </a:lnTo>
                <a:lnTo>
                  <a:pt x="233" y="411"/>
                </a:lnTo>
                <a:lnTo>
                  <a:pt x="224" y="415"/>
                </a:lnTo>
                <a:lnTo>
                  <a:pt x="215" y="421"/>
                </a:lnTo>
                <a:lnTo>
                  <a:pt x="208" y="427"/>
                </a:lnTo>
                <a:lnTo>
                  <a:pt x="201" y="434"/>
                </a:lnTo>
                <a:lnTo>
                  <a:pt x="196" y="441"/>
                </a:lnTo>
                <a:lnTo>
                  <a:pt x="192" y="448"/>
                </a:lnTo>
                <a:lnTo>
                  <a:pt x="188" y="454"/>
                </a:lnTo>
                <a:lnTo>
                  <a:pt x="184" y="460"/>
                </a:lnTo>
                <a:lnTo>
                  <a:pt x="178" y="466"/>
                </a:lnTo>
                <a:lnTo>
                  <a:pt x="171" y="472"/>
                </a:lnTo>
                <a:lnTo>
                  <a:pt x="163" y="478"/>
                </a:lnTo>
                <a:lnTo>
                  <a:pt x="146" y="487"/>
                </a:lnTo>
                <a:lnTo>
                  <a:pt x="132" y="494"/>
                </a:lnTo>
                <a:close/>
                <a:moveTo>
                  <a:pt x="71" y="6"/>
                </a:moveTo>
                <a:lnTo>
                  <a:pt x="79" y="5"/>
                </a:lnTo>
                <a:lnTo>
                  <a:pt x="88" y="1"/>
                </a:lnTo>
                <a:lnTo>
                  <a:pt x="93" y="1"/>
                </a:lnTo>
                <a:lnTo>
                  <a:pt x="99" y="0"/>
                </a:lnTo>
                <a:lnTo>
                  <a:pt x="105" y="0"/>
                </a:lnTo>
                <a:lnTo>
                  <a:pt x="111" y="1"/>
                </a:lnTo>
                <a:lnTo>
                  <a:pt x="127" y="12"/>
                </a:lnTo>
                <a:lnTo>
                  <a:pt x="144" y="25"/>
                </a:lnTo>
                <a:lnTo>
                  <a:pt x="159" y="32"/>
                </a:lnTo>
                <a:lnTo>
                  <a:pt x="174" y="37"/>
                </a:lnTo>
                <a:lnTo>
                  <a:pt x="184" y="42"/>
                </a:lnTo>
                <a:lnTo>
                  <a:pt x="190" y="45"/>
                </a:lnTo>
                <a:lnTo>
                  <a:pt x="195" y="50"/>
                </a:lnTo>
                <a:lnTo>
                  <a:pt x="200" y="55"/>
                </a:lnTo>
                <a:lnTo>
                  <a:pt x="207" y="58"/>
                </a:lnTo>
                <a:lnTo>
                  <a:pt x="213" y="62"/>
                </a:lnTo>
                <a:lnTo>
                  <a:pt x="224" y="67"/>
                </a:lnTo>
                <a:lnTo>
                  <a:pt x="238" y="72"/>
                </a:lnTo>
                <a:lnTo>
                  <a:pt x="253" y="80"/>
                </a:lnTo>
                <a:lnTo>
                  <a:pt x="266" y="84"/>
                </a:lnTo>
                <a:lnTo>
                  <a:pt x="276" y="87"/>
                </a:lnTo>
                <a:lnTo>
                  <a:pt x="288" y="89"/>
                </a:lnTo>
                <a:lnTo>
                  <a:pt x="299" y="90"/>
                </a:lnTo>
                <a:lnTo>
                  <a:pt x="304" y="92"/>
                </a:lnTo>
                <a:lnTo>
                  <a:pt x="307" y="92"/>
                </a:lnTo>
                <a:lnTo>
                  <a:pt x="309" y="93"/>
                </a:lnTo>
                <a:lnTo>
                  <a:pt x="312" y="95"/>
                </a:lnTo>
                <a:lnTo>
                  <a:pt x="313" y="99"/>
                </a:lnTo>
                <a:lnTo>
                  <a:pt x="314" y="101"/>
                </a:lnTo>
                <a:lnTo>
                  <a:pt x="315" y="105"/>
                </a:lnTo>
                <a:lnTo>
                  <a:pt x="315" y="108"/>
                </a:lnTo>
                <a:lnTo>
                  <a:pt x="314" y="112"/>
                </a:lnTo>
                <a:lnTo>
                  <a:pt x="309" y="120"/>
                </a:lnTo>
                <a:lnTo>
                  <a:pt x="302" y="127"/>
                </a:lnTo>
                <a:lnTo>
                  <a:pt x="294" y="133"/>
                </a:lnTo>
                <a:lnTo>
                  <a:pt x="284" y="137"/>
                </a:lnTo>
                <a:lnTo>
                  <a:pt x="278" y="137"/>
                </a:lnTo>
                <a:lnTo>
                  <a:pt x="274" y="137"/>
                </a:lnTo>
                <a:lnTo>
                  <a:pt x="268" y="137"/>
                </a:lnTo>
                <a:lnTo>
                  <a:pt x="260" y="135"/>
                </a:lnTo>
                <a:lnTo>
                  <a:pt x="246" y="130"/>
                </a:lnTo>
                <a:lnTo>
                  <a:pt x="228" y="122"/>
                </a:lnTo>
                <a:lnTo>
                  <a:pt x="208" y="114"/>
                </a:lnTo>
                <a:lnTo>
                  <a:pt x="188" y="106"/>
                </a:lnTo>
                <a:lnTo>
                  <a:pt x="170" y="99"/>
                </a:lnTo>
                <a:lnTo>
                  <a:pt x="155" y="94"/>
                </a:lnTo>
                <a:lnTo>
                  <a:pt x="140" y="89"/>
                </a:lnTo>
                <a:lnTo>
                  <a:pt x="125" y="84"/>
                </a:lnTo>
                <a:lnTo>
                  <a:pt x="118" y="82"/>
                </a:lnTo>
                <a:lnTo>
                  <a:pt x="109" y="80"/>
                </a:lnTo>
                <a:lnTo>
                  <a:pt x="104" y="76"/>
                </a:lnTo>
                <a:lnTo>
                  <a:pt x="98" y="71"/>
                </a:lnTo>
                <a:lnTo>
                  <a:pt x="79" y="56"/>
                </a:lnTo>
                <a:lnTo>
                  <a:pt x="68" y="49"/>
                </a:lnTo>
                <a:lnTo>
                  <a:pt x="60" y="45"/>
                </a:lnTo>
                <a:lnTo>
                  <a:pt x="51" y="42"/>
                </a:lnTo>
                <a:lnTo>
                  <a:pt x="48" y="39"/>
                </a:lnTo>
                <a:lnTo>
                  <a:pt x="45" y="36"/>
                </a:lnTo>
                <a:lnTo>
                  <a:pt x="44" y="33"/>
                </a:lnTo>
                <a:lnTo>
                  <a:pt x="43" y="31"/>
                </a:lnTo>
                <a:lnTo>
                  <a:pt x="43" y="27"/>
                </a:lnTo>
                <a:lnTo>
                  <a:pt x="44" y="25"/>
                </a:lnTo>
                <a:lnTo>
                  <a:pt x="45" y="23"/>
                </a:lnTo>
                <a:lnTo>
                  <a:pt x="46" y="20"/>
                </a:lnTo>
                <a:lnTo>
                  <a:pt x="52" y="15"/>
                </a:lnTo>
                <a:lnTo>
                  <a:pt x="58" y="12"/>
                </a:lnTo>
                <a:lnTo>
                  <a:pt x="66" y="8"/>
                </a:lnTo>
                <a:lnTo>
                  <a:pt x="71" y="6"/>
                </a:lnTo>
                <a:close/>
                <a:moveTo>
                  <a:pt x="220" y="166"/>
                </a:moveTo>
                <a:lnTo>
                  <a:pt x="216" y="165"/>
                </a:lnTo>
                <a:lnTo>
                  <a:pt x="215" y="163"/>
                </a:lnTo>
                <a:lnTo>
                  <a:pt x="215" y="162"/>
                </a:lnTo>
                <a:lnTo>
                  <a:pt x="215" y="159"/>
                </a:lnTo>
                <a:lnTo>
                  <a:pt x="216" y="158"/>
                </a:lnTo>
                <a:lnTo>
                  <a:pt x="219" y="157"/>
                </a:lnTo>
                <a:lnTo>
                  <a:pt x="222" y="157"/>
                </a:lnTo>
                <a:lnTo>
                  <a:pt x="227" y="158"/>
                </a:lnTo>
                <a:lnTo>
                  <a:pt x="238" y="160"/>
                </a:lnTo>
                <a:lnTo>
                  <a:pt x="250" y="163"/>
                </a:lnTo>
                <a:lnTo>
                  <a:pt x="260" y="166"/>
                </a:lnTo>
                <a:lnTo>
                  <a:pt x="270" y="171"/>
                </a:lnTo>
                <a:lnTo>
                  <a:pt x="276" y="175"/>
                </a:lnTo>
                <a:lnTo>
                  <a:pt x="279" y="179"/>
                </a:lnTo>
                <a:lnTo>
                  <a:pt x="282" y="183"/>
                </a:lnTo>
                <a:lnTo>
                  <a:pt x="283" y="188"/>
                </a:lnTo>
                <a:lnTo>
                  <a:pt x="282" y="190"/>
                </a:lnTo>
                <a:lnTo>
                  <a:pt x="281" y="191"/>
                </a:lnTo>
                <a:lnTo>
                  <a:pt x="278" y="193"/>
                </a:lnTo>
                <a:lnTo>
                  <a:pt x="275" y="194"/>
                </a:lnTo>
                <a:lnTo>
                  <a:pt x="269" y="193"/>
                </a:lnTo>
                <a:lnTo>
                  <a:pt x="263" y="190"/>
                </a:lnTo>
                <a:lnTo>
                  <a:pt x="253" y="183"/>
                </a:lnTo>
                <a:lnTo>
                  <a:pt x="241" y="178"/>
                </a:lnTo>
                <a:lnTo>
                  <a:pt x="231" y="172"/>
                </a:lnTo>
                <a:lnTo>
                  <a:pt x="220" y="166"/>
                </a:lnTo>
                <a:close/>
                <a:moveTo>
                  <a:pt x="289" y="175"/>
                </a:moveTo>
                <a:lnTo>
                  <a:pt x="289" y="172"/>
                </a:lnTo>
                <a:lnTo>
                  <a:pt x="290" y="171"/>
                </a:lnTo>
                <a:lnTo>
                  <a:pt x="291" y="171"/>
                </a:lnTo>
                <a:lnTo>
                  <a:pt x="293" y="171"/>
                </a:lnTo>
                <a:lnTo>
                  <a:pt x="297" y="172"/>
                </a:lnTo>
                <a:lnTo>
                  <a:pt x="302" y="175"/>
                </a:lnTo>
                <a:lnTo>
                  <a:pt x="312" y="182"/>
                </a:lnTo>
                <a:lnTo>
                  <a:pt x="319" y="189"/>
                </a:lnTo>
                <a:lnTo>
                  <a:pt x="319" y="190"/>
                </a:lnTo>
                <a:lnTo>
                  <a:pt x="319" y="191"/>
                </a:lnTo>
                <a:lnTo>
                  <a:pt x="318" y="193"/>
                </a:lnTo>
                <a:lnTo>
                  <a:pt x="315" y="194"/>
                </a:lnTo>
                <a:lnTo>
                  <a:pt x="310" y="194"/>
                </a:lnTo>
                <a:lnTo>
                  <a:pt x="306" y="193"/>
                </a:lnTo>
                <a:lnTo>
                  <a:pt x="300" y="190"/>
                </a:lnTo>
                <a:lnTo>
                  <a:pt x="295" y="187"/>
                </a:lnTo>
                <a:lnTo>
                  <a:pt x="293" y="184"/>
                </a:lnTo>
                <a:lnTo>
                  <a:pt x="290" y="182"/>
                </a:lnTo>
                <a:lnTo>
                  <a:pt x="289" y="178"/>
                </a:lnTo>
                <a:lnTo>
                  <a:pt x="289" y="175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 cmpd="sng">
            <a:solidFill>
              <a:schemeClr val="bg2">
                <a:lumMod val="50000"/>
              </a:schemeClr>
            </a:solidFill>
            <a:rou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838C7C-BE63-4C26-B29C-AA674CFC0470}"/>
              </a:ext>
            </a:extLst>
          </p:cNvPr>
          <p:cNvSpPr txBox="1"/>
          <p:nvPr/>
        </p:nvSpPr>
        <p:spPr>
          <a:xfrm>
            <a:off x="6379610" y="220907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上海</a:t>
            </a:r>
          </a:p>
        </p:txBody>
      </p:sp>
      <p:sp>
        <p:nvSpPr>
          <p:cNvPr id="49" name="天津">
            <a:extLst>
              <a:ext uri="{FF2B5EF4-FFF2-40B4-BE49-F238E27FC236}">
                <a16:creationId xmlns:a16="http://schemas.microsoft.com/office/drawing/2014/main" id="{00000000-0008-0000-0000-000078040000}"/>
              </a:ext>
            </a:extLst>
          </p:cNvPr>
          <p:cNvSpPr/>
          <p:nvPr/>
        </p:nvSpPr>
        <p:spPr>
          <a:xfrm>
            <a:off x="1693933" y="4519353"/>
            <a:ext cx="589330" cy="670440"/>
          </a:xfrm>
          <a:custGeom>
            <a:avLst/>
            <a:gdLst>
              <a:gd name="T0" fmla="*/ 139 w 430"/>
              <a:gd name="T1" fmla="*/ 49 h 726"/>
              <a:gd name="T2" fmla="*/ 152 w 430"/>
              <a:gd name="T3" fmla="*/ 42 h 726"/>
              <a:gd name="T4" fmla="*/ 171 w 430"/>
              <a:gd name="T5" fmla="*/ 25 h 726"/>
              <a:gd name="T6" fmla="*/ 178 w 430"/>
              <a:gd name="T7" fmla="*/ 4 h 726"/>
              <a:gd name="T8" fmla="*/ 237 w 430"/>
              <a:gd name="T9" fmla="*/ 3 h 726"/>
              <a:gd name="T10" fmla="*/ 253 w 430"/>
              <a:gd name="T11" fmla="*/ 22 h 726"/>
              <a:gd name="T12" fmla="*/ 294 w 430"/>
              <a:gd name="T13" fmla="*/ 62 h 726"/>
              <a:gd name="T14" fmla="*/ 294 w 430"/>
              <a:gd name="T15" fmla="*/ 89 h 726"/>
              <a:gd name="T16" fmla="*/ 271 w 430"/>
              <a:gd name="T17" fmla="*/ 98 h 726"/>
              <a:gd name="T18" fmla="*/ 231 w 430"/>
              <a:gd name="T19" fmla="*/ 110 h 726"/>
              <a:gd name="T20" fmla="*/ 227 w 430"/>
              <a:gd name="T21" fmla="*/ 152 h 726"/>
              <a:gd name="T22" fmla="*/ 266 w 430"/>
              <a:gd name="T23" fmla="*/ 212 h 726"/>
              <a:gd name="T24" fmla="*/ 286 w 430"/>
              <a:gd name="T25" fmla="*/ 245 h 726"/>
              <a:gd name="T26" fmla="*/ 297 w 430"/>
              <a:gd name="T27" fmla="*/ 281 h 726"/>
              <a:gd name="T28" fmla="*/ 313 w 430"/>
              <a:gd name="T29" fmla="*/ 284 h 726"/>
              <a:gd name="T30" fmla="*/ 357 w 430"/>
              <a:gd name="T31" fmla="*/ 268 h 726"/>
              <a:gd name="T32" fmla="*/ 378 w 430"/>
              <a:gd name="T33" fmla="*/ 276 h 726"/>
              <a:gd name="T34" fmla="*/ 367 w 430"/>
              <a:gd name="T35" fmla="*/ 321 h 726"/>
              <a:gd name="T36" fmla="*/ 378 w 430"/>
              <a:gd name="T37" fmla="*/ 333 h 726"/>
              <a:gd name="T38" fmla="*/ 417 w 430"/>
              <a:gd name="T39" fmla="*/ 356 h 726"/>
              <a:gd name="T40" fmla="*/ 429 w 430"/>
              <a:gd name="T41" fmla="*/ 403 h 726"/>
              <a:gd name="T42" fmla="*/ 396 w 430"/>
              <a:gd name="T43" fmla="*/ 431 h 726"/>
              <a:gd name="T44" fmla="*/ 348 w 430"/>
              <a:gd name="T45" fmla="*/ 460 h 726"/>
              <a:gd name="T46" fmla="*/ 335 w 430"/>
              <a:gd name="T47" fmla="*/ 503 h 726"/>
              <a:gd name="T48" fmla="*/ 324 w 430"/>
              <a:gd name="T49" fmla="*/ 557 h 726"/>
              <a:gd name="T50" fmla="*/ 287 w 430"/>
              <a:gd name="T51" fmla="*/ 630 h 726"/>
              <a:gd name="T52" fmla="*/ 279 w 430"/>
              <a:gd name="T53" fmla="*/ 693 h 726"/>
              <a:gd name="T54" fmla="*/ 223 w 430"/>
              <a:gd name="T55" fmla="*/ 716 h 726"/>
              <a:gd name="T56" fmla="*/ 192 w 430"/>
              <a:gd name="T57" fmla="*/ 723 h 726"/>
              <a:gd name="T58" fmla="*/ 182 w 430"/>
              <a:gd name="T59" fmla="*/ 711 h 726"/>
              <a:gd name="T60" fmla="*/ 153 w 430"/>
              <a:gd name="T61" fmla="*/ 715 h 726"/>
              <a:gd name="T62" fmla="*/ 133 w 430"/>
              <a:gd name="T63" fmla="*/ 726 h 726"/>
              <a:gd name="T64" fmla="*/ 116 w 430"/>
              <a:gd name="T65" fmla="*/ 681 h 726"/>
              <a:gd name="T66" fmla="*/ 95 w 430"/>
              <a:gd name="T67" fmla="*/ 674 h 726"/>
              <a:gd name="T68" fmla="*/ 32 w 430"/>
              <a:gd name="T69" fmla="*/ 672 h 726"/>
              <a:gd name="T70" fmla="*/ 8 w 430"/>
              <a:gd name="T71" fmla="*/ 635 h 726"/>
              <a:gd name="T72" fmla="*/ 3 w 430"/>
              <a:gd name="T73" fmla="*/ 578 h 726"/>
              <a:gd name="T74" fmla="*/ 1 w 430"/>
              <a:gd name="T75" fmla="*/ 536 h 726"/>
              <a:gd name="T76" fmla="*/ 31 w 430"/>
              <a:gd name="T77" fmla="*/ 532 h 726"/>
              <a:gd name="T78" fmla="*/ 45 w 430"/>
              <a:gd name="T79" fmla="*/ 518 h 726"/>
              <a:gd name="T80" fmla="*/ 33 w 430"/>
              <a:gd name="T81" fmla="*/ 431 h 726"/>
              <a:gd name="T82" fmla="*/ 16 w 430"/>
              <a:gd name="T83" fmla="*/ 290 h 726"/>
              <a:gd name="T84" fmla="*/ 22 w 430"/>
              <a:gd name="T85" fmla="*/ 275 h 726"/>
              <a:gd name="T86" fmla="*/ 29 w 430"/>
              <a:gd name="T87" fmla="*/ 259 h 726"/>
              <a:gd name="T88" fmla="*/ 51 w 430"/>
              <a:gd name="T89" fmla="*/ 271 h 726"/>
              <a:gd name="T90" fmla="*/ 64 w 430"/>
              <a:gd name="T91" fmla="*/ 280 h 726"/>
              <a:gd name="T92" fmla="*/ 108 w 430"/>
              <a:gd name="T93" fmla="*/ 270 h 726"/>
              <a:gd name="T94" fmla="*/ 126 w 430"/>
              <a:gd name="T95" fmla="*/ 252 h 726"/>
              <a:gd name="T96" fmla="*/ 128 w 430"/>
              <a:gd name="T97" fmla="*/ 200 h 726"/>
              <a:gd name="T98" fmla="*/ 129 w 430"/>
              <a:gd name="T99" fmla="*/ 174 h 726"/>
              <a:gd name="T100" fmla="*/ 141 w 430"/>
              <a:gd name="T101" fmla="*/ 165 h 726"/>
              <a:gd name="T102" fmla="*/ 114 w 430"/>
              <a:gd name="T103" fmla="*/ 146 h 726"/>
              <a:gd name="T104" fmla="*/ 110 w 430"/>
              <a:gd name="T105" fmla="*/ 131 h 726"/>
              <a:gd name="T106" fmla="*/ 122 w 430"/>
              <a:gd name="T107" fmla="*/ 85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3BC92C-DAEE-4017-B951-3D03A8B18C07}"/>
              </a:ext>
            </a:extLst>
          </p:cNvPr>
          <p:cNvSpPr txBox="1"/>
          <p:nvPr/>
        </p:nvSpPr>
        <p:spPr>
          <a:xfrm>
            <a:off x="1746276" y="4801957"/>
            <a:ext cx="650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</a:p>
        </p:txBody>
      </p:sp>
      <p:sp>
        <p:nvSpPr>
          <p:cNvPr id="53" name="甘肃">
            <a:extLst>
              <a:ext uri="{FF2B5EF4-FFF2-40B4-BE49-F238E27FC236}">
                <a16:creationId xmlns:a16="http://schemas.microsoft.com/office/drawing/2014/main" id="{00000000-0008-0000-0000-000084040000}"/>
              </a:ext>
            </a:extLst>
          </p:cNvPr>
          <p:cNvSpPr/>
          <p:nvPr/>
        </p:nvSpPr>
        <p:spPr>
          <a:xfrm>
            <a:off x="5234441" y="4142589"/>
            <a:ext cx="1190423" cy="1047204"/>
          </a:xfrm>
          <a:custGeom>
            <a:avLst/>
            <a:gdLst>
              <a:gd name="T0" fmla="*/ 5071 w 5358"/>
              <a:gd name="T1" fmla="*/ 2925 h 4735"/>
              <a:gd name="T2" fmla="*/ 5289 w 5358"/>
              <a:gd name="T3" fmla="*/ 3067 h 4735"/>
              <a:gd name="T4" fmla="*/ 5306 w 5358"/>
              <a:gd name="T5" fmla="*/ 3448 h 4735"/>
              <a:gd name="T6" fmla="*/ 5084 w 5358"/>
              <a:gd name="T7" fmla="*/ 3604 h 4735"/>
              <a:gd name="T8" fmla="*/ 5043 w 5358"/>
              <a:gd name="T9" fmla="*/ 3697 h 4735"/>
              <a:gd name="T10" fmla="*/ 4806 w 5358"/>
              <a:gd name="T11" fmla="*/ 3735 h 4735"/>
              <a:gd name="T12" fmla="*/ 4594 w 5358"/>
              <a:gd name="T13" fmla="*/ 3923 h 4735"/>
              <a:gd name="T14" fmla="*/ 4567 w 5358"/>
              <a:gd name="T15" fmla="*/ 4191 h 4735"/>
              <a:gd name="T16" fmla="*/ 4457 w 5358"/>
              <a:gd name="T17" fmla="*/ 4323 h 4735"/>
              <a:gd name="T18" fmla="*/ 4377 w 5358"/>
              <a:gd name="T19" fmla="*/ 4504 h 4735"/>
              <a:gd name="T20" fmla="*/ 4158 w 5358"/>
              <a:gd name="T21" fmla="*/ 4658 h 4735"/>
              <a:gd name="T22" fmla="*/ 3939 w 5358"/>
              <a:gd name="T23" fmla="*/ 4703 h 4735"/>
              <a:gd name="T24" fmla="*/ 3791 w 5358"/>
              <a:gd name="T25" fmla="*/ 4510 h 4735"/>
              <a:gd name="T26" fmla="*/ 3681 w 5358"/>
              <a:gd name="T27" fmla="*/ 4230 h 4735"/>
              <a:gd name="T28" fmla="*/ 3405 w 5358"/>
              <a:gd name="T29" fmla="*/ 4171 h 4735"/>
              <a:gd name="T30" fmla="*/ 3280 w 5358"/>
              <a:gd name="T31" fmla="*/ 3937 h 4735"/>
              <a:gd name="T32" fmla="*/ 3083 w 5358"/>
              <a:gd name="T33" fmla="*/ 4155 h 4735"/>
              <a:gd name="T34" fmla="*/ 2995 w 5358"/>
              <a:gd name="T35" fmla="*/ 4347 h 4735"/>
              <a:gd name="T36" fmla="*/ 2936 w 5358"/>
              <a:gd name="T37" fmla="*/ 4267 h 4735"/>
              <a:gd name="T38" fmla="*/ 2763 w 5358"/>
              <a:gd name="T39" fmla="*/ 4158 h 4735"/>
              <a:gd name="T40" fmla="*/ 2555 w 5358"/>
              <a:gd name="T41" fmla="*/ 3917 h 4735"/>
              <a:gd name="T42" fmla="*/ 2820 w 5358"/>
              <a:gd name="T43" fmla="*/ 3933 h 4735"/>
              <a:gd name="T44" fmla="*/ 3047 w 5358"/>
              <a:gd name="T45" fmla="*/ 3915 h 4735"/>
              <a:gd name="T46" fmla="*/ 2990 w 5358"/>
              <a:gd name="T47" fmla="*/ 3656 h 4735"/>
              <a:gd name="T48" fmla="*/ 3224 w 5358"/>
              <a:gd name="T49" fmla="*/ 3367 h 4735"/>
              <a:gd name="T50" fmla="*/ 3376 w 5358"/>
              <a:gd name="T51" fmla="*/ 3218 h 4735"/>
              <a:gd name="T52" fmla="*/ 3278 w 5358"/>
              <a:gd name="T53" fmla="*/ 2875 h 4735"/>
              <a:gd name="T54" fmla="*/ 3224 w 5358"/>
              <a:gd name="T55" fmla="*/ 2604 h 4735"/>
              <a:gd name="T56" fmla="*/ 2986 w 5358"/>
              <a:gd name="T57" fmla="*/ 2398 h 4735"/>
              <a:gd name="T58" fmla="*/ 2664 w 5358"/>
              <a:gd name="T59" fmla="*/ 2144 h 4735"/>
              <a:gd name="T60" fmla="*/ 2518 w 5358"/>
              <a:gd name="T61" fmla="*/ 2098 h 4735"/>
              <a:gd name="T62" fmla="*/ 2179 w 5358"/>
              <a:gd name="T63" fmla="*/ 1781 h 4735"/>
              <a:gd name="T64" fmla="*/ 1922 w 5358"/>
              <a:gd name="T65" fmla="*/ 1724 h 4735"/>
              <a:gd name="T66" fmla="*/ 1672 w 5358"/>
              <a:gd name="T67" fmla="*/ 1651 h 4735"/>
              <a:gd name="T68" fmla="*/ 1503 w 5358"/>
              <a:gd name="T69" fmla="*/ 1842 h 4735"/>
              <a:gd name="T70" fmla="*/ 1346 w 5358"/>
              <a:gd name="T71" fmla="*/ 2006 h 4735"/>
              <a:gd name="T72" fmla="*/ 1038 w 5358"/>
              <a:gd name="T73" fmla="*/ 1891 h 4735"/>
              <a:gd name="T74" fmla="*/ 646 w 5358"/>
              <a:gd name="T75" fmla="*/ 1760 h 4735"/>
              <a:gd name="T76" fmla="*/ 363 w 5358"/>
              <a:gd name="T77" fmla="*/ 1533 h 4735"/>
              <a:gd name="T78" fmla="*/ 23 w 5358"/>
              <a:gd name="T79" fmla="*/ 1323 h 4735"/>
              <a:gd name="T80" fmla="*/ 287 w 5358"/>
              <a:gd name="T81" fmla="*/ 785 h 4735"/>
              <a:gd name="T82" fmla="*/ 826 w 5358"/>
              <a:gd name="T83" fmla="*/ 489 h 4735"/>
              <a:gd name="T84" fmla="*/ 1389 w 5358"/>
              <a:gd name="T85" fmla="*/ 276 h 4735"/>
              <a:gd name="T86" fmla="*/ 1868 w 5358"/>
              <a:gd name="T87" fmla="*/ 359 h 4735"/>
              <a:gd name="T88" fmla="*/ 2033 w 5358"/>
              <a:gd name="T89" fmla="*/ 875 h 4735"/>
              <a:gd name="T90" fmla="*/ 2161 w 5358"/>
              <a:gd name="T91" fmla="*/ 1014 h 4735"/>
              <a:gd name="T92" fmla="*/ 2644 w 5358"/>
              <a:gd name="T93" fmla="*/ 1044 h 4735"/>
              <a:gd name="T94" fmla="*/ 2450 w 5358"/>
              <a:gd name="T95" fmla="*/ 1382 h 4735"/>
              <a:gd name="T96" fmla="*/ 2795 w 5358"/>
              <a:gd name="T97" fmla="*/ 1639 h 4735"/>
              <a:gd name="T98" fmla="*/ 2999 w 5358"/>
              <a:gd name="T99" fmla="*/ 1964 h 4735"/>
              <a:gd name="T100" fmla="*/ 3292 w 5358"/>
              <a:gd name="T101" fmla="*/ 1755 h 4735"/>
              <a:gd name="T102" fmla="*/ 3830 w 5358"/>
              <a:gd name="T103" fmla="*/ 1776 h 4735"/>
              <a:gd name="T104" fmla="*/ 3625 w 5358"/>
              <a:gd name="T105" fmla="*/ 2174 h 4735"/>
              <a:gd name="T106" fmla="*/ 3836 w 5358"/>
              <a:gd name="T107" fmla="*/ 2584 h 4735"/>
              <a:gd name="T108" fmla="*/ 4081 w 5358"/>
              <a:gd name="T109" fmla="*/ 2734 h 4735"/>
              <a:gd name="T110" fmla="*/ 4231 w 5358"/>
              <a:gd name="T111" fmla="*/ 3039 h 4735"/>
              <a:gd name="T112" fmla="*/ 4233 w 5358"/>
              <a:gd name="T113" fmla="*/ 3327 h 4735"/>
              <a:gd name="T114" fmla="*/ 4393 w 5358"/>
              <a:gd name="T115" fmla="*/ 3447 h 4735"/>
              <a:gd name="T116" fmla="*/ 4525 w 5358"/>
              <a:gd name="T117" fmla="*/ 3558 h 4735"/>
              <a:gd name="T118" fmla="*/ 4679 w 5358"/>
              <a:gd name="T119" fmla="*/ 3384 h 4735"/>
              <a:gd name="T120" fmla="*/ 4620 w 5358"/>
              <a:gd name="T121" fmla="*/ 3127 h 4735"/>
              <a:gd name="T122" fmla="*/ 4658 w 5358"/>
              <a:gd name="T123" fmla="*/ 2888 h 4735"/>
              <a:gd name="T124" fmla="*/ 4718 w 5358"/>
              <a:gd name="T125" fmla="*/ 2742 h 4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58" h="4735">
                <a:moveTo>
                  <a:pt x="4783" y="2762"/>
                </a:moveTo>
                <a:lnTo>
                  <a:pt x="4788" y="2761"/>
                </a:lnTo>
                <a:lnTo>
                  <a:pt x="4797" y="2759"/>
                </a:lnTo>
                <a:lnTo>
                  <a:pt x="4806" y="2755"/>
                </a:lnTo>
                <a:lnTo>
                  <a:pt x="4818" y="2754"/>
                </a:lnTo>
                <a:lnTo>
                  <a:pt x="4832" y="2753"/>
                </a:lnTo>
                <a:lnTo>
                  <a:pt x="4846" y="2753"/>
                </a:lnTo>
                <a:lnTo>
                  <a:pt x="4851" y="2754"/>
                </a:lnTo>
                <a:lnTo>
                  <a:pt x="4856" y="2755"/>
                </a:lnTo>
                <a:lnTo>
                  <a:pt x="4861" y="2756"/>
                </a:lnTo>
                <a:lnTo>
                  <a:pt x="4865" y="2759"/>
                </a:lnTo>
                <a:lnTo>
                  <a:pt x="4871" y="2764"/>
                </a:lnTo>
                <a:lnTo>
                  <a:pt x="4878" y="2770"/>
                </a:lnTo>
                <a:lnTo>
                  <a:pt x="4880" y="2773"/>
                </a:lnTo>
                <a:lnTo>
                  <a:pt x="4882" y="2777"/>
                </a:lnTo>
                <a:lnTo>
                  <a:pt x="4884" y="2780"/>
                </a:lnTo>
                <a:lnTo>
                  <a:pt x="4885" y="2784"/>
                </a:lnTo>
                <a:lnTo>
                  <a:pt x="4882" y="2798"/>
                </a:lnTo>
                <a:lnTo>
                  <a:pt x="4878" y="2812"/>
                </a:lnTo>
                <a:lnTo>
                  <a:pt x="4876" y="2822"/>
                </a:lnTo>
                <a:lnTo>
                  <a:pt x="4876" y="2830"/>
                </a:lnTo>
                <a:lnTo>
                  <a:pt x="4876" y="2837"/>
                </a:lnTo>
                <a:lnTo>
                  <a:pt x="4878" y="2843"/>
                </a:lnTo>
                <a:lnTo>
                  <a:pt x="4878" y="2849"/>
                </a:lnTo>
                <a:lnTo>
                  <a:pt x="4879" y="2854"/>
                </a:lnTo>
                <a:lnTo>
                  <a:pt x="4879" y="2855"/>
                </a:lnTo>
                <a:lnTo>
                  <a:pt x="4880" y="2856"/>
                </a:lnTo>
                <a:lnTo>
                  <a:pt x="4891" y="2859"/>
                </a:lnTo>
                <a:lnTo>
                  <a:pt x="4907" y="2859"/>
                </a:lnTo>
                <a:lnTo>
                  <a:pt x="4917" y="2859"/>
                </a:lnTo>
                <a:lnTo>
                  <a:pt x="4929" y="2860"/>
                </a:lnTo>
                <a:lnTo>
                  <a:pt x="4941" y="2862"/>
                </a:lnTo>
                <a:lnTo>
                  <a:pt x="4954" y="2866"/>
                </a:lnTo>
                <a:lnTo>
                  <a:pt x="4956" y="2871"/>
                </a:lnTo>
                <a:lnTo>
                  <a:pt x="4958" y="2878"/>
                </a:lnTo>
                <a:lnTo>
                  <a:pt x="4960" y="2880"/>
                </a:lnTo>
                <a:lnTo>
                  <a:pt x="4960" y="2884"/>
                </a:lnTo>
                <a:lnTo>
                  <a:pt x="4962" y="2888"/>
                </a:lnTo>
                <a:lnTo>
                  <a:pt x="4964" y="2891"/>
                </a:lnTo>
                <a:lnTo>
                  <a:pt x="4968" y="2893"/>
                </a:lnTo>
                <a:lnTo>
                  <a:pt x="4970" y="2894"/>
                </a:lnTo>
                <a:lnTo>
                  <a:pt x="4975" y="2896"/>
                </a:lnTo>
                <a:lnTo>
                  <a:pt x="4980" y="2894"/>
                </a:lnTo>
                <a:lnTo>
                  <a:pt x="4987" y="2894"/>
                </a:lnTo>
                <a:lnTo>
                  <a:pt x="4994" y="2893"/>
                </a:lnTo>
                <a:lnTo>
                  <a:pt x="5002" y="2892"/>
                </a:lnTo>
                <a:lnTo>
                  <a:pt x="5011" y="2892"/>
                </a:lnTo>
                <a:lnTo>
                  <a:pt x="5024" y="2898"/>
                </a:lnTo>
                <a:lnTo>
                  <a:pt x="5036" y="2905"/>
                </a:lnTo>
                <a:lnTo>
                  <a:pt x="5055" y="2916"/>
                </a:lnTo>
                <a:lnTo>
                  <a:pt x="5071" y="2925"/>
                </a:lnTo>
                <a:lnTo>
                  <a:pt x="5076" y="2929"/>
                </a:lnTo>
                <a:lnTo>
                  <a:pt x="5081" y="2932"/>
                </a:lnTo>
                <a:lnTo>
                  <a:pt x="5084" y="2936"/>
                </a:lnTo>
                <a:lnTo>
                  <a:pt x="5088" y="2941"/>
                </a:lnTo>
                <a:lnTo>
                  <a:pt x="5089" y="2944"/>
                </a:lnTo>
                <a:lnTo>
                  <a:pt x="5089" y="2949"/>
                </a:lnTo>
                <a:lnTo>
                  <a:pt x="5090" y="2955"/>
                </a:lnTo>
                <a:lnTo>
                  <a:pt x="5093" y="2962"/>
                </a:lnTo>
                <a:lnTo>
                  <a:pt x="5095" y="2967"/>
                </a:lnTo>
                <a:lnTo>
                  <a:pt x="5099" y="2970"/>
                </a:lnTo>
                <a:lnTo>
                  <a:pt x="5104" y="2972"/>
                </a:lnTo>
                <a:lnTo>
                  <a:pt x="5107" y="2970"/>
                </a:lnTo>
                <a:lnTo>
                  <a:pt x="5111" y="2969"/>
                </a:lnTo>
                <a:lnTo>
                  <a:pt x="5115" y="2968"/>
                </a:lnTo>
                <a:lnTo>
                  <a:pt x="5118" y="2968"/>
                </a:lnTo>
                <a:lnTo>
                  <a:pt x="5121" y="2969"/>
                </a:lnTo>
                <a:lnTo>
                  <a:pt x="5123" y="2970"/>
                </a:lnTo>
                <a:lnTo>
                  <a:pt x="5125" y="2974"/>
                </a:lnTo>
                <a:lnTo>
                  <a:pt x="5127" y="2980"/>
                </a:lnTo>
                <a:lnTo>
                  <a:pt x="5128" y="2987"/>
                </a:lnTo>
                <a:lnTo>
                  <a:pt x="5131" y="2992"/>
                </a:lnTo>
                <a:lnTo>
                  <a:pt x="5133" y="2997"/>
                </a:lnTo>
                <a:lnTo>
                  <a:pt x="5139" y="3004"/>
                </a:lnTo>
                <a:lnTo>
                  <a:pt x="5144" y="3010"/>
                </a:lnTo>
                <a:lnTo>
                  <a:pt x="5151" y="3014"/>
                </a:lnTo>
                <a:lnTo>
                  <a:pt x="5158" y="3019"/>
                </a:lnTo>
                <a:lnTo>
                  <a:pt x="5164" y="3020"/>
                </a:lnTo>
                <a:lnTo>
                  <a:pt x="5170" y="3022"/>
                </a:lnTo>
                <a:lnTo>
                  <a:pt x="5172" y="3020"/>
                </a:lnTo>
                <a:lnTo>
                  <a:pt x="5176" y="3019"/>
                </a:lnTo>
                <a:lnTo>
                  <a:pt x="5177" y="3017"/>
                </a:lnTo>
                <a:lnTo>
                  <a:pt x="5178" y="3016"/>
                </a:lnTo>
                <a:lnTo>
                  <a:pt x="5180" y="3013"/>
                </a:lnTo>
                <a:lnTo>
                  <a:pt x="5182" y="3010"/>
                </a:lnTo>
                <a:lnTo>
                  <a:pt x="5184" y="3007"/>
                </a:lnTo>
                <a:lnTo>
                  <a:pt x="5188" y="3007"/>
                </a:lnTo>
                <a:lnTo>
                  <a:pt x="5195" y="3011"/>
                </a:lnTo>
                <a:lnTo>
                  <a:pt x="5202" y="3018"/>
                </a:lnTo>
                <a:lnTo>
                  <a:pt x="5210" y="3022"/>
                </a:lnTo>
                <a:lnTo>
                  <a:pt x="5220" y="3025"/>
                </a:lnTo>
                <a:lnTo>
                  <a:pt x="5230" y="3030"/>
                </a:lnTo>
                <a:lnTo>
                  <a:pt x="5240" y="3037"/>
                </a:lnTo>
                <a:lnTo>
                  <a:pt x="5249" y="3050"/>
                </a:lnTo>
                <a:lnTo>
                  <a:pt x="5257" y="3064"/>
                </a:lnTo>
                <a:lnTo>
                  <a:pt x="5259" y="3067"/>
                </a:lnTo>
                <a:lnTo>
                  <a:pt x="5262" y="3068"/>
                </a:lnTo>
                <a:lnTo>
                  <a:pt x="5264" y="3068"/>
                </a:lnTo>
                <a:lnTo>
                  <a:pt x="5268" y="3069"/>
                </a:lnTo>
                <a:lnTo>
                  <a:pt x="5275" y="3068"/>
                </a:lnTo>
                <a:lnTo>
                  <a:pt x="5282" y="3068"/>
                </a:lnTo>
                <a:lnTo>
                  <a:pt x="5289" y="3067"/>
                </a:lnTo>
                <a:lnTo>
                  <a:pt x="5297" y="3067"/>
                </a:lnTo>
                <a:lnTo>
                  <a:pt x="5304" y="3069"/>
                </a:lnTo>
                <a:lnTo>
                  <a:pt x="5312" y="3073"/>
                </a:lnTo>
                <a:lnTo>
                  <a:pt x="5325" y="3081"/>
                </a:lnTo>
                <a:lnTo>
                  <a:pt x="5337" y="3089"/>
                </a:lnTo>
                <a:lnTo>
                  <a:pt x="5344" y="3094"/>
                </a:lnTo>
                <a:lnTo>
                  <a:pt x="5350" y="3099"/>
                </a:lnTo>
                <a:lnTo>
                  <a:pt x="5354" y="3105"/>
                </a:lnTo>
                <a:lnTo>
                  <a:pt x="5358" y="3111"/>
                </a:lnTo>
                <a:lnTo>
                  <a:pt x="5358" y="3115"/>
                </a:lnTo>
                <a:lnTo>
                  <a:pt x="5358" y="3121"/>
                </a:lnTo>
                <a:lnTo>
                  <a:pt x="5357" y="3126"/>
                </a:lnTo>
                <a:lnTo>
                  <a:pt x="5356" y="3132"/>
                </a:lnTo>
                <a:lnTo>
                  <a:pt x="5347" y="3143"/>
                </a:lnTo>
                <a:lnTo>
                  <a:pt x="5341" y="3152"/>
                </a:lnTo>
                <a:lnTo>
                  <a:pt x="5340" y="3158"/>
                </a:lnTo>
                <a:lnTo>
                  <a:pt x="5340" y="3163"/>
                </a:lnTo>
                <a:lnTo>
                  <a:pt x="5340" y="3168"/>
                </a:lnTo>
                <a:lnTo>
                  <a:pt x="5341" y="3171"/>
                </a:lnTo>
                <a:lnTo>
                  <a:pt x="5344" y="3176"/>
                </a:lnTo>
                <a:lnTo>
                  <a:pt x="5347" y="3182"/>
                </a:lnTo>
                <a:lnTo>
                  <a:pt x="5350" y="3190"/>
                </a:lnTo>
                <a:lnTo>
                  <a:pt x="5352" y="3200"/>
                </a:lnTo>
                <a:lnTo>
                  <a:pt x="5354" y="3216"/>
                </a:lnTo>
                <a:lnTo>
                  <a:pt x="5356" y="3233"/>
                </a:lnTo>
                <a:lnTo>
                  <a:pt x="5356" y="3240"/>
                </a:lnTo>
                <a:lnTo>
                  <a:pt x="5354" y="3249"/>
                </a:lnTo>
                <a:lnTo>
                  <a:pt x="5353" y="3256"/>
                </a:lnTo>
                <a:lnTo>
                  <a:pt x="5351" y="3262"/>
                </a:lnTo>
                <a:lnTo>
                  <a:pt x="5347" y="3269"/>
                </a:lnTo>
                <a:lnTo>
                  <a:pt x="5344" y="3275"/>
                </a:lnTo>
                <a:lnTo>
                  <a:pt x="5339" y="3279"/>
                </a:lnTo>
                <a:lnTo>
                  <a:pt x="5333" y="3285"/>
                </a:lnTo>
                <a:lnTo>
                  <a:pt x="5322" y="3295"/>
                </a:lnTo>
                <a:lnTo>
                  <a:pt x="5310" y="3304"/>
                </a:lnTo>
                <a:lnTo>
                  <a:pt x="5304" y="3309"/>
                </a:lnTo>
                <a:lnTo>
                  <a:pt x="5298" y="3315"/>
                </a:lnTo>
                <a:lnTo>
                  <a:pt x="5295" y="3321"/>
                </a:lnTo>
                <a:lnTo>
                  <a:pt x="5291" y="3328"/>
                </a:lnTo>
                <a:lnTo>
                  <a:pt x="5290" y="3341"/>
                </a:lnTo>
                <a:lnTo>
                  <a:pt x="5290" y="3356"/>
                </a:lnTo>
                <a:lnTo>
                  <a:pt x="5290" y="3372"/>
                </a:lnTo>
                <a:lnTo>
                  <a:pt x="5293" y="3388"/>
                </a:lnTo>
                <a:lnTo>
                  <a:pt x="5293" y="3394"/>
                </a:lnTo>
                <a:lnTo>
                  <a:pt x="5293" y="3400"/>
                </a:lnTo>
                <a:lnTo>
                  <a:pt x="5296" y="3417"/>
                </a:lnTo>
                <a:lnTo>
                  <a:pt x="5298" y="3433"/>
                </a:lnTo>
                <a:lnTo>
                  <a:pt x="5301" y="3440"/>
                </a:lnTo>
                <a:lnTo>
                  <a:pt x="5303" y="3446"/>
                </a:lnTo>
                <a:lnTo>
                  <a:pt x="5304" y="3447"/>
                </a:lnTo>
                <a:lnTo>
                  <a:pt x="5306" y="3448"/>
                </a:lnTo>
                <a:lnTo>
                  <a:pt x="5306" y="3448"/>
                </a:lnTo>
                <a:lnTo>
                  <a:pt x="5307" y="3449"/>
                </a:lnTo>
                <a:lnTo>
                  <a:pt x="5308" y="3451"/>
                </a:lnTo>
                <a:lnTo>
                  <a:pt x="5310" y="3452"/>
                </a:lnTo>
                <a:lnTo>
                  <a:pt x="5313" y="3457"/>
                </a:lnTo>
                <a:lnTo>
                  <a:pt x="5315" y="3461"/>
                </a:lnTo>
                <a:lnTo>
                  <a:pt x="5316" y="3467"/>
                </a:lnTo>
                <a:lnTo>
                  <a:pt x="5317" y="3473"/>
                </a:lnTo>
                <a:lnTo>
                  <a:pt x="5319" y="3486"/>
                </a:lnTo>
                <a:lnTo>
                  <a:pt x="5319" y="3498"/>
                </a:lnTo>
                <a:lnTo>
                  <a:pt x="5320" y="3514"/>
                </a:lnTo>
                <a:lnTo>
                  <a:pt x="5321" y="3523"/>
                </a:lnTo>
                <a:lnTo>
                  <a:pt x="5320" y="3531"/>
                </a:lnTo>
                <a:lnTo>
                  <a:pt x="5319" y="3541"/>
                </a:lnTo>
                <a:lnTo>
                  <a:pt x="5316" y="3547"/>
                </a:lnTo>
                <a:lnTo>
                  <a:pt x="5313" y="3553"/>
                </a:lnTo>
                <a:lnTo>
                  <a:pt x="5308" y="3558"/>
                </a:lnTo>
                <a:lnTo>
                  <a:pt x="5304" y="3561"/>
                </a:lnTo>
                <a:lnTo>
                  <a:pt x="5301" y="3565"/>
                </a:lnTo>
                <a:lnTo>
                  <a:pt x="5297" y="3567"/>
                </a:lnTo>
                <a:lnTo>
                  <a:pt x="5290" y="3572"/>
                </a:lnTo>
                <a:lnTo>
                  <a:pt x="5283" y="3577"/>
                </a:lnTo>
                <a:lnTo>
                  <a:pt x="5276" y="3580"/>
                </a:lnTo>
                <a:lnTo>
                  <a:pt x="5268" y="3584"/>
                </a:lnTo>
                <a:lnTo>
                  <a:pt x="5262" y="3586"/>
                </a:lnTo>
                <a:lnTo>
                  <a:pt x="5254" y="3589"/>
                </a:lnTo>
                <a:lnTo>
                  <a:pt x="5240" y="3590"/>
                </a:lnTo>
                <a:lnTo>
                  <a:pt x="5224" y="3590"/>
                </a:lnTo>
                <a:lnTo>
                  <a:pt x="5212" y="3589"/>
                </a:lnTo>
                <a:lnTo>
                  <a:pt x="5200" y="3586"/>
                </a:lnTo>
                <a:lnTo>
                  <a:pt x="5193" y="3585"/>
                </a:lnTo>
                <a:lnTo>
                  <a:pt x="5188" y="3581"/>
                </a:lnTo>
                <a:lnTo>
                  <a:pt x="5184" y="3579"/>
                </a:lnTo>
                <a:lnTo>
                  <a:pt x="5180" y="3575"/>
                </a:lnTo>
                <a:lnTo>
                  <a:pt x="5176" y="3574"/>
                </a:lnTo>
                <a:lnTo>
                  <a:pt x="5170" y="3573"/>
                </a:lnTo>
                <a:lnTo>
                  <a:pt x="5167" y="3573"/>
                </a:lnTo>
                <a:lnTo>
                  <a:pt x="5162" y="3573"/>
                </a:lnTo>
                <a:lnTo>
                  <a:pt x="5152" y="3575"/>
                </a:lnTo>
                <a:lnTo>
                  <a:pt x="5140" y="3580"/>
                </a:lnTo>
                <a:lnTo>
                  <a:pt x="5131" y="3585"/>
                </a:lnTo>
                <a:lnTo>
                  <a:pt x="5120" y="3592"/>
                </a:lnTo>
                <a:lnTo>
                  <a:pt x="5112" y="3596"/>
                </a:lnTo>
                <a:lnTo>
                  <a:pt x="5104" y="3602"/>
                </a:lnTo>
                <a:lnTo>
                  <a:pt x="5100" y="3605"/>
                </a:lnTo>
                <a:lnTo>
                  <a:pt x="5095" y="3608"/>
                </a:lnTo>
                <a:lnTo>
                  <a:pt x="5090" y="3610"/>
                </a:lnTo>
                <a:lnTo>
                  <a:pt x="5088" y="3611"/>
                </a:lnTo>
                <a:lnTo>
                  <a:pt x="5086" y="3610"/>
                </a:lnTo>
                <a:lnTo>
                  <a:pt x="5084" y="3608"/>
                </a:lnTo>
                <a:lnTo>
                  <a:pt x="5084" y="3604"/>
                </a:lnTo>
                <a:lnTo>
                  <a:pt x="5083" y="3600"/>
                </a:lnTo>
                <a:lnTo>
                  <a:pt x="5082" y="3597"/>
                </a:lnTo>
                <a:lnTo>
                  <a:pt x="5080" y="3594"/>
                </a:lnTo>
                <a:lnTo>
                  <a:pt x="5079" y="3593"/>
                </a:lnTo>
                <a:lnTo>
                  <a:pt x="5077" y="3593"/>
                </a:lnTo>
                <a:lnTo>
                  <a:pt x="5076" y="3592"/>
                </a:lnTo>
                <a:lnTo>
                  <a:pt x="5075" y="3592"/>
                </a:lnTo>
                <a:lnTo>
                  <a:pt x="5067" y="3590"/>
                </a:lnTo>
                <a:lnTo>
                  <a:pt x="5057" y="3587"/>
                </a:lnTo>
                <a:lnTo>
                  <a:pt x="5049" y="3584"/>
                </a:lnTo>
                <a:lnTo>
                  <a:pt x="5041" y="3579"/>
                </a:lnTo>
                <a:lnTo>
                  <a:pt x="5036" y="3574"/>
                </a:lnTo>
                <a:lnTo>
                  <a:pt x="5031" y="3571"/>
                </a:lnTo>
                <a:lnTo>
                  <a:pt x="5029" y="3568"/>
                </a:lnTo>
                <a:lnTo>
                  <a:pt x="5027" y="3567"/>
                </a:lnTo>
                <a:lnTo>
                  <a:pt x="5026" y="3567"/>
                </a:lnTo>
                <a:lnTo>
                  <a:pt x="5026" y="3566"/>
                </a:lnTo>
                <a:lnTo>
                  <a:pt x="5025" y="3567"/>
                </a:lnTo>
                <a:lnTo>
                  <a:pt x="5024" y="3567"/>
                </a:lnTo>
                <a:lnTo>
                  <a:pt x="5024" y="3568"/>
                </a:lnTo>
                <a:lnTo>
                  <a:pt x="5023" y="3568"/>
                </a:lnTo>
                <a:lnTo>
                  <a:pt x="5021" y="3571"/>
                </a:lnTo>
                <a:lnTo>
                  <a:pt x="5020" y="3573"/>
                </a:lnTo>
                <a:lnTo>
                  <a:pt x="5017" y="3579"/>
                </a:lnTo>
                <a:lnTo>
                  <a:pt x="5013" y="3585"/>
                </a:lnTo>
                <a:lnTo>
                  <a:pt x="5008" y="3591"/>
                </a:lnTo>
                <a:lnTo>
                  <a:pt x="5001" y="3597"/>
                </a:lnTo>
                <a:lnTo>
                  <a:pt x="4998" y="3598"/>
                </a:lnTo>
                <a:lnTo>
                  <a:pt x="4994" y="3600"/>
                </a:lnTo>
                <a:lnTo>
                  <a:pt x="4992" y="3603"/>
                </a:lnTo>
                <a:lnTo>
                  <a:pt x="4988" y="3608"/>
                </a:lnTo>
                <a:lnTo>
                  <a:pt x="4988" y="3610"/>
                </a:lnTo>
                <a:lnTo>
                  <a:pt x="4989" y="3611"/>
                </a:lnTo>
                <a:lnTo>
                  <a:pt x="4991" y="3613"/>
                </a:lnTo>
                <a:lnTo>
                  <a:pt x="4994" y="3616"/>
                </a:lnTo>
                <a:lnTo>
                  <a:pt x="5000" y="3618"/>
                </a:lnTo>
                <a:lnTo>
                  <a:pt x="5006" y="3622"/>
                </a:lnTo>
                <a:lnTo>
                  <a:pt x="5007" y="3627"/>
                </a:lnTo>
                <a:lnTo>
                  <a:pt x="5007" y="3632"/>
                </a:lnTo>
                <a:lnTo>
                  <a:pt x="5007" y="3638"/>
                </a:lnTo>
                <a:lnTo>
                  <a:pt x="5007" y="3647"/>
                </a:lnTo>
                <a:lnTo>
                  <a:pt x="5008" y="3652"/>
                </a:lnTo>
                <a:lnTo>
                  <a:pt x="5010" y="3656"/>
                </a:lnTo>
                <a:lnTo>
                  <a:pt x="5011" y="3660"/>
                </a:lnTo>
                <a:lnTo>
                  <a:pt x="5014" y="3666"/>
                </a:lnTo>
                <a:lnTo>
                  <a:pt x="5019" y="3671"/>
                </a:lnTo>
                <a:lnTo>
                  <a:pt x="5024" y="3676"/>
                </a:lnTo>
                <a:lnTo>
                  <a:pt x="5031" y="3682"/>
                </a:lnTo>
                <a:lnTo>
                  <a:pt x="5038" y="3690"/>
                </a:lnTo>
                <a:lnTo>
                  <a:pt x="5041" y="3693"/>
                </a:lnTo>
                <a:lnTo>
                  <a:pt x="5043" y="3697"/>
                </a:lnTo>
                <a:lnTo>
                  <a:pt x="5045" y="3703"/>
                </a:lnTo>
                <a:lnTo>
                  <a:pt x="5046" y="3709"/>
                </a:lnTo>
                <a:lnTo>
                  <a:pt x="5046" y="3713"/>
                </a:lnTo>
                <a:lnTo>
                  <a:pt x="5045" y="3718"/>
                </a:lnTo>
                <a:lnTo>
                  <a:pt x="5044" y="3720"/>
                </a:lnTo>
                <a:lnTo>
                  <a:pt x="5042" y="3723"/>
                </a:lnTo>
                <a:lnTo>
                  <a:pt x="5041" y="3725"/>
                </a:lnTo>
                <a:lnTo>
                  <a:pt x="5038" y="3726"/>
                </a:lnTo>
                <a:lnTo>
                  <a:pt x="5035" y="3729"/>
                </a:lnTo>
                <a:lnTo>
                  <a:pt x="5031" y="3730"/>
                </a:lnTo>
                <a:lnTo>
                  <a:pt x="5024" y="3732"/>
                </a:lnTo>
                <a:lnTo>
                  <a:pt x="5017" y="3734"/>
                </a:lnTo>
                <a:lnTo>
                  <a:pt x="5007" y="3734"/>
                </a:lnTo>
                <a:lnTo>
                  <a:pt x="4997" y="3734"/>
                </a:lnTo>
                <a:lnTo>
                  <a:pt x="4992" y="3732"/>
                </a:lnTo>
                <a:lnTo>
                  <a:pt x="4987" y="3732"/>
                </a:lnTo>
                <a:lnTo>
                  <a:pt x="4982" y="3731"/>
                </a:lnTo>
                <a:lnTo>
                  <a:pt x="4976" y="3730"/>
                </a:lnTo>
                <a:lnTo>
                  <a:pt x="4972" y="3730"/>
                </a:lnTo>
                <a:lnTo>
                  <a:pt x="4967" y="3730"/>
                </a:lnTo>
                <a:lnTo>
                  <a:pt x="4960" y="3730"/>
                </a:lnTo>
                <a:lnTo>
                  <a:pt x="4956" y="3731"/>
                </a:lnTo>
                <a:lnTo>
                  <a:pt x="4948" y="3735"/>
                </a:lnTo>
                <a:lnTo>
                  <a:pt x="4941" y="3739"/>
                </a:lnTo>
                <a:lnTo>
                  <a:pt x="4932" y="3743"/>
                </a:lnTo>
                <a:lnTo>
                  <a:pt x="4924" y="3745"/>
                </a:lnTo>
                <a:lnTo>
                  <a:pt x="4918" y="3745"/>
                </a:lnTo>
                <a:lnTo>
                  <a:pt x="4912" y="3744"/>
                </a:lnTo>
                <a:lnTo>
                  <a:pt x="4907" y="3743"/>
                </a:lnTo>
                <a:lnTo>
                  <a:pt x="4901" y="3741"/>
                </a:lnTo>
                <a:lnTo>
                  <a:pt x="4893" y="3737"/>
                </a:lnTo>
                <a:lnTo>
                  <a:pt x="4884" y="3736"/>
                </a:lnTo>
                <a:lnTo>
                  <a:pt x="4878" y="3735"/>
                </a:lnTo>
                <a:lnTo>
                  <a:pt x="4871" y="3735"/>
                </a:lnTo>
                <a:lnTo>
                  <a:pt x="4865" y="3736"/>
                </a:lnTo>
                <a:lnTo>
                  <a:pt x="4860" y="3736"/>
                </a:lnTo>
                <a:lnTo>
                  <a:pt x="4851" y="3739"/>
                </a:lnTo>
                <a:lnTo>
                  <a:pt x="4842" y="3747"/>
                </a:lnTo>
                <a:lnTo>
                  <a:pt x="4840" y="3748"/>
                </a:lnTo>
                <a:lnTo>
                  <a:pt x="4838" y="3750"/>
                </a:lnTo>
                <a:lnTo>
                  <a:pt x="4836" y="3751"/>
                </a:lnTo>
                <a:lnTo>
                  <a:pt x="4834" y="3754"/>
                </a:lnTo>
                <a:lnTo>
                  <a:pt x="4830" y="3755"/>
                </a:lnTo>
                <a:lnTo>
                  <a:pt x="4827" y="3756"/>
                </a:lnTo>
                <a:lnTo>
                  <a:pt x="4825" y="3756"/>
                </a:lnTo>
                <a:lnTo>
                  <a:pt x="4824" y="3755"/>
                </a:lnTo>
                <a:lnTo>
                  <a:pt x="4821" y="3754"/>
                </a:lnTo>
                <a:lnTo>
                  <a:pt x="4818" y="3751"/>
                </a:lnTo>
                <a:lnTo>
                  <a:pt x="4813" y="3745"/>
                </a:lnTo>
                <a:lnTo>
                  <a:pt x="4810" y="3738"/>
                </a:lnTo>
                <a:lnTo>
                  <a:pt x="4806" y="3735"/>
                </a:lnTo>
                <a:lnTo>
                  <a:pt x="4804" y="3730"/>
                </a:lnTo>
                <a:lnTo>
                  <a:pt x="4791" y="3713"/>
                </a:lnTo>
                <a:lnTo>
                  <a:pt x="4780" y="3700"/>
                </a:lnTo>
                <a:lnTo>
                  <a:pt x="4773" y="3692"/>
                </a:lnTo>
                <a:lnTo>
                  <a:pt x="4765" y="3685"/>
                </a:lnTo>
                <a:lnTo>
                  <a:pt x="4755" y="3678"/>
                </a:lnTo>
                <a:lnTo>
                  <a:pt x="4746" y="3672"/>
                </a:lnTo>
                <a:lnTo>
                  <a:pt x="4736" y="3667"/>
                </a:lnTo>
                <a:lnTo>
                  <a:pt x="4725" y="3662"/>
                </a:lnTo>
                <a:lnTo>
                  <a:pt x="4714" y="3659"/>
                </a:lnTo>
                <a:lnTo>
                  <a:pt x="4702" y="3656"/>
                </a:lnTo>
                <a:lnTo>
                  <a:pt x="4691" y="3654"/>
                </a:lnTo>
                <a:lnTo>
                  <a:pt x="4678" y="3654"/>
                </a:lnTo>
                <a:lnTo>
                  <a:pt x="4654" y="3654"/>
                </a:lnTo>
                <a:lnTo>
                  <a:pt x="4633" y="3657"/>
                </a:lnTo>
                <a:lnTo>
                  <a:pt x="4622" y="3660"/>
                </a:lnTo>
                <a:lnTo>
                  <a:pt x="4614" y="3662"/>
                </a:lnTo>
                <a:lnTo>
                  <a:pt x="4608" y="3665"/>
                </a:lnTo>
                <a:lnTo>
                  <a:pt x="4603" y="3668"/>
                </a:lnTo>
                <a:lnTo>
                  <a:pt x="4598" y="3674"/>
                </a:lnTo>
                <a:lnTo>
                  <a:pt x="4596" y="3682"/>
                </a:lnTo>
                <a:lnTo>
                  <a:pt x="4595" y="3692"/>
                </a:lnTo>
                <a:lnTo>
                  <a:pt x="4594" y="3704"/>
                </a:lnTo>
                <a:lnTo>
                  <a:pt x="4594" y="3728"/>
                </a:lnTo>
                <a:lnTo>
                  <a:pt x="4596" y="3751"/>
                </a:lnTo>
                <a:lnTo>
                  <a:pt x="4598" y="3769"/>
                </a:lnTo>
                <a:lnTo>
                  <a:pt x="4601" y="3786"/>
                </a:lnTo>
                <a:lnTo>
                  <a:pt x="4599" y="3792"/>
                </a:lnTo>
                <a:lnTo>
                  <a:pt x="4598" y="3799"/>
                </a:lnTo>
                <a:lnTo>
                  <a:pt x="4596" y="3804"/>
                </a:lnTo>
                <a:lnTo>
                  <a:pt x="4591" y="3810"/>
                </a:lnTo>
                <a:lnTo>
                  <a:pt x="4580" y="3820"/>
                </a:lnTo>
                <a:lnTo>
                  <a:pt x="4569" y="3832"/>
                </a:lnTo>
                <a:lnTo>
                  <a:pt x="4554" y="3844"/>
                </a:lnTo>
                <a:lnTo>
                  <a:pt x="4540" y="3856"/>
                </a:lnTo>
                <a:lnTo>
                  <a:pt x="4536" y="3860"/>
                </a:lnTo>
                <a:lnTo>
                  <a:pt x="4534" y="3863"/>
                </a:lnTo>
                <a:lnTo>
                  <a:pt x="4532" y="3867"/>
                </a:lnTo>
                <a:lnTo>
                  <a:pt x="4529" y="3871"/>
                </a:lnTo>
                <a:lnTo>
                  <a:pt x="4528" y="3879"/>
                </a:lnTo>
                <a:lnTo>
                  <a:pt x="4527" y="3886"/>
                </a:lnTo>
                <a:lnTo>
                  <a:pt x="4528" y="3892"/>
                </a:lnTo>
                <a:lnTo>
                  <a:pt x="4532" y="3896"/>
                </a:lnTo>
                <a:lnTo>
                  <a:pt x="4536" y="3901"/>
                </a:lnTo>
                <a:lnTo>
                  <a:pt x="4546" y="3905"/>
                </a:lnTo>
                <a:lnTo>
                  <a:pt x="4558" y="3907"/>
                </a:lnTo>
                <a:lnTo>
                  <a:pt x="4571" y="3909"/>
                </a:lnTo>
                <a:lnTo>
                  <a:pt x="4578" y="3911"/>
                </a:lnTo>
                <a:lnTo>
                  <a:pt x="4584" y="3914"/>
                </a:lnTo>
                <a:lnTo>
                  <a:pt x="4590" y="3918"/>
                </a:lnTo>
                <a:lnTo>
                  <a:pt x="4594" y="3923"/>
                </a:lnTo>
                <a:lnTo>
                  <a:pt x="4601" y="3933"/>
                </a:lnTo>
                <a:lnTo>
                  <a:pt x="4607" y="3942"/>
                </a:lnTo>
                <a:lnTo>
                  <a:pt x="4613" y="3949"/>
                </a:lnTo>
                <a:lnTo>
                  <a:pt x="4621" y="3956"/>
                </a:lnTo>
                <a:lnTo>
                  <a:pt x="4629" y="3962"/>
                </a:lnTo>
                <a:lnTo>
                  <a:pt x="4638" y="3968"/>
                </a:lnTo>
                <a:lnTo>
                  <a:pt x="4642" y="3970"/>
                </a:lnTo>
                <a:lnTo>
                  <a:pt x="4645" y="3974"/>
                </a:lnTo>
                <a:lnTo>
                  <a:pt x="4647" y="3976"/>
                </a:lnTo>
                <a:lnTo>
                  <a:pt x="4647" y="3980"/>
                </a:lnTo>
                <a:lnTo>
                  <a:pt x="4646" y="3985"/>
                </a:lnTo>
                <a:lnTo>
                  <a:pt x="4641" y="3993"/>
                </a:lnTo>
                <a:lnTo>
                  <a:pt x="4636" y="3999"/>
                </a:lnTo>
                <a:lnTo>
                  <a:pt x="4633" y="4006"/>
                </a:lnTo>
                <a:lnTo>
                  <a:pt x="4629" y="4009"/>
                </a:lnTo>
                <a:lnTo>
                  <a:pt x="4626" y="4012"/>
                </a:lnTo>
                <a:lnTo>
                  <a:pt x="4621" y="4014"/>
                </a:lnTo>
                <a:lnTo>
                  <a:pt x="4615" y="4015"/>
                </a:lnTo>
                <a:lnTo>
                  <a:pt x="4603" y="4015"/>
                </a:lnTo>
                <a:lnTo>
                  <a:pt x="4591" y="4016"/>
                </a:lnTo>
                <a:lnTo>
                  <a:pt x="4588" y="4018"/>
                </a:lnTo>
                <a:lnTo>
                  <a:pt x="4586" y="4020"/>
                </a:lnTo>
                <a:lnTo>
                  <a:pt x="4588" y="4022"/>
                </a:lnTo>
                <a:lnTo>
                  <a:pt x="4590" y="4025"/>
                </a:lnTo>
                <a:lnTo>
                  <a:pt x="4598" y="4031"/>
                </a:lnTo>
                <a:lnTo>
                  <a:pt x="4605" y="4037"/>
                </a:lnTo>
                <a:lnTo>
                  <a:pt x="4608" y="4040"/>
                </a:lnTo>
                <a:lnTo>
                  <a:pt x="4608" y="4046"/>
                </a:lnTo>
                <a:lnTo>
                  <a:pt x="4608" y="4052"/>
                </a:lnTo>
                <a:lnTo>
                  <a:pt x="4607" y="4059"/>
                </a:lnTo>
                <a:lnTo>
                  <a:pt x="4602" y="4073"/>
                </a:lnTo>
                <a:lnTo>
                  <a:pt x="4595" y="4087"/>
                </a:lnTo>
                <a:lnTo>
                  <a:pt x="4585" y="4097"/>
                </a:lnTo>
                <a:lnTo>
                  <a:pt x="4576" y="4107"/>
                </a:lnTo>
                <a:lnTo>
                  <a:pt x="4572" y="4111"/>
                </a:lnTo>
                <a:lnTo>
                  <a:pt x="4569" y="4116"/>
                </a:lnTo>
                <a:lnTo>
                  <a:pt x="4566" y="4121"/>
                </a:lnTo>
                <a:lnTo>
                  <a:pt x="4565" y="4127"/>
                </a:lnTo>
                <a:lnTo>
                  <a:pt x="4564" y="4136"/>
                </a:lnTo>
                <a:lnTo>
                  <a:pt x="4561" y="4145"/>
                </a:lnTo>
                <a:lnTo>
                  <a:pt x="4558" y="4152"/>
                </a:lnTo>
                <a:lnTo>
                  <a:pt x="4552" y="4160"/>
                </a:lnTo>
                <a:lnTo>
                  <a:pt x="4548" y="4165"/>
                </a:lnTo>
                <a:lnTo>
                  <a:pt x="4546" y="4170"/>
                </a:lnTo>
                <a:lnTo>
                  <a:pt x="4545" y="4174"/>
                </a:lnTo>
                <a:lnTo>
                  <a:pt x="4545" y="4179"/>
                </a:lnTo>
                <a:lnTo>
                  <a:pt x="4546" y="4184"/>
                </a:lnTo>
                <a:lnTo>
                  <a:pt x="4550" y="4188"/>
                </a:lnTo>
                <a:lnTo>
                  <a:pt x="4555" y="4190"/>
                </a:lnTo>
                <a:lnTo>
                  <a:pt x="4563" y="4191"/>
                </a:lnTo>
                <a:lnTo>
                  <a:pt x="4567" y="4191"/>
                </a:lnTo>
                <a:lnTo>
                  <a:pt x="4570" y="4192"/>
                </a:lnTo>
                <a:lnTo>
                  <a:pt x="4572" y="4194"/>
                </a:lnTo>
                <a:lnTo>
                  <a:pt x="4572" y="4195"/>
                </a:lnTo>
                <a:lnTo>
                  <a:pt x="4572" y="4198"/>
                </a:lnTo>
                <a:lnTo>
                  <a:pt x="4569" y="4204"/>
                </a:lnTo>
                <a:lnTo>
                  <a:pt x="4565" y="4210"/>
                </a:lnTo>
                <a:lnTo>
                  <a:pt x="4560" y="4217"/>
                </a:lnTo>
                <a:lnTo>
                  <a:pt x="4558" y="4226"/>
                </a:lnTo>
                <a:lnTo>
                  <a:pt x="4557" y="4235"/>
                </a:lnTo>
                <a:lnTo>
                  <a:pt x="4558" y="4243"/>
                </a:lnTo>
                <a:lnTo>
                  <a:pt x="4561" y="4251"/>
                </a:lnTo>
                <a:lnTo>
                  <a:pt x="4565" y="4256"/>
                </a:lnTo>
                <a:lnTo>
                  <a:pt x="4570" y="4262"/>
                </a:lnTo>
                <a:lnTo>
                  <a:pt x="4580" y="4271"/>
                </a:lnTo>
                <a:lnTo>
                  <a:pt x="4589" y="4278"/>
                </a:lnTo>
                <a:lnTo>
                  <a:pt x="4592" y="4283"/>
                </a:lnTo>
                <a:lnTo>
                  <a:pt x="4595" y="4290"/>
                </a:lnTo>
                <a:lnTo>
                  <a:pt x="4596" y="4299"/>
                </a:lnTo>
                <a:lnTo>
                  <a:pt x="4596" y="4308"/>
                </a:lnTo>
                <a:lnTo>
                  <a:pt x="4595" y="4317"/>
                </a:lnTo>
                <a:lnTo>
                  <a:pt x="4594" y="4325"/>
                </a:lnTo>
                <a:lnTo>
                  <a:pt x="4591" y="4333"/>
                </a:lnTo>
                <a:lnTo>
                  <a:pt x="4589" y="4339"/>
                </a:lnTo>
                <a:lnTo>
                  <a:pt x="4585" y="4341"/>
                </a:lnTo>
                <a:lnTo>
                  <a:pt x="4580" y="4343"/>
                </a:lnTo>
                <a:lnTo>
                  <a:pt x="4576" y="4343"/>
                </a:lnTo>
                <a:lnTo>
                  <a:pt x="4571" y="4342"/>
                </a:lnTo>
                <a:lnTo>
                  <a:pt x="4565" y="4340"/>
                </a:lnTo>
                <a:lnTo>
                  <a:pt x="4560" y="4336"/>
                </a:lnTo>
                <a:lnTo>
                  <a:pt x="4555" y="4333"/>
                </a:lnTo>
                <a:lnTo>
                  <a:pt x="4552" y="4328"/>
                </a:lnTo>
                <a:lnTo>
                  <a:pt x="4545" y="4316"/>
                </a:lnTo>
                <a:lnTo>
                  <a:pt x="4541" y="4306"/>
                </a:lnTo>
                <a:lnTo>
                  <a:pt x="4539" y="4303"/>
                </a:lnTo>
                <a:lnTo>
                  <a:pt x="4536" y="4300"/>
                </a:lnTo>
                <a:lnTo>
                  <a:pt x="4534" y="4300"/>
                </a:lnTo>
                <a:lnTo>
                  <a:pt x="4531" y="4302"/>
                </a:lnTo>
                <a:lnTo>
                  <a:pt x="4523" y="4308"/>
                </a:lnTo>
                <a:lnTo>
                  <a:pt x="4517" y="4311"/>
                </a:lnTo>
                <a:lnTo>
                  <a:pt x="4515" y="4312"/>
                </a:lnTo>
                <a:lnTo>
                  <a:pt x="4512" y="4312"/>
                </a:lnTo>
                <a:lnTo>
                  <a:pt x="4509" y="4312"/>
                </a:lnTo>
                <a:lnTo>
                  <a:pt x="4506" y="4310"/>
                </a:lnTo>
                <a:lnTo>
                  <a:pt x="4503" y="4309"/>
                </a:lnTo>
                <a:lnTo>
                  <a:pt x="4500" y="4308"/>
                </a:lnTo>
                <a:lnTo>
                  <a:pt x="4496" y="4308"/>
                </a:lnTo>
                <a:lnTo>
                  <a:pt x="4492" y="4309"/>
                </a:lnTo>
                <a:lnTo>
                  <a:pt x="4483" y="4312"/>
                </a:lnTo>
                <a:lnTo>
                  <a:pt x="4471" y="4319"/>
                </a:lnTo>
                <a:lnTo>
                  <a:pt x="4464" y="4322"/>
                </a:lnTo>
                <a:lnTo>
                  <a:pt x="4457" y="4323"/>
                </a:lnTo>
                <a:lnTo>
                  <a:pt x="4450" y="4323"/>
                </a:lnTo>
                <a:lnTo>
                  <a:pt x="4443" y="4321"/>
                </a:lnTo>
                <a:lnTo>
                  <a:pt x="4426" y="4314"/>
                </a:lnTo>
                <a:lnTo>
                  <a:pt x="4406" y="4304"/>
                </a:lnTo>
                <a:lnTo>
                  <a:pt x="4395" y="4300"/>
                </a:lnTo>
                <a:lnTo>
                  <a:pt x="4387" y="4299"/>
                </a:lnTo>
                <a:lnTo>
                  <a:pt x="4378" y="4300"/>
                </a:lnTo>
                <a:lnTo>
                  <a:pt x="4371" y="4303"/>
                </a:lnTo>
                <a:lnTo>
                  <a:pt x="4365" y="4308"/>
                </a:lnTo>
                <a:lnTo>
                  <a:pt x="4358" y="4315"/>
                </a:lnTo>
                <a:lnTo>
                  <a:pt x="4351" y="4323"/>
                </a:lnTo>
                <a:lnTo>
                  <a:pt x="4343" y="4334"/>
                </a:lnTo>
                <a:lnTo>
                  <a:pt x="4336" y="4343"/>
                </a:lnTo>
                <a:lnTo>
                  <a:pt x="4330" y="4352"/>
                </a:lnTo>
                <a:lnTo>
                  <a:pt x="4327" y="4359"/>
                </a:lnTo>
                <a:lnTo>
                  <a:pt x="4325" y="4363"/>
                </a:lnTo>
                <a:lnTo>
                  <a:pt x="4324" y="4373"/>
                </a:lnTo>
                <a:lnTo>
                  <a:pt x="4323" y="4384"/>
                </a:lnTo>
                <a:lnTo>
                  <a:pt x="4320" y="4390"/>
                </a:lnTo>
                <a:lnTo>
                  <a:pt x="4318" y="4393"/>
                </a:lnTo>
                <a:lnTo>
                  <a:pt x="4314" y="4396"/>
                </a:lnTo>
                <a:lnTo>
                  <a:pt x="4311" y="4398"/>
                </a:lnTo>
                <a:lnTo>
                  <a:pt x="4307" y="4398"/>
                </a:lnTo>
                <a:lnTo>
                  <a:pt x="4302" y="4398"/>
                </a:lnTo>
                <a:lnTo>
                  <a:pt x="4298" y="4397"/>
                </a:lnTo>
                <a:lnTo>
                  <a:pt x="4293" y="4394"/>
                </a:lnTo>
                <a:lnTo>
                  <a:pt x="4290" y="4394"/>
                </a:lnTo>
                <a:lnTo>
                  <a:pt x="4288" y="4394"/>
                </a:lnTo>
                <a:lnTo>
                  <a:pt x="4287" y="4396"/>
                </a:lnTo>
                <a:lnTo>
                  <a:pt x="4286" y="4397"/>
                </a:lnTo>
                <a:lnTo>
                  <a:pt x="4284" y="4402"/>
                </a:lnTo>
                <a:lnTo>
                  <a:pt x="4284" y="4407"/>
                </a:lnTo>
                <a:lnTo>
                  <a:pt x="4284" y="4415"/>
                </a:lnTo>
                <a:lnTo>
                  <a:pt x="4287" y="4423"/>
                </a:lnTo>
                <a:lnTo>
                  <a:pt x="4289" y="4430"/>
                </a:lnTo>
                <a:lnTo>
                  <a:pt x="4293" y="4437"/>
                </a:lnTo>
                <a:lnTo>
                  <a:pt x="4298" y="4443"/>
                </a:lnTo>
                <a:lnTo>
                  <a:pt x="4302" y="4448"/>
                </a:lnTo>
                <a:lnTo>
                  <a:pt x="4308" y="4451"/>
                </a:lnTo>
                <a:lnTo>
                  <a:pt x="4314" y="4455"/>
                </a:lnTo>
                <a:lnTo>
                  <a:pt x="4326" y="4460"/>
                </a:lnTo>
                <a:lnTo>
                  <a:pt x="4338" y="4462"/>
                </a:lnTo>
                <a:lnTo>
                  <a:pt x="4349" y="4464"/>
                </a:lnTo>
                <a:lnTo>
                  <a:pt x="4359" y="4469"/>
                </a:lnTo>
                <a:lnTo>
                  <a:pt x="4364" y="4472"/>
                </a:lnTo>
                <a:lnTo>
                  <a:pt x="4369" y="4475"/>
                </a:lnTo>
                <a:lnTo>
                  <a:pt x="4372" y="4481"/>
                </a:lnTo>
                <a:lnTo>
                  <a:pt x="4375" y="4487"/>
                </a:lnTo>
                <a:lnTo>
                  <a:pt x="4377" y="4493"/>
                </a:lnTo>
                <a:lnTo>
                  <a:pt x="4378" y="4499"/>
                </a:lnTo>
                <a:lnTo>
                  <a:pt x="4377" y="4504"/>
                </a:lnTo>
                <a:lnTo>
                  <a:pt x="4376" y="4506"/>
                </a:lnTo>
                <a:lnTo>
                  <a:pt x="4375" y="4508"/>
                </a:lnTo>
                <a:lnTo>
                  <a:pt x="4372" y="4510"/>
                </a:lnTo>
                <a:lnTo>
                  <a:pt x="4370" y="4508"/>
                </a:lnTo>
                <a:lnTo>
                  <a:pt x="4369" y="4506"/>
                </a:lnTo>
                <a:lnTo>
                  <a:pt x="4365" y="4500"/>
                </a:lnTo>
                <a:lnTo>
                  <a:pt x="4362" y="4497"/>
                </a:lnTo>
                <a:lnTo>
                  <a:pt x="4358" y="4495"/>
                </a:lnTo>
                <a:lnTo>
                  <a:pt x="4353" y="4495"/>
                </a:lnTo>
                <a:lnTo>
                  <a:pt x="4352" y="4497"/>
                </a:lnTo>
                <a:lnTo>
                  <a:pt x="4351" y="4501"/>
                </a:lnTo>
                <a:lnTo>
                  <a:pt x="4351" y="4507"/>
                </a:lnTo>
                <a:lnTo>
                  <a:pt x="4352" y="4516"/>
                </a:lnTo>
                <a:lnTo>
                  <a:pt x="4355" y="4533"/>
                </a:lnTo>
                <a:lnTo>
                  <a:pt x="4355" y="4551"/>
                </a:lnTo>
                <a:lnTo>
                  <a:pt x="4355" y="4560"/>
                </a:lnTo>
                <a:lnTo>
                  <a:pt x="4353" y="4566"/>
                </a:lnTo>
                <a:lnTo>
                  <a:pt x="4352" y="4571"/>
                </a:lnTo>
                <a:lnTo>
                  <a:pt x="4350" y="4576"/>
                </a:lnTo>
                <a:lnTo>
                  <a:pt x="4347" y="4580"/>
                </a:lnTo>
                <a:lnTo>
                  <a:pt x="4344" y="4582"/>
                </a:lnTo>
                <a:lnTo>
                  <a:pt x="4340" y="4583"/>
                </a:lnTo>
                <a:lnTo>
                  <a:pt x="4336" y="4585"/>
                </a:lnTo>
                <a:lnTo>
                  <a:pt x="4326" y="4586"/>
                </a:lnTo>
                <a:lnTo>
                  <a:pt x="4314" y="4589"/>
                </a:lnTo>
                <a:lnTo>
                  <a:pt x="4300" y="4595"/>
                </a:lnTo>
                <a:lnTo>
                  <a:pt x="4284" y="4604"/>
                </a:lnTo>
                <a:lnTo>
                  <a:pt x="4275" y="4608"/>
                </a:lnTo>
                <a:lnTo>
                  <a:pt x="4264" y="4612"/>
                </a:lnTo>
                <a:lnTo>
                  <a:pt x="4254" y="4614"/>
                </a:lnTo>
                <a:lnTo>
                  <a:pt x="4243" y="4615"/>
                </a:lnTo>
                <a:lnTo>
                  <a:pt x="4233" y="4615"/>
                </a:lnTo>
                <a:lnTo>
                  <a:pt x="4224" y="4614"/>
                </a:lnTo>
                <a:lnTo>
                  <a:pt x="4217" y="4612"/>
                </a:lnTo>
                <a:lnTo>
                  <a:pt x="4210" y="4608"/>
                </a:lnTo>
                <a:lnTo>
                  <a:pt x="4204" y="4605"/>
                </a:lnTo>
                <a:lnTo>
                  <a:pt x="4198" y="4601"/>
                </a:lnTo>
                <a:lnTo>
                  <a:pt x="4192" y="4599"/>
                </a:lnTo>
                <a:lnTo>
                  <a:pt x="4186" y="4596"/>
                </a:lnTo>
                <a:lnTo>
                  <a:pt x="4179" y="4596"/>
                </a:lnTo>
                <a:lnTo>
                  <a:pt x="4173" y="4598"/>
                </a:lnTo>
                <a:lnTo>
                  <a:pt x="4166" y="4600"/>
                </a:lnTo>
                <a:lnTo>
                  <a:pt x="4160" y="4606"/>
                </a:lnTo>
                <a:lnTo>
                  <a:pt x="4155" y="4612"/>
                </a:lnTo>
                <a:lnTo>
                  <a:pt x="4151" y="4618"/>
                </a:lnTo>
                <a:lnTo>
                  <a:pt x="4150" y="4625"/>
                </a:lnTo>
                <a:lnTo>
                  <a:pt x="4149" y="4632"/>
                </a:lnTo>
                <a:lnTo>
                  <a:pt x="4150" y="4639"/>
                </a:lnTo>
                <a:lnTo>
                  <a:pt x="4151" y="4646"/>
                </a:lnTo>
                <a:lnTo>
                  <a:pt x="4155" y="4652"/>
                </a:lnTo>
                <a:lnTo>
                  <a:pt x="4158" y="4658"/>
                </a:lnTo>
                <a:lnTo>
                  <a:pt x="4161" y="4664"/>
                </a:lnTo>
                <a:lnTo>
                  <a:pt x="4163" y="4669"/>
                </a:lnTo>
                <a:lnTo>
                  <a:pt x="4164" y="4675"/>
                </a:lnTo>
                <a:lnTo>
                  <a:pt x="4163" y="4680"/>
                </a:lnTo>
                <a:lnTo>
                  <a:pt x="4161" y="4683"/>
                </a:lnTo>
                <a:lnTo>
                  <a:pt x="4158" y="4686"/>
                </a:lnTo>
                <a:lnTo>
                  <a:pt x="4154" y="4688"/>
                </a:lnTo>
                <a:lnTo>
                  <a:pt x="4149" y="4690"/>
                </a:lnTo>
                <a:lnTo>
                  <a:pt x="4139" y="4695"/>
                </a:lnTo>
                <a:lnTo>
                  <a:pt x="4130" y="4699"/>
                </a:lnTo>
                <a:lnTo>
                  <a:pt x="4118" y="4705"/>
                </a:lnTo>
                <a:lnTo>
                  <a:pt x="4107" y="4712"/>
                </a:lnTo>
                <a:lnTo>
                  <a:pt x="4103" y="4714"/>
                </a:lnTo>
                <a:lnTo>
                  <a:pt x="4098" y="4715"/>
                </a:lnTo>
                <a:lnTo>
                  <a:pt x="4093" y="4715"/>
                </a:lnTo>
                <a:lnTo>
                  <a:pt x="4090" y="4713"/>
                </a:lnTo>
                <a:lnTo>
                  <a:pt x="4087" y="4711"/>
                </a:lnTo>
                <a:lnTo>
                  <a:pt x="4085" y="4708"/>
                </a:lnTo>
                <a:lnTo>
                  <a:pt x="4082" y="4708"/>
                </a:lnTo>
                <a:lnTo>
                  <a:pt x="4080" y="4708"/>
                </a:lnTo>
                <a:lnTo>
                  <a:pt x="4076" y="4712"/>
                </a:lnTo>
                <a:lnTo>
                  <a:pt x="4070" y="4719"/>
                </a:lnTo>
                <a:lnTo>
                  <a:pt x="4067" y="4725"/>
                </a:lnTo>
                <a:lnTo>
                  <a:pt x="4062" y="4730"/>
                </a:lnTo>
                <a:lnTo>
                  <a:pt x="4057" y="4732"/>
                </a:lnTo>
                <a:lnTo>
                  <a:pt x="4049" y="4735"/>
                </a:lnTo>
                <a:lnTo>
                  <a:pt x="4046" y="4735"/>
                </a:lnTo>
                <a:lnTo>
                  <a:pt x="4042" y="4735"/>
                </a:lnTo>
                <a:lnTo>
                  <a:pt x="4038" y="4733"/>
                </a:lnTo>
                <a:lnTo>
                  <a:pt x="4036" y="4731"/>
                </a:lnTo>
                <a:lnTo>
                  <a:pt x="4031" y="4725"/>
                </a:lnTo>
                <a:lnTo>
                  <a:pt x="4027" y="4716"/>
                </a:lnTo>
                <a:lnTo>
                  <a:pt x="4023" y="4713"/>
                </a:lnTo>
                <a:lnTo>
                  <a:pt x="4019" y="4711"/>
                </a:lnTo>
                <a:lnTo>
                  <a:pt x="4013" y="4711"/>
                </a:lnTo>
                <a:lnTo>
                  <a:pt x="4007" y="4711"/>
                </a:lnTo>
                <a:lnTo>
                  <a:pt x="3996" y="4713"/>
                </a:lnTo>
                <a:lnTo>
                  <a:pt x="3985" y="4718"/>
                </a:lnTo>
                <a:lnTo>
                  <a:pt x="3981" y="4720"/>
                </a:lnTo>
                <a:lnTo>
                  <a:pt x="3978" y="4721"/>
                </a:lnTo>
                <a:lnTo>
                  <a:pt x="3974" y="4722"/>
                </a:lnTo>
                <a:lnTo>
                  <a:pt x="3972" y="4721"/>
                </a:lnTo>
                <a:lnTo>
                  <a:pt x="3968" y="4721"/>
                </a:lnTo>
                <a:lnTo>
                  <a:pt x="3966" y="4719"/>
                </a:lnTo>
                <a:lnTo>
                  <a:pt x="3964" y="4715"/>
                </a:lnTo>
                <a:lnTo>
                  <a:pt x="3960" y="4712"/>
                </a:lnTo>
                <a:lnTo>
                  <a:pt x="3956" y="4708"/>
                </a:lnTo>
                <a:lnTo>
                  <a:pt x="3954" y="4706"/>
                </a:lnTo>
                <a:lnTo>
                  <a:pt x="3949" y="4703"/>
                </a:lnTo>
                <a:lnTo>
                  <a:pt x="3946" y="4703"/>
                </a:lnTo>
                <a:lnTo>
                  <a:pt x="3939" y="4703"/>
                </a:lnTo>
                <a:lnTo>
                  <a:pt x="3930" y="4705"/>
                </a:lnTo>
                <a:lnTo>
                  <a:pt x="3922" y="4705"/>
                </a:lnTo>
                <a:lnTo>
                  <a:pt x="3912" y="4705"/>
                </a:lnTo>
                <a:lnTo>
                  <a:pt x="3902" y="4703"/>
                </a:lnTo>
                <a:lnTo>
                  <a:pt x="3892" y="4700"/>
                </a:lnTo>
                <a:lnTo>
                  <a:pt x="3883" y="4695"/>
                </a:lnTo>
                <a:lnTo>
                  <a:pt x="3874" y="4689"/>
                </a:lnTo>
                <a:lnTo>
                  <a:pt x="3871" y="4686"/>
                </a:lnTo>
                <a:lnTo>
                  <a:pt x="3867" y="4681"/>
                </a:lnTo>
                <a:lnTo>
                  <a:pt x="3864" y="4676"/>
                </a:lnTo>
                <a:lnTo>
                  <a:pt x="3861" y="4670"/>
                </a:lnTo>
                <a:lnTo>
                  <a:pt x="3859" y="4665"/>
                </a:lnTo>
                <a:lnTo>
                  <a:pt x="3855" y="4662"/>
                </a:lnTo>
                <a:lnTo>
                  <a:pt x="3852" y="4659"/>
                </a:lnTo>
                <a:lnTo>
                  <a:pt x="3848" y="4657"/>
                </a:lnTo>
                <a:lnTo>
                  <a:pt x="3840" y="4656"/>
                </a:lnTo>
                <a:lnTo>
                  <a:pt x="3830" y="4655"/>
                </a:lnTo>
                <a:lnTo>
                  <a:pt x="3822" y="4652"/>
                </a:lnTo>
                <a:lnTo>
                  <a:pt x="3814" y="4649"/>
                </a:lnTo>
                <a:lnTo>
                  <a:pt x="3804" y="4642"/>
                </a:lnTo>
                <a:lnTo>
                  <a:pt x="3794" y="4632"/>
                </a:lnTo>
                <a:lnTo>
                  <a:pt x="3780" y="4620"/>
                </a:lnTo>
                <a:lnTo>
                  <a:pt x="3770" y="4611"/>
                </a:lnTo>
                <a:lnTo>
                  <a:pt x="3765" y="4606"/>
                </a:lnTo>
                <a:lnTo>
                  <a:pt x="3763" y="4600"/>
                </a:lnTo>
                <a:lnTo>
                  <a:pt x="3760" y="4595"/>
                </a:lnTo>
                <a:lnTo>
                  <a:pt x="3759" y="4589"/>
                </a:lnTo>
                <a:lnTo>
                  <a:pt x="3759" y="4583"/>
                </a:lnTo>
                <a:lnTo>
                  <a:pt x="3759" y="4579"/>
                </a:lnTo>
                <a:lnTo>
                  <a:pt x="3760" y="4575"/>
                </a:lnTo>
                <a:lnTo>
                  <a:pt x="3761" y="4573"/>
                </a:lnTo>
                <a:lnTo>
                  <a:pt x="3766" y="4568"/>
                </a:lnTo>
                <a:lnTo>
                  <a:pt x="3773" y="4564"/>
                </a:lnTo>
                <a:lnTo>
                  <a:pt x="3780" y="4562"/>
                </a:lnTo>
                <a:lnTo>
                  <a:pt x="3788" y="4558"/>
                </a:lnTo>
                <a:lnTo>
                  <a:pt x="3796" y="4554"/>
                </a:lnTo>
                <a:lnTo>
                  <a:pt x="3803" y="4547"/>
                </a:lnTo>
                <a:lnTo>
                  <a:pt x="3805" y="4542"/>
                </a:lnTo>
                <a:lnTo>
                  <a:pt x="3808" y="4539"/>
                </a:lnTo>
                <a:lnTo>
                  <a:pt x="3809" y="4536"/>
                </a:lnTo>
                <a:lnTo>
                  <a:pt x="3809" y="4533"/>
                </a:lnTo>
                <a:lnTo>
                  <a:pt x="3808" y="4531"/>
                </a:lnTo>
                <a:lnTo>
                  <a:pt x="3807" y="4529"/>
                </a:lnTo>
                <a:lnTo>
                  <a:pt x="3804" y="4527"/>
                </a:lnTo>
                <a:lnTo>
                  <a:pt x="3801" y="4526"/>
                </a:lnTo>
                <a:lnTo>
                  <a:pt x="3795" y="4525"/>
                </a:lnTo>
                <a:lnTo>
                  <a:pt x="3791" y="4522"/>
                </a:lnTo>
                <a:lnTo>
                  <a:pt x="3790" y="4519"/>
                </a:lnTo>
                <a:lnTo>
                  <a:pt x="3789" y="4517"/>
                </a:lnTo>
                <a:lnTo>
                  <a:pt x="3790" y="4514"/>
                </a:lnTo>
                <a:lnTo>
                  <a:pt x="3791" y="4510"/>
                </a:lnTo>
                <a:lnTo>
                  <a:pt x="3794" y="4504"/>
                </a:lnTo>
                <a:lnTo>
                  <a:pt x="3795" y="4499"/>
                </a:lnTo>
                <a:lnTo>
                  <a:pt x="3796" y="4493"/>
                </a:lnTo>
                <a:lnTo>
                  <a:pt x="3795" y="4484"/>
                </a:lnTo>
                <a:lnTo>
                  <a:pt x="3792" y="4469"/>
                </a:lnTo>
                <a:lnTo>
                  <a:pt x="3788" y="4454"/>
                </a:lnTo>
                <a:lnTo>
                  <a:pt x="3783" y="4438"/>
                </a:lnTo>
                <a:lnTo>
                  <a:pt x="3779" y="4424"/>
                </a:lnTo>
                <a:lnTo>
                  <a:pt x="3779" y="4418"/>
                </a:lnTo>
                <a:lnTo>
                  <a:pt x="3779" y="4415"/>
                </a:lnTo>
                <a:lnTo>
                  <a:pt x="3779" y="4411"/>
                </a:lnTo>
                <a:lnTo>
                  <a:pt x="3780" y="4410"/>
                </a:lnTo>
                <a:lnTo>
                  <a:pt x="3786" y="4407"/>
                </a:lnTo>
                <a:lnTo>
                  <a:pt x="3794" y="4409"/>
                </a:lnTo>
                <a:lnTo>
                  <a:pt x="3802" y="4409"/>
                </a:lnTo>
                <a:lnTo>
                  <a:pt x="3809" y="4409"/>
                </a:lnTo>
                <a:lnTo>
                  <a:pt x="3811" y="4409"/>
                </a:lnTo>
                <a:lnTo>
                  <a:pt x="3814" y="4407"/>
                </a:lnTo>
                <a:lnTo>
                  <a:pt x="3816" y="4405"/>
                </a:lnTo>
                <a:lnTo>
                  <a:pt x="3816" y="4403"/>
                </a:lnTo>
                <a:lnTo>
                  <a:pt x="3815" y="4400"/>
                </a:lnTo>
                <a:lnTo>
                  <a:pt x="3815" y="4398"/>
                </a:lnTo>
                <a:lnTo>
                  <a:pt x="3814" y="4396"/>
                </a:lnTo>
                <a:lnTo>
                  <a:pt x="3811" y="4394"/>
                </a:lnTo>
                <a:lnTo>
                  <a:pt x="3805" y="4392"/>
                </a:lnTo>
                <a:lnTo>
                  <a:pt x="3797" y="4391"/>
                </a:lnTo>
                <a:lnTo>
                  <a:pt x="3788" y="4388"/>
                </a:lnTo>
                <a:lnTo>
                  <a:pt x="3780" y="4386"/>
                </a:lnTo>
                <a:lnTo>
                  <a:pt x="3774" y="4382"/>
                </a:lnTo>
                <a:lnTo>
                  <a:pt x="3769" y="4375"/>
                </a:lnTo>
                <a:lnTo>
                  <a:pt x="3760" y="4368"/>
                </a:lnTo>
                <a:lnTo>
                  <a:pt x="3752" y="4359"/>
                </a:lnTo>
                <a:lnTo>
                  <a:pt x="3747" y="4354"/>
                </a:lnTo>
                <a:lnTo>
                  <a:pt x="3744" y="4347"/>
                </a:lnTo>
                <a:lnTo>
                  <a:pt x="3739" y="4340"/>
                </a:lnTo>
                <a:lnTo>
                  <a:pt x="3735" y="4330"/>
                </a:lnTo>
                <a:lnTo>
                  <a:pt x="3732" y="4321"/>
                </a:lnTo>
                <a:lnTo>
                  <a:pt x="3731" y="4314"/>
                </a:lnTo>
                <a:lnTo>
                  <a:pt x="3729" y="4306"/>
                </a:lnTo>
                <a:lnTo>
                  <a:pt x="3729" y="4300"/>
                </a:lnTo>
                <a:lnTo>
                  <a:pt x="3731" y="4289"/>
                </a:lnTo>
                <a:lnTo>
                  <a:pt x="3732" y="4278"/>
                </a:lnTo>
                <a:lnTo>
                  <a:pt x="3731" y="4271"/>
                </a:lnTo>
                <a:lnTo>
                  <a:pt x="3728" y="4265"/>
                </a:lnTo>
                <a:lnTo>
                  <a:pt x="3725" y="4258"/>
                </a:lnTo>
                <a:lnTo>
                  <a:pt x="3720" y="4252"/>
                </a:lnTo>
                <a:lnTo>
                  <a:pt x="3714" y="4246"/>
                </a:lnTo>
                <a:lnTo>
                  <a:pt x="3707" y="4240"/>
                </a:lnTo>
                <a:lnTo>
                  <a:pt x="3698" y="4236"/>
                </a:lnTo>
                <a:lnTo>
                  <a:pt x="3690" y="4233"/>
                </a:lnTo>
                <a:lnTo>
                  <a:pt x="3681" y="4230"/>
                </a:lnTo>
                <a:lnTo>
                  <a:pt x="3672" y="4229"/>
                </a:lnTo>
                <a:lnTo>
                  <a:pt x="3663" y="4229"/>
                </a:lnTo>
                <a:lnTo>
                  <a:pt x="3653" y="4229"/>
                </a:lnTo>
                <a:lnTo>
                  <a:pt x="3634" y="4232"/>
                </a:lnTo>
                <a:lnTo>
                  <a:pt x="3619" y="4233"/>
                </a:lnTo>
                <a:lnTo>
                  <a:pt x="3603" y="4233"/>
                </a:lnTo>
                <a:lnTo>
                  <a:pt x="3587" y="4233"/>
                </a:lnTo>
                <a:lnTo>
                  <a:pt x="3580" y="4232"/>
                </a:lnTo>
                <a:lnTo>
                  <a:pt x="3572" y="4229"/>
                </a:lnTo>
                <a:lnTo>
                  <a:pt x="3566" y="4227"/>
                </a:lnTo>
                <a:lnTo>
                  <a:pt x="3563" y="4223"/>
                </a:lnTo>
                <a:lnTo>
                  <a:pt x="3559" y="4220"/>
                </a:lnTo>
                <a:lnTo>
                  <a:pt x="3555" y="4217"/>
                </a:lnTo>
                <a:lnTo>
                  <a:pt x="3551" y="4216"/>
                </a:lnTo>
                <a:lnTo>
                  <a:pt x="3547" y="4215"/>
                </a:lnTo>
                <a:lnTo>
                  <a:pt x="3543" y="4214"/>
                </a:lnTo>
                <a:lnTo>
                  <a:pt x="3539" y="4215"/>
                </a:lnTo>
                <a:lnTo>
                  <a:pt x="3536" y="4215"/>
                </a:lnTo>
                <a:lnTo>
                  <a:pt x="3532" y="4217"/>
                </a:lnTo>
                <a:lnTo>
                  <a:pt x="3526" y="4220"/>
                </a:lnTo>
                <a:lnTo>
                  <a:pt x="3518" y="4222"/>
                </a:lnTo>
                <a:lnTo>
                  <a:pt x="3513" y="4221"/>
                </a:lnTo>
                <a:lnTo>
                  <a:pt x="3509" y="4221"/>
                </a:lnTo>
                <a:lnTo>
                  <a:pt x="3506" y="4218"/>
                </a:lnTo>
                <a:lnTo>
                  <a:pt x="3503" y="4216"/>
                </a:lnTo>
                <a:lnTo>
                  <a:pt x="3501" y="4211"/>
                </a:lnTo>
                <a:lnTo>
                  <a:pt x="3500" y="4208"/>
                </a:lnTo>
                <a:lnTo>
                  <a:pt x="3500" y="4203"/>
                </a:lnTo>
                <a:lnTo>
                  <a:pt x="3501" y="4198"/>
                </a:lnTo>
                <a:lnTo>
                  <a:pt x="3503" y="4188"/>
                </a:lnTo>
                <a:lnTo>
                  <a:pt x="3507" y="4177"/>
                </a:lnTo>
                <a:lnTo>
                  <a:pt x="3509" y="4172"/>
                </a:lnTo>
                <a:lnTo>
                  <a:pt x="3509" y="4169"/>
                </a:lnTo>
                <a:lnTo>
                  <a:pt x="3509" y="4166"/>
                </a:lnTo>
                <a:lnTo>
                  <a:pt x="3508" y="4165"/>
                </a:lnTo>
                <a:lnTo>
                  <a:pt x="3506" y="4164"/>
                </a:lnTo>
                <a:lnTo>
                  <a:pt x="3503" y="4165"/>
                </a:lnTo>
                <a:lnTo>
                  <a:pt x="3500" y="4166"/>
                </a:lnTo>
                <a:lnTo>
                  <a:pt x="3496" y="4169"/>
                </a:lnTo>
                <a:lnTo>
                  <a:pt x="3489" y="4176"/>
                </a:lnTo>
                <a:lnTo>
                  <a:pt x="3482" y="4180"/>
                </a:lnTo>
                <a:lnTo>
                  <a:pt x="3478" y="4182"/>
                </a:lnTo>
                <a:lnTo>
                  <a:pt x="3475" y="4183"/>
                </a:lnTo>
                <a:lnTo>
                  <a:pt x="3469" y="4184"/>
                </a:lnTo>
                <a:lnTo>
                  <a:pt x="3463" y="4185"/>
                </a:lnTo>
                <a:lnTo>
                  <a:pt x="3455" y="4185"/>
                </a:lnTo>
                <a:lnTo>
                  <a:pt x="3445" y="4184"/>
                </a:lnTo>
                <a:lnTo>
                  <a:pt x="3436" y="4182"/>
                </a:lnTo>
                <a:lnTo>
                  <a:pt x="3425" y="4178"/>
                </a:lnTo>
                <a:lnTo>
                  <a:pt x="3414" y="4174"/>
                </a:lnTo>
                <a:lnTo>
                  <a:pt x="3405" y="4171"/>
                </a:lnTo>
                <a:lnTo>
                  <a:pt x="3396" y="4167"/>
                </a:lnTo>
                <a:lnTo>
                  <a:pt x="3392" y="4164"/>
                </a:lnTo>
                <a:lnTo>
                  <a:pt x="3388" y="4159"/>
                </a:lnTo>
                <a:lnTo>
                  <a:pt x="3386" y="4155"/>
                </a:lnTo>
                <a:lnTo>
                  <a:pt x="3385" y="4151"/>
                </a:lnTo>
                <a:lnTo>
                  <a:pt x="3385" y="4146"/>
                </a:lnTo>
                <a:lnTo>
                  <a:pt x="3386" y="4135"/>
                </a:lnTo>
                <a:lnTo>
                  <a:pt x="3388" y="4126"/>
                </a:lnTo>
                <a:lnTo>
                  <a:pt x="3389" y="4122"/>
                </a:lnTo>
                <a:lnTo>
                  <a:pt x="3389" y="4119"/>
                </a:lnTo>
                <a:lnTo>
                  <a:pt x="3389" y="4115"/>
                </a:lnTo>
                <a:lnTo>
                  <a:pt x="3388" y="4111"/>
                </a:lnTo>
                <a:lnTo>
                  <a:pt x="3382" y="4103"/>
                </a:lnTo>
                <a:lnTo>
                  <a:pt x="3376" y="4094"/>
                </a:lnTo>
                <a:lnTo>
                  <a:pt x="3373" y="4089"/>
                </a:lnTo>
                <a:lnTo>
                  <a:pt x="3372" y="4084"/>
                </a:lnTo>
                <a:lnTo>
                  <a:pt x="3370" y="4079"/>
                </a:lnTo>
                <a:lnTo>
                  <a:pt x="3372" y="4075"/>
                </a:lnTo>
                <a:lnTo>
                  <a:pt x="3373" y="4070"/>
                </a:lnTo>
                <a:lnTo>
                  <a:pt x="3374" y="4066"/>
                </a:lnTo>
                <a:lnTo>
                  <a:pt x="3377" y="4062"/>
                </a:lnTo>
                <a:lnTo>
                  <a:pt x="3381" y="4058"/>
                </a:lnTo>
                <a:lnTo>
                  <a:pt x="3383" y="4054"/>
                </a:lnTo>
                <a:lnTo>
                  <a:pt x="3386" y="4051"/>
                </a:lnTo>
                <a:lnTo>
                  <a:pt x="3387" y="4047"/>
                </a:lnTo>
                <a:lnTo>
                  <a:pt x="3388" y="4044"/>
                </a:lnTo>
                <a:lnTo>
                  <a:pt x="3387" y="4034"/>
                </a:lnTo>
                <a:lnTo>
                  <a:pt x="3386" y="4021"/>
                </a:lnTo>
                <a:lnTo>
                  <a:pt x="3385" y="4013"/>
                </a:lnTo>
                <a:lnTo>
                  <a:pt x="3382" y="4007"/>
                </a:lnTo>
                <a:lnTo>
                  <a:pt x="3377" y="4003"/>
                </a:lnTo>
                <a:lnTo>
                  <a:pt x="3374" y="4000"/>
                </a:lnTo>
                <a:lnTo>
                  <a:pt x="3362" y="3994"/>
                </a:lnTo>
                <a:lnTo>
                  <a:pt x="3350" y="3987"/>
                </a:lnTo>
                <a:lnTo>
                  <a:pt x="3344" y="3983"/>
                </a:lnTo>
                <a:lnTo>
                  <a:pt x="3339" y="3978"/>
                </a:lnTo>
                <a:lnTo>
                  <a:pt x="3336" y="3975"/>
                </a:lnTo>
                <a:lnTo>
                  <a:pt x="3333" y="3971"/>
                </a:lnTo>
                <a:lnTo>
                  <a:pt x="3330" y="3962"/>
                </a:lnTo>
                <a:lnTo>
                  <a:pt x="3326" y="3950"/>
                </a:lnTo>
                <a:lnTo>
                  <a:pt x="3324" y="3944"/>
                </a:lnTo>
                <a:lnTo>
                  <a:pt x="3320" y="3938"/>
                </a:lnTo>
                <a:lnTo>
                  <a:pt x="3317" y="3932"/>
                </a:lnTo>
                <a:lnTo>
                  <a:pt x="3312" y="3927"/>
                </a:lnTo>
                <a:lnTo>
                  <a:pt x="3306" y="3924"/>
                </a:lnTo>
                <a:lnTo>
                  <a:pt x="3301" y="3923"/>
                </a:lnTo>
                <a:lnTo>
                  <a:pt x="3297" y="3923"/>
                </a:lnTo>
                <a:lnTo>
                  <a:pt x="3293" y="3925"/>
                </a:lnTo>
                <a:lnTo>
                  <a:pt x="3287" y="3931"/>
                </a:lnTo>
                <a:lnTo>
                  <a:pt x="3282" y="3936"/>
                </a:lnTo>
                <a:lnTo>
                  <a:pt x="3280" y="3937"/>
                </a:lnTo>
                <a:lnTo>
                  <a:pt x="3278" y="3938"/>
                </a:lnTo>
                <a:lnTo>
                  <a:pt x="3274" y="3939"/>
                </a:lnTo>
                <a:lnTo>
                  <a:pt x="3269" y="3938"/>
                </a:lnTo>
                <a:lnTo>
                  <a:pt x="3263" y="3938"/>
                </a:lnTo>
                <a:lnTo>
                  <a:pt x="3260" y="3939"/>
                </a:lnTo>
                <a:lnTo>
                  <a:pt x="3256" y="3940"/>
                </a:lnTo>
                <a:lnTo>
                  <a:pt x="3254" y="3943"/>
                </a:lnTo>
                <a:lnTo>
                  <a:pt x="3247" y="3951"/>
                </a:lnTo>
                <a:lnTo>
                  <a:pt x="3238" y="3966"/>
                </a:lnTo>
                <a:lnTo>
                  <a:pt x="3231" y="3975"/>
                </a:lnTo>
                <a:lnTo>
                  <a:pt x="3223" y="3982"/>
                </a:lnTo>
                <a:lnTo>
                  <a:pt x="3216" y="3985"/>
                </a:lnTo>
                <a:lnTo>
                  <a:pt x="3209" y="3989"/>
                </a:lnTo>
                <a:lnTo>
                  <a:pt x="3207" y="3990"/>
                </a:lnTo>
                <a:lnTo>
                  <a:pt x="3207" y="3993"/>
                </a:lnTo>
                <a:lnTo>
                  <a:pt x="3207" y="3995"/>
                </a:lnTo>
                <a:lnTo>
                  <a:pt x="3209" y="3999"/>
                </a:lnTo>
                <a:lnTo>
                  <a:pt x="3210" y="4005"/>
                </a:lnTo>
                <a:lnTo>
                  <a:pt x="3211" y="4010"/>
                </a:lnTo>
                <a:lnTo>
                  <a:pt x="3210" y="4015"/>
                </a:lnTo>
                <a:lnTo>
                  <a:pt x="3206" y="4019"/>
                </a:lnTo>
                <a:lnTo>
                  <a:pt x="3202" y="4020"/>
                </a:lnTo>
                <a:lnTo>
                  <a:pt x="3197" y="4021"/>
                </a:lnTo>
                <a:lnTo>
                  <a:pt x="3182" y="4019"/>
                </a:lnTo>
                <a:lnTo>
                  <a:pt x="3166" y="4015"/>
                </a:lnTo>
                <a:lnTo>
                  <a:pt x="3159" y="4014"/>
                </a:lnTo>
                <a:lnTo>
                  <a:pt x="3152" y="4015"/>
                </a:lnTo>
                <a:lnTo>
                  <a:pt x="3147" y="4016"/>
                </a:lnTo>
                <a:lnTo>
                  <a:pt x="3142" y="4019"/>
                </a:lnTo>
                <a:lnTo>
                  <a:pt x="3137" y="4022"/>
                </a:lnTo>
                <a:lnTo>
                  <a:pt x="3134" y="4027"/>
                </a:lnTo>
                <a:lnTo>
                  <a:pt x="3130" y="4032"/>
                </a:lnTo>
                <a:lnTo>
                  <a:pt x="3127" y="4038"/>
                </a:lnTo>
                <a:lnTo>
                  <a:pt x="3121" y="4050"/>
                </a:lnTo>
                <a:lnTo>
                  <a:pt x="3115" y="4059"/>
                </a:lnTo>
                <a:lnTo>
                  <a:pt x="3111" y="4064"/>
                </a:lnTo>
                <a:lnTo>
                  <a:pt x="3106" y="4066"/>
                </a:lnTo>
                <a:lnTo>
                  <a:pt x="3100" y="4069"/>
                </a:lnTo>
                <a:lnTo>
                  <a:pt x="3093" y="4070"/>
                </a:lnTo>
                <a:lnTo>
                  <a:pt x="3090" y="4070"/>
                </a:lnTo>
                <a:lnTo>
                  <a:pt x="3086" y="4071"/>
                </a:lnTo>
                <a:lnTo>
                  <a:pt x="3083" y="4072"/>
                </a:lnTo>
                <a:lnTo>
                  <a:pt x="3080" y="4075"/>
                </a:lnTo>
                <a:lnTo>
                  <a:pt x="3074" y="4081"/>
                </a:lnTo>
                <a:lnTo>
                  <a:pt x="3071" y="4088"/>
                </a:lnTo>
                <a:lnTo>
                  <a:pt x="3068" y="4097"/>
                </a:lnTo>
                <a:lnTo>
                  <a:pt x="3067" y="4108"/>
                </a:lnTo>
                <a:lnTo>
                  <a:pt x="3067" y="4120"/>
                </a:lnTo>
                <a:lnTo>
                  <a:pt x="3068" y="4133"/>
                </a:lnTo>
                <a:lnTo>
                  <a:pt x="3074" y="4145"/>
                </a:lnTo>
                <a:lnTo>
                  <a:pt x="3083" y="4155"/>
                </a:lnTo>
                <a:lnTo>
                  <a:pt x="3084" y="4166"/>
                </a:lnTo>
                <a:lnTo>
                  <a:pt x="3084" y="4178"/>
                </a:lnTo>
                <a:lnTo>
                  <a:pt x="3083" y="4190"/>
                </a:lnTo>
                <a:lnTo>
                  <a:pt x="3083" y="4201"/>
                </a:lnTo>
                <a:lnTo>
                  <a:pt x="3083" y="4205"/>
                </a:lnTo>
                <a:lnTo>
                  <a:pt x="3085" y="4209"/>
                </a:lnTo>
                <a:lnTo>
                  <a:pt x="3087" y="4213"/>
                </a:lnTo>
                <a:lnTo>
                  <a:pt x="3092" y="4216"/>
                </a:lnTo>
                <a:lnTo>
                  <a:pt x="3102" y="4221"/>
                </a:lnTo>
                <a:lnTo>
                  <a:pt x="3115" y="4227"/>
                </a:lnTo>
                <a:lnTo>
                  <a:pt x="3119" y="4230"/>
                </a:lnTo>
                <a:lnTo>
                  <a:pt x="3123" y="4234"/>
                </a:lnTo>
                <a:lnTo>
                  <a:pt x="3127" y="4237"/>
                </a:lnTo>
                <a:lnTo>
                  <a:pt x="3128" y="4242"/>
                </a:lnTo>
                <a:lnTo>
                  <a:pt x="3128" y="4251"/>
                </a:lnTo>
                <a:lnTo>
                  <a:pt x="3125" y="4259"/>
                </a:lnTo>
                <a:lnTo>
                  <a:pt x="3123" y="4270"/>
                </a:lnTo>
                <a:lnTo>
                  <a:pt x="3118" y="4280"/>
                </a:lnTo>
                <a:lnTo>
                  <a:pt x="3114" y="4291"/>
                </a:lnTo>
                <a:lnTo>
                  <a:pt x="3110" y="4299"/>
                </a:lnTo>
                <a:lnTo>
                  <a:pt x="3108" y="4303"/>
                </a:lnTo>
                <a:lnTo>
                  <a:pt x="3103" y="4304"/>
                </a:lnTo>
                <a:lnTo>
                  <a:pt x="3098" y="4305"/>
                </a:lnTo>
                <a:lnTo>
                  <a:pt x="3092" y="4306"/>
                </a:lnTo>
                <a:lnTo>
                  <a:pt x="3078" y="4306"/>
                </a:lnTo>
                <a:lnTo>
                  <a:pt x="3062" y="4305"/>
                </a:lnTo>
                <a:lnTo>
                  <a:pt x="3056" y="4306"/>
                </a:lnTo>
                <a:lnTo>
                  <a:pt x="3051" y="4308"/>
                </a:lnTo>
                <a:lnTo>
                  <a:pt x="3046" y="4309"/>
                </a:lnTo>
                <a:lnTo>
                  <a:pt x="3042" y="4311"/>
                </a:lnTo>
                <a:lnTo>
                  <a:pt x="3040" y="4314"/>
                </a:lnTo>
                <a:lnTo>
                  <a:pt x="3037" y="4317"/>
                </a:lnTo>
                <a:lnTo>
                  <a:pt x="3036" y="4321"/>
                </a:lnTo>
                <a:lnTo>
                  <a:pt x="3035" y="4324"/>
                </a:lnTo>
                <a:lnTo>
                  <a:pt x="3035" y="4336"/>
                </a:lnTo>
                <a:lnTo>
                  <a:pt x="3035" y="4353"/>
                </a:lnTo>
                <a:lnTo>
                  <a:pt x="3034" y="4361"/>
                </a:lnTo>
                <a:lnTo>
                  <a:pt x="3033" y="4369"/>
                </a:lnTo>
                <a:lnTo>
                  <a:pt x="3032" y="4373"/>
                </a:lnTo>
                <a:lnTo>
                  <a:pt x="3030" y="4375"/>
                </a:lnTo>
                <a:lnTo>
                  <a:pt x="3029" y="4378"/>
                </a:lnTo>
                <a:lnTo>
                  <a:pt x="3027" y="4380"/>
                </a:lnTo>
                <a:lnTo>
                  <a:pt x="3024" y="4381"/>
                </a:lnTo>
                <a:lnTo>
                  <a:pt x="3022" y="4381"/>
                </a:lnTo>
                <a:lnTo>
                  <a:pt x="3020" y="4380"/>
                </a:lnTo>
                <a:lnTo>
                  <a:pt x="3017" y="4380"/>
                </a:lnTo>
                <a:lnTo>
                  <a:pt x="3015" y="4375"/>
                </a:lnTo>
                <a:lnTo>
                  <a:pt x="3011" y="4371"/>
                </a:lnTo>
                <a:lnTo>
                  <a:pt x="3005" y="4359"/>
                </a:lnTo>
                <a:lnTo>
                  <a:pt x="2998" y="4349"/>
                </a:lnTo>
                <a:lnTo>
                  <a:pt x="2995" y="4347"/>
                </a:lnTo>
                <a:lnTo>
                  <a:pt x="2991" y="4346"/>
                </a:lnTo>
                <a:lnTo>
                  <a:pt x="2989" y="4346"/>
                </a:lnTo>
                <a:lnTo>
                  <a:pt x="2986" y="4347"/>
                </a:lnTo>
                <a:lnTo>
                  <a:pt x="2984" y="4353"/>
                </a:lnTo>
                <a:lnTo>
                  <a:pt x="2984" y="4360"/>
                </a:lnTo>
                <a:lnTo>
                  <a:pt x="2984" y="4369"/>
                </a:lnTo>
                <a:lnTo>
                  <a:pt x="2983" y="4379"/>
                </a:lnTo>
                <a:lnTo>
                  <a:pt x="2983" y="4382"/>
                </a:lnTo>
                <a:lnTo>
                  <a:pt x="2982" y="4386"/>
                </a:lnTo>
                <a:lnTo>
                  <a:pt x="2979" y="4390"/>
                </a:lnTo>
                <a:lnTo>
                  <a:pt x="2977" y="4391"/>
                </a:lnTo>
                <a:lnTo>
                  <a:pt x="2966" y="4392"/>
                </a:lnTo>
                <a:lnTo>
                  <a:pt x="2944" y="4397"/>
                </a:lnTo>
                <a:lnTo>
                  <a:pt x="2936" y="4399"/>
                </a:lnTo>
                <a:lnTo>
                  <a:pt x="2929" y="4404"/>
                </a:lnTo>
                <a:lnTo>
                  <a:pt x="2923" y="4407"/>
                </a:lnTo>
                <a:lnTo>
                  <a:pt x="2920" y="4412"/>
                </a:lnTo>
                <a:lnTo>
                  <a:pt x="2916" y="4417"/>
                </a:lnTo>
                <a:lnTo>
                  <a:pt x="2913" y="4421"/>
                </a:lnTo>
                <a:lnTo>
                  <a:pt x="2909" y="4423"/>
                </a:lnTo>
                <a:lnTo>
                  <a:pt x="2906" y="4423"/>
                </a:lnTo>
                <a:lnTo>
                  <a:pt x="2903" y="4423"/>
                </a:lnTo>
                <a:lnTo>
                  <a:pt x="2901" y="4422"/>
                </a:lnTo>
                <a:lnTo>
                  <a:pt x="2900" y="4421"/>
                </a:lnTo>
                <a:lnTo>
                  <a:pt x="2898" y="4418"/>
                </a:lnTo>
                <a:lnTo>
                  <a:pt x="2898" y="4412"/>
                </a:lnTo>
                <a:lnTo>
                  <a:pt x="2900" y="4402"/>
                </a:lnTo>
                <a:lnTo>
                  <a:pt x="2900" y="4396"/>
                </a:lnTo>
                <a:lnTo>
                  <a:pt x="2900" y="4391"/>
                </a:lnTo>
                <a:lnTo>
                  <a:pt x="2897" y="4386"/>
                </a:lnTo>
                <a:lnTo>
                  <a:pt x="2895" y="4382"/>
                </a:lnTo>
                <a:lnTo>
                  <a:pt x="2889" y="4375"/>
                </a:lnTo>
                <a:lnTo>
                  <a:pt x="2883" y="4369"/>
                </a:lnTo>
                <a:lnTo>
                  <a:pt x="2879" y="4367"/>
                </a:lnTo>
                <a:lnTo>
                  <a:pt x="2879" y="4363"/>
                </a:lnTo>
                <a:lnTo>
                  <a:pt x="2879" y="4361"/>
                </a:lnTo>
                <a:lnTo>
                  <a:pt x="2882" y="4358"/>
                </a:lnTo>
                <a:lnTo>
                  <a:pt x="2889" y="4352"/>
                </a:lnTo>
                <a:lnTo>
                  <a:pt x="2898" y="4344"/>
                </a:lnTo>
                <a:lnTo>
                  <a:pt x="2907" y="4336"/>
                </a:lnTo>
                <a:lnTo>
                  <a:pt x="2913" y="4328"/>
                </a:lnTo>
                <a:lnTo>
                  <a:pt x="2916" y="4318"/>
                </a:lnTo>
                <a:lnTo>
                  <a:pt x="2920" y="4306"/>
                </a:lnTo>
                <a:lnTo>
                  <a:pt x="2922" y="4299"/>
                </a:lnTo>
                <a:lnTo>
                  <a:pt x="2927" y="4293"/>
                </a:lnTo>
                <a:lnTo>
                  <a:pt x="2930" y="4287"/>
                </a:lnTo>
                <a:lnTo>
                  <a:pt x="2935" y="4281"/>
                </a:lnTo>
                <a:lnTo>
                  <a:pt x="2939" y="4278"/>
                </a:lnTo>
                <a:lnTo>
                  <a:pt x="2940" y="4276"/>
                </a:lnTo>
                <a:lnTo>
                  <a:pt x="2939" y="4273"/>
                </a:lnTo>
                <a:lnTo>
                  <a:pt x="2936" y="4267"/>
                </a:lnTo>
                <a:lnTo>
                  <a:pt x="2933" y="4253"/>
                </a:lnTo>
                <a:lnTo>
                  <a:pt x="2932" y="4239"/>
                </a:lnTo>
                <a:lnTo>
                  <a:pt x="2930" y="4233"/>
                </a:lnTo>
                <a:lnTo>
                  <a:pt x="2929" y="4228"/>
                </a:lnTo>
                <a:lnTo>
                  <a:pt x="2927" y="4223"/>
                </a:lnTo>
                <a:lnTo>
                  <a:pt x="2925" y="4220"/>
                </a:lnTo>
                <a:lnTo>
                  <a:pt x="2920" y="4211"/>
                </a:lnTo>
                <a:lnTo>
                  <a:pt x="2914" y="4204"/>
                </a:lnTo>
                <a:lnTo>
                  <a:pt x="2911" y="4199"/>
                </a:lnTo>
                <a:lnTo>
                  <a:pt x="2909" y="4195"/>
                </a:lnTo>
                <a:lnTo>
                  <a:pt x="2908" y="4194"/>
                </a:lnTo>
                <a:lnTo>
                  <a:pt x="2907" y="4194"/>
                </a:lnTo>
                <a:lnTo>
                  <a:pt x="2906" y="4195"/>
                </a:lnTo>
                <a:lnTo>
                  <a:pt x="2904" y="4197"/>
                </a:lnTo>
                <a:lnTo>
                  <a:pt x="2898" y="4203"/>
                </a:lnTo>
                <a:lnTo>
                  <a:pt x="2892" y="4211"/>
                </a:lnTo>
                <a:lnTo>
                  <a:pt x="2889" y="4222"/>
                </a:lnTo>
                <a:lnTo>
                  <a:pt x="2889" y="4229"/>
                </a:lnTo>
                <a:lnTo>
                  <a:pt x="2888" y="4233"/>
                </a:lnTo>
                <a:lnTo>
                  <a:pt x="2888" y="4235"/>
                </a:lnTo>
                <a:lnTo>
                  <a:pt x="2885" y="4237"/>
                </a:lnTo>
                <a:lnTo>
                  <a:pt x="2883" y="4241"/>
                </a:lnTo>
                <a:lnTo>
                  <a:pt x="2877" y="4246"/>
                </a:lnTo>
                <a:lnTo>
                  <a:pt x="2870" y="4249"/>
                </a:lnTo>
                <a:lnTo>
                  <a:pt x="2862" y="4252"/>
                </a:lnTo>
                <a:lnTo>
                  <a:pt x="2854" y="4254"/>
                </a:lnTo>
                <a:lnTo>
                  <a:pt x="2846" y="4255"/>
                </a:lnTo>
                <a:lnTo>
                  <a:pt x="2840" y="4255"/>
                </a:lnTo>
                <a:lnTo>
                  <a:pt x="2834" y="4254"/>
                </a:lnTo>
                <a:lnTo>
                  <a:pt x="2831" y="4253"/>
                </a:lnTo>
                <a:lnTo>
                  <a:pt x="2827" y="4249"/>
                </a:lnTo>
                <a:lnTo>
                  <a:pt x="2826" y="4246"/>
                </a:lnTo>
                <a:lnTo>
                  <a:pt x="2825" y="4242"/>
                </a:lnTo>
                <a:lnTo>
                  <a:pt x="2825" y="4237"/>
                </a:lnTo>
                <a:lnTo>
                  <a:pt x="2825" y="4227"/>
                </a:lnTo>
                <a:lnTo>
                  <a:pt x="2828" y="4217"/>
                </a:lnTo>
                <a:lnTo>
                  <a:pt x="2829" y="4210"/>
                </a:lnTo>
                <a:lnTo>
                  <a:pt x="2829" y="4203"/>
                </a:lnTo>
                <a:lnTo>
                  <a:pt x="2827" y="4196"/>
                </a:lnTo>
                <a:lnTo>
                  <a:pt x="2823" y="4188"/>
                </a:lnTo>
                <a:lnTo>
                  <a:pt x="2820" y="4180"/>
                </a:lnTo>
                <a:lnTo>
                  <a:pt x="2820" y="4172"/>
                </a:lnTo>
                <a:lnTo>
                  <a:pt x="2820" y="4166"/>
                </a:lnTo>
                <a:lnTo>
                  <a:pt x="2820" y="4163"/>
                </a:lnTo>
                <a:lnTo>
                  <a:pt x="2819" y="4161"/>
                </a:lnTo>
                <a:lnTo>
                  <a:pt x="2812" y="4159"/>
                </a:lnTo>
                <a:lnTo>
                  <a:pt x="2806" y="4158"/>
                </a:lnTo>
                <a:lnTo>
                  <a:pt x="2797" y="4157"/>
                </a:lnTo>
                <a:lnTo>
                  <a:pt x="2785" y="4158"/>
                </a:lnTo>
                <a:lnTo>
                  <a:pt x="2771" y="4158"/>
                </a:lnTo>
                <a:lnTo>
                  <a:pt x="2763" y="4158"/>
                </a:lnTo>
                <a:lnTo>
                  <a:pt x="2759" y="4159"/>
                </a:lnTo>
                <a:lnTo>
                  <a:pt x="2757" y="4160"/>
                </a:lnTo>
                <a:lnTo>
                  <a:pt x="2752" y="4166"/>
                </a:lnTo>
                <a:lnTo>
                  <a:pt x="2749" y="4170"/>
                </a:lnTo>
                <a:lnTo>
                  <a:pt x="2744" y="4172"/>
                </a:lnTo>
                <a:lnTo>
                  <a:pt x="2736" y="4173"/>
                </a:lnTo>
                <a:lnTo>
                  <a:pt x="2727" y="4173"/>
                </a:lnTo>
                <a:lnTo>
                  <a:pt x="2720" y="4172"/>
                </a:lnTo>
                <a:lnTo>
                  <a:pt x="2713" y="4170"/>
                </a:lnTo>
                <a:lnTo>
                  <a:pt x="2707" y="4167"/>
                </a:lnTo>
                <a:lnTo>
                  <a:pt x="2701" y="4166"/>
                </a:lnTo>
                <a:lnTo>
                  <a:pt x="2694" y="4165"/>
                </a:lnTo>
                <a:lnTo>
                  <a:pt x="2684" y="4166"/>
                </a:lnTo>
                <a:lnTo>
                  <a:pt x="2680" y="4166"/>
                </a:lnTo>
                <a:lnTo>
                  <a:pt x="2676" y="4165"/>
                </a:lnTo>
                <a:lnTo>
                  <a:pt x="2674" y="4164"/>
                </a:lnTo>
                <a:lnTo>
                  <a:pt x="2673" y="4161"/>
                </a:lnTo>
                <a:lnTo>
                  <a:pt x="2673" y="4155"/>
                </a:lnTo>
                <a:lnTo>
                  <a:pt x="2675" y="4147"/>
                </a:lnTo>
                <a:lnTo>
                  <a:pt x="2681" y="4134"/>
                </a:lnTo>
                <a:lnTo>
                  <a:pt x="2690" y="4120"/>
                </a:lnTo>
                <a:lnTo>
                  <a:pt x="2693" y="4115"/>
                </a:lnTo>
                <a:lnTo>
                  <a:pt x="2694" y="4110"/>
                </a:lnTo>
                <a:lnTo>
                  <a:pt x="2692" y="4107"/>
                </a:lnTo>
                <a:lnTo>
                  <a:pt x="2689" y="4101"/>
                </a:lnTo>
                <a:lnTo>
                  <a:pt x="2677" y="4087"/>
                </a:lnTo>
                <a:lnTo>
                  <a:pt x="2662" y="4072"/>
                </a:lnTo>
                <a:lnTo>
                  <a:pt x="2656" y="4066"/>
                </a:lnTo>
                <a:lnTo>
                  <a:pt x="2649" y="4062"/>
                </a:lnTo>
                <a:lnTo>
                  <a:pt x="2645" y="4059"/>
                </a:lnTo>
                <a:lnTo>
                  <a:pt x="2642" y="4058"/>
                </a:lnTo>
                <a:lnTo>
                  <a:pt x="2638" y="4057"/>
                </a:lnTo>
                <a:lnTo>
                  <a:pt x="2634" y="4057"/>
                </a:lnTo>
                <a:lnTo>
                  <a:pt x="2631" y="4058"/>
                </a:lnTo>
                <a:lnTo>
                  <a:pt x="2629" y="4058"/>
                </a:lnTo>
                <a:lnTo>
                  <a:pt x="2626" y="4057"/>
                </a:lnTo>
                <a:lnTo>
                  <a:pt x="2625" y="4056"/>
                </a:lnTo>
                <a:lnTo>
                  <a:pt x="2623" y="4051"/>
                </a:lnTo>
                <a:lnTo>
                  <a:pt x="2620" y="4046"/>
                </a:lnTo>
                <a:lnTo>
                  <a:pt x="2610" y="4028"/>
                </a:lnTo>
                <a:lnTo>
                  <a:pt x="2600" y="4010"/>
                </a:lnTo>
                <a:lnTo>
                  <a:pt x="2595" y="3999"/>
                </a:lnTo>
                <a:lnTo>
                  <a:pt x="2593" y="3984"/>
                </a:lnTo>
                <a:lnTo>
                  <a:pt x="2589" y="3972"/>
                </a:lnTo>
                <a:lnTo>
                  <a:pt x="2587" y="3963"/>
                </a:lnTo>
                <a:lnTo>
                  <a:pt x="2581" y="3956"/>
                </a:lnTo>
                <a:lnTo>
                  <a:pt x="2573" y="3945"/>
                </a:lnTo>
                <a:lnTo>
                  <a:pt x="2564" y="3936"/>
                </a:lnTo>
                <a:lnTo>
                  <a:pt x="2557" y="3925"/>
                </a:lnTo>
                <a:lnTo>
                  <a:pt x="2556" y="3920"/>
                </a:lnTo>
                <a:lnTo>
                  <a:pt x="2555" y="3917"/>
                </a:lnTo>
                <a:lnTo>
                  <a:pt x="2555" y="3913"/>
                </a:lnTo>
                <a:lnTo>
                  <a:pt x="2556" y="3909"/>
                </a:lnTo>
                <a:lnTo>
                  <a:pt x="2558" y="3905"/>
                </a:lnTo>
                <a:lnTo>
                  <a:pt x="2563" y="3901"/>
                </a:lnTo>
                <a:lnTo>
                  <a:pt x="2566" y="3899"/>
                </a:lnTo>
                <a:lnTo>
                  <a:pt x="2568" y="3894"/>
                </a:lnTo>
                <a:lnTo>
                  <a:pt x="2569" y="3888"/>
                </a:lnTo>
                <a:lnTo>
                  <a:pt x="2568" y="3882"/>
                </a:lnTo>
                <a:lnTo>
                  <a:pt x="2569" y="3875"/>
                </a:lnTo>
                <a:lnTo>
                  <a:pt x="2573" y="3867"/>
                </a:lnTo>
                <a:lnTo>
                  <a:pt x="2575" y="3863"/>
                </a:lnTo>
                <a:lnTo>
                  <a:pt x="2577" y="3861"/>
                </a:lnTo>
                <a:lnTo>
                  <a:pt x="2581" y="3858"/>
                </a:lnTo>
                <a:lnTo>
                  <a:pt x="2585" y="3856"/>
                </a:lnTo>
                <a:lnTo>
                  <a:pt x="2592" y="3854"/>
                </a:lnTo>
                <a:lnTo>
                  <a:pt x="2598" y="3851"/>
                </a:lnTo>
                <a:lnTo>
                  <a:pt x="2604" y="3848"/>
                </a:lnTo>
                <a:lnTo>
                  <a:pt x="2610" y="3844"/>
                </a:lnTo>
                <a:lnTo>
                  <a:pt x="2612" y="3842"/>
                </a:lnTo>
                <a:lnTo>
                  <a:pt x="2615" y="3840"/>
                </a:lnTo>
                <a:lnTo>
                  <a:pt x="2620" y="3839"/>
                </a:lnTo>
                <a:lnTo>
                  <a:pt x="2624" y="3840"/>
                </a:lnTo>
                <a:lnTo>
                  <a:pt x="2629" y="3840"/>
                </a:lnTo>
                <a:lnTo>
                  <a:pt x="2633" y="3843"/>
                </a:lnTo>
                <a:lnTo>
                  <a:pt x="2637" y="3845"/>
                </a:lnTo>
                <a:lnTo>
                  <a:pt x="2642" y="3848"/>
                </a:lnTo>
                <a:lnTo>
                  <a:pt x="2648" y="3851"/>
                </a:lnTo>
                <a:lnTo>
                  <a:pt x="2653" y="3855"/>
                </a:lnTo>
                <a:lnTo>
                  <a:pt x="2661" y="3858"/>
                </a:lnTo>
                <a:lnTo>
                  <a:pt x="2668" y="3861"/>
                </a:lnTo>
                <a:lnTo>
                  <a:pt x="2684" y="3865"/>
                </a:lnTo>
                <a:lnTo>
                  <a:pt x="2701" y="3868"/>
                </a:lnTo>
                <a:lnTo>
                  <a:pt x="2708" y="3870"/>
                </a:lnTo>
                <a:lnTo>
                  <a:pt x="2713" y="3871"/>
                </a:lnTo>
                <a:lnTo>
                  <a:pt x="2718" y="3874"/>
                </a:lnTo>
                <a:lnTo>
                  <a:pt x="2721" y="3876"/>
                </a:lnTo>
                <a:lnTo>
                  <a:pt x="2727" y="3883"/>
                </a:lnTo>
                <a:lnTo>
                  <a:pt x="2736" y="3893"/>
                </a:lnTo>
                <a:lnTo>
                  <a:pt x="2740" y="3899"/>
                </a:lnTo>
                <a:lnTo>
                  <a:pt x="2745" y="3902"/>
                </a:lnTo>
                <a:lnTo>
                  <a:pt x="2750" y="3906"/>
                </a:lnTo>
                <a:lnTo>
                  <a:pt x="2755" y="3908"/>
                </a:lnTo>
                <a:lnTo>
                  <a:pt x="2763" y="3911"/>
                </a:lnTo>
                <a:lnTo>
                  <a:pt x="2771" y="3912"/>
                </a:lnTo>
                <a:lnTo>
                  <a:pt x="2778" y="3913"/>
                </a:lnTo>
                <a:lnTo>
                  <a:pt x="2785" y="3915"/>
                </a:lnTo>
                <a:lnTo>
                  <a:pt x="2793" y="3919"/>
                </a:lnTo>
                <a:lnTo>
                  <a:pt x="2800" y="3924"/>
                </a:lnTo>
                <a:lnTo>
                  <a:pt x="2807" y="3928"/>
                </a:lnTo>
                <a:lnTo>
                  <a:pt x="2813" y="3932"/>
                </a:lnTo>
                <a:lnTo>
                  <a:pt x="2820" y="3933"/>
                </a:lnTo>
                <a:lnTo>
                  <a:pt x="2828" y="3934"/>
                </a:lnTo>
                <a:lnTo>
                  <a:pt x="2833" y="3934"/>
                </a:lnTo>
                <a:lnTo>
                  <a:pt x="2837" y="3937"/>
                </a:lnTo>
                <a:lnTo>
                  <a:pt x="2841" y="3939"/>
                </a:lnTo>
                <a:lnTo>
                  <a:pt x="2846" y="3943"/>
                </a:lnTo>
                <a:lnTo>
                  <a:pt x="2850" y="3947"/>
                </a:lnTo>
                <a:lnTo>
                  <a:pt x="2852" y="3952"/>
                </a:lnTo>
                <a:lnTo>
                  <a:pt x="2854" y="3957"/>
                </a:lnTo>
                <a:lnTo>
                  <a:pt x="2857" y="3962"/>
                </a:lnTo>
                <a:lnTo>
                  <a:pt x="2858" y="3966"/>
                </a:lnTo>
                <a:lnTo>
                  <a:pt x="2860" y="3970"/>
                </a:lnTo>
                <a:lnTo>
                  <a:pt x="2864" y="3975"/>
                </a:lnTo>
                <a:lnTo>
                  <a:pt x="2867" y="3978"/>
                </a:lnTo>
                <a:lnTo>
                  <a:pt x="2876" y="3984"/>
                </a:lnTo>
                <a:lnTo>
                  <a:pt x="2884" y="3989"/>
                </a:lnTo>
                <a:lnTo>
                  <a:pt x="2891" y="3994"/>
                </a:lnTo>
                <a:lnTo>
                  <a:pt x="2898" y="4000"/>
                </a:lnTo>
                <a:lnTo>
                  <a:pt x="2903" y="4002"/>
                </a:lnTo>
                <a:lnTo>
                  <a:pt x="2906" y="4003"/>
                </a:lnTo>
                <a:lnTo>
                  <a:pt x="2908" y="4005"/>
                </a:lnTo>
                <a:lnTo>
                  <a:pt x="2910" y="4003"/>
                </a:lnTo>
                <a:lnTo>
                  <a:pt x="2914" y="4001"/>
                </a:lnTo>
                <a:lnTo>
                  <a:pt x="2917" y="3995"/>
                </a:lnTo>
                <a:lnTo>
                  <a:pt x="2926" y="3987"/>
                </a:lnTo>
                <a:lnTo>
                  <a:pt x="2932" y="3978"/>
                </a:lnTo>
                <a:lnTo>
                  <a:pt x="2938" y="3974"/>
                </a:lnTo>
                <a:lnTo>
                  <a:pt x="2942" y="3972"/>
                </a:lnTo>
                <a:lnTo>
                  <a:pt x="2947" y="3972"/>
                </a:lnTo>
                <a:lnTo>
                  <a:pt x="2953" y="3976"/>
                </a:lnTo>
                <a:lnTo>
                  <a:pt x="2960" y="3980"/>
                </a:lnTo>
                <a:lnTo>
                  <a:pt x="2966" y="3981"/>
                </a:lnTo>
                <a:lnTo>
                  <a:pt x="2971" y="3981"/>
                </a:lnTo>
                <a:lnTo>
                  <a:pt x="2974" y="3980"/>
                </a:lnTo>
                <a:lnTo>
                  <a:pt x="2978" y="3977"/>
                </a:lnTo>
                <a:lnTo>
                  <a:pt x="2983" y="3974"/>
                </a:lnTo>
                <a:lnTo>
                  <a:pt x="2990" y="3965"/>
                </a:lnTo>
                <a:lnTo>
                  <a:pt x="2998" y="3956"/>
                </a:lnTo>
                <a:lnTo>
                  <a:pt x="3004" y="3946"/>
                </a:lnTo>
                <a:lnTo>
                  <a:pt x="3007" y="3936"/>
                </a:lnTo>
                <a:lnTo>
                  <a:pt x="3009" y="3931"/>
                </a:lnTo>
                <a:lnTo>
                  <a:pt x="3010" y="3926"/>
                </a:lnTo>
                <a:lnTo>
                  <a:pt x="3013" y="3923"/>
                </a:lnTo>
                <a:lnTo>
                  <a:pt x="3016" y="3920"/>
                </a:lnTo>
                <a:lnTo>
                  <a:pt x="3020" y="3919"/>
                </a:lnTo>
                <a:lnTo>
                  <a:pt x="3023" y="3918"/>
                </a:lnTo>
                <a:lnTo>
                  <a:pt x="3028" y="3917"/>
                </a:lnTo>
                <a:lnTo>
                  <a:pt x="3033" y="3918"/>
                </a:lnTo>
                <a:lnTo>
                  <a:pt x="3037" y="3918"/>
                </a:lnTo>
                <a:lnTo>
                  <a:pt x="3041" y="3918"/>
                </a:lnTo>
                <a:lnTo>
                  <a:pt x="3045" y="3917"/>
                </a:lnTo>
                <a:lnTo>
                  <a:pt x="3047" y="3915"/>
                </a:lnTo>
                <a:lnTo>
                  <a:pt x="3049" y="3913"/>
                </a:lnTo>
                <a:lnTo>
                  <a:pt x="3051" y="3911"/>
                </a:lnTo>
                <a:lnTo>
                  <a:pt x="3051" y="3907"/>
                </a:lnTo>
                <a:lnTo>
                  <a:pt x="3052" y="3903"/>
                </a:lnTo>
                <a:lnTo>
                  <a:pt x="3052" y="3896"/>
                </a:lnTo>
                <a:lnTo>
                  <a:pt x="3055" y="3892"/>
                </a:lnTo>
                <a:lnTo>
                  <a:pt x="3056" y="3890"/>
                </a:lnTo>
                <a:lnTo>
                  <a:pt x="3059" y="3889"/>
                </a:lnTo>
                <a:lnTo>
                  <a:pt x="3061" y="3889"/>
                </a:lnTo>
                <a:lnTo>
                  <a:pt x="3065" y="3889"/>
                </a:lnTo>
                <a:lnTo>
                  <a:pt x="3071" y="3893"/>
                </a:lnTo>
                <a:lnTo>
                  <a:pt x="3076" y="3896"/>
                </a:lnTo>
                <a:lnTo>
                  <a:pt x="3078" y="3898"/>
                </a:lnTo>
                <a:lnTo>
                  <a:pt x="3080" y="3899"/>
                </a:lnTo>
                <a:lnTo>
                  <a:pt x="3081" y="3899"/>
                </a:lnTo>
                <a:lnTo>
                  <a:pt x="3084" y="3898"/>
                </a:lnTo>
                <a:lnTo>
                  <a:pt x="3085" y="3896"/>
                </a:lnTo>
                <a:lnTo>
                  <a:pt x="3086" y="3895"/>
                </a:lnTo>
                <a:lnTo>
                  <a:pt x="3086" y="3893"/>
                </a:lnTo>
                <a:lnTo>
                  <a:pt x="3086" y="3889"/>
                </a:lnTo>
                <a:lnTo>
                  <a:pt x="3084" y="3881"/>
                </a:lnTo>
                <a:lnTo>
                  <a:pt x="3080" y="3867"/>
                </a:lnTo>
                <a:lnTo>
                  <a:pt x="3077" y="3860"/>
                </a:lnTo>
                <a:lnTo>
                  <a:pt x="3074" y="3852"/>
                </a:lnTo>
                <a:lnTo>
                  <a:pt x="3070" y="3846"/>
                </a:lnTo>
                <a:lnTo>
                  <a:pt x="3065" y="3840"/>
                </a:lnTo>
                <a:lnTo>
                  <a:pt x="3060" y="3836"/>
                </a:lnTo>
                <a:lnTo>
                  <a:pt x="3054" y="3831"/>
                </a:lnTo>
                <a:lnTo>
                  <a:pt x="3048" y="3826"/>
                </a:lnTo>
                <a:lnTo>
                  <a:pt x="3042" y="3823"/>
                </a:lnTo>
                <a:lnTo>
                  <a:pt x="3026" y="3817"/>
                </a:lnTo>
                <a:lnTo>
                  <a:pt x="3009" y="3812"/>
                </a:lnTo>
                <a:lnTo>
                  <a:pt x="3001" y="3810"/>
                </a:lnTo>
                <a:lnTo>
                  <a:pt x="2996" y="3806"/>
                </a:lnTo>
                <a:lnTo>
                  <a:pt x="2993" y="3805"/>
                </a:lnTo>
                <a:lnTo>
                  <a:pt x="2992" y="3802"/>
                </a:lnTo>
                <a:lnTo>
                  <a:pt x="2992" y="3800"/>
                </a:lnTo>
                <a:lnTo>
                  <a:pt x="2993" y="3798"/>
                </a:lnTo>
                <a:lnTo>
                  <a:pt x="2996" y="3791"/>
                </a:lnTo>
                <a:lnTo>
                  <a:pt x="2996" y="3782"/>
                </a:lnTo>
                <a:lnTo>
                  <a:pt x="2996" y="3773"/>
                </a:lnTo>
                <a:lnTo>
                  <a:pt x="2995" y="3763"/>
                </a:lnTo>
                <a:lnTo>
                  <a:pt x="2990" y="3742"/>
                </a:lnTo>
                <a:lnTo>
                  <a:pt x="2985" y="3720"/>
                </a:lnTo>
                <a:lnTo>
                  <a:pt x="2983" y="3710"/>
                </a:lnTo>
                <a:lnTo>
                  <a:pt x="2982" y="3699"/>
                </a:lnTo>
                <a:lnTo>
                  <a:pt x="2980" y="3688"/>
                </a:lnTo>
                <a:lnTo>
                  <a:pt x="2980" y="3680"/>
                </a:lnTo>
                <a:lnTo>
                  <a:pt x="2982" y="3671"/>
                </a:lnTo>
                <a:lnTo>
                  <a:pt x="2985" y="3663"/>
                </a:lnTo>
                <a:lnTo>
                  <a:pt x="2990" y="3656"/>
                </a:lnTo>
                <a:lnTo>
                  <a:pt x="2996" y="3652"/>
                </a:lnTo>
                <a:lnTo>
                  <a:pt x="3001" y="3646"/>
                </a:lnTo>
                <a:lnTo>
                  <a:pt x="3004" y="3638"/>
                </a:lnTo>
                <a:lnTo>
                  <a:pt x="3007" y="3634"/>
                </a:lnTo>
                <a:lnTo>
                  <a:pt x="3010" y="3629"/>
                </a:lnTo>
                <a:lnTo>
                  <a:pt x="3015" y="3624"/>
                </a:lnTo>
                <a:lnTo>
                  <a:pt x="3021" y="3619"/>
                </a:lnTo>
                <a:lnTo>
                  <a:pt x="3040" y="3609"/>
                </a:lnTo>
                <a:lnTo>
                  <a:pt x="3065" y="3597"/>
                </a:lnTo>
                <a:lnTo>
                  <a:pt x="3089" y="3587"/>
                </a:lnTo>
                <a:lnTo>
                  <a:pt x="3108" y="3578"/>
                </a:lnTo>
                <a:lnTo>
                  <a:pt x="3116" y="3572"/>
                </a:lnTo>
                <a:lnTo>
                  <a:pt x="3123" y="3566"/>
                </a:lnTo>
                <a:lnTo>
                  <a:pt x="3131" y="3559"/>
                </a:lnTo>
                <a:lnTo>
                  <a:pt x="3139" y="3550"/>
                </a:lnTo>
                <a:lnTo>
                  <a:pt x="3144" y="3543"/>
                </a:lnTo>
                <a:lnTo>
                  <a:pt x="3149" y="3535"/>
                </a:lnTo>
                <a:lnTo>
                  <a:pt x="3154" y="3529"/>
                </a:lnTo>
                <a:lnTo>
                  <a:pt x="3155" y="3523"/>
                </a:lnTo>
                <a:lnTo>
                  <a:pt x="3158" y="3511"/>
                </a:lnTo>
                <a:lnTo>
                  <a:pt x="3160" y="3501"/>
                </a:lnTo>
                <a:lnTo>
                  <a:pt x="3159" y="3496"/>
                </a:lnTo>
                <a:lnTo>
                  <a:pt x="3158" y="3491"/>
                </a:lnTo>
                <a:lnTo>
                  <a:pt x="3156" y="3487"/>
                </a:lnTo>
                <a:lnTo>
                  <a:pt x="3153" y="3484"/>
                </a:lnTo>
                <a:lnTo>
                  <a:pt x="3149" y="3482"/>
                </a:lnTo>
                <a:lnTo>
                  <a:pt x="3147" y="3478"/>
                </a:lnTo>
                <a:lnTo>
                  <a:pt x="3146" y="3476"/>
                </a:lnTo>
                <a:lnTo>
                  <a:pt x="3146" y="3471"/>
                </a:lnTo>
                <a:lnTo>
                  <a:pt x="3146" y="3461"/>
                </a:lnTo>
                <a:lnTo>
                  <a:pt x="3144" y="3449"/>
                </a:lnTo>
                <a:lnTo>
                  <a:pt x="3144" y="3442"/>
                </a:lnTo>
                <a:lnTo>
                  <a:pt x="3144" y="3438"/>
                </a:lnTo>
                <a:lnTo>
                  <a:pt x="3146" y="3435"/>
                </a:lnTo>
                <a:lnTo>
                  <a:pt x="3148" y="3433"/>
                </a:lnTo>
                <a:lnTo>
                  <a:pt x="3153" y="3432"/>
                </a:lnTo>
                <a:lnTo>
                  <a:pt x="3160" y="3432"/>
                </a:lnTo>
                <a:lnTo>
                  <a:pt x="3166" y="3432"/>
                </a:lnTo>
                <a:lnTo>
                  <a:pt x="3172" y="3430"/>
                </a:lnTo>
                <a:lnTo>
                  <a:pt x="3178" y="3427"/>
                </a:lnTo>
                <a:lnTo>
                  <a:pt x="3187" y="3422"/>
                </a:lnTo>
                <a:lnTo>
                  <a:pt x="3191" y="3419"/>
                </a:lnTo>
                <a:lnTo>
                  <a:pt x="3194" y="3414"/>
                </a:lnTo>
                <a:lnTo>
                  <a:pt x="3198" y="3409"/>
                </a:lnTo>
                <a:lnTo>
                  <a:pt x="3200" y="3402"/>
                </a:lnTo>
                <a:lnTo>
                  <a:pt x="3204" y="3389"/>
                </a:lnTo>
                <a:lnTo>
                  <a:pt x="3209" y="3377"/>
                </a:lnTo>
                <a:lnTo>
                  <a:pt x="3211" y="3372"/>
                </a:lnTo>
                <a:lnTo>
                  <a:pt x="3215" y="3370"/>
                </a:lnTo>
                <a:lnTo>
                  <a:pt x="3219" y="3369"/>
                </a:lnTo>
                <a:lnTo>
                  <a:pt x="3224" y="3367"/>
                </a:lnTo>
                <a:lnTo>
                  <a:pt x="3229" y="3369"/>
                </a:lnTo>
                <a:lnTo>
                  <a:pt x="3234" y="3370"/>
                </a:lnTo>
                <a:lnTo>
                  <a:pt x="3238" y="3372"/>
                </a:lnTo>
                <a:lnTo>
                  <a:pt x="3243" y="3375"/>
                </a:lnTo>
                <a:lnTo>
                  <a:pt x="3251" y="3379"/>
                </a:lnTo>
                <a:lnTo>
                  <a:pt x="3259" y="3384"/>
                </a:lnTo>
                <a:lnTo>
                  <a:pt x="3262" y="3385"/>
                </a:lnTo>
                <a:lnTo>
                  <a:pt x="3266" y="3386"/>
                </a:lnTo>
                <a:lnTo>
                  <a:pt x="3270" y="3386"/>
                </a:lnTo>
                <a:lnTo>
                  <a:pt x="3274" y="3385"/>
                </a:lnTo>
                <a:lnTo>
                  <a:pt x="3278" y="3383"/>
                </a:lnTo>
                <a:lnTo>
                  <a:pt x="3281" y="3379"/>
                </a:lnTo>
                <a:lnTo>
                  <a:pt x="3285" y="3375"/>
                </a:lnTo>
                <a:lnTo>
                  <a:pt x="3288" y="3370"/>
                </a:lnTo>
                <a:lnTo>
                  <a:pt x="3292" y="3364"/>
                </a:lnTo>
                <a:lnTo>
                  <a:pt x="3294" y="3358"/>
                </a:lnTo>
                <a:lnTo>
                  <a:pt x="3297" y="3352"/>
                </a:lnTo>
                <a:lnTo>
                  <a:pt x="3298" y="3347"/>
                </a:lnTo>
                <a:lnTo>
                  <a:pt x="3298" y="3341"/>
                </a:lnTo>
                <a:lnTo>
                  <a:pt x="3297" y="3337"/>
                </a:lnTo>
                <a:lnTo>
                  <a:pt x="3294" y="3331"/>
                </a:lnTo>
                <a:lnTo>
                  <a:pt x="3292" y="3326"/>
                </a:lnTo>
                <a:lnTo>
                  <a:pt x="3287" y="3314"/>
                </a:lnTo>
                <a:lnTo>
                  <a:pt x="3282" y="3300"/>
                </a:lnTo>
                <a:lnTo>
                  <a:pt x="3281" y="3289"/>
                </a:lnTo>
                <a:lnTo>
                  <a:pt x="3281" y="3279"/>
                </a:lnTo>
                <a:lnTo>
                  <a:pt x="3281" y="3270"/>
                </a:lnTo>
                <a:lnTo>
                  <a:pt x="3282" y="3263"/>
                </a:lnTo>
                <a:lnTo>
                  <a:pt x="3284" y="3257"/>
                </a:lnTo>
                <a:lnTo>
                  <a:pt x="3285" y="3255"/>
                </a:lnTo>
                <a:lnTo>
                  <a:pt x="3287" y="3253"/>
                </a:lnTo>
                <a:lnTo>
                  <a:pt x="3292" y="3253"/>
                </a:lnTo>
                <a:lnTo>
                  <a:pt x="3298" y="3253"/>
                </a:lnTo>
                <a:lnTo>
                  <a:pt x="3303" y="3252"/>
                </a:lnTo>
                <a:lnTo>
                  <a:pt x="3310" y="3250"/>
                </a:lnTo>
                <a:lnTo>
                  <a:pt x="3317" y="3246"/>
                </a:lnTo>
                <a:lnTo>
                  <a:pt x="3324" y="3243"/>
                </a:lnTo>
                <a:lnTo>
                  <a:pt x="3329" y="3240"/>
                </a:lnTo>
                <a:lnTo>
                  <a:pt x="3333" y="3239"/>
                </a:lnTo>
                <a:lnTo>
                  <a:pt x="3339" y="3238"/>
                </a:lnTo>
                <a:lnTo>
                  <a:pt x="3344" y="3239"/>
                </a:lnTo>
                <a:lnTo>
                  <a:pt x="3348" y="3241"/>
                </a:lnTo>
                <a:lnTo>
                  <a:pt x="3351" y="3243"/>
                </a:lnTo>
                <a:lnTo>
                  <a:pt x="3354" y="3245"/>
                </a:lnTo>
                <a:lnTo>
                  <a:pt x="3358" y="3247"/>
                </a:lnTo>
                <a:lnTo>
                  <a:pt x="3362" y="3249"/>
                </a:lnTo>
                <a:lnTo>
                  <a:pt x="3366" y="3246"/>
                </a:lnTo>
                <a:lnTo>
                  <a:pt x="3368" y="3244"/>
                </a:lnTo>
                <a:lnTo>
                  <a:pt x="3372" y="3235"/>
                </a:lnTo>
                <a:lnTo>
                  <a:pt x="3374" y="3227"/>
                </a:lnTo>
                <a:lnTo>
                  <a:pt x="3376" y="3218"/>
                </a:lnTo>
                <a:lnTo>
                  <a:pt x="3379" y="3208"/>
                </a:lnTo>
                <a:lnTo>
                  <a:pt x="3379" y="3200"/>
                </a:lnTo>
                <a:lnTo>
                  <a:pt x="3379" y="3193"/>
                </a:lnTo>
                <a:lnTo>
                  <a:pt x="3379" y="3187"/>
                </a:lnTo>
                <a:lnTo>
                  <a:pt x="3376" y="3181"/>
                </a:lnTo>
                <a:lnTo>
                  <a:pt x="3374" y="3175"/>
                </a:lnTo>
                <a:lnTo>
                  <a:pt x="3372" y="3169"/>
                </a:lnTo>
                <a:lnTo>
                  <a:pt x="3366" y="3159"/>
                </a:lnTo>
                <a:lnTo>
                  <a:pt x="3362" y="3151"/>
                </a:lnTo>
                <a:lnTo>
                  <a:pt x="3361" y="3148"/>
                </a:lnTo>
                <a:lnTo>
                  <a:pt x="3362" y="3143"/>
                </a:lnTo>
                <a:lnTo>
                  <a:pt x="3364" y="3139"/>
                </a:lnTo>
                <a:lnTo>
                  <a:pt x="3367" y="3136"/>
                </a:lnTo>
                <a:lnTo>
                  <a:pt x="3375" y="3126"/>
                </a:lnTo>
                <a:lnTo>
                  <a:pt x="3383" y="3118"/>
                </a:lnTo>
                <a:lnTo>
                  <a:pt x="3391" y="3112"/>
                </a:lnTo>
                <a:lnTo>
                  <a:pt x="3398" y="3106"/>
                </a:lnTo>
                <a:lnTo>
                  <a:pt x="3407" y="3100"/>
                </a:lnTo>
                <a:lnTo>
                  <a:pt x="3415" y="3095"/>
                </a:lnTo>
                <a:lnTo>
                  <a:pt x="3420" y="3092"/>
                </a:lnTo>
                <a:lnTo>
                  <a:pt x="3423" y="3089"/>
                </a:lnTo>
                <a:lnTo>
                  <a:pt x="3421" y="3087"/>
                </a:lnTo>
                <a:lnTo>
                  <a:pt x="3415" y="3085"/>
                </a:lnTo>
                <a:lnTo>
                  <a:pt x="3410" y="3082"/>
                </a:lnTo>
                <a:lnTo>
                  <a:pt x="3402" y="3080"/>
                </a:lnTo>
                <a:lnTo>
                  <a:pt x="3396" y="3075"/>
                </a:lnTo>
                <a:lnTo>
                  <a:pt x="3392" y="3071"/>
                </a:lnTo>
                <a:lnTo>
                  <a:pt x="3383" y="3061"/>
                </a:lnTo>
                <a:lnTo>
                  <a:pt x="3379" y="3052"/>
                </a:lnTo>
                <a:lnTo>
                  <a:pt x="3373" y="3045"/>
                </a:lnTo>
                <a:lnTo>
                  <a:pt x="3366" y="3039"/>
                </a:lnTo>
                <a:lnTo>
                  <a:pt x="3360" y="3035"/>
                </a:lnTo>
                <a:lnTo>
                  <a:pt x="3352" y="3026"/>
                </a:lnTo>
                <a:lnTo>
                  <a:pt x="3348" y="3019"/>
                </a:lnTo>
                <a:lnTo>
                  <a:pt x="3344" y="3013"/>
                </a:lnTo>
                <a:lnTo>
                  <a:pt x="3342" y="3005"/>
                </a:lnTo>
                <a:lnTo>
                  <a:pt x="3341" y="2989"/>
                </a:lnTo>
                <a:lnTo>
                  <a:pt x="3339" y="2976"/>
                </a:lnTo>
                <a:lnTo>
                  <a:pt x="3337" y="2962"/>
                </a:lnTo>
                <a:lnTo>
                  <a:pt x="3333" y="2948"/>
                </a:lnTo>
                <a:lnTo>
                  <a:pt x="3329" y="2935"/>
                </a:lnTo>
                <a:lnTo>
                  <a:pt x="3324" y="2926"/>
                </a:lnTo>
                <a:lnTo>
                  <a:pt x="3319" y="2921"/>
                </a:lnTo>
                <a:lnTo>
                  <a:pt x="3314" y="2915"/>
                </a:lnTo>
                <a:lnTo>
                  <a:pt x="3308" y="2910"/>
                </a:lnTo>
                <a:lnTo>
                  <a:pt x="3298" y="2903"/>
                </a:lnTo>
                <a:lnTo>
                  <a:pt x="3288" y="2896"/>
                </a:lnTo>
                <a:lnTo>
                  <a:pt x="3284" y="2891"/>
                </a:lnTo>
                <a:lnTo>
                  <a:pt x="3281" y="2886"/>
                </a:lnTo>
                <a:lnTo>
                  <a:pt x="3279" y="2880"/>
                </a:lnTo>
                <a:lnTo>
                  <a:pt x="3278" y="2875"/>
                </a:lnTo>
                <a:lnTo>
                  <a:pt x="3278" y="2869"/>
                </a:lnTo>
                <a:lnTo>
                  <a:pt x="3279" y="2865"/>
                </a:lnTo>
                <a:lnTo>
                  <a:pt x="3282" y="2860"/>
                </a:lnTo>
                <a:lnTo>
                  <a:pt x="3286" y="2856"/>
                </a:lnTo>
                <a:lnTo>
                  <a:pt x="3299" y="2850"/>
                </a:lnTo>
                <a:lnTo>
                  <a:pt x="3313" y="2846"/>
                </a:lnTo>
                <a:lnTo>
                  <a:pt x="3319" y="2844"/>
                </a:lnTo>
                <a:lnTo>
                  <a:pt x="3323" y="2842"/>
                </a:lnTo>
                <a:lnTo>
                  <a:pt x="3324" y="2841"/>
                </a:lnTo>
                <a:lnTo>
                  <a:pt x="3325" y="2840"/>
                </a:lnTo>
                <a:lnTo>
                  <a:pt x="3325" y="2837"/>
                </a:lnTo>
                <a:lnTo>
                  <a:pt x="3325" y="2836"/>
                </a:lnTo>
                <a:lnTo>
                  <a:pt x="3319" y="2822"/>
                </a:lnTo>
                <a:lnTo>
                  <a:pt x="3314" y="2808"/>
                </a:lnTo>
                <a:lnTo>
                  <a:pt x="3311" y="2802"/>
                </a:lnTo>
                <a:lnTo>
                  <a:pt x="3305" y="2793"/>
                </a:lnTo>
                <a:lnTo>
                  <a:pt x="3299" y="2786"/>
                </a:lnTo>
                <a:lnTo>
                  <a:pt x="3293" y="2780"/>
                </a:lnTo>
                <a:lnTo>
                  <a:pt x="3280" y="2768"/>
                </a:lnTo>
                <a:lnTo>
                  <a:pt x="3263" y="2753"/>
                </a:lnTo>
                <a:lnTo>
                  <a:pt x="3260" y="2748"/>
                </a:lnTo>
                <a:lnTo>
                  <a:pt x="3257" y="2745"/>
                </a:lnTo>
                <a:lnTo>
                  <a:pt x="3255" y="2740"/>
                </a:lnTo>
                <a:lnTo>
                  <a:pt x="3255" y="2736"/>
                </a:lnTo>
                <a:lnTo>
                  <a:pt x="3255" y="2728"/>
                </a:lnTo>
                <a:lnTo>
                  <a:pt x="3255" y="2716"/>
                </a:lnTo>
                <a:lnTo>
                  <a:pt x="3255" y="2708"/>
                </a:lnTo>
                <a:lnTo>
                  <a:pt x="3255" y="2701"/>
                </a:lnTo>
                <a:lnTo>
                  <a:pt x="3256" y="2698"/>
                </a:lnTo>
                <a:lnTo>
                  <a:pt x="3257" y="2696"/>
                </a:lnTo>
                <a:lnTo>
                  <a:pt x="3259" y="2695"/>
                </a:lnTo>
                <a:lnTo>
                  <a:pt x="3261" y="2694"/>
                </a:lnTo>
                <a:lnTo>
                  <a:pt x="3267" y="2694"/>
                </a:lnTo>
                <a:lnTo>
                  <a:pt x="3273" y="2694"/>
                </a:lnTo>
                <a:lnTo>
                  <a:pt x="3278" y="2692"/>
                </a:lnTo>
                <a:lnTo>
                  <a:pt x="3282" y="2690"/>
                </a:lnTo>
                <a:lnTo>
                  <a:pt x="3286" y="2685"/>
                </a:lnTo>
                <a:lnTo>
                  <a:pt x="3287" y="2678"/>
                </a:lnTo>
                <a:lnTo>
                  <a:pt x="3287" y="2674"/>
                </a:lnTo>
                <a:lnTo>
                  <a:pt x="3286" y="2670"/>
                </a:lnTo>
                <a:lnTo>
                  <a:pt x="3285" y="2666"/>
                </a:lnTo>
                <a:lnTo>
                  <a:pt x="3282" y="2660"/>
                </a:lnTo>
                <a:lnTo>
                  <a:pt x="3268" y="2650"/>
                </a:lnTo>
                <a:lnTo>
                  <a:pt x="3256" y="2638"/>
                </a:lnTo>
                <a:lnTo>
                  <a:pt x="3253" y="2628"/>
                </a:lnTo>
                <a:lnTo>
                  <a:pt x="3248" y="2621"/>
                </a:lnTo>
                <a:lnTo>
                  <a:pt x="3244" y="2617"/>
                </a:lnTo>
                <a:lnTo>
                  <a:pt x="3242" y="2614"/>
                </a:lnTo>
                <a:lnTo>
                  <a:pt x="3237" y="2611"/>
                </a:lnTo>
                <a:lnTo>
                  <a:pt x="3232" y="2609"/>
                </a:lnTo>
                <a:lnTo>
                  <a:pt x="3224" y="2604"/>
                </a:lnTo>
                <a:lnTo>
                  <a:pt x="3217" y="2600"/>
                </a:lnTo>
                <a:lnTo>
                  <a:pt x="3212" y="2594"/>
                </a:lnTo>
                <a:lnTo>
                  <a:pt x="3206" y="2585"/>
                </a:lnTo>
                <a:lnTo>
                  <a:pt x="3198" y="2576"/>
                </a:lnTo>
                <a:lnTo>
                  <a:pt x="3186" y="2565"/>
                </a:lnTo>
                <a:lnTo>
                  <a:pt x="3173" y="2556"/>
                </a:lnTo>
                <a:lnTo>
                  <a:pt x="3161" y="2547"/>
                </a:lnTo>
                <a:lnTo>
                  <a:pt x="3149" y="2537"/>
                </a:lnTo>
                <a:lnTo>
                  <a:pt x="3142" y="2527"/>
                </a:lnTo>
                <a:lnTo>
                  <a:pt x="3140" y="2525"/>
                </a:lnTo>
                <a:lnTo>
                  <a:pt x="3139" y="2521"/>
                </a:lnTo>
                <a:lnTo>
                  <a:pt x="3139" y="2518"/>
                </a:lnTo>
                <a:lnTo>
                  <a:pt x="3140" y="2513"/>
                </a:lnTo>
                <a:lnTo>
                  <a:pt x="3141" y="2503"/>
                </a:lnTo>
                <a:lnTo>
                  <a:pt x="3143" y="2493"/>
                </a:lnTo>
                <a:lnTo>
                  <a:pt x="3144" y="2487"/>
                </a:lnTo>
                <a:lnTo>
                  <a:pt x="3142" y="2481"/>
                </a:lnTo>
                <a:lnTo>
                  <a:pt x="3140" y="2475"/>
                </a:lnTo>
                <a:lnTo>
                  <a:pt x="3137" y="2469"/>
                </a:lnTo>
                <a:lnTo>
                  <a:pt x="3130" y="2458"/>
                </a:lnTo>
                <a:lnTo>
                  <a:pt x="3124" y="2450"/>
                </a:lnTo>
                <a:lnTo>
                  <a:pt x="3121" y="2442"/>
                </a:lnTo>
                <a:lnTo>
                  <a:pt x="3116" y="2433"/>
                </a:lnTo>
                <a:lnTo>
                  <a:pt x="3112" y="2424"/>
                </a:lnTo>
                <a:lnTo>
                  <a:pt x="3111" y="2414"/>
                </a:lnTo>
                <a:lnTo>
                  <a:pt x="3111" y="2406"/>
                </a:lnTo>
                <a:lnTo>
                  <a:pt x="3109" y="2399"/>
                </a:lnTo>
                <a:lnTo>
                  <a:pt x="3108" y="2395"/>
                </a:lnTo>
                <a:lnTo>
                  <a:pt x="3106" y="2393"/>
                </a:lnTo>
                <a:lnTo>
                  <a:pt x="3104" y="2392"/>
                </a:lnTo>
                <a:lnTo>
                  <a:pt x="3102" y="2392"/>
                </a:lnTo>
                <a:lnTo>
                  <a:pt x="3099" y="2392"/>
                </a:lnTo>
                <a:lnTo>
                  <a:pt x="3097" y="2393"/>
                </a:lnTo>
                <a:lnTo>
                  <a:pt x="3095" y="2394"/>
                </a:lnTo>
                <a:lnTo>
                  <a:pt x="3092" y="2396"/>
                </a:lnTo>
                <a:lnTo>
                  <a:pt x="3086" y="2403"/>
                </a:lnTo>
                <a:lnTo>
                  <a:pt x="3077" y="2414"/>
                </a:lnTo>
                <a:lnTo>
                  <a:pt x="3070" y="2424"/>
                </a:lnTo>
                <a:lnTo>
                  <a:pt x="3066" y="2427"/>
                </a:lnTo>
                <a:lnTo>
                  <a:pt x="3062" y="2430"/>
                </a:lnTo>
                <a:lnTo>
                  <a:pt x="3056" y="2434"/>
                </a:lnTo>
                <a:lnTo>
                  <a:pt x="3049" y="2439"/>
                </a:lnTo>
                <a:lnTo>
                  <a:pt x="3046" y="2442"/>
                </a:lnTo>
                <a:lnTo>
                  <a:pt x="3043" y="2442"/>
                </a:lnTo>
                <a:lnTo>
                  <a:pt x="3039" y="2439"/>
                </a:lnTo>
                <a:lnTo>
                  <a:pt x="3032" y="2436"/>
                </a:lnTo>
                <a:lnTo>
                  <a:pt x="3024" y="2430"/>
                </a:lnTo>
                <a:lnTo>
                  <a:pt x="3016" y="2423"/>
                </a:lnTo>
                <a:lnTo>
                  <a:pt x="3007" y="2414"/>
                </a:lnTo>
                <a:lnTo>
                  <a:pt x="2996" y="2406"/>
                </a:lnTo>
                <a:lnTo>
                  <a:pt x="2986" y="2398"/>
                </a:lnTo>
                <a:lnTo>
                  <a:pt x="2990" y="2392"/>
                </a:lnTo>
                <a:lnTo>
                  <a:pt x="2996" y="2383"/>
                </a:lnTo>
                <a:lnTo>
                  <a:pt x="2993" y="2377"/>
                </a:lnTo>
                <a:lnTo>
                  <a:pt x="2988" y="2370"/>
                </a:lnTo>
                <a:lnTo>
                  <a:pt x="2982" y="2363"/>
                </a:lnTo>
                <a:lnTo>
                  <a:pt x="2976" y="2357"/>
                </a:lnTo>
                <a:lnTo>
                  <a:pt x="2969" y="2350"/>
                </a:lnTo>
                <a:lnTo>
                  <a:pt x="2957" y="2343"/>
                </a:lnTo>
                <a:lnTo>
                  <a:pt x="2946" y="2336"/>
                </a:lnTo>
                <a:lnTo>
                  <a:pt x="2938" y="2332"/>
                </a:lnTo>
                <a:lnTo>
                  <a:pt x="2934" y="2332"/>
                </a:lnTo>
                <a:lnTo>
                  <a:pt x="2928" y="2335"/>
                </a:lnTo>
                <a:lnTo>
                  <a:pt x="2922" y="2338"/>
                </a:lnTo>
                <a:lnTo>
                  <a:pt x="2915" y="2342"/>
                </a:lnTo>
                <a:lnTo>
                  <a:pt x="2908" y="2346"/>
                </a:lnTo>
                <a:lnTo>
                  <a:pt x="2902" y="2349"/>
                </a:lnTo>
                <a:lnTo>
                  <a:pt x="2896" y="2351"/>
                </a:lnTo>
                <a:lnTo>
                  <a:pt x="2892" y="2350"/>
                </a:lnTo>
                <a:lnTo>
                  <a:pt x="2877" y="2340"/>
                </a:lnTo>
                <a:lnTo>
                  <a:pt x="2864" y="2333"/>
                </a:lnTo>
                <a:lnTo>
                  <a:pt x="2856" y="2329"/>
                </a:lnTo>
                <a:lnTo>
                  <a:pt x="2850" y="2323"/>
                </a:lnTo>
                <a:lnTo>
                  <a:pt x="2844" y="2316"/>
                </a:lnTo>
                <a:lnTo>
                  <a:pt x="2837" y="2304"/>
                </a:lnTo>
                <a:lnTo>
                  <a:pt x="2828" y="2292"/>
                </a:lnTo>
                <a:lnTo>
                  <a:pt x="2820" y="2283"/>
                </a:lnTo>
                <a:lnTo>
                  <a:pt x="2812" y="2276"/>
                </a:lnTo>
                <a:lnTo>
                  <a:pt x="2800" y="2268"/>
                </a:lnTo>
                <a:lnTo>
                  <a:pt x="2789" y="2261"/>
                </a:lnTo>
                <a:lnTo>
                  <a:pt x="2778" y="2256"/>
                </a:lnTo>
                <a:lnTo>
                  <a:pt x="2770" y="2254"/>
                </a:lnTo>
                <a:lnTo>
                  <a:pt x="2764" y="2253"/>
                </a:lnTo>
                <a:lnTo>
                  <a:pt x="2757" y="2251"/>
                </a:lnTo>
                <a:lnTo>
                  <a:pt x="2749" y="2247"/>
                </a:lnTo>
                <a:lnTo>
                  <a:pt x="2738" y="2241"/>
                </a:lnTo>
                <a:lnTo>
                  <a:pt x="2727" y="2230"/>
                </a:lnTo>
                <a:lnTo>
                  <a:pt x="2721" y="2225"/>
                </a:lnTo>
                <a:lnTo>
                  <a:pt x="2715" y="2220"/>
                </a:lnTo>
                <a:lnTo>
                  <a:pt x="2708" y="2216"/>
                </a:lnTo>
                <a:lnTo>
                  <a:pt x="2702" y="2212"/>
                </a:lnTo>
                <a:lnTo>
                  <a:pt x="2689" y="2206"/>
                </a:lnTo>
                <a:lnTo>
                  <a:pt x="2680" y="2203"/>
                </a:lnTo>
                <a:lnTo>
                  <a:pt x="2676" y="2200"/>
                </a:lnTo>
                <a:lnTo>
                  <a:pt x="2673" y="2197"/>
                </a:lnTo>
                <a:lnTo>
                  <a:pt x="2671" y="2193"/>
                </a:lnTo>
                <a:lnTo>
                  <a:pt x="2670" y="2190"/>
                </a:lnTo>
                <a:lnTo>
                  <a:pt x="2669" y="2181"/>
                </a:lnTo>
                <a:lnTo>
                  <a:pt x="2669" y="2172"/>
                </a:lnTo>
                <a:lnTo>
                  <a:pt x="2669" y="2161"/>
                </a:lnTo>
                <a:lnTo>
                  <a:pt x="2667" y="2150"/>
                </a:lnTo>
                <a:lnTo>
                  <a:pt x="2664" y="2144"/>
                </a:lnTo>
                <a:lnTo>
                  <a:pt x="2662" y="2140"/>
                </a:lnTo>
                <a:lnTo>
                  <a:pt x="2657" y="2134"/>
                </a:lnTo>
                <a:lnTo>
                  <a:pt x="2652" y="2129"/>
                </a:lnTo>
                <a:lnTo>
                  <a:pt x="2645" y="2125"/>
                </a:lnTo>
                <a:lnTo>
                  <a:pt x="2639" y="2123"/>
                </a:lnTo>
                <a:lnTo>
                  <a:pt x="2632" y="2122"/>
                </a:lnTo>
                <a:lnTo>
                  <a:pt x="2626" y="2121"/>
                </a:lnTo>
                <a:lnTo>
                  <a:pt x="2613" y="2121"/>
                </a:lnTo>
                <a:lnTo>
                  <a:pt x="2602" y="2119"/>
                </a:lnTo>
                <a:lnTo>
                  <a:pt x="2598" y="2117"/>
                </a:lnTo>
                <a:lnTo>
                  <a:pt x="2593" y="2113"/>
                </a:lnTo>
                <a:lnTo>
                  <a:pt x="2588" y="2109"/>
                </a:lnTo>
                <a:lnTo>
                  <a:pt x="2583" y="2104"/>
                </a:lnTo>
                <a:lnTo>
                  <a:pt x="2580" y="2099"/>
                </a:lnTo>
                <a:lnTo>
                  <a:pt x="2577" y="2094"/>
                </a:lnTo>
                <a:lnTo>
                  <a:pt x="2575" y="2090"/>
                </a:lnTo>
                <a:lnTo>
                  <a:pt x="2574" y="2085"/>
                </a:lnTo>
                <a:lnTo>
                  <a:pt x="2573" y="2078"/>
                </a:lnTo>
                <a:lnTo>
                  <a:pt x="2570" y="2072"/>
                </a:lnTo>
                <a:lnTo>
                  <a:pt x="2569" y="2071"/>
                </a:lnTo>
                <a:lnTo>
                  <a:pt x="2567" y="2068"/>
                </a:lnTo>
                <a:lnTo>
                  <a:pt x="2564" y="2068"/>
                </a:lnTo>
                <a:lnTo>
                  <a:pt x="2561" y="2068"/>
                </a:lnTo>
                <a:lnTo>
                  <a:pt x="2557" y="2068"/>
                </a:lnTo>
                <a:lnTo>
                  <a:pt x="2554" y="2067"/>
                </a:lnTo>
                <a:lnTo>
                  <a:pt x="2552" y="2066"/>
                </a:lnTo>
                <a:lnTo>
                  <a:pt x="2551" y="2064"/>
                </a:lnTo>
                <a:lnTo>
                  <a:pt x="2550" y="2058"/>
                </a:lnTo>
                <a:lnTo>
                  <a:pt x="2550" y="2048"/>
                </a:lnTo>
                <a:lnTo>
                  <a:pt x="2549" y="2043"/>
                </a:lnTo>
                <a:lnTo>
                  <a:pt x="2548" y="2039"/>
                </a:lnTo>
                <a:lnTo>
                  <a:pt x="2547" y="2034"/>
                </a:lnTo>
                <a:lnTo>
                  <a:pt x="2544" y="2030"/>
                </a:lnTo>
                <a:lnTo>
                  <a:pt x="2538" y="2023"/>
                </a:lnTo>
                <a:lnTo>
                  <a:pt x="2530" y="2016"/>
                </a:lnTo>
                <a:lnTo>
                  <a:pt x="2522" y="2009"/>
                </a:lnTo>
                <a:lnTo>
                  <a:pt x="2512" y="2004"/>
                </a:lnTo>
                <a:lnTo>
                  <a:pt x="2506" y="2003"/>
                </a:lnTo>
                <a:lnTo>
                  <a:pt x="2501" y="2002"/>
                </a:lnTo>
                <a:lnTo>
                  <a:pt x="2497" y="2003"/>
                </a:lnTo>
                <a:lnTo>
                  <a:pt x="2493" y="2005"/>
                </a:lnTo>
                <a:lnTo>
                  <a:pt x="2489" y="2008"/>
                </a:lnTo>
                <a:lnTo>
                  <a:pt x="2488" y="2011"/>
                </a:lnTo>
                <a:lnTo>
                  <a:pt x="2488" y="2015"/>
                </a:lnTo>
                <a:lnTo>
                  <a:pt x="2487" y="2020"/>
                </a:lnTo>
                <a:lnTo>
                  <a:pt x="2487" y="2028"/>
                </a:lnTo>
                <a:lnTo>
                  <a:pt x="2492" y="2042"/>
                </a:lnTo>
                <a:lnTo>
                  <a:pt x="2498" y="2058"/>
                </a:lnTo>
                <a:lnTo>
                  <a:pt x="2503" y="2068"/>
                </a:lnTo>
                <a:lnTo>
                  <a:pt x="2511" y="2083"/>
                </a:lnTo>
                <a:lnTo>
                  <a:pt x="2518" y="2098"/>
                </a:lnTo>
                <a:lnTo>
                  <a:pt x="2520" y="2105"/>
                </a:lnTo>
                <a:lnTo>
                  <a:pt x="2522" y="2110"/>
                </a:lnTo>
                <a:lnTo>
                  <a:pt x="2522" y="2115"/>
                </a:lnTo>
                <a:lnTo>
                  <a:pt x="2520" y="2117"/>
                </a:lnTo>
                <a:lnTo>
                  <a:pt x="2519" y="2118"/>
                </a:lnTo>
                <a:lnTo>
                  <a:pt x="2516" y="2118"/>
                </a:lnTo>
                <a:lnTo>
                  <a:pt x="2512" y="2117"/>
                </a:lnTo>
                <a:lnTo>
                  <a:pt x="2506" y="2115"/>
                </a:lnTo>
                <a:lnTo>
                  <a:pt x="2494" y="2108"/>
                </a:lnTo>
                <a:lnTo>
                  <a:pt x="2482" y="2102"/>
                </a:lnTo>
                <a:lnTo>
                  <a:pt x="2470" y="2094"/>
                </a:lnTo>
                <a:lnTo>
                  <a:pt x="2460" y="2087"/>
                </a:lnTo>
                <a:lnTo>
                  <a:pt x="2445" y="2079"/>
                </a:lnTo>
                <a:lnTo>
                  <a:pt x="2429" y="2069"/>
                </a:lnTo>
                <a:lnTo>
                  <a:pt x="2413" y="2060"/>
                </a:lnTo>
                <a:lnTo>
                  <a:pt x="2400" y="2052"/>
                </a:lnTo>
                <a:lnTo>
                  <a:pt x="2387" y="2042"/>
                </a:lnTo>
                <a:lnTo>
                  <a:pt x="2372" y="2030"/>
                </a:lnTo>
                <a:lnTo>
                  <a:pt x="2356" y="2018"/>
                </a:lnTo>
                <a:lnTo>
                  <a:pt x="2346" y="2009"/>
                </a:lnTo>
                <a:lnTo>
                  <a:pt x="2338" y="1999"/>
                </a:lnTo>
                <a:lnTo>
                  <a:pt x="2331" y="1987"/>
                </a:lnTo>
                <a:lnTo>
                  <a:pt x="2325" y="1976"/>
                </a:lnTo>
                <a:lnTo>
                  <a:pt x="2322" y="1966"/>
                </a:lnTo>
                <a:lnTo>
                  <a:pt x="2321" y="1960"/>
                </a:lnTo>
                <a:lnTo>
                  <a:pt x="2319" y="1955"/>
                </a:lnTo>
                <a:lnTo>
                  <a:pt x="2316" y="1951"/>
                </a:lnTo>
                <a:lnTo>
                  <a:pt x="2309" y="1944"/>
                </a:lnTo>
                <a:lnTo>
                  <a:pt x="2300" y="1935"/>
                </a:lnTo>
                <a:lnTo>
                  <a:pt x="2293" y="1926"/>
                </a:lnTo>
                <a:lnTo>
                  <a:pt x="2287" y="1915"/>
                </a:lnTo>
                <a:lnTo>
                  <a:pt x="2280" y="1902"/>
                </a:lnTo>
                <a:lnTo>
                  <a:pt x="2277" y="1896"/>
                </a:lnTo>
                <a:lnTo>
                  <a:pt x="2272" y="1889"/>
                </a:lnTo>
                <a:lnTo>
                  <a:pt x="2266" y="1883"/>
                </a:lnTo>
                <a:lnTo>
                  <a:pt x="2259" y="1876"/>
                </a:lnTo>
                <a:lnTo>
                  <a:pt x="2245" y="1864"/>
                </a:lnTo>
                <a:lnTo>
                  <a:pt x="2231" y="1853"/>
                </a:lnTo>
                <a:lnTo>
                  <a:pt x="2218" y="1842"/>
                </a:lnTo>
                <a:lnTo>
                  <a:pt x="2203" y="1831"/>
                </a:lnTo>
                <a:lnTo>
                  <a:pt x="2190" y="1820"/>
                </a:lnTo>
                <a:lnTo>
                  <a:pt x="2180" y="1812"/>
                </a:lnTo>
                <a:lnTo>
                  <a:pt x="2177" y="1808"/>
                </a:lnTo>
                <a:lnTo>
                  <a:pt x="2176" y="1804"/>
                </a:lnTo>
                <a:lnTo>
                  <a:pt x="2176" y="1802"/>
                </a:lnTo>
                <a:lnTo>
                  <a:pt x="2176" y="1800"/>
                </a:lnTo>
                <a:lnTo>
                  <a:pt x="2177" y="1795"/>
                </a:lnTo>
                <a:lnTo>
                  <a:pt x="2180" y="1789"/>
                </a:lnTo>
                <a:lnTo>
                  <a:pt x="2182" y="1787"/>
                </a:lnTo>
                <a:lnTo>
                  <a:pt x="2180" y="1783"/>
                </a:lnTo>
                <a:lnTo>
                  <a:pt x="2179" y="1781"/>
                </a:lnTo>
                <a:lnTo>
                  <a:pt x="2178" y="1778"/>
                </a:lnTo>
                <a:lnTo>
                  <a:pt x="2172" y="1775"/>
                </a:lnTo>
                <a:lnTo>
                  <a:pt x="2164" y="1772"/>
                </a:lnTo>
                <a:lnTo>
                  <a:pt x="2153" y="1770"/>
                </a:lnTo>
                <a:lnTo>
                  <a:pt x="2142" y="1766"/>
                </a:lnTo>
                <a:lnTo>
                  <a:pt x="2136" y="1763"/>
                </a:lnTo>
                <a:lnTo>
                  <a:pt x="2132" y="1760"/>
                </a:lnTo>
                <a:lnTo>
                  <a:pt x="2126" y="1757"/>
                </a:lnTo>
                <a:lnTo>
                  <a:pt x="2121" y="1752"/>
                </a:lnTo>
                <a:lnTo>
                  <a:pt x="2117" y="1747"/>
                </a:lnTo>
                <a:lnTo>
                  <a:pt x="2115" y="1743"/>
                </a:lnTo>
                <a:lnTo>
                  <a:pt x="2113" y="1738"/>
                </a:lnTo>
                <a:lnTo>
                  <a:pt x="2111" y="1732"/>
                </a:lnTo>
                <a:lnTo>
                  <a:pt x="2108" y="1722"/>
                </a:lnTo>
                <a:lnTo>
                  <a:pt x="2103" y="1713"/>
                </a:lnTo>
                <a:lnTo>
                  <a:pt x="2100" y="1709"/>
                </a:lnTo>
                <a:lnTo>
                  <a:pt x="2096" y="1707"/>
                </a:lnTo>
                <a:lnTo>
                  <a:pt x="2091" y="1706"/>
                </a:lnTo>
                <a:lnTo>
                  <a:pt x="2088" y="1705"/>
                </a:lnTo>
                <a:lnTo>
                  <a:pt x="2083" y="1706"/>
                </a:lnTo>
                <a:lnTo>
                  <a:pt x="2078" y="1708"/>
                </a:lnTo>
                <a:lnTo>
                  <a:pt x="2073" y="1711"/>
                </a:lnTo>
                <a:lnTo>
                  <a:pt x="2069" y="1715"/>
                </a:lnTo>
                <a:lnTo>
                  <a:pt x="2059" y="1727"/>
                </a:lnTo>
                <a:lnTo>
                  <a:pt x="2048" y="1741"/>
                </a:lnTo>
                <a:lnTo>
                  <a:pt x="2038" y="1753"/>
                </a:lnTo>
                <a:lnTo>
                  <a:pt x="2028" y="1763"/>
                </a:lnTo>
                <a:lnTo>
                  <a:pt x="2023" y="1765"/>
                </a:lnTo>
                <a:lnTo>
                  <a:pt x="2019" y="1765"/>
                </a:lnTo>
                <a:lnTo>
                  <a:pt x="2013" y="1765"/>
                </a:lnTo>
                <a:lnTo>
                  <a:pt x="2006" y="1764"/>
                </a:lnTo>
                <a:lnTo>
                  <a:pt x="1994" y="1760"/>
                </a:lnTo>
                <a:lnTo>
                  <a:pt x="1983" y="1756"/>
                </a:lnTo>
                <a:lnTo>
                  <a:pt x="1979" y="1755"/>
                </a:lnTo>
                <a:lnTo>
                  <a:pt x="1977" y="1752"/>
                </a:lnTo>
                <a:lnTo>
                  <a:pt x="1975" y="1749"/>
                </a:lnTo>
                <a:lnTo>
                  <a:pt x="1974" y="1746"/>
                </a:lnTo>
                <a:lnTo>
                  <a:pt x="1972" y="1738"/>
                </a:lnTo>
                <a:lnTo>
                  <a:pt x="1972" y="1727"/>
                </a:lnTo>
                <a:lnTo>
                  <a:pt x="1971" y="1721"/>
                </a:lnTo>
                <a:lnTo>
                  <a:pt x="1968" y="1718"/>
                </a:lnTo>
                <a:lnTo>
                  <a:pt x="1963" y="1714"/>
                </a:lnTo>
                <a:lnTo>
                  <a:pt x="1957" y="1712"/>
                </a:lnTo>
                <a:lnTo>
                  <a:pt x="1950" y="1711"/>
                </a:lnTo>
                <a:lnTo>
                  <a:pt x="1944" y="1711"/>
                </a:lnTo>
                <a:lnTo>
                  <a:pt x="1937" y="1711"/>
                </a:lnTo>
                <a:lnTo>
                  <a:pt x="1932" y="1712"/>
                </a:lnTo>
                <a:lnTo>
                  <a:pt x="1927" y="1714"/>
                </a:lnTo>
                <a:lnTo>
                  <a:pt x="1925" y="1716"/>
                </a:lnTo>
                <a:lnTo>
                  <a:pt x="1922" y="1720"/>
                </a:lnTo>
                <a:lnTo>
                  <a:pt x="1922" y="1724"/>
                </a:lnTo>
                <a:lnTo>
                  <a:pt x="1922" y="1733"/>
                </a:lnTo>
                <a:lnTo>
                  <a:pt x="1922" y="1743"/>
                </a:lnTo>
                <a:lnTo>
                  <a:pt x="1921" y="1747"/>
                </a:lnTo>
                <a:lnTo>
                  <a:pt x="1920" y="1751"/>
                </a:lnTo>
                <a:lnTo>
                  <a:pt x="1916" y="1755"/>
                </a:lnTo>
                <a:lnTo>
                  <a:pt x="1912" y="1759"/>
                </a:lnTo>
                <a:lnTo>
                  <a:pt x="1899" y="1768"/>
                </a:lnTo>
                <a:lnTo>
                  <a:pt x="1883" y="1778"/>
                </a:lnTo>
                <a:lnTo>
                  <a:pt x="1876" y="1783"/>
                </a:lnTo>
                <a:lnTo>
                  <a:pt x="1870" y="1788"/>
                </a:lnTo>
                <a:lnTo>
                  <a:pt x="1867" y="1791"/>
                </a:lnTo>
                <a:lnTo>
                  <a:pt x="1864" y="1795"/>
                </a:lnTo>
                <a:lnTo>
                  <a:pt x="1863" y="1801"/>
                </a:lnTo>
                <a:lnTo>
                  <a:pt x="1861" y="1807"/>
                </a:lnTo>
                <a:lnTo>
                  <a:pt x="1858" y="1810"/>
                </a:lnTo>
                <a:lnTo>
                  <a:pt x="1856" y="1813"/>
                </a:lnTo>
                <a:lnTo>
                  <a:pt x="1853" y="1814"/>
                </a:lnTo>
                <a:lnTo>
                  <a:pt x="1852" y="1814"/>
                </a:lnTo>
                <a:lnTo>
                  <a:pt x="1850" y="1814"/>
                </a:lnTo>
                <a:lnTo>
                  <a:pt x="1848" y="1812"/>
                </a:lnTo>
                <a:lnTo>
                  <a:pt x="1845" y="1809"/>
                </a:lnTo>
                <a:lnTo>
                  <a:pt x="1843" y="1806"/>
                </a:lnTo>
                <a:lnTo>
                  <a:pt x="1839" y="1798"/>
                </a:lnTo>
                <a:lnTo>
                  <a:pt x="1834" y="1790"/>
                </a:lnTo>
                <a:lnTo>
                  <a:pt x="1830" y="1783"/>
                </a:lnTo>
                <a:lnTo>
                  <a:pt x="1821" y="1777"/>
                </a:lnTo>
                <a:lnTo>
                  <a:pt x="1812" y="1771"/>
                </a:lnTo>
                <a:lnTo>
                  <a:pt x="1802" y="1765"/>
                </a:lnTo>
                <a:lnTo>
                  <a:pt x="1793" y="1758"/>
                </a:lnTo>
                <a:lnTo>
                  <a:pt x="1783" y="1751"/>
                </a:lnTo>
                <a:lnTo>
                  <a:pt x="1774" y="1743"/>
                </a:lnTo>
                <a:lnTo>
                  <a:pt x="1763" y="1735"/>
                </a:lnTo>
                <a:lnTo>
                  <a:pt x="1757" y="1733"/>
                </a:lnTo>
                <a:lnTo>
                  <a:pt x="1751" y="1731"/>
                </a:lnTo>
                <a:lnTo>
                  <a:pt x="1746" y="1728"/>
                </a:lnTo>
                <a:lnTo>
                  <a:pt x="1742" y="1728"/>
                </a:lnTo>
                <a:lnTo>
                  <a:pt x="1737" y="1727"/>
                </a:lnTo>
                <a:lnTo>
                  <a:pt x="1735" y="1727"/>
                </a:lnTo>
                <a:lnTo>
                  <a:pt x="1732" y="1726"/>
                </a:lnTo>
                <a:lnTo>
                  <a:pt x="1730" y="1725"/>
                </a:lnTo>
                <a:lnTo>
                  <a:pt x="1729" y="1720"/>
                </a:lnTo>
                <a:lnTo>
                  <a:pt x="1729" y="1713"/>
                </a:lnTo>
                <a:lnTo>
                  <a:pt x="1727" y="1708"/>
                </a:lnTo>
                <a:lnTo>
                  <a:pt x="1725" y="1705"/>
                </a:lnTo>
                <a:lnTo>
                  <a:pt x="1723" y="1701"/>
                </a:lnTo>
                <a:lnTo>
                  <a:pt x="1719" y="1697"/>
                </a:lnTo>
                <a:lnTo>
                  <a:pt x="1710" y="1689"/>
                </a:lnTo>
                <a:lnTo>
                  <a:pt x="1700" y="1681"/>
                </a:lnTo>
                <a:lnTo>
                  <a:pt x="1692" y="1671"/>
                </a:lnTo>
                <a:lnTo>
                  <a:pt x="1681" y="1661"/>
                </a:lnTo>
                <a:lnTo>
                  <a:pt x="1672" y="1651"/>
                </a:lnTo>
                <a:lnTo>
                  <a:pt x="1663" y="1643"/>
                </a:lnTo>
                <a:lnTo>
                  <a:pt x="1657" y="1636"/>
                </a:lnTo>
                <a:lnTo>
                  <a:pt x="1651" y="1629"/>
                </a:lnTo>
                <a:lnTo>
                  <a:pt x="1647" y="1624"/>
                </a:lnTo>
                <a:lnTo>
                  <a:pt x="1641" y="1621"/>
                </a:lnTo>
                <a:lnTo>
                  <a:pt x="1636" y="1621"/>
                </a:lnTo>
                <a:lnTo>
                  <a:pt x="1632" y="1620"/>
                </a:lnTo>
                <a:lnTo>
                  <a:pt x="1628" y="1618"/>
                </a:lnTo>
                <a:lnTo>
                  <a:pt x="1623" y="1611"/>
                </a:lnTo>
                <a:lnTo>
                  <a:pt x="1619" y="1607"/>
                </a:lnTo>
                <a:lnTo>
                  <a:pt x="1613" y="1604"/>
                </a:lnTo>
                <a:lnTo>
                  <a:pt x="1606" y="1600"/>
                </a:lnTo>
                <a:lnTo>
                  <a:pt x="1599" y="1596"/>
                </a:lnTo>
                <a:lnTo>
                  <a:pt x="1582" y="1592"/>
                </a:lnTo>
                <a:lnTo>
                  <a:pt x="1568" y="1586"/>
                </a:lnTo>
                <a:lnTo>
                  <a:pt x="1561" y="1583"/>
                </a:lnTo>
                <a:lnTo>
                  <a:pt x="1554" y="1582"/>
                </a:lnTo>
                <a:lnTo>
                  <a:pt x="1547" y="1582"/>
                </a:lnTo>
                <a:lnTo>
                  <a:pt x="1538" y="1582"/>
                </a:lnTo>
                <a:lnTo>
                  <a:pt x="1530" y="1583"/>
                </a:lnTo>
                <a:lnTo>
                  <a:pt x="1523" y="1586"/>
                </a:lnTo>
                <a:lnTo>
                  <a:pt x="1516" y="1589"/>
                </a:lnTo>
                <a:lnTo>
                  <a:pt x="1510" y="1594"/>
                </a:lnTo>
                <a:lnTo>
                  <a:pt x="1505" y="1600"/>
                </a:lnTo>
                <a:lnTo>
                  <a:pt x="1500" y="1606"/>
                </a:lnTo>
                <a:lnTo>
                  <a:pt x="1497" y="1611"/>
                </a:lnTo>
                <a:lnTo>
                  <a:pt x="1494" y="1617"/>
                </a:lnTo>
                <a:lnTo>
                  <a:pt x="1493" y="1623"/>
                </a:lnTo>
                <a:lnTo>
                  <a:pt x="1493" y="1629"/>
                </a:lnTo>
                <a:lnTo>
                  <a:pt x="1494" y="1633"/>
                </a:lnTo>
                <a:lnTo>
                  <a:pt x="1496" y="1639"/>
                </a:lnTo>
                <a:lnTo>
                  <a:pt x="1498" y="1645"/>
                </a:lnTo>
                <a:lnTo>
                  <a:pt x="1500" y="1652"/>
                </a:lnTo>
                <a:lnTo>
                  <a:pt x="1502" y="1661"/>
                </a:lnTo>
                <a:lnTo>
                  <a:pt x="1502" y="1669"/>
                </a:lnTo>
                <a:lnTo>
                  <a:pt x="1502" y="1677"/>
                </a:lnTo>
                <a:lnTo>
                  <a:pt x="1500" y="1684"/>
                </a:lnTo>
                <a:lnTo>
                  <a:pt x="1499" y="1692"/>
                </a:lnTo>
                <a:lnTo>
                  <a:pt x="1497" y="1699"/>
                </a:lnTo>
                <a:lnTo>
                  <a:pt x="1494" y="1705"/>
                </a:lnTo>
                <a:lnTo>
                  <a:pt x="1492" y="1713"/>
                </a:lnTo>
                <a:lnTo>
                  <a:pt x="1491" y="1721"/>
                </a:lnTo>
                <a:lnTo>
                  <a:pt x="1491" y="1732"/>
                </a:lnTo>
                <a:lnTo>
                  <a:pt x="1491" y="1752"/>
                </a:lnTo>
                <a:lnTo>
                  <a:pt x="1492" y="1772"/>
                </a:lnTo>
                <a:lnTo>
                  <a:pt x="1492" y="1788"/>
                </a:lnTo>
                <a:lnTo>
                  <a:pt x="1494" y="1800"/>
                </a:lnTo>
                <a:lnTo>
                  <a:pt x="1498" y="1812"/>
                </a:lnTo>
                <a:lnTo>
                  <a:pt x="1502" y="1825"/>
                </a:lnTo>
                <a:lnTo>
                  <a:pt x="1503" y="1833"/>
                </a:lnTo>
                <a:lnTo>
                  <a:pt x="1503" y="1842"/>
                </a:lnTo>
                <a:lnTo>
                  <a:pt x="1500" y="1851"/>
                </a:lnTo>
                <a:lnTo>
                  <a:pt x="1497" y="1858"/>
                </a:lnTo>
                <a:lnTo>
                  <a:pt x="1493" y="1860"/>
                </a:lnTo>
                <a:lnTo>
                  <a:pt x="1491" y="1864"/>
                </a:lnTo>
                <a:lnTo>
                  <a:pt x="1487" y="1866"/>
                </a:lnTo>
                <a:lnTo>
                  <a:pt x="1484" y="1867"/>
                </a:lnTo>
                <a:lnTo>
                  <a:pt x="1480" y="1869"/>
                </a:lnTo>
                <a:lnTo>
                  <a:pt x="1475" y="1870"/>
                </a:lnTo>
                <a:lnTo>
                  <a:pt x="1471" y="1870"/>
                </a:lnTo>
                <a:lnTo>
                  <a:pt x="1466" y="1869"/>
                </a:lnTo>
                <a:lnTo>
                  <a:pt x="1450" y="1861"/>
                </a:lnTo>
                <a:lnTo>
                  <a:pt x="1434" y="1851"/>
                </a:lnTo>
                <a:lnTo>
                  <a:pt x="1426" y="1845"/>
                </a:lnTo>
                <a:lnTo>
                  <a:pt x="1417" y="1841"/>
                </a:lnTo>
                <a:lnTo>
                  <a:pt x="1414" y="1840"/>
                </a:lnTo>
                <a:lnTo>
                  <a:pt x="1410" y="1840"/>
                </a:lnTo>
                <a:lnTo>
                  <a:pt x="1408" y="1840"/>
                </a:lnTo>
                <a:lnTo>
                  <a:pt x="1405" y="1841"/>
                </a:lnTo>
                <a:lnTo>
                  <a:pt x="1401" y="1845"/>
                </a:lnTo>
                <a:lnTo>
                  <a:pt x="1398" y="1851"/>
                </a:lnTo>
                <a:lnTo>
                  <a:pt x="1397" y="1858"/>
                </a:lnTo>
                <a:lnTo>
                  <a:pt x="1395" y="1865"/>
                </a:lnTo>
                <a:lnTo>
                  <a:pt x="1393" y="1872"/>
                </a:lnTo>
                <a:lnTo>
                  <a:pt x="1392" y="1878"/>
                </a:lnTo>
                <a:lnTo>
                  <a:pt x="1391" y="1881"/>
                </a:lnTo>
                <a:lnTo>
                  <a:pt x="1389" y="1883"/>
                </a:lnTo>
                <a:lnTo>
                  <a:pt x="1387" y="1884"/>
                </a:lnTo>
                <a:lnTo>
                  <a:pt x="1385" y="1885"/>
                </a:lnTo>
                <a:lnTo>
                  <a:pt x="1377" y="1886"/>
                </a:lnTo>
                <a:lnTo>
                  <a:pt x="1371" y="1888"/>
                </a:lnTo>
                <a:lnTo>
                  <a:pt x="1368" y="1888"/>
                </a:lnTo>
                <a:lnTo>
                  <a:pt x="1367" y="1889"/>
                </a:lnTo>
                <a:lnTo>
                  <a:pt x="1366" y="1891"/>
                </a:lnTo>
                <a:lnTo>
                  <a:pt x="1365" y="1895"/>
                </a:lnTo>
                <a:lnTo>
                  <a:pt x="1366" y="1903"/>
                </a:lnTo>
                <a:lnTo>
                  <a:pt x="1367" y="1911"/>
                </a:lnTo>
                <a:lnTo>
                  <a:pt x="1368" y="1915"/>
                </a:lnTo>
                <a:lnTo>
                  <a:pt x="1367" y="1920"/>
                </a:lnTo>
                <a:lnTo>
                  <a:pt x="1366" y="1926"/>
                </a:lnTo>
                <a:lnTo>
                  <a:pt x="1363" y="1932"/>
                </a:lnTo>
                <a:lnTo>
                  <a:pt x="1358" y="1938"/>
                </a:lnTo>
                <a:lnTo>
                  <a:pt x="1355" y="1944"/>
                </a:lnTo>
                <a:lnTo>
                  <a:pt x="1353" y="1948"/>
                </a:lnTo>
                <a:lnTo>
                  <a:pt x="1353" y="1952"/>
                </a:lnTo>
                <a:lnTo>
                  <a:pt x="1352" y="1960"/>
                </a:lnTo>
                <a:lnTo>
                  <a:pt x="1353" y="1967"/>
                </a:lnTo>
                <a:lnTo>
                  <a:pt x="1353" y="1978"/>
                </a:lnTo>
                <a:lnTo>
                  <a:pt x="1352" y="1991"/>
                </a:lnTo>
                <a:lnTo>
                  <a:pt x="1349" y="1998"/>
                </a:lnTo>
                <a:lnTo>
                  <a:pt x="1347" y="2004"/>
                </a:lnTo>
                <a:lnTo>
                  <a:pt x="1346" y="2006"/>
                </a:lnTo>
                <a:lnTo>
                  <a:pt x="1343" y="2008"/>
                </a:lnTo>
                <a:lnTo>
                  <a:pt x="1342" y="2009"/>
                </a:lnTo>
                <a:lnTo>
                  <a:pt x="1340" y="2009"/>
                </a:lnTo>
                <a:lnTo>
                  <a:pt x="1330" y="2009"/>
                </a:lnTo>
                <a:lnTo>
                  <a:pt x="1324" y="2009"/>
                </a:lnTo>
                <a:lnTo>
                  <a:pt x="1320" y="2006"/>
                </a:lnTo>
                <a:lnTo>
                  <a:pt x="1313" y="2001"/>
                </a:lnTo>
                <a:lnTo>
                  <a:pt x="1303" y="1991"/>
                </a:lnTo>
                <a:lnTo>
                  <a:pt x="1290" y="1983"/>
                </a:lnTo>
                <a:lnTo>
                  <a:pt x="1283" y="1979"/>
                </a:lnTo>
                <a:lnTo>
                  <a:pt x="1277" y="1976"/>
                </a:lnTo>
                <a:lnTo>
                  <a:pt x="1271" y="1974"/>
                </a:lnTo>
                <a:lnTo>
                  <a:pt x="1265" y="1973"/>
                </a:lnTo>
                <a:lnTo>
                  <a:pt x="1260" y="1974"/>
                </a:lnTo>
                <a:lnTo>
                  <a:pt x="1258" y="1976"/>
                </a:lnTo>
                <a:lnTo>
                  <a:pt x="1254" y="1978"/>
                </a:lnTo>
                <a:lnTo>
                  <a:pt x="1252" y="1982"/>
                </a:lnTo>
                <a:lnTo>
                  <a:pt x="1247" y="1991"/>
                </a:lnTo>
                <a:lnTo>
                  <a:pt x="1238" y="2005"/>
                </a:lnTo>
                <a:lnTo>
                  <a:pt x="1232" y="2011"/>
                </a:lnTo>
                <a:lnTo>
                  <a:pt x="1226" y="2015"/>
                </a:lnTo>
                <a:lnTo>
                  <a:pt x="1221" y="2017"/>
                </a:lnTo>
                <a:lnTo>
                  <a:pt x="1216" y="2017"/>
                </a:lnTo>
                <a:lnTo>
                  <a:pt x="1207" y="2012"/>
                </a:lnTo>
                <a:lnTo>
                  <a:pt x="1198" y="2008"/>
                </a:lnTo>
                <a:lnTo>
                  <a:pt x="1189" y="2003"/>
                </a:lnTo>
                <a:lnTo>
                  <a:pt x="1179" y="1997"/>
                </a:lnTo>
                <a:lnTo>
                  <a:pt x="1170" y="1992"/>
                </a:lnTo>
                <a:lnTo>
                  <a:pt x="1162" y="1989"/>
                </a:lnTo>
                <a:lnTo>
                  <a:pt x="1153" y="1985"/>
                </a:lnTo>
                <a:lnTo>
                  <a:pt x="1144" y="1980"/>
                </a:lnTo>
                <a:lnTo>
                  <a:pt x="1133" y="1973"/>
                </a:lnTo>
                <a:lnTo>
                  <a:pt x="1122" y="1965"/>
                </a:lnTo>
                <a:lnTo>
                  <a:pt x="1116" y="1960"/>
                </a:lnTo>
                <a:lnTo>
                  <a:pt x="1114" y="1955"/>
                </a:lnTo>
                <a:lnTo>
                  <a:pt x="1112" y="1949"/>
                </a:lnTo>
                <a:lnTo>
                  <a:pt x="1111" y="1945"/>
                </a:lnTo>
                <a:lnTo>
                  <a:pt x="1109" y="1940"/>
                </a:lnTo>
                <a:lnTo>
                  <a:pt x="1108" y="1935"/>
                </a:lnTo>
                <a:lnTo>
                  <a:pt x="1106" y="1929"/>
                </a:lnTo>
                <a:lnTo>
                  <a:pt x="1102" y="1923"/>
                </a:lnTo>
                <a:lnTo>
                  <a:pt x="1094" y="1913"/>
                </a:lnTo>
                <a:lnTo>
                  <a:pt x="1083" y="1902"/>
                </a:lnTo>
                <a:lnTo>
                  <a:pt x="1077" y="1898"/>
                </a:lnTo>
                <a:lnTo>
                  <a:pt x="1071" y="1894"/>
                </a:lnTo>
                <a:lnTo>
                  <a:pt x="1064" y="1891"/>
                </a:lnTo>
                <a:lnTo>
                  <a:pt x="1056" y="1888"/>
                </a:lnTo>
                <a:lnTo>
                  <a:pt x="1051" y="1888"/>
                </a:lnTo>
                <a:lnTo>
                  <a:pt x="1047" y="1888"/>
                </a:lnTo>
                <a:lnTo>
                  <a:pt x="1043" y="1889"/>
                </a:lnTo>
                <a:lnTo>
                  <a:pt x="1038" y="1891"/>
                </a:lnTo>
                <a:lnTo>
                  <a:pt x="1028" y="1896"/>
                </a:lnTo>
                <a:lnTo>
                  <a:pt x="1019" y="1903"/>
                </a:lnTo>
                <a:lnTo>
                  <a:pt x="1009" y="1910"/>
                </a:lnTo>
                <a:lnTo>
                  <a:pt x="1000" y="1916"/>
                </a:lnTo>
                <a:lnTo>
                  <a:pt x="995" y="1919"/>
                </a:lnTo>
                <a:lnTo>
                  <a:pt x="990" y="1921"/>
                </a:lnTo>
                <a:lnTo>
                  <a:pt x="986" y="1922"/>
                </a:lnTo>
                <a:lnTo>
                  <a:pt x="981" y="1922"/>
                </a:lnTo>
                <a:lnTo>
                  <a:pt x="971" y="1921"/>
                </a:lnTo>
                <a:lnTo>
                  <a:pt x="962" y="1917"/>
                </a:lnTo>
                <a:lnTo>
                  <a:pt x="954" y="1914"/>
                </a:lnTo>
                <a:lnTo>
                  <a:pt x="945" y="1910"/>
                </a:lnTo>
                <a:lnTo>
                  <a:pt x="937" y="1907"/>
                </a:lnTo>
                <a:lnTo>
                  <a:pt x="929" y="1904"/>
                </a:lnTo>
                <a:lnTo>
                  <a:pt x="925" y="1904"/>
                </a:lnTo>
                <a:lnTo>
                  <a:pt x="920" y="1905"/>
                </a:lnTo>
                <a:lnTo>
                  <a:pt x="917" y="1907"/>
                </a:lnTo>
                <a:lnTo>
                  <a:pt x="912" y="1909"/>
                </a:lnTo>
                <a:lnTo>
                  <a:pt x="908" y="1911"/>
                </a:lnTo>
                <a:lnTo>
                  <a:pt x="905" y="1911"/>
                </a:lnTo>
                <a:lnTo>
                  <a:pt x="901" y="1911"/>
                </a:lnTo>
                <a:lnTo>
                  <a:pt x="899" y="1909"/>
                </a:lnTo>
                <a:lnTo>
                  <a:pt x="893" y="1902"/>
                </a:lnTo>
                <a:lnTo>
                  <a:pt x="887" y="1892"/>
                </a:lnTo>
                <a:lnTo>
                  <a:pt x="879" y="1872"/>
                </a:lnTo>
                <a:lnTo>
                  <a:pt x="872" y="1859"/>
                </a:lnTo>
                <a:lnTo>
                  <a:pt x="860" y="1852"/>
                </a:lnTo>
                <a:lnTo>
                  <a:pt x="839" y="1844"/>
                </a:lnTo>
                <a:lnTo>
                  <a:pt x="818" y="1837"/>
                </a:lnTo>
                <a:lnTo>
                  <a:pt x="803" y="1832"/>
                </a:lnTo>
                <a:lnTo>
                  <a:pt x="798" y="1832"/>
                </a:lnTo>
                <a:lnTo>
                  <a:pt x="794" y="1834"/>
                </a:lnTo>
                <a:lnTo>
                  <a:pt x="791" y="1837"/>
                </a:lnTo>
                <a:lnTo>
                  <a:pt x="786" y="1840"/>
                </a:lnTo>
                <a:lnTo>
                  <a:pt x="782" y="1845"/>
                </a:lnTo>
                <a:lnTo>
                  <a:pt x="776" y="1847"/>
                </a:lnTo>
                <a:lnTo>
                  <a:pt x="771" y="1850"/>
                </a:lnTo>
                <a:lnTo>
                  <a:pt x="762" y="1850"/>
                </a:lnTo>
                <a:lnTo>
                  <a:pt x="741" y="1847"/>
                </a:lnTo>
                <a:lnTo>
                  <a:pt x="713" y="1845"/>
                </a:lnTo>
                <a:lnTo>
                  <a:pt x="700" y="1844"/>
                </a:lnTo>
                <a:lnTo>
                  <a:pt x="688" y="1842"/>
                </a:lnTo>
                <a:lnTo>
                  <a:pt x="678" y="1840"/>
                </a:lnTo>
                <a:lnTo>
                  <a:pt x="669" y="1839"/>
                </a:lnTo>
                <a:lnTo>
                  <a:pt x="666" y="1837"/>
                </a:lnTo>
                <a:lnTo>
                  <a:pt x="664" y="1833"/>
                </a:lnTo>
                <a:lnTo>
                  <a:pt x="660" y="1828"/>
                </a:lnTo>
                <a:lnTo>
                  <a:pt x="658" y="1822"/>
                </a:lnTo>
                <a:lnTo>
                  <a:pt x="654" y="1808"/>
                </a:lnTo>
                <a:lnTo>
                  <a:pt x="652" y="1791"/>
                </a:lnTo>
                <a:lnTo>
                  <a:pt x="646" y="1760"/>
                </a:lnTo>
                <a:lnTo>
                  <a:pt x="641" y="1738"/>
                </a:lnTo>
                <a:lnTo>
                  <a:pt x="639" y="1731"/>
                </a:lnTo>
                <a:lnTo>
                  <a:pt x="639" y="1720"/>
                </a:lnTo>
                <a:lnTo>
                  <a:pt x="639" y="1708"/>
                </a:lnTo>
                <a:lnTo>
                  <a:pt x="639" y="1695"/>
                </a:lnTo>
                <a:lnTo>
                  <a:pt x="639" y="1683"/>
                </a:lnTo>
                <a:lnTo>
                  <a:pt x="639" y="1673"/>
                </a:lnTo>
                <a:lnTo>
                  <a:pt x="637" y="1668"/>
                </a:lnTo>
                <a:lnTo>
                  <a:pt x="637" y="1664"/>
                </a:lnTo>
                <a:lnTo>
                  <a:pt x="636" y="1662"/>
                </a:lnTo>
                <a:lnTo>
                  <a:pt x="634" y="1661"/>
                </a:lnTo>
                <a:lnTo>
                  <a:pt x="627" y="1658"/>
                </a:lnTo>
                <a:lnTo>
                  <a:pt x="615" y="1656"/>
                </a:lnTo>
                <a:lnTo>
                  <a:pt x="601" y="1655"/>
                </a:lnTo>
                <a:lnTo>
                  <a:pt x="584" y="1653"/>
                </a:lnTo>
                <a:lnTo>
                  <a:pt x="564" y="1653"/>
                </a:lnTo>
                <a:lnTo>
                  <a:pt x="539" y="1655"/>
                </a:lnTo>
                <a:lnTo>
                  <a:pt x="511" y="1656"/>
                </a:lnTo>
                <a:lnTo>
                  <a:pt x="480" y="1658"/>
                </a:lnTo>
                <a:lnTo>
                  <a:pt x="476" y="1658"/>
                </a:lnTo>
                <a:lnTo>
                  <a:pt x="470" y="1658"/>
                </a:lnTo>
                <a:lnTo>
                  <a:pt x="465" y="1656"/>
                </a:lnTo>
                <a:lnTo>
                  <a:pt x="460" y="1655"/>
                </a:lnTo>
                <a:lnTo>
                  <a:pt x="451" y="1649"/>
                </a:lnTo>
                <a:lnTo>
                  <a:pt x="444" y="1642"/>
                </a:lnTo>
                <a:lnTo>
                  <a:pt x="436" y="1633"/>
                </a:lnTo>
                <a:lnTo>
                  <a:pt x="432" y="1626"/>
                </a:lnTo>
                <a:lnTo>
                  <a:pt x="429" y="1619"/>
                </a:lnTo>
                <a:lnTo>
                  <a:pt x="428" y="1615"/>
                </a:lnTo>
                <a:lnTo>
                  <a:pt x="428" y="1611"/>
                </a:lnTo>
                <a:lnTo>
                  <a:pt x="432" y="1607"/>
                </a:lnTo>
                <a:lnTo>
                  <a:pt x="435" y="1604"/>
                </a:lnTo>
                <a:lnTo>
                  <a:pt x="440" y="1602"/>
                </a:lnTo>
                <a:lnTo>
                  <a:pt x="452" y="1601"/>
                </a:lnTo>
                <a:lnTo>
                  <a:pt x="464" y="1599"/>
                </a:lnTo>
                <a:lnTo>
                  <a:pt x="467" y="1598"/>
                </a:lnTo>
                <a:lnTo>
                  <a:pt x="471" y="1596"/>
                </a:lnTo>
                <a:lnTo>
                  <a:pt x="473" y="1594"/>
                </a:lnTo>
                <a:lnTo>
                  <a:pt x="475" y="1592"/>
                </a:lnTo>
                <a:lnTo>
                  <a:pt x="477" y="1587"/>
                </a:lnTo>
                <a:lnTo>
                  <a:pt x="477" y="1582"/>
                </a:lnTo>
                <a:lnTo>
                  <a:pt x="475" y="1577"/>
                </a:lnTo>
                <a:lnTo>
                  <a:pt x="471" y="1573"/>
                </a:lnTo>
                <a:lnTo>
                  <a:pt x="467" y="1569"/>
                </a:lnTo>
                <a:lnTo>
                  <a:pt x="463" y="1566"/>
                </a:lnTo>
                <a:lnTo>
                  <a:pt x="453" y="1561"/>
                </a:lnTo>
                <a:lnTo>
                  <a:pt x="444" y="1555"/>
                </a:lnTo>
                <a:lnTo>
                  <a:pt x="428" y="1550"/>
                </a:lnTo>
                <a:lnTo>
                  <a:pt x="407" y="1543"/>
                </a:lnTo>
                <a:lnTo>
                  <a:pt x="382" y="1537"/>
                </a:lnTo>
                <a:lnTo>
                  <a:pt x="363" y="1533"/>
                </a:lnTo>
                <a:lnTo>
                  <a:pt x="341" y="1532"/>
                </a:lnTo>
                <a:lnTo>
                  <a:pt x="314" y="1531"/>
                </a:lnTo>
                <a:lnTo>
                  <a:pt x="301" y="1530"/>
                </a:lnTo>
                <a:lnTo>
                  <a:pt x="288" y="1529"/>
                </a:lnTo>
                <a:lnTo>
                  <a:pt x="277" y="1526"/>
                </a:lnTo>
                <a:lnTo>
                  <a:pt x="269" y="1524"/>
                </a:lnTo>
                <a:lnTo>
                  <a:pt x="263" y="1520"/>
                </a:lnTo>
                <a:lnTo>
                  <a:pt x="259" y="1517"/>
                </a:lnTo>
                <a:lnTo>
                  <a:pt x="258" y="1512"/>
                </a:lnTo>
                <a:lnTo>
                  <a:pt x="258" y="1507"/>
                </a:lnTo>
                <a:lnTo>
                  <a:pt x="261" y="1494"/>
                </a:lnTo>
                <a:lnTo>
                  <a:pt x="263" y="1478"/>
                </a:lnTo>
                <a:lnTo>
                  <a:pt x="264" y="1459"/>
                </a:lnTo>
                <a:lnTo>
                  <a:pt x="265" y="1444"/>
                </a:lnTo>
                <a:lnTo>
                  <a:pt x="265" y="1437"/>
                </a:lnTo>
                <a:lnTo>
                  <a:pt x="264" y="1431"/>
                </a:lnTo>
                <a:lnTo>
                  <a:pt x="263" y="1426"/>
                </a:lnTo>
                <a:lnTo>
                  <a:pt x="261" y="1422"/>
                </a:lnTo>
                <a:lnTo>
                  <a:pt x="257" y="1417"/>
                </a:lnTo>
                <a:lnTo>
                  <a:pt x="253" y="1413"/>
                </a:lnTo>
                <a:lnTo>
                  <a:pt x="247" y="1411"/>
                </a:lnTo>
                <a:lnTo>
                  <a:pt x="242" y="1407"/>
                </a:lnTo>
                <a:lnTo>
                  <a:pt x="236" y="1406"/>
                </a:lnTo>
                <a:lnTo>
                  <a:pt x="228" y="1405"/>
                </a:lnTo>
                <a:lnTo>
                  <a:pt x="223" y="1405"/>
                </a:lnTo>
                <a:lnTo>
                  <a:pt x="217" y="1405"/>
                </a:lnTo>
                <a:lnTo>
                  <a:pt x="212" y="1405"/>
                </a:lnTo>
                <a:lnTo>
                  <a:pt x="207" y="1405"/>
                </a:lnTo>
                <a:lnTo>
                  <a:pt x="202" y="1403"/>
                </a:lnTo>
                <a:lnTo>
                  <a:pt x="198" y="1402"/>
                </a:lnTo>
                <a:lnTo>
                  <a:pt x="183" y="1400"/>
                </a:lnTo>
                <a:lnTo>
                  <a:pt x="152" y="1398"/>
                </a:lnTo>
                <a:lnTo>
                  <a:pt x="114" y="1397"/>
                </a:lnTo>
                <a:lnTo>
                  <a:pt x="80" y="1397"/>
                </a:lnTo>
                <a:lnTo>
                  <a:pt x="66" y="1397"/>
                </a:lnTo>
                <a:lnTo>
                  <a:pt x="51" y="1399"/>
                </a:lnTo>
                <a:lnTo>
                  <a:pt x="38" y="1402"/>
                </a:lnTo>
                <a:lnTo>
                  <a:pt x="28" y="1405"/>
                </a:lnTo>
                <a:lnTo>
                  <a:pt x="11" y="1410"/>
                </a:lnTo>
                <a:lnTo>
                  <a:pt x="4" y="1411"/>
                </a:lnTo>
                <a:lnTo>
                  <a:pt x="3" y="1402"/>
                </a:lnTo>
                <a:lnTo>
                  <a:pt x="1" y="1390"/>
                </a:lnTo>
                <a:lnTo>
                  <a:pt x="0" y="1377"/>
                </a:lnTo>
                <a:lnTo>
                  <a:pt x="0" y="1363"/>
                </a:lnTo>
                <a:lnTo>
                  <a:pt x="1" y="1350"/>
                </a:lnTo>
                <a:lnTo>
                  <a:pt x="3" y="1340"/>
                </a:lnTo>
                <a:lnTo>
                  <a:pt x="4" y="1335"/>
                </a:lnTo>
                <a:lnTo>
                  <a:pt x="5" y="1331"/>
                </a:lnTo>
                <a:lnTo>
                  <a:pt x="6" y="1329"/>
                </a:lnTo>
                <a:lnTo>
                  <a:pt x="9" y="1329"/>
                </a:lnTo>
                <a:lnTo>
                  <a:pt x="23" y="1323"/>
                </a:lnTo>
                <a:lnTo>
                  <a:pt x="41" y="1314"/>
                </a:lnTo>
                <a:lnTo>
                  <a:pt x="60" y="1302"/>
                </a:lnTo>
                <a:lnTo>
                  <a:pt x="75" y="1289"/>
                </a:lnTo>
                <a:lnTo>
                  <a:pt x="82" y="1280"/>
                </a:lnTo>
                <a:lnTo>
                  <a:pt x="91" y="1268"/>
                </a:lnTo>
                <a:lnTo>
                  <a:pt x="99" y="1255"/>
                </a:lnTo>
                <a:lnTo>
                  <a:pt x="107" y="1240"/>
                </a:lnTo>
                <a:lnTo>
                  <a:pt x="124" y="1209"/>
                </a:lnTo>
                <a:lnTo>
                  <a:pt x="140" y="1184"/>
                </a:lnTo>
                <a:lnTo>
                  <a:pt x="148" y="1173"/>
                </a:lnTo>
                <a:lnTo>
                  <a:pt x="152" y="1161"/>
                </a:lnTo>
                <a:lnTo>
                  <a:pt x="157" y="1150"/>
                </a:lnTo>
                <a:lnTo>
                  <a:pt x="161" y="1136"/>
                </a:lnTo>
                <a:lnTo>
                  <a:pt x="167" y="1113"/>
                </a:lnTo>
                <a:lnTo>
                  <a:pt x="171" y="1095"/>
                </a:lnTo>
                <a:lnTo>
                  <a:pt x="174" y="1087"/>
                </a:lnTo>
                <a:lnTo>
                  <a:pt x="175" y="1077"/>
                </a:lnTo>
                <a:lnTo>
                  <a:pt x="175" y="1066"/>
                </a:lnTo>
                <a:lnTo>
                  <a:pt x="176" y="1056"/>
                </a:lnTo>
                <a:lnTo>
                  <a:pt x="176" y="1044"/>
                </a:lnTo>
                <a:lnTo>
                  <a:pt x="177" y="1033"/>
                </a:lnTo>
                <a:lnTo>
                  <a:pt x="181" y="1024"/>
                </a:lnTo>
                <a:lnTo>
                  <a:pt x="184" y="1015"/>
                </a:lnTo>
                <a:lnTo>
                  <a:pt x="188" y="1008"/>
                </a:lnTo>
                <a:lnTo>
                  <a:pt x="192" y="1000"/>
                </a:lnTo>
                <a:lnTo>
                  <a:pt x="194" y="991"/>
                </a:lnTo>
                <a:lnTo>
                  <a:pt x="196" y="982"/>
                </a:lnTo>
                <a:lnTo>
                  <a:pt x="199" y="964"/>
                </a:lnTo>
                <a:lnTo>
                  <a:pt x="202" y="951"/>
                </a:lnTo>
                <a:lnTo>
                  <a:pt x="206" y="946"/>
                </a:lnTo>
                <a:lnTo>
                  <a:pt x="213" y="940"/>
                </a:lnTo>
                <a:lnTo>
                  <a:pt x="223" y="936"/>
                </a:lnTo>
                <a:lnTo>
                  <a:pt x="233" y="930"/>
                </a:lnTo>
                <a:lnTo>
                  <a:pt x="243" y="924"/>
                </a:lnTo>
                <a:lnTo>
                  <a:pt x="252" y="918"/>
                </a:lnTo>
                <a:lnTo>
                  <a:pt x="256" y="915"/>
                </a:lnTo>
                <a:lnTo>
                  <a:pt x="258" y="912"/>
                </a:lnTo>
                <a:lnTo>
                  <a:pt x="261" y="908"/>
                </a:lnTo>
                <a:lnTo>
                  <a:pt x="262" y="906"/>
                </a:lnTo>
                <a:lnTo>
                  <a:pt x="264" y="888"/>
                </a:lnTo>
                <a:lnTo>
                  <a:pt x="268" y="867"/>
                </a:lnTo>
                <a:lnTo>
                  <a:pt x="270" y="844"/>
                </a:lnTo>
                <a:lnTo>
                  <a:pt x="272" y="829"/>
                </a:lnTo>
                <a:lnTo>
                  <a:pt x="272" y="816"/>
                </a:lnTo>
                <a:lnTo>
                  <a:pt x="272" y="800"/>
                </a:lnTo>
                <a:lnTo>
                  <a:pt x="274" y="793"/>
                </a:lnTo>
                <a:lnTo>
                  <a:pt x="276" y="788"/>
                </a:lnTo>
                <a:lnTo>
                  <a:pt x="277" y="786"/>
                </a:lnTo>
                <a:lnTo>
                  <a:pt x="281" y="785"/>
                </a:lnTo>
                <a:lnTo>
                  <a:pt x="283" y="785"/>
                </a:lnTo>
                <a:lnTo>
                  <a:pt x="287" y="785"/>
                </a:lnTo>
                <a:lnTo>
                  <a:pt x="303" y="785"/>
                </a:lnTo>
                <a:lnTo>
                  <a:pt x="319" y="785"/>
                </a:lnTo>
                <a:lnTo>
                  <a:pt x="335" y="785"/>
                </a:lnTo>
                <a:lnTo>
                  <a:pt x="354" y="785"/>
                </a:lnTo>
                <a:lnTo>
                  <a:pt x="373" y="786"/>
                </a:lnTo>
                <a:lnTo>
                  <a:pt x="390" y="786"/>
                </a:lnTo>
                <a:lnTo>
                  <a:pt x="408" y="787"/>
                </a:lnTo>
                <a:lnTo>
                  <a:pt x="425" y="786"/>
                </a:lnTo>
                <a:lnTo>
                  <a:pt x="442" y="785"/>
                </a:lnTo>
                <a:lnTo>
                  <a:pt x="461" y="786"/>
                </a:lnTo>
                <a:lnTo>
                  <a:pt x="482" y="789"/>
                </a:lnTo>
                <a:lnTo>
                  <a:pt x="501" y="793"/>
                </a:lnTo>
                <a:lnTo>
                  <a:pt x="517" y="799"/>
                </a:lnTo>
                <a:lnTo>
                  <a:pt x="533" y="802"/>
                </a:lnTo>
                <a:lnTo>
                  <a:pt x="540" y="802"/>
                </a:lnTo>
                <a:lnTo>
                  <a:pt x="547" y="801"/>
                </a:lnTo>
                <a:lnTo>
                  <a:pt x="553" y="799"/>
                </a:lnTo>
                <a:lnTo>
                  <a:pt x="559" y="793"/>
                </a:lnTo>
                <a:lnTo>
                  <a:pt x="561" y="789"/>
                </a:lnTo>
                <a:lnTo>
                  <a:pt x="564" y="785"/>
                </a:lnTo>
                <a:lnTo>
                  <a:pt x="566" y="780"/>
                </a:lnTo>
                <a:lnTo>
                  <a:pt x="567" y="774"/>
                </a:lnTo>
                <a:lnTo>
                  <a:pt x="570" y="762"/>
                </a:lnTo>
                <a:lnTo>
                  <a:pt x="571" y="749"/>
                </a:lnTo>
                <a:lnTo>
                  <a:pt x="573" y="736"/>
                </a:lnTo>
                <a:lnTo>
                  <a:pt x="576" y="723"/>
                </a:lnTo>
                <a:lnTo>
                  <a:pt x="578" y="717"/>
                </a:lnTo>
                <a:lnTo>
                  <a:pt x="580" y="711"/>
                </a:lnTo>
                <a:lnTo>
                  <a:pt x="583" y="705"/>
                </a:lnTo>
                <a:lnTo>
                  <a:pt x="586" y="700"/>
                </a:lnTo>
                <a:lnTo>
                  <a:pt x="599" y="687"/>
                </a:lnTo>
                <a:lnTo>
                  <a:pt x="609" y="678"/>
                </a:lnTo>
                <a:lnTo>
                  <a:pt x="620" y="671"/>
                </a:lnTo>
                <a:lnTo>
                  <a:pt x="633" y="661"/>
                </a:lnTo>
                <a:lnTo>
                  <a:pt x="645" y="650"/>
                </a:lnTo>
                <a:lnTo>
                  <a:pt x="654" y="641"/>
                </a:lnTo>
                <a:lnTo>
                  <a:pt x="656" y="637"/>
                </a:lnTo>
                <a:lnTo>
                  <a:pt x="659" y="632"/>
                </a:lnTo>
                <a:lnTo>
                  <a:pt x="661" y="629"/>
                </a:lnTo>
                <a:lnTo>
                  <a:pt x="662" y="624"/>
                </a:lnTo>
                <a:lnTo>
                  <a:pt x="665" y="619"/>
                </a:lnTo>
                <a:lnTo>
                  <a:pt x="668" y="613"/>
                </a:lnTo>
                <a:lnTo>
                  <a:pt x="673" y="608"/>
                </a:lnTo>
                <a:lnTo>
                  <a:pt x="680" y="600"/>
                </a:lnTo>
                <a:lnTo>
                  <a:pt x="694" y="589"/>
                </a:lnTo>
                <a:lnTo>
                  <a:pt x="710" y="577"/>
                </a:lnTo>
                <a:lnTo>
                  <a:pt x="729" y="561"/>
                </a:lnTo>
                <a:lnTo>
                  <a:pt x="754" y="542"/>
                </a:lnTo>
                <a:lnTo>
                  <a:pt x="780" y="522"/>
                </a:lnTo>
                <a:lnTo>
                  <a:pt x="804" y="504"/>
                </a:lnTo>
                <a:lnTo>
                  <a:pt x="826" y="489"/>
                </a:lnTo>
                <a:lnTo>
                  <a:pt x="850" y="472"/>
                </a:lnTo>
                <a:lnTo>
                  <a:pt x="873" y="458"/>
                </a:lnTo>
                <a:lnTo>
                  <a:pt x="889" y="448"/>
                </a:lnTo>
                <a:lnTo>
                  <a:pt x="893" y="447"/>
                </a:lnTo>
                <a:lnTo>
                  <a:pt x="897" y="447"/>
                </a:lnTo>
                <a:lnTo>
                  <a:pt x="901" y="448"/>
                </a:lnTo>
                <a:lnTo>
                  <a:pt x="907" y="451"/>
                </a:lnTo>
                <a:lnTo>
                  <a:pt x="920" y="458"/>
                </a:lnTo>
                <a:lnTo>
                  <a:pt x="936" y="465"/>
                </a:lnTo>
                <a:lnTo>
                  <a:pt x="951" y="472"/>
                </a:lnTo>
                <a:lnTo>
                  <a:pt x="968" y="478"/>
                </a:lnTo>
                <a:lnTo>
                  <a:pt x="976" y="480"/>
                </a:lnTo>
                <a:lnTo>
                  <a:pt x="983" y="480"/>
                </a:lnTo>
                <a:lnTo>
                  <a:pt x="990" y="480"/>
                </a:lnTo>
                <a:lnTo>
                  <a:pt x="998" y="478"/>
                </a:lnTo>
                <a:lnTo>
                  <a:pt x="1005" y="476"/>
                </a:lnTo>
                <a:lnTo>
                  <a:pt x="1011" y="471"/>
                </a:lnTo>
                <a:lnTo>
                  <a:pt x="1018" y="464"/>
                </a:lnTo>
                <a:lnTo>
                  <a:pt x="1024" y="457"/>
                </a:lnTo>
                <a:lnTo>
                  <a:pt x="1036" y="441"/>
                </a:lnTo>
                <a:lnTo>
                  <a:pt x="1047" y="423"/>
                </a:lnTo>
                <a:lnTo>
                  <a:pt x="1059" y="405"/>
                </a:lnTo>
                <a:lnTo>
                  <a:pt x="1070" y="390"/>
                </a:lnTo>
                <a:lnTo>
                  <a:pt x="1075" y="384"/>
                </a:lnTo>
                <a:lnTo>
                  <a:pt x="1081" y="379"/>
                </a:lnTo>
                <a:lnTo>
                  <a:pt x="1086" y="376"/>
                </a:lnTo>
                <a:lnTo>
                  <a:pt x="1090" y="373"/>
                </a:lnTo>
                <a:lnTo>
                  <a:pt x="1109" y="370"/>
                </a:lnTo>
                <a:lnTo>
                  <a:pt x="1128" y="367"/>
                </a:lnTo>
                <a:lnTo>
                  <a:pt x="1149" y="365"/>
                </a:lnTo>
                <a:lnTo>
                  <a:pt x="1169" y="363"/>
                </a:lnTo>
                <a:lnTo>
                  <a:pt x="1184" y="360"/>
                </a:lnTo>
                <a:lnTo>
                  <a:pt x="1195" y="360"/>
                </a:lnTo>
                <a:lnTo>
                  <a:pt x="1206" y="360"/>
                </a:lnTo>
                <a:lnTo>
                  <a:pt x="1217" y="363"/>
                </a:lnTo>
                <a:lnTo>
                  <a:pt x="1235" y="370"/>
                </a:lnTo>
                <a:lnTo>
                  <a:pt x="1246" y="375"/>
                </a:lnTo>
                <a:lnTo>
                  <a:pt x="1258" y="376"/>
                </a:lnTo>
                <a:lnTo>
                  <a:pt x="1279" y="376"/>
                </a:lnTo>
                <a:lnTo>
                  <a:pt x="1302" y="373"/>
                </a:lnTo>
                <a:lnTo>
                  <a:pt x="1323" y="370"/>
                </a:lnTo>
                <a:lnTo>
                  <a:pt x="1333" y="367"/>
                </a:lnTo>
                <a:lnTo>
                  <a:pt x="1341" y="365"/>
                </a:lnTo>
                <a:lnTo>
                  <a:pt x="1351" y="361"/>
                </a:lnTo>
                <a:lnTo>
                  <a:pt x="1359" y="357"/>
                </a:lnTo>
                <a:lnTo>
                  <a:pt x="1366" y="352"/>
                </a:lnTo>
                <a:lnTo>
                  <a:pt x="1373" y="346"/>
                </a:lnTo>
                <a:lnTo>
                  <a:pt x="1378" y="340"/>
                </a:lnTo>
                <a:lnTo>
                  <a:pt x="1380" y="334"/>
                </a:lnTo>
                <a:lnTo>
                  <a:pt x="1384" y="310"/>
                </a:lnTo>
                <a:lnTo>
                  <a:pt x="1389" y="276"/>
                </a:lnTo>
                <a:lnTo>
                  <a:pt x="1393" y="239"/>
                </a:lnTo>
                <a:lnTo>
                  <a:pt x="1397" y="211"/>
                </a:lnTo>
                <a:lnTo>
                  <a:pt x="1399" y="183"/>
                </a:lnTo>
                <a:lnTo>
                  <a:pt x="1403" y="149"/>
                </a:lnTo>
                <a:lnTo>
                  <a:pt x="1406" y="118"/>
                </a:lnTo>
                <a:lnTo>
                  <a:pt x="1409" y="95"/>
                </a:lnTo>
                <a:lnTo>
                  <a:pt x="1409" y="87"/>
                </a:lnTo>
                <a:lnTo>
                  <a:pt x="1409" y="77"/>
                </a:lnTo>
                <a:lnTo>
                  <a:pt x="1410" y="68"/>
                </a:lnTo>
                <a:lnTo>
                  <a:pt x="1414" y="61"/>
                </a:lnTo>
                <a:lnTo>
                  <a:pt x="1417" y="56"/>
                </a:lnTo>
                <a:lnTo>
                  <a:pt x="1423" y="54"/>
                </a:lnTo>
                <a:lnTo>
                  <a:pt x="1430" y="51"/>
                </a:lnTo>
                <a:lnTo>
                  <a:pt x="1437" y="49"/>
                </a:lnTo>
                <a:lnTo>
                  <a:pt x="1453" y="42"/>
                </a:lnTo>
                <a:lnTo>
                  <a:pt x="1470" y="35"/>
                </a:lnTo>
                <a:lnTo>
                  <a:pt x="1486" y="30"/>
                </a:lnTo>
                <a:lnTo>
                  <a:pt x="1499" y="25"/>
                </a:lnTo>
                <a:lnTo>
                  <a:pt x="1522" y="20"/>
                </a:lnTo>
                <a:lnTo>
                  <a:pt x="1540" y="17"/>
                </a:lnTo>
                <a:lnTo>
                  <a:pt x="1557" y="16"/>
                </a:lnTo>
                <a:lnTo>
                  <a:pt x="1584" y="14"/>
                </a:lnTo>
                <a:lnTo>
                  <a:pt x="1603" y="14"/>
                </a:lnTo>
                <a:lnTo>
                  <a:pt x="1628" y="16"/>
                </a:lnTo>
                <a:lnTo>
                  <a:pt x="1655" y="17"/>
                </a:lnTo>
                <a:lnTo>
                  <a:pt x="1685" y="18"/>
                </a:lnTo>
                <a:lnTo>
                  <a:pt x="1702" y="18"/>
                </a:lnTo>
                <a:lnTo>
                  <a:pt x="1718" y="16"/>
                </a:lnTo>
                <a:lnTo>
                  <a:pt x="1726" y="14"/>
                </a:lnTo>
                <a:lnTo>
                  <a:pt x="1733" y="12"/>
                </a:lnTo>
                <a:lnTo>
                  <a:pt x="1741" y="10"/>
                </a:lnTo>
                <a:lnTo>
                  <a:pt x="1746" y="6"/>
                </a:lnTo>
                <a:lnTo>
                  <a:pt x="1751" y="4"/>
                </a:lnTo>
                <a:lnTo>
                  <a:pt x="1756" y="1"/>
                </a:lnTo>
                <a:lnTo>
                  <a:pt x="1760" y="0"/>
                </a:lnTo>
                <a:lnTo>
                  <a:pt x="1763" y="0"/>
                </a:lnTo>
                <a:lnTo>
                  <a:pt x="1766" y="1"/>
                </a:lnTo>
                <a:lnTo>
                  <a:pt x="1767" y="3"/>
                </a:lnTo>
                <a:lnTo>
                  <a:pt x="1769" y="5"/>
                </a:lnTo>
                <a:lnTo>
                  <a:pt x="1770" y="8"/>
                </a:lnTo>
                <a:lnTo>
                  <a:pt x="1774" y="25"/>
                </a:lnTo>
                <a:lnTo>
                  <a:pt x="1777" y="47"/>
                </a:lnTo>
                <a:lnTo>
                  <a:pt x="1783" y="70"/>
                </a:lnTo>
                <a:lnTo>
                  <a:pt x="1794" y="111"/>
                </a:lnTo>
                <a:lnTo>
                  <a:pt x="1805" y="153"/>
                </a:lnTo>
                <a:lnTo>
                  <a:pt x="1812" y="181"/>
                </a:lnTo>
                <a:lnTo>
                  <a:pt x="1821" y="212"/>
                </a:lnTo>
                <a:lnTo>
                  <a:pt x="1836" y="259"/>
                </a:lnTo>
                <a:lnTo>
                  <a:pt x="1850" y="306"/>
                </a:lnTo>
                <a:lnTo>
                  <a:pt x="1859" y="335"/>
                </a:lnTo>
                <a:lnTo>
                  <a:pt x="1868" y="359"/>
                </a:lnTo>
                <a:lnTo>
                  <a:pt x="1880" y="394"/>
                </a:lnTo>
                <a:lnTo>
                  <a:pt x="1890" y="428"/>
                </a:lnTo>
                <a:lnTo>
                  <a:pt x="1897" y="452"/>
                </a:lnTo>
                <a:lnTo>
                  <a:pt x="1905" y="471"/>
                </a:lnTo>
                <a:lnTo>
                  <a:pt x="1914" y="496"/>
                </a:lnTo>
                <a:lnTo>
                  <a:pt x="1918" y="509"/>
                </a:lnTo>
                <a:lnTo>
                  <a:pt x="1921" y="520"/>
                </a:lnTo>
                <a:lnTo>
                  <a:pt x="1924" y="530"/>
                </a:lnTo>
                <a:lnTo>
                  <a:pt x="1925" y="537"/>
                </a:lnTo>
                <a:lnTo>
                  <a:pt x="1924" y="543"/>
                </a:lnTo>
                <a:lnTo>
                  <a:pt x="1922" y="547"/>
                </a:lnTo>
                <a:lnTo>
                  <a:pt x="1920" y="550"/>
                </a:lnTo>
                <a:lnTo>
                  <a:pt x="1916" y="553"/>
                </a:lnTo>
                <a:lnTo>
                  <a:pt x="1909" y="558"/>
                </a:lnTo>
                <a:lnTo>
                  <a:pt x="1900" y="564"/>
                </a:lnTo>
                <a:lnTo>
                  <a:pt x="1889" y="572"/>
                </a:lnTo>
                <a:lnTo>
                  <a:pt x="1878" y="583"/>
                </a:lnTo>
                <a:lnTo>
                  <a:pt x="1865" y="593"/>
                </a:lnTo>
                <a:lnTo>
                  <a:pt x="1852" y="606"/>
                </a:lnTo>
                <a:lnTo>
                  <a:pt x="1842" y="617"/>
                </a:lnTo>
                <a:lnTo>
                  <a:pt x="1836" y="624"/>
                </a:lnTo>
                <a:lnTo>
                  <a:pt x="1834" y="627"/>
                </a:lnTo>
                <a:lnTo>
                  <a:pt x="1836" y="629"/>
                </a:lnTo>
                <a:lnTo>
                  <a:pt x="1837" y="632"/>
                </a:lnTo>
                <a:lnTo>
                  <a:pt x="1839" y="635"/>
                </a:lnTo>
                <a:lnTo>
                  <a:pt x="1846" y="643"/>
                </a:lnTo>
                <a:lnTo>
                  <a:pt x="1855" y="653"/>
                </a:lnTo>
                <a:lnTo>
                  <a:pt x="1864" y="666"/>
                </a:lnTo>
                <a:lnTo>
                  <a:pt x="1872" y="680"/>
                </a:lnTo>
                <a:lnTo>
                  <a:pt x="1883" y="699"/>
                </a:lnTo>
                <a:lnTo>
                  <a:pt x="1896" y="723"/>
                </a:lnTo>
                <a:lnTo>
                  <a:pt x="1909" y="748"/>
                </a:lnTo>
                <a:lnTo>
                  <a:pt x="1919" y="766"/>
                </a:lnTo>
                <a:lnTo>
                  <a:pt x="1925" y="779"/>
                </a:lnTo>
                <a:lnTo>
                  <a:pt x="1932" y="789"/>
                </a:lnTo>
                <a:lnTo>
                  <a:pt x="1934" y="794"/>
                </a:lnTo>
                <a:lnTo>
                  <a:pt x="1938" y="797"/>
                </a:lnTo>
                <a:lnTo>
                  <a:pt x="1941" y="799"/>
                </a:lnTo>
                <a:lnTo>
                  <a:pt x="1945" y="798"/>
                </a:lnTo>
                <a:lnTo>
                  <a:pt x="1947" y="798"/>
                </a:lnTo>
                <a:lnTo>
                  <a:pt x="1951" y="797"/>
                </a:lnTo>
                <a:lnTo>
                  <a:pt x="1953" y="797"/>
                </a:lnTo>
                <a:lnTo>
                  <a:pt x="1956" y="798"/>
                </a:lnTo>
                <a:lnTo>
                  <a:pt x="1960" y="801"/>
                </a:lnTo>
                <a:lnTo>
                  <a:pt x="1966" y="808"/>
                </a:lnTo>
                <a:lnTo>
                  <a:pt x="1975" y="818"/>
                </a:lnTo>
                <a:lnTo>
                  <a:pt x="1987" y="831"/>
                </a:lnTo>
                <a:lnTo>
                  <a:pt x="1998" y="844"/>
                </a:lnTo>
                <a:lnTo>
                  <a:pt x="2009" y="855"/>
                </a:lnTo>
                <a:lnTo>
                  <a:pt x="2021" y="864"/>
                </a:lnTo>
                <a:lnTo>
                  <a:pt x="2033" y="875"/>
                </a:lnTo>
                <a:lnTo>
                  <a:pt x="2038" y="881"/>
                </a:lnTo>
                <a:lnTo>
                  <a:pt x="2042" y="887"/>
                </a:lnTo>
                <a:lnTo>
                  <a:pt x="2047" y="894"/>
                </a:lnTo>
                <a:lnTo>
                  <a:pt x="2050" y="901"/>
                </a:lnTo>
                <a:lnTo>
                  <a:pt x="2051" y="909"/>
                </a:lnTo>
                <a:lnTo>
                  <a:pt x="2050" y="919"/>
                </a:lnTo>
                <a:lnTo>
                  <a:pt x="2048" y="930"/>
                </a:lnTo>
                <a:lnTo>
                  <a:pt x="2047" y="939"/>
                </a:lnTo>
                <a:lnTo>
                  <a:pt x="2042" y="959"/>
                </a:lnTo>
                <a:lnTo>
                  <a:pt x="2039" y="976"/>
                </a:lnTo>
                <a:lnTo>
                  <a:pt x="2039" y="989"/>
                </a:lnTo>
                <a:lnTo>
                  <a:pt x="2040" y="1003"/>
                </a:lnTo>
                <a:lnTo>
                  <a:pt x="2040" y="1010"/>
                </a:lnTo>
                <a:lnTo>
                  <a:pt x="2041" y="1016"/>
                </a:lnTo>
                <a:lnTo>
                  <a:pt x="2040" y="1021"/>
                </a:lnTo>
                <a:lnTo>
                  <a:pt x="2039" y="1026"/>
                </a:lnTo>
                <a:lnTo>
                  <a:pt x="2037" y="1034"/>
                </a:lnTo>
                <a:lnTo>
                  <a:pt x="2035" y="1041"/>
                </a:lnTo>
                <a:lnTo>
                  <a:pt x="2037" y="1044"/>
                </a:lnTo>
                <a:lnTo>
                  <a:pt x="2039" y="1045"/>
                </a:lnTo>
                <a:lnTo>
                  <a:pt x="2042" y="1045"/>
                </a:lnTo>
                <a:lnTo>
                  <a:pt x="2047" y="1044"/>
                </a:lnTo>
                <a:lnTo>
                  <a:pt x="2059" y="1040"/>
                </a:lnTo>
                <a:lnTo>
                  <a:pt x="2071" y="1037"/>
                </a:lnTo>
                <a:lnTo>
                  <a:pt x="2082" y="1033"/>
                </a:lnTo>
                <a:lnTo>
                  <a:pt x="2091" y="1027"/>
                </a:lnTo>
                <a:lnTo>
                  <a:pt x="2104" y="1021"/>
                </a:lnTo>
                <a:lnTo>
                  <a:pt x="2115" y="1015"/>
                </a:lnTo>
                <a:lnTo>
                  <a:pt x="2117" y="1014"/>
                </a:lnTo>
                <a:lnTo>
                  <a:pt x="2117" y="1013"/>
                </a:lnTo>
                <a:lnTo>
                  <a:pt x="2117" y="1010"/>
                </a:lnTo>
                <a:lnTo>
                  <a:pt x="2117" y="1007"/>
                </a:lnTo>
                <a:lnTo>
                  <a:pt x="2115" y="1001"/>
                </a:lnTo>
                <a:lnTo>
                  <a:pt x="2111" y="994"/>
                </a:lnTo>
                <a:lnTo>
                  <a:pt x="2108" y="987"/>
                </a:lnTo>
                <a:lnTo>
                  <a:pt x="2104" y="981"/>
                </a:lnTo>
                <a:lnTo>
                  <a:pt x="2102" y="975"/>
                </a:lnTo>
                <a:lnTo>
                  <a:pt x="2102" y="972"/>
                </a:lnTo>
                <a:lnTo>
                  <a:pt x="2105" y="969"/>
                </a:lnTo>
                <a:lnTo>
                  <a:pt x="2109" y="966"/>
                </a:lnTo>
                <a:lnTo>
                  <a:pt x="2114" y="964"/>
                </a:lnTo>
                <a:lnTo>
                  <a:pt x="2119" y="963"/>
                </a:lnTo>
                <a:lnTo>
                  <a:pt x="2128" y="962"/>
                </a:lnTo>
                <a:lnTo>
                  <a:pt x="2134" y="962"/>
                </a:lnTo>
                <a:lnTo>
                  <a:pt x="2138" y="965"/>
                </a:lnTo>
                <a:lnTo>
                  <a:pt x="2141" y="972"/>
                </a:lnTo>
                <a:lnTo>
                  <a:pt x="2146" y="982"/>
                </a:lnTo>
                <a:lnTo>
                  <a:pt x="2151" y="993"/>
                </a:lnTo>
                <a:lnTo>
                  <a:pt x="2155" y="1003"/>
                </a:lnTo>
                <a:lnTo>
                  <a:pt x="2159" y="1012"/>
                </a:lnTo>
                <a:lnTo>
                  <a:pt x="2161" y="1014"/>
                </a:lnTo>
                <a:lnTo>
                  <a:pt x="2164" y="1016"/>
                </a:lnTo>
                <a:lnTo>
                  <a:pt x="2165" y="1016"/>
                </a:lnTo>
                <a:lnTo>
                  <a:pt x="2167" y="1015"/>
                </a:lnTo>
                <a:lnTo>
                  <a:pt x="2174" y="1007"/>
                </a:lnTo>
                <a:lnTo>
                  <a:pt x="2182" y="1000"/>
                </a:lnTo>
                <a:lnTo>
                  <a:pt x="2189" y="994"/>
                </a:lnTo>
                <a:lnTo>
                  <a:pt x="2197" y="989"/>
                </a:lnTo>
                <a:lnTo>
                  <a:pt x="2211" y="981"/>
                </a:lnTo>
                <a:lnTo>
                  <a:pt x="2227" y="975"/>
                </a:lnTo>
                <a:lnTo>
                  <a:pt x="2243" y="969"/>
                </a:lnTo>
                <a:lnTo>
                  <a:pt x="2261" y="962"/>
                </a:lnTo>
                <a:lnTo>
                  <a:pt x="2279" y="956"/>
                </a:lnTo>
                <a:lnTo>
                  <a:pt x="2296" y="949"/>
                </a:lnTo>
                <a:lnTo>
                  <a:pt x="2304" y="946"/>
                </a:lnTo>
                <a:lnTo>
                  <a:pt x="2311" y="945"/>
                </a:lnTo>
                <a:lnTo>
                  <a:pt x="2317" y="945"/>
                </a:lnTo>
                <a:lnTo>
                  <a:pt x="2323" y="945"/>
                </a:lnTo>
                <a:lnTo>
                  <a:pt x="2334" y="949"/>
                </a:lnTo>
                <a:lnTo>
                  <a:pt x="2346" y="953"/>
                </a:lnTo>
                <a:lnTo>
                  <a:pt x="2362" y="958"/>
                </a:lnTo>
                <a:lnTo>
                  <a:pt x="2381" y="963"/>
                </a:lnTo>
                <a:lnTo>
                  <a:pt x="2391" y="964"/>
                </a:lnTo>
                <a:lnTo>
                  <a:pt x="2400" y="965"/>
                </a:lnTo>
                <a:lnTo>
                  <a:pt x="2410" y="965"/>
                </a:lnTo>
                <a:lnTo>
                  <a:pt x="2418" y="965"/>
                </a:lnTo>
                <a:lnTo>
                  <a:pt x="2425" y="963"/>
                </a:lnTo>
                <a:lnTo>
                  <a:pt x="2431" y="961"/>
                </a:lnTo>
                <a:lnTo>
                  <a:pt x="2436" y="958"/>
                </a:lnTo>
                <a:lnTo>
                  <a:pt x="2441" y="955"/>
                </a:lnTo>
                <a:lnTo>
                  <a:pt x="2447" y="946"/>
                </a:lnTo>
                <a:lnTo>
                  <a:pt x="2453" y="936"/>
                </a:lnTo>
                <a:lnTo>
                  <a:pt x="2455" y="931"/>
                </a:lnTo>
                <a:lnTo>
                  <a:pt x="2460" y="928"/>
                </a:lnTo>
                <a:lnTo>
                  <a:pt x="2463" y="927"/>
                </a:lnTo>
                <a:lnTo>
                  <a:pt x="2468" y="927"/>
                </a:lnTo>
                <a:lnTo>
                  <a:pt x="2479" y="931"/>
                </a:lnTo>
                <a:lnTo>
                  <a:pt x="2488" y="934"/>
                </a:lnTo>
                <a:lnTo>
                  <a:pt x="2503" y="938"/>
                </a:lnTo>
                <a:lnTo>
                  <a:pt x="2523" y="943"/>
                </a:lnTo>
                <a:lnTo>
                  <a:pt x="2545" y="949"/>
                </a:lnTo>
                <a:lnTo>
                  <a:pt x="2564" y="953"/>
                </a:lnTo>
                <a:lnTo>
                  <a:pt x="2582" y="958"/>
                </a:lnTo>
                <a:lnTo>
                  <a:pt x="2600" y="964"/>
                </a:lnTo>
                <a:lnTo>
                  <a:pt x="2607" y="968"/>
                </a:lnTo>
                <a:lnTo>
                  <a:pt x="2613" y="971"/>
                </a:lnTo>
                <a:lnTo>
                  <a:pt x="2619" y="976"/>
                </a:lnTo>
                <a:lnTo>
                  <a:pt x="2623" y="980"/>
                </a:lnTo>
                <a:lnTo>
                  <a:pt x="2630" y="995"/>
                </a:lnTo>
                <a:lnTo>
                  <a:pt x="2638" y="1019"/>
                </a:lnTo>
                <a:lnTo>
                  <a:pt x="2642" y="1032"/>
                </a:lnTo>
                <a:lnTo>
                  <a:pt x="2644" y="1044"/>
                </a:lnTo>
                <a:lnTo>
                  <a:pt x="2645" y="1056"/>
                </a:lnTo>
                <a:lnTo>
                  <a:pt x="2645" y="1065"/>
                </a:lnTo>
                <a:lnTo>
                  <a:pt x="2644" y="1073"/>
                </a:lnTo>
                <a:lnTo>
                  <a:pt x="2642" y="1082"/>
                </a:lnTo>
                <a:lnTo>
                  <a:pt x="2638" y="1091"/>
                </a:lnTo>
                <a:lnTo>
                  <a:pt x="2633" y="1101"/>
                </a:lnTo>
                <a:lnTo>
                  <a:pt x="2629" y="1110"/>
                </a:lnTo>
                <a:lnTo>
                  <a:pt x="2621" y="1119"/>
                </a:lnTo>
                <a:lnTo>
                  <a:pt x="2614" y="1127"/>
                </a:lnTo>
                <a:lnTo>
                  <a:pt x="2606" y="1134"/>
                </a:lnTo>
                <a:lnTo>
                  <a:pt x="2602" y="1138"/>
                </a:lnTo>
                <a:lnTo>
                  <a:pt x="2599" y="1142"/>
                </a:lnTo>
                <a:lnTo>
                  <a:pt x="2595" y="1146"/>
                </a:lnTo>
                <a:lnTo>
                  <a:pt x="2594" y="1151"/>
                </a:lnTo>
                <a:lnTo>
                  <a:pt x="2590" y="1159"/>
                </a:lnTo>
                <a:lnTo>
                  <a:pt x="2589" y="1167"/>
                </a:lnTo>
                <a:lnTo>
                  <a:pt x="2589" y="1176"/>
                </a:lnTo>
                <a:lnTo>
                  <a:pt x="2588" y="1184"/>
                </a:lnTo>
                <a:lnTo>
                  <a:pt x="2588" y="1192"/>
                </a:lnTo>
                <a:lnTo>
                  <a:pt x="2586" y="1199"/>
                </a:lnTo>
                <a:lnTo>
                  <a:pt x="2580" y="1211"/>
                </a:lnTo>
                <a:lnTo>
                  <a:pt x="2576" y="1224"/>
                </a:lnTo>
                <a:lnTo>
                  <a:pt x="2573" y="1237"/>
                </a:lnTo>
                <a:lnTo>
                  <a:pt x="2568" y="1248"/>
                </a:lnTo>
                <a:lnTo>
                  <a:pt x="2557" y="1264"/>
                </a:lnTo>
                <a:lnTo>
                  <a:pt x="2542" y="1285"/>
                </a:lnTo>
                <a:lnTo>
                  <a:pt x="2533" y="1297"/>
                </a:lnTo>
                <a:lnTo>
                  <a:pt x="2526" y="1306"/>
                </a:lnTo>
                <a:lnTo>
                  <a:pt x="2518" y="1314"/>
                </a:lnTo>
                <a:lnTo>
                  <a:pt x="2512" y="1319"/>
                </a:lnTo>
                <a:lnTo>
                  <a:pt x="2499" y="1327"/>
                </a:lnTo>
                <a:lnTo>
                  <a:pt x="2479" y="1336"/>
                </a:lnTo>
                <a:lnTo>
                  <a:pt x="2457" y="1344"/>
                </a:lnTo>
                <a:lnTo>
                  <a:pt x="2438" y="1354"/>
                </a:lnTo>
                <a:lnTo>
                  <a:pt x="2422" y="1361"/>
                </a:lnTo>
                <a:lnTo>
                  <a:pt x="2406" y="1365"/>
                </a:lnTo>
                <a:lnTo>
                  <a:pt x="2393" y="1369"/>
                </a:lnTo>
                <a:lnTo>
                  <a:pt x="2380" y="1374"/>
                </a:lnTo>
                <a:lnTo>
                  <a:pt x="2369" y="1379"/>
                </a:lnTo>
                <a:lnTo>
                  <a:pt x="2365" y="1382"/>
                </a:lnTo>
                <a:lnTo>
                  <a:pt x="2363" y="1384"/>
                </a:lnTo>
                <a:lnTo>
                  <a:pt x="2363" y="1385"/>
                </a:lnTo>
                <a:lnTo>
                  <a:pt x="2365" y="1386"/>
                </a:lnTo>
                <a:lnTo>
                  <a:pt x="2367" y="1387"/>
                </a:lnTo>
                <a:lnTo>
                  <a:pt x="2382" y="1386"/>
                </a:lnTo>
                <a:lnTo>
                  <a:pt x="2403" y="1384"/>
                </a:lnTo>
                <a:lnTo>
                  <a:pt x="2412" y="1381"/>
                </a:lnTo>
                <a:lnTo>
                  <a:pt x="2421" y="1380"/>
                </a:lnTo>
                <a:lnTo>
                  <a:pt x="2431" y="1379"/>
                </a:lnTo>
                <a:lnTo>
                  <a:pt x="2443" y="1380"/>
                </a:lnTo>
                <a:lnTo>
                  <a:pt x="2450" y="1382"/>
                </a:lnTo>
                <a:lnTo>
                  <a:pt x="2457" y="1388"/>
                </a:lnTo>
                <a:lnTo>
                  <a:pt x="2464" y="1397"/>
                </a:lnTo>
                <a:lnTo>
                  <a:pt x="2473" y="1406"/>
                </a:lnTo>
                <a:lnTo>
                  <a:pt x="2486" y="1426"/>
                </a:lnTo>
                <a:lnTo>
                  <a:pt x="2498" y="1441"/>
                </a:lnTo>
                <a:lnTo>
                  <a:pt x="2503" y="1445"/>
                </a:lnTo>
                <a:lnTo>
                  <a:pt x="2511" y="1450"/>
                </a:lnTo>
                <a:lnTo>
                  <a:pt x="2520" y="1456"/>
                </a:lnTo>
                <a:lnTo>
                  <a:pt x="2530" y="1462"/>
                </a:lnTo>
                <a:lnTo>
                  <a:pt x="2541" y="1467"/>
                </a:lnTo>
                <a:lnTo>
                  <a:pt x="2551" y="1472"/>
                </a:lnTo>
                <a:lnTo>
                  <a:pt x="2561" y="1475"/>
                </a:lnTo>
                <a:lnTo>
                  <a:pt x="2570" y="1478"/>
                </a:lnTo>
                <a:lnTo>
                  <a:pt x="2577" y="1479"/>
                </a:lnTo>
                <a:lnTo>
                  <a:pt x="2585" y="1481"/>
                </a:lnTo>
                <a:lnTo>
                  <a:pt x="2590" y="1484"/>
                </a:lnTo>
                <a:lnTo>
                  <a:pt x="2595" y="1486"/>
                </a:lnTo>
                <a:lnTo>
                  <a:pt x="2601" y="1491"/>
                </a:lnTo>
                <a:lnTo>
                  <a:pt x="2606" y="1495"/>
                </a:lnTo>
                <a:lnTo>
                  <a:pt x="2611" y="1501"/>
                </a:lnTo>
                <a:lnTo>
                  <a:pt x="2615" y="1510"/>
                </a:lnTo>
                <a:lnTo>
                  <a:pt x="2619" y="1519"/>
                </a:lnTo>
                <a:lnTo>
                  <a:pt x="2621" y="1527"/>
                </a:lnTo>
                <a:lnTo>
                  <a:pt x="2623" y="1535"/>
                </a:lnTo>
                <a:lnTo>
                  <a:pt x="2624" y="1542"/>
                </a:lnTo>
                <a:lnTo>
                  <a:pt x="2624" y="1556"/>
                </a:lnTo>
                <a:lnTo>
                  <a:pt x="2625" y="1569"/>
                </a:lnTo>
                <a:lnTo>
                  <a:pt x="2626" y="1575"/>
                </a:lnTo>
                <a:lnTo>
                  <a:pt x="2630" y="1580"/>
                </a:lnTo>
                <a:lnTo>
                  <a:pt x="2633" y="1582"/>
                </a:lnTo>
                <a:lnTo>
                  <a:pt x="2638" y="1585"/>
                </a:lnTo>
                <a:lnTo>
                  <a:pt x="2650" y="1586"/>
                </a:lnTo>
                <a:lnTo>
                  <a:pt x="2661" y="1586"/>
                </a:lnTo>
                <a:lnTo>
                  <a:pt x="2665" y="1587"/>
                </a:lnTo>
                <a:lnTo>
                  <a:pt x="2668" y="1588"/>
                </a:lnTo>
                <a:lnTo>
                  <a:pt x="2670" y="1590"/>
                </a:lnTo>
                <a:lnTo>
                  <a:pt x="2673" y="1594"/>
                </a:lnTo>
                <a:lnTo>
                  <a:pt x="2674" y="1602"/>
                </a:lnTo>
                <a:lnTo>
                  <a:pt x="2676" y="1613"/>
                </a:lnTo>
                <a:lnTo>
                  <a:pt x="2678" y="1618"/>
                </a:lnTo>
                <a:lnTo>
                  <a:pt x="2682" y="1623"/>
                </a:lnTo>
                <a:lnTo>
                  <a:pt x="2686" y="1625"/>
                </a:lnTo>
                <a:lnTo>
                  <a:pt x="2690" y="1627"/>
                </a:lnTo>
                <a:lnTo>
                  <a:pt x="2702" y="1629"/>
                </a:lnTo>
                <a:lnTo>
                  <a:pt x="2714" y="1630"/>
                </a:lnTo>
                <a:lnTo>
                  <a:pt x="2732" y="1631"/>
                </a:lnTo>
                <a:lnTo>
                  <a:pt x="2758" y="1632"/>
                </a:lnTo>
                <a:lnTo>
                  <a:pt x="2781" y="1633"/>
                </a:lnTo>
                <a:lnTo>
                  <a:pt x="2794" y="1634"/>
                </a:lnTo>
                <a:lnTo>
                  <a:pt x="2795" y="1636"/>
                </a:lnTo>
                <a:lnTo>
                  <a:pt x="2795" y="1639"/>
                </a:lnTo>
                <a:lnTo>
                  <a:pt x="2795" y="1645"/>
                </a:lnTo>
                <a:lnTo>
                  <a:pt x="2793" y="1652"/>
                </a:lnTo>
                <a:lnTo>
                  <a:pt x="2789" y="1670"/>
                </a:lnTo>
                <a:lnTo>
                  <a:pt x="2787" y="1687"/>
                </a:lnTo>
                <a:lnTo>
                  <a:pt x="2787" y="1706"/>
                </a:lnTo>
                <a:lnTo>
                  <a:pt x="2787" y="1732"/>
                </a:lnTo>
                <a:lnTo>
                  <a:pt x="2789" y="1757"/>
                </a:lnTo>
                <a:lnTo>
                  <a:pt x="2791" y="1777"/>
                </a:lnTo>
                <a:lnTo>
                  <a:pt x="2797" y="1795"/>
                </a:lnTo>
                <a:lnTo>
                  <a:pt x="2807" y="1815"/>
                </a:lnTo>
                <a:lnTo>
                  <a:pt x="2810" y="1825"/>
                </a:lnTo>
                <a:lnTo>
                  <a:pt x="2815" y="1833"/>
                </a:lnTo>
                <a:lnTo>
                  <a:pt x="2820" y="1840"/>
                </a:lnTo>
                <a:lnTo>
                  <a:pt x="2823" y="1844"/>
                </a:lnTo>
                <a:lnTo>
                  <a:pt x="2827" y="1845"/>
                </a:lnTo>
                <a:lnTo>
                  <a:pt x="2832" y="1845"/>
                </a:lnTo>
                <a:lnTo>
                  <a:pt x="2837" y="1845"/>
                </a:lnTo>
                <a:lnTo>
                  <a:pt x="2843" y="1844"/>
                </a:lnTo>
                <a:lnTo>
                  <a:pt x="2854" y="1840"/>
                </a:lnTo>
                <a:lnTo>
                  <a:pt x="2865" y="1837"/>
                </a:lnTo>
                <a:lnTo>
                  <a:pt x="2871" y="1835"/>
                </a:lnTo>
                <a:lnTo>
                  <a:pt x="2877" y="1835"/>
                </a:lnTo>
                <a:lnTo>
                  <a:pt x="2882" y="1837"/>
                </a:lnTo>
                <a:lnTo>
                  <a:pt x="2886" y="1839"/>
                </a:lnTo>
                <a:lnTo>
                  <a:pt x="2891" y="1841"/>
                </a:lnTo>
                <a:lnTo>
                  <a:pt x="2895" y="1845"/>
                </a:lnTo>
                <a:lnTo>
                  <a:pt x="2897" y="1848"/>
                </a:lnTo>
                <a:lnTo>
                  <a:pt x="2900" y="1852"/>
                </a:lnTo>
                <a:lnTo>
                  <a:pt x="2902" y="1861"/>
                </a:lnTo>
                <a:lnTo>
                  <a:pt x="2906" y="1872"/>
                </a:lnTo>
                <a:lnTo>
                  <a:pt x="2907" y="1877"/>
                </a:lnTo>
                <a:lnTo>
                  <a:pt x="2909" y="1882"/>
                </a:lnTo>
                <a:lnTo>
                  <a:pt x="2911" y="1885"/>
                </a:lnTo>
                <a:lnTo>
                  <a:pt x="2915" y="1886"/>
                </a:lnTo>
                <a:lnTo>
                  <a:pt x="2921" y="1889"/>
                </a:lnTo>
                <a:lnTo>
                  <a:pt x="2926" y="1894"/>
                </a:lnTo>
                <a:lnTo>
                  <a:pt x="2927" y="1896"/>
                </a:lnTo>
                <a:lnTo>
                  <a:pt x="2928" y="1900"/>
                </a:lnTo>
                <a:lnTo>
                  <a:pt x="2928" y="1904"/>
                </a:lnTo>
                <a:lnTo>
                  <a:pt x="2928" y="1910"/>
                </a:lnTo>
                <a:lnTo>
                  <a:pt x="2927" y="1915"/>
                </a:lnTo>
                <a:lnTo>
                  <a:pt x="2927" y="1920"/>
                </a:lnTo>
                <a:lnTo>
                  <a:pt x="2929" y="1923"/>
                </a:lnTo>
                <a:lnTo>
                  <a:pt x="2930" y="1926"/>
                </a:lnTo>
                <a:lnTo>
                  <a:pt x="2938" y="1930"/>
                </a:lnTo>
                <a:lnTo>
                  <a:pt x="2948" y="1935"/>
                </a:lnTo>
                <a:lnTo>
                  <a:pt x="2963" y="1941"/>
                </a:lnTo>
                <a:lnTo>
                  <a:pt x="2978" y="1949"/>
                </a:lnTo>
                <a:lnTo>
                  <a:pt x="2985" y="1954"/>
                </a:lnTo>
                <a:lnTo>
                  <a:pt x="2992" y="1959"/>
                </a:lnTo>
                <a:lnTo>
                  <a:pt x="2999" y="1964"/>
                </a:lnTo>
                <a:lnTo>
                  <a:pt x="3004" y="1968"/>
                </a:lnTo>
                <a:lnTo>
                  <a:pt x="3011" y="1977"/>
                </a:lnTo>
                <a:lnTo>
                  <a:pt x="3018" y="1983"/>
                </a:lnTo>
                <a:lnTo>
                  <a:pt x="3022" y="1984"/>
                </a:lnTo>
                <a:lnTo>
                  <a:pt x="3026" y="1985"/>
                </a:lnTo>
                <a:lnTo>
                  <a:pt x="3029" y="1985"/>
                </a:lnTo>
                <a:lnTo>
                  <a:pt x="3034" y="1985"/>
                </a:lnTo>
                <a:lnTo>
                  <a:pt x="3045" y="1984"/>
                </a:lnTo>
                <a:lnTo>
                  <a:pt x="3055" y="1983"/>
                </a:lnTo>
                <a:lnTo>
                  <a:pt x="3066" y="1984"/>
                </a:lnTo>
                <a:lnTo>
                  <a:pt x="3074" y="1985"/>
                </a:lnTo>
                <a:lnTo>
                  <a:pt x="3084" y="1986"/>
                </a:lnTo>
                <a:lnTo>
                  <a:pt x="3095" y="1986"/>
                </a:lnTo>
                <a:lnTo>
                  <a:pt x="3100" y="1984"/>
                </a:lnTo>
                <a:lnTo>
                  <a:pt x="3106" y="1982"/>
                </a:lnTo>
                <a:lnTo>
                  <a:pt x="3111" y="1977"/>
                </a:lnTo>
                <a:lnTo>
                  <a:pt x="3116" y="1971"/>
                </a:lnTo>
                <a:lnTo>
                  <a:pt x="3124" y="1959"/>
                </a:lnTo>
                <a:lnTo>
                  <a:pt x="3133" y="1947"/>
                </a:lnTo>
                <a:lnTo>
                  <a:pt x="3140" y="1938"/>
                </a:lnTo>
                <a:lnTo>
                  <a:pt x="3149" y="1929"/>
                </a:lnTo>
                <a:lnTo>
                  <a:pt x="3159" y="1921"/>
                </a:lnTo>
                <a:lnTo>
                  <a:pt x="3169" y="1913"/>
                </a:lnTo>
                <a:lnTo>
                  <a:pt x="3174" y="1909"/>
                </a:lnTo>
                <a:lnTo>
                  <a:pt x="3178" y="1904"/>
                </a:lnTo>
                <a:lnTo>
                  <a:pt x="3180" y="1901"/>
                </a:lnTo>
                <a:lnTo>
                  <a:pt x="3181" y="1897"/>
                </a:lnTo>
                <a:lnTo>
                  <a:pt x="3181" y="1894"/>
                </a:lnTo>
                <a:lnTo>
                  <a:pt x="3181" y="1891"/>
                </a:lnTo>
                <a:lnTo>
                  <a:pt x="3179" y="1888"/>
                </a:lnTo>
                <a:lnTo>
                  <a:pt x="3177" y="1884"/>
                </a:lnTo>
                <a:lnTo>
                  <a:pt x="3171" y="1877"/>
                </a:lnTo>
                <a:lnTo>
                  <a:pt x="3162" y="1869"/>
                </a:lnTo>
                <a:lnTo>
                  <a:pt x="3150" y="1856"/>
                </a:lnTo>
                <a:lnTo>
                  <a:pt x="3135" y="1839"/>
                </a:lnTo>
                <a:lnTo>
                  <a:pt x="3121" y="1821"/>
                </a:lnTo>
                <a:lnTo>
                  <a:pt x="3110" y="1806"/>
                </a:lnTo>
                <a:lnTo>
                  <a:pt x="3108" y="1801"/>
                </a:lnTo>
                <a:lnTo>
                  <a:pt x="3106" y="1797"/>
                </a:lnTo>
                <a:lnTo>
                  <a:pt x="3108" y="1794"/>
                </a:lnTo>
                <a:lnTo>
                  <a:pt x="3109" y="1791"/>
                </a:lnTo>
                <a:lnTo>
                  <a:pt x="3116" y="1789"/>
                </a:lnTo>
                <a:lnTo>
                  <a:pt x="3131" y="1785"/>
                </a:lnTo>
                <a:lnTo>
                  <a:pt x="3150" y="1782"/>
                </a:lnTo>
                <a:lnTo>
                  <a:pt x="3172" y="1778"/>
                </a:lnTo>
                <a:lnTo>
                  <a:pt x="3194" y="1775"/>
                </a:lnTo>
                <a:lnTo>
                  <a:pt x="3218" y="1770"/>
                </a:lnTo>
                <a:lnTo>
                  <a:pt x="3238" y="1766"/>
                </a:lnTo>
                <a:lnTo>
                  <a:pt x="3255" y="1763"/>
                </a:lnTo>
                <a:lnTo>
                  <a:pt x="3272" y="1759"/>
                </a:lnTo>
                <a:lnTo>
                  <a:pt x="3292" y="1755"/>
                </a:lnTo>
                <a:lnTo>
                  <a:pt x="3303" y="1752"/>
                </a:lnTo>
                <a:lnTo>
                  <a:pt x="3311" y="1751"/>
                </a:lnTo>
                <a:lnTo>
                  <a:pt x="3317" y="1751"/>
                </a:lnTo>
                <a:lnTo>
                  <a:pt x="3323" y="1752"/>
                </a:lnTo>
                <a:lnTo>
                  <a:pt x="3332" y="1758"/>
                </a:lnTo>
                <a:lnTo>
                  <a:pt x="3343" y="1765"/>
                </a:lnTo>
                <a:lnTo>
                  <a:pt x="3358" y="1776"/>
                </a:lnTo>
                <a:lnTo>
                  <a:pt x="3381" y="1789"/>
                </a:lnTo>
                <a:lnTo>
                  <a:pt x="3406" y="1801"/>
                </a:lnTo>
                <a:lnTo>
                  <a:pt x="3429" y="1810"/>
                </a:lnTo>
                <a:lnTo>
                  <a:pt x="3449" y="1818"/>
                </a:lnTo>
                <a:lnTo>
                  <a:pt x="3468" y="1821"/>
                </a:lnTo>
                <a:lnTo>
                  <a:pt x="3477" y="1822"/>
                </a:lnTo>
                <a:lnTo>
                  <a:pt x="3486" y="1822"/>
                </a:lnTo>
                <a:lnTo>
                  <a:pt x="3493" y="1822"/>
                </a:lnTo>
                <a:lnTo>
                  <a:pt x="3499" y="1820"/>
                </a:lnTo>
                <a:lnTo>
                  <a:pt x="3508" y="1814"/>
                </a:lnTo>
                <a:lnTo>
                  <a:pt x="3518" y="1807"/>
                </a:lnTo>
                <a:lnTo>
                  <a:pt x="3527" y="1800"/>
                </a:lnTo>
                <a:lnTo>
                  <a:pt x="3537" y="1793"/>
                </a:lnTo>
                <a:lnTo>
                  <a:pt x="3550" y="1785"/>
                </a:lnTo>
                <a:lnTo>
                  <a:pt x="3565" y="1779"/>
                </a:lnTo>
                <a:lnTo>
                  <a:pt x="3574" y="1776"/>
                </a:lnTo>
                <a:lnTo>
                  <a:pt x="3582" y="1771"/>
                </a:lnTo>
                <a:lnTo>
                  <a:pt x="3589" y="1765"/>
                </a:lnTo>
                <a:lnTo>
                  <a:pt x="3596" y="1759"/>
                </a:lnTo>
                <a:lnTo>
                  <a:pt x="3608" y="1746"/>
                </a:lnTo>
                <a:lnTo>
                  <a:pt x="3620" y="1735"/>
                </a:lnTo>
                <a:lnTo>
                  <a:pt x="3634" y="1726"/>
                </a:lnTo>
                <a:lnTo>
                  <a:pt x="3651" y="1718"/>
                </a:lnTo>
                <a:lnTo>
                  <a:pt x="3671" y="1709"/>
                </a:lnTo>
                <a:lnTo>
                  <a:pt x="3691" y="1705"/>
                </a:lnTo>
                <a:lnTo>
                  <a:pt x="3713" y="1700"/>
                </a:lnTo>
                <a:lnTo>
                  <a:pt x="3736" y="1697"/>
                </a:lnTo>
                <a:lnTo>
                  <a:pt x="3761" y="1696"/>
                </a:lnTo>
                <a:lnTo>
                  <a:pt x="3788" y="1696"/>
                </a:lnTo>
                <a:lnTo>
                  <a:pt x="3798" y="1696"/>
                </a:lnTo>
                <a:lnTo>
                  <a:pt x="3809" y="1697"/>
                </a:lnTo>
                <a:lnTo>
                  <a:pt x="3818" y="1700"/>
                </a:lnTo>
                <a:lnTo>
                  <a:pt x="3826" y="1702"/>
                </a:lnTo>
                <a:lnTo>
                  <a:pt x="3836" y="1708"/>
                </a:lnTo>
                <a:lnTo>
                  <a:pt x="3843" y="1713"/>
                </a:lnTo>
                <a:lnTo>
                  <a:pt x="3845" y="1716"/>
                </a:lnTo>
                <a:lnTo>
                  <a:pt x="3846" y="1720"/>
                </a:lnTo>
                <a:lnTo>
                  <a:pt x="3845" y="1725"/>
                </a:lnTo>
                <a:lnTo>
                  <a:pt x="3842" y="1730"/>
                </a:lnTo>
                <a:lnTo>
                  <a:pt x="3836" y="1743"/>
                </a:lnTo>
                <a:lnTo>
                  <a:pt x="3832" y="1757"/>
                </a:lnTo>
                <a:lnTo>
                  <a:pt x="3829" y="1764"/>
                </a:lnTo>
                <a:lnTo>
                  <a:pt x="3829" y="1770"/>
                </a:lnTo>
                <a:lnTo>
                  <a:pt x="3830" y="1776"/>
                </a:lnTo>
                <a:lnTo>
                  <a:pt x="3833" y="1781"/>
                </a:lnTo>
                <a:lnTo>
                  <a:pt x="3841" y="1793"/>
                </a:lnTo>
                <a:lnTo>
                  <a:pt x="3853" y="1806"/>
                </a:lnTo>
                <a:lnTo>
                  <a:pt x="3864" y="1821"/>
                </a:lnTo>
                <a:lnTo>
                  <a:pt x="3873" y="1835"/>
                </a:lnTo>
                <a:lnTo>
                  <a:pt x="3876" y="1842"/>
                </a:lnTo>
                <a:lnTo>
                  <a:pt x="3878" y="1851"/>
                </a:lnTo>
                <a:lnTo>
                  <a:pt x="3879" y="1860"/>
                </a:lnTo>
                <a:lnTo>
                  <a:pt x="3878" y="1871"/>
                </a:lnTo>
                <a:lnTo>
                  <a:pt x="3877" y="1882"/>
                </a:lnTo>
                <a:lnTo>
                  <a:pt x="3876" y="1892"/>
                </a:lnTo>
                <a:lnTo>
                  <a:pt x="3872" y="1902"/>
                </a:lnTo>
                <a:lnTo>
                  <a:pt x="3868" y="1911"/>
                </a:lnTo>
                <a:lnTo>
                  <a:pt x="3864" y="1920"/>
                </a:lnTo>
                <a:lnTo>
                  <a:pt x="3859" y="1926"/>
                </a:lnTo>
                <a:lnTo>
                  <a:pt x="3853" y="1929"/>
                </a:lnTo>
                <a:lnTo>
                  <a:pt x="3847" y="1933"/>
                </a:lnTo>
                <a:lnTo>
                  <a:pt x="3841" y="1935"/>
                </a:lnTo>
                <a:lnTo>
                  <a:pt x="3834" y="1939"/>
                </a:lnTo>
                <a:lnTo>
                  <a:pt x="3828" y="1942"/>
                </a:lnTo>
                <a:lnTo>
                  <a:pt x="3822" y="1947"/>
                </a:lnTo>
                <a:lnTo>
                  <a:pt x="3815" y="1954"/>
                </a:lnTo>
                <a:lnTo>
                  <a:pt x="3809" y="1965"/>
                </a:lnTo>
                <a:lnTo>
                  <a:pt x="3803" y="1977"/>
                </a:lnTo>
                <a:lnTo>
                  <a:pt x="3796" y="1990"/>
                </a:lnTo>
                <a:lnTo>
                  <a:pt x="3784" y="2016"/>
                </a:lnTo>
                <a:lnTo>
                  <a:pt x="3774" y="2040"/>
                </a:lnTo>
                <a:lnTo>
                  <a:pt x="3767" y="2048"/>
                </a:lnTo>
                <a:lnTo>
                  <a:pt x="3759" y="2058"/>
                </a:lnTo>
                <a:lnTo>
                  <a:pt x="3748" y="2066"/>
                </a:lnTo>
                <a:lnTo>
                  <a:pt x="3736" y="2074"/>
                </a:lnTo>
                <a:lnTo>
                  <a:pt x="3713" y="2089"/>
                </a:lnTo>
                <a:lnTo>
                  <a:pt x="3692" y="2099"/>
                </a:lnTo>
                <a:lnTo>
                  <a:pt x="3676" y="2109"/>
                </a:lnTo>
                <a:lnTo>
                  <a:pt x="3659" y="2119"/>
                </a:lnTo>
                <a:lnTo>
                  <a:pt x="3651" y="2125"/>
                </a:lnTo>
                <a:lnTo>
                  <a:pt x="3643" y="2129"/>
                </a:lnTo>
                <a:lnTo>
                  <a:pt x="3635" y="2132"/>
                </a:lnTo>
                <a:lnTo>
                  <a:pt x="3629" y="2135"/>
                </a:lnTo>
                <a:lnTo>
                  <a:pt x="3624" y="2136"/>
                </a:lnTo>
                <a:lnTo>
                  <a:pt x="3618" y="2138"/>
                </a:lnTo>
                <a:lnTo>
                  <a:pt x="3614" y="2142"/>
                </a:lnTo>
                <a:lnTo>
                  <a:pt x="3610" y="2146"/>
                </a:lnTo>
                <a:lnTo>
                  <a:pt x="3609" y="2149"/>
                </a:lnTo>
                <a:lnTo>
                  <a:pt x="3609" y="2153"/>
                </a:lnTo>
                <a:lnTo>
                  <a:pt x="3610" y="2156"/>
                </a:lnTo>
                <a:lnTo>
                  <a:pt x="3614" y="2160"/>
                </a:lnTo>
                <a:lnTo>
                  <a:pt x="3618" y="2163"/>
                </a:lnTo>
                <a:lnTo>
                  <a:pt x="3621" y="2167"/>
                </a:lnTo>
                <a:lnTo>
                  <a:pt x="3624" y="2171"/>
                </a:lnTo>
                <a:lnTo>
                  <a:pt x="3625" y="2174"/>
                </a:lnTo>
                <a:lnTo>
                  <a:pt x="3627" y="2184"/>
                </a:lnTo>
                <a:lnTo>
                  <a:pt x="3628" y="2194"/>
                </a:lnTo>
                <a:lnTo>
                  <a:pt x="3631" y="2206"/>
                </a:lnTo>
                <a:lnTo>
                  <a:pt x="3637" y="2218"/>
                </a:lnTo>
                <a:lnTo>
                  <a:pt x="3641" y="2230"/>
                </a:lnTo>
                <a:lnTo>
                  <a:pt x="3645" y="2242"/>
                </a:lnTo>
                <a:lnTo>
                  <a:pt x="3645" y="2248"/>
                </a:lnTo>
                <a:lnTo>
                  <a:pt x="3644" y="2253"/>
                </a:lnTo>
                <a:lnTo>
                  <a:pt x="3641" y="2255"/>
                </a:lnTo>
                <a:lnTo>
                  <a:pt x="3638" y="2257"/>
                </a:lnTo>
                <a:lnTo>
                  <a:pt x="3626" y="2262"/>
                </a:lnTo>
                <a:lnTo>
                  <a:pt x="3607" y="2267"/>
                </a:lnTo>
                <a:lnTo>
                  <a:pt x="3602" y="2269"/>
                </a:lnTo>
                <a:lnTo>
                  <a:pt x="3597" y="2272"/>
                </a:lnTo>
                <a:lnTo>
                  <a:pt x="3593" y="2274"/>
                </a:lnTo>
                <a:lnTo>
                  <a:pt x="3589" y="2277"/>
                </a:lnTo>
                <a:lnTo>
                  <a:pt x="3583" y="2286"/>
                </a:lnTo>
                <a:lnTo>
                  <a:pt x="3580" y="2295"/>
                </a:lnTo>
                <a:lnTo>
                  <a:pt x="3577" y="2307"/>
                </a:lnTo>
                <a:lnTo>
                  <a:pt x="3576" y="2319"/>
                </a:lnTo>
                <a:lnTo>
                  <a:pt x="3576" y="2332"/>
                </a:lnTo>
                <a:lnTo>
                  <a:pt x="3576" y="2345"/>
                </a:lnTo>
                <a:lnTo>
                  <a:pt x="3577" y="2358"/>
                </a:lnTo>
                <a:lnTo>
                  <a:pt x="3578" y="2369"/>
                </a:lnTo>
                <a:lnTo>
                  <a:pt x="3580" y="2379"/>
                </a:lnTo>
                <a:lnTo>
                  <a:pt x="3583" y="2386"/>
                </a:lnTo>
                <a:lnTo>
                  <a:pt x="3587" y="2392"/>
                </a:lnTo>
                <a:lnTo>
                  <a:pt x="3590" y="2396"/>
                </a:lnTo>
                <a:lnTo>
                  <a:pt x="3596" y="2400"/>
                </a:lnTo>
                <a:lnTo>
                  <a:pt x="3602" y="2401"/>
                </a:lnTo>
                <a:lnTo>
                  <a:pt x="3616" y="2405"/>
                </a:lnTo>
                <a:lnTo>
                  <a:pt x="3633" y="2409"/>
                </a:lnTo>
                <a:lnTo>
                  <a:pt x="3650" y="2415"/>
                </a:lnTo>
                <a:lnTo>
                  <a:pt x="3668" y="2423"/>
                </a:lnTo>
                <a:lnTo>
                  <a:pt x="3676" y="2426"/>
                </a:lnTo>
                <a:lnTo>
                  <a:pt x="3682" y="2430"/>
                </a:lnTo>
                <a:lnTo>
                  <a:pt x="3688" y="2433"/>
                </a:lnTo>
                <a:lnTo>
                  <a:pt x="3691" y="2438"/>
                </a:lnTo>
                <a:lnTo>
                  <a:pt x="3698" y="2449"/>
                </a:lnTo>
                <a:lnTo>
                  <a:pt x="3704" y="2459"/>
                </a:lnTo>
                <a:lnTo>
                  <a:pt x="3713" y="2474"/>
                </a:lnTo>
                <a:lnTo>
                  <a:pt x="3725" y="2491"/>
                </a:lnTo>
                <a:lnTo>
                  <a:pt x="3739" y="2509"/>
                </a:lnTo>
                <a:lnTo>
                  <a:pt x="3752" y="2525"/>
                </a:lnTo>
                <a:lnTo>
                  <a:pt x="3767" y="2539"/>
                </a:lnTo>
                <a:lnTo>
                  <a:pt x="3784" y="2556"/>
                </a:lnTo>
                <a:lnTo>
                  <a:pt x="3794" y="2563"/>
                </a:lnTo>
                <a:lnTo>
                  <a:pt x="3803" y="2570"/>
                </a:lnTo>
                <a:lnTo>
                  <a:pt x="3811" y="2576"/>
                </a:lnTo>
                <a:lnTo>
                  <a:pt x="3820" y="2579"/>
                </a:lnTo>
                <a:lnTo>
                  <a:pt x="3836" y="2584"/>
                </a:lnTo>
                <a:lnTo>
                  <a:pt x="3852" y="2588"/>
                </a:lnTo>
                <a:lnTo>
                  <a:pt x="3867" y="2589"/>
                </a:lnTo>
                <a:lnTo>
                  <a:pt x="3883" y="2590"/>
                </a:lnTo>
                <a:lnTo>
                  <a:pt x="3899" y="2591"/>
                </a:lnTo>
                <a:lnTo>
                  <a:pt x="3918" y="2591"/>
                </a:lnTo>
                <a:lnTo>
                  <a:pt x="3928" y="2591"/>
                </a:lnTo>
                <a:lnTo>
                  <a:pt x="3937" y="2591"/>
                </a:lnTo>
                <a:lnTo>
                  <a:pt x="3946" y="2592"/>
                </a:lnTo>
                <a:lnTo>
                  <a:pt x="3953" y="2595"/>
                </a:lnTo>
                <a:lnTo>
                  <a:pt x="3968" y="2598"/>
                </a:lnTo>
                <a:lnTo>
                  <a:pt x="3984" y="2600"/>
                </a:lnTo>
                <a:lnTo>
                  <a:pt x="3997" y="2600"/>
                </a:lnTo>
                <a:lnTo>
                  <a:pt x="4009" y="2600"/>
                </a:lnTo>
                <a:lnTo>
                  <a:pt x="4015" y="2598"/>
                </a:lnTo>
                <a:lnTo>
                  <a:pt x="4021" y="2598"/>
                </a:lnTo>
                <a:lnTo>
                  <a:pt x="4025" y="2600"/>
                </a:lnTo>
                <a:lnTo>
                  <a:pt x="4029" y="2601"/>
                </a:lnTo>
                <a:lnTo>
                  <a:pt x="4030" y="2606"/>
                </a:lnTo>
                <a:lnTo>
                  <a:pt x="4031" y="2610"/>
                </a:lnTo>
                <a:lnTo>
                  <a:pt x="4031" y="2614"/>
                </a:lnTo>
                <a:lnTo>
                  <a:pt x="4031" y="2616"/>
                </a:lnTo>
                <a:lnTo>
                  <a:pt x="4030" y="2620"/>
                </a:lnTo>
                <a:lnTo>
                  <a:pt x="4028" y="2621"/>
                </a:lnTo>
                <a:lnTo>
                  <a:pt x="4016" y="2631"/>
                </a:lnTo>
                <a:lnTo>
                  <a:pt x="4006" y="2639"/>
                </a:lnTo>
                <a:lnTo>
                  <a:pt x="3992" y="2648"/>
                </a:lnTo>
                <a:lnTo>
                  <a:pt x="3978" y="2657"/>
                </a:lnTo>
                <a:lnTo>
                  <a:pt x="3975" y="2659"/>
                </a:lnTo>
                <a:lnTo>
                  <a:pt x="3973" y="2660"/>
                </a:lnTo>
                <a:lnTo>
                  <a:pt x="3972" y="2663"/>
                </a:lnTo>
                <a:lnTo>
                  <a:pt x="3973" y="2665"/>
                </a:lnTo>
                <a:lnTo>
                  <a:pt x="3975" y="2669"/>
                </a:lnTo>
                <a:lnTo>
                  <a:pt x="3980" y="2673"/>
                </a:lnTo>
                <a:lnTo>
                  <a:pt x="3986" y="2683"/>
                </a:lnTo>
                <a:lnTo>
                  <a:pt x="3993" y="2692"/>
                </a:lnTo>
                <a:lnTo>
                  <a:pt x="3998" y="2696"/>
                </a:lnTo>
                <a:lnTo>
                  <a:pt x="4002" y="2697"/>
                </a:lnTo>
                <a:lnTo>
                  <a:pt x="4004" y="2698"/>
                </a:lnTo>
                <a:lnTo>
                  <a:pt x="4007" y="2697"/>
                </a:lnTo>
                <a:lnTo>
                  <a:pt x="4015" y="2694"/>
                </a:lnTo>
                <a:lnTo>
                  <a:pt x="4022" y="2688"/>
                </a:lnTo>
                <a:lnTo>
                  <a:pt x="4030" y="2683"/>
                </a:lnTo>
                <a:lnTo>
                  <a:pt x="4038" y="2679"/>
                </a:lnTo>
                <a:lnTo>
                  <a:pt x="4043" y="2679"/>
                </a:lnTo>
                <a:lnTo>
                  <a:pt x="4048" y="2680"/>
                </a:lnTo>
                <a:lnTo>
                  <a:pt x="4053" y="2683"/>
                </a:lnTo>
                <a:lnTo>
                  <a:pt x="4056" y="2688"/>
                </a:lnTo>
                <a:lnTo>
                  <a:pt x="4065" y="2701"/>
                </a:lnTo>
                <a:lnTo>
                  <a:pt x="4073" y="2717"/>
                </a:lnTo>
                <a:lnTo>
                  <a:pt x="4076" y="2726"/>
                </a:lnTo>
                <a:lnTo>
                  <a:pt x="4081" y="2734"/>
                </a:lnTo>
                <a:lnTo>
                  <a:pt x="4086" y="2741"/>
                </a:lnTo>
                <a:lnTo>
                  <a:pt x="4092" y="2748"/>
                </a:lnTo>
                <a:lnTo>
                  <a:pt x="4099" y="2755"/>
                </a:lnTo>
                <a:lnTo>
                  <a:pt x="4107" y="2761"/>
                </a:lnTo>
                <a:lnTo>
                  <a:pt x="4117" y="2767"/>
                </a:lnTo>
                <a:lnTo>
                  <a:pt x="4128" y="2773"/>
                </a:lnTo>
                <a:lnTo>
                  <a:pt x="4137" y="2779"/>
                </a:lnTo>
                <a:lnTo>
                  <a:pt x="4145" y="2785"/>
                </a:lnTo>
                <a:lnTo>
                  <a:pt x="4151" y="2790"/>
                </a:lnTo>
                <a:lnTo>
                  <a:pt x="4155" y="2795"/>
                </a:lnTo>
                <a:lnTo>
                  <a:pt x="4158" y="2803"/>
                </a:lnTo>
                <a:lnTo>
                  <a:pt x="4161" y="2812"/>
                </a:lnTo>
                <a:lnTo>
                  <a:pt x="4162" y="2817"/>
                </a:lnTo>
                <a:lnTo>
                  <a:pt x="4164" y="2823"/>
                </a:lnTo>
                <a:lnTo>
                  <a:pt x="4167" y="2829"/>
                </a:lnTo>
                <a:lnTo>
                  <a:pt x="4172" y="2835"/>
                </a:lnTo>
                <a:lnTo>
                  <a:pt x="4182" y="2843"/>
                </a:lnTo>
                <a:lnTo>
                  <a:pt x="4192" y="2850"/>
                </a:lnTo>
                <a:lnTo>
                  <a:pt x="4196" y="2854"/>
                </a:lnTo>
                <a:lnTo>
                  <a:pt x="4201" y="2858"/>
                </a:lnTo>
                <a:lnTo>
                  <a:pt x="4206" y="2862"/>
                </a:lnTo>
                <a:lnTo>
                  <a:pt x="4210" y="2868"/>
                </a:lnTo>
                <a:lnTo>
                  <a:pt x="4212" y="2875"/>
                </a:lnTo>
                <a:lnTo>
                  <a:pt x="4214" y="2881"/>
                </a:lnTo>
                <a:lnTo>
                  <a:pt x="4216" y="2887"/>
                </a:lnTo>
                <a:lnTo>
                  <a:pt x="4216" y="2892"/>
                </a:lnTo>
                <a:lnTo>
                  <a:pt x="4214" y="2896"/>
                </a:lnTo>
                <a:lnTo>
                  <a:pt x="4212" y="2900"/>
                </a:lnTo>
                <a:lnTo>
                  <a:pt x="4208" y="2904"/>
                </a:lnTo>
                <a:lnTo>
                  <a:pt x="4205" y="2907"/>
                </a:lnTo>
                <a:lnTo>
                  <a:pt x="4193" y="2913"/>
                </a:lnTo>
                <a:lnTo>
                  <a:pt x="4181" y="2918"/>
                </a:lnTo>
                <a:lnTo>
                  <a:pt x="4175" y="2921"/>
                </a:lnTo>
                <a:lnTo>
                  <a:pt x="4172" y="2924"/>
                </a:lnTo>
                <a:lnTo>
                  <a:pt x="4168" y="2929"/>
                </a:lnTo>
                <a:lnTo>
                  <a:pt x="4168" y="2936"/>
                </a:lnTo>
                <a:lnTo>
                  <a:pt x="4168" y="2943"/>
                </a:lnTo>
                <a:lnTo>
                  <a:pt x="4169" y="2949"/>
                </a:lnTo>
                <a:lnTo>
                  <a:pt x="4172" y="2955"/>
                </a:lnTo>
                <a:lnTo>
                  <a:pt x="4174" y="2960"/>
                </a:lnTo>
                <a:lnTo>
                  <a:pt x="4180" y="2970"/>
                </a:lnTo>
                <a:lnTo>
                  <a:pt x="4185" y="2982"/>
                </a:lnTo>
                <a:lnTo>
                  <a:pt x="4187" y="2988"/>
                </a:lnTo>
                <a:lnTo>
                  <a:pt x="4192" y="2994"/>
                </a:lnTo>
                <a:lnTo>
                  <a:pt x="4198" y="3000"/>
                </a:lnTo>
                <a:lnTo>
                  <a:pt x="4205" y="3005"/>
                </a:lnTo>
                <a:lnTo>
                  <a:pt x="4212" y="3011"/>
                </a:lnTo>
                <a:lnTo>
                  <a:pt x="4218" y="3016"/>
                </a:lnTo>
                <a:lnTo>
                  <a:pt x="4223" y="3020"/>
                </a:lnTo>
                <a:lnTo>
                  <a:pt x="4226" y="3026"/>
                </a:lnTo>
                <a:lnTo>
                  <a:pt x="4231" y="3039"/>
                </a:lnTo>
                <a:lnTo>
                  <a:pt x="4237" y="3056"/>
                </a:lnTo>
                <a:lnTo>
                  <a:pt x="4243" y="3074"/>
                </a:lnTo>
                <a:lnTo>
                  <a:pt x="4248" y="3087"/>
                </a:lnTo>
                <a:lnTo>
                  <a:pt x="4252" y="3095"/>
                </a:lnTo>
                <a:lnTo>
                  <a:pt x="4254" y="3102"/>
                </a:lnTo>
                <a:lnTo>
                  <a:pt x="4255" y="3110"/>
                </a:lnTo>
                <a:lnTo>
                  <a:pt x="4252" y="3119"/>
                </a:lnTo>
                <a:lnTo>
                  <a:pt x="4249" y="3130"/>
                </a:lnTo>
                <a:lnTo>
                  <a:pt x="4249" y="3137"/>
                </a:lnTo>
                <a:lnTo>
                  <a:pt x="4249" y="3140"/>
                </a:lnTo>
                <a:lnTo>
                  <a:pt x="4250" y="3144"/>
                </a:lnTo>
                <a:lnTo>
                  <a:pt x="4252" y="3146"/>
                </a:lnTo>
                <a:lnTo>
                  <a:pt x="4256" y="3149"/>
                </a:lnTo>
                <a:lnTo>
                  <a:pt x="4259" y="3152"/>
                </a:lnTo>
                <a:lnTo>
                  <a:pt x="4262" y="3156"/>
                </a:lnTo>
                <a:lnTo>
                  <a:pt x="4264" y="3161"/>
                </a:lnTo>
                <a:lnTo>
                  <a:pt x="4264" y="3167"/>
                </a:lnTo>
                <a:lnTo>
                  <a:pt x="4264" y="3173"/>
                </a:lnTo>
                <a:lnTo>
                  <a:pt x="4263" y="3178"/>
                </a:lnTo>
                <a:lnTo>
                  <a:pt x="4261" y="3183"/>
                </a:lnTo>
                <a:lnTo>
                  <a:pt x="4258" y="3187"/>
                </a:lnTo>
                <a:lnTo>
                  <a:pt x="4251" y="3194"/>
                </a:lnTo>
                <a:lnTo>
                  <a:pt x="4243" y="3202"/>
                </a:lnTo>
                <a:lnTo>
                  <a:pt x="4238" y="3206"/>
                </a:lnTo>
                <a:lnTo>
                  <a:pt x="4233" y="3208"/>
                </a:lnTo>
                <a:lnTo>
                  <a:pt x="4226" y="3212"/>
                </a:lnTo>
                <a:lnTo>
                  <a:pt x="4219" y="3214"/>
                </a:lnTo>
                <a:lnTo>
                  <a:pt x="4212" y="3216"/>
                </a:lnTo>
                <a:lnTo>
                  <a:pt x="4207" y="3219"/>
                </a:lnTo>
                <a:lnTo>
                  <a:pt x="4202" y="3221"/>
                </a:lnTo>
                <a:lnTo>
                  <a:pt x="4199" y="3225"/>
                </a:lnTo>
                <a:lnTo>
                  <a:pt x="4195" y="3228"/>
                </a:lnTo>
                <a:lnTo>
                  <a:pt x="4194" y="3233"/>
                </a:lnTo>
                <a:lnTo>
                  <a:pt x="4193" y="3239"/>
                </a:lnTo>
                <a:lnTo>
                  <a:pt x="4193" y="3246"/>
                </a:lnTo>
                <a:lnTo>
                  <a:pt x="4194" y="3262"/>
                </a:lnTo>
                <a:lnTo>
                  <a:pt x="4196" y="3278"/>
                </a:lnTo>
                <a:lnTo>
                  <a:pt x="4200" y="3295"/>
                </a:lnTo>
                <a:lnTo>
                  <a:pt x="4202" y="3309"/>
                </a:lnTo>
                <a:lnTo>
                  <a:pt x="4204" y="3315"/>
                </a:lnTo>
                <a:lnTo>
                  <a:pt x="4205" y="3321"/>
                </a:lnTo>
                <a:lnTo>
                  <a:pt x="4206" y="3325"/>
                </a:lnTo>
                <a:lnTo>
                  <a:pt x="4207" y="3327"/>
                </a:lnTo>
                <a:lnTo>
                  <a:pt x="4210" y="3328"/>
                </a:lnTo>
                <a:lnTo>
                  <a:pt x="4212" y="3329"/>
                </a:lnTo>
                <a:lnTo>
                  <a:pt x="4216" y="3329"/>
                </a:lnTo>
                <a:lnTo>
                  <a:pt x="4220" y="3328"/>
                </a:lnTo>
                <a:lnTo>
                  <a:pt x="4224" y="3327"/>
                </a:lnTo>
                <a:lnTo>
                  <a:pt x="4227" y="3326"/>
                </a:lnTo>
                <a:lnTo>
                  <a:pt x="4231" y="3327"/>
                </a:lnTo>
                <a:lnTo>
                  <a:pt x="4233" y="3327"/>
                </a:lnTo>
                <a:lnTo>
                  <a:pt x="4236" y="3329"/>
                </a:lnTo>
                <a:lnTo>
                  <a:pt x="4237" y="3332"/>
                </a:lnTo>
                <a:lnTo>
                  <a:pt x="4239" y="3337"/>
                </a:lnTo>
                <a:lnTo>
                  <a:pt x="4240" y="3342"/>
                </a:lnTo>
                <a:lnTo>
                  <a:pt x="4242" y="3348"/>
                </a:lnTo>
                <a:lnTo>
                  <a:pt x="4244" y="3353"/>
                </a:lnTo>
                <a:lnTo>
                  <a:pt x="4246" y="3358"/>
                </a:lnTo>
                <a:lnTo>
                  <a:pt x="4250" y="3361"/>
                </a:lnTo>
                <a:lnTo>
                  <a:pt x="4254" y="3365"/>
                </a:lnTo>
                <a:lnTo>
                  <a:pt x="4257" y="3367"/>
                </a:lnTo>
                <a:lnTo>
                  <a:pt x="4261" y="3370"/>
                </a:lnTo>
                <a:lnTo>
                  <a:pt x="4265" y="3371"/>
                </a:lnTo>
                <a:lnTo>
                  <a:pt x="4269" y="3371"/>
                </a:lnTo>
                <a:lnTo>
                  <a:pt x="4274" y="3371"/>
                </a:lnTo>
                <a:lnTo>
                  <a:pt x="4277" y="3370"/>
                </a:lnTo>
                <a:lnTo>
                  <a:pt x="4281" y="3367"/>
                </a:lnTo>
                <a:lnTo>
                  <a:pt x="4292" y="3364"/>
                </a:lnTo>
                <a:lnTo>
                  <a:pt x="4307" y="3360"/>
                </a:lnTo>
                <a:lnTo>
                  <a:pt x="4323" y="3359"/>
                </a:lnTo>
                <a:lnTo>
                  <a:pt x="4332" y="3359"/>
                </a:lnTo>
                <a:lnTo>
                  <a:pt x="4336" y="3360"/>
                </a:lnTo>
                <a:lnTo>
                  <a:pt x="4338" y="3361"/>
                </a:lnTo>
                <a:lnTo>
                  <a:pt x="4340" y="3364"/>
                </a:lnTo>
                <a:lnTo>
                  <a:pt x="4342" y="3366"/>
                </a:lnTo>
                <a:lnTo>
                  <a:pt x="4344" y="3371"/>
                </a:lnTo>
                <a:lnTo>
                  <a:pt x="4344" y="3373"/>
                </a:lnTo>
                <a:lnTo>
                  <a:pt x="4342" y="3376"/>
                </a:lnTo>
                <a:lnTo>
                  <a:pt x="4337" y="3376"/>
                </a:lnTo>
                <a:lnTo>
                  <a:pt x="4331" y="3377"/>
                </a:lnTo>
                <a:lnTo>
                  <a:pt x="4326" y="3379"/>
                </a:lnTo>
                <a:lnTo>
                  <a:pt x="4325" y="3382"/>
                </a:lnTo>
                <a:lnTo>
                  <a:pt x="4324" y="3384"/>
                </a:lnTo>
                <a:lnTo>
                  <a:pt x="4325" y="3386"/>
                </a:lnTo>
                <a:lnTo>
                  <a:pt x="4327" y="3390"/>
                </a:lnTo>
                <a:lnTo>
                  <a:pt x="4332" y="3398"/>
                </a:lnTo>
                <a:lnTo>
                  <a:pt x="4339" y="3407"/>
                </a:lnTo>
                <a:lnTo>
                  <a:pt x="4347" y="3417"/>
                </a:lnTo>
                <a:lnTo>
                  <a:pt x="4356" y="3429"/>
                </a:lnTo>
                <a:lnTo>
                  <a:pt x="4362" y="3440"/>
                </a:lnTo>
                <a:lnTo>
                  <a:pt x="4364" y="3446"/>
                </a:lnTo>
                <a:lnTo>
                  <a:pt x="4365" y="3451"/>
                </a:lnTo>
                <a:lnTo>
                  <a:pt x="4366" y="3455"/>
                </a:lnTo>
                <a:lnTo>
                  <a:pt x="4366" y="3459"/>
                </a:lnTo>
                <a:lnTo>
                  <a:pt x="4368" y="3461"/>
                </a:lnTo>
                <a:lnTo>
                  <a:pt x="4369" y="3463"/>
                </a:lnTo>
                <a:lnTo>
                  <a:pt x="4371" y="3463"/>
                </a:lnTo>
                <a:lnTo>
                  <a:pt x="4376" y="3461"/>
                </a:lnTo>
                <a:lnTo>
                  <a:pt x="4382" y="3457"/>
                </a:lnTo>
                <a:lnTo>
                  <a:pt x="4387" y="3452"/>
                </a:lnTo>
                <a:lnTo>
                  <a:pt x="4390" y="3448"/>
                </a:lnTo>
                <a:lnTo>
                  <a:pt x="4393" y="3447"/>
                </a:lnTo>
                <a:lnTo>
                  <a:pt x="4395" y="3448"/>
                </a:lnTo>
                <a:lnTo>
                  <a:pt x="4400" y="3449"/>
                </a:lnTo>
                <a:lnTo>
                  <a:pt x="4407" y="3452"/>
                </a:lnTo>
                <a:lnTo>
                  <a:pt x="4419" y="3457"/>
                </a:lnTo>
                <a:lnTo>
                  <a:pt x="4424" y="3461"/>
                </a:lnTo>
                <a:lnTo>
                  <a:pt x="4425" y="3463"/>
                </a:lnTo>
                <a:lnTo>
                  <a:pt x="4425" y="3465"/>
                </a:lnTo>
                <a:lnTo>
                  <a:pt x="4425" y="3467"/>
                </a:lnTo>
                <a:lnTo>
                  <a:pt x="4422" y="3470"/>
                </a:lnTo>
                <a:lnTo>
                  <a:pt x="4410" y="3480"/>
                </a:lnTo>
                <a:lnTo>
                  <a:pt x="4396" y="3493"/>
                </a:lnTo>
                <a:lnTo>
                  <a:pt x="4395" y="3496"/>
                </a:lnTo>
                <a:lnTo>
                  <a:pt x="4394" y="3499"/>
                </a:lnTo>
                <a:lnTo>
                  <a:pt x="4394" y="3502"/>
                </a:lnTo>
                <a:lnTo>
                  <a:pt x="4395" y="3503"/>
                </a:lnTo>
                <a:lnTo>
                  <a:pt x="4397" y="3504"/>
                </a:lnTo>
                <a:lnTo>
                  <a:pt x="4401" y="3504"/>
                </a:lnTo>
                <a:lnTo>
                  <a:pt x="4405" y="3504"/>
                </a:lnTo>
                <a:lnTo>
                  <a:pt x="4409" y="3503"/>
                </a:lnTo>
                <a:lnTo>
                  <a:pt x="4426" y="3495"/>
                </a:lnTo>
                <a:lnTo>
                  <a:pt x="4438" y="3486"/>
                </a:lnTo>
                <a:lnTo>
                  <a:pt x="4440" y="3485"/>
                </a:lnTo>
                <a:lnTo>
                  <a:pt x="4443" y="3485"/>
                </a:lnTo>
                <a:lnTo>
                  <a:pt x="4444" y="3486"/>
                </a:lnTo>
                <a:lnTo>
                  <a:pt x="4446" y="3487"/>
                </a:lnTo>
                <a:lnTo>
                  <a:pt x="4447" y="3492"/>
                </a:lnTo>
                <a:lnTo>
                  <a:pt x="4447" y="3501"/>
                </a:lnTo>
                <a:lnTo>
                  <a:pt x="4449" y="3504"/>
                </a:lnTo>
                <a:lnTo>
                  <a:pt x="4450" y="3509"/>
                </a:lnTo>
                <a:lnTo>
                  <a:pt x="4452" y="3512"/>
                </a:lnTo>
                <a:lnTo>
                  <a:pt x="4454" y="3516"/>
                </a:lnTo>
                <a:lnTo>
                  <a:pt x="4459" y="3523"/>
                </a:lnTo>
                <a:lnTo>
                  <a:pt x="4464" y="3527"/>
                </a:lnTo>
                <a:lnTo>
                  <a:pt x="4466" y="3528"/>
                </a:lnTo>
                <a:lnTo>
                  <a:pt x="4469" y="3528"/>
                </a:lnTo>
                <a:lnTo>
                  <a:pt x="4470" y="3527"/>
                </a:lnTo>
                <a:lnTo>
                  <a:pt x="4472" y="3526"/>
                </a:lnTo>
                <a:lnTo>
                  <a:pt x="4477" y="3520"/>
                </a:lnTo>
                <a:lnTo>
                  <a:pt x="4482" y="3512"/>
                </a:lnTo>
                <a:lnTo>
                  <a:pt x="4484" y="3509"/>
                </a:lnTo>
                <a:lnTo>
                  <a:pt x="4488" y="3506"/>
                </a:lnTo>
                <a:lnTo>
                  <a:pt x="4492" y="3504"/>
                </a:lnTo>
                <a:lnTo>
                  <a:pt x="4496" y="3504"/>
                </a:lnTo>
                <a:lnTo>
                  <a:pt x="4501" y="3505"/>
                </a:lnTo>
                <a:lnTo>
                  <a:pt x="4506" y="3508"/>
                </a:lnTo>
                <a:lnTo>
                  <a:pt x="4508" y="3510"/>
                </a:lnTo>
                <a:lnTo>
                  <a:pt x="4509" y="3516"/>
                </a:lnTo>
                <a:lnTo>
                  <a:pt x="4512" y="3526"/>
                </a:lnTo>
                <a:lnTo>
                  <a:pt x="4514" y="3536"/>
                </a:lnTo>
                <a:lnTo>
                  <a:pt x="4517" y="3546"/>
                </a:lnTo>
                <a:lnTo>
                  <a:pt x="4525" y="3558"/>
                </a:lnTo>
                <a:lnTo>
                  <a:pt x="4532" y="3569"/>
                </a:lnTo>
                <a:lnTo>
                  <a:pt x="4538" y="3579"/>
                </a:lnTo>
                <a:lnTo>
                  <a:pt x="4542" y="3586"/>
                </a:lnTo>
                <a:lnTo>
                  <a:pt x="4547" y="3590"/>
                </a:lnTo>
                <a:lnTo>
                  <a:pt x="4550" y="3591"/>
                </a:lnTo>
                <a:lnTo>
                  <a:pt x="4553" y="3590"/>
                </a:lnTo>
                <a:lnTo>
                  <a:pt x="4558" y="3589"/>
                </a:lnTo>
                <a:lnTo>
                  <a:pt x="4561" y="3586"/>
                </a:lnTo>
                <a:lnTo>
                  <a:pt x="4571" y="3579"/>
                </a:lnTo>
                <a:lnTo>
                  <a:pt x="4579" y="3572"/>
                </a:lnTo>
                <a:lnTo>
                  <a:pt x="4583" y="3568"/>
                </a:lnTo>
                <a:lnTo>
                  <a:pt x="4586" y="3562"/>
                </a:lnTo>
                <a:lnTo>
                  <a:pt x="4589" y="3556"/>
                </a:lnTo>
                <a:lnTo>
                  <a:pt x="4591" y="3549"/>
                </a:lnTo>
                <a:lnTo>
                  <a:pt x="4595" y="3533"/>
                </a:lnTo>
                <a:lnTo>
                  <a:pt x="4598" y="3516"/>
                </a:lnTo>
                <a:lnTo>
                  <a:pt x="4598" y="3506"/>
                </a:lnTo>
                <a:lnTo>
                  <a:pt x="4598" y="3499"/>
                </a:lnTo>
                <a:lnTo>
                  <a:pt x="4597" y="3492"/>
                </a:lnTo>
                <a:lnTo>
                  <a:pt x="4596" y="3485"/>
                </a:lnTo>
                <a:lnTo>
                  <a:pt x="4592" y="3473"/>
                </a:lnTo>
                <a:lnTo>
                  <a:pt x="4591" y="3461"/>
                </a:lnTo>
                <a:lnTo>
                  <a:pt x="4591" y="3448"/>
                </a:lnTo>
                <a:lnTo>
                  <a:pt x="4592" y="3435"/>
                </a:lnTo>
                <a:lnTo>
                  <a:pt x="4594" y="3423"/>
                </a:lnTo>
                <a:lnTo>
                  <a:pt x="4592" y="3414"/>
                </a:lnTo>
                <a:lnTo>
                  <a:pt x="4589" y="3405"/>
                </a:lnTo>
                <a:lnTo>
                  <a:pt x="4586" y="3396"/>
                </a:lnTo>
                <a:lnTo>
                  <a:pt x="4585" y="3391"/>
                </a:lnTo>
                <a:lnTo>
                  <a:pt x="4585" y="3386"/>
                </a:lnTo>
                <a:lnTo>
                  <a:pt x="4585" y="3382"/>
                </a:lnTo>
                <a:lnTo>
                  <a:pt x="4588" y="3376"/>
                </a:lnTo>
                <a:lnTo>
                  <a:pt x="4590" y="3371"/>
                </a:lnTo>
                <a:lnTo>
                  <a:pt x="4595" y="3367"/>
                </a:lnTo>
                <a:lnTo>
                  <a:pt x="4601" y="3365"/>
                </a:lnTo>
                <a:lnTo>
                  <a:pt x="4607" y="3363"/>
                </a:lnTo>
                <a:lnTo>
                  <a:pt x="4613" y="3363"/>
                </a:lnTo>
                <a:lnTo>
                  <a:pt x="4619" y="3364"/>
                </a:lnTo>
                <a:lnTo>
                  <a:pt x="4623" y="3366"/>
                </a:lnTo>
                <a:lnTo>
                  <a:pt x="4628" y="3370"/>
                </a:lnTo>
                <a:lnTo>
                  <a:pt x="4635" y="3378"/>
                </a:lnTo>
                <a:lnTo>
                  <a:pt x="4643" y="3385"/>
                </a:lnTo>
                <a:lnTo>
                  <a:pt x="4647" y="3388"/>
                </a:lnTo>
                <a:lnTo>
                  <a:pt x="4652" y="3390"/>
                </a:lnTo>
                <a:lnTo>
                  <a:pt x="4658" y="3391"/>
                </a:lnTo>
                <a:lnTo>
                  <a:pt x="4664" y="3392"/>
                </a:lnTo>
                <a:lnTo>
                  <a:pt x="4668" y="3392"/>
                </a:lnTo>
                <a:lnTo>
                  <a:pt x="4672" y="3392"/>
                </a:lnTo>
                <a:lnTo>
                  <a:pt x="4676" y="3391"/>
                </a:lnTo>
                <a:lnTo>
                  <a:pt x="4678" y="3389"/>
                </a:lnTo>
                <a:lnTo>
                  <a:pt x="4679" y="3384"/>
                </a:lnTo>
                <a:lnTo>
                  <a:pt x="4682" y="3378"/>
                </a:lnTo>
                <a:lnTo>
                  <a:pt x="4684" y="3375"/>
                </a:lnTo>
                <a:lnTo>
                  <a:pt x="4687" y="3371"/>
                </a:lnTo>
                <a:lnTo>
                  <a:pt x="4693" y="3370"/>
                </a:lnTo>
                <a:lnTo>
                  <a:pt x="4701" y="3370"/>
                </a:lnTo>
                <a:lnTo>
                  <a:pt x="4710" y="3371"/>
                </a:lnTo>
                <a:lnTo>
                  <a:pt x="4721" y="3370"/>
                </a:lnTo>
                <a:lnTo>
                  <a:pt x="4725" y="3369"/>
                </a:lnTo>
                <a:lnTo>
                  <a:pt x="4729" y="3366"/>
                </a:lnTo>
                <a:lnTo>
                  <a:pt x="4733" y="3363"/>
                </a:lnTo>
                <a:lnTo>
                  <a:pt x="4736" y="3357"/>
                </a:lnTo>
                <a:lnTo>
                  <a:pt x="4739" y="3352"/>
                </a:lnTo>
                <a:lnTo>
                  <a:pt x="4737" y="3346"/>
                </a:lnTo>
                <a:lnTo>
                  <a:pt x="4736" y="3341"/>
                </a:lnTo>
                <a:lnTo>
                  <a:pt x="4734" y="3337"/>
                </a:lnTo>
                <a:lnTo>
                  <a:pt x="4727" y="3328"/>
                </a:lnTo>
                <a:lnTo>
                  <a:pt x="4721" y="3320"/>
                </a:lnTo>
                <a:lnTo>
                  <a:pt x="4718" y="3318"/>
                </a:lnTo>
                <a:lnTo>
                  <a:pt x="4717" y="3314"/>
                </a:lnTo>
                <a:lnTo>
                  <a:pt x="4717" y="3312"/>
                </a:lnTo>
                <a:lnTo>
                  <a:pt x="4717" y="3308"/>
                </a:lnTo>
                <a:lnTo>
                  <a:pt x="4721" y="3302"/>
                </a:lnTo>
                <a:lnTo>
                  <a:pt x="4728" y="3296"/>
                </a:lnTo>
                <a:lnTo>
                  <a:pt x="4735" y="3290"/>
                </a:lnTo>
                <a:lnTo>
                  <a:pt x="4740" y="3283"/>
                </a:lnTo>
                <a:lnTo>
                  <a:pt x="4742" y="3275"/>
                </a:lnTo>
                <a:lnTo>
                  <a:pt x="4747" y="3260"/>
                </a:lnTo>
                <a:lnTo>
                  <a:pt x="4750" y="3245"/>
                </a:lnTo>
                <a:lnTo>
                  <a:pt x="4752" y="3228"/>
                </a:lnTo>
                <a:lnTo>
                  <a:pt x="4752" y="3221"/>
                </a:lnTo>
                <a:lnTo>
                  <a:pt x="4752" y="3214"/>
                </a:lnTo>
                <a:lnTo>
                  <a:pt x="4749" y="3207"/>
                </a:lnTo>
                <a:lnTo>
                  <a:pt x="4747" y="3201"/>
                </a:lnTo>
                <a:lnTo>
                  <a:pt x="4740" y="3188"/>
                </a:lnTo>
                <a:lnTo>
                  <a:pt x="4733" y="3177"/>
                </a:lnTo>
                <a:lnTo>
                  <a:pt x="4728" y="3173"/>
                </a:lnTo>
                <a:lnTo>
                  <a:pt x="4724" y="3168"/>
                </a:lnTo>
                <a:lnTo>
                  <a:pt x="4721" y="3165"/>
                </a:lnTo>
                <a:lnTo>
                  <a:pt x="4717" y="3163"/>
                </a:lnTo>
                <a:lnTo>
                  <a:pt x="4709" y="3161"/>
                </a:lnTo>
                <a:lnTo>
                  <a:pt x="4697" y="3157"/>
                </a:lnTo>
                <a:lnTo>
                  <a:pt x="4684" y="3153"/>
                </a:lnTo>
                <a:lnTo>
                  <a:pt x="4671" y="3149"/>
                </a:lnTo>
                <a:lnTo>
                  <a:pt x="4659" y="3142"/>
                </a:lnTo>
                <a:lnTo>
                  <a:pt x="4648" y="3134"/>
                </a:lnTo>
                <a:lnTo>
                  <a:pt x="4642" y="3131"/>
                </a:lnTo>
                <a:lnTo>
                  <a:pt x="4638" y="3129"/>
                </a:lnTo>
                <a:lnTo>
                  <a:pt x="4634" y="3127"/>
                </a:lnTo>
                <a:lnTo>
                  <a:pt x="4630" y="3126"/>
                </a:lnTo>
                <a:lnTo>
                  <a:pt x="4624" y="3126"/>
                </a:lnTo>
                <a:lnTo>
                  <a:pt x="4620" y="3127"/>
                </a:lnTo>
                <a:lnTo>
                  <a:pt x="4617" y="3129"/>
                </a:lnTo>
                <a:lnTo>
                  <a:pt x="4614" y="3131"/>
                </a:lnTo>
                <a:lnTo>
                  <a:pt x="4609" y="3133"/>
                </a:lnTo>
                <a:lnTo>
                  <a:pt x="4607" y="3133"/>
                </a:lnTo>
                <a:lnTo>
                  <a:pt x="4605" y="3131"/>
                </a:lnTo>
                <a:lnTo>
                  <a:pt x="4604" y="3129"/>
                </a:lnTo>
                <a:lnTo>
                  <a:pt x="4604" y="3124"/>
                </a:lnTo>
                <a:lnTo>
                  <a:pt x="4604" y="3118"/>
                </a:lnTo>
                <a:lnTo>
                  <a:pt x="4607" y="3102"/>
                </a:lnTo>
                <a:lnTo>
                  <a:pt x="4609" y="3088"/>
                </a:lnTo>
                <a:lnTo>
                  <a:pt x="4611" y="3074"/>
                </a:lnTo>
                <a:lnTo>
                  <a:pt x="4613" y="3061"/>
                </a:lnTo>
                <a:lnTo>
                  <a:pt x="4613" y="3055"/>
                </a:lnTo>
                <a:lnTo>
                  <a:pt x="4613" y="3050"/>
                </a:lnTo>
                <a:lnTo>
                  <a:pt x="4611" y="3045"/>
                </a:lnTo>
                <a:lnTo>
                  <a:pt x="4609" y="3041"/>
                </a:lnTo>
                <a:lnTo>
                  <a:pt x="4607" y="3037"/>
                </a:lnTo>
                <a:lnTo>
                  <a:pt x="4603" y="3033"/>
                </a:lnTo>
                <a:lnTo>
                  <a:pt x="4598" y="3030"/>
                </a:lnTo>
                <a:lnTo>
                  <a:pt x="4591" y="3025"/>
                </a:lnTo>
                <a:lnTo>
                  <a:pt x="4578" y="3018"/>
                </a:lnTo>
                <a:lnTo>
                  <a:pt x="4570" y="3011"/>
                </a:lnTo>
                <a:lnTo>
                  <a:pt x="4569" y="3008"/>
                </a:lnTo>
                <a:lnTo>
                  <a:pt x="4569" y="3006"/>
                </a:lnTo>
                <a:lnTo>
                  <a:pt x="4570" y="3005"/>
                </a:lnTo>
                <a:lnTo>
                  <a:pt x="4575" y="3004"/>
                </a:lnTo>
                <a:lnTo>
                  <a:pt x="4585" y="3004"/>
                </a:lnTo>
                <a:lnTo>
                  <a:pt x="4595" y="3003"/>
                </a:lnTo>
                <a:lnTo>
                  <a:pt x="4598" y="3001"/>
                </a:lnTo>
                <a:lnTo>
                  <a:pt x="4602" y="3000"/>
                </a:lnTo>
                <a:lnTo>
                  <a:pt x="4604" y="2997"/>
                </a:lnTo>
                <a:lnTo>
                  <a:pt x="4604" y="2993"/>
                </a:lnTo>
                <a:lnTo>
                  <a:pt x="4604" y="2980"/>
                </a:lnTo>
                <a:lnTo>
                  <a:pt x="4603" y="2964"/>
                </a:lnTo>
                <a:lnTo>
                  <a:pt x="4603" y="2957"/>
                </a:lnTo>
                <a:lnTo>
                  <a:pt x="4604" y="2949"/>
                </a:lnTo>
                <a:lnTo>
                  <a:pt x="4605" y="2943"/>
                </a:lnTo>
                <a:lnTo>
                  <a:pt x="4608" y="2937"/>
                </a:lnTo>
                <a:lnTo>
                  <a:pt x="4611" y="2932"/>
                </a:lnTo>
                <a:lnTo>
                  <a:pt x="4615" y="2930"/>
                </a:lnTo>
                <a:lnTo>
                  <a:pt x="4620" y="2928"/>
                </a:lnTo>
                <a:lnTo>
                  <a:pt x="4624" y="2928"/>
                </a:lnTo>
                <a:lnTo>
                  <a:pt x="4633" y="2926"/>
                </a:lnTo>
                <a:lnTo>
                  <a:pt x="4641" y="2926"/>
                </a:lnTo>
                <a:lnTo>
                  <a:pt x="4648" y="2925"/>
                </a:lnTo>
                <a:lnTo>
                  <a:pt x="4652" y="2924"/>
                </a:lnTo>
                <a:lnTo>
                  <a:pt x="4654" y="2919"/>
                </a:lnTo>
                <a:lnTo>
                  <a:pt x="4654" y="2912"/>
                </a:lnTo>
                <a:lnTo>
                  <a:pt x="4655" y="2904"/>
                </a:lnTo>
                <a:lnTo>
                  <a:pt x="4655" y="2896"/>
                </a:lnTo>
                <a:lnTo>
                  <a:pt x="4658" y="2888"/>
                </a:lnTo>
                <a:lnTo>
                  <a:pt x="4661" y="2882"/>
                </a:lnTo>
                <a:lnTo>
                  <a:pt x="4664" y="2880"/>
                </a:lnTo>
                <a:lnTo>
                  <a:pt x="4665" y="2875"/>
                </a:lnTo>
                <a:lnTo>
                  <a:pt x="4665" y="2872"/>
                </a:lnTo>
                <a:lnTo>
                  <a:pt x="4665" y="2867"/>
                </a:lnTo>
                <a:lnTo>
                  <a:pt x="4665" y="2862"/>
                </a:lnTo>
                <a:lnTo>
                  <a:pt x="4664" y="2859"/>
                </a:lnTo>
                <a:lnTo>
                  <a:pt x="4662" y="2855"/>
                </a:lnTo>
                <a:lnTo>
                  <a:pt x="4660" y="2853"/>
                </a:lnTo>
                <a:lnTo>
                  <a:pt x="4653" y="2850"/>
                </a:lnTo>
                <a:lnTo>
                  <a:pt x="4643" y="2848"/>
                </a:lnTo>
                <a:lnTo>
                  <a:pt x="4639" y="2847"/>
                </a:lnTo>
                <a:lnTo>
                  <a:pt x="4634" y="2844"/>
                </a:lnTo>
                <a:lnTo>
                  <a:pt x="4632" y="2842"/>
                </a:lnTo>
                <a:lnTo>
                  <a:pt x="4629" y="2839"/>
                </a:lnTo>
                <a:lnTo>
                  <a:pt x="4628" y="2834"/>
                </a:lnTo>
                <a:lnTo>
                  <a:pt x="4627" y="2830"/>
                </a:lnTo>
                <a:lnTo>
                  <a:pt x="4628" y="2825"/>
                </a:lnTo>
                <a:lnTo>
                  <a:pt x="4629" y="2821"/>
                </a:lnTo>
                <a:lnTo>
                  <a:pt x="4630" y="2817"/>
                </a:lnTo>
                <a:lnTo>
                  <a:pt x="4633" y="2816"/>
                </a:lnTo>
                <a:lnTo>
                  <a:pt x="4635" y="2816"/>
                </a:lnTo>
                <a:lnTo>
                  <a:pt x="4639" y="2818"/>
                </a:lnTo>
                <a:lnTo>
                  <a:pt x="4642" y="2821"/>
                </a:lnTo>
                <a:lnTo>
                  <a:pt x="4646" y="2822"/>
                </a:lnTo>
                <a:lnTo>
                  <a:pt x="4648" y="2823"/>
                </a:lnTo>
                <a:lnTo>
                  <a:pt x="4652" y="2822"/>
                </a:lnTo>
                <a:lnTo>
                  <a:pt x="4654" y="2821"/>
                </a:lnTo>
                <a:lnTo>
                  <a:pt x="4657" y="2818"/>
                </a:lnTo>
                <a:lnTo>
                  <a:pt x="4659" y="2814"/>
                </a:lnTo>
                <a:lnTo>
                  <a:pt x="4660" y="2809"/>
                </a:lnTo>
                <a:lnTo>
                  <a:pt x="4661" y="2804"/>
                </a:lnTo>
                <a:lnTo>
                  <a:pt x="4662" y="2798"/>
                </a:lnTo>
                <a:lnTo>
                  <a:pt x="4661" y="2792"/>
                </a:lnTo>
                <a:lnTo>
                  <a:pt x="4661" y="2787"/>
                </a:lnTo>
                <a:lnTo>
                  <a:pt x="4659" y="2777"/>
                </a:lnTo>
                <a:lnTo>
                  <a:pt x="4657" y="2767"/>
                </a:lnTo>
                <a:lnTo>
                  <a:pt x="4655" y="2762"/>
                </a:lnTo>
                <a:lnTo>
                  <a:pt x="4655" y="2760"/>
                </a:lnTo>
                <a:lnTo>
                  <a:pt x="4657" y="2758"/>
                </a:lnTo>
                <a:lnTo>
                  <a:pt x="4658" y="2755"/>
                </a:lnTo>
                <a:lnTo>
                  <a:pt x="4662" y="2754"/>
                </a:lnTo>
                <a:lnTo>
                  <a:pt x="4671" y="2755"/>
                </a:lnTo>
                <a:lnTo>
                  <a:pt x="4680" y="2756"/>
                </a:lnTo>
                <a:lnTo>
                  <a:pt x="4686" y="2756"/>
                </a:lnTo>
                <a:lnTo>
                  <a:pt x="4691" y="2756"/>
                </a:lnTo>
                <a:lnTo>
                  <a:pt x="4697" y="2753"/>
                </a:lnTo>
                <a:lnTo>
                  <a:pt x="4703" y="2747"/>
                </a:lnTo>
                <a:lnTo>
                  <a:pt x="4710" y="2743"/>
                </a:lnTo>
                <a:lnTo>
                  <a:pt x="4715" y="2742"/>
                </a:lnTo>
                <a:lnTo>
                  <a:pt x="4718" y="2742"/>
                </a:lnTo>
                <a:lnTo>
                  <a:pt x="4723" y="2743"/>
                </a:lnTo>
                <a:lnTo>
                  <a:pt x="4727" y="2747"/>
                </a:lnTo>
                <a:lnTo>
                  <a:pt x="4735" y="2753"/>
                </a:lnTo>
                <a:lnTo>
                  <a:pt x="4745" y="2758"/>
                </a:lnTo>
                <a:lnTo>
                  <a:pt x="4754" y="2761"/>
                </a:lnTo>
                <a:lnTo>
                  <a:pt x="4766" y="2762"/>
                </a:lnTo>
                <a:lnTo>
                  <a:pt x="4774" y="2762"/>
                </a:lnTo>
                <a:lnTo>
                  <a:pt x="4783" y="276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C43369-F93A-4109-9D11-71E5E8A90F80}"/>
              </a:ext>
            </a:extLst>
          </p:cNvPr>
          <p:cNvSpPr txBox="1"/>
          <p:nvPr/>
        </p:nvSpPr>
        <p:spPr>
          <a:xfrm>
            <a:off x="5371064" y="4273041"/>
            <a:ext cx="307706" cy="281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甘</a:t>
            </a:r>
            <a:endParaRPr lang="en-US" alt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6BAAAA-4DBB-4D21-84F0-5217E44FE0C6}"/>
              </a:ext>
            </a:extLst>
          </p:cNvPr>
          <p:cNvSpPr txBox="1"/>
          <p:nvPr/>
        </p:nvSpPr>
        <p:spPr>
          <a:xfrm>
            <a:off x="5935725" y="4806234"/>
            <a:ext cx="3170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肃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89913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409" y="326760"/>
            <a:ext cx="6143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616" y="1039561"/>
            <a:ext cx="8522387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线下交易品牌中捷达流通量排名第一，前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品牌占交易量的</a:t>
            </a:r>
            <a:r>
              <a:rPr lang="en-US" altLang="zh-CN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10.85%</a:t>
            </a:r>
            <a:r>
              <a:rPr lang="zh-CN" altLang="en-US"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6FD6D3B0-CC4C-432D-B03D-E13E8B21B29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1733330"/>
              </p:ext>
            </p:extLst>
          </p:nvPr>
        </p:nvGraphicFramePr>
        <p:xfrm>
          <a:off x="854765" y="1751843"/>
          <a:ext cx="7434470" cy="4378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6197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lang="en-US" altLang="zh-CN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1-5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8153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kumimoji="1" lang="en-US" altLang="zh-CN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2019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年</a:t>
            </a:r>
            <a:r>
              <a:rPr kumimoji="1" lang="en-US" altLang="zh-CN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1-5</a:t>
            </a:r>
            <a:r>
              <a:rPr kumimoji="1" lang="zh-CN" altLang="en-US" sz="24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细黑" panose="02010600040101010101" pitchFamily="2" charset="-122"/>
              </a:rPr>
              <a:t>月新能源新车、二手车交易趋势变化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381965" y="1195353"/>
            <a:ext cx="7963749" cy="13849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月新能源乘用车新车销量达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44.2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万台，同比增长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58%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月份单月同比增长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，新车的增速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两个月下降，体现了新能源汽车在政策退出明朗后的走势。</a:t>
            </a:r>
            <a:endParaRPr lang="en-US" altLang="zh-CN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，对比看到，相比前三个月，增长开始回升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800"/>
              </a:lnSpc>
            </a:pPr>
            <a:r>
              <a:rPr lang="zh-CN" altLang="en-US" sz="11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100" i="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新能源二手车监测样本选取自部分二手车交易数据</a:t>
            </a:r>
            <a:endParaRPr lang="en-US" altLang="zh-CN" sz="11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ts val="1800"/>
              </a:lnSpc>
            </a:pP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2.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新能源新车、二手车同比增长率计算方式：（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年新能源二手车销量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-2018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年同期的值）</a:t>
            </a:r>
            <a:r>
              <a:rPr lang="en-US" altLang="zh-CN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÷2018</a:t>
            </a:r>
            <a:r>
              <a:rPr lang="zh-CN" altLang="en-US" sz="1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年同期的值</a:t>
            </a:r>
            <a:endParaRPr lang="en-US" altLang="zh-CN" sz="1100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92486" y="2883058"/>
            <a:ext cx="25996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年新能源二手车同比增长率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98324" y="2883058"/>
            <a:ext cx="22108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新能源新车同比增长率</a:t>
            </a:r>
          </a:p>
        </p:txBody>
      </p:sp>
      <p:graphicFrame>
        <p:nvGraphicFramePr>
          <p:cNvPr id="8" name="图表 7"/>
          <p:cNvGraphicFramePr>
            <a:graphicFrameLocks/>
          </p:cNvGraphicFramePr>
          <p:nvPr/>
        </p:nvGraphicFramePr>
        <p:xfrm>
          <a:off x="1178560" y="3291274"/>
          <a:ext cx="6357865" cy="2696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月新能源二手车车型分析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90453" y="1185034"/>
            <a:ext cx="7773064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月全国新能源二手车交易车型分析中，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67.87%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；其次是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级车型，占比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17.02%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。各车型占比情况小微车型依然占绝对主力，其中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级车型以下车型占比进一步提升。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占比开始提升至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，新能源货车占比收缩较大，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车型占比变化不大。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新能源二手车主要销售车型越来越集中于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以下车型趋势。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3848" y="5608201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月新能源二手车交易车型分布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50200" y="560044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月新能源二手车交易车型分布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641348" y="2577940"/>
          <a:ext cx="3964121" cy="2844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/>
          <p:cNvGraphicFramePr>
            <a:graphicFrameLocks/>
          </p:cNvGraphicFramePr>
          <p:nvPr/>
        </p:nvGraphicFramePr>
        <p:xfrm>
          <a:off x="4576985" y="2594026"/>
          <a:ext cx="4044950" cy="29028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764960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/>
          <p:nvPr/>
        </p:nvSpPr>
        <p:spPr>
          <a:xfrm>
            <a:off x="752958" y="1263139"/>
            <a:ext cx="7532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月，新能源二手车价格区间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万元内的环比下降，在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万元内的车辆市场超过一半，占有量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50.29%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万以上的车型总体收缩较大，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万降至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万降至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9.14%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从价格占比看，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万以下的价格是新能源二手车的主要销售区间。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02497" y="552397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月价格分布占比图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月新能源二手车价格分析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/>
        </p:nvGraphicFramePr>
        <p:xfrm>
          <a:off x="331594" y="2536601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616869" y="5517068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月价格分布占比图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498473" y="2551041"/>
          <a:ext cx="4187826" cy="308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图表 11"/>
          <p:cNvGraphicFramePr>
            <a:graphicFrameLocks/>
          </p:cNvGraphicFramePr>
          <p:nvPr/>
        </p:nvGraphicFramePr>
        <p:xfrm>
          <a:off x="4386517" y="2647202"/>
          <a:ext cx="4074294" cy="3000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757762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0803" y="1392839"/>
            <a:ext cx="7695133" cy="923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月全国新能源二手车交易量情况区域分布：华东区占比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再次扩大，超过半数占比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58.03%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，同时增长的市场还有西南，占比上升至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19.67%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，华南上升至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5.11%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，西北市场略有上升；其他市场均有下滑，华北市场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持续两个月下滑，</a:t>
            </a:r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占比掉至</a:t>
            </a:r>
            <a:r>
              <a:rPr lang="en-US" altLang="zh-CN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8.44%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，东北、华中原本占比较小，占比下降。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21328" y="5508680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月七大区域交易量占比图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月新能源二手车区域分析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09531" y="5508680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月七大区域交易量占比图</a:t>
            </a:r>
          </a:p>
        </p:txBody>
      </p:sp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184520" y="2435096"/>
          <a:ext cx="5538479" cy="3053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图表 9"/>
          <p:cNvGraphicFramePr>
            <a:graphicFrameLocks/>
          </p:cNvGraphicFramePr>
          <p:nvPr/>
        </p:nvGraphicFramePr>
        <p:xfrm>
          <a:off x="4369682" y="2423724"/>
          <a:ext cx="4017004" cy="3065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338944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926088" y="1253561"/>
            <a:ext cx="7296485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新能源二手车交易交易车辆使用年限绝大多数集中在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年以下。</a:t>
            </a:r>
            <a:endParaRPr lang="en-US" altLang="zh-CN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月全国新能源二手车使用年限分析：使用年限在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年以下的占比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83.62%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，环比持续提升，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2-4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年占比下降至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13.57%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，新能源二手车使用年限在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年以上的交易量占比合计缩小至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以下。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与传统二手车使用年限相比，新能源二手车的使用年限更短，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年以内的新能源车保有量是市场主流。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8097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月交易车辆使用年限分析</a:t>
            </a:r>
          </a:p>
        </p:txBody>
      </p:sp>
      <p:sp>
        <p:nvSpPr>
          <p:cNvPr id="7" name="文本框 1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月新能源二手车使用年限分析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50314" y="5764552"/>
            <a:ext cx="22942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月交易车辆使用年限分析</a:t>
            </a:r>
          </a:p>
        </p:txBody>
      </p:sp>
      <p:graphicFrame>
        <p:nvGraphicFramePr>
          <p:cNvPr id="10" name="图表 9"/>
          <p:cNvGraphicFramePr>
            <a:graphicFrameLocks/>
          </p:cNvGraphicFramePr>
          <p:nvPr/>
        </p:nvGraphicFramePr>
        <p:xfrm>
          <a:off x="0" y="2742260"/>
          <a:ext cx="5200950" cy="3153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/>
          <p:cNvGraphicFramePr>
            <a:graphicFrameLocks/>
          </p:cNvGraphicFramePr>
          <p:nvPr/>
        </p:nvGraphicFramePr>
        <p:xfrm>
          <a:off x="3811903" y="2781062"/>
          <a:ext cx="4933744" cy="3114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00307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38499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116.11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3.29%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64.19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6.44%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10.46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5.91%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8.07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，交叉型乘用车共交易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2.83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2.11%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商用车情况：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12.77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万辆，环比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3.31%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12.01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万辆，环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9.09%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0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3863703"/>
              </p:ext>
            </p:extLst>
          </p:nvPr>
        </p:nvGraphicFramePr>
        <p:xfrm>
          <a:off x="881019" y="2765305"/>
          <a:ext cx="7381461" cy="3870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第一部分：</a:t>
              </a:r>
              <a:r>
                <a:rPr lang="en-US" altLang="zh-CN" sz="22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第二部分：</a:t>
              </a:r>
              <a:r>
                <a:rPr kumimoji="0" lang="en-US" altLang="zh-CN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1-5</a:t>
              </a: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561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一、“行”认证检测、认证量分析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15718" y="1941796"/>
          <a:ext cx="7612380" cy="4222246"/>
        </p:xfrm>
        <a:graphic>
          <a:graphicData uri="http://schemas.openxmlformats.org/drawingml/2006/table">
            <a:tbl>
              <a:tblPr/>
              <a:tblGrid>
                <a:gridCol w="2322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34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　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初检量（台）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检测量（台）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认证量（台）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月第一周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3657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月第二周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月第三周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4742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月第四周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5488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总计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14783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4541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月第一周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1564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月第二周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4629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1360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月第三周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3994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23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月第四周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4502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r>
                        <a:rPr lang="zh-CN" alt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月第五周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196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3605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0248933"/>
                  </a:ext>
                </a:extLst>
              </a:tr>
              <a:tr h="35090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总计</a:t>
                      </a:r>
                    </a:p>
                  </a:txBody>
                  <a:tcPr marL="12700" marR="12700" marT="1270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18294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5099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715718" y="1284019"/>
            <a:ext cx="7941162" cy="418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Microsoft YaHei" charset="-122"/>
                <a:ea typeface="Microsoft YaHei" charset="-122"/>
                <a:cs typeface="Microsoft YaHei" charset="-122"/>
              </a:rPr>
              <a:t>五月份相比四月份有明显增长，除第一周受五一假期影响外，其余几周均高于历史数据。</a:t>
            </a:r>
            <a:endParaRPr lang="en-US" altLang="zh-CN" sz="1600" dirty="0"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30916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二、“行”认证检测量品牌分布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16313668-62B6-BB45-B2A3-DB44287D940C}"/>
              </a:ext>
            </a:extLst>
          </p:cNvPr>
          <p:cNvGraphicFramePr>
            <a:graphicFrameLocks noGrp="1"/>
          </p:cNvGraphicFramePr>
          <p:nvPr/>
        </p:nvGraphicFramePr>
        <p:xfrm>
          <a:off x="6617821" y="2140366"/>
          <a:ext cx="2120900" cy="326763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00791">
                  <a:extLst>
                    <a:ext uri="{9D8B030D-6E8A-4147-A177-3AD203B41FA5}">
                      <a16:colId xmlns:a16="http://schemas.microsoft.com/office/drawing/2014/main" val="156963751"/>
                    </a:ext>
                  </a:extLst>
                </a:gridCol>
                <a:gridCol w="1020109">
                  <a:extLst>
                    <a:ext uri="{9D8B030D-6E8A-4147-A177-3AD203B41FA5}">
                      <a16:colId xmlns:a16="http://schemas.microsoft.com/office/drawing/2014/main" val="4291747593"/>
                    </a:ext>
                  </a:extLst>
                </a:gridCol>
              </a:tblGrid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品牌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本月占比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53801470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大众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23.6%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6305716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奥迪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14.2%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5050249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宝马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10.3%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2089085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奔驰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6.1%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51519275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丰田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6.2%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06600665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本田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4.5%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6332465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别克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4.8%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35048533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日产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5.7%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5478171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现代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7.6%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67168630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福特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3.3%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18479532"/>
                  </a:ext>
                </a:extLst>
              </a:tr>
              <a:tr h="2723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其他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DengXian" panose="02010600030101010101" pitchFamily="2" charset="-122"/>
                        <a:ea typeface="DengXian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DengXian" panose="02010600030101010101" pitchFamily="2" charset="-122"/>
                          <a:ea typeface="DengXian" panose="02010600030101010101" pitchFamily="2" charset="-122"/>
                        </a:rPr>
                        <a:t>13.7%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26980626"/>
                  </a:ext>
                </a:extLst>
              </a:tr>
            </a:tbl>
          </a:graphicData>
        </a:graphic>
      </p:graphicFrame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D8EB2B96-66C6-F64F-AA0C-3D21A3A745FD}"/>
              </a:ext>
            </a:extLst>
          </p:cNvPr>
          <p:cNvGraphicFramePr>
            <a:graphicFrameLocks/>
          </p:cNvGraphicFramePr>
          <p:nvPr/>
        </p:nvGraphicFramePr>
        <p:xfrm>
          <a:off x="439358" y="1315592"/>
          <a:ext cx="5544583" cy="4917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71308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三、“行”认证检测量价格区间分布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FB78FDA-F7CA-A948-92AF-F9ABDB02220D}"/>
              </a:ext>
            </a:extLst>
          </p:cNvPr>
          <p:cNvGraphicFramePr>
            <a:graphicFrameLocks/>
          </p:cNvGraphicFramePr>
          <p:nvPr/>
        </p:nvGraphicFramePr>
        <p:xfrm>
          <a:off x="863226" y="1506072"/>
          <a:ext cx="7404100" cy="4168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441682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228599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四、“行”认证检测量车龄分布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D88B0DD9-E9ED-6D45-B618-0E37D98FE2FD}"/>
              </a:ext>
            </a:extLst>
          </p:cNvPr>
          <p:cNvGraphicFramePr>
            <a:graphicFrameLocks/>
          </p:cNvGraphicFramePr>
          <p:nvPr/>
        </p:nvGraphicFramePr>
        <p:xfrm>
          <a:off x="937171" y="1720476"/>
          <a:ext cx="7498255" cy="4128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811275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D26A6B5-C15C-4738-B046-163E762BD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C13224DD-7ED9-465E-9D2A-14641C6AD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817" y="1183477"/>
            <a:ext cx="8560300" cy="415496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月份月度同比出现首次回落，下降</a:t>
            </a:r>
            <a:r>
              <a:rPr lang="en-US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3.49%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aphicFrame>
        <p:nvGraphicFramePr>
          <p:cNvPr id="7" name="内容占位符 5">
            <a:extLst>
              <a:ext uri="{FF2B5EF4-FFF2-40B4-BE49-F238E27FC236}">
                <a16:creationId xmlns:a16="http://schemas.microsoft.com/office/drawing/2014/main" id="{00000000-0008-0000-0000-0000070000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879219"/>
              </p:ext>
            </p:extLst>
          </p:nvPr>
        </p:nvGraphicFramePr>
        <p:xfrm>
          <a:off x="434008" y="2170982"/>
          <a:ext cx="8275984" cy="3723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247882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月交易</a:t>
            </a:r>
            <a:r>
              <a:rPr lang="en-US" altLang="zh-CN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省市排名</a:t>
            </a: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C6EFE436-8765-489E-8955-F46A88F556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168459"/>
              </p:ext>
            </p:extLst>
          </p:nvPr>
        </p:nvGraphicFramePr>
        <p:xfrm>
          <a:off x="992267" y="1613600"/>
          <a:ext cx="7443073" cy="432999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27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70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95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7449"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排名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省 市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交易量（万辆）</a:t>
                      </a: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月度同比增长率</a:t>
                      </a: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(</a:t>
                      </a:r>
                      <a:r>
                        <a:rPr 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%)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51435" marR="51435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广东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12.35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-19.95%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2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10.66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-7.41%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3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9.04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0.57%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4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8.98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12.58%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5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山东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8.44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4.07%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6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河南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7.18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-17.05%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7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河北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6.04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-5.35%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8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5.66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-3.49%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9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4.94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8.97%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3255"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Microsoft YaHei" charset="-122"/>
                        </a:rPr>
                        <a:t>10</a:t>
                      </a:r>
                      <a:endParaRPr lang="zh-CN" altLang="en-US" sz="1400" b="1" kern="100" dirty="0">
                        <a:solidFill>
                          <a:schemeClr val="tx1"/>
                        </a:solidFill>
                        <a:effectLst/>
                        <a:latin typeface="Microsoft YaHei" charset="-122"/>
                        <a:ea typeface="Microsoft YaHei" charset="-122"/>
                        <a:cs typeface="Microsoft YaHei" charset="-122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3.91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kern="100" dirty="0">
                          <a:solidFill>
                            <a:schemeClr val="tx1"/>
                          </a:solidFill>
                          <a:effectLst/>
                          <a:latin typeface="Microsoft YaHei" charset="-122"/>
                          <a:ea typeface="Microsoft YaHei" charset="-122"/>
                          <a:cs typeface="+mn-cs"/>
                        </a:rPr>
                        <a:t>-7.51%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3644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5A622F-1BB2-480E-BE65-A034999E1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四、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</a:rPr>
              <a:t>2019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年</a:t>
            </a:r>
            <a:r>
              <a:rPr lang="en-US" altLang="zh-CN" sz="2000" b="1" dirty="0">
                <a:solidFill>
                  <a:schemeClr val="tx1"/>
                </a:solidFill>
              </a:rPr>
              <a:t>5</a:t>
            </a:r>
            <a:r>
              <a:rPr lang="zh-CN" altLang="en-US" sz="2000" b="1" dirty="0">
                <a:solidFill>
                  <a:schemeClr val="tx1"/>
                </a:solidFill>
              </a:rPr>
              <a:t>月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</a:rPr>
              <a:t>二手车交易车辆使用年限分析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  <a:latin typeface="Calibri" panose="020F0502020204030204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C9CCF-84F3-437A-95B4-8040A179F9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19690"/>
            <a:ext cx="8229600" cy="768085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5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月，二手车使用年限在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3-6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年的交易量最多，占比为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43.99%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1.06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使用年限在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3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25.16%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，环比增加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1.19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车龄在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7-10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年内占比为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20.14%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</a:t>
            </a:r>
            <a:r>
              <a:rPr lang="zh-CN" altLang="en-US" sz="1400" dirty="0">
                <a:solidFill>
                  <a:schemeClr val="tx1"/>
                </a:solidFill>
              </a:rPr>
              <a:t>增加</a:t>
            </a:r>
            <a:r>
              <a:rPr lang="en-US" altLang="zh-CN" sz="1400" dirty="0">
                <a:solidFill>
                  <a:schemeClr val="tx1"/>
                </a:solidFill>
              </a:rPr>
              <a:t>0.05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个百分点；</a:t>
            </a:r>
            <a:endParaRPr lang="en-US" altLang="zh-CN" sz="1400" dirty="0">
              <a:solidFill>
                <a:schemeClr val="tx1"/>
              </a:solidFill>
              <a:cs typeface="+mn-cs"/>
            </a:endParaRPr>
          </a:p>
          <a:p>
            <a:pPr marL="285750" indent="-285750">
              <a:lnSpc>
                <a:spcPct val="10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车龄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10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年以上为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10.72%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，环比下降</a:t>
            </a:r>
            <a:r>
              <a:rPr lang="en-US" altLang="zh-CN" sz="1400" dirty="0">
                <a:solidFill>
                  <a:schemeClr val="tx1"/>
                </a:solidFill>
                <a:cs typeface="+mn-cs"/>
              </a:rPr>
              <a:t>0.17</a:t>
            </a:r>
            <a:r>
              <a:rPr lang="zh-CN" altLang="en-US" sz="1400" dirty="0">
                <a:solidFill>
                  <a:schemeClr val="tx1"/>
                </a:solidFill>
                <a:cs typeface="+mn-cs"/>
              </a:rPr>
              <a:t>个百分点。</a:t>
            </a:r>
          </a:p>
          <a:p>
            <a:endParaRPr lang="zh-CN" altLang="en-US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506767"/>
              </p:ext>
            </p:extLst>
          </p:nvPr>
        </p:nvGraphicFramePr>
        <p:xfrm>
          <a:off x="4760533" y="2883870"/>
          <a:ext cx="3926267" cy="33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000-000010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313446"/>
              </p:ext>
            </p:extLst>
          </p:nvPr>
        </p:nvGraphicFramePr>
        <p:xfrm>
          <a:off x="834266" y="2883870"/>
          <a:ext cx="3926267" cy="33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5818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8519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月，二手车交易价格区间在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万元以下的车辆市场占比最大，为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33.66%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2.66%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，环比上升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月份，除了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万、和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万价格区间的二手车交易量环比下降外，其他价格区间交易量环比均有上升。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642713" y="4447600"/>
            <a:ext cx="1095759" cy="62000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5 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5341503" y="4447600"/>
            <a:ext cx="1696994" cy="72192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2000" dirty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4 </a:t>
            </a:r>
            <a:r>
              <a:rPr lang="zh-CN" altLang="en-US" sz="2000" dirty="0">
                <a:solidFill>
                  <a:srgbClr val="5B9BD5"/>
                </a:solidFill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5218081"/>
              </p:ext>
            </p:extLst>
          </p:nvPr>
        </p:nvGraphicFramePr>
        <p:xfrm>
          <a:off x="3729811" y="2596951"/>
          <a:ext cx="4920378" cy="3701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00000000-0008-0000-0100-000007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4365593"/>
              </p:ext>
            </p:extLst>
          </p:nvPr>
        </p:nvGraphicFramePr>
        <p:xfrm>
          <a:off x="44931" y="2653256"/>
          <a:ext cx="4291321" cy="3588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20049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599" y="424070"/>
            <a:ext cx="6397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月二手乘用车交易价格区域分布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601" y="1050546"/>
            <a:ext cx="84173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月，二手乘用车交易均价前五名的省份是，北京、浙江、上海、辽宁、江苏。其中北京市交易均价最高，为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10.83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二手乘用车交易均价最低的五个省份是，宁夏、湖南、新疆、四川、云南。其中云南的均价最低，为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DC6A9D5-15EC-44AE-96A3-9607B7D60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86937"/>
              </p:ext>
            </p:extLst>
          </p:nvPr>
        </p:nvGraphicFramePr>
        <p:xfrm>
          <a:off x="291601" y="2715611"/>
          <a:ext cx="4002104" cy="3489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267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79837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0824"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10.83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10.50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上海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9.55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9.45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181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江苏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9.35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06118D5-3137-41EC-AE25-73BAE2268B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517541"/>
              </p:ext>
            </p:extLst>
          </p:nvPr>
        </p:nvGraphicFramePr>
        <p:xfrm>
          <a:off x="4903252" y="2715610"/>
          <a:ext cx="4028766" cy="3523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742">
                  <a:extLst>
                    <a:ext uri="{9D8B030D-6E8A-4147-A177-3AD203B41FA5}">
                      <a16:colId xmlns:a16="http://schemas.microsoft.com/office/drawing/2014/main" val="2332193702"/>
                    </a:ext>
                  </a:extLst>
                </a:gridCol>
                <a:gridCol w="2597024">
                  <a:extLst>
                    <a:ext uri="{9D8B030D-6E8A-4147-A177-3AD203B41FA5}">
                      <a16:colId xmlns:a16="http://schemas.microsoft.com/office/drawing/2014/main" val="2650894153"/>
                    </a:ext>
                  </a:extLst>
                </a:gridCol>
              </a:tblGrid>
              <a:tr h="889298"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省份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endParaRPr lang="zh-CN" altLang="en-US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400" b="1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平均价格（万元）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7324722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宁夏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5.13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79303231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3.69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89337449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新疆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3.53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27968883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3.43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91838428"/>
                  </a:ext>
                </a:extLst>
              </a:tr>
              <a:tr h="526830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2.23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73068326"/>
                  </a:ext>
                </a:extLst>
              </a:tr>
            </a:tbl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889BEC28-BF77-4277-BDBF-CE61C5D5B3DE}"/>
              </a:ext>
            </a:extLst>
          </p:cNvPr>
          <p:cNvSpPr txBox="1"/>
          <p:nvPr/>
        </p:nvSpPr>
        <p:spPr>
          <a:xfrm>
            <a:off x="1046922" y="2359170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交易均价最高</a:t>
            </a:r>
            <a:r>
              <a:rPr lang="en-US" altLang="zh-CN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A84896-4F0B-4910-8979-9ECD0AC74021}"/>
              </a:ext>
            </a:extLst>
          </p:cNvPr>
          <p:cNvSpPr txBox="1"/>
          <p:nvPr/>
        </p:nvSpPr>
        <p:spPr>
          <a:xfrm>
            <a:off x="5685966" y="2377056"/>
            <a:ext cx="19652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交易均价最低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222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25205" y="171900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817" y="178540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055685" y="345282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351922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00821" y="2594006"/>
            <a:ext cx="4810125" cy="482600"/>
            <a:chOff x="2305050" y="2692400"/>
            <a:chExt cx="4324350" cy="482600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1-5</a:t>
              </a:r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433" y="2660409"/>
            <a:ext cx="317500" cy="317500"/>
          </a:xfrm>
          <a:prstGeom prst="rect">
            <a:avLst/>
          </a:prstGeom>
        </p:spPr>
      </p:pic>
      <p:grpSp>
        <p:nvGrpSpPr>
          <p:cNvPr id="18" name="组合 27"/>
          <p:cNvGrpSpPr/>
          <p:nvPr/>
        </p:nvGrpSpPr>
        <p:grpSpPr>
          <a:xfrm>
            <a:off x="2055685" y="4226309"/>
            <a:ext cx="4810125" cy="482600"/>
            <a:chOff x="2305050" y="2692400"/>
            <a:chExt cx="4324350" cy="482600"/>
          </a:xfrm>
        </p:grpSpPr>
        <p:sp>
          <p:nvSpPr>
            <p:cNvPr id="19" name="矩形 1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第四部分：新能源二手车分析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4292712"/>
            <a:ext cx="317500" cy="317500"/>
          </a:xfrm>
          <a:prstGeom prst="rect">
            <a:avLst/>
          </a:prstGeom>
        </p:spPr>
      </p:pic>
      <p:grpSp>
        <p:nvGrpSpPr>
          <p:cNvPr id="34" name="组合 27"/>
          <p:cNvGrpSpPr/>
          <p:nvPr/>
        </p:nvGrpSpPr>
        <p:grpSpPr>
          <a:xfrm>
            <a:off x="2055685" y="5100761"/>
            <a:ext cx="4810125" cy="482600"/>
            <a:chOff x="2305050" y="2692400"/>
            <a:chExt cx="4324350" cy="482600"/>
          </a:xfrm>
        </p:grpSpPr>
        <p:sp>
          <p:nvSpPr>
            <p:cNvPr id="35" name="矩形 34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第五部分：”行“认证分析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297" y="5167164"/>
            <a:ext cx="3175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23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26280</TotalTime>
  <Words>2653</Words>
  <Application>Microsoft Office PowerPoint</Application>
  <PresentationFormat>全屏显示(4:3)</PresentationFormat>
  <Paragraphs>381</Paragraphs>
  <Slides>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8" baseType="lpstr">
      <vt:lpstr>DengXian</vt:lpstr>
      <vt:lpstr>DengXian</vt:lpstr>
      <vt:lpstr>黑体</vt:lpstr>
      <vt:lpstr>华文行楷</vt:lpstr>
      <vt:lpstr>华文新魏</vt:lpstr>
      <vt:lpstr>Microsoft YaHei</vt:lpstr>
      <vt:lpstr>Microsoft YaHei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四、2019年5月二手车交易车辆使用年限分析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四、二手车各级别轿车销量分析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一、限迁解禁跨区域流通逐渐通畅</vt:lpstr>
      <vt:lpstr>二、2018、2019年外迁情况对比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sumojie</cp:lastModifiedBy>
  <cp:revision>2579</cp:revision>
  <dcterms:created xsi:type="dcterms:W3CDTF">2016-02-18T09:25:00Z</dcterms:created>
  <dcterms:modified xsi:type="dcterms:W3CDTF">2019-07-01T02:48:20Z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