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9" r:id="rId1"/>
  </p:sldMasterIdLst>
  <p:notesMasterIdLst>
    <p:notesMasterId r:id="rId10"/>
  </p:notesMasterIdLst>
  <p:handoutMasterIdLst>
    <p:handoutMasterId r:id="rId11"/>
  </p:handoutMasterIdLst>
  <p:sldIdLst>
    <p:sldId id="256" r:id="rId2"/>
    <p:sldId id="334" r:id="rId3"/>
    <p:sldId id="330" r:id="rId4"/>
    <p:sldId id="331" r:id="rId5"/>
    <p:sldId id="306" r:id="rId6"/>
    <p:sldId id="297" r:id="rId7"/>
    <p:sldId id="317" r:id="rId8"/>
    <p:sldId id="267" r:id="rId9"/>
  </p:sldIdLst>
  <p:sldSz cx="9144000" cy="6858000" type="screen4x3"/>
  <p:notesSz cx="6797675" cy="987266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9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87" autoAdjust="0"/>
    <p:restoredTop sz="94595" autoAdjust="0"/>
  </p:normalViewPr>
  <p:slideViewPr>
    <p:cSldViewPr>
      <p:cViewPr varScale="1">
        <p:scale>
          <a:sx n="84" d="100"/>
          <a:sy n="84" d="100"/>
        </p:scale>
        <p:origin x="66" y="3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542" y="-108"/>
      </p:cViewPr>
      <p:guideLst>
        <p:guide orient="horz" pos="3109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8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fld id="{E66DBB69-B731-49A1-986D-328AED60B40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47852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34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29C3EC6-B657-44E5-98A7-29E321C074C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07886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E56E3-6AF0-48FC-BC27-75612B22C13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09A1E-48E3-4996-B840-E251923392E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875AF-9F7A-4F1C-934C-D119044FE02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4290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742489-9FF3-4CA9-96DE-4EDB5555126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1FA3B-F71C-4996-930F-95046E10E1B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08D1F-62C3-4E60-8C37-D399D1BCB38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BC4C1-D66A-478E-B873-D6CC1EF78A3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BAAB-C4D4-4398-9368-7F08F393430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33FE0-D4BC-489E-8591-FFB0EFAA0EF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418C4-7AB9-4DA8-A3EA-B7093B94318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83965-FB08-45B8-B971-F2B8353E77A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DDB06-0AB5-43E5-92D4-91C04630E7D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53A82-4581-4DF8-A66D-C48856731B5B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7" name="Rectangle 17"/>
          <p:cNvSpPr>
            <a:spLocks noChangeArrowheads="1"/>
          </p:cNvSpPr>
          <p:nvPr userDrawn="1"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defRPr/>
            </a:pP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0" r:id="rId1"/>
    <p:sldLayoutId id="2147484041" r:id="rId2"/>
    <p:sldLayoutId id="2147484042" r:id="rId3"/>
    <p:sldLayoutId id="2147484043" r:id="rId4"/>
    <p:sldLayoutId id="2147484044" r:id="rId5"/>
    <p:sldLayoutId id="2147484045" r:id="rId6"/>
    <p:sldLayoutId id="2147484046" r:id="rId7"/>
    <p:sldLayoutId id="2147484047" r:id="rId8"/>
    <p:sldLayoutId id="2147484048" r:id="rId9"/>
    <p:sldLayoutId id="2147484049" r:id="rId10"/>
    <p:sldLayoutId id="2147484050" r:id="rId11"/>
    <p:sldLayoutId id="2147484051" r:id="rId12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848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857232"/>
            <a:ext cx="6834310" cy="97633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2019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7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上海各车型上牌量同比情况</a:t>
            </a:r>
          </a:p>
        </p:txBody>
      </p:sp>
      <p:graphicFrame>
        <p:nvGraphicFramePr>
          <p:cNvPr id="238342" name="Group 4870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4057326844"/>
              </p:ext>
            </p:extLst>
          </p:nvPr>
        </p:nvGraphicFramePr>
        <p:xfrm>
          <a:off x="827584" y="1988840"/>
          <a:ext cx="7281345" cy="4092862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491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7222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1-7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1-7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52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进口小客车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（含轿车）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6472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-0.99%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30.17%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39184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7.75%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国产轿车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16166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-28.72%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-5.67%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111450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0.09%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652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小型客车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（除轿车）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22077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-16.67%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39.52%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125250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6.78%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大型客车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596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85.67%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167.26%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2325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-32.22%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小型货车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616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-0.65%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-12.25%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5969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-21.42%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大型货车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1095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13.24%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-40.68%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7479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-38.73%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197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47022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-18.39%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15.52%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291657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1.18%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614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14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84BF272-735A-4879-82F5-F45F4EFB2653}" type="slidenum">
              <a:rPr lang="en-US" altLang="zh-CN"/>
              <a:pPr/>
              <a:t>2</a:t>
            </a:fld>
            <a:endParaRPr lang="en-US" altLang="zh-CN" dirty="0"/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78585"/>
            <a:ext cx="2895600" cy="44289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1076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5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200050  </a:t>
            </a:r>
          </a:p>
          <a:p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/>
              <a:t>62120878</a:t>
            </a:r>
            <a:r>
              <a:rPr lang="en-US" altLang="zh-CN" sz="1000" dirty="0" smtClean="0">
                <a:ea typeface="宋体" pitchFamily="2" charset="-122"/>
              </a:rPr>
              <a:t>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52383989</a:t>
            </a:r>
            <a:endParaRPr lang="en-US" altLang="zh-CN" sz="1000" dirty="0" smtClean="0"/>
          </a:p>
        </p:txBody>
      </p:sp>
      <p:sp>
        <p:nvSpPr>
          <p:cNvPr id="6150" name="Rectangle 1028"/>
          <p:cNvSpPr>
            <a:spLocks noChangeArrowheads="1"/>
          </p:cNvSpPr>
          <p:nvPr/>
        </p:nvSpPr>
        <p:spPr bwMode="auto">
          <a:xfrm>
            <a:off x="2584450" y="4810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1" name="Rectangle 1035"/>
          <p:cNvSpPr>
            <a:spLocks noChangeArrowheads="1"/>
          </p:cNvSpPr>
          <p:nvPr/>
        </p:nvSpPr>
        <p:spPr bwMode="auto">
          <a:xfrm>
            <a:off x="2584450" y="1019175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2" name="Rectangle 1042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3" name="Rectangle 1049"/>
          <p:cNvSpPr>
            <a:spLocks noChangeArrowheads="1"/>
          </p:cNvSpPr>
          <p:nvPr/>
        </p:nvSpPr>
        <p:spPr bwMode="auto">
          <a:xfrm>
            <a:off x="2584450" y="8366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4" name="Rectangle 1056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5" name="Rectangle 1063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6" name="Rectangle 1070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7" name="Rectangle 1077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-32" y="1006464"/>
            <a:ext cx="8001000" cy="779462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近几年上海车辆月度上牌数累计情况</a:t>
            </a:r>
          </a:p>
        </p:txBody>
      </p:sp>
      <p:sp>
        <p:nvSpPr>
          <p:cNvPr id="7170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7172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37312"/>
            <a:ext cx="2895600" cy="4841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 smtClean="0"/>
              <a:t>号</a:t>
            </a:r>
            <a:r>
              <a:rPr lang="en-US" altLang="zh-CN" sz="1000" dirty="0" smtClean="0"/>
              <a:t>5</a:t>
            </a:r>
            <a:r>
              <a:rPr lang="zh-CN" altLang="en-US" sz="1000" dirty="0" smtClean="0"/>
              <a:t>号</a:t>
            </a:r>
            <a:r>
              <a:rPr lang="zh-CN" altLang="en-US" sz="1000" dirty="0"/>
              <a:t>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 smtClean="0"/>
              <a:t>62120878 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  <p:sp>
        <p:nvSpPr>
          <p:cNvPr id="7171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93C078-7EA0-40C3-A6B3-D4408DA7A2EA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5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6" name="Rectangle 13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7" name="Rectangle 15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8" name="Rectangle 17"/>
          <p:cNvSpPr>
            <a:spLocks noChangeArrowheads="1"/>
          </p:cNvSpPr>
          <p:nvPr/>
        </p:nvSpPr>
        <p:spPr bwMode="auto">
          <a:xfrm>
            <a:off x="0" y="1776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9" name="Rectangle 1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0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1" name="Rectangle 23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2" name="Rectangle 25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3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4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5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6" name="Rectangle 3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7" name="Rectangle 3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8" name="Rectangle 3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9" name="Rectangle 3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0" name="Rectangle 4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1" name="Rectangle 19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2" name="Rectangle 20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3" name="Rectangle 20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4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9" name="Rectangle 33"/>
          <p:cNvSpPr>
            <a:spLocks noChangeArrowheads="1"/>
          </p:cNvSpPr>
          <p:nvPr/>
        </p:nvSpPr>
        <p:spPr bwMode="auto">
          <a:xfrm>
            <a:off x="762000" y="1965325"/>
            <a:ext cx="109045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200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01" name="Rectangle 36"/>
          <p:cNvSpPr>
            <a:spLocks noChangeArrowheads="1"/>
          </p:cNvSpPr>
          <p:nvPr/>
        </p:nvSpPr>
        <p:spPr bwMode="auto">
          <a:xfrm>
            <a:off x="790575" y="2297113"/>
            <a:ext cx="80883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635" y="1941021"/>
            <a:ext cx="7521635" cy="42819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>
          <a:xfrm>
            <a:off x="57176" y="85724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近几年上海车辆月度上牌数量情况</a:t>
            </a:r>
          </a:p>
        </p:txBody>
      </p:sp>
      <p:sp>
        <p:nvSpPr>
          <p:cNvPr id="8194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196" name="页脚占位符 5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 smtClean="0"/>
              <a:t>号</a:t>
            </a:r>
            <a:r>
              <a:rPr lang="en-US" altLang="zh-CN" sz="1000" dirty="0" smtClean="0"/>
              <a:t>5</a:t>
            </a:r>
            <a:r>
              <a:rPr lang="zh-CN" altLang="en-US" sz="1000" dirty="0" smtClean="0"/>
              <a:t>号</a:t>
            </a:r>
            <a:r>
              <a:rPr lang="zh-CN" altLang="en-US" sz="1000" dirty="0"/>
              <a:t>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 smtClean="0"/>
              <a:t>62120878 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  <p:sp>
        <p:nvSpPr>
          <p:cNvPr id="8195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142AEA4-219D-4603-A3F0-EC76EAB6320E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199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0" name="Rectangle 1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1" name="Rectangle 1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2" name="Rectangle 19"/>
          <p:cNvSpPr>
            <a:spLocks noChangeArrowheads="1"/>
          </p:cNvSpPr>
          <p:nvPr/>
        </p:nvSpPr>
        <p:spPr bwMode="auto">
          <a:xfrm>
            <a:off x="0" y="1757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3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4" name="Rectangle 2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5" name="Rectangle 2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6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7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8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9" name="Rectangle 33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0" name="Rectangle 35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1" name="Rectangle 38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2" name="Rectangle 40"/>
          <p:cNvSpPr>
            <a:spLocks noChangeArrowheads="1"/>
          </p:cNvSpPr>
          <p:nvPr/>
        </p:nvSpPr>
        <p:spPr bwMode="auto">
          <a:xfrm>
            <a:off x="0" y="1976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9" name="Rectangle 29"/>
          <p:cNvSpPr>
            <a:spLocks noChangeArrowheads="1"/>
          </p:cNvSpPr>
          <p:nvPr/>
        </p:nvSpPr>
        <p:spPr bwMode="auto">
          <a:xfrm>
            <a:off x="539750" y="1976438"/>
            <a:ext cx="95123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21" name="Rectangle 32"/>
          <p:cNvSpPr>
            <a:spLocks noChangeArrowheads="1"/>
          </p:cNvSpPr>
          <p:nvPr/>
        </p:nvSpPr>
        <p:spPr bwMode="auto">
          <a:xfrm>
            <a:off x="-1114425" y="2325688"/>
            <a:ext cx="54292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886491"/>
            <a:ext cx="7931224" cy="44476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142900" y="857232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2019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7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上海上牌进口车来源国情况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010364124"/>
              </p:ext>
            </p:extLst>
          </p:nvPr>
        </p:nvGraphicFramePr>
        <p:xfrm>
          <a:off x="755576" y="1916832"/>
          <a:ext cx="7632850" cy="4382636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8251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5006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5006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5006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5006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5006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85580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国别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1-7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1-7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491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德国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2909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-2.71%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17.25%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18951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0.38%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3657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日本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1439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-1.64%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68.70%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8690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12.84%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3657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美国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975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19.34%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11.17%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5534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23.89%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53657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英国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483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-30.80%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33.06%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3068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3.40%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4974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意大利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466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28.02%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230.50%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1594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52.10%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6149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瑞典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-10.99%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-33.88%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1248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4.35%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韩国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2200 %</a:t>
                      </a:r>
                      <a:endParaRPr lang="en-US" altLang="zh-CN" sz="18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283.33%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-34.15%</a:t>
                      </a:r>
                    </a:p>
                  </a:txBody>
                  <a:tcPr marL="9525" marR="9525" marT="9525" marB="0" anchor="ctr" anchorCtr="1"/>
                </a:tc>
              </a:tr>
              <a:tr h="360040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法国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-36.36%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133.33%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12.90%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72499845"/>
                  </a:ext>
                </a:extLst>
              </a:tr>
              <a:tr h="225092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斯洛文尼亚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  <a:endParaRPr lang="en-US" sz="18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  <a:endParaRPr lang="en-US" sz="18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  <a:endParaRPr lang="en-US" sz="18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2509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6472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-0.99%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30.17%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39184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7.75%</a:t>
                      </a:r>
                    </a:p>
                  </a:txBody>
                  <a:tcPr marL="9525" marR="9525" marT="9525" marB="0" anchor="ctr" anchorCtr="1"/>
                </a:tc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347864" y="6356349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 smtClean="0"/>
              <a:t>号</a:t>
            </a:r>
            <a:r>
              <a:rPr lang="en-US" altLang="zh-CN" sz="1000" dirty="0" smtClean="0"/>
              <a:t>5</a:t>
            </a:r>
            <a:r>
              <a:rPr lang="zh-CN" altLang="en-US" sz="1000" dirty="0" smtClean="0"/>
              <a:t>号</a:t>
            </a:r>
            <a:r>
              <a:rPr lang="zh-CN" altLang="en-US" sz="1000" dirty="0"/>
              <a:t>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 smtClean="0"/>
              <a:t>62120878 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3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2019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7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上海国产轿车分类型上牌情况 </a:t>
            </a:r>
          </a:p>
        </p:txBody>
      </p:sp>
      <p:graphicFrame>
        <p:nvGraphicFramePr>
          <p:cNvPr id="239244" name="Group 372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133640552"/>
              </p:ext>
            </p:extLst>
          </p:nvPr>
        </p:nvGraphicFramePr>
        <p:xfrm>
          <a:off x="827582" y="2000237"/>
          <a:ext cx="7062270" cy="3933829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42603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2724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2724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2724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2724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2724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7212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1-7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1-7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豪华型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2782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0.72%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36.71%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15187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1.75%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中高级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5138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-11.14%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11.19%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32912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7.89%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中级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5458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-42.36%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-11.09%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40410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6.97%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普及型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2756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-37.09%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-36.20%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22202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-17.79%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微型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-88.81%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-81.40%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739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-48.57%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16166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-28.72%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-6.48%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111450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0242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0243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8198A21-6D86-4513-B10A-8468C373FDFA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07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 smtClean="0"/>
              <a:t>号</a:t>
            </a:r>
            <a:r>
              <a:rPr lang="en-US" altLang="zh-CN" sz="1000" dirty="0" smtClean="0"/>
              <a:t>5</a:t>
            </a:r>
            <a:r>
              <a:rPr lang="zh-CN" altLang="en-US" sz="1000" dirty="0" smtClean="0"/>
              <a:t>号</a:t>
            </a:r>
            <a:r>
              <a:rPr lang="zh-CN" altLang="en-US" sz="1000" dirty="0"/>
              <a:t>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 smtClean="0"/>
              <a:t>62120878 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2019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7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上海国产小客车分类型上牌情况</a:t>
            </a:r>
          </a:p>
        </p:txBody>
      </p:sp>
      <p:graphicFrame>
        <p:nvGraphicFramePr>
          <p:cNvPr id="240076" name="Group 3532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667944599"/>
              </p:ext>
            </p:extLst>
          </p:nvPr>
        </p:nvGraphicFramePr>
        <p:xfrm>
          <a:off x="755575" y="2000239"/>
          <a:ext cx="7140626" cy="3732215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6099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0612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0612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0612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0612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0612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7527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1-7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1-7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00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MPV</a:t>
                      </a:r>
                      <a:endParaRPr kumimoji="1" lang="en-U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2465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-38.88%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-13.11%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18881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-8.23%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564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SUV</a:t>
                      </a:r>
                      <a:endParaRPr kumimoji="1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19154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-12.85%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54.69%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103009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11.13%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564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一般小客车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458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-5.57%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0.66%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3360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-13.51%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564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22077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-16.67%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40.85%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125250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6.91%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126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126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50B80A3-BBD6-4BFA-A667-16D013B5EF30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072206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 smtClean="0"/>
              <a:t>号</a:t>
            </a:r>
            <a:r>
              <a:rPr lang="en-US" altLang="zh-CN" sz="1000" dirty="0" smtClean="0"/>
              <a:t>5</a:t>
            </a:r>
            <a:r>
              <a:rPr lang="zh-CN" altLang="en-US" sz="1000" dirty="0" smtClean="0"/>
              <a:t>号</a:t>
            </a:r>
            <a:r>
              <a:rPr lang="zh-CN" altLang="en-US" sz="1000" dirty="0"/>
              <a:t>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 smtClean="0"/>
              <a:t>62120878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57414" y="2571744"/>
            <a:ext cx="6400800" cy="1752600"/>
          </a:xfrm>
        </p:spPr>
        <p:txBody>
          <a:bodyPr/>
          <a:lstStyle/>
          <a:p>
            <a:pPr eaLnBrk="1" hangingPunct="1"/>
            <a:r>
              <a:rPr lang="zh-CN" altLang="en-US" sz="8000" b="1" dirty="0" smtClean="0"/>
              <a:t>谢谢！</a:t>
            </a:r>
          </a:p>
        </p:txBody>
      </p:sp>
      <p:sp>
        <p:nvSpPr>
          <p:cNvPr id="13314" name="Rectangle 1034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D6BD66C-F5DE-46B3-B1A5-543C148B923F}" type="slidenum">
              <a:rPr lang="en-US" altLang="zh-CN"/>
              <a:pPr/>
              <a:t>8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5129</TotalTime>
  <Words>466</Words>
  <Application>Microsoft Office PowerPoint</Application>
  <PresentationFormat>全屏显示(4:3)</PresentationFormat>
  <Paragraphs>240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黑体</vt:lpstr>
      <vt:lpstr>宋体</vt:lpstr>
      <vt:lpstr>Arial</vt:lpstr>
      <vt:lpstr>Calibri</vt:lpstr>
      <vt:lpstr>Times New Roman</vt:lpstr>
      <vt:lpstr>Wingdings</vt:lpstr>
      <vt:lpstr>Office 主题</vt:lpstr>
      <vt:lpstr>PowerPoint 演示文稿</vt:lpstr>
      <vt:lpstr>2019年7月上海各车型上牌量同比情况</vt:lpstr>
      <vt:lpstr>近几年上海车辆月度上牌数累计情况</vt:lpstr>
      <vt:lpstr>近几年上海车辆月度上牌数量情况</vt:lpstr>
      <vt:lpstr>2019年7月上海上牌进口车来源国情况 </vt:lpstr>
      <vt:lpstr>2019年7月上海国产轿车分类型上牌情况 </vt:lpstr>
      <vt:lpstr>2019年7月上海国产小客车分类型上牌情况</vt:lpstr>
      <vt:lpstr>PowerPoint 演示文稿</vt:lpstr>
    </vt:vector>
  </TitlesOfParts>
  <Company>SHIC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上海市信息中心汽车产业研究室</dc:title>
  <dc:creator>Rafael</dc:creator>
  <cp:lastModifiedBy>admin</cp:lastModifiedBy>
  <cp:revision>596</cp:revision>
  <dcterms:created xsi:type="dcterms:W3CDTF">2002-12-18T04:51:24Z</dcterms:created>
  <dcterms:modified xsi:type="dcterms:W3CDTF">2019-08-02T06:28:47Z</dcterms:modified>
</cp:coreProperties>
</file>