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theme/themeOverride4.xml" ContentType="application/vnd.openxmlformats-officedocument.themeOverride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3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3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8"/>
  </p:notesMasterIdLst>
  <p:sldIdLst>
    <p:sldId id="256" r:id="rId3"/>
    <p:sldId id="417" r:id="rId4"/>
    <p:sldId id="439" r:id="rId5"/>
    <p:sldId id="451" r:id="rId6"/>
    <p:sldId id="477" r:id="rId7"/>
    <p:sldId id="453" r:id="rId8"/>
    <p:sldId id="454" r:id="rId9"/>
    <p:sldId id="455" r:id="rId10"/>
    <p:sldId id="418" r:id="rId11"/>
    <p:sldId id="456" r:id="rId12"/>
    <p:sldId id="432" r:id="rId13"/>
    <p:sldId id="458" r:id="rId14"/>
    <p:sldId id="484" r:id="rId15"/>
    <p:sldId id="469" r:id="rId16"/>
    <p:sldId id="478" r:id="rId17"/>
    <p:sldId id="462" r:id="rId18"/>
    <p:sldId id="461" r:id="rId19"/>
    <p:sldId id="419" r:id="rId20"/>
    <p:sldId id="463" r:id="rId21"/>
    <p:sldId id="464" r:id="rId22"/>
    <p:sldId id="465" r:id="rId23"/>
    <p:sldId id="483" r:id="rId24"/>
    <p:sldId id="467" r:id="rId25"/>
    <p:sldId id="420" r:id="rId26"/>
    <p:sldId id="485" r:id="rId27"/>
    <p:sldId id="486" r:id="rId28"/>
    <p:sldId id="487" r:id="rId29"/>
    <p:sldId id="488" r:id="rId30"/>
    <p:sldId id="489" r:id="rId31"/>
    <p:sldId id="421" r:id="rId32"/>
    <p:sldId id="409" r:id="rId33"/>
    <p:sldId id="405" r:id="rId34"/>
    <p:sldId id="406" r:id="rId35"/>
    <p:sldId id="408" r:id="rId36"/>
    <p:sldId id="264" r:id="rId37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BDD7EE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1" autoAdjust="0"/>
    <p:restoredTop sz="94270" autoAdjust="0"/>
  </p:normalViewPr>
  <p:slideViewPr>
    <p:cSldViewPr snapToGrid="0" showGuides="1">
      <p:cViewPr varScale="1">
        <p:scale>
          <a:sx n="86" d="100"/>
          <a:sy n="86" d="100"/>
        </p:scale>
        <p:origin x="1421" y="67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2019&#24180;&#24066;&#22330;&#20998;&#26512;\2019%206&#26376;&#24066;&#22330;&#20998;&#26512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7&#26376;\6&#26376;&#26032;&#33021;&#28304;&#20108;&#25163;&#36710;&#25968;&#25454;\2019&#20108;&#25163;&#36710;&#21457;&#23637;&#25253;&#21578;&#20013;&#30340;&#22270;&#34920;&#65288;6&#26376;&#65289;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6&#26376;\6&#26376;&#27719;&#25253;&#25968;&#25454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6&#26376;\6&#26376;&#27719;&#25253;&#25968;&#25454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6&#26376;\6&#26376;&#27719;&#25253;&#25968;&#25454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9075074705"/>
          <c:y val="0.16241053567696448"/>
          <c:w val="0.74605664109042913"/>
          <c:h val="0.692216870476133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0C-44D8-98BA-6A1E39BCDE6C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0C-44D8-98BA-6A1E39BCDE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43617</c:v>
                </c:pt>
                <c:pt idx="1">
                  <c:v>43586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124.44</c:v>
                </c:pt>
                <c:pt idx="1">
                  <c:v>116.11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0C-44D8-98BA-6A1E39BCDE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2019年1-6月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0.10862231683850521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32-482A-AF62-06E2895D4595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2019年1-6月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0.21229248362107811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32-482A-AF62-06E2895D4595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2019年1-6月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32-482A-AF62-06E2895D4595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2019年1-6月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0.43349551463245867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32-482A-AF62-06E2895D4595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2019年1-6月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0.24558968490795802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C32-482A-AF62-06E2895D459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年二手车轿各级别占比</a:t>
            </a:r>
          </a:p>
        </c:rich>
      </c:tx>
      <c:layout>
        <c:manualLayout>
          <c:xMode val="edge"/>
          <c:yMode val="edge"/>
          <c:x val="0.3709416755107131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8796270166901758E-2"/>
          <c:y val="0.11401191446667085"/>
          <c:w val="0.88554207836828736"/>
          <c:h val="0.711269803830585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PPT模板2!$A$34:$A$39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PPT模板2!$B$34:$B$39</c:f>
              <c:numCache>
                <c:formatCode>0.00%</c:formatCode>
                <c:ptCount val="6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  <c:pt idx="5">
                  <c:v>6.8900000000000003E-2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76-4E86-8706-976311CEEFD2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PPT模板2!$A$34:$A$39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PPT模板2!$C$34:$C$39</c:f>
              <c:numCache>
                <c:formatCode>0.00%</c:formatCode>
                <c:ptCount val="6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  <c:pt idx="5">
                  <c:v>0.16339999999999999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76-4E86-8706-976311CEEFD2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PPT模板2!$A$34:$A$39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PPT模板2!$D$34:$D$39</c:f>
              <c:numCache>
                <c:formatCode>0.00%</c:formatCode>
                <c:ptCount val="6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  <c:pt idx="5">
                  <c:v>0.4733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76-4E86-8706-976311CEEFD2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PPT模板2!$A$34:$A$39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PPT模板2!$E$34:$E$39</c:f>
              <c:numCache>
                <c:formatCode>0.00%</c:formatCode>
                <c:ptCount val="6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  <c:pt idx="5">
                  <c:v>0.21759999999999999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76-4E86-8706-976311CEEFD2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PPT模板2!$A$34:$A$39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PPT模板2!$F$34:$F$39</c:f>
              <c:numCache>
                <c:formatCode>0.00%</c:formatCode>
                <c:ptCount val="6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  <c:pt idx="5">
                  <c:v>5.8799999999999998E-2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76-4E86-8706-976311CEEFD2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876-4E86-8706-976311CEEFD2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876-4E86-8706-976311CEEFD2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76-4E86-8706-976311CEEFD2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876-4E86-8706-976311CEEF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PPT模板2!$A$34:$A$39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PPT模板2!$G$34:$G$39</c:f>
              <c:numCache>
                <c:formatCode>0.00%</c:formatCode>
                <c:ptCount val="6"/>
                <c:pt idx="0">
                  <c:v>7.4999999999999997E-3</c:v>
                </c:pt>
                <c:pt idx="1">
                  <c:v>6.8838561970175115E-3</c:v>
                </c:pt>
                <c:pt idx="2">
                  <c:v>8.0000000000000002E-3</c:v>
                </c:pt>
                <c:pt idx="3">
                  <c:v>1.1900000000000001E-2</c:v>
                </c:pt>
                <c:pt idx="4">
                  <c:v>1.54E-2</c:v>
                </c:pt>
                <c:pt idx="5">
                  <c:v>1.7999999999999999E-2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876-4E86-8706-976311CEEFD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87177651389"/>
          <c:y val="0.92993698513032075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62416855332E-2"/>
          <c:y val="0.1369106997516539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95-4F95-B234-FE160C67C383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95-4F95-B234-FE160C67C383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95-4F95-B234-FE160C67C383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95-4F95-B234-FE160C67C383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95-4F95-B234-FE160C67C383}"/>
                </c:ext>
              </c:extLst>
            </c:dLbl>
            <c:dLbl>
              <c:idx val="5"/>
              <c:layout>
                <c:manualLayout>
                  <c:x val="3.3940693582082092E-3"/>
                  <c:y val="9.939061293486654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C95-4F95-B234-FE160C67C3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PPT模板2!$A$153:$A$158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PPT模板2!$B$153:$B$158</c:f>
              <c:numCache>
                <c:formatCode>0.00%</c:formatCode>
                <c:ptCount val="6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  <c:pt idx="5">
                  <c:v>1.1999999999999999E-3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C95-4F95-B234-FE160C67C383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PPT模板2!$A$153:$A$158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PPT模板2!$C$153:$C$158</c:f>
              <c:numCache>
                <c:formatCode>0.00%</c:formatCode>
                <c:ptCount val="6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  <c:pt idx="5">
                  <c:v>5.7799999999999997E-2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C95-4F95-B234-FE160C67C383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PPT模板2!$A$153:$A$158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PPT模板2!$D$153:$D$158</c:f>
              <c:numCache>
                <c:formatCode>0.00%</c:formatCode>
                <c:ptCount val="6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  <c:pt idx="5">
                  <c:v>0.15490000000000001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C95-4F95-B234-FE160C67C383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PPT模板2!$A$153:$A$158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PPT模板2!$E$153:$E$158</c:f>
              <c:numCache>
                <c:formatCode>0.00%</c:formatCode>
                <c:ptCount val="6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  <c:pt idx="5">
                  <c:v>0.50629999999999997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95-4F95-B234-FE160C67C383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PPT模板2!$A$153:$A$158</c:f>
              <c:numCache>
                <c:formatCode>yyyy"年"m"月"</c:formatCode>
                <c:ptCount val="6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</c:numCache>
            </c:numRef>
          </c:cat>
          <c:val>
            <c:numRef>
              <c:f>PPT模板2!$F$153:$F$158</c:f>
              <c:numCache>
                <c:formatCode>0.00%</c:formatCode>
                <c:ptCount val="6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  <c:pt idx="5">
                  <c:v>0.27979999999999999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C95-4F95-B234-FE160C67C38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6011403534910869"/>
          <c:y val="0.328865037866431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2019年1-6月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320-4BC9-9E59-34E14F1CF04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320-4BC9-9E59-34E14F1CF04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320-4BC9-9E59-34E14F1CF04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320-4BC9-9E59-34E14F1CF04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320-4BC9-9E59-34E14F1CF046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320-4BC9-9E59-34E14F1CF046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20-4BC9-9E59-34E14F1CF046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320-4BC9-9E59-34E14F1CF046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20-4BC9-9E59-34E14F1CF046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20-4BC9-9E59-34E14F1CF0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0.12375037415362966</c:v>
                </c:pt>
                <c:pt idx="1">
                  <c:v>0.42617836920742275</c:v>
                </c:pt>
                <c:pt idx="2">
                  <c:v>0.18357899001388248</c:v>
                </c:pt>
                <c:pt idx="3">
                  <c:v>0.1625453167280051</c:v>
                </c:pt>
                <c:pt idx="4">
                  <c:v>0.10393028323039337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320-4BC9-9E59-34E14F1CF0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1-6月</a:t>
            </a:r>
          </a:p>
        </c:rich>
      </c:tx>
      <c:layout>
        <c:manualLayout>
          <c:xMode val="edge"/>
          <c:yMode val="edge"/>
          <c:x val="0.32039261720422113"/>
          <c:y val="0.343124102254903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097185467983544"/>
          <c:y val="0.11072775349640349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2018年1-6月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5D-4262-8573-AA76C6E7B0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5D-4262-8573-AA76C6E7B0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F5D-4262-8573-AA76C6E7B0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F5D-4262-8573-AA76C6E7B0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F5D-4262-8573-AA76C6E7B003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F5D-4262-8573-AA76C6E7B003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F5D-4262-8573-AA76C6E7B003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F5D-4262-8573-AA76C6E7B003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F5D-4262-8573-AA76C6E7B003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F5D-4262-8573-AA76C6E7B0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0.12793022865142734</c:v>
                </c:pt>
                <c:pt idx="1">
                  <c:v>0.42552843310151706</c:v>
                </c:pt>
                <c:pt idx="2">
                  <c:v>0.18733787542542588</c:v>
                </c:pt>
                <c:pt idx="3">
                  <c:v>0.16481599359061699</c:v>
                </c:pt>
                <c:pt idx="4">
                  <c:v>9.4387469231012697E-2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5D-4262-8573-AA76C6E7B0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745666569286201"/>
          <c:y val="0.13273163228374954"/>
          <c:w val="0.58276974388937575"/>
          <c:h val="0.721976414525274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A-45D0-9367-FF88E40C746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A-45D0-9367-FF88E40C746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EA-45D0-9367-FF88E40C746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1EA-45D0-9367-FF88E40C746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1EA-45D0-9367-FF88E40C746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1EA-45D0-9367-FF88E40C746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1EA-45D0-9367-FF88E40C7460}"/>
              </c:ext>
            </c:extLst>
          </c:dPt>
          <c:dLbls>
            <c:dLbl>
              <c:idx val="0"/>
              <c:layout>
                <c:manualLayout>
                  <c:x val="6.3800759567630733E-2"/>
                  <c:y val="-0.146625648449752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EA-45D0-9367-FF88E40C7460}"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EA-45D0-9367-FF88E40C7460}"/>
                </c:ext>
              </c:extLst>
            </c:dLbl>
            <c:dLbl>
              <c:idx val="2"/>
              <c:layout>
                <c:manualLayout>
                  <c:x val="-6.0418734315067925E-2"/>
                  <c:y val="9.5514561547005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1EA-45D0-9367-FF88E40C7460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EA-45D0-9367-FF88E40C7460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EA-45D0-9367-FF88E40C7460}"/>
                </c:ext>
              </c:extLst>
            </c:dLbl>
            <c:dLbl>
              <c:idx val="5"/>
              <c:layout>
                <c:manualLayout>
                  <c:x val="-6.9689356315123185E-2"/>
                  <c:y val="-9.2272288575220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1EA-45D0-9367-FF88E40C7460}"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1EA-45D0-9367-FF88E40C7460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0.376756617198442</c:v>
                </c:pt>
                <c:pt idx="1">
                  <c:v>0.1835564908474891</c:v>
                </c:pt>
                <c:pt idx="2">
                  <c:v>0.17050311045467592</c:v>
                </c:pt>
                <c:pt idx="3">
                  <c:v>0.11492311486830509</c:v>
                </c:pt>
                <c:pt idx="4">
                  <c:v>4.7913839035232636E-2</c:v>
                </c:pt>
                <c:pt idx="5">
                  <c:v>7.9214547090971282E-2</c:v>
                </c:pt>
                <c:pt idx="6">
                  <c:v>2.713228050488458E-2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1EA-45D0-9367-FF88E40C74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9264433180863"/>
          <c:y val="0.18808382765520781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6F-40EC-974A-E1BB7A26EBD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56F-40EC-974A-E1BB7A26EBD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56F-40EC-974A-E1BB7A26EBD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56F-40EC-974A-E1BB7A26EBD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56F-40EC-974A-E1BB7A26EBD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56F-40EC-974A-E1BB7A26EBD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56F-40EC-974A-E1BB7A26EBD0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6F-40EC-974A-E1BB7A26EBD0}"/>
                </c:ext>
              </c:extLst>
            </c:dLbl>
            <c:dLbl>
              <c:idx val="1"/>
              <c:layout>
                <c:manualLayout>
                  <c:x val="0.16071207813079491"/>
                  <c:y val="4.2157052977564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56F-40EC-974A-E1BB7A26EBD0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56F-40EC-974A-E1BB7A26EBD0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56F-40EC-974A-E1BB7A26EBD0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56F-40EC-974A-E1BB7A26EBD0}"/>
                </c:ext>
              </c:extLst>
            </c:dLbl>
            <c:dLbl>
              <c:idx val="5"/>
              <c:layout>
                <c:manualLayout>
                  <c:x val="-7.5496297560423614E-2"/>
                  <c:y val="-7.66491872319353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B56F-40EC-974A-E1BB7A26EBD0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56F-40EC-974A-E1BB7A26E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0.25742293298569358</c:v>
                </c:pt>
                <c:pt idx="1">
                  <c:v>0.19989941672941414</c:v>
                </c:pt>
                <c:pt idx="2">
                  <c:v>0.17716984524786189</c:v>
                </c:pt>
                <c:pt idx="3">
                  <c:v>0.13149857834818668</c:v>
                </c:pt>
                <c:pt idx="4">
                  <c:v>6.0758757487553522E-2</c:v>
                </c:pt>
                <c:pt idx="5">
                  <c:v>0.12694283049190278</c:v>
                </c:pt>
                <c:pt idx="6">
                  <c:v>4.6307638709387394E-2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56F-40EC-974A-E1BB7A26EB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731642952468749"/>
          <c:y val="0.24373053404868555"/>
          <c:w val="0.21959295358818187"/>
          <c:h val="0.581523200411370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2019年1-6月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6.3191167912428226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47-4A5F-A53E-575A44876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2520686089882153E-2"/>
          <c:y val="0.13630482542860833"/>
          <c:w val="0.89709935544523856"/>
          <c:h val="0.648303870676562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2019年1-6月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0.30283032808924598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8A-4003-932D-87B07E7A28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31681173260848E-2"/>
          <c:y val="7.3977364868013512E-2"/>
          <c:w val="0.91452409587230765"/>
          <c:h val="0.73965714889294143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DC-4FCA-9D0B-D156B8F62F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DC-4FCA-9D0B-D156B8F62F01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DC-4FCA-9D0B-D156B8F62F01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DC-4FCA-9D0B-D156B8F62F01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5DC-4FCA-9D0B-D156B8F62F01}"/>
                </c:ext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 formatCode="0.0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5DC-4FCA-9D0B-D156B8F62F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164754737280447E-2"/>
          <c:y val="3.631022604610229E-2"/>
          <c:w val="0.88248132177387617"/>
          <c:h val="0.79187274734294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972426534439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EAD-485B-8FC5-26C05A9C611B}"/>
                </c:ext>
              </c:extLst>
            </c:dLbl>
            <c:dLbl>
              <c:idx val="1"/>
              <c:layout>
                <c:manualLayout>
                  <c:x val="-2.02822398779445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AD-485B-8FC5-26C05A9C611B}"/>
                </c:ext>
              </c:extLst>
            </c:dLbl>
            <c:dLbl>
              <c:idx val="2"/>
              <c:layout>
                <c:manualLayout>
                  <c:x val="-1.9370143779881645E-2"/>
                  <c:y val="2.04626327352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EAD-485B-8FC5-26C05A9C611B}"/>
                </c:ext>
              </c:extLst>
            </c:dLbl>
            <c:dLbl>
              <c:idx val="3"/>
              <c:layout>
                <c:manualLayout>
                  <c:x val="-1.0141119938972284E-2"/>
                  <c:y val="-6.05163443201968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AD-485B-8FC5-26C05A9C611B}"/>
                </c:ext>
              </c:extLst>
            </c:dLbl>
            <c:dLbl>
              <c:idx val="4"/>
              <c:layout>
                <c:manualLayout>
                  <c:x val="0"/>
                  <c:y val="-1.3641755156811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EAD-485B-8FC5-26C05A9C611B}"/>
                </c:ext>
              </c:extLst>
            </c:dLbl>
            <c:dLbl>
              <c:idx val="6"/>
              <c:layout>
                <c:manualLayout>
                  <c:x val="3.0691214482773286E-3"/>
                  <c:y val="1.0231316367608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EAD-485B-8FC5-26C05A9C61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AD-485B-8FC5-26C05A9C611B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184106442898372E-2"/>
                  <c:y val="1.650464820277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AD-485B-8FC5-26C05A9C611B}"/>
                </c:ext>
              </c:extLst>
            </c:dLbl>
            <c:dLbl>
              <c:idx val="1"/>
              <c:layout>
                <c:manualLayout>
                  <c:x val="1.8592053221449155E-2"/>
                  <c:y val="-1.2103268864039367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EAD-485B-8FC5-26C05A9C611B}"/>
                </c:ext>
              </c:extLst>
            </c:dLbl>
            <c:dLbl>
              <c:idx val="2"/>
              <c:layout>
                <c:manualLayout>
                  <c:x val="1.183130659546763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EAD-485B-8FC5-26C05A9C611B}"/>
                </c:ext>
              </c:extLst>
            </c:dLbl>
            <c:dLbl>
              <c:idx val="4"/>
              <c:layout>
                <c:manualLayout>
                  <c:x val="1.2276485793109315E-2"/>
                  <c:y val="3.4104387892028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EAD-485B-8FC5-26C05A9C611B}"/>
                </c:ext>
              </c:extLst>
            </c:dLbl>
            <c:spPr>
              <a:noFill/>
              <a:ln w="952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EAD-485B-8FC5-26C05A9C611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dLbl>
              <c:idx val="5"/>
              <c:layout>
                <c:manualLayout>
                  <c:x val="-3.069121448277385E-3"/>
                  <c:y val="-4.0925265470435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EAD-485B-8FC5-26C05A9C611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  <c:pt idx="5">
                  <c:v>0.17762846597899115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7EAD-485B-8FC5-26C05A9C611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全国线下交易量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交易排名!$E$3:$E$12</c:f>
              <c:strCache>
                <c:ptCount val="10"/>
                <c:pt idx="0">
                  <c:v>凯美瑞</c:v>
                </c:pt>
                <c:pt idx="1">
                  <c:v>荣光</c:v>
                </c:pt>
                <c:pt idx="2">
                  <c:v>朗逸</c:v>
                </c:pt>
                <c:pt idx="3">
                  <c:v>宝来三厢</c:v>
                </c:pt>
                <c:pt idx="4">
                  <c:v>雅阁</c:v>
                </c:pt>
                <c:pt idx="5">
                  <c:v>宏光</c:v>
                </c:pt>
                <c:pt idx="6">
                  <c:v>奥迪A6L</c:v>
                </c:pt>
                <c:pt idx="7">
                  <c:v>凯越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交易排名!$F$3:$F$12</c:f>
              <c:numCache>
                <c:formatCode>0.00%</c:formatCode>
                <c:ptCount val="10"/>
                <c:pt idx="0">
                  <c:v>9.0349097560206461E-3</c:v>
                </c:pt>
                <c:pt idx="1">
                  <c:v>9.1400279614426427E-3</c:v>
                </c:pt>
                <c:pt idx="2">
                  <c:v>9.3765439236421361E-3</c:v>
                </c:pt>
                <c:pt idx="3">
                  <c:v>1.06169387476217E-2</c:v>
                </c:pt>
                <c:pt idx="4">
                  <c:v>1.0853454709821193E-2</c:v>
                </c:pt>
                <c:pt idx="5">
                  <c:v>1.0895501991989992E-2</c:v>
                </c:pt>
                <c:pt idx="6">
                  <c:v>1.1042667479580789E-2</c:v>
                </c:pt>
                <c:pt idx="7">
                  <c:v>1.1258159800695883E-2</c:v>
                </c:pt>
                <c:pt idx="8">
                  <c:v>1.276135013823044E-2</c:v>
                </c:pt>
                <c:pt idx="9">
                  <c:v>1.5836057646823852E-2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6D-4EC7-884A-7A1E6AC7B43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847202712"/>
        <c:axId val="847199432"/>
      </c:barChart>
      <c:catAx>
        <c:axId val="847202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47199432"/>
        <c:crosses val="autoZero"/>
        <c:auto val="1"/>
        <c:lblAlgn val="ctr"/>
        <c:lblOffset val="100"/>
        <c:noMultiLvlLbl val="0"/>
      </c:catAx>
      <c:valAx>
        <c:axId val="847199432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7202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Sheet2!$B$269:$B$274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Sheet2!$C$269:$C$274</c:f>
              <c:numCache>
                <c:formatCode>General</c:formatCode>
                <c:ptCount val="6"/>
                <c:pt idx="0">
                  <c:v>1.8818193311840192</c:v>
                </c:pt>
                <c:pt idx="1">
                  <c:v>0.74212692967409943</c:v>
                </c:pt>
                <c:pt idx="2">
                  <c:v>0.99262423056906479</c:v>
                </c:pt>
                <c:pt idx="3">
                  <c:v>0.28199751149883262</c:v>
                </c:pt>
                <c:pt idx="4">
                  <c:v>5.1308196294528575E-2</c:v>
                </c:pt>
                <c:pt idx="5">
                  <c:v>0.8633547306726207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DE-45EE-9D09-2283EA6305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046976"/>
        <c:axId val="194055168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Sheet2!$B$269:$B$274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Sheet2!$D$269:$D$274</c:f>
              <c:numCache>
                <c:formatCode>0.00</c:formatCode>
                <c:ptCount val="6"/>
                <c:pt idx="0">
                  <c:v>1.1192758253461128</c:v>
                </c:pt>
                <c:pt idx="1">
                  <c:v>0.79202279202279202</c:v>
                </c:pt>
                <c:pt idx="2">
                  <c:v>0.23102815177478581</c:v>
                </c:pt>
                <c:pt idx="3">
                  <c:v>0.11672538475801965</c:v>
                </c:pt>
                <c:pt idx="4">
                  <c:v>0.21138512887075839</c:v>
                </c:pt>
                <c:pt idx="5">
                  <c:v>0.15510847394770999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DE-45EE-9D09-2283EA6305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357504"/>
        <c:axId val="194355968"/>
      </c:lineChart>
      <c:catAx>
        <c:axId val="194046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4055168"/>
        <c:crosses val="autoZero"/>
        <c:auto val="1"/>
        <c:lblAlgn val="ctr"/>
        <c:lblOffset val="100"/>
        <c:noMultiLvlLbl val="0"/>
      </c:catAx>
      <c:valAx>
        <c:axId val="194055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4046976"/>
        <c:crosses val="autoZero"/>
        <c:crossBetween val="between"/>
      </c:valAx>
      <c:valAx>
        <c:axId val="194355968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194357504"/>
        <c:crosses val="max"/>
        <c:crossBetween val="between"/>
      </c:valAx>
      <c:catAx>
        <c:axId val="194357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94355968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3095</c:v>
                </c:pt>
                <c:pt idx="1">
                  <c:v>133</c:v>
                </c:pt>
                <c:pt idx="2">
                  <c:v>776</c:v>
                </c:pt>
                <c:pt idx="3">
                  <c:v>2</c:v>
                </c:pt>
                <c:pt idx="4">
                  <c:v>6</c:v>
                </c:pt>
                <c:pt idx="5">
                  <c:v>23</c:v>
                </c:pt>
                <c:pt idx="6">
                  <c:v>101</c:v>
                </c:pt>
                <c:pt idx="7">
                  <c:v>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32-4ABE-8FCD-A4E9EECE8E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447965879265093"/>
          <c:y val="0.10185185185185186"/>
          <c:w val="0.53888888888888919"/>
          <c:h val="0.89814814814814814"/>
        </c:manualLayout>
      </c:layout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'6月'!$C$2:$J$2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MPV</c:v>
                </c:pt>
                <c:pt idx="7">
                  <c:v>SUV</c:v>
                </c:pt>
              </c:strCache>
            </c:strRef>
          </c:cat>
          <c:val>
            <c:numRef>
              <c:f>'6月'!$C$3:$J$3</c:f>
              <c:numCache>
                <c:formatCode>General</c:formatCode>
                <c:ptCount val="8"/>
                <c:pt idx="0">
                  <c:v>2050</c:v>
                </c:pt>
                <c:pt idx="1">
                  <c:v>186</c:v>
                </c:pt>
                <c:pt idx="2">
                  <c:v>784</c:v>
                </c:pt>
                <c:pt idx="3">
                  <c:v>1</c:v>
                </c:pt>
                <c:pt idx="4">
                  <c:v>27</c:v>
                </c:pt>
                <c:pt idx="5">
                  <c:v>15</c:v>
                </c:pt>
                <c:pt idx="6">
                  <c:v>126</c:v>
                </c:pt>
                <c:pt idx="7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FD-4716-8449-AA44AEFC88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4114500039706064"/>
          <c:y val="0.13231912922649383"/>
          <c:w val="0.11287685625797941"/>
          <c:h val="0.85096062992125943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1347</c:v>
                </c:pt>
                <c:pt idx="1">
                  <c:v>2293</c:v>
                </c:pt>
                <c:pt idx="2">
                  <c:v>278</c:v>
                </c:pt>
                <c:pt idx="3">
                  <c:v>417</c:v>
                </c:pt>
                <c:pt idx="4">
                  <c:v>80</c:v>
                </c:pt>
                <c:pt idx="5">
                  <c:v>99</c:v>
                </c:pt>
                <c:pt idx="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E8-4EE3-B225-A791C8AD107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'6月'!$B$22:$B$28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'6月'!$C$22:$C$28</c:f>
              <c:numCache>
                <c:formatCode>General</c:formatCode>
                <c:ptCount val="7"/>
                <c:pt idx="0">
                  <c:v>1190</c:v>
                </c:pt>
                <c:pt idx="1">
                  <c:v>1469</c:v>
                </c:pt>
                <c:pt idx="2">
                  <c:v>250</c:v>
                </c:pt>
                <c:pt idx="3">
                  <c:v>142</c:v>
                </c:pt>
                <c:pt idx="4">
                  <c:v>103</c:v>
                </c:pt>
                <c:pt idx="5">
                  <c:v>111</c:v>
                </c:pt>
                <c:pt idx="6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25-4752-A243-A8AAE1511E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637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D3-4A2A-9E6B-B3393799C10E}"/>
                </c:ext>
              </c:extLst>
            </c:dLbl>
            <c:dLbl>
              <c:idx val="3"/>
              <c:layout>
                <c:manualLayout>
                  <c:x val="-9.5888378502983818E-2"/>
                  <c:y val="1.2703134496887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DD3-4A2A-9E6B-B3393799C10E}"/>
                </c:ext>
              </c:extLst>
            </c:dLbl>
            <c:dLbl>
              <c:idx val="4"/>
              <c:layout>
                <c:manualLayout>
                  <c:x val="-9.060732824761937E-2"/>
                  <c:y val="-2.7018262407471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D3-4A2A-9E6B-B3393799C10E}"/>
                </c:ext>
              </c:extLst>
            </c:dLbl>
            <c:dLbl>
              <c:idx val="5"/>
              <c:layout>
                <c:manualLayout>
                  <c:x val="-5.4569773891188583E-2"/>
                  <c:y val="-0.1093235598008449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DD3-4A2A-9E6B-B3393799C10E}"/>
                </c:ext>
              </c:extLst>
            </c:dLbl>
            <c:dLbl>
              <c:idx val="6"/>
              <c:layout>
                <c:manualLayout>
                  <c:x val="-1.1019904386453188E-2"/>
                  <c:y val="-0.1388888435766091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DD3-4A2A-9E6B-B3393799C10E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137</c:v>
                </c:pt>
                <c:pt idx="1">
                  <c:v>2646</c:v>
                </c:pt>
                <c:pt idx="2">
                  <c:v>385</c:v>
                </c:pt>
                <c:pt idx="3">
                  <c:v>164</c:v>
                </c:pt>
                <c:pt idx="4">
                  <c:v>233</c:v>
                </c:pt>
                <c:pt idx="5">
                  <c:v>897</c:v>
                </c:pt>
                <c:pt idx="6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D3-4A2A-9E6B-B3393799C1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3"/>
              <c:layout>
                <c:manualLayout>
                  <c:x val="-9.8412673812604934E-2"/>
                  <c:y val="5.2631578947368432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90-46E0-A764-58A3F86C0A33}"/>
                </c:ext>
              </c:extLst>
            </c:dLbl>
            <c:dLbl>
              <c:idx val="4"/>
              <c:layout>
                <c:manualLayout>
                  <c:x val="-7.9365059526294329E-2"/>
                  <c:y val="-5.84841368513147E-3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90-46E0-A764-58A3F86C0A33}"/>
                </c:ext>
              </c:extLst>
            </c:dLbl>
            <c:dLbl>
              <c:idx val="5"/>
              <c:layout>
                <c:manualLayout>
                  <c:x val="-6.7413556452054393E-2"/>
                  <c:y val="-9.1175116268361181E-2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90-46E0-A764-58A3F86C0A33}"/>
                </c:ext>
              </c:extLst>
            </c:dLbl>
            <c:dLbl>
              <c:idx val="6"/>
              <c:layout>
                <c:manualLayout>
                  <c:x val="-1.9607843137254902E-2"/>
                  <c:y val="-0.1313131313131313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B90-46E0-A764-58A3F86C0A3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'6月'!$B$34:$B$40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'6月'!$C$34:$C$40</c:f>
              <c:numCache>
                <c:formatCode>General</c:formatCode>
                <c:ptCount val="7"/>
                <c:pt idx="0">
                  <c:v>178</c:v>
                </c:pt>
                <c:pt idx="1">
                  <c:v>1601</c:v>
                </c:pt>
                <c:pt idx="2">
                  <c:v>538</c:v>
                </c:pt>
                <c:pt idx="3">
                  <c:v>305</c:v>
                </c:pt>
                <c:pt idx="4">
                  <c:v>256</c:v>
                </c:pt>
                <c:pt idx="5">
                  <c:v>434</c:v>
                </c:pt>
                <c:pt idx="6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90-46E0-A764-58A3F86C0A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0908421180968662"/>
          <c:y val="0.12248341684562157"/>
          <c:w val="0.10536888858180483"/>
          <c:h val="0.7671539012168936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layout>
                <c:manualLayout>
                  <c:x val="-3.333333333333334E-2"/>
                  <c:y val="1.388888888888890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521-41F8-91F0-396CD221C048}"/>
                </c:ext>
              </c:extLst>
            </c:dLbl>
            <c:dLbl>
              <c:idx val="2"/>
              <c:layout>
                <c:manualLayout>
                  <c:x val="-0.05"/>
                  <c:y val="-0.143518518518518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21-41F8-91F0-396CD221C048}"/>
                </c:ext>
              </c:extLst>
            </c:dLbl>
            <c:dLbl>
              <c:idx val="3"/>
              <c:layout>
                <c:manualLayout>
                  <c:x val="3.333333333333334E-2"/>
                  <c:y val="-0.13888888888888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521-41F8-91F0-396CD221C048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Sheet2!$C$297:$F$297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Sheet2!$C$298:$F$298</c:f>
              <c:numCache>
                <c:formatCode>General</c:formatCode>
                <c:ptCount val="4"/>
                <c:pt idx="0">
                  <c:v>3813</c:v>
                </c:pt>
                <c:pt idx="1">
                  <c:v>619</c:v>
                </c:pt>
                <c:pt idx="2">
                  <c:v>122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21-41F8-91F0-396CD221C04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2019年5月交易使用年限分析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8CA-4897-83E7-C1FD3BA0804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8CA-4897-83E7-C1FD3BA0804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8CA-4897-83E7-C1FD3BA0804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8CA-4897-83E7-C1FD3BA08040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8CA-4897-83E7-C1FD3BA08040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8CA-4897-83E7-C1FD3BA08040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8CA-4897-83E7-C1FD3BA08040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8CA-4897-83E7-C1FD3BA080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0.2515681561171223</c:v>
                </c:pt>
                <c:pt idx="1">
                  <c:v>0.43989158341780948</c:v>
                </c:pt>
                <c:pt idx="2">
                  <c:v>0.20138716036920892</c:v>
                </c:pt>
                <c:pt idx="3">
                  <c:v>0.10715310009585928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CA-4897-83E7-C1FD3BA080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'6月'!$B$49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1"/>
              <c:layout>
                <c:manualLayout>
                  <c:x val="-1.9851111453830807E-2"/>
                  <c:y val="-4.243778136006679E-1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D82-4103-9369-A7C0B4C582F4}"/>
                </c:ext>
              </c:extLst>
            </c:dLbl>
            <c:dLbl>
              <c:idx val="2"/>
              <c:layout>
                <c:manualLayout>
                  <c:x val="-4.3342547425114189E-2"/>
                  <c:y val="-0.143781590619949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D82-4103-9369-A7C0B4C582F4}"/>
                </c:ext>
              </c:extLst>
            </c:dLbl>
            <c:dLbl>
              <c:idx val="3"/>
              <c:layout>
                <c:manualLayout>
                  <c:x val="1.7205616853661187E-2"/>
                  <c:y val="-0.1514637417047759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D82-4103-9369-A7C0B4C582F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'6月'!$C$48:$F$48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'6月'!$C$49:$F$49</c:f>
              <c:numCache>
                <c:formatCode>General</c:formatCode>
                <c:ptCount val="4"/>
                <c:pt idx="0">
                  <c:v>2510</c:v>
                </c:pt>
                <c:pt idx="1">
                  <c:v>679</c:v>
                </c:pt>
                <c:pt idx="2">
                  <c:v>154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D82-4103-9369-A7C0B4C582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1929308836395467"/>
          <c:y val="0.37978783902012248"/>
          <c:w val="0.17222324111858148"/>
          <c:h val="0.33486876640419982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1"/>
              <a:t>上半年各品牌占比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91-9F47-B0C8-9374AFD2BA6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91-9F47-B0C8-9374AFD2BA6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791-9F47-B0C8-9374AFD2BA6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91-9F47-B0C8-9374AFD2BA6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791-9F47-B0C8-9374AFD2BA6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791-9F47-B0C8-9374AFD2BA6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791-9F47-B0C8-9374AFD2BA6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791-9F47-B0C8-9374AFD2BA6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2791-9F47-B0C8-9374AFD2BA6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2791-9F47-B0C8-9374AFD2BA67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2791-9F47-B0C8-9374AFD2BA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'Sheet1 (2)'!$A$11:$A$21</c:f>
              <c:strCache>
                <c:ptCount val="11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其他</c:v>
                </c:pt>
              </c:strCache>
            </c:strRef>
          </c:cat>
          <c:val>
            <c:numRef>
              <c:f>'Sheet1 (2)'!$B$11:$B$21</c:f>
              <c:numCache>
                <c:formatCode>0.0%</c:formatCode>
                <c:ptCount val="11"/>
                <c:pt idx="0">
                  <c:v>0.16333306664533162</c:v>
                </c:pt>
                <c:pt idx="1">
                  <c:v>0.13688295063604999</c:v>
                </c:pt>
                <c:pt idx="2">
                  <c:v>0.12648211856948499</c:v>
                </c:pt>
                <c:pt idx="3">
                  <c:v>7.3101848147851797E-2</c:v>
                </c:pt>
                <c:pt idx="4">
                  <c:v>7.3723497879830402E-2</c:v>
                </c:pt>
                <c:pt idx="5">
                  <c:v>5.6364509160732858E-2</c:v>
                </c:pt>
                <c:pt idx="6">
                  <c:v>6.49259940795264E-2</c:v>
                </c:pt>
                <c:pt idx="7">
                  <c:v>5.3144251540123207E-2</c:v>
                </c:pt>
                <c:pt idx="8">
                  <c:v>6.54036322905832E-2</c:v>
                </c:pt>
                <c:pt idx="9">
                  <c:v>7.3784302744219502E-2</c:v>
                </c:pt>
                <c:pt idx="10">
                  <c:v>0.112853828306265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2791-9F47-B0C8-9374AFD2BA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zh-CN" b="1"/>
              <a:t>上半年价格区间占比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'Sheet1 (2)'!$A$31:$A$35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'Sheet1 (2)'!$B$31:$B$35</c:f>
              <c:numCache>
                <c:formatCode>0.00%</c:formatCode>
                <c:ptCount val="5"/>
                <c:pt idx="0">
                  <c:v>8.77E-2</c:v>
                </c:pt>
                <c:pt idx="1">
                  <c:v>0.19239999999999999</c:v>
                </c:pt>
                <c:pt idx="2">
                  <c:v>0.33250000000000002</c:v>
                </c:pt>
                <c:pt idx="3">
                  <c:v>0.25069999999999998</c:v>
                </c:pt>
                <c:pt idx="4">
                  <c:v>0.13669999999999999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BD-2B4B-80F2-7A2CA0E72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'Sheet1 (2)'!$B$47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'Sheet1 (2)'!$A$48:$A$54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'Sheet1 (2)'!$B$48:$B$54</c:f>
              <c:numCache>
                <c:formatCode>0.0%</c:formatCode>
                <c:ptCount val="7"/>
                <c:pt idx="0">
                  <c:v>4.9230619400077912E-2</c:v>
                </c:pt>
                <c:pt idx="1">
                  <c:v>0.34797428905336969</c:v>
                </c:pt>
                <c:pt idx="2">
                  <c:v>0.14087456174522789</c:v>
                </c:pt>
                <c:pt idx="3">
                  <c:v>9.9337748344370855E-2</c:v>
                </c:pt>
                <c:pt idx="4">
                  <c:v>0.10518114530580444</c:v>
                </c:pt>
                <c:pt idx="5">
                  <c:v>0.11107323724191663</c:v>
                </c:pt>
                <c:pt idx="6">
                  <c:v>0.14599999999999999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986-F84C-82C5-1CDD079F4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20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2019年6月交易使用年限分析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E138-4DEB-A515-82EAA6B5E013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E138-4DEB-A515-82EAA6B5E013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E138-4DEB-A515-82EAA6B5E013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E138-4DEB-A515-82EAA6B5E013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138-4DEB-A515-82EAA6B5E013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138-4DEB-A515-82EAA6B5E013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E138-4DEB-A515-82EAA6B5E013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138-4DEB-A515-82EAA6B5E0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0.26718075604246538</c:v>
                </c:pt>
                <c:pt idx="1">
                  <c:v>0.41674026298596673</c:v>
                </c:pt>
                <c:pt idx="2">
                  <c:v>0.19916088142005672</c:v>
                </c:pt>
                <c:pt idx="3">
                  <c:v>0.11691809955151113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38-4DEB-A515-82EAA6B5E0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</a:t>
            </a:r>
            <a:r>
              <a:rPr lang="en-US" altLang="zh-CN" sz="1200" b="1" i="0" u="none" strike="noStrike" kern="1200" spc="0" baseline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134876932072953"/>
          <c:y val="0.29211912331166223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F0-4A9D-9291-CA7FA437A2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3F0-4A9D-9291-CA7FA437A20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3F0-4A9D-9291-CA7FA437A20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3F0-4A9D-9291-CA7FA437A20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3F0-4A9D-9291-CA7FA437A20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3F0-4A9D-9291-CA7FA437A20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3F0-4A9D-9291-CA7FA437A206}"/>
              </c:ext>
            </c:extLst>
          </c:dPt>
          <c:dLbls>
            <c:dLbl>
              <c:idx val="0"/>
              <c:layout>
                <c:manualLayout>
                  <c:x val="0.11980879547346843"/>
                  <c:y val="-3.67627491614621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F0-4A9D-9291-CA7FA437A206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F0-4A9D-9291-CA7FA437A206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F0-4A9D-9291-CA7FA437A206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3F0-4A9D-9291-CA7FA437A206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4.60%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3F0-4A9D-9291-CA7FA437A206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3F0-4A9D-9291-CA7FA437A206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3F0-4A9D-9291-CA7FA437A2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0.33657946443126924</c:v>
                </c:pt>
                <c:pt idx="1">
                  <c:v>0.22643694926597396</c:v>
                </c:pt>
                <c:pt idx="2">
                  <c:v>0.16918206076414213</c:v>
                </c:pt>
                <c:pt idx="3">
                  <c:v>0.10973067121983028</c:v>
                </c:pt>
                <c:pt idx="4">
                  <c:v>4.4401925370445051E-2</c:v>
                </c:pt>
                <c:pt idx="5">
                  <c:v>8.7087834301452602E-2</c:v>
                </c:pt>
                <c:pt idx="6">
                  <c:v>2.6581094646886717E-2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3F0-4A9D-9291-CA7FA437A2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2359984172275047"/>
          <c:y val="0.51981703535220936"/>
          <c:w val="0.15487887166489417"/>
          <c:h val="0.46201899602266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2019年6月二手车交易价格区间分布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E68-4DDF-96CB-5117F1DFA5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E68-4DDF-96CB-5117F1DFA5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E68-4DDF-96CB-5117F1DFA55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E68-4DDF-96CB-5117F1DFA55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E68-4DDF-96CB-5117F1DFA55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E68-4DDF-96CB-5117F1DFA55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E68-4DDF-96CB-5117F1DFA559}"/>
              </c:ext>
            </c:extLst>
          </c:dPt>
          <c:dLbls>
            <c:dLbl>
              <c:idx val="0"/>
              <c:layout>
                <c:manualLayout>
                  <c:x val="0.10205200499429037"/>
                  <c:y val="-3.676362946295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68-4DDF-96CB-5117F1DFA559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68-4DDF-96CB-5117F1DFA559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E68-4DDF-96CB-5117F1DFA559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68-4DDF-96CB-5117F1DFA559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4.60%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E68-4DDF-96CB-5117F1DFA559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E68-4DDF-96CB-5117F1DFA559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E68-4DDF-96CB-5117F1DFA5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0.32952834139777759</c:v>
                </c:pt>
                <c:pt idx="1">
                  <c:v>0.22357669241942238</c:v>
                </c:pt>
                <c:pt idx="2">
                  <c:v>0.17107315030163694</c:v>
                </c:pt>
                <c:pt idx="3">
                  <c:v>0.11005961451065309</c:v>
                </c:pt>
                <c:pt idx="4">
                  <c:v>4.5695547179226706E-2</c:v>
                </c:pt>
                <c:pt idx="5">
                  <c:v>8.8094028746847741E-2</c:v>
                </c:pt>
                <c:pt idx="6">
                  <c:v>3.1972625444435535E-2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E68-4DDF-96CB-5117F1DFA55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2018年1-6月</c:v>
                </c:pt>
                <c:pt idx="1">
                  <c:v>2019年1-6月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660.24400000000003</c:v>
                </c:pt>
                <c:pt idx="1">
                  <c:v>686.18679999999995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2A-430F-A9BD-16B3738EEE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53228441552"/>
          <c:y val="4.5998335629017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774199322809742E-2"/>
          <c:y val="0.16536796536796536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2018年1-6月</c:v>
                </c:pt>
                <c:pt idx="1">
                  <c:v>2019年1-6月</c:v>
                </c:pt>
              </c:strCache>
            </c:strRef>
          </c:cat>
          <c:val>
            <c:numRef>
              <c:f>PPT模板2!$J$2:$K$2</c:f>
              <c:numCache>
                <c:formatCode>0</c:formatCode>
                <c:ptCount val="2"/>
                <c:pt idx="0" formatCode="0.0">
                  <c:v>4123.1716667295204</c:v>
                </c:pt>
                <c:pt idx="1">
                  <c:v>4336.094529809181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3D-4F17-88A0-8FDE0AA8DB9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08667476933E-2"/>
          <c:y val="0.10953830542871638"/>
          <c:w val="0.92082817374610015"/>
          <c:h val="0.73972298325722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2D-4BCA-ADC8-DEEA5B4906EE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2D-4BCA-ADC8-DEEA5B4906EE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B2D-4BCA-ADC8-DEEA5B4906EE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B2D-4BCA-ADC8-DEEA5B4906EE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B2D-4BCA-ADC8-DEEA5B4906EE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B2D-4BCA-ADC8-DEEA5B4906EE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B2D-4BCA-ADC8-DEEA5B4906EE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B2D-4BCA-ADC8-DEEA5B4906EE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B2D-4BCA-ADC8-DEEA5B4906EE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B2D-4BCA-ADC8-DEEA5B4906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389.52409999999998</c:v>
                </c:pt>
                <c:pt idx="1">
                  <c:v>38.644100000000002</c:v>
                </c:pt>
                <c:pt idx="2">
                  <c:v>55.265599999999999</c:v>
                </c:pt>
                <c:pt idx="3">
                  <c:v>15.7845</c:v>
                </c:pt>
                <c:pt idx="4">
                  <c:v>59.060200000000002</c:v>
                </c:pt>
                <c:pt idx="5">
                  <c:v>70.1083</c:v>
                </c:pt>
                <c:pt idx="6">
                  <c:v>17.233899999999998</c:v>
                </c:pt>
                <c:pt idx="7">
                  <c:v>1.3734999999999999</c:v>
                </c:pt>
                <c:pt idx="8">
                  <c:v>4.0574000000000003</c:v>
                </c:pt>
                <c:pt idx="9">
                  <c:v>9.1923999999999992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B2D-4BCA-ADC8-DEEA5B4906EE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B2D-4BCA-ADC8-DEEA5B4906EE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B2D-4BCA-ADC8-DEEA5B4906EE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B2D-4BCA-ADC8-DEEA5B4906EE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B2D-4BCA-ADC8-DEEA5B4906EE}"/>
                </c:ext>
              </c:extLst>
            </c:dLbl>
            <c:dLbl>
              <c:idx val="4"/>
              <c:layout>
                <c:manualLayout>
                  <c:x val="1.22322170833265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B2D-4BCA-ADC8-DEEA5B4906EE}"/>
                </c:ext>
              </c:extLst>
            </c:dLbl>
            <c:dLbl>
              <c:idx val="5"/>
              <c:layout>
                <c:manualLayout>
                  <c:x val="1.3761244218742381E-2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B2D-4BCA-ADC8-DEEA5B4906EE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B2D-4BCA-ADC8-DEEA5B4906EE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B2D-4BCA-ADC8-DEEA5B4906EE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B2D-4BCA-ADC8-DEEA5B4906EE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B2D-4BCA-ADC8-DEEA5B4906EE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398.86599999999999</c:v>
                </c:pt>
                <c:pt idx="1">
                  <c:v>43.433900000000001</c:v>
                </c:pt>
                <c:pt idx="2">
                  <c:v>58.026499999999999</c:v>
                </c:pt>
                <c:pt idx="3">
                  <c:v>16.485099999999999</c:v>
                </c:pt>
                <c:pt idx="4">
                  <c:v>69.155699999999996</c:v>
                </c:pt>
                <c:pt idx="5">
                  <c:v>70.214500000000001</c:v>
                </c:pt>
                <c:pt idx="6">
                  <c:v>11.782400000000001</c:v>
                </c:pt>
                <c:pt idx="7">
                  <c:v>1.4892000000000001</c:v>
                </c:pt>
                <c:pt idx="8">
                  <c:v>5.7519</c:v>
                </c:pt>
                <c:pt idx="9">
                  <c:v>10.9846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0B2D-4BCA-ADC8-DEEA5B4906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2.3982854976110617</c:v>
                      </c:pt>
                      <c:pt idx="1">
                        <c:v>12.394647565863869</c:v>
                      </c:pt>
                      <c:pt idx="2">
                        <c:v>4.9956935236385736</c:v>
                      </c:pt>
                      <c:pt idx="3">
                        <c:v>4.4385314707466161</c:v>
                      </c:pt>
                      <c:pt idx="4">
                        <c:v>17.093575707498442</c:v>
                      </c:pt>
                      <c:pt idx="5">
                        <c:v>0.15147992463089419</c:v>
                      </c:pt>
                      <c:pt idx="6">
                        <c:v>-31.63242214472637</c:v>
                      </c:pt>
                      <c:pt idx="7">
                        <c:v>8.4237349836185018</c:v>
                      </c:pt>
                      <c:pt idx="8">
                        <c:v>41.763198107162211</c:v>
                      </c:pt>
                      <c:pt idx="9">
                        <c:v>19.496540620512611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0B2D-4BCA-ADC8-DEEA5B4906EE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4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/>
            <a:t>38.1%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27.37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/>
            <a:t>3.58%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8.94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/>
            <a:t>4.83%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5.95%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6.24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19.49%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北京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5.43%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12.28%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10.19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 custLinFactNeighborX="2336" custLinFactNeighborY="-5908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38.1%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27.37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8.94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4.83%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3.58%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24.33%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6.24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5.95%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 rot="21523323">
          <a:off x="1106399" y="975007"/>
          <a:ext cx="536041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36041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19.49%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42332" y="810336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sp:txBody>
      <dsp:txXfrm>
        <a:off x="1692475" y="860479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8973" y="810336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12.28%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18973" y="810336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10.19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北京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5.43%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659805"/>
        <a:ext cx="513601" cy="342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0.4315</cdr:x>
      <cdr:y>0.31641</cdr:y>
    </cdr:from>
    <cdr:to>
      <cdr:x>0.5685</cdr:x>
      <cdr:y>0.5484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852B6AB-8071-4233-9132-EE5DDCE1B796}"/>
            </a:ext>
          </a:extLst>
        </cdr:cNvPr>
        <cdr:cNvSpPr/>
      </cdr:nvSpPr>
      <cdr:spPr>
        <a:xfrm xmlns:a="http://schemas.openxmlformats.org/drawingml/2006/main">
          <a:off x="3185102" y="1224605"/>
          <a:ext cx="1011255" cy="897848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zh-CN" alt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0.38783</cdr:x>
      <cdr:y>0.26963</cdr:y>
    </cdr:from>
    <cdr:to>
      <cdr:x>0.62003</cdr:x>
      <cdr:y>0.5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C607109-ABE4-42CE-8758-23D3CB1EF764}"/>
            </a:ext>
          </a:extLst>
        </cdr:cNvPr>
        <cdr:cNvSpPr/>
      </cdr:nvSpPr>
      <cdr:spPr>
        <a:xfrm xmlns:a="http://schemas.openxmlformats.org/drawingml/2006/main">
          <a:off x="1648445" y="913924"/>
          <a:ext cx="986939" cy="780851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0.41704</cdr:x>
      <cdr:y>0.26963</cdr:y>
    </cdr:from>
    <cdr:to>
      <cdr:x>0.64089</cdr:x>
      <cdr:y>0.5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14E02BE9-A7F4-4881-BC77-8215304A3A45}"/>
            </a:ext>
          </a:extLst>
        </cdr:cNvPr>
        <cdr:cNvSpPr/>
      </cdr:nvSpPr>
      <cdr:spPr>
        <a:xfrm xmlns:a="http://schemas.openxmlformats.org/drawingml/2006/main">
          <a:off x="1838385" y="913924"/>
          <a:ext cx="986782" cy="780851"/>
        </a:xfrm>
        <a:prstGeom xmlns:a="http://schemas.openxmlformats.org/drawingml/2006/main" prst="upArrow">
          <a:avLst>
            <a:gd name="adj1" fmla="val 50000"/>
            <a:gd name="adj2" fmla="val 51219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0.4571</cdr:x>
      <cdr:y>0.34739</cdr:y>
    </cdr:from>
    <cdr:to>
      <cdr:x>0.59057</cdr:x>
      <cdr:y>0.41423</cdr:y>
    </cdr:to>
    <cdr:sp macro="" textlink="">
      <cdr:nvSpPr>
        <cdr:cNvPr id="4" name="文本框 1">
          <a:extLst xmlns:a="http://schemas.openxmlformats.org/drawingml/2006/main">
            <a:ext uri="{FF2B5EF4-FFF2-40B4-BE49-F238E27FC236}">
              <a16:creationId xmlns:a16="http://schemas.microsoft.com/office/drawing/2014/main" id="{28257349-9773-4FB5-84EA-23C369A45400}"/>
            </a:ext>
          </a:extLst>
        </cdr:cNvPr>
        <cdr:cNvSpPr txBox="1"/>
      </cdr:nvSpPr>
      <cdr:spPr>
        <a:xfrm xmlns:a="http://schemas.openxmlformats.org/drawingml/2006/main">
          <a:off x="2015016" y="1177506"/>
          <a:ext cx="588366" cy="2265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5.16</a:t>
          </a:r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1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0.11445</cdr:x>
      <cdr:y>0.36213</cdr:y>
    </cdr:from>
    <cdr:to>
      <cdr:x>0.92646</cdr:x>
      <cdr:y>0.63787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1005396" y="1443721"/>
          <a:ext cx="7133207" cy="109930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0.3004</cdr:x>
      <cdr:y>0.39575</cdr:y>
    </cdr:from>
    <cdr:to>
      <cdr:x>0.57347</cdr:x>
      <cdr:y>0.68446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3923" y="1312148"/>
          <a:ext cx="1121652" cy="9572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1-6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0.29108</cdr:x>
      <cdr:y>0.42259</cdr:y>
    </cdr:from>
    <cdr:to>
      <cdr:x>0.5598</cdr:x>
      <cdr:y>0.71424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275819" y="1400391"/>
          <a:ext cx="1177815" cy="966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1-6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1ACB4A3-05D1-4D2B-861A-2CD2CD795624}" type="datetimeFigureOut">
              <a:rPr lang="zh-CN" altLang="en-US" smtClean="0"/>
              <a:pPr/>
              <a:t>2019/8/2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2019/8/2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2019/8/2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686.2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3.93%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4336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5.16%</a:t>
            </a:r>
            <a:endParaRPr lang="zh-CN" altLang="en-US" sz="1400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692808"/>
              </p:ext>
            </p:extLst>
          </p:nvPr>
        </p:nvGraphicFramePr>
        <p:xfrm>
          <a:off x="193601" y="2272986"/>
          <a:ext cx="4250381" cy="33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1339461"/>
              </p:ext>
            </p:extLst>
          </p:nvPr>
        </p:nvGraphicFramePr>
        <p:xfrm>
          <a:off x="4476307" y="2272986"/>
          <a:ext cx="4408226" cy="33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">
            <a:extLst>
              <a:ext uri="{FF2B5EF4-FFF2-40B4-BE49-F238E27FC236}">
                <a16:creationId xmlns:a16="http://schemas.microsoft.com/office/drawing/2014/main" id="{CB7BE099-1794-4FE2-BB16-C442A822F4F9}"/>
              </a:ext>
            </a:extLst>
          </p:cNvPr>
          <p:cNvSpPr txBox="1"/>
          <p:nvPr/>
        </p:nvSpPr>
        <p:spPr>
          <a:xfrm>
            <a:off x="2064311" y="3429000"/>
            <a:ext cx="542411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978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上半年，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398.87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70.21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69.16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17.09%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58.03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43.43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16.49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载货车与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车型增速明显，同比增长超过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内容占位符 7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787772"/>
              </p:ext>
            </p:extLst>
          </p:nvPr>
        </p:nvGraphicFramePr>
        <p:xfrm>
          <a:off x="419032" y="2480227"/>
          <a:ext cx="8305935" cy="39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4621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三、历年二手车车龄分布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24.56%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21.23%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3334405"/>
              </p:ext>
            </p:extLst>
          </p:nvPr>
        </p:nvGraphicFramePr>
        <p:xfrm>
          <a:off x="410400" y="2255426"/>
          <a:ext cx="8323200" cy="38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6422958"/>
              </p:ext>
            </p:extLst>
          </p:nvPr>
        </p:nvGraphicFramePr>
        <p:xfrm>
          <a:off x="0" y="2042990"/>
          <a:ext cx="8784629" cy="398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908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50.63%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27.98%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，国一、国二、国三排放占比分别为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15.49%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51.48%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16.03%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BDC6E56-7A34-4E9E-963D-02103D4C8B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1880566"/>
              </p:ext>
            </p:extLst>
          </p:nvPr>
        </p:nvGraphicFramePr>
        <p:xfrm>
          <a:off x="830179" y="2642698"/>
          <a:ext cx="7483642" cy="3833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196361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42.62%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16.25%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10.39%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年二手车销量情况，一线城市正逐渐向二线城市转移，三线城市正逐渐向四五线城市转移。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DDEAEA9-F4CA-4F2F-B47B-C6F46C8535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9908230"/>
              </p:ext>
            </p:extLst>
          </p:nvPr>
        </p:nvGraphicFramePr>
        <p:xfrm>
          <a:off x="505239" y="3014387"/>
          <a:ext cx="3892828" cy="318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4D43AA0E-3364-4597-98E2-AAD3E41E4E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2944224"/>
              </p:ext>
            </p:extLst>
          </p:nvPr>
        </p:nvGraphicFramePr>
        <p:xfrm>
          <a:off x="4674707" y="3014387"/>
          <a:ext cx="4240695" cy="318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4.77%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275D08EE-0BF6-475F-98A7-22FC2EFB3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9494016"/>
              </p:ext>
            </p:extLst>
          </p:nvPr>
        </p:nvGraphicFramePr>
        <p:xfrm>
          <a:off x="470405" y="3016429"/>
          <a:ext cx="4107600" cy="331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4012992"/>
              </p:ext>
            </p:extLst>
          </p:nvPr>
        </p:nvGraphicFramePr>
        <p:xfrm>
          <a:off x="4290539" y="2923404"/>
          <a:ext cx="4383056" cy="331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7391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八、历年二手车交易均价趋势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00000000-0008-0000-0000-000018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497932"/>
              </p:ext>
            </p:extLst>
          </p:nvPr>
        </p:nvGraphicFramePr>
        <p:xfrm>
          <a:off x="462600" y="1918611"/>
          <a:ext cx="8218800" cy="42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966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1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1381391"/>
              </p:ext>
            </p:extLst>
          </p:nvPr>
        </p:nvGraphicFramePr>
        <p:xfrm>
          <a:off x="243640" y="2027320"/>
          <a:ext cx="8101096" cy="4223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536832" y="2180550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2179789"/>
              </p:ext>
            </p:extLst>
          </p:nvPr>
        </p:nvGraphicFramePr>
        <p:xfrm>
          <a:off x="577433" y="2442160"/>
          <a:ext cx="7831555" cy="3982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470452" y="1064330"/>
            <a:ext cx="8395252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全国解除二手车限迁政策的逐步推进，极大的促进了二手车的流通，有效盘活市场资产，进一步增强二手车市场增长的驱动力。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年的转籍比例明显高于历史同期，跨区域流通出现了非常明显的增长。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24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月省市转籍情况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33.02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，北京的转籍比例最高，贵州转籍率最低为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3.09%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1400" dirty="0"/>
              <a:t>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30.28%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，北京的转籍比例最高，贵州转籍率最低为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2.93%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799196"/>
              </p:ext>
            </p:extLst>
          </p:nvPr>
        </p:nvGraphicFramePr>
        <p:xfrm>
          <a:off x="1126435" y="2941983"/>
          <a:ext cx="3315398" cy="272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2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60.82%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39.00%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37.21%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35.13%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32.30%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91312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56.41%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39.20%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38.04%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37.57%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37.13%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月转籍车辆转入地分析</a:t>
            </a:r>
          </a:p>
        </p:txBody>
      </p:sp>
      <p:graphicFrame>
        <p:nvGraphicFramePr>
          <p:cNvPr id="63" name="图示 62"/>
          <p:cNvGraphicFramePr/>
          <p:nvPr>
            <p:extLst>
              <p:ext uri="{D42A27DB-BD31-4B8C-83A1-F6EECF244321}">
                <p14:modId xmlns:p14="http://schemas.microsoft.com/office/powerpoint/2010/main" val="1806981522"/>
              </p:ext>
            </p:extLst>
          </p:nvPr>
        </p:nvGraphicFramePr>
        <p:xfrm>
          <a:off x="3007544" y="1452258"/>
          <a:ext cx="334502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340057" y="1412356"/>
            <a:ext cx="1514313" cy="2002927"/>
            <a:chOff x="2785193" y="3548673"/>
            <a:chExt cx="1514313" cy="2002927"/>
          </a:xfrm>
        </p:grpSpPr>
        <p:sp>
          <p:nvSpPr>
            <p:cNvPr id="66" name="任意多边形 65"/>
            <p:cNvSpPr/>
            <p:nvPr/>
          </p:nvSpPr>
          <p:spPr>
            <a:xfrm rot="3370477">
              <a:off x="2627607" y="4979797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任意多边形 67"/>
            <p:cNvSpPr/>
            <p:nvPr/>
          </p:nvSpPr>
          <p:spPr>
            <a:xfrm rot="1739548">
              <a:off x="2785193" y="4775006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任意多边形 85"/>
            <p:cNvSpPr/>
            <p:nvPr/>
          </p:nvSpPr>
          <p:spPr>
            <a:xfrm>
              <a:off x="2819649" y="4536489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任意多边形 87"/>
            <p:cNvSpPr/>
            <p:nvPr/>
          </p:nvSpPr>
          <p:spPr>
            <a:xfrm rot="19860452">
              <a:off x="2785193" y="4297971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任意多边形 88"/>
            <p:cNvSpPr/>
            <p:nvPr/>
          </p:nvSpPr>
          <p:spPr>
            <a:xfrm rot="18229523">
              <a:off x="2627607" y="4092021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任意多边形 96"/>
            <p:cNvSpPr/>
            <p:nvPr/>
          </p:nvSpPr>
          <p:spPr>
            <a:xfrm>
              <a:off x="3012941" y="35486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405578" y="35486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25.68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278282" y="392960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670918" y="392960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14.07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371457" y="4378938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764093" y="4378938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12.23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3278282" y="48282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吉林</a:t>
              </a: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70918" y="48282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8.94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012941" y="520920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河北</a:t>
              </a: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05578" y="520920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8.53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42934" y="1412356"/>
            <a:ext cx="1985525" cy="2002927"/>
            <a:chOff x="2067937" y="3821156"/>
            <a:chExt cx="1985525" cy="2002927"/>
          </a:xfrm>
        </p:grpSpPr>
        <p:sp>
          <p:nvSpPr>
            <p:cNvPr id="109" name="任意多边形 108"/>
            <p:cNvSpPr/>
            <p:nvPr/>
          </p:nvSpPr>
          <p:spPr>
            <a:xfrm rot="3370477">
              <a:off x="2381563" y="5252280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任意多边形 109"/>
            <p:cNvSpPr/>
            <p:nvPr/>
          </p:nvSpPr>
          <p:spPr>
            <a:xfrm rot="1739548">
              <a:off x="2539149" y="5047489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任意多边形 110"/>
            <p:cNvSpPr/>
            <p:nvPr/>
          </p:nvSpPr>
          <p:spPr>
            <a:xfrm>
              <a:off x="2573605" y="4808972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任意多边形 111"/>
            <p:cNvSpPr/>
            <p:nvPr/>
          </p:nvSpPr>
          <p:spPr>
            <a:xfrm rot="19860452">
              <a:off x="2539149" y="4570454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任意多边形 112"/>
            <p:cNvSpPr/>
            <p:nvPr/>
          </p:nvSpPr>
          <p:spPr>
            <a:xfrm rot="18229523">
              <a:off x="2381563" y="4364504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椭圆 113"/>
            <p:cNvSpPr/>
            <p:nvPr/>
          </p:nvSpPr>
          <p:spPr>
            <a:xfrm>
              <a:off x="2067937" y="4537288"/>
              <a:ext cx="594904" cy="5706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任意多边形 114"/>
            <p:cNvSpPr/>
            <p:nvPr/>
          </p:nvSpPr>
          <p:spPr>
            <a:xfrm>
              <a:off x="2766897" y="38211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甘肃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159534" y="38211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22.54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032238" y="4202084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新疆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424874" y="4202084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22.18%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125413" y="465142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宁夏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518049" y="465142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8.58%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032238" y="51007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广西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424874" y="51007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8.31%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2766897" y="548168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青海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159534" y="548168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8.12%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aphicFrame>
        <p:nvGraphicFramePr>
          <p:cNvPr id="128" name="图示 127"/>
          <p:cNvGraphicFramePr/>
          <p:nvPr>
            <p:extLst>
              <p:ext uri="{D42A27DB-BD31-4B8C-83A1-F6EECF244321}">
                <p14:modId xmlns:p14="http://schemas.microsoft.com/office/powerpoint/2010/main" val="1315569899"/>
              </p:ext>
            </p:extLst>
          </p:nvPr>
        </p:nvGraphicFramePr>
        <p:xfrm>
          <a:off x="1211744" y="3993323"/>
          <a:ext cx="3285252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2" name="北京">
            <a:extLst>
              <a:ext uri="{FF2B5EF4-FFF2-40B4-BE49-F238E27FC236}">
                <a16:creationId xmlns:a16="http://schemas.microsoft.com/office/drawing/2014/main" id="{00000000-0008-0000-0000-000079040000}"/>
              </a:ext>
            </a:extLst>
          </p:cNvPr>
          <p:cNvSpPr/>
          <p:nvPr/>
        </p:nvSpPr>
        <p:spPr>
          <a:xfrm>
            <a:off x="615541" y="1982957"/>
            <a:ext cx="685060" cy="729227"/>
          </a:xfrm>
          <a:custGeom>
            <a:avLst/>
            <a:gdLst>
              <a:gd name="T0" fmla="*/ 265 w 636"/>
              <a:gd name="T1" fmla="*/ 650 h 711"/>
              <a:gd name="T2" fmla="*/ 282 w 636"/>
              <a:gd name="T3" fmla="*/ 694 h 711"/>
              <a:gd name="T4" fmla="*/ 304 w 636"/>
              <a:gd name="T5" fmla="*/ 711 h 711"/>
              <a:gd name="T6" fmla="*/ 325 w 636"/>
              <a:gd name="T7" fmla="*/ 696 h 711"/>
              <a:gd name="T8" fmla="*/ 372 w 636"/>
              <a:gd name="T9" fmla="*/ 646 h 711"/>
              <a:gd name="T10" fmla="*/ 401 w 636"/>
              <a:gd name="T11" fmla="*/ 633 h 711"/>
              <a:gd name="T12" fmla="*/ 428 w 636"/>
              <a:gd name="T13" fmla="*/ 631 h 711"/>
              <a:gd name="T14" fmla="*/ 448 w 636"/>
              <a:gd name="T15" fmla="*/ 625 h 711"/>
              <a:gd name="T16" fmla="*/ 471 w 636"/>
              <a:gd name="T17" fmla="*/ 626 h 711"/>
              <a:gd name="T18" fmla="*/ 486 w 636"/>
              <a:gd name="T19" fmla="*/ 568 h 711"/>
              <a:gd name="T20" fmla="*/ 496 w 636"/>
              <a:gd name="T21" fmla="*/ 535 h 711"/>
              <a:gd name="T22" fmla="*/ 446 w 636"/>
              <a:gd name="T23" fmla="*/ 513 h 711"/>
              <a:gd name="T24" fmla="*/ 435 w 636"/>
              <a:gd name="T25" fmla="*/ 469 h 711"/>
              <a:gd name="T26" fmla="*/ 446 w 636"/>
              <a:gd name="T27" fmla="*/ 441 h 711"/>
              <a:gd name="T28" fmla="*/ 496 w 636"/>
              <a:gd name="T29" fmla="*/ 436 h 711"/>
              <a:gd name="T30" fmla="*/ 572 w 636"/>
              <a:gd name="T31" fmla="*/ 416 h 711"/>
              <a:gd name="T32" fmla="*/ 599 w 636"/>
              <a:gd name="T33" fmla="*/ 391 h 711"/>
              <a:gd name="T34" fmla="*/ 619 w 636"/>
              <a:gd name="T35" fmla="*/ 366 h 711"/>
              <a:gd name="T36" fmla="*/ 602 w 636"/>
              <a:gd name="T37" fmla="*/ 320 h 711"/>
              <a:gd name="T38" fmla="*/ 594 w 636"/>
              <a:gd name="T39" fmla="*/ 270 h 711"/>
              <a:gd name="T40" fmla="*/ 597 w 636"/>
              <a:gd name="T41" fmla="*/ 248 h 711"/>
              <a:gd name="T42" fmla="*/ 574 w 636"/>
              <a:gd name="T43" fmla="*/ 252 h 711"/>
              <a:gd name="T44" fmla="*/ 570 w 636"/>
              <a:gd name="T45" fmla="*/ 220 h 711"/>
              <a:gd name="T46" fmla="*/ 592 w 636"/>
              <a:gd name="T47" fmla="*/ 199 h 711"/>
              <a:gd name="T48" fmla="*/ 627 w 636"/>
              <a:gd name="T49" fmla="*/ 194 h 711"/>
              <a:gd name="T50" fmla="*/ 633 w 636"/>
              <a:gd name="T51" fmla="*/ 161 h 711"/>
              <a:gd name="T52" fmla="*/ 545 w 636"/>
              <a:gd name="T53" fmla="*/ 147 h 711"/>
              <a:gd name="T54" fmla="*/ 474 w 636"/>
              <a:gd name="T55" fmla="*/ 142 h 711"/>
              <a:gd name="T56" fmla="*/ 429 w 636"/>
              <a:gd name="T57" fmla="*/ 93 h 711"/>
              <a:gd name="T58" fmla="*/ 382 w 636"/>
              <a:gd name="T59" fmla="*/ 49 h 711"/>
              <a:gd name="T60" fmla="*/ 366 w 636"/>
              <a:gd name="T61" fmla="*/ 3 h 711"/>
              <a:gd name="T62" fmla="*/ 353 w 636"/>
              <a:gd name="T63" fmla="*/ 3 h 711"/>
              <a:gd name="T64" fmla="*/ 340 w 636"/>
              <a:gd name="T65" fmla="*/ 28 h 711"/>
              <a:gd name="T66" fmla="*/ 308 w 636"/>
              <a:gd name="T67" fmla="*/ 34 h 711"/>
              <a:gd name="T68" fmla="*/ 300 w 636"/>
              <a:gd name="T69" fmla="*/ 51 h 711"/>
              <a:gd name="T70" fmla="*/ 288 w 636"/>
              <a:gd name="T71" fmla="*/ 63 h 711"/>
              <a:gd name="T72" fmla="*/ 266 w 636"/>
              <a:gd name="T73" fmla="*/ 72 h 711"/>
              <a:gd name="T74" fmla="*/ 298 w 636"/>
              <a:gd name="T75" fmla="*/ 108 h 711"/>
              <a:gd name="T76" fmla="*/ 302 w 636"/>
              <a:gd name="T77" fmla="*/ 129 h 711"/>
              <a:gd name="T78" fmla="*/ 252 w 636"/>
              <a:gd name="T79" fmla="*/ 139 h 711"/>
              <a:gd name="T80" fmla="*/ 233 w 636"/>
              <a:gd name="T81" fmla="*/ 131 h 711"/>
              <a:gd name="T82" fmla="*/ 216 w 636"/>
              <a:gd name="T83" fmla="*/ 173 h 711"/>
              <a:gd name="T84" fmla="*/ 176 w 636"/>
              <a:gd name="T85" fmla="*/ 217 h 711"/>
              <a:gd name="T86" fmla="*/ 144 w 636"/>
              <a:gd name="T87" fmla="*/ 209 h 711"/>
              <a:gd name="T88" fmla="*/ 106 w 636"/>
              <a:gd name="T89" fmla="*/ 227 h 711"/>
              <a:gd name="T90" fmla="*/ 90 w 636"/>
              <a:gd name="T91" fmla="*/ 271 h 711"/>
              <a:gd name="T92" fmla="*/ 137 w 636"/>
              <a:gd name="T93" fmla="*/ 318 h 711"/>
              <a:gd name="T94" fmla="*/ 145 w 636"/>
              <a:gd name="T95" fmla="*/ 374 h 711"/>
              <a:gd name="T96" fmla="*/ 115 w 636"/>
              <a:gd name="T97" fmla="*/ 416 h 711"/>
              <a:gd name="T98" fmla="*/ 63 w 636"/>
              <a:gd name="T99" fmla="*/ 432 h 711"/>
              <a:gd name="T100" fmla="*/ 0 w 636"/>
              <a:gd name="T101" fmla="*/ 481 h 711"/>
              <a:gd name="T102" fmla="*/ 10 w 636"/>
              <a:gd name="T103" fmla="*/ 516 h 711"/>
              <a:gd name="T104" fmla="*/ 39 w 636"/>
              <a:gd name="T105" fmla="*/ 566 h 711"/>
              <a:gd name="T106" fmla="*/ 17 w 636"/>
              <a:gd name="T107" fmla="*/ 575 h 711"/>
              <a:gd name="T108" fmla="*/ 25 w 636"/>
              <a:gd name="T109" fmla="*/ 607 h 711"/>
              <a:gd name="T110" fmla="*/ 37 w 636"/>
              <a:gd name="T111" fmla="*/ 646 h 711"/>
              <a:gd name="T112" fmla="*/ 64 w 636"/>
              <a:gd name="T113" fmla="*/ 662 h 711"/>
              <a:gd name="T114" fmla="*/ 93 w 636"/>
              <a:gd name="T115" fmla="*/ 663 h 711"/>
              <a:gd name="T116" fmla="*/ 118 w 636"/>
              <a:gd name="T117" fmla="*/ 689 h 711"/>
              <a:gd name="T118" fmla="*/ 157 w 636"/>
              <a:gd name="T119" fmla="*/ 675 h 711"/>
              <a:gd name="T120" fmla="*/ 201 w 636"/>
              <a:gd name="T121" fmla="*/ 649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06BEDC-D994-4692-9040-7210F0A15455}"/>
              </a:ext>
            </a:extLst>
          </p:cNvPr>
          <p:cNvSpPr txBox="1"/>
          <p:nvPr/>
        </p:nvSpPr>
        <p:spPr>
          <a:xfrm>
            <a:off x="741265" y="2230131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  <p:graphicFrame>
        <p:nvGraphicFramePr>
          <p:cNvPr id="107" name="图示 106"/>
          <p:cNvGraphicFramePr/>
          <p:nvPr>
            <p:extLst>
              <p:ext uri="{D42A27DB-BD31-4B8C-83A1-F6EECF244321}">
                <p14:modId xmlns:p14="http://schemas.microsoft.com/office/powerpoint/2010/main" val="1337124032"/>
              </p:ext>
            </p:extLst>
          </p:nvPr>
        </p:nvGraphicFramePr>
        <p:xfrm>
          <a:off x="5382484" y="3896700"/>
          <a:ext cx="314597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1" name="吉林">
            <a:extLst>
              <a:ext uri="{FF2B5EF4-FFF2-40B4-BE49-F238E27FC236}">
                <a16:creationId xmlns:a16="http://schemas.microsoft.com/office/drawing/2014/main" id="{00000000-0008-0000-0000-000070040000}"/>
              </a:ext>
            </a:extLst>
          </p:cNvPr>
          <p:cNvSpPr/>
          <p:nvPr/>
        </p:nvSpPr>
        <p:spPr>
          <a:xfrm>
            <a:off x="3453499" y="2143577"/>
            <a:ext cx="793158" cy="727105"/>
          </a:xfrm>
          <a:custGeom>
            <a:avLst/>
            <a:gdLst>
              <a:gd name="T0" fmla="*/ 3049 w 3070"/>
              <a:gd name="T1" fmla="*/ 1066 h 2270"/>
              <a:gd name="T2" fmla="*/ 2912 w 3070"/>
              <a:gd name="T3" fmla="*/ 1134 h 2270"/>
              <a:gd name="T4" fmla="*/ 2939 w 3070"/>
              <a:gd name="T5" fmla="*/ 1241 h 2270"/>
              <a:gd name="T6" fmla="*/ 2898 w 3070"/>
              <a:gd name="T7" fmla="*/ 1258 h 2270"/>
              <a:gd name="T8" fmla="*/ 2808 w 3070"/>
              <a:gd name="T9" fmla="*/ 1144 h 2270"/>
              <a:gd name="T10" fmla="*/ 2698 w 3070"/>
              <a:gd name="T11" fmla="*/ 1099 h 2270"/>
              <a:gd name="T12" fmla="*/ 2672 w 3070"/>
              <a:gd name="T13" fmla="*/ 1361 h 2270"/>
              <a:gd name="T14" fmla="*/ 2561 w 3070"/>
              <a:gd name="T15" fmla="*/ 1389 h 2270"/>
              <a:gd name="T16" fmla="*/ 2456 w 3070"/>
              <a:gd name="T17" fmla="*/ 1597 h 2270"/>
              <a:gd name="T18" fmla="*/ 2264 w 3070"/>
              <a:gd name="T19" fmla="*/ 1629 h 2270"/>
              <a:gd name="T20" fmla="*/ 2260 w 3070"/>
              <a:gd name="T21" fmla="*/ 1775 h 2270"/>
              <a:gd name="T22" fmla="*/ 2242 w 3070"/>
              <a:gd name="T23" fmla="*/ 1913 h 2270"/>
              <a:gd name="T24" fmla="*/ 2009 w 3070"/>
              <a:gd name="T25" fmla="*/ 1932 h 2270"/>
              <a:gd name="T26" fmla="*/ 1914 w 3070"/>
              <a:gd name="T27" fmla="*/ 1860 h 2270"/>
              <a:gd name="T28" fmla="*/ 1833 w 3070"/>
              <a:gd name="T29" fmla="*/ 1849 h 2270"/>
              <a:gd name="T30" fmla="*/ 1760 w 3070"/>
              <a:gd name="T31" fmla="*/ 1980 h 2270"/>
              <a:gd name="T32" fmla="*/ 1688 w 3070"/>
              <a:gd name="T33" fmla="*/ 2138 h 2270"/>
              <a:gd name="T34" fmla="*/ 1572 w 3070"/>
              <a:gd name="T35" fmla="*/ 2264 h 2270"/>
              <a:gd name="T36" fmla="*/ 1532 w 3070"/>
              <a:gd name="T37" fmla="*/ 2213 h 2270"/>
              <a:gd name="T38" fmla="*/ 1513 w 3070"/>
              <a:gd name="T39" fmla="*/ 2111 h 2270"/>
              <a:gd name="T40" fmla="*/ 1364 w 3070"/>
              <a:gd name="T41" fmla="*/ 1935 h 2270"/>
              <a:gd name="T42" fmla="*/ 1373 w 3070"/>
              <a:gd name="T43" fmla="*/ 1725 h 2270"/>
              <a:gd name="T44" fmla="*/ 1272 w 3070"/>
              <a:gd name="T45" fmla="*/ 1660 h 2270"/>
              <a:gd name="T46" fmla="*/ 1194 w 3070"/>
              <a:gd name="T47" fmla="*/ 1540 h 2270"/>
              <a:gd name="T48" fmla="*/ 1128 w 3070"/>
              <a:gd name="T49" fmla="*/ 1391 h 2270"/>
              <a:gd name="T50" fmla="*/ 1005 w 3070"/>
              <a:gd name="T51" fmla="*/ 1471 h 2270"/>
              <a:gd name="T52" fmla="*/ 986 w 3070"/>
              <a:gd name="T53" fmla="*/ 1381 h 2270"/>
              <a:gd name="T54" fmla="*/ 814 w 3070"/>
              <a:gd name="T55" fmla="*/ 1271 h 2270"/>
              <a:gd name="T56" fmla="*/ 697 w 3070"/>
              <a:gd name="T57" fmla="*/ 1273 h 2270"/>
              <a:gd name="T58" fmla="*/ 677 w 3070"/>
              <a:gd name="T59" fmla="*/ 1175 h 2270"/>
              <a:gd name="T60" fmla="*/ 599 w 3070"/>
              <a:gd name="T61" fmla="*/ 972 h 2270"/>
              <a:gd name="T62" fmla="*/ 463 w 3070"/>
              <a:gd name="T63" fmla="*/ 828 h 2270"/>
              <a:gd name="T64" fmla="*/ 253 w 3070"/>
              <a:gd name="T65" fmla="*/ 865 h 2270"/>
              <a:gd name="T66" fmla="*/ 182 w 3070"/>
              <a:gd name="T67" fmla="*/ 740 h 2270"/>
              <a:gd name="T68" fmla="*/ 191 w 3070"/>
              <a:gd name="T69" fmla="*/ 534 h 2270"/>
              <a:gd name="T70" fmla="*/ 102 w 3070"/>
              <a:gd name="T71" fmla="*/ 366 h 2270"/>
              <a:gd name="T72" fmla="*/ 31 w 3070"/>
              <a:gd name="T73" fmla="*/ 286 h 2270"/>
              <a:gd name="T74" fmla="*/ 95 w 3070"/>
              <a:gd name="T75" fmla="*/ 214 h 2270"/>
              <a:gd name="T76" fmla="*/ 236 w 3070"/>
              <a:gd name="T77" fmla="*/ 229 h 2270"/>
              <a:gd name="T78" fmla="*/ 319 w 3070"/>
              <a:gd name="T79" fmla="*/ 154 h 2270"/>
              <a:gd name="T80" fmla="*/ 441 w 3070"/>
              <a:gd name="T81" fmla="*/ 45 h 2270"/>
              <a:gd name="T82" fmla="*/ 627 w 3070"/>
              <a:gd name="T83" fmla="*/ 1 h 2270"/>
              <a:gd name="T84" fmla="*/ 692 w 3070"/>
              <a:gd name="T85" fmla="*/ 161 h 2270"/>
              <a:gd name="T86" fmla="*/ 851 w 3070"/>
              <a:gd name="T87" fmla="*/ 350 h 2270"/>
              <a:gd name="T88" fmla="*/ 1017 w 3070"/>
              <a:gd name="T89" fmla="*/ 300 h 2270"/>
              <a:gd name="T90" fmla="*/ 1169 w 3070"/>
              <a:gd name="T91" fmla="*/ 275 h 2270"/>
              <a:gd name="T92" fmla="*/ 1297 w 3070"/>
              <a:gd name="T93" fmla="*/ 387 h 2270"/>
              <a:gd name="T94" fmla="*/ 1532 w 3070"/>
              <a:gd name="T95" fmla="*/ 342 h 2270"/>
              <a:gd name="T96" fmla="*/ 1685 w 3070"/>
              <a:gd name="T97" fmla="*/ 452 h 2270"/>
              <a:gd name="T98" fmla="*/ 1715 w 3070"/>
              <a:gd name="T99" fmla="*/ 600 h 2270"/>
              <a:gd name="T100" fmla="*/ 1848 w 3070"/>
              <a:gd name="T101" fmla="*/ 583 h 2270"/>
              <a:gd name="T102" fmla="*/ 1909 w 3070"/>
              <a:gd name="T103" fmla="*/ 738 h 2270"/>
              <a:gd name="T104" fmla="*/ 2029 w 3070"/>
              <a:gd name="T105" fmla="*/ 723 h 2270"/>
              <a:gd name="T106" fmla="*/ 2085 w 3070"/>
              <a:gd name="T107" fmla="*/ 562 h 2270"/>
              <a:gd name="T108" fmla="*/ 2236 w 3070"/>
              <a:gd name="T109" fmla="*/ 802 h 2270"/>
              <a:gd name="T110" fmla="*/ 2365 w 3070"/>
              <a:gd name="T111" fmla="*/ 929 h 2270"/>
              <a:gd name="T112" fmla="*/ 2443 w 3070"/>
              <a:gd name="T113" fmla="*/ 798 h 2270"/>
              <a:gd name="T114" fmla="*/ 2599 w 3070"/>
              <a:gd name="T115" fmla="*/ 669 h 2270"/>
              <a:gd name="T116" fmla="*/ 2722 w 3070"/>
              <a:gd name="T117" fmla="*/ 632 h 2270"/>
              <a:gd name="T118" fmla="*/ 2797 w 3070"/>
              <a:gd name="T119" fmla="*/ 789 h 2270"/>
              <a:gd name="T120" fmla="*/ 2968 w 3070"/>
              <a:gd name="T121" fmla="*/ 823 h 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altLang="zh-CN" dirty="0">
              <a:solidFill>
                <a:schemeClr val="dk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FA0531-B53C-4ACB-8512-398AB8B55FE1}"/>
              </a:ext>
            </a:extLst>
          </p:cNvPr>
          <p:cNvSpPr txBox="1"/>
          <p:nvPr/>
        </p:nvSpPr>
        <p:spPr>
          <a:xfrm>
            <a:off x="3603856" y="2336296"/>
            <a:ext cx="492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吉林</a:t>
            </a:r>
          </a:p>
        </p:txBody>
      </p:sp>
      <p:sp>
        <p:nvSpPr>
          <p:cNvPr id="54" name="四川">
            <a:extLst>
              <a:ext uri="{FF2B5EF4-FFF2-40B4-BE49-F238E27FC236}">
                <a16:creationId xmlns:a16="http://schemas.microsoft.com/office/drawing/2014/main" id="{00000000-0008-0000-0000-000085040000}"/>
              </a:ext>
            </a:extLst>
          </p:cNvPr>
          <p:cNvSpPr/>
          <p:nvPr/>
        </p:nvSpPr>
        <p:spPr>
          <a:xfrm>
            <a:off x="6222754" y="2033438"/>
            <a:ext cx="793750" cy="749300"/>
          </a:xfrm>
          <a:custGeom>
            <a:avLst/>
            <a:gdLst>
              <a:gd name="T0" fmla="*/ 3666 w 4006"/>
              <a:gd name="T1" fmla="*/ 1742 h 3723"/>
              <a:gd name="T2" fmla="*/ 3823 w 4006"/>
              <a:gd name="T3" fmla="*/ 1601 h 3723"/>
              <a:gd name="T4" fmla="*/ 3955 w 4006"/>
              <a:gd name="T5" fmla="*/ 1338 h 3723"/>
              <a:gd name="T6" fmla="*/ 3994 w 4006"/>
              <a:gd name="T7" fmla="*/ 1152 h 3723"/>
              <a:gd name="T8" fmla="*/ 3670 w 4006"/>
              <a:gd name="T9" fmla="*/ 1062 h 3723"/>
              <a:gd name="T10" fmla="*/ 3471 w 4006"/>
              <a:gd name="T11" fmla="*/ 1017 h 3723"/>
              <a:gd name="T12" fmla="*/ 3203 w 4006"/>
              <a:gd name="T13" fmla="*/ 929 h 3723"/>
              <a:gd name="T14" fmla="*/ 3003 w 4006"/>
              <a:gd name="T15" fmla="*/ 892 h 3723"/>
              <a:gd name="T16" fmla="*/ 2846 w 4006"/>
              <a:gd name="T17" fmla="*/ 922 h 3723"/>
              <a:gd name="T18" fmla="*/ 2611 w 4006"/>
              <a:gd name="T19" fmla="*/ 912 h 3723"/>
              <a:gd name="T20" fmla="*/ 2522 w 4006"/>
              <a:gd name="T21" fmla="*/ 721 h 3723"/>
              <a:gd name="T22" fmla="*/ 2442 w 4006"/>
              <a:gd name="T23" fmla="*/ 463 h 3723"/>
              <a:gd name="T24" fmla="*/ 2206 w 4006"/>
              <a:gd name="T25" fmla="*/ 399 h 3723"/>
              <a:gd name="T26" fmla="*/ 2064 w 4006"/>
              <a:gd name="T27" fmla="*/ 192 h 3723"/>
              <a:gd name="T28" fmla="*/ 1864 w 4006"/>
              <a:gd name="T29" fmla="*/ 238 h 3723"/>
              <a:gd name="T30" fmla="*/ 1815 w 4006"/>
              <a:gd name="T31" fmla="*/ 430 h 3723"/>
              <a:gd name="T32" fmla="*/ 1712 w 4006"/>
              <a:gd name="T33" fmla="*/ 569 h 3723"/>
              <a:gd name="T34" fmla="*/ 1667 w 4006"/>
              <a:gd name="T35" fmla="*/ 495 h 3723"/>
              <a:gd name="T36" fmla="*/ 1565 w 4006"/>
              <a:gd name="T37" fmla="*/ 556 h 3723"/>
              <a:gd name="T38" fmla="*/ 1396 w 4006"/>
              <a:gd name="T39" fmla="*/ 590 h 3723"/>
              <a:gd name="T40" fmla="*/ 1269 w 4006"/>
              <a:gd name="T41" fmla="*/ 824 h 3723"/>
              <a:gd name="T42" fmla="*/ 1097 w 4006"/>
              <a:gd name="T43" fmla="*/ 880 h 3723"/>
              <a:gd name="T44" fmla="*/ 995 w 4006"/>
              <a:gd name="T45" fmla="*/ 800 h 3723"/>
              <a:gd name="T46" fmla="*/ 904 w 4006"/>
              <a:gd name="T47" fmla="*/ 630 h 3723"/>
              <a:gd name="T48" fmla="*/ 677 w 4006"/>
              <a:gd name="T49" fmla="*/ 592 h 3723"/>
              <a:gd name="T50" fmla="*/ 508 w 4006"/>
              <a:gd name="T51" fmla="*/ 306 h 3723"/>
              <a:gd name="T52" fmla="*/ 310 w 4006"/>
              <a:gd name="T53" fmla="*/ 43 h 3723"/>
              <a:gd name="T54" fmla="*/ 145 w 4006"/>
              <a:gd name="T55" fmla="*/ 131 h 3723"/>
              <a:gd name="T56" fmla="*/ 120 w 4006"/>
              <a:gd name="T57" fmla="*/ 326 h 3723"/>
              <a:gd name="T58" fmla="*/ 79 w 4006"/>
              <a:gd name="T59" fmla="*/ 523 h 3723"/>
              <a:gd name="T60" fmla="*/ 213 w 4006"/>
              <a:gd name="T61" fmla="*/ 791 h 3723"/>
              <a:gd name="T62" fmla="*/ 373 w 4006"/>
              <a:gd name="T63" fmla="*/ 1130 h 3723"/>
              <a:gd name="T64" fmla="*/ 400 w 4006"/>
              <a:gd name="T65" fmla="*/ 1380 h 3723"/>
              <a:gd name="T66" fmla="*/ 471 w 4006"/>
              <a:gd name="T67" fmla="*/ 1697 h 3723"/>
              <a:gd name="T68" fmla="*/ 461 w 4006"/>
              <a:gd name="T69" fmla="*/ 2216 h 3723"/>
              <a:gd name="T70" fmla="*/ 490 w 4006"/>
              <a:gd name="T71" fmla="*/ 2674 h 3723"/>
              <a:gd name="T72" fmla="*/ 605 w 4006"/>
              <a:gd name="T73" fmla="*/ 2482 h 3723"/>
              <a:gd name="T74" fmla="*/ 759 w 4006"/>
              <a:gd name="T75" fmla="*/ 2583 h 3723"/>
              <a:gd name="T76" fmla="*/ 804 w 4006"/>
              <a:gd name="T77" fmla="*/ 2832 h 3723"/>
              <a:gd name="T78" fmla="*/ 914 w 4006"/>
              <a:gd name="T79" fmla="*/ 2880 h 3723"/>
              <a:gd name="T80" fmla="*/ 1075 w 4006"/>
              <a:gd name="T81" fmla="*/ 3085 h 3723"/>
              <a:gd name="T82" fmla="*/ 1182 w 4006"/>
              <a:gd name="T83" fmla="*/ 3336 h 3723"/>
              <a:gd name="T84" fmla="*/ 1221 w 4006"/>
              <a:gd name="T85" fmla="*/ 3479 h 3723"/>
              <a:gd name="T86" fmla="*/ 1314 w 4006"/>
              <a:gd name="T87" fmla="*/ 3648 h 3723"/>
              <a:gd name="T88" fmla="*/ 1579 w 4006"/>
              <a:gd name="T89" fmla="*/ 3648 h 3723"/>
              <a:gd name="T90" fmla="*/ 1814 w 4006"/>
              <a:gd name="T91" fmla="*/ 3629 h 3723"/>
              <a:gd name="T92" fmla="*/ 1804 w 4006"/>
              <a:gd name="T93" fmla="*/ 3357 h 3723"/>
              <a:gd name="T94" fmla="*/ 1953 w 4006"/>
              <a:gd name="T95" fmla="*/ 3099 h 3723"/>
              <a:gd name="T96" fmla="*/ 2164 w 4006"/>
              <a:gd name="T97" fmla="*/ 2835 h 3723"/>
              <a:gd name="T98" fmla="*/ 2340 w 4006"/>
              <a:gd name="T99" fmla="*/ 2664 h 3723"/>
              <a:gd name="T100" fmla="*/ 2399 w 4006"/>
              <a:gd name="T101" fmla="*/ 2794 h 3723"/>
              <a:gd name="T102" fmla="*/ 2444 w 4006"/>
              <a:gd name="T103" fmla="*/ 2992 h 3723"/>
              <a:gd name="T104" fmla="*/ 2714 w 4006"/>
              <a:gd name="T105" fmla="*/ 2961 h 3723"/>
              <a:gd name="T106" fmla="*/ 2820 w 4006"/>
              <a:gd name="T107" fmla="*/ 3062 h 3723"/>
              <a:gd name="T108" fmla="*/ 3140 w 4006"/>
              <a:gd name="T109" fmla="*/ 3063 h 3723"/>
              <a:gd name="T110" fmla="*/ 2965 w 4006"/>
              <a:gd name="T111" fmla="*/ 2892 h 3723"/>
              <a:gd name="T112" fmla="*/ 2959 w 4006"/>
              <a:gd name="T113" fmla="*/ 2708 h 3723"/>
              <a:gd name="T114" fmla="*/ 3169 w 4006"/>
              <a:gd name="T115" fmla="*/ 2771 h 3723"/>
              <a:gd name="T116" fmla="*/ 2979 w 4006"/>
              <a:gd name="T117" fmla="*/ 2527 h 3723"/>
              <a:gd name="T118" fmla="*/ 2841 w 4006"/>
              <a:gd name="T119" fmla="*/ 2302 h 3723"/>
              <a:gd name="T120" fmla="*/ 2898 w 4006"/>
              <a:gd name="T121" fmla="*/ 2039 h 3723"/>
              <a:gd name="T122" fmla="*/ 3080 w 4006"/>
              <a:gd name="T123" fmla="*/ 1935 h 3723"/>
              <a:gd name="T124" fmla="*/ 3371 w 4006"/>
              <a:gd name="T125" fmla="*/ 2085 h 3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7ED738-AD1B-4C4A-9D42-2E3B73C66339}"/>
              </a:ext>
            </a:extLst>
          </p:cNvPr>
          <p:cNvSpPr txBox="1"/>
          <p:nvPr/>
        </p:nvSpPr>
        <p:spPr>
          <a:xfrm>
            <a:off x="6324873" y="2269588"/>
            <a:ext cx="492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四川</a:t>
            </a:r>
          </a:p>
        </p:txBody>
      </p:sp>
      <p:sp>
        <p:nvSpPr>
          <p:cNvPr id="56" name="浙江">
            <a:extLst>
              <a:ext uri="{FF2B5EF4-FFF2-40B4-BE49-F238E27FC236}">
                <a16:creationId xmlns:a16="http://schemas.microsoft.com/office/drawing/2014/main" id="{00000000-0008-0000-0000-000076040000}"/>
              </a:ext>
            </a:extLst>
          </p:cNvPr>
          <p:cNvSpPr/>
          <p:nvPr/>
        </p:nvSpPr>
        <p:spPr>
          <a:xfrm>
            <a:off x="1651797" y="4595336"/>
            <a:ext cx="697300" cy="752558"/>
          </a:xfrm>
          <a:custGeom>
            <a:avLst/>
            <a:gdLst>
              <a:gd name="T0" fmla="*/ 882 w 1493"/>
              <a:gd name="T1" fmla="*/ 1623 h 1731"/>
              <a:gd name="T2" fmla="*/ 793 w 1493"/>
              <a:gd name="T3" fmla="*/ 1671 h 1731"/>
              <a:gd name="T4" fmla="*/ 704 w 1493"/>
              <a:gd name="T5" fmla="*/ 1615 h 1731"/>
              <a:gd name="T6" fmla="*/ 646 w 1493"/>
              <a:gd name="T7" fmla="*/ 1535 h 1731"/>
              <a:gd name="T8" fmla="*/ 577 w 1493"/>
              <a:gd name="T9" fmla="*/ 1610 h 1731"/>
              <a:gd name="T10" fmla="*/ 469 w 1493"/>
              <a:gd name="T11" fmla="*/ 1637 h 1731"/>
              <a:gd name="T12" fmla="*/ 395 w 1493"/>
              <a:gd name="T13" fmla="*/ 1604 h 1731"/>
              <a:gd name="T14" fmla="*/ 306 w 1493"/>
              <a:gd name="T15" fmla="*/ 1400 h 1731"/>
              <a:gd name="T16" fmla="*/ 299 w 1493"/>
              <a:gd name="T17" fmla="*/ 1296 h 1731"/>
              <a:gd name="T18" fmla="*/ 222 w 1493"/>
              <a:gd name="T19" fmla="*/ 1320 h 1731"/>
              <a:gd name="T20" fmla="*/ 189 w 1493"/>
              <a:gd name="T21" fmla="*/ 1250 h 1731"/>
              <a:gd name="T22" fmla="*/ 142 w 1493"/>
              <a:gd name="T23" fmla="*/ 1087 h 1731"/>
              <a:gd name="T24" fmla="*/ 79 w 1493"/>
              <a:gd name="T25" fmla="*/ 1019 h 1731"/>
              <a:gd name="T26" fmla="*/ 10 w 1493"/>
              <a:gd name="T27" fmla="*/ 914 h 1731"/>
              <a:gd name="T28" fmla="*/ 71 w 1493"/>
              <a:gd name="T29" fmla="*/ 824 h 1731"/>
              <a:gd name="T30" fmla="*/ 167 w 1493"/>
              <a:gd name="T31" fmla="*/ 751 h 1731"/>
              <a:gd name="T32" fmla="*/ 245 w 1493"/>
              <a:gd name="T33" fmla="*/ 672 h 1731"/>
              <a:gd name="T34" fmla="*/ 280 w 1493"/>
              <a:gd name="T35" fmla="*/ 515 h 1731"/>
              <a:gd name="T36" fmla="*/ 278 w 1493"/>
              <a:gd name="T37" fmla="*/ 430 h 1731"/>
              <a:gd name="T38" fmla="*/ 404 w 1493"/>
              <a:gd name="T39" fmla="*/ 411 h 1731"/>
              <a:gd name="T40" fmla="*/ 439 w 1493"/>
              <a:gd name="T41" fmla="*/ 312 h 1731"/>
              <a:gd name="T42" fmla="*/ 445 w 1493"/>
              <a:gd name="T43" fmla="*/ 233 h 1731"/>
              <a:gd name="T44" fmla="*/ 491 w 1493"/>
              <a:gd name="T45" fmla="*/ 183 h 1731"/>
              <a:gd name="T46" fmla="*/ 539 w 1493"/>
              <a:gd name="T47" fmla="*/ 10 h 1731"/>
              <a:gd name="T48" fmla="*/ 659 w 1493"/>
              <a:gd name="T49" fmla="*/ 60 h 1731"/>
              <a:gd name="T50" fmla="*/ 828 w 1493"/>
              <a:gd name="T51" fmla="*/ 128 h 1731"/>
              <a:gd name="T52" fmla="*/ 921 w 1493"/>
              <a:gd name="T53" fmla="*/ 73 h 1731"/>
              <a:gd name="T54" fmla="*/ 1020 w 1493"/>
              <a:gd name="T55" fmla="*/ 63 h 1731"/>
              <a:gd name="T56" fmla="*/ 1126 w 1493"/>
              <a:gd name="T57" fmla="*/ 156 h 1731"/>
              <a:gd name="T58" fmla="*/ 1026 w 1493"/>
              <a:gd name="T59" fmla="*/ 246 h 1731"/>
              <a:gd name="T60" fmla="*/ 907 w 1493"/>
              <a:gd name="T61" fmla="*/ 309 h 1731"/>
              <a:gd name="T62" fmla="*/ 793 w 1493"/>
              <a:gd name="T63" fmla="*/ 385 h 1731"/>
              <a:gd name="T64" fmla="*/ 906 w 1493"/>
              <a:gd name="T65" fmla="*/ 385 h 1731"/>
              <a:gd name="T66" fmla="*/ 1033 w 1493"/>
              <a:gd name="T67" fmla="*/ 401 h 1731"/>
              <a:gd name="T68" fmla="*/ 1208 w 1493"/>
              <a:gd name="T69" fmla="*/ 337 h 1731"/>
              <a:gd name="T70" fmla="*/ 1430 w 1493"/>
              <a:gd name="T71" fmla="*/ 474 h 1731"/>
              <a:gd name="T72" fmla="*/ 1423 w 1493"/>
              <a:gd name="T73" fmla="*/ 517 h 1731"/>
              <a:gd name="T74" fmla="*/ 1450 w 1493"/>
              <a:gd name="T75" fmla="*/ 599 h 1731"/>
              <a:gd name="T76" fmla="*/ 1314 w 1493"/>
              <a:gd name="T77" fmla="*/ 647 h 1731"/>
              <a:gd name="T78" fmla="*/ 1402 w 1493"/>
              <a:gd name="T79" fmla="*/ 650 h 1731"/>
              <a:gd name="T80" fmla="*/ 1452 w 1493"/>
              <a:gd name="T81" fmla="*/ 714 h 1731"/>
              <a:gd name="T82" fmla="*/ 1463 w 1493"/>
              <a:gd name="T83" fmla="*/ 763 h 1731"/>
              <a:gd name="T84" fmla="*/ 1391 w 1493"/>
              <a:gd name="T85" fmla="*/ 713 h 1731"/>
              <a:gd name="T86" fmla="*/ 1327 w 1493"/>
              <a:gd name="T87" fmla="*/ 773 h 1731"/>
              <a:gd name="T88" fmla="*/ 1313 w 1493"/>
              <a:gd name="T89" fmla="*/ 834 h 1731"/>
              <a:gd name="T90" fmla="*/ 1372 w 1493"/>
              <a:gd name="T91" fmla="*/ 912 h 1731"/>
              <a:gd name="T92" fmla="*/ 1330 w 1493"/>
              <a:gd name="T93" fmla="*/ 928 h 1731"/>
              <a:gd name="T94" fmla="*/ 1299 w 1493"/>
              <a:gd name="T95" fmla="*/ 1015 h 1731"/>
              <a:gd name="T96" fmla="*/ 1358 w 1493"/>
              <a:gd name="T97" fmla="*/ 1136 h 1731"/>
              <a:gd name="T98" fmla="*/ 1341 w 1493"/>
              <a:gd name="T99" fmla="*/ 1180 h 1731"/>
              <a:gd name="T100" fmla="*/ 1292 w 1493"/>
              <a:gd name="T101" fmla="*/ 1239 h 1731"/>
              <a:gd name="T102" fmla="*/ 1254 w 1493"/>
              <a:gd name="T103" fmla="*/ 1257 h 1731"/>
              <a:gd name="T104" fmla="*/ 1223 w 1493"/>
              <a:gd name="T105" fmla="*/ 1313 h 1731"/>
              <a:gd name="T106" fmla="*/ 1251 w 1493"/>
              <a:gd name="T107" fmla="*/ 1225 h 1731"/>
              <a:gd name="T108" fmla="*/ 1167 w 1493"/>
              <a:gd name="T109" fmla="*/ 1200 h 1731"/>
              <a:gd name="T110" fmla="*/ 1178 w 1493"/>
              <a:gd name="T111" fmla="*/ 1270 h 1731"/>
              <a:gd name="T112" fmla="*/ 1122 w 1493"/>
              <a:gd name="T113" fmla="*/ 1343 h 1731"/>
              <a:gd name="T114" fmla="*/ 1078 w 1493"/>
              <a:gd name="T115" fmla="*/ 1369 h 1731"/>
              <a:gd name="T116" fmla="*/ 1053 w 1493"/>
              <a:gd name="T117" fmla="*/ 1478 h 1731"/>
              <a:gd name="T118" fmla="*/ 1047 w 1493"/>
              <a:gd name="T119" fmla="*/ 1570 h 1731"/>
              <a:gd name="T120" fmla="*/ 1018 w 1493"/>
              <a:gd name="T121" fmla="*/ 1623 h 1731"/>
              <a:gd name="T122" fmla="*/ 1011 w 1493"/>
              <a:gd name="T123" fmla="*/ 1696 h 1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D80D6A8-3C46-458F-AC26-3FB4BBB4F0E4}"/>
              </a:ext>
            </a:extLst>
          </p:cNvPr>
          <p:cNvSpPr txBox="1"/>
          <p:nvPr/>
        </p:nvSpPr>
        <p:spPr>
          <a:xfrm>
            <a:off x="1746276" y="4881751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sp>
        <p:nvSpPr>
          <p:cNvPr id="58" name="辽宁">
            <a:extLst>
              <a:ext uri="{FF2B5EF4-FFF2-40B4-BE49-F238E27FC236}">
                <a16:creationId xmlns:a16="http://schemas.microsoft.com/office/drawing/2014/main" id="{00000000-0008-0000-0000-000075040000}"/>
              </a:ext>
            </a:extLst>
          </p:cNvPr>
          <p:cNvSpPr>
            <a:spLocks noEditPoints="1"/>
          </p:cNvSpPr>
          <p:nvPr/>
        </p:nvSpPr>
        <p:spPr>
          <a:xfrm>
            <a:off x="5592658" y="4555696"/>
            <a:ext cx="786581" cy="787252"/>
          </a:xfrm>
          <a:custGeom>
            <a:avLst/>
            <a:gdLst>
              <a:gd name="T0" fmla="*/ 259 w 2212"/>
              <a:gd name="T1" fmla="*/ 1537 h 2187"/>
              <a:gd name="T2" fmla="*/ 137 w 2212"/>
              <a:gd name="T3" fmla="*/ 1452 h 2187"/>
              <a:gd name="T4" fmla="*/ 8 w 2212"/>
              <a:gd name="T5" fmla="*/ 1353 h 2187"/>
              <a:gd name="T6" fmla="*/ 26 w 2212"/>
              <a:gd name="T7" fmla="*/ 1249 h 2187"/>
              <a:gd name="T8" fmla="*/ 103 w 2212"/>
              <a:gd name="T9" fmla="*/ 1131 h 2187"/>
              <a:gd name="T10" fmla="*/ 154 w 2212"/>
              <a:gd name="T11" fmla="*/ 1037 h 2187"/>
              <a:gd name="T12" fmla="*/ 115 w 2212"/>
              <a:gd name="T13" fmla="*/ 918 h 2187"/>
              <a:gd name="T14" fmla="*/ 84 w 2212"/>
              <a:gd name="T15" fmla="*/ 727 h 2187"/>
              <a:gd name="T16" fmla="*/ 219 w 2212"/>
              <a:gd name="T17" fmla="*/ 704 h 2187"/>
              <a:gd name="T18" fmla="*/ 340 w 2212"/>
              <a:gd name="T19" fmla="*/ 910 h 2187"/>
              <a:gd name="T20" fmla="*/ 449 w 2212"/>
              <a:gd name="T21" fmla="*/ 787 h 2187"/>
              <a:gd name="T22" fmla="*/ 623 w 2212"/>
              <a:gd name="T23" fmla="*/ 652 h 2187"/>
              <a:gd name="T24" fmla="*/ 820 w 2212"/>
              <a:gd name="T25" fmla="*/ 538 h 2187"/>
              <a:gd name="T26" fmla="*/ 931 w 2212"/>
              <a:gd name="T27" fmla="*/ 415 h 2187"/>
              <a:gd name="T28" fmla="*/ 1051 w 2212"/>
              <a:gd name="T29" fmla="*/ 392 h 2187"/>
              <a:gd name="T30" fmla="*/ 1120 w 2212"/>
              <a:gd name="T31" fmla="*/ 362 h 2187"/>
              <a:gd name="T32" fmla="*/ 1258 w 2212"/>
              <a:gd name="T33" fmla="*/ 331 h 2187"/>
              <a:gd name="T34" fmla="*/ 1343 w 2212"/>
              <a:gd name="T35" fmla="*/ 211 h 2187"/>
              <a:gd name="T36" fmla="*/ 1422 w 2212"/>
              <a:gd name="T37" fmla="*/ 0 h 2187"/>
              <a:gd name="T38" fmla="*/ 1601 w 2212"/>
              <a:gd name="T39" fmla="*/ 94 h 2187"/>
              <a:gd name="T40" fmla="*/ 1638 w 2212"/>
              <a:gd name="T41" fmla="*/ 197 h 2187"/>
              <a:gd name="T42" fmla="*/ 1695 w 2212"/>
              <a:gd name="T43" fmla="*/ 236 h 2187"/>
              <a:gd name="T44" fmla="*/ 1797 w 2212"/>
              <a:gd name="T45" fmla="*/ 181 h 2187"/>
              <a:gd name="T46" fmla="*/ 1854 w 2212"/>
              <a:gd name="T47" fmla="*/ 319 h 2187"/>
              <a:gd name="T48" fmla="*/ 1930 w 2212"/>
              <a:gd name="T49" fmla="*/ 415 h 2187"/>
              <a:gd name="T50" fmla="*/ 2003 w 2212"/>
              <a:gd name="T51" fmla="*/ 508 h 2187"/>
              <a:gd name="T52" fmla="*/ 2001 w 2212"/>
              <a:gd name="T53" fmla="*/ 622 h 2187"/>
              <a:gd name="T54" fmla="*/ 2075 w 2212"/>
              <a:gd name="T55" fmla="*/ 758 h 2187"/>
              <a:gd name="T56" fmla="*/ 2191 w 2212"/>
              <a:gd name="T57" fmla="*/ 907 h 2187"/>
              <a:gd name="T58" fmla="*/ 2156 w 2212"/>
              <a:gd name="T59" fmla="*/ 1031 h 2187"/>
              <a:gd name="T60" fmla="*/ 2188 w 2212"/>
              <a:gd name="T61" fmla="*/ 1096 h 2187"/>
              <a:gd name="T62" fmla="*/ 2033 w 2212"/>
              <a:gd name="T63" fmla="*/ 1210 h 2187"/>
              <a:gd name="T64" fmla="*/ 1844 w 2212"/>
              <a:gd name="T65" fmla="*/ 1409 h 2187"/>
              <a:gd name="T66" fmla="*/ 1732 w 2212"/>
              <a:gd name="T67" fmla="*/ 1586 h 2187"/>
              <a:gd name="T68" fmla="*/ 1548 w 2212"/>
              <a:gd name="T69" fmla="*/ 1630 h 2187"/>
              <a:gd name="T70" fmla="*/ 1334 w 2212"/>
              <a:gd name="T71" fmla="*/ 1752 h 2187"/>
              <a:gd name="T72" fmla="*/ 1129 w 2212"/>
              <a:gd name="T73" fmla="*/ 1956 h 2187"/>
              <a:gd name="T74" fmla="*/ 1116 w 2212"/>
              <a:gd name="T75" fmla="*/ 1997 h 2187"/>
              <a:gd name="T76" fmla="*/ 1078 w 2212"/>
              <a:gd name="T77" fmla="*/ 2064 h 2187"/>
              <a:gd name="T78" fmla="*/ 995 w 2212"/>
              <a:gd name="T79" fmla="*/ 2048 h 2187"/>
              <a:gd name="T80" fmla="*/ 975 w 2212"/>
              <a:gd name="T81" fmla="*/ 2107 h 2187"/>
              <a:gd name="T82" fmla="*/ 853 w 2212"/>
              <a:gd name="T83" fmla="*/ 2185 h 2187"/>
              <a:gd name="T84" fmla="*/ 857 w 2212"/>
              <a:gd name="T85" fmla="*/ 2091 h 2187"/>
              <a:gd name="T86" fmla="*/ 966 w 2212"/>
              <a:gd name="T87" fmla="*/ 2027 h 2187"/>
              <a:gd name="T88" fmla="*/ 975 w 2212"/>
              <a:gd name="T89" fmla="*/ 1946 h 2187"/>
              <a:gd name="T90" fmla="*/ 1042 w 2212"/>
              <a:gd name="T91" fmla="*/ 1886 h 2187"/>
              <a:gd name="T92" fmla="*/ 940 w 2212"/>
              <a:gd name="T93" fmla="*/ 1897 h 2187"/>
              <a:gd name="T94" fmla="*/ 903 w 2212"/>
              <a:gd name="T95" fmla="*/ 1739 h 2187"/>
              <a:gd name="T96" fmla="*/ 1002 w 2212"/>
              <a:gd name="T97" fmla="*/ 1599 h 2187"/>
              <a:gd name="T98" fmla="*/ 1070 w 2212"/>
              <a:gd name="T99" fmla="*/ 1496 h 2187"/>
              <a:gd name="T100" fmla="*/ 1059 w 2212"/>
              <a:gd name="T101" fmla="*/ 1302 h 2187"/>
              <a:gd name="T102" fmla="*/ 952 w 2212"/>
              <a:gd name="T103" fmla="*/ 1152 h 2187"/>
              <a:gd name="T104" fmla="*/ 905 w 2212"/>
              <a:gd name="T105" fmla="*/ 1225 h 2187"/>
              <a:gd name="T106" fmla="*/ 786 w 2212"/>
              <a:gd name="T107" fmla="*/ 1207 h 2187"/>
              <a:gd name="T108" fmla="*/ 655 w 2212"/>
              <a:gd name="T109" fmla="*/ 1301 h 2187"/>
              <a:gd name="T110" fmla="*/ 618 w 2212"/>
              <a:gd name="T111" fmla="*/ 1401 h 2187"/>
              <a:gd name="T112" fmla="*/ 534 w 2212"/>
              <a:gd name="T113" fmla="*/ 1566 h 2187"/>
              <a:gd name="T114" fmla="*/ 878 w 2212"/>
              <a:gd name="T115" fmla="*/ 1788 h 2187"/>
              <a:gd name="T116" fmla="*/ 850 w 2212"/>
              <a:gd name="T117" fmla="*/ 1838 h 2187"/>
              <a:gd name="T118" fmla="*/ 899 w 2212"/>
              <a:gd name="T119" fmla="*/ 1886 h 2187"/>
              <a:gd name="T120" fmla="*/ 845 w 2212"/>
              <a:gd name="T121" fmla="*/ 1899 h 2187"/>
              <a:gd name="T122" fmla="*/ 1229 w 2212"/>
              <a:gd name="T123" fmla="*/ 1939 h 2187"/>
              <a:gd name="T124" fmla="*/ 1350 w 2212"/>
              <a:gd name="T125" fmla="*/ 199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5F2B360-F100-45F2-947B-1093E2983541}"/>
              </a:ext>
            </a:extLst>
          </p:cNvPr>
          <p:cNvSpPr txBox="1"/>
          <p:nvPr/>
        </p:nvSpPr>
        <p:spPr>
          <a:xfrm>
            <a:off x="5832430" y="475996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辽宁</a:t>
            </a:r>
          </a:p>
        </p:txBody>
      </p:sp>
    </p:spTree>
    <p:extLst>
      <p:ext uri="{BB962C8B-B14F-4D97-AF65-F5344CB8AC3E}">
        <p14:creationId xmlns:p14="http://schemas.microsoft.com/office/powerpoint/2010/main" val="3148991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11.08%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17B41A78-DF54-4388-8FDD-E67E9A6736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890740"/>
              </p:ext>
            </p:extLst>
          </p:nvPr>
        </p:nvGraphicFramePr>
        <p:xfrm>
          <a:off x="715615" y="1770443"/>
          <a:ext cx="7937065" cy="4507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1-6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2019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1-6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月新能源新车、二手车交易趋势变化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195353"/>
            <a:ext cx="7963749" cy="1384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月新能源乘用车新车销量达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万台，同比增长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月份单月新能源汽车批发实现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万台，同比增长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，为新能源乘用车摆脱政策依赖打下基础。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，对比看到，近三个月，增长放缓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zh-CN" altLang="en-US" sz="11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100" i="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新能源二手车监测样本选取自部分二手车交易数据</a:t>
            </a:r>
            <a:endParaRPr lang="en-US" altLang="zh-CN" sz="11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2.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新能源新车、二手车同比增长率计算方式：（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年新能源二手车销量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年同期的值）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÷2018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年同期的值</a:t>
            </a:r>
            <a:endParaRPr lang="en-US" altLang="zh-CN" sz="11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92486" y="2883058"/>
            <a:ext cx="25996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年新能源二手车同比增长率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8324" y="2883058"/>
            <a:ext cx="2210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新能源新车同比增长率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/>
        </p:nvGraphicFramePr>
        <p:xfrm>
          <a:off x="1488877" y="3231647"/>
          <a:ext cx="5749924" cy="273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月全国新能源二手车交易车型分析中，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。各车型占比情况小微车型依然占绝对主力，其中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级及以下车型占比进一步提升。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占比有所下降，占比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，货车占比收缩，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车型占比有所上升。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新能源二手车主要销售车型集中于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以下车型趋势不变。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/>
        </p:nvGraphicFramePr>
        <p:xfrm>
          <a:off x="4686299" y="2566867"/>
          <a:ext cx="3886532" cy="2789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83813" y="2616451"/>
          <a:ext cx="4602486" cy="2438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64069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52958" y="1263139"/>
            <a:ext cx="7532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万元内的占比上升，在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万元内的车辆市场占比下降为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万以上的车型总体维持稳定，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万上升至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万降至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从价格占比看，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万以下的价格是新能源二手车的主要销售区间不变。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331594" y="253660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16869" y="551706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月价格分布占比图</a:t>
            </a:r>
          </a:p>
        </p:txBody>
      </p:sp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4515234" y="2523307"/>
          <a:ext cx="4074294" cy="3000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>
            <a:graphicFrameLocks/>
          </p:cNvGraphicFramePr>
          <p:nvPr/>
        </p:nvGraphicFramePr>
        <p:xfrm>
          <a:off x="639105" y="2536492"/>
          <a:ext cx="4047194" cy="2913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98262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月全国新能源二手车交易量情况区域分布：华东区占比依旧最大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，西南市场有所下降占比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，华南上升至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，西北市场下降；华北市场恢复上升占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，华中占比上升至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3975" y="540514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4883114" y="2423724"/>
          <a:ext cx="3503571" cy="2673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>
            <a:graphicFrameLocks/>
          </p:cNvGraphicFramePr>
          <p:nvPr/>
        </p:nvGraphicFramePr>
        <p:xfrm>
          <a:off x="455486" y="2367992"/>
          <a:ext cx="4985647" cy="2720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5557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新能源二手车交易交易车辆使用年限绝大多数集中在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年以下的占比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8.62%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年占比上升至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，新能源二手车使用年限在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年以上的交易量占比上升，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与传统二手车使用年限相比，新能源二手车的使用年限更短，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年以内的新能源车保有量是市场主流。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0314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66224" y="2911867"/>
          <a:ext cx="4726519" cy="2983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598603" y="2856252"/>
          <a:ext cx="4515909" cy="290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3521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8499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124.44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70.53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9.88%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18.28%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7.58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6.09%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15.31%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6.09%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3466830"/>
              </p:ext>
            </p:extLst>
          </p:nvPr>
        </p:nvGraphicFramePr>
        <p:xfrm>
          <a:off x="881019" y="2803393"/>
          <a:ext cx="7381461" cy="3870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1-6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715718" y="1284019"/>
            <a:ext cx="7941162" cy="418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截止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2019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6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月，达成年中认证目标</a:t>
            </a: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2.5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万台。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EDA999-779B-F244-9323-02C1D4D24D8F}"/>
              </a:ext>
            </a:extLst>
          </p:cNvPr>
          <p:cNvGraphicFramePr>
            <a:graphicFrameLocks noGrp="1"/>
          </p:cNvGraphicFramePr>
          <p:nvPr/>
        </p:nvGraphicFramePr>
        <p:xfrm>
          <a:off x="1489096" y="2326341"/>
          <a:ext cx="6125464" cy="330768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531366">
                  <a:extLst>
                    <a:ext uri="{9D8B030D-6E8A-4147-A177-3AD203B41FA5}">
                      <a16:colId xmlns:a16="http://schemas.microsoft.com/office/drawing/2014/main" val="527049431"/>
                    </a:ext>
                  </a:extLst>
                </a:gridCol>
                <a:gridCol w="1531366">
                  <a:extLst>
                    <a:ext uri="{9D8B030D-6E8A-4147-A177-3AD203B41FA5}">
                      <a16:colId xmlns:a16="http://schemas.microsoft.com/office/drawing/2014/main" val="713552055"/>
                    </a:ext>
                  </a:extLst>
                </a:gridCol>
                <a:gridCol w="1531366">
                  <a:extLst>
                    <a:ext uri="{9D8B030D-6E8A-4147-A177-3AD203B41FA5}">
                      <a16:colId xmlns:a16="http://schemas.microsoft.com/office/drawing/2014/main" val="2304551479"/>
                    </a:ext>
                  </a:extLst>
                </a:gridCol>
                <a:gridCol w="1531366">
                  <a:extLst>
                    <a:ext uri="{9D8B030D-6E8A-4147-A177-3AD203B41FA5}">
                      <a16:colId xmlns:a16="http://schemas.microsoft.com/office/drawing/2014/main" val="419563890"/>
                    </a:ext>
                  </a:extLst>
                </a:gridCol>
              </a:tblGrid>
              <a:tr h="6761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　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初检量（台次）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检测量（台次）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认证量 （台次）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6020479"/>
                  </a:ext>
                </a:extLst>
              </a:tr>
              <a:tr h="3661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</a:t>
                      </a:r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月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637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7523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5025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34479000"/>
                  </a:ext>
                </a:extLst>
              </a:tr>
              <a:tr h="3661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</a:t>
                      </a:r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月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295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3632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2780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3127839"/>
                  </a:ext>
                </a:extLst>
              </a:tr>
              <a:tr h="3661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</a:t>
                      </a:r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月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684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15895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5629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10173524"/>
                  </a:ext>
                </a:extLst>
              </a:tr>
              <a:tr h="3661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</a:t>
                      </a:r>
                      <a:r>
                        <a:rPr lang="zh-CN" altLang="en-US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月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856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14783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4541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1730118"/>
                  </a:ext>
                </a:extLst>
              </a:tr>
              <a:tr h="3661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</a:t>
                      </a:r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月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1046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18294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5099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81802011"/>
                  </a:ext>
                </a:extLst>
              </a:tr>
              <a:tr h="3661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6</a:t>
                      </a:r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月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1138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19177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4554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48133930"/>
                  </a:ext>
                </a:extLst>
              </a:tr>
              <a:tr h="43476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总计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4656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79304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27628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284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3819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6313668-62B6-BB45-B2A3-DB44287D940C}"/>
              </a:ext>
            </a:extLst>
          </p:cNvPr>
          <p:cNvGraphicFramePr>
            <a:graphicFrameLocks noGrp="1"/>
          </p:cNvGraphicFramePr>
          <p:nvPr/>
        </p:nvGraphicFramePr>
        <p:xfrm>
          <a:off x="6617821" y="2140366"/>
          <a:ext cx="2120900" cy="326763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00791">
                  <a:extLst>
                    <a:ext uri="{9D8B030D-6E8A-4147-A177-3AD203B41FA5}">
                      <a16:colId xmlns:a16="http://schemas.microsoft.com/office/drawing/2014/main" val="156963751"/>
                    </a:ext>
                  </a:extLst>
                </a:gridCol>
                <a:gridCol w="1020109">
                  <a:extLst>
                    <a:ext uri="{9D8B030D-6E8A-4147-A177-3AD203B41FA5}">
                      <a16:colId xmlns:a16="http://schemas.microsoft.com/office/drawing/2014/main" val="4291747593"/>
                    </a:ext>
                  </a:extLst>
                </a:gridCol>
              </a:tblGrid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380147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6305716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13.7%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050249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2089085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5151927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660066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633246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35048533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47817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6716863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8479532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6980626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0BC57D8-2D8A-0C44-8CF1-D76633AE135C}"/>
              </a:ext>
            </a:extLst>
          </p:cNvPr>
          <p:cNvGraphicFramePr>
            <a:graphicFrameLocks/>
          </p:cNvGraphicFramePr>
          <p:nvPr/>
        </p:nvGraphicFramePr>
        <p:xfrm>
          <a:off x="509015" y="1726690"/>
          <a:ext cx="5733289" cy="4094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0213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16343AA-26A1-C743-B0A1-30D6BBDC0FF9}"/>
              </a:ext>
            </a:extLst>
          </p:cNvPr>
          <p:cNvGraphicFramePr>
            <a:graphicFrameLocks/>
          </p:cNvGraphicFramePr>
          <p:nvPr/>
        </p:nvGraphicFramePr>
        <p:xfrm>
          <a:off x="908486" y="1748118"/>
          <a:ext cx="7219080" cy="3872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0822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F7B3D7C-0E12-9A43-9A9F-106C940B679E}"/>
              </a:ext>
            </a:extLst>
          </p:cNvPr>
          <p:cNvGraphicFramePr>
            <a:graphicFrameLocks/>
          </p:cNvGraphicFramePr>
          <p:nvPr/>
        </p:nvGraphicFramePr>
        <p:xfrm>
          <a:off x="766482" y="1788458"/>
          <a:ext cx="7274858" cy="3872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59349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50" y="1191759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年月度交易走势，除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月份同比出现小幅下降外，整体呈现缓慢持续增长趋势。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124.44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17.76%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，增速最为明显。</a:t>
            </a: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605879"/>
              </p:ext>
            </p:extLst>
          </p:nvPr>
        </p:nvGraphicFramePr>
        <p:xfrm>
          <a:off x="434008" y="2295938"/>
          <a:ext cx="8275984" cy="3723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4788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99414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月度同比增长率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13.27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-12.56%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11.60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19.29%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10.29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30.92%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9.63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24.59%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9.00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28.54%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7.57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3.70%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6.14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22.21%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5.63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37.67%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5.51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10.58%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4.66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21.59%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644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四、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</a:rPr>
              <a:t>6</a:t>
            </a:r>
            <a:r>
              <a:rPr lang="zh-CN" altLang="en-US" sz="2000" b="1" dirty="0">
                <a:solidFill>
                  <a:schemeClr val="tx1"/>
                </a:solidFill>
              </a:rPr>
              <a:t>月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116957" cy="135244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41.67%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2.32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26.72%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1.56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19.92%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，环比下降</a:t>
            </a:r>
            <a:r>
              <a:rPr lang="en-US" altLang="zh-CN" sz="1400" dirty="0">
                <a:solidFill>
                  <a:schemeClr val="tx1"/>
                </a:solidFill>
              </a:rPr>
              <a:t>0.22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11.69%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0.97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534174"/>
              </p:ext>
            </p:extLst>
          </p:nvPr>
        </p:nvGraphicFramePr>
        <p:xfrm>
          <a:off x="4760533" y="2910374"/>
          <a:ext cx="3926267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400054"/>
              </p:ext>
            </p:extLst>
          </p:nvPr>
        </p:nvGraphicFramePr>
        <p:xfrm>
          <a:off x="368045" y="2910374"/>
          <a:ext cx="3926267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">
            <a:extLst>
              <a:ext uri="{FF2B5EF4-FFF2-40B4-BE49-F238E27FC236}">
                <a16:creationId xmlns:a16="http://schemas.microsoft.com/office/drawing/2014/main" id="{4CD0E369-9F8D-4016-BBB1-09BEF793D1B7}"/>
              </a:ext>
            </a:extLst>
          </p:cNvPr>
          <p:cNvSpPr txBox="1"/>
          <p:nvPr/>
        </p:nvSpPr>
        <p:spPr>
          <a:xfrm>
            <a:off x="1632443" y="4567229"/>
            <a:ext cx="1211766" cy="66163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AD7C2891-6EAB-4A0D-956C-1AC2630DE07C}"/>
              </a:ext>
            </a:extLst>
          </p:cNvPr>
          <p:cNvSpPr txBox="1"/>
          <p:nvPr/>
        </p:nvSpPr>
        <p:spPr>
          <a:xfrm>
            <a:off x="6016736" y="4511794"/>
            <a:ext cx="1201823" cy="71707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05818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32.95%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万价格区间的二手车交易量环比下降外，其他价格区间交易量环比均有增长。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42713" y="4447600"/>
            <a:ext cx="1095759" cy="6200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6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341503" y="4447600"/>
            <a:ext cx="1696994" cy="72192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5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7123477"/>
              </p:ext>
            </p:extLst>
          </p:nvPr>
        </p:nvGraphicFramePr>
        <p:xfrm>
          <a:off x="3841880" y="2613584"/>
          <a:ext cx="4887626" cy="3668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9094042"/>
              </p:ext>
            </p:extLst>
          </p:nvPr>
        </p:nvGraphicFramePr>
        <p:xfrm>
          <a:off x="-123502" y="2653255"/>
          <a:ext cx="4458009" cy="3588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0049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月，二手乘用车交易均价前五名的省份是，北京、浙江、辽宁、江苏、甘肃。其中北京市交易均价最高，为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11.27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二手乘用车交易均价最低的五个省份是，宁夏、四川、新疆、云南、湖南 。其中湖南的均价最低，为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785670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11.27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10.63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甘肃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410344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4.53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3.74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22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1-6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27392</TotalTime>
  <Words>2747</Words>
  <Application>Microsoft Office PowerPoint</Application>
  <PresentationFormat>全屏显示(4:3)</PresentationFormat>
  <Paragraphs>400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等线</vt:lpstr>
      <vt:lpstr>等线</vt:lpstr>
      <vt:lpstr>黑体</vt:lpstr>
      <vt:lpstr>华文行楷</vt:lpstr>
      <vt:lpstr>华文新魏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四、2019年6月二手车交易车辆使用年限分析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2673</cp:revision>
  <cp:lastPrinted>2019-08-02T02:59:37Z</cp:lastPrinted>
  <dcterms:created xsi:type="dcterms:W3CDTF">2016-02-18T09:25:00Z</dcterms:created>
  <dcterms:modified xsi:type="dcterms:W3CDTF">2019-08-02T03:00:11Z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