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9.xml" ContentType="application/vnd.openxmlformats-officedocument.drawingml.chartshapes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9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0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33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34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8"/>
  </p:notesMasterIdLst>
  <p:sldIdLst>
    <p:sldId id="256" r:id="rId3"/>
    <p:sldId id="417" r:id="rId4"/>
    <p:sldId id="439" r:id="rId5"/>
    <p:sldId id="451" r:id="rId6"/>
    <p:sldId id="477" r:id="rId7"/>
    <p:sldId id="453" r:id="rId8"/>
    <p:sldId id="454" r:id="rId9"/>
    <p:sldId id="455" r:id="rId10"/>
    <p:sldId id="418" r:id="rId11"/>
    <p:sldId id="456" r:id="rId12"/>
    <p:sldId id="432" r:id="rId13"/>
    <p:sldId id="458" r:id="rId14"/>
    <p:sldId id="484" r:id="rId15"/>
    <p:sldId id="469" r:id="rId16"/>
    <p:sldId id="478" r:id="rId17"/>
    <p:sldId id="462" r:id="rId18"/>
    <p:sldId id="461" r:id="rId19"/>
    <p:sldId id="419" r:id="rId20"/>
    <p:sldId id="463" r:id="rId21"/>
    <p:sldId id="464" r:id="rId22"/>
    <p:sldId id="465" r:id="rId23"/>
    <p:sldId id="483" r:id="rId24"/>
    <p:sldId id="467" r:id="rId25"/>
    <p:sldId id="420" r:id="rId26"/>
    <p:sldId id="359" r:id="rId27"/>
    <p:sldId id="360" r:id="rId28"/>
    <p:sldId id="361" r:id="rId29"/>
    <p:sldId id="362" r:id="rId30"/>
    <p:sldId id="363" r:id="rId31"/>
    <p:sldId id="421" r:id="rId32"/>
    <p:sldId id="485" r:id="rId33"/>
    <p:sldId id="486" r:id="rId34"/>
    <p:sldId id="487" r:id="rId35"/>
    <p:sldId id="488" r:id="rId36"/>
    <p:sldId id="264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BDD7EE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270" autoAdjust="0"/>
  </p:normalViewPr>
  <p:slideViewPr>
    <p:cSldViewPr snapToGrid="0" showGuides="1">
      <p:cViewPr varScale="1">
        <p:scale>
          <a:sx n="114" d="100"/>
          <a:sy n="114" d="100"/>
        </p:scale>
        <p:origin x="1608" y="108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9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2019&#24180;&#24066;&#22330;&#20998;&#26512;\2019&#24180;7&#26376;%20&#24066;&#22330;&#20998;&#26512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7&#26376;\7&#26376;&#27719;&#25253;&#25968;&#25454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7&#26376;\7&#26376;&#27719;&#25253;&#25968;&#25454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7&#26376;\7&#26376;&#27719;&#25253;&#25968;&#25454;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9075074705"/>
          <c:y val="0.16241053567696448"/>
          <c:w val="0.74605664109042913"/>
          <c:h val="0.692216870476133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F5-4B5D-B2CA-819CE4A5F814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4F5-4B5D-B2CA-819CE4A5F8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43647</c:v>
                </c:pt>
                <c:pt idx="1">
                  <c:v>43617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121.2954</c:v>
                </c:pt>
                <c:pt idx="1">
                  <c:v>124.44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F5-4B5D-B2CA-819CE4A5F81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1-7月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0.11086349643372943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02-4B0A-A986-18874921E140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1-7月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0.21504672177293815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02-4B0A-A986-18874921E140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1-7月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02-4B0A-A986-18874921E140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1-7月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0.42597892560356126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02-4B0A-A986-18874921E140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1-7月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0.24811085618977111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002-4B0A-A986-18874921E14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年二手车轿各级别占比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3405543794316519E-2"/>
          <c:y val="0.17117767664847061"/>
          <c:w val="0.86127930164750566"/>
          <c:h val="0.688689740997043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PPT模板2!$B$33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PPT模板2!$A$34:$A$40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PPT模板2!$B$34:$B$40</c:f>
              <c:numCache>
                <c:formatCode>0.00%</c:formatCode>
                <c:ptCount val="7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  <c:pt idx="4">
                  <c:v>8.1600000000000006E-2</c:v>
                </c:pt>
                <c:pt idx="5">
                  <c:v>6.8900000000000003E-2</c:v>
                </c:pt>
                <c:pt idx="6">
                  <c:v>7.1099999999999997E-2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FE-4D86-B623-2286CCFF0721}"/>
            </c:ext>
          </c:extLst>
        </c:ser>
        <c:ser>
          <c:idx val="1"/>
          <c:order val="1"/>
          <c:tx>
            <c:strRef>
              <c:f>PPT模板2!$C$33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PPT模板2!$A$34:$A$40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PPT模板2!$C$34:$C$40</c:f>
              <c:numCache>
                <c:formatCode>0.00%</c:formatCode>
                <c:ptCount val="7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  <c:pt idx="4">
                  <c:v>0.1663</c:v>
                </c:pt>
                <c:pt idx="5">
                  <c:v>0.16339999999999999</c:v>
                </c:pt>
                <c:pt idx="6">
                  <c:v>0.1666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FE-4D86-B623-2286CCFF0721}"/>
            </c:ext>
          </c:extLst>
        </c:ser>
        <c:ser>
          <c:idx val="2"/>
          <c:order val="2"/>
          <c:tx>
            <c:strRef>
              <c:f>PPT模板2!$D$33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PPT模板2!$A$34:$A$40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PPT模板2!$D$34:$D$40</c:f>
              <c:numCache>
                <c:formatCode>0.00%</c:formatCode>
                <c:ptCount val="7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  <c:pt idx="4">
                  <c:v>0.46400000000000002</c:v>
                </c:pt>
                <c:pt idx="5">
                  <c:v>0.4733</c:v>
                </c:pt>
                <c:pt idx="6">
                  <c:v>0.47689999999999999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FE-4D86-B623-2286CCFF0721}"/>
            </c:ext>
          </c:extLst>
        </c:ser>
        <c:ser>
          <c:idx val="3"/>
          <c:order val="3"/>
          <c:tx>
            <c:strRef>
              <c:f>PPT模板2!$E$33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PPT模板2!$A$34:$A$40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PPT模板2!$E$34:$E$40</c:f>
              <c:numCache>
                <c:formatCode>0.00%</c:formatCode>
                <c:ptCount val="7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  <c:pt idx="4">
                  <c:v>0.21479999999999999</c:v>
                </c:pt>
                <c:pt idx="5">
                  <c:v>0.21759999999999999</c:v>
                </c:pt>
                <c:pt idx="6">
                  <c:v>0.2132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AFE-4D86-B623-2286CCFF0721}"/>
            </c:ext>
          </c:extLst>
        </c:ser>
        <c:ser>
          <c:idx val="4"/>
          <c:order val="4"/>
          <c:tx>
            <c:strRef>
              <c:f>PPT模板2!$F$33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PPT模板2!$A$34:$A$40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PPT模板2!$F$34:$F$40</c:f>
              <c:numCache>
                <c:formatCode>0.00%</c:formatCode>
                <c:ptCount val="7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  <c:pt idx="4">
                  <c:v>5.7799999999999997E-2</c:v>
                </c:pt>
                <c:pt idx="5">
                  <c:v>5.8799999999999998E-2</c:v>
                </c:pt>
                <c:pt idx="6">
                  <c:v>5.6099999999999997E-2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AFE-4D86-B623-2286CCFF0721}"/>
            </c:ext>
          </c:extLst>
        </c:ser>
        <c:ser>
          <c:idx val="5"/>
          <c:order val="5"/>
          <c:tx>
            <c:strRef>
              <c:f>PPT模板2!$G$33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AFE-4D86-B623-2286CCFF0721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AFE-4D86-B623-2286CCFF0721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AFE-4D86-B623-2286CCFF0721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AFE-4D86-B623-2286CCFF0721}"/>
                </c:ext>
              </c:extLst>
            </c:dLbl>
            <c:dLbl>
              <c:idx val="4"/>
              <c:layout>
                <c:manualLayout>
                  <c:x val="0"/>
                  <c:y val="-2.24224238362724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AFE-4D86-B623-2286CCFF0721}"/>
                </c:ext>
              </c:extLst>
            </c:dLbl>
            <c:dLbl>
              <c:idx val="5"/>
              <c:layout>
                <c:manualLayout>
                  <c:x val="0"/>
                  <c:y val="-2.24224238362724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AFE-4D86-B623-2286CCFF07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PPT模板2!$A$34:$A$40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PPT模板2!$G$34:$G$40</c:f>
              <c:numCache>
                <c:formatCode>0.00%</c:formatCode>
                <c:ptCount val="7"/>
                <c:pt idx="0">
                  <c:v>7.4999999999999997E-3</c:v>
                </c:pt>
                <c:pt idx="1">
                  <c:v>6.8838561970175115E-3</c:v>
                </c:pt>
                <c:pt idx="2">
                  <c:v>8.0000000000000002E-3</c:v>
                </c:pt>
                <c:pt idx="3">
                  <c:v>1.1900000000000001E-2</c:v>
                </c:pt>
                <c:pt idx="4">
                  <c:v>1.54E-2</c:v>
                </c:pt>
                <c:pt idx="5">
                  <c:v>1.7999999999999999E-2</c:v>
                </c:pt>
                <c:pt idx="6">
                  <c:v>1.6199999999999999E-2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AFE-4D86-B623-2286CCFF072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723392702577228"/>
          <c:y val="0.92993702028381209"/>
          <c:w val="0.62515604102684041"/>
          <c:h val="6.6962730576345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481304805406651E-2"/>
          <c:y val="0.11111173182229661"/>
          <c:w val="0.91285125611299944"/>
          <c:h val="0.67887232088820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PPT模板2!$B$152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5439350749934882E-3"/>
                  <c:y val="1.7187090723586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1D-4912-A990-0368B87BA498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1D-4912-A990-0368B87BA498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1D-4912-A990-0368B87BA498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1D-4912-A990-0368B87BA498}"/>
                </c:ext>
              </c:extLst>
            </c:dLbl>
            <c:dLbl>
              <c:idx val="4"/>
              <c:layout>
                <c:manualLayout>
                  <c:x val="3.3940693582082092E-3"/>
                  <c:y val="1.65651021558110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31D-4912-A990-0368B87BA498}"/>
                </c:ext>
              </c:extLst>
            </c:dLbl>
            <c:dLbl>
              <c:idx val="5"/>
              <c:layout>
                <c:manualLayout>
                  <c:x val="0"/>
                  <c:y val="1.61243837501760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1D-4912-A990-0368B87BA498}"/>
                </c:ext>
              </c:extLst>
            </c:dLbl>
            <c:dLbl>
              <c:idx val="6"/>
              <c:layout>
                <c:manualLayout>
                  <c:x val="-1.2476536890636199E-16"/>
                  <c:y val="1.934926050021139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31D-4912-A990-0368B87BA4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PPT模板2!$A$153:$A$159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PPT模板2!$B$153:$B$159</c:f>
              <c:numCache>
                <c:formatCode>0.00%</c:formatCode>
                <c:ptCount val="7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  <c:pt idx="4">
                  <c:v>1.4849483251241323E-3</c:v>
                </c:pt>
                <c:pt idx="5">
                  <c:v>1.1999999999999999E-3</c:v>
                </c:pt>
                <c:pt idx="6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31D-4912-A990-0368B87BA498}"/>
            </c:ext>
          </c:extLst>
        </c:ser>
        <c:ser>
          <c:idx val="1"/>
          <c:order val="1"/>
          <c:tx>
            <c:strRef>
              <c:f>PPT模板2!$C$152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PPT模板2!$A$153:$A$159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PPT模板2!$C$153:$C$159</c:f>
              <c:numCache>
                <c:formatCode>0.00%</c:formatCode>
                <c:ptCount val="7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  <c:pt idx="4">
                  <c:v>6.1068499870729945E-2</c:v>
                </c:pt>
                <c:pt idx="5">
                  <c:v>5.7799999999999997E-2</c:v>
                </c:pt>
                <c:pt idx="6">
                  <c:v>5.7299999999999997E-2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1D-4912-A990-0368B87BA498}"/>
            </c:ext>
          </c:extLst>
        </c:ser>
        <c:ser>
          <c:idx val="2"/>
          <c:order val="2"/>
          <c:tx>
            <c:strRef>
              <c:f>PPT模板2!$D$152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PPT模板2!$A$153:$A$159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PPT模板2!$D$153:$D$159</c:f>
              <c:numCache>
                <c:formatCode>0.00%</c:formatCode>
                <c:ptCount val="7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  <c:pt idx="4">
                  <c:v>0.16097767937048796</c:v>
                </c:pt>
                <c:pt idx="5">
                  <c:v>0.15490000000000001</c:v>
                </c:pt>
                <c:pt idx="6">
                  <c:v>0.15090000000000001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31D-4912-A990-0368B87BA498}"/>
            </c:ext>
          </c:extLst>
        </c:ser>
        <c:ser>
          <c:idx val="3"/>
          <c:order val="3"/>
          <c:tx>
            <c:strRef>
              <c:f>PPT模板2!$E$152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PPT模板2!$A$153:$A$159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PPT模板2!$E$153:$E$159</c:f>
              <c:numCache>
                <c:formatCode>0.00%</c:formatCode>
                <c:ptCount val="7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  <c:pt idx="4">
                  <c:v>0.50716951613223993</c:v>
                </c:pt>
                <c:pt idx="5">
                  <c:v>0.50629999999999997</c:v>
                </c:pt>
                <c:pt idx="6">
                  <c:v>0.50339999999999996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31D-4912-A990-0368B87BA498}"/>
            </c:ext>
          </c:extLst>
        </c:ser>
        <c:ser>
          <c:idx val="4"/>
          <c:order val="4"/>
          <c:tx>
            <c:strRef>
              <c:f>PPT模板2!$F$152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PPT模板2!$A$153:$A$159</c:f>
              <c:numCache>
                <c:formatCode>yyyy"年"m"月"</c:formatCode>
                <c:ptCount val="7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</c:numCache>
            </c:numRef>
          </c:cat>
          <c:val>
            <c:numRef>
              <c:f>PPT模板2!$F$153:$F$159</c:f>
              <c:numCache>
                <c:formatCode>0.00%</c:formatCode>
                <c:ptCount val="7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  <c:pt idx="4">
                  <c:v>0.26929935630141799</c:v>
                </c:pt>
                <c:pt idx="5">
                  <c:v>0.27979999999999999</c:v>
                </c:pt>
                <c:pt idx="6">
                  <c:v>0.28739999999999999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31D-4912-A990-0368B87BA49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072860244739434"/>
          <c:y val="0.90102294614074951"/>
          <c:w val="0.33215371985501685"/>
          <c:h val="6.02785328588278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1-7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6011403534910869"/>
          <c:y val="0.328865037866431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PPT模板2!$A$176</c:f>
              <c:strCache>
                <c:ptCount val="1"/>
                <c:pt idx="0">
                  <c:v>2019年1-7月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40-4A62-8202-822DC8BA10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40-4A62-8202-822DC8BA10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40-4A62-8202-822DC8BA10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440-4A62-8202-822DC8BA10F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440-4A62-8202-822DC8BA10F7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40-4A62-8202-822DC8BA10F7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40-4A62-8202-822DC8BA10F7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440-4A62-8202-822DC8BA10F7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440-4A62-8202-822DC8BA10F7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440-4A62-8202-822DC8BA10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PPT模板2!$B$174:$F$175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PPT模板2!$B$176:$F$176</c:f>
              <c:numCache>
                <c:formatCode>0.00%</c:formatCode>
                <c:ptCount val="5"/>
                <c:pt idx="0">
                  <c:v>0.12508603498882542</c:v>
                </c:pt>
                <c:pt idx="1">
                  <c:v>0.42476717360636235</c:v>
                </c:pt>
                <c:pt idx="2">
                  <c:v>0.1833962771547564</c:v>
                </c:pt>
                <c:pt idx="3">
                  <c:v>0.16212455719543292</c:v>
                </c:pt>
                <c:pt idx="4">
                  <c:v>0.10461167134033718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440-4A62-8202-822DC8BA10F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1-7月</a:t>
            </a:r>
          </a:p>
        </c:rich>
      </c:tx>
      <c:layout>
        <c:manualLayout>
          <c:xMode val="edge"/>
          <c:yMode val="edge"/>
          <c:x val="0.32039261720422113"/>
          <c:y val="0.343124102254903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6097185467983544"/>
          <c:y val="0.11072775349640349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PPT模板2!$A$194</c:f>
              <c:strCache>
                <c:ptCount val="1"/>
                <c:pt idx="0">
                  <c:v>2018年1-7月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DC-4E49-8543-A3003F501A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DC-4E49-8543-A3003F501AA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DC-4E49-8543-A3003F501AA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DC-4E49-8543-A3003F501AA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0DC-4E49-8543-A3003F501AAB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0DC-4E49-8543-A3003F501AAB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0DC-4E49-8543-A3003F501AAB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0DC-4E49-8543-A3003F501AAB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0DC-4E49-8543-A3003F501AAB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0DC-4E49-8543-A3003F501A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PPT模板2!$B$192:$F$193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PPT模板2!$B$194:$F$194</c:f>
              <c:numCache>
                <c:formatCode>0.00%</c:formatCode>
                <c:ptCount val="5"/>
                <c:pt idx="0">
                  <c:v>0.13087508563029451</c:v>
                </c:pt>
                <c:pt idx="1">
                  <c:v>0.42527460848502763</c:v>
                </c:pt>
                <c:pt idx="2">
                  <c:v>0.18503705112248456</c:v>
                </c:pt>
                <c:pt idx="3">
                  <c:v>0.16484125578104811</c:v>
                </c:pt>
                <c:pt idx="4">
                  <c:v>9.3971998981145208E-2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0DC-4E49-8543-A3003F501A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9264433180863"/>
          <c:y val="0.18808382765520781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4D-4A54-9ABE-D17AE0090EF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4D-4A54-9ABE-D17AE0090EF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4D-4A54-9ABE-D17AE0090EF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44D-4A54-9ABE-D17AE0090EF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44D-4A54-9ABE-D17AE0090EF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44D-4A54-9ABE-D17AE0090EF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44D-4A54-9ABE-D17AE0090EF6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4D-4A54-9ABE-D17AE0090EF6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4D-4A54-9ABE-D17AE0090EF6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44D-4A54-9ABE-D17AE0090EF6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44D-4A54-9ABE-D17AE0090EF6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44D-4A54-9ABE-D17AE0090EF6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D44D-4A54-9ABE-D17AE0090EF6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44D-4A54-9ABE-D17AE0090E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PPT模板2!$B$80:$H$80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PPT模板2!$B$81:$H$81</c:f>
              <c:numCache>
                <c:formatCode>0.00%</c:formatCode>
                <c:ptCount val="7"/>
                <c:pt idx="0">
                  <c:v>0.22217842912488353</c:v>
                </c:pt>
                <c:pt idx="1">
                  <c:v>0.19341839891767532</c:v>
                </c:pt>
                <c:pt idx="2">
                  <c:v>0.18326909788559573</c:v>
                </c:pt>
                <c:pt idx="3">
                  <c:v>0.1401796987904079</c:v>
                </c:pt>
                <c:pt idx="4">
                  <c:v>6.6838964089325881E-2</c:v>
                </c:pt>
                <c:pt idx="5">
                  <c:v>0.14258564475641175</c:v>
                </c:pt>
                <c:pt idx="6">
                  <c:v>5.1529766435699863E-2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44D-4A54-9ABE-D17AE0090E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451834924037088"/>
          <c:y val="0.39208471843508491"/>
          <c:w val="0.21959295358818187"/>
          <c:h val="0.581523200411370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9264433180863"/>
          <c:y val="0.18808382765520781"/>
          <c:w val="0.58491231919694409"/>
          <c:h val="0.69019303826212752"/>
        </c:manualLayout>
      </c:layout>
      <c:doughnutChart>
        <c:varyColors val="1"/>
        <c:ser>
          <c:idx val="0"/>
          <c:order val="0"/>
          <c:tx>
            <c:strRef>
              <c:f>PPT模板2!$P$98</c:f>
              <c:strCache>
                <c:ptCount val="1"/>
                <c:pt idx="0">
                  <c:v>2018年1-7月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8CC-43EB-867D-5D6B9F08339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8CC-43EB-867D-5D6B9F0833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8CC-43EB-867D-5D6B9F0833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8CC-43EB-867D-5D6B9F08339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8CC-43EB-867D-5D6B9F08339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8CC-43EB-867D-5D6B9F08339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8CC-43EB-867D-5D6B9F083394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CC-43EB-867D-5D6B9F083394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CC-43EB-867D-5D6B9F083394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CC-43EB-867D-5D6B9F083394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CC-43EB-867D-5D6B9F083394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8CC-43EB-867D-5D6B9F083394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C8CC-43EB-867D-5D6B9F083394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8CC-43EB-867D-5D6B9F0833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PPT模板2!$Q$97:$W$97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PPT模板2!$Q$98:$W$98</c:f>
              <c:numCache>
                <c:formatCode>0.00%</c:formatCode>
                <c:ptCount val="7"/>
                <c:pt idx="0">
                  <c:v>0.37819999999999998</c:v>
                </c:pt>
                <c:pt idx="1">
                  <c:v>0.1822</c:v>
                </c:pt>
                <c:pt idx="2">
                  <c:v>0.1711</c:v>
                </c:pt>
                <c:pt idx="3">
                  <c:v>0.1148</c:v>
                </c:pt>
                <c:pt idx="4">
                  <c:v>4.7399999999999998E-2</c:v>
                </c:pt>
                <c:pt idx="5">
                  <c:v>7.9100000000000004E-2</c:v>
                </c:pt>
                <c:pt idx="6">
                  <c:v>2.7199999999999998E-2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8CC-43EB-867D-5D6B9F0833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063001841787717E-2"/>
          <c:y val="0.13003855107593987"/>
          <c:w val="0.88216526491197822"/>
          <c:h val="0.734495701549385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PPT模板1!$B$369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PPT模板1!$A$370:$A$379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1-7月</c:v>
                </c:pt>
              </c:strCache>
            </c:strRef>
          </c:cat>
          <c:val>
            <c:numRef>
              <c:f>PPT模板1!$B$370:$B$379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6.336573121631023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FD-4800-BE10-E95434981C2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5019523721602296E-2"/>
          <c:y val="0.18478978764018131"/>
          <c:w val="0.85509281785746893"/>
          <c:h val="0.604230255308995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PPT模板1!$B$398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PPT模板1!$A$399:$A$410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
1-7月</c:v>
                </c:pt>
              </c:strCache>
            </c:strRef>
          </c:cat>
          <c:val>
            <c:numRef>
              <c:f>PPT模板1!$B$399:$B$410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0.29721741702109322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12-43CF-87D1-6C661B083C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30642528791067E-2"/>
          <c:y val="5.8032337866219107E-2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PPT模板1!$A$428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ysClr val="window" lastClr="FFFFFF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317-4B42-A0B5-33606F08AA64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17-4B42-A0B5-33606F08AA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PPT模板1!$B$428:$M$428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317-4B42-A0B5-33606F08AA64}"/>
            </c:ext>
          </c:extLst>
        </c:ser>
        <c:ser>
          <c:idx val="1"/>
          <c:order val="1"/>
          <c:tx>
            <c:strRef>
              <c:f>PPT模板1!$A$429</c:f>
              <c:strCache>
                <c:ptCount val="1"/>
                <c:pt idx="0">
                  <c:v>2018转籍率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ysClr val="window" lastClr="FFFFFF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17-4B42-A0B5-33606F08AA64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17-4B42-A0B5-33606F08AA64}"/>
                </c:ext>
              </c:extLst>
            </c:dLbl>
            <c:dLbl>
              <c:idx val="4"/>
              <c:layout>
                <c:manualLayout>
                  <c:x val="-4.2118200025410023E-2"/>
                  <c:y val="4.3075220994502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17-4B42-A0B5-33606F08AA64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317-4B42-A0B5-33606F08AA64}"/>
                </c:ext>
              </c:extLst>
            </c:dLbl>
            <c:spPr>
              <a:noFill/>
              <a:ln w="12700"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 formatCode="0.0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F317-4B42-A0B5-33606F08AA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254204117687372"/>
          <c:y val="0.89449891674777238"/>
          <c:w val="0.28781066050020432"/>
          <c:h val="5.76662317587255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96743541311826E-2"/>
          <c:y val="0.12157113275710343"/>
          <c:w val="0.90864760009202528"/>
          <c:h val="0.71714948543997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PPT模板1!$B$223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576434173869801E-3"/>
                  <c:y val="3.7514826681232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D3-419E-9CF9-75E5DBB837AB}"/>
                </c:ext>
              </c:extLst>
            </c:dLbl>
            <c:dLbl>
              <c:idx val="1"/>
              <c:layout>
                <c:manualLayout>
                  <c:x val="-4.9365731011563095E-3"/>
                  <c:y val="6.82087757840572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D3-419E-9CF9-75E5DBB837AB}"/>
                </c:ext>
              </c:extLst>
            </c:dLbl>
            <c:dLbl>
              <c:idx val="2"/>
              <c:layout>
                <c:manualLayout>
                  <c:x val="-8.6282187109109933E-3"/>
                  <c:y val="5.1156581838043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7D3-419E-9CF9-75E5DBB837AB}"/>
                </c:ext>
              </c:extLst>
            </c:dLbl>
            <c:dLbl>
              <c:idx val="3"/>
              <c:layout>
                <c:manualLayout>
                  <c:x val="-2.4683469663546957E-3"/>
                  <c:y val="2.04626327352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7D3-419E-9CF9-75E5DBB837AB}"/>
                </c:ext>
              </c:extLst>
            </c:dLbl>
            <c:dLbl>
              <c:idx val="4"/>
              <c:layout>
                <c:manualLayout>
                  <c:x val="-3.0691214482773286E-3"/>
                  <c:y val="9.2081847308479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7D3-419E-9CF9-75E5DBB837AB}"/>
                </c:ext>
              </c:extLst>
            </c:dLbl>
            <c:dLbl>
              <c:idx val="5"/>
              <c:layout>
                <c:manualLayout>
                  <c:x val="-1.5345607241387207E-3"/>
                  <c:y val="6.1387898205652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7D3-419E-9CF9-75E5DBB837AB}"/>
                </c:ext>
              </c:extLst>
            </c:dLbl>
            <c:dLbl>
              <c:idx val="7"/>
              <c:layout>
                <c:manualLayout>
                  <c:x val="3.0691214482772163E-3"/>
                  <c:y val="4.4335704259638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D3-419E-9CF9-75E5DBB837AB}"/>
                </c:ext>
              </c:extLst>
            </c:dLbl>
            <c:dLbl>
              <c:idx val="10"/>
              <c:layout>
                <c:manualLayout>
                  <c:x val="3.0691214482773286E-3"/>
                  <c:y val="3.41043878920289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7D3-419E-9CF9-75E5DBB837AB}"/>
                </c:ext>
              </c:extLst>
            </c:dLbl>
            <c:dLbl>
              <c:idx val="11"/>
              <c:layout>
                <c:manualLayout>
                  <c:x val="-1.534560724138664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7D3-419E-9CF9-75E5DBB837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PPT模板1!$B$224:$B$235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120.3031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7D3-419E-9CF9-75E5DBB837AB}"/>
            </c:ext>
          </c:extLst>
        </c:ser>
        <c:ser>
          <c:idx val="1"/>
          <c:order val="1"/>
          <c:tx>
            <c:strRef>
              <c:f>PPT模板1!$C$223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799201158436267E-3"/>
                  <c:y val="-3.9579887648867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7D3-419E-9CF9-75E5DBB837AB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7D3-419E-9CF9-75E5DBB837AB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7D3-419E-9CF9-75E5DBB837AB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7D3-419E-9CF9-75E5DBB837AB}"/>
                </c:ext>
              </c:extLst>
            </c:dLbl>
            <c:dLbl>
              <c:idx val="4"/>
              <c:layout>
                <c:manualLayout>
                  <c:x val="1.5345607241386082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7D3-419E-9CF9-75E5DBB837AB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7D3-419E-9CF9-75E5DBB837AB}"/>
                </c:ext>
              </c:extLst>
            </c:dLbl>
            <c:spPr>
              <a:noFill/>
              <a:ln w="12700" cap="flat" cmpd="sng" algn="ctr">
                <a:solidFill>
                  <a:srgbClr val="70AD4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PPT模板1!$C$224:$C$235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7D3-419E-9CF9-75E5DBB837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PPT模板1!$D$223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PPT模板1!$D$224:$D$235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  <c:pt idx="4">
                  <c:v>-3.4854463434441846E-2</c:v>
                </c:pt>
                <c:pt idx="5">
                  <c:v>0.17762846597899115</c:v>
                </c:pt>
                <c:pt idx="6">
                  <c:v>6.731192256929161E-2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D7D3-419E-9CF9-75E5DBB837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2781967677"/>
          <c:y val="0.9179346382692587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全国线下交易量</a:t>
            </a:r>
            <a:endParaRPr lang="zh-CN" altLang="zh-CN" sz="12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交易排名!$D$3:$D$12</c:f>
              <c:strCache>
                <c:ptCount val="10"/>
                <c:pt idx="0">
                  <c:v>荣光</c:v>
                </c:pt>
                <c:pt idx="1">
                  <c:v>速腾</c:v>
                </c:pt>
                <c:pt idx="2">
                  <c:v>朗逸</c:v>
                </c:pt>
                <c:pt idx="3">
                  <c:v>奥迪A6L</c:v>
                </c:pt>
                <c:pt idx="4">
                  <c:v>宝来三厢</c:v>
                </c:pt>
                <c:pt idx="5">
                  <c:v>凯越</c:v>
                </c:pt>
                <c:pt idx="6">
                  <c:v>雅阁</c:v>
                </c:pt>
                <c:pt idx="7">
                  <c:v>宏光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交易排名!$E$3:$E$12</c:f>
              <c:numCache>
                <c:formatCode>0.00%</c:formatCode>
                <c:ptCount val="10"/>
                <c:pt idx="0">
                  <c:v>9.3830207997307111E-3</c:v>
                </c:pt>
                <c:pt idx="1">
                  <c:v>9.8411852433647976E-3</c:v>
                </c:pt>
                <c:pt idx="2">
                  <c:v>9.915987601509137E-3</c:v>
                </c:pt>
                <c:pt idx="3">
                  <c:v>1.0149744970710202E-2</c:v>
                </c:pt>
                <c:pt idx="4">
                  <c:v>1.0556482793120053E-2</c:v>
                </c:pt>
                <c:pt idx="5">
                  <c:v>1.0673361477720585E-2</c:v>
                </c:pt>
                <c:pt idx="6">
                  <c:v>1.0986596352450011E-2</c:v>
                </c:pt>
                <c:pt idx="7">
                  <c:v>1.156631462806865E-2</c:v>
                </c:pt>
                <c:pt idx="8">
                  <c:v>1.295015825373895E-2</c:v>
                </c:pt>
                <c:pt idx="9">
                  <c:v>1.7812311533121083E-2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E9-4438-9F74-6E270CB8CD3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9337023"/>
        <c:axId val="2039738559"/>
      </c:barChart>
      <c:catAx>
        <c:axId val="219337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9738559"/>
        <c:crosses val="autoZero"/>
        <c:auto val="1"/>
        <c:lblAlgn val="ctr"/>
        <c:lblOffset val="100"/>
        <c:noMultiLvlLbl val="0"/>
      </c:catAx>
      <c:valAx>
        <c:axId val="2039738559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9337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Sheet2!$C$268</c:f>
              <c:strCache>
                <c:ptCount val="1"/>
                <c:pt idx="0">
                  <c:v>新车</c:v>
                </c:pt>
              </c:strCache>
            </c:strRef>
          </c:tx>
          <c:marker>
            <c:symbol val="none"/>
          </c:marker>
          <c:cat>
            <c:strRef>
              <c:f>Sheet2!$B$269:$B$275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Sheet2!$C$269:$C$275</c:f>
              <c:numCache>
                <c:formatCode>General</c:formatCode>
                <c:ptCount val="7"/>
                <c:pt idx="0">
                  <c:v>1.8818193311840192</c:v>
                </c:pt>
                <c:pt idx="1">
                  <c:v>0.74212692967409943</c:v>
                </c:pt>
                <c:pt idx="2">
                  <c:v>0.99262423056906479</c:v>
                </c:pt>
                <c:pt idx="3">
                  <c:v>0.28199751149883262</c:v>
                </c:pt>
                <c:pt idx="4">
                  <c:v>5.1308196294528575E-2</c:v>
                </c:pt>
                <c:pt idx="5">
                  <c:v>0.8633547306726207</c:v>
                </c:pt>
                <c:pt idx="6">
                  <c:v>-2.8996964777299357E-2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72F-4610-9A6F-75CD7D2865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457280"/>
        <c:axId val="203458816"/>
      </c:lineChart>
      <c:lineChart>
        <c:grouping val="standard"/>
        <c:varyColors val="0"/>
        <c:ser>
          <c:idx val="1"/>
          <c:order val="1"/>
          <c:tx>
            <c:strRef>
              <c:f>Sheet2!$D$268</c:f>
              <c:strCache>
                <c:ptCount val="1"/>
                <c:pt idx="0">
                  <c:v>二手车</c:v>
                </c:pt>
              </c:strCache>
            </c:strRef>
          </c:tx>
          <c:marker>
            <c:symbol val="none"/>
          </c:marker>
          <c:cat>
            <c:strRef>
              <c:f>Sheet2!$B$269:$B$275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Sheet2!$D$269:$D$275</c:f>
              <c:numCache>
                <c:formatCode>0.00</c:formatCode>
                <c:ptCount val="7"/>
                <c:pt idx="0">
                  <c:v>1.1192758253461128</c:v>
                </c:pt>
                <c:pt idx="1">
                  <c:v>0.79202279202279202</c:v>
                </c:pt>
                <c:pt idx="2">
                  <c:v>0.23102815177478581</c:v>
                </c:pt>
                <c:pt idx="3">
                  <c:v>9.6283267054145E-2</c:v>
                </c:pt>
                <c:pt idx="4">
                  <c:v>0.17436524931171613</c:v>
                </c:pt>
                <c:pt idx="5">
                  <c:v>0.12794432548179871</c:v>
                </c:pt>
                <c:pt idx="6">
                  <c:v>0.17513000917711838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72F-4610-9A6F-75CD7D2865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474432"/>
        <c:axId val="203472896"/>
      </c:lineChart>
      <c:catAx>
        <c:axId val="203457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3458816"/>
        <c:crosses val="autoZero"/>
        <c:auto val="1"/>
        <c:lblAlgn val="ctr"/>
        <c:lblOffset val="100"/>
        <c:noMultiLvlLbl val="0"/>
      </c:catAx>
      <c:valAx>
        <c:axId val="203458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3457280"/>
        <c:crosses val="autoZero"/>
        <c:crossBetween val="between"/>
      </c:valAx>
      <c:valAx>
        <c:axId val="203472896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crossAx val="203474432"/>
        <c:crosses val="max"/>
        <c:crossBetween val="between"/>
      </c:valAx>
      <c:catAx>
        <c:axId val="203474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03472896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447965879265093"/>
          <c:y val="0.10185185185185186"/>
          <c:w val="0.53888888888888919"/>
          <c:h val="0.89814814814814814"/>
        </c:manualLayout>
      </c:layout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'6月'!$C$2:$J$2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MPV</c:v>
                </c:pt>
                <c:pt idx="7">
                  <c:v>SUV</c:v>
                </c:pt>
              </c:strCache>
            </c:strRef>
          </c:cat>
          <c:val>
            <c:numRef>
              <c:f>'6月'!$C$3:$J$3</c:f>
              <c:numCache>
                <c:formatCode>General</c:formatCode>
                <c:ptCount val="8"/>
                <c:pt idx="0">
                  <c:v>2050</c:v>
                </c:pt>
                <c:pt idx="1">
                  <c:v>186</c:v>
                </c:pt>
                <c:pt idx="2">
                  <c:v>784</c:v>
                </c:pt>
                <c:pt idx="3">
                  <c:v>1</c:v>
                </c:pt>
                <c:pt idx="4">
                  <c:v>27</c:v>
                </c:pt>
                <c:pt idx="5">
                  <c:v>15</c:v>
                </c:pt>
                <c:pt idx="6">
                  <c:v>126</c:v>
                </c:pt>
                <c:pt idx="7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B2-480C-95C2-9BCA1E33E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4114500039706064"/>
          <c:y val="0.13231912922649383"/>
          <c:w val="0.11287685625797941"/>
          <c:h val="0.85096062992125943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2811</c:v>
                </c:pt>
                <c:pt idx="1">
                  <c:v>438</c:v>
                </c:pt>
                <c:pt idx="2">
                  <c:v>951</c:v>
                </c:pt>
                <c:pt idx="3">
                  <c:v>0</c:v>
                </c:pt>
                <c:pt idx="4">
                  <c:v>6</c:v>
                </c:pt>
                <c:pt idx="5">
                  <c:v>11</c:v>
                </c:pt>
                <c:pt idx="6">
                  <c:v>76</c:v>
                </c:pt>
                <c:pt idx="7">
                  <c:v>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34-4BA4-BF0C-7E8BD0FC43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'6月'!$B$22:$B$28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'6月'!$C$22:$C$28</c:f>
              <c:numCache>
                <c:formatCode>General</c:formatCode>
                <c:ptCount val="7"/>
                <c:pt idx="0">
                  <c:v>1190</c:v>
                </c:pt>
                <c:pt idx="1">
                  <c:v>1469</c:v>
                </c:pt>
                <c:pt idx="2">
                  <c:v>250</c:v>
                </c:pt>
                <c:pt idx="3">
                  <c:v>142</c:v>
                </c:pt>
                <c:pt idx="4">
                  <c:v>103</c:v>
                </c:pt>
                <c:pt idx="5">
                  <c:v>111</c:v>
                </c:pt>
                <c:pt idx="6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6A-43F7-8578-302F78CD09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1163</c:v>
                </c:pt>
                <c:pt idx="1">
                  <c:v>1874</c:v>
                </c:pt>
                <c:pt idx="2">
                  <c:v>1043</c:v>
                </c:pt>
                <c:pt idx="3">
                  <c:v>186</c:v>
                </c:pt>
                <c:pt idx="4">
                  <c:v>141</c:v>
                </c:pt>
                <c:pt idx="5">
                  <c:v>115</c:v>
                </c:pt>
                <c:pt idx="6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6-4A41-9443-65C20FC8C69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3"/>
              <c:layout>
                <c:manualLayout>
                  <c:x val="-9.8412673812604934E-2"/>
                  <c:y val="5.2631578947368432E-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E7E-4BCA-A274-2005074FB82B}"/>
                </c:ext>
              </c:extLst>
            </c:dLbl>
            <c:dLbl>
              <c:idx val="4"/>
              <c:layout>
                <c:manualLayout>
                  <c:x val="-7.9365059526294329E-2"/>
                  <c:y val="-5.84841368513147E-3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E7E-4BCA-A274-2005074FB82B}"/>
                </c:ext>
              </c:extLst>
            </c:dLbl>
            <c:dLbl>
              <c:idx val="5"/>
              <c:layout>
                <c:manualLayout>
                  <c:x val="-6.7413556452054393E-2"/>
                  <c:y val="-9.1175116268361181E-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E7E-4BCA-A274-2005074FB82B}"/>
                </c:ext>
              </c:extLst>
            </c:dLbl>
            <c:dLbl>
              <c:idx val="6"/>
              <c:layout>
                <c:manualLayout>
                  <c:x val="-1.9607843137254902E-2"/>
                  <c:y val="-0.13131313131313138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E7E-4BCA-A274-2005074FB82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'6月'!$B$34:$B$40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'6月'!$C$34:$C$40</c:f>
              <c:numCache>
                <c:formatCode>General</c:formatCode>
                <c:ptCount val="7"/>
                <c:pt idx="0">
                  <c:v>178</c:v>
                </c:pt>
                <c:pt idx="1">
                  <c:v>1601</c:v>
                </c:pt>
                <c:pt idx="2">
                  <c:v>538</c:v>
                </c:pt>
                <c:pt idx="3">
                  <c:v>305</c:v>
                </c:pt>
                <c:pt idx="4">
                  <c:v>256</c:v>
                </c:pt>
                <c:pt idx="5">
                  <c:v>434</c:v>
                </c:pt>
                <c:pt idx="6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E7E-4BCA-A274-2005074FB8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5493591904922275"/>
          <c:y val="0.12248348232350426"/>
          <c:w val="0.10536888858180483"/>
          <c:h val="0.76715390121689364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4.4882469104641637E-2"/>
                  <c:y val="-0.12653325977564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110-4D82-B7BE-1E7E9A148311}"/>
                </c:ext>
              </c:extLst>
            </c:dLbl>
            <c:dLbl>
              <c:idx val="3"/>
              <c:layout>
                <c:manualLayout>
                  <c:x val="-6.1111111111111123E-2"/>
                  <c:y val="-0.1157407407407408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10-4D82-B7BE-1E7E9A148311}"/>
                </c:ext>
              </c:extLst>
            </c:dLbl>
            <c:dLbl>
              <c:idx val="4"/>
              <c:layout>
                <c:manualLayout>
                  <c:x val="-3.3699308283409592E-2"/>
                  <c:y val="-0.1388889446144072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0-4D82-B7BE-1E7E9A148311}"/>
                </c:ext>
              </c:extLst>
            </c:dLbl>
            <c:dLbl>
              <c:idx val="5"/>
              <c:layout>
                <c:manualLayout>
                  <c:x val="-2.2954123769182447E-2"/>
                  <c:y val="-0.1631870538475684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10-4D82-B7BE-1E7E9A148311}"/>
                </c:ext>
              </c:extLst>
            </c:dLbl>
            <c:dLbl>
              <c:idx val="6"/>
              <c:layout>
                <c:manualLayout>
                  <c:x val="1.1111111111111124E-2"/>
                  <c:y val="-0.13888888888888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110-4D82-B7BE-1E7E9A148311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Sheet2!$C$74:$C$80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Sheet2!$D$74:$D$80</c:f>
              <c:numCache>
                <c:formatCode>General</c:formatCode>
                <c:ptCount val="7"/>
                <c:pt idx="0">
                  <c:v>271</c:v>
                </c:pt>
                <c:pt idx="1">
                  <c:v>2741</c:v>
                </c:pt>
                <c:pt idx="2">
                  <c:v>525</c:v>
                </c:pt>
                <c:pt idx="3">
                  <c:v>326</c:v>
                </c:pt>
                <c:pt idx="4">
                  <c:v>191</c:v>
                </c:pt>
                <c:pt idx="5">
                  <c:v>427</c:v>
                </c:pt>
                <c:pt idx="6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110-4D82-B7BE-1E7E9A1483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2019年6月交易使用年限分析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E138-4DEB-A515-82EAA6B5E013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E138-4DEB-A515-82EAA6B5E013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E138-4DEB-A515-82EAA6B5E013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E138-4DEB-A515-82EAA6B5E013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138-4DEB-A515-82EAA6B5E013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138-4DEB-A515-82EAA6B5E013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E138-4DEB-A515-82EAA6B5E013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138-4DEB-A515-82EAA6B5E0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0.26718075604246538</c:v>
                </c:pt>
                <c:pt idx="1">
                  <c:v>0.41674026298596673</c:v>
                </c:pt>
                <c:pt idx="2">
                  <c:v>0.19916088142005672</c:v>
                </c:pt>
                <c:pt idx="3">
                  <c:v>0.11691809955151113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38-4DEB-A515-82EAA6B5E0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'6月'!$B$49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1"/>
              <c:layout>
                <c:manualLayout>
                  <c:x val="-1.9851111453830807E-2"/>
                  <c:y val="-4.243778136006679E-1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571-4066-A02D-AAD4C8DF731A}"/>
                </c:ext>
              </c:extLst>
            </c:dLbl>
            <c:dLbl>
              <c:idx val="2"/>
              <c:layout>
                <c:manualLayout>
                  <c:x val="-4.3342547425114189E-2"/>
                  <c:y val="-0.1437815906199498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71-4066-A02D-AAD4C8DF731A}"/>
                </c:ext>
              </c:extLst>
            </c:dLbl>
            <c:dLbl>
              <c:idx val="3"/>
              <c:layout>
                <c:manualLayout>
                  <c:x val="1.7205616853661187E-2"/>
                  <c:y val="-0.1514637417047759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71-4066-A02D-AAD4C8DF731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'6月'!$C$48:$F$48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'6月'!$C$49:$F$49</c:f>
              <c:numCache>
                <c:formatCode>General</c:formatCode>
                <c:ptCount val="4"/>
                <c:pt idx="0">
                  <c:v>2510</c:v>
                </c:pt>
                <c:pt idx="1">
                  <c:v>679</c:v>
                </c:pt>
                <c:pt idx="2">
                  <c:v>154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571-4066-A02D-AAD4C8DF73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1929308836395467"/>
          <c:y val="0.37978783902012248"/>
          <c:w val="0.17222324111858148"/>
          <c:h val="0.33486876640419982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'6月'!$B$49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1"/>
              <c:layout>
                <c:manualLayout>
                  <c:x val="-1.9851111453830807E-2"/>
                  <c:y val="-4.243778136006679E-1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6-43D9-98CC-0D689E1D9CDC}"/>
                </c:ext>
              </c:extLst>
            </c:dLbl>
            <c:dLbl>
              <c:idx val="2"/>
              <c:layout>
                <c:manualLayout>
                  <c:x val="-4.3342547425114189E-2"/>
                  <c:y val="-0.1437815906199498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6-43D9-98CC-0D689E1D9CDC}"/>
                </c:ext>
              </c:extLst>
            </c:dLbl>
            <c:dLbl>
              <c:idx val="3"/>
              <c:layout>
                <c:manualLayout>
                  <c:x val="1.7205616853661187E-2"/>
                  <c:y val="-0.1514637417047759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6-43D9-98CC-0D689E1D9CD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'6月'!$C$48:$F$48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'6月'!$C$49:$F$49</c:f>
              <c:numCache>
                <c:formatCode>General</c:formatCode>
                <c:ptCount val="4"/>
                <c:pt idx="0">
                  <c:v>3795</c:v>
                </c:pt>
                <c:pt idx="1">
                  <c:v>633</c:v>
                </c:pt>
                <c:pt idx="2">
                  <c:v>146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86-43D9-98CC-0D689E1D9C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en-US" sz="1600" b="1"/>
              <a:t>7</a:t>
            </a:r>
            <a:r>
              <a:rPr lang="zh-CN" sz="1600" b="1"/>
              <a:t>月各品牌占比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D3-054E-8242-BAF3053DE4D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BD3-054E-8242-BAF3053DE4D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BD3-054E-8242-BAF3053DE4D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BD3-054E-8242-BAF3053DE4D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BD3-054E-8242-BAF3053DE4D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BD3-054E-8242-BAF3053DE4D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BD3-054E-8242-BAF3053DE4DA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BD3-054E-8242-BAF3053DE4DA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BD3-054E-8242-BAF3053DE4DA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BD3-054E-8242-BAF3053DE4DA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DBD3-054E-8242-BAF3053DE4DA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DBD3-054E-8242-BAF3053DE4DA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DBD3-054E-8242-BAF3053DE4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Sheet1!$A$11:$A$23</c:f>
              <c:strCache>
                <c:ptCount val="13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雪佛兰</c:v>
                </c:pt>
                <c:pt idx="11">
                  <c:v>马自达</c:v>
                </c:pt>
                <c:pt idx="12">
                  <c:v>其他</c:v>
                </c:pt>
              </c:strCache>
            </c:strRef>
          </c:cat>
          <c:val>
            <c:numRef>
              <c:f>Sheet1!$B$11:$B$23</c:f>
              <c:numCache>
                <c:formatCode>0%</c:formatCode>
                <c:ptCount val="13"/>
                <c:pt idx="0">
                  <c:v>0.18</c:v>
                </c:pt>
                <c:pt idx="1">
                  <c:v>0.04</c:v>
                </c:pt>
                <c:pt idx="2">
                  <c:v>0.03</c:v>
                </c:pt>
                <c:pt idx="3">
                  <c:v>0.02</c:v>
                </c:pt>
                <c:pt idx="4">
                  <c:v>0.05</c:v>
                </c:pt>
                <c:pt idx="5">
                  <c:v>0.06</c:v>
                </c:pt>
                <c:pt idx="6">
                  <c:v>0.06</c:v>
                </c:pt>
                <c:pt idx="7">
                  <c:v>0.06</c:v>
                </c:pt>
                <c:pt idx="8">
                  <c:v>0.06</c:v>
                </c:pt>
                <c:pt idx="9">
                  <c:v>0.04</c:v>
                </c:pt>
                <c:pt idx="10">
                  <c:v>0.03</c:v>
                </c:pt>
                <c:pt idx="11">
                  <c:v>0.03</c:v>
                </c:pt>
                <c:pt idx="12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DBD3-054E-8242-BAF3053DE4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en-US" b="1"/>
              <a:t>7</a:t>
            </a:r>
            <a:r>
              <a:rPr lang="zh-CN" b="1"/>
              <a:t>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9.01E-2</c:v>
                </c:pt>
                <c:pt idx="1">
                  <c:v>0.18770000000000001</c:v>
                </c:pt>
                <c:pt idx="2">
                  <c:v>0.30459999999999998</c:v>
                </c:pt>
                <c:pt idx="3">
                  <c:v>0.26950000000000002</c:v>
                </c:pt>
                <c:pt idx="4">
                  <c:v>0.14810000000000001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D0-7344-A60E-3AB1C02A09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 sz="1600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Sheet1!$B$48:$B$54</c:f>
              <c:numCache>
                <c:formatCode>0.0%</c:formatCode>
                <c:ptCount val="7"/>
                <c:pt idx="0">
                  <c:v>6.0999999999999999E-2</c:v>
                </c:pt>
                <c:pt idx="1">
                  <c:v>0.19529411764705881</c:v>
                </c:pt>
                <c:pt idx="2">
                  <c:v>0.15865546218487395</c:v>
                </c:pt>
                <c:pt idx="3">
                  <c:v>0.12168067226890757</c:v>
                </c:pt>
                <c:pt idx="4">
                  <c:v>0.12</c:v>
                </c:pt>
                <c:pt idx="5">
                  <c:v>0.17512605042016807</c:v>
                </c:pt>
                <c:pt idx="6">
                  <c:v>0.16873949579831932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88-1540-AA61-AAC0DA9FFD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sz="1100"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2019年7月交易使用年限分析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D27-472F-ABC2-C83A42A450E7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D27-472F-ABC2-C83A42A450E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D27-472F-ABC2-C83A42A450E7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D27-472F-ABC2-C83A42A450E7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D27-472F-ABC2-C83A42A450E7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27-472F-ABC2-C83A42A450E7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D27-472F-ABC2-C83A42A450E7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27-472F-ABC2-C83A42A45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0.26237351127907571</c:v>
                </c:pt>
                <c:pt idx="1">
                  <c:v>0.38345642126576934</c:v>
                </c:pt>
                <c:pt idx="2">
                  <c:v>0.23062787212045963</c:v>
                </c:pt>
                <c:pt idx="3">
                  <c:v>0.12354219533469529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27-472F-ABC2-C83A42A450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2019年6月二手车交易价格区间分布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E68-4DDF-96CB-5117F1DFA55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E68-4DDF-96CB-5117F1DFA55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E68-4DDF-96CB-5117F1DFA55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E68-4DDF-96CB-5117F1DFA55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E68-4DDF-96CB-5117F1DFA55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E68-4DDF-96CB-5117F1DFA55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E68-4DDF-96CB-5117F1DFA559}"/>
              </c:ext>
            </c:extLst>
          </c:dPt>
          <c:dLbls>
            <c:dLbl>
              <c:idx val="0"/>
              <c:layout>
                <c:manualLayout>
                  <c:x val="0.10205200499429037"/>
                  <c:y val="-3.6763629462954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68-4DDF-96CB-5117F1DFA559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68-4DDF-96CB-5117F1DFA559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E68-4DDF-96CB-5117F1DFA559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E68-4DDF-96CB-5117F1DFA559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4.60%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E68-4DDF-96CB-5117F1DFA559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E68-4DDF-96CB-5117F1DFA559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E68-4DDF-96CB-5117F1DFA5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0.32952834139777759</c:v>
                </c:pt>
                <c:pt idx="1">
                  <c:v>0.22357669241942238</c:v>
                </c:pt>
                <c:pt idx="2">
                  <c:v>0.17107315030163694</c:v>
                </c:pt>
                <c:pt idx="3">
                  <c:v>0.11005961451065309</c:v>
                </c:pt>
                <c:pt idx="4">
                  <c:v>4.5695547179226706E-2</c:v>
                </c:pt>
                <c:pt idx="5">
                  <c:v>8.8094028746847741E-2</c:v>
                </c:pt>
                <c:pt idx="6">
                  <c:v>3.1972625444435535E-2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E68-4DDF-96CB-5117F1DFA55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3019541103667605"/>
          <c:y val="0.49913914313348673"/>
          <c:w val="0.14583295606343682"/>
          <c:h val="0.455690811082318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2019年7月二手车交易价格区间分布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8BC-4508-8F2F-79187049E31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8BC-4508-8F2F-79187049E31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8BC-4508-8F2F-79187049E31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8BC-4508-8F2F-79187049E31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8BC-4508-8F2F-79187049E31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8BC-4508-8F2F-79187049E31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8BC-4508-8F2F-79187049E319}"/>
              </c:ext>
            </c:extLst>
          </c:dPt>
          <c:dLbls>
            <c:dLbl>
              <c:idx val="0"/>
              <c:layout>
                <c:manualLayout>
                  <c:x val="0.10205200499429037"/>
                  <c:y val="-3.6763629462954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BC-4508-8F2F-79187049E319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BC-4508-8F2F-79187049E319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8BC-4508-8F2F-79187049E319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8BC-4508-8F2F-79187049E319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4.60%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8BC-4508-8F2F-79187049E319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8BC-4508-8F2F-79187049E319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8BC-4508-8F2F-79187049E3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0.34831215376638497</c:v>
                </c:pt>
                <c:pt idx="1">
                  <c:v>0.22996734374573605</c:v>
                </c:pt>
                <c:pt idx="2">
                  <c:v>0.17168639080167011</c:v>
                </c:pt>
                <c:pt idx="3">
                  <c:v>0.10499122192608225</c:v>
                </c:pt>
                <c:pt idx="4">
                  <c:v>4.2562287939017403E-2</c:v>
                </c:pt>
                <c:pt idx="5">
                  <c:v>7.8547842776964152E-2</c:v>
                </c:pt>
                <c:pt idx="6">
                  <c:v>2.3932759044145071E-2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8BC-4508-8F2F-79187049E3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6035580933789113"/>
          <c:y val="4.9766726632742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2018年1-7月</c:v>
                </c:pt>
                <c:pt idx="1">
                  <c:v>2019年1-7月</c:v>
                </c:pt>
              </c:strCache>
            </c:strRef>
          </c:cat>
          <c:val>
            <c:numRef>
              <c:f>PPT模板2!$B$2:$C$2</c:f>
              <c:numCache>
                <c:formatCode>0.0</c:formatCode>
                <c:ptCount val="2"/>
                <c:pt idx="0">
                  <c:v>773.89499999999998</c:v>
                </c:pt>
                <c:pt idx="1">
                  <c:v>807.48220000000003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2C-4E87-8619-D8694CED042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94553228441552"/>
          <c:y val="4.5998335629017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774199322809742E-2"/>
          <c:y val="0.16536796536796536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2018年1-7月</c:v>
                </c:pt>
                <c:pt idx="1">
                  <c:v>2019年1-7月</c:v>
                </c:pt>
              </c:strCache>
            </c:strRef>
          </c:cat>
          <c:val>
            <c:numRef>
              <c:f>PPT模板2!$J$2:$K$2</c:f>
              <c:numCache>
                <c:formatCode>0</c:formatCode>
                <c:ptCount val="2"/>
                <c:pt idx="0" formatCode="0.0">
                  <c:v>4834.5571963867496</c:v>
                </c:pt>
                <c:pt idx="1">
                  <c:v>5116.6700047154854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A6-49A3-B2C0-3F3D3744FDC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55385881654E-2"/>
          <c:y val="0.13081091997713382"/>
          <c:w val="0.88278521637263052"/>
          <c:h val="0.71237251719452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B3-4ED5-B076-BF9BD57E6E74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AB3-4ED5-B076-BF9BD57E6E74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AB3-4ED5-B076-BF9BD57E6E74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B3-4ED5-B076-BF9BD57E6E74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AB3-4ED5-B076-BF9BD57E6E74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B3-4ED5-B076-BF9BD57E6E74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AB3-4ED5-B076-BF9BD57E6E74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B3-4ED5-B076-BF9BD57E6E74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AB3-4ED5-B076-BF9BD57E6E74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AB3-4ED5-B076-BF9BD57E6E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456.92320000000001</c:v>
                </c:pt>
                <c:pt idx="1">
                  <c:v>45.065100000000001</c:v>
                </c:pt>
                <c:pt idx="2">
                  <c:v>64.090400000000002</c:v>
                </c:pt>
                <c:pt idx="3">
                  <c:v>18.523599999999998</c:v>
                </c:pt>
                <c:pt idx="4">
                  <c:v>69.381100000000004</c:v>
                </c:pt>
                <c:pt idx="5">
                  <c:v>82.560599999999994</c:v>
                </c:pt>
                <c:pt idx="6">
                  <c:v>20.105499999999999</c:v>
                </c:pt>
                <c:pt idx="7">
                  <c:v>1.6353</c:v>
                </c:pt>
                <c:pt idx="8">
                  <c:v>4.6867999999999999</c:v>
                </c:pt>
                <c:pt idx="9">
                  <c:v>10.923400000000001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AB3-4ED5-B076-BF9BD57E6E74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AB3-4ED5-B076-BF9BD57E6E74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AB3-4ED5-B076-BF9BD57E6E74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AB3-4ED5-B076-BF9BD57E6E74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AB3-4ED5-B076-BF9BD57E6E74}"/>
                </c:ext>
              </c:extLst>
            </c:dLbl>
            <c:dLbl>
              <c:idx val="4"/>
              <c:layout>
                <c:manualLayout>
                  <c:x val="1.22322170833265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AB3-4ED5-B076-BF9BD57E6E74}"/>
                </c:ext>
              </c:extLst>
            </c:dLbl>
            <c:dLbl>
              <c:idx val="5"/>
              <c:layout>
                <c:manualLayout>
                  <c:x val="1.3761244218742381E-2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AB3-4ED5-B076-BF9BD57E6E74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AB3-4ED5-B076-BF9BD57E6E74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AB3-4ED5-B076-BF9BD57E6E74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AB3-4ED5-B076-BF9BD57E6E74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AB3-4ED5-B076-BF9BD57E6E74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466.40890000000002</c:v>
                </c:pt>
                <c:pt idx="1">
                  <c:v>51.756399999999999</c:v>
                </c:pt>
                <c:pt idx="2">
                  <c:v>70.807699999999997</c:v>
                </c:pt>
                <c:pt idx="3">
                  <c:v>19.450700000000001</c:v>
                </c:pt>
                <c:pt idx="4">
                  <c:v>80.374399999999994</c:v>
                </c:pt>
                <c:pt idx="5">
                  <c:v>82.139499999999998</c:v>
                </c:pt>
                <c:pt idx="6">
                  <c:v>14.789</c:v>
                </c:pt>
                <c:pt idx="7">
                  <c:v>1.7115</c:v>
                </c:pt>
                <c:pt idx="8">
                  <c:v>6.7164000000000001</c:v>
                </c:pt>
                <c:pt idx="9">
                  <c:v>13.3307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0AB3-4ED5-B076-BF9BD57E6E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2.0759943903045435</c:v>
                      </c:pt>
                      <c:pt idx="1">
                        <c:v>14.848075339897166</c:v>
                      </c:pt>
                      <c:pt idx="2">
                        <c:v>10.480976870170874</c:v>
                      </c:pt>
                      <c:pt idx="3">
                        <c:v>5.004966637154781</c:v>
                      </c:pt>
                      <c:pt idx="4">
                        <c:v>15.844804997326348</c:v>
                      </c:pt>
                      <c:pt idx="5">
                        <c:v>-0.51004958781791265</c:v>
                      </c:pt>
                      <c:pt idx="6">
                        <c:v>-26.443013105866552</c:v>
                      </c:pt>
                      <c:pt idx="7">
                        <c:v>4.6596954687213383</c:v>
                      </c:pt>
                      <c:pt idx="8">
                        <c:v>43.30460015362295</c:v>
                      </c:pt>
                      <c:pt idx="9">
                        <c:v>22.038010143361948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0AB3-4ED5-B076-BF9BD57E6E74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5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25.31%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8.69%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6.06%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7.52%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20.66%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7.12%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9.29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8.46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46.59%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4.52%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6.58%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4.58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 custLinFactNeighborX="2336" custLinFactNeighborY="-5908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25.31%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8.69%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7.52%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6.06%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20.66%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9.29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8.46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7.12%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 rot="21523323">
          <a:off x="1106399" y="975007"/>
          <a:ext cx="536041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36041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46.59%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21.58%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42332" y="810336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sp:txBody>
      <dsp:txXfrm>
        <a:off x="1692475" y="860479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8973" y="810336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6.58%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18973" y="810336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4.58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4.52%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659805"/>
        <a:ext cx="513601" cy="3424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0.44813</cdr:x>
      <cdr:y>0.36588</cdr:y>
    </cdr:from>
    <cdr:to>
      <cdr:x>0.55187</cdr:x>
      <cdr:y>0.57046</cdr:y>
    </cdr:to>
    <cdr:sp macro="" textlink="">
      <cdr:nvSpPr>
        <cdr:cNvPr id="2" name="箭头: 下 1">
          <a:extLst xmlns:a="http://schemas.openxmlformats.org/drawingml/2006/main">
            <a:ext uri="{FF2B5EF4-FFF2-40B4-BE49-F238E27FC236}">
              <a16:creationId xmlns:a16="http://schemas.microsoft.com/office/drawing/2014/main" id="{BC456030-9BC1-45E7-BFF1-F7356BDAC670}"/>
            </a:ext>
          </a:extLst>
        </cdr:cNvPr>
        <cdr:cNvSpPr/>
      </cdr:nvSpPr>
      <cdr:spPr>
        <a:xfrm xmlns:a="http://schemas.openxmlformats.org/drawingml/2006/main">
          <a:off x="3468234" y="1358574"/>
          <a:ext cx="802800" cy="759601"/>
        </a:xfrm>
        <a:prstGeom xmlns:a="http://schemas.openxmlformats.org/drawingml/2006/main" prst="downArrow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accent3">
            <a:shade val="50000"/>
          </a:schemeClr>
        </a:lnRef>
        <a:fillRef xmlns:a="http://schemas.openxmlformats.org/drawingml/2006/main" idx="1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en-US" altLang="zh-CN" sz="1100"/>
        </a:p>
        <a:p xmlns:a="http://schemas.openxmlformats.org/drawingml/2006/main">
          <a:pPr algn="l"/>
          <a:endParaRPr lang="en-US" altLang="zh-CN" sz="1100"/>
        </a:p>
        <a:p xmlns:a="http://schemas.openxmlformats.org/drawingml/2006/main">
          <a:pPr algn="l"/>
          <a:endParaRPr lang="en-US" altLang="zh-CN" sz="1100"/>
        </a:p>
      </cdr:txBody>
    </cdr:sp>
  </cdr:relSizeAnchor>
  <cdr:relSizeAnchor xmlns:cdr="http://schemas.openxmlformats.org/drawingml/2006/chartDrawing">
    <cdr:from>
      <cdr:x>0.47002</cdr:x>
      <cdr:y>0.41541</cdr:y>
    </cdr:from>
    <cdr:to>
      <cdr:x>0.52998</cdr:x>
      <cdr:y>0.48587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B2668E3A-9A8A-4597-BEC4-4B5E7A9094C1}"/>
            </a:ext>
          </a:extLst>
        </cdr:cNvPr>
        <cdr:cNvSpPr txBox="1"/>
      </cdr:nvSpPr>
      <cdr:spPr>
        <a:xfrm xmlns:a="http://schemas.openxmlformats.org/drawingml/2006/main">
          <a:off x="3637595" y="1542473"/>
          <a:ext cx="464077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100" b="1" dirty="0">
              <a:solidFill>
                <a:schemeClr val="bg1"/>
              </a:solidFill>
            </a:rPr>
            <a:t>2.53%</a:t>
          </a:r>
          <a:endParaRPr lang="zh-CN" altLang="en-US" sz="1100" b="1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0.39561</cdr:x>
      <cdr:y>0.25766</cdr:y>
    </cdr:from>
    <cdr:to>
      <cdr:x>0.62781</cdr:x>
      <cdr:y>0.48803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DC607109-ABE4-42CE-8758-23D3CB1EF764}"/>
            </a:ext>
          </a:extLst>
        </cdr:cNvPr>
        <cdr:cNvSpPr/>
      </cdr:nvSpPr>
      <cdr:spPr>
        <a:xfrm xmlns:a="http://schemas.openxmlformats.org/drawingml/2006/main">
          <a:off x="1681472" y="873358"/>
          <a:ext cx="986939" cy="780851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0.43616</cdr:x>
      <cdr:y>0.34255</cdr:y>
    </cdr:from>
    <cdr:to>
      <cdr:x>0.57466</cdr:x>
      <cdr:y>0.40757</cdr:y>
    </cdr:to>
    <cdr:sp macro="" textlink="">
      <cdr:nvSpPr>
        <cdr:cNvPr id="4" name="文本框 1">
          <a:extLst xmlns:a="http://schemas.openxmlformats.org/drawingml/2006/main">
            <a:ext uri="{FF2B5EF4-FFF2-40B4-BE49-F238E27FC236}">
              <a16:creationId xmlns:a16="http://schemas.microsoft.com/office/drawing/2014/main" id="{26F3B88B-1BE7-46D3-9EC3-DE0752C626EA}"/>
            </a:ext>
          </a:extLst>
        </cdr:cNvPr>
        <cdr:cNvSpPr txBox="1"/>
      </cdr:nvSpPr>
      <cdr:spPr>
        <a:xfrm xmlns:a="http://schemas.openxmlformats.org/drawingml/2006/main">
          <a:off x="1852795" y="1193727"/>
          <a:ext cx="588366" cy="2265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4.34</a:t>
          </a:r>
          <a:r>
            <a: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1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0.41033</cdr:x>
      <cdr:y>0.27518</cdr:y>
    </cdr:from>
    <cdr:to>
      <cdr:x>0.63418</cdr:x>
      <cdr:y>0.50555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14E02BE9-A7F4-4881-BC77-8215304A3A45}"/>
            </a:ext>
          </a:extLst>
        </cdr:cNvPr>
        <cdr:cNvSpPr/>
      </cdr:nvSpPr>
      <cdr:spPr>
        <a:xfrm xmlns:a="http://schemas.openxmlformats.org/drawingml/2006/main">
          <a:off x="1808819" y="932728"/>
          <a:ext cx="986781" cy="780850"/>
        </a:xfrm>
        <a:prstGeom xmlns:a="http://schemas.openxmlformats.org/drawingml/2006/main" prst="upArrow">
          <a:avLst>
            <a:gd name="adj1" fmla="val 50000"/>
            <a:gd name="adj2" fmla="val 51219"/>
          </a:avLst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0.45887</cdr:x>
      <cdr:y>0.36069</cdr:y>
    </cdr:from>
    <cdr:to>
      <cdr:x>0.59227</cdr:x>
      <cdr:y>0.4257</cdr:y>
    </cdr:to>
    <cdr:sp macro="" textlink="">
      <cdr:nvSpPr>
        <cdr:cNvPr id="4" name="文本框 1">
          <a:extLst xmlns:a="http://schemas.openxmlformats.org/drawingml/2006/main">
            <a:ext uri="{FF2B5EF4-FFF2-40B4-BE49-F238E27FC236}">
              <a16:creationId xmlns:a16="http://schemas.microsoft.com/office/drawing/2014/main" id="{8CB4AB7F-DFC6-4215-A754-8DD7FD31B8D1}"/>
            </a:ext>
          </a:extLst>
        </cdr:cNvPr>
        <cdr:cNvSpPr txBox="1"/>
      </cdr:nvSpPr>
      <cdr:spPr>
        <a:xfrm xmlns:a="http://schemas.openxmlformats.org/drawingml/2006/main">
          <a:off x="2023911" y="1256938"/>
          <a:ext cx="588366" cy="2265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5.84</a:t>
          </a:r>
          <a:r>
            <a: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1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0.0991</cdr:x>
      <cdr:y>0.38905</cdr:y>
    </cdr:from>
    <cdr:to>
      <cdr:x>0.91111</cdr:x>
      <cdr:y>0.66479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F650B768-586A-4683-8CA5-0B59B5685100}"/>
            </a:ext>
          </a:extLst>
        </cdr:cNvPr>
        <cdr:cNvSpPr/>
      </cdr:nvSpPr>
      <cdr:spPr>
        <a:xfrm xmlns:a="http://schemas.openxmlformats.org/drawingml/2006/main">
          <a:off x="935164" y="1581394"/>
          <a:ext cx="7662853" cy="1120826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0.286</cdr:x>
      <cdr:y>0.40573</cdr:y>
    </cdr:from>
    <cdr:to>
      <cdr:x>0.55472</cdr:x>
      <cdr:y>0.69738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298045" y="1389304"/>
          <a:ext cx="1219629" cy="998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1-7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0.2818</cdr:x>
      <cdr:y>0.3946</cdr:y>
    </cdr:from>
    <cdr:to>
      <cdr:x>0.55052</cdr:x>
      <cdr:y>0.68625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157975" y="1307628"/>
          <a:ext cx="1104211" cy="966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1-7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807.5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4.34%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5117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5.84%</a:t>
            </a:r>
            <a:endParaRPr lang="zh-CN" altLang="en-US" sz="1400" dirty="0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CB7BE099-1794-4FE2-BB16-C442A822F4F9}"/>
              </a:ext>
            </a:extLst>
          </p:cNvPr>
          <p:cNvSpPr txBox="1"/>
          <p:nvPr/>
        </p:nvSpPr>
        <p:spPr>
          <a:xfrm>
            <a:off x="2064311" y="3429000"/>
            <a:ext cx="542411" cy="26954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3.93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144704"/>
              </p:ext>
            </p:extLst>
          </p:nvPr>
        </p:nvGraphicFramePr>
        <p:xfrm>
          <a:off x="193601" y="2172062"/>
          <a:ext cx="4248000" cy="34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8736024"/>
              </p:ext>
            </p:extLst>
          </p:nvPr>
        </p:nvGraphicFramePr>
        <p:xfrm>
          <a:off x="4467412" y="2172062"/>
          <a:ext cx="4410607" cy="34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3978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71623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466.41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2.08%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82.14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80.37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15.84%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70.81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51.76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14.85%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19.45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车型增速明显，同比增长超过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内容占位符 7">
            <a:extLst>
              <a:ext uri="{FF2B5EF4-FFF2-40B4-BE49-F238E27FC236}">
                <a16:creationId xmlns:a16="http://schemas.microsoft.com/office/drawing/2014/main" id="{00000000-0008-0000-0000-000016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578175"/>
              </p:ext>
            </p:extLst>
          </p:nvPr>
        </p:nvGraphicFramePr>
        <p:xfrm>
          <a:off x="291600" y="2604132"/>
          <a:ext cx="8560800" cy="3604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4621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三、历年二手车车龄分布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24.81%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11.09%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6870902"/>
              </p:ext>
            </p:extLst>
          </p:nvPr>
        </p:nvGraphicFramePr>
        <p:xfrm>
          <a:off x="291600" y="2118978"/>
          <a:ext cx="8323200" cy="406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1326009"/>
              </p:ext>
            </p:extLst>
          </p:nvPr>
        </p:nvGraphicFramePr>
        <p:xfrm>
          <a:off x="163909" y="2042990"/>
          <a:ext cx="8816181" cy="4029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908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199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50.34%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28.74%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，国一、国二、国三排放占比分别为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15.09%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51.26%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26.77%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15.85%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9BDC6E56-7A34-4E9E-963D-02103D4C8B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621357"/>
              </p:ext>
            </p:extLst>
          </p:nvPr>
        </p:nvGraphicFramePr>
        <p:xfrm>
          <a:off x="895350" y="2857500"/>
          <a:ext cx="7408946" cy="3769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196361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42.48%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18.34%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16.21%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年二手车销量情况，与去年相比除五线城市占比增长外，一二三四线城市占比均有所下降。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4DDEAEA9-F4CA-4F2F-B47B-C6F46C8535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1823298"/>
              </p:ext>
            </p:extLst>
          </p:nvPr>
        </p:nvGraphicFramePr>
        <p:xfrm>
          <a:off x="453886" y="3014387"/>
          <a:ext cx="3890447" cy="3272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4D43AA0E-3364-4597-98E2-AAD3E41E4E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097555"/>
              </p:ext>
            </p:extLst>
          </p:nvPr>
        </p:nvGraphicFramePr>
        <p:xfrm>
          <a:off x="4569620" y="3014386"/>
          <a:ext cx="4238314" cy="3272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51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6.35%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1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503335"/>
              </p:ext>
            </p:extLst>
          </p:nvPr>
        </p:nvGraphicFramePr>
        <p:xfrm>
          <a:off x="4572000" y="2962110"/>
          <a:ext cx="4538662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6F06EA1E-3276-4AC7-9222-E83655AB63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3271373"/>
              </p:ext>
            </p:extLst>
          </p:nvPr>
        </p:nvGraphicFramePr>
        <p:xfrm>
          <a:off x="426244" y="2962109"/>
          <a:ext cx="4538662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7391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八、历年二手车交易均价趋势</a:t>
            </a:r>
          </a:p>
        </p:txBody>
      </p:sp>
      <p:graphicFrame>
        <p:nvGraphicFramePr>
          <p:cNvPr id="6" name="内容占位符 3">
            <a:extLst>
              <a:ext uri="{FF2B5EF4-FFF2-40B4-BE49-F238E27FC236}">
                <a16:creationId xmlns:a16="http://schemas.microsoft.com/office/drawing/2014/main" id="{00000000-0008-0000-0000-000018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552287"/>
              </p:ext>
            </p:extLst>
          </p:nvPr>
        </p:nvGraphicFramePr>
        <p:xfrm>
          <a:off x="470297" y="2036922"/>
          <a:ext cx="8203405" cy="3950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9661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1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854109"/>
              </p:ext>
            </p:extLst>
          </p:nvPr>
        </p:nvGraphicFramePr>
        <p:xfrm>
          <a:off x="339328" y="2158460"/>
          <a:ext cx="8465343" cy="4369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632910" y="2281565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470452" y="1064330"/>
            <a:ext cx="8395252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全国解除二手车限迁政策的逐步推进，极大的促进了二手车的流通，有效盘活市场资产，进一步增强二手车市场增长的驱动力。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从月度转籍比例的走势来看，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年的转籍比例明显高于历史同期，跨区域流通出现了非常明显的增长。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7345759"/>
              </p:ext>
            </p:extLst>
          </p:nvPr>
        </p:nvGraphicFramePr>
        <p:xfrm>
          <a:off x="541734" y="2543175"/>
          <a:ext cx="806053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3824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月省市转籍情况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月，全国的转籍比例为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26.55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，北京的转籍比例最高，贵州转籍率最低为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2.12%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1400" dirty="0"/>
              <a:t>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29.72%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，北京的转籍比例最高，贵州转籍率最低为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056842"/>
              </p:ext>
            </p:extLst>
          </p:nvPr>
        </p:nvGraphicFramePr>
        <p:xfrm>
          <a:off x="1126435" y="2941983"/>
          <a:ext cx="3315398" cy="272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42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57.99%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36.38%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36.26%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35.61%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35.19%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08145" y="2457451"/>
            <a:ext cx="2610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217920"/>
              </p:ext>
            </p:extLst>
          </p:nvPr>
        </p:nvGraphicFramePr>
        <p:xfrm>
          <a:off x="4788568" y="2941983"/>
          <a:ext cx="3286175" cy="273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56.66%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37.57%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37.15%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36.53%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34.24%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1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月转籍车辆转入地分析</a:t>
            </a:r>
          </a:p>
        </p:txBody>
      </p:sp>
      <p:graphicFrame>
        <p:nvGraphicFramePr>
          <p:cNvPr id="63" name="图示 62"/>
          <p:cNvGraphicFramePr/>
          <p:nvPr>
            <p:extLst>
              <p:ext uri="{D42A27DB-BD31-4B8C-83A1-F6EECF244321}">
                <p14:modId xmlns:p14="http://schemas.microsoft.com/office/powerpoint/2010/main" val="3529522661"/>
              </p:ext>
            </p:extLst>
          </p:nvPr>
        </p:nvGraphicFramePr>
        <p:xfrm>
          <a:off x="3007544" y="1452258"/>
          <a:ext cx="334502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340057" y="1412356"/>
            <a:ext cx="1514313" cy="2002927"/>
            <a:chOff x="2785193" y="3548673"/>
            <a:chExt cx="1514313" cy="2002927"/>
          </a:xfrm>
        </p:grpSpPr>
        <p:sp>
          <p:nvSpPr>
            <p:cNvPr id="66" name="任意多边形 65"/>
            <p:cNvSpPr/>
            <p:nvPr/>
          </p:nvSpPr>
          <p:spPr>
            <a:xfrm rot="3370477">
              <a:off x="2627607" y="4979797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任意多边形 67"/>
            <p:cNvSpPr/>
            <p:nvPr/>
          </p:nvSpPr>
          <p:spPr>
            <a:xfrm rot="1739548">
              <a:off x="2785193" y="4775006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任意多边形 85"/>
            <p:cNvSpPr/>
            <p:nvPr/>
          </p:nvSpPr>
          <p:spPr>
            <a:xfrm>
              <a:off x="2819649" y="4536489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任意多边形 87"/>
            <p:cNvSpPr/>
            <p:nvPr/>
          </p:nvSpPr>
          <p:spPr>
            <a:xfrm rot="19860452">
              <a:off x="2785193" y="4297971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任意多边形 88"/>
            <p:cNvSpPr/>
            <p:nvPr/>
          </p:nvSpPr>
          <p:spPr>
            <a:xfrm rot="18229523">
              <a:off x="2627607" y="4092021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任意多边形 96"/>
            <p:cNvSpPr/>
            <p:nvPr/>
          </p:nvSpPr>
          <p:spPr>
            <a:xfrm>
              <a:off x="3012941" y="35486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405578" y="35486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28.16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278282" y="392960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670918" y="392960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16.16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371457" y="4378938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764093" y="4378938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11.73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3278282" y="48282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吉林</a:t>
              </a: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670918" y="48282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8.63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012941" y="520920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山西</a:t>
              </a: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405578" y="520920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8.28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42934" y="1412356"/>
            <a:ext cx="1985525" cy="2002927"/>
            <a:chOff x="2067937" y="3821156"/>
            <a:chExt cx="1985525" cy="2002927"/>
          </a:xfrm>
        </p:grpSpPr>
        <p:sp>
          <p:nvSpPr>
            <p:cNvPr id="109" name="任意多边形 108"/>
            <p:cNvSpPr/>
            <p:nvPr/>
          </p:nvSpPr>
          <p:spPr>
            <a:xfrm rot="3370477">
              <a:off x="2381563" y="5252280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任意多边形 109"/>
            <p:cNvSpPr/>
            <p:nvPr/>
          </p:nvSpPr>
          <p:spPr>
            <a:xfrm rot="1739548">
              <a:off x="2539149" y="5047489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任意多边形 110"/>
            <p:cNvSpPr/>
            <p:nvPr/>
          </p:nvSpPr>
          <p:spPr>
            <a:xfrm>
              <a:off x="2573605" y="4808972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任意多边形 111"/>
            <p:cNvSpPr/>
            <p:nvPr/>
          </p:nvSpPr>
          <p:spPr>
            <a:xfrm rot="19860452">
              <a:off x="2539149" y="4570454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任意多边形 112"/>
            <p:cNvSpPr/>
            <p:nvPr/>
          </p:nvSpPr>
          <p:spPr>
            <a:xfrm rot="18229523">
              <a:off x="2381563" y="4364504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4" name="椭圆 113"/>
            <p:cNvSpPr/>
            <p:nvPr/>
          </p:nvSpPr>
          <p:spPr>
            <a:xfrm>
              <a:off x="2067937" y="4537288"/>
              <a:ext cx="594904" cy="5706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任意多边形 114"/>
            <p:cNvSpPr/>
            <p:nvPr/>
          </p:nvSpPr>
          <p:spPr>
            <a:xfrm>
              <a:off x="2766897" y="38211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吉林</a:t>
              </a: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159534" y="38211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18.37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032238" y="4202084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黑龙江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424874" y="4202084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15.56%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125413" y="465142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3518049" y="465142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14.86%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032238" y="51007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424874" y="51007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12.25%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2766897" y="548168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159534" y="548168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5.02%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aphicFrame>
        <p:nvGraphicFramePr>
          <p:cNvPr id="128" name="图示 127"/>
          <p:cNvGraphicFramePr/>
          <p:nvPr>
            <p:extLst>
              <p:ext uri="{D42A27DB-BD31-4B8C-83A1-F6EECF244321}">
                <p14:modId xmlns:p14="http://schemas.microsoft.com/office/powerpoint/2010/main" val="2888695642"/>
              </p:ext>
            </p:extLst>
          </p:nvPr>
        </p:nvGraphicFramePr>
        <p:xfrm>
          <a:off x="1211744" y="3993323"/>
          <a:ext cx="3285252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2" name="北京">
            <a:extLst>
              <a:ext uri="{FF2B5EF4-FFF2-40B4-BE49-F238E27FC236}">
                <a16:creationId xmlns:a16="http://schemas.microsoft.com/office/drawing/2014/main" id="{00000000-0008-0000-0000-000079040000}"/>
              </a:ext>
            </a:extLst>
          </p:cNvPr>
          <p:cNvSpPr/>
          <p:nvPr/>
        </p:nvSpPr>
        <p:spPr>
          <a:xfrm>
            <a:off x="615541" y="1982957"/>
            <a:ext cx="685060" cy="729227"/>
          </a:xfrm>
          <a:custGeom>
            <a:avLst/>
            <a:gdLst>
              <a:gd name="T0" fmla="*/ 265 w 636"/>
              <a:gd name="T1" fmla="*/ 650 h 711"/>
              <a:gd name="T2" fmla="*/ 282 w 636"/>
              <a:gd name="T3" fmla="*/ 694 h 711"/>
              <a:gd name="T4" fmla="*/ 304 w 636"/>
              <a:gd name="T5" fmla="*/ 711 h 711"/>
              <a:gd name="T6" fmla="*/ 325 w 636"/>
              <a:gd name="T7" fmla="*/ 696 h 711"/>
              <a:gd name="T8" fmla="*/ 372 w 636"/>
              <a:gd name="T9" fmla="*/ 646 h 711"/>
              <a:gd name="T10" fmla="*/ 401 w 636"/>
              <a:gd name="T11" fmla="*/ 633 h 711"/>
              <a:gd name="T12" fmla="*/ 428 w 636"/>
              <a:gd name="T13" fmla="*/ 631 h 711"/>
              <a:gd name="T14" fmla="*/ 448 w 636"/>
              <a:gd name="T15" fmla="*/ 625 h 711"/>
              <a:gd name="T16" fmla="*/ 471 w 636"/>
              <a:gd name="T17" fmla="*/ 626 h 711"/>
              <a:gd name="T18" fmla="*/ 486 w 636"/>
              <a:gd name="T19" fmla="*/ 568 h 711"/>
              <a:gd name="T20" fmla="*/ 496 w 636"/>
              <a:gd name="T21" fmla="*/ 535 h 711"/>
              <a:gd name="T22" fmla="*/ 446 w 636"/>
              <a:gd name="T23" fmla="*/ 513 h 711"/>
              <a:gd name="T24" fmla="*/ 435 w 636"/>
              <a:gd name="T25" fmla="*/ 469 h 711"/>
              <a:gd name="T26" fmla="*/ 446 w 636"/>
              <a:gd name="T27" fmla="*/ 441 h 711"/>
              <a:gd name="T28" fmla="*/ 496 w 636"/>
              <a:gd name="T29" fmla="*/ 436 h 711"/>
              <a:gd name="T30" fmla="*/ 572 w 636"/>
              <a:gd name="T31" fmla="*/ 416 h 711"/>
              <a:gd name="T32" fmla="*/ 599 w 636"/>
              <a:gd name="T33" fmla="*/ 391 h 711"/>
              <a:gd name="T34" fmla="*/ 619 w 636"/>
              <a:gd name="T35" fmla="*/ 366 h 711"/>
              <a:gd name="T36" fmla="*/ 602 w 636"/>
              <a:gd name="T37" fmla="*/ 320 h 711"/>
              <a:gd name="T38" fmla="*/ 594 w 636"/>
              <a:gd name="T39" fmla="*/ 270 h 711"/>
              <a:gd name="T40" fmla="*/ 597 w 636"/>
              <a:gd name="T41" fmla="*/ 248 h 711"/>
              <a:gd name="T42" fmla="*/ 574 w 636"/>
              <a:gd name="T43" fmla="*/ 252 h 711"/>
              <a:gd name="T44" fmla="*/ 570 w 636"/>
              <a:gd name="T45" fmla="*/ 220 h 711"/>
              <a:gd name="T46" fmla="*/ 592 w 636"/>
              <a:gd name="T47" fmla="*/ 199 h 711"/>
              <a:gd name="T48" fmla="*/ 627 w 636"/>
              <a:gd name="T49" fmla="*/ 194 h 711"/>
              <a:gd name="T50" fmla="*/ 633 w 636"/>
              <a:gd name="T51" fmla="*/ 161 h 711"/>
              <a:gd name="T52" fmla="*/ 545 w 636"/>
              <a:gd name="T53" fmla="*/ 147 h 711"/>
              <a:gd name="T54" fmla="*/ 474 w 636"/>
              <a:gd name="T55" fmla="*/ 142 h 711"/>
              <a:gd name="T56" fmla="*/ 429 w 636"/>
              <a:gd name="T57" fmla="*/ 93 h 711"/>
              <a:gd name="T58" fmla="*/ 382 w 636"/>
              <a:gd name="T59" fmla="*/ 49 h 711"/>
              <a:gd name="T60" fmla="*/ 366 w 636"/>
              <a:gd name="T61" fmla="*/ 3 h 711"/>
              <a:gd name="T62" fmla="*/ 353 w 636"/>
              <a:gd name="T63" fmla="*/ 3 h 711"/>
              <a:gd name="T64" fmla="*/ 340 w 636"/>
              <a:gd name="T65" fmla="*/ 28 h 711"/>
              <a:gd name="T66" fmla="*/ 308 w 636"/>
              <a:gd name="T67" fmla="*/ 34 h 711"/>
              <a:gd name="T68" fmla="*/ 300 w 636"/>
              <a:gd name="T69" fmla="*/ 51 h 711"/>
              <a:gd name="T70" fmla="*/ 288 w 636"/>
              <a:gd name="T71" fmla="*/ 63 h 711"/>
              <a:gd name="T72" fmla="*/ 266 w 636"/>
              <a:gd name="T73" fmla="*/ 72 h 711"/>
              <a:gd name="T74" fmla="*/ 298 w 636"/>
              <a:gd name="T75" fmla="*/ 108 h 711"/>
              <a:gd name="T76" fmla="*/ 302 w 636"/>
              <a:gd name="T77" fmla="*/ 129 h 711"/>
              <a:gd name="T78" fmla="*/ 252 w 636"/>
              <a:gd name="T79" fmla="*/ 139 h 711"/>
              <a:gd name="T80" fmla="*/ 233 w 636"/>
              <a:gd name="T81" fmla="*/ 131 h 711"/>
              <a:gd name="T82" fmla="*/ 216 w 636"/>
              <a:gd name="T83" fmla="*/ 173 h 711"/>
              <a:gd name="T84" fmla="*/ 176 w 636"/>
              <a:gd name="T85" fmla="*/ 217 h 711"/>
              <a:gd name="T86" fmla="*/ 144 w 636"/>
              <a:gd name="T87" fmla="*/ 209 h 711"/>
              <a:gd name="T88" fmla="*/ 106 w 636"/>
              <a:gd name="T89" fmla="*/ 227 h 711"/>
              <a:gd name="T90" fmla="*/ 90 w 636"/>
              <a:gd name="T91" fmla="*/ 271 h 711"/>
              <a:gd name="T92" fmla="*/ 137 w 636"/>
              <a:gd name="T93" fmla="*/ 318 h 711"/>
              <a:gd name="T94" fmla="*/ 145 w 636"/>
              <a:gd name="T95" fmla="*/ 374 h 711"/>
              <a:gd name="T96" fmla="*/ 115 w 636"/>
              <a:gd name="T97" fmla="*/ 416 h 711"/>
              <a:gd name="T98" fmla="*/ 63 w 636"/>
              <a:gd name="T99" fmla="*/ 432 h 711"/>
              <a:gd name="T100" fmla="*/ 0 w 636"/>
              <a:gd name="T101" fmla="*/ 481 h 711"/>
              <a:gd name="T102" fmla="*/ 10 w 636"/>
              <a:gd name="T103" fmla="*/ 516 h 711"/>
              <a:gd name="T104" fmla="*/ 39 w 636"/>
              <a:gd name="T105" fmla="*/ 566 h 711"/>
              <a:gd name="T106" fmla="*/ 17 w 636"/>
              <a:gd name="T107" fmla="*/ 575 h 711"/>
              <a:gd name="T108" fmla="*/ 25 w 636"/>
              <a:gd name="T109" fmla="*/ 607 h 711"/>
              <a:gd name="T110" fmla="*/ 37 w 636"/>
              <a:gd name="T111" fmla="*/ 646 h 711"/>
              <a:gd name="T112" fmla="*/ 64 w 636"/>
              <a:gd name="T113" fmla="*/ 662 h 711"/>
              <a:gd name="T114" fmla="*/ 93 w 636"/>
              <a:gd name="T115" fmla="*/ 663 h 711"/>
              <a:gd name="T116" fmla="*/ 118 w 636"/>
              <a:gd name="T117" fmla="*/ 689 h 711"/>
              <a:gd name="T118" fmla="*/ 157 w 636"/>
              <a:gd name="T119" fmla="*/ 675 h 711"/>
              <a:gd name="T120" fmla="*/ 201 w 636"/>
              <a:gd name="T121" fmla="*/ 649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06BEDC-D994-4692-9040-7210F0A15455}"/>
              </a:ext>
            </a:extLst>
          </p:cNvPr>
          <p:cNvSpPr txBox="1"/>
          <p:nvPr/>
        </p:nvSpPr>
        <p:spPr>
          <a:xfrm>
            <a:off x="741265" y="2230131"/>
            <a:ext cx="539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en-US" altLang="zh-CN" b="1" dirty="0"/>
              <a:t>	</a:t>
            </a:r>
            <a:endParaRPr lang="zh-CN" altLang="en-US" b="1" dirty="0"/>
          </a:p>
        </p:txBody>
      </p:sp>
      <p:graphicFrame>
        <p:nvGraphicFramePr>
          <p:cNvPr id="107" name="图示 106"/>
          <p:cNvGraphicFramePr/>
          <p:nvPr>
            <p:extLst>
              <p:ext uri="{D42A27DB-BD31-4B8C-83A1-F6EECF244321}">
                <p14:modId xmlns:p14="http://schemas.microsoft.com/office/powerpoint/2010/main" val="515396938"/>
              </p:ext>
            </p:extLst>
          </p:nvPr>
        </p:nvGraphicFramePr>
        <p:xfrm>
          <a:off x="5382484" y="3896700"/>
          <a:ext cx="314597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4" name="四川">
            <a:extLst>
              <a:ext uri="{FF2B5EF4-FFF2-40B4-BE49-F238E27FC236}">
                <a16:creationId xmlns:a16="http://schemas.microsoft.com/office/drawing/2014/main" id="{00000000-0008-0000-0000-000085040000}"/>
              </a:ext>
            </a:extLst>
          </p:cNvPr>
          <p:cNvSpPr/>
          <p:nvPr/>
        </p:nvSpPr>
        <p:spPr>
          <a:xfrm>
            <a:off x="1507795" y="4684920"/>
            <a:ext cx="793750" cy="749300"/>
          </a:xfrm>
          <a:custGeom>
            <a:avLst/>
            <a:gdLst>
              <a:gd name="T0" fmla="*/ 3666 w 4006"/>
              <a:gd name="T1" fmla="*/ 1742 h 3723"/>
              <a:gd name="T2" fmla="*/ 3823 w 4006"/>
              <a:gd name="T3" fmla="*/ 1601 h 3723"/>
              <a:gd name="T4" fmla="*/ 3955 w 4006"/>
              <a:gd name="T5" fmla="*/ 1338 h 3723"/>
              <a:gd name="T6" fmla="*/ 3994 w 4006"/>
              <a:gd name="T7" fmla="*/ 1152 h 3723"/>
              <a:gd name="T8" fmla="*/ 3670 w 4006"/>
              <a:gd name="T9" fmla="*/ 1062 h 3723"/>
              <a:gd name="T10" fmla="*/ 3471 w 4006"/>
              <a:gd name="T11" fmla="*/ 1017 h 3723"/>
              <a:gd name="T12" fmla="*/ 3203 w 4006"/>
              <a:gd name="T13" fmla="*/ 929 h 3723"/>
              <a:gd name="T14" fmla="*/ 3003 w 4006"/>
              <a:gd name="T15" fmla="*/ 892 h 3723"/>
              <a:gd name="T16" fmla="*/ 2846 w 4006"/>
              <a:gd name="T17" fmla="*/ 922 h 3723"/>
              <a:gd name="T18" fmla="*/ 2611 w 4006"/>
              <a:gd name="T19" fmla="*/ 912 h 3723"/>
              <a:gd name="T20" fmla="*/ 2522 w 4006"/>
              <a:gd name="T21" fmla="*/ 721 h 3723"/>
              <a:gd name="T22" fmla="*/ 2442 w 4006"/>
              <a:gd name="T23" fmla="*/ 463 h 3723"/>
              <a:gd name="T24" fmla="*/ 2206 w 4006"/>
              <a:gd name="T25" fmla="*/ 399 h 3723"/>
              <a:gd name="T26" fmla="*/ 2064 w 4006"/>
              <a:gd name="T27" fmla="*/ 192 h 3723"/>
              <a:gd name="T28" fmla="*/ 1864 w 4006"/>
              <a:gd name="T29" fmla="*/ 238 h 3723"/>
              <a:gd name="T30" fmla="*/ 1815 w 4006"/>
              <a:gd name="T31" fmla="*/ 430 h 3723"/>
              <a:gd name="T32" fmla="*/ 1712 w 4006"/>
              <a:gd name="T33" fmla="*/ 569 h 3723"/>
              <a:gd name="T34" fmla="*/ 1667 w 4006"/>
              <a:gd name="T35" fmla="*/ 495 h 3723"/>
              <a:gd name="T36" fmla="*/ 1565 w 4006"/>
              <a:gd name="T37" fmla="*/ 556 h 3723"/>
              <a:gd name="T38" fmla="*/ 1396 w 4006"/>
              <a:gd name="T39" fmla="*/ 590 h 3723"/>
              <a:gd name="T40" fmla="*/ 1269 w 4006"/>
              <a:gd name="T41" fmla="*/ 824 h 3723"/>
              <a:gd name="T42" fmla="*/ 1097 w 4006"/>
              <a:gd name="T43" fmla="*/ 880 h 3723"/>
              <a:gd name="T44" fmla="*/ 995 w 4006"/>
              <a:gd name="T45" fmla="*/ 800 h 3723"/>
              <a:gd name="T46" fmla="*/ 904 w 4006"/>
              <a:gd name="T47" fmla="*/ 630 h 3723"/>
              <a:gd name="T48" fmla="*/ 677 w 4006"/>
              <a:gd name="T49" fmla="*/ 592 h 3723"/>
              <a:gd name="T50" fmla="*/ 508 w 4006"/>
              <a:gd name="T51" fmla="*/ 306 h 3723"/>
              <a:gd name="T52" fmla="*/ 310 w 4006"/>
              <a:gd name="T53" fmla="*/ 43 h 3723"/>
              <a:gd name="T54" fmla="*/ 145 w 4006"/>
              <a:gd name="T55" fmla="*/ 131 h 3723"/>
              <a:gd name="T56" fmla="*/ 120 w 4006"/>
              <a:gd name="T57" fmla="*/ 326 h 3723"/>
              <a:gd name="T58" fmla="*/ 79 w 4006"/>
              <a:gd name="T59" fmla="*/ 523 h 3723"/>
              <a:gd name="T60" fmla="*/ 213 w 4006"/>
              <a:gd name="T61" fmla="*/ 791 h 3723"/>
              <a:gd name="T62" fmla="*/ 373 w 4006"/>
              <a:gd name="T63" fmla="*/ 1130 h 3723"/>
              <a:gd name="T64" fmla="*/ 400 w 4006"/>
              <a:gd name="T65" fmla="*/ 1380 h 3723"/>
              <a:gd name="T66" fmla="*/ 471 w 4006"/>
              <a:gd name="T67" fmla="*/ 1697 h 3723"/>
              <a:gd name="T68" fmla="*/ 461 w 4006"/>
              <a:gd name="T69" fmla="*/ 2216 h 3723"/>
              <a:gd name="T70" fmla="*/ 490 w 4006"/>
              <a:gd name="T71" fmla="*/ 2674 h 3723"/>
              <a:gd name="T72" fmla="*/ 605 w 4006"/>
              <a:gd name="T73" fmla="*/ 2482 h 3723"/>
              <a:gd name="T74" fmla="*/ 759 w 4006"/>
              <a:gd name="T75" fmla="*/ 2583 h 3723"/>
              <a:gd name="T76" fmla="*/ 804 w 4006"/>
              <a:gd name="T77" fmla="*/ 2832 h 3723"/>
              <a:gd name="T78" fmla="*/ 914 w 4006"/>
              <a:gd name="T79" fmla="*/ 2880 h 3723"/>
              <a:gd name="T80" fmla="*/ 1075 w 4006"/>
              <a:gd name="T81" fmla="*/ 3085 h 3723"/>
              <a:gd name="T82" fmla="*/ 1182 w 4006"/>
              <a:gd name="T83" fmla="*/ 3336 h 3723"/>
              <a:gd name="T84" fmla="*/ 1221 w 4006"/>
              <a:gd name="T85" fmla="*/ 3479 h 3723"/>
              <a:gd name="T86" fmla="*/ 1314 w 4006"/>
              <a:gd name="T87" fmla="*/ 3648 h 3723"/>
              <a:gd name="T88" fmla="*/ 1579 w 4006"/>
              <a:gd name="T89" fmla="*/ 3648 h 3723"/>
              <a:gd name="T90" fmla="*/ 1814 w 4006"/>
              <a:gd name="T91" fmla="*/ 3629 h 3723"/>
              <a:gd name="T92" fmla="*/ 1804 w 4006"/>
              <a:gd name="T93" fmla="*/ 3357 h 3723"/>
              <a:gd name="T94" fmla="*/ 1953 w 4006"/>
              <a:gd name="T95" fmla="*/ 3099 h 3723"/>
              <a:gd name="T96" fmla="*/ 2164 w 4006"/>
              <a:gd name="T97" fmla="*/ 2835 h 3723"/>
              <a:gd name="T98" fmla="*/ 2340 w 4006"/>
              <a:gd name="T99" fmla="*/ 2664 h 3723"/>
              <a:gd name="T100" fmla="*/ 2399 w 4006"/>
              <a:gd name="T101" fmla="*/ 2794 h 3723"/>
              <a:gd name="T102" fmla="*/ 2444 w 4006"/>
              <a:gd name="T103" fmla="*/ 2992 h 3723"/>
              <a:gd name="T104" fmla="*/ 2714 w 4006"/>
              <a:gd name="T105" fmla="*/ 2961 h 3723"/>
              <a:gd name="T106" fmla="*/ 2820 w 4006"/>
              <a:gd name="T107" fmla="*/ 3062 h 3723"/>
              <a:gd name="T108" fmla="*/ 3140 w 4006"/>
              <a:gd name="T109" fmla="*/ 3063 h 3723"/>
              <a:gd name="T110" fmla="*/ 2965 w 4006"/>
              <a:gd name="T111" fmla="*/ 2892 h 3723"/>
              <a:gd name="T112" fmla="*/ 2959 w 4006"/>
              <a:gd name="T113" fmla="*/ 2708 h 3723"/>
              <a:gd name="T114" fmla="*/ 3169 w 4006"/>
              <a:gd name="T115" fmla="*/ 2771 h 3723"/>
              <a:gd name="T116" fmla="*/ 2979 w 4006"/>
              <a:gd name="T117" fmla="*/ 2527 h 3723"/>
              <a:gd name="T118" fmla="*/ 2841 w 4006"/>
              <a:gd name="T119" fmla="*/ 2302 h 3723"/>
              <a:gd name="T120" fmla="*/ 2898 w 4006"/>
              <a:gd name="T121" fmla="*/ 2039 h 3723"/>
              <a:gd name="T122" fmla="*/ 3080 w 4006"/>
              <a:gd name="T123" fmla="*/ 1935 h 3723"/>
              <a:gd name="T124" fmla="*/ 3371 w 4006"/>
              <a:gd name="T125" fmla="*/ 2085 h 3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7ED738-AD1B-4C4A-9D42-2E3B73C66339}"/>
              </a:ext>
            </a:extLst>
          </p:cNvPr>
          <p:cNvSpPr txBox="1"/>
          <p:nvPr/>
        </p:nvSpPr>
        <p:spPr>
          <a:xfrm>
            <a:off x="1615903" y="4898466"/>
            <a:ext cx="492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四川</a:t>
            </a:r>
          </a:p>
        </p:txBody>
      </p:sp>
      <p:sp>
        <p:nvSpPr>
          <p:cNvPr id="56" name="浙江">
            <a:extLst>
              <a:ext uri="{FF2B5EF4-FFF2-40B4-BE49-F238E27FC236}">
                <a16:creationId xmlns:a16="http://schemas.microsoft.com/office/drawing/2014/main" id="{00000000-0008-0000-0000-000076040000}"/>
              </a:ext>
            </a:extLst>
          </p:cNvPr>
          <p:cNvSpPr/>
          <p:nvPr/>
        </p:nvSpPr>
        <p:spPr>
          <a:xfrm>
            <a:off x="3464481" y="2077745"/>
            <a:ext cx="697300" cy="752558"/>
          </a:xfrm>
          <a:custGeom>
            <a:avLst/>
            <a:gdLst>
              <a:gd name="T0" fmla="*/ 882 w 1493"/>
              <a:gd name="T1" fmla="*/ 1623 h 1731"/>
              <a:gd name="T2" fmla="*/ 793 w 1493"/>
              <a:gd name="T3" fmla="*/ 1671 h 1731"/>
              <a:gd name="T4" fmla="*/ 704 w 1493"/>
              <a:gd name="T5" fmla="*/ 1615 h 1731"/>
              <a:gd name="T6" fmla="*/ 646 w 1493"/>
              <a:gd name="T7" fmla="*/ 1535 h 1731"/>
              <a:gd name="T8" fmla="*/ 577 w 1493"/>
              <a:gd name="T9" fmla="*/ 1610 h 1731"/>
              <a:gd name="T10" fmla="*/ 469 w 1493"/>
              <a:gd name="T11" fmla="*/ 1637 h 1731"/>
              <a:gd name="T12" fmla="*/ 395 w 1493"/>
              <a:gd name="T13" fmla="*/ 1604 h 1731"/>
              <a:gd name="T14" fmla="*/ 306 w 1493"/>
              <a:gd name="T15" fmla="*/ 1400 h 1731"/>
              <a:gd name="T16" fmla="*/ 299 w 1493"/>
              <a:gd name="T17" fmla="*/ 1296 h 1731"/>
              <a:gd name="T18" fmla="*/ 222 w 1493"/>
              <a:gd name="T19" fmla="*/ 1320 h 1731"/>
              <a:gd name="T20" fmla="*/ 189 w 1493"/>
              <a:gd name="T21" fmla="*/ 1250 h 1731"/>
              <a:gd name="T22" fmla="*/ 142 w 1493"/>
              <a:gd name="T23" fmla="*/ 1087 h 1731"/>
              <a:gd name="T24" fmla="*/ 79 w 1493"/>
              <a:gd name="T25" fmla="*/ 1019 h 1731"/>
              <a:gd name="T26" fmla="*/ 10 w 1493"/>
              <a:gd name="T27" fmla="*/ 914 h 1731"/>
              <a:gd name="T28" fmla="*/ 71 w 1493"/>
              <a:gd name="T29" fmla="*/ 824 h 1731"/>
              <a:gd name="T30" fmla="*/ 167 w 1493"/>
              <a:gd name="T31" fmla="*/ 751 h 1731"/>
              <a:gd name="T32" fmla="*/ 245 w 1493"/>
              <a:gd name="T33" fmla="*/ 672 h 1731"/>
              <a:gd name="T34" fmla="*/ 280 w 1493"/>
              <a:gd name="T35" fmla="*/ 515 h 1731"/>
              <a:gd name="T36" fmla="*/ 278 w 1493"/>
              <a:gd name="T37" fmla="*/ 430 h 1731"/>
              <a:gd name="T38" fmla="*/ 404 w 1493"/>
              <a:gd name="T39" fmla="*/ 411 h 1731"/>
              <a:gd name="T40" fmla="*/ 439 w 1493"/>
              <a:gd name="T41" fmla="*/ 312 h 1731"/>
              <a:gd name="T42" fmla="*/ 445 w 1493"/>
              <a:gd name="T43" fmla="*/ 233 h 1731"/>
              <a:gd name="T44" fmla="*/ 491 w 1493"/>
              <a:gd name="T45" fmla="*/ 183 h 1731"/>
              <a:gd name="T46" fmla="*/ 539 w 1493"/>
              <a:gd name="T47" fmla="*/ 10 h 1731"/>
              <a:gd name="T48" fmla="*/ 659 w 1493"/>
              <a:gd name="T49" fmla="*/ 60 h 1731"/>
              <a:gd name="T50" fmla="*/ 828 w 1493"/>
              <a:gd name="T51" fmla="*/ 128 h 1731"/>
              <a:gd name="T52" fmla="*/ 921 w 1493"/>
              <a:gd name="T53" fmla="*/ 73 h 1731"/>
              <a:gd name="T54" fmla="*/ 1020 w 1493"/>
              <a:gd name="T55" fmla="*/ 63 h 1731"/>
              <a:gd name="T56" fmla="*/ 1126 w 1493"/>
              <a:gd name="T57" fmla="*/ 156 h 1731"/>
              <a:gd name="T58" fmla="*/ 1026 w 1493"/>
              <a:gd name="T59" fmla="*/ 246 h 1731"/>
              <a:gd name="T60" fmla="*/ 907 w 1493"/>
              <a:gd name="T61" fmla="*/ 309 h 1731"/>
              <a:gd name="T62" fmla="*/ 793 w 1493"/>
              <a:gd name="T63" fmla="*/ 385 h 1731"/>
              <a:gd name="T64" fmla="*/ 906 w 1493"/>
              <a:gd name="T65" fmla="*/ 385 h 1731"/>
              <a:gd name="T66" fmla="*/ 1033 w 1493"/>
              <a:gd name="T67" fmla="*/ 401 h 1731"/>
              <a:gd name="T68" fmla="*/ 1208 w 1493"/>
              <a:gd name="T69" fmla="*/ 337 h 1731"/>
              <a:gd name="T70" fmla="*/ 1430 w 1493"/>
              <a:gd name="T71" fmla="*/ 474 h 1731"/>
              <a:gd name="T72" fmla="*/ 1423 w 1493"/>
              <a:gd name="T73" fmla="*/ 517 h 1731"/>
              <a:gd name="T74" fmla="*/ 1450 w 1493"/>
              <a:gd name="T75" fmla="*/ 599 h 1731"/>
              <a:gd name="T76" fmla="*/ 1314 w 1493"/>
              <a:gd name="T77" fmla="*/ 647 h 1731"/>
              <a:gd name="T78" fmla="*/ 1402 w 1493"/>
              <a:gd name="T79" fmla="*/ 650 h 1731"/>
              <a:gd name="T80" fmla="*/ 1452 w 1493"/>
              <a:gd name="T81" fmla="*/ 714 h 1731"/>
              <a:gd name="T82" fmla="*/ 1463 w 1493"/>
              <a:gd name="T83" fmla="*/ 763 h 1731"/>
              <a:gd name="T84" fmla="*/ 1391 w 1493"/>
              <a:gd name="T85" fmla="*/ 713 h 1731"/>
              <a:gd name="T86" fmla="*/ 1327 w 1493"/>
              <a:gd name="T87" fmla="*/ 773 h 1731"/>
              <a:gd name="T88" fmla="*/ 1313 w 1493"/>
              <a:gd name="T89" fmla="*/ 834 h 1731"/>
              <a:gd name="T90" fmla="*/ 1372 w 1493"/>
              <a:gd name="T91" fmla="*/ 912 h 1731"/>
              <a:gd name="T92" fmla="*/ 1330 w 1493"/>
              <a:gd name="T93" fmla="*/ 928 h 1731"/>
              <a:gd name="T94" fmla="*/ 1299 w 1493"/>
              <a:gd name="T95" fmla="*/ 1015 h 1731"/>
              <a:gd name="T96" fmla="*/ 1358 w 1493"/>
              <a:gd name="T97" fmla="*/ 1136 h 1731"/>
              <a:gd name="T98" fmla="*/ 1341 w 1493"/>
              <a:gd name="T99" fmla="*/ 1180 h 1731"/>
              <a:gd name="T100" fmla="*/ 1292 w 1493"/>
              <a:gd name="T101" fmla="*/ 1239 h 1731"/>
              <a:gd name="T102" fmla="*/ 1254 w 1493"/>
              <a:gd name="T103" fmla="*/ 1257 h 1731"/>
              <a:gd name="T104" fmla="*/ 1223 w 1493"/>
              <a:gd name="T105" fmla="*/ 1313 h 1731"/>
              <a:gd name="T106" fmla="*/ 1251 w 1493"/>
              <a:gd name="T107" fmla="*/ 1225 h 1731"/>
              <a:gd name="T108" fmla="*/ 1167 w 1493"/>
              <a:gd name="T109" fmla="*/ 1200 h 1731"/>
              <a:gd name="T110" fmla="*/ 1178 w 1493"/>
              <a:gd name="T111" fmla="*/ 1270 h 1731"/>
              <a:gd name="T112" fmla="*/ 1122 w 1493"/>
              <a:gd name="T113" fmla="*/ 1343 h 1731"/>
              <a:gd name="T114" fmla="*/ 1078 w 1493"/>
              <a:gd name="T115" fmla="*/ 1369 h 1731"/>
              <a:gd name="T116" fmla="*/ 1053 w 1493"/>
              <a:gd name="T117" fmla="*/ 1478 h 1731"/>
              <a:gd name="T118" fmla="*/ 1047 w 1493"/>
              <a:gd name="T119" fmla="*/ 1570 h 1731"/>
              <a:gd name="T120" fmla="*/ 1018 w 1493"/>
              <a:gd name="T121" fmla="*/ 1623 h 1731"/>
              <a:gd name="T122" fmla="*/ 1011 w 1493"/>
              <a:gd name="T123" fmla="*/ 1696 h 1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D80D6A8-3C46-458F-AC26-3FB4BBB4F0E4}"/>
              </a:ext>
            </a:extLst>
          </p:cNvPr>
          <p:cNvSpPr txBox="1"/>
          <p:nvPr/>
        </p:nvSpPr>
        <p:spPr>
          <a:xfrm>
            <a:off x="3587098" y="234757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sp>
        <p:nvSpPr>
          <p:cNvPr id="58" name="辽宁">
            <a:extLst>
              <a:ext uri="{FF2B5EF4-FFF2-40B4-BE49-F238E27FC236}">
                <a16:creationId xmlns:a16="http://schemas.microsoft.com/office/drawing/2014/main" id="{00000000-0008-0000-0000-000075040000}"/>
              </a:ext>
            </a:extLst>
          </p:cNvPr>
          <p:cNvSpPr>
            <a:spLocks noEditPoints="1"/>
          </p:cNvSpPr>
          <p:nvPr/>
        </p:nvSpPr>
        <p:spPr>
          <a:xfrm>
            <a:off x="6205627" y="2053470"/>
            <a:ext cx="786581" cy="787252"/>
          </a:xfrm>
          <a:custGeom>
            <a:avLst/>
            <a:gdLst>
              <a:gd name="T0" fmla="*/ 259 w 2212"/>
              <a:gd name="T1" fmla="*/ 1537 h 2187"/>
              <a:gd name="T2" fmla="*/ 137 w 2212"/>
              <a:gd name="T3" fmla="*/ 1452 h 2187"/>
              <a:gd name="T4" fmla="*/ 8 w 2212"/>
              <a:gd name="T5" fmla="*/ 1353 h 2187"/>
              <a:gd name="T6" fmla="*/ 26 w 2212"/>
              <a:gd name="T7" fmla="*/ 1249 h 2187"/>
              <a:gd name="T8" fmla="*/ 103 w 2212"/>
              <a:gd name="T9" fmla="*/ 1131 h 2187"/>
              <a:gd name="T10" fmla="*/ 154 w 2212"/>
              <a:gd name="T11" fmla="*/ 1037 h 2187"/>
              <a:gd name="T12" fmla="*/ 115 w 2212"/>
              <a:gd name="T13" fmla="*/ 918 h 2187"/>
              <a:gd name="T14" fmla="*/ 84 w 2212"/>
              <a:gd name="T15" fmla="*/ 727 h 2187"/>
              <a:gd name="T16" fmla="*/ 219 w 2212"/>
              <a:gd name="T17" fmla="*/ 704 h 2187"/>
              <a:gd name="T18" fmla="*/ 340 w 2212"/>
              <a:gd name="T19" fmla="*/ 910 h 2187"/>
              <a:gd name="T20" fmla="*/ 449 w 2212"/>
              <a:gd name="T21" fmla="*/ 787 h 2187"/>
              <a:gd name="T22" fmla="*/ 623 w 2212"/>
              <a:gd name="T23" fmla="*/ 652 h 2187"/>
              <a:gd name="T24" fmla="*/ 820 w 2212"/>
              <a:gd name="T25" fmla="*/ 538 h 2187"/>
              <a:gd name="T26" fmla="*/ 931 w 2212"/>
              <a:gd name="T27" fmla="*/ 415 h 2187"/>
              <a:gd name="T28" fmla="*/ 1051 w 2212"/>
              <a:gd name="T29" fmla="*/ 392 h 2187"/>
              <a:gd name="T30" fmla="*/ 1120 w 2212"/>
              <a:gd name="T31" fmla="*/ 362 h 2187"/>
              <a:gd name="T32" fmla="*/ 1258 w 2212"/>
              <a:gd name="T33" fmla="*/ 331 h 2187"/>
              <a:gd name="T34" fmla="*/ 1343 w 2212"/>
              <a:gd name="T35" fmla="*/ 211 h 2187"/>
              <a:gd name="T36" fmla="*/ 1422 w 2212"/>
              <a:gd name="T37" fmla="*/ 0 h 2187"/>
              <a:gd name="T38" fmla="*/ 1601 w 2212"/>
              <a:gd name="T39" fmla="*/ 94 h 2187"/>
              <a:gd name="T40" fmla="*/ 1638 w 2212"/>
              <a:gd name="T41" fmla="*/ 197 h 2187"/>
              <a:gd name="T42" fmla="*/ 1695 w 2212"/>
              <a:gd name="T43" fmla="*/ 236 h 2187"/>
              <a:gd name="T44" fmla="*/ 1797 w 2212"/>
              <a:gd name="T45" fmla="*/ 181 h 2187"/>
              <a:gd name="T46" fmla="*/ 1854 w 2212"/>
              <a:gd name="T47" fmla="*/ 319 h 2187"/>
              <a:gd name="T48" fmla="*/ 1930 w 2212"/>
              <a:gd name="T49" fmla="*/ 415 h 2187"/>
              <a:gd name="T50" fmla="*/ 2003 w 2212"/>
              <a:gd name="T51" fmla="*/ 508 h 2187"/>
              <a:gd name="T52" fmla="*/ 2001 w 2212"/>
              <a:gd name="T53" fmla="*/ 622 h 2187"/>
              <a:gd name="T54" fmla="*/ 2075 w 2212"/>
              <a:gd name="T55" fmla="*/ 758 h 2187"/>
              <a:gd name="T56" fmla="*/ 2191 w 2212"/>
              <a:gd name="T57" fmla="*/ 907 h 2187"/>
              <a:gd name="T58" fmla="*/ 2156 w 2212"/>
              <a:gd name="T59" fmla="*/ 1031 h 2187"/>
              <a:gd name="T60" fmla="*/ 2188 w 2212"/>
              <a:gd name="T61" fmla="*/ 1096 h 2187"/>
              <a:gd name="T62" fmla="*/ 2033 w 2212"/>
              <a:gd name="T63" fmla="*/ 1210 h 2187"/>
              <a:gd name="T64" fmla="*/ 1844 w 2212"/>
              <a:gd name="T65" fmla="*/ 1409 h 2187"/>
              <a:gd name="T66" fmla="*/ 1732 w 2212"/>
              <a:gd name="T67" fmla="*/ 1586 h 2187"/>
              <a:gd name="T68" fmla="*/ 1548 w 2212"/>
              <a:gd name="T69" fmla="*/ 1630 h 2187"/>
              <a:gd name="T70" fmla="*/ 1334 w 2212"/>
              <a:gd name="T71" fmla="*/ 1752 h 2187"/>
              <a:gd name="T72" fmla="*/ 1129 w 2212"/>
              <a:gd name="T73" fmla="*/ 1956 h 2187"/>
              <a:gd name="T74" fmla="*/ 1116 w 2212"/>
              <a:gd name="T75" fmla="*/ 1997 h 2187"/>
              <a:gd name="T76" fmla="*/ 1078 w 2212"/>
              <a:gd name="T77" fmla="*/ 2064 h 2187"/>
              <a:gd name="T78" fmla="*/ 995 w 2212"/>
              <a:gd name="T79" fmla="*/ 2048 h 2187"/>
              <a:gd name="T80" fmla="*/ 975 w 2212"/>
              <a:gd name="T81" fmla="*/ 2107 h 2187"/>
              <a:gd name="T82" fmla="*/ 853 w 2212"/>
              <a:gd name="T83" fmla="*/ 2185 h 2187"/>
              <a:gd name="T84" fmla="*/ 857 w 2212"/>
              <a:gd name="T85" fmla="*/ 2091 h 2187"/>
              <a:gd name="T86" fmla="*/ 966 w 2212"/>
              <a:gd name="T87" fmla="*/ 2027 h 2187"/>
              <a:gd name="T88" fmla="*/ 975 w 2212"/>
              <a:gd name="T89" fmla="*/ 1946 h 2187"/>
              <a:gd name="T90" fmla="*/ 1042 w 2212"/>
              <a:gd name="T91" fmla="*/ 1886 h 2187"/>
              <a:gd name="T92" fmla="*/ 940 w 2212"/>
              <a:gd name="T93" fmla="*/ 1897 h 2187"/>
              <a:gd name="T94" fmla="*/ 903 w 2212"/>
              <a:gd name="T95" fmla="*/ 1739 h 2187"/>
              <a:gd name="T96" fmla="*/ 1002 w 2212"/>
              <a:gd name="T97" fmla="*/ 1599 h 2187"/>
              <a:gd name="T98" fmla="*/ 1070 w 2212"/>
              <a:gd name="T99" fmla="*/ 1496 h 2187"/>
              <a:gd name="T100" fmla="*/ 1059 w 2212"/>
              <a:gd name="T101" fmla="*/ 1302 h 2187"/>
              <a:gd name="T102" fmla="*/ 952 w 2212"/>
              <a:gd name="T103" fmla="*/ 1152 h 2187"/>
              <a:gd name="T104" fmla="*/ 905 w 2212"/>
              <a:gd name="T105" fmla="*/ 1225 h 2187"/>
              <a:gd name="T106" fmla="*/ 786 w 2212"/>
              <a:gd name="T107" fmla="*/ 1207 h 2187"/>
              <a:gd name="T108" fmla="*/ 655 w 2212"/>
              <a:gd name="T109" fmla="*/ 1301 h 2187"/>
              <a:gd name="T110" fmla="*/ 618 w 2212"/>
              <a:gd name="T111" fmla="*/ 1401 h 2187"/>
              <a:gd name="T112" fmla="*/ 534 w 2212"/>
              <a:gd name="T113" fmla="*/ 1566 h 2187"/>
              <a:gd name="T114" fmla="*/ 878 w 2212"/>
              <a:gd name="T115" fmla="*/ 1788 h 2187"/>
              <a:gd name="T116" fmla="*/ 850 w 2212"/>
              <a:gd name="T117" fmla="*/ 1838 h 2187"/>
              <a:gd name="T118" fmla="*/ 899 w 2212"/>
              <a:gd name="T119" fmla="*/ 1886 h 2187"/>
              <a:gd name="T120" fmla="*/ 845 w 2212"/>
              <a:gd name="T121" fmla="*/ 1899 h 2187"/>
              <a:gd name="T122" fmla="*/ 1229 w 2212"/>
              <a:gd name="T123" fmla="*/ 1939 h 2187"/>
              <a:gd name="T124" fmla="*/ 1350 w 2212"/>
              <a:gd name="T125" fmla="*/ 199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5F2B360-F100-45F2-947B-1093E2983541}"/>
              </a:ext>
            </a:extLst>
          </p:cNvPr>
          <p:cNvSpPr txBox="1"/>
          <p:nvPr/>
        </p:nvSpPr>
        <p:spPr>
          <a:xfrm>
            <a:off x="6460976" y="2242621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辽宁</a:t>
            </a:r>
          </a:p>
        </p:txBody>
      </p:sp>
      <p:sp>
        <p:nvSpPr>
          <p:cNvPr id="49" name="天津">
            <a:extLst>
              <a:ext uri="{FF2B5EF4-FFF2-40B4-BE49-F238E27FC236}">
                <a16:creationId xmlns:a16="http://schemas.microsoft.com/office/drawing/2014/main" id="{94F65FD5-D9A3-49C3-962D-9810CDCA1C4E}"/>
              </a:ext>
            </a:extLst>
          </p:cNvPr>
          <p:cNvSpPr/>
          <p:nvPr/>
        </p:nvSpPr>
        <p:spPr>
          <a:xfrm>
            <a:off x="5810261" y="4511768"/>
            <a:ext cx="650715" cy="704079"/>
          </a:xfrm>
          <a:custGeom>
            <a:avLst/>
            <a:gdLst>
              <a:gd name="T0" fmla="*/ 139 w 430"/>
              <a:gd name="T1" fmla="*/ 49 h 726"/>
              <a:gd name="T2" fmla="*/ 152 w 430"/>
              <a:gd name="T3" fmla="*/ 42 h 726"/>
              <a:gd name="T4" fmla="*/ 171 w 430"/>
              <a:gd name="T5" fmla="*/ 25 h 726"/>
              <a:gd name="T6" fmla="*/ 178 w 430"/>
              <a:gd name="T7" fmla="*/ 4 h 726"/>
              <a:gd name="T8" fmla="*/ 237 w 430"/>
              <a:gd name="T9" fmla="*/ 3 h 726"/>
              <a:gd name="T10" fmla="*/ 253 w 430"/>
              <a:gd name="T11" fmla="*/ 22 h 726"/>
              <a:gd name="T12" fmla="*/ 294 w 430"/>
              <a:gd name="T13" fmla="*/ 62 h 726"/>
              <a:gd name="T14" fmla="*/ 294 w 430"/>
              <a:gd name="T15" fmla="*/ 89 h 726"/>
              <a:gd name="T16" fmla="*/ 271 w 430"/>
              <a:gd name="T17" fmla="*/ 98 h 726"/>
              <a:gd name="T18" fmla="*/ 231 w 430"/>
              <a:gd name="T19" fmla="*/ 110 h 726"/>
              <a:gd name="T20" fmla="*/ 227 w 430"/>
              <a:gd name="T21" fmla="*/ 152 h 726"/>
              <a:gd name="T22" fmla="*/ 266 w 430"/>
              <a:gd name="T23" fmla="*/ 212 h 726"/>
              <a:gd name="T24" fmla="*/ 286 w 430"/>
              <a:gd name="T25" fmla="*/ 245 h 726"/>
              <a:gd name="T26" fmla="*/ 297 w 430"/>
              <a:gd name="T27" fmla="*/ 281 h 726"/>
              <a:gd name="T28" fmla="*/ 313 w 430"/>
              <a:gd name="T29" fmla="*/ 284 h 726"/>
              <a:gd name="T30" fmla="*/ 357 w 430"/>
              <a:gd name="T31" fmla="*/ 268 h 726"/>
              <a:gd name="T32" fmla="*/ 378 w 430"/>
              <a:gd name="T33" fmla="*/ 276 h 726"/>
              <a:gd name="T34" fmla="*/ 367 w 430"/>
              <a:gd name="T35" fmla="*/ 321 h 726"/>
              <a:gd name="T36" fmla="*/ 378 w 430"/>
              <a:gd name="T37" fmla="*/ 333 h 726"/>
              <a:gd name="T38" fmla="*/ 417 w 430"/>
              <a:gd name="T39" fmla="*/ 356 h 726"/>
              <a:gd name="T40" fmla="*/ 429 w 430"/>
              <a:gd name="T41" fmla="*/ 403 h 726"/>
              <a:gd name="T42" fmla="*/ 396 w 430"/>
              <a:gd name="T43" fmla="*/ 431 h 726"/>
              <a:gd name="T44" fmla="*/ 348 w 430"/>
              <a:gd name="T45" fmla="*/ 460 h 726"/>
              <a:gd name="T46" fmla="*/ 335 w 430"/>
              <a:gd name="T47" fmla="*/ 503 h 726"/>
              <a:gd name="T48" fmla="*/ 324 w 430"/>
              <a:gd name="T49" fmla="*/ 557 h 726"/>
              <a:gd name="T50" fmla="*/ 287 w 430"/>
              <a:gd name="T51" fmla="*/ 630 h 726"/>
              <a:gd name="T52" fmla="*/ 279 w 430"/>
              <a:gd name="T53" fmla="*/ 693 h 726"/>
              <a:gd name="T54" fmla="*/ 223 w 430"/>
              <a:gd name="T55" fmla="*/ 716 h 726"/>
              <a:gd name="T56" fmla="*/ 192 w 430"/>
              <a:gd name="T57" fmla="*/ 723 h 726"/>
              <a:gd name="T58" fmla="*/ 182 w 430"/>
              <a:gd name="T59" fmla="*/ 711 h 726"/>
              <a:gd name="T60" fmla="*/ 153 w 430"/>
              <a:gd name="T61" fmla="*/ 715 h 726"/>
              <a:gd name="T62" fmla="*/ 133 w 430"/>
              <a:gd name="T63" fmla="*/ 726 h 726"/>
              <a:gd name="T64" fmla="*/ 116 w 430"/>
              <a:gd name="T65" fmla="*/ 681 h 726"/>
              <a:gd name="T66" fmla="*/ 95 w 430"/>
              <a:gd name="T67" fmla="*/ 674 h 726"/>
              <a:gd name="T68" fmla="*/ 32 w 430"/>
              <a:gd name="T69" fmla="*/ 672 h 726"/>
              <a:gd name="T70" fmla="*/ 8 w 430"/>
              <a:gd name="T71" fmla="*/ 635 h 726"/>
              <a:gd name="T72" fmla="*/ 3 w 430"/>
              <a:gd name="T73" fmla="*/ 578 h 726"/>
              <a:gd name="T74" fmla="*/ 1 w 430"/>
              <a:gd name="T75" fmla="*/ 536 h 726"/>
              <a:gd name="T76" fmla="*/ 31 w 430"/>
              <a:gd name="T77" fmla="*/ 532 h 726"/>
              <a:gd name="T78" fmla="*/ 45 w 430"/>
              <a:gd name="T79" fmla="*/ 518 h 726"/>
              <a:gd name="T80" fmla="*/ 33 w 430"/>
              <a:gd name="T81" fmla="*/ 431 h 726"/>
              <a:gd name="T82" fmla="*/ 16 w 430"/>
              <a:gd name="T83" fmla="*/ 290 h 726"/>
              <a:gd name="T84" fmla="*/ 22 w 430"/>
              <a:gd name="T85" fmla="*/ 275 h 726"/>
              <a:gd name="T86" fmla="*/ 29 w 430"/>
              <a:gd name="T87" fmla="*/ 259 h 726"/>
              <a:gd name="T88" fmla="*/ 51 w 430"/>
              <a:gd name="T89" fmla="*/ 271 h 726"/>
              <a:gd name="T90" fmla="*/ 64 w 430"/>
              <a:gd name="T91" fmla="*/ 280 h 726"/>
              <a:gd name="T92" fmla="*/ 108 w 430"/>
              <a:gd name="T93" fmla="*/ 270 h 726"/>
              <a:gd name="T94" fmla="*/ 126 w 430"/>
              <a:gd name="T95" fmla="*/ 252 h 726"/>
              <a:gd name="T96" fmla="*/ 128 w 430"/>
              <a:gd name="T97" fmla="*/ 200 h 726"/>
              <a:gd name="T98" fmla="*/ 129 w 430"/>
              <a:gd name="T99" fmla="*/ 174 h 726"/>
              <a:gd name="T100" fmla="*/ 141 w 430"/>
              <a:gd name="T101" fmla="*/ 165 h 726"/>
              <a:gd name="T102" fmla="*/ 114 w 430"/>
              <a:gd name="T103" fmla="*/ 146 h 726"/>
              <a:gd name="T104" fmla="*/ 110 w 430"/>
              <a:gd name="T105" fmla="*/ 131 h 726"/>
              <a:gd name="T106" fmla="*/ 122 w 430"/>
              <a:gd name="T107" fmla="*/ 85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31D893E-3619-4438-A078-1E9FD72947CD}"/>
              </a:ext>
            </a:extLst>
          </p:cNvPr>
          <p:cNvSpPr txBox="1"/>
          <p:nvPr/>
        </p:nvSpPr>
        <p:spPr>
          <a:xfrm>
            <a:off x="5868496" y="4782571"/>
            <a:ext cx="65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</a:p>
        </p:txBody>
      </p:sp>
    </p:spTree>
    <p:extLst>
      <p:ext uri="{BB962C8B-B14F-4D97-AF65-F5344CB8AC3E}">
        <p14:creationId xmlns:p14="http://schemas.microsoft.com/office/powerpoint/2010/main" val="3148991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11.08%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C216716-38ED-4616-8E43-A48CE3CD7A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829044"/>
              </p:ext>
            </p:extLst>
          </p:nvPr>
        </p:nvGraphicFramePr>
        <p:xfrm>
          <a:off x="907255" y="1770443"/>
          <a:ext cx="7617619" cy="4233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1-7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2019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1-7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月新能源新车、二手车交易趋势变化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81965" y="1195353"/>
            <a:ext cx="7963749" cy="1384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月新能源乘用车新车销量达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万台，同比增长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月份单月新能源汽车批发实现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6.88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万台，同比下降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，首次实现负增长，新车主要受到补贴退出、基数偏高、国五切换压力等原因 影响。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，对比看到，近四个月，增长平缓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zh-CN" altLang="en-US" sz="11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100" i="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新能源二手车监测样本选取自部分二手车交易数据</a:t>
            </a:r>
            <a:endParaRPr lang="en-US" altLang="zh-CN" sz="11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2.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新能源新车、二手车同比增长率计算方式：（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年新能源二手车销量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-2018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年同期的值）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÷2018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年同期的值</a:t>
            </a:r>
            <a:endParaRPr lang="en-US" altLang="zh-CN" sz="11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92486" y="2883058"/>
            <a:ext cx="25996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年新能源二手车同比增长率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8324" y="2883058"/>
            <a:ext cx="22108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新能源新车同比增长率</a:t>
            </a:r>
          </a:p>
        </p:txBody>
      </p:sp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1280579" y="3144668"/>
          <a:ext cx="5749924" cy="273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月全国新能源二手车交易车型分析中，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61.5%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级车型，占比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20.81%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。各车型占比情况小微车型依然占绝对主力，其中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级车型以下车型占比进一步提升。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占比有所上升，占比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6.08%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车型占比有所上升。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新能源二手车主要销售车型集中于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以下车型趋势不变。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0200" y="560044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</a:p>
        </p:txBody>
      </p:sp>
      <p:graphicFrame>
        <p:nvGraphicFramePr>
          <p:cNvPr id="12" name="图表 11"/>
          <p:cNvGraphicFramePr>
            <a:graphicFrameLocks/>
          </p:cNvGraphicFramePr>
          <p:nvPr/>
        </p:nvGraphicFramePr>
        <p:xfrm>
          <a:off x="83813" y="2616451"/>
          <a:ext cx="4602486" cy="2438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4491962" y="2521163"/>
          <a:ext cx="4124157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4960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52958" y="1263139"/>
            <a:ext cx="7532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月，新能源二手车价格区间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万元内的占比下降，占比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25.39%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万元内的车辆市场占比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40.92%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万区间车辆增幅较大，上升至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22.77%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万以上车型占比变化稳定。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从价格占比看，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万以下的价格是新能源二手车的主要销售区间不变。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331594" y="253660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16457" y="551706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月价格分布占比图</a:t>
            </a:r>
          </a:p>
        </p:txBody>
      </p:sp>
      <p:graphicFrame>
        <p:nvGraphicFramePr>
          <p:cNvPr id="13" name="图表 12"/>
          <p:cNvGraphicFramePr>
            <a:graphicFrameLocks/>
          </p:cNvGraphicFramePr>
          <p:nvPr/>
        </p:nvGraphicFramePr>
        <p:xfrm>
          <a:off x="639105" y="2536492"/>
          <a:ext cx="4047194" cy="2913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4686299" y="2626199"/>
          <a:ext cx="3998201" cy="2890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5776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3" y="1392839"/>
            <a:ext cx="7695133" cy="923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月全国新能源二手车交易量情况区域分布：华东区占比依然最大，并相对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月继续提升，已经达到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59.85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，其余均有所下降，华北市场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11.46%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，华中市场下降到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7.12%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西南市场占比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9.32%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，华南降至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4.17%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，西北市场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小幅上升。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月新能源二手车区域分析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5397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</a:p>
        </p:txBody>
      </p:sp>
      <p:graphicFrame>
        <p:nvGraphicFramePr>
          <p:cNvPr id="13" name="图表 12"/>
          <p:cNvGraphicFramePr>
            <a:graphicFrameLocks/>
          </p:cNvGraphicFramePr>
          <p:nvPr/>
        </p:nvGraphicFramePr>
        <p:xfrm>
          <a:off x="568328" y="2367992"/>
          <a:ext cx="4985647" cy="2720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4865602" y="2396176"/>
          <a:ext cx="3393514" cy="2800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3894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新能源二手车交易交易车辆使用年限绝大多数集中在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月全国新能源二手车使用年限分析：使用年限在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年以下的占比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，新能源二手车使用年限在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年以上的交易量下降至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与传统二手车使用年限相比，新能源二手车的使用年限更短，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年以内的新能源车保有量是市场主流。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月新能源二手车使用年限分析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0314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3866224" y="2911867"/>
          <a:ext cx="4137039" cy="2737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598603" y="2856252"/>
          <a:ext cx="4515909" cy="290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4886511" y="2750147"/>
          <a:ext cx="3021823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0030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8499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121.3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2.53%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67.54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4.23%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12.78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8.32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2.97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11.93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0.55%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11.22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4.14%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5622"/>
              </p:ext>
            </p:extLst>
          </p:nvPr>
        </p:nvGraphicFramePr>
        <p:xfrm>
          <a:off x="702115" y="2620357"/>
          <a:ext cx="7739269" cy="3713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1-7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EF40CDC-A74E-DD41-9FD0-708FB2F3C1E3}"/>
              </a:ext>
            </a:extLst>
          </p:cNvPr>
          <p:cNvGraphicFramePr>
            <a:graphicFrameLocks noGrp="1"/>
          </p:cNvGraphicFramePr>
          <p:nvPr/>
        </p:nvGraphicFramePr>
        <p:xfrm>
          <a:off x="1099311" y="1788460"/>
          <a:ext cx="7173976" cy="356382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3494">
                  <a:extLst>
                    <a:ext uri="{9D8B030D-6E8A-4147-A177-3AD203B41FA5}">
                      <a16:colId xmlns:a16="http://schemas.microsoft.com/office/drawing/2014/main" val="1708812955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3144311044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449422581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2912623355"/>
                    </a:ext>
                  </a:extLst>
                </a:gridCol>
              </a:tblGrid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初检量（台次）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检测量（台次）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认证量 （台次）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40154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第一周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279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3754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784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51707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第二周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221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3094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666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42736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第三周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217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3119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554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540690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第四周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329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5801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1158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4062434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7</a:t>
                      </a:r>
                      <a:r>
                        <a:rPr lang="zh-CN" altLang="en-US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月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1046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15768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3162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3685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1125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0056995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5203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1216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7933723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4960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1108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05914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4789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1105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85216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1119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19177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4554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9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981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/>
        </p:nvGraphicFramePr>
        <p:xfrm>
          <a:off x="470646" y="1526241"/>
          <a:ext cx="5607423" cy="4417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44CD343-89DB-4E46-A500-F996C86CA2D9}"/>
              </a:ext>
            </a:extLst>
          </p:cNvPr>
          <p:cNvGraphicFramePr>
            <a:graphicFrameLocks noGrp="1"/>
          </p:cNvGraphicFramePr>
          <p:nvPr/>
        </p:nvGraphicFramePr>
        <p:xfrm>
          <a:off x="6631268" y="1778000"/>
          <a:ext cx="2120900" cy="382942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73897">
                  <a:extLst>
                    <a:ext uri="{9D8B030D-6E8A-4147-A177-3AD203B41FA5}">
                      <a16:colId xmlns:a16="http://schemas.microsoft.com/office/drawing/2014/main" val="369979167"/>
                    </a:ext>
                  </a:extLst>
                </a:gridCol>
                <a:gridCol w="1047003">
                  <a:extLst>
                    <a:ext uri="{9D8B030D-6E8A-4147-A177-3AD203B41FA5}">
                      <a16:colId xmlns:a16="http://schemas.microsoft.com/office/drawing/2014/main" val="1155561951"/>
                    </a:ext>
                  </a:extLst>
                </a:gridCol>
              </a:tblGrid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60385821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18%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6596760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87973730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53917996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0384612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862106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3205204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0623453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08850018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871593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0085614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雪佛兰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693123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马自达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3%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59182106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0041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76881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1215464" y="1855693"/>
          <a:ext cx="6825877" cy="3523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06202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1070534" y="1747370"/>
          <a:ext cx="7105278" cy="3967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19272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50" y="1191759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年月度交易走势，除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月份同比出现小幅下降外，整体呈现缓慢持续增长趋势。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121.3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6.73%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5" name="内容占位符 5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85913"/>
              </p:ext>
            </p:extLst>
          </p:nvPr>
        </p:nvGraphicFramePr>
        <p:xfrm>
          <a:off x="434008" y="2097156"/>
          <a:ext cx="8275984" cy="3723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4788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16720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月度同比增长率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14.00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-15.62%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10.86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13.91%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9.49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15.96%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9.09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10.55%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8.73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17.75%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7.09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-10.41%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5.83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-9.39%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5.64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1.94%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5.01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24.50%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4.55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7.17%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644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四、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7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116957" cy="135244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38.35%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3.32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26.24%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0.48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23.06%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，环比增加</a:t>
            </a:r>
            <a:r>
              <a:rPr lang="en-US" altLang="zh-CN" sz="1400" dirty="0">
                <a:solidFill>
                  <a:schemeClr val="tx1"/>
                </a:solidFill>
              </a:rPr>
              <a:t>3.14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12.35%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，环比增加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0.66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865300"/>
              </p:ext>
            </p:extLst>
          </p:nvPr>
        </p:nvGraphicFramePr>
        <p:xfrm>
          <a:off x="4760530" y="2910374"/>
          <a:ext cx="3926267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>
            <a:extLst>
              <a:ext uri="{FF2B5EF4-FFF2-40B4-BE49-F238E27FC236}">
                <a16:creationId xmlns:a16="http://schemas.microsoft.com/office/drawing/2014/main" id="{4CD0E369-9F8D-4016-BBB1-09BEF793D1B7}"/>
              </a:ext>
            </a:extLst>
          </p:cNvPr>
          <p:cNvSpPr txBox="1"/>
          <p:nvPr/>
        </p:nvSpPr>
        <p:spPr>
          <a:xfrm>
            <a:off x="1632443" y="4567229"/>
            <a:ext cx="1211766" cy="66163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AD7C2891-6EAB-4A0D-956C-1AC2630DE07C}"/>
              </a:ext>
            </a:extLst>
          </p:cNvPr>
          <p:cNvSpPr txBox="1"/>
          <p:nvPr/>
        </p:nvSpPr>
        <p:spPr>
          <a:xfrm>
            <a:off x="6016736" y="4511794"/>
            <a:ext cx="1201823" cy="71707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728799"/>
              </p:ext>
            </p:extLst>
          </p:nvPr>
        </p:nvGraphicFramePr>
        <p:xfrm>
          <a:off x="320420" y="2910374"/>
          <a:ext cx="3973892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818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34.83%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万价格区间的二手车交易量环比增长外，其他价格区间交易量环比均有下降。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642713" y="4447600"/>
            <a:ext cx="1095759" cy="6200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7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341503" y="4447600"/>
            <a:ext cx="1696994" cy="72192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715622"/>
              </p:ext>
            </p:extLst>
          </p:nvPr>
        </p:nvGraphicFramePr>
        <p:xfrm>
          <a:off x="3518399" y="2588115"/>
          <a:ext cx="5190802" cy="3718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1230644"/>
              </p:ext>
            </p:extLst>
          </p:nvPr>
        </p:nvGraphicFramePr>
        <p:xfrm>
          <a:off x="-124693" y="2613622"/>
          <a:ext cx="4460391" cy="369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20049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月，二手乘用车交易均价前五名的省份是，北京、甘肃、浙江、江苏、辽宁。其中北京市交易均价最高，为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二手乘用车交易均价最低的五个省份是，宁夏、青海、四川、新疆、云南。其中云南的均价最低，为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2.09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225459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甘肃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10.92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9.90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8.48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336995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4.83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青海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4.71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2.38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2.09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222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28191</TotalTime>
  <Words>2755</Words>
  <Application>Microsoft Office PowerPoint</Application>
  <PresentationFormat>全屏显示(4:3)</PresentationFormat>
  <Paragraphs>409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DengXian</vt:lpstr>
      <vt:lpstr>黑体</vt:lpstr>
      <vt:lpstr>华文行楷</vt:lpstr>
      <vt:lpstr>华文新魏</vt:lpstr>
      <vt:lpstr>微软雅黑</vt:lpstr>
      <vt:lpstr>微软雅黑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四、2019年7月二手车交易车辆使用年限分析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sumojie</cp:lastModifiedBy>
  <cp:revision>2739</cp:revision>
  <dcterms:created xsi:type="dcterms:W3CDTF">2016-02-18T09:25:00Z</dcterms:created>
  <dcterms:modified xsi:type="dcterms:W3CDTF">2019-09-02T06:35:21Z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