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4" r:id="rId3"/>
  </p:sldMasterIdLst>
  <p:notesMasterIdLst>
    <p:notesMasterId r:id="rId17"/>
  </p:notesMasterIdLst>
  <p:handoutMasterIdLst>
    <p:handoutMasterId r:id="rId18"/>
  </p:handoutMasterIdLst>
  <p:sldIdLst>
    <p:sldId id="3095" r:id="rId4"/>
    <p:sldId id="3207" r:id="rId5"/>
    <p:sldId id="3228" r:id="rId6"/>
    <p:sldId id="3237" r:id="rId7"/>
    <p:sldId id="3229" r:id="rId8"/>
    <p:sldId id="3230" r:id="rId9"/>
    <p:sldId id="3231" r:id="rId10"/>
    <p:sldId id="3233" r:id="rId11"/>
    <p:sldId id="3234" r:id="rId12"/>
    <p:sldId id="3232" r:id="rId13"/>
    <p:sldId id="3235" r:id="rId14"/>
    <p:sldId id="3236" r:id="rId15"/>
    <p:sldId id="3204" r:id="rId16"/>
  </p:sldIdLst>
  <p:sldSz cx="12858750" cy="7232650"/>
  <p:notesSz cx="6858000" cy="9144000"/>
  <p:custDataLst>
    <p:tags r:id="rId1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459"/>
    <p:restoredTop sz="92986"/>
  </p:normalViewPr>
  <p:slideViewPr>
    <p:cSldViewPr showGuides="1">
      <p:cViewPr>
        <p:scale>
          <a:sx n="66" d="100"/>
          <a:sy n="66" d="100"/>
        </p:scale>
        <p:origin x="-780" y="-150"/>
      </p:cViewPr>
      <p:guideLst>
        <p:guide orient="horz" pos="362"/>
        <p:guide orient="horz" pos="4223"/>
        <p:guide pos="404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页眉占位符 121857"/>
          <p:cNvSpPr>
            <a:spLocks noGrp="1"/>
          </p:cNvSpPr>
          <p:nvPr>
            <p:ph type="hdr" sz="quarter"/>
          </p:nvPr>
        </p:nvSpPr>
        <p:spPr>
          <a:xfrm>
            <a:off x="0" y="0"/>
            <a:ext cx="2971800" cy="457200"/>
          </a:xfrm>
          <a:prstGeom prst="rect">
            <a:avLst/>
          </a:prstGeom>
          <a:noFill/>
          <a:ln w="9525">
            <a:noFill/>
          </a:ln>
        </p:spPr>
        <p:txBody>
          <a:bodyPr/>
          <a:lstStyle/>
          <a:p>
            <a:pPr lvl="0" fontAlgn="base"/>
            <a:endParaRPr lang="zh-CN" altLang="en-US" sz="1200" strike="noStrike" noProof="1"/>
          </a:p>
        </p:txBody>
      </p:sp>
      <p:sp>
        <p:nvSpPr>
          <p:cNvPr id="121859" name="日期占位符 121858"/>
          <p:cNvSpPr>
            <a:spLocks noGrp="1"/>
          </p:cNvSpPr>
          <p:nvPr>
            <p:ph type="dt" sz="quarter"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121860" name="页脚占位符 121859"/>
          <p:cNvSpPr>
            <a:spLocks noGrp="1"/>
          </p:cNvSpPr>
          <p:nvPr>
            <p:ph type="ftr" sz="quarter" idx="2"/>
          </p:nvPr>
        </p:nvSpPr>
        <p:spPr>
          <a:xfrm>
            <a:off x="0" y="8685213"/>
            <a:ext cx="2971800" cy="457200"/>
          </a:xfrm>
          <a:prstGeom prst="rect">
            <a:avLst/>
          </a:prstGeom>
          <a:noFill/>
          <a:ln w="9525">
            <a:noFill/>
          </a:ln>
        </p:spPr>
        <p:txBody>
          <a:bodyPr anchor="b"/>
          <a:lstStyle/>
          <a:p>
            <a:pPr lvl="0" fontAlgn="base"/>
            <a:endParaRPr lang="zh-CN" altLang="en-US" sz="1200" strike="noStrike" noProof="1"/>
          </a:p>
        </p:txBody>
      </p:sp>
      <p:sp>
        <p:nvSpPr>
          <p:cNvPr id="121861" name="灯片编号占位符 121860"/>
          <p:cNvSpPr>
            <a:spLocks noGrp="1"/>
          </p:cNvSpPr>
          <p:nvPr>
            <p:ph type="sldNum" sz="quarter" idx="3"/>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fontAlgn="base"/>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p>
            <a:pPr lvl="0" eaLnBrk="1" fontAlgn="base" hangingPunct="1"/>
            <a:endParaRPr lang="zh-CN" altLang="en-US" sz="1200"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6024D97-E667-405D-B634-E583E2108D71}" type="datetime1">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3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第二级</a:t>
            </a: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第三级</a:t>
            </a: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第四级</a:t>
            </a: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p>
            <a:pPr lvl="0" eaLnBrk="1" fontAlgn="base" hangingPunct="1"/>
            <a:endParaRPr lang="zh-CN" altLang="en-US" sz="1200"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ln>
            <a:solidFill>
              <a:srgbClr val="000000"/>
            </a:solidFill>
            <a:miter/>
          </a:ln>
        </p:spPr>
      </p:sp>
      <p:sp>
        <p:nvSpPr>
          <p:cNvPr id="1945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13</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3"/>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938" y="287967"/>
            <a:ext cx="4230440" cy="1225532"/>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027414" y="287967"/>
            <a:ext cx="7188398"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42938" y="1513500"/>
            <a:ext cx="4230440" cy="4947334"/>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20405" y="5062855"/>
            <a:ext cx="7715250" cy="597699"/>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520405" y="646251"/>
            <a:ext cx="7715250" cy="4339590"/>
          </a:xfrm>
        </p:spPr>
        <p:txBody>
          <a:bodyPr vert="horz" lIns="114803" tIns="57401" rIns="114803" bIns="57401" rtlCol="0">
            <a:normAutofit/>
          </a:bodyPr>
          <a:lstStyle>
            <a:lvl1pPr marL="0" indent="0">
              <a:buNone/>
              <a:defRPr sz="4000"/>
            </a:lvl1pPr>
            <a:lvl2pPr marL="574040" indent="0">
              <a:buNone/>
              <a:defRPr sz="3500"/>
            </a:lvl2pPr>
            <a:lvl3pPr marL="1148080" indent="0">
              <a:buNone/>
              <a:defRPr sz="3000"/>
            </a:lvl3pPr>
            <a:lvl4pPr marL="1722120" indent="0">
              <a:buNone/>
              <a:defRPr sz="2500"/>
            </a:lvl4pPr>
            <a:lvl5pPr marL="2296160" indent="0">
              <a:buNone/>
              <a:defRPr sz="2500"/>
            </a:lvl5pPr>
            <a:lvl6pPr marL="2870200" indent="0">
              <a:buNone/>
              <a:defRPr sz="2500"/>
            </a:lvl6pPr>
            <a:lvl7pPr marL="3444240" indent="0">
              <a:buNone/>
              <a:defRPr sz="2500"/>
            </a:lvl7pPr>
            <a:lvl8pPr marL="4018280" indent="0">
              <a:buNone/>
              <a:defRPr sz="2500"/>
            </a:lvl8pPr>
            <a:lvl9pPr marL="4592320" indent="0">
              <a:buNone/>
              <a:defRPr sz="2500"/>
            </a:lvl9pPr>
          </a:lstStyle>
          <a:p>
            <a:pPr marL="0" marR="0" lvl="0" indent="0" algn="l" defTabSz="1147445"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40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520405" y="5660554"/>
            <a:ext cx="7715250" cy="848831"/>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22594" y="289642"/>
            <a:ext cx="2893219" cy="617119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42937" y="289642"/>
            <a:ext cx="8465344" cy="6171192"/>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0"/>
            <a:ext cx="10929938" cy="1550332"/>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574040" indent="0" algn="ctr">
              <a:buNone/>
              <a:defRPr>
                <a:solidFill>
                  <a:schemeClr val="tx1">
                    <a:tint val="75000"/>
                  </a:schemeClr>
                </a:solidFill>
              </a:defRPr>
            </a:lvl2pPr>
            <a:lvl3pPr marL="1148080" indent="0" algn="ctr">
              <a:buNone/>
              <a:defRPr>
                <a:solidFill>
                  <a:schemeClr val="tx1">
                    <a:tint val="75000"/>
                  </a:schemeClr>
                </a:solidFill>
              </a:defRPr>
            </a:lvl3pPr>
            <a:lvl4pPr marL="1722120" indent="0" algn="ctr">
              <a:buNone/>
              <a:defRPr>
                <a:solidFill>
                  <a:schemeClr val="tx1">
                    <a:tint val="75000"/>
                  </a:schemeClr>
                </a:solidFill>
              </a:defRPr>
            </a:lvl4pPr>
            <a:lvl5pPr marL="2296160" indent="0" algn="ctr">
              <a:buNone/>
              <a:defRPr>
                <a:solidFill>
                  <a:schemeClr val="tx1">
                    <a:tint val="75000"/>
                  </a:schemeClr>
                </a:solidFill>
              </a:defRPr>
            </a:lvl5pPr>
            <a:lvl6pPr marL="2870200" indent="0" algn="ctr">
              <a:buNone/>
              <a:defRPr>
                <a:solidFill>
                  <a:schemeClr val="tx1">
                    <a:tint val="75000"/>
                  </a:schemeClr>
                </a:solidFill>
              </a:defRPr>
            </a:lvl6pPr>
            <a:lvl7pPr marL="3444240" indent="0" algn="ctr">
              <a:buNone/>
              <a:defRPr>
                <a:solidFill>
                  <a:schemeClr val="tx1">
                    <a:tint val="75000"/>
                  </a:schemeClr>
                </a:solidFill>
              </a:defRPr>
            </a:lvl7pPr>
            <a:lvl8pPr marL="4018280" indent="0" algn="ctr">
              <a:buNone/>
              <a:defRPr>
                <a:solidFill>
                  <a:schemeClr val="tx1">
                    <a:tint val="75000"/>
                  </a:schemeClr>
                </a:solidFill>
              </a:defRPr>
            </a:lvl8pPr>
            <a:lvl9pPr marL="459232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752" y="4647648"/>
            <a:ext cx="10929938" cy="1436485"/>
          </a:xfrm>
        </p:spPr>
        <p:txBody>
          <a:bodyPr anchor="t"/>
          <a:lstStyle>
            <a:lvl1pPr algn="l">
              <a:defRPr sz="5000" b="1" cap="all"/>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15752" y="3065506"/>
            <a:ext cx="10929938" cy="1582142"/>
          </a:xfrm>
        </p:spPr>
        <p:txBody>
          <a:bodyPr anchor="b"/>
          <a:lstStyle>
            <a:lvl1pPr marL="0" indent="0">
              <a:buNone/>
              <a:defRPr sz="2500">
                <a:solidFill>
                  <a:schemeClr val="tx1">
                    <a:tint val="75000"/>
                  </a:schemeClr>
                </a:solidFill>
              </a:defRPr>
            </a:lvl1pPr>
            <a:lvl2pPr marL="574040" indent="0">
              <a:buNone/>
              <a:defRPr sz="2300">
                <a:solidFill>
                  <a:schemeClr val="tx1">
                    <a:tint val="75000"/>
                  </a:schemeClr>
                </a:solidFill>
              </a:defRPr>
            </a:lvl2pPr>
            <a:lvl3pPr marL="1148080" indent="0">
              <a:buNone/>
              <a:defRPr sz="2000">
                <a:solidFill>
                  <a:schemeClr val="tx1">
                    <a:tint val="75000"/>
                  </a:schemeClr>
                </a:solidFill>
              </a:defRPr>
            </a:lvl3pPr>
            <a:lvl4pPr marL="1722120" indent="0">
              <a:buNone/>
              <a:defRPr sz="1800">
                <a:solidFill>
                  <a:schemeClr val="tx1">
                    <a:tint val="75000"/>
                  </a:schemeClr>
                </a:solidFill>
              </a:defRPr>
            </a:lvl4pPr>
            <a:lvl5pPr marL="2296160" indent="0">
              <a:buNone/>
              <a:defRPr sz="1800">
                <a:solidFill>
                  <a:schemeClr val="tx1">
                    <a:tint val="75000"/>
                  </a:schemeClr>
                </a:solidFill>
              </a:defRPr>
            </a:lvl5pPr>
            <a:lvl6pPr marL="2870200" indent="0">
              <a:buNone/>
              <a:defRPr sz="1800">
                <a:solidFill>
                  <a:schemeClr val="tx1">
                    <a:tint val="75000"/>
                  </a:schemeClr>
                </a:solidFill>
              </a:defRPr>
            </a:lvl6pPr>
            <a:lvl7pPr marL="3444240" indent="0">
              <a:buNone/>
              <a:defRPr sz="1800">
                <a:solidFill>
                  <a:schemeClr val="tx1">
                    <a:tint val="75000"/>
                  </a:schemeClr>
                </a:solidFill>
              </a:defRPr>
            </a:lvl7pPr>
            <a:lvl8pPr marL="4018280" indent="0">
              <a:buNone/>
              <a:defRPr sz="1800">
                <a:solidFill>
                  <a:schemeClr val="tx1">
                    <a:tint val="75000"/>
                  </a:schemeClr>
                </a:solidFill>
              </a:defRPr>
            </a:lvl8pPr>
            <a:lvl9pPr marL="4592320" indent="0">
              <a:buNone/>
              <a:defRPr sz="1800">
                <a:solidFill>
                  <a:schemeClr val="tx1">
                    <a:tint val="75000"/>
                  </a:schemeClr>
                </a:solidFill>
              </a:defRPr>
            </a:lvl9pPr>
          </a:lstStyle>
          <a:p>
            <a:pPr lvl="0" fontAlgn="auto"/>
            <a:r>
              <a:rPr lang="zh-CN" altLang="en-US" strike="noStrike" noProof="1" smtClean="0"/>
              <a:t>单击此处编辑母版文本样式</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42938"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536531"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42938" y="1618976"/>
            <a:ext cx="5681514"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4" name="内容占位符 3"/>
          <p:cNvSpPr>
            <a:spLocks noGrp="1"/>
          </p:cNvSpPr>
          <p:nvPr>
            <p:ph sz="half" idx="2"/>
          </p:nvPr>
        </p:nvSpPr>
        <p:spPr>
          <a:xfrm>
            <a:off x="642938" y="2293688"/>
            <a:ext cx="5681514"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532067" y="1618976"/>
            <a:ext cx="5683746"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6" name="内容占位符 5"/>
          <p:cNvSpPr>
            <a:spLocks noGrp="1"/>
          </p:cNvSpPr>
          <p:nvPr>
            <p:ph sz="quarter" idx="4"/>
          </p:nvPr>
        </p:nvSpPr>
        <p:spPr>
          <a:xfrm>
            <a:off x="6532067" y="2293688"/>
            <a:ext cx="5683746"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8"/>
          <p:cNvSpPr>
            <a:spLocks noGrp="1"/>
          </p:cNvSpPr>
          <p:nvPr>
            <p:ph type="sldNum" sz="quarter" idx="1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4"/>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mailto:yanghua@sxtauto.com.cn" TargetMode="Externa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hyperlink" Target="mailto:yanghua@sxtauto.com.cn" TargetMode="Externa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1031"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1032"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42938" y="288925"/>
            <a:ext cx="11572875" cy="1206500"/>
          </a:xfrm>
          <a:prstGeom prst="rect">
            <a:avLst/>
          </a:prstGeom>
          <a:noFill/>
          <a:ln w="9525">
            <a:noFill/>
          </a:ln>
        </p:spPr>
        <p:txBody>
          <a:bodyPr lIns="114803" tIns="57401" rIns="114803" bIns="57401" anchor="ctr"/>
          <a:lstStyle/>
          <a:p>
            <a:pPr lvl="0"/>
            <a:r>
              <a:rPr lang="zh-CN" altLang="en-US" dirty="0"/>
              <a:t>单击此处编辑母版标题样式</a:t>
            </a:r>
          </a:p>
        </p:txBody>
      </p:sp>
      <p:sp>
        <p:nvSpPr>
          <p:cNvPr id="2051" name="文本占位符 2"/>
          <p:cNvSpPr>
            <a:spLocks noGrp="1"/>
          </p:cNvSpPr>
          <p:nvPr>
            <p:ph type="body"/>
          </p:nvPr>
        </p:nvSpPr>
        <p:spPr>
          <a:xfrm>
            <a:off x="642938" y="1687513"/>
            <a:ext cx="11572875" cy="4773612"/>
          </a:xfrm>
          <a:prstGeom prst="rect">
            <a:avLst/>
          </a:prstGeom>
          <a:noFill/>
          <a:ln w="9525">
            <a:noFill/>
          </a:ln>
        </p:spPr>
        <p:txBody>
          <a:bodyPr lIns="114803" tIns="57401" rIns="114803" bIns="57401" anchor="t"/>
          <a:lstStyle/>
          <a:p>
            <a:pPr lvl="0"/>
            <a:r>
              <a:rPr lang="zh-CN" altLang="en-US" dirty="0"/>
              <a:t>单击此处编辑母版文本样式</a:t>
            </a:r>
          </a:p>
          <a:p>
            <a:pPr lvl="1" indent="-358140"/>
            <a:r>
              <a:rPr lang="zh-CN" altLang="en-US" dirty="0"/>
              <a:t>第二级</a:t>
            </a:r>
          </a:p>
          <a:p>
            <a:pPr lvl="2" indent="-287020"/>
            <a:r>
              <a:rPr lang="zh-CN" altLang="en-US" dirty="0"/>
              <a:t>第三级</a:t>
            </a:r>
          </a:p>
          <a:p>
            <a:pPr lvl="3" indent="-286385"/>
            <a:r>
              <a:rPr lang="zh-CN" altLang="en-US" dirty="0"/>
              <a:t>第四级</a:t>
            </a:r>
          </a:p>
          <a:p>
            <a:pPr lvl="4" indent="-287655"/>
            <a:r>
              <a:rPr lang="zh-CN" altLang="en-US" dirty="0"/>
              <a:t>第五级</a:t>
            </a:r>
          </a:p>
        </p:txBody>
      </p:sp>
      <p:sp>
        <p:nvSpPr>
          <p:cNvPr id="4"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lvl1pP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5"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lvl1pPr algn="ct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lvl1pPr algn="r">
              <a:defRPr sz="15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ransition advClick="0"/>
  <p:hf sldNum="0" hdr="0" ftr="0" dt="0"/>
  <p:txStyles>
    <p:titleStyle>
      <a:lvl1pPr algn="ctr" defTabSz="1147445" rtl="0" eaLnBrk="1" latinLnBrk="0" hangingPunct="1">
        <a:spcBef>
          <a:spcPct val="0"/>
        </a:spcBef>
        <a:buNone/>
        <a:defRPr sz="5500" kern="1200">
          <a:solidFill>
            <a:schemeClr val="tx1"/>
          </a:solidFill>
          <a:latin typeface="+mj-lt"/>
          <a:ea typeface="+mj-ea"/>
          <a:cs typeface="+mj-cs"/>
        </a:defRPr>
      </a:lvl1pPr>
    </p:titleStyle>
    <p:bodyStyle>
      <a:lvl1pPr marL="430530" indent="-430530" algn="l" defTabSz="1147445"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1pPr>
      <a:lvl2pPr marL="932815" indent="-358775" algn="l" defTabSz="1147445"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2pPr>
      <a:lvl3pPr marL="1435100" indent="-287020" algn="l" defTabSz="1147445"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3pPr>
      <a:lvl4pPr marL="20091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4pPr>
      <a:lvl5pPr marL="258318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5pPr>
      <a:lvl6pPr marL="315722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6pPr>
      <a:lvl7pPr marL="373126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7pPr>
      <a:lvl8pPr marL="430530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8pPr>
      <a:lvl9pPr marL="48793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9pPr>
    </p:bodyStyle>
    <p:otherStyle>
      <a:defPPr>
        <a:defRPr lang="zh-CN"/>
      </a:defPPr>
      <a:lvl1pPr marL="0" algn="l" defTabSz="1147445" rtl="0" eaLnBrk="1" latinLnBrk="0" hangingPunct="1">
        <a:defRPr sz="2300" kern="1200">
          <a:solidFill>
            <a:schemeClr val="tx1"/>
          </a:solidFill>
          <a:latin typeface="+mn-lt"/>
          <a:ea typeface="+mn-ea"/>
          <a:cs typeface="+mn-cs"/>
        </a:defRPr>
      </a:lvl1pPr>
      <a:lvl2pPr marL="574040" algn="l" defTabSz="1147445" rtl="0" eaLnBrk="1" latinLnBrk="0" hangingPunct="1">
        <a:defRPr sz="2300" kern="1200">
          <a:solidFill>
            <a:schemeClr val="tx1"/>
          </a:solidFill>
          <a:latin typeface="+mn-lt"/>
          <a:ea typeface="+mn-ea"/>
          <a:cs typeface="+mn-cs"/>
        </a:defRPr>
      </a:lvl2pPr>
      <a:lvl3pPr marL="1148080" algn="l" defTabSz="1147445" rtl="0" eaLnBrk="1" latinLnBrk="0" hangingPunct="1">
        <a:defRPr sz="2300" kern="1200">
          <a:solidFill>
            <a:schemeClr val="tx1"/>
          </a:solidFill>
          <a:latin typeface="+mn-lt"/>
          <a:ea typeface="+mn-ea"/>
          <a:cs typeface="+mn-cs"/>
        </a:defRPr>
      </a:lvl3pPr>
      <a:lvl4pPr marL="1722120" algn="l" defTabSz="1147445" rtl="0" eaLnBrk="1" latinLnBrk="0" hangingPunct="1">
        <a:defRPr sz="2300" kern="1200">
          <a:solidFill>
            <a:schemeClr val="tx1"/>
          </a:solidFill>
          <a:latin typeface="+mn-lt"/>
          <a:ea typeface="+mn-ea"/>
          <a:cs typeface="+mn-cs"/>
        </a:defRPr>
      </a:lvl4pPr>
      <a:lvl5pPr marL="2296160" algn="l" defTabSz="1147445" rtl="0" eaLnBrk="1" latinLnBrk="0" hangingPunct="1">
        <a:defRPr sz="2300" kern="1200">
          <a:solidFill>
            <a:schemeClr val="tx1"/>
          </a:solidFill>
          <a:latin typeface="+mn-lt"/>
          <a:ea typeface="+mn-ea"/>
          <a:cs typeface="+mn-cs"/>
        </a:defRPr>
      </a:lvl5pPr>
      <a:lvl6pPr marL="2870200" algn="l" defTabSz="1147445" rtl="0" eaLnBrk="1" latinLnBrk="0" hangingPunct="1">
        <a:defRPr sz="2300" kern="1200">
          <a:solidFill>
            <a:schemeClr val="tx1"/>
          </a:solidFill>
          <a:latin typeface="+mn-lt"/>
          <a:ea typeface="+mn-ea"/>
          <a:cs typeface="+mn-cs"/>
        </a:defRPr>
      </a:lvl6pPr>
      <a:lvl7pPr marL="3444240" algn="l" defTabSz="1147445" rtl="0" eaLnBrk="1" latinLnBrk="0" hangingPunct="1">
        <a:defRPr sz="2300" kern="1200">
          <a:solidFill>
            <a:schemeClr val="tx1"/>
          </a:solidFill>
          <a:latin typeface="+mn-lt"/>
          <a:ea typeface="+mn-ea"/>
          <a:cs typeface="+mn-cs"/>
        </a:defRPr>
      </a:lvl7pPr>
      <a:lvl8pPr marL="4018280" algn="l" defTabSz="1147445" rtl="0" eaLnBrk="1" latinLnBrk="0" hangingPunct="1">
        <a:defRPr sz="2300" kern="1200">
          <a:solidFill>
            <a:schemeClr val="tx1"/>
          </a:solidFill>
          <a:latin typeface="+mn-lt"/>
          <a:ea typeface="+mn-ea"/>
          <a:cs typeface="+mn-cs"/>
        </a:defRPr>
      </a:lvl8pPr>
      <a:lvl9pPr marL="4592320" algn="l" defTabSz="1147445" rtl="0" eaLnBrk="1" latinLnBrk="0" hangingPunct="1">
        <a:defRPr sz="2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3075"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2019/8/16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3079"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3080"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p:cNvPicPr>
            <a:picLocks noChangeAspect="1"/>
          </p:cNvPicPr>
          <p:nvPr/>
        </p:nvPicPr>
        <p:blipFill>
          <a:blip r:embed="rId3"/>
          <a:stretch>
            <a:fillRect/>
          </a:stretch>
        </p:blipFill>
        <p:spPr>
          <a:xfrm>
            <a:off x="0" y="0"/>
            <a:ext cx="12858750" cy="7232650"/>
          </a:xfrm>
          <a:prstGeom prst="rect">
            <a:avLst/>
          </a:prstGeom>
          <a:noFill/>
          <a:ln w="9525">
            <a:noFill/>
          </a:ln>
        </p:spPr>
      </p:pic>
      <p:sp>
        <p:nvSpPr>
          <p:cNvPr id="18434" name="TextBox 10"/>
          <p:cNvSpPr txBox="1"/>
          <p:nvPr/>
        </p:nvSpPr>
        <p:spPr>
          <a:xfrm>
            <a:off x="2786037" y="2901945"/>
            <a:ext cx="7500990" cy="1177245"/>
          </a:xfrm>
          <a:prstGeom prst="rect">
            <a:avLst/>
          </a:prstGeom>
          <a:noFill/>
          <a:ln w="9525">
            <a:noFill/>
          </a:ln>
        </p:spPr>
        <p:txBody>
          <a:bodyPr wrap="square" lIns="68580" tIns="34290" rIns="68580" bIns="34290" anchor="t">
            <a:spAutoFit/>
          </a:bodyPr>
          <a:lstStyle/>
          <a:p>
            <a:pPr algn="ctr"/>
            <a:r>
              <a:rPr lang="zh-CN" altLang="en-US" sz="3600" b="1" dirty="0" smtClean="0">
                <a:solidFill>
                  <a:schemeClr val="accent1"/>
                </a:solidFill>
                <a:latin typeface="微软雅黑" pitchFamily="34" charset="-122"/>
                <a:ea typeface="微软雅黑" pitchFamily="34" charset="-122"/>
              </a:rPr>
              <a:t>关于</a:t>
            </a:r>
            <a:r>
              <a:rPr lang="en-US" altLang="zh-CN" sz="3600" b="1" dirty="0" smtClean="0">
                <a:solidFill>
                  <a:schemeClr val="accent1"/>
                </a:solidFill>
                <a:latin typeface="微软雅黑" pitchFamily="34" charset="-122"/>
                <a:ea typeface="微软雅黑" pitchFamily="34" charset="-122"/>
              </a:rPr>
              <a:t>《</a:t>
            </a:r>
            <a:r>
              <a:rPr lang="zh-CN" altLang="en-US" sz="3600" b="1" dirty="0" smtClean="0">
                <a:solidFill>
                  <a:schemeClr val="accent1"/>
                </a:solidFill>
                <a:latin typeface="微软雅黑" pitchFamily="34" charset="-122"/>
                <a:ea typeface="微软雅黑" pitchFamily="34" charset="-122"/>
              </a:rPr>
              <a:t>积分办法</a:t>
            </a:r>
            <a:r>
              <a:rPr lang="en-US" altLang="zh-CN" sz="3600" b="1" dirty="0" smtClean="0">
                <a:solidFill>
                  <a:schemeClr val="accent1"/>
                </a:solidFill>
                <a:latin typeface="微软雅黑" pitchFamily="34" charset="-122"/>
                <a:ea typeface="微软雅黑" pitchFamily="34" charset="-122"/>
              </a:rPr>
              <a:t>》</a:t>
            </a:r>
            <a:r>
              <a:rPr lang="zh-CN" altLang="en-US" sz="3600" b="1" dirty="0" smtClean="0">
                <a:solidFill>
                  <a:schemeClr val="accent1"/>
                </a:solidFill>
                <a:latin typeface="微软雅黑" pitchFamily="34" charset="-122"/>
                <a:ea typeface="微软雅黑" pitchFamily="34" charset="-122"/>
              </a:rPr>
              <a:t>修正案</a:t>
            </a:r>
            <a:endParaRPr lang="en-US" altLang="zh-CN" sz="3600" b="1" dirty="0" smtClean="0">
              <a:solidFill>
                <a:schemeClr val="accent1"/>
              </a:solidFill>
              <a:latin typeface="微软雅黑" pitchFamily="34" charset="-122"/>
              <a:ea typeface="微软雅黑" pitchFamily="34" charset="-122"/>
            </a:endParaRPr>
          </a:p>
          <a:p>
            <a:pPr algn="ctr"/>
            <a:r>
              <a:rPr lang="zh-CN" altLang="en-US" sz="3600" b="1" dirty="0" smtClean="0">
                <a:solidFill>
                  <a:schemeClr val="accent1"/>
                </a:solidFill>
                <a:latin typeface="微软雅黑" pitchFamily="34" charset="-122"/>
                <a:ea typeface="微软雅黑" pitchFamily="34" charset="-122"/>
              </a:rPr>
              <a:t>（征求意见稿）政策的分析</a:t>
            </a:r>
            <a:endParaRPr lang="zh-CN" altLang="en-US" sz="3600" b="1" dirty="0">
              <a:solidFill>
                <a:schemeClr val="accent1"/>
              </a:solidFill>
              <a:latin typeface="微软雅黑" pitchFamily="34" charset="-122"/>
              <a:ea typeface="微软雅黑" pitchFamily="34" charset="-122"/>
            </a:endParaRPr>
          </a:p>
        </p:txBody>
      </p:sp>
      <p:sp>
        <p:nvSpPr>
          <p:cNvPr id="18435" name="文本框 17425"/>
          <p:cNvSpPr txBox="1"/>
          <p:nvPr/>
        </p:nvSpPr>
        <p:spPr>
          <a:xfrm>
            <a:off x="4970463" y="5056188"/>
            <a:ext cx="2735262" cy="306387"/>
          </a:xfrm>
          <a:prstGeom prst="rect">
            <a:avLst/>
          </a:prstGeom>
          <a:noFill/>
          <a:ln w="9525">
            <a:noFill/>
          </a:ln>
        </p:spPr>
        <p:txBody>
          <a:bodyPr anchor="t">
            <a:spAutoFit/>
          </a:bodyPr>
          <a:lstStyle/>
          <a:p>
            <a:pPr algn="ctr">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rPr>
              <a:t>2019</a:t>
            </a:r>
            <a:r>
              <a:rPr lang="zh-CN" altLang="en-US" sz="1400" dirty="0" smtClean="0">
                <a:solidFill>
                  <a:schemeClr val="accent1"/>
                </a:solidFill>
                <a:latin typeface="微软雅黑" panose="020B0503020204020204" pitchFamily="34" charset="-122"/>
                <a:ea typeface="微软雅黑" panose="020B0503020204020204" pitchFamily="34" charset="-122"/>
              </a:rPr>
              <a:t>年</a:t>
            </a:r>
            <a:r>
              <a:rPr lang="en-US" altLang="zh-CN" sz="1400" dirty="0" smtClean="0">
                <a:solidFill>
                  <a:schemeClr val="accent1"/>
                </a:solidFill>
                <a:latin typeface="微软雅黑" panose="020B0503020204020204" pitchFamily="34" charset="-122"/>
                <a:ea typeface="微软雅黑" panose="020B0503020204020204" pitchFamily="34" charset="-122"/>
              </a:rPr>
              <a:t>8</a:t>
            </a:r>
            <a:r>
              <a:rPr lang="zh-CN" altLang="en-US" sz="1400" dirty="0" smtClean="0">
                <a:solidFill>
                  <a:schemeClr val="accent1"/>
                </a:solidFill>
                <a:latin typeface="微软雅黑" panose="020B0503020204020204" pitchFamily="34" charset="-122"/>
                <a:ea typeface="微软雅黑" panose="020B0503020204020204" pitchFamily="34" charset="-122"/>
              </a:rPr>
              <a:t>月</a:t>
            </a:r>
            <a:r>
              <a:rPr lang="en-US" altLang="zh-CN" sz="1400" dirty="0" smtClean="0">
                <a:solidFill>
                  <a:schemeClr val="accent1"/>
                </a:solidFill>
                <a:latin typeface="微软雅黑" panose="020B0503020204020204" pitchFamily="34" charset="-122"/>
                <a:ea typeface="微软雅黑" panose="020B0503020204020204" pitchFamily="34" charset="-122"/>
              </a:rPr>
              <a:t>27</a:t>
            </a:r>
            <a:r>
              <a:rPr lang="zh-CN" altLang="en-US" sz="1400" dirty="0" smtClean="0">
                <a:solidFill>
                  <a:schemeClr val="accent1"/>
                </a:solidFill>
                <a:latin typeface="微软雅黑" panose="020B0503020204020204" pitchFamily="34" charset="-122"/>
                <a:ea typeface="微软雅黑" panose="020B0503020204020204" pitchFamily="34" charset="-122"/>
              </a:rPr>
              <a:t>日</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8436" name="TextBox 10"/>
          <p:cNvSpPr txBox="1"/>
          <p:nvPr/>
        </p:nvSpPr>
        <p:spPr>
          <a:xfrm>
            <a:off x="3860800" y="4116391"/>
            <a:ext cx="5062924" cy="807913"/>
          </a:xfrm>
          <a:prstGeom prst="rect">
            <a:avLst/>
          </a:prstGeom>
          <a:noFill/>
          <a:ln w="9525">
            <a:noFill/>
          </a:ln>
        </p:spPr>
        <p:txBody>
          <a:bodyPr wrap="square" lIns="68580" tIns="34290" rIns="68580" bIns="34290" anchor="t">
            <a:spAutoFit/>
          </a:bodyPr>
          <a:lstStyle/>
          <a:p>
            <a:pPr algn="ctr"/>
            <a:r>
              <a:rPr lang="zh-CN" altLang="en-US" sz="2400" dirty="0">
                <a:solidFill>
                  <a:schemeClr val="accent1"/>
                </a:solidFill>
                <a:latin typeface="微软雅黑" panose="020B0503020204020204" pitchFamily="34" charset="-122"/>
                <a:ea typeface="微软雅黑" panose="020B0503020204020204" pitchFamily="34" charset="-122"/>
              </a:rPr>
              <a:t>中国汽车流通协会汽车市场研究分会</a:t>
            </a:r>
          </a:p>
          <a:p>
            <a:pPr algn="ctr"/>
            <a:r>
              <a:rPr lang="zh-CN" altLang="en-US" sz="2400" dirty="0">
                <a:solidFill>
                  <a:schemeClr val="accent1"/>
                </a:solidFill>
                <a:latin typeface="微软雅黑" panose="020B0503020204020204" pitchFamily="34" charset="-122"/>
                <a:ea typeface="微软雅黑" panose="020B0503020204020204" pitchFamily="34" charset="-122"/>
              </a:rPr>
              <a:t>乘用车市场信息</a:t>
            </a:r>
            <a:r>
              <a:rPr lang="zh-CN" altLang="en-US" sz="2400" dirty="0" smtClean="0">
                <a:solidFill>
                  <a:schemeClr val="accent1"/>
                </a:solidFill>
                <a:latin typeface="微软雅黑" panose="020B0503020204020204" pitchFamily="34" charset="-122"/>
                <a:ea typeface="微软雅黑" panose="020B0503020204020204" pitchFamily="34" charset="-122"/>
              </a:rPr>
              <a:t>联席会</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pic>
        <p:nvPicPr>
          <p:cNvPr id="18437" name="图片 1" descr="logo -2(1)"/>
          <p:cNvPicPr>
            <a:picLocks noChangeAspect="1"/>
          </p:cNvPicPr>
          <p:nvPr/>
        </p:nvPicPr>
        <p:blipFill>
          <a:blip r:embed="rId4" cstate="print"/>
          <a:stretch>
            <a:fillRect/>
          </a:stretch>
        </p:blipFill>
        <p:spPr>
          <a:xfrm>
            <a:off x="3257550" y="1230313"/>
            <a:ext cx="6618288" cy="1725612"/>
          </a:xfrm>
          <a:prstGeom prst="rect">
            <a:avLst/>
          </a:prstGeom>
          <a:noFill/>
          <a:ln w="9525">
            <a:noFill/>
          </a:ln>
        </p:spPr>
      </p:pic>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第三、完善了传统能源乘用车燃料消耗量引导和积分灵活性措施（</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修正案意见稿完善了传统能源乘用车燃料消耗量引导和积分灵活性措施，主要调整如下：</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一是建立企业传统能源乘用车节能水平与新能源汽车正积分结转的关联关系。</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经过测算，提出对企业传统能源乘用车燃料消耗量达到当年度达标值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的，新能源汽车正积分可按照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的结转系数向后结转，结转有效期不超过三年。对应将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第二十二条第二款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修改为：“乘用车企业新能源汽车正积分可以依据本办法自由交易。</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年度及以后年度产生的新能源汽车正积分按照下列规则向后结转，结转有效期不超过三年：（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年度产生的新能源汽车正积分可以等额结转至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年度使用；（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年度存在的新能源汽车正积分，每结转一次，结转比例为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年度及以后年度企业传统能源乘用车平均燃料消耗量实际值与企业平均燃料消耗量达标值的比值不高于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的，允许其当年度产生的新能源汽车正积分向后结转，每结转一次，结转比例为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。只生产或者进口新能源汽车的企业产生的新能源汽车正积分按照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的比例结转”。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年及以后年度新能源汽车正积分结转必须与传统能源乘用车节能水平挂钩。</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第三、完善了传统能源乘用车燃料消耗量引导和积分灵活性措施（</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二是降低低油耗乘用车核算新能源汽车积分达标值的基数。</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近年来，我国乘用车重量化、大型化趋势十分明显，因此修正案意见稿除引导企业传统能源乘用车燃料消耗量整体下降外，还考虑鼓励企业研发生产先进的低油耗车型。首先明确低油耗车定义，对应修订</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第四条增加一款，作为第四款：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“本办法所称低油耗乘用车，是指综合工况燃料消耗量不超过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中对应的车型燃料消耗量目标值与该核算年度的企业平均燃料消耗量要求之积（计算结果按四舍五入原则保留一位小数）的传统能源乘用车。同时，针对给予低油耗车型新能源汽车积分达标值核算优惠，对应修订</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第十六条增加一款，作为第二款：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“计算乘用车企业新能源汽车积分达标值时，低油耗乘用车的生产量或者进口量按照其数量的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倍计算”。调整涉及的相关技术指标的测试方法及要求参见</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乘用车相关技术指标测试方法及要求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。其中明确：如车型燃料消耗量不大于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3.20L/100km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，在计算企业平均燃料消耗量时，其生产或进口量应乘以下列倍数：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第四、更新了小规模企业核算优惠</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考虑到年产量或进口量</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辆以下的小规模企业，存在产品结构单一等特点，结合未来小规模企业传统能源乘用车车油耗下降的潜力，修正案意见稿延续了适度宽松考核的优惠，对应将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第十二条第一款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修改为：“对核算年度生产量</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辆以下并且生产、研发和运营保持独立的境内乘用车生产企业，进口量</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辆以下的获境外乘用车生产企业授权的进口乘用车供应企业，放宽其企业平均燃料消耗量积分的达标要求：企业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年度平均燃料消耗量较上一年度下降达到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以上的，其达标值在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规定的企业平均燃料消耗量要求基础上放宽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以上不满</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的，其达标值放宽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年度及以后年度的核算要求，由工业和信息化部另行公布”。</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现行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规定“企业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年度平均燃料消耗量较上一年度下降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以上的，其达标值在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规定的企业平均燃料消耗量要求基础上放宽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以上不满</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的，其达标值放宽</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”。可见，修正案意见稿对小规模企业积分达标要求适度放宽。</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p:cNvPicPr>
            <a:picLocks noChangeAspect="1"/>
          </p:cNvPicPr>
          <p:nvPr/>
        </p:nvPicPr>
        <p:blipFill>
          <a:blip r:embed="rId3"/>
          <a:stretch>
            <a:fillRect/>
          </a:stretch>
        </p:blipFill>
        <p:spPr>
          <a:xfrm>
            <a:off x="0" y="0"/>
            <a:ext cx="12858750" cy="7232650"/>
          </a:xfrm>
          <a:prstGeom prst="rect">
            <a:avLst/>
          </a:prstGeom>
          <a:noFill/>
          <a:ln w="9525">
            <a:noFill/>
          </a:ln>
        </p:spPr>
      </p:pic>
      <p:pic>
        <p:nvPicPr>
          <p:cNvPr id="6" name="图片 5"/>
          <p:cNvPicPr>
            <a:picLocks noChangeAspect="1"/>
          </p:cNvPicPr>
          <p:nvPr/>
        </p:nvPicPr>
        <p:blipFill rotWithShape="1">
          <a:blip r:embed="rId4"/>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pic>
        <p:nvPicPr>
          <p:cNvPr id="24579" name="图片 7"/>
          <p:cNvPicPr>
            <a:picLocks noChangeAspect="1"/>
          </p:cNvPicPr>
          <p:nvPr/>
        </p:nvPicPr>
        <p:blipFill>
          <a:blip r:embed="rId5"/>
          <a:srcRect t="28098" r="54480"/>
          <a:stretch>
            <a:fillRect/>
          </a:stretch>
        </p:blipFill>
        <p:spPr>
          <a:xfrm>
            <a:off x="-909637" y="2032000"/>
            <a:ext cx="5853112" cy="5200650"/>
          </a:xfrm>
          <a:prstGeom prst="rect">
            <a:avLst/>
          </a:prstGeom>
          <a:noFill/>
          <a:ln w="9525">
            <a:noFill/>
          </a:ln>
        </p:spPr>
      </p:pic>
      <p:pic>
        <p:nvPicPr>
          <p:cNvPr id="24580" name="图片 6"/>
          <p:cNvPicPr>
            <a:picLocks noChangeAspect="1"/>
          </p:cNvPicPr>
          <p:nvPr/>
        </p:nvPicPr>
        <p:blipFill>
          <a:blip r:embed="rId6"/>
          <a:stretch>
            <a:fillRect/>
          </a:stretch>
        </p:blipFill>
        <p:spPr>
          <a:xfrm>
            <a:off x="1604963" y="2560638"/>
            <a:ext cx="5975350" cy="4271962"/>
          </a:xfrm>
          <a:prstGeom prst="rect">
            <a:avLst/>
          </a:prstGeom>
          <a:noFill/>
          <a:ln w="9525">
            <a:noFill/>
          </a:ln>
        </p:spPr>
      </p:pic>
      <p:sp>
        <p:nvSpPr>
          <p:cNvPr id="24581" name="TextBox 10"/>
          <p:cNvSpPr txBox="1"/>
          <p:nvPr/>
        </p:nvSpPr>
        <p:spPr>
          <a:xfrm>
            <a:off x="7653338" y="3381375"/>
            <a:ext cx="2546350" cy="739775"/>
          </a:xfrm>
          <a:prstGeom prst="rect">
            <a:avLst/>
          </a:prstGeom>
          <a:noFill/>
          <a:ln w="9525">
            <a:noFill/>
          </a:ln>
        </p:spPr>
        <p:txBody>
          <a:bodyPr wrap="none" lIns="68580" tIns="34290" rIns="68580" bIns="34290" anchor="t">
            <a:spAutoFit/>
          </a:bodyPr>
          <a:lstStyle/>
          <a:p>
            <a:r>
              <a:rPr lang="zh-CN" altLang="en-US" sz="4400" dirty="0">
                <a:solidFill>
                  <a:schemeClr val="accent1"/>
                </a:solidFill>
                <a:latin typeface="微软雅黑" panose="020B0503020204020204" pitchFamily="34" charset="-122"/>
                <a:ea typeface="微软雅黑" panose="020B0503020204020204" pitchFamily="34" charset="-122"/>
              </a:rPr>
              <a:t>感谢关注</a:t>
            </a:r>
            <a:r>
              <a:rPr lang="en-US" altLang="zh-CN" sz="4400">
                <a:solidFill>
                  <a:schemeClr val="accent1"/>
                </a:solidFill>
                <a:latin typeface="微软雅黑" panose="020B0503020204020204" pitchFamily="34" charset="-122"/>
                <a:ea typeface="微软雅黑" panose="020B0503020204020204" pitchFamily="34" charset="-122"/>
              </a:rPr>
              <a:t>!</a:t>
            </a:r>
          </a:p>
        </p:txBody>
      </p:sp>
      <p:sp>
        <p:nvSpPr>
          <p:cNvPr id="24582" name="Text Box 3"/>
          <p:cNvSpPr txBox="1"/>
          <p:nvPr/>
        </p:nvSpPr>
        <p:spPr>
          <a:xfrm>
            <a:off x="8085138" y="6353175"/>
            <a:ext cx="1692275" cy="3968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乘联会官网</a:t>
            </a:r>
            <a:r>
              <a:rPr lang="en-US" altLang="zh-CN" sz="1000" err="1">
                <a:solidFill>
                  <a:schemeClr val="accent1"/>
                </a:solidFill>
                <a:latin typeface="微软雅黑" panose="020B0503020204020204" pitchFamily="34" charset="-122"/>
                <a:ea typeface="微软雅黑" panose="020B0503020204020204" pitchFamily="34" charset="-122"/>
              </a:rPr>
              <a:t>www.cpcaauto.com</a:t>
            </a:r>
            <a:endParaRPr lang="en-US" altLang="zh-CN" sz="1000">
              <a:solidFill>
                <a:schemeClr val="accent1"/>
              </a:solidFill>
              <a:latin typeface="微软雅黑" panose="020B0503020204020204" pitchFamily="34" charset="-122"/>
              <a:ea typeface="微软雅黑" panose="020B0503020204020204" pitchFamily="34" charset="-122"/>
            </a:endParaRPr>
          </a:p>
        </p:txBody>
      </p:sp>
      <p:sp>
        <p:nvSpPr>
          <p:cNvPr id="24583" name="Text Box 3"/>
          <p:cNvSpPr txBox="1"/>
          <p:nvPr/>
        </p:nvSpPr>
        <p:spPr>
          <a:xfrm>
            <a:off x="8085138" y="5992813"/>
            <a:ext cx="1692275" cy="2444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扫一扫  关注我们</a:t>
            </a:r>
          </a:p>
        </p:txBody>
      </p:sp>
      <p:pic>
        <p:nvPicPr>
          <p:cNvPr id="24584" name="图片 43027" descr="微信二维码"/>
          <p:cNvPicPr>
            <a:picLocks noChangeAspect="1"/>
          </p:cNvPicPr>
          <p:nvPr/>
        </p:nvPicPr>
        <p:blipFill>
          <a:blip r:embed="rId7"/>
          <a:stretch>
            <a:fillRect/>
          </a:stretch>
        </p:blipFill>
        <p:spPr>
          <a:xfrm>
            <a:off x="7942263" y="4192588"/>
            <a:ext cx="1800225" cy="1800225"/>
          </a:xfrm>
          <a:prstGeom prst="rect">
            <a:avLst/>
          </a:prstGeom>
          <a:noFill/>
          <a:ln w="9525">
            <a:noFill/>
          </a:ln>
        </p:spPr>
      </p:pic>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482"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571723" y="436563"/>
            <a:ext cx="6715171" cy="584200"/>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问题的提出</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918269"/>
          </a:xfrm>
          <a:prstGeom prst="rect">
            <a:avLst/>
          </a:prstGeom>
          <a:noFill/>
          <a:ln w="9525">
            <a:noFill/>
          </a:ln>
        </p:spPr>
        <p:txBody>
          <a:bodyPr wrap="square" anchor="t">
            <a:spAutoFit/>
          </a:bodyPr>
          <a:lstStyle/>
          <a:p>
            <a:pPr>
              <a:lnSpc>
                <a:spcPct val="140000"/>
              </a:lnSpc>
              <a:spcBef>
                <a:spcPts val="0"/>
              </a:spcBef>
              <a:buClr>
                <a:schemeClr val="accent1"/>
              </a:buClr>
            </a:pPr>
            <a:r>
              <a:rPr lang="en-US" altLang="zh-CN" sz="2400" dirty="0" smtClean="0">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日，工业和信息化部印发“关于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修正案（征求意见稿）公开征求意见的通知”。</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月，工业和信息化部等五部委联合发布的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（以下简称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日实施以来，在引导汽车行业提高节能技术水平、促进新能源汽车产业发展等方面发挥了重大作用。</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年行业平均油耗实际值降至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5.80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公里，较</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年下降了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以上，总体来看，基本达到了政策的预期目标。</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的规定，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年度以后的新能源汽车积分比例要求，由工业和信息化部另行制定公布。同时，随着我国新能源汽车产业的快速发展，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在执行过程中也出现了一些新情况、新问题，为了更好发挥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的作用，促进我国节能与新能源汽车产业高质量发展，需要对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进行修订。因此，有必要对修订</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的必要性，以及修订案（征求意见稿）的主要修改内容进行分析。</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第一部分</a:t>
            </a: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积分办法</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的必要性</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适应</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执行过程中出现的新情况（</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第一、需要把甲醇汽车纳入</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管理。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日，工信部等七部委联合印发的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关于在部分地区开展甲醇汽车应用的指导意见</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提出，组织制定甲醇汽车技术条件、甲醇发动机技术条件、甲醇汽车专用润滑油、甲醇基准燃料技术要求、甲醇汽车污染物排放等相关标准；严格执行甲醇汽车排放标准。新生产轻型甲醇汽车按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轻型汽车污染物排放限值及测量方法（中国第六阶段）</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GB18352.6-2016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）中规定的方法和限值进行型式检验（包括燃油蒸发和加油排放），在相关排放标准出台前，甲醇、甲醛排放限值暂分别按不大于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2.5mg/km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控制。自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日起，所有生产、销售、进口的轻型甲醇汽车均应符合国六排放标准，甲醇、甲醛排放应分别达到上述限值要求；研究把甲醇汽车纳入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管理，支持甲醇汽车发展。</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并未将甲醇乘用车纳入传统能源乘用车的范围，因此，应通过修订</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来适应支持甲醇汽车发展这一新情况的要求。</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第二部分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积分办法</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的必要性</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适应</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执行过程中出现的新情况（</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第二、第五阶段标准制定需要与</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政策中“新能源汽车积分”要求相协调。</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日，工信部科技司对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（报批稿）强制性国家标准进行公示。该报批稿是对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20997-2014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的修订，将会继续采用企业平均燃料消耗量的评价体系。该标准报批稿充分考虑企业产品开发、导入周期，设定较为合理的车型燃料消耗量导入计划，并采取“先宽松、后严格”的逐年加严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CAFC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要求，确定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2021~2025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年企业平均燃料消耗量与企业平均燃料消耗量目标值的比值分别为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115%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该报批稿编制说明提出，双积分政策出台后，第五阶段标准作为“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CAFC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的基础，实际成为双积分政策的两大要素之一。第五阶段标准制定需要与双积分政策中“新能源积分”要求相协调，即第五阶段标准作为双积分政策的基础先行制定实施，“新能源积分”随后制定并根据第五阶段标准实施情况，相应进行适度的弹性调整，确保国家战略目标的实现。因此，该报批稿作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修订的基础。</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第二部分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积分办法</a:t>
            </a:r>
            <a:r>
              <a:rPr lang="en-US" altLang="zh-CN" sz="3200" b="1" dirty="0" smtClean="0">
                <a:solidFill>
                  <a:schemeClr val="accent1"/>
                </a:solidFill>
                <a:latin typeface="微软雅黑" panose="020B0503020204020204" pitchFamily="34" charset="-122"/>
                <a:ea typeface="微软雅黑" panose="020B0503020204020204" pitchFamily="34" charset="-122"/>
                <a:sym typeface="+mn-lt"/>
              </a:rPr>
              <a:t>》</a:t>
            </a: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的必要性</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解决</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执行过程中出现的新问题</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规定，乘用车企业平均燃料消耗量正积分可以结转或者在关联企业间转让；新能源汽车正积分可以依据本办法自由交易，不得结转。另外，按照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新能源乘用车车型积分计算方法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规定，要求纯电动乘用车续驶里程（工况法）不低于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100km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，续驶里程越长积分越高。同时，按照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《GB 27999-2014《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年，纯电动乘用车计算企业平均燃料消耗量时，其生产或进口量可以按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基于上述管理规则和计算方法，政策执行过程中出现了一些新问题。一是传统能源乘用车节能技术停滞不前。部分乘用车企业通过积分抵偿归零，使企业平均燃料消耗量限值达标，但传统能源车型实际油耗并未下降。二是纯电动汽车受“续驶里程越长积分越高”规则诱惑，导致载电量越来越大，造成安全性事故频发。三是新能源汽车正积分交易价格大幅贬值。</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因此，为解决上述问题，拟通过优化指标体系，弱化纯电动乘用车续驶里程在车型积分核算中的影响，强化对能耗等体现整车先进性指标的要求，引导企业不断优化整车性能、提升质量安全水平。</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第二部分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第一、修改了传统能源乘用车适用范围</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修订案意见稿对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共做了八项修改，涉及四个方面，第一方面就是修改了传统能源乘用车适用范围。</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按照</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关于在部分地区开展甲醇汽车应用的指导意见</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（工信部联节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〔2019〕61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号）中将甲醇汽车纳入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的要求，本次修改了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对传统能源乘用车的定义，将能够燃用醇醚燃料的乘用车纳入。对应将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第四条第三款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修改为：“本办法所称传统能源乘用车，是指除新能源乘用车以外的，能够燃用汽油、柴油、气体燃料或者醇醚燃料等的乘用车（含非插电式混合动力乘用车）。</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醇醚燃料包括甲醇燃料、二甲醚燃料等替代汽油、柴油的清洁燃料，目前最为成熟的技术是甲醇燃料。就我国国情，发展甲醇汽车有利于充分发挥我国煤炭资源优势，对实现能源多元化、改善能源结构、保障能源安全意义重大。 将能够燃用醇醚燃料的乘用车也纳入积分核算，并归入传统能源车类别，让动力形式多样化，更有利于未来管理。同时，不再促使汽车企业单一追求乘用车电动化。</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第二、更新了</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2021-2023</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年新能源汽车积分比例要求并修改了新能源汽车车型积分计算方法（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根据我国汽车产业发展目标、国家节能减排目标及对节能与新能源汽车未来技术成本的测算，修订案意见稿提出了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年度的新能源汽车积分比例要求。对应将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第十七条第二款</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修改为：“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年度，新能源汽车积分比例要求分别为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年度及以后年度的新能源汽车积分比例要求，由工业和信息化部另行公布”。</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年的新能源汽车积分比例为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年新能源汽车积分比例延续了此前每年递增</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的提升要求，显得比较宽松。</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年，新能源汽车生产企业的年产量每年增长百分之十几，就可达到每年递增</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的占比目标。</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此外，为与我国排放标准相协调，更好反映我国实际道路行驶情况，按照有关国家标准要求，对车型积分计算方法涉及行驶工况进行了调整，修改了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latin typeface="微软雅黑" panose="020B0503020204020204" pitchFamily="34" charset="-122"/>
                <a:ea typeface="微软雅黑" panose="020B0503020204020204" pitchFamily="34" charset="-122"/>
                <a:sym typeface="Wingdings 2" panose="05020102010507070707" pitchFamily="18" charset="2"/>
              </a:rPr>
              <a:t>新能源乘用车车型积分计算方法</a:t>
            </a:r>
            <a:r>
              <a:rPr lang="en-US" altLang="zh-CN" sz="2000" b="1"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。其中涉及的相关技术指标的测试方法及要求参见编制说明附件</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乘用车相关技术指标测试方法及要求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76541"/>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第二、更新了</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2021-2023</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年新能源汽车积分比例要求并修改了新能源汽车车型积分计算方法（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
        <p:nvSpPr>
          <p:cNvPr id="13" name="TextBox 12"/>
          <p:cNvSpPr txBox="1"/>
          <p:nvPr/>
        </p:nvSpPr>
        <p:spPr>
          <a:xfrm>
            <a:off x="928649" y="2187565"/>
            <a:ext cx="11144328"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现行</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积分办法</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与修正案意见稿</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新能源乘用车车型积分计算方法</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对比</a:t>
            </a:r>
            <a:endParaRPr lang="zh-CN" altLang="en-US" b="1" dirty="0">
              <a:latin typeface="微软雅黑" pitchFamily="34" charset="-122"/>
              <a:ea typeface="微软雅黑" pitchFamily="34" charset="-122"/>
            </a:endParaRPr>
          </a:p>
        </p:txBody>
      </p:sp>
      <p:graphicFrame>
        <p:nvGraphicFramePr>
          <p:cNvPr id="14" name="表格 13"/>
          <p:cNvGraphicFramePr>
            <a:graphicFrameLocks noGrp="1"/>
          </p:cNvGraphicFramePr>
          <p:nvPr/>
        </p:nvGraphicFramePr>
        <p:xfrm>
          <a:off x="714335" y="2616194"/>
          <a:ext cx="11501520" cy="3865073"/>
        </p:xfrm>
        <a:graphic>
          <a:graphicData uri="http://schemas.openxmlformats.org/drawingml/2006/table">
            <a:tbl>
              <a:tblPr firstRow="1" bandRow="1">
                <a:tableStyleId>{5C22544A-7EE6-4342-B048-85BDC9FD1C3A}</a:tableStyleId>
              </a:tblPr>
              <a:tblGrid>
                <a:gridCol w="1785950"/>
                <a:gridCol w="1714512"/>
                <a:gridCol w="2250298"/>
                <a:gridCol w="1750230"/>
                <a:gridCol w="1643074"/>
                <a:gridCol w="2357456"/>
              </a:tblGrid>
              <a:tr h="444988">
                <a:tc gridSpan="3">
                  <a:txBody>
                    <a:bodyPr/>
                    <a:lstStyle/>
                    <a:p>
                      <a:pPr algn="ctr"/>
                      <a:r>
                        <a:rPr lang="zh-CN" altLang="en-US" dirty="0" smtClean="0"/>
                        <a:t>现行</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新能源乘用车车型积分计算方法</a:t>
                      </a:r>
                      <a:r>
                        <a:rPr lang="en-US" altLang="zh-CN" b="1" dirty="0" smtClean="0">
                          <a:latin typeface="微软雅黑" pitchFamily="34" charset="-122"/>
                          <a:ea typeface="微软雅黑" pitchFamily="34" charset="-122"/>
                        </a:rPr>
                        <a:t>》</a:t>
                      </a:r>
                      <a:endParaRPr lang="zh-CN" altLang="en-US" dirty="0"/>
                    </a:p>
                  </a:txBody>
                  <a:tcPr>
                    <a:lnR w="12700" cap="flat" cmpd="sng" algn="ctr">
                      <a:solidFill>
                        <a:schemeClr val="tx1"/>
                      </a:solidFill>
                      <a:prstDash val="solid"/>
                      <a:round/>
                      <a:headEnd type="none" w="med" len="med"/>
                      <a:tailEnd type="none" w="med" len="med"/>
                    </a:lnR>
                  </a:tcPr>
                </a:tc>
                <a:tc hMerge="1">
                  <a:txBody>
                    <a:bodyPr/>
                    <a:lstStyle/>
                    <a:p>
                      <a:endParaRPr lang="zh-CN" altLang="en-US" dirty="0"/>
                    </a:p>
                  </a:txBody>
                  <a:tcPr/>
                </a:tc>
                <a:tc hMerge="1">
                  <a:txBody>
                    <a:bodyPr/>
                    <a:lstStyle/>
                    <a:p>
                      <a:endParaRPr lang="zh-CN" altLang="en-US" dirty="0"/>
                    </a:p>
                  </a:txBody>
                  <a:tcPr/>
                </a:tc>
                <a:tc gridSpan="3">
                  <a:txBody>
                    <a:bodyPr/>
                    <a:lstStyle/>
                    <a:p>
                      <a:pPr algn="ctr"/>
                      <a:r>
                        <a:rPr lang="zh-CN" altLang="en-US" dirty="0" smtClean="0"/>
                        <a:t>修正案意见稿</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新能源乘用车车型积分计算方法</a:t>
                      </a:r>
                      <a:r>
                        <a:rPr lang="en-US" altLang="zh-CN" b="1" dirty="0" smtClean="0">
                          <a:latin typeface="微软雅黑" pitchFamily="34" charset="-122"/>
                          <a:ea typeface="微软雅黑" pitchFamily="34" charset="-122"/>
                        </a:rPr>
                        <a:t>》</a:t>
                      </a:r>
                      <a:endParaRPr lang="zh-CN" altLang="en-US" dirty="0"/>
                    </a:p>
                  </a:txBody>
                  <a:tcPr>
                    <a:lnL w="12700" cap="flat" cmpd="sng" algn="ctr">
                      <a:solidFill>
                        <a:schemeClr val="tx1"/>
                      </a:solidFill>
                      <a:prstDash val="solid"/>
                      <a:round/>
                      <a:headEnd type="none" w="med" len="med"/>
                      <a:tailEnd type="none" w="med" len="med"/>
                    </a:lnL>
                  </a:tcPr>
                </a:tc>
                <a:tc hMerge="1">
                  <a:txBody>
                    <a:bodyPr/>
                    <a:lstStyle/>
                    <a:p>
                      <a:endParaRPr lang="zh-CN" altLang="en-US"/>
                    </a:p>
                  </a:txBody>
                  <a:tcPr/>
                </a:tc>
                <a:tc hMerge="1">
                  <a:txBody>
                    <a:bodyPr/>
                    <a:lstStyle/>
                    <a:p>
                      <a:endParaRPr lang="zh-CN" altLang="en-US" dirty="0"/>
                    </a:p>
                  </a:txBody>
                  <a:tcPr/>
                </a:tc>
              </a:tr>
              <a:tr h="444988">
                <a:tc>
                  <a:txBody>
                    <a:bodyPr/>
                    <a:lstStyle/>
                    <a:p>
                      <a:pPr algn="ctr"/>
                      <a:r>
                        <a:rPr lang="zh-CN" altLang="en-US" sz="1800" b="1" kern="1200" dirty="0" smtClean="0">
                          <a:solidFill>
                            <a:schemeClr val="dk1"/>
                          </a:solidFill>
                          <a:latin typeface="+mn-lt"/>
                          <a:ea typeface="+mn-ea"/>
                          <a:cs typeface="+mn-cs"/>
                        </a:rPr>
                        <a:t>车辆类型</a:t>
                      </a:r>
                      <a:endParaRPr lang="zh-CN" altLang="en-US" b="1" dirty="0"/>
                    </a:p>
                  </a:txBody>
                  <a:tcPr>
                    <a:lnB w="12700" cap="flat" cmpd="sng" algn="ctr">
                      <a:solidFill>
                        <a:schemeClr val="tx1"/>
                      </a:solidFill>
                      <a:prstDash val="solid"/>
                      <a:round/>
                      <a:headEnd type="none" w="med" len="med"/>
                      <a:tailEnd type="none" w="med" len="med"/>
                    </a:lnB>
                  </a:tcPr>
                </a:tc>
                <a:tc>
                  <a:txBody>
                    <a:bodyPr/>
                    <a:lstStyle/>
                    <a:p>
                      <a:pPr algn="ctr"/>
                      <a:r>
                        <a:rPr lang="zh-CN" altLang="en-US" sz="1800" b="1" kern="1200" dirty="0" smtClean="0">
                          <a:solidFill>
                            <a:schemeClr val="dk1"/>
                          </a:solidFill>
                          <a:latin typeface="+mn-lt"/>
                          <a:ea typeface="+mn-ea"/>
                          <a:cs typeface="+mn-cs"/>
                        </a:rPr>
                        <a:t>标准车型积分</a:t>
                      </a:r>
                      <a:endParaRPr lang="zh-CN" altLang="en-US" b="1"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b="1" dirty="0" smtClean="0"/>
                        <a:t>备注</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1800" b="1" kern="1200" dirty="0" smtClean="0">
                          <a:solidFill>
                            <a:schemeClr val="dk1"/>
                          </a:solidFill>
                          <a:latin typeface="+mn-lt"/>
                          <a:ea typeface="+mn-ea"/>
                          <a:cs typeface="+mn-cs"/>
                        </a:rPr>
                        <a:t>车辆类型</a:t>
                      </a:r>
                      <a:endParaRPr lang="zh-CN" altLang="en-US" b="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zh-CN" altLang="en-US" sz="1800" b="1" kern="1200" dirty="0" smtClean="0">
                          <a:solidFill>
                            <a:schemeClr val="dk1"/>
                          </a:solidFill>
                          <a:latin typeface="+mn-lt"/>
                          <a:ea typeface="+mn-ea"/>
                          <a:cs typeface="+mn-cs"/>
                        </a:rPr>
                        <a:t>标准车型积分</a:t>
                      </a:r>
                      <a:endParaRPr lang="zh-CN" altLang="en-US" b="1"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b="1" dirty="0" smtClean="0"/>
                        <a:t>备注</a:t>
                      </a:r>
                      <a:endParaRPr lang="zh-CN" altLang="en-US" b="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816166">
                <a:tc>
                  <a:txBody>
                    <a:bodyPr/>
                    <a:lstStyle/>
                    <a:p>
                      <a:pPr algn="ctr"/>
                      <a:r>
                        <a:rPr lang="zh-CN" altLang="en-US" sz="1600" kern="1200" dirty="0" smtClean="0">
                          <a:solidFill>
                            <a:schemeClr val="dk1"/>
                          </a:solidFill>
                          <a:latin typeface="+mn-lt"/>
                          <a:ea typeface="+mn-ea"/>
                          <a:cs typeface="+mn-cs"/>
                        </a:rPr>
                        <a:t>纯电动乘用车</a:t>
                      </a:r>
                      <a:endParaRPr lang="zh-CN" altLang="en-US" sz="1600" dirty="0"/>
                    </a:p>
                  </a:txBody>
                  <a:tcPr anchor="ctr">
                    <a:lnT w="12700" cap="flat" cmpd="sng" algn="ctr">
                      <a:solidFill>
                        <a:schemeClr val="tx1"/>
                      </a:solidFill>
                      <a:prstDash val="solid"/>
                      <a:round/>
                      <a:headEnd type="none" w="med" len="med"/>
                      <a:tailEnd type="none" w="med" len="med"/>
                    </a:lnT>
                  </a:tcPr>
                </a:tc>
                <a:tc>
                  <a:txBody>
                    <a:bodyPr/>
                    <a:lstStyle/>
                    <a:p>
                      <a:pPr algn="ctr"/>
                      <a:r>
                        <a:rPr lang="en-US" sz="1600" kern="1200" dirty="0" smtClean="0">
                          <a:solidFill>
                            <a:schemeClr val="dk1"/>
                          </a:solidFill>
                          <a:latin typeface="+mn-lt"/>
                          <a:ea typeface="+mn-ea"/>
                          <a:cs typeface="+mn-cs"/>
                        </a:rPr>
                        <a:t>0.012×R+0.8</a:t>
                      </a:r>
                      <a:endParaRPr lang="zh-CN" altLang="en-US" sz="1600"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3">
                  <a:txBody>
                    <a:bodyPr/>
                    <a:lstStyle/>
                    <a:p>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1</a:t>
                      </a:r>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R</a:t>
                      </a:r>
                      <a:r>
                        <a:rPr lang="zh-CN" altLang="en-US" sz="1600" kern="1200" dirty="0" smtClean="0">
                          <a:solidFill>
                            <a:schemeClr val="dk1"/>
                          </a:solidFill>
                          <a:latin typeface="+mn-lt"/>
                          <a:ea typeface="+mn-ea"/>
                          <a:cs typeface="+mn-cs"/>
                        </a:rPr>
                        <a:t>为电动汽车续驶里程（工况法），单位为</a:t>
                      </a:r>
                      <a:r>
                        <a:rPr lang="en-US" sz="1600" kern="1200" dirty="0" smtClean="0">
                          <a:solidFill>
                            <a:schemeClr val="dk1"/>
                          </a:solidFill>
                          <a:latin typeface="+mn-lt"/>
                          <a:ea typeface="+mn-ea"/>
                          <a:cs typeface="+mn-cs"/>
                        </a:rPr>
                        <a:t>km</a:t>
                      </a:r>
                      <a:r>
                        <a:rPr lang="zh-CN" altLang="en-US" sz="1600" kern="1200" dirty="0" smtClean="0">
                          <a:solidFill>
                            <a:schemeClr val="dk1"/>
                          </a:solidFill>
                          <a:latin typeface="+mn-lt"/>
                          <a:ea typeface="+mn-ea"/>
                          <a:cs typeface="+mn-cs"/>
                        </a:rPr>
                        <a:t>。</a:t>
                      </a:r>
                    </a:p>
                    <a:p>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2</a:t>
                      </a:r>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P</a:t>
                      </a:r>
                      <a:r>
                        <a:rPr lang="zh-CN" altLang="en-US" sz="1600" kern="1200" dirty="0" smtClean="0">
                          <a:solidFill>
                            <a:schemeClr val="dk1"/>
                          </a:solidFill>
                          <a:latin typeface="+mn-lt"/>
                          <a:ea typeface="+mn-ea"/>
                          <a:cs typeface="+mn-cs"/>
                        </a:rPr>
                        <a:t>为燃料电池系统额定功率，单位为</a:t>
                      </a:r>
                      <a:r>
                        <a:rPr lang="en-US" sz="1600" kern="1200" dirty="0" smtClean="0">
                          <a:solidFill>
                            <a:schemeClr val="dk1"/>
                          </a:solidFill>
                          <a:latin typeface="+mn-lt"/>
                          <a:ea typeface="+mn-ea"/>
                          <a:cs typeface="+mn-cs"/>
                        </a:rPr>
                        <a:t>kW</a:t>
                      </a:r>
                      <a:r>
                        <a:rPr lang="zh-CN" altLang="en-US" sz="1600" kern="1200" dirty="0" smtClean="0">
                          <a:solidFill>
                            <a:schemeClr val="dk1"/>
                          </a:solidFill>
                          <a:latin typeface="+mn-lt"/>
                          <a:ea typeface="+mn-ea"/>
                          <a:cs typeface="+mn-cs"/>
                        </a:rPr>
                        <a:t>。</a:t>
                      </a:r>
                    </a:p>
                    <a:p>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3</a:t>
                      </a:r>
                      <a:r>
                        <a:rPr lang="zh-CN" altLang="en-US" sz="1600" kern="1200" dirty="0" smtClean="0">
                          <a:solidFill>
                            <a:schemeClr val="dk1"/>
                          </a:solidFill>
                          <a:latin typeface="+mn-lt"/>
                          <a:ea typeface="+mn-ea"/>
                          <a:cs typeface="+mn-cs"/>
                        </a:rPr>
                        <a:t>）标准车型积分上限为</a:t>
                      </a:r>
                      <a:r>
                        <a:rPr lang="en-US" sz="1600" kern="1200" dirty="0" smtClean="0">
                          <a:solidFill>
                            <a:schemeClr val="dk1"/>
                          </a:solidFill>
                          <a:latin typeface="+mn-lt"/>
                          <a:ea typeface="+mn-ea"/>
                          <a:cs typeface="+mn-cs"/>
                        </a:rPr>
                        <a:t>5</a:t>
                      </a:r>
                      <a:r>
                        <a:rPr lang="zh-CN" altLang="en-US" sz="1600" kern="1200" dirty="0" smtClean="0">
                          <a:solidFill>
                            <a:schemeClr val="dk1"/>
                          </a:solidFill>
                          <a:latin typeface="+mn-lt"/>
                          <a:ea typeface="+mn-ea"/>
                          <a:cs typeface="+mn-cs"/>
                        </a:rPr>
                        <a:t>分。</a:t>
                      </a:r>
                    </a:p>
                    <a:p>
                      <a:r>
                        <a:rPr lang="zh-CN" altLang="en-US" sz="1600" kern="1200" dirty="0" smtClean="0">
                          <a:solidFill>
                            <a:schemeClr val="dk1"/>
                          </a:solidFill>
                          <a:latin typeface="+mn-lt"/>
                          <a:ea typeface="+mn-ea"/>
                          <a:cs typeface="+mn-cs"/>
                        </a:rPr>
                        <a:t>（</a:t>
                      </a:r>
                      <a:r>
                        <a:rPr lang="en-US" sz="1600" kern="1200" dirty="0" smtClean="0">
                          <a:solidFill>
                            <a:schemeClr val="dk1"/>
                          </a:solidFill>
                          <a:latin typeface="+mn-lt"/>
                          <a:ea typeface="+mn-ea"/>
                          <a:cs typeface="+mn-cs"/>
                        </a:rPr>
                        <a:t>4</a:t>
                      </a:r>
                      <a:r>
                        <a:rPr lang="zh-CN" altLang="en-US" sz="1600" kern="1200" dirty="0" smtClean="0">
                          <a:solidFill>
                            <a:schemeClr val="dk1"/>
                          </a:solidFill>
                          <a:latin typeface="+mn-lt"/>
                          <a:ea typeface="+mn-ea"/>
                          <a:cs typeface="+mn-cs"/>
                        </a:rPr>
                        <a:t>）车型积分计算结果按四舍五入原则保留两位小数。</a:t>
                      </a:r>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zh-CN" altLang="en-US" sz="1600" kern="1200" dirty="0" smtClean="0">
                          <a:solidFill>
                            <a:schemeClr val="dk1"/>
                          </a:solidFill>
                          <a:latin typeface="+mn-lt"/>
                          <a:ea typeface="+mn-ea"/>
                          <a:cs typeface="+mn-cs"/>
                        </a:rPr>
                        <a:t>纯电动乘用车</a:t>
                      </a:r>
                      <a:endParaRPr lang="zh-CN" altLang="en-US" sz="1600"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800" kern="1200" dirty="0" smtClean="0">
                          <a:solidFill>
                            <a:schemeClr val="dk1"/>
                          </a:solidFill>
                          <a:latin typeface="+mn-lt"/>
                          <a:ea typeface="+mn-ea"/>
                          <a:cs typeface="+mn-cs"/>
                        </a:rPr>
                        <a:t>0.006</a:t>
                      </a:r>
                      <a:r>
                        <a:rPr lang="en-US" altLang="zh-CN" sz="1800" kern="1200" dirty="0" smtClean="0">
                          <a:solidFill>
                            <a:schemeClr val="dk1"/>
                          </a:solidFill>
                          <a:latin typeface="+mn-lt"/>
                          <a:ea typeface="+mn-ea"/>
                          <a:cs typeface="+mn-cs"/>
                        </a:rPr>
                        <a:t>×</a:t>
                      </a:r>
                      <a:r>
                        <a:rPr lang="en-US" sz="1800" kern="1200" dirty="0" smtClean="0">
                          <a:solidFill>
                            <a:schemeClr val="dk1"/>
                          </a:solidFill>
                          <a:latin typeface="+mn-lt"/>
                          <a:ea typeface="+mn-ea"/>
                          <a:cs typeface="+mn-cs"/>
                        </a:rPr>
                        <a:t>R+0.4</a:t>
                      </a:r>
                      <a:endParaRPr lang="zh-CN" altLang="en-US" sz="1600"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rowSpan="3">
                  <a:txBody>
                    <a:bodyPr/>
                    <a:lstStyle/>
                    <a:p>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1</a:t>
                      </a:r>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R</a:t>
                      </a:r>
                      <a:r>
                        <a:rPr lang="zh-CN" altLang="en-US" sz="1400" kern="1200" dirty="0" smtClean="0">
                          <a:solidFill>
                            <a:schemeClr val="dk1"/>
                          </a:solidFill>
                          <a:latin typeface="+mn-lt"/>
                          <a:ea typeface="+mn-ea"/>
                          <a:cs typeface="+mn-cs"/>
                        </a:rPr>
                        <a:t>为电动汽车续驶里程（工况法），单位为</a:t>
                      </a:r>
                      <a:r>
                        <a:rPr lang="en-US" sz="1400" kern="1200" dirty="0" smtClean="0">
                          <a:solidFill>
                            <a:schemeClr val="dk1"/>
                          </a:solidFill>
                          <a:latin typeface="+mn-lt"/>
                          <a:ea typeface="+mn-ea"/>
                          <a:cs typeface="+mn-cs"/>
                        </a:rPr>
                        <a:t>km</a:t>
                      </a:r>
                      <a:r>
                        <a:rPr lang="zh-CN" altLang="en-US" sz="1400" kern="1200" dirty="0" smtClean="0">
                          <a:solidFill>
                            <a:schemeClr val="dk1"/>
                          </a:solidFill>
                          <a:latin typeface="+mn-lt"/>
                          <a:ea typeface="+mn-ea"/>
                          <a:cs typeface="+mn-cs"/>
                        </a:rPr>
                        <a:t>。</a:t>
                      </a:r>
                    </a:p>
                    <a:p>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2</a:t>
                      </a:r>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P</a:t>
                      </a:r>
                      <a:r>
                        <a:rPr lang="zh-CN" altLang="en-US" sz="1400" kern="1200" dirty="0" smtClean="0">
                          <a:solidFill>
                            <a:schemeClr val="dk1"/>
                          </a:solidFill>
                          <a:latin typeface="+mn-lt"/>
                          <a:ea typeface="+mn-ea"/>
                          <a:cs typeface="+mn-cs"/>
                        </a:rPr>
                        <a:t>为燃料电池系统额定功率，单位为</a:t>
                      </a:r>
                      <a:r>
                        <a:rPr lang="en-US" sz="1400" kern="1200" dirty="0" smtClean="0">
                          <a:solidFill>
                            <a:schemeClr val="dk1"/>
                          </a:solidFill>
                          <a:latin typeface="+mn-lt"/>
                          <a:ea typeface="+mn-ea"/>
                          <a:cs typeface="+mn-cs"/>
                        </a:rPr>
                        <a:t>kW</a:t>
                      </a:r>
                      <a:r>
                        <a:rPr lang="zh-CN" altLang="en-US" sz="1400" kern="1200" dirty="0" smtClean="0">
                          <a:solidFill>
                            <a:schemeClr val="dk1"/>
                          </a:solidFill>
                          <a:latin typeface="+mn-lt"/>
                          <a:ea typeface="+mn-ea"/>
                          <a:cs typeface="+mn-cs"/>
                        </a:rPr>
                        <a:t>。</a:t>
                      </a:r>
                    </a:p>
                    <a:p>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3</a:t>
                      </a:r>
                      <a:r>
                        <a:rPr lang="zh-CN" altLang="en-US" sz="1400" kern="1200" dirty="0" smtClean="0">
                          <a:solidFill>
                            <a:schemeClr val="dk1"/>
                          </a:solidFill>
                          <a:latin typeface="+mn-lt"/>
                          <a:ea typeface="+mn-ea"/>
                          <a:cs typeface="+mn-cs"/>
                        </a:rPr>
                        <a:t>）纯电动乘用车续驶里程低于</a:t>
                      </a:r>
                      <a:r>
                        <a:rPr lang="en-US" sz="1400" kern="1200" dirty="0" smtClean="0">
                          <a:solidFill>
                            <a:schemeClr val="dk1"/>
                          </a:solidFill>
                          <a:latin typeface="+mn-lt"/>
                          <a:ea typeface="+mn-ea"/>
                          <a:cs typeface="+mn-cs"/>
                        </a:rPr>
                        <a:t>150km</a:t>
                      </a:r>
                      <a:r>
                        <a:rPr lang="zh-CN" altLang="en-US" sz="1400" kern="1200" dirty="0" smtClean="0">
                          <a:solidFill>
                            <a:schemeClr val="dk1"/>
                          </a:solidFill>
                          <a:latin typeface="+mn-lt"/>
                          <a:ea typeface="+mn-ea"/>
                          <a:cs typeface="+mn-cs"/>
                        </a:rPr>
                        <a:t>的，标准车型积分统一为</a:t>
                      </a:r>
                      <a:r>
                        <a:rPr lang="en-US" sz="1400" kern="1200" dirty="0" smtClean="0">
                          <a:solidFill>
                            <a:schemeClr val="dk1"/>
                          </a:solidFill>
                          <a:latin typeface="+mn-lt"/>
                          <a:ea typeface="+mn-ea"/>
                          <a:cs typeface="+mn-cs"/>
                        </a:rPr>
                        <a:t>1</a:t>
                      </a:r>
                      <a:r>
                        <a:rPr lang="zh-CN" altLang="en-US" sz="1400" kern="1200" dirty="0" smtClean="0">
                          <a:solidFill>
                            <a:schemeClr val="dk1"/>
                          </a:solidFill>
                          <a:latin typeface="+mn-lt"/>
                          <a:ea typeface="+mn-ea"/>
                          <a:cs typeface="+mn-cs"/>
                        </a:rPr>
                        <a:t>分。</a:t>
                      </a:r>
                    </a:p>
                    <a:p>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4</a:t>
                      </a:r>
                      <a:r>
                        <a:rPr lang="zh-CN" altLang="en-US" sz="1400" kern="1200" dirty="0" smtClean="0">
                          <a:solidFill>
                            <a:schemeClr val="dk1"/>
                          </a:solidFill>
                          <a:latin typeface="+mn-lt"/>
                          <a:ea typeface="+mn-ea"/>
                          <a:cs typeface="+mn-cs"/>
                        </a:rPr>
                        <a:t>）纯电动乘用车标准车型积分上限为</a:t>
                      </a:r>
                      <a:r>
                        <a:rPr lang="en-US" sz="1400" kern="1200" dirty="0" smtClean="0">
                          <a:solidFill>
                            <a:schemeClr val="dk1"/>
                          </a:solidFill>
                          <a:latin typeface="+mn-lt"/>
                          <a:ea typeface="+mn-ea"/>
                          <a:cs typeface="+mn-cs"/>
                        </a:rPr>
                        <a:t>3.4</a:t>
                      </a:r>
                      <a:r>
                        <a:rPr lang="zh-CN" altLang="en-US" sz="1400" kern="1200" dirty="0" smtClean="0">
                          <a:solidFill>
                            <a:schemeClr val="dk1"/>
                          </a:solidFill>
                          <a:latin typeface="+mn-lt"/>
                          <a:ea typeface="+mn-ea"/>
                          <a:cs typeface="+mn-cs"/>
                        </a:rPr>
                        <a:t>分，燃料电池乘用车标准车型积分上限为</a:t>
                      </a:r>
                      <a:r>
                        <a:rPr lang="en-US" sz="1400" kern="1200" dirty="0" smtClean="0">
                          <a:solidFill>
                            <a:schemeClr val="dk1"/>
                          </a:solidFill>
                          <a:latin typeface="+mn-lt"/>
                          <a:ea typeface="+mn-ea"/>
                          <a:cs typeface="+mn-cs"/>
                        </a:rPr>
                        <a:t>6</a:t>
                      </a:r>
                      <a:r>
                        <a:rPr lang="zh-CN" altLang="en-US" sz="1400" kern="1200" dirty="0" smtClean="0">
                          <a:solidFill>
                            <a:schemeClr val="dk1"/>
                          </a:solidFill>
                          <a:latin typeface="+mn-lt"/>
                          <a:ea typeface="+mn-ea"/>
                          <a:cs typeface="+mn-cs"/>
                        </a:rPr>
                        <a:t>分。</a:t>
                      </a:r>
                    </a:p>
                    <a:p>
                      <a:r>
                        <a:rPr lang="zh-CN" altLang="en-US" sz="1400" kern="1200" dirty="0" smtClean="0">
                          <a:solidFill>
                            <a:schemeClr val="dk1"/>
                          </a:solidFill>
                          <a:latin typeface="+mn-lt"/>
                          <a:ea typeface="+mn-ea"/>
                          <a:cs typeface="+mn-cs"/>
                        </a:rPr>
                        <a:t>（</a:t>
                      </a:r>
                      <a:r>
                        <a:rPr lang="en-US" sz="1400" kern="1200" dirty="0" smtClean="0">
                          <a:solidFill>
                            <a:schemeClr val="dk1"/>
                          </a:solidFill>
                          <a:latin typeface="+mn-lt"/>
                          <a:ea typeface="+mn-ea"/>
                          <a:cs typeface="+mn-cs"/>
                        </a:rPr>
                        <a:t>5</a:t>
                      </a:r>
                      <a:r>
                        <a:rPr lang="zh-CN" altLang="en-US" sz="1400" kern="1200" dirty="0" smtClean="0">
                          <a:solidFill>
                            <a:schemeClr val="dk1"/>
                          </a:solidFill>
                          <a:latin typeface="+mn-lt"/>
                          <a:ea typeface="+mn-ea"/>
                          <a:cs typeface="+mn-cs"/>
                        </a:rPr>
                        <a:t>）车型积分计算结果按四舍五入原则保留两位小数</a:t>
                      </a:r>
                      <a:endParaRPr lang="zh-CN" altLang="en-US" sz="1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890162">
                <a:tc>
                  <a:txBody>
                    <a:bodyPr/>
                    <a:lstStyle/>
                    <a:p>
                      <a:pPr algn="ctr"/>
                      <a:r>
                        <a:rPr lang="zh-CN" altLang="en-US" sz="1600" kern="1200" dirty="0" smtClean="0">
                          <a:solidFill>
                            <a:schemeClr val="dk1"/>
                          </a:solidFill>
                          <a:latin typeface="+mn-lt"/>
                          <a:ea typeface="+mn-ea"/>
                          <a:cs typeface="+mn-cs"/>
                        </a:rPr>
                        <a:t>插电式混合动力乘用车</a:t>
                      </a:r>
                      <a:endParaRPr lang="zh-CN" altLang="en-US" sz="1600" dirty="0"/>
                    </a:p>
                  </a:txBody>
                  <a:tcPr anchor="ctr"/>
                </a:tc>
                <a:tc>
                  <a:txBody>
                    <a:bodyPr/>
                    <a:lstStyle/>
                    <a:p>
                      <a:pPr algn="ctr"/>
                      <a:r>
                        <a:rPr lang="en-US" altLang="zh-CN" sz="1600" dirty="0" smtClean="0"/>
                        <a:t>2</a:t>
                      </a:r>
                      <a:endParaRPr lang="zh-CN" altLang="en-US" sz="1600" dirty="0"/>
                    </a:p>
                  </a:txBody>
                  <a:tcPr anchor="ctr">
                    <a:lnR w="12700" cap="flat" cmpd="sng" algn="ctr">
                      <a:solidFill>
                        <a:schemeClr val="tx1"/>
                      </a:solidFill>
                      <a:prstDash val="solid"/>
                      <a:round/>
                      <a:headEnd type="none" w="med" len="med"/>
                      <a:tailEnd type="none" w="med" len="med"/>
                    </a:lnR>
                  </a:tcPr>
                </a:tc>
                <a:tc vMerge="1">
                  <a:txBody>
                    <a:bodyPr/>
                    <a:lstStyle/>
                    <a:p>
                      <a:endParaRPr lang="zh-CN" altLang="en-US"/>
                    </a:p>
                  </a:txBody>
                  <a:tcPr/>
                </a:tc>
                <a:tc>
                  <a:txBody>
                    <a:bodyPr/>
                    <a:lstStyle/>
                    <a:p>
                      <a:pPr algn="ctr"/>
                      <a:r>
                        <a:rPr lang="zh-CN" altLang="en-US" sz="1600" kern="1200" dirty="0" smtClean="0">
                          <a:solidFill>
                            <a:schemeClr val="dk1"/>
                          </a:solidFill>
                          <a:latin typeface="+mn-lt"/>
                          <a:ea typeface="+mn-ea"/>
                          <a:cs typeface="+mn-cs"/>
                        </a:rPr>
                        <a:t>插电式混合动力乘用车</a:t>
                      </a:r>
                      <a:endParaRPr lang="zh-CN" altLang="en-US" sz="1600" dirty="0"/>
                    </a:p>
                  </a:txBody>
                  <a:tcPr anchor="ctr">
                    <a:lnL w="12700" cap="flat" cmpd="sng" algn="ctr">
                      <a:solidFill>
                        <a:schemeClr val="tx1"/>
                      </a:solidFill>
                      <a:prstDash val="solid"/>
                      <a:round/>
                      <a:headEnd type="none" w="med" len="med"/>
                      <a:tailEnd type="none" w="med" len="med"/>
                    </a:lnL>
                  </a:tcPr>
                </a:tc>
                <a:tc>
                  <a:txBody>
                    <a:bodyPr/>
                    <a:lstStyle/>
                    <a:p>
                      <a:pPr algn="ctr"/>
                      <a:r>
                        <a:rPr lang="en-US" sz="1800" kern="1200" dirty="0" smtClean="0">
                          <a:solidFill>
                            <a:schemeClr val="dk1"/>
                          </a:solidFill>
                          <a:latin typeface="+mn-lt"/>
                          <a:ea typeface="+mn-ea"/>
                          <a:cs typeface="+mn-cs"/>
                        </a:rPr>
                        <a:t>1.6</a:t>
                      </a:r>
                      <a:endParaRPr lang="zh-CN" altLang="en-US" sz="1600" dirty="0"/>
                    </a:p>
                  </a:txBody>
                  <a:tcPr anchor="ctr">
                    <a:lnR w="12700" cap="flat" cmpd="sng" algn="ctr">
                      <a:solidFill>
                        <a:schemeClr val="tx1"/>
                      </a:solidFill>
                      <a:prstDash val="solid"/>
                      <a:round/>
                      <a:headEnd type="none" w="med" len="med"/>
                      <a:tailEnd type="none" w="med" len="med"/>
                    </a:lnR>
                  </a:tcPr>
                </a:tc>
                <a:tc vMerge="1">
                  <a:txBody>
                    <a:bodyPr/>
                    <a:lstStyle/>
                    <a:p>
                      <a:endParaRPr lang="zh-CN" altLang="en-US"/>
                    </a:p>
                  </a:txBody>
                  <a:tcPr/>
                </a:tc>
              </a:tr>
              <a:tr h="1268769">
                <a:tc>
                  <a:txBody>
                    <a:bodyPr/>
                    <a:lstStyle/>
                    <a:p>
                      <a:pPr algn="ctr"/>
                      <a:r>
                        <a:rPr lang="zh-CN" altLang="en-US" sz="1600" kern="1200" dirty="0" smtClean="0">
                          <a:solidFill>
                            <a:schemeClr val="dk1"/>
                          </a:solidFill>
                          <a:latin typeface="+mn-lt"/>
                          <a:ea typeface="+mn-ea"/>
                          <a:cs typeface="+mn-cs"/>
                        </a:rPr>
                        <a:t>燃料电池乘用车</a:t>
                      </a:r>
                      <a:endParaRPr lang="zh-CN" altLang="en-US" sz="1600" dirty="0"/>
                    </a:p>
                  </a:txBody>
                  <a:tcPr anchor="ctr"/>
                </a:tc>
                <a:tc>
                  <a:txBody>
                    <a:bodyPr/>
                    <a:lstStyle/>
                    <a:p>
                      <a:pPr algn="ctr">
                        <a:spcAft>
                          <a:spcPts val="0"/>
                        </a:spcAft>
                      </a:pPr>
                      <a:r>
                        <a:rPr lang="en-US" sz="1600" kern="0" dirty="0">
                          <a:latin typeface="+mn-ea"/>
                          <a:ea typeface="+mn-ea"/>
                          <a:cs typeface="Times New Roman"/>
                        </a:rPr>
                        <a:t>0.16×P</a:t>
                      </a:r>
                      <a:endParaRPr lang="zh-CN" sz="1600" kern="100" dirty="0">
                        <a:latin typeface="+mn-ea"/>
                        <a:ea typeface="+mn-ea"/>
                        <a:cs typeface="Times New Roman"/>
                      </a:endParaRPr>
                    </a:p>
                  </a:txBody>
                  <a:tcPr marL="68580" marR="68580" marT="0" marB="0" anchor="ctr">
                    <a:lnR w="12700" cap="flat" cmpd="sng" algn="ctr">
                      <a:solidFill>
                        <a:schemeClr val="tx1"/>
                      </a:solidFill>
                      <a:prstDash val="solid"/>
                      <a:round/>
                      <a:headEnd type="none" w="med" len="med"/>
                      <a:tailEnd type="none" w="med" len="med"/>
                    </a:lnR>
                  </a:tcPr>
                </a:tc>
                <a:tc vMerge="1">
                  <a:txBody>
                    <a:bodyPr/>
                    <a:lstStyle/>
                    <a:p>
                      <a:endParaRPr lang="zh-CN" altLang="en-US"/>
                    </a:p>
                  </a:txBody>
                  <a:tcPr/>
                </a:tc>
                <a:tc>
                  <a:txBody>
                    <a:bodyPr/>
                    <a:lstStyle/>
                    <a:p>
                      <a:pPr algn="ctr"/>
                      <a:r>
                        <a:rPr lang="zh-CN" altLang="en-US" sz="1600" kern="1200" dirty="0" smtClean="0">
                          <a:solidFill>
                            <a:schemeClr val="dk1"/>
                          </a:solidFill>
                          <a:latin typeface="+mn-lt"/>
                          <a:ea typeface="+mn-ea"/>
                          <a:cs typeface="+mn-cs"/>
                        </a:rPr>
                        <a:t>燃料电池乘用车</a:t>
                      </a:r>
                      <a:endParaRPr lang="zh-CN" altLang="en-US" sz="1600" dirty="0"/>
                    </a:p>
                  </a:txBody>
                  <a:tcPr anchor="ctr">
                    <a:lnL w="12700" cap="flat" cmpd="sng" algn="ctr">
                      <a:solidFill>
                        <a:schemeClr val="tx1"/>
                      </a:solidFill>
                      <a:prstDash val="solid"/>
                      <a:round/>
                      <a:headEnd type="none" w="med" len="med"/>
                      <a:tailEnd type="none" w="med" len="med"/>
                    </a:lnL>
                  </a:tcPr>
                </a:tc>
                <a:tc>
                  <a:txBody>
                    <a:bodyPr/>
                    <a:lstStyle/>
                    <a:p>
                      <a:pPr algn="ctr"/>
                      <a:r>
                        <a:rPr lang="en-US" sz="1800" kern="1200" dirty="0" smtClean="0">
                          <a:solidFill>
                            <a:schemeClr val="dk1"/>
                          </a:solidFill>
                          <a:latin typeface="+mn-lt"/>
                          <a:ea typeface="+mn-ea"/>
                          <a:cs typeface="+mn-cs"/>
                        </a:rPr>
                        <a:t>0.08</a:t>
                      </a:r>
                      <a:r>
                        <a:rPr lang="en-US" altLang="zh-CN" sz="1800" kern="1200" dirty="0" smtClean="0">
                          <a:solidFill>
                            <a:schemeClr val="dk1"/>
                          </a:solidFill>
                          <a:latin typeface="+mn-lt"/>
                          <a:ea typeface="+mn-ea"/>
                          <a:cs typeface="+mn-cs"/>
                        </a:rPr>
                        <a:t>×</a:t>
                      </a:r>
                      <a:r>
                        <a:rPr lang="en-US" sz="1800" kern="1200" dirty="0" smtClean="0">
                          <a:solidFill>
                            <a:schemeClr val="dk1"/>
                          </a:solidFill>
                          <a:latin typeface="+mn-lt"/>
                          <a:ea typeface="+mn-ea"/>
                          <a:cs typeface="+mn-cs"/>
                        </a:rPr>
                        <a:t>P</a:t>
                      </a:r>
                      <a:endParaRPr lang="zh-CN" altLang="en-US" sz="1600" dirty="0"/>
                    </a:p>
                  </a:txBody>
                  <a:tcPr anchor="ctr">
                    <a:lnR w="12700" cap="flat" cmpd="sng" algn="ctr">
                      <a:solidFill>
                        <a:schemeClr val="tx1"/>
                      </a:solidFill>
                      <a:prstDash val="solid"/>
                      <a:round/>
                      <a:headEnd type="none" w="med" len="med"/>
                      <a:tailEnd type="none" w="med" len="med"/>
                    </a:lnR>
                  </a:tcPr>
                </a:tc>
                <a:tc vMerge="1">
                  <a:txBody>
                    <a:bodyPr/>
                    <a:lstStyle/>
                    <a:p>
                      <a:endParaRPr lang="zh-CN" altLang="en-US"/>
                    </a:p>
                  </a:txBody>
                  <a:tcPr/>
                </a:tc>
              </a:tr>
            </a:tbl>
          </a:graphicData>
        </a:graphic>
      </p:graphicFrame>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143095" y="436563"/>
            <a:ext cx="7500990" cy="584775"/>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修订案（征求意见稿）的主要修改内容</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357145" y="1620838"/>
            <a:ext cx="1207302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第二、更新了</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2021-2023</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年新能源汽车积分比例要求并修改了新能源汽车车型积分计算方法（</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按照现行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与修正案意见稿</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新能源乘用车车型积分计算方法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对比，</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以及修正案意见</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稿积分计算方法</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说明，新能源</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乘用车车型积分计算方法主要有以下三方面的变化：</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第一、纯电动乘用车标准车型积分的计算公式由“</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0.012×R+0.8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”变为“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0.006×R+0.4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”，系数减半，即单车积分减半。纯电动乘用车续航里程低于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150km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的，标准车型积分统一为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分。纯电动乘用车标准车型积分上限由</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分减为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分。按整备质量（</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kg</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）不同，纯电动乘用车工况条件下百公里耗电量（</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Y</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err="1" smtClean="0">
                <a:latin typeface="微软雅黑" panose="020B0503020204020204" pitchFamily="34" charset="-122"/>
                <a:ea typeface="微软雅黑" panose="020B0503020204020204" pitchFamily="34" charset="-122"/>
                <a:sym typeface="Wingdings 2" panose="05020102010507070707" pitchFamily="18" charset="2"/>
              </a:rPr>
              <a:t>kW·h</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/100km</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）满足电耗目标值的，车型积分为标准车型积分乘以电耗调整系数（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系数），其中</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系数为车型电耗目标值除以电耗实际值（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系数上限为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倍）；其余车型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EC</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倍计算。</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第二、插电式混合动力乘用车标准车型积分由原来的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分降低为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hangingPunct="0">
              <a:lnSpc>
                <a:spcPct val="140000"/>
              </a:lnSpc>
              <a:spcBef>
                <a:spcPts val="0"/>
              </a:spcBef>
              <a:buClr>
                <a:schemeClr val="accent1"/>
              </a:buClr>
            </a:pP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第三、燃料电池乘用车标准车型积分计算公式由“</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0.16×P</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”变为“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0.08×P</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”，系数减半，即单车积分减半。</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但标准</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车型积分上限由</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分提高至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分。</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KSO_WM_DOC_GUID" val="{f8d965a5-c0fb-4f6a-bf10-133772d73467}"/>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TotalTime>
  <Words>3282</Words>
  <Application>WPS 演示</Application>
  <PresentationFormat>自定义</PresentationFormat>
  <Paragraphs>106</Paragraphs>
  <Slides>13</Slides>
  <Notes>13</Notes>
  <HiddenSlides>0</HiddenSlides>
  <MMClips>0</MMClips>
  <ScaleCrop>false</ScaleCrop>
  <HeadingPairs>
    <vt:vector size="4" baseType="variant">
      <vt:variant>
        <vt:lpstr>主题</vt:lpstr>
      </vt:variant>
      <vt:variant>
        <vt:i4>3</vt:i4>
      </vt:variant>
      <vt:variant>
        <vt:lpstr>幻灯片标题</vt:lpstr>
      </vt:variant>
      <vt:variant>
        <vt:i4>13</vt:i4>
      </vt:variant>
    </vt:vector>
  </HeadingPairs>
  <TitlesOfParts>
    <vt:vector size="16" baseType="lpstr">
      <vt:lpstr>第一PPT，www.1ppt.com</vt:lpstr>
      <vt:lpstr>Office 主题</vt:lpstr>
      <vt:lpstr>1_第一PPT，www.1ppt.com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ruilin</cp:lastModifiedBy>
  <cp:revision>197</cp:revision>
  <dcterms:created xsi:type="dcterms:W3CDTF">2016-09-19T10:32:47Z</dcterms:created>
  <dcterms:modified xsi:type="dcterms:W3CDTF">2019-08-16T08:27:28Z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