
<file path=[Content_Types].xml><?xml version="1.0" encoding="utf-8"?>
<Types xmlns="http://schemas.openxmlformats.org/package/2006/content-types"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drawings/drawing2.xml" ContentType="application/vnd.openxmlformats-officedocument.drawingml.chartshapes+xml"/>
  <Override PartName="/ppt/charts/chart3.xml" ContentType="application/vnd.openxmlformats-officedocument.drawingml.chart+xml"/>
  <Override PartName="/ppt/theme/themeOverride2.xml" ContentType="application/vnd.openxmlformats-officedocument.themeOverride+xml"/>
  <Override PartName="/ppt/charts/chart4.xml" ContentType="application/vnd.openxmlformats-officedocument.drawingml.chart+xml"/>
  <Override PartName="/ppt/theme/themeOverride3.xml" ContentType="application/vnd.openxmlformats-officedocument.themeOverride+xml"/>
  <Override PartName="/ppt/charts/chart5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6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7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8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9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drawings/drawing3.xml" ContentType="application/vnd.openxmlformats-officedocument.drawingml.chartshapes+xml"/>
  <Override PartName="/ppt/charts/chart10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11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drawings/drawing4.xml" ContentType="application/vnd.openxmlformats-officedocument.drawingml.chartshapes+xml"/>
  <Override PartName="/ppt/charts/chart12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13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drawings/drawing5.xml" ContentType="application/vnd.openxmlformats-officedocument.drawingml.chartshapes+xml"/>
  <Override PartName="/ppt/charts/chart14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5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drawings/drawing6.xml" ContentType="application/vnd.openxmlformats-officedocument.drawingml.chartshapes+xml"/>
  <Override PartName="/ppt/charts/chart16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drawings/drawing7.xml" ContentType="application/vnd.openxmlformats-officedocument.drawingml.chartshapes+xml"/>
  <Override PartName="/ppt/charts/chart17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8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9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harts/chart20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charts/chart21.xml" ContentType="application/vnd.openxmlformats-officedocument.drawingml.chart+xml"/>
  <Override PartName="/ppt/charts/chart22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charts/chart23.xml" ContentType="application/vnd.openxmlformats-officedocument.drawingml.chart+xml"/>
  <Override PartName="/ppt/charts/chart24.xml" ContentType="application/vnd.openxmlformats-officedocument.drawingml.chart+xml"/>
  <Override PartName="/ppt/charts/chart25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charts/chart26.xml" ContentType="application/vnd.openxmlformats-officedocument.drawingml.chart+xml"/>
  <Override PartName="/ppt/charts/style19.xml" ContentType="application/vnd.ms-office.chartstyle+xml"/>
  <Override PartName="/ppt/charts/colors19.xml" ContentType="application/vnd.ms-office.chartcolorstyle+xml"/>
  <Override PartName="/ppt/charts/chart27.xml" ContentType="application/vnd.openxmlformats-officedocument.drawingml.chart+xml"/>
  <Override PartName="/ppt/charts/style20.xml" ContentType="application/vnd.ms-office.chartstyle+xml"/>
  <Override PartName="/ppt/charts/colors20.xml" ContentType="application/vnd.ms-office.chartcolorstyle+xml"/>
  <Override PartName="/ppt/charts/chart28.xml" ContentType="application/vnd.openxmlformats-officedocument.drawingml.chart+xml"/>
  <Override PartName="/ppt/charts/chart29.xml" ContentType="application/vnd.openxmlformats-officedocument.drawingml.chart+xml"/>
  <Override PartName="/ppt/charts/chart30.xml" ContentType="application/vnd.openxmlformats-officedocument.drawingml.chart+xml"/>
  <Override PartName="/ppt/charts/style21.xml" ContentType="application/vnd.ms-office.chartstyle+xml"/>
  <Override PartName="/ppt/charts/colors21.xml" ContentType="application/vnd.ms-office.chartcolorstyle+xml"/>
  <Override PartName="/ppt/charts/chart31.xml" ContentType="application/vnd.openxmlformats-officedocument.drawingml.chart+xml"/>
  <Override PartName="/ppt/charts/style22.xml" ContentType="application/vnd.ms-office.chartstyle+xml"/>
  <Override PartName="/ppt/charts/colors22.xml" ContentType="application/vnd.ms-office.chartcolorstyle+xml"/>
  <Override PartName="/ppt/charts/chart32.xml" ContentType="application/vnd.openxmlformats-officedocument.drawingml.chart+xml"/>
  <Override PartName="/ppt/charts/style23.xml" ContentType="application/vnd.ms-office.chartstyle+xml"/>
  <Override PartName="/ppt/charts/colors23.xml" ContentType="application/vnd.ms-office.chartcolorstyle+xml"/>
  <Override PartName="/ppt/charts/chart33.xml" ContentType="application/vnd.openxmlformats-officedocument.drawingml.chart+xml"/>
  <Override PartName="/ppt/charts/style24.xml" ContentType="application/vnd.ms-office.chartstyle+xml"/>
  <Override PartName="/ppt/charts/colors2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7" r:id="rId2"/>
  </p:sldMasterIdLst>
  <p:notesMasterIdLst>
    <p:notesMasterId r:id="rId37"/>
  </p:notesMasterIdLst>
  <p:sldIdLst>
    <p:sldId id="256" r:id="rId3"/>
    <p:sldId id="417" r:id="rId4"/>
    <p:sldId id="490" r:id="rId5"/>
    <p:sldId id="492" r:id="rId6"/>
    <p:sldId id="493" r:id="rId7"/>
    <p:sldId id="491" r:id="rId8"/>
    <p:sldId id="499" r:id="rId9"/>
    <p:sldId id="500" r:id="rId10"/>
    <p:sldId id="418" r:id="rId11"/>
    <p:sldId id="494" r:id="rId12"/>
    <p:sldId id="496" r:id="rId13"/>
    <p:sldId id="458" r:id="rId14"/>
    <p:sldId id="484" r:id="rId15"/>
    <p:sldId id="469" r:id="rId16"/>
    <p:sldId id="478" r:id="rId17"/>
    <p:sldId id="462" r:id="rId18"/>
    <p:sldId id="497" r:id="rId19"/>
    <p:sldId id="419" r:id="rId20"/>
    <p:sldId id="463" r:id="rId21"/>
    <p:sldId id="498" r:id="rId22"/>
    <p:sldId id="465" r:id="rId23"/>
    <p:sldId id="483" r:id="rId24"/>
    <p:sldId id="467" r:id="rId25"/>
    <p:sldId id="420" r:id="rId26"/>
    <p:sldId id="360" r:id="rId27"/>
    <p:sldId id="361" r:id="rId28"/>
    <p:sldId id="362" r:id="rId29"/>
    <p:sldId id="363" r:id="rId30"/>
    <p:sldId id="421" r:id="rId31"/>
    <p:sldId id="501" r:id="rId32"/>
    <p:sldId id="502" r:id="rId33"/>
    <p:sldId id="503" r:id="rId34"/>
    <p:sldId id="504" r:id="rId35"/>
    <p:sldId id="264" r:id="rId3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02" userDrawn="1">
          <p15:clr>
            <a:srgbClr val="A4A3A4"/>
          </p15:clr>
        </p15:guide>
        <p15:guide id="2" pos="3402" userDrawn="1">
          <p15:clr>
            <a:srgbClr val="A4A3A4"/>
          </p15:clr>
        </p15:guide>
        <p15:guide id="3" pos="1315" userDrawn="1">
          <p15:clr>
            <a:srgbClr val="A4A3A4"/>
          </p15:clr>
        </p15:guide>
        <p15:guide id="4" pos="4218" userDrawn="1">
          <p15:clr>
            <a:srgbClr val="A4A3A4"/>
          </p15:clr>
        </p15:guide>
        <p15:guide id="5" orient="horz" pos="3226" userDrawn="1">
          <p15:clr>
            <a:srgbClr val="A4A3A4"/>
          </p15:clr>
        </p15:guide>
        <p15:guide id="6" orient="horz" pos="1774" userDrawn="1">
          <p15:clr>
            <a:srgbClr val="A4A3A4"/>
          </p15:clr>
        </p15:guide>
        <p15:guide id="7" orient="horz" pos="411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rosoft" initials="M" lastIdx="2" clrIdx="0">
    <p:extLst>
      <p:ext uri="{19B8F6BF-5375-455C-9EA6-DF929625EA0E}">
        <p15:presenceInfo xmlns:p15="http://schemas.microsoft.com/office/powerpoint/2012/main" userId="Microsoft" providerId="None"/>
      </p:ext>
    </p:extLst>
  </p:cmAuthor>
  <p:cmAuthor id="2" name="sumojie" initials="s" lastIdx="4" clrIdx="1">
    <p:extLst>
      <p:ext uri="{19B8F6BF-5375-455C-9EA6-DF929625EA0E}">
        <p15:presenceInfo xmlns:p15="http://schemas.microsoft.com/office/powerpoint/2012/main" userId="sumojie" providerId="None"/>
      </p:ext>
    </p:extLst>
  </p:cmAuthor>
  <p:cmAuthor id="3" name="admin" initials="a" lastIdx="1" clrIdx="2">
    <p:extLst>
      <p:ext uri="{19B8F6BF-5375-455C-9EA6-DF929625EA0E}">
        <p15:presenceInfo xmlns:p15="http://schemas.microsoft.com/office/powerpoint/2012/main" userId="admi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D9D9"/>
    <a:srgbClr val="BDD7EE"/>
    <a:srgbClr val="ED7D31"/>
    <a:srgbClr val="ED9131"/>
    <a:srgbClr val="5B9BD5"/>
    <a:srgbClr val="FFC000"/>
    <a:srgbClr val="70AD47"/>
    <a:srgbClr val="44546A"/>
    <a:srgbClr val="9BBB59"/>
    <a:srgbClr val="4E26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主题样式 1 - 个性色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7853C-536D-4A76-A0AE-DD22124D55A5}" styleName="主题样式 1 - 个性色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06799F8-075E-4A3A-A7F6-7FBC6576F1A4}" styleName="主题样式 2 - 个性色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191" autoAdjust="0"/>
    <p:restoredTop sz="94270" autoAdjust="0"/>
  </p:normalViewPr>
  <p:slideViewPr>
    <p:cSldViewPr snapToGrid="0" showGuides="1">
      <p:cViewPr varScale="1">
        <p:scale>
          <a:sx n="66" d="100"/>
          <a:sy n="66" d="100"/>
        </p:scale>
        <p:origin x="1332" y="52"/>
      </p:cViewPr>
      <p:guideLst>
        <p:guide orient="horz" pos="3702"/>
        <p:guide pos="3402"/>
        <p:guide pos="1315"/>
        <p:guide pos="4218"/>
        <p:guide orient="horz" pos="3226"/>
        <p:guide orient="horz" pos="1774"/>
        <p:guide orient="horz" pos="411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59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chartUserShapes" Target="../drawings/drawing4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Relationship Id="rId2" Type="http://schemas.microsoft.com/office/2011/relationships/chartColorStyle" Target="colors9.xml"/><Relationship Id="rId1" Type="http://schemas.microsoft.com/office/2011/relationships/chartStyle" Target="style9.xml"/><Relationship Id="rId4" Type="http://schemas.openxmlformats.org/officeDocument/2006/relationships/chartUserShapes" Target="../drawings/drawing5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Relationship Id="rId2" Type="http://schemas.microsoft.com/office/2011/relationships/chartColorStyle" Target="colors11.xml"/><Relationship Id="rId1" Type="http://schemas.microsoft.com/office/2011/relationships/chartStyle" Target="style11.xml"/><Relationship Id="rId4" Type="http://schemas.openxmlformats.org/officeDocument/2006/relationships/chartUserShapes" Target="../drawings/drawing6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Relationship Id="rId2" Type="http://schemas.microsoft.com/office/2011/relationships/chartColorStyle" Target="colors12.xml"/><Relationship Id="rId1" Type="http://schemas.microsoft.com/office/2011/relationships/chartStyle" Target="style12.xml"/><Relationship Id="rId4" Type="http://schemas.openxmlformats.org/officeDocument/2006/relationships/chartUserShapes" Target="../drawings/drawing7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/Relationships>
</file>

<file path=ppt/charts/_rels/chart20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2019&#24180;&#24066;&#22330;&#20998;&#26512;\2019&#24180;8&#26376;%20&#24066;&#22330;&#20998;&#26512;.xlsx" TargetMode="External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oleObject" Target="file:///D:\2019&#24180;&#39033;&#30446;\2019&#24180;8&#26376;\7&#26376;&#26032;&#33021;&#28304;&#20108;&#25163;&#36710;&#25968;&#25454;\2019&#20108;&#25163;&#36710;&#21457;&#23637;&#25253;&#21578;&#20013;&#30340;&#22270;&#34920;&#65288;6&#26376;&#65289;.xlsx" TargetMode="External"/></Relationships>
</file>

<file path=ppt/charts/_rels/chart2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oleObject" Target="file:///D:\2019&#24180;3&#26376;\2&#26376;&#26032;&#33021;&#28304;&#20108;&#25163;&#36710;&#25253;&#34920;\&#20108;&#25163;&#36710;&#21457;&#23637;&#25253;&#21578;&#20013;&#30340;&#22270;&#34920;.xlsx" TargetMode="External"/></Relationships>
</file>

<file path=ppt/charts/_rels/chart24.xml.rels><?xml version="1.0" encoding="UTF-8" standalone="yes"?>
<Relationships xmlns="http://schemas.openxmlformats.org/package/2006/relationships"><Relationship Id="rId1" Type="http://schemas.openxmlformats.org/officeDocument/2006/relationships/oleObject" Target="file:///D:\2019&#24180;&#39033;&#30446;\2019&#24180;8&#26376;\7&#26376;&#26032;&#33021;&#28304;&#20108;&#25163;&#36710;&#25968;&#25454;\2019&#20108;&#25163;&#36710;&#21457;&#23637;&#25253;&#21578;&#20013;&#30340;&#22270;&#34920;&#65288;6&#26376;&#65289;.xlsx" TargetMode="External"/></Relationships>
</file>

<file path=ppt/charts/_rels/chart2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2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Relationship Id="rId2" Type="http://schemas.microsoft.com/office/2011/relationships/chartColorStyle" Target="colors19.xml"/><Relationship Id="rId1" Type="http://schemas.microsoft.com/office/2011/relationships/chartStyle" Target="style19.xml"/></Relationships>
</file>

<file path=ppt/charts/_rels/chart2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Relationship Id="rId2" Type="http://schemas.microsoft.com/office/2011/relationships/chartColorStyle" Target="colors20.xml"/><Relationship Id="rId1" Type="http://schemas.microsoft.com/office/2011/relationships/chartStyle" Target="style20.xml"/></Relationships>
</file>

<file path=ppt/charts/_rels/chart28.xml.rels><?xml version="1.0" encoding="UTF-8" standalone="yes"?>
<Relationships xmlns="http://schemas.openxmlformats.org/package/2006/relationships"><Relationship Id="rId1" Type="http://schemas.openxmlformats.org/officeDocument/2006/relationships/oleObject" Target="file:///D:\2019&#24180;6&#26376;\5&#26376;&#26032;&#33021;&#28304;&#20108;&#25163;&#36710;&#25968;&#25454;\2019&#20108;&#25163;&#36710;&#21457;&#23637;&#25253;&#21578;&#20013;&#30340;&#22270;&#34920;&#65288;4&#26376;&#65289;.xlsx" TargetMode="External"/></Relationships>
</file>

<file path=ppt/charts/_rels/chart29.xml.rels><?xml version="1.0" encoding="UTF-8" standalone="yes"?>
<Relationships xmlns="http://schemas.openxmlformats.org/package/2006/relationships"><Relationship Id="rId1" Type="http://schemas.openxmlformats.org/officeDocument/2006/relationships/oleObject" Target="file:///D:\2019&#24180;&#39033;&#30446;\2019&#24180;8&#26376;\7&#26376;&#26032;&#33021;&#28304;&#20108;&#25163;&#36710;&#25968;&#25454;\2019&#20108;&#25163;&#36710;&#21457;&#23637;&#25253;&#21578;&#20013;&#30340;&#22270;&#34920;&#65288;6&#26376;&#65289;.xlsx" TargetMode="Externa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Relationship Id="rId1" Type="http://schemas.openxmlformats.org/officeDocument/2006/relationships/themeOverride" Target="../theme/themeOverride2.xml"/></Relationships>
</file>

<file path=ppt/charts/_rels/chart30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Relationship Id="rId2" Type="http://schemas.microsoft.com/office/2011/relationships/chartColorStyle" Target="colors21.xml"/><Relationship Id="rId1" Type="http://schemas.microsoft.com/office/2011/relationships/chartStyle" Target="style21.xml"/></Relationships>
</file>

<file path=ppt/charts/_rels/chart31.xml.rels><?xml version="1.0" encoding="UTF-8" standalone="yes"?>
<Relationships xmlns="http://schemas.openxmlformats.org/package/2006/relationships"><Relationship Id="rId3" Type="http://schemas.openxmlformats.org/officeDocument/2006/relationships/oleObject" Target="file:///\\Users\liyuanjia\Desktop\&#12304;1&#12305;&#34892;&#35748;&#35777;&#36816;&#33829;&#25968;&#25454;\8&#26376;\8&#26376;&#27719;&#25253;&#25968;&#25454;.xlsx" TargetMode="External"/><Relationship Id="rId2" Type="http://schemas.microsoft.com/office/2011/relationships/chartColorStyle" Target="colors22.xml"/><Relationship Id="rId1" Type="http://schemas.microsoft.com/office/2011/relationships/chartStyle" Target="style22.xml"/></Relationships>
</file>

<file path=ppt/charts/_rels/chart32.xml.rels><?xml version="1.0" encoding="UTF-8" standalone="yes"?>
<Relationships xmlns="http://schemas.openxmlformats.org/package/2006/relationships"><Relationship Id="rId3" Type="http://schemas.openxmlformats.org/officeDocument/2006/relationships/oleObject" Target="file:///\\Users\liyuanjia\Desktop\&#12304;1&#12305;&#34892;&#35748;&#35777;&#36816;&#33829;&#25968;&#25454;\8&#26376;\8&#26376;&#27719;&#25253;&#25968;&#25454;.xlsx" TargetMode="External"/><Relationship Id="rId2" Type="http://schemas.microsoft.com/office/2011/relationships/chartColorStyle" Target="colors23.xml"/><Relationship Id="rId1" Type="http://schemas.microsoft.com/office/2011/relationships/chartStyle" Target="style23.xml"/></Relationships>
</file>

<file path=ppt/charts/_rels/chart33.xml.rels><?xml version="1.0" encoding="UTF-8" standalone="yes"?>
<Relationships xmlns="http://schemas.openxmlformats.org/package/2006/relationships"><Relationship Id="rId3" Type="http://schemas.openxmlformats.org/officeDocument/2006/relationships/oleObject" Target="file:///\\Users\liyuanjia\Desktop\&#12304;1&#12305;&#34892;&#35748;&#35777;&#36816;&#33829;&#25968;&#25454;\8&#26376;\8&#26376;&#27719;&#25253;&#25968;&#25454;.xlsx" TargetMode="External"/><Relationship Id="rId2" Type="http://schemas.microsoft.com/office/2011/relationships/chartColorStyle" Target="colors24.xml"/><Relationship Id="rId1" Type="http://schemas.microsoft.com/office/2011/relationships/chartStyle" Target="style24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Relationship Id="rId1" Type="http://schemas.openxmlformats.org/officeDocument/2006/relationships/themeOverride" Target="../theme/themeOverride3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chartUserShapes" Target="../drawings/drawing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lang="zh-CN" sz="14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400" b="1" i="0" baseline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zh-CN" sz="1400" b="1" i="0" baseline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b="1" i="0" baseline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zh-CN" sz="1400" b="1" i="0" baseline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月二手车交易量环比变化图（单位：万辆）</a:t>
            </a:r>
            <a:endParaRPr lang="zh-CN" altLang="zh-CN" sz="14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12849296399300322"/>
          <c:y val="0.15574928910313046"/>
          <c:w val="0.74605664109042913"/>
          <c:h val="0.69221687047613356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-2.497783871687769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1200" b="0" i="0" u="none" strike="noStrike" kern="1200" baseline="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5BA6-4C66-8527-4F0A6ED9425C}"/>
                </c:ext>
              </c:extLst>
            </c:dLbl>
            <c:dLbl>
              <c:idx val="1"/>
              <c:layout>
                <c:manualLayout>
                  <c:x val="0"/>
                  <c:y val="-1.9883613405184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1200" b="0" i="0" u="none" strike="noStrike" kern="1200" baseline="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BA6-4C66-8527-4F0A6ED9425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400" b="0" i="0" u="none" strike="noStrike" kern="1200" baseline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PPT模板1!$B$2:$C$2</c:f>
              <c:numCache>
                <c:formatCode>yyyy"年"m"月"</c:formatCode>
                <c:ptCount val="2"/>
                <c:pt idx="0">
                  <c:v>43678</c:v>
                </c:pt>
                <c:pt idx="1">
                  <c:v>43647</c:v>
                </c:pt>
              </c:numCache>
            </c:numRef>
          </c:cat>
          <c:val>
            <c:numRef>
              <c:f>PPT模板1!$B$3:$C$3</c:f>
              <c:numCache>
                <c:formatCode>0.00</c:formatCode>
                <c:ptCount val="2"/>
                <c:pt idx="0">
                  <c:v>119.86</c:v>
                </c:pt>
                <c:pt idx="1">
                  <c:v>121.3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BA6-4C66-8527-4F0A6ED9425C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00"/>
        <c:overlap val="-25"/>
        <c:axId val="996789328"/>
        <c:axId val="996789720"/>
      </c:barChart>
      <c:catAx>
        <c:axId val="996789328"/>
        <c:scaling>
          <c:orientation val="minMax"/>
        </c:scaling>
        <c:delete val="0"/>
        <c:axPos val="b"/>
        <c:numFmt formatCode="yyyy&quot;年&quot;m&quot;月&quot;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996789720"/>
        <c:crosses val="autoZero"/>
        <c:auto val="0"/>
        <c:lblAlgn val="ctr"/>
        <c:lblOffset val="100"/>
        <c:noMultiLvlLbl val="0"/>
      </c:catAx>
      <c:valAx>
        <c:axId val="996789720"/>
        <c:scaling>
          <c:orientation val="minMax"/>
          <c:max val="130"/>
          <c:min val="50"/>
        </c:scaling>
        <c:delete val="1"/>
        <c:axPos val="l"/>
        <c:numFmt formatCode="0.00" sourceLinked="1"/>
        <c:majorTickMark val="out"/>
        <c:minorTickMark val="none"/>
        <c:tickLblPos val="nextTo"/>
        <c:crossAx val="996789328"/>
        <c:crosses val="autoZero"/>
        <c:crossBetween val="between"/>
        <c:majorUnit val="1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  <c:userShapes r:id="rId2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历年二手车车龄分布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PPT模板1!$B$342</c:f>
              <c:strCache>
                <c:ptCount val="1"/>
                <c:pt idx="0">
                  <c:v>10年以上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PPT模板1!$A$343:$A$352</c:f>
              <c:strCache>
                <c:ptCount val="10"/>
                <c:pt idx="0">
                  <c:v>2010年</c:v>
                </c:pt>
                <c:pt idx="1">
                  <c:v>2011年</c:v>
                </c:pt>
                <c:pt idx="2">
                  <c:v>2012年</c:v>
                </c:pt>
                <c:pt idx="3">
                  <c:v>2013年</c:v>
                </c:pt>
                <c:pt idx="4">
                  <c:v>2014年</c:v>
                </c:pt>
                <c:pt idx="5">
                  <c:v>2015年</c:v>
                </c:pt>
                <c:pt idx="6">
                  <c:v>2016年</c:v>
                </c:pt>
                <c:pt idx="7">
                  <c:v>2017年</c:v>
                </c:pt>
                <c:pt idx="8">
                  <c:v>2018年</c:v>
                </c:pt>
                <c:pt idx="9">
                  <c:v>2019年
1-8月</c:v>
                </c:pt>
              </c:strCache>
            </c:strRef>
          </c:cat>
          <c:val>
            <c:numRef>
              <c:f>PPT模板1!$B$343:$B$352</c:f>
              <c:numCache>
                <c:formatCode>0.00%</c:formatCode>
                <c:ptCount val="10"/>
                <c:pt idx="0">
                  <c:v>6.8199999999999997E-2</c:v>
                </c:pt>
                <c:pt idx="1">
                  <c:v>6.1699999999999998E-2</c:v>
                </c:pt>
                <c:pt idx="2">
                  <c:v>6.8599999999999994E-2</c:v>
                </c:pt>
                <c:pt idx="3">
                  <c:v>6.4000000000000001E-2</c:v>
                </c:pt>
                <c:pt idx="4">
                  <c:v>7.0999999999999994E-2</c:v>
                </c:pt>
                <c:pt idx="5">
                  <c:v>7.8200000000000006E-2</c:v>
                </c:pt>
                <c:pt idx="6">
                  <c:v>8.0100000000000005E-2</c:v>
                </c:pt>
                <c:pt idx="7">
                  <c:v>9.7202369192434399E-2</c:v>
                </c:pt>
                <c:pt idx="8">
                  <c:v>0.108740406263708</c:v>
                </c:pt>
                <c:pt idx="9">
                  <c:v>0.11233314077667443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488-49F7-9DDB-D42A09F46D51}"/>
            </c:ext>
          </c:extLst>
        </c:ser>
        <c:ser>
          <c:idx val="1"/>
          <c:order val="1"/>
          <c:tx>
            <c:strRef>
              <c:f>PPT模板1!$C$342</c:f>
              <c:strCache>
                <c:ptCount val="1"/>
                <c:pt idx="0">
                  <c:v>7-10年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PPT模板1!$A$343:$A$352</c:f>
              <c:strCache>
                <c:ptCount val="10"/>
                <c:pt idx="0">
                  <c:v>2010年</c:v>
                </c:pt>
                <c:pt idx="1">
                  <c:v>2011年</c:v>
                </c:pt>
                <c:pt idx="2">
                  <c:v>2012年</c:v>
                </c:pt>
                <c:pt idx="3">
                  <c:v>2013年</c:v>
                </c:pt>
                <c:pt idx="4">
                  <c:v>2014年</c:v>
                </c:pt>
                <c:pt idx="5">
                  <c:v>2015年</c:v>
                </c:pt>
                <c:pt idx="6">
                  <c:v>2016年</c:v>
                </c:pt>
                <c:pt idx="7">
                  <c:v>2017年</c:v>
                </c:pt>
                <c:pt idx="8">
                  <c:v>2018年</c:v>
                </c:pt>
                <c:pt idx="9">
                  <c:v>2019年
1-8月</c:v>
                </c:pt>
              </c:strCache>
            </c:strRef>
          </c:cat>
          <c:val>
            <c:numRef>
              <c:f>PPT模板1!$C$343:$C$352</c:f>
              <c:numCache>
                <c:formatCode>General</c:formatCode>
                <c:ptCount val="10"/>
                <c:pt idx="6" formatCode="0.00%">
                  <c:v>0.20979999999999999</c:v>
                </c:pt>
                <c:pt idx="7" formatCode="0.00%">
                  <c:v>0.21996830862400599</c:v>
                </c:pt>
                <c:pt idx="8" formatCode="0.00%">
                  <c:v>0.22591669500935099</c:v>
                </c:pt>
                <c:pt idx="9" formatCode="0.00%">
                  <c:v>0.21661642832163741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488-49F7-9DDB-D42A09F46D51}"/>
            </c:ext>
          </c:extLst>
        </c:ser>
        <c:ser>
          <c:idx val="2"/>
          <c:order val="2"/>
          <c:tx>
            <c:strRef>
              <c:f>PPT模板1!$D$342</c:f>
              <c:strCache>
                <c:ptCount val="1"/>
                <c:pt idx="0">
                  <c:v>3-10年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atMod val="103000"/>
                    <a:lumMod val="102000"/>
                    <a:tint val="94000"/>
                  </a:schemeClr>
                </a:gs>
                <a:gs pos="50000">
                  <a:schemeClr val="accent3">
                    <a:satMod val="110000"/>
                    <a:lumMod val="100000"/>
                    <a:shade val="100000"/>
                  </a:schemeClr>
                </a:gs>
                <a:gs pos="100000">
                  <a:schemeClr val="accent3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PPT模板1!$A$343:$A$352</c:f>
              <c:strCache>
                <c:ptCount val="10"/>
                <c:pt idx="0">
                  <c:v>2010年</c:v>
                </c:pt>
                <c:pt idx="1">
                  <c:v>2011年</c:v>
                </c:pt>
                <c:pt idx="2">
                  <c:v>2012年</c:v>
                </c:pt>
                <c:pt idx="3">
                  <c:v>2013年</c:v>
                </c:pt>
                <c:pt idx="4">
                  <c:v>2014年</c:v>
                </c:pt>
                <c:pt idx="5">
                  <c:v>2015年</c:v>
                </c:pt>
                <c:pt idx="6">
                  <c:v>2016年</c:v>
                </c:pt>
                <c:pt idx="7">
                  <c:v>2017年</c:v>
                </c:pt>
                <c:pt idx="8">
                  <c:v>2018年</c:v>
                </c:pt>
                <c:pt idx="9">
                  <c:v>2019年
1-8月</c:v>
                </c:pt>
              </c:strCache>
            </c:strRef>
          </c:cat>
          <c:val>
            <c:numRef>
              <c:f>PPT模板1!$D$343:$D$352</c:f>
              <c:numCache>
                <c:formatCode>0.00%</c:formatCode>
                <c:ptCount val="10"/>
                <c:pt idx="0">
                  <c:v>0.7601</c:v>
                </c:pt>
                <c:pt idx="1">
                  <c:v>0.75309999999999999</c:v>
                </c:pt>
                <c:pt idx="2">
                  <c:v>0.71809999999999996</c:v>
                </c:pt>
                <c:pt idx="3">
                  <c:v>0.72529999999999994</c:v>
                </c:pt>
                <c:pt idx="4">
                  <c:v>0.70909999999999995</c:v>
                </c:pt>
                <c:pt idx="5">
                  <c:v>0.76470000000000005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488-49F7-9DDB-D42A09F46D51}"/>
            </c:ext>
          </c:extLst>
        </c:ser>
        <c:ser>
          <c:idx val="3"/>
          <c:order val="3"/>
          <c:tx>
            <c:strRef>
              <c:f>PPT模板1!$E$342</c:f>
              <c:strCache>
                <c:ptCount val="1"/>
                <c:pt idx="0">
                  <c:v>3-6年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satMod val="103000"/>
                    <a:lumMod val="102000"/>
                    <a:tint val="94000"/>
                  </a:schemeClr>
                </a:gs>
                <a:gs pos="50000">
                  <a:schemeClr val="accent4">
                    <a:satMod val="110000"/>
                    <a:lumMod val="100000"/>
                    <a:shade val="100000"/>
                  </a:schemeClr>
                </a:gs>
                <a:gs pos="100000">
                  <a:schemeClr val="accent4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PPT模板1!$A$343:$A$352</c:f>
              <c:strCache>
                <c:ptCount val="10"/>
                <c:pt idx="0">
                  <c:v>2010年</c:v>
                </c:pt>
                <c:pt idx="1">
                  <c:v>2011年</c:v>
                </c:pt>
                <c:pt idx="2">
                  <c:v>2012年</c:v>
                </c:pt>
                <c:pt idx="3">
                  <c:v>2013年</c:v>
                </c:pt>
                <c:pt idx="4">
                  <c:v>2014年</c:v>
                </c:pt>
                <c:pt idx="5">
                  <c:v>2015年</c:v>
                </c:pt>
                <c:pt idx="6">
                  <c:v>2016年</c:v>
                </c:pt>
                <c:pt idx="7">
                  <c:v>2017年</c:v>
                </c:pt>
                <c:pt idx="8">
                  <c:v>2018年</c:v>
                </c:pt>
                <c:pt idx="9">
                  <c:v>2019年
1-8月</c:v>
                </c:pt>
              </c:strCache>
            </c:strRef>
          </c:cat>
          <c:val>
            <c:numRef>
              <c:f>PPT模板1!$E$343:$E$352</c:f>
              <c:numCache>
                <c:formatCode>General</c:formatCode>
                <c:ptCount val="10"/>
                <c:pt idx="6" formatCode="0.00%">
                  <c:v>0.48559999999999998</c:v>
                </c:pt>
                <c:pt idx="7" formatCode="0.00%">
                  <c:v>0.43488720531253899</c:v>
                </c:pt>
                <c:pt idx="8" formatCode="0.00%">
                  <c:v>0.426691276870655</c:v>
                </c:pt>
                <c:pt idx="9" formatCode="0.00%">
                  <c:v>0.42170123969896461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0488-49F7-9DDB-D42A09F46D51}"/>
            </c:ext>
          </c:extLst>
        </c:ser>
        <c:ser>
          <c:idx val="4"/>
          <c:order val="4"/>
          <c:tx>
            <c:strRef>
              <c:f>PPT模板1!$F$342</c:f>
              <c:strCache>
                <c:ptCount val="1"/>
                <c:pt idx="0">
                  <c:v>3年以内</c:v>
                </c:pt>
              </c:strCache>
            </c:strRef>
          </c:tx>
          <c:spPr>
            <a:gradFill rotWithShape="1">
              <a:gsLst>
                <a:gs pos="0">
                  <a:schemeClr val="accent5">
                    <a:satMod val="103000"/>
                    <a:lumMod val="102000"/>
                    <a:tint val="94000"/>
                  </a:schemeClr>
                </a:gs>
                <a:gs pos="50000">
                  <a:schemeClr val="accent5">
                    <a:satMod val="110000"/>
                    <a:lumMod val="100000"/>
                    <a:shade val="100000"/>
                  </a:schemeClr>
                </a:gs>
                <a:gs pos="100000">
                  <a:schemeClr val="accent5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PPT模板1!$A$343:$A$352</c:f>
              <c:strCache>
                <c:ptCount val="10"/>
                <c:pt idx="0">
                  <c:v>2010年</c:v>
                </c:pt>
                <c:pt idx="1">
                  <c:v>2011年</c:v>
                </c:pt>
                <c:pt idx="2">
                  <c:v>2012年</c:v>
                </c:pt>
                <c:pt idx="3">
                  <c:v>2013年</c:v>
                </c:pt>
                <c:pt idx="4">
                  <c:v>2014年</c:v>
                </c:pt>
                <c:pt idx="5">
                  <c:v>2015年</c:v>
                </c:pt>
                <c:pt idx="6">
                  <c:v>2016年</c:v>
                </c:pt>
                <c:pt idx="7">
                  <c:v>2017年</c:v>
                </c:pt>
                <c:pt idx="8">
                  <c:v>2018年</c:v>
                </c:pt>
                <c:pt idx="9">
                  <c:v>2019年
1-8月</c:v>
                </c:pt>
              </c:strCache>
            </c:strRef>
          </c:cat>
          <c:val>
            <c:numRef>
              <c:f>PPT模板1!$F$343:$F$352</c:f>
              <c:numCache>
                <c:formatCode>0.00%</c:formatCode>
                <c:ptCount val="10"/>
                <c:pt idx="0">
                  <c:v>0.17169999999999999</c:v>
                </c:pt>
                <c:pt idx="1">
                  <c:v>0.1852</c:v>
                </c:pt>
                <c:pt idx="2">
                  <c:v>0.21329999999999999</c:v>
                </c:pt>
                <c:pt idx="3">
                  <c:v>0.2107</c:v>
                </c:pt>
                <c:pt idx="4">
                  <c:v>0.21990000000000001</c:v>
                </c:pt>
                <c:pt idx="5">
                  <c:v>0.15720000000000001</c:v>
                </c:pt>
                <c:pt idx="6">
                  <c:v>0.22450000000000001</c:v>
                </c:pt>
                <c:pt idx="7">
                  <c:v>0.247942116871021</c:v>
                </c:pt>
                <c:pt idx="8">
                  <c:v>0.23865162185628599</c:v>
                </c:pt>
                <c:pt idx="9">
                  <c:v>0.24934919120272356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488-49F7-9DDB-D42A09F46D51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920065664"/>
        <c:axId val="862357576"/>
      </c:barChart>
      <c:catAx>
        <c:axId val="920065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862357576"/>
        <c:crosses val="autoZero"/>
        <c:auto val="1"/>
        <c:lblAlgn val="ctr"/>
        <c:lblOffset val="100"/>
        <c:noMultiLvlLbl val="0"/>
      </c:catAx>
      <c:valAx>
        <c:axId val="862357576"/>
        <c:scaling>
          <c:orientation val="minMax"/>
          <c:max val="1"/>
        </c:scaling>
        <c:delete val="0"/>
        <c:axPos val="l"/>
        <c:numFmt formatCode="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20065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年二手车轿各级别占比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7.3405543794316519E-2"/>
          <c:y val="0.17117767664847061"/>
          <c:w val="0.86127930164750566"/>
          <c:h val="0.68868974099704361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PPT模板2!$B$33</c:f>
              <c:strCache>
                <c:ptCount val="1"/>
                <c:pt idx="0">
                  <c:v>A00级轿车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PPT模板2!$A$34:$A$41</c:f>
              <c:numCache>
                <c:formatCode>yyyy"年"m"月"</c:formatCode>
                <c:ptCount val="8"/>
                <c:pt idx="0">
                  <c:v>43466</c:v>
                </c:pt>
                <c:pt idx="1">
                  <c:v>43497</c:v>
                </c:pt>
                <c:pt idx="2">
                  <c:v>43525</c:v>
                </c:pt>
                <c:pt idx="3">
                  <c:v>43556</c:v>
                </c:pt>
                <c:pt idx="4">
                  <c:v>43586</c:v>
                </c:pt>
                <c:pt idx="5">
                  <c:v>43617</c:v>
                </c:pt>
                <c:pt idx="6">
                  <c:v>43647</c:v>
                </c:pt>
                <c:pt idx="7">
                  <c:v>43678</c:v>
                </c:pt>
              </c:numCache>
            </c:numRef>
          </c:cat>
          <c:val>
            <c:numRef>
              <c:f>PPT模板2!$B$34:$B$41</c:f>
              <c:numCache>
                <c:formatCode>0.00%</c:formatCode>
                <c:ptCount val="8"/>
                <c:pt idx="0">
                  <c:v>7.46E-2</c:v>
                </c:pt>
                <c:pt idx="1">
                  <c:v>8.6736588082420643E-2</c:v>
                </c:pt>
                <c:pt idx="2">
                  <c:v>6.5500000000000003E-2</c:v>
                </c:pt>
                <c:pt idx="3">
                  <c:v>6.4000000000000001E-2</c:v>
                </c:pt>
                <c:pt idx="4">
                  <c:v>8.1600000000000006E-2</c:v>
                </c:pt>
                <c:pt idx="5">
                  <c:v>6.8900000000000003E-2</c:v>
                </c:pt>
                <c:pt idx="6">
                  <c:v>7.1099999999999997E-2</c:v>
                </c:pt>
                <c:pt idx="7">
                  <c:v>7.7399999999999997E-2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6B7-4061-A87B-E48B6EBEB789}"/>
            </c:ext>
          </c:extLst>
        </c:ser>
        <c:ser>
          <c:idx val="1"/>
          <c:order val="1"/>
          <c:tx>
            <c:strRef>
              <c:f>PPT模板2!$C$33</c:f>
              <c:strCache>
                <c:ptCount val="1"/>
                <c:pt idx="0">
                  <c:v>A0级轿车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PPT模板2!$A$34:$A$41</c:f>
              <c:numCache>
                <c:formatCode>yyyy"年"m"月"</c:formatCode>
                <c:ptCount val="8"/>
                <c:pt idx="0">
                  <c:v>43466</c:v>
                </c:pt>
                <c:pt idx="1">
                  <c:v>43497</c:v>
                </c:pt>
                <c:pt idx="2">
                  <c:v>43525</c:v>
                </c:pt>
                <c:pt idx="3">
                  <c:v>43556</c:v>
                </c:pt>
                <c:pt idx="4">
                  <c:v>43586</c:v>
                </c:pt>
                <c:pt idx="5">
                  <c:v>43617</c:v>
                </c:pt>
                <c:pt idx="6">
                  <c:v>43647</c:v>
                </c:pt>
                <c:pt idx="7">
                  <c:v>43678</c:v>
                </c:pt>
              </c:numCache>
            </c:numRef>
          </c:cat>
          <c:val>
            <c:numRef>
              <c:f>PPT模板2!$C$34:$C$41</c:f>
              <c:numCache>
                <c:formatCode>0.00%</c:formatCode>
                <c:ptCount val="8"/>
                <c:pt idx="0">
                  <c:v>0.17879999999999999</c:v>
                </c:pt>
                <c:pt idx="1">
                  <c:v>0.18722541921910774</c:v>
                </c:pt>
                <c:pt idx="2">
                  <c:v>0.1754</c:v>
                </c:pt>
                <c:pt idx="3">
                  <c:v>0.17219999999999999</c:v>
                </c:pt>
                <c:pt idx="4">
                  <c:v>0.1663</c:v>
                </c:pt>
                <c:pt idx="5">
                  <c:v>0.16339999999999999</c:v>
                </c:pt>
                <c:pt idx="6">
                  <c:v>0.1666</c:v>
                </c:pt>
                <c:pt idx="7">
                  <c:v>0.15290000000000001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6B7-4061-A87B-E48B6EBEB789}"/>
            </c:ext>
          </c:extLst>
        </c:ser>
        <c:ser>
          <c:idx val="2"/>
          <c:order val="2"/>
          <c:tx>
            <c:strRef>
              <c:f>PPT模板2!$D$33</c:f>
              <c:strCache>
                <c:ptCount val="1"/>
                <c:pt idx="0">
                  <c:v>A级轿车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atMod val="103000"/>
                    <a:lumMod val="102000"/>
                    <a:tint val="94000"/>
                  </a:schemeClr>
                </a:gs>
                <a:gs pos="50000">
                  <a:schemeClr val="accent3">
                    <a:satMod val="110000"/>
                    <a:lumMod val="100000"/>
                    <a:shade val="100000"/>
                  </a:schemeClr>
                </a:gs>
                <a:gs pos="100000">
                  <a:schemeClr val="accent3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dLbl>
              <c:idx val="0"/>
              <c:layout>
                <c:manualLayout>
                  <c:x val="0"/>
                  <c:y val="-9.4562647754137686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6B7-4061-A87B-E48B6EBEB789}"/>
                </c:ext>
              </c:extLst>
            </c:dLbl>
            <c:dLbl>
              <c:idx val="1"/>
              <c:layout>
                <c:manualLayout>
                  <c:x val="-2.4054725067750985E-3"/>
                  <c:y val="1.2608353033884891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96B7-4061-A87B-E48B6EBEB78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PPT模板2!$A$34:$A$41</c:f>
              <c:numCache>
                <c:formatCode>yyyy"年"m"月"</c:formatCode>
                <c:ptCount val="8"/>
                <c:pt idx="0">
                  <c:v>43466</c:v>
                </c:pt>
                <c:pt idx="1">
                  <c:v>43497</c:v>
                </c:pt>
                <c:pt idx="2">
                  <c:v>43525</c:v>
                </c:pt>
                <c:pt idx="3">
                  <c:v>43556</c:v>
                </c:pt>
                <c:pt idx="4">
                  <c:v>43586</c:v>
                </c:pt>
                <c:pt idx="5">
                  <c:v>43617</c:v>
                </c:pt>
                <c:pt idx="6">
                  <c:v>43647</c:v>
                </c:pt>
                <c:pt idx="7">
                  <c:v>43678</c:v>
                </c:pt>
              </c:numCache>
            </c:numRef>
          </c:cat>
          <c:val>
            <c:numRef>
              <c:f>PPT模板2!$D$34:$D$41</c:f>
              <c:numCache>
                <c:formatCode>0.00%</c:formatCode>
                <c:ptCount val="8"/>
                <c:pt idx="0">
                  <c:v>0.4632</c:v>
                </c:pt>
                <c:pt idx="1">
                  <c:v>0.47170657756326961</c:v>
                </c:pt>
                <c:pt idx="2">
                  <c:v>0.47739999999999999</c:v>
                </c:pt>
                <c:pt idx="3">
                  <c:v>0.4723</c:v>
                </c:pt>
                <c:pt idx="4">
                  <c:v>0.46400000000000002</c:v>
                </c:pt>
                <c:pt idx="5">
                  <c:v>0.4733</c:v>
                </c:pt>
                <c:pt idx="6">
                  <c:v>0.47689999999999999</c:v>
                </c:pt>
                <c:pt idx="7">
                  <c:v>0.47399999999999998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6B7-4061-A87B-E48B6EBEB789}"/>
            </c:ext>
          </c:extLst>
        </c:ser>
        <c:ser>
          <c:idx val="3"/>
          <c:order val="3"/>
          <c:tx>
            <c:strRef>
              <c:f>PPT模板2!$E$33</c:f>
              <c:strCache>
                <c:ptCount val="1"/>
                <c:pt idx="0">
                  <c:v>B级轿车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satMod val="103000"/>
                    <a:lumMod val="102000"/>
                    <a:tint val="94000"/>
                  </a:schemeClr>
                </a:gs>
                <a:gs pos="50000">
                  <a:schemeClr val="accent4">
                    <a:satMod val="110000"/>
                    <a:lumMod val="100000"/>
                    <a:shade val="100000"/>
                  </a:schemeClr>
                </a:gs>
                <a:gs pos="100000">
                  <a:schemeClr val="accent4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errBars>
            <c:errBarType val="both"/>
            <c:errValType val="stdErr"/>
            <c:noEndCap val="0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numRef>
              <c:f>PPT模板2!$A$34:$A$41</c:f>
              <c:numCache>
                <c:formatCode>yyyy"年"m"月"</c:formatCode>
                <c:ptCount val="8"/>
                <c:pt idx="0">
                  <c:v>43466</c:v>
                </c:pt>
                <c:pt idx="1">
                  <c:v>43497</c:v>
                </c:pt>
                <c:pt idx="2">
                  <c:v>43525</c:v>
                </c:pt>
                <c:pt idx="3">
                  <c:v>43556</c:v>
                </c:pt>
                <c:pt idx="4">
                  <c:v>43586</c:v>
                </c:pt>
                <c:pt idx="5">
                  <c:v>43617</c:v>
                </c:pt>
                <c:pt idx="6">
                  <c:v>43647</c:v>
                </c:pt>
                <c:pt idx="7">
                  <c:v>43678</c:v>
                </c:pt>
              </c:numCache>
            </c:numRef>
          </c:cat>
          <c:val>
            <c:numRef>
              <c:f>PPT模板2!$E$34:$E$41</c:f>
              <c:numCache>
                <c:formatCode>0.00%</c:formatCode>
                <c:ptCount val="8"/>
                <c:pt idx="0">
                  <c:v>0.2311</c:v>
                </c:pt>
                <c:pt idx="1">
                  <c:v>0.20168925190272879</c:v>
                </c:pt>
                <c:pt idx="2">
                  <c:v>0.22189999999999999</c:v>
                </c:pt>
                <c:pt idx="3">
                  <c:v>0.22389999999999999</c:v>
                </c:pt>
                <c:pt idx="4">
                  <c:v>0.21479999999999999</c:v>
                </c:pt>
                <c:pt idx="5">
                  <c:v>0.21759999999999999</c:v>
                </c:pt>
                <c:pt idx="6">
                  <c:v>0.2132</c:v>
                </c:pt>
                <c:pt idx="7">
                  <c:v>0.215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96B7-4061-A87B-E48B6EBEB789}"/>
            </c:ext>
          </c:extLst>
        </c:ser>
        <c:ser>
          <c:idx val="4"/>
          <c:order val="4"/>
          <c:tx>
            <c:strRef>
              <c:f>PPT模板2!$F$33</c:f>
              <c:strCache>
                <c:ptCount val="1"/>
                <c:pt idx="0">
                  <c:v>C级轿车</c:v>
                </c:pt>
              </c:strCache>
            </c:strRef>
          </c:tx>
          <c:spPr>
            <a:gradFill rotWithShape="1">
              <a:gsLst>
                <a:gs pos="0">
                  <a:schemeClr val="accent5">
                    <a:satMod val="103000"/>
                    <a:lumMod val="102000"/>
                    <a:tint val="94000"/>
                  </a:schemeClr>
                </a:gs>
                <a:gs pos="50000">
                  <a:schemeClr val="accent5">
                    <a:satMod val="110000"/>
                    <a:lumMod val="100000"/>
                    <a:shade val="100000"/>
                  </a:schemeClr>
                </a:gs>
                <a:gs pos="100000">
                  <a:schemeClr val="accent5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PPT模板2!$A$34:$A$41</c:f>
              <c:numCache>
                <c:formatCode>yyyy"年"m"月"</c:formatCode>
                <c:ptCount val="8"/>
                <c:pt idx="0">
                  <c:v>43466</c:v>
                </c:pt>
                <c:pt idx="1">
                  <c:v>43497</c:v>
                </c:pt>
                <c:pt idx="2">
                  <c:v>43525</c:v>
                </c:pt>
                <c:pt idx="3">
                  <c:v>43556</c:v>
                </c:pt>
                <c:pt idx="4">
                  <c:v>43586</c:v>
                </c:pt>
                <c:pt idx="5">
                  <c:v>43617</c:v>
                </c:pt>
                <c:pt idx="6">
                  <c:v>43647</c:v>
                </c:pt>
                <c:pt idx="7">
                  <c:v>43678</c:v>
                </c:pt>
              </c:numCache>
            </c:numRef>
          </c:cat>
          <c:val>
            <c:numRef>
              <c:f>PPT模板2!$F$34:$F$41</c:f>
              <c:numCache>
                <c:formatCode>0.00%</c:formatCode>
                <c:ptCount val="8"/>
                <c:pt idx="0">
                  <c:v>4.48E-2</c:v>
                </c:pt>
                <c:pt idx="1">
                  <c:v>4.5758307035455727E-2</c:v>
                </c:pt>
                <c:pt idx="2">
                  <c:v>5.1900000000000002E-2</c:v>
                </c:pt>
                <c:pt idx="3">
                  <c:v>5.57E-2</c:v>
                </c:pt>
                <c:pt idx="4">
                  <c:v>5.7799999999999997E-2</c:v>
                </c:pt>
                <c:pt idx="5">
                  <c:v>5.8799999999999998E-2</c:v>
                </c:pt>
                <c:pt idx="6">
                  <c:v>5.6099999999999997E-2</c:v>
                </c:pt>
                <c:pt idx="7">
                  <c:v>5.6899999999999999E-2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96B7-4061-A87B-E48B6EBEB789}"/>
            </c:ext>
          </c:extLst>
        </c:ser>
        <c:ser>
          <c:idx val="5"/>
          <c:order val="5"/>
          <c:tx>
            <c:strRef>
              <c:f>PPT模板2!$G$33</c:f>
              <c:strCache>
                <c:ptCount val="1"/>
                <c:pt idx="0">
                  <c:v>D级轿车</c:v>
                </c:pt>
              </c:strCache>
            </c:strRef>
          </c:tx>
          <c:spPr>
            <a:gradFill rotWithShape="1">
              <a:gsLst>
                <a:gs pos="0">
                  <a:schemeClr val="accent6">
                    <a:satMod val="103000"/>
                    <a:lumMod val="102000"/>
                    <a:tint val="94000"/>
                  </a:schemeClr>
                </a:gs>
                <a:gs pos="50000">
                  <a:schemeClr val="accent6">
                    <a:satMod val="110000"/>
                    <a:lumMod val="100000"/>
                    <a:shade val="100000"/>
                  </a:schemeClr>
                </a:gs>
                <a:gs pos="100000">
                  <a:schemeClr val="accent6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dLbl>
              <c:idx val="0"/>
              <c:layout>
                <c:manualLayout>
                  <c:x val="-2.7056841714702661E-17"/>
                  <c:y val="-2.0181524756192878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96B7-4061-A87B-E48B6EBEB789}"/>
                </c:ext>
              </c:extLst>
            </c:dLbl>
            <c:dLbl>
              <c:idx val="1"/>
              <c:layout>
                <c:manualLayout>
                  <c:x val="-5.4113683429405321E-17"/>
                  <c:y val="-2.5947674686533688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96B7-4061-A87B-E48B6EBEB789}"/>
                </c:ext>
              </c:extLst>
            </c:dLbl>
            <c:dLbl>
              <c:idx val="2"/>
              <c:layout>
                <c:manualLayout>
                  <c:x val="-2.9516895575614909E-3"/>
                  <c:y val="-2.594767468653371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96B7-4061-A87B-E48B6EBEB789}"/>
                </c:ext>
              </c:extLst>
            </c:dLbl>
            <c:dLbl>
              <c:idx val="3"/>
              <c:layout>
                <c:manualLayout>
                  <c:x val="-1.0822736685881064E-16"/>
                  <c:y val="-2.8830749651704127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96B7-4061-A87B-E48B6EBEB789}"/>
                </c:ext>
              </c:extLst>
            </c:dLbl>
            <c:dLbl>
              <c:idx val="4"/>
              <c:layout>
                <c:manualLayout>
                  <c:x val="0"/>
                  <c:y val="-2.2422423836272434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96B7-4061-A87B-E48B6EBEB789}"/>
                </c:ext>
              </c:extLst>
            </c:dLbl>
            <c:dLbl>
              <c:idx val="5"/>
              <c:layout>
                <c:manualLayout>
                  <c:x val="0"/>
                  <c:y val="-2.242242383627242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96B7-4061-A87B-E48B6EBEB789}"/>
                </c:ext>
              </c:extLst>
            </c:dLbl>
            <c:dLbl>
              <c:idx val="6"/>
              <c:layout>
                <c:manualLayout>
                  <c:x val="-8.8199639691989518E-17"/>
                  <c:y val="-2.5216706067769913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96B7-4061-A87B-E48B6EBEB789}"/>
                </c:ext>
              </c:extLst>
            </c:dLbl>
            <c:dLbl>
              <c:idx val="7"/>
              <c:layout>
                <c:manualLayout>
                  <c:x val="-1.7639927938397904E-16"/>
                  <c:y val="-2.8368794326241134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96B7-4061-A87B-E48B6EBEB78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PPT模板2!$A$34:$A$41</c:f>
              <c:numCache>
                <c:formatCode>yyyy"年"m"月"</c:formatCode>
                <c:ptCount val="8"/>
                <c:pt idx="0">
                  <c:v>43466</c:v>
                </c:pt>
                <c:pt idx="1">
                  <c:v>43497</c:v>
                </c:pt>
                <c:pt idx="2">
                  <c:v>43525</c:v>
                </c:pt>
                <c:pt idx="3">
                  <c:v>43556</c:v>
                </c:pt>
                <c:pt idx="4">
                  <c:v>43586</c:v>
                </c:pt>
                <c:pt idx="5">
                  <c:v>43617</c:v>
                </c:pt>
                <c:pt idx="6">
                  <c:v>43647</c:v>
                </c:pt>
                <c:pt idx="7">
                  <c:v>43678</c:v>
                </c:pt>
              </c:numCache>
            </c:numRef>
          </c:cat>
          <c:val>
            <c:numRef>
              <c:f>PPT模板2!$G$34:$G$41</c:f>
              <c:numCache>
                <c:formatCode>0.00%</c:formatCode>
                <c:ptCount val="8"/>
                <c:pt idx="0">
                  <c:v>7.4999999999999997E-3</c:v>
                </c:pt>
                <c:pt idx="1">
                  <c:v>6.8838561970175115E-3</c:v>
                </c:pt>
                <c:pt idx="2">
                  <c:v>8.0000000000000002E-3</c:v>
                </c:pt>
                <c:pt idx="3">
                  <c:v>1.1900000000000001E-2</c:v>
                </c:pt>
                <c:pt idx="4">
                  <c:v>1.54E-2</c:v>
                </c:pt>
                <c:pt idx="5">
                  <c:v>1.7999999999999999E-2</c:v>
                </c:pt>
                <c:pt idx="6">
                  <c:v>1.6199999999999999E-2</c:v>
                </c:pt>
                <c:pt idx="7">
                  <c:v>1.7299999999999999E-2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F-96B7-4061-A87B-E48B6EBEB789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serLines>
          <c:spPr>
            <a:ln w="9525" cap="flat" cmpd="sng" algn="ctr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serLines>
        <c:axId val="539751320"/>
        <c:axId val="687959680"/>
      </c:barChart>
      <c:dateAx>
        <c:axId val="539751320"/>
        <c:scaling>
          <c:orientation val="minMax"/>
        </c:scaling>
        <c:delete val="0"/>
        <c:axPos val="b"/>
        <c:numFmt formatCode="yyyy&quot;年&quot;m&quot;月&quot;" sourceLinked="1"/>
        <c:majorTickMark val="out"/>
        <c:minorTickMark val="none"/>
        <c:tickLblPos val="low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87959680"/>
        <c:crosses val="autoZero"/>
        <c:auto val="1"/>
        <c:lblOffset val="100"/>
        <c:baseTimeUnit val="months"/>
      </c:dateAx>
      <c:valAx>
        <c:axId val="687959680"/>
        <c:scaling>
          <c:orientation val="minMax"/>
          <c:max val="1"/>
        </c:scaling>
        <c:delete val="0"/>
        <c:axPos val="l"/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539751320"/>
        <c:crosses val="autoZero"/>
        <c:crossBetween val="between"/>
        <c:majorUnit val="0.1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9723392702577228"/>
          <c:y val="0.92993702028381209"/>
          <c:w val="0.62515604102684041"/>
          <c:h val="6.696273057634552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400" b="1" i="0" baseline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zh-CN" sz="1400" b="1" i="0" baseline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年二手乘用车排放标准占比</a:t>
            </a:r>
            <a:endParaRPr lang="zh-CN" altLang="zh-CN" sz="14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7.0079413914988967E-2"/>
          <c:y val="0.13424471391269582"/>
          <c:w val="0.90486084633514408"/>
          <c:h val="0.64802820420421869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PPT模板2!$B$152</c:f>
              <c:strCache>
                <c:ptCount val="1"/>
                <c:pt idx="0">
                  <c:v>国Ⅰ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6.5219825921074325E-4"/>
                  <c:y val="2.1042648445936184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857F-4DD2-8D01-05146388DB55}"/>
                </c:ext>
              </c:extLst>
            </c:dLbl>
            <c:dLbl>
              <c:idx val="1"/>
              <c:layout>
                <c:manualLayout>
                  <c:x val="7.1144055626417375E-4"/>
                  <c:y val="1.7849259890865728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57F-4DD2-8D01-05146388DB55}"/>
                </c:ext>
              </c:extLst>
            </c:dLbl>
            <c:dLbl>
              <c:idx val="2"/>
              <c:layout>
                <c:manualLayout>
                  <c:x val="0"/>
                  <c:y val="1.784917196707432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857F-4DD2-8D01-05146388DB55}"/>
                </c:ext>
              </c:extLst>
            </c:dLbl>
            <c:dLbl>
              <c:idx val="3"/>
              <c:layout>
                <c:manualLayout>
                  <c:x val="0"/>
                  <c:y val="1.744719590132865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857F-4DD2-8D01-05146388DB55}"/>
                </c:ext>
              </c:extLst>
            </c:dLbl>
            <c:dLbl>
              <c:idx val="4"/>
              <c:layout>
                <c:manualLayout>
                  <c:x val="3.3940693582082092E-3"/>
                  <c:y val="1.6565102155811091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857F-4DD2-8D01-05146388DB55}"/>
                </c:ext>
              </c:extLst>
            </c:dLbl>
            <c:dLbl>
              <c:idx val="5"/>
              <c:layout>
                <c:manualLayout>
                  <c:x val="0"/>
                  <c:y val="1.6124383750176045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857F-4DD2-8D01-05146388DB55}"/>
                </c:ext>
              </c:extLst>
            </c:dLbl>
            <c:dLbl>
              <c:idx val="6"/>
              <c:layout>
                <c:manualLayout>
                  <c:x val="-1.2476536890636199E-16"/>
                  <c:y val="1.9349260500211393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857F-4DD2-8D01-05146388DB55}"/>
                </c:ext>
              </c:extLst>
            </c:dLbl>
            <c:dLbl>
              <c:idx val="7"/>
              <c:layout>
                <c:manualLayout>
                  <c:x val="1.5710594519822998E-3"/>
                  <c:y val="2.2574137250246509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857F-4DD2-8D01-05146388DB5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PPT模板2!$A$153:$A$160</c:f>
              <c:numCache>
                <c:formatCode>yyyy"年"m"月"</c:formatCode>
                <c:ptCount val="8"/>
                <c:pt idx="0">
                  <c:v>43466</c:v>
                </c:pt>
                <c:pt idx="1">
                  <c:v>43497</c:v>
                </c:pt>
                <c:pt idx="2">
                  <c:v>43525</c:v>
                </c:pt>
                <c:pt idx="3">
                  <c:v>43556</c:v>
                </c:pt>
                <c:pt idx="4">
                  <c:v>43586</c:v>
                </c:pt>
                <c:pt idx="5">
                  <c:v>43617</c:v>
                </c:pt>
                <c:pt idx="6">
                  <c:v>43647</c:v>
                </c:pt>
                <c:pt idx="7">
                  <c:v>43678</c:v>
                </c:pt>
              </c:numCache>
            </c:numRef>
          </c:cat>
          <c:val>
            <c:numRef>
              <c:f>PPT模板2!$B$153:$B$160</c:f>
              <c:numCache>
                <c:formatCode>0.00%</c:formatCode>
                <c:ptCount val="8"/>
                <c:pt idx="0">
                  <c:v>1.2999999999999999E-3</c:v>
                </c:pt>
                <c:pt idx="1">
                  <c:v>1.6000000000000001E-3</c:v>
                </c:pt>
                <c:pt idx="2">
                  <c:v>1.1000000000000001E-3</c:v>
                </c:pt>
                <c:pt idx="3">
                  <c:v>8.9999999999999998E-4</c:v>
                </c:pt>
                <c:pt idx="4">
                  <c:v>1.4849483251241323E-3</c:v>
                </c:pt>
                <c:pt idx="5">
                  <c:v>1.1999999999999999E-3</c:v>
                </c:pt>
                <c:pt idx="6">
                  <c:v>1E-3</c:v>
                </c:pt>
                <c:pt idx="7">
                  <c:v>9.6920623236412709E-4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857F-4DD2-8D01-05146388DB55}"/>
            </c:ext>
          </c:extLst>
        </c:ser>
        <c:ser>
          <c:idx val="1"/>
          <c:order val="1"/>
          <c:tx>
            <c:strRef>
              <c:f>PPT模板2!$C$152</c:f>
              <c:strCache>
                <c:ptCount val="1"/>
                <c:pt idx="0">
                  <c:v>国Ⅱ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PPT模板2!$A$153:$A$160</c:f>
              <c:numCache>
                <c:formatCode>yyyy"年"m"月"</c:formatCode>
                <c:ptCount val="8"/>
                <c:pt idx="0">
                  <c:v>43466</c:v>
                </c:pt>
                <c:pt idx="1">
                  <c:v>43497</c:v>
                </c:pt>
                <c:pt idx="2">
                  <c:v>43525</c:v>
                </c:pt>
                <c:pt idx="3">
                  <c:v>43556</c:v>
                </c:pt>
                <c:pt idx="4">
                  <c:v>43586</c:v>
                </c:pt>
                <c:pt idx="5">
                  <c:v>43617</c:v>
                </c:pt>
                <c:pt idx="6">
                  <c:v>43647</c:v>
                </c:pt>
                <c:pt idx="7">
                  <c:v>43678</c:v>
                </c:pt>
              </c:numCache>
            </c:numRef>
          </c:cat>
          <c:val>
            <c:numRef>
              <c:f>PPT模板2!$C$153:$C$160</c:f>
              <c:numCache>
                <c:formatCode>0.00%</c:formatCode>
                <c:ptCount val="8"/>
                <c:pt idx="0">
                  <c:v>6.2700000000000006E-2</c:v>
                </c:pt>
                <c:pt idx="1">
                  <c:v>6.3799999999999996E-2</c:v>
                </c:pt>
                <c:pt idx="2">
                  <c:v>6.1600000000000002E-2</c:v>
                </c:pt>
                <c:pt idx="3">
                  <c:v>6.0100000000000001E-2</c:v>
                </c:pt>
                <c:pt idx="4">
                  <c:v>6.1068499870729945E-2</c:v>
                </c:pt>
                <c:pt idx="5">
                  <c:v>5.7799999999999997E-2</c:v>
                </c:pt>
                <c:pt idx="6">
                  <c:v>5.7299999999999997E-2</c:v>
                </c:pt>
                <c:pt idx="7">
                  <c:v>5.466200466200466E-2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857F-4DD2-8D01-05146388DB55}"/>
            </c:ext>
          </c:extLst>
        </c:ser>
        <c:ser>
          <c:idx val="2"/>
          <c:order val="2"/>
          <c:tx>
            <c:strRef>
              <c:f>PPT模板2!$D$152</c:f>
              <c:strCache>
                <c:ptCount val="1"/>
                <c:pt idx="0">
                  <c:v>国Ⅲ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PPT模板2!$A$153:$A$160</c:f>
              <c:numCache>
                <c:formatCode>yyyy"年"m"月"</c:formatCode>
                <c:ptCount val="8"/>
                <c:pt idx="0">
                  <c:v>43466</c:v>
                </c:pt>
                <c:pt idx="1">
                  <c:v>43497</c:v>
                </c:pt>
                <c:pt idx="2">
                  <c:v>43525</c:v>
                </c:pt>
                <c:pt idx="3">
                  <c:v>43556</c:v>
                </c:pt>
                <c:pt idx="4">
                  <c:v>43586</c:v>
                </c:pt>
                <c:pt idx="5">
                  <c:v>43617</c:v>
                </c:pt>
                <c:pt idx="6">
                  <c:v>43647</c:v>
                </c:pt>
                <c:pt idx="7">
                  <c:v>43678</c:v>
                </c:pt>
              </c:numCache>
            </c:numRef>
          </c:cat>
          <c:val>
            <c:numRef>
              <c:f>PPT模板2!$D$153:$D$160</c:f>
              <c:numCache>
                <c:formatCode>0.00%</c:formatCode>
                <c:ptCount val="8"/>
                <c:pt idx="0">
                  <c:v>0.16239999999999999</c:v>
                </c:pt>
                <c:pt idx="1">
                  <c:v>0.16189999999999999</c:v>
                </c:pt>
                <c:pt idx="2">
                  <c:v>0.16289999999999999</c:v>
                </c:pt>
                <c:pt idx="3">
                  <c:v>0.16120000000000001</c:v>
                </c:pt>
                <c:pt idx="4">
                  <c:v>0.16097767937048796</c:v>
                </c:pt>
                <c:pt idx="5">
                  <c:v>0.15490000000000001</c:v>
                </c:pt>
                <c:pt idx="6">
                  <c:v>0.15090000000000001</c:v>
                </c:pt>
                <c:pt idx="7">
                  <c:v>0.14953993375046007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857F-4DD2-8D01-05146388DB55}"/>
            </c:ext>
          </c:extLst>
        </c:ser>
        <c:ser>
          <c:idx val="3"/>
          <c:order val="3"/>
          <c:tx>
            <c:strRef>
              <c:f>PPT模板2!$E$152</c:f>
              <c:strCache>
                <c:ptCount val="1"/>
                <c:pt idx="0">
                  <c:v>国Ⅳ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PPT模板2!$A$153:$A$160</c:f>
              <c:numCache>
                <c:formatCode>yyyy"年"m"月"</c:formatCode>
                <c:ptCount val="8"/>
                <c:pt idx="0">
                  <c:v>43466</c:v>
                </c:pt>
                <c:pt idx="1">
                  <c:v>43497</c:v>
                </c:pt>
                <c:pt idx="2">
                  <c:v>43525</c:v>
                </c:pt>
                <c:pt idx="3">
                  <c:v>43556</c:v>
                </c:pt>
                <c:pt idx="4">
                  <c:v>43586</c:v>
                </c:pt>
                <c:pt idx="5">
                  <c:v>43617</c:v>
                </c:pt>
                <c:pt idx="6">
                  <c:v>43647</c:v>
                </c:pt>
                <c:pt idx="7">
                  <c:v>43678</c:v>
                </c:pt>
              </c:numCache>
            </c:numRef>
          </c:cat>
          <c:val>
            <c:numRef>
              <c:f>PPT模板2!$E$153:$E$160</c:f>
              <c:numCache>
                <c:formatCode>0.00%</c:formatCode>
                <c:ptCount val="8"/>
                <c:pt idx="0">
                  <c:v>0.52580000000000005</c:v>
                </c:pt>
                <c:pt idx="1">
                  <c:v>0.53480000000000005</c:v>
                </c:pt>
                <c:pt idx="2">
                  <c:v>0.51670000000000005</c:v>
                </c:pt>
                <c:pt idx="3">
                  <c:v>0.51700000000000002</c:v>
                </c:pt>
                <c:pt idx="4">
                  <c:v>0.50716951613223993</c:v>
                </c:pt>
                <c:pt idx="5">
                  <c:v>0.50629999999999997</c:v>
                </c:pt>
                <c:pt idx="6">
                  <c:v>0.50339999999999996</c:v>
                </c:pt>
                <c:pt idx="7">
                  <c:v>0.50317139001349531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857F-4DD2-8D01-05146388DB55}"/>
            </c:ext>
          </c:extLst>
        </c:ser>
        <c:ser>
          <c:idx val="4"/>
          <c:order val="4"/>
          <c:tx>
            <c:strRef>
              <c:f>PPT模板2!$F$152</c:f>
              <c:strCache>
                <c:ptCount val="1"/>
                <c:pt idx="0">
                  <c:v>国Ⅴ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PPT模板2!$A$153:$A$160</c:f>
              <c:numCache>
                <c:formatCode>yyyy"年"m"月"</c:formatCode>
                <c:ptCount val="8"/>
                <c:pt idx="0">
                  <c:v>43466</c:v>
                </c:pt>
                <c:pt idx="1">
                  <c:v>43497</c:v>
                </c:pt>
                <c:pt idx="2">
                  <c:v>43525</c:v>
                </c:pt>
                <c:pt idx="3">
                  <c:v>43556</c:v>
                </c:pt>
                <c:pt idx="4">
                  <c:v>43586</c:v>
                </c:pt>
                <c:pt idx="5">
                  <c:v>43617</c:v>
                </c:pt>
                <c:pt idx="6">
                  <c:v>43647</c:v>
                </c:pt>
                <c:pt idx="7">
                  <c:v>43678</c:v>
                </c:pt>
              </c:numCache>
            </c:numRef>
          </c:cat>
          <c:val>
            <c:numRef>
              <c:f>PPT模板2!$F$153:$F$160</c:f>
              <c:numCache>
                <c:formatCode>0.00%</c:formatCode>
                <c:ptCount val="8"/>
                <c:pt idx="0">
                  <c:v>0.24779999999999999</c:v>
                </c:pt>
                <c:pt idx="1">
                  <c:v>0.2379</c:v>
                </c:pt>
                <c:pt idx="2">
                  <c:v>0.25769999999999998</c:v>
                </c:pt>
                <c:pt idx="3">
                  <c:v>0.26079999999999998</c:v>
                </c:pt>
                <c:pt idx="4">
                  <c:v>0.26929935630141799</c:v>
                </c:pt>
                <c:pt idx="5">
                  <c:v>0.27979999999999999</c:v>
                </c:pt>
                <c:pt idx="6">
                  <c:v>0.28739999999999999</c:v>
                </c:pt>
                <c:pt idx="7">
                  <c:v>0.29165746534167586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857F-4DD2-8D01-05146388DB55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serLines>
          <c:spPr>
            <a:ln w="9525" cap="flat" cmpd="sng" algn="ctr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serLines>
        <c:axId val="607115624"/>
        <c:axId val="607116280"/>
      </c:barChart>
      <c:dateAx>
        <c:axId val="607115624"/>
        <c:scaling>
          <c:orientation val="minMax"/>
        </c:scaling>
        <c:delete val="0"/>
        <c:axPos val="b"/>
        <c:numFmt formatCode="yyyy&quot;年&quot;m&quot;月&quot;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607116280"/>
        <c:crosses val="autoZero"/>
        <c:auto val="1"/>
        <c:lblOffset val="100"/>
        <c:baseTimeUnit val="months"/>
      </c:dateAx>
      <c:valAx>
        <c:axId val="607116280"/>
        <c:scaling>
          <c:orientation val="minMax"/>
        </c:scaling>
        <c:delete val="0"/>
        <c:axPos val="l"/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071156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407286047386614"/>
          <c:y val="0.90873403184053791"/>
          <c:w val="0.33215371985501685"/>
          <c:h val="6.027853285882784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indent="0" algn="ctr" defTabSz="914400" rtl="0" eaLnBrk="1" latinLnBrk="0" hangingPunct="1">
              <a:defRPr sz="1800" b="1" i="0" u="none" strike="noStrike" kern="1200" spc="0" baseline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2000" b="1" kern="1200" dirty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</a:t>
            </a:r>
            <a:r>
              <a:rPr lang="zh-CN" altLang="en-US" sz="2000" b="1" kern="1200" dirty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endParaRPr lang="en-US" altLang="zh-CN" sz="2000" b="1" kern="1200" dirty="0">
              <a:solidFill>
                <a:schemeClr val="accent1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indent="0" algn="ctr" defTabSz="914400" rtl="0" eaLnBrk="1" latinLnBrk="0" hangingPunct="1">
              <a:defRPr sz="1800" b="1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pPr>
            <a:r>
              <a:rPr lang="en-US" altLang="zh-CN" sz="2000" b="1" kern="1200" dirty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1-8</a:t>
            </a:r>
            <a:r>
              <a:rPr lang="zh-CN" altLang="en-US" sz="2000" b="1" kern="1200" dirty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</a:t>
            </a:r>
          </a:p>
        </c:rich>
      </c:tx>
      <c:layout>
        <c:manualLayout>
          <c:xMode val="edge"/>
          <c:yMode val="edge"/>
          <c:x val="0.36327869349684755"/>
          <c:y val="0.3377085127117419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indent="0" algn="ctr" defTabSz="914400" rtl="0" eaLnBrk="1" latinLnBrk="0" hangingPunct="1">
            <a:defRPr sz="1800" b="1" i="0" u="none" strike="noStrike" kern="1200" spc="0" baseline="0">
              <a:solidFill>
                <a:schemeClr val="accent1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1785670982637815"/>
          <c:y val="9.5789594760987987E-2"/>
          <c:w val="0.6177817257787912"/>
          <c:h val="0.75579435909910009"/>
        </c:manualLayout>
      </c:layout>
      <c:doughnutChart>
        <c:varyColors val="1"/>
        <c:ser>
          <c:idx val="0"/>
          <c:order val="0"/>
          <c:tx>
            <c:strRef>
              <c:f>PPT模板2!$A$176</c:f>
              <c:strCache>
                <c:ptCount val="1"/>
                <c:pt idx="0">
                  <c:v>2019年1-8月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DA70-422A-B64D-81EBCBA9ED2A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DA70-422A-B64D-81EBCBA9ED2A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DA70-422A-B64D-81EBCBA9ED2A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DA70-422A-B64D-81EBCBA9ED2A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DA70-422A-B64D-81EBCBA9ED2A}"/>
              </c:ext>
            </c:extLst>
          </c:dPt>
          <c:dLbls>
            <c:dLbl>
              <c:idx val="0"/>
              <c:layout>
                <c:manualLayout>
                  <c:x val="0.11092193130546739"/>
                  <c:y val="-6.385972984065867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A70-422A-B64D-81EBCBA9ED2A}"/>
                </c:ext>
              </c:extLst>
            </c:dLbl>
            <c:dLbl>
              <c:idx val="1"/>
              <c:layout>
                <c:manualLayout>
                  <c:x val="6.851060462984751E-2"/>
                  <c:y val="0.1357019259113996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DA70-422A-B64D-81EBCBA9ED2A}"/>
                </c:ext>
              </c:extLst>
            </c:dLbl>
            <c:dLbl>
              <c:idx val="2"/>
              <c:layout>
                <c:manualLayout>
                  <c:x val="-0.10113470207263203"/>
                  <c:y val="9.978082787602915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DA70-422A-B64D-81EBCBA9ED2A}"/>
                </c:ext>
              </c:extLst>
            </c:dLbl>
            <c:dLbl>
              <c:idx val="3"/>
              <c:layout>
                <c:manualLayout>
                  <c:x val="-0.13049638977113812"/>
                  <c:y val="-3.592109803537053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DA70-422A-B64D-81EBCBA9ED2A}"/>
                </c:ext>
              </c:extLst>
            </c:dLbl>
            <c:dLbl>
              <c:idx val="4"/>
              <c:layout>
                <c:manualLayout>
                  <c:x val="-7.8297833862682867E-2"/>
                  <c:y val="-9.17983616459468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DA70-422A-B64D-81EBCBA9ED2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PPT模板2!$B$174:$F$175</c:f>
              <c:strCache>
                <c:ptCount val="5"/>
                <c:pt idx="0">
                  <c:v>一线城市</c:v>
                </c:pt>
                <c:pt idx="1">
                  <c:v>二线城市</c:v>
                </c:pt>
                <c:pt idx="2">
                  <c:v>三线城市</c:v>
                </c:pt>
                <c:pt idx="3">
                  <c:v>四线城市</c:v>
                </c:pt>
                <c:pt idx="4">
                  <c:v>五线城市</c:v>
                </c:pt>
              </c:strCache>
            </c:strRef>
          </c:cat>
          <c:val>
            <c:numRef>
              <c:f>PPT模板2!$B$176:$F$176</c:f>
              <c:numCache>
                <c:formatCode>0.00%</c:formatCode>
                <c:ptCount val="5"/>
                <c:pt idx="0">
                  <c:v>0.12601278061522225</c:v>
                </c:pt>
                <c:pt idx="1">
                  <c:v>0.42314627690556705</c:v>
                </c:pt>
                <c:pt idx="2">
                  <c:v>0.18314674251041185</c:v>
                </c:pt>
                <c:pt idx="3">
                  <c:v>0.16295898754600383</c:v>
                </c:pt>
                <c:pt idx="4">
                  <c:v>0.10472271242279503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DA70-422A-B64D-81EBCBA9ED2A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67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indent="0" algn="ctr" defTabSz="914400" rtl="0" eaLnBrk="1" latinLnBrk="0" hangingPunct="1">
              <a:defRPr lang="en-US" altLang="zh-CN" sz="2000" b="1" i="0" u="none" strike="noStrike" kern="1200" spc="0" baseline="0" dirty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2000" b="1" i="0" u="none" strike="noStrike" kern="1200" spc="0" baseline="0" dirty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2018年</a:t>
            </a:r>
          </a:p>
          <a:p>
            <a:pPr marL="0" indent="0" algn="ctr" defTabSz="914400" rtl="0" eaLnBrk="1" latinLnBrk="0" hangingPunct="1">
              <a:defRPr lang="en-US" altLang="zh-CN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pPr>
            <a:r>
              <a:rPr lang="en-US" altLang="zh-CN" sz="2000" b="1" i="0" u="none" strike="noStrike" kern="1200" spc="0" baseline="0" dirty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1-8月</a:t>
            </a:r>
          </a:p>
        </c:rich>
      </c:tx>
      <c:layout>
        <c:manualLayout>
          <c:xMode val="edge"/>
          <c:yMode val="edge"/>
          <c:x val="0.32039261720422113"/>
          <c:y val="0.3431241022549035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indent="0" algn="ctr" defTabSz="914400" rtl="0" eaLnBrk="1" latinLnBrk="0" hangingPunct="1">
            <a:defRPr lang="en-US" altLang="zh-CN" sz="2000" b="1" i="0" u="none" strike="noStrike" kern="1200" spc="0" baseline="0" dirty="0">
              <a:solidFill>
                <a:schemeClr val="accent1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16097185467983544"/>
          <c:y val="0.11072775349640349"/>
          <c:w val="0.55524302961775462"/>
          <c:h val="0.75705485003876261"/>
        </c:manualLayout>
      </c:layout>
      <c:doughnutChart>
        <c:varyColors val="1"/>
        <c:ser>
          <c:idx val="0"/>
          <c:order val="0"/>
          <c:tx>
            <c:strRef>
              <c:f>PPT模板2!$A$194</c:f>
              <c:strCache>
                <c:ptCount val="1"/>
                <c:pt idx="0">
                  <c:v>2018年1-8月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1218-4452-A1AC-4B4112EC797F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1218-4452-A1AC-4B4112EC797F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1218-4452-A1AC-4B4112EC797F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1218-4452-A1AC-4B4112EC797F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1218-4452-A1AC-4B4112EC797F}"/>
              </c:ext>
            </c:extLst>
          </c:dPt>
          <c:dLbls>
            <c:dLbl>
              <c:idx val="0"/>
              <c:layout>
                <c:manualLayout>
                  <c:x val="9.7458851573094626E-2"/>
                  <c:y val="-9.135624127595307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218-4452-A1AC-4B4112EC797F}"/>
                </c:ext>
              </c:extLst>
            </c:dLbl>
            <c:dLbl>
              <c:idx val="1"/>
              <c:layout>
                <c:manualLayout>
                  <c:x val="7.6139727791480261E-2"/>
                  <c:y val="0.1287292490706611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1218-4452-A1AC-4B4112EC797F}"/>
                </c:ext>
              </c:extLst>
            </c:dLbl>
            <c:dLbl>
              <c:idx val="2"/>
              <c:layout>
                <c:manualLayout>
                  <c:x val="-7.309413867982105E-2"/>
                  <c:y val="0.1121190233841242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1218-4452-A1AC-4B4112EC797F}"/>
                </c:ext>
              </c:extLst>
            </c:dLbl>
            <c:dLbl>
              <c:idx val="3"/>
              <c:layout>
                <c:manualLayout>
                  <c:x val="-9.7458851573094737E-2"/>
                  <c:y val="-7.05934591677819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1218-4452-A1AC-4B4112EC797F}"/>
                </c:ext>
              </c:extLst>
            </c:dLbl>
            <c:dLbl>
              <c:idx val="4"/>
              <c:layout>
                <c:manualLayout>
                  <c:x val="-3.9592658451569736E-2"/>
                  <c:y val="-0.1079664669624899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1218-4452-A1AC-4B4112EC797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zh-CN" altLang="en-US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PPT模板2!$B$192:$F$193</c:f>
              <c:strCache>
                <c:ptCount val="5"/>
                <c:pt idx="0">
                  <c:v>一线城市</c:v>
                </c:pt>
                <c:pt idx="1">
                  <c:v>二线城市</c:v>
                </c:pt>
                <c:pt idx="2">
                  <c:v>三线城市</c:v>
                </c:pt>
                <c:pt idx="3">
                  <c:v>四线城市</c:v>
                </c:pt>
                <c:pt idx="4">
                  <c:v>五线城市</c:v>
                </c:pt>
              </c:strCache>
            </c:strRef>
          </c:cat>
          <c:val>
            <c:numRef>
              <c:f>PPT模板2!$B$194:$F$194</c:f>
              <c:numCache>
                <c:formatCode>0.00%</c:formatCode>
                <c:ptCount val="5"/>
                <c:pt idx="0">
                  <c:v>0.13237442147842782</c:v>
                </c:pt>
                <c:pt idx="1">
                  <c:v>0.42532319021178477</c:v>
                </c:pt>
                <c:pt idx="2">
                  <c:v>0.18444107750482511</c:v>
                </c:pt>
                <c:pt idx="3">
                  <c:v>0.16408092363644461</c:v>
                </c:pt>
                <c:pt idx="4">
                  <c:v>9.378038716851772E-2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1218-4452-A1AC-4B4112EC797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7"/>
      </c:doughnut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1845904130404767"/>
          <c:y val="0.62991675659287427"/>
          <c:w val="0.18154095869595249"/>
          <c:h val="0.3670771815518756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0792064382954956"/>
          <c:y val="0.18808386156945675"/>
          <c:w val="0.58491231919694409"/>
          <c:h val="0.69019303826212752"/>
        </c:manualLayout>
      </c:layout>
      <c:doughnutChart>
        <c:varyColors val="1"/>
        <c:ser>
          <c:idx val="0"/>
          <c:order val="0"/>
          <c:tx>
            <c:strRef>
              <c:f>PPT模板2!$P$98</c:f>
              <c:strCache>
                <c:ptCount val="1"/>
                <c:pt idx="0">
                  <c:v>2018年1-8月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2DF5-401E-AE16-27F74FE97339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2DF5-401E-AE16-27F74FE97339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2DF5-401E-AE16-27F74FE97339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2DF5-401E-AE16-27F74FE97339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2DF5-401E-AE16-27F74FE97339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2DF5-401E-AE16-27F74FE97339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2DF5-401E-AE16-27F74FE97339}"/>
              </c:ext>
            </c:extLst>
          </c:dPt>
          <c:dLbls>
            <c:dLbl>
              <c:idx val="0"/>
              <c:layout>
                <c:manualLayout>
                  <c:x val="8.344665595252812E-2"/>
                  <c:y val="-0.1073088621247094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DF5-401E-AE16-27F74FE97339}"/>
                </c:ext>
              </c:extLst>
            </c:dLbl>
            <c:dLbl>
              <c:idx val="1"/>
              <c:layout>
                <c:manualLayout>
                  <c:x val="0.11034485493742419"/>
                  <c:y val="4.215712872677913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2DF5-401E-AE16-27F74FE97339}"/>
                </c:ext>
              </c:extLst>
            </c:dLbl>
            <c:dLbl>
              <c:idx val="2"/>
              <c:layout>
                <c:manualLayout>
                  <c:x val="-6.4902954629744103E-2"/>
                  <c:y val="0.1149737808479028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2DF5-401E-AE16-27F74FE97339}"/>
                </c:ext>
              </c:extLst>
            </c:dLbl>
            <c:dLbl>
              <c:idx val="3"/>
              <c:layout>
                <c:manualLayout>
                  <c:x val="-0.10602446405782909"/>
                  <c:y val="-3.832459361596765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2DF5-401E-AE16-27F74FE97339}"/>
                </c:ext>
              </c:extLst>
            </c:dLbl>
            <c:dLbl>
              <c:idx val="4"/>
              <c:layout>
                <c:manualLayout>
                  <c:x val="-0.10068376474932761"/>
                  <c:y val="-3.991883635670117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2DF5-401E-AE16-27F74FE97339}"/>
                </c:ext>
              </c:extLst>
            </c:dLbl>
            <c:dLbl>
              <c:idx val="5"/>
              <c:layout>
                <c:manualLayout>
                  <c:x val="-5.5213677443179655E-2"/>
                  <c:y val="-6.8984268508741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noAutofit/>
                </a:bodyPr>
                <a:lstStyle/>
                <a:p>
                  <a:pPr algn="ctr">
                    <a:defRPr lang="zh-CN" altLang="en-US" sz="12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3902466406991038"/>
                      <c:h val="8.272378620429302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B-2DF5-401E-AE16-27F74FE97339}"/>
                </c:ext>
              </c:extLst>
            </c:dLbl>
            <c:dLbl>
              <c:idx val="6"/>
              <c:layout>
                <c:manualLayout>
                  <c:x val="1.9950297039919088E-3"/>
                  <c:y val="-0.1037833012804940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2DF5-401E-AE16-27F74FE9733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zh-CN" altLang="en-US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noFill/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PPT模板2!$Q$97:$W$97</c:f>
              <c:strCache>
                <c:ptCount val="7"/>
                <c:pt idx="0">
                  <c:v>3万以下</c:v>
                </c:pt>
                <c:pt idx="1">
                  <c:v>3-5万</c:v>
                </c:pt>
                <c:pt idx="2">
                  <c:v>5-8万</c:v>
                </c:pt>
                <c:pt idx="3">
                  <c:v>8-12万</c:v>
                </c:pt>
                <c:pt idx="4">
                  <c:v>12-15万</c:v>
                </c:pt>
                <c:pt idx="5">
                  <c:v>15-30万</c:v>
                </c:pt>
                <c:pt idx="6">
                  <c:v>30万以上</c:v>
                </c:pt>
              </c:strCache>
            </c:strRef>
          </c:cat>
          <c:val>
            <c:numRef>
              <c:f>PPT模板2!$Q$98:$W$98</c:f>
              <c:numCache>
                <c:formatCode>0.00%</c:formatCode>
                <c:ptCount val="7"/>
                <c:pt idx="0">
                  <c:v>0.37890000000000001</c:v>
                </c:pt>
                <c:pt idx="1">
                  <c:v>0.18090000000000001</c:v>
                </c:pt>
                <c:pt idx="2">
                  <c:v>0.1724</c:v>
                </c:pt>
                <c:pt idx="3">
                  <c:v>0.1147</c:v>
                </c:pt>
                <c:pt idx="4">
                  <c:v>4.7199999999999999E-2</c:v>
                </c:pt>
                <c:pt idx="5">
                  <c:v>7.9299999999999995E-2</c:v>
                </c:pt>
                <c:pt idx="6">
                  <c:v>2.6599999999999999E-2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2DF5-401E-AE16-27F74FE9733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7"/>
      </c:doughnut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34889004733113"/>
          <c:y val="0.47009567386836842"/>
          <c:w val="0.16158946148921394"/>
          <c:h val="0.5199426109073522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402791284059855"/>
          <c:y val="0.19566392192497528"/>
          <c:w val="0.58491231919694409"/>
          <c:h val="0.69019303826212752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094F-40CA-A727-9109ADC7E88C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094F-40CA-A727-9109ADC7E88C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094F-40CA-A727-9109ADC7E88C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094F-40CA-A727-9109ADC7E88C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094F-40CA-A727-9109ADC7E88C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094F-40CA-A727-9109ADC7E88C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094F-40CA-A727-9109ADC7E88C}"/>
              </c:ext>
            </c:extLst>
          </c:dPt>
          <c:dLbls>
            <c:dLbl>
              <c:idx val="0"/>
              <c:layout>
                <c:manualLayout>
                  <c:x val="8.344665595252812E-2"/>
                  <c:y val="-0.1073088621247094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94F-40CA-A727-9109ADC7E88C}"/>
                </c:ext>
              </c:extLst>
            </c:dLbl>
            <c:dLbl>
              <c:idx val="1"/>
              <c:layout>
                <c:manualLayout>
                  <c:x val="0.11034485493742419"/>
                  <c:y val="4.215712872677913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094F-40CA-A727-9109ADC7E88C}"/>
                </c:ext>
              </c:extLst>
            </c:dLbl>
            <c:dLbl>
              <c:idx val="2"/>
              <c:layout>
                <c:manualLayout>
                  <c:x val="-6.4902954629744103E-2"/>
                  <c:y val="0.1149737808479028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094F-40CA-A727-9109ADC7E88C}"/>
                </c:ext>
              </c:extLst>
            </c:dLbl>
            <c:dLbl>
              <c:idx val="3"/>
              <c:layout>
                <c:manualLayout>
                  <c:x val="-0.10602446405782909"/>
                  <c:y val="-3.832459361596765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094F-40CA-A727-9109ADC7E88C}"/>
                </c:ext>
              </c:extLst>
            </c:dLbl>
            <c:dLbl>
              <c:idx val="4"/>
              <c:layout>
                <c:manualLayout>
                  <c:x val="-0.10068376474932761"/>
                  <c:y val="-3.991883635670117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094F-40CA-A727-9109ADC7E88C}"/>
                </c:ext>
              </c:extLst>
            </c:dLbl>
            <c:dLbl>
              <c:idx val="5"/>
              <c:layout>
                <c:manualLayout>
                  <c:x val="-0.10402851135726558"/>
                  <c:y val="-7.533895625092570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noAutofit/>
                </a:bodyPr>
                <a:lstStyle/>
                <a:p>
                  <a:pPr algn="ctr">
                    <a:defRPr lang="zh-CN" altLang="en-US" sz="12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6691888561687576"/>
                      <c:h val="7.0014264117005787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B-094F-40CA-A727-9109ADC7E88C}"/>
                </c:ext>
              </c:extLst>
            </c:dLbl>
            <c:dLbl>
              <c:idx val="6"/>
              <c:layout>
                <c:manualLayout>
                  <c:x val="1.9950297039919088E-3"/>
                  <c:y val="-0.1037833012804940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094F-40CA-A727-9109ADC7E88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zh-CN" altLang="en-US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noFill/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PPT模板2!$B$80:$H$80</c:f>
              <c:strCache>
                <c:ptCount val="7"/>
                <c:pt idx="0">
                  <c:v>3万以下</c:v>
                </c:pt>
                <c:pt idx="1">
                  <c:v>3-5万</c:v>
                </c:pt>
                <c:pt idx="2">
                  <c:v>5-8万</c:v>
                </c:pt>
                <c:pt idx="3">
                  <c:v>8-12万</c:v>
                </c:pt>
                <c:pt idx="4">
                  <c:v>12-15万</c:v>
                </c:pt>
                <c:pt idx="5">
                  <c:v>15-30万</c:v>
                </c:pt>
                <c:pt idx="6">
                  <c:v>30万以上</c:v>
                </c:pt>
              </c:strCache>
            </c:strRef>
          </c:cat>
          <c:val>
            <c:numRef>
              <c:f>PPT模板2!$B$81:$H$81</c:f>
              <c:numCache>
                <c:formatCode>0.00%</c:formatCode>
                <c:ptCount val="7"/>
                <c:pt idx="0">
                  <c:v>0.23409175133216206</c:v>
                </c:pt>
                <c:pt idx="1">
                  <c:v>0.19490928794000309</c:v>
                </c:pt>
                <c:pt idx="2">
                  <c:v>0.18260836473650782</c:v>
                </c:pt>
                <c:pt idx="3">
                  <c:v>0.13734430171692835</c:v>
                </c:pt>
                <c:pt idx="4">
                  <c:v>6.4739316653634235E-2</c:v>
                </c:pt>
                <c:pt idx="5">
                  <c:v>0.13700905263138818</c:v>
                </c:pt>
                <c:pt idx="6">
                  <c:v>4.9297924989376227E-2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094F-40CA-A727-9109ADC7E88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7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lang="zh-CN" altLang="en-US" sz="1400" b="1" i="0" u="none" strike="noStrike" kern="1200" cap="none" spc="2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zh-CN" sz="1400" b="1" i="0" u="none" strike="noStrike" kern="1200" cap="none" spc="2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历年二手车交易均价（单位：万元）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lang="zh-CN" altLang="en-US" sz="1400" b="1" i="0" u="none" strike="noStrike" kern="1200" cap="none" spc="20" baseline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6.4063001841787717E-2"/>
          <c:y val="0.13003855107593987"/>
          <c:w val="0.88216526491197822"/>
          <c:h val="0.7344957015493851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PPT模板1!$B$369</c:f>
              <c:strCache>
                <c:ptCount val="1"/>
                <c:pt idx="0">
                  <c:v>二手车交易均价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lumMod val="110000"/>
                    <a:satMod val="105000"/>
                    <a:tint val="67000"/>
                  </a:schemeClr>
                </a:gs>
                <a:gs pos="50000">
                  <a:schemeClr val="accent1">
                    <a:lumMod val="105000"/>
                    <a:satMod val="103000"/>
                    <a:tint val="73000"/>
                  </a:schemeClr>
                </a:gs>
                <a:gs pos="100000">
                  <a:schemeClr val="accent1">
                    <a:lumMod val="105000"/>
                    <a:satMod val="109000"/>
                    <a:tint val="81000"/>
                  </a:schemeClr>
                </a:gs>
              </a:gsLst>
              <a:lin ang="5400000" scaled="0"/>
            </a:gradFill>
            <a:ln w="9525" cap="flat" cmpd="sng" algn="ctr">
              <a:solidFill>
                <a:schemeClr val="accent1">
                  <a:shade val="95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zh-CN" altLang="en-US" sz="1197" b="1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PPT模板1!$A$370:$A$379</c:f>
              <c:strCache>
                <c:ptCount val="10"/>
                <c:pt idx="0">
                  <c:v>2010年</c:v>
                </c:pt>
                <c:pt idx="1">
                  <c:v>2011年</c:v>
                </c:pt>
                <c:pt idx="2">
                  <c:v>2012年</c:v>
                </c:pt>
                <c:pt idx="3">
                  <c:v>2013年</c:v>
                </c:pt>
                <c:pt idx="4">
                  <c:v>2014年</c:v>
                </c:pt>
                <c:pt idx="5">
                  <c:v>2015年</c:v>
                </c:pt>
                <c:pt idx="6">
                  <c:v>2016年</c:v>
                </c:pt>
                <c:pt idx="7">
                  <c:v>2017年</c:v>
                </c:pt>
                <c:pt idx="8">
                  <c:v>2018年</c:v>
                </c:pt>
                <c:pt idx="9">
                  <c:v>2019年
1-8月</c:v>
                </c:pt>
              </c:strCache>
            </c:strRef>
          </c:cat>
          <c:val>
            <c:numRef>
              <c:f>PPT模板1!$B$370:$B$379</c:f>
              <c:numCache>
                <c:formatCode>0.00_);[Red]\(0.00\)</c:formatCode>
                <c:ptCount val="10"/>
                <c:pt idx="0">
                  <c:v>4.62</c:v>
                </c:pt>
                <c:pt idx="1">
                  <c:v>4.87</c:v>
                </c:pt>
                <c:pt idx="2">
                  <c:v>5.4</c:v>
                </c:pt>
                <c:pt idx="3">
                  <c:v>5.61</c:v>
                </c:pt>
                <c:pt idx="4">
                  <c:v>6.07</c:v>
                </c:pt>
                <c:pt idx="5">
                  <c:v>5.88</c:v>
                </c:pt>
                <c:pt idx="6">
                  <c:v>5.81</c:v>
                </c:pt>
                <c:pt idx="7">
                  <c:v>6.53</c:v>
                </c:pt>
                <c:pt idx="8">
                  <c:v>6.2245876639483502</c:v>
                </c:pt>
                <c:pt idx="9">
                  <c:v>6.3409799563674092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31C-4670-B4AF-6203141B673C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4"/>
        <c:axId val="862358360"/>
        <c:axId val="862358752"/>
      </c:barChart>
      <c:catAx>
        <c:axId val="8623583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ctr">
              <a:defRPr lang="zh-CN" altLang="en-US" sz="1197" b="1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862358752"/>
        <c:crosses val="autoZero"/>
        <c:auto val="1"/>
        <c:lblAlgn val="ctr"/>
        <c:lblOffset val="100"/>
        <c:noMultiLvlLbl val="0"/>
      </c:catAx>
      <c:valAx>
        <c:axId val="862358752"/>
        <c:scaling>
          <c:orientation val="minMax"/>
        </c:scaling>
        <c:delete val="0"/>
        <c:axPos val="l"/>
        <c:numFmt formatCode="0.00_);[Red]\(0.00\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altLang="en-US" sz="1197" b="1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8623583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 algn="ctr">
        <a:defRPr lang="zh-CN" altLang="en-US" sz="1197" b="1" i="0" u="none" strike="noStrike" kern="1200" baseline="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pPr>
      <a:endParaRPr lang="zh-CN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lang="zh-CN" altLang="en-US" sz="1400" b="1" i="0" u="none" strike="noStrike" kern="1200" cap="none" spc="50" normalizeH="0" baseline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pPr>
            <a:r>
              <a:rPr lang="zh-CN" altLang="en-US" dirty="0"/>
              <a:t>历年转籍比例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lang="zh-CN" altLang="en-US" sz="1400" b="1" i="0" u="none" strike="noStrike" kern="1200" cap="none" spc="50" normalizeH="0" baseline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7.5019523721602296E-2"/>
          <c:y val="0.18478978764018131"/>
          <c:w val="0.85509281785746893"/>
          <c:h val="0.6042302553089954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PPT模板1!$B$398</c:f>
              <c:strCache>
                <c:ptCount val="1"/>
                <c:pt idx="0">
                  <c:v>历年专辑比例</c:v>
                </c:pt>
              </c:strCache>
            </c:strRef>
          </c:tx>
          <c:spPr>
            <a:solidFill>
              <a:schemeClr val="accent1">
                <a:alpha val="7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PPT模板1!$A$399:$A$410</c:f>
              <c:strCache>
                <c:ptCount val="12"/>
                <c:pt idx="0">
                  <c:v>2008年</c:v>
                </c:pt>
                <c:pt idx="1">
                  <c:v>2009年</c:v>
                </c:pt>
                <c:pt idx="2">
                  <c:v>2010年</c:v>
                </c:pt>
                <c:pt idx="3">
                  <c:v>2011年</c:v>
                </c:pt>
                <c:pt idx="4">
                  <c:v>2012年</c:v>
                </c:pt>
                <c:pt idx="5">
                  <c:v>2013年</c:v>
                </c:pt>
                <c:pt idx="6">
                  <c:v>2014年</c:v>
                </c:pt>
                <c:pt idx="7">
                  <c:v>2015年</c:v>
                </c:pt>
                <c:pt idx="8">
                  <c:v>2016年</c:v>
                </c:pt>
                <c:pt idx="9">
                  <c:v>2017年</c:v>
                </c:pt>
                <c:pt idx="10">
                  <c:v>2018年</c:v>
                </c:pt>
                <c:pt idx="11">
                  <c:v>2019年
1-8月</c:v>
                </c:pt>
              </c:strCache>
            </c:strRef>
          </c:cat>
          <c:val>
            <c:numRef>
              <c:f>PPT模板1!$B$399:$B$410</c:f>
              <c:numCache>
                <c:formatCode>0.00%</c:formatCode>
                <c:ptCount val="12"/>
                <c:pt idx="0">
                  <c:v>0.12720000000000001</c:v>
                </c:pt>
                <c:pt idx="1">
                  <c:v>0.13370000000000001</c:v>
                </c:pt>
                <c:pt idx="2">
                  <c:v>0.1173</c:v>
                </c:pt>
                <c:pt idx="3">
                  <c:v>0.15110000000000001</c:v>
                </c:pt>
                <c:pt idx="4">
                  <c:v>0.1666</c:v>
                </c:pt>
                <c:pt idx="5">
                  <c:v>0.19589999999999999</c:v>
                </c:pt>
                <c:pt idx="6">
                  <c:v>0.2137</c:v>
                </c:pt>
                <c:pt idx="7">
                  <c:v>0.19209999999999999</c:v>
                </c:pt>
                <c:pt idx="8">
                  <c:v>0.21429999999999999</c:v>
                </c:pt>
                <c:pt idx="9">
                  <c:v>0.218</c:v>
                </c:pt>
                <c:pt idx="10">
                  <c:v>0.2621</c:v>
                </c:pt>
                <c:pt idx="11">
                  <c:v>0.29442534993137948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9BF-40D8-B9A3-3A29ED4E70B1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80"/>
        <c:overlap val="25"/>
        <c:axId val="1180208440"/>
        <c:axId val="1180208832"/>
      </c:barChart>
      <c:catAx>
        <c:axId val="11802084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5875" cap="flat" cmpd="sng" algn="ctr">
            <a:solidFill>
              <a:schemeClr val="bg2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cap="none" spc="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80208832"/>
        <c:crosses val="autoZero"/>
        <c:auto val="1"/>
        <c:lblAlgn val="ctr"/>
        <c:lblOffset val="100"/>
        <c:noMultiLvlLbl val="0"/>
      </c:catAx>
      <c:valAx>
        <c:axId val="1180208832"/>
        <c:scaling>
          <c:orientation val="minMax"/>
        </c:scaling>
        <c:delete val="0"/>
        <c:axPos val="l"/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spc="2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802084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930642528791067E-2"/>
          <c:y val="5.8032337866219107E-2"/>
          <c:w val="0.89230182380975176"/>
          <c:h val="0.74956432062881351"/>
        </c:manualLayout>
      </c:layout>
      <c:lineChart>
        <c:grouping val="standard"/>
        <c:varyColors val="0"/>
        <c:ser>
          <c:idx val="0"/>
          <c:order val="0"/>
          <c:tx>
            <c:strRef>
              <c:f>PPT模板1!$A$428</c:f>
              <c:strCache>
                <c:ptCount val="1"/>
                <c:pt idx="0">
                  <c:v>2019转籍率</c:v>
                </c:pt>
              </c:strCache>
            </c:strRef>
          </c:tx>
          <c:spPr>
            <a:ln w="317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ysClr val="window" lastClr="FFFFFF"/>
              </a:solidFill>
              <a:ln w="19050">
                <a:solidFill>
                  <a:schemeClr val="accent1"/>
                </a:solidFill>
              </a:ln>
              <a:effectLst/>
            </c:spPr>
          </c:marker>
          <c:dLbls>
            <c:dLbl>
              <c:idx val="3"/>
              <c:layout>
                <c:manualLayout>
                  <c:x val="-3.7502513868573992E-2"/>
                  <c:y val="-3.365263410582224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0D73-4768-8C93-AB52A3151911}"/>
                </c:ext>
              </c:extLst>
            </c:dLbl>
            <c:dLbl>
              <c:idx val="6"/>
              <c:layout>
                <c:manualLayout>
                  <c:x val="-2.89688774720212E-2"/>
                  <c:y val="-3.664953149466710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D73-4768-8C93-AB52A3151911}"/>
                </c:ext>
              </c:extLst>
            </c:dLbl>
            <c:dLbl>
              <c:idx val="7"/>
              <c:layout>
                <c:manualLayout>
                  <c:x val="-3.962535369799082E-2"/>
                  <c:y val="-4.328566327777046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0D73-4768-8C93-AB52A315191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PPT模板1!$B$427:$M$427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PPT模板1!$B$428:$M$428</c:f>
              <c:numCache>
                <c:formatCode>0.00%</c:formatCode>
                <c:ptCount val="12"/>
                <c:pt idx="0">
                  <c:v>0.30630000000000002</c:v>
                </c:pt>
                <c:pt idx="1">
                  <c:v>0.30009999999999998</c:v>
                </c:pt>
                <c:pt idx="2">
                  <c:v>0.2979</c:v>
                </c:pt>
                <c:pt idx="3">
                  <c:v>0.29360000000000003</c:v>
                </c:pt>
                <c:pt idx="4">
                  <c:v>0.28620000000000001</c:v>
                </c:pt>
                <c:pt idx="5">
                  <c:v>0.33019999999999999</c:v>
                </c:pt>
                <c:pt idx="6">
                  <c:v>0.26550000000000001</c:v>
                </c:pt>
                <c:pt idx="7">
                  <c:v>0.27560000000000001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0D73-4768-8C93-AB52A3151911}"/>
            </c:ext>
          </c:extLst>
        </c:ser>
        <c:ser>
          <c:idx val="1"/>
          <c:order val="1"/>
          <c:tx>
            <c:strRef>
              <c:f>PPT模板1!$A$429</c:f>
              <c:strCache>
                <c:ptCount val="1"/>
                <c:pt idx="0">
                  <c:v>2018转籍率</c:v>
                </c:pt>
              </c:strCache>
            </c:strRef>
          </c:tx>
          <c:spPr>
            <a:ln w="31750" cap="rnd">
              <a:solidFill>
                <a:schemeClr val="accent2"/>
              </a:solidFill>
              <a:round/>
            </a:ln>
            <a:effectLst/>
          </c:spPr>
          <c:marker>
            <c:symbol val="diamond"/>
            <c:size val="6"/>
            <c:spPr>
              <a:solidFill>
                <a:sysClr val="window" lastClr="FFFFFF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dLbl>
              <c:idx val="1"/>
              <c:layout>
                <c:manualLayout>
                  <c:x val="-5.2097331583552099E-2"/>
                  <c:y val="5.327537182852139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0D73-4768-8C93-AB52A3151911}"/>
                </c:ext>
              </c:extLst>
            </c:dLbl>
            <c:dLbl>
              <c:idx val="2"/>
              <c:layout>
                <c:manualLayout>
                  <c:x val="-2.4319553805774299E-2"/>
                  <c:y val="4.401611256926209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0D73-4768-8C93-AB52A3151911}"/>
                </c:ext>
              </c:extLst>
            </c:dLbl>
            <c:dLbl>
              <c:idx val="4"/>
              <c:layout>
                <c:manualLayout>
                  <c:x val="-4.2118200025410023E-2"/>
                  <c:y val="4.307522099450288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0D73-4768-8C93-AB52A3151911}"/>
                </c:ext>
              </c:extLst>
            </c:dLbl>
            <c:dLbl>
              <c:idx val="6"/>
              <c:layout>
                <c:manualLayout>
                  <c:x val="-3.5416248898997103E-2"/>
                  <c:y val="3.350825069580248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0D73-4768-8C93-AB52A3151911}"/>
                </c:ext>
              </c:extLst>
            </c:dLbl>
            <c:dLbl>
              <c:idx val="7"/>
              <c:layout>
                <c:manualLayout>
                  <c:x val="-2.3626112857683516E-2"/>
                  <c:y val="5.217973051697893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0D73-4768-8C93-AB52A3151911}"/>
                </c:ext>
              </c:extLst>
            </c:dLbl>
            <c:spPr>
              <a:noFill/>
              <a:ln w="12700">
                <a:solidFill>
                  <a:schemeClr val="accent2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PPT模板1!$B$427:$M$427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PPT模板1!$B$429:$M$429</c:f>
              <c:numCache>
                <c:formatCode>0.00%</c:formatCode>
                <c:ptCount val="12"/>
                <c:pt idx="0">
                  <c:v>0.253</c:v>
                </c:pt>
                <c:pt idx="1">
                  <c:v>0.19489999999999999</c:v>
                </c:pt>
                <c:pt idx="2">
                  <c:v>0.2089</c:v>
                </c:pt>
                <c:pt idx="3">
                  <c:v>0.24460000000000001</c:v>
                </c:pt>
                <c:pt idx="4">
                  <c:v>0.28339999999999999</c:v>
                </c:pt>
                <c:pt idx="5">
                  <c:v>0.26400000000000001</c:v>
                </c:pt>
                <c:pt idx="6">
                  <c:v>0.25769999999999998</c:v>
                </c:pt>
                <c:pt idx="7">
                  <c:v>0.27129999999999999</c:v>
                </c:pt>
                <c:pt idx="8">
                  <c:v>0.29239999999999999</c:v>
                </c:pt>
                <c:pt idx="9">
                  <c:v>0.2828</c:v>
                </c:pt>
                <c:pt idx="10" formatCode="0.00">
                  <c:v>0.27639999999999998</c:v>
                </c:pt>
                <c:pt idx="11">
                  <c:v>0.29139999999999999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9-0D73-4768-8C93-AB52A3151911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180209616"/>
        <c:axId val="1180210008"/>
      </c:lineChart>
      <c:catAx>
        <c:axId val="1180209616"/>
        <c:scaling>
          <c:orientation val="minMax"/>
        </c:scaling>
        <c:delete val="0"/>
        <c:axPos val="b"/>
        <c:numFmt formatCode="General" sourceLinked="1"/>
        <c:majorTickMark val="in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80210008"/>
        <c:crosses val="autoZero"/>
        <c:auto val="1"/>
        <c:lblAlgn val="ctr"/>
        <c:lblOffset val="100"/>
        <c:noMultiLvlLbl val="0"/>
      </c:catAx>
      <c:valAx>
        <c:axId val="1180210008"/>
        <c:scaling>
          <c:orientation val="minMax"/>
          <c:min val="0.15000000000000002"/>
        </c:scaling>
        <c:delete val="0"/>
        <c:axPos val="l"/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802096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6254204117687372"/>
          <c:y val="0.89449891674777238"/>
          <c:w val="0.28781066050020432"/>
          <c:h val="5.766623175872553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0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0596743541311826E-2"/>
          <c:y val="0.12157113275710343"/>
          <c:w val="0.90864760009202528"/>
          <c:h val="0.7171494854399774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PPT模板1!$B$223</c:f>
              <c:strCache>
                <c:ptCount val="1"/>
                <c:pt idx="0">
                  <c:v>2018年交易量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3.5576434173869801E-3"/>
                  <c:y val="3.75148266812321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950A-459C-830D-4DB0FE6B93F5}"/>
                </c:ext>
              </c:extLst>
            </c:dLbl>
            <c:dLbl>
              <c:idx val="1"/>
              <c:layout>
                <c:manualLayout>
                  <c:x val="-4.9365731011563095E-3"/>
                  <c:y val="6.820877578405728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50A-459C-830D-4DB0FE6B93F5}"/>
                </c:ext>
              </c:extLst>
            </c:dLbl>
            <c:dLbl>
              <c:idx val="2"/>
              <c:layout>
                <c:manualLayout>
                  <c:x val="-8.6282187109109933E-3"/>
                  <c:y val="5.11565818380438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50A-459C-830D-4DB0FE6B93F5}"/>
                </c:ext>
              </c:extLst>
            </c:dLbl>
            <c:dLbl>
              <c:idx val="3"/>
              <c:layout>
                <c:manualLayout>
                  <c:x val="-2.4683469663546957E-3"/>
                  <c:y val="2.046263273521756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950A-459C-830D-4DB0FE6B93F5}"/>
                </c:ext>
              </c:extLst>
            </c:dLbl>
            <c:dLbl>
              <c:idx val="4"/>
              <c:layout>
                <c:manualLayout>
                  <c:x val="-3.0691214482773286E-3"/>
                  <c:y val="9.208184730847902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950A-459C-830D-4DB0FE6B93F5}"/>
                </c:ext>
              </c:extLst>
            </c:dLbl>
            <c:dLbl>
              <c:idx val="5"/>
              <c:layout>
                <c:manualLayout>
                  <c:x val="-1.5345607241387207E-3"/>
                  <c:y val="6.138789820565261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950A-459C-830D-4DB0FE6B93F5}"/>
                </c:ext>
              </c:extLst>
            </c:dLbl>
            <c:dLbl>
              <c:idx val="7"/>
              <c:layout>
                <c:manualLayout>
                  <c:x val="3.0691214482772163E-3"/>
                  <c:y val="4.433570425963805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950A-459C-830D-4DB0FE6B93F5}"/>
                </c:ext>
              </c:extLst>
            </c:dLbl>
            <c:dLbl>
              <c:idx val="8"/>
              <c:layout>
                <c:manualLayout>
                  <c:x val="0"/>
                  <c:y val="-2.653686587076964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950A-459C-830D-4DB0FE6B93F5}"/>
                </c:ext>
              </c:extLst>
            </c:dLbl>
            <c:dLbl>
              <c:idx val="10"/>
              <c:layout>
                <c:manualLayout>
                  <c:x val="3.0691214482773286E-3"/>
                  <c:y val="3.410438789202895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950A-459C-830D-4DB0FE6B93F5}"/>
                </c:ext>
              </c:extLst>
            </c:dLbl>
            <c:dLbl>
              <c:idx val="11"/>
              <c:layout>
                <c:manualLayout>
                  <c:x val="-1.5345607241386643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950A-459C-830D-4DB0FE6B93F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100"/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PPT模板1!$A$224:$A$235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PPT模板1!$B$224:$B$235</c:f>
              <c:numCache>
                <c:formatCode>0.00</c:formatCode>
                <c:ptCount val="12"/>
                <c:pt idx="0">
                  <c:v>118.84</c:v>
                </c:pt>
                <c:pt idx="1">
                  <c:v>79.400000000000006</c:v>
                </c:pt>
                <c:pt idx="2">
                  <c:v>120.92</c:v>
                </c:pt>
                <c:pt idx="3">
                  <c:v>115.12</c:v>
                </c:pt>
                <c:pt idx="4">
                  <c:v>120.3031</c:v>
                </c:pt>
                <c:pt idx="5">
                  <c:v>105.67</c:v>
                </c:pt>
                <c:pt idx="6">
                  <c:v>113.65</c:v>
                </c:pt>
                <c:pt idx="7">
                  <c:v>118.77</c:v>
                </c:pt>
                <c:pt idx="8">
                  <c:v>122.06</c:v>
                </c:pt>
                <c:pt idx="9">
                  <c:v>118.18</c:v>
                </c:pt>
                <c:pt idx="10">
                  <c:v>127.57</c:v>
                </c:pt>
                <c:pt idx="11">
                  <c:v>121.72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950A-459C-830D-4DB0FE6B93F5}"/>
            </c:ext>
          </c:extLst>
        </c:ser>
        <c:ser>
          <c:idx val="1"/>
          <c:order val="1"/>
          <c:tx>
            <c:strRef>
              <c:f>PPT模板1!$C$223</c:f>
              <c:strCache>
                <c:ptCount val="1"/>
                <c:pt idx="0">
                  <c:v>2019年交易量</c:v>
                </c:pt>
              </c:strCache>
            </c:strRef>
          </c:tx>
          <c:spPr>
            <a:solidFill>
              <a:srgbClr val="70AD47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1.1799201158436267E-3"/>
                  <c:y val="-3.957988764886766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950A-459C-830D-4DB0FE6B93F5}"/>
                </c:ext>
              </c:extLst>
            </c:dLbl>
            <c:dLbl>
              <c:idx val="1"/>
              <c:layout>
                <c:manualLayout>
                  <c:x val="3.2465021682013886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950A-459C-830D-4DB0FE6B93F5}"/>
                </c:ext>
              </c:extLst>
            </c:dLbl>
            <c:dLbl>
              <c:idx val="2"/>
              <c:layout>
                <c:manualLayout>
                  <c:x val="-1.979704165691959E-3"/>
                  <c:y val="3.410438789202926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950A-459C-830D-4DB0FE6B93F5}"/>
                </c:ext>
              </c:extLst>
            </c:dLbl>
            <c:dLbl>
              <c:idx val="3"/>
              <c:layout>
                <c:manualLayout>
                  <c:x val="0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950A-459C-830D-4DB0FE6B93F5}"/>
                </c:ext>
              </c:extLst>
            </c:dLbl>
            <c:dLbl>
              <c:idx val="4"/>
              <c:layout>
                <c:manualLayout>
                  <c:x val="1.5345607241386082E-3"/>
                  <c:y val="-6.2523988852932383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950A-459C-830D-4DB0FE6B93F5}"/>
                </c:ext>
              </c:extLst>
            </c:dLbl>
            <c:dLbl>
              <c:idx val="6"/>
              <c:layout>
                <c:manualLayout>
                  <c:x val="1.5345607241386643E-3"/>
                  <c:y val="-6.2523988852932383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950A-459C-830D-4DB0FE6B93F5}"/>
                </c:ext>
              </c:extLst>
            </c:dLbl>
            <c:dLbl>
              <c:idx val="7"/>
              <c:layout>
                <c:manualLayout>
                  <c:x val="-4.6050070326071968E-3"/>
                  <c:y val="9.951324701538555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950A-459C-830D-4DB0FE6B93F5}"/>
                </c:ext>
              </c:extLst>
            </c:dLbl>
            <c:spPr>
              <a:noFill/>
              <a:ln w="12700" cap="flat" cmpd="sng" algn="ctr">
                <a:solidFill>
                  <a:srgbClr val="70AD47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100" b="1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PPT模板1!$A$224:$A$235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PPT模板1!$C$224:$C$235</c:f>
              <c:numCache>
                <c:formatCode>0.00</c:formatCode>
                <c:ptCount val="12"/>
                <c:pt idx="0">
                  <c:v>119.78</c:v>
                </c:pt>
                <c:pt idx="1">
                  <c:v>80.73</c:v>
                </c:pt>
                <c:pt idx="2">
                  <c:v>125.06</c:v>
                </c:pt>
                <c:pt idx="3">
                  <c:v>120.06</c:v>
                </c:pt>
                <c:pt idx="4">
                  <c:v>116.11</c:v>
                </c:pt>
                <c:pt idx="5">
                  <c:v>124.44</c:v>
                </c:pt>
                <c:pt idx="6">
                  <c:v>121.3</c:v>
                </c:pt>
                <c:pt idx="7">
                  <c:v>119.86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2-950A-459C-830D-4DB0FE6B93F5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100"/>
        <c:axId val="921215936"/>
        <c:axId val="921216328"/>
      </c:barChart>
      <c:lineChart>
        <c:grouping val="standard"/>
        <c:varyColors val="0"/>
        <c:ser>
          <c:idx val="2"/>
          <c:order val="2"/>
          <c:tx>
            <c:strRef>
              <c:f>PPT模板1!$D$223</c:f>
              <c:strCache>
                <c:ptCount val="1"/>
                <c:pt idx="0">
                  <c:v>月度同比增长率</c:v>
                </c:pt>
              </c:strCache>
            </c:strRef>
          </c:tx>
          <c:spPr>
            <a:ln w="28575" cap="rnd" cmpd="sng" algn="ctr">
              <a:solidFill>
                <a:srgbClr val="FFC000"/>
              </a:solidFill>
              <a:prstDash val="solid"/>
              <a:round/>
            </a:ln>
            <a:effectLst/>
          </c:spPr>
          <c:marker>
            <c:symbol val="circle"/>
            <c:size val="6"/>
            <c:spPr>
              <a:solidFill>
                <a:schemeClr val="bg1"/>
              </a:solidFill>
              <a:ln w="19050" cap="flat" cmpd="sng" algn="ctr">
                <a:solidFill>
                  <a:srgbClr val="FFC000"/>
                </a:solidFill>
                <a:prstDash val="solid"/>
                <a:round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PPT模板1!$A$224:$A$235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PPT模板1!$D$224:$D$235</c:f>
              <c:numCache>
                <c:formatCode>0.00%</c:formatCode>
                <c:ptCount val="12"/>
                <c:pt idx="0">
                  <c:v>7.9097946819252588E-3</c:v>
                </c:pt>
                <c:pt idx="1">
                  <c:v>1.6750629722921892E-2</c:v>
                </c:pt>
                <c:pt idx="2">
                  <c:v>3.4237512404895802E-2</c:v>
                </c:pt>
                <c:pt idx="3">
                  <c:v>4.2911744266851959E-2</c:v>
                </c:pt>
                <c:pt idx="4">
                  <c:v>-3.4854463434441846E-2</c:v>
                </c:pt>
                <c:pt idx="5">
                  <c:v>0.17762846597899115</c:v>
                </c:pt>
                <c:pt idx="6">
                  <c:v>6.731192256929161E-2</c:v>
                </c:pt>
                <c:pt idx="7">
                  <c:v>9.1774017007662159E-3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3-950A-459C-830D-4DB0FE6B93F5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921216720"/>
        <c:axId val="921217112"/>
      </c:lineChart>
      <c:catAx>
        <c:axId val="9212159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921216328"/>
        <c:crosses val="autoZero"/>
        <c:auto val="1"/>
        <c:lblAlgn val="ctr"/>
        <c:lblOffset val="100"/>
        <c:noMultiLvlLbl val="0"/>
      </c:catAx>
      <c:valAx>
        <c:axId val="921216328"/>
        <c:scaling>
          <c:orientation val="minMax"/>
          <c:max val="150"/>
          <c:min val="60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921215936"/>
        <c:crosses val="autoZero"/>
        <c:crossBetween val="between"/>
      </c:valAx>
      <c:catAx>
        <c:axId val="92121672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921217112"/>
        <c:crosses val="autoZero"/>
        <c:auto val="1"/>
        <c:lblAlgn val="ctr"/>
        <c:lblOffset val="100"/>
        <c:noMultiLvlLbl val="0"/>
      </c:catAx>
      <c:valAx>
        <c:axId val="921217112"/>
        <c:scaling>
          <c:orientation val="minMax"/>
          <c:max val="0.5"/>
          <c:min val="-0.4"/>
        </c:scaling>
        <c:delete val="0"/>
        <c:axPos val="r"/>
        <c:numFmt formatCode="0%" sourceLinked="0"/>
        <c:majorTickMark val="out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921216720"/>
        <c:crosses val="max"/>
        <c:crossBetween val="between"/>
      </c:valAx>
      <c:spPr>
        <a:solidFill>
          <a:schemeClr val="bg1"/>
        </a:solidFill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5546472781967677"/>
          <c:y val="0.9179346382692587"/>
          <c:w val="0.49520878725720108"/>
          <c:h val="6.501316778472665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0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  <c:userShapes r:id="rId2"/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zh-CN" sz="1200" b="1" i="0" baseline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全国线下交易量</a:t>
            </a:r>
            <a:endParaRPr lang="zh-CN" altLang="zh-CN" sz="120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交易排名!$D$3:$D$12</c:f>
              <c:strCache>
                <c:ptCount val="10"/>
                <c:pt idx="0">
                  <c:v>荣光</c:v>
                </c:pt>
                <c:pt idx="1">
                  <c:v>宝来三厢</c:v>
                </c:pt>
                <c:pt idx="2">
                  <c:v>速腾</c:v>
                </c:pt>
                <c:pt idx="3">
                  <c:v>奥迪A6L</c:v>
                </c:pt>
                <c:pt idx="4">
                  <c:v>朗逸</c:v>
                </c:pt>
                <c:pt idx="5">
                  <c:v>雅阁</c:v>
                </c:pt>
                <c:pt idx="6">
                  <c:v>宏光</c:v>
                </c:pt>
                <c:pt idx="7">
                  <c:v>凯越</c:v>
                </c:pt>
                <c:pt idx="8">
                  <c:v>五菱之光</c:v>
                </c:pt>
                <c:pt idx="9">
                  <c:v>捷达</c:v>
                </c:pt>
              </c:strCache>
            </c:strRef>
          </c:cat>
          <c:val>
            <c:numRef>
              <c:f>交易排名!$E$3:$E$12</c:f>
              <c:numCache>
                <c:formatCode>0.00%</c:formatCode>
                <c:ptCount val="10"/>
                <c:pt idx="0">
                  <c:v>9.6202065744979415E-3</c:v>
                </c:pt>
                <c:pt idx="1">
                  <c:v>9.7582296243472668E-3</c:v>
                </c:pt>
                <c:pt idx="2">
                  <c:v>9.7996365393020635E-3</c:v>
                </c:pt>
                <c:pt idx="3">
                  <c:v>1.0135492627268754E-2</c:v>
                </c:pt>
                <c:pt idx="4">
                  <c:v>1.0259713372133146E-2</c:v>
                </c:pt>
                <c:pt idx="5">
                  <c:v>1.0319523360401187E-2</c:v>
                </c:pt>
                <c:pt idx="6">
                  <c:v>1.0604770996756458E-2</c:v>
                </c:pt>
                <c:pt idx="7">
                  <c:v>1.0811805571530445E-2</c:v>
                </c:pt>
                <c:pt idx="8">
                  <c:v>1.3250212785535185E-2</c:v>
                </c:pt>
                <c:pt idx="9">
                  <c:v>1.7570334245819053E-2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074-4E46-9A96-68E2A91A2E07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219337023"/>
        <c:axId val="2039738559"/>
      </c:barChart>
      <c:catAx>
        <c:axId val="219337023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2039738559"/>
        <c:crosses val="autoZero"/>
        <c:auto val="1"/>
        <c:lblAlgn val="ctr"/>
        <c:lblOffset val="100"/>
        <c:noMultiLvlLbl val="0"/>
      </c:catAx>
      <c:valAx>
        <c:axId val="2039738559"/>
        <c:scaling>
          <c:orientation val="minMax"/>
        </c:scaling>
        <c:delete val="0"/>
        <c:axPos val="b"/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1933702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Sheet2!$B$222</c:f>
              <c:strCache>
                <c:ptCount val="1"/>
                <c:pt idx="0">
                  <c:v>数量</c:v>
                </c:pt>
              </c:strCache>
            </c:strRef>
          </c:tx>
          <c:dLbls>
            <c:numFmt formatCode="0.00%" sourceLinked="0"/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Sheet2!$C$221:$J$221</c:f>
              <c:strCache>
                <c:ptCount val="8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  <c:pt idx="5">
                  <c:v>K</c:v>
                </c:pt>
                <c:pt idx="6">
                  <c:v>M</c:v>
                </c:pt>
                <c:pt idx="7">
                  <c:v>S</c:v>
                </c:pt>
              </c:strCache>
            </c:strRef>
          </c:cat>
          <c:val>
            <c:numRef>
              <c:f>Sheet2!$C$222:$J$222</c:f>
              <c:numCache>
                <c:formatCode>General</c:formatCode>
                <c:ptCount val="8"/>
                <c:pt idx="0">
                  <c:v>2811</c:v>
                </c:pt>
                <c:pt idx="1">
                  <c:v>438</c:v>
                </c:pt>
                <c:pt idx="2">
                  <c:v>951</c:v>
                </c:pt>
                <c:pt idx="3">
                  <c:v>0</c:v>
                </c:pt>
                <c:pt idx="4">
                  <c:v>6</c:v>
                </c:pt>
                <c:pt idx="5">
                  <c:v>11</c:v>
                </c:pt>
                <c:pt idx="6">
                  <c:v>76</c:v>
                </c:pt>
                <c:pt idx="7">
                  <c:v>278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E34-4BA4-BF0C-7E8BD0FC434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zero"/>
    <c:showDLblsOverMax val="0"/>
  </c:chart>
  <c:externalData r:id="rId1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pieChart>
        <c:varyColors val="1"/>
        <c:ser>
          <c:idx val="0"/>
          <c:order val="0"/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114-4F9A-A6AF-6438B865D19C}"/>
              </c:ext>
            </c:extLst>
          </c:dPt>
          <c:dPt>
            <c:idx val="1"/>
            <c:bubble3D val="0"/>
            <c:spPr>
              <a:solidFill>
                <a:srgbClr val="ED7D3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A114-4F9A-A6AF-6438B865D19C}"/>
              </c:ext>
            </c:extLst>
          </c:dPt>
          <c:dPt>
            <c:idx val="2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A114-4F9A-A6AF-6438B865D19C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A114-4F9A-A6AF-6438B865D19C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A114-4F9A-A6AF-6438B865D19C}"/>
              </c:ext>
            </c:extLst>
          </c:dPt>
          <c:dPt>
            <c:idx val="5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A114-4F9A-A6AF-6438B865D19C}"/>
              </c:ext>
            </c:extLst>
          </c:dPt>
          <c:dPt>
            <c:idx val="6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A114-4F9A-A6AF-6438B865D19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新能源模板!$A$14:$A$20</c:f>
              <c:strCache>
                <c:ptCount val="7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  <c:pt idx="5">
                  <c:v>MPV</c:v>
                </c:pt>
                <c:pt idx="6">
                  <c:v>SUV</c:v>
                </c:pt>
              </c:strCache>
            </c:strRef>
          </c:cat>
          <c:val>
            <c:numRef>
              <c:f>新能源模板!$B$14:$B$20</c:f>
              <c:numCache>
                <c:formatCode>0.00%</c:formatCode>
                <c:ptCount val="7"/>
                <c:pt idx="0">
                  <c:v>0.6261184085284599</c:v>
                </c:pt>
                <c:pt idx="1">
                  <c:v>4.1880830001903672E-2</c:v>
                </c:pt>
                <c:pt idx="2">
                  <c:v>0.23948220064724918</c:v>
                </c:pt>
                <c:pt idx="3">
                  <c:v>1.9036740909956216E-4</c:v>
                </c:pt>
                <c:pt idx="4">
                  <c:v>2.66514372739387E-3</c:v>
                </c:pt>
                <c:pt idx="5">
                  <c:v>3.9406053683609367E-2</c:v>
                </c:pt>
                <c:pt idx="6">
                  <c:v>5.0256996002284407E-2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A114-4F9A-A6AF-6438B865D19C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l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</c:pieChart>
    </c:plotArea>
    <c:legend>
      <c:legendPos val="r"/>
      <c:overlay val="0"/>
    </c:legend>
    <c:plotVisOnly val="1"/>
    <c:dispBlanksAs val="zero"/>
    <c:showDLblsOverMax val="0"/>
  </c:chart>
  <c:externalData r:id="rId1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dLbls>
            <c:numFmt formatCode="0.00%" sourceLinked="0"/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Sheet2!$C$155:$C$161</c:f>
              <c:strCache>
                <c:ptCount val="7"/>
                <c:pt idx="0">
                  <c:v>3w及以下</c:v>
                </c:pt>
                <c:pt idx="1">
                  <c:v>3w-5w</c:v>
                </c:pt>
                <c:pt idx="2">
                  <c:v>5w-8w</c:v>
                </c:pt>
                <c:pt idx="3">
                  <c:v>8w-12w</c:v>
                </c:pt>
                <c:pt idx="4">
                  <c:v>12w-15w</c:v>
                </c:pt>
                <c:pt idx="5">
                  <c:v>15w-30w</c:v>
                </c:pt>
                <c:pt idx="6">
                  <c:v>30w以上</c:v>
                </c:pt>
              </c:strCache>
            </c:strRef>
          </c:cat>
          <c:val>
            <c:numRef>
              <c:f>Sheet2!$D$155:$D$161</c:f>
              <c:numCache>
                <c:formatCode>General</c:formatCode>
                <c:ptCount val="7"/>
                <c:pt idx="0">
                  <c:v>1163</c:v>
                </c:pt>
                <c:pt idx="1">
                  <c:v>1874</c:v>
                </c:pt>
                <c:pt idx="2">
                  <c:v>1043</c:v>
                </c:pt>
                <c:pt idx="3">
                  <c:v>186</c:v>
                </c:pt>
                <c:pt idx="4">
                  <c:v>141</c:v>
                </c:pt>
                <c:pt idx="5">
                  <c:v>115</c:v>
                </c:pt>
                <c:pt idx="6">
                  <c:v>58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E36-4A41-9443-65C20FC8C692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</c:plotArea>
    <c:legend>
      <c:legendPos val="r"/>
      <c:overlay val="0"/>
    </c:legend>
    <c:plotVisOnly val="1"/>
    <c:dispBlanksAs val="zero"/>
    <c:showDLblsOverMax val="0"/>
  </c:chart>
  <c:externalData r:id="rId1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6E7-47C6-9C59-BF202E9BD9B4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F6E7-47C6-9C59-BF202E9BD9B4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3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3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F6E7-47C6-9C59-BF202E9BD9B4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F6E7-47C6-9C59-BF202E9BD9B4}"/>
              </c:ext>
            </c:extLst>
          </c:dPt>
          <c:dPt>
            <c:idx val="4"/>
            <c:bubble3D val="0"/>
            <c:spPr>
              <a:gradFill rotWithShape="1">
                <a:gsLst>
                  <a:gs pos="0">
                    <a:schemeClr val="accent5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5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5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F6E7-47C6-9C59-BF202E9BD9B4}"/>
              </c:ext>
            </c:extLst>
          </c:dPt>
          <c:dPt>
            <c:idx val="5"/>
            <c:bubble3D val="0"/>
            <c:spPr>
              <a:gradFill rotWithShape="1">
                <a:gsLst>
                  <a:gs pos="0">
                    <a:schemeClr val="accent6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6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6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F6E7-47C6-9C59-BF202E9BD9B4}"/>
              </c:ext>
            </c:extLst>
          </c:dPt>
          <c:dPt>
            <c:idx val="6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F6E7-47C6-9C59-BF202E9BD9B4}"/>
              </c:ext>
            </c:extLst>
          </c:dPt>
          <c:dLbls>
            <c:dLbl>
              <c:idx val="0"/>
              <c:layout>
                <c:manualLayout>
                  <c:x val="-0.11644016807446469"/>
                  <c:y val="0.16564366200464389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F6E7-47C6-9C59-BF202E9BD9B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>
                  <a:solidFill>
                    <a:schemeClr val="tx2">
                      <a:lumMod val="35000"/>
                      <a:lumOff val="65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新能源模板!$B$37:$H$37</c:f>
              <c:strCache>
                <c:ptCount val="7"/>
                <c:pt idx="0">
                  <c:v>3万以下</c:v>
                </c:pt>
                <c:pt idx="1">
                  <c:v>3-5万</c:v>
                </c:pt>
                <c:pt idx="2">
                  <c:v>5-8万</c:v>
                </c:pt>
                <c:pt idx="3">
                  <c:v>8-12万</c:v>
                </c:pt>
                <c:pt idx="4">
                  <c:v>12-15万</c:v>
                </c:pt>
                <c:pt idx="5">
                  <c:v>15-30万</c:v>
                </c:pt>
                <c:pt idx="6">
                  <c:v>30万以上</c:v>
                </c:pt>
              </c:strCache>
            </c:strRef>
          </c:cat>
          <c:val>
            <c:numRef>
              <c:f>新能源模板!$B$38:$H$38</c:f>
              <c:numCache>
                <c:formatCode>0.00%</c:formatCode>
                <c:ptCount val="7"/>
                <c:pt idx="0">
                  <c:v>0.121285140562249</c:v>
                </c:pt>
                <c:pt idx="1">
                  <c:v>0.33831325301204818</c:v>
                </c:pt>
                <c:pt idx="2">
                  <c:v>0.20361445783132531</c:v>
                </c:pt>
                <c:pt idx="3">
                  <c:v>0.12305220883534136</c:v>
                </c:pt>
                <c:pt idx="4">
                  <c:v>8.514056224899598E-2</c:v>
                </c:pt>
                <c:pt idx="5">
                  <c:v>7.5180722891566271E-2</c:v>
                </c:pt>
                <c:pt idx="6">
                  <c:v>5.3413654618473895E-2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F6E7-47C6-9C59-BF202E9BD9B4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1249205393832163"/>
          <c:y val="8.7402915108767576E-2"/>
          <c:w val="0.61117172348372895"/>
          <c:h val="0.77531045204932092"/>
        </c:manualLayout>
      </c:layout>
      <c:doughnutChart>
        <c:varyColors val="1"/>
        <c:ser>
          <c:idx val="0"/>
          <c:order val="0"/>
          <c:spPr>
            <a:ln w="0">
              <a:noFill/>
            </a:ln>
          </c:spPr>
          <c:dPt>
            <c:idx val="0"/>
            <c:bubble3D val="0"/>
            <c:spPr>
              <a:solidFill>
                <a:schemeClr val="accent2">
                  <a:lumMod val="75000"/>
                </a:schemeClr>
              </a:solidFill>
              <a:ln w="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CAD4-4105-9745-C2DF64E76FEA}"/>
              </c:ext>
            </c:extLst>
          </c:dPt>
          <c:dPt>
            <c:idx val="1"/>
            <c:bubble3D val="0"/>
            <c:spPr>
              <a:solidFill>
                <a:schemeClr val="accent5">
                  <a:lumMod val="75000"/>
                </a:schemeClr>
              </a:solidFill>
              <a:ln w="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CAD4-4105-9745-C2DF64E76FEA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CAD4-4105-9745-C2DF64E76FEA}"/>
              </c:ext>
            </c:extLst>
          </c:dPt>
          <c:dPt>
            <c:idx val="3"/>
            <c:bubble3D val="0"/>
            <c:spPr>
              <a:solidFill>
                <a:schemeClr val="accent6"/>
              </a:solidFill>
              <a:ln w="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CAD4-4105-9745-C2DF64E76FEA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CAD4-4105-9745-C2DF64E76FEA}"/>
              </c:ext>
            </c:extLst>
          </c:dPt>
          <c:dPt>
            <c:idx val="5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  <a:ln w="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CAD4-4105-9745-C2DF64E76FEA}"/>
              </c:ext>
            </c:extLst>
          </c:dPt>
          <c:dPt>
            <c:idx val="6"/>
            <c:bubble3D val="0"/>
            <c:spPr>
              <a:solidFill>
                <a:schemeClr val="accent4">
                  <a:lumMod val="75000"/>
                </a:schemeClr>
              </a:solidFill>
              <a:ln w="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CAD4-4105-9745-C2DF64E76FEA}"/>
              </c:ext>
            </c:extLst>
          </c:dPt>
          <c:dLbls>
            <c:dLbl>
              <c:idx val="1"/>
              <c:layout>
                <c:manualLayout>
                  <c:x val="-4.8977639229949646E-3"/>
                  <c:y val="0.1436465390448107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CAD4-4105-9745-C2DF64E76FEA}"/>
                </c:ext>
              </c:extLst>
            </c:dLbl>
            <c:dLbl>
              <c:idx val="2"/>
              <c:layout>
                <c:manualLayout>
                  <c:x val="-1.2932426746458043E-2"/>
                  <c:y val="2.57826812886468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CAD4-4105-9745-C2DF64E76FE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新能源模板!$G$51:$M$51</c:f>
              <c:strCache>
                <c:ptCount val="7"/>
                <c:pt idx="0">
                  <c:v>华东</c:v>
                </c:pt>
                <c:pt idx="1">
                  <c:v>华南</c:v>
                </c:pt>
                <c:pt idx="2">
                  <c:v>华北</c:v>
                </c:pt>
                <c:pt idx="3">
                  <c:v>西南</c:v>
                </c:pt>
                <c:pt idx="4">
                  <c:v>东北</c:v>
                </c:pt>
                <c:pt idx="5">
                  <c:v>西北</c:v>
                </c:pt>
                <c:pt idx="6">
                  <c:v>华中</c:v>
                </c:pt>
              </c:strCache>
            </c:strRef>
          </c:cat>
          <c:val>
            <c:numRef>
              <c:f>新能源模板!$G$52:$M$52</c:f>
              <c:numCache>
                <c:formatCode>0.00%</c:formatCode>
                <c:ptCount val="7"/>
                <c:pt idx="0">
                  <c:v>0.51573393631053321</c:v>
                </c:pt>
                <c:pt idx="1">
                  <c:v>8.6677972489165259E-3</c:v>
                </c:pt>
                <c:pt idx="2">
                  <c:v>0.1040135669869983</c:v>
                </c:pt>
                <c:pt idx="3">
                  <c:v>0.18616921047672885</c:v>
                </c:pt>
                <c:pt idx="4">
                  <c:v>5.5021669493122288E-2</c:v>
                </c:pt>
                <c:pt idx="5">
                  <c:v>5.2006783493499152E-2</c:v>
                </c:pt>
                <c:pt idx="6">
                  <c:v>7.8387035990201623E-2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CAD4-4105-9745-C2DF64E76FEA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l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518409513694525"/>
          <c:y val="0.16536038176912379"/>
          <c:w val="0.57405911479897931"/>
          <c:h val="0.6579265812563041"/>
        </c:manualLayout>
      </c:layout>
      <c:doughnutChart>
        <c:varyColors val="1"/>
        <c:ser>
          <c:idx val="0"/>
          <c:order val="0"/>
          <c:spPr>
            <a:ln w="0">
              <a:noFill/>
            </a:ln>
          </c:spPr>
          <c:dPt>
            <c:idx val="0"/>
            <c:bubble3D val="0"/>
            <c:spPr>
              <a:solidFill>
                <a:schemeClr val="accent2">
                  <a:lumMod val="75000"/>
                </a:schemeClr>
              </a:solidFill>
              <a:ln w="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1C6-4DAA-BB54-3EED8326DB84}"/>
              </c:ext>
            </c:extLst>
          </c:dPt>
          <c:dPt>
            <c:idx val="1"/>
            <c:bubble3D val="0"/>
            <c:spPr>
              <a:solidFill>
                <a:schemeClr val="accent5">
                  <a:lumMod val="75000"/>
                </a:schemeClr>
              </a:solidFill>
              <a:ln w="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21C6-4DAA-BB54-3EED8326DB84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21C6-4DAA-BB54-3EED8326DB84}"/>
              </c:ext>
            </c:extLst>
          </c:dPt>
          <c:dPt>
            <c:idx val="3"/>
            <c:bubble3D val="0"/>
            <c:spPr>
              <a:solidFill>
                <a:schemeClr val="accent6"/>
              </a:solidFill>
              <a:ln w="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21C6-4DAA-BB54-3EED8326DB84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21C6-4DAA-BB54-3EED8326DB84}"/>
              </c:ext>
            </c:extLst>
          </c:dPt>
          <c:dPt>
            <c:idx val="5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  <a:ln w="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21C6-4DAA-BB54-3EED8326DB84}"/>
              </c:ext>
            </c:extLst>
          </c:dPt>
          <c:dPt>
            <c:idx val="6"/>
            <c:bubble3D val="0"/>
            <c:spPr>
              <a:solidFill>
                <a:schemeClr val="accent4">
                  <a:lumMod val="75000"/>
                </a:schemeClr>
              </a:solidFill>
              <a:ln w="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21C6-4DAA-BB54-3EED8326DB84}"/>
              </c:ext>
            </c:extLst>
          </c:dPt>
          <c:dLbls>
            <c:dLbl>
              <c:idx val="1"/>
              <c:layout>
                <c:manualLayout>
                  <c:x val="-7.4238120556542844E-2"/>
                  <c:y val="7.74210321652107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9.3725178713264495E-2"/>
                      <c:h val="7.941405650552523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21C6-4DAA-BB54-3EED8326DB84}"/>
                </c:ext>
              </c:extLst>
            </c:dLbl>
            <c:dLbl>
              <c:idx val="2"/>
              <c:layout>
                <c:manualLayout>
                  <c:x val="-1.2932426746458043E-2"/>
                  <c:y val="2.57826812886468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21C6-4DAA-BB54-3EED8326DB84}"/>
                </c:ext>
              </c:extLst>
            </c:dLbl>
            <c:dLbl>
              <c:idx val="5"/>
              <c:layout>
                <c:manualLayout>
                  <c:x val="-0.10235957407809441"/>
                  <c:y val="-0.1135295318322206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21C6-4DAA-BB54-3EED8326DB84}"/>
                </c:ext>
              </c:extLst>
            </c:dLbl>
            <c:dLbl>
              <c:idx val="6"/>
              <c:layout>
                <c:manualLayout>
                  <c:x val="6.6038434889092524E-3"/>
                  <c:y val="-2.270590636644412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21C6-4DAA-BB54-3EED8326DB8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新能源模板!$S$51:$Y$51</c:f>
              <c:strCache>
                <c:ptCount val="7"/>
                <c:pt idx="0">
                  <c:v>华东</c:v>
                </c:pt>
                <c:pt idx="1">
                  <c:v>华南</c:v>
                </c:pt>
                <c:pt idx="2">
                  <c:v>华北</c:v>
                </c:pt>
                <c:pt idx="3">
                  <c:v>西南</c:v>
                </c:pt>
                <c:pt idx="4">
                  <c:v>东北</c:v>
                </c:pt>
                <c:pt idx="5">
                  <c:v>西北</c:v>
                </c:pt>
                <c:pt idx="6">
                  <c:v>华中</c:v>
                </c:pt>
              </c:strCache>
            </c:strRef>
          </c:cat>
          <c:val>
            <c:numRef>
              <c:f>新能源模板!$S$52:$Y$52</c:f>
              <c:numCache>
                <c:formatCode>0.00%</c:formatCode>
                <c:ptCount val="7"/>
                <c:pt idx="0">
                  <c:v>0.59850000000000003</c:v>
                </c:pt>
                <c:pt idx="1">
                  <c:v>4.1700000000000001E-2</c:v>
                </c:pt>
                <c:pt idx="2">
                  <c:v>0.11459999999999999</c:v>
                </c:pt>
                <c:pt idx="3">
                  <c:v>9.3200000000000005E-2</c:v>
                </c:pt>
                <c:pt idx="4">
                  <c:v>5.9200000000000003E-2</c:v>
                </c:pt>
                <c:pt idx="5">
                  <c:v>2.1600000000000001E-2</c:v>
                </c:pt>
                <c:pt idx="6">
                  <c:v>7.1199999999999999E-2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21C6-4DAA-BB54-3EED8326DB8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dLbls>
          <c:showLegendKey val="0"/>
          <c:showVal val="1"/>
          <c:showCatName val="1"/>
          <c:showSerName val="0"/>
          <c:showPercent val="0"/>
          <c:showBubbleSize val="0"/>
          <c:showLeaderLines val="0"/>
        </c:dLbls>
        <c:firstSliceAng val="0"/>
        <c:holeSize val="50"/>
      </c:doughnutChart>
    </c:plotArea>
    <c:plotVisOnly val="1"/>
    <c:dispBlanksAs val="zero"/>
    <c:showDLblsOverMax val="0"/>
  </c:chart>
  <c:externalData r:id="rId1">
    <c:autoUpdate val="0"/>
  </c:externalData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'6月'!$B$49</c:f>
              <c:strCache>
                <c:ptCount val="1"/>
                <c:pt idx="0">
                  <c:v>数量</c:v>
                </c:pt>
              </c:strCache>
            </c:strRef>
          </c:tx>
          <c:dLbls>
            <c:dLbl>
              <c:idx val="1"/>
              <c:layout>
                <c:manualLayout>
                  <c:x val="-1.9851111453830807E-2"/>
                  <c:y val="-4.243778136006679E-17"/>
                </c:manualLayout>
              </c:layout>
              <c:showLegendKey val="1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186-43D9-98CC-0D689E1D9CDC}"/>
                </c:ext>
              </c:extLst>
            </c:dLbl>
            <c:dLbl>
              <c:idx val="2"/>
              <c:layout>
                <c:manualLayout>
                  <c:x val="-4.3342547425114189E-2"/>
                  <c:y val="-0.1437815906199498"/>
                </c:manualLayout>
              </c:layout>
              <c:showLegendKey val="1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186-43D9-98CC-0D689E1D9CDC}"/>
                </c:ext>
              </c:extLst>
            </c:dLbl>
            <c:dLbl>
              <c:idx val="3"/>
              <c:layout>
                <c:manualLayout>
                  <c:x val="3.4016552260009936E-2"/>
                  <c:y val="-0.13855293285634748"/>
                </c:manualLayout>
              </c:layout>
              <c:showLegendKey val="1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186-43D9-98CC-0D689E1D9CDC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1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'6月'!$C$48:$F$48</c:f>
              <c:strCache>
                <c:ptCount val="4"/>
                <c:pt idx="0">
                  <c:v>2年以下</c:v>
                </c:pt>
                <c:pt idx="1">
                  <c:v>2-4年</c:v>
                </c:pt>
                <c:pt idx="2">
                  <c:v>4-6年</c:v>
                </c:pt>
                <c:pt idx="3">
                  <c:v>6年以上</c:v>
                </c:pt>
              </c:strCache>
            </c:strRef>
          </c:cat>
          <c:val>
            <c:numRef>
              <c:f>'6月'!$C$49:$F$49</c:f>
              <c:numCache>
                <c:formatCode>General</c:formatCode>
                <c:ptCount val="4"/>
                <c:pt idx="0">
                  <c:v>3795</c:v>
                </c:pt>
                <c:pt idx="1">
                  <c:v>633</c:v>
                </c:pt>
                <c:pt idx="2">
                  <c:v>146</c:v>
                </c:pt>
                <c:pt idx="3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186-43D9-98CC-0D689E1D9CD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plotVisOnly val="1"/>
    <c:dispBlanksAs val="zero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lang="en-US" altLang="zh-CN" sz="1200" b="1" i="0" u="none" strike="noStrike" kern="1200" cap="all" baseline="0">
                <a:solidFill>
                  <a:prstClr val="black">
                    <a:lumMod val="65000"/>
                    <a:lumOff val="35000"/>
                  </a:prst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200" b="1" i="0" u="none" strike="noStrike" kern="1200" cap="all" baseline="0">
                <a:solidFill>
                  <a:prstClr val="black">
                    <a:lumMod val="65000"/>
                    <a:lumOff val="35000"/>
                  </a:prst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2019年7月交易使用年限分析</a:t>
            </a:r>
          </a:p>
        </c:rich>
      </c:tx>
      <c:layout>
        <c:manualLayout>
          <c:xMode val="edge"/>
          <c:yMode val="edge"/>
          <c:x val="0.212857914640735"/>
          <c:y val="1.7412086036189801E-2"/>
        </c:manualLayout>
      </c:layout>
      <c:overlay val="0"/>
      <c:spPr>
        <a:noFill/>
        <a:ln w="2540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0.20274703681639583"/>
          <c:y val="0.25270557773613261"/>
          <c:w val="0.55386248566386342"/>
          <c:h val="0.65624692565130927"/>
        </c:manualLayout>
      </c:layout>
      <c:doughnutChart>
        <c:varyColors val="1"/>
        <c:ser>
          <c:idx val="0"/>
          <c:order val="0"/>
          <c:tx>
            <c:strRef>
              <c:f>PPT模板1!$B$191</c:f>
              <c:strCache>
                <c:ptCount val="1"/>
                <c:pt idx="0">
                  <c:v>交易数量</c:v>
                </c:pt>
              </c:strCache>
            </c:strRef>
          </c:tx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D27-472F-ABC2-C83A42A450E7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D27-472F-ABC2-C83A42A450E7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D27-472F-ABC2-C83A42A450E7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D27-472F-ABC2-C83A42A450E7}"/>
              </c:ext>
            </c:extLst>
          </c:dPt>
          <c:dLbls>
            <c:dLbl>
              <c:idx val="0"/>
              <c:layout>
                <c:manualLayout>
                  <c:x val="0.19489046465765064"/>
                  <c:y val="-0.10681381291664026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zh-CN" sz="1050" b="1" i="0" u="none" strike="noStrike" kern="1200" baseline="0">
                      <a:solidFill>
                        <a:srgbClr val="00B0F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4719645913026292"/>
                      <c:h val="0.1386322279257991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AD27-472F-ABC2-C83A42A450E7}"/>
                </c:ext>
              </c:extLst>
            </c:dLbl>
            <c:dLbl>
              <c:idx val="1"/>
              <c:layout>
                <c:manualLayout>
                  <c:x val="-4.8624685993081979E-2"/>
                  <c:y val="0.11641785189410057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zh-CN" sz="1050" b="1" i="0" u="none" strike="noStrike" kern="1200" baseline="0">
                      <a:solidFill>
                        <a:schemeClr val="accent2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2534157838246103"/>
                      <c:h val="9.9294875578155403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AD27-472F-ABC2-C83A42A450E7}"/>
                </c:ext>
              </c:extLst>
            </c:dLbl>
            <c:dLbl>
              <c:idx val="2"/>
              <c:layout>
                <c:manualLayout>
                  <c:x val="-0.19238003863826234"/>
                  <c:y val="8.330472036624597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zh-CN" sz="1050" b="1" i="0" u="none" strike="noStrike" kern="1200" baseline="0">
                      <a:solidFill>
                        <a:schemeClr val="accent3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9056338763575603"/>
                      <c:h val="0.2842467829745112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AD27-472F-ABC2-C83A42A450E7}"/>
                </c:ext>
              </c:extLst>
            </c:dLbl>
            <c:dLbl>
              <c:idx val="3"/>
              <c:layout>
                <c:manualLayout>
                  <c:x val="-7.0854349415204673E-2"/>
                  <c:y val="-0.14708565330363771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1917549180944499"/>
                      <c:h val="0.1190197217398869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AD27-472F-ABC2-C83A42A450E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noAutofit/>
              </a:bodyPr>
              <a:lstStyle/>
              <a:p>
                <a:pPr>
                  <a:defRPr lang="zh-CN" sz="1050" b="1" i="0" u="none" strike="noStrike" kern="1200" baseline="0">
                    <a:solidFill>
                      <a:schemeClr val="accent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PPT模板1!$A$192:$A$195</c:f>
              <c:strCache>
                <c:ptCount val="4"/>
                <c:pt idx="0">
                  <c:v>3年内</c:v>
                </c:pt>
                <c:pt idx="1">
                  <c:v>3-6年</c:v>
                </c:pt>
                <c:pt idx="2">
                  <c:v>7-10年</c:v>
                </c:pt>
                <c:pt idx="3">
                  <c:v>10年以上</c:v>
                </c:pt>
              </c:strCache>
            </c:strRef>
          </c:cat>
          <c:val>
            <c:numRef>
              <c:f>PPT模板1!$B$192:$B$195</c:f>
              <c:numCache>
                <c:formatCode>0.00%</c:formatCode>
                <c:ptCount val="4"/>
                <c:pt idx="0">
                  <c:v>0.26237351127907571</c:v>
                </c:pt>
                <c:pt idx="1">
                  <c:v>0.38345642126576934</c:v>
                </c:pt>
                <c:pt idx="2">
                  <c:v>0.23062787212045963</c:v>
                </c:pt>
                <c:pt idx="3">
                  <c:v>0.12354219533469529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D27-472F-ABC2-C83A42A450E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60"/>
      </c:doughnutChart>
      <c:spPr>
        <a:ln w="25400">
          <a:noFill/>
        </a:ln>
      </c:spPr>
    </c:plotArea>
    <c:plotVisOnly val="1"/>
    <c:dispBlanksAs val="zero"/>
    <c:showDLblsOverMax val="0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2">
    <c:autoUpdate val="0"/>
  </c:externalData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0065682242782821"/>
          <c:y val="0.11414281991615811"/>
          <c:w val="0.54740914939404728"/>
          <c:h val="0.76741077948689795"/>
        </c:manualLayout>
      </c:layout>
      <c:doughnutChart>
        <c:varyColors val="1"/>
        <c:ser>
          <c:idx val="0"/>
          <c:order val="0"/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5347-4908-8995-BDFC6545E974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5347-4908-8995-BDFC6545E974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5347-4908-8995-BDFC6545E974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5347-4908-8995-BDFC6545E974}"/>
              </c:ext>
            </c:extLst>
          </c:dPt>
          <c:dLbls>
            <c:dLbl>
              <c:idx val="2"/>
              <c:layout>
                <c:manualLayout>
                  <c:x val="-5.9425352286985936E-2"/>
                  <c:y val="-0.14741627587104303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5347-4908-8995-BDFC6545E974}"/>
                </c:ext>
              </c:extLst>
            </c:dLbl>
            <c:dLbl>
              <c:idx val="3"/>
              <c:layout>
                <c:manualLayout>
                  <c:x val="2.9160590460955288E-2"/>
                  <c:y val="-0.1397972437429495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0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1640242989991324"/>
                      <c:h val="6.8093884430580356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5347-4908-8995-BDFC6545E97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/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新能源模板!$D$93:$G$93</c:f>
              <c:strCache>
                <c:ptCount val="4"/>
                <c:pt idx="0">
                  <c:v>2年以下</c:v>
                </c:pt>
                <c:pt idx="1">
                  <c:v>2-4年</c:v>
                </c:pt>
                <c:pt idx="2">
                  <c:v>4-6年</c:v>
                </c:pt>
                <c:pt idx="3">
                  <c:v>6年以上</c:v>
                </c:pt>
              </c:strCache>
            </c:strRef>
          </c:cat>
          <c:val>
            <c:numRef>
              <c:f>新能源模板!$D$94:$G$94</c:f>
              <c:numCache>
                <c:formatCode>0.0%</c:formatCode>
                <c:ptCount val="4"/>
                <c:pt idx="0">
                  <c:v>0.82851211076541742</c:v>
                </c:pt>
                <c:pt idx="1">
                  <c:v>0.11920447119601991</c:v>
                </c:pt>
                <c:pt idx="2">
                  <c:v>5.1532173886734603E-2</c:v>
                </c:pt>
                <c:pt idx="3">
                  <c:v>7.5124415182807678E-4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5347-4908-8995-BDFC6545E97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l"/>
      <c:layout>
        <c:manualLayout>
          <c:xMode val="edge"/>
          <c:yMode val="edge"/>
          <c:x val="4.9117255118938934E-2"/>
          <c:y val="0.35475296599730738"/>
          <c:w val="0.15979834852898414"/>
          <c:h val="0.3112851067982681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DengXian" panose="02010600030101010101" pitchFamily="2" charset="-122"/>
                <a:ea typeface="DengXian" panose="02010600030101010101" pitchFamily="2" charset="-122"/>
                <a:cs typeface="+mn-cs"/>
              </a:defRPr>
            </a:pPr>
            <a:r>
              <a:rPr lang="en-US" sz="1600" b="1"/>
              <a:t>8</a:t>
            </a:r>
            <a:r>
              <a:rPr lang="zh-CN" sz="1600" b="1"/>
              <a:t>月各品牌占比</a:t>
            </a:r>
          </a:p>
        </c:rich>
      </c:tx>
      <c:layout>
        <c:manualLayout>
          <c:xMode val="edge"/>
          <c:yMode val="edge"/>
          <c:x val="0.34888888888888886"/>
          <c:y val="4.444444444444444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DengXian" panose="02010600030101010101" pitchFamily="2" charset="-122"/>
              <a:ea typeface="DengXian" panose="02010600030101010101" pitchFamily="2" charset="-122"/>
              <a:cs typeface="+mn-cs"/>
            </a:defRPr>
          </a:pPr>
          <a:endParaRPr lang="zh-CN"/>
        </a:p>
      </c:txPr>
    </c:title>
    <c:autoTitleDeleted val="0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E0F3-4346-9575-A650E1C71937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E0F3-4346-9575-A650E1C71937}"/>
              </c:ext>
            </c:extLst>
          </c:dPt>
          <c:dPt>
            <c:idx val="2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E0F3-4346-9575-A650E1C71937}"/>
              </c:ext>
            </c:extLst>
          </c:dPt>
          <c:dPt>
            <c:idx val="3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E0F3-4346-9575-A650E1C71937}"/>
              </c:ext>
            </c:extLst>
          </c:dPt>
          <c:dPt>
            <c:idx val="4"/>
            <c:bubble3D val="0"/>
            <c:spPr>
              <a:solidFill>
                <a:schemeClr val="accent3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E0F3-4346-9575-A650E1C71937}"/>
              </c:ext>
            </c:extLst>
          </c:dPt>
          <c:dPt>
            <c:idx val="5"/>
            <c:bubble3D val="0"/>
            <c:spPr>
              <a:solidFill>
                <a:schemeClr val="accent5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E0F3-4346-9575-A650E1C71937}"/>
              </c:ext>
            </c:extLst>
          </c:dPt>
          <c:dPt>
            <c:idx val="6"/>
            <c:bubble3D val="0"/>
            <c:spPr>
              <a:solidFill>
                <a:schemeClr val="accent1">
                  <a:lumMod val="80000"/>
                  <a:lumOff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E0F3-4346-9575-A650E1C71937}"/>
              </c:ext>
            </c:extLst>
          </c:dPt>
          <c:dPt>
            <c:idx val="7"/>
            <c:bubble3D val="0"/>
            <c:spPr>
              <a:solidFill>
                <a:schemeClr val="accent3">
                  <a:lumMod val="80000"/>
                  <a:lumOff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E0F3-4346-9575-A650E1C71937}"/>
              </c:ext>
            </c:extLst>
          </c:dPt>
          <c:dPt>
            <c:idx val="8"/>
            <c:bubble3D val="0"/>
            <c:spPr>
              <a:solidFill>
                <a:schemeClr val="accent5">
                  <a:lumMod val="80000"/>
                  <a:lumOff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1-E0F3-4346-9575-A650E1C71937}"/>
              </c:ext>
            </c:extLst>
          </c:dPt>
          <c:dPt>
            <c:idx val="9"/>
            <c:bubble3D val="0"/>
            <c:spPr>
              <a:solidFill>
                <a:schemeClr val="accent1">
                  <a:lumMod val="8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3-E0F3-4346-9575-A650E1C71937}"/>
              </c:ext>
            </c:extLst>
          </c:dPt>
          <c:dPt>
            <c:idx val="10"/>
            <c:bubble3D val="0"/>
            <c:spPr>
              <a:solidFill>
                <a:schemeClr val="accent3">
                  <a:lumMod val="8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5-E0F3-4346-9575-A650E1C71937}"/>
              </c:ext>
            </c:extLst>
          </c:dPt>
          <c:dPt>
            <c:idx val="11"/>
            <c:bubble3D val="0"/>
            <c:spPr>
              <a:solidFill>
                <a:schemeClr val="accent5">
                  <a:lumMod val="8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7-E0F3-4346-9575-A650E1C71937}"/>
              </c:ext>
            </c:extLst>
          </c:dPt>
          <c:dPt>
            <c:idx val="12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9-E0F3-4346-9575-A650E1C7193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bg1"/>
                    </a:solidFill>
                    <a:latin typeface="DengXian" panose="02010600030101010101" pitchFamily="2" charset="-122"/>
                    <a:ea typeface="DengXian" panose="02010600030101010101" pitchFamily="2" charset="-122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Sheet1!$A$11:$A$23</c:f>
              <c:strCache>
                <c:ptCount val="13"/>
                <c:pt idx="0">
                  <c:v>大众</c:v>
                </c:pt>
                <c:pt idx="1">
                  <c:v>奥迪</c:v>
                </c:pt>
                <c:pt idx="2">
                  <c:v>宝马</c:v>
                </c:pt>
                <c:pt idx="3">
                  <c:v>奔驰</c:v>
                </c:pt>
                <c:pt idx="4">
                  <c:v>丰田</c:v>
                </c:pt>
                <c:pt idx="5">
                  <c:v>本田</c:v>
                </c:pt>
                <c:pt idx="6">
                  <c:v>别克</c:v>
                </c:pt>
                <c:pt idx="7">
                  <c:v>日产</c:v>
                </c:pt>
                <c:pt idx="8">
                  <c:v>现代</c:v>
                </c:pt>
                <c:pt idx="9">
                  <c:v>福特</c:v>
                </c:pt>
                <c:pt idx="10">
                  <c:v>雪佛兰</c:v>
                </c:pt>
                <c:pt idx="11">
                  <c:v>马自达</c:v>
                </c:pt>
                <c:pt idx="12">
                  <c:v>其他</c:v>
                </c:pt>
              </c:strCache>
            </c:strRef>
          </c:cat>
          <c:val>
            <c:numRef>
              <c:f>Sheet1!$B$11:$B$23</c:f>
              <c:numCache>
                <c:formatCode>0%</c:formatCode>
                <c:ptCount val="13"/>
                <c:pt idx="0">
                  <c:v>0.17192721871518751</c:v>
                </c:pt>
                <c:pt idx="1">
                  <c:v>5.384329743780171E-2</c:v>
                </c:pt>
                <c:pt idx="2">
                  <c:v>4.0103973264017823E-2</c:v>
                </c:pt>
                <c:pt idx="3">
                  <c:v>5.1986632008911994E-2</c:v>
                </c:pt>
                <c:pt idx="4">
                  <c:v>5.7185295209803193E-2</c:v>
                </c:pt>
                <c:pt idx="5">
                  <c:v>5.4585963609357593E-2</c:v>
                </c:pt>
                <c:pt idx="6">
                  <c:v>6.7211288525807655E-2</c:v>
                </c:pt>
                <c:pt idx="7">
                  <c:v>3.4533976977348682E-2</c:v>
                </c:pt>
                <c:pt idx="8">
                  <c:v>2.7478648347567768E-2</c:v>
                </c:pt>
                <c:pt idx="9">
                  <c:v>5.050129966580022E-2</c:v>
                </c:pt>
                <c:pt idx="10">
                  <c:v>1.8566654288897141E-2</c:v>
                </c:pt>
                <c:pt idx="11">
                  <c:v>2.1537318975120682E-2</c:v>
                </c:pt>
                <c:pt idx="12">
                  <c:v>0.35053843297437803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A-E0F3-4346-9575-A650E1C71937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DengXian" panose="02010600030101010101" pitchFamily="2" charset="-122"/>
              <a:ea typeface="DengXian" panose="02010600030101010101" pitchFamily="2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rgbClr val="FFFFFF">
        <a:alpha val="56078"/>
      </a:srgbClr>
    </a:solidFill>
    <a:ln w="9525" cap="flat" cmpd="sng" algn="ctr">
      <a:noFill/>
      <a:round/>
    </a:ln>
    <a:effectLst/>
  </c:spPr>
  <c:txPr>
    <a:bodyPr/>
    <a:lstStyle/>
    <a:p>
      <a:pPr>
        <a:defRPr>
          <a:latin typeface="DengXian" panose="02010600030101010101" pitchFamily="2" charset="-122"/>
          <a:ea typeface="DengXian" panose="02010600030101010101" pitchFamily="2" charset="-122"/>
        </a:defRPr>
      </a:pPr>
      <a:endParaRPr lang="zh-CN"/>
    </a:p>
  </c:txPr>
  <c:externalData r:id="rId3">
    <c:autoUpdate val="0"/>
  </c:externalData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cap="none" spc="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DengXian" panose="02010600030101010101" pitchFamily="2" charset="-122"/>
                <a:ea typeface="DengXian" panose="02010600030101010101" pitchFamily="2" charset="-122"/>
                <a:cs typeface="+mj-cs"/>
              </a:defRPr>
            </a:pPr>
            <a:r>
              <a:rPr lang="en-US" b="1"/>
              <a:t>8</a:t>
            </a:r>
            <a:r>
              <a:rPr lang="zh-CN" b="1"/>
              <a:t>月价格区间占比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cap="none" spc="50" normalizeH="0" baseline="0">
              <a:solidFill>
                <a:schemeClr val="tx1">
                  <a:lumMod val="65000"/>
                  <a:lumOff val="35000"/>
                </a:schemeClr>
              </a:solidFill>
              <a:latin typeface="DengXian" panose="02010600030101010101" pitchFamily="2" charset="-122"/>
              <a:ea typeface="DengXian" panose="02010600030101010101" pitchFamily="2" charset="-122"/>
              <a:cs typeface="+mj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Sheet1!$B$30</c:f>
              <c:strCache>
                <c:ptCount val="1"/>
                <c:pt idx="0">
                  <c:v>占比</c:v>
                </c:pt>
              </c:strCache>
            </c:strRef>
          </c:tx>
          <c:spPr>
            <a:solidFill>
              <a:schemeClr val="accent1">
                <a:alpha val="7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Sheet1!$A$31:$A$35</c:f>
              <c:strCache>
                <c:ptCount val="5"/>
                <c:pt idx="0">
                  <c:v>0-5万</c:v>
                </c:pt>
                <c:pt idx="1">
                  <c:v>5-10万</c:v>
                </c:pt>
                <c:pt idx="2">
                  <c:v>10-20万</c:v>
                </c:pt>
                <c:pt idx="3">
                  <c:v>20-50万</c:v>
                </c:pt>
                <c:pt idx="4">
                  <c:v>50万以上</c:v>
                </c:pt>
              </c:strCache>
            </c:strRef>
          </c:cat>
          <c:val>
            <c:numRef>
              <c:f>Sheet1!$B$31:$B$35</c:f>
              <c:numCache>
                <c:formatCode>0.00%</c:formatCode>
                <c:ptCount val="5"/>
                <c:pt idx="0">
                  <c:v>0.1002</c:v>
                </c:pt>
                <c:pt idx="1">
                  <c:v>0.21490000000000001</c:v>
                </c:pt>
                <c:pt idx="2">
                  <c:v>0.31990000000000002</c:v>
                </c:pt>
                <c:pt idx="3">
                  <c:v>0.2283</c:v>
                </c:pt>
                <c:pt idx="4">
                  <c:v>0.13669999999999999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FF0-6A4F-B32B-71FF83439D5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25"/>
        <c:axId val="648918080"/>
        <c:axId val="690016016"/>
      </c:barChart>
      <c:catAx>
        <c:axId val="6489180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587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cap="none" spc="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DengXian" panose="02010600030101010101" pitchFamily="2" charset="-122"/>
                <a:ea typeface="DengXian" panose="02010600030101010101" pitchFamily="2" charset="-122"/>
                <a:cs typeface="+mn-cs"/>
              </a:defRPr>
            </a:pPr>
            <a:endParaRPr lang="zh-CN"/>
          </a:p>
        </c:txPr>
        <c:crossAx val="690016016"/>
        <c:crosses val="autoZero"/>
        <c:auto val="1"/>
        <c:lblAlgn val="ctr"/>
        <c:lblOffset val="100"/>
        <c:noMultiLvlLbl val="0"/>
      </c:catAx>
      <c:valAx>
        <c:axId val="6900160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spc="20" baseline="0">
                <a:solidFill>
                  <a:schemeClr val="tx1">
                    <a:lumMod val="65000"/>
                    <a:lumOff val="35000"/>
                  </a:schemeClr>
                </a:solidFill>
                <a:latin typeface="DengXian" panose="02010600030101010101" pitchFamily="2" charset="-122"/>
                <a:ea typeface="DengXian" panose="02010600030101010101" pitchFamily="2" charset="-122"/>
                <a:cs typeface="+mn-cs"/>
              </a:defRPr>
            </a:pPr>
            <a:endParaRPr lang="zh-CN"/>
          </a:p>
        </c:txPr>
        <c:crossAx val="6489180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lt1"/>
    </a:solidFill>
    <a:ln w="9525" cap="flat" cmpd="sng" algn="ctr">
      <a:noFill/>
      <a:round/>
    </a:ln>
    <a:effectLst/>
  </c:spPr>
  <c:txPr>
    <a:bodyPr/>
    <a:lstStyle/>
    <a:p>
      <a:pPr>
        <a:defRPr>
          <a:latin typeface="DengXian" panose="02010600030101010101" pitchFamily="2" charset="-122"/>
          <a:ea typeface="DengXian" panose="02010600030101010101" pitchFamily="2" charset="-122"/>
        </a:defRPr>
      </a:pPr>
      <a:endParaRPr lang="zh-CN"/>
    </a:p>
  </c:txPr>
  <c:externalData r:id="rId3">
    <c:autoUpdate val="0"/>
  </c:externalData>
</c:chartSpace>
</file>

<file path=ppt/charts/chart3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DengXian" panose="02010600030101010101" pitchFamily="2" charset="-122"/>
                <a:ea typeface="DengXian" panose="02010600030101010101" pitchFamily="2" charset="-122"/>
                <a:cs typeface="+mn-cs"/>
              </a:defRPr>
            </a:pPr>
            <a:r>
              <a:rPr lang="zh-CN"/>
              <a:t>车龄占比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cap="all" spc="120" normalizeH="0" baseline="0">
              <a:solidFill>
                <a:schemeClr val="tx1">
                  <a:lumMod val="65000"/>
                  <a:lumOff val="35000"/>
                </a:schemeClr>
              </a:solidFill>
              <a:latin typeface="DengXian" panose="02010600030101010101" pitchFamily="2" charset="-122"/>
              <a:ea typeface="DengXian" panose="02010600030101010101" pitchFamily="2" charset="-122"/>
              <a:cs typeface="+mn-cs"/>
            </a:defRPr>
          </a:pPr>
          <a:endParaRPr lang="zh-CN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Sheet1!$B$47</c:f>
              <c:strCache>
                <c:ptCount val="1"/>
                <c:pt idx="0">
                  <c:v>占比</c:v>
                </c:pt>
              </c:strCache>
            </c:strRef>
          </c:tx>
          <c:spPr>
            <a:ln w="22225" cap="rnd">
              <a:solidFill>
                <a:schemeClr val="accent1"/>
              </a:solidFill>
              <a:round/>
            </a:ln>
            <a:effectLst/>
          </c:spPr>
          <c:marker>
            <c:symbol val="diamond"/>
            <c:size val="6"/>
            <c:spPr>
              <a:solidFill>
                <a:schemeClr val="accent1"/>
              </a:solidFill>
              <a:ln w="9525">
                <a:solidFill>
                  <a:schemeClr val="accent1"/>
                </a:solidFill>
                <a:round/>
              </a:ln>
              <a:effectLst/>
            </c:spPr>
          </c:marker>
          <c:cat>
            <c:strRef>
              <c:f>Sheet1!$A$48:$A$54</c:f>
              <c:strCache>
                <c:ptCount val="7"/>
                <c:pt idx="0">
                  <c:v>1年</c:v>
                </c:pt>
                <c:pt idx="1">
                  <c:v>2年</c:v>
                </c:pt>
                <c:pt idx="2">
                  <c:v>3年</c:v>
                </c:pt>
                <c:pt idx="3">
                  <c:v>4年</c:v>
                </c:pt>
                <c:pt idx="4">
                  <c:v>5年</c:v>
                </c:pt>
                <c:pt idx="5">
                  <c:v>6年</c:v>
                </c:pt>
                <c:pt idx="6">
                  <c:v>7年</c:v>
                </c:pt>
              </c:strCache>
            </c:strRef>
          </c:cat>
          <c:val>
            <c:numRef>
              <c:f>Sheet1!$B$48:$B$54</c:f>
              <c:numCache>
                <c:formatCode>0.0%</c:formatCode>
                <c:ptCount val="7"/>
                <c:pt idx="0">
                  <c:v>6.1086736415794804E-2</c:v>
                </c:pt>
                <c:pt idx="1">
                  <c:v>0.15828552143098212</c:v>
                </c:pt>
                <c:pt idx="2">
                  <c:v>0.1461356733040837</c:v>
                </c:pt>
                <c:pt idx="3">
                  <c:v>0.12892338845764428</c:v>
                </c:pt>
                <c:pt idx="4">
                  <c:v>0.12723590955113062</c:v>
                </c:pt>
                <c:pt idx="5">
                  <c:v>0.13904826189672628</c:v>
                </c:pt>
                <c:pt idx="6">
                  <c:v>0.1481606479919001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618C-464E-BC7C-FF4962A9FB4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88631328"/>
        <c:axId val="692689376"/>
      </c:lineChart>
      <c:catAx>
        <c:axId val="6886313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DengXian" panose="02010600030101010101" pitchFamily="2" charset="-122"/>
                <a:ea typeface="DengXian" panose="02010600030101010101" pitchFamily="2" charset="-122"/>
                <a:cs typeface="+mn-cs"/>
              </a:defRPr>
            </a:pPr>
            <a:endParaRPr lang="zh-CN"/>
          </a:p>
        </c:txPr>
        <c:crossAx val="692689376"/>
        <c:crosses val="autoZero"/>
        <c:auto val="1"/>
        <c:lblAlgn val="ctr"/>
        <c:lblOffset val="100"/>
        <c:noMultiLvlLbl val="0"/>
      </c:catAx>
      <c:valAx>
        <c:axId val="6926893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%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DengXian" panose="02010600030101010101" pitchFamily="2" charset="-122"/>
                <a:ea typeface="DengXian" panose="02010600030101010101" pitchFamily="2" charset="-122"/>
                <a:cs typeface="+mn-cs"/>
              </a:defRPr>
            </a:pPr>
            <a:endParaRPr lang="zh-CN"/>
          </a:p>
        </c:txPr>
        <c:crossAx val="688631328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>
            <a:solidFill>
              <a:schemeClr val="tx1">
                <a:lumMod val="15000"/>
                <a:lumOff val="85000"/>
              </a:schemeClr>
            </a:solidFill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DengXian" panose="02010600030101010101" pitchFamily="2" charset="-122"/>
                <a:ea typeface="DengXian" panose="02010600030101010101" pitchFamily="2" charset="-122"/>
                <a:cs typeface="+mn-cs"/>
              </a:defRPr>
            </a:pPr>
            <a:endParaRPr lang="zh-CN"/>
          </a:p>
        </c:txPr>
      </c:dTable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lt1"/>
    </a:solidFill>
    <a:ln w="9525" cap="flat" cmpd="sng" algn="ctr">
      <a:noFill/>
      <a:round/>
    </a:ln>
    <a:effectLst/>
  </c:spPr>
  <c:txPr>
    <a:bodyPr/>
    <a:lstStyle/>
    <a:p>
      <a:pPr>
        <a:defRPr>
          <a:latin typeface="DengXian" panose="02010600030101010101" pitchFamily="2" charset="-122"/>
          <a:ea typeface="DengXian" panose="02010600030101010101" pitchFamily="2" charset="-122"/>
        </a:defRPr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lang="en-US" altLang="zh-CN" sz="1200" b="1" i="0" u="none" strike="noStrike" kern="1200" cap="all" baseline="0">
                <a:solidFill>
                  <a:prstClr val="black">
                    <a:lumMod val="65000"/>
                    <a:lumOff val="35000"/>
                  </a:prst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200" b="1" i="0" u="none" strike="noStrike" kern="1200" cap="all" baseline="0">
                <a:solidFill>
                  <a:prstClr val="black">
                    <a:lumMod val="65000"/>
                    <a:lumOff val="35000"/>
                  </a:prst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2019年8月交易使用年限分析</a:t>
            </a:r>
          </a:p>
        </c:rich>
      </c:tx>
      <c:layout>
        <c:manualLayout>
          <c:xMode val="edge"/>
          <c:yMode val="edge"/>
          <c:x val="0.212857914640735"/>
          <c:y val="1.7412086036189801E-2"/>
        </c:manualLayout>
      </c:layout>
      <c:overlay val="0"/>
      <c:spPr>
        <a:noFill/>
        <a:ln w="2540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0.20274703681639583"/>
          <c:y val="0.25270557773613261"/>
          <c:w val="0.55386248566386342"/>
          <c:h val="0.65624692565130927"/>
        </c:manualLayout>
      </c:layout>
      <c:doughnutChart>
        <c:varyColors val="1"/>
        <c:ser>
          <c:idx val="0"/>
          <c:order val="0"/>
          <c:tx>
            <c:strRef>
              <c:f>PPT模板1!$B$191</c:f>
              <c:strCache>
                <c:ptCount val="1"/>
                <c:pt idx="0">
                  <c:v>交易数量</c:v>
                </c:pt>
              </c:strCache>
            </c:strRef>
          </c:tx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4C30-405B-8CCE-5C6E264DE478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4C30-405B-8CCE-5C6E264DE478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4C30-405B-8CCE-5C6E264DE478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4C30-405B-8CCE-5C6E264DE478}"/>
              </c:ext>
            </c:extLst>
          </c:dPt>
          <c:dLbls>
            <c:dLbl>
              <c:idx val="0"/>
              <c:layout>
                <c:manualLayout>
                  <c:x val="0.19489046465765064"/>
                  <c:y val="-0.10681381291664026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zh-CN" sz="1050" b="1" i="0" u="none" strike="noStrike" kern="1200" baseline="0">
                      <a:solidFill>
                        <a:srgbClr val="00B0F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4719645913026292"/>
                      <c:h val="0.1386322279257991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4C30-405B-8CCE-5C6E264DE478}"/>
                </c:ext>
              </c:extLst>
            </c:dLbl>
            <c:dLbl>
              <c:idx val="1"/>
              <c:layout>
                <c:manualLayout>
                  <c:x val="-4.8624685993081979E-2"/>
                  <c:y val="0.11641785189410057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zh-CN" sz="1050" b="1" i="0" u="none" strike="noStrike" kern="1200" baseline="0">
                      <a:solidFill>
                        <a:schemeClr val="accent2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2534157838246103"/>
                      <c:h val="9.9294875578155403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4C30-405B-8CCE-5C6E264DE478}"/>
                </c:ext>
              </c:extLst>
            </c:dLbl>
            <c:dLbl>
              <c:idx val="2"/>
              <c:layout>
                <c:manualLayout>
                  <c:x val="-0.19238003863826234"/>
                  <c:y val="8.330472036624597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zh-CN" sz="1050" b="1" i="0" u="none" strike="noStrike" kern="1200" baseline="0">
                      <a:solidFill>
                        <a:schemeClr val="accent3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9056338763575603"/>
                      <c:h val="0.2842467829745112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4C30-405B-8CCE-5C6E264DE478}"/>
                </c:ext>
              </c:extLst>
            </c:dLbl>
            <c:dLbl>
              <c:idx val="3"/>
              <c:layout>
                <c:manualLayout>
                  <c:x val="-7.0854349415204673E-2"/>
                  <c:y val="-0.14708565330363771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1917549180944499"/>
                      <c:h val="0.1190197217398869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4C30-405B-8CCE-5C6E264DE47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noAutofit/>
              </a:bodyPr>
              <a:lstStyle/>
              <a:p>
                <a:pPr>
                  <a:defRPr lang="zh-CN" sz="1050" b="1" i="0" u="none" strike="noStrike" kern="1200" baseline="0">
                    <a:solidFill>
                      <a:schemeClr val="accent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PPT模板1!$A$192:$A$195</c:f>
              <c:strCache>
                <c:ptCount val="4"/>
                <c:pt idx="0">
                  <c:v>3年内</c:v>
                </c:pt>
                <c:pt idx="1">
                  <c:v>3-6年</c:v>
                </c:pt>
                <c:pt idx="2">
                  <c:v>7-10年</c:v>
                </c:pt>
                <c:pt idx="3">
                  <c:v>10年以上</c:v>
                </c:pt>
              </c:strCache>
            </c:strRef>
          </c:cat>
          <c:val>
            <c:numRef>
              <c:f>PPT模板1!$B$192:$B$195</c:f>
              <c:numCache>
                <c:formatCode>0.00%</c:formatCode>
                <c:ptCount val="4"/>
                <c:pt idx="0">
                  <c:v>0.25769143169878506</c:v>
                </c:pt>
                <c:pt idx="1">
                  <c:v>0.39288392918968928</c:v>
                </c:pt>
                <c:pt idx="2">
                  <c:v>0.22719100579907711</c:v>
                </c:pt>
                <c:pt idx="3">
                  <c:v>0.12223363331244853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C30-405B-8CCE-5C6E264DE47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60"/>
      </c:doughnutChart>
      <c:spPr>
        <a:ln w="25400">
          <a:noFill/>
        </a:ln>
      </c:spPr>
    </c:plotArea>
    <c:plotVisOnly val="1"/>
    <c:dispBlanksAs val="zero"/>
    <c:showDLblsOverMax val="0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lang="en-US" altLang="zh-CN" sz="1200" b="1" i="0" u="none" strike="noStrike" kern="1200" spc="0" baseline="0" dirty="0" smtClean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200" b="1" i="0" u="none" strike="noStrike" kern="1200" spc="0" baseline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2019年7月二手车交易价格区间分布</a:t>
            </a:r>
          </a:p>
        </c:rich>
      </c:tx>
      <c:layout>
        <c:manualLayout>
          <c:xMode val="edge"/>
          <c:yMode val="edge"/>
          <c:x val="0.22114394910250931"/>
          <c:y val="1.485974941431233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lang="en-US" altLang="zh-CN" sz="1200" b="1" i="0" u="none" strike="noStrike" kern="1200" spc="0" baseline="0" dirty="0" smtClean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26492354035665716"/>
          <c:y val="0.28865670832542628"/>
          <c:w val="0.50267985466158227"/>
          <c:h val="0.58512700951554752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18BC-4508-8F2F-79187049E319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18BC-4508-8F2F-79187049E319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18BC-4508-8F2F-79187049E319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18BC-4508-8F2F-79187049E319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18BC-4508-8F2F-79187049E319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18BC-4508-8F2F-79187049E319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18BC-4508-8F2F-79187049E319}"/>
              </c:ext>
            </c:extLst>
          </c:dPt>
          <c:dLbls>
            <c:dLbl>
              <c:idx val="0"/>
              <c:layout>
                <c:manualLayout>
                  <c:x val="0.10205200499429037"/>
                  <c:y val="-3.676362946295442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8BC-4508-8F2F-79187049E319}"/>
                </c:ext>
              </c:extLst>
            </c:dLbl>
            <c:dLbl>
              <c:idx val="1"/>
              <c:layout>
                <c:manualLayout>
                  <c:x val="0.13448524403132514"/>
                  <c:y val="6.61742484330655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18BC-4508-8F2F-79187049E319}"/>
                </c:ext>
              </c:extLst>
            </c:dLbl>
            <c:dLbl>
              <c:idx val="2"/>
              <c:layout>
                <c:manualLayout>
                  <c:x val="-9.3554952369617597E-2"/>
                  <c:y val="4.779251275721403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18BC-4508-8F2F-79187049E319}"/>
                </c:ext>
              </c:extLst>
            </c:dLbl>
            <c:dLbl>
              <c:idx val="3"/>
              <c:layout>
                <c:manualLayout>
                  <c:x val="-8.7707767846516502E-2"/>
                  <c:y val="-3.30871242165327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18BC-4508-8F2F-79187049E319}"/>
                </c:ext>
              </c:extLst>
            </c:dLbl>
            <c:dLbl>
              <c:idx val="4"/>
              <c:layout>
                <c:manualLayout>
                  <c:x val="-8.4784175584965926E-2"/>
                  <c:y val="-5.1468859892384346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4.26%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18BC-4508-8F2F-79187049E319}"/>
                </c:ext>
              </c:extLst>
            </c:dLbl>
            <c:dLbl>
              <c:idx val="5"/>
              <c:layout>
                <c:manualLayout>
                  <c:x val="-4.9041994064877505E-2"/>
                  <c:y val="-7.72032898385765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18BC-4508-8F2F-79187049E319}"/>
                </c:ext>
              </c:extLst>
            </c:dLbl>
            <c:dLbl>
              <c:idx val="6"/>
              <c:layout>
                <c:manualLayout>
                  <c:x val="1.4617961307752746E-2"/>
                  <c:y val="-8.19698041635934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18BC-4508-8F2F-79187049E31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zh-CN" altLang="en-US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PPT模板2!$B$60:$H$60</c:f>
              <c:strCache>
                <c:ptCount val="7"/>
                <c:pt idx="0">
                  <c:v>3万以下</c:v>
                </c:pt>
                <c:pt idx="1">
                  <c:v>3-5万</c:v>
                </c:pt>
                <c:pt idx="2">
                  <c:v>5-8万</c:v>
                </c:pt>
                <c:pt idx="3">
                  <c:v>8-12万</c:v>
                </c:pt>
                <c:pt idx="4">
                  <c:v>12-15万</c:v>
                </c:pt>
                <c:pt idx="5">
                  <c:v>15-30万</c:v>
                </c:pt>
                <c:pt idx="6">
                  <c:v>30万以上</c:v>
                </c:pt>
              </c:strCache>
            </c:strRef>
          </c:cat>
          <c:val>
            <c:numRef>
              <c:f>PPT模板2!$B$61:$H$61</c:f>
              <c:numCache>
                <c:formatCode>0.00%</c:formatCode>
                <c:ptCount val="7"/>
                <c:pt idx="0">
                  <c:v>0.34831215376638497</c:v>
                </c:pt>
                <c:pt idx="1">
                  <c:v>0.22996734374573605</c:v>
                </c:pt>
                <c:pt idx="2">
                  <c:v>0.17168639080167011</c:v>
                </c:pt>
                <c:pt idx="3">
                  <c:v>0.10499122192608225</c:v>
                </c:pt>
                <c:pt idx="4">
                  <c:v>4.2562287939017403E-2</c:v>
                </c:pt>
                <c:pt idx="5">
                  <c:v>7.8547842776964152E-2</c:v>
                </c:pt>
                <c:pt idx="6">
                  <c:v>2.3932759044145071E-2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18BC-4508-8F2F-79187049E31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67"/>
      </c:doughnutChart>
      <c:spPr>
        <a:noFill/>
        <a:ln w="0">
          <a:noFill/>
        </a:ln>
        <a:effectLst/>
      </c:spPr>
    </c:plotArea>
    <c:legend>
      <c:legendPos val="r"/>
      <c:layout>
        <c:manualLayout>
          <c:xMode val="edge"/>
          <c:yMode val="edge"/>
          <c:x val="0.82743889493096012"/>
          <c:y val="0.53807132711802652"/>
          <c:w val="0.17256110506903991"/>
          <c:h val="0.4519607890916436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altLang="en-US" sz="9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lang="en-US" altLang="zh-CN" sz="1200" b="1" i="0" u="none" strike="noStrike" kern="1200" spc="0" baseline="0" dirty="0" smtClean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200" b="1" i="0" u="none" strike="noStrike" kern="1200" spc="0" baseline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2019年8月二手车交易价格区间分布</a:t>
            </a:r>
          </a:p>
        </c:rich>
      </c:tx>
      <c:layout>
        <c:manualLayout>
          <c:xMode val="edge"/>
          <c:yMode val="edge"/>
          <c:x val="0.22114394910250931"/>
          <c:y val="1.485974941431233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lang="en-US" altLang="zh-CN" sz="1200" b="1" i="0" u="none" strike="noStrike" kern="1200" spc="0" baseline="0" dirty="0" smtClean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26492354035665716"/>
          <c:y val="0.28865670832542628"/>
          <c:w val="0.50267985466158227"/>
          <c:h val="0.58512700951554752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198B-4CB2-9C0A-2A962C7A16B4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198B-4CB2-9C0A-2A962C7A16B4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198B-4CB2-9C0A-2A962C7A16B4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198B-4CB2-9C0A-2A962C7A16B4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198B-4CB2-9C0A-2A962C7A16B4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198B-4CB2-9C0A-2A962C7A16B4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198B-4CB2-9C0A-2A962C7A16B4}"/>
              </c:ext>
            </c:extLst>
          </c:dPt>
          <c:dLbls>
            <c:dLbl>
              <c:idx val="0"/>
              <c:layout>
                <c:manualLayout>
                  <c:x val="8.945641462636697E-2"/>
                  <c:y val="-3.676496468624829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98B-4CB2-9C0A-2A962C7A16B4}"/>
                </c:ext>
              </c:extLst>
            </c:dLbl>
            <c:dLbl>
              <c:idx val="1"/>
              <c:layout>
                <c:manualLayout>
                  <c:x val="3.3719891395591943E-2"/>
                  <c:y val="9.712080427523012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198B-4CB2-9C0A-2A962C7A16B4}"/>
                </c:ext>
              </c:extLst>
            </c:dLbl>
            <c:dLbl>
              <c:idx val="2"/>
              <c:layout>
                <c:manualLayout>
                  <c:x val="-9.3554952369617597E-2"/>
                  <c:y val="4.779251275721403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198B-4CB2-9C0A-2A962C7A16B4}"/>
                </c:ext>
              </c:extLst>
            </c:dLbl>
            <c:dLbl>
              <c:idx val="3"/>
              <c:layout>
                <c:manualLayout>
                  <c:x val="-8.7707767846516502E-2"/>
                  <c:y val="-3.30871242165327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198B-4CB2-9C0A-2A962C7A16B4}"/>
                </c:ext>
              </c:extLst>
            </c:dLbl>
            <c:dLbl>
              <c:idx val="4"/>
              <c:layout>
                <c:manualLayout>
                  <c:x val="-8.4784175584965926E-2"/>
                  <c:y val="-5.146885989238434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198B-4CB2-9C0A-2A962C7A16B4}"/>
                </c:ext>
              </c:extLst>
            </c:dLbl>
            <c:dLbl>
              <c:idx val="5"/>
              <c:layout>
                <c:manualLayout>
                  <c:x val="-5.408024253503381E-2"/>
                  <c:y val="-7.72031768568351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198B-4CB2-9C0A-2A962C7A16B4}"/>
                </c:ext>
              </c:extLst>
            </c:dLbl>
            <c:dLbl>
              <c:idx val="6"/>
              <c:layout>
                <c:manualLayout>
                  <c:x val="1.4617961307752746E-2"/>
                  <c:y val="-8.19698041635934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198B-4CB2-9C0A-2A962C7A16B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zh-CN" altLang="en-US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PPT模板2!$B$60:$H$60</c:f>
              <c:strCache>
                <c:ptCount val="7"/>
                <c:pt idx="0">
                  <c:v>3万以下</c:v>
                </c:pt>
                <c:pt idx="1">
                  <c:v>3-5万</c:v>
                </c:pt>
                <c:pt idx="2">
                  <c:v>5-8万</c:v>
                </c:pt>
                <c:pt idx="3">
                  <c:v>8-12万</c:v>
                </c:pt>
                <c:pt idx="4">
                  <c:v>12-15万</c:v>
                </c:pt>
                <c:pt idx="5">
                  <c:v>15-30万</c:v>
                </c:pt>
                <c:pt idx="6">
                  <c:v>30万以上</c:v>
                </c:pt>
              </c:strCache>
            </c:strRef>
          </c:cat>
          <c:val>
            <c:numRef>
              <c:f>PPT模板2!$B$61:$H$61</c:f>
              <c:numCache>
                <c:formatCode>0.00%</c:formatCode>
                <c:ptCount val="7"/>
                <c:pt idx="0">
                  <c:v>0.34558492266106022</c:v>
                </c:pt>
                <c:pt idx="1">
                  <c:v>0.20886206637633278</c:v>
                </c:pt>
                <c:pt idx="2">
                  <c:v>0.17642476347799971</c:v>
                </c:pt>
                <c:pt idx="3">
                  <c:v>0.11080867998197928</c:v>
                </c:pt>
                <c:pt idx="4">
                  <c:v>4.5089352755668999E-2</c:v>
                </c:pt>
                <c:pt idx="5">
                  <c:v>8.4819417329929425E-2</c:v>
                </c:pt>
                <c:pt idx="6">
                  <c:v>2.8410797417029583E-2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198B-4CB2-9C0A-2A962C7A16B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67"/>
      </c:doughnutChart>
      <c:spPr>
        <a:noFill/>
        <a:ln w="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36035580933789113"/>
          <c:y val="4.976672663274213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lang="zh-CN" altLang="en-US" sz="1200" b="1" i="0" u="none" strike="noStrike" kern="1200" spc="0" baseline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PPT模板2!$A$2</c:f>
              <c:strCache>
                <c:ptCount val="1"/>
                <c:pt idx="0">
                  <c:v>（单位：万辆）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PPT模板2!$B$1:$C$1</c:f>
              <c:strCache>
                <c:ptCount val="2"/>
                <c:pt idx="0">
                  <c:v>2018年1-8月</c:v>
                </c:pt>
                <c:pt idx="1">
                  <c:v>2019年1-8月</c:v>
                </c:pt>
              </c:strCache>
            </c:strRef>
          </c:cat>
          <c:val>
            <c:numRef>
              <c:f>PPT模板2!$B$2:$C$2</c:f>
              <c:numCache>
                <c:formatCode>0.0</c:formatCode>
                <c:ptCount val="2"/>
                <c:pt idx="0">
                  <c:v>892.66399999999999</c:v>
                </c:pt>
                <c:pt idx="1">
                  <c:v>927.34609999999998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C99-4CD8-B804-5F83B314313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679845296"/>
        <c:axId val="679842672"/>
      </c:barChart>
      <c:catAx>
        <c:axId val="6798452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ctr">
              <a:defRPr lang="zh-CN" altLang="en-US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79842672"/>
        <c:crosses val="autoZero"/>
        <c:auto val="1"/>
        <c:lblAlgn val="ctr"/>
        <c:lblOffset val="100"/>
        <c:noMultiLvlLbl val="0"/>
      </c:catAx>
      <c:valAx>
        <c:axId val="679842672"/>
        <c:scaling>
          <c:orientation val="minMax"/>
        </c:scaling>
        <c:delete val="0"/>
        <c:axPos val="l"/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ctr">
              <a:defRPr lang="zh-CN" altLang="en-US" sz="12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798452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38094553228441552"/>
          <c:y val="4.599833562901745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lang="zh-CN" altLang="en-US" sz="1200" b="1" i="0" u="none" strike="noStrike" kern="1200" spc="0" baseline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13109975620135764"/>
          <c:y val="0.16536804519126394"/>
          <c:w val="0.89970407888459392"/>
          <c:h val="0.7311115655997545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PPT模板2!$I$2</c:f>
              <c:strCache>
                <c:ptCount val="1"/>
                <c:pt idx="0">
                  <c:v>（单位：亿元）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zh-CN" altLang="en-US"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PPT模板2!$J$1:$K$1</c:f>
              <c:strCache>
                <c:ptCount val="2"/>
                <c:pt idx="0">
                  <c:v>2018年1-8月</c:v>
                </c:pt>
                <c:pt idx="1">
                  <c:v>2019年1-8月</c:v>
                </c:pt>
              </c:strCache>
            </c:strRef>
          </c:cat>
          <c:val>
            <c:numRef>
              <c:f>PPT模板2!$J$2:$K$2</c:f>
              <c:numCache>
                <c:formatCode>0</c:formatCode>
                <c:ptCount val="2"/>
                <c:pt idx="0" formatCode="0.0">
                  <c:v>5578.1180779811202</c:v>
                </c:pt>
                <c:pt idx="1">
                  <c:v>5880.283032715487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5BE-4AED-B716-7AE1F1B2B44A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688347848"/>
        <c:axId val="688340304"/>
      </c:barChart>
      <c:catAx>
        <c:axId val="6883478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ctr">
              <a:defRPr lang="zh-CN" altLang="en-US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88340304"/>
        <c:crosses val="autoZero"/>
        <c:auto val="1"/>
        <c:lblAlgn val="ctr"/>
        <c:lblOffset val="100"/>
        <c:noMultiLvlLbl val="0"/>
      </c:catAx>
      <c:valAx>
        <c:axId val="688340304"/>
        <c:scaling>
          <c:orientation val="minMax"/>
        </c:scaling>
        <c:delete val="0"/>
        <c:axPos val="l"/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ctr">
              <a:defRPr lang="zh-CN" altLang="en-US" sz="12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883478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2409155385881654E-2"/>
          <c:y val="0.13081091997713382"/>
          <c:w val="0.88278521637263052"/>
          <c:h val="0.7123725171945204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PPT模板1!$A$328</c:f>
              <c:strCache>
                <c:ptCount val="1"/>
                <c:pt idx="0">
                  <c:v>2018年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1.3761244218742374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17FC-414C-98D9-3BC20F66273B}"/>
                </c:ext>
              </c:extLst>
            </c:dLbl>
            <c:dLbl>
              <c:idx val="1"/>
              <c:layout>
                <c:manualLayout>
                  <c:x val="-1.3761244218742381E-2"/>
                  <c:y val="-3.221714865550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7FC-414C-98D9-3BC20F66273B}"/>
                </c:ext>
              </c:extLst>
            </c:dLbl>
            <c:dLbl>
              <c:idx val="2"/>
              <c:layout>
                <c:manualLayout>
                  <c:x val="-6.1161085416632805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17FC-414C-98D9-3BC20F66273B}"/>
                </c:ext>
              </c:extLst>
            </c:dLbl>
            <c:dLbl>
              <c:idx val="3"/>
              <c:layout>
                <c:manualLayout>
                  <c:x val="-1.5290271354158258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17FC-414C-98D9-3BC20F66273B}"/>
                </c:ext>
              </c:extLst>
            </c:dLbl>
            <c:dLbl>
              <c:idx val="4"/>
              <c:layout>
                <c:manualLayout>
                  <c:x val="-1.681929848957402E-2"/>
                  <c:y val="-1.610984271943294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5.2766726443199956E-2"/>
                      <c:h val="4.827752409944190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4-17FC-414C-98D9-3BC20F66273B}"/>
                </c:ext>
              </c:extLst>
            </c:dLbl>
            <c:dLbl>
              <c:idx val="5"/>
              <c:layout>
                <c:manualLayout>
                  <c:x val="-4.5870814062474608E-3"/>
                  <c:y val="-1.1812818044336358E-1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17FC-414C-98D9-3BC20F66273B}"/>
                </c:ext>
              </c:extLst>
            </c:dLbl>
            <c:dLbl>
              <c:idx val="6"/>
              <c:layout>
                <c:manualLayout>
                  <c:x val="-7.645135677079213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17FC-414C-98D9-3BC20F66273B}"/>
                </c:ext>
              </c:extLst>
            </c:dLbl>
            <c:dLbl>
              <c:idx val="7"/>
              <c:layout>
                <c:manualLayout>
                  <c:x val="-3.0580542708316403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17FC-414C-98D9-3BC20F66273B}"/>
                </c:ext>
              </c:extLst>
            </c:dLbl>
            <c:dLbl>
              <c:idx val="8"/>
              <c:layout>
                <c:manualLayout>
                  <c:x val="-7.6451356770791011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17FC-414C-98D9-3BC20F66273B}"/>
                </c:ext>
              </c:extLst>
            </c:dLbl>
            <c:dLbl>
              <c:idx val="9"/>
              <c:layout>
                <c:manualLayout>
                  <c:x val="-9.1741628124950327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17FC-414C-98D9-3BC20F66273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zh-CN" altLang="en-US" sz="9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PPT模板1!$B$327:$K$327</c:f>
              <c:strCache>
                <c:ptCount val="10"/>
                <c:pt idx="0">
                  <c:v>基本型</c:v>
                </c:pt>
                <c:pt idx="1">
                  <c:v>MPV</c:v>
                </c:pt>
                <c:pt idx="2">
                  <c:v>SUV</c:v>
                </c:pt>
                <c:pt idx="3">
                  <c:v>交叉型</c:v>
                </c:pt>
                <c:pt idx="4">
                  <c:v>货车</c:v>
                </c:pt>
                <c:pt idx="5">
                  <c:v>客车</c:v>
                </c:pt>
                <c:pt idx="6">
                  <c:v>其它车</c:v>
                </c:pt>
                <c:pt idx="7">
                  <c:v>低速载货</c:v>
                </c:pt>
                <c:pt idx="8">
                  <c:v>挂车</c:v>
                </c:pt>
                <c:pt idx="9">
                  <c:v>摩托车</c:v>
                </c:pt>
              </c:strCache>
            </c:strRef>
          </c:cat>
          <c:val>
            <c:numRef>
              <c:f>PPT模板1!$B$328:$K$328</c:f>
              <c:numCache>
                <c:formatCode>0.00_);[Red]\(0.00\)</c:formatCode>
                <c:ptCount val="10"/>
                <c:pt idx="0">
                  <c:v>528.38679999999999</c:v>
                </c:pt>
                <c:pt idx="1">
                  <c:v>51.1068</c:v>
                </c:pt>
                <c:pt idx="2">
                  <c:v>74.543899999999994</c:v>
                </c:pt>
                <c:pt idx="3">
                  <c:v>21.316500000000001</c:v>
                </c:pt>
                <c:pt idx="4">
                  <c:v>79.3613</c:v>
                </c:pt>
                <c:pt idx="5">
                  <c:v>94.524500000000003</c:v>
                </c:pt>
                <c:pt idx="6">
                  <c:v>23.749400000000001</c:v>
                </c:pt>
                <c:pt idx="7">
                  <c:v>1.8340000000000001</c:v>
                </c:pt>
                <c:pt idx="8">
                  <c:v>5.4589999999999996</c:v>
                </c:pt>
                <c:pt idx="9">
                  <c:v>12.3818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17FC-414C-98D9-3BC20F66273B}"/>
            </c:ext>
          </c:extLst>
        </c:ser>
        <c:ser>
          <c:idx val="1"/>
          <c:order val="1"/>
          <c:tx>
            <c:strRef>
              <c:f>PPT模板1!$A$329</c:f>
              <c:strCache>
                <c:ptCount val="1"/>
                <c:pt idx="0">
                  <c:v>2019年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1.3761244218742381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17FC-414C-98D9-3BC20F66273B}"/>
                </c:ext>
              </c:extLst>
            </c:dLbl>
            <c:dLbl>
              <c:idx val="1"/>
              <c:layout>
                <c:manualLayout>
                  <c:x val="9.1741628124948921E-3"/>
                  <c:y val="-1.1812818044336358E-1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17FC-414C-98D9-3BC20F66273B}"/>
                </c:ext>
              </c:extLst>
            </c:dLbl>
            <c:dLbl>
              <c:idx val="2"/>
              <c:layout>
                <c:manualLayout>
                  <c:x val="1.3761244218742381E-2"/>
                  <c:y val="-3.221714865550482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17FC-414C-98D9-3BC20F66273B}"/>
                </c:ext>
              </c:extLst>
            </c:dLbl>
            <c:dLbl>
              <c:idx val="3"/>
              <c:layout>
                <c:manualLayout>
                  <c:x val="6.1161085416632805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17FC-414C-98D9-3BC20F66273B}"/>
                </c:ext>
              </c:extLst>
            </c:dLbl>
            <c:dLbl>
              <c:idx val="4"/>
              <c:layout>
                <c:manualLayout>
                  <c:x val="1.2232217083326561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17FC-414C-98D9-3BC20F66273B}"/>
                </c:ext>
              </c:extLst>
            </c:dLbl>
            <c:dLbl>
              <c:idx val="5"/>
              <c:layout>
                <c:manualLayout>
                  <c:x val="1.3761244218742381E-2"/>
                  <c:y val="-1.1812818044336358E-1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17FC-414C-98D9-3BC20F66273B}"/>
                </c:ext>
              </c:extLst>
            </c:dLbl>
            <c:dLbl>
              <c:idx val="6"/>
              <c:layout>
                <c:manualLayout>
                  <c:x val="1.3761244218742381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17FC-414C-98D9-3BC20F66273B}"/>
                </c:ext>
              </c:extLst>
            </c:dLbl>
            <c:dLbl>
              <c:idx val="7"/>
              <c:layout>
                <c:manualLayout>
                  <c:x val="9.1741628124948089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2-17FC-414C-98D9-3BC20F66273B}"/>
                </c:ext>
              </c:extLst>
            </c:dLbl>
            <c:dLbl>
              <c:idx val="8"/>
              <c:layout>
                <c:manualLayout>
                  <c:x val="4.5870814062473481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17FC-414C-98D9-3BC20F66273B}"/>
                </c:ext>
              </c:extLst>
            </c:dLbl>
            <c:dLbl>
              <c:idx val="9"/>
              <c:layout>
                <c:manualLayout>
                  <c:x val="7.6451356770789883E-3"/>
                  <c:y val="-3.221714865550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4-17FC-414C-98D9-3BC20F66273B}"/>
                </c:ext>
              </c:extLst>
            </c:dLbl>
            <c:spPr>
              <a:solidFill>
                <a:schemeClr val="lt1"/>
              </a:solidFill>
              <a:ln w="12700" cap="flat" cmpd="sng" algn="ctr">
                <a:solidFill>
                  <a:schemeClr val="dk1"/>
                </a:solidFill>
                <a:prstDash val="solid"/>
                <a:miter lim="800000"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zh-CN" altLang="en-US" sz="9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PPT模板1!$B$327:$K$327</c:f>
              <c:strCache>
                <c:ptCount val="10"/>
                <c:pt idx="0">
                  <c:v>基本型</c:v>
                </c:pt>
                <c:pt idx="1">
                  <c:v>MPV</c:v>
                </c:pt>
                <c:pt idx="2">
                  <c:v>SUV</c:v>
                </c:pt>
                <c:pt idx="3">
                  <c:v>交叉型</c:v>
                </c:pt>
                <c:pt idx="4">
                  <c:v>货车</c:v>
                </c:pt>
                <c:pt idx="5">
                  <c:v>客车</c:v>
                </c:pt>
                <c:pt idx="6">
                  <c:v>其它车</c:v>
                </c:pt>
                <c:pt idx="7">
                  <c:v>低速载货</c:v>
                </c:pt>
                <c:pt idx="8">
                  <c:v>挂车</c:v>
                </c:pt>
                <c:pt idx="9">
                  <c:v>摩托车</c:v>
                </c:pt>
              </c:strCache>
            </c:strRef>
          </c:cat>
          <c:val>
            <c:numRef>
              <c:f>PPT模板1!$B$329:$K$329</c:f>
              <c:numCache>
                <c:formatCode>0.00_);[Red]\(0.00\)</c:formatCode>
                <c:ptCount val="10"/>
                <c:pt idx="0">
                  <c:v>534.76250000000005</c:v>
                </c:pt>
                <c:pt idx="1">
                  <c:v>60.041800000000002</c:v>
                </c:pt>
                <c:pt idx="2">
                  <c:v>84.2821</c:v>
                </c:pt>
                <c:pt idx="3">
                  <c:v>22.511700000000001</c:v>
                </c:pt>
                <c:pt idx="4">
                  <c:v>90.382000000000005</c:v>
                </c:pt>
                <c:pt idx="5">
                  <c:v>92.898799999999994</c:v>
                </c:pt>
                <c:pt idx="6">
                  <c:v>17.8568</c:v>
                </c:pt>
                <c:pt idx="7">
                  <c:v>1.9849000000000001</c:v>
                </c:pt>
                <c:pt idx="8">
                  <c:v>7.6334</c:v>
                </c:pt>
                <c:pt idx="9">
                  <c:v>14.995100000000001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5-17FC-414C-98D9-3BC20F66273B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925595944"/>
        <c:axId val="925596336"/>
      </c:barChart>
      <c:lineChart>
        <c:grouping val="standard"/>
        <c:varyColors val="0"/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925596728"/>
        <c:axId val="1121851024"/>
        <c:extLst>
          <c:ext xmlns:c15="http://schemas.microsoft.com/office/drawing/2012/chart" uri="{02D57815-91ED-43cb-92C2-25804820EDAC}">
            <c15:filteredLineSeries>
              <c15:ser>
                <c:idx val="2"/>
                <c:order val="2"/>
                <c:tx>
                  <c:strRef>
                    <c:extLst>
                      <c:ext uri="{02D57815-91ED-43cb-92C2-25804820EDAC}">
                        <c15:formulaRef>
                          <c15:sqref>PPT模板1!$A$330</c15:sqref>
                        </c15:formulaRef>
                      </c:ext>
                    </c:extLst>
                    <c:strCache>
                      <c:ptCount val="1"/>
                      <c:pt idx="0">
                        <c:v>同比增长</c:v>
                      </c:pt>
                    </c:strCache>
                  </c:strRef>
                </c:tx>
                <c:spPr>
                  <a:ln w="28575" cap="rnd">
                    <a:solidFill>
                      <a:schemeClr val="accent3"/>
                    </a:solidFill>
                    <a:round/>
                  </a:ln>
                  <a:effectLst/>
                </c:spPr>
                <c:marker>
                  <c:symbol val="none"/>
                </c:marker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lang="zh-CN" altLang="en-US" sz="900" b="0" i="0" u="none" strike="noStrike" kern="120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defRPr>
                      </a:pPr>
                      <a:endParaRPr lang="zh-CN"/>
                    </a:p>
                  </c:txPr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>
                    <c:ext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>
                      <c:ext uri="{02D57815-91ED-43cb-92C2-25804820EDAC}">
                        <c15:formulaRef>
                          <c15:sqref>PPT模板1!$B$327:$K$327</c15:sqref>
                        </c15:formulaRef>
                      </c:ext>
                    </c:extLst>
                    <c:strCache>
                      <c:ptCount val="10"/>
                      <c:pt idx="0">
                        <c:v>基本型</c:v>
                      </c:pt>
                      <c:pt idx="1">
                        <c:v>MPV</c:v>
                      </c:pt>
                      <c:pt idx="2">
                        <c:v>SUV</c:v>
                      </c:pt>
                      <c:pt idx="3">
                        <c:v>交叉型</c:v>
                      </c:pt>
                      <c:pt idx="4">
                        <c:v>货车</c:v>
                      </c:pt>
                      <c:pt idx="5">
                        <c:v>客车</c:v>
                      </c:pt>
                      <c:pt idx="6">
                        <c:v>其它车</c:v>
                      </c:pt>
                      <c:pt idx="7">
                        <c:v>低速载货</c:v>
                      </c:pt>
                      <c:pt idx="8">
                        <c:v>挂车</c:v>
                      </c:pt>
                      <c:pt idx="9">
                        <c:v>摩托车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PPT模板1!$B$330:$K$330</c15:sqref>
                        </c15:formulaRef>
                      </c:ext>
                    </c:extLst>
                    <c:numCache>
                      <c:formatCode>0.00_ </c:formatCode>
                      <c:ptCount val="10"/>
                      <c:pt idx="0">
                        <c:v>1.2066349878536049</c:v>
                      </c:pt>
                      <c:pt idx="1">
                        <c:v>17.48299639186958</c:v>
                      </c:pt>
                      <c:pt idx="2">
                        <c:v>13.063711450568064</c:v>
                      </c:pt>
                      <c:pt idx="3">
                        <c:v>5.6069242136373214</c:v>
                      </c:pt>
                      <c:pt idx="4">
                        <c:v>13.886743286715319</c:v>
                      </c:pt>
                      <c:pt idx="5">
                        <c:v>-1.7198715676888097</c:v>
                      </c:pt>
                      <c:pt idx="6">
                        <c:v>-24.811574187137364</c:v>
                      </c:pt>
                      <c:pt idx="7">
                        <c:v>8.2279171210468931</c:v>
                      </c:pt>
                      <c:pt idx="8">
                        <c:v>39.831470965378287</c:v>
                      </c:pt>
                      <c:pt idx="9">
                        <c:v>21.105978129189623</c:v>
                      </c:pt>
                    </c:numCache>
                  </c:numRef>
                </c:val>
                <c:smooth val="0"/>
                <c:extLst>
                  <c:ext xmlns:c16="http://schemas.microsoft.com/office/drawing/2014/chart" uri="{C3380CC4-5D6E-409C-BE32-E72D297353CC}">
                    <c16:uniqueId val="{00000016-17FC-414C-98D9-3BC20F66273B}"/>
                  </c:ext>
                </c:extLst>
              </c15:ser>
            </c15:filteredLineSeries>
          </c:ext>
        </c:extLst>
      </c:lineChart>
      <c:catAx>
        <c:axId val="9255959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altLang="en-US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925596336"/>
        <c:crosses val="autoZero"/>
        <c:auto val="1"/>
        <c:lblAlgn val="ctr"/>
        <c:lblOffset val="100"/>
        <c:noMultiLvlLbl val="0"/>
      </c:catAx>
      <c:valAx>
        <c:axId val="925596336"/>
        <c:scaling>
          <c:orientation val="minMax"/>
          <c:max val="600"/>
          <c:min val="0"/>
        </c:scaling>
        <c:delete val="0"/>
        <c:axPos val="l"/>
        <c:numFmt formatCode="0.00_);[Red]\(0.00\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ctr">
              <a:defRPr lang="zh-CN" altLang="en-US" sz="900" b="0" i="0" u="none" strike="noStrike" kern="120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925595944"/>
        <c:crossesAt val="1"/>
        <c:crossBetween val="between"/>
        <c:majorUnit val="50"/>
      </c:valAx>
      <c:catAx>
        <c:axId val="92559672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121851024"/>
        <c:crossesAt val="0"/>
        <c:auto val="1"/>
        <c:lblAlgn val="ctr"/>
        <c:lblOffset val="100"/>
        <c:noMultiLvlLbl val="0"/>
      </c:catAx>
      <c:valAx>
        <c:axId val="1121851024"/>
        <c:scaling>
          <c:orientation val="minMax"/>
          <c:max val="0.5"/>
          <c:min val="-0.5"/>
        </c:scaling>
        <c:delete val="1"/>
        <c:axPos val="r"/>
        <c:numFmt formatCode="0%" sourceLinked="0"/>
        <c:majorTickMark val="out"/>
        <c:minorTickMark val="none"/>
        <c:tickLblPos val="nextTo"/>
        <c:crossAx val="925596728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altLang="en-US" sz="9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 algn="ctr">
        <a:defRPr lang="zh-CN" altLang="en-US" sz="900" b="0" i="0" u="none" strike="noStrike" kern="1200" baseline="0">
          <a:solidFill>
            <a:schemeClr val="tx1">
              <a:lumMod val="65000"/>
              <a:lumOff val="35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pPr>
      <a:endParaRPr lang="zh-CN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2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06">
  <cs:axisTitle>
    <cs:lnRef idx="0"/>
    <cs:fillRef idx="0"/>
    <cs:effectRef idx="0"/>
    <cs:fontRef idx="minor">
      <a:schemeClr val="tx1">
        <a:lumMod val="50000"/>
        <a:lumOff val="50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158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4"/>
  <cs:dataPointWirefram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862" kern="1200" cap="none" spc="20" baseline="0"/>
  </cs:title>
  <cs:trendlin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14.xml><?xml version="1.0" encoding="utf-8"?>
<cs:chartStyle xmlns:cs="http://schemas.microsoft.com/office/drawing/2012/chartStyle" xmlns:a="http://schemas.openxmlformats.org/drawingml/2006/main" id="21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587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 cap="none" spc="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>
            <a:alpha val="70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 baseline="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2128" b="0" i="0" kern="1200" cap="none" spc="5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587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 spc="20" baseline="0"/>
  </cs:valueAxis>
  <cs:wall>
    <cs:lnRef idx="0"/>
    <cs:fillRef idx="0"/>
    <cs:effectRef idx="0"/>
    <cs:fontRef idx="minor">
      <a:schemeClr val="dk1"/>
    </cs:fontRef>
  </cs:wall>
</cs:chartStyle>
</file>

<file path=ppt/charts/style15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1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0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3.xml><?xml version="1.0" encoding="utf-8"?>
<cs:chartStyle xmlns:cs="http://schemas.microsoft.com/office/drawing/2012/chartStyle" xmlns:a="http://schemas.openxmlformats.org/drawingml/2006/main" id="21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587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 cap="none" spc="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>
            <a:alpha val="70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 baseline="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1600" b="0" i="0" kern="1200" cap="none" spc="5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587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 spc="20" baseline="0"/>
  </cs:valueAxis>
  <cs:wall>
    <cs:lnRef idx="0"/>
    <cs:fillRef idx="0"/>
    <cs:effectRef idx="0"/>
    <cs:fontRef idx="minor">
      <a:schemeClr val="dk1"/>
    </cs:fontRef>
  </cs:wall>
</cs:chartStyle>
</file>

<file path=ppt/charts/style24.xml><?xml version="1.0" encoding="utf-8"?>
<cs:chartStyle xmlns:cs="http://schemas.microsoft.com/office/drawing/2012/chartStyle" xmlns:a="http://schemas.openxmlformats.org/drawingml/2006/main" id="23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800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900" b="0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8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32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302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7.xml><?xml version="1.0" encoding="utf-8"?>
<cs:chartStyle xmlns:cs="http://schemas.microsoft.com/office/drawing/2012/chartStyle" xmlns:a="http://schemas.openxmlformats.org/drawingml/2006/main" id="34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4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#5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A7A06C3-9B9C-4943-9C10-D72171014D24}" type="doc">
      <dgm:prSet loTypeId="urn:microsoft.com/office/officeart/2005/8/layout/radial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77522B5-7191-4146-B6CE-E04273D13619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</a:p>
      </dgm:t>
    </dgm:pt>
    <dgm:pt modelId="{720E01A6-D50D-45FE-A3FA-3DCC4AFE2A92}" type="par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543454-504B-49AD-9A0B-5DB235BAE270}" type="sib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F5A92F-C113-40C3-8F95-DF0C142652C4}">
      <dgm:prSet phldrT="[文本]" custT="1"/>
      <dgm:spPr/>
      <dgm:t>
        <a:bodyPr/>
        <a:lstStyle/>
        <a:p>
          <a:pPr marL="57150" marR="0" lvl="1" indent="-57150" algn="l" defTabSz="444500" rtl="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Char char="••"/>
            <a:tabLst/>
            <a:defRPr/>
          </a:pPr>
          <a:r>
            <a:rPr lang="en-US" altLang="zh-CN" sz="1000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25.87%</a:t>
          </a:r>
          <a:endParaRPr lang="zh-CN" altLang="en-US" sz="1000" kern="1200" dirty="0">
            <a:solidFill>
              <a:prstClr val="black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gm:t>
    </dgm:pt>
    <dgm:pt modelId="{819E1389-4DA7-4107-8AED-8C255C0181E9}" type="par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D62A1-A750-48FB-8B81-0E931AC966B0}" type="sib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C268B6-18D7-4F04-A4B5-65EC04A85F7E}">
      <dgm:prSet phldrT="[文本]" custT="1"/>
      <dgm:spPr/>
      <dgm:t>
        <a:bodyPr/>
        <a:lstStyle/>
        <a:p>
          <a:pPr marL="57150" marR="0" lvl="1" indent="-57150" algn="l" defTabSz="444500" rtl="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Char char="••"/>
            <a:tabLst/>
            <a:defRPr/>
          </a:pPr>
          <a:r>
            <a:rPr lang="en-US" altLang="zh-CN" sz="1000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8.23%</a:t>
          </a:r>
          <a:endParaRPr lang="zh-CN" altLang="en-US" sz="1000" kern="1200" dirty="0">
            <a:solidFill>
              <a:prstClr val="black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gm:t>
    </dgm:pt>
    <dgm:pt modelId="{22A0EF60-54D8-4AE2-9373-48E2155ADFA1}" type="par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51354E-341D-4D86-AE5C-B8E795A1284E}" type="sib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9FD7A3-8AEE-43C9-8685-6BCCA332708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河南</a:t>
          </a:r>
          <a:endParaRPr lang="en-US" altLang="zh-CN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DED6D8A-C292-490C-8B34-2C205393EE13}" type="par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9F9FE-7A0D-4A39-B439-4DF7F4626C6C}" type="sib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7D9A84-EB33-4C6E-851D-F77693D395E2}">
      <dgm:prSet phldrT="[文本]" custT="1"/>
      <dgm:spPr/>
      <dgm:t>
        <a:bodyPr/>
        <a:lstStyle/>
        <a:p>
          <a:pPr marL="57150" marR="0" lvl="1" indent="-57150" algn="l" defTabSz="444500" rtl="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Char char="••"/>
            <a:tabLst/>
            <a:defRPr/>
          </a:pPr>
          <a:r>
            <a:rPr lang="en-US" altLang="zh-CN" sz="1000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5.67%</a:t>
          </a:r>
          <a:endParaRPr lang="zh-CN" altLang="en-US" sz="1000" kern="1200" dirty="0">
            <a:solidFill>
              <a:prstClr val="black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gm:t>
    </dgm:pt>
    <dgm:pt modelId="{5183C925-F3E5-49DB-A46B-2BDCE3DD1B0D}" type="par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103A8B-EE78-441A-9758-C19A51BE18F2}" type="sib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E09E9A6-00DF-4088-9A07-18E3CFC6CF2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辽宁</a:t>
          </a:r>
        </a:p>
      </dgm:t>
    </dgm:pt>
    <dgm:pt modelId="{CF56CEFD-AC68-4391-B387-EE89D3A868CB}" type="par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FD90BDB-2F8E-4B52-9534-C683394E30B0}" type="sib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A14D98-A3A8-4B16-8BE6-73948ACA260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广东</a:t>
          </a:r>
        </a:p>
      </dgm:t>
    </dgm:pt>
    <dgm:pt modelId="{CECA4B9B-7F5E-4A1C-BD1A-B7D7CD76A37A}" type="par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E0CCB1-0507-4E67-AECC-B4E04151FE90}" type="sib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6B0BFC0-ABA5-485D-9A40-6C582F797830}">
      <dgm:prSet custT="1"/>
      <dgm:spPr/>
      <dgm:t>
        <a:bodyPr/>
        <a:lstStyle/>
        <a:p>
          <a:pPr marL="57150" marR="0" lvl="1" indent="-57150" algn="l" defTabSz="444500" rtl="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Char char="••"/>
            <a:tabLst/>
            <a:defRPr/>
          </a:pPr>
          <a:r>
            <a:rPr lang="en-US" altLang="zh-CN" sz="1000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6.97%</a:t>
          </a:r>
          <a:endParaRPr lang="zh-CN" altLang="en-US" sz="1000" kern="1200" dirty="0">
            <a:solidFill>
              <a:prstClr val="black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gm:t>
    </dgm:pt>
    <dgm:pt modelId="{43160A6B-2AD6-47F4-BC50-B1D89DBCADB0}" type="parTrans" cxnId="{274FED40-9409-42F1-B71A-899996CBC966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63F121-28E7-47EC-B322-9A425EA1705D}" type="sibTrans" cxnId="{274FED40-9409-42F1-B71A-899996CBC966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0B4B4EE-A958-4F10-94EA-6CFD1E6A3083}">
      <dgm:prSet custT="1"/>
      <dgm:spPr/>
      <dgm:t>
        <a:bodyPr/>
        <a:lstStyle/>
        <a:p>
          <a:pPr marL="57150" marR="0" lvl="1" indent="-57150" algn="l" defTabSz="444500" rtl="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Char char="••"/>
            <a:tabLst/>
            <a:defRPr/>
          </a:pPr>
          <a:r>
            <a:rPr lang="en-US" altLang="zh-CN" sz="1000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6.47%</a:t>
          </a:r>
          <a:endParaRPr lang="zh-CN" altLang="en-US" sz="1000" kern="1200" dirty="0">
            <a:solidFill>
              <a:prstClr val="black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gm:t>
    </dgm:pt>
    <dgm:pt modelId="{EB35BD28-C8AC-4C6B-8201-EDF218E7D107}" type="parTrans" cxnId="{35FCB1DB-932B-456A-9499-C6366092F3F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20E22EF-8FC6-44D9-B1F4-296BEA0A3129}" type="sibTrans" cxnId="{35FCB1DB-932B-456A-9499-C6366092F3F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16F304-B896-4F90-9C5F-AB4170A2464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安徽</a:t>
          </a:r>
        </a:p>
      </dgm:t>
    </dgm:pt>
    <dgm:pt modelId="{C1F018D5-D55B-40D1-9023-2A3598C21FAB}" type="sib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6DDA0A-4726-48BD-BFCC-6388F6BF2BA1}" type="par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94370AD-19E2-4F6B-AB85-F32D3A5B7B9E}" type="pres">
      <dgm:prSet presAssocID="{FA7A06C3-9B9C-4943-9C10-D72171014D24}" presName="composite" presStyleCnt="0">
        <dgm:presLayoutVars>
          <dgm:chMax val="5"/>
          <dgm:dir/>
          <dgm:animLvl val="ctr"/>
          <dgm:resizeHandles val="exact"/>
        </dgm:presLayoutVars>
      </dgm:prSet>
      <dgm:spPr/>
    </dgm:pt>
    <dgm:pt modelId="{A8FB2808-AAFC-4D97-887F-3779979975C0}" type="pres">
      <dgm:prSet presAssocID="{FA7A06C3-9B9C-4943-9C10-D72171014D24}" presName="cycle" presStyleCnt="0"/>
      <dgm:spPr/>
    </dgm:pt>
    <dgm:pt modelId="{7D0277BF-C964-4D22-B5BB-6D99C40C7E15}" type="pres">
      <dgm:prSet presAssocID="{FA7A06C3-9B9C-4943-9C10-D72171014D24}" presName="centerShape" presStyleCnt="0"/>
      <dgm:spPr/>
    </dgm:pt>
    <dgm:pt modelId="{520D7201-8E13-49D1-919D-64B90E0B16FD}" type="pres">
      <dgm:prSet presAssocID="{FA7A06C3-9B9C-4943-9C10-D72171014D24}" presName="connSite" presStyleLbl="node1" presStyleIdx="0" presStyleCnt="6"/>
      <dgm:spPr/>
    </dgm:pt>
    <dgm:pt modelId="{98AE5B4B-2C6D-4C36-83DF-7C3182B7D292}" type="pres">
      <dgm:prSet presAssocID="{FA7A06C3-9B9C-4943-9C10-D72171014D24}" presName="visible" presStyleLbl="node1" presStyleIdx="0" presStyleCnt="6"/>
      <dgm:spPr>
        <a:noFill/>
        <a:ln>
          <a:noFill/>
        </a:ln>
      </dgm:spPr>
    </dgm:pt>
    <dgm:pt modelId="{EA72C591-9724-4095-A831-C421826EF975}" type="pres">
      <dgm:prSet presAssocID="{720E01A6-D50D-45FE-A3FA-3DCC4AFE2A92}" presName="Name25" presStyleLbl="parChTrans1D1" presStyleIdx="0" presStyleCnt="5"/>
      <dgm:spPr/>
    </dgm:pt>
    <dgm:pt modelId="{9651C876-0FDB-4BF8-B58C-457C507BEB0B}" type="pres">
      <dgm:prSet presAssocID="{777522B5-7191-4146-B6CE-E04273D13619}" presName="node" presStyleCnt="0"/>
      <dgm:spPr/>
    </dgm:pt>
    <dgm:pt modelId="{EFD51B71-7277-4837-90FA-1CDDF8C0C07D}" type="pres">
      <dgm:prSet presAssocID="{777522B5-7191-4146-B6CE-E04273D13619}" presName="parentNode" presStyleLbl="node1" presStyleIdx="1" presStyleCnt="6">
        <dgm:presLayoutVars>
          <dgm:chMax val="1"/>
          <dgm:bulletEnabled val="1"/>
        </dgm:presLayoutVars>
      </dgm:prSet>
      <dgm:spPr/>
    </dgm:pt>
    <dgm:pt modelId="{974AEE05-33D4-402B-91DC-C916ECC79DE6}" type="pres">
      <dgm:prSet presAssocID="{777522B5-7191-4146-B6CE-E04273D13619}" presName="childNode" presStyleLbl="revTx" presStyleIdx="0" presStyleCnt="5">
        <dgm:presLayoutVars>
          <dgm:bulletEnabled val="1"/>
        </dgm:presLayoutVars>
      </dgm:prSet>
      <dgm:spPr/>
    </dgm:pt>
    <dgm:pt modelId="{DFBBBBC3-2F5D-4A60-A5D9-97C06A6DD83D}" type="pres">
      <dgm:prSet presAssocID="{2D6DDA0A-4726-48BD-BFCC-6388F6BF2BA1}" presName="Name25" presStyleLbl="parChTrans1D1" presStyleIdx="1" presStyleCnt="5"/>
      <dgm:spPr/>
    </dgm:pt>
    <dgm:pt modelId="{0365C081-EBAD-4733-AD59-EEC65E712488}" type="pres">
      <dgm:prSet presAssocID="{4C16F304-B896-4F90-9C5F-AB4170A2464C}" presName="node" presStyleCnt="0"/>
      <dgm:spPr/>
    </dgm:pt>
    <dgm:pt modelId="{865E54A3-B4BE-4468-AC89-EB577B209FA0}" type="pres">
      <dgm:prSet presAssocID="{4C16F304-B896-4F90-9C5F-AB4170A2464C}" presName="parentNode" presStyleLbl="node1" presStyleIdx="2" presStyleCnt="6">
        <dgm:presLayoutVars>
          <dgm:chMax val="1"/>
          <dgm:bulletEnabled val="1"/>
        </dgm:presLayoutVars>
      </dgm:prSet>
      <dgm:spPr/>
    </dgm:pt>
    <dgm:pt modelId="{347D5E9F-899F-43C6-8450-965A38D33E10}" type="pres">
      <dgm:prSet presAssocID="{4C16F304-B896-4F90-9C5F-AB4170A2464C}" presName="childNode" presStyleLbl="revTx" presStyleIdx="1" presStyleCnt="5">
        <dgm:presLayoutVars>
          <dgm:bulletEnabled val="1"/>
        </dgm:presLayoutVars>
      </dgm:prSet>
      <dgm:spPr/>
    </dgm:pt>
    <dgm:pt modelId="{1D012BB2-BF79-4510-99E7-066A01BAA56A}" type="pres">
      <dgm:prSet presAssocID="{CF56CEFD-AC68-4391-B387-EE89D3A868CB}" presName="Name25" presStyleLbl="parChTrans1D1" presStyleIdx="2" presStyleCnt="5"/>
      <dgm:spPr/>
    </dgm:pt>
    <dgm:pt modelId="{AC8E1714-64B1-4EB0-AED0-2D4C844CC877}" type="pres">
      <dgm:prSet presAssocID="{FE09E9A6-00DF-4088-9A07-18E3CFC6CF2C}" presName="node" presStyleCnt="0"/>
      <dgm:spPr/>
    </dgm:pt>
    <dgm:pt modelId="{CC3A8EB3-DFAF-417F-9F88-2376FB398B20}" type="pres">
      <dgm:prSet presAssocID="{FE09E9A6-00DF-4088-9A07-18E3CFC6CF2C}" presName="parentNode" presStyleLbl="node1" presStyleIdx="3" presStyleCnt="6">
        <dgm:presLayoutVars>
          <dgm:chMax val="1"/>
          <dgm:bulletEnabled val="1"/>
        </dgm:presLayoutVars>
      </dgm:prSet>
      <dgm:spPr/>
    </dgm:pt>
    <dgm:pt modelId="{44AEB474-3337-4AF1-8599-92D9CCED5CCD}" type="pres">
      <dgm:prSet presAssocID="{FE09E9A6-00DF-4088-9A07-18E3CFC6CF2C}" presName="childNode" presStyleLbl="revTx" presStyleIdx="2" presStyleCnt="5">
        <dgm:presLayoutVars>
          <dgm:bulletEnabled val="1"/>
        </dgm:presLayoutVars>
      </dgm:prSet>
      <dgm:spPr/>
    </dgm:pt>
    <dgm:pt modelId="{9F3E85D6-EFCB-4E2C-8A6C-B78AE30C68C3}" type="pres">
      <dgm:prSet presAssocID="{CECA4B9B-7F5E-4A1C-BD1A-B7D7CD76A37A}" presName="Name25" presStyleLbl="parChTrans1D1" presStyleIdx="3" presStyleCnt="5"/>
      <dgm:spPr/>
    </dgm:pt>
    <dgm:pt modelId="{6EB30C24-E0BC-46CC-A8CC-BD35E8D8F516}" type="pres">
      <dgm:prSet presAssocID="{B0A14D98-A3A8-4B16-8BE6-73948ACA260E}" presName="node" presStyleCnt="0"/>
      <dgm:spPr/>
    </dgm:pt>
    <dgm:pt modelId="{8C9211B4-E3C9-41A5-BAF6-85AA8DC56757}" type="pres">
      <dgm:prSet presAssocID="{B0A14D98-A3A8-4B16-8BE6-73948ACA260E}" presName="parentNode" presStyleLbl="node1" presStyleIdx="4" presStyleCnt="6">
        <dgm:presLayoutVars>
          <dgm:chMax val="1"/>
          <dgm:bulletEnabled val="1"/>
        </dgm:presLayoutVars>
      </dgm:prSet>
      <dgm:spPr/>
    </dgm:pt>
    <dgm:pt modelId="{C8F01A94-E7AE-452D-BB84-DE60C745A4C3}" type="pres">
      <dgm:prSet presAssocID="{B0A14D98-A3A8-4B16-8BE6-73948ACA260E}" presName="childNode" presStyleLbl="revTx" presStyleIdx="3" presStyleCnt="5">
        <dgm:presLayoutVars>
          <dgm:bulletEnabled val="1"/>
        </dgm:presLayoutVars>
      </dgm:prSet>
      <dgm:spPr/>
    </dgm:pt>
    <dgm:pt modelId="{35526D56-E768-4819-9216-C4E927743A2B}" type="pres">
      <dgm:prSet presAssocID="{8DED6D8A-C292-490C-8B34-2C205393EE13}" presName="Name25" presStyleLbl="parChTrans1D1" presStyleIdx="4" presStyleCnt="5"/>
      <dgm:spPr/>
    </dgm:pt>
    <dgm:pt modelId="{449B1AEF-604E-4656-ACAF-2FA22576DCF6}" type="pres">
      <dgm:prSet presAssocID="{399FD7A3-8AEE-43C9-8685-6BCCA332708C}" presName="node" presStyleCnt="0"/>
      <dgm:spPr/>
    </dgm:pt>
    <dgm:pt modelId="{9668CE02-015F-4977-AFE0-6ADCE0C919A6}" type="pres">
      <dgm:prSet presAssocID="{399FD7A3-8AEE-43C9-8685-6BCCA332708C}" presName="parentNode" presStyleLbl="node1" presStyleIdx="5" presStyleCnt="6">
        <dgm:presLayoutVars>
          <dgm:chMax val="1"/>
          <dgm:bulletEnabled val="1"/>
        </dgm:presLayoutVars>
      </dgm:prSet>
      <dgm:spPr/>
    </dgm:pt>
    <dgm:pt modelId="{014A86A1-B467-4CA1-9D8A-6362EC1901EF}" type="pres">
      <dgm:prSet presAssocID="{399FD7A3-8AEE-43C9-8685-6BCCA332708C}" presName="childNode" presStyleLbl="revTx" presStyleIdx="4" presStyleCnt="5">
        <dgm:presLayoutVars>
          <dgm:bulletEnabled val="1"/>
        </dgm:presLayoutVars>
      </dgm:prSet>
      <dgm:spPr/>
    </dgm:pt>
  </dgm:ptLst>
  <dgm:cxnLst>
    <dgm:cxn modelId="{35D09808-0A85-4DED-804C-5C91BC41222B}" type="presOf" srcId="{FA7A06C3-9B9C-4943-9C10-D72171014D24}" destId="{F94370AD-19E2-4F6B-AB85-F32D3A5B7B9E}" srcOrd="0" destOrd="0" presId="urn:microsoft.com/office/officeart/2005/8/layout/radial2"/>
    <dgm:cxn modelId="{32808F0B-723A-43F1-99F9-ADF39D11B7DB}" type="presOf" srcId="{40B4B4EE-A958-4F10-94EA-6CFD1E6A3083}" destId="{C8F01A94-E7AE-452D-BB84-DE60C745A4C3}" srcOrd="0" destOrd="0" presId="urn:microsoft.com/office/officeart/2005/8/layout/radial2"/>
    <dgm:cxn modelId="{F641920B-2C69-49BA-8CE3-2DB5AE6DD982}" type="presOf" srcId="{FE09E9A6-00DF-4088-9A07-18E3CFC6CF2C}" destId="{CC3A8EB3-DFAF-417F-9F88-2376FB398B20}" srcOrd="0" destOrd="0" presId="urn:microsoft.com/office/officeart/2005/8/layout/radial2"/>
    <dgm:cxn modelId="{5E987116-9006-4719-A53C-C18606217573}" type="presOf" srcId="{CF56CEFD-AC68-4391-B387-EE89D3A868CB}" destId="{1D012BB2-BF79-4510-99E7-066A01BAA56A}" srcOrd="0" destOrd="0" presId="urn:microsoft.com/office/officeart/2005/8/layout/radial2"/>
    <dgm:cxn modelId="{D1D0461A-1D8D-4495-80D3-0FD599EF1D18}" srcId="{FA7A06C3-9B9C-4943-9C10-D72171014D24}" destId="{4C16F304-B896-4F90-9C5F-AB4170A2464C}" srcOrd="1" destOrd="0" parTransId="{2D6DDA0A-4726-48BD-BFCC-6388F6BF2BA1}" sibTransId="{C1F018D5-D55B-40D1-9023-2A3598C21FAB}"/>
    <dgm:cxn modelId="{7F47021E-E6D6-4ADC-B234-E99CF5C8598B}" type="presOf" srcId="{2D6DDA0A-4726-48BD-BFCC-6388F6BF2BA1}" destId="{DFBBBBC3-2F5D-4A60-A5D9-97C06A6DD83D}" srcOrd="0" destOrd="0" presId="urn:microsoft.com/office/officeart/2005/8/layout/radial2"/>
    <dgm:cxn modelId="{54B5D925-60A2-4C9B-949B-5B62C9A5EBA1}" type="presOf" srcId="{720E01A6-D50D-45FE-A3FA-3DCC4AFE2A92}" destId="{EA72C591-9724-4095-A831-C421826EF975}" srcOrd="0" destOrd="0" presId="urn:microsoft.com/office/officeart/2005/8/layout/radial2"/>
    <dgm:cxn modelId="{11D1A329-7D39-49EF-B8C4-98B93C85E792}" type="presOf" srcId="{4C16F304-B896-4F90-9C5F-AB4170A2464C}" destId="{865E54A3-B4BE-4468-AC89-EB577B209FA0}" srcOrd="0" destOrd="0" presId="urn:microsoft.com/office/officeart/2005/8/layout/radial2"/>
    <dgm:cxn modelId="{A486EB2F-543F-4AC9-A56B-ABE2934B917C}" srcId="{FA7A06C3-9B9C-4943-9C10-D72171014D24}" destId="{B0A14D98-A3A8-4B16-8BE6-73948ACA260E}" srcOrd="3" destOrd="0" parTransId="{CECA4B9B-7F5E-4A1C-BD1A-B7D7CD76A37A}" sibTransId="{6BE0CCB1-0507-4E67-AECC-B4E04151FE90}"/>
    <dgm:cxn modelId="{5F874E38-A74B-4412-917D-D0FAB13B1714}" srcId="{FA7A06C3-9B9C-4943-9C10-D72171014D24}" destId="{777522B5-7191-4146-B6CE-E04273D13619}" srcOrd="0" destOrd="0" parTransId="{720E01A6-D50D-45FE-A3FA-3DCC4AFE2A92}" sibTransId="{F2543454-504B-49AD-9A0B-5DB235BAE270}"/>
    <dgm:cxn modelId="{274FED40-9409-42F1-B71A-899996CBC966}" srcId="{FE09E9A6-00DF-4088-9A07-18E3CFC6CF2C}" destId="{E6B0BFC0-ABA5-485D-9A40-6C582F797830}" srcOrd="0" destOrd="0" parTransId="{43160A6B-2AD6-47F4-BC50-B1D89DBCADB0}" sibTransId="{AB63F121-28E7-47EC-B322-9A425EA1705D}"/>
    <dgm:cxn modelId="{DDC5635F-8A6E-4876-8084-7437C7977FE1}" type="presOf" srcId="{CECA4B9B-7F5E-4A1C-BD1A-B7D7CD76A37A}" destId="{9F3E85D6-EFCB-4E2C-8A6C-B78AE30C68C3}" srcOrd="0" destOrd="0" presId="urn:microsoft.com/office/officeart/2005/8/layout/radial2"/>
    <dgm:cxn modelId="{7EFE5E62-B582-4394-AE63-7EEE6E0CF114}" type="presOf" srcId="{399FD7A3-8AEE-43C9-8685-6BCCA332708C}" destId="{9668CE02-015F-4977-AFE0-6ADCE0C919A6}" srcOrd="0" destOrd="0" presId="urn:microsoft.com/office/officeart/2005/8/layout/radial2"/>
    <dgm:cxn modelId="{2C0BCB4D-E74E-4E86-9661-FAD08CD15747}" type="presOf" srcId="{E6B0BFC0-ABA5-485D-9A40-6C582F797830}" destId="{44AEB474-3337-4AF1-8599-92D9CCED5CCD}" srcOrd="0" destOrd="0" presId="urn:microsoft.com/office/officeart/2005/8/layout/radial2"/>
    <dgm:cxn modelId="{CA5FA34F-FDF9-47A6-A34E-A45D6BA60BF4}" srcId="{FA7A06C3-9B9C-4943-9C10-D72171014D24}" destId="{399FD7A3-8AEE-43C9-8685-6BCCA332708C}" srcOrd="4" destOrd="0" parTransId="{8DED6D8A-C292-490C-8B34-2C205393EE13}" sibTransId="{61C9F9FE-7A0D-4A39-B439-4DF7F4626C6C}"/>
    <dgm:cxn modelId="{8B81A973-1C07-440C-9871-31F796115980}" type="presOf" srcId="{B17D9A84-EB33-4C6E-851D-F77693D395E2}" destId="{014A86A1-B467-4CA1-9D8A-6362EC1901EF}" srcOrd="0" destOrd="0" presId="urn:microsoft.com/office/officeart/2005/8/layout/radial2"/>
    <dgm:cxn modelId="{F081C378-626C-4DA3-ADAF-FFB64C51D12A}" type="presOf" srcId="{777522B5-7191-4146-B6CE-E04273D13619}" destId="{EFD51B71-7277-4837-90FA-1CDDF8C0C07D}" srcOrd="0" destOrd="0" presId="urn:microsoft.com/office/officeart/2005/8/layout/radial2"/>
    <dgm:cxn modelId="{DF416096-F033-4C1A-8E83-CA9315587141}" type="presOf" srcId="{E8F5A92F-C113-40C3-8F95-DF0C142652C4}" destId="{974AEE05-33D4-402B-91DC-C916ECC79DE6}" srcOrd="0" destOrd="0" presId="urn:microsoft.com/office/officeart/2005/8/layout/radial2"/>
    <dgm:cxn modelId="{4776E59B-C3E2-452D-84CE-62BEF27BE068}" type="presOf" srcId="{8DED6D8A-C292-490C-8B34-2C205393EE13}" destId="{35526D56-E768-4819-9216-C4E927743A2B}" srcOrd="0" destOrd="0" presId="urn:microsoft.com/office/officeart/2005/8/layout/radial2"/>
    <dgm:cxn modelId="{BD9BC6A0-E317-4B35-9B3A-EA97772B1898}" srcId="{399FD7A3-8AEE-43C9-8685-6BCCA332708C}" destId="{B17D9A84-EB33-4C6E-851D-F77693D395E2}" srcOrd="0" destOrd="0" parTransId="{5183C925-F3E5-49DB-A46B-2BDCE3DD1B0D}" sibTransId="{AB103A8B-EE78-441A-9758-C19A51BE18F2}"/>
    <dgm:cxn modelId="{CF4C21A3-C947-4099-854B-F62E7C449F6B}" type="presOf" srcId="{B0A14D98-A3A8-4B16-8BE6-73948ACA260E}" destId="{8C9211B4-E3C9-41A5-BAF6-85AA8DC56757}" srcOrd="0" destOrd="0" presId="urn:microsoft.com/office/officeart/2005/8/layout/radial2"/>
    <dgm:cxn modelId="{563EA4AB-8293-430D-A885-8A3AF408DC60}" type="presOf" srcId="{DEC268B6-18D7-4F04-A4B5-65EC04A85F7E}" destId="{347D5E9F-899F-43C6-8450-965A38D33E10}" srcOrd="0" destOrd="0" presId="urn:microsoft.com/office/officeart/2005/8/layout/radial2"/>
    <dgm:cxn modelId="{155372B1-2DF9-4764-8CAF-814D957425F4}" srcId="{4C16F304-B896-4F90-9C5F-AB4170A2464C}" destId="{DEC268B6-18D7-4F04-A4B5-65EC04A85F7E}" srcOrd="0" destOrd="0" parTransId="{22A0EF60-54D8-4AE2-9373-48E2155ADFA1}" sibTransId="{AB51354E-341D-4D86-AE5C-B8E795A1284E}"/>
    <dgm:cxn modelId="{D05ED6B2-2BC4-4103-87D1-94AA356A5357}" srcId="{777522B5-7191-4146-B6CE-E04273D13619}" destId="{E8F5A92F-C113-40C3-8F95-DF0C142652C4}" srcOrd="0" destOrd="0" parTransId="{819E1389-4DA7-4107-8AED-8C255C0181E9}" sibTransId="{433D62A1-A750-48FB-8B81-0E931AC966B0}"/>
    <dgm:cxn modelId="{0DBD4CC8-13B8-47B0-B7C3-37245540B4C4}" srcId="{FA7A06C3-9B9C-4943-9C10-D72171014D24}" destId="{FE09E9A6-00DF-4088-9A07-18E3CFC6CF2C}" srcOrd="2" destOrd="0" parTransId="{CF56CEFD-AC68-4391-B387-EE89D3A868CB}" sibTransId="{6FD90BDB-2F8E-4B52-9534-C683394E30B0}"/>
    <dgm:cxn modelId="{35FCB1DB-932B-456A-9499-C6366092F3F8}" srcId="{B0A14D98-A3A8-4B16-8BE6-73948ACA260E}" destId="{40B4B4EE-A958-4F10-94EA-6CFD1E6A3083}" srcOrd="0" destOrd="0" parTransId="{EB35BD28-C8AC-4C6B-8201-EDF218E7D107}" sibTransId="{920E22EF-8FC6-44D9-B1F4-296BEA0A3129}"/>
    <dgm:cxn modelId="{F3F9E850-64C3-4B33-8910-C6B1821B02DF}" type="presParOf" srcId="{F94370AD-19E2-4F6B-AB85-F32D3A5B7B9E}" destId="{A8FB2808-AAFC-4D97-887F-3779979975C0}" srcOrd="0" destOrd="0" presId="urn:microsoft.com/office/officeart/2005/8/layout/radial2"/>
    <dgm:cxn modelId="{8206CDDC-D61E-438A-B5DA-F4DB8C914F6C}" type="presParOf" srcId="{A8FB2808-AAFC-4D97-887F-3779979975C0}" destId="{7D0277BF-C964-4D22-B5BB-6D99C40C7E15}" srcOrd="0" destOrd="0" presId="urn:microsoft.com/office/officeart/2005/8/layout/radial2"/>
    <dgm:cxn modelId="{B3D7859E-E161-487E-AE96-C532E2C54BAA}" type="presParOf" srcId="{7D0277BF-C964-4D22-B5BB-6D99C40C7E15}" destId="{520D7201-8E13-49D1-919D-64B90E0B16FD}" srcOrd="0" destOrd="0" presId="urn:microsoft.com/office/officeart/2005/8/layout/radial2"/>
    <dgm:cxn modelId="{25D9A22D-7009-4FB1-B0A8-B9CA9F231276}" type="presParOf" srcId="{7D0277BF-C964-4D22-B5BB-6D99C40C7E15}" destId="{98AE5B4B-2C6D-4C36-83DF-7C3182B7D292}" srcOrd="1" destOrd="0" presId="urn:microsoft.com/office/officeart/2005/8/layout/radial2"/>
    <dgm:cxn modelId="{BAB06F1C-CCD9-4F77-9A84-4A9344554F0A}" type="presParOf" srcId="{A8FB2808-AAFC-4D97-887F-3779979975C0}" destId="{EA72C591-9724-4095-A831-C421826EF975}" srcOrd="1" destOrd="0" presId="urn:microsoft.com/office/officeart/2005/8/layout/radial2"/>
    <dgm:cxn modelId="{F0762220-C2B7-454E-B479-8C4C81F8B521}" type="presParOf" srcId="{A8FB2808-AAFC-4D97-887F-3779979975C0}" destId="{9651C876-0FDB-4BF8-B58C-457C507BEB0B}" srcOrd="2" destOrd="0" presId="urn:microsoft.com/office/officeart/2005/8/layout/radial2"/>
    <dgm:cxn modelId="{1631DD80-E4F5-4062-B7DA-845AD4E37E36}" type="presParOf" srcId="{9651C876-0FDB-4BF8-B58C-457C507BEB0B}" destId="{EFD51B71-7277-4837-90FA-1CDDF8C0C07D}" srcOrd="0" destOrd="0" presId="urn:microsoft.com/office/officeart/2005/8/layout/radial2"/>
    <dgm:cxn modelId="{A6FB0048-6C33-481C-AA13-3FE9DD07385D}" type="presParOf" srcId="{9651C876-0FDB-4BF8-B58C-457C507BEB0B}" destId="{974AEE05-33D4-402B-91DC-C916ECC79DE6}" srcOrd="1" destOrd="0" presId="urn:microsoft.com/office/officeart/2005/8/layout/radial2"/>
    <dgm:cxn modelId="{E124C005-2863-4FDB-BF66-ABDBE5567C5F}" type="presParOf" srcId="{A8FB2808-AAFC-4D97-887F-3779979975C0}" destId="{DFBBBBC3-2F5D-4A60-A5D9-97C06A6DD83D}" srcOrd="3" destOrd="0" presId="urn:microsoft.com/office/officeart/2005/8/layout/radial2"/>
    <dgm:cxn modelId="{2DB583B2-7098-41E4-8971-B21B84DA28C6}" type="presParOf" srcId="{A8FB2808-AAFC-4D97-887F-3779979975C0}" destId="{0365C081-EBAD-4733-AD59-EEC65E712488}" srcOrd="4" destOrd="0" presId="urn:microsoft.com/office/officeart/2005/8/layout/radial2"/>
    <dgm:cxn modelId="{2353E77D-16D4-45EC-AA04-F78AE2AD9CF3}" type="presParOf" srcId="{0365C081-EBAD-4733-AD59-EEC65E712488}" destId="{865E54A3-B4BE-4468-AC89-EB577B209FA0}" srcOrd="0" destOrd="0" presId="urn:microsoft.com/office/officeart/2005/8/layout/radial2"/>
    <dgm:cxn modelId="{E6DBB123-FB04-4ECA-89AD-90B7C01868D2}" type="presParOf" srcId="{0365C081-EBAD-4733-AD59-EEC65E712488}" destId="{347D5E9F-899F-43C6-8450-965A38D33E10}" srcOrd="1" destOrd="0" presId="urn:microsoft.com/office/officeart/2005/8/layout/radial2"/>
    <dgm:cxn modelId="{B4DA9489-2530-413B-93C7-637794CDABE8}" type="presParOf" srcId="{A8FB2808-AAFC-4D97-887F-3779979975C0}" destId="{1D012BB2-BF79-4510-99E7-066A01BAA56A}" srcOrd="5" destOrd="0" presId="urn:microsoft.com/office/officeart/2005/8/layout/radial2"/>
    <dgm:cxn modelId="{036652CF-5037-41BA-90E1-3CF15497E5D3}" type="presParOf" srcId="{A8FB2808-AAFC-4D97-887F-3779979975C0}" destId="{AC8E1714-64B1-4EB0-AED0-2D4C844CC877}" srcOrd="6" destOrd="0" presId="urn:microsoft.com/office/officeart/2005/8/layout/radial2"/>
    <dgm:cxn modelId="{12745565-A953-4004-86F5-8E13DFDC777A}" type="presParOf" srcId="{AC8E1714-64B1-4EB0-AED0-2D4C844CC877}" destId="{CC3A8EB3-DFAF-417F-9F88-2376FB398B20}" srcOrd="0" destOrd="0" presId="urn:microsoft.com/office/officeart/2005/8/layout/radial2"/>
    <dgm:cxn modelId="{E287EC97-D7E1-4B15-A70E-3219985F1511}" type="presParOf" srcId="{AC8E1714-64B1-4EB0-AED0-2D4C844CC877}" destId="{44AEB474-3337-4AF1-8599-92D9CCED5CCD}" srcOrd="1" destOrd="0" presId="urn:microsoft.com/office/officeart/2005/8/layout/radial2"/>
    <dgm:cxn modelId="{FAE4E78F-A297-4E84-B7ED-928799E9BCF4}" type="presParOf" srcId="{A8FB2808-AAFC-4D97-887F-3779979975C0}" destId="{9F3E85D6-EFCB-4E2C-8A6C-B78AE30C68C3}" srcOrd="7" destOrd="0" presId="urn:microsoft.com/office/officeart/2005/8/layout/radial2"/>
    <dgm:cxn modelId="{5D83124D-BB81-435A-90C7-E44C23838304}" type="presParOf" srcId="{A8FB2808-AAFC-4D97-887F-3779979975C0}" destId="{6EB30C24-E0BC-46CC-A8CC-BD35E8D8F516}" srcOrd="8" destOrd="0" presId="urn:microsoft.com/office/officeart/2005/8/layout/radial2"/>
    <dgm:cxn modelId="{3075ECA3-F30A-4EB9-BC24-2F5F806E6691}" type="presParOf" srcId="{6EB30C24-E0BC-46CC-A8CC-BD35E8D8F516}" destId="{8C9211B4-E3C9-41A5-BAF6-85AA8DC56757}" srcOrd="0" destOrd="0" presId="urn:microsoft.com/office/officeart/2005/8/layout/radial2"/>
    <dgm:cxn modelId="{F1068629-43E9-4C0E-9020-D22A93F85427}" type="presParOf" srcId="{6EB30C24-E0BC-46CC-A8CC-BD35E8D8F516}" destId="{C8F01A94-E7AE-452D-BB84-DE60C745A4C3}" srcOrd="1" destOrd="0" presId="urn:microsoft.com/office/officeart/2005/8/layout/radial2"/>
    <dgm:cxn modelId="{B1D9D849-8D95-4BEE-AFD2-06CC12DF4D78}" type="presParOf" srcId="{A8FB2808-AAFC-4D97-887F-3779979975C0}" destId="{35526D56-E768-4819-9216-C4E927743A2B}" srcOrd="9" destOrd="0" presId="urn:microsoft.com/office/officeart/2005/8/layout/radial2"/>
    <dgm:cxn modelId="{2003B677-B54C-44E4-8BD2-D1264D4E10E5}" type="presParOf" srcId="{A8FB2808-AAFC-4D97-887F-3779979975C0}" destId="{449B1AEF-604E-4656-ACAF-2FA22576DCF6}" srcOrd="10" destOrd="0" presId="urn:microsoft.com/office/officeart/2005/8/layout/radial2"/>
    <dgm:cxn modelId="{2C8DD973-4BCC-400E-8787-3F85E4F8C17F}" type="presParOf" srcId="{449B1AEF-604E-4656-ACAF-2FA22576DCF6}" destId="{9668CE02-015F-4977-AFE0-6ADCE0C919A6}" srcOrd="0" destOrd="0" presId="urn:microsoft.com/office/officeart/2005/8/layout/radial2"/>
    <dgm:cxn modelId="{88C09080-87A8-47B1-8971-2A3EBC42728E}" type="presParOf" srcId="{449B1AEF-604E-4656-ACAF-2FA22576DCF6}" destId="{014A86A1-B467-4CA1-9D8A-6362EC1901EF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A7A06C3-9B9C-4943-9C10-D72171014D24}" type="doc">
      <dgm:prSet loTypeId="urn:microsoft.com/office/officeart/2005/8/layout/radial2#4" loCatId="relationship" qsTypeId="urn:microsoft.com/office/officeart/2005/8/quickstyle/simple1#4" qsCatId="simple" csTypeId="urn:microsoft.com/office/officeart/2005/8/colors/accent1_2#4" csCatId="accent1" phldr="1"/>
      <dgm:spPr/>
      <dgm:t>
        <a:bodyPr/>
        <a:lstStyle/>
        <a:p>
          <a:endParaRPr lang="zh-CN" altLang="en-US"/>
        </a:p>
      </dgm:t>
    </dgm:pt>
    <dgm:pt modelId="{777522B5-7191-4146-B6CE-E04273D13619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辽宁</a:t>
          </a:r>
        </a:p>
      </dgm:t>
    </dgm:pt>
    <dgm:pt modelId="{720E01A6-D50D-45FE-A3FA-3DCC4AFE2A92}" type="par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543454-504B-49AD-9A0B-5DB235BAE270}" type="sib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F5A92F-C113-40C3-8F95-DF0C142652C4}">
      <dgm:prSet phldrT="[文本]" custT="1"/>
      <dgm:spPr/>
      <dgm:t>
        <a:bodyPr/>
        <a:lstStyle/>
        <a:p>
          <a:r>
            <a:rPr lang="en-US" altLang="zh-CN" sz="1000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44.48%</a:t>
          </a:r>
          <a:endParaRPr lang="zh-CN" altLang="en-US" sz="1000" kern="1200" dirty="0">
            <a:solidFill>
              <a:prstClr val="black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gm:t>
    </dgm:pt>
    <dgm:pt modelId="{819E1389-4DA7-4107-8AED-8C255C0181E9}" type="par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D62A1-A750-48FB-8B81-0E931AC966B0}" type="sib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C268B6-18D7-4F04-A4B5-65EC04A85F7E}">
      <dgm:prSet phldrT="[文本]" custT="1"/>
      <dgm:spPr/>
      <dgm:t>
        <a:bodyPr/>
        <a:lstStyle/>
        <a:p>
          <a:r>
            <a:rPr lang="en-US" altLang="zh-CN" sz="10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27.08%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2A0EF60-54D8-4AE2-9373-48E2155ADFA1}" type="par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51354E-341D-4D86-AE5C-B8E795A1284E}" type="sib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9FD7A3-8AEE-43C9-8685-6BCCA332708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新疆</a:t>
          </a:r>
        </a:p>
      </dgm:t>
    </dgm:pt>
    <dgm:pt modelId="{8DED6D8A-C292-490C-8B34-2C205393EE13}" type="par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9F9FE-7A0D-4A39-B439-4DF7F4626C6C}" type="sib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7D9A84-EB33-4C6E-851D-F77693D395E2}">
      <dgm:prSet phldrT="[文本]" custT="1"/>
      <dgm:spPr/>
      <dgm:t>
        <a:bodyPr/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3.64%</a:t>
          </a:r>
          <a:endParaRPr lang="zh-CN" altLang="en-US" sz="1000" b="0" i="0" u="none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gm:t>
    </dgm:pt>
    <dgm:pt modelId="{5183C925-F3E5-49DB-A46B-2BDCE3DD1B0D}" type="par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103A8B-EE78-441A-9758-C19A51BE18F2}" type="sib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A5DF808-D4AE-4737-90FD-7FF82484E3D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内蒙古</a:t>
          </a:r>
        </a:p>
      </dgm:t>
    </dgm:pt>
    <dgm:pt modelId="{1E9A3BF0-30BA-40A8-ADAD-472A1F7D4A2B}" type="parTrans" cxnId="{3B7B2653-55F5-40A4-BE58-84DC1D37560B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C93DDE2-87A0-458D-B116-B3938B9C0440}" type="sibTrans" cxnId="{3B7B2653-55F5-40A4-BE58-84DC1D37560B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0076AB2-60A6-4628-B292-7E84397FDED1}">
      <dgm:prSet custT="1"/>
      <dgm:spPr/>
      <dgm:t>
        <a:bodyPr/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4.42%</a:t>
          </a:r>
          <a:endParaRPr lang="zh-CN" altLang="en-US" sz="1000" kern="1200" dirty="0">
            <a:solidFill>
              <a:prstClr val="black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gm:t>
    </dgm:pt>
    <dgm:pt modelId="{61CD345F-A437-4DB0-8192-9BF5E7FAC81E}" type="parTrans" cxnId="{C4BDD421-1FBF-456D-AC76-9A96650C874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9178D8F-7D4D-49E7-B6A3-63F322762020}" type="sibTrans" cxnId="{C4BDD421-1FBF-456D-AC76-9A96650C874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4FCC33B-9B0E-42E5-9030-219AE7AECC3D}">
      <dgm:prSet custT="1"/>
      <dgm:spPr/>
      <dgm:t>
        <a:bodyPr/>
        <a:lstStyle/>
        <a:p>
          <a:r>
            <a:rPr lang="en-US" altLang="zh-CN" sz="1000" b="0" i="0" u="none" dirty="0">
              <a:latin typeface="微软雅黑" panose="020B0503020204020204" pitchFamily="34" charset="-122"/>
              <a:ea typeface="微软雅黑" panose="020B0503020204020204" pitchFamily="34" charset="-122"/>
            </a:rPr>
            <a:t>4.29</a:t>
          </a:r>
          <a:r>
            <a:rPr lang="en-US" altLang="zh-CN" sz="1000" b="0" i="0" u="none" dirty="0"/>
            <a:t>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C6E7C71-A914-485C-9A4F-8AC92868CA66}" type="parTrans" cxnId="{7C06663E-32C0-47AD-A45A-FB7E9C3AA0C3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04090E54-2B43-45D3-9673-C85EEAAC0E3B}" type="sibTrans" cxnId="{7C06663E-32C0-47AD-A45A-FB7E9C3AA0C3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A14D98-A3A8-4B16-8BE6-73948ACA260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吉林</a:t>
          </a:r>
        </a:p>
      </dgm:t>
    </dgm:pt>
    <dgm:pt modelId="{6BE0CCB1-0507-4E67-AECC-B4E04151FE90}" type="sib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ECA4B9B-7F5E-4A1C-BD1A-B7D7CD76A37A}" type="par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16F304-B896-4F90-9C5F-AB4170A2464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</a:p>
      </dgm:t>
    </dgm:pt>
    <dgm:pt modelId="{C1F018D5-D55B-40D1-9023-2A3598C21FAB}" type="sib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6DDA0A-4726-48BD-BFCC-6388F6BF2BA1}" type="par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94370AD-19E2-4F6B-AB85-F32D3A5B7B9E}" type="pres">
      <dgm:prSet presAssocID="{FA7A06C3-9B9C-4943-9C10-D72171014D24}" presName="composite" presStyleCnt="0">
        <dgm:presLayoutVars>
          <dgm:chMax val="5"/>
          <dgm:dir/>
          <dgm:animLvl val="ctr"/>
          <dgm:resizeHandles val="exact"/>
        </dgm:presLayoutVars>
      </dgm:prSet>
      <dgm:spPr/>
    </dgm:pt>
    <dgm:pt modelId="{A8FB2808-AAFC-4D97-887F-3779979975C0}" type="pres">
      <dgm:prSet presAssocID="{FA7A06C3-9B9C-4943-9C10-D72171014D24}" presName="cycle" presStyleCnt="0"/>
      <dgm:spPr/>
    </dgm:pt>
    <dgm:pt modelId="{7D0277BF-C964-4D22-B5BB-6D99C40C7E15}" type="pres">
      <dgm:prSet presAssocID="{FA7A06C3-9B9C-4943-9C10-D72171014D24}" presName="centerShape" presStyleCnt="0"/>
      <dgm:spPr/>
    </dgm:pt>
    <dgm:pt modelId="{520D7201-8E13-49D1-919D-64B90E0B16FD}" type="pres">
      <dgm:prSet presAssocID="{FA7A06C3-9B9C-4943-9C10-D72171014D24}" presName="connSite" presStyleLbl="node1" presStyleIdx="0" presStyleCnt="6"/>
      <dgm:spPr/>
    </dgm:pt>
    <dgm:pt modelId="{98AE5B4B-2C6D-4C36-83DF-7C3182B7D292}" type="pres">
      <dgm:prSet presAssocID="{FA7A06C3-9B9C-4943-9C10-D72171014D24}" presName="visible" presStyleLbl="node1" presStyleIdx="0" presStyleCnt="6"/>
      <dgm:spPr>
        <a:noFill/>
        <a:ln>
          <a:noFill/>
        </a:ln>
      </dgm:spPr>
    </dgm:pt>
    <dgm:pt modelId="{EA72C591-9724-4095-A831-C421826EF975}" type="pres">
      <dgm:prSet presAssocID="{720E01A6-D50D-45FE-A3FA-3DCC4AFE2A92}" presName="Name25" presStyleLbl="parChTrans1D1" presStyleIdx="0" presStyleCnt="5"/>
      <dgm:spPr/>
    </dgm:pt>
    <dgm:pt modelId="{9651C876-0FDB-4BF8-B58C-457C507BEB0B}" type="pres">
      <dgm:prSet presAssocID="{777522B5-7191-4146-B6CE-E04273D13619}" presName="node" presStyleCnt="0"/>
      <dgm:spPr/>
    </dgm:pt>
    <dgm:pt modelId="{EFD51B71-7277-4837-90FA-1CDDF8C0C07D}" type="pres">
      <dgm:prSet presAssocID="{777522B5-7191-4146-B6CE-E04273D13619}" presName="parentNode" presStyleLbl="node1" presStyleIdx="1" presStyleCnt="6">
        <dgm:presLayoutVars>
          <dgm:chMax val="1"/>
          <dgm:bulletEnabled val="1"/>
        </dgm:presLayoutVars>
      </dgm:prSet>
      <dgm:spPr/>
    </dgm:pt>
    <dgm:pt modelId="{974AEE05-33D4-402B-91DC-C916ECC79DE6}" type="pres">
      <dgm:prSet presAssocID="{777522B5-7191-4146-B6CE-E04273D13619}" presName="childNode" presStyleLbl="revTx" presStyleIdx="0" presStyleCnt="5">
        <dgm:presLayoutVars>
          <dgm:bulletEnabled val="1"/>
        </dgm:presLayoutVars>
      </dgm:prSet>
      <dgm:spPr/>
    </dgm:pt>
    <dgm:pt modelId="{DFBBBBC3-2F5D-4A60-A5D9-97C06A6DD83D}" type="pres">
      <dgm:prSet presAssocID="{2D6DDA0A-4726-48BD-BFCC-6388F6BF2BA1}" presName="Name25" presStyleLbl="parChTrans1D1" presStyleIdx="1" presStyleCnt="5"/>
      <dgm:spPr/>
    </dgm:pt>
    <dgm:pt modelId="{0365C081-EBAD-4733-AD59-EEC65E712488}" type="pres">
      <dgm:prSet presAssocID="{4C16F304-B896-4F90-9C5F-AB4170A2464C}" presName="node" presStyleCnt="0"/>
      <dgm:spPr/>
    </dgm:pt>
    <dgm:pt modelId="{865E54A3-B4BE-4468-AC89-EB577B209FA0}" type="pres">
      <dgm:prSet presAssocID="{4C16F304-B896-4F90-9C5F-AB4170A2464C}" presName="parentNode" presStyleLbl="node1" presStyleIdx="2" presStyleCnt="6">
        <dgm:presLayoutVars>
          <dgm:chMax val="1"/>
          <dgm:bulletEnabled val="1"/>
        </dgm:presLayoutVars>
      </dgm:prSet>
      <dgm:spPr/>
    </dgm:pt>
    <dgm:pt modelId="{347D5E9F-899F-43C6-8450-965A38D33E10}" type="pres">
      <dgm:prSet presAssocID="{4C16F304-B896-4F90-9C5F-AB4170A2464C}" presName="childNode" presStyleLbl="revTx" presStyleIdx="1" presStyleCnt="5">
        <dgm:presLayoutVars>
          <dgm:bulletEnabled val="1"/>
        </dgm:presLayoutVars>
      </dgm:prSet>
      <dgm:spPr/>
    </dgm:pt>
    <dgm:pt modelId="{09B833AE-C094-4B21-A806-67163D234277}" type="pres">
      <dgm:prSet presAssocID="{1E9A3BF0-30BA-40A8-ADAD-472A1F7D4A2B}" presName="Name25" presStyleLbl="parChTrans1D1" presStyleIdx="2" presStyleCnt="5"/>
      <dgm:spPr/>
    </dgm:pt>
    <dgm:pt modelId="{493AF445-B26D-441D-8601-1C7EB166BA27}" type="pres">
      <dgm:prSet presAssocID="{3A5DF808-D4AE-4737-90FD-7FF82484E3DE}" presName="node" presStyleCnt="0"/>
      <dgm:spPr/>
    </dgm:pt>
    <dgm:pt modelId="{1B615263-8047-4425-A0CD-741EA4330FD7}" type="pres">
      <dgm:prSet presAssocID="{3A5DF808-D4AE-4737-90FD-7FF82484E3DE}" presName="parentNode" presStyleLbl="node1" presStyleIdx="3" presStyleCnt="6" custLinFactNeighborX="2336" custLinFactNeighborY="-5908">
        <dgm:presLayoutVars>
          <dgm:chMax val="1"/>
          <dgm:bulletEnabled val="1"/>
        </dgm:presLayoutVars>
      </dgm:prSet>
      <dgm:spPr/>
    </dgm:pt>
    <dgm:pt modelId="{7F101914-A9BF-4F11-AF53-59884DCB2029}" type="pres">
      <dgm:prSet presAssocID="{3A5DF808-D4AE-4737-90FD-7FF82484E3DE}" presName="childNode" presStyleLbl="revTx" presStyleIdx="2" presStyleCnt="5">
        <dgm:presLayoutVars>
          <dgm:bulletEnabled val="1"/>
        </dgm:presLayoutVars>
      </dgm:prSet>
      <dgm:spPr/>
    </dgm:pt>
    <dgm:pt modelId="{9F3E85D6-EFCB-4E2C-8A6C-B78AE30C68C3}" type="pres">
      <dgm:prSet presAssocID="{CECA4B9B-7F5E-4A1C-BD1A-B7D7CD76A37A}" presName="Name25" presStyleLbl="parChTrans1D1" presStyleIdx="3" presStyleCnt="5"/>
      <dgm:spPr/>
    </dgm:pt>
    <dgm:pt modelId="{6EB30C24-E0BC-46CC-A8CC-BD35E8D8F516}" type="pres">
      <dgm:prSet presAssocID="{B0A14D98-A3A8-4B16-8BE6-73948ACA260E}" presName="node" presStyleCnt="0"/>
      <dgm:spPr/>
    </dgm:pt>
    <dgm:pt modelId="{8C9211B4-E3C9-41A5-BAF6-85AA8DC56757}" type="pres">
      <dgm:prSet presAssocID="{B0A14D98-A3A8-4B16-8BE6-73948ACA260E}" presName="parentNode" presStyleLbl="node1" presStyleIdx="4" presStyleCnt="6">
        <dgm:presLayoutVars>
          <dgm:chMax val="1"/>
          <dgm:bulletEnabled val="1"/>
        </dgm:presLayoutVars>
      </dgm:prSet>
      <dgm:spPr/>
    </dgm:pt>
    <dgm:pt modelId="{C8F01A94-E7AE-452D-BB84-DE60C745A4C3}" type="pres">
      <dgm:prSet presAssocID="{B0A14D98-A3A8-4B16-8BE6-73948ACA260E}" presName="childNode" presStyleLbl="revTx" presStyleIdx="3" presStyleCnt="5">
        <dgm:presLayoutVars>
          <dgm:bulletEnabled val="1"/>
        </dgm:presLayoutVars>
      </dgm:prSet>
      <dgm:spPr/>
    </dgm:pt>
    <dgm:pt modelId="{35526D56-E768-4819-9216-C4E927743A2B}" type="pres">
      <dgm:prSet presAssocID="{8DED6D8A-C292-490C-8B34-2C205393EE13}" presName="Name25" presStyleLbl="parChTrans1D1" presStyleIdx="4" presStyleCnt="5"/>
      <dgm:spPr/>
    </dgm:pt>
    <dgm:pt modelId="{449B1AEF-604E-4656-ACAF-2FA22576DCF6}" type="pres">
      <dgm:prSet presAssocID="{399FD7A3-8AEE-43C9-8685-6BCCA332708C}" presName="node" presStyleCnt="0"/>
      <dgm:spPr/>
    </dgm:pt>
    <dgm:pt modelId="{9668CE02-015F-4977-AFE0-6ADCE0C919A6}" type="pres">
      <dgm:prSet presAssocID="{399FD7A3-8AEE-43C9-8685-6BCCA332708C}" presName="parentNode" presStyleLbl="node1" presStyleIdx="5" presStyleCnt="6">
        <dgm:presLayoutVars>
          <dgm:chMax val="1"/>
          <dgm:bulletEnabled val="1"/>
        </dgm:presLayoutVars>
      </dgm:prSet>
      <dgm:spPr/>
    </dgm:pt>
    <dgm:pt modelId="{014A86A1-B467-4CA1-9D8A-6362EC1901EF}" type="pres">
      <dgm:prSet presAssocID="{399FD7A3-8AEE-43C9-8685-6BCCA332708C}" presName="childNode" presStyleLbl="revTx" presStyleIdx="4" presStyleCnt="5">
        <dgm:presLayoutVars>
          <dgm:bulletEnabled val="1"/>
        </dgm:presLayoutVars>
      </dgm:prSet>
      <dgm:spPr/>
    </dgm:pt>
  </dgm:ptLst>
  <dgm:cxnLst>
    <dgm:cxn modelId="{64CAAF18-D596-4112-A511-3048C7A9BE1A}" type="presOf" srcId="{B0A14D98-A3A8-4B16-8BE6-73948ACA260E}" destId="{8C9211B4-E3C9-41A5-BAF6-85AA8DC56757}" srcOrd="0" destOrd="0" presId="urn:microsoft.com/office/officeart/2005/8/layout/radial2#4"/>
    <dgm:cxn modelId="{D1D0461A-1D8D-4495-80D3-0FD599EF1D18}" srcId="{FA7A06C3-9B9C-4943-9C10-D72171014D24}" destId="{4C16F304-B896-4F90-9C5F-AB4170A2464C}" srcOrd="1" destOrd="0" parTransId="{2D6DDA0A-4726-48BD-BFCC-6388F6BF2BA1}" sibTransId="{C1F018D5-D55B-40D1-9023-2A3598C21FAB}"/>
    <dgm:cxn modelId="{C4BDD421-1FBF-456D-AC76-9A96650C874C}" srcId="{3A5DF808-D4AE-4737-90FD-7FF82484E3DE}" destId="{60076AB2-60A6-4628-B292-7E84397FDED1}" srcOrd="0" destOrd="0" parTransId="{61CD345F-A437-4DB0-8192-9BF5E7FAC81E}" sibTransId="{79178D8F-7D4D-49E7-B6A3-63F322762020}"/>
    <dgm:cxn modelId="{85652F29-135F-46CB-83F3-2BFD40DE0D28}" type="presOf" srcId="{DEC268B6-18D7-4F04-A4B5-65EC04A85F7E}" destId="{347D5E9F-899F-43C6-8450-965A38D33E10}" srcOrd="0" destOrd="0" presId="urn:microsoft.com/office/officeart/2005/8/layout/radial2#4"/>
    <dgm:cxn modelId="{2BD0272E-B2BF-481C-8A4A-12B14ED27E78}" type="presOf" srcId="{777522B5-7191-4146-B6CE-E04273D13619}" destId="{EFD51B71-7277-4837-90FA-1CDDF8C0C07D}" srcOrd="0" destOrd="0" presId="urn:microsoft.com/office/officeart/2005/8/layout/radial2#4"/>
    <dgm:cxn modelId="{A486EB2F-543F-4AC9-A56B-ABE2934B917C}" srcId="{FA7A06C3-9B9C-4943-9C10-D72171014D24}" destId="{B0A14D98-A3A8-4B16-8BE6-73948ACA260E}" srcOrd="3" destOrd="0" parTransId="{CECA4B9B-7F5E-4A1C-BD1A-B7D7CD76A37A}" sibTransId="{6BE0CCB1-0507-4E67-AECC-B4E04151FE90}"/>
    <dgm:cxn modelId="{5F874E38-A74B-4412-917D-D0FAB13B1714}" srcId="{FA7A06C3-9B9C-4943-9C10-D72171014D24}" destId="{777522B5-7191-4146-B6CE-E04273D13619}" srcOrd="0" destOrd="0" parTransId="{720E01A6-D50D-45FE-A3FA-3DCC4AFE2A92}" sibTransId="{F2543454-504B-49AD-9A0B-5DB235BAE270}"/>
    <dgm:cxn modelId="{7C06663E-32C0-47AD-A45A-FB7E9C3AA0C3}" srcId="{B0A14D98-A3A8-4B16-8BE6-73948ACA260E}" destId="{B4FCC33B-9B0E-42E5-9030-219AE7AECC3D}" srcOrd="0" destOrd="0" parTransId="{DC6E7C71-A914-485C-9A4F-8AC92868CA66}" sibTransId="{04090E54-2B43-45D3-9673-C85EEAAC0E3B}"/>
    <dgm:cxn modelId="{74B24B3E-8508-44F5-BBCC-7529B493E78B}" type="presOf" srcId="{399FD7A3-8AEE-43C9-8685-6BCCA332708C}" destId="{9668CE02-015F-4977-AFE0-6ADCE0C919A6}" srcOrd="0" destOrd="0" presId="urn:microsoft.com/office/officeart/2005/8/layout/radial2#4"/>
    <dgm:cxn modelId="{CA5FA34F-FDF9-47A6-A34E-A45D6BA60BF4}" srcId="{FA7A06C3-9B9C-4943-9C10-D72171014D24}" destId="{399FD7A3-8AEE-43C9-8685-6BCCA332708C}" srcOrd="4" destOrd="0" parTransId="{8DED6D8A-C292-490C-8B34-2C205393EE13}" sibTransId="{61C9F9FE-7A0D-4A39-B439-4DF7F4626C6C}"/>
    <dgm:cxn modelId="{3B7B2653-55F5-40A4-BE58-84DC1D37560B}" srcId="{FA7A06C3-9B9C-4943-9C10-D72171014D24}" destId="{3A5DF808-D4AE-4737-90FD-7FF82484E3DE}" srcOrd="2" destOrd="0" parTransId="{1E9A3BF0-30BA-40A8-ADAD-472A1F7D4A2B}" sibTransId="{6C93DDE2-87A0-458D-B116-B3938B9C0440}"/>
    <dgm:cxn modelId="{4CC8E17A-E06C-481F-8011-42560E4199B0}" type="presOf" srcId="{B4FCC33B-9B0E-42E5-9030-219AE7AECC3D}" destId="{C8F01A94-E7AE-452D-BB84-DE60C745A4C3}" srcOrd="0" destOrd="0" presId="urn:microsoft.com/office/officeart/2005/8/layout/radial2#4"/>
    <dgm:cxn modelId="{DA202C7C-4063-4D34-B068-99C9253FA1D6}" type="presOf" srcId="{720E01A6-D50D-45FE-A3FA-3DCC4AFE2A92}" destId="{EA72C591-9724-4095-A831-C421826EF975}" srcOrd="0" destOrd="0" presId="urn:microsoft.com/office/officeart/2005/8/layout/radial2#4"/>
    <dgm:cxn modelId="{01778D7C-7DA8-432D-B575-79F3A54724D8}" type="presOf" srcId="{3A5DF808-D4AE-4737-90FD-7FF82484E3DE}" destId="{1B615263-8047-4425-A0CD-741EA4330FD7}" srcOrd="0" destOrd="0" presId="urn:microsoft.com/office/officeart/2005/8/layout/radial2#4"/>
    <dgm:cxn modelId="{4BD2DB83-E80F-4F30-9690-C30EB906E2B2}" type="presOf" srcId="{1E9A3BF0-30BA-40A8-ADAD-472A1F7D4A2B}" destId="{09B833AE-C094-4B21-A806-67163D234277}" srcOrd="0" destOrd="0" presId="urn:microsoft.com/office/officeart/2005/8/layout/radial2#4"/>
    <dgm:cxn modelId="{76702693-6596-4AB6-95BE-248C59F85BD9}" type="presOf" srcId="{FA7A06C3-9B9C-4943-9C10-D72171014D24}" destId="{F94370AD-19E2-4F6B-AB85-F32D3A5B7B9E}" srcOrd="0" destOrd="0" presId="urn:microsoft.com/office/officeart/2005/8/layout/radial2#4"/>
    <dgm:cxn modelId="{B1B9BB93-25DE-480E-8BA3-0115B229B34D}" type="presOf" srcId="{CECA4B9B-7F5E-4A1C-BD1A-B7D7CD76A37A}" destId="{9F3E85D6-EFCB-4E2C-8A6C-B78AE30C68C3}" srcOrd="0" destOrd="0" presId="urn:microsoft.com/office/officeart/2005/8/layout/radial2#4"/>
    <dgm:cxn modelId="{56C23D94-11FE-4CBB-8F03-52474A107CA6}" type="presOf" srcId="{2D6DDA0A-4726-48BD-BFCC-6388F6BF2BA1}" destId="{DFBBBBC3-2F5D-4A60-A5D9-97C06A6DD83D}" srcOrd="0" destOrd="0" presId="urn:microsoft.com/office/officeart/2005/8/layout/radial2#4"/>
    <dgm:cxn modelId="{BD9BC6A0-E317-4B35-9B3A-EA97772B1898}" srcId="{399FD7A3-8AEE-43C9-8685-6BCCA332708C}" destId="{B17D9A84-EB33-4C6E-851D-F77693D395E2}" srcOrd="0" destOrd="0" parTransId="{5183C925-F3E5-49DB-A46B-2BDCE3DD1B0D}" sibTransId="{AB103A8B-EE78-441A-9758-C19A51BE18F2}"/>
    <dgm:cxn modelId="{D88AB6A4-67F3-4080-B56F-59592E4F9491}" type="presOf" srcId="{60076AB2-60A6-4628-B292-7E84397FDED1}" destId="{7F101914-A9BF-4F11-AF53-59884DCB2029}" srcOrd="0" destOrd="0" presId="urn:microsoft.com/office/officeart/2005/8/layout/radial2#4"/>
    <dgm:cxn modelId="{155372B1-2DF9-4764-8CAF-814D957425F4}" srcId="{4C16F304-B896-4F90-9C5F-AB4170A2464C}" destId="{DEC268B6-18D7-4F04-A4B5-65EC04A85F7E}" srcOrd="0" destOrd="0" parTransId="{22A0EF60-54D8-4AE2-9373-48E2155ADFA1}" sibTransId="{AB51354E-341D-4D86-AE5C-B8E795A1284E}"/>
    <dgm:cxn modelId="{D05ED6B2-2BC4-4103-87D1-94AA356A5357}" srcId="{777522B5-7191-4146-B6CE-E04273D13619}" destId="{E8F5A92F-C113-40C3-8F95-DF0C142652C4}" srcOrd="0" destOrd="0" parTransId="{819E1389-4DA7-4107-8AED-8C255C0181E9}" sibTransId="{433D62A1-A750-48FB-8B81-0E931AC966B0}"/>
    <dgm:cxn modelId="{BDD6F3C4-7A82-44C1-B473-2E58F7CF7352}" type="presOf" srcId="{8DED6D8A-C292-490C-8B34-2C205393EE13}" destId="{35526D56-E768-4819-9216-C4E927743A2B}" srcOrd="0" destOrd="0" presId="urn:microsoft.com/office/officeart/2005/8/layout/radial2#4"/>
    <dgm:cxn modelId="{90A800C6-4A0C-4311-912F-C6D62834CE79}" type="presOf" srcId="{4C16F304-B896-4F90-9C5F-AB4170A2464C}" destId="{865E54A3-B4BE-4468-AC89-EB577B209FA0}" srcOrd="0" destOrd="0" presId="urn:microsoft.com/office/officeart/2005/8/layout/radial2#4"/>
    <dgm:cxn modelId="{8A1E60EF-7CDE-463C-B78D-3F58FDC3BD8A}" type="presOf" srcId="{B17D9A84-EB33-4C6E-851D-F77693D395E2}" destId="{014A86A1-B467-4CA1-9D8A-6362EC1901EF}" srcOrd="0" destOrd="0" presId="urn:microsoft.com/office/officeart/2005/8/layout/radial2#4"/>
    <dgm:cxn modelId="{48955AF5-BA3A-4B43-B014-7E0DEC47502B}" type="presOf" srcId="{E8F5A92F-C113-40C3-8F95-DF0C142652C4}" destId="{974AEE05-33D4-402B-91DC-C916ECC79DE6}" srcOrd="0" destOrd="0" presId="urn:microsoft.com/office/officeart/2005/8/layout/radial2#4"/>
    <dgm:cxn modelId="{FC83171F-BD00-4267-BB49-A57DD5B11E78}" type="presParOf" srcId="{F94370AD-19E2-4F6B-AB85-F32D3A5B7B9E}" destId="{A8FB2808-AAFC-4D97-887F-3779979975C0}" srcOrd="0" destOrd="0" presId="urn:microsoft.com/office/officeart/2005/8/layout/radial2#4"/>
    <dgm:cxn modelId="{361538AD-03AE-43E3-9083-5525A292CE16}" type="presParOf" srcId="{A8FB2808-AAFC-4D97-887F-3779979975C0}" destId="{7D0277BF-C964-4D22-B5BB-6D99C40C7E15}" srcOrd="0" destOrd="0" presId="urn:microsoft.com/office/officeart/2005/8/layout/radial2#4"/>
    <dgm:cxn modelId="{7580C1E6-CF8F-4DB5-ACEE-8D97BC3D03F4}" type="presParOf" srcId="{7D0277BF-C964-4D22-B5BB-6D99C40C7E15}" destId="{520D7201-8E13-49D1-919D-64B90E0B16FD}" srcOrd="0" destOrd="0" presId="urn:microsoft.com/office/officeart/2005/8/layout/radial2#4"/>
    <dgm:cxn modelId="{3BA525A9-E350-4FD9-A9E8-DF5D7F3BD61B}" type="presParOf" srcId="{7D0277BF-C964-4D22-B5BB-6D99C40C7E15}" destId="{98AE5B4B-2C6D-4C36-83DF-7C3182B7D292}" srcOrd="1" destOrd="0" presId="urn:microsoft.com/office/officeart/2005/8/layout/radial2#4"/>
    <dgm:cxn modelId="{5F5A7851-201A-4E26-8AB6-3003C1AAD3F9}" type="presParOf" srcId="{A8FB2808-AAFC-4D97-887F-3779979975C0}" destId="{EA72C591-9724-4095-A831-C421826EF975}" srcOrd="1" destOrd="0" presId="urn:microsoft.com/office/officeart/2005/8/layout/radial2#4"/>
    <dgm:cxn modelId="{0AB4F031-7525-4FD4-97A8-6E6DC6F2ACBA}" type="presParOf" srcId="{A8FB2808-AAFC-4D97-887F-3779979975C0}" destId="{9651C876-0FDB-4BF8-B58C-457C507BEB0B}" srcOrd="2" destOrd="0" presId="urn:microsoft.com/office/officeart/2005/8/layout/radial2#4"/>
    <dgm:cxn modelId="{6F5C4716-9793-498C-A6D6-19D19AD469D0}" type="presParOf" srcId="{9651C876-0FDB-4BF8-B58C-457C507BEB0B}" destId="{EFD51B71-7277-4837-90FA-1CDDF8C0C07D}" srcOrd="0" destOrd="0" presId="urn:microsoft.com/office/officeart/2005/8/layout/radial2#4"/>
    <dgm:cxn modelId="{FD7E6132-F408-469F-BAD3-58DDBABD2C99}" type="presParOf" srcId="{9651C876-0FDB-4BF8-B58C-457C507BEB0B}" destId="{974AEE05-33D4-402B-91DC-C916ECC79DE6}" srcOrd="1" destOrd="0" presId="urn:microsoft.com/office/officeart/2005/8/layout/radial2#4"/>
    <dgm:cxn modelId="{FA37A589-19A6-4612-8B87-1BA600BCAFD0}" type="presParOf" srcId="{A8FB2808-AAFC-4D97-887F-3779979975C0}" destId="{DFBBBBC3-2F5D-4A60-A5D9-97C06A6DD83D}" srcOrd="3" destOrd="0" presId="urn:microsoft.com/office/officeart/2005/8/layout/radial2#4"/>
    <dgm:cxn modelId="{C90B806F-BBF1-44C9-8ED5-98108FD7D786}" type="presParOf" srcId="{A8FB2808-AAFC-4D97-887F-3779979975C0}" destId="{0365C081-EBAD-4733-AD59-EEC65E712488}" srcOrd="4" destOrd="0" presId="urn:microsoft.com/office/officeart/2005/8/layout/radial2#4"/>
    <dgm:cxn modelId="{39D1CFE6-0D4A-4D2C-A645-EA100B6138AB}" type="presParOf" srcId="{0365C081-EBAD-4733-AD59-EEC65E712488}" destId="{865E54A3-B4BE-4468-AC89-EB577B209FA0}" srcOrd="0" destOrd="0" presId="urn:microsoft.com/office/officeart/2005/8/layout/radial2#4"/>
    <dgm:cxn modelId="{7C82591F-87C6-4C38-B1C2-2CDBCBE04488}" type="presParOf" srcId="{0365C081-EBAD-4733-AD59-EEC65E712488}" destId="{347D5E9F-899F-43C6-8450-965A38D33E10}" srcOrd="1" destOrd="0" presId="urn:microsoft.com/office/officeart/2005/8/layout/radial2#4"/>
    <dgm:cxn modelId="{79ED0CF4-1002-4602-B71A-075EB6618994}" type="presParOf" srcId="{A8FB2808-AAFC-4D97-887F-3779979975C0}" destId="{09B833AE-C094-4B21-A806-67163D234277}" srcOrd="5" destOrd="0" presId="urn:microsoft.com/office/officeart/2005/8/layout/radial2#4"/>
    <dgm:cxn modelId="{3A6D818F-788C-497A-8C62-1FF5D8CCE2E8}" type="presParOf" srcId="{A8FB2808-AAFC-4D97-887F-3779979975C0}" destId="{493AF445-B26D-441D-8601-1C7EB166BA27}" srcOrd="6" destOrd="0" presId="urn:microsoft.com/office/officeart/2005/8/layout/radial2#4"/>
    <dgm:cxn modelId="{877EFE2A-0D0D-4DCA-858D-DE7A52587FF6}" type="presParOf" srcId="{493AF445-B26D-441D-8601-1C7EB166BA27}" destId="{1B615263-8047-4425-A0CD-741EA4330FD7}" srcOrd="0" destOrd="0" presId="urn:microsoft.com/office/officeart/2005/8/layout/radial2#4"/>
    <dgm:cxn modelId="{F6EB2246-4C53-45F4-8B3A-B00A52648C51}" type="presParOf" srcId="{493AF445-B26D-441D-8601-1C7EB166BA27}" destId="{7F101914-A9BF-4F11-AF53-59884DCB2029}" srcOrd="1" destOrd="0" presId="urn:microsoft.com/office/officeart/2005/8/layout/radial2#4"/>
    <dgm:cxn modelId="{3D6BDB22-D9D7-4282-8830-1E82855C7AFD}" type="presParOf" srcId="{A8FB2808-AAFC-4D97-887F-3779979975C0}" destId="{9F3E85D6-EFCB-4E2C-8A6C-B78AE30C68C3}" srcOrd="7" destOrd="0" presId="urn:microsoft.com/office/officeart/2005/8/layout/radial2#4"/>
    <dgm:cxn modelId="{CC908F3D-E226-48D1-8604-384098B9A62E}" type="presParOf" srcId="{A8FB2808-AAFC-4D97-887F-3779979975C0}" destId="{6EB30C24-E0BC-46CC-A8CC-BD35E8D8F516}" srcOrd="8" destOrd="0" presId="urn:microsoft.com/office/officeart/2005/8/layout/radial2#4"/>
    <dgm:cxn modelId="{3B95D397-535F-4070-B2E1-145F87B7C842}" type="presParOf" srcId="{6EB30C24-E0BC-46CC-A8CC-BD35E8D8F516}" destId="{8C9211B4-E3C9-41A5-BAF6-85AA8DC56757}" srcOrd="0" destOrd="0" presId="urn:microsoft.com/office/officeart/2005/8/layout/radial2#4"/>
    <dgm:cxn modelId="{38FEFB25-81EC-4406-A933-C3C220B74818}" type="presParOf" srcId="{6EB30C24-E0BC-46CC-A8CC-BD35E8D8F516}" destId="{C8F01A94-E7AE-452D-BB84-DE60C745A4C3}" srcOrd="1" destOrd="0" presId="urn:microsoft.com/office/officeart/2005/8/layout/radial2#4"/>
    <dgm:cxn modelId="{E8E24CFD-2F7A-485F-8BA7-0BE5F0A13C0D}" type="presParOf" srcId="{A8FB2808-AAFC-4D97-887F-3779979975C0}" destId="{35526D56-E768-4819-9216-C4E927743A2B}" srcOrd="9" destOrd="0" presId="urn:microsoft.com/office/officeart/2005/8/layout/radial2#4"/>
    <dgm:cxn modelId="{82481D6D-4AD6-4D7E-B7FD-1156D305E618}" type="presParOf" srcId="{A8FB2808-AAFC-4D97-887F-3779979975C0}" destId="{449B1AEF-604E-4656-ACAF-2FA22576DCF6}" srcOrd="10" destOrd="0" presId="urn:microsoft.com/office/officeart/2005/8/layout/radial2#4"/>
    <dgm:cxn modelId="{07E58837-BEA5-405C-BE6D-6DC7522B574E}" type="presParOf" srcId="{449B1AEF-604E-4656-ACAF-2FA22576DCF6}" destId="{9668CE02-015F-4977-AFE0-6ADCE0C919A6}" srcOrd="0" destOrd="0" presId="urn:microsoft.com/office/officeart/2005/8/layout/radial2#4"/>
    <dgm:cxn modelId="{987FD86D-C1AC-43DC-9C69-027F18A26C9B}" type="presParOf" srcId="{449B1AEF-604E-4656-ACAF-2FA22576DCF6}" destId="{014A86A1-B467-4CA1-9D8A-6362EC1901EF}" srcOrd="1" destOrd="0" presId="urn:microsoft.com/office/officeart/2005/8/layout/radial2#4"/>
  </dgm:cxnLst>
  <dgm:bg>
    <a:noFill/>
  </dgm:bg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A7A06C3-9B9C-4943-9C10-D72171014D24}" type="doc">
      <dgm:prSet loTypeId="urn:microsoft.com/office/officeart/2005/8/layout/radial2#5" loCatId="relationship" qsTypeId="urn:microsoft.com/office/officeart/2005/8/quickstyle/simple1#5" qsCatId="simple" csTypeId="urn:microsoft.com/office/officeart/2005/8/colors/accent1_2#5" csCatId="accent1" phldr="1"/>
      <dgm:spPr/>
      <dgm:t>
        <a:bodyPr/>
        <a:lstStyle/>
        <a:p>
          <a:endParaRPr lang="zh-CN" altLang="en-US"/>
        </a:p>
      </dgm:t>
    </dgm:pt>
    <dgm:pt modelId="{E8F5A92F-C113-40C3-8F95-DF0C142652C4}">
      <dgm:prSet phldrT="[文本]" custT="1"/>
      <dgm:spPr/>
      <dgm:t>
        <a:bodyPr/>
        <a:lstStyle/>
        <a:p>
          <a:r>
            <a:rPr lang="en-US" altLang="zh-CN" sz="1000" b="0" i="0" u="none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27.05%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19E1389-4DA7-4107-8AED-8C255C0181E9}" type="par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D62A1-A750-48FB-8B81-0E931AC966B0}" type="sib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16F304-B896-4F90-9C5F-AB4170A2464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b="0" i="0" u="none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安徽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6DDA0A-4726-48BD-BFCC-6388F6BF2BA1}" type="par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1F018D5-D55B-40D1-9023-2A3598C21FAB}" type="sib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C268B6-18D7-4F04-A4B5-65EC04A85F7E}">
      <dgm:prSet phldrT="[文本]" custT="1"/>
      <dgm:spPr/>
      <dgm:t>
        <a:bodyPr/>
        <a:lstStyle/>
        <a:p>
          <a:r>
            <a:rPr lang="en-US" altLang="zh-CN" sz="1000" b="0" i="0" u="none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16.75%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2A0EF60-54D8-4AE2-9373-48E2155ADFA1}" type="par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51354E-341D-4D86-AE5C-B8E795A1284E}" type="sib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7D9A84-EB33-4C6E-851D-F77693D395E2}">
      <dgm:prSet phldrT="[文本]" custT="1"/>
      <dgm:spPr/>
      <dgm:t>
        <a:bodyPr/>
        <a:lstStyle/>
        <a:p>
          <a:r>
            <a:rPr lang="en-US" altLang="zh-CN" sz="1000" b="0" i="0" u="none" dirty="0">
              <a:latin typeface="微软雅黑" panose="020B0503020204020204" pitchFamily="34" charset="-122"/>
              <a:ea typeface="微软雅黑" panose="020B0503020204020204" pitchFamily="34" charset="-122"/>
            </a:rPr>
            <a:t>4.51%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183C925-F3E5-49DB-A46B-2BDCE3DD1B0D}" type="par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103A8B-EE78-441A-9758-C19A51BE18F2}" type="sib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E09E9A6-00DF-4088-9A07-18E3CFC6CF2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b="0" i="0" u="none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河南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F56CEFD-AC68-4391-B387-EE89D3A868CB}" type="par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FD90BDB-2F8E-4B52-9534-C683394E30B0}" type="sib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A14D98-A3A8-4B16-8BE6-73948ACA260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广东</a:t>
          </a:r>
        </a:p>
      </dgm:t>
    </dgm:pt>
    <dgm:pt modelId="{CECA4B9B-7F5E-4A1C-BD1A-B7D7CD76A37A}" type="par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E0CCB1-0507-4E67-AECC-B4E04151FE90}" type="sib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006FCE2-3217-4390-B457-73E9912CA826}">
      <dgm:prSet custT="1"/>
      <dgm:spPr/>
      <dgm:t>
        <a:bodyPr/>
        <a:lstStyle/>
        <a:p>
          <a:r>
            <a:rPr lang="en-US" altLang="zh-CN" sz="1000" b="0" i="0" u="none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9.40</a:t>
          </a:r>
          <a:r>
            <a:rPr lang="en-US" altLang="zh-CN" sz="1000" b="0" i="0" u="none" kern="1200" dirty="0"/>
            <a:t>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9B89C23-5408-4798-89CB-11CDBE30F7B3}" type="parTrans" cxnId="{8A689802-A830-489F-85D6-D6E91BD0064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360F176-6DD5-46F5-92AE-ED43602AA26D}" type="sibTrans" cxnId="{8A689802-A830-489F-85D6-D6E91BD0064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0DEFF41-EC54-418F-9958-114B46853507}">
      <dgm:prSet custT="1"/>
      <dgm:spPr/>
      <dgm:t>
        <a:bodyPr/>
        <a:lstStyle/>
        <a:p>
          <a:r>
            <a:rPr lang="en-US" altLang="zh-CN" sz="1000" b="0" i="0" u="none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5.34</a:t>
          </a:r>
          <a:r>
            <a:rPr lang="en-US" altLang="zh-CN" sz="1000" b="0" i="0" u="none" kern="1200" dirty="0"/>
            <a:t>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85179F3-B606-4C53-9AF6-FABF9E009BA1}" type="parTrans" cxnId="{CBCA9BF1-C919-41B6-876E-34797E2CE37F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B5FEBD-B271-4FF5-B343-2C9B5F261D8E}" type="sibTrans" cxnId="{CBCA9BF1-C919-41B6-876E-34797E2CE37F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9FD7A3-8AEE-43C9-8685-6BCCA332708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江西</a:t>
          </a:r>
        </a:p>
      </dgm:t>
    </dgm:pt>
    <dgm:pt modelId="{61C9F9FE-7A0D-4A39-B439-4DF7F4626C6C}" type="sib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DED6D8A-C292-490C-8B34-2C205393EE13}" type="par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77522B5-7191-4146-B6CE-E04273D13619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</a:p>
      </dgm:t>
    </dgm:pt>
    <dgm:pt modelId="{F2543454-504B-49AD-9A0B-5DB235BAE270}" type="sib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20E01A6-D50D-45FE-A3FA-3DCC4AFE2A92}" type="par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94370AD-19E2-4F6B-AB85-F32D3A5B7B9E}" type="pres">
      <dgm:prSet presAssocID="{FA7A06C3-9B9C-4943-9C10-D72171014D24}" presName="composite" presStyleCnt="0">
        <dgm:presLayoutVars>
          <dgm:chMax val="5"/>
          <dgm:dir/>
          <dgm:animLvl val="ctr"/>
          <dgm:resizeHandles val="exact"/>
        </dgm:presLayoutVars>
      </dgm:prSet>
      <dgm:spPr/>
    </dgm:pt>
    <dgm:pt modelId="{A8FB2808-AAFC-4D97-887F-3779979975C0}" type="pres">
      <dgm:prSet presAssocID="{FA7A06C3-9B9C-4943-9C10-D72171014D24}" presName="cycle" presStyleCnt="0"/>
      <dgm:spPr/>
    </dgm:pt>
    <dgm:pt modelId="{7D0277BF-C964-4D22-B5BB-6D99C40C7E15}" type="pres">
      <dgm:prSet presAssocID="{FA7A06C3-9B9C-4943-9C10-D72171014D24}" presName="centerShape" presStyleCnt="0"/>
      <dgm:spPr/>
    </dgm:pt>
    <dgm:pt modelId="{520D7201-8E13-49D1-919D-64B90E0B16FD}" type="pres">
      <dgm:prSet presAssocID="{FA7A06C3-9B9C-4943-9C10-D72171014D24}" presName="connSite" presStyleLbl="node1" presStyleIdx="0" presStyleCnt="6"/>
      <dgm:spPr/>
    </dgm:pt>
    <dgm:pt modelId="{98AE5B4B-2C6D-4C36-83DF-7C3182B7D292}" type="pres">
      <dgm:prSet presAssocID="{FA7A06C3-9B9C-4943-9C10-D72171014D24}" presName="visible" presStyleLbl="node1" presStyleIdx="0" presStyleCnt="6"/>
      <dgm:spPr>
        <a:noFill/>
        <a:ln>
          <a:noFill/>
        </a:ln>
      </dgm:spPr>
    </dgm:pt>
    <dgm:pt modelId="{EA72C591-9724-4095-A831-C421826EF975}" type="pres">
      <dgm:prSet presAssocID="{720E01A6-D50D-45FE-A3FA-3DCC4AFE2A92}" presName="Name25" presStyleLbl="parChTrans1D1" presStyleIdx="0" presStyleCnt="5"/>
      <dgm:spPr/>
    </dgm:pt>
    <dgm:pt modelId="{9651C876-0FDB-4BF8-B58C-457C507BEB0B}" type="pres">
      <dgm:prSet presAssocID="{777522B5-7191-4146-B6CE-E04273D13619}" presName="node" presStyleCnt="0"/>
      <dgm:spPr/>
    </dgm:pt>
    <dgm:pt modelId="{EFD51B71-7277-4837-90FA-1CDDF8C0C07D}" type="pres">
      <dgm:prSet presAssocID="{777522B5-7191-4146-B6CE-E04273D13619}" presName="parentNode" presStyleLbl="node1" presStyleIdx="1" presStyleCnt="6">
        <dgm:presLayoutVars>
          <dgm:chMax val="1"/>
          <dgm:bulletEnabled val="1"/>
        </dgm:presLayoutVars>
      </dgm:prSet>
      <dgm:spPr/>
    </dgm:pt>
    <dgm:pt modelId="{974AEE05-33D4-402B-91DC-C916ECC79DE6}" type="pres">
      <dgm:prSet presAssocID="{777522B5-7191-4146-B6CE-E04273D13619}" presName="childNode" presStyleLbl="revTx" presStyleIdx="0" presStyleCnt="5">
        <dgm:presLayoutVars>
          <dgm:bulletEnabled val="1"/>
        </dgm:presLayoutVars>
      </dgm:prSet>
      <dgm:spPr/>
    </dgm:pt>
    <dgm:pt modelId="{DFBBBBC3-2F5D-4A60-A5D9-97C06A6DD83D}" type="pres">
      <dgm:prSet presAssocID="{2D6DDA0A-4726-48BD-BFCC-6388F6BF2BA1}" presName="Name25" presStyleLbl="parChTrans1D1" presStyleIdx="1" presStyleCnt="5"/>
      <dgm:spPr/>
    </dgm:pt>
    <dgm:pt modelId="{0365C081-EBAD-4733-AD59-EEC65E712488}" type="pres">
      <dgm:prSet presAssocID="{4C16F304-B896-4F90-9C5F-AB4170A2464C}" presName="node" presStyleCnt="0"/>
      <dgm:spPr/>
    </dgm:pt>
    <dgm:pt modelId="{865E54A3-B4BE-4468-AC89-EB577B209FA0}" type="pres">
      <dgm:prSet presAssocID="{4C16F304-B896-4F90-9C5F-AB4170A2464C}" presName="parentNode" presStyleLbl="node1" presStyleIdx="2" presStyleCnt="6">
        <dgm:presLayoutVars>
          <dgm:chMax val="1"/>
          <dgm:bulletEnabled val="1"/>
        </dgm:presLayoutVars>
      </dgm:prSet>
      <dgm:spPr/>
    </dgm:pt>
    <dgm:pt modelId="{347D5E9F-899F-43C6-8450-965A38D33E10}" type="pres">
      <dgm:prSet presAssocID="{4C16F304-B896-4F90-9C5F-AB4170A2464C}" presName="childNode" presStyleLbl="revTx" presStyleIdx="1" presStyleCnt="5">
        <dgm:presLayoutVars>
          <dgm:bulletEnabled val="1"/>
        </dgm:presLayoutVars>
      </dgm:prSet>
      <dgm:spPr/>
    </dgm:pt>
    <dgm:pt modelId="{1D012BB2-BF79-4510-99E7-066A01BAA56A}" type="pres">
      <dgm:prSet presAssocID="{CF56CEFD-AC68-4391-B387-EE89D3A868CB}" presName="Name25" presStyleLbl="parChTrans1D1" presStyleIdx="2" presStyleCnt="5"/>
      <dgm:spPr/>
    </dgm:pt>
    <dgm:pt modelId="{AC8E1714-64B1-4EB0-AED0-2D4C844CC877}" type="pres">
      <dgm:prSet presAssocID="{FE09E9A6-00DF-4088-9A07-18E3CFC6CF2C}" presName="node" presStyleCnt="0"/>
      <dgm:spPr/>
    </dgm:pt>
    <dgm:pt modelId="{CC3A8EB3-DFAF-417F-9F88-2376FB398B20}" type="pres">
      <dgm:prSet presAssocID="{FE09E9A6-00DF-4088-9A07-18E3CFC6CF2C}" presName="parentNode" presStyleLbl="node1" presStyleIdx="3" presStyleCnt="6">
        <dgm:presLayoutVars>
          <dgm:chMax val="1"/>
          <dgm:bulletEnabled val="1"/>
        </dgm:presLayoutVars>
      </dgm:prSet>
      <dgm:spPr/>
    </dgm:pt>
    <dgm:pt modelId="{44AEB474-3337-4AF1-8599-92D9CCED5CCD}" type="pres">
      <dgm:prSet presAssocID="{FE09E9A6-00DF-4088-9A07-18E3CFC6CF2C}" presName="childNode" presStyleLbl="revTx" presStyleIdx="2" presStyleCnt="5">
        <dgm:presLayoutVars>
          <dgm:bulletEnabled val="1"/>
        </dgm:presLayoutVars>
      </dgm:prSet>
      <dgm:spPr/>
    </dgm:pt>
    <dgm:pt modelId="{9F3E85D6-EFCB-4E2C-8A6C-B78AE30C68C3}" type="pres">
      <dgm:prSet presAssocID="{CECA4B9B-7F5E-4A1C-BD1A-B7D7CD76A37A}" presName="Name25" presStyleLbl="parChTrans1D1" presStyleIdx="3" presStyleCnt="5"/>
      <dgm:spPr/>
    </dgm:pt>
    <dgm:pt modelId="{6EB30C24-E0BC-46CC-A8CC-BD35E8D8F516}" type="pres">
      <dgm:prSet presAssocID="{B0A14D98-A3A8-4B16-8BE6-73948ACA260E}" presName="node" presStyleCnt="0"/>
      <dgm:spPr/>
    </dgm:pt>
    <dgm:pt modelId="{8C9211B4-E3C9-41A5-BAF6-85AA8DC56757}" type="pres">
      <dgm:prSet presAssocID="{B0A14D98-A3A8-4B16-8BE6-73948ACA260E}" presName="parentNode" presStyleLbl="node1" presStyleIdx="4" presStyleCnt="6">
        <dgm:presLayoutVars>
          <dgm:chMax val="1"/>
          <dgm:bulletEnabled val="1"/>
        </dgm:presLayoutVars>
      </dgm:prSet>
      <dgm:spPr/>
    </dgm:pt>
    <dgm:pt modelId="{C8F01A94-E7AE-452D-BB84-DE60C745A4C3}" type="pres">
      <dgm:prSet presAssocID="{B0A14D98-A3A8-4B16-8BE6-73948ACA260E}" presName="childNode" presStyleLbl="revTx" presStyleIdx="3" presStyleCnt="5">
        <dgm:presLayoutVars>
          <dgm:bulletEnabled val="1"/>
        </dgm:presLayoutVars>
      </dgm:prSet>
      <dgm:spPr/>
    </dgm:pt>
    <dgm:pt modelId="{35526D56-E768-4819-9216-C4E927743A2B}" type="pres">
      <dgm:prSet presAssocID="{8DED6D8A-C292-490C-8B34-2C205393EE13}" presName="Name25" presStyleLbl="parChTrans1D1" presStyleIdx="4" presStyleCnt="5"/>
      <dgm:spPr/>
    </dgm:pt>
    <dgm:pt modelId="{449B1AEF-604E-4656-ACAF-2FA22576DCF6}" type="pres">
      <dgm:prSet presAssocID="{399FD7A3-8AEE-43C9-8685-6BCCA332708C}" presName="node" presStyleCnt="0"/>
      <dgm:spPr/>
    </dgm:pt>
    <dgm:pt modelId="{9668CE02-015F-4977-AFE0-6ADCE0C919A6}" type="pres">
      <dgm:prSet presAssocID="{399FD7A3-8AEE-43C9-8685-6BCCA332708C}" presName="parentNode" presStyleLbl="node1" presStyleIdx="5" presStyleCnt="6">
        <dgm:presLayoutVars>
          <dgm:chMax val="1"/>
          <dgm:bulletEnabled val="1"/>
        </dgm:presLayoutVars>
      </dgm:prSet>
      <dgm:spPr/>
    </dgm:pt>
    <dgm:pt modelId="{014A86A1-B467-4CA1-9D8A-6362EC1901EF}" type="pres">
      <dgm:prSet presAssocID="{399FD7A3-8AEE-43C9-8685-6BCCA332708C}" presName="childNode" presStyleLbl="revTx" presStyleIdx="4" presStyleCnt="5">
        <dgm:presLayoutVars>
          <dgm:bulletEnabled val="1"/>
        </dgm:presLayoutVars>
      </dgm:prSet>
      <dgm:spPr/>
    </dgm:pt>
  </dgm:ptLst>
  <dgm:cxnLst>
    <dgm:cxn modelId="{8A689802-A830-489F-85D6-D6E91BD00644}" srcId="{FE09E9A6-00DF-4088-9A07-18E3CFC6CF2C}" destId="{8006FCE2-3217-4390-B457-73E9912CA826}" srcOrd="0" destOrd="0" parTransId="{A9B89C23-5408-4798-89CB-11CDBE30F7B3}" sibTransId="{6360F176-6DD5-46F5-92AE-ED43602AA26D}"/>
    <dgm:cxn modelId="{D1D0461A-1D8D-4495-80D3-0FD599EF1D18}" srcId="{FA7A06C3-9B9C-4943-9C10-D72171014D24}" destId="{4C16F304-B896-4F90-9C5F-AB4170A2464C}" srcOrd="1" destOrd="0" parTransId="{2D6DDA0A-4726-48BD-BFCC-6388F6BF2BA1}" sibTransId="{C1F018D5-D55B-40D1-9023-2A3598C21FAB}"/>
    <dgm:cxn modelId="{4857802C-8E9A-440B-84EB-B9CCB6C4800F}" type="presOf" srcId="{B17D9A84-EB33-4C6E-851D-F77693D395E2}" destId="{014A86A1-B467-4CA1-9D8A-6362EC1901EF}" srcOrd="0" destOrd="0" presId="urn:microsoft.com/office/officeart/2005/8/layout/radial2#5"/>
    <dgm:cxn modelId="{A486EB2F-543F-4AC9-A56B-ABE2934B917C}" srcId="{FA7A06C3-9B9C-4943-9C10-D72171014D24}" destId="{B0A14D98-A3A8-4B16-8BE6-73948ACA260E}" srcOrd="3" destOrd="0" parTransId="{CECA4B9B-7F5E-4A1C-BD1A-B7D7CD76A37A}" sibTransId="{6BE0CCB1-0507-4E67-AECC-B4E04151FE90}"/>
    <dgm:cxn modelId="{79966935-016A-4FDF-BFAC-BBD516B28A08}" type="presOf" srcId="{D0DEFF41-EC54-418F-9958-114B46853507}" destId="{C8F01A94-E7AE-452D-BB84-DE60C745A4C3}" srcOrd="0" destOrd="0" presId="urn:microsoft.com/office/officeart/2005/8/layout/radial2#5"/>
    <dgm:cxn modelId="{4C40A536-372D-480B-B63F-6C5485F528EE}" type="presOf" srcId="{FA7A06C3-9B9C-4943-9C10-D72171014D24}" destId="{F94370AD-19E2-4F6B-AB85-F32D3A5B7B9E}" srcOrd="0" destOrd="0" presId="urn:microsoft.com/office/officeart/2005/8/layout/radial2#5"/>
    <dgm:cxn modelId="{79BE5337-C87A-44BF-8D45-766FABFB401E}" type="presOf" srcId="{399FD7A3-8AEE-43C9-8685-6BCCA332708C}" destId="{9668CE02-015F-4977-AFE0-6ADCE0C919A6}" srcOrd="0" destOrd="0" presId="urn:microsoft.com/office/officeart/2005/8/layout/radial2#5"/>
    <dgm:cxn modelId="{5F874E38-A74B-4412-917D-D0FAB13B1714}" srcId="{FA7A06C3-9B9C-4943-9C10-D72171014D24}" destId="{777522B5-7191-4146-B6CE-E04273D13619}" srcOrd="0" destOrd="0" parTransId="{720E01A6-D50D-45FE-A3FA-3DCC4AFE2A92}" sibTransId="{F2543454-504B-49AD-9A0B-5DB235BAE270}"/>
    <dgm:cxn modelId="{2293035C-28B5-4407-9370-F2E65323B715}" type="presOf" srcId="{8006FCE2-3217-4390-B457-73E9912CA826}" destId="{44AEB474-3337-4AF1-8599-92D9CCED5CCD}" srcOrd="0" destOrd="0" presId="urn:microsoft.com/office/officeart/2005/8/layout/radial2#5"/>
    <dgm:cxn modelId="{0F42965D-EEDF-41BC-8172-9729E878EDDD}" type="presOf" srcId="{720E01A6-D50D-45FE-A3FA-3DCC4AFE2A92}" destId="{EA72C591-9724-4095-A831-C421826EF975}" srcOrd="0" destOrd="0" presId="urn:microsoft.com/office/officeart/2005/8/layout/radial2#5"/>
    <dgm:cxn modelId="{CA5FA34F-FDF9-47A6-A34E-A45D6BA60BF4}" srcId="{FA7A06C3-9B9C-4943-9C10-D72171014D24}" destId="{399FD7A3-8AEE-43C9-8685-6BCCA332708C}" srcOrd="4" destOrd="0" parTransId="{8DED6D8A-C292-490C-8B34-2C205393EE13}" sibTransId="{61C9F9FE-7A0D-4A39-B439-4DF7F4626C6C}"/>
    <dgm:cxn modelId="{DEF0B751-080D-423B-BC30-6DA8D9457A5F}" type="presOf" srcId="{CF56CEFD-AC68-4391-B387-EE89D3A868CB}" destId="{1D012BB2-BF79-4510-99E7-066A01BAA56A}" srcOrd="0" destOrd="0" presId="urn:microsoft.com/office/officeart/2005/8/layout/radial2#5"/>
    <dgm:cxn modelId="{C2E4AA54-9F87-44D0-9034-636AE13883C7}" type="presOf" srcId="{4C16F304-B896-4F90-9C5F-AB4170A2464C}" destId="{865E54A3-B4BE-4468-AC89-EB577B209FA0}" srcOrd="0" destOrd="0" presId="urn:microsoft.com/office/officeart/2005/8/layout/radial2#5"/>
    <dgm:cxn modelId="{8D8A8556-5EB2-4FB4-8E2C-57667ACEF4E2}" type="presOf" srcId="{777522B5-7191-4146-B6CE-E04273D13619}" destId="{EFD51B71-7277-4837-90FA-1CDDF8C0C07D}" srcOrd="0" destOrd="0" presId="urn:microsoft.com/office/officeart/2005/8/layout/radial2#5"/>
    <dgm:cxn modelId="{94BE1777-FC0B-48C4-AA21-7CD0AF6AD3AC}" type="presOf" srcId="{B0A14D98-A3A8-4B16-8BE6-73948ACA260E}" destId="{8C9211B4-E3C9-41A5-BAF6-85AA8DC56757}" srcOrd="0" destOrd="0" presId="urn:microsoft.com/office/officeart/2005/8/layout/radial2#5"/>
    <dgm:cxn modelId="{C3967E7A-82A0-46C1-8430-E441541F4616}" type="presOf" srcId="{DEC268B6-18D7-4F04-A4B5-65EC04A85F7E}" destId="{347D5E9F-899F-43C6-8450-965A38D33E10}" srcOrd="0" destOrd="0" presId="urn:microsoft.com/office/officeart/2005/8/layout/radial2#5"/>
    <dgm:cxn modelId="{BD9BC6A0-E317-4B35-9B3A-EA97772B1898}" srcId="{399FD7A3-8AEE-43C9-8685-6BCCA332708C}" destId="{B17D9A84-EB33-4C6E-851D-F77693D395E2}" srcOrd="0" destOrd="0" parTransId="{5183C925-F3E5-49DB-A46B-2BDCE3DD1B0D}" sibTransId="{AB103A8B-EE78-441A-9758-C19A51BE18F2}"/>
    <dgm:cxn modelId="{155372B1-2DF9-4764-8CAF-814D957425F4}" srcId="{4C16F304-B896-4F90-9C5F-AB4170A2464C}" destId="{DEC268B6-18D7-4F04-A4B5-65EC04A85F7E}" srcOrd="0" destOrd="0" parTransId="{22A0EF60-54D8-4AE2-9373-48E2155ADFA1}" sibTransId="{AB51354E-341D-4D86-AE5C-B8E795A1284E}"/>
    <dgm:cxn modelId="{D05ED6B2-2BC4-4103-87D1-94AA356A5357}" srcId="{777522B5-7191-4146-B6CE-E04273D13619}" destId="{E8F5A92F-C113-40C3-8F95-DF0C142652C4}" srcOrd="0" destOrd="0" parTransId="{819E1389-4DA7-4107-8AED-8C255C0181E9}" sibTransId="{433D62A1-A750-48FB-8B81-0E931AC966B0}"/>
    <dgm:cxn modelId="{A309EEB7-5474-4118-9342-64968B6DE849}" type="presOf" srcId="{E8F5A92F-C113-40C3-8F95-DF0C142652C4}" destId="{974AEE05-33D4-402B-91DC-C916ECC79DE6}" srcOrd="0" destOrd="0" presId="urn:microsoft.com/office/officeart/2005/8/layout/radial2#5"/>
    <dgm:cxn modelId="{330AAAB9-784B-4F51-81DA-38F5BAF7903A}" type="presOf" srcId="{2D6DDA0A-4726-48BD-BFCC-6388F6BF2BA1}" destId="{DFBBBBC3-2F5D-4A60-A5D9-97C06A6DD83D}" srcOrd="0" destOrd="0" presId="urn:microsoft.com/office/officeart/2005/8/layout/radial2#5"/>
    <dgm:cxn modelId="{0DBD4CC8-13B8-47B0-B7C3-37245540B4C4}" srcId="{FA7A06C3-9B9C-4943-9C10-D72171014D24}" destId="{FE09E9A6-00DF-4088-9A07-18E3CFC6CF2C}" srcOrd="2" destOrd="0" parTransId="{CF56CEFD-AC68-4391-B387-EE89D3A868CB}" sibTransId="{6FD90BDB-2F8E-4B52-9534-C683394E30B0}"/>
    <dgm:cxn modelId="{38BA36E5-22A0-4843-8C72-6386E9147A4B}" type="presOf" srcId="{8DED6D8A-C292-490C-8B34-2C205393EE13}" destId="{35526D56-E768-4819-9216-C4E927743A2B}" srcOrd="0" destOrd="0" presId="urn:microsoft.com/office/officeart/2005/8/layout/radial2#5"/>
    <dgm:cxn modelId="{B95B4FE5-E44E-44CD-A9D5-C855D7415AB8}" type="presOf" srcId="{FE09E9A6-00DF-4088-9A07-18E3CFC6CF2C}" destId="{CC3A8EB3-DFAF-417F-9F88-2376FB398B20}" srcOrd="0" destOrd="0" presId="urn:microsoft.com/office/officeart/2005/8/layout/radial2#5"/>
    <dgm:cxn modelId="{CBCA9BF1-C919-41B6-876E-34797E2CE37F}" srcId="{B0A14D98-A3A8-4B16-8BE6-73948ACA260E}" destId="{D0DEFF41-EC54-418F-9958-114B46853507}" srcOrd="0" destOrd="0" parTransId="{C85179F3-B606-4C53-9AF6-FABF9E009BA1}" sibTransId="{E8B5FEBD-B271-4FF5-B343-2C9B5F261D8E}"/>
    <dgm:cxn modelId="{4E29B8FE-2D9F-4C6E-8F6A-7B21DFF2FCE7}" type="presOf" srcId="{CECA4B9B-7F5E-4A1C-BD1A-B7D7CD76A37A}" destId="{9F3E85D6-EFCB-4E2C-8A6C-B78AE30C68C3}" srcOrd="0" destOrd="0" presId="urn:microsoft.com/office/officeart/2005/8/layout/radial2#5"/>
    <dgm:cxn modelId="{EE0CCC85-C5AC-4536-A9A8-FD20F75C13A5}" type="presParOf" srcId="{F94370AD-19E2-4F6B-AB85-F32D3A5B7B9E}" destId="{A8FB2808-AAFC-4D97-887F-3779979975C0}" srcOrd="0" destOrd="0" presId="urn:microsoft.com/office/officeart/2005/8/layout/radial2#5"/>
    <dgm:cxn modelId="{F8DD89DB-4ADD-487F-96BF-971D110CF50A}" type="presParOf" srcId="{A8FB2808-AAFC-4D97-887F-3779979975C0}" destId="{7D0277BF-C964-4D22-B5BB-6D99C40C7E15}" srcOrd="0" destOrd="0" presId="urn:microsoft.com/office/officeart/2005/8/layout/radial2#5"/>
    <dgm:cxn modelId="{555B8881-4696-4B27-8148-1AF5C93B918A}" type="presParOf" srcId="{7D0277BF-C964-4D22-B5BB-6D99C40C7E15}" destId="{520D7201-8E13-49D1-919D-64B90E0B16FD}" srcOrd="0" destOrd="0" presId="urn:microsoft.com/office/officeart/2005/8/layout/radial2#5"/>
    <dgm:cxn modelId="{2EF15FE5-9E33-4C89-B639-A918C0B0BDAD}" type="presParOf" srcId="{7D0277BF-C964-4D22-B5BB-6D99C40C7E15}" destId="{98AE5B4B-2C6D-4C36-83DF-7C3182B7D292}" srcOrd="1" destOrd="0" presId="urn:microsoft.com/office/officeart/2005/8/layout/radial2#5"/>
    <dgm:cxn modelId="{FCD6B31D-851C-459C-8C84-46DE6A798323}" type="presParOf" srcId="{A8FB2808-AAFC-4D97-887F-3779979975C0}" destId="{EA72C591-9724-4095-A831-C421826EF975}" srcOrd="1" destOrd="0" presId="urn:microsoft.com/office/officeart/2005/8/layout/radial2#5"/>
    <dgm:cxn modelId="{ED4DBBA0-0360-444C-B0C1-90A9963945E4}" type="presParOf" srcId="{A8FB2808-AAFC-4D97-887F-3779979975C0}" destId="{9651C876-0FDB-4BF8-B58C-457C507BEB0B}" srcOrd="2" destOrd="0" presId="urn:microsoft.com/office/officeart/2005/8/layout/radial2#5"/>
    <dgm:cxn modelId="{FA04E968-9E19-43FA-BBE0-E8C77F247C90}" type="presParOf" srcId="{9651C876-0FDB-4BF8-B58C-457C507BEB0B}" destId="{EFD51B71-7277-4837-90FA-1CDDF8C0C07D}" srcOrd="0" destOrd="0" presId="urn:microsoft.com/office/officeart/2005/8/layout/radial2#5"/>
    <dgm:cxn modelId="{15B14A18-AD27-4B75-9F49-11538CC2B7EA}" type="presParOf" srcId="{9651C876-0FDB-4BF8-B58C-457C507BEB0B}" destId="{974AEE05-33D4-402B-91DC-C916ECC79DE6}" srcOrd="1" destOrd="0" presId="urn:microsoft.com/office/officeart/2005/8/layout/radial2#5"/>
    <dgm:cxn modelId="{55EAF509-CA75-4C41-9D2D-E796F38C943F}" type="presParOf" srcId="{A8FB2808-AAFC-4D97-887F-3779979975C0}" destId="{DFBBBBC3-2F5D-4A60-A5D9-97C06A6DD83D}" srcOrd="3" destOrd="0" presId="urn:microsoft.com/office/officeart/2005/8/layout/radial2#5"/>
    <dgm:cxn modelId="{4066EF44-EFAF-4C1F-8097-08A4BFE54ED9}" type="presParOf" srcId="{A8FB2808-AAFC-4D97-887F-3779979975C0}" destId="{0365C081-EBAD-4733-AD59-EEC65E712488}" srcOrd="4" destOrd="0" presId="urn:microsoft.com/office/officeart/2005/8/layout/radial2#5"/>
    <dgm:cxn modelId="{90967B2B-4519-4A8B-A894-0105C3CA88F9}" type="presParOf" srcId="{0365C081-EBAD-4733-AD59-EEC65E712488}" destId="{865E54A3-B4BE-4468-AC89-EB577B209FA0}" srcOrd="0" destOrd="0" presId="urn:microsoft.com/office/officeart/2005/8/layout/radial2#5"/>
    <dgm:cxn modelId="{046D39A2-8856-4242-B704-410AAE4D5054}" type="presParOf" srcId="{0365C081-EBAD-4733-AD59-EEC65E712488}" destId="{347D5E9F-899F-43C6-8450-965A38D33E10}" srcOrd="1" destOrd="0" presId="urn:microsoft.com/office/officeart/2005/8/layout/radial2#5"/>
    <dgm:cxn modelId="{2C8D7C6C-C610-40A0-9030-046CBA7E65EA}" type="presParOf" srcId="{A8FB2808-AAFC-4D97-887F-3779979975C0}" destId="{1D012BB2-BF79-4510-99E7-066A01BAA56A}" srcOrd="5" destOrd="0" presId="urn:microsoft.com/office/officeart/2005/8/layout/radial2#5"/>
    <dgm:cxn modelId="{80A35963-BD46-414B-9687-D81AF1CE1DC4}" type="presParOf" srcId="{A8FB2808-AAFC-4D97-887F-3779979975C0}" destId="{AC8E1714-64B1-4EB0-AED0-2D4C844CC877}" srcOrd="6" destOrd="0" presId="urn:microsoft.com/office/officeart/2005/8/layout/radial2#5"/>
    <dgm:cxn modelId="{96CCDE0D-50F4-4762-A48F-CF0230F7955B}" type="presParOf" srcId="{AC8E1714-64B1-4EB0-AED0-2D4C844CC877}" destId="{CC3A8EB3-DFAF-417F-9F88-2376FB398B20}" srcOrd="0" destOrd="0" presId="urn:microsoft.com/office/officeart/2005/8/layout/radial2#5"/>
    <dgm:cxn modelId="{257EB4B1-2F7D-4CD3-ACD0-C3F4D6E58ACE}" type="presParOf" srcId="{AC8E1714-64B1-4EB0-AED0-2D4C844CC877}" destId="{44AEB474-3337-4AF1-8599-92D9CCED5CCD}" srcOrd="1" destOrd="0" presId="urn:microsoft.com/office/officeart/2005/8/layout/radial2#5"/>
    <dgm:cxn modelId="{B792A6BC-37FC-4F3E-80AF-F871EADFF157}" type="presParOf" srcId="{A8FB2808-AAFC-4D97-887F-3779979975C0}" destId="{9F3E85D6-EFCB-4E2C-8A6C-B78AE30C68C3}" srcOrd="7" destOrd="0" presId="urn:microsoft.com/office/officeart/2005/8/layout/radial2#5"/>
    <dgm:cxn modelId="{0D86D7DC-C223-4897-9DB0-785F7BECB822}" type="presParOf" srcId="{A8FB2808-AAFC-4D97-887F-3779979975C0}" destId="{6EB30C24-E0BC-46CC-A8CC-BD35E8D8F516}" srcOrd="8" destOrd="0" presId="urn:microsoft.com/office/officeart/2005/8/layout/radial2#5"/>
    <dgm:cxn modelId="{324223C7-ED94-46B2-9771-F6CE541C69A5}" type="presParOf" srcId="{6EB30C24-E0BC-46CC-A8CC-BD35E8D8F516}" destId="{8C9211B4-E3C9-41A5-BAF6-85AA8DC56757}" srcOrd="0" destOrd="0" presId="urn:microsoft.com/office/officeart/2005/8/layout/radial2#5"/>
    <dgm:cxn modelId="{81C77D42-34A6-4A67-9ECB-DF1EBE1BD2EA}" type="presParOf" srcId="{6EB30C24-E0BC-46CC-A8CC-BD35E8D8F516}" destId="{C8F01A94-E7AE-452D-BB84-DE60C745A4C3}" srcOrd="1" destOrd="0" presId="urn:microsoft.com/office/officeart/2005/8/layout/radial2#5"/>
    <dgm:cxn modelId="{E3E3847B-1EFF-4017-AFA1-4407E30C5C47}" type="presParOf" srcId="{A8FB2808-AAFC-4D97-887F-3779979975C0}" destId="{35526D56-E768-4819-9216-C4E927743A2B}" srcOrd="9" destOrd="0" presId="urn:microsoft.com/office/officeart/2005/8/layout/radial2#5"/>
    <dgm:cxn modelId="{F8CFD510-EDDB-44FD-BFC4-E362D01B242B}" type="presParOf" srcId="{A8FB2808-AAFC-4D97-887F-3779979975C0}" destId="{449B1AEF-604E-4656-ACAF-2FA22576DCF6}" srcOrd="10" destOrd="0" presId="urn:microsoft.com/office/officeart/2005/8/layout/radial2#5"/>
    <dgm:cxn modelId="{DB609F1A-8F77-4358-8BDD-017B092B1382}" type="presParOf" srcId="{449B1AEF-604E-4656-ACAF-2FA22576DCF6}" destId="{9668CE02-015F-4977-AFE0-6ADCE0C919A6}" srcOrd="0" destOrd="0" presId="urn:microsoft.com/office/officeart/2005/8/layout/radial2#5"/>
    <dgm:cxn modelId="{F3170C9E-AB5E-431F-B28E-4011BB91FF0C}" type="presParOf" srcId="{449B1AEF-604E-4656-ACAF-2FA22576DCF6}" destId="{014A86A1-B467-4CA1-9D8A-6362EC1901EF}" srcOrd="1" destOrd="0" presId="urn:microsoft.com/office/officeart/2005/8/layout/radial2#5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526D56-E768-4819-9216-C4E927743A2B}">
      <dsp:nvSpPr>
        <dsp:cNvPr id="0" name=""/>
        <dsp:cNvSpPr/>
      </dsp:nvSpPr>
      <dsp:spPr>
        <a:xfrm rot="3369841">
          <a:off x="1009233" y="1430167"/>
          <a:ext cx="588055" cy="30673"/>
        </a:xfrm>
        <a:custGeom>
          <a:avLst/>
          <a:gdLst/>
          <a:ahLst/>
          <a:cxnLst/>
          <a:rect l="0" t="0" r="0" b="0"/>
          <a:pathLst>
            <a:path>
              <a:moveTo>
                <a:pt x="0" y="15336"/>
              </a:moveTo>
              <a:lnTo>
                <a:pt x="588055" y="1533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3E85D6-EFCB-4E2C-8A6C-B78AE30C68C3}">
      <dsp:nvSpPr>
        <dsp:cNvPr id="0" name=""/>
        <dsp:cNvSpPr/>
      </dsp:nvSpPr>
      <dsp:spPr>
        <a:xfrm rot="1739148">
          <a:off x="1172248" y="1224857"/>
          <a:ext cx="527877" cy="30673"/>
        </a:xfrm>
        <a:custGeom>
          <a:avLst/>
          <a:gdLst/>
          <a:ahLst/>
          <a:cxnLst/>
          <a:rect l="0" t="0" r="0" b="0"/>
          <a:pathLst>
            <a:path>
              <a:moveTo>
                <a:pt x="0" y="15336"/>
              </a:moveTo>
              <a:lnTo>
                <a:pt x="527877" y="1533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012BB2-BF79-4510-99E7-066A01BAA56A}">
      <dsp:nvSpPr>
        <dsp:cNvPr id="0" name=""/>
        <dsp:cNvSpPr/>
      </dsp:nvSpPr>
      <dsp:spPr>
        <a:xfrm>
          <a:off x="1205309" y="986429"/>
          <a:ext cx="529686" cy="30673"/>
        </a:xfrm>
        <a:custGeom>
          <a:avLst/>
          <a:gdLst/>
          <a:ahLst/>
          <a:cxnLst/>
          <a:rect l="0" t="0" r="0" b="0"/>
          <a:pathLst>
            <a:path>
              <a:moveTo>
                <a:pt x="0" y="15336"/>
              </a:moveTo>
              <a:lnTo>
                <a:pt x="529686" y="1533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BBBC3-2F5D-4A60-A5D9-97C06A6DD83D}">
      <dsp:nvSpPr>
        <dsp:cNvPr id="0" name=""/>
        <dsp:cNvSpPr/>
      </dsp:nvSpPr>
      <dsp:spPr>
        <a:xfrm rot="19860852">
          <a:off x="1172248" y="748001"/>
          <a:ext cx="527877" cy="30673"/>
        </a:xfrm>
        <a:custGeom>
          <a:avLst/>
          <a:gdLst/>
          <a:ahLst/>
          <a:cxnLst/>
          <a:rect l="0" t="0" r="0" b="0"/>
          <a:pathLst>
            <a:path>
              <a:moveTo>
                <a:pt x="0" y="15336"/>
              </a:moveTo>
              <a:lnTo>
                <a:pt x="527877" y="1533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72C591-9724-4095-A831-C421826EF975}">
      <dsp:nvSpPr>
        <dsp:cNvPr id="0" name=""/>
        <dsp:cNvSpPr/>
      </dsp:nvSpPr>
      <dsp:spPr>
        <a:xfrm rot="18230159">
          <a:off x="1009233" y="542690"/>
          <a:ext cx="588055" cy="30673"/>
        </a:xfrm>
        <a:custGeom>
          <a:avLst/>
          <a:gdLst/>
          <a:ahLst/>
          <a:cxnLst/>
          <a:rect l="0" t="0" r="0" b="0"/>
          <a:pathLst>
            <a:path>
              <a:moveTo>
                <a:pt x="0" y="15336"/>
              </a:moveTo>
              <a:lnTo>
                <a:pt x="588055" y="1533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AE5B4B-2C6D-4C36-83DF-7C3182B7D292}">
      <dsp:nvSpPr>
        <dsp:cNvPr id="0" name=""/>
        <dsp:cNvSpPr/>
      </dsp:nvSpPr>
      <dsp:spPr>
        <a:xfrm>
          <a:off x="720787" y="716752"/>
          <a:ext cx="570026" cy="570026"/>
        </a:xfrm>
        <a:prstGeom prst="ellipse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D51B71-7277-4837-90FA-1CDDF8C0C07D}">
      <dsp:nvSpPr>
        <dsp:cNvPr id="0" name=""/>
        <dsp:cNvSpPr/>
      </dsp:nvSpPr>
      <dsp:spPr>
        <a:xfrm>
          <a:off x="1391193" y="744"/>
          <a:ext cx="342015" cy="342015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</a:p>
      </dsp:txBody>
      <dsp:txXfrm>
        <a:off x="1441280" y="50831"/>
        <a:ext cx="241841" cy="241841"/>
      </dsp:txXfrm>
    </dsp:sp>
    <dsp:sp modelId="{974AEE05-33D4-402B-91DC-C916ECC79DE6}">
      <dsp:nvSpPr>
        <dsp:cNvPr id="0" name=""/>
        <dsp:cNvSpPr/>
      </dsp:nvSpPr>
      <dsp:spPr>
        <a:xfrm>
          <a:off x="1767411" y="744"/>
          <a:ext cx="513023" cy="3420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marR="0" lvl="1" indent="-57150" algn="l" defTabSz="444500" rtl="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Char char="••"/>
            <a:tabLst/>
            <a:defRPr/>
          </a:pPr>
          <a:r>
            <a:rPr lang="en-US" altLang="zh-CN" sz="1000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25.87%</a:t>
          </a:r>
          <a:endParaRPr lang="zh-CN" altLang="en-US" sz="1000" kern="1200" dirty="0">
            <a:solidFill>
              <a:prstClr val="black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sp:txBody>
      <dsp:txXfrm>
        <a:off x="1767411" y="744"/>
        <a:ext cx="513023" cy="342015"/>
      </dsp:txXfrm>
    </dsp:sp>
    <dsp:sp modelId="{865E54A3-B4BE-4468-AC89-EB577B209FA0}">
      <dsp:nvSpPr>
        <dsp:cNvPr id="0" name=""/>
        <dsp:cNvSpPr/>
      </dsp:nvSpPr>
      <dsp:spPr>
        <a:xfrm>
          <a:off x="1645645" y="381558"/>
          <a:ext cx="342015" cy="342015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安徽</a:t>
          </a:r>
        </a:p>
      </dsp:txBody>
      <dsp:txXfrm>
        <a:off x="1695732" y="431645"/>
        <a:ext cx="241841" cy="241841"/>
      </dsp:txXfrm>
    </dsp:sp>
    <dsp:sp modelId="{347D5E9F-899F-43C6-8450-965A38D33E10}">
      <dsp:nvSpPr>
        <dsp:cNvPr id="0" name=""/>
        <dsp:cNvSpPr/>
      </dsp:nvSpPr>
      <dsp:spPr>
        <a:xfrm>
          <a:off x="2021862" y="381558"/>
          <a:ext cx="513023" cy="3420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marR="0" lvl="1" indent="-57150" algn="l" defTabSz="444500" rtl="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Char char="••"/>
            <a:tabLst/>
            <a:defRPr/>
          </a:pPr>
          <a:r>
            <a:rPr lang="en-US" altLang="zh-CN" sz="1000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8.23%</a:t>
          </a:r>
          <a:endParaRPr lang="zh-CN" altLang="en-US" sz="1000" kern="1200" dirty="0">
            <a:solidFill>
              <a:prstClr val="black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sp:txBody>
      <dsp:txXfrm>
        <a:off x="2021862" y="381558"/>
        <a:ext cx="513023" cy="342015"/>
      </dsp:txXfrm>
    </dsp:sp>
    <dsp:sp modelId="{CC3A8EB3-DFAF-417F-9F88-2376FB398B20}">
      <dsp:nvSpPr>
        <dsp:cNvPr id="0" name=""/>
        <dsp:cNvSpPr/>
      </dsp:nvSpPr>
      <dsp:spPr>
        <a:xfrm>
          <a:off x="1734996" y="830758"/>
          <a:ext cx="342015" cy="342015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辽宁</a:t>
          </a:r>
        </a:p>
      </dsp:txBody>
      <dsp:txXfrm>
        <a:off x="1785083" y="880845"/>
        <a:ext cx="241841" cy="241841"/>
      </dsp:txXfrm>
    </dsp:sp>
    <dsp:sp modelId="{44AEB474-3337-4AF1-8599-92D9CCED5CCD}">
      <dsp:nvSpPr>
        <dsp:cNvPr id="0" name=""/>
        <dsp:cNvSpPr/>
      </dsp:nvSpPr>
      <dsp:spPr>
        <a:xfrm>
          <a:off x="2111213" y="830758"/>
          <a:ext cx="513023" cy="3420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marR="0" lvl="1" indent="-57150" algn="l" defTabSz="444500" rtl="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Char char="••"/>
            <a:tabLst/>
            <a:defRPr/>
          </a:pPr>
          <a:r>
            <a:rPr lang="en-US" altLang="zh-CN" sz="1000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6.97%</a:t>
          </a:r>
          <a:endParaRPr lang="zh-CN" altLang="en-US" sz="1000" kern="1200" dirty="0">
            <a:solidFill>
              <a:prstClr val="black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sp:txBody>
      <dsp:txXfrm>
        <a:off x="2111213" y="830758"/>
        <a:ext cx="513023" cy="342015"/>
      </dsp:txXfrm>
    </dsp:sp>
    <dsp:sp modelId="{8C9211B4-E3C9-41A5-BAF6-85AA8DC56757}">
      <dsp:nvSpPr>
        <dsp:cNvPr id="0" name=""/>
        <dsp:cNvSpPr/>
      </dsp:nvSpPr>
      <dsp:spPr>
        <a:xfrm>
          <a:off x="1645645" y="1279958"/>
          <a:ext cx="342015" cy="342015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广东</a:t>
          </a:r>
        </a:p>
      </dsp:txBody>
      <dsp:txXfrm>
        <a:off x="1695732" y="1330045"/>
        <a:ext cx="241841" cy="241841"/>
      </dsp:txXfrm>
    </dsp:sp>
    <dsp:sp modelId="{C8F01A94-E7AE-452D-BB84-DE60C745A4C3}">
      <dsp:nvSpPr>
        <dsp:cNvPr id="0" name=""/>
        <dsp:cNvSpPr/>
      </dsp:nvSpPr>
      <dsp:spPr>
        <a:xfrm>
          <a:off x="2021862" y="1279958"/>
          <a:ext cx="513023" cy="3420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marR="0" lvl="1" indent="-57150" algn="l" defTabSz="444500" rtl="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Char char="••"/>
            <a:tabLst/>
            <a:defRPr/>
          </a:pPr>
          <a:r>
            <a:rPr lang="en-US" altLang="zh-CN" sz="1000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6.47%</a:t>
          </a:r>
          <a:endParaRPr lang="zh-CN" altLang="en-US" sz="1000" kern="1200" dirty="0">
            <a:solidFill>
              <a:prstClr val="black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sp:txBody>
      <dsp:txXfrm>
        <a:off x="2021862" y="1279958"/>
        <a:ext cx="513023" cy="342015"/>
      </dsp:txXfrm>
    </dsp:sp>
    <dsp:sp modelId="{9668CE02-015F-4977-AFE0-6ADCE0C919A6}">
      <dsp:nvSpPr>
        <dsp:cNvPr id="0" name=""/>
        <dsp:cNvSpPr/>
      </dsp:nvSpPr>
      <dsp:spPr>
        <a:xfrm>
          <a:off x="1391193" y="1660771"/>
          <a:ext cx="342015" cy="342015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河南</a:t>
          </a:r>
          <a:endParaRPr lang="en-US" altLang="zh-CN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441280" y="1710858"/>
        <a:ext cx="241841" cy="241841"/>
      </dsp:txXfrm>
    </dsp:sp>
    <dsp:sp modelId="{014A86A1-B467-4CA1-9D8A-6362EC1901EF}">
      <dsp:nvSpPr>
        <dsp:cNvPr id="0" name=""/>
        <dsp:cNvSpPr/>
      </dsp:nvSpPr>
      <dsp:spPr>
        <a:xfrm>
          <a:off x="1767411" y="1660771"/>
          <a:ext cx="513023" cy="3420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marR="0" lvl="1" indent="-57150" algn="l" defTabSz="444500" rtl="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Char char="••"/>
            <a:tabLst/>
            <a:defRPr/>
          </a:pPr>
          <a:r>
            <a:rPr lang="en-US" altLang="zh-CN" sz="1000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5.67%</a:t>
          </a:r>
          <a:endParaRPr lang="zh-CN" altLang="en-US" sz="1000" kern="1200" dirty="0">
            <a:solidFill>
              <a:prstClr val="black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sp:txBody>
      <dsp:txXfrm>
        <a:off x="1767411" y="1660771"/>
        <a:ext cx="513023" cy="34201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526D56-E768-4819-9216-C4E927743A2B}">
      <dsp:nvSpPr>
        <dsp:cNvPr id="0" name=""/>
        <dsp:cNvSpPr/>
      </dsp:nvSpPr>
      <dsp:spPr>
        <a:xfrm rot="3371452">
          <a:off x="910428" y="1428802"/>
          <a:ext cx="586422" cy="32651"/>
        </a:xfrm>
        <a:custGeom>
          <a:avLst/>
          <a:gdLst/>
          <a:ahLst/>
          <a:cxnLst/>
          <a:rect l="0" t="0" r="0" b="0"/>
          <a:pathLst>
            <a:path>
              <a:moveTo>
                <a:pt x="0" y="16325"/>
              </a:moveTo>
              <a:lnTo>
                <a:pt x="586422" y="1632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3E85D6-EFCB-4E2C-8A6C-B78AE30C68C3}">
      <dsp:nvSpPr>
        <dsp:cNvPr id="0" name=""/>
        <dsp:cNvSpPr/>
      </dsp:nvSpPr>
      <dsp:spPr>
        <a:xfrm rot="1740162">
          <a:off x="1073483" y="1223691"/>
          <a:ext cx="526034" cy="32651"/>
        </a:xfrm>
        <a:custGeom>
          <a:avLst/>
          <a:gdLst/>
          <a:ahLst/>
          <a:cxnLst/>
          <a:rect l="0" t="0" r="0" b="0"/>
          <a:pathLst>
            <a:path>
              <a:moveTo>
                <a:pt x="0" y="16325"/>
              </a:moveTo>
              <a:lnTo>
                <a:pt x="526034" y="1632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B833AE-C094-4B21-A806-67163D234277}">
      <dsp:nvSpPr>
        <dsp:cNvPr id="0" name=""/>
        <dsp:cNvSpPr/>
      </dsp:nvSpPr>
      <dsp:spPr>
        <a:xfrm rot="21523323">
          <a:off x="1106399" y="975007"/>
          <a:ext cx="536041" cy="32651"/>
        </a:xfrm>
        <a:custGeom>
          <a:avLst/>
          <a:gdLst/>
          <a:ahLst/>
          <a:cxnLst/>
          <a:rect l="0" t="0" r="0" b="0"/>
          <a:pathLst>
            <a:path>
              <a:moveTo>
                <a:pt x="0" y="16325"/>
              </a:moveTo>
              <a:lnTo>
                <a:pt x="536041" y="1632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BBBC3-2F5D-4A60-A5D9-97C06A6DD83D}">
      <dsp:nvSpPr>
        <dsp:cNvPr id="0" name=""/>
        <dsp:cNvSpPr/>
      </dsp:nvSpPr>
      <dsp:spPr>
        <a:xfrm rot="19859838">
          <a:off x="1073483" y="747189"/>
          <a:ext cx="526034" cy="32651"/>
        </a:xfrm>
        <a:custGeom>
          <a:avLst/>
          <a:gdLst/>
          <a:ahLst/>
          <a:cxnLst/>
          <a:rect l="0" t="0" r="0" b="0"/>
          <a:pathLst>
            <a:path>
              <a:moveTo>
                <a:pt x="0" y="16325"/>
              </a:moveTo>
              <a:lnTo>
                <a:pt x="526034" y="1632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72C591-9724-4095-A831-C421826EF975}">
      <dsp:nvSpPr>
        <dsp:cNvPr id="0" name=""/>
        <dsp:cNvSpPr/>
      </dsp:nvSpPr>
      <dsp:spPr>
        <a:xfrm rot="18228548">
          <a:off x="910428" y="542078"/>
          <a:ext cx="586422" cy="32651"/>
        </a:xfrm>
        <a:custGeom>
          <a:avLst/>
          <a:gdLst/>
          <a:ahLst/>
          <a:cxnLst/>
          <a:rect l="0" t="0" r="0" b="0"/>
          <a:pathLst>
            <a:path>
              <a:moveTo>
                <a:pt x="0" y="16325"/>
              </a:moveTo>
              <a:lnTo>
                <a:pt x="586422" y="1632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AE5B4B-2C6D-4C36-83DF-7C3182B7D292}">
      <dsp:nvSpPr>
        <dsp:cNvPr id="0" name=""/>
        <dsp:cNvSpPr/>
      </dsp:nvSpPr>
      <dsp:spPr>
        <a:xfrm>
          <a:off x="621397" y="716431"/>
          <a:ext cx="570668" cy="570668"/>
        </a:xfrm>
        <a:prstGeom prst="ellipse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D51B71-7277-4837-90FA-1CDDF8C0C07D}">
      <dsp:nvSpPr>
        <dsp:cNvPr id="0" name=""/>
        <dsp:cNvSpPr/>
      </dsp:nvSpPr>
      <dsp:spPr>
        <a:xfrm>
          <a:off x="1290851" y="1324"/>
          <a:ext cx="342401" cy="34240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辽宁</a:t>
          </a:r>
        </a:p>
      </dsp:txBody>
      <dsp:txXfrm>
        <a:off x="1340994" y="51467"/>
        <a:ext cx="242115" cy="242115"/>
      </dsp:txXfrm>
    </dsp:sp>
    <dsp:sp modelId="{974AEE05-33D4-402B-91DC-C916ECC79DE6}">
      <dsp:nvSpPr>
        <dsp:cNvPr id="0" name=""/>
        <dsp:cNvSpPr/>
      </dsp:nvSpPr>
      <dsp:spPr>
        <a:xfrm>
          <a:off x="1667492" y="1324"/>
          <a:ext cx="513601" cy="3424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44.48%</a:t>
          </a:r>
          <a:endParaRPr lang="zh-CN" altLang="en-US" sz="1000" kern="1200" dirty="0">
            <a:solidFill>
              <a:prstClr val="black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sp:txBody>
      <dsp:txXfrm>
        <a:off x="1667492" y="1324"/>
        <a:ext cx="513601" cy="342401"/>
      </dsp:txXfrm>
    </dsp:sp>
    <dsp:sp modelId="{865E54A3-B4BE-4468-AC89-EB577B209FA0}">
      <dsp:nvSpPr>
        <dsp:cNvPr id="0" name=""/>
        <dsp:cNvSpPr/>
      </dsp:nvSpPr>
      <dsp:spPr>
        <a:xfrm>
          <a:off x="1545065" y="381783"/>
          <a:ext cx="342401" cy="34240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</a:p>
      </dsp:txBody>
      <dsp:txXfrm>
        <a:off x="1595208" y="431926"/>
        <a:ext cx="242115" cy="242115"/>
      </dsp:txXfrm>
    </dsp:sp>
    <dsp:sp modelId="{347D5E9F-899F-43C6-8450-965A38D33E10}">
      <dsp:nvSpPr>
        <dsp:cNvPr id="0" name=""/>
        <dsp:cNvSpPr/>
      </dsp:nvSpPr>
      <dsp:spPr>
        <a:xfrm>
          <a:off x="1921706" y="381783"/>
          <a:ext cx="513601" cy="3424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27.08%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921706" y="381783"/>
        <a:ext cx="513601" cy="342401"/>
      </dsp:txXfrm>
    </dsp:sp>
    <dsp:sp modelId="{1B615263-8047-4425-A0CD-741EA4330FD7}">
      <dsp:nvSpPr>
        <dsp:cNvPr id="0" name=""/>
        <dsp:cNvSpPr/>
      </dsp:nvSpPr>
      <dsp:spPr>
        <a:xfrm>
          <a:off x="1642332" y="810336"/>
          <a:ext cx="342401" cy="34240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内蒙古</a:t>
          </a:r>
        </a:p>
      </dsp:txBody>
      <dsp:txXfrm>
        <a:off x="1692475" y="860479"/>
        <a:ext cx="242115" cy="242115"/>
      </dsp:txXfrm>
    </dsp:sp>
    <dsp:sp modelId="{7F101914-A9BF-4F11-AF53-59884DCB2029}">
      <dsp:nvSpPr>
        <dsp:cNvPr id="0" name=""/>
        <dsp:cNvSpPr/>
      </dsp:nvSpPr>
      <dsp:spPr>
        <a:xfrm>
          <a:off x="2018973" y="810336"/>
          <a:ext cx="513601" cy="3424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4.42%</a:t>
          </a:r>
          <a:endParaRPr lang="zh-CN" altLang="en-US" sz="1000" kern="1200" dirty="0">
            <a:solidFill>
              <a:prstClr val="black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sp:txBody>
      <dsp:txXfrm>
        <a:off x="2018973" y="810336"/>
        <a:ext cx="513601" cy="342401"/>
      </dsp:txXfrm>
    </dsp:sp>
    <dsp:sp modelId="{8C9211B4-E3C9-41A5-BAF6-85AA8DC56757}">
      <dsp:nvSpPr>
        <dsp:cNvPr id="0" name=""/>
        <dsp:cNvSpPr/>
      </dsp:nvSpPr>
      <dsp:spPr>
        <a:xfrm>
          <a:off x="1545065" y="1279347"/>
          <a:ext cx="342401" cy="34240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吉林</a:t>
          </a:r>
        </a:p>
      </dsp:txBody>
      <dsp:txXfrm>
        <a:off x="1595208" y="1329490"/>
        <a:ext cx="242115" cy="242115"/>
      </dsp:txXfrm>
    </dsp:sp>
    <dsp:sp modelId="{C8F01A94-E7AE-452D-BB84-DE60C745A4C3}">
      <dsp:nvSpPr>
        <dsp:cNvPr id="0" name=""/>
        <dsp:cNvSpPr/>
      </dsp:nvSpPr>
      <dsp:spPr>
        <a:xfrm>
          <a:off x="1921706" y="1279347"/>
          <a:ext cx="513601" cy="3424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4.29</a:t>
          </a:r>
          <a:r>
            <a:rPr lang="en-US" altLang="zh-CN" sz="1000" b="0" i="0" u="none" kern="1200" dirty="0"/>
            <a:t>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921706" y="1279347"/>
        <a:ext cx="513601" cy="342401"/>
      </dsp:txXfrm>
    </dsp:sp>
    <dsp:sp modelId="{9668CE02-015F-4977-AFE0-6ADCE0C919A6}">
      <dsp:nvSpPr>
        <dsp:cNvPr id="0" name=""/>
        <dsp:cNvSpPr/>
      </dsp:nvSpPr>
      <dsp:spPr>
        <a:xfrm>
          <a:off x="1290851" y="1659805"/>
          <a:ext cx="342401" cy="34240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新疆</a:t>
          </a:r>
        </a:p>
      </dsp:txBody>
      <dsp:txXfrm>
        <a:off x="1340994" y="1709948"/>
        <a:ext cx="242115" cy="242115"/>
      </dsp:txXfrm>
    </dsp:sp>
    <dsp:sp modelId="{014A86A1-B467-4CA1-9D8A-6362EC1901EF}">
      <dsp:nvSpPr>
        <dsp:cNvPr id="0" name=""/>
        <dsp:cNvSpPr/>
      </dsp:nvSpPr>
      <dsp:spPr>
        <a:xfrm>
          <a:off x="1667492" y="1659805"/>
          <a:ext cx="513601" cy="3424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3.64%</a:t>
          </a:r>
          <a:endParaRPr lang="zh-CN" altLang="en-US" sz="1000" b="0" i="0" u="none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sp:txBody>
      <dsp:txXfrm>
        <a:off x="1667492" y="1659805"/>
        <a:ext cx="513601" cy="34240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526D56-E768-4819-9216-C4E927743A2B}">
      <dsp:nvSpPr>
        <dsp:cNvPr id="0" name=""/>
        <dsp:cNvSpPr/>
      </dsp:nvSpPr>
      <dsp:spPr>
        <a:xfrm rot="3371034">
          <a:off x="979221" y="1430021"/>
          <a:ext cx="587429" cy="31289"/>
        </a:xfrm>
        <a:custGeom>
          <a:avLst/>
          <a:gdLst/>
          <a:ahLst/>
          <a:cxnLst/>
          <a:rect l="0" t="0" r="0" b="0"/>
          <a:pathLst>
            <a:path>
              <a:moveTo>
                <a:pt x="0" y="15644"/>
              </a:moveTo>
              <a:lnTo>
                <a:pt x="587429" y="1564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3E85D6-EFCB-4E2C-8A6C-B78AE30C68C3}">
      <dsp:nvSpPr>
        <dsp:cNvPr id="0" name=""/>
        <dsp:cNvSpPr/>
      </dsp:nvSpPr>
      <dsp:spPr>
        <a:xfrm rot="1739899">
          <a:off x="1142428" y="1224654"/>
          <a:ext cx="527035" cy="31289"/>
        </a:xfrm>
        <a:custGeom>
          <a:avLst/>
          <a:gdLst/>
          <a:ahLst/>
          <a:cxnLst/>
          <a:rect l="0" t="0" r="0" b="0"/>
          <a:pathLst>
            <a:path>
              <a:moveTo>
                <a:pt x="0" y="15644"/>
              </a:moveTo>
              <a:lnTo>
                <a:pt x="527035" y="1564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012BB2-BF79-4510-99E7-066A01BAA56A}">
      <dsp:nvSpPr>
        <dsp:cNvPr id="0" name=""/>
        <dsp:cNvSpPr/>
      </dsp:nvSpPr>
      <dsp:spPr>
        <a:xfrm>
          <a:off x="1175464" y="986121"/>
          <a:ext cx="528863" cy="31289"/>
        </a:xfrm>
        <a:custGeom>
          <a:avLst/>
          <a:gdLst/>
          <a:ahLst/>
          <a:cxnLst/>
          <a:rect l="0" t="0" r="0" b="0"/>
          <a:pathLst>
            <a:path>
              <a:moveTo>
                <a:pt x="0" y="15644"/>
              </a:moveTo>
              <a:lnTo>
                <a:pt x="528863" y="1564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BBBC3-2F5D-4A60-A5D9-97C06A6DD83D}">
      <dsp:nvSpPr>
        <dsp:cNvPr id="0" name=""/>
        <dsp:cNvSpPr/>
      </dsp:nvSpPr>
      <dsp:spPr>
        <a:xfrm rot="19860101">
          <a:off x="1142428" y="747587"/>
          <a:ext cx="527035" cy="31289"/>
        </a:xfrm>
        <a:custGeom>
          <a:avLst/>
          <a:gdLst/>
          <a:ahLst/>
          <a:cxnLst/>
          <a:rect l="0" t="0" r="0" b="0"/>
          <a:pathLst>
            <a:path>
              <a:moveTo>
                <a:pt x="0" y="15644"/>
              </a:moveTo>
              <a:lnTo>
                <a:pt x="527035" y="1564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72C591-9724-4095-A831-C421826EF975}">
      <dsp:nvSpPr>
        <dsp:cNvPr id="0" name=""/>
        <dsp:cNvSpPr/>
      </dsp:nvSpPr>
      <dsp:spPr>
        <a:xfrm rot="18228966">
          <a:off x="979221" y="542220"/>
          <a:ext cx="587429" cy="31289"/>
        </a:xfrm>
        <a:custGeom>
          <a:avLst/>
          <a:gdLst/>
          <a:ahLst/>
          <a:cxnLst/>
          <a:rect l="0" t="0" r="0" b="0"/>
          <a:pathLst>
            <a:path>
              <a:moveTo>
                <a:pt x="0" y="15644"/>
              </a:moveTo>
              <a:lnTo>
                <a:pt x="587429" y="1564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AE5B4B-2C6D-4C36-83DF-7C3182B7D292}">
      <dsp:nvSpPr>
        <dsp:cNvPr id="0" name=""/>
        <dsp:cNvSpPr/>
      </dsp:nvSpPr>
      <dsp:spPr>
        <a:xfrm>
          <a:off x="690055" y="716231"/>
          <a:ext cx="571069" cy="571069"/>
        </a:xfrm>
        <a:prstGeom prst="ellipse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D51B71-7277-4837-90FA-1CDDF8C0C07D}">
      <dsp:nvSpPr>
        <dsp:cNvPr id="0" name=""/>
        <dsp:cNvSpPr/>
      </dsp:nvSpPr>
      <dsp:spPr>
        <a:xfrm>
          <a:off x="1360421" y="180"/>
          <a:ext cx="342641" cy="34264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</a:p>
      </dsp:txBody>
      <dsp:txXfrm>
        <a:off x="1410600" y="50359"/>
        <a:ext cx="242283" cy="242283"/>
      </dsp:txXfrm>
    </dsp:sp>
    <dsp:sp modelId="{974AEE05-33D4-402B-91DC-C916ECC79DE6}">
      <dsp:nvSpPr>
        <dsp:cNvPr id="0" name=""/>
        <dsp:cNvSpPr/>
      </dsp:nvSpPr>
      <dsp:spPr>
        <a:xfrm>
          <a:off x="1737326" y="180"/>
          <a:ext cx="513962" cy="3426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27.05%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737326" y="180"/>
        <a:ext cx="513962" cy="342641"/>
      </dsp:txXfrm>
    </dsp:sp>
    <dsp:sp modelId="{865E54A3-B4BE-4468-AC89-EB577B209FA0}">
      <dsp:nvSpPr>
        <dsp:cNvPr id="0" name=""/>
        <dsp:cNvSpPr/>
      </dsp:nvSpPr>
      <dsp:spPr>
        <a:xfrm>
          <a:off x="1614949" y="381109"/>
          <a:ext cx="342641" cy="34264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b="0" i="0" u="none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安徽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65128" y="431288"/>
        <a:ext cx="242283" cy="242283"/>
      </dsp:txXfrm>
    </dsp:sp>
    <dsp:sp modelId="{347D5E9F-899F-43C6-8450-965A38D33E10}">
      <dsp:nvSpPr>
        <dsp:cNvPr id="0" name=""/>
        <dsp:cNvSpPr/>
      </dsp:nvSpPr>
      <dsp:spPr>
        <a:xfrm>
          <a:off x="1991855" y="381109"/>
          <a:ext cx="513962" cy="3426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16.75%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991855" y="381109"/>
        <a:ext cx="513962" cy="342641"/>
      </dsp:txXfrm>
    </dsp:sp>
    <dsp:sp modelId="{CC3A8EB3-DFAF-417F-9F88-2376FB398B20}">
      <dsp:nvSpPr>
        <dsp:cNvPr id="0" name=""/>
        <dsp:cNvSpPr/>
      </dsp:nvSpPr>
      <dsp:spPr>
        <a:xfrm>
          <a:off x="1704328" y="830445"/>
          <a:ext cx="342641" cy="34264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b="0" i="0" u="none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河南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754507" y="880624"/>
        <a:ext cx="242283" cy="242283"/>
      </dsp:txXfrm>
    </dsp:sp>
    <dsp:sp modelId="{44AEB474-3337-4AF1-8599-92D9CCED5CCD}">
      <dsp:nvSpPr>
        <dsp:cNvPr id="0" name=""/>
        <dsp:cNvSpPr/>
      </dsp:nvSpPr>
      <dsp:spPr>
        <a:xfrm>
          <a:off x="2081233" y="830445"/>
          <a:ext cx="513962" cy="3426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9.40</a:t>
          </a:r>
          <a:r>
            <a:rPr lang="en-US" altLang="zh-CN" sz="1000" b="0" i="0" u="none" kern="1200" dirty="0"/>
            <a:t>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81233" y="830445"/>
        <a:ext cx="513962" cy="342641"/>
      </dsp:txXfrm>
    </dsp:sp>
    <dsp:sp modelId="{8C9211B4-E3C9-41A5-BAF6-85AA8DC56757}">
      <dsp:nvSpPr>
        <dsp:cNvPr id="0" name=""/>
        <dsp:cNvSpPr/>
      </dsp:nvSpPr>
      <dsp:spPr>
        <a:xfrm>
          <a:off x="1614949" y="1279781"/>
          <a:ext cx="342641" cy="34264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广东</a:t>
          </a:r>
        </a:p>
      </dsp:txBody>
      <dsp:txXfrm>
        <a:off x="1665128" y="1329960"/>
        <a:ext cx="242283" cy="242283"/>
      </dsp:txXfrm>
    </dsp:sp>
    <dsp:sp modelId="{C8F01A94-E7AE-452D-BB84-DE60C745A4C3}">
      <dsp:nvSpPr>
        <dsp:cNvPr id="0" name=""/>
        <dsp:cNvSpPr/>
      </dsp:nvSpPr>
      <dsp:spPr>
        <a:xfrm>
          <a:off x="1991855" y="1279781"/>
          <a:ext cx="513962" cy="3426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5.34</a:t>
          </a:r>
          <a:r>
            <a:rPr lang="en-US" altLang="zh-CN" sz="1000" b="0" i="0" u="none" kern="1200" dirty="0"/>
            <a:t>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991855" y="1279781"/>
        <a:ext cx="513962" cy="342641"/>
      </dsp:txXfrm>
    </dsp:sp>
    <dsp:sp modelId="{9668CE02-015F-4977-AFE0-6ADCE0C919A6}">
      <dsp:nvSpPr>
        <dsp:cNvPr id="0" name=""/>
        <dsp:cNvSpPr/>
      </dsp:nvSpPr>
      <dsp:spPr>
        <a:xfrm>
          <a:off x="1360421" y="1660710"/>
          <a:ext cx="342641" cy="34264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江西</a:t>
          </a:r>
        </a:p>
      </dsp:txBody>
      <dsp:txXfrm>
        <a:off x="1410600" y="1710889"/>
        <a:ext cx="242283" cy="242283"/>
      </dsp:txXfrm>
    </dsp:sp>
    <dsp:sp modelId="{014A86A1-B467-4CA1-9D8A-6362EC1901EF}">
      <dsp:nvSpPr>
        <dsp:cNvPr id="0" name=""/>
        <dsp:cNvSpPr/>
      </dsp:nvSpPr>
      <dsp:spPr>
        <a:xfrm>
          <a:off x="1737326" y="1660710"/>
          <a:ext cx="513962" cy="3426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4.51%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737326" y="1660710"/>
        <a:ext cx="513962" cy="34264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2#4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srcNode" val="connSite"/>
              <dgm:param type="dstNode" val="parentNode"/>
              <dgm:param type="dim" val="1D"/>
              <dgm:param type="endSty" val="noArr"/>
              <dgm:param type="begPts" val="auto"/>
              <dgm:param type="endPts" val="auto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2#5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srcNode" val="connSite"/>
              <dgm:param type="dstNode" val="parentNode"/>
              <dgm:param type="dim" val="1D"/>
              <dgm:param type="endSty" val="noArr"/>
              <dgm:param type="begPts" val="auto"/>
              <dgm:param type="endPts" val="auto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4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#5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rawing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0.44968</cdr:x>
      <cdr:y>0.44152</cdr:y>
    </cdr:from>
    <cdr:to>
      <cdr:x>0.55032</cdr:x>
      <cdr:y>0.64697</cdr:y>
    </cdr:to>
    <cdr:sp macro="" textlink="">
      <cdr:nvSpPr>
        <cdr:cNvPr id="2" name="箭头: 下 1">
          <a:extLst xmlns:a="http://schemas.openxmlformats.org/drawingml/2006/main">
            <a:ext uri="{FF2B5EF4-FFF2-40B4-BE49-F238E27FC236}">
              <a16:creationId xmlns:a16="http://schemas.microsoft.com/office/drawing/2014/main" id="{613D1713-20F2-4904-9201-D75392DD1060}"/>
            </a:ext>
          </a:extLst>
        </cdr:cNvPr>
        <cdr:cNvSpPr/>
      </cdr:nvSpPr>
      <cdr:spPr>
        <a:xfrm xmlns:a="http://schemas.openxmlformats.org/drawingml/2006/main">
          <a:off x="3587297" y="1683566"/>
          <a:ext cx="802800" cy="783414"/>
        </a:xfrm>
        <a:prstGeom xmlns:a="http://schemas.openxmlformats.org/drawingml/2006/main" prst="downArrow">
          <a:avLst/>
        </a:prstGeom>
        <a:ln xmlns:a="http://schemas.openxmlformats.org/drawingml/2006/main">
          <a:noFill/>
        </a:ln>
      </cdr:spPr>
      <cdr:style>
        <a:lnRef xmlns:a="http://schemas.openxmlformats.org/drawingml/2006/main" idx="2">
          <a:schemeClr val="accent3">
            <a:shade val="50000"/>
          </a:schemeClr>
        </a:lnRef>
        <a:fillRef xmlns:a="http://schemas.openxmlformats.org/drawingml/2006/main" idx="1">
          <a:schemeClr val="accent3"/>
        </a:fillRef>
        <a:effectRef xmlns:a="http://schemas.openxmlformats.org/drawingml/2006/main" idx="0">
          <a:schemeClr val="accent3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t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l"/>
          <a:endParaRPr lang="en-US" altLang="zh-CN" sz="1100"/>
        </a:p>
        <a:p xmlns:a="http://schemas.openxmlformats.org/drawingml/2006/main">
          <a:pPr algn="l"/>
          <a:endParaRPr lang="en-US" altLang="zh-CN" sz="1100"/>
        </a:p>
        <a:p xmlns:a="http://schemas.openxmlformats.org/drawingml/2006/main">
          <a:pPr algn="l"/>
          <a:endParaRPr lang="en-US" altLang="zh-CN" sz="110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0.35045</cdr:x>
      <cdr:y>0.14465</cdr:y>
    </cdr:from>
    <cdr:to>
      <cdr:x>0.35614</cdr:x>
      <cdr:y>0.1581</cdr:y>
    </cdr:to>
    <cdr:sp macro="" textlink="">
      <cdr:nvSpPr>
        <cdr:cNvPr id="5" name="文本框 4">
          <a:extLst xmlns:a="http://schemas.openxmlformats.org/drawingml/2006/main">
            <a:ext uri="{FF2B5EF4-FFF2-40B4-BE49-F238E27FC236}">
              <a16:creationId xmlns:a16="http://schemas.microsoft.com/office/drawing/2014/main" id="{41B71675-CBF3-48F8-BC35-A8CC2E55FDC8}"/>
            </a:ext>
          </a:extLst>
        </cdr:cNvPr>
        <cdr:cNvSpPr txBox="1"/>
      </cdr:nvSpPr>
      <cdr:spPr>
        <a:xfrm xmlns:a="http://schemas.openxmlformats.org/drawingml/2006/main">
          <a:off x="2816750" y="569843"/>
          <a:ext cx="45719" cy="5300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zh-CN" altLang="en-US" sz="1100" dirty="0"/>
        </a:p>
      </cdr:txBody>
    </cdr:sp>
  </cdr:relSizeAnchor>
  <cdr:relSizeAnchor xmlns:cdr="http://schemas.openxmlformats.org/drawingml/2006/chartDrawing">
    <cdr:from>
      <cdr:x>0.19909</cdr:x>
      <cdr:y>0</cdr:y>
    </cdr:from>
    <cdr:to>
      <cdr:x>0.80091</cdr:x>
      <cdr:y>0.09083</cdr:y>
    </cdr:to>
    <cdr:sp macro="" textlink="">
      <cdr:nvSpPr>
        <cdr:cNvPr id="6" name="文本框 5">
          <a:extLst xmlns:a="http://schemas.openxmlformats.org/drawingml/2006/main">
            <a:ext uri="{FF2B5EF4-FFF2-40B4-BE49-F238E27FC236}">
              <a16:creationId xmlns:a16="http://schemas.microsoft.com/office/drawing/2014/main" id="{765CD8EF-BD7D-406A-8BD5-A15E2105EABB}"/>
            </a:ext>
          </a:extLst>
        </cdr:cNvPr>
        <cdr:cNvSpPr txBox="1"/>
      </cdr:nvSpPr>
      <cdr:spPr>
        <a:xfrm xmlns:a="http://schemas.openxmlformats.org/drawingml/2006/main">
          <a:off x="1647692" y="0"/>
          <a:ext cx="4980600" cy="33822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 rtl="0"/>
          <a:r>
            <a:rPr lang="en-US" altLang="zh-CN" sz="1400" b="1" dirty="0">
              <a:latin typeface="微软雅黑" panose="020B0503020204020204" pitchFamily="34" charset="-122"/>
              <a:ea typeface="微软雅黑" panose="020B0503020204020204" pitchFamily="34" charset="-122"/>
            </a:rPr>
            <a:t>2018-2019</a:t>
          </a:r>
          <a:r>
            <a:rPr lang="zh-CN" altLang="zh-CN" sz="1400" b="1" dirty="0">
              <a:latin typeface="微软雅黑" panose="020B0503020204020204" pitchFamily="34" charset="-122"/>
              <a:ea typeface="微软雅黑" panose="020B0503020204020204" pitchFamily="34" charset="-122"/>
            </a:rPr>
            <a:t>年全国二手车月度交易量变化趋势（单位：万辆）</a:t>
          </a:r>
        </a:p>
        <a:p xmlns:a="http://schemas.openxmlformats.org/drawingml/2006/main">
          <a:endParaRPr lang="zh-CN" altLang="en-US" sz="1400" dirty="0">
            <a:latin typeface="微软雅黑" panose="020B0503020204020204" pitchFamily="34" charset="-122"/>
            <a:ea typeface="微软雅黑" panose="020B0503020204020204" pitchFamily="34" charset="-122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0.25554</cdr:x>
      <cdr:y>0.03207</cdr:y>
    </cdr:from>
    <cdr:to>
      <cdr:x>0.68714</cdr:x>
      <cdr:y>0.11404</cdr:y>
    </cdr:to>
    <cdr:pic>
      <cdr:nvPicPr>
        <cdr:cNvPr id="2" name="chart">
          <a:extLst xmlns:a="http://schemas.openxmlformats.org/drawingml/2006/main">
            <a:ext uri="{FF2B5EF4-FFF2-40B4-BE49-F238E27FC236}">
              <a16:creationId xmlns:a16="http://schemas.microsoft.com/office/drawing/2014/main" id="{76EC8040-C4D9-46DE-92E9-AC9D04E12E85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2122489" y="126437"/>
          <a:ext cx="3584841" cy="323126"/>
        </a:xfrm>
        <a:prstGeom xmlns:a="http://schemas.openxmlformats.org/drawingml/2006/main" prst="rect">
          <a:avLst/>
        </a:prstGeom>
      </cdr:spPr>
    </cdr:pic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0.07204</cdr:x>
      <cdr:y>0.38905</cdr:y>
    </cdr:from>
    <cdr:to>
      <cdr:x>0.93182</cdr:x>
      <cdr:y>0.66194</cdr:y>
    </cdr:to>
    <cdr:sp macro="" textlink="">
      <cdr:nvSpPr>
        <cdr:cNvPr id="2" name="椭圆 1">
          <a:extLst xmlns:a="http://schemas.openxmlformats.org/drawingml/2006/main">
            <a:ext uri="{FF2B5EF4-FFF2-40B4-BE49-F238E27FC236}">
              <a16:creationId xmlns:a16="http://schemas.microsoft.com/office/drawing/2014/main" id="{F650B768-586A-4683-8CA5-0B59B5685100}"/>
            </a:ext>
          </a:extLst>
        </cdr:cNvPr>
        <cdr:cNvSpPr/>
      </cdr:nvSpPr>
      <cdr:spPr>
        <a:xfrm xmlns:a="http://schemas.openxmlformats.org/drawingml/2006/main">
          <a:off x="760671" y="1567512"/>
          <a:ext cx="9078653" cy="1099488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 w="12700">
          <a:solidFill>
            <a:srgbClr val="FF0000"/>
          </a:solidFill>
          <a:prstDash val="lgDash"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zh-CN"/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0.43249</cdr:x>
      <cdr:y>0.48631</cdr:y>
    </cdr:from>
    <cdr:to>
      <cdr:x>0.64302</cdr:x>
      <cdr:y>0.76025</cdr:y>
    </cdr:to>
    <cdr:sp macro="" textlink="">
      <cdr:nvSpPr>
        <cdr:cNvPr id="2" name="文本框 1">
          <a:extLst xmlns:a="http://schemas.openxmlformats.org/drawingml/2006/main">
            <a:ext uri="{FF2B5EF4-FFF2-40B4-BE49-F238E27FC236}">
              <a16:creationId xmlns:a16="http://schemas.microsoft.com/office/drawing/2014/main" id="{FC3C864C-B81C-454B-81F6-B9329642E14D}"/>
            </a:ext>
          </a:extLst>
        </cdr:cNvPr>
        <cdr:cNvSpPr txBox="1"/>
      </cdr:nvSpPr>
      <cdr:spPr>
        <a:xfrm xmlns:a="http://schemas.openxmlformats.org/drawingml/2006/main">
          <a:off x="1878497" y="162327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zh-CN" altLang="en-US" sz="1100" dirty="0"/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0.382</cdr:x>
      <cdr:y>0.42</cdr:y>
    </cdr:from>
    <cdr:to>
      <cdr:x>0.65072</cdr:x>
      <cdr:y>0.71165</cdr:y>
    </cdr:to>
    <cdr:sp macro="" textlink="">
      <cdr:nvSpPr>
        <cdr:cNvPr id="2" name="文本框 1">
          <a:extLst xmlns:a="http://schemas.openxmlformats.org/drawingml/2006/main">
            <a:ext uri="{FF2B5EF4-FFF2-40B4-BE49-F238E27FC236}">
              <a16:creationId xmlns:a16="http://schemas.microsoft.com/office/drawing/2014/main" id="{4C29EB21-5116-4D05-AB62-18E0AADBAF76}"/>
            </a:ext>
          </a:extLst>
        </cdr:cNvPr>
        <cdr:cNvSpPr txBox="1"/>
      </cdr:nvSpPr>
      <cdr:spPr>
        <a:xfrm xmlns:a="http://schemas.openxmlformats.org/drawingml/2006/main">
          <a:off x="1632764" y="1276656"/>
          <a:ext cx="1148590" cy="88652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altLang="zh-CN" sz="2000" b="1" dirty="0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2018</a:t>
          </a:r>
          <a:r>
            <a:rPr lang="zh-CN" altLang="en-US" sz="2000" b="1" dirty="0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年</a:t>
          </a:r>
          <a:endParaRPr lang="en-US" altLang="zh-CN" sz="2000" b="1" dirty="0">
            <a:solidFill>
              <a:schemeClr val="accent5">
                <a:lumMod val="60000"/>
                <a:lumOff val="40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  <a:p xmlns:a="http://schemas.openxmlformats.org/drawingml/2006/main">
          <a:r>
            <a:rPr lang="en-US" altLang="zh-CN" sz="2000" b="1" dirty="0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 1-8</a:t>
          </a:r>
          <a:r>
            <a:rPr lang="zh-CN" altLang="en-US" sz="2000" b="1" dirty="0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月</a:t>
          </a:r>
          <a:endParaRPr lang="en-US" altLang="zh-CN" sz="2000" b="1" dirty="0">
            <a:solidFill>
              <a:schemeClr val="accent5">
                <a:lumMod val="60000"/>
                <a:lumOff val="40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0.36564</cdr:x>
      <cdr:y>0.41017</cdr:y>
    </cdr:from>
    <cdr:to>
      <cdr:x>0.63436</cdr:x>
      <cdr:y>0.70183</cdr:y>
    </cdr:to>
    <cdr:sp macro="" textlink="">
      <cdr:nvSpPr>
        <cdr:cNvPr id="2" name="文本框 1">
          <a:extLst xmlns:a="http://schemas.openxmlformats.org/drawingml/2006/main">
            <a:ext uri="{FF2B5EF4-FFF2-40B4-BE49-F238E27FC236}">
              <a16:creationId xmlns:a16="http://schemas.microsoft.com/office/drawing/2014/main" id="{4C29EB21-5116-4D05-AB62-18E0AADBAF76}"/>
            </a:ext>
          </a:extLst>
        </cdr:cNvPr>
        <cdr:cNvSpPr txBox="1"/>
      </cdr:nvSpPr>
      <cdr:spPr>
        <a:xfrm xmlns:a="http://schemas.openxmlformats.org/drawingml/2006/main">
          <a:off x="1331784" y="1229572"/>
          <a:ext cx="978770" cy="87431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altLang="zh-CN" sz="2000" b="1" dirty="0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2019</a:t>
          </a:r>
          <a:r>
            <a:rPr lang="zh-CN" altLang="en-US" sz="2000" b="1" dirty="0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年</a:t>
          </a:r>
          <a:endParaRPr lang="en-US" altLang="zh-CN" sz="2000" b="1" dirty="0">
            <a:solidFill>
              <a:schemeClr val="accent5">
                <a:lumMod val="60000"/>
                <a:lumOff val="40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  <a:p xmlns:a="http://schemas.openxmlformats.org/drawingml/2006/main">
          <a:r>
            <a:rPr lang="en-US" altLang="zh-CN" sz="2000" b="1" dirty="0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 1-8</a:t>
          </a:r>
          <a:r>
            <a:rPr lang="zh-CN" altLang="en-US" sz="2000" b="1" dirty="0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月</a:t>
          </a:r>
          <a:endParaRPr lang="en-US" altLang="zh-CN" sz="2000" b="1" dirty="0">
            <a:solidFill>
              <a:schemeClr val="accent5">
                <a:lumMod val="60000"/>
                <a:lumOff val="40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ACB4A3-05D1-4D2B-861A-2CD2CD795624}" type="datetimeFigureOut">
              <a:rPr lang="zh-CN" altLang="en-US" smtClean="0"/>
              <a:pPr/>
              <a:t>2019/10/11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8CE20C-2E0A-4871-96AA-75239D00339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82987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>
                <a:latin typeface="Arial" panose="020B0604020202020204" pitchFamily="34" charset="0"/>
              </a:rPr>
              <a:t>同比下降这次协会给的综述的表里没有</a:t>
            </a:r>
          </a:p>
        </p:txBody>
      </p:sp>
      <p:sp>
        <p:nvSpPr>
          <p:cNvPr id="2560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4F1232-B4BB-43C7-B2AE-409990ECDDAE}" type="slidenum">
              <a:rPr lang="en-US" altLang="zh-CN"/>
              <a:pPr/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339520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ChangeArrowheads="1"/>
          </p:cNvSpPr>
          <p:nvPr userDrawn="1"/>
        </p:nvSpPr>
        <p:spPr bwMode="auto">
          <a:xfrm>
            <a:off x="0" y="4322763"/>
            <a:ext cx="9144000" cy="2538412"/>
          </a:xfrm>
          <a:prstGeom prst="rect">
            <a:avLst/>
          </a:prstGeom>
          <a:gradFill rotWithShape="1">
            <a:gsLst>
              <a:gs pos="0">
                <a:srgbClr val="336699"/>
              </a:gs>
              <a:gs pos="100000">
                <a:schemeClr val="hlink">
                  <a:alpha val="20000"/>
                </a:schemeClr>
              </a:gs>
            </a:gsLst>
            <a:lin ang="5400000" scaled="1"/>
          </a:gradFill>
          <a:ln>
            <a:noFill/>
          </a:ln>
        </p:spPr>
        <p:txBody>
          <a:bodyPr wrap="none" anchor="ctr"/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pic>
        <p:nvPicPr>
          <p:cNvPr id="5" name="Picture 22" descr="SC036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38"/>
          <a:stretch>
            <a:fillRect/>
          </a:stretch>
        </p:blipFill>
        <p:spPr bwMode="auto">
          <a:xfrm>
            <a:off x="0" y="4343400"/>
            <a:ext cx="9144000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6" name="Rectangle 27"/>
          <p:cNvSpPr>
            <a:spLocks noGrp="1" noChangeArrowheads="1"/>
          </p:cNvSpPr>
          <p:nvPr>
            <p:ph type="ctrTitle"/>
          </p:nvPr>
        </p:nvSpPr>
        <p:spPr>
          <a:xfrm>
            <a:off x="3136900" y="654050"/>
            <a:ext cx="5399088" cy="1079500"/>
          </a:xfrm>
          <a:prstGeom prst="rect">
            <a:avLst/>
          </a:prstGeom>
        </p:spPr>
        <p:txBody>
          <a:bodyPr/>
          <a:lstStyle>
            <a:lvl1pPr algn="r">
              <a:defRPr sz="3200" smtClean="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26627" name="Rectangle 31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135313" y="1733550"/>
            <a:ext cx="5400675" cy="600075"/>
          </a:xfrm>
          <a:prstGeom prst="rect">
            <a:avLst/>
          </a:prstGeom>
        </p:spPr>
        <p:txBody>
          <a:bodyPr/>
          <a:lstStyle>
            <a:lvl1pPr marL="0" indent="0" algn="r">
              <a:buFont typeface="Wingdings" panose="05000000000000000000" pitchFamily="2" charset="2"/>
              <a:buNone/>
              <a:defRPr sz="1800" smtClean="0"/>
            </a:lvl1pPr>
          </a:lstStyle>
          <a:p>
            <a:r>
              <a:rPr lang="zh-CN" altLang="en-US"/>
              <a:t>单击添加署名或公司信息</a:t>
            </a:r>
          </a:p>
        </p:txBody>
      </p:sp>
    </p:spTree>
  </p:cSld>
  <p:clrMapOvr>
    <a:masterClrMapping/>
  </p:clrMapOvr>
  <p:hf hdr="0" ft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F4066ED-FFFC-4F07-A741-61EF77F90D44}" type="datetimeFigureOut">
              <a:rPr lang="zh-CN" altLang="en-US" smtClean="0"/>
              <a:pPr/>
              <a:t>2019/10/11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D20EF3F7-70DB-42FA-9FC6-E02CF104A645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14457162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7434DD-6F25-4C48-B62F-D9366D070DFB}" type="datetimeFigureOut">
              <a:rPr lang="zh-CN" altLang="en-US"/>
              <a:pPr>
                <a:defRPr/>
              </a:pPr>
              <a:t>2019/10/11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F9BE448-68F4-417C-ABD7-39060115F0F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ChangeArrowheads="1"/>
          </p:cNvSpPr>
          <p:nvPr userDrawn="1"/>
        </p:nvSpPr>
        <p:spPr bwMode="auto">
          <a:xfrm>
            <a:off x="0" y="4322763"/>
            <a:ext cx="9144000" cy="2538412"/>
          </a:xfrm>
          <a:prstGeom prst="rect">
            <a:avLst/>
          </a:prstGeom>
          <a:gradFill rotWithShape="1">
            <a:gsLst>
              <a:gs pos="0">
                <a:srgbClr val="336699"/>
              </a:gs>
              <a:gs pos="100000">
                <a:schemeClr val="hlink">
                  <a:alpha val="20000"/>
                </a:schemeClr>
              </a:gs>
            </a:gsLst>
            <a:lin ang="5400000" scaled="1"/>
          </a:gradFill>
          <a:ln>
            <a:noFill/>
          </a:ln>
        </p:spPr>
        <p:txBody>
          <a:bodyPr wrap="none" anchor="ctr"/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pic>
        <p:nvPicPr>
          <p:cNvPr id="5" name="Picture 22" descr="SC036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38"/>
          <a:stretch>
            <a:fillRect/>
          </a:stretch>
        </p:blipFill>
        <p:spPr bwMode="auto">
          <a:xfrm>
            <a:off x="0" y="4343400"/>
            <a:ext cx="9144000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6" name="Rectangle 27"/>
          <p:cNvSpPr>
            <a:spLocks noGrp="1" noChangeArrowheads="1"/>
          </p:cNvSpPr>
          <p:nvPr>
            <p:ph type="ctrTitle"/>
          </p:nvPr>
        </p:nvSpPr>
        <p:spPr>
          <a:xfrm>
            <a:off x="3136900" y="654050"/>
            <a:ext cx="5399088" cy="1079500"/>
          </a:xfrm>
          <a:prstGeom prst="rect">
            <a:avLst/>
          </a:prstGeom>
        </p:spPr>
        <p:txBody>
          <a:bodyPr/>
          <a:lstStyle>
            <a:lvl1pPr algn="r">
              <a:defRPr sz="3200" smtClean="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26627" name="Rectangle 31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135313" y="1733550"/>
            <a:ext cx="5400675" cy="600075"/>
          </a:xfrm>
          <a:prstGeom prst="rect">
            <a:avLst/>
          </a:prstGeom>
        </p:spPr>
        <p:txBody>
          <a:bodyPr/>
          <a:lstStyle>
            <a:lvl1pPr marL="0" indent="0" algn="r">
              <a:buFont typeface="Wingdings" panose="05000000000000000000" pitchFamily="2" charset="2"/>
              <a:buNone/>
              <a:defRPr sz="1800" smtClean="0"/>
            </a:lvl1pPr>
          </a:lstStyle>
          <a:p>
            <a:r>
              <a:rPr lang="zh-CN" altLang="en-US"/>
              <a:t>单击添加署名或公司信息</a:t>
            </a:r>
          </a:p>
        </p:txBody>
      </p:sp>
    </p:spTree>
    <p:extLst>
      <p:ext uri="{BB962C8B-B14F-4D97-AF65-F5344CB8AC3E}">
        <p14:creationId xmlns:p14="http://schemas.microsoft.com/office/powerpoint/2010/main" val="1898445297"/>
      </p:ext>
    </p:extLst>
  </p:cSld>
  <p:clrMapOvr>
    <a:masterClrMapping/>
  </p:clrMapOvr>
  <p:hf hdr="0" ft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4" descr="SC036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8" t="56235" r="47250" b="16121"/>
          <a:stretch>
            <a:fillRect/>
          </a:stretch>
        </p:blipFill>
        <p:spPr bwMode="auto">
          <a:xfrm>
            <a:off x="0" y="952500"/>
            <a:ext cx="9144000" cy="590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116688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887447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8026533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725102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9146299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2" y="433604"/>
            <a:ext cx="8229600" cy="461665"/>
          </a:xfrm>
          <a:noFill/>
        </p:spPr>
        <p:txBody>
          <a:bodyPr wrap="square" rtlCol="0">
            <a:spAutoFit/>
          </a:bodyPr>
          <a:lstStyle>
            <a:lvl1pPr>
              <a:defRPr kumimoji="1"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 lvl="0"/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08787"/>
            <a:ext cx="8229600" cy="768085"/>
          </a:xfrm>
        </p:spPr>
        <p:txBody>
          <a:bodyPr/>
          <a:lstStyle>
            <a:lvl1pPr>
              <a:defRPr kumimoji="1" lang="zh-CN" altLang="en-US" sz="1800" b="0" kern="1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0" algn="l" defTabSz="914400" rtl="0" eaLnBrk="1" latinLnBrk="0" hangingPunct="1">
              <a:defRPr kumimoji="1" lang="zh-CN" altLang="en-US" sz="18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81919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4" descr="SC036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8" t="56235" r="47250" b="16121"/>
          <a:stretch>
            <a:fillRect/>
          </a:stretch>
        </p:blipFill>
        <p:spPr bwMode="auto">
          <a:xfrm>
            <a:off x="0" y="952500"/>
            <a:ext cx="9144000" cy="590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F4066ED-FFFC-4F07-A741-61EF77F90D44}" type="datetimeFigureOut">
              <a:rPr lang="zh-CN" altLang="en-US" smtClean="0"/>
              <a:pPr/>
              <a:t>2019/10/11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D20EF3F7-70DB-42FA-9FC6-E02CF104A6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2" y="433604"/>
            <a:ext cx="8229600" cy="461665"/>
          </a:xfrm>
          <a:noFill/>
        </p:spPr>
        <p:txBody>
          <a:bodyPr wrap="square" rtlCol="0">
            <a:spAutoFit/>
          </a:bodyPr>
          <a:lstStyle>
            <a:lvl1pPr>
              <a:defRPr kumimoji="1"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 lvl="0"/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08787"/>
            <a:ext cx="8229600" cy="768085"/>
          </a:xfrm>
        </p:spPr>
        <p:txBody>
          <a:bodyPr/>
          <a:lstStyle>
            <a:lvl1pPr>
              <a:defRPr kumimoji="1" lang="zh-CN" altLang="en-US" sz="1800" b="0" kern="1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0" algn="l" defTabSz="914400" rtl="0" eaLnBrk="1" latinLnBrk="0" hangingPunct="1">
              <a:defRPr kumimoji="1" lang="zh-CN" altLang="en-US" sz="18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4BA847-3E69-40A8-A2E8-E4E4A6837040}" type="datetimeFigureOut">
              <a:rPr lang="zh-CN" altLang="en-US"/>
              <a:pPr>
                <a:defRPr/>
              </a:pPr>
              <a:t>2019/10/11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D25900D-EFAB-4E42-9FB5-FF92E39DC83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3" pos="2154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15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4" descr="SC0363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8" t="56235" b="16121"/>
          <a:stretch>
            <a:fillRect/>
          </a:stretch>
        </p:blipFill>
        <p:spPr bwMode="auto">
          <a:xfrm>
            <a:off x="0" y="0"/>
            <a:ext cx="9144000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5" descr="SC0363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8" t="56235" r="15344" b="14987"/>
          <a:stretch>
            <a:fillRect/>
          </a:stretch>
        </p:blipFill>
        <p:spPr bwMode="auto">
          <a:xfrm>
            <a:off x="1639888" y="0"/>
            <a:ext cx="7504112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  <p:pic>
        <p:nvPicPr>
          <p:cNvPr id="15" name="Picture 72" descr="协会LOGO矢量图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1463" y="6207125"/>
            <a:ext cx="519112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9"/>
          <p:cNvSpPr txBox="1">
            <a:spLocks noChangeArrowheads="1"/>
          </p:cNvSpPr>
          <p:nvPr/>
        </p:nvSpPr>
        <p:spPr bwMode="auto">
          <a:xfrm>
            <a:off x="7099300" y="6313488"/>
            <a:ext cx="2032000" cy="3698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dirty="0">
                <a:latin typeface="华文行楷" panose="02010800040101010101" pitchFamily="2" charset="-122"/>
                <a:ea typeface="华文行楷" panose="02010800040101010101" pitchFamily="2" charset="-122"/>
              </a:rPr>
              <a:t>中国汽车流通协会</a:t>
            </a:r>
          </a:p>
        </p:txBody>
      </p:sp>
      <p:sp>
        <p:nvSpPr>
          <p:cNvPr id="17" name="矩形 10"/>
          <p:cNvSpPr>
            <a:spLocks noChangeArrowheads="1"/>
          </p:cNvSpPr>
          <p:nvPr/>
        </p:nvSpPr>
        <p:spPr bwMode="auto">
          <a:xfrm>
            <a:off x="7013575" y="6557963"/>
            <a:ext cx="2155825" cy="2762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1200">
                <a:latin typeface="华文行楷" panose="02010800040101010101" pitchFamily="2" charset="-122"/>
                <a:ea typeface="华文行楷" panose="02010800040101010101" pitchFamily="2" charset="-122"/>
              </a:rPr>
              <a:t>China  Automobile Dealers  Association</a:t>
            </a:r>
            <a:endParaRPr lang="zh-CN" altLang="en-US" sz="120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8" r:id="rId7"/>
    <p:sldLayoutId id="2147483661" r:id="rId8"/>
    <p:sldLayoutId id="2147483663" r:id="rId9"/>
    <p:sldLayoutId id="2147483665" r:id="rId10"/>
    <p:sldLayoutId id="214748366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4" descr="SC036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8" t="56235" b="16121"/>
          <a:stretch>
            <a:fillRect/>
          </a:stretch>
        </p:blipFill>
        <p:spPr bwMode="auto">
          <a:xfrm>
            <a:off x="0" y="0"/>
            <a:ext cx="9144000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5" descr="SC036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8" t="56235" r="15344" b="14987"/>
          <a:stretch>
            <a:fillRect/>
          </a:stretch>
        </p:blipFill>
        <p:spPr bwMode="auto">
          <a:xfrm>
            <a:off x="1639888" y="0"/>
            <a:ext cx="7504112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  <p:pic>
        <p:nvPicPr>
          <p:cNvPr id="15" name="Picture 72" descr="协会LOGO矢量图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1463" y="6207125"/>
            <a:ext cx="519112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9"/>
          <p:cNvSpPr txBox="1">
            <a:spLocks noChangeArrowheads="1"/>
          </p:cNvSpPr>
          <p:nvPr/>
        </p:nvSpPr>
        <p:spPr bwMode="auto">
          <a:xfrm>
            <a:off x="7099300" y="6313488"/>
            <a:ext cx="2032000" cy="3698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dirty="0">
                <a:latin typeface="华文行楷" panose="02010800040101010101" pitchFamily="2" charset="-122"/>
                <a:ea typeface="华文行楷" panose="02010800040101010101" pitchFamily="2" charset="-122"/>
              </a:rPr>
              <a:t>中国汽车流通协会</a:t>
            </a:r>
          </a:p>
        </p:txBody>
      </p:sp>
      <p:sp>
        <p:nvSpPr>
          <p:cNvPr id="17" name="矩形 10"/>
          <p:cNvSpPr>
            <a:spLocks noChangeArrowheads="1"/>
          </p:cNvSpPr>
          <p:nvPr/>
        </p:nvSpPr>
        <p:spPr bwMode="auto">
          <a:xfrm>
            <a:off x="7013575" y="6557963"/>
            <a:ext cx="2155825" cy="2762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1200">
                <a:latin typeface="华文行楷" panose="02010800040101010101" pitchFamily="2" charset="-122"/>
                <a:ea typeface="华文行楷" panose="02010800040101010101" pitchFamily="2" charset="-122"/>
              </a:rPr>
              <a:t>China  Automobile Dealers  Association</a:t>
            </a:r>
            <a:endParaRPr lang="zh-CN" altLang="en-US" sz="120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819576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diagramLayout" Target="../diagrams/layout3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12" Type="http://schemas.openxmlformats.org/officeDocument/2006/relationships/diagramData" Target="../diagrams/data3.xml"/><Relationship Id="rId2" Type="http://schemas.openxmlformats.org/officeDocument/2006/relationships/diagramData" Target="../diagrams/data1.xml"/><Relationship Id="rId16" Type="http://schemas.microsoft.com/office/2007/relationships/diagramDrawing" Target="../diagrams/drawing3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5" Type="http://schemas.openxmlformats.org/officeDocument/2006/relationships/diagramColors" Target="../diagrams/colors3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diagramQuickStyle" Target="../diagrams/quickStyle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2.xml"/><Relationship Id="rId2" Type="http://schemas.openxmlformats.org/officeDocument/2006/relationships/chart" Target="../charts/chart21.xml"/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4.xml"/><Relationship Id="rId2" Type="http://schemas.openxmlformats.org/officeDocument/2006/relationships/chart" Target="../charts/chart23.xml"/><Relationship Id="rId1" Type="http://schemas.openxmlformats.org/officeDocument/2006/relationships/slideLayout" Target="../slideLayouts/slideLayout17.xml"/><Relationship Id="rId4" Type="http://schemas.openxmlformats.org/officeDocument/2006/relationships/chart" Target="../charts/chart2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7.xml"/><Relationship Id="rId2" Type="http://schemas.openxmlformats.org/officeDocument/2006/relationships/chart" Target="../charts/chart26.xml"/><Relationship Id="rId1" Type="http://schemas.openxmlformats.org/officeDocument/2006/relationships/slideLayout" Target="../slideLayouts/slideLayout1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9.xml"/><Relationship Id="rId2" Type="http://schemas.openxmlformats.org/officeDocument/2006/relationships/chart" Target="../charts/chart28.xml"/><Relationship Id="rId1" Type="http://schemas.openxmlformats.org/officeDocument/2006/relationships/slideLayout" Target="../slideLayouts/slideLayout17.xml"/><Relationship Id="rId4" Type="http://schemas.openxmlformats.org/officeDocument/2006/relationships/chart" Target="../charts/chart30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1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2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3.xm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slideLayout" Target="../slideLayouts/slideLayout9.xml"/><Relationship Id="rId1" Type="http://schemas.openxmlformats.org/officeDocument/2006/relationships/themeOverride" Target="../theme/themeOverrid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2" descr="协会LOGO矢量图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75" y="849313"/>
            <a:ext cx="714375" cy="80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6"/>
          <p:cNvSpPr>
            <a:spLocks noChangeArrowheads="1"/>
          </p:cNvSpPr>
          <p:nvPr/>
        </p:nvSpPr>
        <p:spPr bwMode="auto">
          <a:xfrm>
            <a:off x="849313" y="1277938"/>
            <a:ext cx="31432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r>
              <a:rPr lang="en-US" altLang="zh-CN" dirty="0">
                <a:latin typeface="华文行楷" panose="02010800040101010101" pitchFamily="2" charset="-122"/>
                <a:ea typeface="华文行楷" panose="02010800040101010101" pitchFamily="2" charset="-122"/>
              </a:rPr>
              <a:t>China  Automobile Dealers  Association</a:t>
            </a:r>
            <a:endParaRPr lang="zh-CN" altLang="en-US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865188" y="963613"/>
            <a:ext cx="30305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</a:pPr>
            <a:r>
              <a:rPr lang="zh-CN" altLang="en-US" sz="2400" dirty="0">
                <a:latin typeface="华文新魏" panose="02010800040101010101" pitchFamily="2" charset="-122"/>
                <a:ea typeface="华文新魏" panose="02010800040101010101" pitchFamily="2" charset="-122"/>
              </a:rPr>
              <a:t>中国汽车流通协会</a:t>
            </a:r>
          </a:p>
        </p:txBody>
      </p:sp>
      <p:sp>
        <p:nvSpPr>
          <p:cNvPr id="8" name="矩形 7"/>
          <p:cNvSpPr/>
          <p:nvPr/>
        </p:nvSpPr>
        <p:spPr>
          <a:xfrm>
            <a:off x="1559285" y="2545759"/>
            <a:ext cx="6442789" cy="646331"/>
          </a:xfrm>
          <a:prstGeom prst="rect">
            <a:avLst/>
          </a:prstGeom>
          <a:noFill/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3600" b="1" kern="10" dirty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2019</a:t>
            </a:r>
            <a:r>
              <a:rPr lang="zh-CN" altLang="en-US" sz="3600" b="1" kern="10" dirty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年</a:t>
            </a:r>
            <a:r>
              <a:rPr lang="en-US" altLang="zh-CN" sz="3600" b="1" kern="10" dirty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8</a:t>
            </a:r>
            <a:r>
              <a:rPr lang="zh-CN" altLang="en-US" sz="3600" b="1" kern="10" dirty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月全国二手车市场分析</a:t>
            </a:r>
            <a:endParaRPr lang="zh-CN" altLang="en-US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reflection blurRad="6350" stA="27000" endPos="60000" dist="60007" dir="5400000" sy="-100000" algn="bl" rotWithShape="0"/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A2DF96F-1114-4EEB-A483-3F73DAA9BC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3601" y="319772"/>
            <a:ext cx="7786420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sz="2000" b="1" i="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一、</a:t>
            </a:r>
            <a:r>
              <a:rPr lang="en-US" altLang="zh-CN" sz="2000" b="1" i="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000" b="1" i="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i="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1-8</a:t>
            </a:r>
            <a:r>
              <a:rPr lang="zh-CN" altLang="en-US" sz="2000" b="1" i="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月二手车市场整体表现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083D1268-B4D4-49EB-9B3A-CF8C2CD2F23D}"/>
              </a:ext>
            </a:extLst>
          </p:cNvPr>
          <p:cNvSpPr/>
          <p:nvPr/>
        </p:nvSpPr>
        <p:spPr>
          <a:xfrm>
            <a:off x="669851" y="1010972"/>
            <a:ext cx="7612912" cy="7042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全国二手车累计交易量为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927.3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万辆，同比增长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3.89%</a:t>
            </a:r>
          </a:p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2019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年，全国二手车累计交易金额为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5880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亿元，同比增长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5.42%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">
            <a:extLst>
              <a:ext uri="{FF2B5EF4-FFF2-40B4-BE49-F238E27FC236}">
                <a16:creationId xmlns:a16="http://schemas.microsoft.com/office/drawing/2014/main" id="{CB7BE099-1794-4FE2-BB16-C442A822F4F9}"/>
              </a:ext>
            </a:extLst>
          </p:cNvPr>
          <p:cNvSpPr txBox="1"/>
          <p:nvPr/>
        </p:nvSpPr>
        <p:spPr>
          <a:xfrm>
            <a:off x="2064311" y="3429000"/>
            <a:ext cx="542411" cy="269543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3.93</a:t>
            </a: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图表 7">
            <a:extLst>
              <a:ext uri="{FF2B5EF4-FFF2-40B4-BE49-F238E27FC236}">
                <a16:creationId xmlns:a16="http://schemas.microsoft.com/office/drawing/2014/main" id="{00000000-0008-0000-01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6330574"/>
              </p:ext>
            </p:extLst>
          </p:nvPr>
        </p:nvGraphicFramePr>
        <p:xfrm>
          <a:off x="0" y="2218334"/>
          <a:ext cx="4572000" cy="34777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图表 8">
            <a:extLst>
              <a:ext uri="{FF2B5EF4-FFF2-40B4-BE49-F238E27FC236}">
                <a16:creationId xmlns:a16="http://schemas.microsoft.com/office/drawing/2014/main" id="{00000000-0008-0000-01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65487740"/>
              </p:ext>
            </p:extLst>
          </p:nvPr>
        </p:nvGraphicFramePr>
        <p:xfrm>
          <a:off x="4405166" y="2290334"/>
          <a:ext cx="4462289" cy="34057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" name="箭头: 上 12">
            <a:extLst>
              <a:ext uri="{FF2B5EF4-FFF2-40B4-BE49-F238E27FC236}">
                <a16:creationId xmlns:a16="http://schemas.microsoft.com/office/drawing/2014/main" id="{35F0C569-366E-4D1F-9851-08D33DC72342}"/>
              </a:ext>
            </a:extLst>
          </p:cNvPr>
          <p:cNvSpPr/>
          <p:nvPr/>
        </p:nvSpPr>
        <p:spPr>
          <a:xfrm>
            <a:off x="1842323" y="3190436"/>
            <a:ext cx="986386" cy="802793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altLang="zh-CN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5E16F43-61B0-4B4C-95D6-67639CC0C180}"/>
              </a:ext>
            </a:extLst>
          </p:cNvPr>
          <p:cNvSpPr txBox="1"/>
          <p:nvPr/>
        </p:nvSpPr>
        <p:spPr>
          <a:xfrm>
            <a:off x="1428750" y="256222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16D5069-F212-48AC-AD7A-1098BC2E66C4}"/>
              </a:ext>
            </a:extLst>
          </p:cNvPr>
          <p:cNvSpPr txBox="1"/>
          <p:nvPr/>
        </p:nvSpPr>
        <p:spPr>
          <a:xfrm>
            <a:off x="2064311" y="3535196"/>
            <a:ext cx="59343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3.89%</a:t>
            </a:r>
          </a:p>
        </p:txBody>
      </p:sp>
      <p:sp>
        <p:nvSpPr>
          <p:cNvPr id="14" name="箭头: 上 13">
            <a:extLst>
              <a:ext uri="{FF2B5EF4-FFF2-40B4-BE49-F238E27FC236}">
                <a16:creationId xmlns:a16="http://schemas.microsoft.com/office/drawing/2014/main" id="{1DCFE824-BC6F-408A-94DA-8F139609EA09}"/>
              </a:ext>
            </a:extLst>
          </p:cNvPr>
          <p:cNvSpPr/>
          <p:nvPr/>
        </p:nvSpPr>
        <p:spPr>
          <a:xfrm>
            <a:off x="6358033" y="3190436"/>
            <a:ext cx="986386" cy="802793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altLang="zh-CN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43A5AAF-9509-45BB-BABC-113ED0F34E62}"/>
              </a:ext>
            </a:extLst>
          </p:cNvPr>
          <p:cNvSpPr txBox="1"/>
          <p:nvPr/>
        </p:nvSpPr>
        <p:spPr>
          <a:xfrm>
            <a:off x="6554510" y="3535196"/>
            <a:ext cx="59343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5.42%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002135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637A71C-EBDA-44E6-AC03-5A3B44F0A9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0400" y="381600"/>
            <a:ext cx="6001941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en-US" altLang="zh-CN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1-8</a:t>
            </a:r>
            <a:r>
              <a:rPr lang="zh-CN" altLang="en-US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月各细分车型交易情况</a:t>
            </a:r>
          </a:p>
        </p:txBody>
      </p:sp>
      <p:sp>
        <p:nvSpPr>
          <p:cNvPr id="6" name="TextBox 11">
            <a:extLst>
              <a:ext uri="{FF2B5EF4-FFF2-40B4-BE49-F238E27FC236}">
                <a16:creationId xmlns:a16="http://schemas.microsoft.com/office/drawing/2014/main" id="{9E118A63-9FFD-47E0-8148-0CAB303E75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1600" y="1130400"/>
            <a:ext cx="8195310" cy="1716237"/>
          </a:xfrm>
          <a:prstGeom prst="rect">
            <a:avLst/>
          </a:prstGeom>
          <a:noFill/>
          <a:ln>
            <a:noFill/>
          </a:ln>
        </p:spPr>
        <p:txBody>
          <a:bodyPr wrap="square" lIns="91438" tIns="45719" rIns="91438" bIns="45719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1-8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基本型乘用车共交易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534.76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万辆，同比增长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1.21%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；客车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92.9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下降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1.72%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；载货车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90.38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万辆，同比增长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13.89%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SUV 84.28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增长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13.06%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MPV 60.04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增长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17.48%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；交叉型乘用车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22.51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增长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5.61%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i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载货车、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SUV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MPV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车型增速明显，同比增长超过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10%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endParaRPr lang="zh-CN" altLang="zh-CN" sz="1400" i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内容占位符 7">
            <a:extLst>
              <a:ext uri="{FF2B5EF4-FFF2-40B4-BE49-F238E27FC236}">
                <a16:creationId xmlns:a16="http://schemas.microsoft.com/office/drawing/2014/main" id="{00000000-0008-0000-0000-0000160000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7953973"/>
              </p:ext>
            </p:extLst>
          </p:nvPr>
        </p:nvGraphicFramePr>
        <p:xfrm>
          <a:off x="314222" y="2638735"/>
          <a:ext cx="8515556" cy="36950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0278362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>
            <a:extLst>
              <a:ext uri="{FF2B5EF4-FFF2-40B4-BE49-F238E27FC236}">
                <a16:creationId xmlns:a16="http://schemas.microsoft.com/office/drawing/2014/main" id="{1BA672C3-BF1F-4F77-9788-A222F3D6BD5B}"/>
              </a:ext>
            </a:extLst>
          </p:cNvPr>
          <p:cNvSpPr txBox="1"/>
          <p:nvPr/>
        </p:nvSpPr>
        <p:spPr bwMode="auto">
          <a:xfrm>
            <a:off x="230400" y="381600"/>
            <a:ext cx="5704285" cy="460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>
              <a:spcBef>
                <a:spcPct val="0"/>
              </a:spcBef>
            </a:pPr>
            <a:r>
              <a:rPr kumimoji="1" lang="zh-CN" altLang="en-US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细黑" panose="02010600040101010101" pitchFamily="2" charset="-122"/>
              </a:rPr>
              <a:t>三、历年二手车车龄分布</a:t>
            </a:r>
          </a:p>
        </p:txBody>
      </p:sp>
      <p:sp>
        <p:nvSpPr>
          <p:cNvPr id="4" name="TextBox 11">
            <a:extLst>
              <a:ext uri="{FF2B5EF4-FFF2-40B4-BE49-F238E27FC236}">
                <a16:creationId xmlns:a16="http://schemas.microsoft.com/office/drawing/2014/main" id="{37B99AF6-B7D8-43CC-A8B7-C019105C78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1600" y="1130402"/>
            <a:ext cx="8430368" cy="70057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8" tIns="45719" rIns="91438" bIns="45719">
            <a:spAutoFit/>
          </a:bodyPr>
          <a:lstStyle/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1-8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月，使用年限在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3-6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年的二手车交易量最多，占比为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42.17%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。其次是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年内为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24.93% 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7-10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年占比为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21.66%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年以上占比为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11.23%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00000000-0008-0000-0000-00000F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45844183"/>
              </p:ext>
            </p:extLst>
          </p:nvPr>
        </p:nvGraphicFramePr>
        <p:xfrm>
          <a:off x="529200" y="1898756"/>
          <a:ext cx="8323200" cy="4165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9137569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CC9014FC-142F-4A3E-8FC9-7B27610650B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79388" y="433388"/>
            <a:ext cx="822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四、二手车各级别轿车</a:t>
            </a:r>
            <a:r>
              <a:rPr lang="zh-CN" altLang="en-US" sz="2000" b="1" dirty="0">
                <a:solidFill>
                  <a:schemeClr val="tx1"/>
                </a:solidFill>
              </a:rPr>
              <a:t>销量</a:t>
            </a: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9B4FE15-08AB-4A99-A213-E5FABC101677}"/>
              </a:ext>
            </a:extLst>
          </p:cNvPr>
          <p:cNvSpPr txBox="1"/>
          <p:nvPr/>
        </p:nvSpPr>
        <p:spPr>
          <a:xfrm>
            <a:off x="371475" y="1072567"/>
            <a:ext cx="8413154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1-8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月各级别轿车的整体销量来看，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级轿车仍旧是二手车市场中最热销的车型，平均占比为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47.2%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；其次是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级轿车平均占比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21.7%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级和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级轿车价格相对较高，二手车销量最低。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00000000-0008-0000-0100-000005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31093619"/>
              </p:ext>
            </p:extLst>
          </p:nvPr>
        </p:nvGraphicFramePr>
        <p:xfrm>
          <a:off x="121153" y="2042990"/>
          <a:ext cx="8901694" cy="40602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1990828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CAF11C01-DE0F-4DE7-9313-45A64FEEF6D4}"/>
              </a:ext>
            </a:extLst>
          </p:cNvPr>
          <p:cNvSpPr/>
          <p:nvPr/>
        </p:nvSpPr>
        <p:spPr>
          <a:xfrm>
            <a:off x="559468" y="929213"/>
            <a:ext cx="8025064" cy="19968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月，二手乘用车国四排放占比最多为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50.32%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，环比下降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0.02%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。其次是国五排放占比为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29.17%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，环比增长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0.43%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，国二、国三排放占比分别为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5.47%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14.95%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，环比分别下降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0.26%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0.14%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。国一排放占比为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0.1%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，与上月持平。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1-8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月，二手乘用车销量以国四排放标准为主，平均占比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51.11%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。其次是国五排放标准，平均占比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27.16%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，国三、国二排放标准车辆平均占比分别为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15.7%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5.91%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。国一排放的车辆占比仅为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0.11%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D40B898E-AEF5-416A-A8B7-3B6820BD3B5D}"/>
              </a:ext>
            </a:extLst>
          </p:cNvPr>
          <p:cNvSpPr/>
          <p:nvPr/>
        </p:nvSpPr>
        <p:spPr>
          <a:xfrm>
            <a:off x="161818" y="381942"/>
            <a:ext cx="517962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五、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年二手车乘用车排放标准销量分析</a:t>
            </a:r>
          </a:p>
        </p:txBody>
      </p:sp>
      <p:graphicFrame>
        <p:nvGraphicFramePr>
          <p:cNvPr id="7" name="图表 6">
            <a:extLst>
              <a:ext uri="{FF2B5EF4-FFF2-40B4-BE49-F238E27FC236}">
                <a16:creationId xmlns:a16="http://schemas.microsoft.com/office/drawing/2014/main" id="{9BDC6E56-7A34-4E9E-963D-02103D4C8B6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88749879"/>
              </p:ext>
            </p:extLst>
          </p:nvPr>
        </p:nvGraphicFramePr>
        <p:xfrm>
          <a:off x="559468" y="2926106"/>
          <a:ext cx="7946970" cy="32939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116207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D4437CC7-BA87-4B34-B9C7-0B4E610EB8BE}"/>
              </a:ext>
            </a:extLst>
          </p:cNvPr>
          <p:cNvSpPr txBox="1"/>
          <p:nvPr/>
        </p:nvSpPr>
        <p:spPr>
          <a:xfrm>
            <a:off x="228599" y="353339"/>
            <a:ext cx="59266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六、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年二手车分城市销量占比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F75CFD4-3CE8-4418-B679-176F4779D5FD}"/>
              </a:ext>
            </a:extLst>
          </p:cNvPr>
          <p:cNvSpPr txBox="1"/>
          <p:nvPr/>
        </p:nvSpPr>
        <p:spPr>
          <a:xfrm>
            <a:off x="228599" y="6204750"/>
            <a:ext cx="60529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备注：样本包含全国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338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个分级城市，其中一线城市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个，北京、上海、广州、深圳，</a:t>
            </a:r>
            <a:r>
              <a:rPr lang="zh-CN" altLang="en-US" sz="1000" dirty="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二线城市</a:t>
            </a:r>
            <a:r>
              <a:rPr lang="en-US" altLang="zh-CN" sz="1000" dirty="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45</a:t>
            </a:r>
            <a:r>
              <a:rPr lang="zh-CN" altLang="en-US" sz="1000" dirty="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个，三</a:t>
            </a:r>
            <a:endParaRPr lang="en-US" altLang="zh-CN" sz="1000" dirty="0">
              <a:solidFill>
                <a:srgbClr val="19191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000" dirty="0">
              <a:solidFill>
                <a:srgbClr val="19191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000" dirty="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线城市</a:t>
            </a:r>
            <a:r>
              <a:rPr lang="en-US" altLang="zh-CN" sz="1000" dirty="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70</a:t>
            </a:r>
            <a:r>
              <a:rPr lang="zh-CN" altLang="en-US" sz="1000" dirty="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个，四线城市</a:t>
            </a:r>
            <a:r>
              <a:rPr lang="en-US" altLang="zh-CN" sz="1000" dirty="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1000" dirty="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个，五线城市</a:t>
            </a:r>
            <a:r>
              <a:rPr lang="en-US" altLang="zh-CN" sz="1000" dirty="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129</a:t>
            </a:r>
            <a:r>
              <a:rPr lang="zh-CN" altLang="en-US" sz="1000" dirty="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个。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A96E84D-0D8E-4AAE-AFAC-BF9B2FC0C97B}"/>
              </a:ext>
            </a:extLst>
          </p:cNvPr>
          <p:cNvSpPr txBox="1"/>
          <p:nvPr/>
        </p:nvSpPr>
        <p:spPr>
          <a:xfrm>
            <a:off x="453886" y="1124627"/>
            <a:ext cx="8571815" cy="13469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1-8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月二手车销量城市占比分布：一线城市占比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12.6%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较去年下降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0.64%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，二线城市占比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42.31%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较去年下降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0.22%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，三线城市占比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18.31%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较去年下降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0.13%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，四线城市占比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16.3%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较去年下降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0.11%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，五线城市占比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10.47%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较去年增长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1.09%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年二手车销量情况，与去年相比除五线城市占比增长外，一二三四线城市占比均有所下降。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图表 7">
            <a:extLst>
              <a:ext uri="{FF2B5EF4-FFF2-40B4-BE49-F238E27FC236}">
                <a16:creationId xmlns:a16="http://schemas.microsoft.com/office/drawing/2014/main" id="{4DDEAEA9-F4CA-4F2F-B47B-C6F46C85355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22658063"/>
              </p:ext>
            </p:extLst>
          </p:nvPr>
        </p:nvGraphicFramePr>
        <p:xfrm>
          <a:off x="453887" y="2836819"/>
          <a:ext cx="3824499" cy="2872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2" name="图表 11">
            <a:extLst>
              <a:ext uri="{FF2B5EF4-FFF2-40B4-BE49-F238E27FC236}">
                <a16:creationId xmlns:a16="http://schemas.microsoft.com/office/drawing/2014/main" id="{4D43AA0E-3364-4597-98E2-AAD3E41E4E6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82316462"/>
              </p:ext>
            </p:extLst>
          </p:nvPr>
        </p:nvGraphicFramePr>
        <p:xfrm>
          <a:off x="4865615" y="2841555"/>
          <a:ext cx="3824499" cy="28721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19151282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D4437CC7-BA87-4B34-B9C7-0B4E610EB8BE}"/>
              </a:ext>
            </a:extLst>
          </p:cNvPr>
          <p:cNvSpPr txBox="1"/>
          <p:nvPr/>
        </p:nvSpPr>
        <p:spPr>
          <a:xfrm>
            <a:off x="228599" y="381000"/>
            <a:ext cx="59266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七、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年价格区间分布对比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310F06A-4FD1-4DDA-AD09-3BDE677737FB}"/>
              </a:ext>
            </a:extLst>
          </p:cNvPr>
          <p:cNvSpPr txBox="1"/>
          <p:nvPr/>
        </p:nvSpPr>
        <p:spPr>
          <a:xfrm>
            <a:off x="292098" y="1134271"/>
            <a:ext cx="857181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同比二手车价格区间分布：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万元及以下价格区间的车辆下降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14.48%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3-5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万区间增长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1.4%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5-8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万区间下降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1.02%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8-12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万区间增长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2.26%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12-15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万区间增长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1.75%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15-30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万区间增长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5.77%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万区间以上增长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2.27%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万元价格区间与历史同期相比下降较为明显，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15-30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万区间增幅最大。</a:t>
            </a:r>
          </a:p>
        </p:txBody>
      </p:sp>
      <p:graphicFrame>
        <p:nvGraphicFramePr>
          <p:cNvPr id="7" name="图表 6">
            <a:extLst>
              <a:ext uri="{FF2B5EF4-FFF2-40B4-BE49-F238E27FC236}">
                <a16:creationId xmlns:a16="http://schemas.microsoft.com/office/drawing/2014/main" id="{6F06EA1E-3276-4AC7-9222-E83655AB633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5247568"/>
              </p:ext>
            </p:extLst>
          </p:nvPr>
        </p:nvGraphicFramePr>
        <p:xfrm>
          <a:off x="4284746" y="2895459"/>
          <a:ext cx="4306339" cy="30368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图表 7">
            <a:extLst>
              <a:ext uri="{FF2B5EF4-FFF2-40B4-BE49-F238E27FC236}">
                <a16:creationId xmlns:a16="http://schemas.microsoft.com/office/drawing/2014/main" id="{00000000-0008-0000-0100-00001E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52541854"/>
              </p:ext>
            </p:extLst>
          </p:nvPr>
        </p:nvGraphicFramePr>
        <p:xfrm>
          <a:off x="443859" y="2934541"/>
          <a:ext cx="3642338" cy="29977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8573917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674631E-2765-4FB3-B21D-1F432C15092E}"/>
              </a:ext>
            </a:extLst>
          </p:cNvPr>
          <p:cNvSpPr txBox="1"/>
          <p:nvPr/>
        </p:nvSpPr>
        <p:spPr>
          <a:xfrm>
            <a:off x="228600" y="381000"/>
            <a:ext cx="4800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八、历年二手车交易均价趋势</a:t>
            </a:r>
          </a:p>
        </p:txBody>
      </p:sp>
      <p:graphicFrame>
        <p:nvGraphicFramePr>
          <p:cNvPr id="4" name="内容占位符 3">
            <a:extLst>
              <a:ext uri="{FF2B5EF4-FFF2-40B4-BE49-F238E27FC236}">
                <a16:creationId xmlns:a16="http://schemas.microsoft.com/office/drawing/2014/main" id="{00000000-0008-0000-0000-0000180000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5176113"/>
              </p:ext>
            </p:extLst>
          </p:nvPr>
        </p:nvGraphicFramePr>
        <p:xfrm>
          <a:off x="348853" y="1909837"/>
          <a:ext cx="8446293" cy="40479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8706570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025205" y="1719000"/>
            <a:ext cx="4810125" cy="482600"/>
            <a:chOff x="2305050" y="2692400"/>
            <a:chExt cx="4324350" cy="4826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9" name="矩形 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第一部分：</a:t>
              </a:r>
              <a:r>
                <a:rPr lang="en-US" altLang="zh-CN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</a:t>
              </a:r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月市场概况</a:t>
              </a:r>
            </a:p>
          </p:txBody>
        </p:sp>
        <p:sp>
          <p:nvSpPr>
            <p:cNvPr id="10" name="椭圆 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6817" y="1785403"/>
            <a:ext cx="317500" cy="317500"/>
          </a:xfrm>
          <a:prstGeom prst="rect">
            <a:avLst/>
          </a:prstGeom>
        </p:spPr>
      </p:pic>
      <p:sp>
        <p:nvSpPr>
          <p:cNvPr id="22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2055685" y="3452820"/>
            <a:ext cx="4810125" cy="482600"/>
            <a:chOff x="2305050" y="2692400"/>
            <a:chExt cx="4324350" cy="482600"/>
          </a:xfrm>
          <a:solidFill>
            <a:schemeClr val="accent1"/>
          </a:solidFill>
        </p:grpSpPr>
        <p:sp>
          <p:nvSpPr>
            <p:cNvPr id="29" name="矩形 2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第三部分：二手车流通性分析</a:t>
              </a:r>
            </a:p>
          </p:txBody>
        </p:sp>
        <p:sp>
          <p:nvSpPr>
            <p:cNvPr id="30" name="椭圆 2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3519223"/>
            <a:ext cx="317500" cy="317500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2000821" y="2594006"/>
            <a:ext cx="4810125" cy="482600"/>
            <a:chOff x="2305050" y="2692400"/>
            <a:chExt cx="4324350" cy="4826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4" name="矩形 23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第二部分：</a:t>
              </a:r>
              <a:r>
                <a:rPr lang="en-US" altLang="zh-CN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1-8</a:t>
              </a:r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月市场概况</a:t>
              </a:r>
            </a:p>
          </p:txBody>
        </p:sp>
        <p:sp>
          <p:nvSpPr>
            <p:cNvPr id="25" name="椭圆 24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2433" y="2660409"/>
            <a:ext cx="317500" cy="317500"/>
          </a:xfrm>
          <a:prstGeom prst="rect">
            <a:avLst/>
          </a:prstGeom>
        </p:spPr>
      </p:pic>
      <p:grpSp>
        <p:nvGrpSpPr>
          <p:cNvPr id="18" name="组合 27"/>
          <p:cNvGrpSpPr/>
          <p:nvPr/>
        </p:nvGrpSpPr>
        <p:grpSpPr>
          <a:xfrm>
            <a:off x="2055685" y="4226309"/>
            <a:ext cx="4810125" cy="482600"/>
            <a:chOff x="2305050" y="2692400"/>
            <a:chExt cx="4324350" cy="482600"/>
          </a:xfrm>
        </p:grpSpPr>
        <p:sp>
          <p:nvSpPr>
            <p:cNvPr id="19" name="矩形 1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第四部分：新能源二手车分析</a:t>
              </a:r>
            </a:p>
          </p:txBody>
        </p:sp>
        <p:sp>
          <p:nvSpPr>
            <p:cNvPr id="20" name="椭圆 1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4292712"/>
            <a:ext cx="317500" cy="317500"/>
          </a:xfrm>
          <a:prstGeom prst="rect">
            <a:avLst/>
          </a:prstGeom>
        </p:spPr>
      </p:pic>
      <p:grpSp>
        <p:nvGrpSpPr>
          <p:cNvPr id="34" name="组合 27"/>
          <p:cNvGrpSpPr/>
          <p:nvPr/>
        </p:nvGrpSpPr>
        <p:grpSpPr>
          <a:xfrm>
            <a:off x="2055685" y="5100761"/>
            <a:ext cx="4810125" cy="482600"/>
            <a:chOff x="2305050" y="2692400"/>
            <a:chExt cx="4324350" cy="482600"/>
          </a:xfrm>
        </p:grpSpPr>
        <p:sp>
          <p:nvSpPr>
            <p:cNvPr id="35" name="矩形 34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第五部分：”行“认证分析</a:t>
              </a:r>
            </a:p>
          </p:txBody>
        </p:sp>
        <p:sp>
          <p:nvSpPr>
            <p:cNvPr id="36" name="椭圆 35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8" name="图片 3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5167164"/>
            <a:ext cx="317500" cy="31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50613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>
            <a:extLst>
              <a:ext uri="{FF2B5EF4-FFF2-40B4-BE49-F238E27FC236}">
                <a16:creationId xmlns:a16="http://schemas.microsoft.com/office/drawing/2014/main" id="{9034C7E7-DDA3-4136-9B25-A6EDCCCAA70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79388" y="433388"/>
            <a:ext cx="822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</a:t>
            </a:r>
            <a:r>
              <a:rPr lang="zh-CN" altLang="zh-CN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限迁解禁</a:t>
            </a:r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跨区域流通逐渐通畅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1349772-CF6D-44AE-A8AB-A3AAE861F348}"/>
              </a:ext>
            </a:extLst>
          </p:cNvPr>
          <p:cNvSpPr txBox="1"/>
          <p:nvPr/>
        </p:nvSpPr>
        <p:spPr>
          <a:xfrm>
            <a:off x="466725" y="1130302"/>
            <a:ext cx="8470900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随着全国各区域二手车流通的壁垒逐步消除，二手车全国自由流通越来越快捷，这一利好因素促使国内二手车交易在过去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年，转籍比例呈逐年上升去趋势。</a:t>
            </a: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00000000-0008-0000-0000-000017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75897059"/>
              </p:ext>
            </p:extLst>
          </p:nvPr>
        </p:nvGraphicFramePr>
        <p:xfrm>
          <a:off x="229394" y="2026443"/>
          <a:ext cx="8708231" cy="44815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7906897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025205" y="1719000"/>
            <a:ext cx="4810125" cy="482600"/>
            <a:chOff x="2305050" y="2692400"/>
            <a:chExt cx="4324350" cy="482600"/>
          </a:xfrm>
        </p:grpSpPr>
        <p:sp>
          <p:nvSpPr>
            <p:cNvPr id="9" name="矩形 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第一部分：</a:t>
              </a:r>
              <a:r>
                <a:rPr lang="en-US" altLang="zh-CN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</a:t>
              </a:r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月市场概况</a:t>
              </a:r>
            </a:p>
          </p:txBody>
        </p:sp>
        <p:sp>
          <p:nvSpPr>
            <p:cNvPr id="10" name="椭圆 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6817" y="1785403"/>
            <a:ext cx="317500" cy="317500"/>
          </a:xfrm>
          <a:prstGeom prst="rect">
            <a:avLst/>
          </a:prstGeom>
        </p:spPr>
      </p:pic>
      <p:sp>
        <p:nvSpPr>
          <p:cNvPr id="22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2055685" y="3452820"/>
            <a:ext cx="4810125" cy="482600"/>
            <a:chOff x="2305050" y="2692400"/>
            <a:chExt cx="4324350" cy="482600"/>
          </a:xfrm>
        </p:grpSpPr>
        <p:sp>
          <p:nvSpPr>
            <p:cNvPr id="29" name="矩形 2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第三部分：二手车流通性分析</a:t>
              </a:r>
            </a:p>
          </p:txBody>
        </p:sp>
        <p:sp>
          <p:nvSpPr>
            <p:cNvPr id="30" name="椭圆 2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3519223"/>
            <a:ext cx="317500" cy="317500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2000821" y="2594006"/>
            <a:ext cx="4810125" cy="482600"/>
            <a:chOff x="2305050" y="2692400"/>
            <a:chExt cx="4324350" cy="482600"/>
          </a:xfrm>
        </p:grpSpPr>
        <p:sp>
          <p:nvSpPr>
            <p:cNvPr id="24" name="矩形 23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第二部分：</a:t>
              </a:r>
              <a:r>
                <a:rPr lang="en-US" altLang="zh-CN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1-8</a:t>
              </a:r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月市场概况</a:t>
              </a:r>
            </a:p>
          </p:txBody>
        </p:sp>
        <p:sp>
          <p:nvSpPr>
            <p:cNvPr id="25" name="椭圆 24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2433" y="2660409"/>
            <a:ext cx="317500" cy="317500"/>
          </a:xfrm>
          <a:prstGeom prst="rect">
            <a:avLst/>
          </a:prstGeom>
        </p:spPr>
      </p:pic>
      <p:grpSp>
        <p:nvGrpSpPr>
          <p:cNvPr id="18" name="组合 27"/>
          <p:cNvGrpSpPr/>
          <p:nvPr/>
        </p:nvGrpSpPr>
        <p:grpSpPr>
          <a:xfrm>
            <a:off x="2055685" y="4226309"/>
            <a:ext cx="4810125" cy="482600"/>
            <a:chOff x="2305050" y="2692400"/>
            <a:chExt cx="4324350" cy="482600"/>
          </a:xfrm>
        </p:grpSpPr>
        <p:sp>
          <p:nvSpPr>
            <p:cNvPr id="19" name="矩形 1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第四部分：新能源二手车分析</a:t>
              </a:r>
            </a:p>
          </p:txBody>
        </p:sp>
        <p:sp>
          <p:nvSpPr>
            <p:cNvPr id="20" name="椭圆 1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4292712"/>
            <a:ext cx="317500" cy="317500"/>
          </a:xfrm>
          <a:prstGeom prst="rect">
            <a:avLst/>
          </a:prstGeom>
        </p:spPr>
      </p:pic>
      <p:grpSp>
        <p:nvGrpSpPr>
          <p:cNvPr id="34" name="组合 27"/>
          <p:cNvGrpSpPr/>
          <p:nvPr/>
        </p:nvGrpSpPr>
        <p:grpSpPr>
          <a:xfrm>
            <a:off x="2055685" y="5100761"/>
            <a:ext cx="4810125" cy="482600"/>
            <a:chOff x="2305050" y="2692400"/>
            <a:chExt cx="4324350" cy="482600"/>
          </a:xfrm>
        </p:grpSpPr>
        <p:sp>
          <p:nvSpPr>
            <p:cNvPr id="35" name="矩形 34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第五部分：”行“认证分析</a:t>
              </a:r>
            </a:p>
          </p:txBody>
        </p:sp>
        <p:sp>
          <p:nvSpPr>
            <p:cNvPr id="36" name="椭圆 35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8" name="图片 3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5167164"/>
            <a:ext cx="317500" cy="3175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CC9014FC-142F-4A3E-8FC9-7B27610650B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79388" y="433388"/>
            <a:ext cx="822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en-US" altLang="zh-CN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年外迁情况对比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D172A5A-E54F-4F6A-B760-319ACD9CB050}"/>
              </a:ext>
            </a:extLst>
          </p:cNvPr>
          <p:cNvSpPr txBox="1"/>
          <p:nvPr/>
        </p:nvSpPr>
        <p:spPr>
          <a:xfrm>
            <a:off x="2632910" y="2281565"/>
            <a:ext cx="40703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2018-2019</a:t>
            </a:r>
            <a:r>
              <a:rPr lang="zh-CN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年全国二手车交易转籍率比</a:t>
            </a:r>
          </a:p>
          <a:p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187A7A2C-A4AC-4CB1-9AD0-472C8511F3FC}"/>
              </a:ext>
            </a:extLst>
          </p:cNvPr>
          <p:cNvSpPr/>
          <p:nvPr/>
        </p:nvSpPr>
        <p:spPr>
          <a:xfrm>
            <a:off x="470452" y="1064330"/>
            <a:ext cx="8395252" cy="13469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全国解除二手车限迁政策的逐步推进，极大的促进了二手车的流通，有效盘活市场资产，进一步增强二手车市场增长的驱动力。</a:t>
            </a:r>
            <a:endParaRPr lang="en-US" altLang="zh-CN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从月度转籍比例的走势来看，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年的转籍比例明显高于历史同期，跨区域流通出现了非常明显的增长。</a:t>
            </a:r>
            <a:endParaRPr lang="en-US" altLang="zh-CN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00000000-0008-0000-0000-000015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45318350"/>
              </p:ext>
            </p:extLst>
          </p:nvPr>
        </p:nvGraphicFramePr>
        <p:xfrm>
          <a:off x="422671" y="2451276"/>
          <a:ext cx="8298657" cy="39909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1678202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61933" y="409220"/>
            <a:ext cx="4902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三、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月省市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转籍情况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61933" y="1183075"/>
            <a:ext cx="8559800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月，全国的转籍比例为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27.56%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，北京的转籍比例最高。 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1-8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月，全国转籍比例为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29.44%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，北京的转籍比例最高。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6317344"/>
              </p:ext>
            </p:extLst>
          </p:nvPr>
        </p:nvGraphicFramePr>
        <p:xfrm>
          <a:off x="1126435" y="2941983"/>
          <a:ext cx="3315398" cy="27244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694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459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4975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省份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转籍比例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0423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北京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58.92%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6069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上海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36.14%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6069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浙江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36.93%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6069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辽宁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33.39%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6069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天津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32.72%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3" name="TextBox 7"/>
          <p:cNvSpPr txBox="1"/>
          <p:nvPr/>
        </p:nvSpPr>
        <p:spPr>
          <a:xfrm>
            <a:off x="1608145" y="2457451"/>
            <a:ext cx="26104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本月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流通活跃区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TOP5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aphicFrame>
        <p:nvGraphicFramePr>
          <p:cNvPr id="14" name="表格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4966808"/>
              </p:ext>
            </p:extLst>
          </p:nvPr>
        </p:nvGraphicFramePr>
        <p:xfrm>
          <a:off x="4788568" y="2941983"/>
          <a:ext cx="3286175" cy="27301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373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488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4976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省份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转籍比例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6078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北京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56.95%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6078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上海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37.63%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6078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浙江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37.49%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6078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天津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36.05%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6078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四川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36.02%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5" name="TextBox 9"/>
          <p:cNvSpPr txBox="1"/>
          <p:nvPr/>
        </p:nvSpPr>
        <p:spPr>
          <a:xfrm>
            <a:off x="5180885" y="2457451"/>
            <a:ext cx="25015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1-8</a:t>
            </a:r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月流通活跃</a:t>
            </a:r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TOP5</a:t>
            </a:r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7011225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28600" y="381000"/>
            <a:ext cx="5664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、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转籍车辆转入地分析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6AAFBD3A-B097-42FA-BA51-47BAFFC03E15}"/>
              </a:ext>
            </a:extLst>
          </p:cNvPr>
          <p:cNvGrpSpPr/>
          <p:nvPr/>
        </p:nvGrpSpPr>
        <p:grpSpPr>
          <a:xfrm>
            <a:off x="508413" y="1623641"/>
            <a:ext cx="2238829" cy="2002927"/>
            <a:chOff x="615541" y="1412356"/>
            <a:chExt cx="2238829" cy="2002927"/>
          </a:xfrm>
        </p:grpSpPr>
        <p:grpSp>
          <p:nvGrpSpPr>
            <p:cNvPr id="6" name="组合 5"/>
            <p:cNvGrpSpPr/>
            <p:nvPr/>
          </p:nvGrpSpPr>
          <p:grpSpPr>
            <a:xfrm>
              <a:off x="1340057" y="1412356"/>
              <a:ext cx="1514313" cy="2002927"/>
              <a:chOff x="2785193" y="3548673"/>
              <a:chExt cx="1514313" cy="2002927"/>
            </a:xfrm>
          </p:grpSpPr>
          <p:sp>
            <p:nvSpPr>
              <p:cNvPr id="66" name="任意多边形 65"/>
              <p:cNvSpPr/>
              <p:nvPr/>
            </p:nvSpPr>
            <p:spPr>
              <a:xfrm rot="3370477">
                <a:off x="2627607" y="4979797"/>
                <a:ext cx="587804" cy="28455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0" y="15644"/>
                    </a:moveTo>
                    <a:lnTo>
                      <a:pt x="673798" y="15644"/>
                    </a:lnTo>
                  </a:path>
                </a:pathLst>
              </a:custGeom>
              <a:noFill/>
            </p:spPr>
            <p:style>
              <a:lnRef idx="2">
                <a:schemeClr val="accent1">
                  <a:shade val="60000"/>
                  <a:hueOff val="0"/>
                  <a:satOff val="0"/>
                  <a:lumOff val="0"/>
                  <a:alphaOff val="0"/>
                </a:schemeClr>
              </a:lnRef>
              <a:fillRef idx="0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68" name="任意多边形 67"/>
              <p:cNvSpPr/>
              <p:nvPr/>
            </p:nvSpPr>
            <p:spPr>
              <a:xfrm rot="1739548">
                <a:off x="2785193" y="4775006"/>
                <a:ext cx="549909" cy="27296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0" y="15644"/>
                    </a:moveTo>
                    <a:lnTo>
                      <a:pt x="604674" y="15644"/>
                    </a:lnTo>
                  </a:path>
                </a:pathLst>
              </a:custGeom>
              <a:noFill/>
            </p:spPr>
            <p:style>
              <a:lnRef idx="2">
                <a:schemeClr val="accent1">
                  <a:shade val="60000"/>
                  <a:hueOff val="0"/>
                  <a:satOff val="0"/>
                  <a:lumOff val="0"/>
                  <a:alphaOff val="0"/>
                </a:schemeClr>
              </a:lnRef>
              <a:fillRef idx="0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86" name="任意多边形 85"/>
              <p:cNvSpPr/>
              <p:nvPr/>
            </p:nvSpPr>
            <p:spPr>
              <a:xfrm>
                <a:off x="2819649" y="4536489"/>
                <a:ext cx="551807" cy="27296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0" y="15644"/>
                    </a:moveTo>
                    <a:lnTo>
                      <a:pt x="606760" y="15644"/>
                    </a:lnTo>
                  </a:path>
                </a:pathLst>
              </a:custGeom>
              <a:noFill/>
            </p:spPr>
            <p:style>
              <a:lnRef idx="2">
                <a:schemeClr val="accent1">
                  <a:shade val="60000"/>
                  <a:hueOff val="0"/>
                  <a:satOff val="0"/>
                  <a:lumOff val="0"/>
                  <a:alphaOff val="0"/>
                </a:schemeClr>
              </a:lnRef>
              <a:fillRef idx="0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88" name="任意多边形 87"/>
              <p:cNvSpPr/>
              <p:nvPr/>
            </p:nvSpPr>
            <p:spPr>
              <a:xfrm rot="19860452">
                <a:off x="2785193" y="4297971"/>
                <a:ext cx="549909" cy="27296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0" y="15644"/>
                    </a:moveTo>
                    <a:lnTo>
                      <a:pt x="604674" y="15644"/>
                    </a:lnTo>
                  </a:path>
                </a:pathLst>
              </a:custGeom>
              <a:noFill/>
            </p:spPr>
            <p:style>
              <a:lnRef idx="2">
                <a:schemeClr val="accent1">
                  <a:shade val="60000"/>
                  <a:hueOff val="0"/>
                  <a:satOff val="0"/>
                  <a:lumOff val="0"/>
                  <a:alphaOff val="0"/>
                </a:schemeClr>
              </a:lnRef>
              <a:fillRef idx="0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89" name="任意多边形 88"/>
              <p:cNvSpPr/>
              <p:nvPr/>
            </p:nvSpPr>
            <p:spPr>
              <a:xfrm rot="18229523">
                <a:off x="2627607" y="4092021"/>
                <a:ext cx="587804" cy="28455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0" y="15644"/>
                    </a:moveTo>
                    <a:lnTo>
                      <a:pt x="673798" y="15644"/>
                    </a:lnTo>
                  </a:path>
                </a:pathLst>
              </a:custGeom>
              <a:noFill/>
            </p:spPr>
            <p:style>
              <a:lnRef idx="2">
                <a:schemeClr val="accent1">
                  <a:shade val="60000"/>
                  <a:hueOff val="0"/>
                  <a:satOff val="0"/>
                  <a:lumOff val="0"/>
                  <a:alphaOff val="0"/>
                </a:schemeClr>
              </a:lnRef>
              <a:fillRef idx="0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97" name="任意多边形 96"/>
              <p:cNvSpPr/>
              <p:nvPr/>
            </p:nvSpPr>
            <p:spPr>
              <a:xfrm>
                <a:off x="3012941" y="3548673"/>
                <a:ext cx="356942" cy="342397"/>
              </a:xfrm>
              <a:custGeom>
                <a:avLst/>
                <a:gdLst>
                  <a:gd name="connsiteX0" fmla="*/ 0 w 392489"/>
                  <a:gd name="connsiteY0" fmla="*/ 196245 h 392489"/>
                  <a:gd name="connsiteX1" fmla="*/ 196245 w 392489"/>
                  <a:gd name="connsiteY1" fmla="*/ 0 h 392489"/>
                  <a:gd name="connsiteX2" fmla="*/ 392490 w 392489"/>
                  <a:gd name="connsiteY2" fmla="*/ 196245 h 392489"/>
                  <a:gd name="connsiteX3" fmla="*/ 196245 w 392489"/>
                  <a:gd name="connsiteY3" fmla="*/ 392490 h 392489"/>
                  <a:gd name="connsiteX4" fmla="*/ 0 w 392489"/>
                  <a:gd name="connsiteY4" fmla="*/ 196245 h 39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2489" h="392489">
                    <a:moveTo>
                      <a:pt x="0" y="196245"/>
                    </a:moveTo>
                    <a:cubicBezTo>
                      <a:pt x="0" y="87862"/>
                      <a:pt x="87862" y="0"/>
                      <a:pt x="196245" y="0"/>
                    </a:cubicBezTo>
                    <a:cubicBezTo>
                      <a:pt x="304628" y="0"/>
                      <a:pt x="392490" y="87862"/>
                      <a:pt x="392490" y="196245"/>
                    </a:cubicBezTo>
                    <a:cubicBezTo>
                      <a:pt x="392490" y="304628"/>
                      <a:pt x="304628" y="392490"/>
                      <a:pt x="196245" y="392490"/>
                    </a:cubicBezTo>
                    <a:cubicBezTo>
                      <a:pt x="87862" y="392490"/>
                      <a:pt x="0" y="304628"/>
                      <a:pt x="0" y="196245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63194" tIns="63194" rIns="63194" bIns="63194" numCol="1" spcCol="1270" anchor="ctr" anchorCtr="0">
                <a:noAutofit/>
              </a:bodyPr>
              <a:lstStyle/>
              <a:p>
                <a:pPr marL="0" marR="0" lvl="0" indent="0" algn="ctr" defTabSz="40005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900" dirty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内蒙古</a:t>
                </a:r>
                <a:endPara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8" name="任意多边形 97"/>
              <p:cNvSpPr/>
              <p:nvPr/>
            </p:nvSpPr>
            <p:spPr>
              <a:xfrm>
                <a:off x="3405578" y="3548673"/>
                <a:ext cx="535413" cy="342397"/>
              </a:xfrm>
              <a:custGeom>
                <a:avLst/>
                <a:gdLst>
                  <a:gd name="connsiteX0" fmla="*/ 0 w 588734"/>
                  <a:gd name="connsiteY0" fmla="*/ 0 h 392489"/>
                  <a:gd name="connsiteX1" fmla="*/ 588734 w 588734"/>
                  <a:gd name="connsiteY1" fmla="*/ 0 h 392489"/>
                  <a:gd name="connsiteX2" fmla="*/ 588734 w 588734"/>
                  <a:gd name="connsiteY2" fmla="*/ 392489 h 392489"/>
                  <a:gd name="connsiteX3" fmla="*/ 0 w 588734"/>
                  <a:gd name="connsiteY3" fmla="*/ 392489 h 392489"/>
                  <a:gd name="connsiteX4" fmla="*/ 0 w 588734"/>
                  <a:gd name="connsiteY4" fmla="*/ 0 h 39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8734" h="392489">
                    <a:moveTo>
                      <a:pt x="0" y="0"/>
                    </a:moveTo>
                    <a:lnTo>
                      <a:pt x="588734" y="0"/>
                    </a:lnTo>
                    <a:lnTo>
                      <a:pt x="588734" y="392489"/>
                    </a:lnTo>
                    <a:lnTo>
                      <a:pt x="0" y="392489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57150" marR="0" lvl="1" indent="-57150" algn="l" defTabSz="4445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lrTx/>
                  <a:buSzTx/>
                  <a:buFontTx/>
                  <a:buChar char="••"/>
                  <a:tabLst/>
                  <a:defRPr/>
                </a:pPr>
                <a:r>
                  <a:rPr lang="en-US" altLang="zh-CN" sz="1000" dirty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28.56</a:t>
                </a:r>
                <a:r>
                  <a:rPr kumimoji="0" lang="en-US" altLang="zh-CN" sz="9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%</a:t>
                </a:r>
                <a:endPara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9" name="任意多边形 98"/>
              <p:cNvSpPr/>
              <p:nvPr/>
            </p:nvSpPr>
            <p:spPr>
              <a:xfrm>
                <a:off x="3278282" y="3929601"/>
                <a:ext cx="356942" cy="342397"/>
              </a:xfrm>
              <a:custGeom>
                <a:avLst/>
                <a:gdLst>
                  <a:gd name="connsiteX0" fmla="*/ 0 w 392489"/>
                  <a:gd name="connsiteY0" fmla="*/ 196245 h 392489"/>
                  <a:gd name="connsiteX1" fmla="*/ 196245 w 392489"/>
                  <a:gd name="connsiteY1" fmla="*/ 0 h 392489"/>
                  <a:gd name="connsiteX2" fmla="*/ 392490 w 392489"/>
                  <a:gd name="connsiteY2" fmla="*/ 196245 h 392489"/>
                  <a:gd name="connsiteX3" fmla="*/ 196245 w 392489"/>
                  <a:gd name="connsiteY3" fmla="*/ 392490 h 392489"/>
                  <a:gd name="connsiteX4" fmla="*/ 0 w 392489"/>
                  <a:gd name="connsiteY4" fmla="*/ 196245 h 39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2489" h="392489">
                    <a:moveTo>
                      <a:pt x="0" y="196245"/>
                    </a:moveTo>
                    <a:cubicBezTo>
                      <a:pt x="0" y="87862"/>
                      <a:pt x="87862" y="0"/>
                      <a:pt x="196245" y="0"/>
                    </a:cubicBezTo>
                    <a:cubicBezTo>
                      <a:pt x="304628" y="0"/>
                      <a:pt x="392490" y="87862"/>
                      <a:pt x="392490" y="196245"/>
                    </a:cubicBezTo>
                    <a:cubicBezTo>
                      <a:pt x="392490" y="304628"/>
                      <a:pt x="304628" y="392490"/>
                      <a:pt x="196245" y="392490"/>
                    </a:cubicBezTo>
                    <a:cubicBezTo>
                      <a:pt x="87862" y="392490"/>
                      <a:pt x="0" y="304628"/>
                      <a:pt x="0" y="196245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63194" tIns="63194" rIns="63194" bIns="63194" numCol="1" spcCol="1270" anchor="ctr" anchorCtr="0">
                <a:noAutofit/>
              </a:bodyPr>
              <a:lstStyle/>
              <a:p>
                <a:pPr marL="0" marR="0" lvl="0" indent="0" algn="ctr" defTabSz="40005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900" dirty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辽宁</a:t>
                </a:r>
                <a:endPara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0" name="任意多边形 99"/>
              <p:cNvSpPr/>
              <p:nvPr/>
            </p:nvSpPr>
            <p:spPr>
              <a:xfrm>
                <a:off x="3670918" y="3929601"/>
                <a:ext cx="535413" cy="342397"/>
              </a:xfrm>
              <a:custGeom>
                <a:avLst/>
                <a:gdLst>
                  <a:gd name="connsiteX0" fmla="*/ 0 w 588734"/>
                  <a:gd name="connsiteY0" fmla="*/ 0 h 392489"/>
                  <a:gd name="connsiteX1" fmla="*/ 588734 w 588734"/>
                  <a:gd name="connsiteY1" fmla="*/ 0 h 392489"/>
                  <a:gd name="connsiteX2" fmla="*/ 588734 w 588734"/>
                  <a:gd name="connsiteY2" fmla="*/ 392489 h 392489"/>
                  <a:gd name="connsiteX3" fmla="*/ 0 w 588734"/>
                  <a:gd name="connsiteY3" fmla="*/ 392489 h 392489"/>
                  <a:gd name="connsiteX4" fmla="*/ 0 w 588734"/>
                  <a:gd name="connsiteY4" fmla="*/ 0 h 39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8734" h="392489">
                    <a:moveTo>
                      <a:pt x="0" y="0"/>
                    </a:moveTo>
                    <a:lnTo>
                      <a:pt x="588734" y="0"/>
                    </a:lnTo>
                    <a:lnTo>
                      <a:pt x="588734" y="392489"/>
                    </a:lnTo>
                    <a:lnTo>
                      <a:pt x="0" y="392489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57150" marR="0" lvl="1" indent="-57150" algn="l" defTabSz="4445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lrTx/>
                  <a:buSzTx/>
                  <a:buFontTx/>
                  <a:buChar char="••"/>
                  <a:tabLst/>
                  <a:defRPr/>
                </a:pPr>
                <a:r>
                  <a:rPr lang="en-US" altLang="zh-CN" sz="1000" dirty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16.39</a:t>
                </a:r>
                <a:r>
                  <a:rPr kumimoji="0" lang="en-US" altLang="zh-CN" sz="9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%</a:t>
                </a:r>
                <a:endPara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1" name="任意多边形 100"/>
              <p:cNvSpPr/>
              <p:nvPr/>
            </p:nvSpPr>
            <p:spPr>
              <a:xfrm>
                <a:off x="3371457" y="4378938"/>
                <a:ext cx="356942" cy="342397"/>
              </a:xfrm>
              <a:custGeom>
                <a:avLst/>
                <a:gdLst>
                  <a:gd name="connsiteX0" fmla="*/ 0 w 392489"/>
                  <a:gd name="connsiteY0" fmla="*/ 196245 h 392489"/>
                  <a:gd name="connsiteX1" fmla="*/ 196245 w 392489"/>
                  <a:gd name="connsiteY1" fmla="*/ 0 h 392489"/>
                  <a:gd name="connsiteX2" fmla="*/ 392490 w 392489"/>
                  <a:gd name="connsiteY2" fmla="*/ 196245 h 392489"/>
                  <a:gd name="connsiteX3" fmla="*/ 196245 w 392489"/>
                  <a:gd name="connsiteY3" fmla="*/ 392490 h 392489"/>
                  <a:gd name="connsiteX4" fmla="*/ 0 w 392489"/>
                  <a:gd name="connsiteY4" fmla="*/ 196245 h 39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2489" h="392489">
                    <a:moveTo>
                      <a:pt x="0" y="196245"/>
                    </a:moveTo>
                    <a:cubicBezTo>
                      <a:pt x="0" y="87862"/>
                      <a:pt x="87862" y="0"/>
                      <a:pt x="196245" y="0"/>
                    </a:cubicBezTo>
                    <a:cubicBezTo>
                      <a:pt x="304628" y="0"/>
                      <a:pt x="392490" y="87862"/>
                      <a:pt x="392490" y="196245"/>
                    </a:cubicBezTo>
                    <a:cubicBezTo>
                      <a:pt x="392490" y="304628"/>
                      <a:pt x="304628" y="392490"/>
                      <a:pt x="196245" y="392490"/>
                    </a:cubicBezTo>
                    <a:cubicBezTo>
                      <a:pt x="87862" y="392490"/>
                      <a:pt x="0" y="304628"/>
                      <a:pt x="0" y="196245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63194" tIns="63194" rIns="63194" bIns="63194" numCol="1" spcCol="1270" anchor="ctr" anchorCtr="0">
                <a:noAutofit/>
              </a:bodyPr>
              <a:lstStyle/>
              <a:p>
                <a:pPr lvl="0" algn="ctr" defTabSz="4000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defRPr/>
                </a:pPr>
                <a:r>
                  <a:rPr lang="zh-CN" altLang="en-US" sz="900" dirty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山东</a:t>
                </a:r>
                <a:endPara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2" name="任意多边形 101"/>
              <p:cNvSpPr/>
              <p:nvPr/>
            </p:nvSpPr>
            <p:spPr>
              <a:xfrm>
                <a:off x="3764093" y="4378938"/>
                <a:ext cx="535413" cy="342397"/>
              </a:xfrm>
              <a:custGeom>
                <a:avLst/>
                <a:gdLst>
                  <a:gd name="connsiteX0" fmla="*/ 0 w 588734"/>
                  <a:gd name="connsiteY0" fmla="*/ 0 h 392489"/>
                  <a:gd name="connsiteX1" fmla="*/ 588734 w 588734"/>
                  <a:gd name="connsiteY1" fmla="*/ 0 h 392489"/>
                  <a:gd name="connsiteX2" fmla="*/ 588734 w 588734"/>
                  <a:gd name="connsiteY2" fmla="*/ 392489 h 392489"/>
                  <a:gd name="connsiteX3" fmla="*/ 0 w 588734"/>
                  <a:gd name="connsiteY3" fmla="*/ 392489 h 392489"/>
                  <a:gd name="connsiteX4" fmla="*/ 0 w 588734"/>
                  <a:gd name="connsiteY4" fmla="*/ 0 h 39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8734" h="392489">
                    <a:moveTo>
                      <a:pt x="0" y="0"/>
                    </a:moveTo>
                    <a:lnTo>
                      <a:pt x="588734" y="0"/>
                    </a:lnTo>
                    <a:lnTo>
                      <a:pt x="588734" y="392489"/>
                    </a:lnTo>
                    <a:lnTo>
                      <a:pt x="0" y="392489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57150" marR="0" lvl="1" indent="-57150" algn="l" defTabSz="4445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lrTx/>
                  <a:buSzTx/>
                  <a:buFontTx/>
                  <a:buChar char="••"/>
                  <a:tabLst/>
                  <a:defRPr/>
                </a:pPr>
                <a:r>
                  <a:rPr lang="en-US" altLang="zh-CN" sz="1000" dirty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12.19</a:t>
                </a:r>
                <a:r>
                  <a:rPr kumimoji="0" lang="en-US" altLang="zh-CN" sz="9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%</a:t>
                </a:r>
                <a:endPara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3" name="任意多边形 102"/>
              <p:cNvSpPr/>
              <p:nvPr/>
            </p:nvSpPr>
            <p:spPr>
              <a:xfrm>
                <a:off x="3278282" y="4828273"/>
                <a:ext cx="356942" cy="342397"/>
              </a:xfrm>
              <a:custGeom>
                <a:avLst/>
                <a:gdLst>
                  <a:gd name="connsiteX0" fmla="*/ 0 w 392489"/>
                  <a:gd name="connsiteY0" fmla="*/ 196245 h 392489"/>
                  <a:gd name="connsiteX1" fmla="*/ 196245 w 392489"/>
                  <a:gd name="connsiteY1" fmla="*/ 0 h 392489"/>
                  <a:gd name="connsiteX2" fmla="*/ 392490 w 392489"/>
                  <a:gd name="connsiteY2" fmla="*/ 196245 h 392489"/>
                  <a:gd name="connsiteX3" fmla="*/ 196245 w 392489"/>
                  <a:gd name="connsiteY3" fmla="*/ 392490 h 392489"/>
                  <a:gd name="connsiteX4" fmla="*/ 0 w 392489"/>
                  <a:gd name="connsiteY4" fmla="*/ 196245 h 39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2489" h="392489">
                    <a:moveTo>
                      <a:pt x="0" y="196245"/>
                    </a:moveTo>
                    <a:cubicBezTo>
                      <a:pt x="0" y="87862"/>
                      <a:pt x="87862" y="0"/>
                      <a:pt x="196245" y="0"/>
                    </a:cubicBezTo>
                    <a:cubicBezTo>
                      <a:pt x="304628" y="0"/>
                      <a:pt x="392490" y="87862"/>
                      <a:pt x="392490" y="196245"/>
                    </a:cubicBezTo>
                    <a:cubicBezTo>
                      <a:pt x="392490" y="304628"/>
                      <a:pt x="304628" y="392490"/>
                      <a:pt x="196245" y="392490"/>
                    </a:cubicBezTo>
                    <a:cubicBezTo>
                      <a:pt x="87862" y="392490"/>
                      <a:pt x="0" y="304628"/>
                      <a:pt x="0" y="196245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63194" tIns="63194" rIns="63194" bIns="63194" numCol="1" spcCol="1270" anchor="ctr" anchorCtr="0">
                <a:noAutofit/>
              </a:bodyPr>
              <a:lstStyle/>
              <a:p>
                <a:pPr lvl="0" algn="ctr" defTabSz="4000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defRPr/>
                </a:pPr>
                <a:r>
                  <a:rPr kumimoji="0" lang="zh-CN" altLang="en-US" sz="9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吉林</a:t>
                </a:r>
              </a:p>
            </p:txBody>
          </p:sp>
          <p:sp>
            <p:nvSpPr>
              <p:cNvPr id="104" name="任意多边形 103"/>
              <p:cNvSpPr/>
              <p:nvPr/>
            </p:nvSpPr>
            <p:spPr>
              <a:xfrm>
                <a:off x="3670918" y="4828273"/>
                <a:ext cx="535413" cy="342397"/>
              </a:xfrm>
              <a:custGeom>
                <a:avLst/>
                <a:gdLst>
                  <a:gd name="connsiteX0" fmla="*/ 0 w 588734"/>
                  <a:gd name="connsiteY0" fmla="*/ 0 h 392489"/>
                  <a:gd name="connsiteX1" fmla="*/ 588734 w 588734"/>
                  <a:gd name="connsiteY1" fmla="*/ 0 h 392489"/>
                  <a:gd name="connsiteX2" fmla="*/ 588734 w 588734"/>
                  <a:gd name="connsiteY2" fmla="*/ 392489 h 392489"/>
                  <a:gd name="connsiteX3" fmla="*/ 0 w 588734"/>
                  <a:gd name="connsiteY3" fmla="*/ 392489 h 392489"/>
                  <a:gd name="connsiteX4" fmla="*/ 0 w 588734"/>
                  <a:gd name="connsiteY4" fmla="*/ 0 h 39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8734" h="392489">
                    <a:moveTo>
                      <a:pt x="0" y="0"/>
                    </a:moveTo>
                    <a:lnTo>
                      <a:pt x="588734" y="0"/>
                    </a:lnTo>
                    <a:lnTo>
                      <a:pt x="588734" y="392489"/>
                    </a:lnTo>
                    <a:lnTo>
                      <a:pt x="0" y="392489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57150" marR="0" lvl="1" indent="-57150" algn="l" defTabSz="4445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lrTx/>
                  <a:buSzTx/>
                  <a:buFontTx/>
                  <a:buChar char="••"/>
                  <a:tabLst/>
                  <a:defRPr/>
                </a:pPr>
                <a:r>
                  <a:rPr lang="en-US" altLang="zh-CN" sz="1000" dirty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8.95</a:t>
                </a:r>
                <a:r>
                  <a:rPr kumimoji="0" lang="en-US" altLang="zh-CN" sz="9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%</a:t>
                </a:r>
                <a:endPara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5" name="任意多边形 104"/>
              <p:cNvSpPr/>
              <p:nvPr/>
            </p:nvSpPr>
            <p:spPr>
              <a:xfrm>
                <a:off x="3012941" y="5209203"/>
                <a:ext cx="356942" cy="342397"/>
              </a:xfrm>
              <a:custGeom>
                <a:avLst/>
                <a:gdLst>
                  <a:gd name="connsiteX0" fmla="*/ 0 w 392489"/>
                  <a:gd name="connsiteY0" fmla="*/ 196245 h 392489"/>
                  <a:gd name="connsiteX1" fmla="*/ 196245 w 392489"/>
                  <a:gd name="connsiteY1" fmla="*/ 0 h 392489"/>
                  <a:gd name="connsiteX2" fmla="*/ 392490 w 392489"/>
                  <a:gd name="connsiteY2" fmla="*/ 196245 h 392489"/>
                  <a:gd name="connsiteX3" fmla="*/ 196245 w 392489"/>
                  <a:gd name="connsiteY3" fmla="*/ 392490 h 392489"/>
                  <a:gd name="connsiteX4" fmla="*/ 0 w 392489"/>
                  <a:gd name="connsiteY4" fmla="*/ 196245 h 39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2489" h="392489">
                    <a:moveTo>
                      <a:pt x="0" y="196245"/>
                    </a:moveTo>
                    <a:cubicBezTo>
                      <a:pt x="0" y="87862"/>
                      <a:pt x="87862" y="0"/>
                      <a:pt x="196245" y="0"/>
                    </a:cubicBezTo>
                    <a:cubicBezTo>
                      <a:pt x="304628" y="0"/>
                      <a:pt x="392490" y="87862"/>
                      <a:pt x="392490" y="196245"/>
                    </a:cubicBezTo>
                    <a:cubicBezTo>
                      <a:pt x="392490" y="304628"/>
                      <a:pt x="304628" y="392490"/>
                      <a:pt x="196245" y="392490"/>
                    </a:cubicBezTo>
                    <a:cubicBezTo>
                      <a:pt x="87862" y="392490"/>
                      <a:pt x="0" y="304628"/>
                      <a:pt x="0" y="196245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63194" tIns="63194" rIns="63194" bIns="63194" numCol="1" spcCol="1270" anchor="ctr" anchorCtr="0">
                <a:noAutofit/>
              </a:bodyPr>
              <a:lstStyle/>
              <a:p>
                <a:pPr lvl="0" algn="ctr" defTabSz="4000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defRPr/>
                </a:pPr>
                <a:r>
                  <a:rPr kumimoji="0" lang="zh-CN" altLang="en-US" sz="9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山西</a:t>
                </a:r>
              </a:p>
            </p:txBody>
          </p:sp>
          <p:sp>
            <p:nvSpPr>
              <p:cNvPr id="106" name="任意多边形 105"/>
              <p:cNvSpPr/>
              <p:nvPr/>
            </p:nvSpPr>
            <p:spPr>
              <a:xfrm>
                <a:off x="3405578" y="5209203"/>
                <a:ext cx="535413" cy="342397"/>
              </a:xfrm>
              <a:custGeom>
                <a:avLst/>
                <a:gdLst>
                  <a:gd name="connsiteX0" fmla="*/ 0 w 588734"/>
                  <a:gd name="connsiteY0" fmla="*/ 0 h 392489"/>
                  <a:gd name="connsiteX1" fmla="*/ 588734 w 588734"/>
                  <a:gd name="connsiteY1" fmla="*/ 0 h 392489"/>
                  <a:gd name="connsiteX2" fmla="*/ 588734 w 588734"/>
                  <a:gd name="connsiteY2" fmla="*/ 392489 h 392489"/>
                  <a:gd name="connsiteX3" fmla="*/ 0 w 588734"/>
                  <a:gd name="connsiteY3" fmla="*/ 392489 h 392489"/>
                  <a:gd name="connsiteX4" fmla="*/ 0 w 588734"/>
                  <a:gd name="connsiteY4" fmla="*/ 0 h 39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8734" h="392489">
                    <a:moveTo>
                      <a:pt x="0" y="0"/>
                    </a:moveTo>
                    <a:lnTo>
                      <a:pt x="588734" y="0"/>
                    </a:lnTo>
                    <a:lnTo>
                      <a:pt x="588734" y="392489"/>
                    </a:lnTo>
                    <a:lnTo>
                      <a:pt x="0" y="392489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57150" marR="0" lvl="1" indent="-57150" algn="l" defTabSz="4445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lrTx/>
                  <a:buSzTx/>
                  <a:buFontTx/>
                  <a:buChar char="••"/>
                  <a:tabLst/>
                  <a:defRPr/>
                </a:pPr>
                <a:r>
                  <a:rPr lang="en-US" altLang="zh-CN" sz="1000" dirty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8.42</a:t>
                </a:r>
                <a:r>
                  <a:rPr kumimoji="0" lang="en-US" altLang="zh-CN" sz="9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%</a:t>
                </a:r>
                <a:endPara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2" name="北京">
              <a:extLst>
                <a:ext uri="{FF2B5EF4-FFF2-40B4-BE49-F238E27FC236}">
                  <a16:creationId xmlns:a16="http://schemas.microsoft.com/office/drawing/2014/main" id="{00000000-0008-0000-0000-000079040000}"/>
                </a:ext>
              </a:extLst>
            </p:cNvPr>
            <p:cNvSpPr/>
            <p:nvPr/>
          </p:nvSpPr>
          <p:spPr>
            <a:xfrm>
              <a:off x="615541" y="1982957"/>
              <a:ext cx="685060" cy="729227"/>
            </a:xfrm>
            <a:custGeom>
              <a:avLst/>
              <a:gdLst>
                <a:gd name="T0" fmla="*/ 265 w 636"/>
                <a:gd name="T1" fmla="*/ 650 h 711"/>
                <a:gd name="T2" fmla="*/ 282 w 636"/>
                <a:gd name="T3" fmla="*/ 694 h 711"/>
                <a:gd name="T4" fmla="*/ 304 w 636"/>
                <a:gd name="T5" fmla="*/ 711 h 711"/>
                <a:gd name="T6" fmla="*/ 325 w 636"/>
                <a:gd name="T7" fmla="*/ 696 h 711"/>
                <a:gd name="T8" fmla="*/ 372 w 636"/>
                <a:gd name="T9" fmla="*/ 646 h 711"/>
                <a:gd name="T10" fmla="*/ 401 w 636"/>
                <a:gd name="T11" fmla="*/ 633 h 711"/>
                <a:gd name="T12" fmla="*/ 428 w 636"/>
                <a:gd name="T13" fmla="*/ 631 h 711"/>
                <a:gd name="T14" fmla="*/ 448 w 636"/>
                <a:gd name="T15" fmla="*/ 625 h 711"/>
                <a:gd name="T16" fmla="*/ 471 w 636"/>
                <a:gd name="T17" fmla="*/ 626 h 711"/>
                <a:gd name="T18" fmla="*/ 486 w 636"/>
                <a:gd name="T19" fmla="*/ 568 h 711"/>
                <a:gd name="T20" fmla="*/ 496 w 636"/>
                <a:gd name="T21" fmla="*/ 535 h 711"/>
                <a:gd name="T22" fmla="*/ 446 w 636"/>
                <a:gd name="T23" fmla="*/ 513 h 711"/>
                <a:gd name="T24" fmla="*/ 435 w 636"/>
                <a:gd name="T25" fmla="*/ 469 h 711"/>
                <a:gd name="T26" fmla="*/ 446 w 636"/>
                <a:gd name="T27" fmla="*/ 441 h 711"/>
                <a:gd name="T28" fmla="*/ 496 w 636"/>
                <a:gd name="T29" fmla="*/ 436 h 711"/>
                <a:gd name="T30" fmla="*/ 572 w 636"/>
                <a:gd name="T31" fmla="*/ 416 h 711"/>
                <a:gd name="T32" fmla="*/ 599 w 636"/>
                <a:gd name="T33" fmla="*/ 391 h 711"/>
                <a:gd name="T34" fmla="*/ 619 w 636"/>
                <a:gd name="T35" fmla="*/ 366 h 711"/>
                <a:gd name="T36" fmla="*/ 602 w 636"/>
                <a:gd name="T37" fmla="*/ 320 h 711"/>
                <a:gd name="T38" fmla="*/ 594 w 636"/>
                <a:gd name="T39" fmla="*/ 270 h 711"/>
                <a:gd name="T40" fmla="*/ 597 w 636"/>
                <a:gd name="T41" fmla="*/ 248 h 711"/>
                <a:gd name="T42" fmla="*/ 574 w 636"/>
                <a:gd name="T43" fmla="*/ 252 h 711"/>
                <a:gd name="T44" fmla="*/ 570 w 636"/>
                <a:gd name="T45" fmla="*/ 220 h 711"/>
                <a:gd name="T46" fmla="*/ 592 w 636"/>
                <a:gd name="T47" fmla="*/ 199 h 711"/>
                <a:gd name="T48" fmla="*/ 627 w 636"/>
                <a:gd name="T49" fmla="*/ 194 h 711"/>
                <a:gd name="T50" fmla="*/ 633 w 636"/>
                <a:gd name="T51" fmla="*/ 161 h 711"/>
                <a:gd name="T52" fmla="*/ 545 w 636"/>
                <a:gd name="T53" fmla="*/ 147 h 711"/>
                <a:gd name="T54" fmla="*/ 474 w 636"/>
                <a:gd name="T55" fmla="*/ 142 h 711"/>
                <a:gd name="T56" fmla="*/ 429 w 636"/>
                <a:gd name="T57" fmla="*/ 93 h 711"/>
                <a:gd name="T58" fmla="*/ 382 w 636"/>
                <a:gd name="T59" fmla="*/ 49 h 711"/>
                <a:gd name="T60" fmla="*/ 366 w 636"/>
                <a:gd name="T61" fmla="*/ 3 h 711"/>
                <a:gd name="T62" fmla="*/ 353 w 636"/>
                <a:gd name="T63" fmla="*/ 3 h 711"/>
                <a:gd name="T64" fmla="*/ 340 w 636"/>
                <a:gd name="T65" fmla="*/ 28 h 711"/>
                <a:gd name="T66" fmla="*/ 308 w 636"/>
                <a:gd name="T67" fmla="*/ 34 h 711"/>
                <a:gd name="T68" fmla="*/ 300 w 636"/>
                <a:gd name="T69" fmla="*/ 51 h 711"/>
                <a:gd name="T70" fmla="*/ 288 w 636"/>
                <a:gd name="T71" fmla="*/ 63 h 711"/>
                <a:gd name="T72" fmla="*/ 266 w 636"/>
                <a:gd name="T73" fmla="*/ 72 h 711"/>
                <a:gd name="T74" fmla="*/ 298 w 636"/>
                <a:gd name="T75" fmla="*/ 108 h 711"/>
                <a:gd name="T76" fmla="*/ 302 w 636"/>
                <a:gd name="T77" fmla="*/ 129 h 711"/>
                <a:gd name="T78" fmla="*/ 252 w 636"/>
                <a:gd name="T79" fmla="*/ 139 h 711"/>
                <a:gd name="T80" fmla="*/ 233 w 636"/>
                <a:gd name="T81" fmla="*/ 131 h 711"/>
                <a:gd name="T82" fmla="*/ 216 w 636"/>
                <a:gd name="T83" fmla="*/ 173 h 711"/>
                <a:gd name="T84" fmla="*/ 176 w 636"/>
                <a:gd name="T85" fmla="*/ 217 h 711"/>
                <a:gd name="T86" fmla="*/ 144 w 636"/>
                <a:gd name="T87" fmla="*/ 209 h 711"/>
                <a:gd name="T88" fmla="*/ 106 w 636"/>
                <a:gd name="T89" fmla="*/ 227 h 711"/>
                <a:gd name="T90" fmla="*/ 90 w 636"/>
                <a:gd name="T91" fmla="*/ 271 h 711"/>
                <a:gd name="T92" fmla="*/ 137 w 636"/>
                <a:gd name="T93" fmla="*/ 318 h 711"/>
                <a:gd name="T94" fmla="*/ 145 w 636"/>
                <a:gd name="T95" fmla="*/ 374 h 711"/>
                <a:gd name="T96" fmla="*/ 115 w 636"/>
                <a:gd name="T97" fmla="*/ 416 h 711"/>
                <a:gd name="T98" fmla="*/ 63 w 636"/>
                <a:gd name="T99" fmla="*/ 432 h 711"/>
                <a:gd name="T100" fmla="*/ 0 w 636"/>
                <a:gd name="T101" fmla="*/ 481 h 711"/>
                <a:gd name="T102" fmla="*/ 10 w 636"/>
                <a:gd name="T103" fmla="*/ 516 h 711"/>
                <a:gd name="T104" fmla="*/ 39 w 636"/>
                <a:gd name="T105" fmla="*/ 566 h 711"/>
                <a:gd name="T106" fmla="*/ 17 w 636"/>
                <a:gd name="T107" fmla="*/ 575 h 711"/>
                <a:gd name="T108" fmla="*/ 25 w 636"/>
                <a:gd name="T109" fmla="*/ 607 h 711"/>
                <a:gd name="T110" fmla="*/ 37 w 636"/>
                <a:gd name="T111" fmla="*/ 646 h 711"/>
                <a:gd name="T112" fmla="*/ 64 w 636"/>
                <a:gd name="T113" fmla="*/ 662 h 711"/>
                <a:gd name="T114" fmla="*/ 93 w 636"/>
                <a:gd name="T115" fmla="*/ 663 h 711"/>
                <a:gd name="T116" fmla="*/ 118 w 636"/>
                <a:gd name="T117" fmla="*/ 689 h 711"/>
                <a:gd name="T118" fmla="*/ 157 w 636"/>
                <a:gd name="T119" fmla="*/ 675 h 711"/>
                <a:gd name="T120" fmla="*/ 201 w 636"/>
                <a:gd name="T121" fmla="*/ 649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36" h="711">
                  <a:moveTo>
                    <a:pt x="237" y="646"/>
                  </a:moveTo>
                  <a:lnTo>
                    <a:pt x="245" y="646"/>
                  </a:lnTo>
                  <a:lnTo>
                    <a:pt x="252" y="646"/>
                  </a:lnTo>
                  <a:lnTo>
                    <a:pt x="257" y="646"/>
                  </a:lnTo>
                  <a:lnTo>
                    <a:pt x="262" y="648"/>
                  </a:lnTo>
                  <a:lnTo>
                    <a:pt x="265" y="650"/>
                  </a:lnTo>
                  <a:lnTo>
                    <a:pt x="268" y="655"/>
                  </a:lnTo>
                  <a:lnTo>
                    <a:pt x="270" y="659"/>
                  </a:lnTo>
                  <a:lnTo>
                    <a:pt x="272" y="668"/>
                  </a:lnTo>
                  <a:lnTo>
                    <a:pt x="275" y="678"/>
                  </a:lnTo>
                  <a:lnTo>
                    <a:pt x="279" y="689"/>
                  </a:lnTo>
                  <a:lnTo>
                    <a:pt x="282" y="694"/>
                  </a:lnTo>
                  <a:lnTo>
                    <a:pt x="285" y="699"/>
                  </a:lnTo>
                  <a:lnTo>
                    <a:pt x="289" y="703"/>
                  </a:lnTo>
                  <a:lnTo>
                    <a:pt x="291" y="706"/>
                  </a:lnTo>
                  <a:lnTo>
                    <a:pt x="296" y="708"/>
                  </a:lnTo>
                  <a:lnTo>
                    <a:pt x="300" y="709"/>
                  </a:lnTo>
                  <a:lnTo>
                    <a:pt x="304" y="711"/>
                  </a:lnTo>
                  <a:lnTo>
                    <a:pt x="308" y="711"/>
                  </a:lnTo>
                  <a:lnTo>
                    <a:pt x="312" y="711"/>
                  </a:lnTo>
                  <a:lnTo>
                    <a:pt x="315" y="708"/>
                  </a:lnTo>
                  <a:lnTo>
                    <a:pt x="319" y="707"/>
                  </a:lnTo>
                  <a:lnTo>
                    <a:pt x="321" y="703"/>
                  </a:lnTo>
                  <a:lnTo>
                    <a:pt x="325" y="696"/>
                  </a:lnTo>
                  <a:lnTo>
                    <a:pt x="331" y="689"/>
                  </a:lnTo>
                  <a:lnTo>
                    <a:pt x="337" y="681"/>
                  </a:lnTo>
                  <a:lnTo>
                    <a:pt x="344" y="675"/>
                  </a:lnTo>
                  <a:lnTo>
                    <a:pt x="354" y="664"/>
                  </a:lnTo>
                  <a:lnTo>
                    <a:pt x="364" y="655"/>
                  </a:lnTo>
                  <a:lnTo>
                    <a:pt x="372" y="646"/>
                  </a:lnTo>
                  <a:lnTo>
                    <a:pt x="379" y="639"/>
                  </a:lnTo>
                  <a:lnTo>
                    <a:pt x="383" y="637"/>
                  </a:lnTo>
                  <a:lnTo>
                    <a:pt x="386" y="635"/>
                  </a:lnTo>
                  <a:lnTo>
                    <a:pt x="390" y="633"/>
                  </a:lnTo>
                  <a:lnTo>
                    <a:pt x="394" y="633"/>
                  </a:lnTo>
                  <a:lnTo>
                    <a:pt x="401" y="633"/>
                  </a:lnTo>
                  <a:lnTo>
                    <a:pt x="409" y="636"/>
                  </a:lnTo>
                  <a:lnTo>
                    <a:pt x="413" y="637"/>
                  </a:lnTo>
                  <a:lnTo>
                    <a:pt x="416" y="637"/>
                  </a:lnTo>
                  <a:lnTo>
                    <a:pt x="420" y="636"/>
                  </a:lnTo>
                  <a:lnTo>
                    <a:pt x="422" y="636"/>
                  </a:lnTo>
                  <a:lnTo>
                    <a:pt x="428" y="631"/>
                  </a:lnTo>
                  <a:lnTo>
                    <a:pt x="434" y="625"/>
                  </a:lnTo>
                  <a:lnTo>
                    <a:pt x="436" y="623"/>
                  </a:lnTo>
                  <a:lnTo>
                    <a:pt x="439" y="621"/>
                  </a:lnTo>
                  <a:lnTo>
                    <a:pt x="441" y="621"/>
                  </a:lnTo>
                  <a:lnTo>
                    <a:pt x="444" y="621"/>
                  </a:lnTo>
                  <a:lnTo>
                    <a:pt x="448" y="625"/>
                  </a:lnTo>
                  <a:lnTo>
                    <a:pt x="453" y="631"/>
                  </a:lnTo>
                  <a:lnTo>
                    <a:pt x="457" y="632"/>
                  </a:lnTo>
                  <a:lnTo>
                    <a:pt x="460" y="633"/>
                  </a:lnTo>
                  <a:lnTo>
                    <a:pt x="464" y="632"/>
                  </a:lnTo>
                  <a:lnTo>
                    <a:pt x="467" y="630"/>
                  </a:lnTo>
                  <a:lnTo>
                    <a:pt x="471" y="626"/>
                  </a:lnTo>
                  <a:lnTo>
                    <a:pt x="474" y="621"/>
                  </a:lnTo>
                  <a:lnTo>
                    <a:pt x="477" y="615"/>
                  </a:lnTo>
                  <a:lnTo>
                    <a:pt x="478" y="608"/>
                  </a:lnTo>
                  <a:lnTo>
                    <a:pt x="479" y="593"/>
                  </a:lnTo>
                  <a:lnTo>
                    <a:pt x="482" y="580"/>
                  </a:lnTo>
                  <a:lnTo>
                    <a:pt x="486" y="568"/>
                  </a:lnTo>
                  <a:lnTo>
                    <a:pt x="492" y="556"/>
                  </a:lnTo>
                  <a:lnTo>
                    <a:pt x="499" y="547"/>
                  </a:lnTo>
                  <a:lnTo>
                    <a:pt x="503" y="542"/>
                  </a:lnTo>
                  <a:lnTo>
                    <a:pt x="503" y="539"/>
                  </a:lnTo>
                  <a:lnTo>
                    <a:pt x="501" y="537"/>
                  </a:lnTo>
                  <a:lnTo>
                    <a:pt x="496" y="535"/>
                  </a:lnTo>
                  <a:lnTo>
                    <a:pt x="489" y="532"/>
                  </a:lnTo>
                  <a:lnTo>
                    <a:pt x="478" y="528"/>
                  </a:lnTo>
                  <a:lnTo>
                    <a:pt x="467" y="524"/>
                  </a:lnTo>
                  <a:lnTo>
                    <a:pt x="458" y="519"/>
                  </a:lnTo>
                  <a:lnTo>
                    <a:pt x="449" y="516"/>
                  </a:lnTo>
                  <a:lnTo>
                    <a:pt x="446" y="513"/>
                  </a:lnTo>
                  <a:lnTo>
                    <a:pt x="442" y="509"/>
                  </a:lnTo>
                  <a:lnTo>
                    <a:pt x="440" y="504"/>
                  </a:lnTo>
                  <a:lnTo>
                    <a:pt x="438" y="499"/>
                  </a:lnTo>
                  <a:lnTo>
                    <a:pt x="435" y="488"/>
                  </a:lnTo>
                  <a:lnTo>
                    <a:pt x="435" y="479"/>
                  </a:lnTo>
                  <a:lnTo>
                    <a:pt x="435" y="469"/>
                  </a:lnTo>
                  <a:lnTo>
                    <a:pt x="434" y="460"/>
                  </a:lnTo>
                  <a:lnTo>
                    <a:pt x="434" y="455"/>
                  </a:lnTo>
                  <a:lnTo>
                    <a:pt x="435" y="450"/>
                  </a:lnTo>
                  <a:lnTo>
                    <a:pt x="436" y="447"/>
                  </a:lnTo>
                  <a:lnTo>
                    <a:pt x="440" y="444"/>
                  </a:lnTo>
                  <a:lnTo>
                    <a:pt x="446" y="441"/>
                  </a:lnTo>
                  <a:lnTo>
                    <a:pt x="454" y="436"/>
                  </a:lnTo>
                  <a:lnTo>
                    <a:pt x="460" y="435"/>
                  </a:lnTo>
                  <a:lnTo>
                    <a:pt x="465" y="434"/>
                  </a:lnTo>
                  <a:lnTo>
                    <a:pt x="472" y="434"/>
                  </a:lnTo>
                  <a:lnTo>
                    <a:pt x="480" y="435"/>
                  </a:lnTo>
                  <a:lnTo>
                    <a:pt x="496" y="436"/>
                  </a:lnTo>
                  <a:lnTo>
                    <a:pt x="510" y="435"/>
                  </a:lnTo>
                  <a:lnTo>
                    <a:pt x="523" y="432"/>
                  </a:lnTo>
                  <a:lnTo>
                    <a:pt x="534" y="428"/>
                  </a:lnTo>
                  <a:lnTo>
                    <a:pt x="546" y="423"/>
                  </a:lnTo>
                  <a:lnTo>
                    <a:pt x="559" y="419"/>
                  </a:lnTo>
                  <a:lnTo>
                    <a:pt x="572" y="416"/>
                  </a:lnTo>
                  <a:lnTo>
                    <a:pt x="583" y="410"/>
                  </a:lnTo>
                  <a:lnTo>
                    <a:pt x="589" y="404"/>
                  </a:lnTo>
                  <a:lnTo>
                    <a:pt x="592" y="397"/>
                  </a:lnTo>
                  <a:lnTo>
                    <a:pt x="593" y="394"/>
                  </a:lnTo>
                  <a:lnTo>
                    <a:pt x="596" y="392"/>
                  </a:lnTo>
                  <a:lnTo>
                    <a:pt x="599" y="391"/>
                  </a:lnTo>
                  <a:lnTo>
                    <a:pt x="604" y="390"/>
                  </a:lnTo>
                  <a:lnTo>
                    <a:pt x="612" y="388"/>
                  </a:lnTo>
                  <a:lnTo>
                    <a:pt x="617" y="386"/>
                  </a:lnTo>
                  <a:lnTo>
                    <a:pt x="619" y="381"/>
                  </a:lnTo>
                  <a:lnTo>
                    <a:pt x="619" y="374"/>
                  </a:lnTo>
                  <a:lnTo>
                    <a:pt x="619" y="366"/>
                  </a:lnTo>
                  <a:lnTo>
                    <a:pt x="619" y="358"/>
                  </a:lnTo>
                  <a:lnTo>
                    <a:pt x="617" y="348"/>
                  </a:lnTo>
                  <a:lnTo>
                    <a:pt x="615" y="341"/>
                  </a:lnTo>
                  <a:lnTo>
                    <a:pt x="614" y="334"/>
                  </a:lnTo>
                  <a:lnTo>
                    <a:pt x="611" y="330"/>
                  </a:lnTo>
                  <a:lnTo>
                    <a:pt x="602" y="320"/>
                  </a:lnTo>
                  <a:lnTo>
                    <a:pt x="592" y="306"/>
                  </a:lnTo>
                  <a:lnTo>
                    <a:pt x="589" y="299"/>
                  </a:lnTo>
                  <a:lnTo>
                    <a:pt x="586" y="293"/>
                  </a:lnTo>
                  <a:lnTo>
                    <a:pt x="584" y="287"/>
                  </a:lnTo>
                  <a:lnTo>
                    <a:pt x="583" y="281"/>
                  </a:lnTo>
                  <a:lnTo>
                    <a:pt x="594" y="270"/>
                  </a:lnTo>
                  <a:lnTo>
                    <a:pt x="606" y="260"/>
                  </a:lnTo>
                  <a:lnTo>
                    <a:pt x="606" y="257"/>
                  </a:lnTo>
                  <a:lnTo>
                    <a:pt x="605" y="254"/>
                  </a:lnTo>
                  <a:lnTo>
                    <a:pt x="603" y="252"/>
                  </a:lnTo>
                  <a:lnTo>
                    <a:pt x="600" y="249"/>
                  </a:lnTo>
                  <a:lnTo>
                    <a:pt x="597" y="248"/>
                  </a:lnTo>
                  <a:lnTo>
                    <a:pt x="593" y="248"/>
                  </a:lnTo>
                  <a:lnTo>
                    <a:pt x="589" y="249"/>
                  </a:lnTo>
                  <a:lnTo>
                    <a:pt x="585" y="252"/>
                  </a:lnTo>
                  <a:lnTo>
                    <a:pt x="580" y="253"/>
                  </a:lnTo>
                  <a:lnTo>
                    <a:pt x="577" y="253"/>
                  </a:lnTo>
                  <a:lnTo>
                    <a:pt x="574" y="252"/>
                  </a:lnTo>
                  <a:lnTo>
                    <a:pt x="572" y="248"/>
                  </a:lnTo>
                  <a:lnTo>
                    <a:pt x="570" y="245"/>
                  </a:lnTo>
                  <a:lnTo>
                    <a:pt x="568" y="239"/>
                  </a:lnTo>
                  <a:lnTo>
                    <a:pt x="568" y="233"/>
                  </a:lnTo>
                  <a:lnTo>
                    <a:pt x="568" y="227"/>
                  </a:lnTo>
                  <a:lnTo>
                    <a:pt x="570" y="220"/>
                  </a:lnTo>
                  <a:lnTo>
                    <a:pt x="573" y="215"/>
                  </a:lnTo>
                  <a:lnTo>
                    <a:pt x="575" y="210"/>
                  </a:lnTo>
                  <a:lnTo>
                    <a:pt x="579" y="205"/>
                  </a:lnTo>
                  <a:lnTo>
                    <a:pt x="584" y="203"/>
                  </a:lnTo>
                  <a:lnTo>
                    <a:pt x="589" y="201"/>
                  </a:lnTo>
                  <a:lnTo>
                    <a:pt x="592" y="199"/>
                  </a:lnTo>
                  <a:lnTo>
                    <a:pt x="597" y="198"/>
                  </a:lnTo>
                  <a:lnTo>
                    <a:pt x="606" y="198"/>
                  </a:lnTo>
                  <a:lnTo>
                    <a:pt x="615" y="198"/>
                  </a:lnTo>
                  <a:lnTo>
                    <a:pt x="619" y="197"/>
                  </a:lnTo>
                  <a:lnTo>
                    <a:pt x="623" y="196"/>
                  </a:lnTo>
                  <a:lnTo>
                    <a:pt x="627" y="194"/>
                  </a:lnTo>
                  <a:lnTo>
                    <a:pt x="629" y="191"/>
                  </a:lnTo>
                  <a:lnTo>
                    <a:pt x="633" y="184"/>
                  </a:lnTo>
                  <a:lnTo>
                    <a:pt x="635" y="177"/>
                  </a:lnTo>
                  <a:lnTo>
                    <a:pt x="636" y="171"/>
                  </a:lnTo>
                  <a:lnTo>
                    <a:pt x="635" y="165"/>
                  </a:lnTo>
                  <a:lnTo>
                    <a:pt x="633" y="161"/>
                  </a:lnTo>
                  <a:lnTo>
                    <a:pt x="629" y="158"/>
                  </a:lnTo>
                  <a:lnTo>
                    <a:pt x="623" y="154"/>
                  </a:lnTo>
                  <a:lnTo>
                    <a:pt x="615" y="152"/>
                  </a:lnTo>
                  <a:lnTo>
                    <a:pt x="592" y="148"/>
                  </a:lnTo>
                  <a:lnTo>
                    <a:pt x="567" y="147"/>
                  </a:lnTo>
                  <a:lnTo>
                    <a:pt x="545" y="147"/>
                  </a:lnTo>
                  <a:lnTo>
                    <a:pt x="530" y="147"/>
                  </a:lnTo>
                  <a:lnTo>
                    <a:pt x="518" y="150"/>
                  </a:lnTo>
                  <a:lnTo>
                    <a:pt x="508" y="151"/>
                  </a:lnTo>
                  <a:lnTo>
                    <a:pt x="498" y="150"/>
                  </a:lnTo>
                  <a:lnTo>
                    <a:pt x="486" y="147"/>
                  </a:lnTo>
                  <a:lnTo>
                    <a:pt x="474" y="142"/>
                  </a:lnTo>
                  <a:lnTo>
                    <a:pt x="464" y="135"/>
                  </a:lnTo>
                  <a:lnTo>
                    <a:pt x="454" y="127"/>
                  </a:lnTo>
                  <a:lnTo>
                    <a:pt x="448" y="117"/>
                  </a:lnTo>
                  <a:lnTo>
                    <a:pt x="442" y="109"/>
                  </a:lnTo>
                  <a:lnTo>
                    <a:pt x="436" y="101"/>
                  </a:lnTo>
                  <a:lnTo>
                    <a:pt x="429" y="93"/>
                  </a:lnTo>
                  <a:lnTo>
                    <a:pt x="422" y="87"/>
                  </a:lnTo>
                  <a:lnTo>
                    <a:pt x="413" y="79"/>
                  </a:lnTo>
                  <a:lnTo>
                    <a:pt x="404" y="73"/>
                  </a:lnTo>
                  <a:lnTo>
                    <a:pt x="396" y="66"/>
                  </a:lnTo>
                  <a:lnTo>
                    <a:pt x="388" y="58"/>
                  </a:lnTo>
                  <a:lnTo>
                    <a:pt x="382" y="49"/>
                  </a:lnTo>
                  <a:lnTo>
                    <a:pt x="377" y="40"/>
                  </a:lnTo>
                  <a:lnTo>
                    <a:pt x="373" y="31"/>
                  </a:lnTo>
                  <a:lnTo>
                    <a:pt x="371" y="21"/>
                  </a:lnTo>
                  <a:lnTo>
                    <a:pt x="370" y="13"/>
                  </a:lnTo>
                  <a:lnTo>
                    <a:pt x="367" y="6"/>
                  </a:lnTo>
                  <a:lnTo>
                    <a:pt x="366" y="3"/>
                  </a:lnTo>
                  <a:lnTo>
                    <a:pt x="364" y="1"/>
                  </a:lnTo>
                  <a:lnTo>
                    <a:pt x="361" y="0"/>
                  </a:lnTo>
                  <a:lnTo>
                    <a:pt x="359" y="0"/>
                  </a:lnTo>
                  <a:lnTo>
                    <a:pt x="357" y="0"/>
                  </a:lnTo>
                  <a:lnTo>
                    <a:pt x="354" y="1"/>
                  </a:lnTo>
                  <a:lnTo>
                    <a:pt x="353" y="3"/>
                  </a:lnTo>
                  <a:lnTo>
                    <a:pt x="352" y="6"/>
                  </a:lnTo>
                  <a:lnTo>
                    <a:pt x="350" y="10"/>
                  </a:lnTo>
                  <a:lnTo>
                    <a:pt x="348" y="16"/>
                  </a:lnTo>
                  <a:lnTo>
                    <a:pt x="346" y="22"/>
                  </a:lnTo>
                  <a:lnTo>
                    <a:pt x="342" y="27"/>
                  </a:lnTo>
                  <a:lnTo>
                    <a:pt x="340" y="28"/>
                  </a:lnTo>
                  <a:lnTo>
                    <a:pt x="337" y="30"/>
                  </a:lnTo>
                  <a:lnTo>
                    <a:pt x="332" y="31"/>
                  </a:lnTo>
                  <a:lnTo>
                    <a:pt x="325" y="31"/>
                  </a:lnTo>
                  <a:lnTo>
                    <a:pt x="318" y="32"/>
                  </a:lnTo>
                  <a:lnTo>
                    <a:pt x="313" y="32"/>
                  </a:lnTo>
                  <a:lnTo>
                    <a:pt x="308" y="34"/>
                  </a:lnTo>
                  <a:lnTo>
                    <a:pt x="304" y="35"/>
                  </a:lnTo>
                  <a:lnTo>
                    <a:pt x="303" y="38"/>
                  </a:lnTo>
                  <a:lnTo>
                    <a:pt x="301" y="40"/>
                  </a:lnTo>
                  <a:lnTo>
                    <a:pt x="301" y="44"/>
                  </a:lnTo>
                  <a:lnTo>
                    <a:pt x="301" y="47"/>
                  </a:lnTo>
                  <a:lnTo>
                    <a:pt x="300" y="51"/>
                  </a:lnTo>
                  <a:lnTo>
                    <a:pt x="300" y="53"/>
                  </a:lnTo>
                  <a:lnTo>
                    <a:pt x="297" y="57"/>
                  </a:lnTo>
                  <a:lnTo>
                    <a:pt x="296" y="59"/>
                  </a:lnTo>
                  <a:lnTo>
                    <a:pt x="294" y="62"/>
                  </a:lnTo>
                  <a:lnTo>
                    <a:pt x="290" y="63"/>
                  </a:lnTo>
                  <a:lnTo>
                    <a:pt x="288" y="63"/>
                  </a:lnTo>
                  <a:lnTo>
                    <a:pt x="284" y="63"/>
                  </a:lnTo>
                  <a:lnTo>
                    <a:pt x="276" y="63"/>
                  </a:lnTo>
                  <a:lnTo>
                    <a:pt x="270" y="65"/>
                  </a:lnTo>
                  <a:lnTo>
                    <a:pt x="269" y="68"/>
                  </a:lnTo>
                  <a:lnTo>
                    <a:pt x="266" y="70"/>
                  </a:lnTo>
                  <a:lnTo>
                    <a:pt x="266" y="72"/>
                  </a:lnTo>
                  <a:lnTo>
                    <a:pt x="268" y="76"/>
                  </a:lnTo>
                  <a:lnTo>
                    <a:pt x="272" y="84"/>
                  </a:lnTo>
                  <a:lnTo>
                    <a:pt x="279" y="93"/>
                  </a:lnTo>
                  <a:lnTo>
                    <a:pt x="287" y="101"/>
                  </a:lnTo>
                  <a:lnTo>
                    <a:pt x="295" y="106"/>
                  </a:lnTo>
                  <a:lnTo>
                    <a:pt x="298" y="108"/>
                  </a:lnTo>
                  <a:lnTo>
                    <a:pt x="301" y="112"/>
                  </a:lnTo>
                  <a:lnTo>
                    <a:pt x="303" y="116"/>
                  </a:lnTo>
                  <a:lnTo>
                    <a:pt x="304" y="120"/>
                  </a:lnTo>
                  <a:lnTo>
                    <a:pt x="306" y="123"/>
                  </a:lnTo>
                  <a:lnTo>
                    <a:pt x="304" y="127"/>
                  </a:lnTo>
                  <a:lnTo>
                    <a:pt x="302" y="129"/>
                  </a:lnTo>
                  <a:lnTo>
                    <a:pt x="300" y="131"/>
                  </a:lnTo>
                  <a:lnTo>
                    <a:pt x="282" y="132"/>
                  </a:lnTo>
                  <a:lnTo>
                    <a:pt x="268" y="136"/>
                  </a:lnTo>
                  <a:lnTo>
                    <a:pt x="262" y="138"/>
                  </a:lnTo>
                  <a:lnTo>
                    <a:pt x="255" y="139"/>
                  </a:lnTo>
                  <a:lnTo>
                    <a:pt x="252" y="139"/>
                  </a:lnTo>
                  <a:lnTo>
                    <a:pt x="249" y="138"/>
                  </a:lnTo>
                  <a:lnTo>
                    <a:pt x="245" y="136"/>
                  </a:lnTo>
                  <a:lnTo>
                    <a:pt x="243" y="134"/>
                  </a:lnTo>
                  <a:lnTo>
                    <a:pt x="238" y="129"/>
                  </a:lnTo>
                  <a:lnTo>
                    <a:pt x="234" y="128"/>
                  </a:lnTo>
                  <a:lnTo>
                    <a:pt x="233" y="131"/>
                  </a:lnTo>
                  <a:lnTo>
                    <a:pt x="232" y="138"/>
                  </a:lnTo>
                  <a:lnTo>
                    <a:pt x="232" y="146"/>
                  </a:lnTo>
                  <a:lnTo>
                    <a:pt x="230" y="153"/>
                  </a:lnTo>
                  <a:lnTo>
                    <a:pt x="227" y="159"/>
                  </a:lnTo>
                  <a:lnTo>
                    <a:pt x="222" y="165"/>
                  </a:lnTo>
                  <a:lnTo>
                    <a:pt x="216" y="173"/>
                  </a:lnTo>
                  <a:lnTo>
                    <a:pt x="212" y="183"/>
                  </a:lnTo>
                  <a:lnTo>
                    <a:pt x="205" y="194"/>
                  </a:lnTo>
                  <a:lnTo>
                    <a:pt x="194" y="205"/>
                  </a:lnTo>
                  <a:lnTo>
                    <a:pt x="187" y="211"/>
                  </a:lnTo>
                  <a:lnTo>
                    <a:pt x="181" y="215"/>
                  </a:lnTo>
                  <a:lnTo>
                    <a:pt x="176" y="217"/>
                  </a:lnTo>
                  <a:lnTo>
                    <a:pt x="170" y="219"/>
                  </a:lnTo>
                  <a:lnTo>
                    <a:pt x="165" y="219"/>
                  </a:lnTo>
                  <a:lnTo>
                    <a:pt x="161" y="217"/>
                  </a:lnTo>
                  <a:lnTo>
                    <a:pt x="156" y="215"/>
                  </a:lnTo>
                  <a:lnTo>
                    <a:pt x="150" y="211"/>
                  </a:lnTo>
                  <a:lnTo>
                    <a:pt x="144" y="209"/>
                  </a:lnTo>
                  <a:lnTo>
                    <a:pt x="138" y="209"/>
                  </a:lnTo>
                  <a:lnTo>
                    <a:pt x="132" y="210"/>
                  </a:lnTo>
                  <a:lnTo>
                    <a:pt x="125" y="213"/>
                  </a:lnTo>
                  <a:lnTo>
                    <a:pt x="118" y="216"/>
                  </a:lnTo>
                  <a:lnTo>
                    <a:pt x="112" y="221"/>
                  </a:lnTo>
                  <a:lnTo>
                    <a:pt x="106" y="227"/>
                  </a:lnTo>
                  <a:lnTo>
                    <a:pt x="101" y="232"/>
                  </a:lnTo>
                  <a:lnTo>
                    <a:pt x="98" y="239"/>
                  </a:lnTo>
                  <a:lnTo>
                    <a:pt x="94" y="246"/>
                  </a:lnTo>
                  <a:lnTo>
                    <a:pt x="93" y="254"/>
                  </a:lnTo>
                  <a:lnTo>
                    <a:pt x="92" y="262"/>
                  </a:lnTo>
                  <a:lnTo>
                    <a:pt x="90" y="271"/>
                  </a:lnTo>
                  <a:lnTo>
                    <a:pt x="92" y="278"/>
                  </a:lnTo>
                  <a:lnTo>
                    <a:pt x="94" y="285"/>
                  </a:lnTo>
                  <a:lnTo>
                    <a:pt x="99" y="290"/>
                  </a:lnTo>
                  <a:lnTo>
                    <a:pt x="112" y="301"/>
                  </a:lnTo>
                  <a:lnTo>
                    <a:pt x="130" y="312"/>
                  </a:lnTo>
                  <a:lnTo>
                    <a:pt x="137" y="318"/>
                  </a:lnTo>
                  <a:lnTo>
                    <a:pt x="142" y="323"/>
                  </a:lnTo>
                  <a:lnTo>
                    <a:pt x="145" y="328"/>
                  </a:lnTo>
                  <a:lnTo>
                    <a:pt x="148" y="337"/>
                  </a:lnTo>
                  <a:lnTo>
                    <a:pt x="149" y="349"/>
                  </a:lnTo>
                  <a:lnTo>
                    <a:pt x="148" y="362"/>
                  </a:lnTo>
                  <a:lnTo>
                    <a:pt x="145" y="374"/>
                  </a:lnTo>
                  <a:lnTo>
                    <a:pt x="142" y="386"/>
                  </a:lnTo>
                  <a:lnTo>
                    <a:pt x="137" y="396"/>
                  </a:lnTo>
                  <a:lnTo>
                    <a:pt x="132" y="404"/>
                  </a:lnTo>
                  <a:lnTo>
                    <a:pt x="126" y="409"/>
                  </a:lnTo>
                  <a:lnTo>
                    <a:pt x="121" y="413"/>
                  </a:lnTo>
                  <a:lnTo>
                    <a:pt x="115" y="416"/>
                  </a:lnTo>
                  <a:lnTo>
                    <a:pt x="111" y="417"/>
                  </a:lnTo>
                  <a:lnTo>
                    <a:pt x="104" y="417"/>
                  </a:lnTo>
                  <a:lnTo>
                    <a:pt x="95" y="418"/>
                  </a:lnTo>
                  <a:lnTo>
                    <a:pt x="87" y="421"/>
                  </a:lnTo>
                  <a:lnTo>
                    <a:pt x="76" y="424"/>
                  </a:lnTo>
                  <a:lnTo>
                    <a:pt x="63" y="432"/>
                  </a:lnTo>
                  <a:lnTo>
                    <a:pt x="44" y="443"/>
                  </a:lnTo>
                  <a:lnTo>
                    <a:pt x="26" y="456"/>
                  </a:lnTo>
                  <a:lnTo>
                    <a:pt x="11" y="466"/>
                  </a:lnTo>
                  <a:lnTo>
                    <a:pt x="6" y="470"/>
                  </a:lnTo>
                  <a:lnTo>
                    <a:pt x="2" y="475"/>
                  </a:lnTo>
                  <a:lnTo>
                    <a:pt x="0" y="481"/>
                  </a:lnTo>
                  <a:lnTo>
                    <a:pt x="0" y="486"/>
                  </a:lnTo>
                  <a:lnTo>
                    <a:pt x="0" y="492"/>
                  </a:lnTo>
                  <a:lnTo>
                    <a:pt x="0" y="497"/>
                  </a:lnTo>
                  <a:lnTo>
                    <a:pt x="1" y="501"/>
                  </a:lnTo>
                  <a:lnTo>
                    <a:pt x="4" y="506"/>
                  </a:lnTo>
                  <a:lnTo>
                    <a:pt x="10" y="516"/>
                  </a:lnTo>
                  <a:lnTo>
                    <a:pt x="19" y="528"/>
                  </a:lnTo>
                  <a:lnTo>
                    <a:pt x="29" y="539"/>
                  </a:lnTo>
                  <a:lnTo>
                    <a:pt x="35" y="549"/>
                  </a:lnTo>
                  <a:lnTo>
                    <a:pt x="38" y="557"/>
                  </a:lnTo>
                  <a:lnTo>
                    <a:pt x="41" y="563"/>
                  </a:lnTo>
                  <a:lnTo>
                    <a:pt x="39" y="566"/>
                  </a:lnTo>
                  <a:lnTo>
                    <a:pt x="39" y="567"/>
                  </a:lnTo>
                  <a:lnTo>
                    <a:pt x="37" y="569"/>
                  </a:lnTo>
                  <a:lnTo>
                    <a:pt x="33" y="569"/>
                  </a:lnTo>
                  <a:lnTo>
                    <a:pt x="25" y="570"/>
                  </a:lnTo>
                  <a:lnTo>
                    <a:pt x="19" y="574"/>
                  </a:lnTo>
                  <a:lnTo>
                    <a:pt x="17" y="575"/>
                  </a:lnTo>
                  <a:lnTo>
                    <a:pt x="14" y="577"/>
                  </a:lnTo>
                  <a:lnTo>
                    <a:pt x="13" y="581"/>
                  </a:lnTo>
                  <a:lnTo>
                    <a:pt x="13" y="585"/>
                  </a:lnTo>
                  <a:lnTo>
                    <a:pt x="17" y="593"/>
                  </a:lnTo>
                  <a:lnTo>
                    <a:pt x="22" y="602"/>
                  </a:lnTo>
                  <a:lnTo>
                    <a:pt x="25" y="607"/>
                  </a:lnTo>
                  <a:lnTo>
                    <a:pt x="29" y="611"/>
                  </a:lnTo>
                  <a:lnTo>
                    <a:pt x="30" y="615"/>
                  </a:lnTo>
                  <a:lnTo>
                    <a:pt x="31" y="620"/>
                  </a:lnTo>
                  <a:lnTo>
                    <a:pt x="33" y="631"/>
                  </a:lnTo>
                  <a:lnTo>
                    <a:pt x="35" y="642"/>
                  </a:lnTo>
                  <a:lnTo>
                    <a:pt x="37" y="646"/>
                  </a:lnTo>
                  <a:lnTo>
                    <a:pt x="39" y="651"/>
                  </a:lnTo>
                  <a:lnTo>
                    <a:pt x="42" y="655"/>
                  </a:lnTo>
                  <a:lnTo>
                    <a:pt x="45" y="658"/>
                  </a:lnTo>
                  <a:lnTo>
                    <a:pt x="50" y="659"/>
                  </a:lnTo>
                  <a:lnTo>
                    <a:pt x="57" y="661"/>
                  </a:lnTo>
                  <a:lnTo>
                    <a:pt x="64" y="662"/>
                  </a:lnTo>
                  <a:lnTo>
                    <a:pt x="71" y="662"/>
                  </a:lnTo>
                  <a:lnTo>
                    <a:pt x="79" y="661"/>
                  </a:lnTo>
                  <a:lnTo>
                    <a:pt x="86" y="659"/>
                  </a:lnTo>
                  <a:lnTo>
                    <a:pt x="88" y="661"/>
                  </a:lnTo>
                  <a:lnTo>
                    <a:pt x="90" y="662"/>
                  </a:lnTo>
                  <a:lnTo>
                    <a:pt x="93" y="663"/>
                  </a:lnTo>
                  <a:lnTo>
                    <a:pt x="95" y="667"/>
                  </a:lnTo>
                  <a:lnTo>
                    <a:pt x="99" y="671"/>
                  </a:lnTo>
                  <a:lnTo>
                    <a:pt x="102" y="677"/>
                  </a:lnTo>
                  <a:lnTo>
                    <a:pt x="107" y="682"/>
                  </a:lnTo>
                  <a:lnTo>
                    <a:pt x="112" y="687"/>
                  </a:lnTo>
                  <a:lnTo>
                    <a:pt x="118" y="689"/>
                  </a:lnTo>
                  <a:lnTo>
                    <a:pt x="123" y="689"/>
                  </a:lnTo>
                  <a:lnTo>
                    <a:pt x="128" y="689"/>
                  </a:lnTo>
                  <a:lnTo>
                    <a:pt x="134" y="688"/>
                  </a:lnTo>
                  <a:lnTo>
                    <a:pt x="144" y="683"/>
                  </a:lnTo>
                  <a:lnTo>
                    <a:pt x="150" y="680"/>
                  </a:lnTo>
                  <a:lnTo>
                    <a:pt x="157" y="675"/>
                  </a:lnTo>
                  <a:lnTo>
                    <a:pt x="163" y="669"/>
                  </a:lnTo>
                  <a:lnTo>
                    <a:pt x="171" y="663"/>
                  </a:lnTo>
                  <a:lnTo>
                    <a:pt x="180" y="657"/>
                  </a:lnTo>
                  <a:lnTo>
                    <a:pt x="187" y="654"/>
                  </a:lnTo>
                  <a:lnTo>
                    <a:pt x="194" y="650"/>
                  </a:lnTo>
                  <a:lnTo>
                    <a:pt x="201" y="649"/>
                  </a:lnTo>
                  <a:lnTo>
                    <a:pt x="213" y="648"/>
                  </a:lnTo>
                  <a:lnTo>
                    <a:pt x="225" y="646"/>
                  </a:lnTo>
                  <a:lnTo>
                    <a:pt x="237" y="646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endParaRPr lang="zh-CN" altLang="en-US" dirty="0"/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0606BEDC-D994-4692-9040-7210F0A15455}"/>
                </a:ext>
              </a:extLst>
            </p:cNvPr>
            <p:cNvSpPr txBox="1"/>
            <p:nvPr/>
          </p:nvSpPr>
          <p:spPr>
            <a:xfrm>
              <a:off x="741265" y="2230131"/>
              <a:ext cx="53918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北京</a:t>
              </a:r>
              <a:r>
                <a:rPr lang="en-US" altLang="zh-CN" b="1" dirty="0"/>
                <a:t>	</a:t>
              </a:r>
              <a:endParaRPr lang="zh-CN" altLang="en-US" b="1" dirty="0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2B711794-2B6C-415E-832C-3717CA901D6B}"/>
              </a:ext>
            </a:extLst>
          </p:cNvPr>
          <p:cNvGrpSpPr/>
          <p:nvPr/>
        </p:nvGrpSpPr>
        <p:grpSpPr>
          <a:xfrm>
            <a:off x="5618159" y="1654979"/>
            <a:ext cx="3345025" cy="2003532"/>
            <a:chOff x="5785890" y="1540134"/>
            <a:chExt cx="3345025" cy="2003532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622531AD-0593-4E06-B4E1-A1B203209E63}"/>
                </a:ext>
              </a:extLst>
            </p:cNvPr>
            <p:cNvGrpSpPr/>
            <p:nvPr/>
          </p:nvGrpSpPr>
          <p:grpSpPr>
            <a:xfrm>
              <a:off x="5785890" y="1540134"/>
              <a:ext cx="3345025" cy="2003532"/>
              <a:chOff x="3025276" y="1461995"/>
              <a:chExt cx="3345025" cy="2003532"/>
            </a:xfrm>
          </p:grpSpPr>
          <p:graphicFrame>
            <p:nvGraphicFramePr>
              <p:cNvPr id="63" name="图示 62"/>
              <p:cNvGraphicFramePr/>
              <p:nvPr>
                <p:extLst>
                  <p:ext uri="{D42A27DB-BD31-4B8C-83A1-F6EECF244321}">
                    <p14:modId xmlns:p14="http://schemas.microsoft.com/office/powerpoint/2010/main" val="2458420596"/>
                  </p:ext>
                </p:extLst>
              </p:nvPr>
            </p:nvGraphicFramePr>
            <p:xfrm>
              <a:off x="3025276" y="1461995"/>
              <a:ext cx="3345025" cy="2003532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2" r:lo="rId3" r:qs="rId4" r:cs="rId5"/>
              </a:graphicData>
            </a:graphic>
          </p:graphicFrame>
          <p:sp>
            <p:nvSpPr>
              <p:cNvPr id="56" name="浙江">
                <a:extLst>
                  <a:ext uri="{FF2B5EF4-FFF2-40B4-BE49-F238E27FC236}">
                    <a16:creationId xmlns:a16="http://schemas.microsoft.com/office/drawing/2014/main" id="{00000000-0008-0000-0000-000076040000}"/>
                  </a:ext>
                </a:extLst>
              </p:cNvPr>
              <p:cNvSpPr/>
              <p:nvPr/>
            </p:nvSpPr>
            <p:spPr>
              <a:xfrm>
                <a:off x="3464481" y="2077745"/>
                <a:ext cx="697300" cy="752558"/>
              </a:xfrm>
              <a:custGeom>
                <a:avLst/>
                <a:gdLst>
                  <a:gd name="T0" fmla="*/ 882 w 1493"/>
                  <a:gd name="T1" fmla="*/ 1623 h 1731"/>
                  <a:gd name="T2" fmla="*/ 793 w 1493"/>
                  <a:gd name="T3" fmla="*/ 1671 h 1731"/>
                  <a:gd name="T4" fmla="*/ 704 w 1493"/>
                  <a:gd name="T5" fmla="*/ 1615 h 1731"/>
                  <a:gd name="T6" fmla="*/ 646 w 1493"/>
                  <a:gd name="T7" fmla="*/ 1535 h 1731"/>
                  <a:gd name="T8" fmla="*/ 577 w 1493"/>
                  <a:gd name="T9" fmla="*/ 1610 h 1731"/>
                  <a:gd name="T10" fmla="*/ 469 w 1493"/>
                  <a:gd name="T11" fmla="*/ 1637 h 1731"/>
                  <a:gd name="T12" fmla="*/ 395 w 1493"/>
                  <a:gd name="T13" fmla="*/ 1604 h 1731"/>
                  <a:gd name="T14" fmla="*/ 306 w 1493"/>
                  <a:gd name="T15" fmla="*/ 1400 h 1731"/>
                  <a:gd name="T16" fmla="*/ 299 w 1493"/>
                  <a:gd name="T17" fmla="*/ 1296 h 1731"/>
                  <a:gd name="T18" fmla="*/ 222 w 1493"/>
                  <a:gd name="T19" fmla="*/ 1320 h 1731"/>
                  <a:gd name="T20" fmla="*/ 189 w 1493"/>
                  <a:gd name="T21" fmla="*/ 1250 h 1731"/>
                  <a:gd name="T22" fmla="*/ 142 w 1493"/>
                  <a:gd name="T23" fmla="*/ 1087 h 1731"/>
                  <a:gd name="T24" fmla="*/ 79 w 1493"/>
                  <a:gd name="T25" fmla="*/ 1019 h 1731"/>
                  <a:gd name="T26" fmla="*/ 10 w 1493"/>
                  <a:gd name="T27" fmla="*/ 914 h 1731"/>
                  <a:gd name="T28" fmla="*/ 71 w 1493"/>
                  <a:gd name="T29" fmla="*/ 824 h 1731"/>
                  <a:gd name="T30" fmla="*/ 167 w 1493"/>
                  <a:gd name="T31" fmla="*/ 751 h 1731"/>
                  <a:gd name="T32" fmla="*/ 245 w 1493"/>
                  <a:gd name="T33" fmla="*/ 672 h 1731"/>
                  <a:gd name="T34" fmla="*/ 280 w 1493"/>
                  <a:gd name="T35" fmla="*/ 515 h 1731"/>
                  <a:gd name="T36" fmla="*/ 278 w 1493"/>
                  <a:gd name="T37" fmla="*/ 430 h 1731"/>
                  <a:gd name="T38" fmla="*/ 404 w 1493"/>
                  <a:gd name="T39" fmla="*/ 411 h 1731"/>
                  <a:gd name="T40" fmla="*/ 439 w 1493"/>
                  <a:gd name="T41" fmla="*/ 312 h 1731"/>
                  <a:gd name="T42" fmla="*/ 445 w 1493"/>
                  <a:gd name="T43" fmla="*/ 233 h 1731"/>
                  <a:gd name="T44" fmla="*/ 491 w 1493"/>
                  <a:gd name="T45" fmla="*/ 183 h 1731"/>
                  <a:gd name="T46" fmla="*/ 539 w 1493"/>
                  <a:gd name="T47" fmla="*/ 10 h 1731"/>
                  <a:gd name="T48" fmla="*/ 659 w 1493"/>
                  <a:gd name="T49" fmla="*/ 60 h 1731"/>
                  <a:gd name="T50" fmla="*/ 828 w 1493"/>
                  <a:gd name="T51" fmla="*/ 128 h 1731"/>
                  <a:gd name="T52" fmla="*/ 921 w 1493"/>
                  <a:gd name="T53" fmla="*/ 73 h 1731"/>
                  <a:gd name="T54" fmla="*/ 1020 w 1493"/>
                  <a:gd name="T55" fmla="*/ 63 h 1731"/>
                  <a:gd name="T56" fmla="*/ 1126 w 1493"/>
                  <a:gd name="T57" fmla="*/ 156 h 1731"/>
                  <a:gd name="T58" fmla="*/ 1026 w 1493"/>
                  <a:gd name="T59" fmla="*/ 246 h 1731"/>
                  <a:gd name="T60" fmla="*/ 907 w 1493"/>
                  <a:gd name="T61" fmla="*/ 309 h 1731"/>
                  <a:gd name="T62" fmla="*/ 793 w 1493"/>
                  <a:gd name="T63" fmla="*/ 385 h 1731"/>
                  <a:gd name="T64" fmla="*/ 906 w 1493"/>
                  <a:gd name="T65" fmla="*/ 385 h 1731"/>
                  <a:gd name="T66" fmla="*/ 1033 w 1493"/>
                  <a:gd name="T67" fmla="*/ 401 h 1731"/>
                  <a:gd name="T68" fmla="*/ 1208 w 1493"/>
                  <a:gd name="T69" fmla="*/ 337 h 1731"/>
                  <a:gd name="T70" fmla="*/ 1430 w 1493"/>
                  <a:gd name="T71" fmla="*/ 474 h 1731"/>
                  <a:gd name="T72" fmla="*/ 1423 w 1493"/>
                  <a:gd name="T73" fmla="*/ 517 h 1731"/>
                  <a:gd name="T74" fmla="*/ 1450 w 1493"/>
                  <a:gd name="T75" fmla="*/ 599 h 1731"/>
                  <a:gd name="T76" fmla="*/ 1314 w 1493"/>
                  <a:gd name="T77" fmla="*/ 647 h 1731"/>
                  <a:gd name="T78" fmla="*/ 1402 w 1493"/>
                  <a:gd name="T79" fmla="*/ 650 h 1731"/>
                  <a:gd name="T80" fmla="*/ 1452 w 1493"/>
                  <a:gd name="T81" fmla="*/ 714 h 1731"/>
                  <a:gd name="T82" fmla="*/ 1463 w 1493"/>
                  <a:gd name="T83" fmla="*/ 763 h 1731"/>
                  <a:gd name="T84" fmla="*/ 1391 w 1493"/>
                  <a:gd name="T85" fmla="*/ 713 h 1731"/>
                  <a:gd name="T86" fmla="*/ 1327 w 1493"/>
                  <a:gd name="T87" fmla="*/ 773 h 1731"/>
                  <a:gd name="T88" fmla="*/ 1313 w 1493"/>
                  <a:gd name="T89" fmla="*/ 834 h 1731"/>
                  <a:gd name="T90" fmla="*/ 1372 w 1493"/>
                  <a:gd name="T91" fmla="*/ 912 h 1731"/>
                  <a:gd name="T92" fmla="*/ 1330 w 1493"/>
                  <a:gd name="T93" fmla="*/ 928 h 1731"/>
                  <a:gd name="T94" fmla="*/ 1299 w 1493"/>
                  <a:gd name="T95" fmla="*/ 1015 h 1731"/>
                  <a:gd name="T96" fmla="*/ 1358 w 1493"/>
                  <a:gd name="T97" fmla="*/ 1136 h 1731"/>
                  <a:gd name="T98" fmla="*/ 1341 w 1493"/>
                  <a:gd name="T99" fmla="*/ 1180 h 1731"/>
                  <a:gd name="T100" fmla="*/ 1292 w 1493"/>
                  <a:gd name="T101" fmla="*/ 1239 h 1731"/>
                  <a:gd name="T102" fmla="*/ 1254 w 1493"/>
                  <a:gd name="T103" fmla="*/ 1257 h 1731"/>
                  <a:gd name="T104" fmla="*/ 1223 w 1493"/>
                  <a:gd name="T105" fmla="*/ 1313 h 1731"/>
                  <a:gd name="T106" fmla="*/ 1251 w 1493"/>
                  <a:gd name="T107" fmla="*/ 1225 h 1731"/>
                  <a:gd name="T108" fmla="*/ 1167 w 1493"/>
                  <a:gd name="T109" fmla="*/ 1200 h 1731"/>
                  <a:gd name="T110" fmla="*/ 1178 w 1493"/>
                  <a:gd name="T111" fmla="*/ 1270 h 1731"/>
                  <a:gd name="T112" fmla="*/ 1122 w 1493"/>
                  <a:gd name="T113" fmla="*/ 1343 h 1731"/>
                  <a:gd name="T114" fmla="*/ 1078 w 1493"/>
                  <a:gd name="T115" fmla="*/ 1369 h 1731"/>
                  <a:gd name="T116" fmla="*/ 1053 w 1493"/>
                  <a:gd name="T117" fmla="*/ 1478 h 1731"/>
                  <a:gd name="T118" fmla="*/ 1047 w 1493"/>
                  <a:gd name="T119" fmla="*/ 1570 h 1731"/>
                  <a:gd name="T120" fmla="*/ 1018 w 1493"/>
                  <a:gd name="T121" fmla="*/ 1623 h 1731"/>
                  <a:gd name="T122" fmla="*/ 1011 w 1493"/>
                  <a:gd name="T123" fmla="*/ 1696 h 17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493" h="1731">
                    <a:moveTo>
                      <a:pt x="984" y="1731"/>
                    </a:moveTo>
                    <a:lnTo>
                      <a:pt x="980" y="1725"/>
                    </a:lnTo>
                    <a:lnTo>
                      <a:pt x="975" y="1721"/>
                    </a:lnTo>
                    <a:lnTo>
                      <a:pt x="971" y="1715"/>
                    </a:lnTo>
                    <a:lnTo>
                      <a:pt x="968" y="1710"/>
                    </a:lnTo>
                    <a:lnTo>
                      <a:pt x="963" y="1697"/>
                    </a:lnTo>
                    <a:lnTo>
                      <a:pt x="958" y="1681"/>
                    </a:lnTo>
                    <a:lnTo>
                      <a:pt x="954" y="1667"/>
                    </a:lnTo>
                    <a:lnTo>
                      <a:pt x="950" y="1656"/>
                    </a:lnTo>
                    <a:lnTo>
                      <a:pt x="946" y="1649"/>
                    </a:lnTo>
                    <a:lnTo>
                      <a:pt x="944" y="1642"/>
                    </a:lnTo>
                    <a:lnTo>
                      <a:pt x="942" y="1640"/>
                    </a:lnTo>
                    <a:lnTo>
                      <a:pt x="939" y="1637"/>
                    </a:lnTo>
                    <a:lnTo>
                      <a:pt x="936" y="1635"/>
                    </a:lnTo>
                    <a:lnTo>
                      <a:pt x="932" y="1634"/>
                    </a:lnTo>
                    <a:lnTo>
                      <a:pt x="924" y="1634"/>
                    </a:lnTo>
                    <a:lnTo>
                      <a:pt x="914" y="1631"/>
                    </a:lnTo>
                    <a:lnTo>
                      <a:pt x="905" y="1630"/>
                    </a:lnTo>
                    <a:lnTo>
                      <a:pt x="894" y="1626"/>
                    </a:lnTo>
                    <a:lnTo>
                      <a:pt x="888" y="1624"/>
                    </a:lnTo>
                    <a:lnTo>
                      <a:pt x="882" y="1623"/>
                    </a:lnTo>
                    <a:lnTo>
                      <a:pt x="876" y="1623"/>
                    </a:lnTo>
                    <a:lnTo>
                      <a:pt x="870" y="1624"/>
                    </a:lnTo>
                    <a:lnTo>
                      <a:pt x="866" y="1627"/>
                    </a:lnTo>
                    <a:lnTo>
                      <a:pt x="860" y="1630"/>
                    </a:lnTo>
                    <a:lnTo>
                      <a:pt x="856" y="1634"/>
                    </a:lnTo>
                    <a:lnTo>
                      <a:pt x="852" y="1639"/>
                    </a:lnTo>
                    <a:lnTo>
                      <a:pt x="845" y="1647"/>
                    </a:lnTo>
                    <a:lnTo>
                      <a:pt x="839" y="1653"/>
                    </a:lnTo>
                    <a:lnTo>
                      <a:pt x="836" y="1655"/>
                    </a:lnTo>
                    <a:lnTo>
                      <a:pt x="833" y="1656"/>
                    </a:lnTo>
                    <a:lnTo>
                      <a:pt x="831" y="1656"/>
                    </a:lnTo>
                    <a:lnTo>
                      <a:pt x="829" y="1655"/>
                    </a:lnTo>
                    <a:lnTo>
                      <a:pt x="825" y="1652"/>
                    </a:lnTo>
                    <a:lnTo>
                      <a:pt x="819" y="1648"/>
                    </a:lnTo>
                    <a:lnTo>
                      <a:pt x="817" y="1647"/>
                    </a:lnTo>
                    <a:lnTo>
                      <a:pt x="813" y="1646"/>
                    </a:lnTo>
                    <a:lnTo>
                      <a:pt x="810" y="1647"/>
                    </a:lnTo>
                    <a:lnTo>
                      <a:pt x="807" y="1649"/>
                    </a:lnTo>
                    <a:lnTo>
                      <a:pt x="801" y="1656"/>
                    </a:lnTo>
                    <a:lnTo>
                      <a:pt x="797" y="1664"/>
                    </a:lnTo>
                    <a:lnTo>
                      <a:pt x="793" y="1671"/>
                    </a:lnTo>
                    <a:lnTo>
                      <a:pt x="791" y="1675"/>
                    </a:lnTo>
                    <a:lnTo>
                      <a:pt x="787" y="1678"/>
                    </a:lnTo>
                    <a:lnTo>
                      <a:pt x="779" y="1679"/>
                    </a:lnTo>
                    <a:lnTo>
                      <a:pt x="769" y="1680"/>
                    </a:lnTo>
                    <a:lnTo>
                      <a:pt x="761" y="1680"/>
                    </a:lnTo>
                    <a:lnTo>
                      <a:pt x="750" y="1683"/>
                    </a:lnTo>
                    <a:lnTo>
                      <a:pt x="742" y="1686"/>
                    </a:lnTo>
                    <a:lnTo>
                      <a:pt x="737" y="1689"/>
                    </a:lnTo>
                    <a:lnTo>
                      <a:pt x="736" y="1689"/>
                    </a:lnTo>
                    <a:lnTo>
                      <a:pt x="736" y="1685"/>
                    </a:lnTo>
                    <a:lnTo>
                      <a:pt x="736" y="1679"/>
                    </a:lnTo>
                    <a:lnTo>
                      <a:pt x="731" y="1673"/>
                    </a:lnTo>
                    <a:lnTo>
                      <a:pt x="725" y="1666"/>
                    </a:lnTo>
                    <a:lnTo>
                      <a:pt x="716" y="1659"/>
                    </a:lnTo>
                    <a:lnTo>
                      <a:pt x="706" y="1653"/>
                    </a:lnTo>
                    <a:lnTo>
                      <a:pt x="705" y="1649"/>
                    </a:lnTo>
                    <a:lnTo>
                      <a:pt x="704" y="1646"/>
                    </a:lnTo>
                    <a:lnTo>
                      <a:pt x="703" y="1642"/>
                    </a:lnTo>
                    <a:lnTo>
                      <a:pt x="703" y="1637"/>
                    </a:lnTo>
                    <a:lnTo>
                      <a:pt x="704" y="1626"/>
                    </a:lnTo>
                    <a:lnTo>
                      <a:pt x="704" y="1615"/>
                    </a:lnTo>
                    <a:lnTo>
                      <a:pt x="704" y="1610"/>
                    </a:lnTo>
                    <a:lnTo>
                      <a:pt x="703" y="1607"/>
                    </a:lnTo>
                    <a:lnTo>
                      <a:pt x="702" y="1603"/>
                    </a:lnTo>
                    <a:lnTo>
                      <a:pt x="699" y="1599"/>
                    </a:lnTo>
                    <a:lnTo>
                      <a:pt x="696" y="1597"/>
                    </a:lnTo>
                    <a:lnTo>
                      <a:pt x="692" y="1596"/>
                    </a:lnTo>
                    <a:lnTo>
                      <a:pt x="687" y="1596"/>
                    </a:lnTo>
                    <a:lnTo>
                      <a:pt x="682" y="1595"/>
                    </a:lnTo>
                    <a:lnTo>
                      <a:pt x="681" y="1589"/>
                    </a:lnTo>
                    <a:lnTo>
                      <a:pt x="681" y="1577"/>
                    </a:lnTo>
                    <a:lnTo>
                      <a:pt x="675" y="1571"/>
                    </a:lnTo>
                    <a:lnTo>
                      <a:pt x="671" y="1567"/>
                    </a:lnTo>
                    <a:lnTo>
                      <a:pt x="669" y="1557"/>
                    </a:lnTo>
                    <a:lnTo>
                      <a:pt x="667" y="1541"/>
                    </a:lnTo>
                    <a:lnTo>
                      <a:pt x="666" y="1539"/>
                    </a:lnTo>
                    <a:lnTo>
                      <a:pt x="663" y="1536"/>
                    </a:lnTo>
                    <a:lnTo>
                      <a:pt x="662" y="1535"/>
                    </a:lnTo>
                    <a:lnTo>
                      <a:pt x="660" y="1534"/>
                    </a:lnTo>
                    <a:lnTo>
                      <a:pt x="654" y="1534"/>
                    </a:lnTo>
                    <a:lnTo>
                      <a:pt x="649" y="1534"/>
                    </a:lnTo>
                    <a:lnTo>
                      <a:pt x="646" y="1535"/>
                    </a:lnTo>
                    <a:lnTo>
                      <a:pt x="642" y="1538"/>
                    </a:lnTo>
                    <a:lnTo>
                      <a:pt x="637" y="1540"/>
                    </a:lnTo>
                    <a:lnTo>
                      <a:pt x="634" y="1542"/>
                    </a:lnTo>
                    <a:lnTo>
                      <a:pt x="629" y="1548"/>
                    </a:lnTo>
                    <a:lnTo>
                      <a:pt x="624" y="1555"/>
                    </a:lnTo>
                    <a:lnTo>
                      <a:pt x="622" y="1563"/>
                    </a:lnTo>
                    <a:lnTo>
                      <a:pt x="619" y="1571"/>
                    </a:lnTo>
                    <a:lnTo>
                      <a:pt x="616" y="1586"/>
                    </a:lnTo>
                    <a:lnTo>
                      <a:pt x="612" y="1598"/>
                    </a:lnTo>
                    <a:lnTo>
                      <a:pt x="611" y="1603"/>
                    </a:lnTo>
                    <a:lnTo>
                      <a:pt x="609" y="1607"/>
                    </a:lnTo>
                    <a:lnTo>
                      <a:pt x="606" y="1608"/>
                    </a:lnTo>
                    <a:lnTo>
                      <a:pt x="604" y="1609"/>
                    </a:lnTo>
                    <a:lnTo>
                      <a:pt x="602" y="1609"/>
                    </a:lnTo>
                    <a:lnTo>
                      <a:pt x="599" y="1608"/>
                    </a:lnTo>
                    <a:lnTo>
                      <a:pt x="596" y="1607"/>
                    </a:lnTo>
                    <a:lnTo>
                      <a:pt x="593" y="1604"/>
                    </a:lnTo>
                    <a:lnTo>
                      <a:pt x="590" y="1603"/>
                    </a:lnTo>
                    <a:lnTo>
                      <a:pt x="586" y="1604"/>
                    </a:lnTo>
                    <a:lnTo>
                      <a:pt x="581" y="1607"/>
                    </a:lnTo>
                    <a:lnTo>
                      <a:pt x="577" y="1610"/>
                    </a:lnTo>
                    <a:lnTo>
                      <a:pt x="567" y="1621"/>
                    </a:lnTo>
                    <a:lnTo>
                      <a:pt x="560" y="1631"/>
                    </a:lnTo>
                    <a:lnTo>
                      <a:pt x="554" y="1642"/>
                    </a:lnTo>
                    <a:lnTo>
                      <a:pt x="547" y="1652"/>
                    </a:lnTo>
                    <a:lnTo>
                      <a:pt x="542" y="1655"/>
                    </a:lnTo>
                    <a:lnTo>
                      <a:pt x="537" y="1659"/>
                    </a:lnTo>
                    <a:lnTo>
                      <a:pt x="533" y="1661"/>
                    </a:lnTo>
                    <a:lnTo>
                      <a:pt x="527" y="1664"/>
                    </a:lnTo>
                    <a:lnTo>
                      <a:pt x="515" y="1665"/>
                    </a:lnTo>
                    <a:lnTo>
                      <a:pt x="504" y="1666"/>
                    </a:lnTo>
                    <a:lnTo>
                      <a:pt x="499" y="1665"/>
                    </a:lnTo>
                    <a:lnTo>
                      <a:pt x="496" y="1664"/>
                    </a:lnTo>
                    <a:lnTo>
                      <a:pt x="493" y="1661"/>
                    </a:lnTo>
                    <a:lnTo>
                      <a:pt x="491" y="1659"/>
                    </a:lnTo>
                    <a:lnTo>
                      <a:pt x="491" y="1653"/>
                    </a:lnTo>
                    <a:lnTo>
                      <a:pt x="490" y="1649"/>
                    </a:lnTo>
                    <a:lnTo>
                      <a:pt x="488" y="1646"/>
                    </a:lnTo>
                    <a:lnTo>
                      <a:pt x="484" y="1642"/>
                    </a:lnTo>
                    <a:lnTo>
                      <a:pt x="480" y="1640"/>
                    </a:lnTo>
                    <a:lnTo>
                      <a:pt x="476" y="1639"/>
                    </a:lnTo>
                    <a:lnTo>
                      <a:pt x="469" y="1637"/>
                    </a:lnTo>
                    <a:lnTo>
                      <a:pt x="460" y="1637"/>
                    </a:lnTo>
                    <a:lnTo>
                      <a:pt x="444" y="1637"/>
                    </a:lnTo>
                    <a:lnTo>
                      <a:pt x="429" y="1640"/>
                    </a:lnTo>
                    <a:lnTo>
                      <a:pt x="416" y="1642"/>
                    </a:lnTo>
                    <a:lnTo>
                      <a:pt x="406" y="1645"/>
                    </a:lnTo>
                    <a:lnTo>
                      <a:pt x="401" y="1645"/>
                    </a:lnTo>
                    <a:lnTo>
                      <a:pt x="397" y="1645"/>
                    </a:lnTo>
                    <a:lnTo>
                      <a:pt x="392" y="1643"/>
                    </a:lnTo>
                    <a:lnTo>
                      <a:pt x="389" y="1640"/>
                    </a:lnTo>
                    <a:lnTo>
                      <a:pt x="385" y="1636"/>
                    </a:lnTo>
                    <a:lnTo>
                      <a:pt x="383" y="1633"/>
                    </a:lnTo>
                    <a:lnTo>
                      <a:pt x="382" y="1629"/>
                    </a:lnTo>
                    <a:lnTo>
                      <a:pt x="381" y="1626"/>
                    </a:lnTo>
                    <a:lnTo>
                      <a:pt x="382" y="1623"/>
                    </a:lnTo>
                    <a:lnTo>
                      <a:pt x="382" y="1620"/>
                    </a:lnTo>
                    <a:lnTo>
                      <a:pt x="384" y="1617"/>
                    </a:lnTo>
                    <a:lnTo>
                      <a:pt x="386" y="1615"/>
                    </a:lnTo>
                    <a:lnTo>
                      <a:pt x="391" y="1611"/>
                    </a:lnTo>
                    <a:lnTo>
                      <a:pt x="395" y="1608"/>
                    </a:lnTo>
                    <a:lnTo>
                      <a:pt x="395" y="1607"/>
                    </a:lnTo>
                    <a:lnTo>
                      <a:pt x="395" y="1604"/>
                    </a:lnTo>
                    <a:lnTo>
                      <a:pt x="395" y="1602"/>
                    </a:lnTo>
                    <a:lnTo>
                      <a:pt x="394" y="1598"/>
                    </a:lnTo>
                    <a:lnTo>
                      <a:pt x="390" y="1590"/>
                    </a:lnTo>
                    <a:lnTo>
                      <a:pt x="385" y="1579"/>
                    </a:lnTo>
                    <a:lnTo>
                      <a:pt x="381" y="1567"/>
                    </a:lnTo>
                    <a:lnTo>
                      <a:pt x="376" y="1553"/>
                    </a:lnTo>
                    <a:lnTo>
                      <a:pt x="371" y="1538"/>
                    </a:lnTo>
                    <a:lnTo>
                      <a:pt x="366" y="1521"/>
                    </a:lnTo>
                    <a:lnTo>
                      <a:pt x="362" y="1504"/>
                    </a:lnTo>
                    <a:lnTo>
                      <a:pt x="356" y="1490"/>
                    </a:lnTo>
                    <a:lnTo>
                      <a:pt x="348" y="1476"/>
                    </a:lnTo>
                    <a:lnTo>
                      <a:pt x="340" y="1465"/>
                    </a:lnTo>
                    <a:lnTo>
                      <a:pt x="332" y="1456"/>
                    </a:lnTo>
                    <a:lnTo>
                      <a:pt x="323" y="1447"/>
                    </a:lnTo>
                    <a:lnTo>
                      <a:pt x="319" y="1444"/>
                    </a:lnTo>
                    <a:lnTo>
                      <a:pt x="315" y="1439"/>
                    </a:lnTo>
                    <a:lnTo>
                      <a:pt x="312" y="1433"/>
                    </a:lnTo>
                    <a:lnTo>
                      <a:pt x="309" y="1428"/>
                    </a:lnTo>
                    <a:lnTo>
                      <a:pt x="307" y="1415"/>
                    </a:lnTo>
                    <a:lnTo>
                      <a:pt x="306" y="1404"/>
                    </a:lnTo>
                    <a:lnTo>
                      <a:pt x="306" y="1400"/>
                    </a:lnTo>
                    <a:lnTo>
                      <a:pt x="308" y="1395"/>
                    </a:lnTo>
                    <a:lnTo>
                      <a:pt x="310" y="1390"/>
                    </a:lnTo>
                    <a:lnTo>
                      <a:pt x="314" y="1387"/>
                    </a:lnTo>
                    <a:lnTo>
                      <a:pt x="322" y="1381"/>
                    </a:lnTo>
                    <a:lnTo>
                      <a:pt x="328" y="1374"/>
                    </a:lnTo>
                    <a:lnTo>
                      <a:pt x="331" y="1370"/>
                    </a:lnTo>
                    <a:lnTo>
                      <a:pt x="332" y="1365"/>
                    </a:lnTo>
                    <a:lnTo>
                      <a:pt x="331" y="1362"/>
                    </a:lnTo>
                    <a:lnTo>
                      <a:pt x="331" y="1358"/>
                    </a:lnTo>
                    <a:lnTo>
                      <a:pt x="327" y="1350"/>
                    </a:lnTo>
                    <a:lnTo>
                      <a:pt x="323" y="1344"/>
                    </a:lnTo>
                    <a:lnTo>
                      <a:pt x="321" y="1337"/>
                    </a:lnTo>
                    <a:lnTo>
                      <a:pt x="321" y="1328"/>
                    </a:lnTo>
                    <a:lnTo>
                      <a:pt x="321" y="1325"/>
                    </a:lnTo>
                    <a:lnTo>
                      <a:pt x="320" y="1320"/>
                    </a:lnTo>
                    <a:lnTo>
                      <a:pt x="319" y="1315"/>
                    </a:lnTo>
                    <a:lnTo>
                      <a:pt x="315" y="1309"/>
                    </a:lnTo>
                    <a:lnTo>
                      <a:pt x="312" y="1305"/>
                    </a:lnTo>
                    <a:lnTo>
                      <a:pt x="307" y="1301"/>
                    </a:lnTo>
                    <a:lnTo>
                      <a:pt x="303" y="1299"/>
                    </a:lnTo>
                    <a:lnTo>
                      <a:pt x="299" y="1296"/>
                    </a:lnTo>
                    <a:lnTo>
                      <a:pt x="294" y="1296"/>
                    </a:lnTo>
                    <a:lnTo>
                      <a:pt x="289" y="1297"/>
                    </a:lnTo>
                    <a:lnTo>
                      <a:pt x="284" y="1300"/>
                    </a:lnTo>
                    <a:lnTo>
                      <a:pt x="281" y="1305"/>
                    </a:lnTo>
                    <a:lnTo>
                      <a:pt x="272" y="1312"/>
                    </a:lnTo>
                    <a:lnTo>
                      <a:pt x="265" y="1317"/>
                    </a:lnTo>
                    <a:lnTo>
                      <a:pt x="263" y="1318"/>
                    </a:lnTo>
                    <a:lnTo>
                      <a:pt x="260" y="1318"/>
                    </a:lnTo>
                    <a:lnTo>
                      <a:pt x="258" y="1318"/>
                    </a:lnTo>
                    <a:lnTo>
                      <a:pt x="256" y="1317"/>
                    </a:lnTo>
                    <a:lnTo>
                      <a:pt x="253" y="1313"/>
                    </a:lnTo>
                    <a:lnTo>
                      <a:pt x="250" y="1309"/>
                    </a:lnTo>
                    <a:lnTo>
                      <a:pt x="247" y="1308"/>
                    </a:lnTo>
                    <a:lnTo>
                      <a:pt x="244" y="1307"/>
                    </a:lnTo>
                    <a:lnTo>
                      <a:pt x="240" y="1307"/>
                    </a:lnTo>
                    <a:lnTo>
                      <a:pt x="236" y="1308"/>
                    </a:lnTo>
                    <a:lnTo>
                      <a:pt x="231" y="1309"/>
                    </a:lnTo>
                    <a:lnTo>
                      <a:pt x="228" y="1312"/>
                    </a:lnTo>
                    <a:lnTo>
                      <a:pt x="226" y="1314"/>
                    </a:lnTo>
                    <a:lnTo>
                      <a:pt x="225" y="1318"/>
                    </a:lnTo>
                    <a:lnTo>
                      <a:pt x="222" y="1320"/>
                    </a:lnTo>
                    <a:lnTo>
                      <a:pt x="220" y="1322"/>
                    </a:lnTo>
                    <a:lnTo>
                      <a:pt x="215" y="1325"/>
                    </a:lnTo>
                    <a:lnTo>
                      <a:pt x="209" y="1326"/>
                    </a:lnTo>
                    <a:lnTo>
                      <a:pt x="202" y="1326"/>
                    </a:lnTo>
                    <a:lnTo>
                      <a:pt x="195" y="1325"/>
                    </a:lnTo>
                    <a:lnTo>
                      <a:pt x="190" y="1322"/>
                    </a:lnTo>
                    <a:lnTo>
                      <a:pt x="187" y="1320"/>
                    </a:lnTo>
                    <a:lnTo>
                      <a:pt x="183" y="1317"/>
                    </a:lnTo>
                    <a:lnTo>
                      <a:pt x="181" y="1314"/>
                    </a:lnTo>
                    <a:lnTo>
                      <a:pt x="182" y="1311"/>
                    </a:lnTo>
                    <a:lnTo>
                      <a:pt x="188" y="1305"/>
                    </a:lnTo>
                    <a:lnTo>
                      <a:pt x="190" y="1301"/>
                    </a:lnTo>
                    <a:lnTo>
                      <a:pt x="194" y="1297"/>
                    </a:lnTo>
                    <a:lnTo>
                      <a:pt x="195" y="1293"/>
                    </a:lnTo>
                    <a:lnTo>
                      <a:pt x="196" y="1288"/>
                    </a:lnTo>
                    <a:lnTo>
                      <a:pt x="197" y="1283"/>
                    </a:lnTo>
                    <a:lnTo>
                      <a:pt x="196" y="1277"/>
                    </a:lnTo>
                    <a:lnTo>
                      <a:pt x="196" y="1274"/>
                    </a:lnTo>
                    <a:lnTo>
                      <a:pt x="194" y="1269"/>
                    </a:lnTo>
                    <a:lnTo>
                      <a:pt x="192" y="1259"/>
                    </a:lnTo>
                    <a:lnTo>
                      <a:pt x="189" y="1250"/>
                    </a:lnTo>
                    <a:lnTo>
                      <a:pt x="188" y="1238"/>
                    </a:lnTo>
                    <a:lnTo>
                      <a:pt x="184" y="1225"/>
                    </a:lnTo>
                    <a:lnTo>
                      <a:pt x="183" y="1218"/>
                    </a:lnTo>
                    <a:lnTo>
                      <a:pt x="183" y="1212"/>
                    </a:lnTo>
                    <a:lnTo>
                      <a:pt x="182" y="1205"/>
                    </a:lnTo>
                    <a:lnTo>
                      <a:pt x="183" y="1199"/>
                    </a:lnTo>
                    <a:lnTo>
                      <a:pt x="187" y="1188"/>
                    </a:lnTo>
                    <a:lnTo>
                      <a:pt x="188" y="1177"/>
                    </a:lnTo>
                    <a:lnTo>
                      <a:pt x="188" y="1172"/>
                    </a:lnTo>
                    <a:lnTo>
                      <a:pt x="187" y="1167"/>
                    </a:lnTo>
                    <a:lnTo>
                      <a:pt x="184" y="1161"/>
                    </a:lnTo>
                    <a:lnTo>
                      <a:pt x="181" y="1155"/>
                    </a:lnTo>
                    <a:lnTo>
                      <a:pt x="171" y="1147"/>
                    </a:lnTo>
                    <a:lnTo>
                      <a:pt x="165" y="1139"/>
                    </a:lnTo>
                    <a:lnTo>
                      <a:pt x="163" y="1137"/>
                    </a:lnTo>
                    <a:lnTo>
                      <a:pt x="161" y="1132"/>
                    </a:lnTo>
                    <a:lnTo>
                      <a:pt x="158" y="1128"/>
                    </a:lnTo>
                    <a:lnTo>
                      <a:pt x="157" y="1122"/>
                    </a:lnTo>
                    <a:lnTo>
                      <a:pt x="152" y="1107"/>
                    </a:lnTo>
                    <a:lnTo>
                      <a:pt x="146" y="1093"/>
                    </a:lnTo>
                    <a:lnTo>
                      <a:pt x="142" y="1087"/>
                    </a:lnTo>
                    <a:lnTo>
                      <a:pt x="138" y="1081"/>
                    </a:lnTo>
                    <a:lnTo>
                      <a:pt x="133" y="1076"/>
                    </a:lnTo>
                    <a:lnTo>
                      <a:pt x="129" y="1073"/>
                    </a:lnTo>
                    <a:lnTo>
                      <a:pt x="119" y="1066"/>
                    </a:lnTo>
                    <a:lnTo>
                      <a:pt x="112" y="1057"/>
                    </a:lnTo>
                    <a:lnTo>
                      <a:pt x="107" y="1049"/>
                    </a:lnTo>
                    <a:lnTo>
                      <a:pt x="102" y="1042"/>
                    </a:lnTo>
                    <a:lnTo>
                      <a:pt x="100" y="1040"/>
                    </a:lnTo>
                    <a:lnTo>
                      <a:pt x="98" y="1037"/>
                    </a:lnTo>
                    <a:lnTo>
                      <a:pt x="95" y="1037"/>
                    </a:lnTo>
                    <a:lnTo>
                      <a:pt x="93" y="1036"/>
                    </a:lnTo>
                    <a:lnTo>
                      <a:pt x="89" y="1037"/>
                    </a:lnTo>
                    <a:lnTo>
                      <a:pt x="85" y="1040"/>
                    </a:lnTo>
                    <a:lnTo>
                      <a:pt x="82" y="1040"/>
                    </a:lnTo>
                    <a:lnTo>
                      <a:pt x="81" y="1040"/>
                    </a:lnTo>
                    <a:lnTo>
                      <a:pt x="80" y="1038"/>
                    </a:lnTo>
                    <a:lnTo>
                      <a:pt x="80" y="1036"/>
                    </a:lnTo>
                    <a:lnTo>
                      <a:pt x="80" y="1031"/>
                    </a:lnTo>
                    <a:lnTo>
                      <a:pt x="80" y="1025"/>
                    </a:lnTo>
                    <a:lnTo>
                      <a:pt x="80" y="1022"/>
                    </a:lnTo>
                    <a:lnTo>
                      <a:pt x="79" y="1019"/>
                    </a:lnTo>
                    <a:lnTo>
                      <a:pt x="76" y="1017"/>
                    </a:lnTo>
                    <a:lnTo>
                      <a:pt x="74" y="1016"/>
                    </a:lnTo>
                    <a:lnTo>
                      <a:pt x="68" y="1013"/>
                    </a:lnTo>
                    <a:lnTo>
                      <a:pt x="60" y="1011"/>
                    </a:lnTo>
                    <a:lnTo>
                      <a:pt x="54" y="1011"/>
                    </a:lnTo>
                    <a:lnTo>
                      <a:pt x="49" y="1010"/>
                    </a:lnTo>
                    <a:lnTo>
                      <a:pt x="43" y="1007"/>
                    </a:lnTo>
                    <a:lnTo>
                      <a:pt x="37" y="1005"/>
                    </a:lnTo>
                    <a:lnTo>
                      <a:pt x="31" y="1000"/>
                    </a:lnTo>
                    <a:lnTo>
                      <a:pt x="25" y="996"/>
                    </a:lnTo>
                    <a:lnTo>
                      <a:pt x="19" y="988"/>
                    </a:lnTo>
                    <a:lnTo>
                      <a:pt x="13" y="980"/>
                    </a:lnTo>
                    <a:lnTo>
                      <a:pt x="8" y="971"/>
                    </a:lnTo>
                    <a:lnTo>
                      <a:pt x="5" y="961"/>
                    </a:lnTo>
                    <a:lnTo>
                      <a:pt x="1" y="952"/>
                    </a:lnTo>
                    <a:lnTo>
                      <a:pt x="0" y="942"/>
                    </a:lnTo>
                    <a:lnTo>
                      <a:pt x="0" y="934"/>
                    </a:lnTo>
                    <a:lnTo>
                      <a:pt x="1" y="927"/>
                    </a:lnTo>
                    <a:lnTo>
                      <a:pt x="3" y="921"/>
                    </a:lnTo>
                    <a:lnTo>
                      <a:pt x="5" y="917"/>
                    </a:lnTo>
                    <a:lnTo>
                      <a:pt x="10" y="914"/>
                    </a:lnTo>
                    <a:lnTo>
                      <a:pt x="12" y="910"/>
                    </a:lnTo>
                    <a:lnTo>
                      <a:pt x="12" y="906"/>
                    </a:lnTo>
                    <a:lnTo>
                      <a:pt x="11" y="902"/>
                    </a:lnTo>
                    <a:lnTo>
                      <a:pt x="11" y="898"/>
                    </a:lnTo>
                    <a:lnTo>
                      <a:pt x="11" y="896"/>
                    </a:lnTo>
                    <a:lnTo>
                      <a:pt x="12" y="892"/>
                    </a:lnTo>
                    <a:lnTo>
                      <a:pt x="13" y="890"/>
                    </a:lnTo>
                    <a:lnTo>
                      <a:pt x="16" y="887"/>
                    </a:lnTo>
                    <a:lnTo>
                      <a:pt x="19" y="885"/>
                    </a:lnTo>
                    <a:lnTo>
                      <a:pt x="23" y="884"/>
                    </a:lnTo>
                    <a:lnTo>
                      <a:pt x="27" y="883"/>
                    </a:lnTo>
                    <a:lnTo>
                      <a:pt x="38" y="881"/>
                    </a:lnTo>
                    <a:lnTo>
                      <a:pt x="47" y="879"/>
                    </a:lnTo>
                    <a:lnTo>
                      <a:pt x="50" y="876"/>
                    </a:lnTo>
                    <a:lnTo>
                      <a:pt x="54" y="872"/>
                    </a:lnTo>
                    <a:lnTo>
                      <a:pt x="56" y="867"/>
                    </a:lnTo>
                    <a:lnTo>
                      <a:pt x="58" y="860"/>
                    </a:lnTo>
                    <a:lnTo>
                      <a:pt x="63" y="842"/>
                    </a:lnTo>
                    <a:lnTo>
                      <a:pt x="67" y="832"/>
                    </a:lnTo>
                    <a:lnTo>
                      <a:pt x="69" y="828"/>
                    </a:lnTo>
                    <a:lnTo>
                      <a:pt x="71" y="824"/>
                    </a:lnTo>
                    <a:lnTo>
                      <a:pt x="75" y="822"/>
                    </a:lnTo>
                    <a:lnTo>
                      <a:pt x="80" y="818"/>
                    </a:lnTo>
                    <a:lnTo>
                      <a:pt x="88" y="811"/>
                    </a:lnTo>
                    <a:lnTo>
                      <a:pt x="96" y="802"/>
                    </a:lnTo>
                    <a:lnTo>
                      <a:pt x="104" y="790"/>
                    </a:lnTo>
                    <a:lnTo>
                      <a:pt x="107" y="782"/>
                    </a:lnTo>
                    <a:lnTo>
                      <a:pt x="108" y="778"/>
                    </a:lnTo>
                    <a:lnTo>
                      <a:pt x="111" y="776"/>
                    </a:lnTo>
                    <a:lnTo>
                      <a:pt x="113" y="773"/>
                    </a:lnTo>
                    <a:lnTo>
                      <a:pt x="117" y="771"/>
                    </a:lnTo>
                    <a:lnTo>
                      <a:pt x="120" y="770"/>
                    </a:lnTo>
                    <a:lnTo>
                      <a:pt x="124" y="769"/>
                    </a:lnTo>
                    <a:lnTo>
                      <a:pt x="129" y="767"/>
                    </a:lnTo>
                    <a:lnTo>
                      <a:pt x="134" y="767"/>
                    </a:lnTo>
                    <a:lnTo>
                      <a:pt x="143" y="767"/>
                    </a:lnTo>
                    <a:lnTo>
                      <a:pt x="150" y="765"/>
                    </a:lnTo>
                    <a:lnTo>
                      <a:pt x="153" y="761"/>
                    </a:lnTo>
                    <a:lnTo>
                      <a:pt x="156" y="758"/>
                    </a:lnTo>
                    <a:lnTo>
                      <a:pt x="158" y="754"/>
                    </a:lnTo>
                    <a:lnTo>
                      <a:pt x="162" y="752"/>
                    </a:lnTo>
                    <a:lnTo>
                      <a:pt x="167" y="751"/>
                    </a:lnTo>
                    <a:lnTo>
                      <a:pt x="171" y="751"/>
                    </a:lnTo>
                    <a:lnTo>
                      <a:pt x="176" y="750"/>
                    </a:lnTo>
                    <a:lnTo>
                      <a:pt x="178" y="747"/>
                    </a:lnTo>
                    <a:lnTo>
                      <a:pt x="180" y="745"/>
                    </a:lnTo>
                    <a:lnTo>
                      <a:pt x="181" y="742"/>
                    </a:lnTo>
                    <a:lnTo>
                      <a:pt x="181" y="739"/>
                    </a:lnTo>
                    <a:lnTo>
                      <a:pt x="180" y="735"/>
                    </a:lnTo>
                    <a:lnTo>
                      <a:pt x="180" y="731"/>
                    </a:lnTo>
                    <a:lnTo>
                      <a:pt x="180" y="726"/>
                    </a:lnTo>
                    <a:lnTo>
                      <a:pt x="181" y="721"/>
                    </a:lnTo>
                    <a:lnTo>
                      <a:pt x="183" y="716"/>
                    </a:lnTo>
                    <a:lnTo>
                      <a:pt x="187" y="713"/>
                    </a:lnTo>
                    <a:lnTo>
                      <a:pt x="192" y="709"/>
                    </a:lnTo>
                    <a:lnTo>
                      <a:pt x="197" y="706"/>
                    </a:lnTo>
                    <a:lnTo>
                      <a:pt x="203" y="702"/>
                    </a:lnTo>
                    <a:lnTo>
                      <a:pt x="211" y="698"/>
                    </a:lnTo>
                    <a:lnTo>
                      <a:pt x="219" y="695"/>
                    </a:lnTo>
                    <a:lnTo>
                      <a:pt x="226" y="690"/>
                    </a:lnTo>
                    <a:lnTo>
                      <a:pt x="233" y="684"/>
                    </a:lnTo>
                    <a:lnTo>
                      <a:pt x="240" y="678"/>
                    </a:lnTo>
                    <a:lnTo>
                      <a:pt x="245" y="672"/>
                    </a:lnTo>
                    <a:lnTo>
                      <a:pt x="249" y="666"/>
                    </a:lnTo>
                    <a:lnTo>
                      <a:pt x="249" y="660"/>
                    </a:lnTo>
                    <a:lnTo>
                      <a:pt x="247" y="650"/>
                    </a:lnTo>
                    <a:lnTo>
                      <a:pt x="246" y="638"/>
                    </a:lnTo>
                    <a:lnTo>
                      <a:pt x="247" y="633"/>
                    </a:lnTo>
                    <a:lnTo>
                      <a:pt x="247" y="627"/>
                    </a:lnTo>
                    <a:lnTo>
                      <a:pt x="250" y="622"/>
                    </a:lnTo>
                    <a:lnTo>
                      <a:pt x="252" y="618"/>
                    </a:lnTo>
                    <a:lnTo>
                      <a:pt x="266" y="602"/>
                    </a:lnTo>
                    <a:lnTo>
                      <a:pt x="276" y="589"/>
                    </a:lnTo>
                    <a:lnTo>
                      <a:pt x="277" y="582"/>
                    </a:lnTo>
                    <a:lnTo>
                      <a:pt x="281" y="577"/>
                    </a:lnTo>
                    <a:lnTo>
                      <a:pt x="284" y="572"/>
                    </a:lnTo>
                    <a:lnTo>
                      <a:pt x="288" y="570"/>
                    </a:lnTo>
                    <a:lnTo>
                      <a:pt x="291" y="567"/>
                    </a:lnTo>
                    <a:lnTo>
                      <a:pt x="294" y="562"/>
                    </a:lnTo>
                    <a:lnTo>
                      <a:pt x="295" y="553"/>
                    </a:lnTo>
                    <a:lnTo>
                      <a:pt x="294" y="543"/>
                    </a:lnTo>
                    <a:lnTo>
                      <a:pt x="290" y="532"/>
                    </a:lnTo>
                    <a:lnTo>
                      <a:pt x="283" y="520"/>
                    </a:lnTo>
                    <a:lnTo>
                      <a:pt x="280" y="515"/>
                    </a:lnTo>
                    <a:lnTo>
                      <a:pt x="277" y="509"/>
                    </a:lnTo>
                    <a:lnTo>
                      <a:pt x="275" y="505"/>
                    </a:lnTo>
                    <a:lnTo>
                      <a:pt x="274" y="499"/>
                    </a:lnTo>
                    <a:lnTo>
                      <a:pt x="275" y="488"/>
                    </a:lnTo>
                    <a:lnTo>
                      <a:pt x="276" y="480"/>
                    </a:lnTo>
                    <a:lnTo>
                      <a:pt x="278" y="476"/>
                    </a:lnTo>
                    <a:lnTo>
                      <a:pt x="280" y="474"/>
                    </a:lnTo>
                    <a:lnTo>
                      <a:pt x="282" y="471"/>
                    </a:lnTo>
                    <a:lnTo>
                      <a:pt x="285" y="470"/>
                    </a:lnTo>
                    <a:lnTo>
                      <a:pt x="288" y="470"/>
                    </a:lnTo>
                    <a:lnTo>
                      <a:pt x="290" y="468"/>
                    </a:lnTo>
                    <a:lnTo>
                      <a:pt x="293" y="467"/>
                    </a:lnTo>
                    <a:lnTo>
                      <a:pt x="294" y="463"/>
                    </a:lnTo>
                    <a:lnTo>
                      <a:pt x="295" y="461"/>
                    </a:lnTo>
                    <a:lnTo>
                      <a:pt x="295" y="457"/>
                    </a:lnTo>
                    <a:lnTo>
                      <a:pt x="294" y="454"/>
                    </a:lnTo>
                    <a:lnTo>
                      <a:pt x="291" y="450"/>
                    </a:lnTo>
                    <a:lnTo>
                      <a:pt x="287" y="444"/>
                    </a:lnTo>
                    <a:lnTo>
                      <a:pt x="282" y="437"/>
                    </a:lnTo>
                    <a:lnTo>
                      <a:pt x="280" y="433"/>
                    </a:lnTo>
                    <a:lnTo>
                      <a:pt x="278" y="430"/>
                    </a:lnTo>
                    <a:lnTo>
                      <a:pt x="278" y="424"/>
                    </a:lnTo>
                    <a:lnTo>
                      <a:pt x="278" y="419"/>
                    </a:lnTo>
                    <a:lnTo>
                      <a:pt x="280" y="412"/>
                    </a:lnTo>
                    <a:lnTo>
                      <a:pt x="282" y="406"/>
                    </a:lnTo>
                    <a:lnTo>
                      <a:pt x="284" y="401"/>
                    </a:lnTo>
                    <a:lnTo>
                      <a:pt x="289" y="397"/>
                    </a:lnTo>
                    <a:lnTo>
                      <a:pt x="294" y="393"/>
                    </a:lnTo>
                    <a:lnTo>
                      <a:pt x="300" y="391"/>
                    </a:lnTo>
                    <a:lnTo>
                      <a:pt x="304" y="389"/>
                    </a:lnTo>
                    <a:lnTo>
                      <a:pt x="310" y="392"/>
                    </a:lnTo>
                    <a:lnTo>
                      <a:pt x="321" y="397"/>
                    </a:lnTo>
                    <a:lnTo>
                      <a:pt x="332" y="400"/>
                    </a:lnTo>
                    <a:lnTo>
                      <a:pt x="341" y="401"/>
                    </a:lnTo>
                    <a:lnTo>
                      <a:pt x="351" y="401"/>
                    </a:lnTo>
                    <a:lnTo>
                      <a:pt x="360" y="400"/>
                    </a:lnTo>
                    <a:lnTo>
                      <a:pt x="370" y="400"/>
                    </a:lnTo>
                    <a:lnTo>
                      <a:pt x="378" y="402"/>
                    </a:lnTo>
                    <a:lnTo>
                      <a:pt x="386" y="406"/>
                    </a:lnTo>
                    <a:lnTo>
                      <a:pt x="395" y="410"/>
                    </a:lnTo>
                    <a:lnTo>
                      <a:pt x="401" y="411"/>
                    </a:lnTo>
                    <a:lnTo>
                      <a:pt x="404" y="411"/>
                    </a:lnTo>
                    <a:lnTo>
                      <a:pt x="407" y="410"/>
                    </a:lnTo>
                    <a:lnTo>
                      <a:pt x="409" y="406"/>
                    </a:lnTo>
                    <a:lnTo>
                      <a:pt x="411" y="401"/>
                    </a:lnTo>
                    <a:lnTo>
                      <a:pt x="414" y="393"/>
                    </a:lnTo>
                    <a:lnTo>
                      <a:pt x="417" y="385"/>
                    </a:lnTo>
                    <a:lnTo>
                      <a:pt x="421" y="382"/>
                    </a:lnTo>
                    <a:lnTo>
                      <a:pt x="425" y="380"/>
                    </a:lnTo>
                    <a:lnTo>
                      <a:pt x="430" y="378"/>
                    </a:lnTo>
                    <a:lnTo>
                      <a:pt x="436" y="376"/>
                    </a:lnTo>
                    <a:lnTo>
                      <a:pt x="448" y="373"/>
                    </a:lnTo>
                    <a:lnTo>
                      <a:pt x="455" y="370"/>
                    </a:lnTo>
                    <a:lnTo>
                      <a:pt x="457" y="368"/>
                    </a:lnTo>
                    <a:lnTo>
                      <a:pt x="457" y="366"/>
                    </a:lnTo>
                    <a:lnTo>
                      <a:pt x="457" y="362"/>
                    </a:lnTo>
                    <a:lnTo>
                      <a:pt x="457" y="357"/>
                    </a:lnTo>
                    <a:lnTo>
                      <a:pt x="454" y="344"/>
                    </a:lnTo>
                    <a:lnTo>
                      <a:pt x="451" y="331"/>
                    </a:lnTo>
                    <a:lnTo>
                      <a:pt x="448" y="324"/>
                    </a:lnTo>
                    <a:lnTo>
                      <a:pt x="446" y="319"/>
                    </a:lnTo>
                    <a:lnTo>
                      <a:pt x="442" y="315"/>
                    </a:lnTo>
                    <a:lnTo>
                      <a:pt x="439" y="312"/>
                    </a:lnTo>
                    <a:lnTo>
                      <a:pt x="421" y="306"/>
                    </a:lnTo>
                    <a:lnTo>
                      <a:pt x="406" y="300"/>
                    </a:lnTo>
                    <a:lnTo>
                      <a:pt x="402" y="297"/>
                    </a:lnTo>
                    <a:lnTo>
                      <a:pt x="400" y="291"/>
                    </a:lnTo>
                    <a:lnTo>
                      <a:pt x="397" y="285"/>
                    </a:lnTo>
                    <a:lnTo>
                      <a:pt x="396" y="279"/>
                    </a:lnTo>
                    <a:lnTo>
                      <a:pt x="396" y="272"/>
                    </a:lnTo>
                    <a:lnTo>
                      <a:pt x="397" y="267"/>
                    </a:lnTo>
                    <a:lnTo>
                      <a:pt x="397" y="265"/>
                    </a:lnTo>
                    <a:lnTo>
                      <a:pt x="400" y="263"/>
                    </a:lnTo>
                    <a:lnTo>
                      <a:pt x="401" y="262"/>
                    </a:lnTo>
                    <a:lnTo>
                      <a:pt x="403" y="261"/>
                    </a:lnTo>
                    <a:lnTo>
                      <a:pt x="411" y="260"/>
                    </a:lnTo>
                    <a:lnTo>
                      <a:pt x="421" y="259"/>
                    </a:lnTo>
                    <a:lnTo>
                      <a:pt x="425" y="257"/>
                    </a:lnTo>
                    <a:lnTo>
                      <a:pt x="428" y="255"/>
                    </a:lnTo>
                    <a:lnTo>
                      <a:pt x="432" y="252"/>
                    </a:lnTo>
                    <a:lnTo>
                      <a:pt x="434" y="248"/>
                    </a:lnTo>
                    <a:lnTo>
                      <a:pt x="438" y="240"/>
                    </a:lnTo>
                    <a:lnTo>
                      <a:pt x="441" y="234"/>
                    </a:lnTo>
                    <a:lnTo>
                      <a:pt x="445" y="233"/>
                    </a:lnTo>
                    <a:lnTo>
                      <a:pt x="447" y="233"/>
                    </a:lnTo>
                    <a:lnTo>
                      <a:pt x="451" y="234"/>
                    </a:lnTo>
                    <a:lnTo>
                      <a:pt x="455" y="236"/>
                    </a:lnTo>
                    <a:lnTo>
                      <a:pt x="459" y="240"/>
                    </a:lnTo>
                    <a:lnTo>
                      <a:pt x="463" y="241"/>
                    </a:lnTo>
                    <a:lnTo>
                      <a:pt x="466" y="242"/>
                    </a:lnTo>
                    <a:lnTo>
                      <a:pt x="470" y="242"/>
                    </a:lnTo>
                    <a:lnTo>
                      <a:pt x="472" y="241"/>
                    </a:lnTo>
                    <a:lnTo>
                      <a:pt x="474" y="240"/>
                    </a:lnTo>
                    <a:lnTo>
                      <a:pt x="476" y="237"/>
                    </a:lnTo>
                    <a:lnTo>
                      <a:pt x="478" y="235"/>
                    </a:lnTo>
                    <a:lnTo>
                      <a:pt x="483" y="228"/>
                    </a:lnTo>
                    <a:lnTo>
                      <a:pt x="485" y="219"/>
                    </a:lnTo>
                    <a:lnTo>
                      <a:pt x="485" y="211"/>
                    </a:lnTo>
                    <a:lnTo>
                      <a:pt x="485" y="203"/>
                    </a:lnTo>
                    <a:lnTo>
                      <a:pt x="483" y="196"/>
                    </a:lnTo>
                    <a:lnTo>
                      <a:pt x="482" y="189"/>
                    </a:lnTo>
                    <a:lnTo>
                      <a:pt x="483" y="186"/>
                    </a:lnTo>
                    <a:lnTo>
                      <a:pt x="484" y="184"/>
                    </a:lnTo>
                    <a:lnTo>
                      <a:pt x="486" y="183"/>
                    </a:lnTo>
                    <a:lnTo>
                      <a:pt x="491" y="183"/>
                    </a:lnTo>
                    <a:lnTo>
                      <a:pt x="495" y="181"/>
                    </a:lnTo>
                    <a:lnTo>
                      <a:pt x="498" y="181"/>
                    </a:lnTo>
                    <a:lnTo>
                      <a:pt x="502" y="179"/>
                    </a:lnTo>
                    <a:lnTo>
                      <a:pt x="503" y="177"/>
                    </a:lnTo>
                    <a:lnTo>
                      <a:pt x="507" y="170"/>
                    </a:lnTo>
                    <a:lnTo>
                      <a:pt x="507" y="160"/>
                    </a:lnTo>
                    <a:lnTo>
                      <a:pt x="507" y="147"/>
                    </a:lnTo>
                    <a:lnTo>
                      <a:pt x="507" y="133"/>
                    </a:lnTo>
                    <a:lnTo>
                      <a:pt x="508" y="118"/>
                    </a:lnTo>
                    <a:lnTo>
                      <a:pt x="510" y="108"/>
                    </a:lnTo>
                    <a:lnTo>
                      <a:pt x="515" y="97"/>
                    </a:lnTo>
                    <a:lnTo>
                      <a:pt x="518" y="83"/>
                    </a:lnTo>
                    <a:lnTo>
                      <a:pt x="522" y="68"/>
                    </a:lnTo>
                    <a:lnTo>
                      <a:pt x="523" y="57"/>
                    </a:lnTo>
                    <a:lnTo>
                      <a:pt x="523" y="42"/>
                    </a:lnTo>
                    <a:lnTo>
                      <a:pt x="521" y="30"/>
                    </a:lnTo>
                    <a:lnTo>
                      <a:pt x="521" y="27"/>
                    </a:lnTo>
                    <a:lnTo>
                      <a:pt x="523" y="23"/>
                    </a:lnTo>
                    <a:lnTo>
                      <a:pt x="527" y="19"/>
                    </a:lnTo>
                    <a:lnTo>
                      <a:pt x="533" y="15"/>
                    </a:lnTo>
                    <a:lnTo>
                      <a:pt x="539" y="10"/>
                    </a:lnTo>
                    <a:lnTo>
                      <a:pt x="548" y="5"/>
                    </a:lnTo>
                    <a:lnTo>
                      <a:pt x="553" y="4"/>
                    </a:lnTo>
                    <a:lnTo>
                      <a:pt x="558" y="2"/>
                    </a:lnTo>
                    <a:lnTo>
                      <a:pt x="564" y="2"/>
                    </a:lnTo>
                    <a:lnTo>
                      <a:pt x="571" y="1"/>
                    </a:lnTo>
                    <a:lnTo>
                      <a:pt x="585" y="1"/>
                    </a:lnTo>
                    <a:lnTo>
                      <a:pt x="598" y="1"/>
                    </a:lnTo>
                    <a:lnTo>
                      <a:pt x="610" y="0"/>
                    </a:lnTo>
                    <a:lnTo>
                      <a:pt x="618" y="0"/>
                    </a:lnTo>
                    <a:lnTo>
                      <a:pt x="622" y="1"/>
                    </a:lnTo>
                    <a:lnTo>
                      <a:pt x="624" y="2"/>
                    </a:lnTo>
                    <a:lnTo>
                      <a:pt x="628" y="4"/>
                    </a:lnTo>
                    <a:lnTo>
                      <a:pt x="631" y="8"/>
                    </a:lnTo>
                    <a:lnTo>
                      <a:pt x="635" y="13"/>
                    </a:lnTo>
                    <a:lnTo>
                      <a:pt x="637" y="19"/>
                    </a:lnTo>
                    <a:lnTo>
                      <a:pt x="640" y="25"/>
                    </a:lnTo>
                    <a:lnTo>
                      <a:pt x="642" y="30"/>
                    </a:lnTo>
                    <a:lnTo>
                      <a:pt x="644" y="38"/>
                    </a:lnTo>
                    <a:lnTo>
                      <a:pt x="648" y="45"/>
                    </a:lnTo>
                    <a:lnTo>
                      <a:pt x="653" y="53"/>
                    </a:lnTo>
                    <a:lnTo>
                      <a:pt x="659" y="60"/>
                    </a:lnTo>
                    <a:lnTo>
                      <a:pt x="665" y="67"/>
                    </a:lnTo>
                    <a:lnTo>
                      <a:pt x="672" y="74"/>
                    </a:lnTo>
                    <a:lnTo>
                      <a:pt x="679" y="79"/>
                    </a:lnTo>
                    <a:lnTo>
                      <a:pt x="686" y="83"/>
                    </a:lnTo>
                    <a:lnTo>
                      <a:pt x="703" y="88"/>
                    </a:lnTo>
                    <a:lnTo>
                      <a:pt x="721" y="91"/>
                    </a:lnTo>
                    <a:lnTo>
                      <a:pt x="730" y="92"/>
                    </a:lnTo>
                    <a:lnTo>
                      <a:pt x="740" y="92"/>
                    </a:lnTo>
                    <a:lnTo>
                      <a:pt x="748" y="91"/>
                    </a:lnTo>
                    <a:lnTo>
                      <a:pt x="756" y="90"/>
                    </a:lnTo>
                    <a:lnTo>
                      <a:pt x="769" y="89"/>
                    </a:lnTo>
                    <a:lnTo>
                      <a:pt x="782" y="88"/>
                    </a:lnTo>
                    <a:lnTo>
                      <a:pt x="788" y="88"/>
                    </a:lnTo>
                    <a:lnTo>
                      <a:pt x="794" y="88"/>
                    </a:lnTo>
                    <a:lnTo>
                      <a:pt x="800" y="90"/>
                    </a:lnTo>
                    <a:lnTo>
                      <a:pt x="806" y="91"/>
                    </a:lnTo>
                    <a:lnTo>
                      <a:pt x="811" y="96"/>
                    </a:lnTo>
                    <a:lnTo>
                      <a:pt x="816" y="101"/>
                    </a:lnTo>
                    <a:lnTo>
                      <a:pt x="819" y="107"/>
                    </a:lnTo>
                    <a:lnTo>
                      <a:pt x="823" y="114"/>
                    </a:lnTo>
                    <a:lnTo>
                      <a:pt x="828" y="128"/>
                    </a:lnTo>
                    <a:lnTo>
                      <a:pt x="832" y="141"/>
                    </a:lnTo>
                    <a:lnTo>
                      <a:pt x="835" y="145"/>
                    </a:lnTo>
                    <a:lnTo>
                      <a:pt x="838" y="147"/>
                    </a:lnTo>
                    <a:lnTo>
                      <a:pt x="842" y="148"/>
                    </a:lnTo>
                    <a:lnTo>
                      <a:pt x="847" y="148"/>
                    </a:lnTo>
                    <a:lnTo>
                      <a:pt x="851" y="147"/>
                    </a:lnTo>
                    <a:lnTo>
                      <a:pt x="856" y="145"/>
                    </a:lnTo>
                    <a:lnTo>
                      <a:pt x="860" y="140"/>
                    </a:lnTo>
                    <a:lnTo>
                      <a:pt x="863" y="135"/>
                    </a:lnTo>
                    <a:lnTo>
                      <a:pt x="869" y="126"/>
                    </a:lnTo>
                    <a:lnTo>
                      <a:pt x="875" y="118"/>
                    </a:lnTo>
                    <a:lnTo>
                      <a:pt x="883" y="114"/>
                    </a:lnTo>
                    <a:lnTo>
                      <a:pt x="895" y="108"/>
                    </a:lnTo>
                    <a:lnTo>
                      <a:pt x="901" y="104"/>
                    </a:lnTo>
                    <a:lnTo>
                      <a:pt x="907" y="99"/>
                    </a:lnTo>
                    <a:lnTo>
                      <a:pt x="913" y="96"/>
                    </a:lnTo>
                    <a:lnTo>
                      <a:pt x="917" y="91"/>
                    </a:lnTo>
                    <a:lnTo>
                      <a:pt x="919" y="86"/>
                    </a:lnTo>
                    <a:lnTo>
                      <a:pt x="921" y="82"/>
                    </a:lnTo>
                    <a:lnTo>
                      <a:pt x="923" y="77"/>
                    </a:lnTo>
                    <a:lnTo>
                      <a:pt x="921" y="73"/>
                    </a:lnTo>
                    <a:lnTo>
                      <a:pt x="920" y="70"/>
                    </a:lnTo>
                    <a:lnTo>
                      <a:pt x="920" y="65"/>
                    </a:lnTo>
                    <a:lnTo>
                      <a:pt x="920" y="60"/>
                    </a:lnTo>
                    <a:lnTo>
                      <a:pt x="921" y="57"/>
                    </a:lnTo>
                    <a:lnTo>
                      <a:pt x="924" y="52"/>
                    </a:lnTo>
                    <a:lnTo>
                      <a:pt x="927" y="48"/>
                    </a:lnTo>
                    <a:lnTo>
                      <a:pt x="931" y="44"/>
                    </a:lnTo>
                    <a:lnTo>
                      <a:pt x="936" y="41"/>
                    </a:lnTo>
                    <a:lnTo>
                      <a:pt x="948" y="35"/>
                    </a:lnTo>
                    <a:lnTo>
                      <a:pt x="963" y="30"/>
                    </a:lnTo>
                    <a:lnTo>
                      <a:pt x="977" y="27"/>
                    </a:lnTo>
                    <a:lnTo>
                      <a:pt x="989" y="25"/>
                    </a:lnTo>
                    <a:lnTo>
                      <a:pt x="994" y="23"/>
                    </a:lnTo>
                    <a:lnTo>
                      <a:pt x="999" y="23"/>
                    </a:lnTo>
                    <a:lnTo>
                      <a:pt x="1003" y="25"/>
                    </a:lnTo>
                    <a:lnTo>
                      <a:pt x="1008" y="26"/>
                    </a:lnTo>
                    <a:lnTo>
                      <a:pt x="1012" y="29"/>
                    </a:lnTo>
                    <a:lnTo>
                      <a:pt x="1015" y="33"/>
                    </a:lnTo>
                    <a:lnTo>
                      <a:pt x="1018" y="39"/>
                    </a:lnTo>
                    <a:lnTo>
                      <a:pt x="1019" y="46"/>
                    </a:lnTo>
                    <a:lnTo>
                      <a:pt x="1020" y="63"/>
                    </a:lnTo>
                    <a:lnTo>
                      <a:pt x="1021" y="78"/>
                    </a:lnTo>
                    <a:lnTo>
                      <a:pt x="1021" y="86"/>
                    </a:lnTo>
                    <a:lnTo>
                      <a:pt x="1022" y="92"/>
                    </a:lnTo>
                    <a:lnTo>
                      <a:pt x="1024" y="98"/>
                    </a:lnTo>
                    <a:lnTo>
                      <a:pt x="1025" y="102"/>
                    </a:lnTo>
                    <a:lnTo>
                      <a:pt x="1028" y="105"/>
                    </a:lnTo>
                    <a:lnTo>
                      <a:pt x="1034" y="108"/>
                    </a:lnTo>
                    <a:lnTo>
                      <a:pt x="1040" y="111"/>
                    </a:lnTo>
                    <a:lnTo>
                      <a:pt x="1049" y="112"/>
                    </a:lnTo>
                    <a:lnTo>
                      <a:pt x="1058" y="115"/>
                    </a:lnTo>
                    <a:lnTo>
                      <a:pt x="1068" y="116"/>
                    </a:lnTo>
                    <a:lnTo>
                      <a:pt x="1076" y="116"/>
                    </a:lnTo>
                    <a:lnTo>
                      <a:pt x="1085" y="116"/>
                    </a:lnTo>
                    <a:lnTo>
                      <a:pt x="1094" y="116"/>
                    </a:lnTo>
                    <a:lnTo>
                      <a:pt x="1102" y="117"/>
                    </a:lnTo>
                    <a:lnTo>
                      <a:pt x="1108" y="120"/>
                    </a:lnTo>
                    <a:lnTo>
                      <a:pt x="1114" y="123"/>
                    </a:lnTo>
                    <a:lnTo>
                      <a:pt x="1120" y="136"/>
                    </a:lnTo>
                    <a:lnTo>
                      <a:pt x="1127" y="155"/>
                    </a:lnTo>
                    <a:lnTo>
                      <a:pt x="1127" y="156"/>
                    </a:lnTo>
                    <a:lnTo>
                      <a:pt x="1126" y="156"/>
                    </a:lnTo>
                    <a:lnTo>
                      <a:pt x="1115" y="161"/>
                    </a:lnTo>
                    <a:lnTo>
                      <a:pt x="1104" y="170"/>
                    </a:lnTo>
                    <a:lnTo>
                      <a:pt x="1100" y="174"/>
                    </a:lnTo>
                    <a:lnTo>
                      <a:pt x="1096" y="179"/>
                    </a:lnTo>
                    <a:lnTo>
                      <a:pt x="1094" y="183"/>
                    </a:lnTo>
                    <a:lnTo>
                      <a:pt x="1093" y="186"/>
                    </a:lnTo>
                    <a:lnTo>
                      <a:pt x="1091" y="193"/>
                    </a:lnTo>
                    <a:lnTo>
                      <a:pt x="1089" y="199"/>
                    </a:lnTo>
                    <a:lnTo>
                      <a:pt x="1087" y="202"/>
                    </a:lnTo>
                    <a:lnTo>
                      <a:pt x="1083" y="204"/>
                    </a:lnTo>
                    <a:lnTo>
                      <a:pt x="1080" y="205"/>
                    </a:lnTo>
                    <a:lnTo>
                      <a:pt x="1076" y="205"/>
                    </a:lnTo>
                    <a:lnTo>
                      <a:pt x="1065" y="206"/>
                    </a:lnTo>
                    <a:lnTo>
                      <a:pt x="1055" y="209"/>
                    </a:lnTo>
                    <a:lnTo>
                      <a:pt x="1049" y="211"/>
                    </a:lnTo>
                    <a:lnTo>
                      <a:pt x="1044" y="215"/>
                    </a:lnTo>
                    <a:lnTo>
                      <a:pt x="1038" y="218"/>
                    </a:lnTo>
                    <a:lnTo>
                      <a:pt x="1033" y="224"/>
                    </a:lnTo>
                    <a:lnTo>
                      <a:pt x="1030" y="230"/>
                    </a:lnTo>
                    <a:lnTo>
                      <a:pt x="1027" y="237"/>
                    </a:lnTo>
                    <a:lnTo>
                      <a:pt x="1026" y="246"/>
                    </a:lnTo>
                    <a:lnTo>
                      <a:pt x="1025" y="255"/>
                    </a:lnTo>
                    <a:lnTo>
                      <a:pt x="1025" y="272"/>
                    </a:lnTo>
                    <a:lnTo>
                      <a:pt x="1026" y="284"/>
                    </a:lnTo>
                    <a:lnTo>
                      <a:pt x="1025" y="288"/>
                    </a:lnTo>
                    <a:lnTo>
                      <a:pt x="1022" y="293"/>
                    </a:lnTo>
                    <a:lnTo>
                      <a:pt x="1019" y="298"/>
                    </a:lnTo>
                    <a:lnTo>
                      <a:pt x="1014" y="303"/>
                    </a:lnTo>
                    <a:lnTo>
                      <a:pt x="1002" y="311"/>
                    </a:lnTo>
                    <a:lnTo>
                      <a:pt x="989" y="319"/>
                    </a:lnTo>
                    <a:lnTo>
                      <a:pt x="983" y="323"/>
                    </a:lnTo>
                    <a:lnTo>
                      <a:pt x="977" y="325"/>
                    </a:lnTo>
                    <a:lnTo>
                      <a:pt x="971" y="328"/>
                    </a:lnTo>
                    <a:lnTo>
                      <a:pt x="967" y="329"/>
                    </a:lnTo>
                    <a:lnTo>
                      <a:pt x="962" y="329"/>
                    </a:lnTo>
                    <a:lnTo>
                      <a:pt x="957" y="328"/>
                    </a:lnTo>
                    <a:lnTo>
                      <a:pt x="952" y="325"/>
                    </a:lnTo>
                    <a:lnTo>
                      <a:pt x="948" y="322"/>
                    </a:lnTo>
                    <a:lnTo>
                      <a:pt x="940" y="316"/>
                    </a:lnTo>
                    <a:lnTo>
                      <a:pt x="931" y="312"/>
                    </a:lnTo>
                    <a:lnTo>
                      <a:pt x="919" y="310"/>
                    </a:lnTo>
                    <a:lnTo>
                      <a:pt x="907" y="309"/>
                    </a:lnTo>
                    <a:lnTo>
                      <a:pt x="893" y="310"/>
                    </a:lnTo>
                    <a:lnTo>
                      <a:pt x="879" y="311"/>
                    </a:lnTo>
                    <a:lnTo>
                      <a:pt x="866" y="312"/>
                    </a:lnTo>
                    <a:lnTo>
                      <a:pt x="852" y="317"/>
                    </a:lnTo>
                    <a:lnTo>
                      <a:pt x="847" y="319"/>
                    </a:lnTo>
                    <a:lnTo>
                      <a:pt x="841" y="323"/>
                    </a:lnTo>
                    <a:lnTo>
                      <a:pt x="835" y="326"/>
                    </a:lnTo>
                    <a:lnTo>
                      <a:pt x="830" y="331"/>
                    </a:lnTo>
                    <a:lnTo>
                      <a:pt x="823" y="342"/>
                    </a:lnTo>
                    <a:lnTo>
                      <a:pt x="817" y="353"/>
                    </a:lnTo>
                    <a:lnTo>
                      <a:pt x="813" y="359"/>
                    </a:lnTo>
                    <a:lnTo>
                      <a:pt x="808" y="364"/>
                    </a:lnTo>
                    <a:lnTo>
                      <a:pt x="801" y="370"/>
                    </a:lnTo>
                    <a:lnTo>
                      <a:pt x="792" y="376"/>
                    </a:lnTo>
                    <a:lnTo>
                      <a:pt x="784" y="381"/>
                    </a:lnTo>
                    <a:lnTo>
                      <a:pt x="780" y="385"/>
                    </a:lnTo>
                    <a:lnTo>
                      <a:pt x="780" y="386"/>
                    </a:lnTo>
                    <a:lnTo>
                      <a:pt x="780" y="386"/>
                    </a:lnTo>
                    <a:lnTo>
                      <a:pt x="781" y="386"/>
                    </a:lnTo>
                    <a:lnTo>
                      <a:pt x="782" y="387"/>
                    </a:lnTo>
                    <a:lnTo>
                      <a:pt x="793" y="385"/>
                    </a:lnTo>
                    <a:lnTo>
                      <a:pt x="805" y="381"/>
                    </a:lnTo>
                    <a:lnTo>
                      <a:pt x="814" y="375"/>
                    </a:lnTo>
                    <a:lnTo>
                      <a:pt x="826" y="366"/>
                    </a:lnTo>
                    <a:lnTo>
                      <a:pt x="836" y="355"/>
                    </a:lnTo>
                    <a:lnTo>
                      <a:pt x="841" y="348"/>
                    </a:lnTo>
                    <a:lnTo>
                      <a:pt x="845" y="342"/>
                    </a:lnTo>
                    <a:lnTo>
                      <a:pt x="851" y="337"/>
                    </a:lnTo>
                    <a:lnTo>
                      <a:pt x="856" y="335"/>
                    </a:lnTo>
                    <a:lnTo>
                      <a:pt x="860" y="334"/>
                    </a:lnTo>
                    <a:lnTo>
                      <a:pt x="864" y="332"/>
                    </a:lnTo>
                    <a:lnTo>
                      <a:pt x="869" y="334"/>
                    </a:lnTo>
                    <a:lnTo>
                      <a:pt x="879" y="335"/>
                    </a:lnTo>
                    <a:lnTo>
                      <a:pt x="888" y="337"/>
                    </a:lnTo>
                    <a:lnTo>
                      <a:pt x="898" y="339"/>
                    </a:lnTo>
                    <a:lnTo>
                      <a:pt x="904" y="343"/>
                    </a:lnTo>
                    <a:lnTo>
                      <a:pt x="906" y="345"/>
                    </a:lnTo>
                    <a:lnTo>
                      <a:pt x="907" y="349"/>
                    </a:lnTo>
                    <a:lnTo>
                      <a:pt x="908" y="354"/>
                    </a:lnTo>
                    <a:lnTo>
                      <a:pt x="908" y="359"/>
                    </a:lnTo>
                    <a:lnTo>
                      <a:pt x="907" y="370"/>
                    </a:lnTo>
                    <a:lnTo>
                      <a:pt x="906" y="385"/>
                    </a:lnTo>
                    <a:lnTo>
                      <a:pt x="907" y="392"/>
                    </a:lnTo>
                    <a:lnTo>
                      <a:pt x="908" y="398"/>
                    </a:lnTo>
                    <a:lnTo>
                      <a:pt x="912" y="404"/>
                    </a:lnTo>
                    <a:lnTo>
                      <a:pt x="917" y="407"/>
                    </a:lnTo>
                    <a:lnTo>
                      <a:pt x="921" y="412"/>
                    </a:lnTo>
                    <a:lnTo>
                      <a:pt x="927" y="414"/>
                    </a:lnTo>
                    <a:lnTo>
                      <a:pt x="933" y="417"/>
                    </a:lnTo>
                    <a:lnTo>
                      <a:pt x="939" y="419"/>
                    </a:lnTo>
                    <a:lnTo>
                      <a:pt x="952" y="422"/>
                    </a:lnTo>
                    <a:lnTo>
                      <a:pt x="965" y="424"/>
                    </a:lnTo>
                    <a:lnTo>
                      <a:pt x="973" y="424"/>
                    </a:lnTo>
                    <a:lnTo>
                      <a:pt x="978" y="423"/>
                    </a:lnTo>
                    <a:lnTo>
                      <a:pt x="983" y="422"/>
                    </a:lnTo>
                    <a:lnTo>
                      <a:pt x="987" y="419"/>
                    </a:lnTo>
                    <a:lnTo>
                      <a:pt x="995" y="414"/>
                    </a:lnTo>
                    <a:lnTo>
                      <a:pt x="1003" y="412"/>
                    </a:lnTo>
                    <a:lnTo>
                      <a:pt x="1012" y="411"/>
                    </a:lnTo>
                    <a:lnTo>
                      <a:pt x="1021" y="410"/>
                    </a:lnTo>
                    <a:lnTo>
                      <a:pt x="1026" y="407"/>
                    </a:lnTo>
                    <a:lnTo>
                      <a:pt x="1030" y="405"/>
                    </a:lnTo>
                    <a:lnTo>
                      <a:pt x="1033" y="401"/>
                    </a:lnTo>
                    <a:lnTo>
                      <a:pt x="1036" y="397"/>
                    </a:lnTo>
                    <a:lnTo>
                      <a:pt x="1040" y="388"/>
                    </a:lnTo>
                    <a:lnTo>
                      <a:pt x="1043" y="380"/>
                    </a:lnTo>
                    <a:lnTo>
                      <a:pt x="1044" y="376"/>
                    </a:lnTo>
                    <a:lnTo>
                      <a:pt x="1047" y="373"/>
                    </a:lnTo>
                    <a:lnTo>
                      <a:pt x="1052" y="369"/>
                    </a:lnTo>
                    <a:lnTo>
                      <a:pt x="1057" y="364"/>
                    </a:lnTo>
                    <a:lnTo>
                      <a:pt x="1070" y="356"/>
                    </a:lnTo>
                    <a:lnTo>
                      <a:pt x="1083" y="344"/>
                    </a:lnTo>
                    <a:lnTo>
                      <a:pt x="1090" y="338"/>
                    </a:lnTo>
                    <a:lnTo>
                      <a:pt x="1099" y="334"/>
                    </a:lnTo>
                    <a:lnTo>
                      <a:pt x="1107" y="329"/>
                    </a:lnTo>
                    <a:lnTo>
                      <a:pt x="1115" y="325"/>
                    </a:lnTo>
                    <a:lnTo>
                      <a:pt x="1124" y="322"/>
                    </a:lnTo>
                    <a:lnTo>
                      <a:pt x="1132" y="319"/>
                    </a:lnTo>
                    <a:lnTo>
                      <a:pt x="1139" y="318"/>
                    </a:lnTo>
                    <a:lnTo>
                      <a:pt x="1145" y="317"/>
                    </a:lnTo>
                    <a:lnTo>
                      <a:pt x="1159" y="319"/>
                    </a:lnTo>
                    <a:lnTo>
                      <a:pt x="1175" y="324"/>
                    </a:lnTo>
                    <a:lnTo>
                      <a:pt x="1191" y="330"/>
                    </a:lnTo>
                    <a:lnTo>
                      <a:pt x="1208" y="337"/>
                    </a:lnTo>
                    <a:lnTo>
                      <a:pt x="1215" y="341"/>
                    </a:lnTo>
                    <a:lnTo>
                      <a:pt x="1222" y="347"/>
                    </a:lnTo>
                    <a:lnTo>
                      <a:pt x="1228" y="354"/>
                    </a:lnTo>
                    <a:lnTo>
                      <a:pt x="1235" y="361"/>
                    </a:lnTo>
                    <a:lnTo>
                      <a:pt x="1250" y="379"/>
                    </a:lnTo>
                    <a:lnTo>
                      <a:pt x="1264" y="399"/>
                    </a:lnTo>
                    <a:lnTo>
                      <a:pt x="1271" y="407"/>
                    </a:lnTo>
                    <a:lnTo>
                      <a:pt x="1278" y="414"/>
                    </a:lnTo>
                    <a:lnTo>
                      <a:pt x="1286" y="423"/>
                    </a:lnTo>
                    <a:lnTo>
                      <a:pt x="1296" y="430"/>
                    </a:lnTo>
                    <a:lnTo>
                      <a:pt x="1307" y="437"/>
                    </a:lnTo>
                    <a:lnTo>
                      <a:pt x="1317" y="443"/>
                    </a:lnTo>
                    <a:lnTo>
                      <a:pt x="1329" y="449"/>
                    </a:lnTo>
                    <a:lnTo>
                      <a:pt x="1341" y="454"/>
                    </a:lnTo>
                    <a:lnTo>
                      <a:pt x="1358" y="458"/>
                    </a:lnTo>
                    <a:lnTo>
                      <a:pt x="1374" y="462"/>
                    </a:lnTo>
                    <a:lnTo>
                      <a:pt x="1391" y="463"/>
                    </a:lnTo>
                    <a:lnTo>
                      <a:pt x="1405" y="463"/>
                    </a:lnTo>
                    <a:lnTo>
                      <a:pt x="1415" y="465"/>
                    </a:lnTo>
                    <a:lnTo>
                      <a:pt x="1423" y="469"/>
                    </a:lnTo>
                    <a:lnTo>
                      <a:pt x="1430" y="474"/>
                    </a:lnTo>
                    <a:lnTo>
                      <a:pt x="1437" y="476"/>
                    </a:lnTo>
                    <a:lnTo>
                      <a:pt x="1444" y="476"/>
                    </a:lnTo>
                    <a:lnTo>
                      <a:pt x="1456" y="474"/>
                    </a:lnTo>
                    <a:lnTo>
                      <a:pt x="1469" y="470"/>
                    </a:lnTo>
                    <a:lnTo>
                      <a:pt x="1479" y="467"/>
                    </a:lnTo>
                    <a:lnTo>
                      <a:pt x="1483" y="467"/>
                    </a:lnTo>
                    <a:lnTo>
                      <a:pt x="1486" y="465"/>
                    </a:lnTo>
                    <a:lnTo>
                      <a:pt x="1488" y="467"/>
                    </a:lnTo>
                    <a:lnTo>
                      <a:pt x="1491" y="467"/>
                    </a:lnTo>
                    <a:lnTo>
                      <a:pt x="1492" y="468"/>
                    </a:lnTo>
                    <a:lnTo>
                      <a:pt x="1493" y="470"/>
                    </a:lnTo>
                    <a:lnTo>
                      <a:pt x="1493" y="473"/>
                    </a:lnTo>
                    <a:lnTo>
                      <a:pt x="1493" y="475"/>
                    </a:lnTo>
                    <a:lnTo>
                      <a:pt x="1490" y="481"/>
                    </a:lnTo>
                    <a:lnTo>
                      <a:pt x="1485" y="487"/>
                    </a:lnTo>
                    <a:lnTo>
                      <a:pt x="1477" y="492"/>
                    </a:lnTo>
                    <a:lnTo>
                      <a:pt x="1467" y="498"/>
                    </a:lnTo>
                    <a:lnTo>
                      <a:pt x="1455" y="502"/>
                    </a:lnTo>
                    <a:lnTo>
                      <a:pt x="1439" y="509"/>
                    </a:lnTo>
                    <a:lnTo>
                      <a:pt x="1431" y="513"/>
                    </a:lnTo>
                    <a:lnTo>
                      <a:pt x="1423" y="517"/>
                    </a:lnTo>
                    <a:lnTo>
                      <a:pt x="1416" y="521"/>
                    </a:lnTo>
                    <a:lnTo>
                      <a:pt x="1410" y="525"/>
                    </a:lnTo>
                    <a:lnTo>
                      <a:pt x="1405" y="530"/>
                    </a:lnTo>
                    <a:lnTo>
                      <a:pt x="1403" y="534"/>
                    </a:lnTo>
                    <a:lnTo>
                      <a:pt x="1400" y="538"/>
                    </a:lnTo>
                    <a:lnTo>
                      <a:pt x="1399" y="542"/>
                    </a:lnTo>
                    <a:lnTo>
                      <a:pt x="1398" y="547"/>
                    </a:lnTo>
                    <a:lnTo>
                      <a:pt x="1393" y="556"/>
                    </a:lnTo>
                    <a:lnTo>
                      <a:pt x="1390" y="561"/>
                    </a:lnTo>
                    <a:lnTo>
                      <a:pt x="1389" y="565"/>
                    </a:lnTo>
                    <a:lnTo>
                      <a:pt x="1390" y="569"/>
                    </a:lnTo>
                    <a:lnTo>
                      <a:pt x="1391" y="572"/>
                    </a:lnTo>
                    <a:lnTo>
                      <a:pt x="1395" y="576"/>
                    </a:lnTo>
                    <a:lnTo>
                      <a:pt x="1398" y="578"/>
                    </a:lnTo>
                    <a:lnTo>
                      <a:pt x="1403" y="582"/>
                    </a:lnTo>
                    <a:lnTo>
                      <a:pt x="1409" y="583"/>
                    </a:lnTo>
                    <a:lnTo>
                      <a:pt x="1431" y="589"/>
                    </a:lnTo>
                    <a:lnTo>
                      <a:pt x="1444" y="591"/>
                    </a:lnTo>
                    <a:lnTo>
                      <a:pt x="1448" y="593"/>
                    </a:lnTo>
                    <a:lnTo>
                      <a:pt x="1450" y="595"/>
                    </a:lnTo>
                    <a:lnTo>
                      <a:pt x="1450" y="599"/>
                    </a:lnTo>
                    <a:lnTo>
                      <a:pt x="1450" y="602"/>
                    </a:lnTo>
                    <a:lnTo>
                      <a:pt x="1444" y="610"/>
                    </a:lnTo>
                    <a:lnTo>
                      <a:pt x="1437" y="620"/>
                    </a:lnTo>
                    <a:lnTo>
                      <a:pt x="1434" y="624"/>
                    </a:lnTo>
                    <a:lnTo>
                      <a:pt x="1428" y="627"/>
                    </a:lnTo>
                    <a:lnTo>
                      <a:pt x="1423" y="628"/>
                    </a:lnTo>
                    <a:lnTo>
                      <a:pt x="1417" y="628"/>
                    </a:lnTo>
                    <a:lnTo>
                      <a:pt x="1405" y="627"/>
                    </a:lnTo>
                    <a:lnTo>
                      <a:pt x="1396" y="625"/>
                    </a:lnTo>
                    <a:lnTo>
                      <a:pt x="1385" y="622"/>
                    </a:lnTo>
                    <a:lnTo>
                      <a:pt x="1373" y="621"/>
                    </a:lnTo>
                    <a:lnTo>
                      <a:pt x="1360" y="621"/>
                    </a:lnTo>
                    <a:lnTo>
                      <a:pt x="1347" y="621"/>
                    </a:lnTo>
                    <a:lnTo>
                      <a:pt x="1339" y="622"/>
                    </a:lnTo>
                    <a:lnTo>
                      <a:pt x="1330" y="625"/>
                    </a:lnTo>
                    <a:lnTo>
                      <a:pt x="1323" y="627"/>
                    </a:lnTo>
                    <a:lnTo>
                      <a:pt x="1317" y="631"/>
                    </a:lnTo>
                    <a:lnTo>
                      <a:pt x="1315" y="635"/>
                    </a:lnTo>
                    <a:lnTo>
                      <a:pt x="1314" y="641"/>
                    </a:lnTo>
                    <a:lnTo>
                      <a:pt x="1314" y="644"/>
                    </a:lnTo>
                    <a:lnTo>
                      <a:pt x="1314" y="647"/>
                    </a:lnTo>
                    <a:lnTo>
                      <a:pt x="1316" y="650"/>
                    </a:lnTo>
                    <a:lnTo>
                      <a:pt x="1317" y="652"/>
                    </a:lnTo>
                    <a:lnTo>
                      <a:pt x="1320" y="654"/>
                    </a:lnTo>
                    <a:lnTo>
                      <a:pt x="1323" y="656"/>
                    </a:lnTo>
                    <a:lnTo>
                      <a:pt x="1326" y="657"/>
                    </a:lnTo>
                    <a:lnTo>
                      <a:pt x="1329" y="657"/>
                    </a:lnTo>
                    <a:lnTo>
                      <a:pt x="1337" y="656"/>
                    </a:lnTo>
                    <a:lnTo>
                      <a:pt x="1343" y="657"/>
                    </a:lnTo>
                    <a:lnTo>
                      <a:pt x="1351" y="658"/>
                    </a:lnTo>
                    <a:lnTo>
                      <a:pt x="1355" y="660"/>
                    </a:lnTo>
                    <a:lnTo>
                      <a:pt x="1360" y="664"/>
                    </a:lnTo>
                    <a:lnTo>
                      <a:pt x="1364" y="669"/>
                    </a:lnTo>
                    <a:lnTo>
                      <a:pt x="1366" y="671"/>
                    </a:lnTo>
                    <a:lnTo>
                      <a:pt x="1368" y="672"/>
                    </a:lnTo>
                    <a:lnTo>
                      <a:pt x="1371" y="672"/>
                    </a:lnTo>
                    <a:lnTo>
                      <a:pt x="1372" y="672"/>
                    </a:lnTo>
                    <a:lnTo>
                      <a:pt x="1378" y="666"/>
                    </a:lnTo>
                    <a:lnTo>
                      <a:pt x="1383" y="660"/>
                    </a:lnTo>
                    <a:lnTo>
                      <a:pt x="1389" y="656"/>
                    </a:lnTo>
                    <a:lnTo>
                      <a:pt x="1395" y="652"/>
                    </a:lnTo>
                    <a:lnTo>
                      <a:pt x="1402" y="650"/>
                    </a:lnTo>
                    <a:lnTo>
                      <a:pt x="1409" y="649"/>
                    </a:lnTo>
                    <a:lnTo>
                      <a:pt x="1417" y="647"/>
                    </a:lnTo>
                    <a:lnTo>
                      <a:pt x="1427" y="647"/>
                    </a:lnTo>
                    <a:lnTo>
                      <a:pt x="1436" y="649"/>
                    </a:lnTo>
                    <a:lnTo>
                      <a:pt x="1443" y="650"/>
                    </a:lnTo>
                    <a:lnTo>
                      <a:pt x="1447" y="652"/>
                    </a:lnTo>
                    <a:lnTo>
                      <a:pt x="1449" y="653"/>
                    </a:lnTo>
                    <a:lnTo>
                      <a:pt x="1450" y="656"/>
                    </a:lnTo>
                    <a:lnTo>
                      <a:pt x="1450" y="658"/>
                    </a:lnTo>
                    <a:lnTo>
                      <a:pt x="1450" y="664"/>
                    </a:lnTo>
                    <a:lnTo>
                      <a:pt x="1448" y="669"/>
                    </a:lnTo>
                    <a:lnTo>
                      <a:pt x="1443" y="675"/>
                    </a:lnTo>
                    <a:lnTo>
                      <a:pt x="1435" y="683"/>
                    </a:lnTo>
                    <a:lnTo>
                      <a:pt x="1431" y="687"/>
                    </a:lnTo>
                    <a:lnTo>
                      <a:pt x="1430" y="690"/>
                    </a:lnTo>
                    <a:lnTo>
                      <a:pt x="1429" y="694"/>
                    </a:lnTo>
                    <a:lnTo>
                      <a:pt x="1430" y="696"/>
                    </a:lnTo>
                    <a:lnTo>
                      <a:pt x="1435" y="702"/>
                    </a:lnTo>
                    <a:lnTo>
                      <a:pt x="1441" y="707"/>
                    </a:lnTo>
                    <a:lnTo>
                      <a:pt x="1447" y="710"/>
                    </a:lnTo>
                    <a:lnTo>
                      <a:pt x="1452" y="714"/>
                    </a:lnTo>
                    <a:lnTo>
                      <a:pt x="1453" y="715"/>
                    </a:lnTo>
                    <a:lnTo>
                      <a:pt x="1453" y="717"/>
                    </a:lnTo>
                    <a:lnTo>
                      <a:pt x="1452" y="720"/>
                    </a:lnTo>
                    <a:lnTo>
                      <a:pt x="1449" y="721"/>
                    </a:lnTo>
                    <a:lnTo>
                      <a:pt x="1444" y="727"/>
                    </a:lnTo>
                    <a:lnTo>
                      <a:pt x="1441" y="732"/>
                    </a:lnTo>
                    <a:lnTo>
                      <a:pt x="1441" y="736"/>
                    </a:lnTo>
                    <a:lnTo>
                      <a:pt x="1441" y="741"/>
                    </a:lnTo>
                    <a:lnTo>
                      <a:pt x="1442" y="745"/>
                    </a:lnTo>
                    <a:lnTo>
                      <a:pt x="1443" y="748"/>
                    </a:lnTo>
                    <a:lnTo>
                      <a:pt x="1448" y="748"/>
                    </a:lnTo>
                    <a:lnTo>
                      <a:pt x="1454" y="745"/>
                    </a:lnTo>
                    <a:lnTo>
                      <a:pt x="1459" y="742"/>
                    </a:lnTo>
                    <a:lnTo>
                      <a:pt x="1461" y="742"/>
                    </a:lnTo>
                    <a:lnTo>
                      <a:pt x="1463" y="742"/>
                    </a:lnTo>
                    <a:lnTo>
                      <a:pt x="1466" y="744"/>
                    </a:lnTo>
                    <a:lnTo>
                      <a:pt x="1466" y="745"/>
                    </a:lnTo>
                    <a:lnTo>
                      <a:pt x="1467" y="748"/>
                    </a:lnTo>
                    <a:lnTo>
                      <a:pt x="1466" y="753"/>
                    </a:lnTo>
                    <a:lnTo>
                      <a:pt x="1465" y="758"/>
                    </a:lnTo>
                    <a:lnTo>
                      <a:pt x="1463" y="763"/>
                    </a:lnTo>
                    <a:lnTo>
                      <a:pt x="1460" y="769"/>
                    </a:lnTo>
                    <a:lnTo>
                      <a:pt x="1456" y="773"/>
                    </a:lnTo>
                    <a:lnTo>
                      <a:pt x="1452" y="777"/>
                    </a:lnTo>
                    <a:lnTo>
                      <a:pt x="1442" y="784"/>
                    </a:lnTo>
                    <a:lnTo>
                      <a:pt x="1434" y="789"/>
                    </a:lnTo>
                    <a:lnTo>
                      <a:pt x="1425" y="792"/>
                    </a:lnTo>
                    <a:lnTo>
                      <a:pt x="1418" y="792"/>
                    </a:lnTo>
                    <a:lnTo>
                      <a:pt x="1416" y="792"/>
                    </a:lnTo>
                    <a:lnTo>
                      <a:pt x="1414" y="791"/>
                    </a:lnTo>
                    <a:lnTo>
                      <a:pt x="1411" y="789"/>
                    </a:lnTo>
                    <a:lnTo>
                      <a:pt x="1410" y="786"/>
                    </a:lnTo>
                    <a:lnTo>
                      <a:pt x="1408" y="778"/>
                    </a:lnTo>
                    <a:lnTo>
                      <a:pt x="1406" y="765"/>
                    </a:lnTo>
                    <a:lnTo>
                      <a:pt x="1405" y="753"/>
                    </a:lnTo>
                    <a:lnTo>
                      <a:pt x="1405" y="742"/>
                    </a:lnTo>
                    <a:lnTo>
                      <a:pt x="1405" y="733"/>
                    </a:lnTo>
                    <a:lnTo>
                      <a:pt x="1405" y="726"/>
                    </a:lnTo>
                    <a:lnTo>
                      <a:pt x="1404" y="721"/>
                    </a:lnTo>
                    <a:lnTo>
                      <a:pt x="1403" y="717"/>
                    </a:lnTo>
                    <a:lnTo>
                      <a:pt x="1398" y="714"/>
                    </a:lnTo>
                    <a:lnTo>
                      <a:pt x="1391" y="713"/>
                    </a:lnTo>
                    <a:lnTo>
                      <a:pt x="1385" y="712"/>
                    </a:lnTo>
                    <a:lnTo>
                      <a:pt x="1383" y="713"/>
                    </a:lnTo>
                    <a:lnTo>
                      <a:pt x="1381" y="716"/>
                    </a:lnTo>
                    <a:lnTo>
                      <a:pt x="1384" y="723"/>
                    </a:lnTo>
                    <a:lnTo>
                      <a:pt x="1385" y="735"/>
                    </a:lnTo>
                    <a:lnTo>
                      <a:pt x="1385" y="751"/>
                    </a:lnTo>
                    <a:lnTo>
                      <a:pt x="1385" y="766"/>
                    </a:lnTo>
                    <a:lnTo>
                      <a:pt x="1385" y="779"/>
                    </a:lnTo>
                    <a:lnTo>
                      <a:pt x="1385" y="783"/>
                    </a:lnTo>
                    <a:lnTo>
                      <a:pt x="1383" y="785"/>
                    </a:lnTo>
                    <a:lnTo>
                      <a:pt x="1380" y="788"/>
                    </a:lnTo>
                    <a:lnTo>
                      <a:pt x="1377" y="789"/>
                    </a:lnTo>
                    <a:lnTo>
                      <a:pt x="1370" y="790"/>
                    </a:lnTo>
                    <a:lnTo>
                      <a:pt x="1361" y="792"/>
                    </a:lnTo>
                    <a:lnTo>
                      <a:pt x="1353" y="795"/>
                    </a:lnTo>
                    <a:lnTo>
                      <a:pt x="1345" y="795"/>
                    </a:lnTo>
                    <a:lnTo>
                      <a:pt x="1337" y="792"/>
                    </a:lnTo>
                    <a:lnTo>
                      <a:pt x="1333" y="790"/>
                    </a:lnTo>
                    <a:lnTo>
                      <a:pt x="1330" y="785"/>
                    </a:lnTo>
                    <a:lnTo>
                      <a:pt x="1328" y="779"/>
                    </a:lnTo>
                    <a:lnTo>
                      <a:pt x="1327" y="773"/>
                    </a:lnTo>
                    <a:lnTo>
                      <a:pt x="1326" y="765"/>
                    </a:lnTo>
                    <a:lnTo>
                      <a:pt x="1324" y="759"/>
                    </a:lnTo>
                    <a:lnTo>
                      <a:pt x="1322" y="755"/>
                    </a:lnTo>
                    <a:lnTo>
                      <a:pt x="1320" y="754"/>
                    </a:lnTo>
                    <a:lnTo>
                      <a:pt x="1318" y="754"/>
                    </a:lnTo>
                    <a:lnTo>
                      <a:pt x="1317" y="755"/>
                    </a:lnTo>
                    <a:lnTo>
                      <a:pt x="1316" y="758"/>
                    </a:lnTo>
                    <a:lnTo>
                      <a:pt x="1311" y="763"/>
                    </a:lnTo>
                    <a:lnTo>
                      <a:pt x="1304" y="766"/>
                    </a:lnTo>
                    <a:lnTo>
                      <a:pt x="1297" y="779"/>
                    </a:lnTo>
                    <a:lnTo>
                      <a:pt x="1286" y="803"/>
                    </a:lnTo>
                    <a:lnTo>
                      <a:pt x="1276" y="827"/>
                    </a:lnTo>
                    <a:lnTo>
                      <a:pt x="1271" y="838"/>
                    </a:lnTo>
                    <a:lnTo>
                      <a:pt x="1271" y="840"/>
                    </a:lnTo>
                    <a:lnTo>
                      <a:pt x="1273" y="841"/>
                    </a:lnTo>
                    <a:lnTo>
                      <a:pt x="1276" y="842"/>
                    </a:lnTo>
                    <a:lnTo>
                      <a:pt x="1279" y="842"/>
                    </a:lnTo>
                    <a:lnTo>
                      <a:pt x="1289" y="841"/>
                    </a:lnTo>
                    <a:lnTo>
                      <a:pt x="1298" y="839"/>
                    </a:lnTo>
                    <a:lnTo>
                      <a:pt x="1305" y="835"/>
                    </a:lnTo>
                    <a:lnTo>
                      <a:pt x="1313" y="834"/>
                    </a:lnTo>
                    <a:lnTo>
                      <a:pt x="1321" y="833"/>
                    </a:lnTo>
                    <a:lnTo>
                      <a:pt x="1332" y="834"/>
                    </a:lnTo>
                    <a:lnTo>
                      <a:pt x="1334" y="835"/>
                    </a:lnTo>
                    <a:lnTo>
                      <a:pt x="1336" y="836"/>
                    </a:lnTo>
                    <a:lnTo>
                      <a:pt x="1337" y="840"/>
                    </a:lnTo>
                    <a:lnTo>
                      <a:pt x="1339" y="842"/>
                    </a:lnTo>
                    <a:lnTo>
                      <a:pt x="1341" y="849"/>
                    </a:lnTo>
                    <a:lnTo>
                      <a:pt x="1345" y="854"/>
                    </a:lnTo>
                    <a:lnTo>
                      <a:pt x="1348" y="858"/>
                    </a:lnTo>
                    <a:lnTo>
                      <a:pt x="1353" y="860"/>
                    </a:lnTo>
                    <a:lnTo>
                      <a:pt x="1357" y="860"/>
                    </a:lnTo>
                    <a:lnTo>
                      <a:pt x="1360" y="861"/>
                    </a:lnTo>
                    <a:lnTo>
                      <a:pt x="1365" y="862"/>
                    </a:lnTo>
                    <a:lnTo>
                      <a:pt x="1368" y="866"/>
                    </a:lnTo>
                    <a:lnTo>
                      <a:pt x="1372" y="872"/>
                    </a:lnTo>
                    <a:lnTo>
                      <a:pt x="1374" y="880"/>
                    </a:lnTo>
                    <a:lnTo>
                      <a:pt x="1376" y="890"/>
                    </a:lnTo>
                    <a:lnTo>
                      <a:pt x="1376" y="902"/>
                    </a:lnTo>
                    <a:lnTo>
                      <a:pt x="1374" y="906"/>
                    </a:lnTo>
                    <a:lnTo>
                      <a:pt x="1373" y="910"/>
                    </a:lnTo>
                    <a:lnTo>
                      <a:pt x="1372" y="912"/>
                    </a:lnTo>
                    <a:lnTo>
                      <a:pt x="1370" y="914"/>
                    </a:lnTo>
                    <a:lnTo>
                      <a:pt x="1367" y="914"/>
                    </a:lnTo>
                    <a:lnTo>
                      <a:pt x="1364" y="914"/>
                    </a:lnTo>
                    <a:lnTo>
                      <a:pt x="1358" y="911"/>
                    </a:lnTo>
                    <a:lnTo>
                      <a:pt x="1352" y="909"/>
                    </a:lnTo>
                    <a:lnTo>
                      <a:pt x="1346" y="905"/>
                    </a:lnTo>
                    <a:lnTo>
                      <a:pt x="1339" y="903"/>
                    </a:lnTo>
                    <a:lnTo>
                      <a:pt x="1330" y="901"/>
                    </a:lnTo>
                    <a:lnTo>
                      <a:pt x="1322" y="899"/>
                    </a:lnTo>
                    <a:lnTo>
                      <a:pt x="1315" y="899"/>
                    </a:lnTo>
                    <a:lnTo>
                      <a:pt x="1309" y="902"/>
                    </a:lnTo>
                    <a:lnTo>
                      <a:pt x="1308" y="903"/>
                    </a:lnTo>
                    <a:lnTo>
                      <a:pt x="1305" y="905"/>
                    </a:lnTo>
                    <a:lnTo>
                      <a:pt x="1305" y="908"/>
                    </a:lnTo>
                    <a:lnTo>
                      <a:pt x="1305" y="911"/>
                    </a:lnTo>
                    <a:lnTo>
                      <a:pt x="1307" y="914"/>
                    </a:lnTo>
                    <a:lnTo>
                      <a:pt x="1308" y="916"/>
                    </a:lnTo>
                    <a:lnTo>
                      <a:pt x="1310" y="918"/>
                    </a:lnTo>
                    <a:lnTo>
                      <a:pt x="1314" y="921"/>
                    </a:lnTo>
                    <a:lnTo>
                      <a:pt x="1321" y="924"/>
                    </a:lnTo>
                    <a:lnTo>
                      <a:pt x="1330" y="928"/>
                    </a:lnTo>
                    <a:lnTo>
                      <a:pt x="1348" y="934"/>
                    </a:lnTo>
                    <a:lnTo>
                      <a:pt x="1361" y="940"/>
                    </a:lnTo>
                    <a:lnTo>
                      <a:pt x="1365" y="943"/>
                    </a:lnTo>
                    <a:lnTo>
                      <a:pt x="1367" y="947"/>
                    </a:lnTo>
                    <a:lnTo>
                      <a:pt x="1370" y="950"/>
                    </a:lnTo>
                    <a:lnTo>
                      <a:pt x="1371" y="955"/>
                    </a:lnTo>
                    <a:lnTo>
                      <a:pt x="1372" y="960"/>
                    </a:lnTo>
                    <a:lnTo>
                      <a:pt x="1371" y="965"/>
                    </a:lnTo>
                    <a:lnTo>
                      <a:pt x="1370" y="971"/>
                    </a:lnTo>
                    <a:lnTo>
                      <a:pt x="1367" y="977"/>
                    </a:lnTo>
                    <a:lnTo>
                      <a:pt x="1360" y="987"/>
                    </a:lnTo>
                    <a:lnTo>
                      <a:pt x="1354" y="993"/>
                    </a:lnTo>
                    <a:lnTo>
                      <a:pt x="1348" y="998"/>
                    </a:lnTo>
                    <a:lnTo>
                      <a:pt x="1343" y="1002"/>
                    </a:lnTo>
                    <a:lnTo>
                      <a:pt x="1340" y="1004"/>
                    </a:lnTo>
                    <a:lnTo>
                      <a:pt x="1335" y="1006"/>
                    </a:lnTo>
                    <a:lnTo>
                      <a:pt x="1330" y="1007"/>
                    </a:lnTo>
                    <a:lnTo>
                      <a:pt x="1326" y="1009"/>
                    </a:lnTo>
                    <a:lnTo>
                      <a:pt x="1315" y="1011"/>
                    </a:lnTo>
                    <a:lnTo>
                      <a:pt x="1304" y="1012"/>
                    </a:lnTo>
                    <a:lnTo>
                      <a:pt x="1299" y="1015"/>
                    </a:lnTo>
                    <a:lnTo>
                      <a:pt x="1297" y="1017"/>
                    </a:lnTo>
                    <a:lnTo>
                      <a:pt x="1297" y="1021"/>
                    </a:lnTo>
                    <a:lnTo>
                      <a:pt x="1298" y="1025"/>
                    </a:lnTo>
                    <a:lnTo>
                      <a:pt x="1302" y="1035"/>
                    </a:lnTo>
                    <a:lnTo>
                      <a:pt x="1308" y="1043"/>
                    </a:lnTo>
                    <a:lnTo>
                      <a:pt x="1315" y="1053"/>
                    </a:lnTo>
                    <a:lnTo>
                      <a:pt x="1324" y="1063"/>
                    </a:lnTo>
                    <a:lnTo>
                      <a:pt x="1336" y="1073"/>
                    </a:lnTo>
                    <a:lnTo>
                      <a:pt x="1345" y="1079"/>
                    </a:lnTo>
                    <a:lnTo>
                      <a:pt x="1353" y="1081"/>
                    </a:lnTo>
                    <a:lnTo>
                      <a:pt x="1360" y="1085"/>
                    </a:lnTo>
                    <a:lnTo>
                      <a:pt x="1364" y="1087"/>
                    </a:lnTo>
                    <a:lnTo>
                      <a:pt x="1365" y="1088"/>
                    </a:lnTo>
                    <a:lnTo>
                      <a:pt x="1365" y="1089"/>
                    </a:lnTo>
                    <a:lnTo>
                      <a:pt x="1364" y="1092"/>
                    </a:lnTo>
                    <a:lnTo>
                      <a:pt x="1360" y="1097"/>
                    </a:lnTo>
                    <a:lnTo>
                      <a:pt x="1358" y="1104"/>
                    </a:lnTo>
                    <a:lnTo>
                      <a:pt x="1355" y="1113"/>
                    </a:lnTo>
                    <a:lnTo>
                      <a:pt x="1354" y="1124"/>
                    </a:lnTo>
                    <a:lnTo>
                      <a:pt x="1355" y="1130"/>
                    </a:lnTo>
                    <a:lnTo>
                      <a:pt x="1358" y="1136"/>
                    </a:lnTo>
                    <a:lnTo>
                      <a:pt x="1361" y="1141"/>
                    </a:lnTo>
                    <a:lnTo>
                      <a:pt x="1366" y="1147"/>
                    </a:lnTo>
                    <a:lnTo>
                      <a:pt x="1376" y="1155"/>
                    </a:lnTo>
                    <a:lnTo>
                      <a:pt x="1381" y="1161"/>
                    </a:lnTo>
                    <a:lnTo>
                      <a:pt x="1385" y="1167"/>
                    </a:lnTo>
                    <a:lnTo>
                      <a:pt x="1390" y="1174"/>
                    </a:lnTo>
                    <a:lnTo>
                      <a:pt x="1392" y="1182"/>
                    </a:lnTo>
                    <a:lnTo>
                      <a:pt x="1393" y="1191"/>
                    </a:lnTo>
                    <a:lnTo>
                      <a:pt x="1393" y="1194"/>
                    </a:lnTo>
                    <a:lnTo>
                      <a:pt x="1392" y="1198"/>
                    </a:lnTo>
                    <a:lnTo>
                      <a:pt x="1391" y="1200"/>
                    </a:lnTo>
                    <a:lnTo>
                      <a:pt x="1389" y="1202"/>
                    </a:lnTo>
                    <a:lnTo>
                      <a:pt x="1383" y="1205"/>
                    </a:lnTo>
                    <a:lnTo>
                      <a:pt x="1378" y="1205"/>
                    </a:lnTo>
                    <a:lnTo>
                      <a:pt x="1372" y="1204"/>
                    </a:lnTo>
                    <a:lnTo>
                      <a:pt x="1366" y="1199"/>
                    </a:lnTo>
                    <a:lnTo>
                      <a:pt x="1360" y="1194"/>
                    </a:lnTo>
                    <a:lnTo>
                      <a:pt x="1355" y="1189"/>
                    </a:lnTo>
                    <a:lnTo>
                      <a:pt x="1351" y="1185"/>
                    </a:lnTo>
                    <a:lnTo>
                      <a:pt x="1345" y="1181"/>
                    </a:lnTo>
                    <a:lnTo>
                      <a:pt x="1341" y="1180"/>
                    </a:lnTo>
                    <a:lnTo>
                      <a:pt x="1337" y="1179"/>
                    </a:lnTo>
                    <a:lnTo>
                      <a:pt x="1333" y="1177"/>
                    </a:lnTo>
                    <a:lnTo>
                      <a:pt x="1328" y="1177"/>
                    </a:lnTo>
                    <a:lnTo>
                      <a:pt x="1322" y="1179"/>
                    </a:lnTo>
                    <a:lnTo>
                      <a:pt x="1318" y="1180"/>
                    </a:lnTo>
                    <a:lnTo>
                      <a:pt x="1316" y="1181"/>
                    </a:lnTo>
                    <a:lnTo>
                      <a:pt x="1314" y="1183"/>
                    </a:lnTo>
                    <a:lnTo>
                      <a:pt x="1311" y="1191"/>
                    </a:lnTo>
                    <a:lnTo>
                      <a:pt x="1310" y="1200"/>
                    </a:lnTo>
                    <a:lnTo>
                      <a:pt x="1309" y="1206"/>
                    </a:lnTo>
                    <a:lnTo>
                      <a:pt x="1308" y="1211"/>
                    </a:lnTo>
                    <a:lnTo>
                      <a:pt x="1307" y="1215"/>
                    </a:lnTo>
                    <a:lnTo>
                      <a:pt x="1304" y="1219"/>
                    </a:lnTo>
                    <a:lnTo>
                      <a:pt x="1302" y="1223"/>
                    </a:lnTo>
                    <a:lnTo>
                      <a:pt x="1298" y="1225"/>
                    </a:lnTo>
                    <a:lnTo>
                      <a:pt x="1296" y="1227"/>
                    </a:lnTo>
                    <a:lnTo>
                      <a:pt x="1292" y="1229"/>
                    </a:lnTo>
                    <a:lnTo>
                      <a:pt x="1290" y="1230"/>
                    </a:lnTo>
                    <a:lnTo>
                      <a:pt x="1289" y="1232"/>
                    </a:lnTo>
                    <a:lnTo>
                      <a:pt x="1290" y="1236"/>
                    </a:lnTo>
                    <a:lnTo>
                      <a:pt x="1292" y="1239"/>
                    </a:lnTo>
                    <a:lnTo>
                      <a:pt x="1295" y="1243"/>
                    </a:lnTo>
                    <a:lnTo>
                      <a:pt x="1296" y="1248"/>
                    </a:lnTo>
                    <a:lnTo>
                      <a:pt x="1297" y="1252"/>
                    </a:lnTo>
                    <a:lnTo>
                      <a:pt x="1298" y="1258"/>
                    </a:lnTo>
                    <a:lnTo>
                      <a:pt x="1297" y="1262"/>
                    </a:lnTo>
                    <a:lnTo>
                      <a:pt x="1295" y="1265"/>
                    </a:lnTo>
                    <a:lnTo>
                      <a:pt x="1291" y="1268"/>
                    </a:lnTo>
                    <a:lnTo>
                      <a:pt x="1288" y="1269"/>
                    </a:lnTo>
                    <a:lnTo>
                      <a:pt x="1284" y="1269"/>
                    </a:lnTo>
                    <a:lnTo>
                      <a:pt x="1280" y="1268"/>
                    </a:lnTo>
                    <a:lnTo>
                      <a:pt x="1277" y="1265"/>
                    </a:lnTo>
                    <a:lnTo>
                      <a:pt x="1276" y="1262"/>
                    </a:lnTo>
                    <a:lnTo>
                      <a:pt x="1273" y="1259"/>
                    </a:lnTo>
                    <a:lnTo>
                      <a:pt x="1271" y="1256"/>
                    </a:lnTo>
                    <a:lnTo>
                      <a:pt x="1269" y="1255"/>
                    </a:lnTo>
                    <a:lnTo>
                      <a:pt x="1266" y="1252"/>
                    </a:lnTo>
                    <a:lnTo>
                      <a:pt x="1264" y="1252"/>
                    </a:lnTo>
                    <a:lnTo>
                      <a:pt x="1261" y="1252"/>
                    </a:lnTo>
                    <a:lnTo>
                      <a:pt x="1259" y="1254"/>
                    </a:lnTo>
                    <a:lnTo>
                      <a:pt x="1257" y="1255"/>
                    </a:lnTo>
                    <a:lnTo>
                      <a:pt x="1254" y="1257"/>
                    </a:lnTo>
                    <a:lnTo>
                      <a:pt x="1253" y="1259"/>
                    </a:lnTo>
                    <a:lnTo>
                      <a:pt x="1252" y="1263"/>
                    </a:lnTo>
                    <a:lnTo>
                      <a:pt x="1251" y="1267"/>
                    </a:lnTo>
                    <a:lnTo>
                      <a:pt x="1251" y="1270"/>
                    </a:lnTo>
                    <a:lnTo>
                      <a:pt x="1252" y="1273"/>
                    </a:lnTo>
                    <a:lnTo>
                      <a:pt x="1253" y="1275"/>
                    </a:lnTo>
                    <a:lnTo>
                      <a:pt x="1255" y="1277"/>
                    </a:lnTo>
                    <a:lnTo>
                      <a:pt x="1259" y="1280"/>
                    </a:lnTo>
                    <a:lnTo>
                      <a:pt x="1261" y="1283"/>
                    </a:lnTo>
                    <a:lnTo>
                      <a:pt x="1261" y="1287"/>
                    </a:lnTo>
                    <a:lnTo>
                      <a:pt x="1261" y="1293"/>
                    </a:lnTo>
                    <a:lnTo>
                      <a:pt x="1261" y="1295"/>
                    </a:lnTo>
                    <a:lnTo>
                      <a:pt x="1260" y="1297"/>
                    </a:lnTo>
                    <a:lnTo>
                      <a:pt x="1259" y="1299"/>
                    </a:lnTo>
                    <a:lnTo>
                      <a:pt x="1257" y="1301"/>
                    </a:lnTo>
                    <a:lnTo>
                      <a:pt x="1251" y="1303"/>
                    </a:lnTo>
                    <a:lnTo>
                      <a:pt x="1244" y="1305"/>
                    </a:lnTo>
                    <a:lnTo>
                      <a:pt x="1238" y="1305"/>
                    </a:lnTo>
                    <a:lnTo>
                      <a:pt x="1233" y="1307"/>
                    </a:lnTo>
                    <a:lnTo>
                      <a:pt x="1229" y="1309"/>
                    </a:lnTo>
                    <a:lnTo>
                      <a:pt x="1223" y="1313"/>
                    </a:lnTo>
                    <a:lnTo>
                      <a:pt x="1220" y="1315"/>
                    </a:lnTo>
                    <a:lnTo>
                      <a:pt x="1216" y="1317"/>
                    </a:lnTo>
                    <a:lnTo>
                      <a:pt x="1214" y="1317"/>
                    </a:lnTo>
                    <a:lnTo>
                      <a:pt x="1210" y="1315"/>
                    </a:lnTo>
                    <a:lnTo>
                      <a:pt x="1207" y="1313"/>
                    </a:lnTo>
                    <a:lnTo>
                      <a:pt x="1203" y="1308"/>
                    </a:lnTo>
                    <a:lnTo>
                      <a:pt x="1201" y="1300"/>
                    </a:lnTo>
                    <a:lnTo>
                      <a:pt x="1198" y="1289"/>
                    </a:lnTo>
                    <a:lnTo>
                      <a:pt x="1200" y="1284"/>
                    </a:lnTo>
                    <a:lnTo>
                      <a:pt x="1202" y="1280"/>
                    </a:lnTo>
                    <a:lnTo>
                      <a:pt x="1206" y="1275"/>
                    </a:lnTo>
                    <a:lnTo>
                      <a:pt x="1211" y="1273"/>
                    </a:lnTo>
                    <a:lnTo>
                      <a:pt x="1215" y="1271"/>
                    </a:lnTo>
                    <a:lnTo>
                      <a:pt x="1217" y="1270"/>
                    </a:lnTo>
                    <a:lnTo>
                      <a:pt x="1220" y="1268"/>
                    </a:lnTo>
                    <a:lnTo>
                      <a:pt x="1222" y="1264"/>
                    </a:lnTo>
                    <a:lnTo>
                      <a:pt x="1226" y="1258"/>
                    </a:lnTo>
                    <a:lnTo>
                      <a:pt x="1229" y="1250"/>
                    </a:lnTo>
                    <a:lnTo>
                      <a:pt x="1239" y="1240"/>
                    </a:lnTo>
                    <a:lnTo>
                      <a:pt x="1250" y="1232"/>
                    </a:lnTo>
                    <a:lnTo>
                      <a:pt x="1251" y="1225"/>
                    </a:lnTo>
                    <a:lnTo>
                      <a:pt x="1250" y="1218"/>
                    </a:lnTo>
                    <a:lnTo>
                      <a:pt x="1248" y="1212"/>
                    </a:lnTo>
                    <a:lnTo>
                      <a:pt x="1248" y="1206"/>
                    </a:lnTo>
                    <a:lnTo>
                      <a:pt x="1247" y="1198"/>
                    </a:lnTo>
                    <a:lnTo>
                      <a:pt x="1247" y="1189"/>
                    </a:lnTo>
                    <a:lnTo>
                      <a:pt x="1245" y="1183"/>
                    </a:lnTo>
                    <a:lnTo>
                      <a:pt x="1242" y="1179"/>
                    </a:lnTo>
                    <a:lnTo>
                      <a:pt x="1234" y="1175"/>
                    </a:lnTo>
                    <a:lnTo>
                      <a:pt x="1222" y="1170"/>
                    </a:lnTo>
                    <a:lnTo>
                      <a:pt x="1220" y="1170"/>
                    </a:lnTo>
                    <a:lnTo>
                      <a:pt x="1217" y="1172"/>
                    </a:lnTo>
                    <a:lnTo>
                      <a:pt x="1213" y="1175"/>
                    </a:lnTo>
                    <a:lnTo>
                      <a:pt x="1209" y="1177"/>
                    </a:lnTo>
                    <a:lnTo>
                      <a:pt x="1202" y="1185"/>
                    </a:lnTo>
                    <a:lnTo>
                      <a:pt x="1198" y="1191"/>
                    </a:lnTo>
                    <a:lnTo>
                      <a:pt x="1195" y="1194"/>
                    </a:lnTo>
                    <a:lnTo>
                      <a:pt x="1190" y="1196"/>
                    </a:lnTo>
                    <a:lnTo>
                      <a:pt x="1185" y="1198"/>
                    </a:lnTo>
                    <a:lnTo>
                      <a:pt x="1178" y="1198"/>
                    </a:lnTo>
                    <a:lnTo>
                      <a:pt x="1172" y="1199"/>
                    </a:lnTo>
                    <a:lnTo>
                      <a:pt x="1167" y="1200"/>
                    </a:lnTo>
                    <a:lnTo>
                      <a:pt x="1163" y="1202"/>
                    </a:lnTo>
                    <a:lnTo>
                      <a:pt x="1162" y="1205"/>
                    </a:lnTo>
                    <a:lnTo>
                      <a:pt x="1162" y="1208"/>
                    </a:lnTo>
                    <a:lnTo>
                      <a:pt x="1162" y="1212"/>
                    </a:lnTo>
                    <a:lnTo>
                      <a:pt x="1164" y="1213"/>
                    </a:lnTo>
                    <a:lnTo>
                      <a:pt x="1165" y="1215"/>
                    </a:lnTo>
                    <a:lnTo>
                      <a:pt x="1171" y="1218"/>
                    </a:lnTo>
                    <a:lnTo>
                      <a:pt x="1178" y="1219"/>
                    </a:lnTo>
                    <a:lnTo>
                      <a:pt x="1183" y="1221"/>
                    </a:lnTo>
                    <a:lnTo>
                      <a:pt x="1187" y="1224"/>
                    </a:lnTo>
                    <a:lnTo>
                      <a:pt x="1189" y="1226"/>
                    </a:lnTo>
                    <a:lnTo>
                      <a:pt x="1192" y="1230"/>
                    </a:lnTo>
                    <a:lnTo>
                      <a:pt x="1195" y="1233"/>
                    </a:lnTo>
                    <a:lnTo>
                      <a:pt x="1196" y="1238"/>
                    </a:lnTo>
                    <a:lnTo>
                      <a:pt x="1196" y="1242"/>
                    </a:lnTo>
                    <a:lnTo>
                      <a:pt x="1196" y="1246"/>
                    </a:lnTo>
                    <a:lnTo>
                      <a:pt x="1195" y="1250"/>
                    </a:lnTo>
                    <a:lnTo>
                      <a:pt x="1192" y="1255"/>
                    </a:lnTo>
                    <a:lnTo>
                      <a:pt x="1190" y="1258"/>
                    </a:lnTo>
                    <a:lnTo>
                      <a:pt x="1187" y="1263"/>
                    </a:lnTo>
                    <a:lnTo>
                      <a:pt x="1178" y="1270"/>
                    </a:lnTo>
                    <a:lnTo>
                      <a:pt x="1169" y="1275"/>
                    </a:lnTo>
                    <a:lnTo>
                      <a:pt x="1165" y="1277"/>
                    </a:lnTo>
                    <a:lnTo>
                      <a:pt x="1162" y="1281"/>
                    </a:lnTo>
                    <a:lnTo>
                      <a:pt x="1159" y="1284"/>
                    </a:lnTo>
                    <a:lnTo>
                      <a:pt x="1157" y="1289"/>
                    </a:lnTo>
                    <a:lnTo>
                      <a:pt x="1156" y="1297"/>
                    </a:lnTo>
                    <a:lnTo>
                      <a:pt x="1156" y="1305"/>
                    </a:lnTo>
                    <a:lnTo>
                      <a:pt x="1157" y="1313"/>
                    </a:lnTo>
                    <a:lnTo>
                      <a:pt x="1157" y="1322"/>
                    </a:lnTo>
                    <a:lnTo>
                      <a:pt x="1156" y="1332"/>
                    </a:lnTo>
                    <a:lnTo>
                      <a:pt x="1153" y="1341"/>
                    </a:lnTo>
                    <a:lnTo>
                      <a:pt x="1151" y="1345"/>
                    </a:lnTo>
                    <a:lnTo>
                      <a:pt x="1148" y="1349"/>
                    </a:lnTo>
                    <a:lnTo>
                      <a:pt x="1145" y="1350"/>
                    </a:lnTo>
                    <a:lnTo>
                      <a:pt x="1143" y="1351"/>
                    </a:lnTo>
                    <a:lnTo>
                      <a:pt x="1139" y="1351"/>
                    </a:lnTo>
                    <a:lnTo>
                      <a:pt x="1135" y="1350"/>
                    </a:lnTo>
                    <a:lnTo>
                      <a:pt x="1132" y="1349"/>
                    </a:lnTo>
                    <a:lnTo>
                      <a:pt x="1128" y="1346"/>
                    </a:lnTo>
                    <a:lnTo>
                      <a:pt x="1126" y="1344"/>
                    </a:lnTo>
                    <a:lnTo>
                      <a:pt x="1122" y="1343"/>
                    </a:lnTo>
                    <a:lnTo>
                      <a:pt x="1118" y="1341"/>
                    </a:lnTo>
                    <a:lnTo>
                      <a:pt x="1114" y="1343"/>
                    </a:lnTo>
                    <a:lnTo>
                      <a:pt x="1104" y="1344"/>
                    </a:lnTo>
                    <a:lnTo>
                      <a:pt x="1096" y="1346"/>
                    </a:lnTo>
                    <a:lnTo>
                      <a:pt x="1088" y="1346"/>
                    </a:lnTo>
                    <a:lnTo>
                      <a:pt x="1078" y="1345"/>
                    </a:lnTo>
                    <a:lnTo>
                      <a:pt x="1070" y="1343"/>
                    </a:lnTo>
                    <a:lnTo>
                      <a:pt x="1061" y="1339"/>
                    </a:lnTo>
                    <a:lnTo>
                      <a:pt x="1056" y="1338"/>
                    </a:lnTo>
                    <a:lnTo>
                      <a:pt x="1052" y="1337"/>
                    </a:lnTo>
                    <a:lnTo>
                      <a:pt x="1050" y="1337"/>
                    </a:lnTo>
                    <a:lnTo>
                      <a:pt x="1047" y="1339"/>
                    </a:lnTo>
                    <a:lnTo>
                      <a:pt x="1046" y="1340"/>
                    </a:lnTo>
                    <a:lnTo>
                      <a:pt x="1046" y="1343"/>
                    </a:lnTo>
                    <a:lnTo>
                      <a:pt x="1047" y="1345"/>
                    </a:lnTo>
                    <a:lnTo>
                      <a:pt x="1049" y="1349"/>
                    </a:lnTo>
                    <a:lnTo>
                      <a:pt x="1056" y="1355"/>
                    </a:lnTo>
                    <a:lnTo>
                      <a:pt x="1064" y="1362"/>
                    </a:lnTo>
                    <a:lnTo>
                      <a:pt x="1069" y="1365"/>
                    </a:lnTo>
                    <a:lnTo>
                      <a:pt x="1074" y="1368"/>
                    </a:lnTo>
                    <a:lnTo>
                      <a:pt x="1078" y="1369"/>
                    </a:lnTo>
                    <a:lnTo>
                      <a:pt x="1082" y="1370"/>
                    </a:lnTo>
                    <a:lnTo>
                      <a:pt x="1089" y="1371"/>
                    </a:lnTo>
                    <a:lnTo>
                      <a:pt x="1097" y="1374"/>
                    </a:lnTo>
                    <a:lnTo>
                      <a:pt x="1101" y="1375"/>
                    </a:lnTo>
                    <a:lnTo>
                      <a:pt x="1103" y="1378"/>
                    </a:lnTo>
                    <a:lnTo>
                      <a:pt x="1107" y="1381"/>
                    </a:lnTo>
                    <a:lnTo>
                      <a:pt x="1109" y="1384"/>
                    </a:lnTo>
                    <a:lnTo>
                      <a:pt x="1109" y="1388"/>
                    </a:lnTo>
                    <a:lnTo>
                      <a:pt x="1109" y="1391"/>
                    </a:lnTo>
                    <a:lnTo>
                      <a:pt x="1109" y="1396"/>
                    </a:lnTo>
                    <a:lnTo>
                      <a:pt x="1108" y="1400"/>
                    </a:lnTo>
                    <a:lnTo>
                      <a:pt x="1104" y="1409"/>
                    </a:lnTo>
                    <a:lnTo>
                      <a:pt x="1101" y="1418"/>
                    </a:lnTo>
                    <a:lnTo>
                      <a:pt x="1094" y="1434"/>
                    </a:lnTo>
                    <a:lnTo>
                      <a:pt x="1087" y="1448"/>
                    </a:lnTo>
                    <a:lnTo>
                      <a:pt x="1082" y="1456"/>
                    </a:lnTo>
                    <a:lnTo>
                      <a:pt x="1078" y="1462"/>
                    </a:lnTo>
                    <a:lnTo>
                      <a:pt x="1074" y="1466"/>
                    </a:lnTo>
                    <a:lnTo>
                      <a:pt x="1069" y="1470"/>
                    </a:lnTo>
                    <a:lnTo>
                      <a:pt x="1059" y="1475"/>
                    </a:lnTo>
                    <a:lnTo>
                      <a:pt x="1053" y="1478"/>
                    </a:lnTo>
                    <a:lnTo>
                      <a:pt x="1052" y="1481"/>
                    </a:lnTo>
                    <a:lnTo>
                      <a:pt x="1051" y="1486"/>
                    </a:lnTo>
                    <a:lnTo>
                      <a:pt x="1050" y="1497"/>
                    </a:lnTo>
                    <a:lnTo>
                      <a:pt x="1050" y="1511"/>
                    </a:lnTo>
                    <a:lnTo>
                      <a:pt x="1050" y="1516"/>
                    </a:lnTo>
                    <a:lnTo>
                      <a:pt x="1049" y="1521"/>
                    </a:lnTo>
                    <a:lnTo>
                      <a:pt x="1046" y="1525"/>
                    </a:lnTo>
                    <a:lnTo>
                      <a:pt x="1044" y="1527"/>
                    </a:lnTo>
                    <a:lnTo>
                      <a:pt x="1037" y="1530"/>
                    </a:lnTo>
                    <a:lnTo>
                      <a:pt x="1028" y="1532"/>
                    </a:lnTo>
                    <a:lnTo>
                      <a:pt x="1025" y="1533"/>
                    </a:lnTo>
                    <a:lnTo>
                      <a:pt x="1022" y="1535"/>
                    </a:lnTo>
                    <a:lnTo>
                      <a:pt x="1021" y="1536"/>
                    </a:lnTo>
                    <a:lnTo>
                      <a:pt x="1020" y="1539"/>
                    </a:lnTo>
                    <a:lnTo>
                      <a:pt x="1020" y="1545"/>
                    </a:lnTo>
                    <a:lnTo>
                      <a:pt x="1021" y="1551"/>
                    </a:lnTo>
                    <a:lnTo>
                      <a:pt x="1025" y="1555"/>
                    </a:lnTo>
                    <a:lnTo>
                      <a:pt x="1028" y="1561"/>
                    </a:lnTo>
                    <a:lnTo>
                      <a:pt x="1033" y="1565"/>
                    </a:lnTo>
                    <a:lnTo>
                      <a:pt x="1038" y="1567"/>
                    </a:lnTo>
                    <a:lnTo>
                      <a:pt x="1047" y="1570"/>
                    </a:lnTo>
                    <a:lnTo>
                      <a:pt x="1057" y="1574"/>
                    </a:lnTo>
                    <a:lnTo>
                      <a:pt x="1061" y="1578"/>
                    </a:lnTo>
                    <a:lnTo>
                      <a:pt x="1062" y="1580"/>
                    </a:lnTo>
                    <a:lnTo>
                      <a:pt x="1063" y="1583"/>
                    </a:lnTo>
                    <a:lnTo>
                      <a:pt x="1063" y="1586"/>
                    </a:lnTo>
                    <a:lnTo>
                      <a:pt x="1059" y="1591"/>
                    </a:lnTo>
                    <a:lnTo>
                      <a:pt x="1056" y="1597"/>
                    </a:lnTo>
                    <a:lnTo>
                      <a:pt x="1055" y="1604"/>
                    </a:lnTo>
                    <a:lnTo>
                      <a:pt x="1053" y="1612"/>
                    </a:lnTo>
                    <a:lnTo>
                      <a:pt x="1055" y="1621"/>
                    </a:lnTo>
                    <a:lnTo>
                      <a:pt x="1055" y="1628"/>
                    </a:lnTo>
                    <a:lnTo>
                      <a:pt x="1055" y="1630"/>
                    </a:lnTo>
                    <a:lnTo>
                      <a:pt x="1053" y="1633"/>
                    </a:lnTo>
                    <a:lnTo>
                      <a:pt x="1052" y="1634"/>
                    </a:lnTo>
                    <a:lnTo>
                      <a:pt x="1050" y="1635"/>
                    </a:lnTo>
                    <a:lnTo>
                      <a:pt x="1045" y="1634"/>
                    </a:lnTo>
                    <a:lnTo>
                      <a:pt x="1039" y="1631"/>
                    </a:lnTo>
                    <a:lnTo>
                      <a:pt x="1032" y="1628"/>
                    </a:lnTo>
                    <a:lnTo>
                      <a:pt x="1025" y="1624"/>
                    </a:lnTo>
                    <a:lnTo>
                      <a:pt x="1021" y="1623"/>
                    </a:lnTo>
                    <a:lnTo>
                      <a:pt x="1018" y="1623"/>
                    </a:lnTo>
                    <a:lnTo>
                      <a:pt x="1017" y="1626"/>
                    </a:lnTo>
                    <a:lnTo>
                      <a:pt x="1015" y="1629"/>
                    </a:lnTo>
                    <a:lnTo>
                      <a:pt x="1013" y="1637"/>
                    </a:lnTo>
                    <a:lnTo>
                      <a:pt x="1012" y="1643"/>
                    </a:lnTo>
                    <a:lnTo>
                      <a:pt x="1011" y="1647"/>
                    </a:lnTo>
                    <a:lnTo>
                      <a:pt x="1009" y="1652"/>
                    </a:lnTo>
                    <a:lnTo>
                      <a:pt x="1011" y="1653"/>
                    </a:lnTo>
                    <a:lnTo>
                      <a:pt x="1011" y="1655"/>
                    </a:lnTo>
                    <a:lnTo>
                      <a:pt x="1012" y="1656"/>
                    </a:lnTo>
                    <a:lnTo>
                      <a:pt x="1014" y="1656"/>
                    </a:lnTo>
                    <a:lnTo>
                      <a:pt x="1017" y="1658"/>
                    </a:lnTo>
                    <a:lnTo>
                      <a:pt x="1019" y="1659"/>
                    </a:lnTo>
                    <a:lnTo>
                      <a:pt x="1020" y="1661"/>
                    </a:lnTo>
                    <a:lnTo>
                      <a:pt x="1020" y="1664"/>
                    </a:lnTo>
                    <a:lnTo>
                      <a:pt x="1020" y="1667"/>
                    </a:lnTo>
                    <a:lnTo>
                      <a:pt x="1018" y="1671"/>
                    </a:lnTo>
                    <a:lnTo>
                      <a:pt x="1015" y="1674"/>
                    </a:lnTo>
                    <a:lnTo>
                      <a:pt x="1013" y="1678"/>
                    </a:lnTo>
                    <a:lnTo>
                      <a:pt x="1011" y="1683"/>
                    </a:lnTo>
                    <a:lnTo>
                      <a:pt x="1011" y="1689"/>
                    </a:lnTo>
                    <a:lnTo>
                      <a:pt x="1011" y="1696"/>
                    </a:lnTo>
                    <a:lnTo>
                      <a:pt x="1009" y="1704"/>
                    </a:lnTo>
                    <a:lnTo>
                      <a:pt x="1008" y="1712"/>
                    </a:lnTo>
                    <a:lnTo>
                      <a:pt x="1006" y="1717"/>
                    </a:lnTo>
                    <a:lnTo>
                      <a:pt x="1002" y="1722"/>
                    </a:lnTo>
                    <a:lnTo>
                      <a:pt x="998" y="1724"/>
                    </a:lnTo>
                    <a:lnTo>
                      <a:pt x="995" y="1724"/>
                    </a:lnTo>
                    <a:lnTo>
                      <a:pt x="993" y="1724"/>
                    </a:lnTo>
                    <a:lnTo>
                      <a:pt x="992" y="1723"/>
                    </a:lnTo>
                    <a:lnTo>
                      <a:pt x="989" y="1721"/>
                    </a:lnTo>
                    <a:lnTo>
                      <a:pt x="988" y="1715"/>
                    </a:lnTo>
                    <a:lnTo>
                      <a:pt x="988" y="1711"/>
                    </a:lnTo>
                    <a:lnTo>
                      <a:pt x="988" y="1709"/>
                    </a:lnTo>
                    <a:lnTo>
                      <a:pt x="987" y="1709"/>
                    </a:lnTo>
                    <a:lnTo>
                      <a:pt x="987" y="1709"/>
                    </a:lnTo>
                    <a:lnTo>
                      <a:pt x="986" y="1710"/>
                    </a:lnTo>
                    <a:lnTo>
                      <a:pt x="984" y="1718"/>
                    </a:lnTo>
                    <a:lnTo>
                      <a:pt x="984" y="1731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/>
              <a:lstStyle/>
              <a:p>
                <a:endParaRPr lang="zh-CN" altLang="en-US">
                  <a:solidFill>
                    <a:schemeClr val="dk1"/>
                  </a:solidFill>
                </a:endParaRPr>
              </a:p>
            </p:txBody>
          </p:sp>
        </p:grp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CD80D6A8-3C46-458F-AC26-3FB4BBB4F0E4}"/>
                </a:ext>
              </a:extLst>
            </p:cNvPr>
            <p:cNvSpPr txBox="1"/>
            <p:nvPr/>
          </p:nvSpPr>
          <p:spPr>
            <a:xfrm>
              <a:off x="6327523" y="2403400"/>
              <a:ext cx="49244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浙江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69C5EBAA-8DD1-4B8C-9F4A-8A1637C7239D}"/>
              </a:ext>
            </a:extLst>
          </p:cNvPr>
          <p:cNvGrpSpPr/>
          <p:nvPr/>
        </p:nvGrpSpPr>
        <p:grpSpPr>
          <a:xfrm>
            <a:off x="1453124" y="4110260"/>
            <a:ext cx="2322832" cy="2002927"/>
            <a:chOff x="799026" y="4035175"/>
            <a:chExt cx="2322832" cy="2002927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4037DCE-18C3-48F1-A1E4-2F44D513C9F3}"/>
                </a:ext>
              </a:extLst>
            </p:cNvPr>
            <p:cNvGrpSpPr/>
            <p:nvPr/>
          </p:nvGrpSpPr>
          <p:grpSpPr>
            <a:xfrm>
              <a:off x="799026" y="4035175"/>
              <a:ext cx="2322832" cy="2002927"/>
              <a:chOff x="6205627" y="1412356"/>
              <a:chExt cx="2322832" cy="2002927"/>
            </a:xfrm>
          </p:grpSpPr>
          <p:grpSp>
            <p:nvGrpSpPr>
              <p:cNvPr id="10" name="组合 9"/>
              <p:cNvGrpSpPr/>
              <p:nvPr/>
            </p:nvGrpSpPr>
            <p:grpSpPr>
              <a:xfrm>
                <a:off x="6542934" y="1412356"/>
                <a:ext cx="1985525" cy="2002927"/>
                <a:chOff x="2067937" y="3821156"/>
                <a:chExt cx="1985525" cy="2002927"/>
              </a:xfrm>
            </p:grpSpPr>
            <p:sp>
              <p:nvSpPr>
                <p:cNvPr id="109" name="任意多边形 108"/>
                <p:cNvSpPr/>
                <p:nvPr/>
              </p:nvSpPr>
              <p:spPr>
                <a:xfrm rot="3370477">
                  <a:off x="2381563" y="5252280"/>
                  <a:ext cx="587804" cy="2845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>
                      <a:moveTo>
                        <a:pt x="0" y="15644"/>
                      </a:moveTo>
                      <a:lnTo>
                        <a:pt x="673798" y="15644"/>
                      </a:lnTo>
                    </a:path>
                  </a:pathLst>
                </a:custGeom>
                <a:noFill/>
              </p:spPr>
              <p:style>
                <a:lnRef idx="2">
                  <a:schemeClr val="accent1">
                    <a:shade val="60000"/>
                    <a:hueOff val="0"/>
                    <a:satOff val="0"/>
                    <a:lumOff val="0"/>
                    <a:alphaOff val="0"/>
                  </a:schemeClr>
                </a:lnRef>
                <a:fillRef idx="0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tx1">
                    <a:hueOff val="0"/>
                    <a:satOff val="0"/>
                    <a:lumOff val="0"/>
                    <a:alphaOff val="0"/>
                  </a:schemeClr>
                </a:fontRef>
              </p:style>
            </p:sp>
            <p:sp>
              <p:nvSpPr>
                <p:cNvPr id="110" name="任意多边形 109"/>
                <p:cNvSpPr/>
                <p:nvPr/>
              </p:nvSpPr>
              <p:spPr>
                <a:xfrm rot="1739548">
                  <a:off x="2539149" y="5047489"/>
                  <a:ext cx="549909" cy="27296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>
                      <a:moveTo>
                        <a:pt x="0" y="15644"/>
                      </a:moveTo>
                      <a:lnTo>
                        <a:pt x="604674" y="15644"/>
                      </a:lnTo>
                    </a:path>
                  </a:pathLst>
                </a:custGeom>
                <a:noFill/>
              </p:spPr>
              <p:style>
                <a:lnRef idx="2">
                  <a:schemeClr val="accent1">
                    <a:shade val="60000"/>
                    <a:hueOff val="0"/>
                    <a:satOff val="0"/>
                    <a:lumOff val="0"/>
                    <a:alphaOff val="0"/>
                  </a:schemeClr>
                </a:lnRef>
                <a:fillRef idx="0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tx1">
                    <a:hueOff val="0"/>
                    <a:satOff val="0"/>
                    <a:lumOff val="0"/>
                    <a:alphaOff val="0"/>
                  </a:schemeClr>
                </a:fontRef>
              </p:style>
            </p:sp>
            <p:sp>
              <p:nvSpPr>
                <p:cNvPr id="111" name="任意多边形 110"/>
                <p:cNvSpPr/>
                <p:nvPr/>
              </p:nvSpPr>
              <p:spPr>
                <a:xfrm>
                  <a:off x="2573605" y="4808972"/>
                  <a:ext cx="551807" cy="27296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>
                      <a:moveTo>
                        <a:pt x="0" y="15644"/>
                      </a:moveTo>
                      <a:lnTo>
                        <a:pt x="606760" y="15644"/>
                      </a:lnTo>
                    </a:path>
                  </a:pathLst>
                </a:custGeom>
                <a:noFill/>
              </p:spPr>
              <p:style>
                <a:lnRef idx="2">
                  <a:schemeClr val="accent1">
                    <a:shade val="60000"/>
                    <a:hueOff val="0"/>
                    <a:satOff val="0"/>
                    <a:lumOff val="0"/>
                    <a:alphaOff val="0"/>
                  </a:schemeClr>
                </a:lnRef>
                <a:fillRef idx="0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tx1">
                    <a:hueOff val="0"/>
                    <a:satOff val="0"/>
                    <a:lumOff val="0"/>
                    <a:alphaOff val="0"/>
                  </a:schemeClr>
                </a:fontRef>
              </p:style>
            </p:sp>
            <p:sp>
              <p:nvSpPr>
                <p:cNvPr id="112" name="任意多边形 111"/>
                <p:cNvSpPr/>
                <p:nvPr/>
              </p:nvSpPr>
              <p:spPr>
                <a:xfrm rot="19860452">
                  <a:off x="2539149" y="4570454"/>
                  <a:ext cx="549909" cy="27296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>
                      <a:moveTo>
                        <a:pt x="0" y="15644"/>
                      </a:moveTo>
                      <a:lnTo>
                        <a:pt x="604674" y="15644"/>
                      </a:lnTo>
                    </a:path>
                  </a:pathLst>
                </a:custGeom>
                <a:noFill/>
              </p:spPr>
              <p:style>
                <a:lnRef idx="2">
                  <a:schemeClr val="accent1">
                    <a:shade val="60000"/>
                    <a:hueOff val="0"/>
                    <a:satOff val="0"/>
                    <a:lumOff val="0"/>
                    <a:alphaOff val="0"/>
                  </a:schemeClr>
                </a:lnRef>
                <a:fillRef idx="0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tx1">
                    <a:hueOff val="0"/>
                    <a:satOff val="0"/>
                    <a:lumOff val="0"/>
                    <a:alphaOff val="0"/>
                  </a:schemeClr>
                </a:fontRef>
              </p:style>
            </p:sp>
            <p:sp>
              <p:nvSpPr>
                <p:cNvPr id="113" name="任意多边形 112"/>
                <p:cNvSpPr/>
                <p:nvPr/>
              </p:nvSpPr>
              <p:spPr>
                <a:xfrm rot="18229523">
                  <a:off x="2381563" y="4364504"/>
                  <a:ext cx="587804" cy="2845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>
                      <a:moveTo>
                        <a:pt x="0" y="15644"/>
                      </a:moveTo>
                      <a:lnTo>
                        <a:pt x="673798" y="15644"/>
                      </a:lnTo>
                    </a:path>
                  </a:pathLst>
                </a:custGeom>
                <a:noFill/>
              </p:spPr>
              <p:style>
                <a:lnRef idx="2">
                  <a:schemeClr val="accent1">
                    <a:shade val="60000"/>
                    <a:hueOff val="0"/>
                    <a:satOff val="0"/>
                    <a:lumOff val="0"/>
                    <a:alphaOff val="0"/>
                  </a:schemeClr>
                </a:lnRef>
                <a:fillRef idx="0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tx1">
                    <a:hueOff val="0"/>
                    <a:satOff val="0"/>
                    <a:lumOff val="0"/>
                    <a:alphaOff val="0"/>
                  </a:schemeClr>
                </a:fontRef>
              </p:style>
            </p:sp>
            <p:sp>
              <p:nvSpPr>
                <p:cNvPr id="114" name="椭圆 113"/>
                <p:cNvSpPr/>
                <p:nvPr/>
              </p:nvSpPr>
              <p:spPr>
                <a:xfrm>
                  <a:off x="2067937" y="4537288"/>
                  <a:ext cx="594904" cy="570663"/>
                </a:xfrm>
                <a:prstGeom prst="ellipse">
                  <a:avLst/>
                </a:prstGeom>
                <a:noFill/>
                <a:ln>
                  <a:noFill/>
                </a:ln>
              </p:spPr>
              <p:style>
                <a:lnRef idx="2">
                  <a:scrgbClr r="0" g="0" b="0"/>
                </a:lnRef>
                <a:fillRef idx="1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</p:sp>
            <p:sp>
              <p:nvSpPr>
                <p:cNvPr id="115" name="任意多边形 114"/>
                <p:cNvSpPr/>
                <p:nvPr/>
              </p:nvSpPr>
              <p:spPr>
                <a:xfrm>
                  <a:off x="2766897" y="3821156"/>
                  <a:ext cx="356942" cy="342397"/>
                </a:xfrm>
                <a:custGeom>
                  <a:avLst/>
                  <a:gdLst>
                    <a:gd name="connsiteX0" fmla="*/ 0 w 392489"/>
                    <a:gd name="connsiteY0" fmla="*/ 196245 h 392489"/>
                    <a:gd name="connsiteX1" fmla="*/ 196245 w 392489"/>
                    <a:gd name="connsiteY1" fmla="*/ 0 h 392489"/>
                    <a:gd name="connsiteX2" fmla="*/ 392490 w 392489"/>
                    <a:gd name="connsiteY2" fmla="*/ 196245 h 392489"/>
                    <a:gd name="connsiteX3" fmla="*/ 196245 w 392489"/>
                    <a:gd name="connsiteY3" fmla="*/ 392490 h 392489"/>
                    <a:gd name="connsiteX4" fmla="*/ 0 w 392489"/>
                    <a:gd name="connsiteY4" fmla="*/ 196245 h 3924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92489" h="392489">
                      <a:moveTo>
                        <a:pt x="0" y="196245"/>
                      </a:moveTo>
                      <a:cubicBezTo>
                        <a:pt x="0" y="87862"/>
                        <a:pt x="87862" y="0"/>
                        <a:pt x="196245" y="0"/>
                      </a:cubicBezTo>
                      <a:cubicBezTo>
                        <a:pt x="304628" y="0"/>
                        <a:pt x="392490" y="87862"/>
                        <a:pt x="392490" y="196245"/>
                      </a:cubicBezTo>
                      <a:cubicBezTo>
                        <a:pt x="392490" y="304628"/>
                        <a:pt x="304628" y="392490"/>
                        <a:pt x="196245" y="392490"/>
                      </a:cubicBezTo>
                      <a:cubicBezTo>
                        <a:pt x="87862" y="392490"/>
                        <a:pt x="0" y="304628"/>
                        <a:pt x="0" y="196245"/>
                      </a:cubicBez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63194" tIns="63194" rIns="63194" bIns="63194" numCol="1" spcCol="1270" anchor="ctr" anchorCtr="0">
                  <a:noAutofit/>
                </a:bodyPr>
                <a:lstStyle/>
                <a:p>
                  <a:pPr lvl="0" algn="ctr" defTabSz="40005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defRPr/>
                  </a:pPr>
                  <a:r>
                    <a:rPr kumimoji="0" lang="zh-CN" altLang="en-US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rPr>
                    <a:t>广西</a:t>
                  </a:r>
                </a:p>
              </p:txBody>
            </p:sp>
            <p:sp>
              <p:nvSpPr>
                <p:cNvPr id="116" name="任意多边形 115"/>
                <p:cNvSpPr/>
                <p:nvPr/>
              </p:nvSpPr>
              <p:spPr>
                <a:xfrm>
                  <a:off x="3159534" y="3821156"/>
                  <a:ext cx="535413" cy="342397"/>
                </a:xfrm>
                <a:custGeom>
                  <a:avLst/>
                  <a:gdLst>
                    <a:gd name="connsiteX0" fmla="*/ 0 w 588734"/>
                    <a:gd name="connsiteY0" fmla="*/ 0 h 392489"/>
                    <a:gd name="connsiteX1" fmla="*/ 588734 w 588734"/>
                    <a:gd name="connsiteY1" fmla="*/ 0 h 392489"/>
                    <a:gd name="connsiteX2" fmla="*/ 588734 w 588734"/>
                    <a:gd name="connsiteY2" fmla="*/ 392489 h 392489"/>
                    <a:gd name="connsiteX3" fmla="*/ 0 w 588734"/>
                    <a:gd name="connsiteY3" fmla="*/ 392489 h 392489"/>
                    <a:gd name="connsiteX4" fmla="*/ 0 w 588734"/>
                    <a:gd name="connsiteY4" fmla="*/ 0 h 3924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88734" h="392489">
                      <a:moveTo>
                        <a:pt x="0" y="0"/>
                      </a:moveTo>
                      <a:lnTo>
                        <a:pt x="588734" y="0"/>
                      </a:lnTo>
                      <a:lnTo>
                        <a:pt x="588734" y="392489"/>
                      </a:lnTo>
                      <a:lnTo>
                        <a:pt x="0" y="39248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</p:spPr>
              <p:style>
                <a:lnRef idx="0">
                  <a:schemeClr val="dk1">
                    <a:alpha val="0"/>
                    <a:hueOff val="0"/>
                    <a:satOff val="0"/>
                    <a:lumOff val="0"/>
                    <a:alphaOff val="0"/>
                  </a:schemeClr>
                </a:lnRef>
                <a:fillRef idx="0">
                  <a:schemeClr val="lt1">
                    <a:alpha val="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lt1">
                    <a:alpha val="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tx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spcFirstLastPara="0" vert="horz" wrap="square" lIns="0" tIns="0" rIns="0" bIns="0" numCol="1" spcCol="1270" anchor="ctr" anchorCtr="0">
                  <a:noAutofit/>
                </a:bodyPr>
                <a:lstStyle/>
                <a:p>
                  <a:pPr marL="57150" marR="0" lvl="1" indent="-57150" algn="l" defTabSz="444500" rtl="0" eaLnBrk="1" fontAlgn="auto" latinLnBrk="0" hangingPunct="1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15000"/>
                    </a:spcAft>
                    <a:buClrTx/>
                    <a:buSzTx/>
                    <a:buFontTx/>
                    <a:buChar char="••"/>
                    <a:tabLst/>
                    <a:defRPr/>
                  </a:pPr>
                  <a:r>
                    <a:rPr lang="en-US" altLang="zh-CN" sz="1000" dirty="0">
                      <a:solidFill>
                        <a:prstClr val="black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30.52</a:t>
                  </a:r>
                  <a:r>
                    <a:rPr kumimoji="0" lang="en-US" altLang="zh-CN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rPr>
                    <a:t>%</a:t>
                  </a:r>
                  <a:endPara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endParaRPr>
                </a:p>
              </p:txBody>
            </p:sp>
            <p:sp>
              <p:nvSpPr>
                <p:cNvPr id="117" name="任意多边形 116"/>
                <p:cNvSpPr/>
                <p:nvPr/>
              </p:nvSpPr>
              <p:spPr>
                <a:xfrm>
                  <a:off x="3032238" y="4202084"/>
                  <a:ext cx="356942" cy="342397"/>
                </a:xfrm>
                <a:custGeom>
                  <a:avLst/>
                  <a:gdLst>
                    <a:gd name="connsiteX0" fmla="*/ 0 w 392489"/>
                    <a:gd name="connsiteY0" fmla="*/ 196245 h 392489"/>
                    <a:gd name="connsiteX1" fmla="*/ 196245 w 392489"/>
                    <a:gd name="connsiteY1" fmla="*/ 0 h 392489"/>
                    <a:gd name="connsiteX2" fmla="*/ 392490 w 392489"/>
                    <a:gd name="connsiteY2" fmla="*/ 196245 h 392489"/>
                    <a:gd name="connsiteX3" fmla="*/ 196245 w 392489"/>
                    <a:gd name="connsiteY3" fmla="*/ 392490 h 392489"/>
                    <a:gd name="connsiteX4" fmla="*/ 0 w 392489"/>
                    <a:gd name="connsiteY4" fmla="*/ 196245 h 3924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92489" h="392489">
                      <a:moveTo>
                        <a:pt x="0" y="196245"/>
                      </a:moveTo>
                      <a:cubicBezTo>
                        <a:pt x="0" y="87862"/>
                        <a:pt x="87862" y="0"/>
                        <a:pt x="196245" y="0"/>
                      </a:cubicBezTo>
                      <a:cubicBezTo>
                        <a:pt x="304628" y="0"/>
                        <a:pt x="392490" y="87862"/>
                        <a:pt x="392490" y="196245"/>
                      </a:cubicBezTo>
                      <a:cubicBezTo>
                        <a:pt x="392490" y="304628"/>
                        <a:pt x="304628" y="392490"/>
                        <a:pt x="196245" y="392490"/>
                      </a:cubicBezTo>
                      <a:cubicBezTo>
                        <a:pt x="87862" y="392490"/>
                        <a:pt x="0" y="304628"/>
                        <a:pt x="0" y="196245"/>
                      </a:cubicBez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63194" tIns="63194" rIns="63194" bIns="63194" numCol="1" spcCol="1270" anchor="ctr" anchorCtr="0">
                  <a:noAutofit/>
                </a:bodyPr>
                <a:lstStyle/>
                <a:p>
                  <a:pPr lvl="0" algn="ctr" defTabSz="40005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defRPr/>
                  </a:pPr>
                  <a:r>
                    <a:rPr lang="zh-CN" altLang="en-US" sz="900" dirty="0">
                      <a:solidFill>
                        <a:prstClr val="black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黑龙江</a:t>
                  </a:r>
                  <a:endParaRPr kumimoji="0" lang="zh-CN" altLang="en-US" sz="9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endParaRPr>
                </a:p>
              </p:txBody>
            </p:sp>
            <p:sp>
              <p:nvSpPr>
                <p:cNvPr id="118" name="任意多边形 117"/>
                <p:cNvSpPr/>
                <p:nvPr/>
              </p:nvSpPr>
              <p:spPr>
                <a:xfrm>
                  <a:off x="3424874" y="4202084"/>
                  <a:ext cx="535413" cy="342397"/>
                </a:xfrm>
                <a:custGeom>
                  <a:avLst/>
                  <a:gdLst>
                    <a:gd name="connsiteX0" fmla="*/ 0 w 588734"/>
                    <a:gd name="connsiteY0" fmla="*/ 0 h 392489"/>
                    <a:gd name="connsiteX1" fmla="*/ 588734 w 588734"/>
                    <a:gd name="connsiteY1" fmla="*/ 0 h 392489"/>
                    <a:gd name="connsiteX2" fmla="*/ 588734 w 588734"/>
                    <a:gd name="connsiteY2" fmla="*/ 392489 h 392489"/>
                    <a:gd name="connsiteX3" fmla="*/ 0 w 588734"/>
                    <a:gd name="connsiteY3" fmla="*/ 392489 h 392489"/>
                    <a:gd name="connsiteX4" fmla="*/ 0 w 588734"/>
                    <a:gd name="connsiteY4" fmla="*/ 0 h 3924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88734" h="392489">
                      <a:moveTo>
                        <a:pt x="0" y="0"/>
                      </a:moveTo>
                      <a:lnTo>
                        <a:pt x="588734" y="0"/>
                      </a:lnTo>
                      <a:lnTo>
                        <a:pt x="588734" y="392489"/>
                      </a:lnTo>
                      <a:lnTo>
                        <a:pt x="0" y="39248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</p:spPr>
              <p:style>
                <a:lnRef idx="0">
                  <a:schemeClr val="dk1">
                    <a:alpha val="0"/>
                    <a:hueOff val="0"/>
                    <a:satOff val="0"/>
                    <a:lumOff val="0"/>
                    <a:alphaOff val="0"/>
                  </a:schemeClr>
                </a:lnRef>
                <a:fillRef idx="0">
                  <a:schemeClr val="lt1">
                    <a:alpha val="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lt1">
                    <a:alpha val="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tx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spcFirstLastPara="0" vert="horz" wrap="square" lIns="0" tIns="0" rIns="0" bIns="0" numCol="1" spcCol="1270" anchor="ctr" anchorCtr="0">
                  <a:noAutofit/>
                </a:bodyPr>
                <a:lstStyle/>
                <a:p>
                  <a:pPr marL="57150" marR="0" lvl="1" indent="-57150" algn="l" defTabSz="444500" rtl="0" eaLnBrk="1" fontAlgn="auto" latinLnBrk="0" hangingPunct="1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15000"/>
                    </a:spcAft>
                    <a:buClrTx/>
                    <a:buSzTx/>
                    <a:buFontTx/>
                    <a:buChar char="••"/>
                    <a:tabLst/>
                    <a:defRPr/>
                  </a:pPr>
                  <a:r>
                    <a:rPr kumimoji="0" lang="en-US" altLang="zh-CN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rPr>
                    <a:t>15.17%</a:t>
                  </a:r>
                  <a:endPara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endParaRPr>
                </a:p>
              </p:txBody>
            </p:sp>
            <p:sp>
              <p:nvSpPr>
                <p:cNvPr id="119" name="任意多边形 118"/>
                <p:cNvSpPr/>
                <p:nvPr/>
              </p:nvSpPr>
              <p:spPr>
                <a:xfrm>
                  <a:off x="3125413" y="4651421"/>
                  <a:ext cx="356942" cy="342397"/>
                </a:xfrm>
                <a:custGeom>
                  <a:avLst/>
                  <a:gdLst>
                    <a:gd name="connsiteX0" fmla="*/ 0 w 392489"/>
                    <a:gd name="connsiteY0" fmla="*/ 196245 h 392489"/>
                    <a:gd name="connsiteX1" fmla="*/ 196245 w 392489"/>
                    <a:gd name="connsiteY1" fmla="*/ 0 h 392489"/>
                    <a:gd name="connsiteX2" fmla="*/ 392490 w 392489"/>
                    <a:gd name="connsiteY2" fmla="*/ 196245 h 392489"/>
                    <a:gd name="connsiteX3" fmla="*/ 196245 w 392489"/>
                    <a:gd name="connsiteY3" fmla="*/ 392490 h 392489"/>
                    <a:gd name="connsiteX4" fmla="*/ 0 w 392489"/>
                    <a:gd name="connsiteY4" fmla="*/ 196245 h 3924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92489" h="392489">
                      <a:moveTo>
                        <a:pt x="0" y="196245"/>
                      </a:moveTo>
                      <a:cubicBezTo>
                        <a:pt x="0" y="87862"/>
                        <a:pt x="87862" y="0"/>
                        <a:pt x="196245" y="0"/>
                      </a:cubicBezTo>
                      <a:cubicBezTo>
                        <a:pt x="304628" y="0"/>
                        <a:pt x="392490" y="87862"/>
                        <a:pt x="392490" y="196245"/>
                      </a:cubicBezTo>
                      <a:cubicBezTo>
                        <a:pt x="392490" y="304628"/>
                        <a:pt x="304628" y="392490"/>
                        <a:pt x="196245" y="392490"/>
                      </a:cubicBezTo>
                      <a:cubicBezTo>
                        <a:pt x="87862" y="392490"/>
                        <a:pt x="0" y="304628"/>
                        <a:pt x="0" y="196245"/>
                      </a:cubicBez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63194" tIns="63194" rIns="63194" bIns="63194" numCol="1" spcCol="1270" anchor="ctr" anchorCtr="0">
                  <a:noAutofit/>
                </a:bodyPr>
                <a:lstStyle/>
                <a:p>
                  <a:pPr lvl="0" algn="ctr" defTabSz="40005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defRPr/>
                  </a:pPr>
                  <a:r>
                    <a:rPr lang="zh-CN" altLang="en-US" sz="900" dirty="0">
                      <a:solidFill>
                        <a:prstClr val="black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吉林</a:t>
                  </a:r>
                  <a:endParaRPr kumimoji="0" lang="zh-CN" altLang="en-US" sz="9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endParaRPr>
                </a:p>
              </p:txBody>
            </p:sp>
            <p:sp>
              <p:nvSpPr>
                <p:cNvPr id="120" name="任意多边形 119"/>
                <p:cNvSpPr/>
                <p:nvPr/>
              </p:nvSpPr>
              <p:spPr>
                <a:xfrm>
                  <a:off x="3518049" y="4651421"/>
                  <a:ext cx="535413" cy="342397"/>
                </a:xfrm>
                <a:custGeom>
                  <a:avLst/>
                  <a:gdLst>
                    <a:gd name="connsiteX0" fmla="*/ 0 w 588734"/>
                    <a:gd name="connsiteY0" fmla="*/ 0 h 392489"/>
                    <a:gd name="connsiteX1" fmla="*/ 588734 w 588734"/>
                    <a:gd name="connsiteY1" fmla="*/ 0 h 392489"/>
                    <a:gd name="connsiteX2" fmla="*/ 588734 w 588734"/>
                    <a:gd name="connsiteY2" fmla="*/ 392489 h 392489"/>
                    <a:gd name="connsiteX3" fmla="*/ 0 w 588734"/>
                    <a:gd name="connsiteY3" fmla="*/ 392489 h 392489"/>
                    <a:gd name="connsiteX4" fmla="*/ 0 w 588734"/>
                    <a:gd name="connsiteY4" fmla="*/ 0 h 3924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88734" h="392489">
                      <a:moveTo>
                        <a:pt x="0" y="0"/>
                      </a:moveTo>
                      <a:lnTo>
                        <a:pt x="588734" y="0"/>
                      </a:lnTo>
                      <a:lnTo>
                        <a:pt x="588734" y="392489"/>
                      </a:lnTo>
                      <a:lnTo>
                        <a:pt x="0" y="39248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</p:spPr>
              <p:style>
                <a:lnRef idx="0">
                  <a:schemeClr val="dk1">
                    <a:alpha val="0"/>
                    <a:hueOff val="0"/>
                    <a:satOff val="0"/>
                    <a:lumOff val="0"/>
                    <a:alphaOff val="0"/>
                  </a:schemeClr>
                </a:lnRef>
                <a:fillRef idx="0">
                  <a:schemeClr val="lt1">
                    <a:alpha val="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lt1">
                    <a:alpha val="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tx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spcFirstLastPara="0" vert="horz" wrap="square" lIns="0" tIns="0" rIns="0" bIns="0" numCol="1" spcCol="1270" anchor="ctr" anchorCtr="0">
                  <a:noAutofit/>
                </a:bodyPr>
                <a:lstStyle/>
                <a:p>
                  <a:pPr marL="57150" marR="0" lvl="1" indent="-57150" algn="l" defTabSz="444500" rtl="0" eaLnBrk="1" fontAlgn="auto" latinLnBrk="0" hangingPunct="1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15000"/>
                    </a:spcAft>
                    <a:buClrTx/>
                    <a:buSzTx/>
                    <a:buFontTx/>
                    <a:buChar char="••"/>
                    <a:tabLst/>
                    <a:defRPr/>
                  </a:pPr>
                  <a:r>
                    <a:rPr kumimoji="0" lang="en-US" altLang="zh-CN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rPr>
                    <a:t>10.80%</a:t>
                  </a:r>
                  <a:endPara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endParaRPr>
                </a:p>
              </p:txBody>
            </p:sp>
            <p:sp>
              <p:nvSpPr>
                <p:cNvPr id="121" name="任意多边形 120"/>
                <p:cNvSpPr/>
                <p:nvPr/>
              </p:nvSpPr>
              <p:spPr>
                <a:xfrm>
                  <a:off x="3032238" y="5100756"/>
                  <a:ext cx="356942" cy="342397"/>
                </a:xfrm>
                <a:custGeom>
                  <a:avLst/>
                  <a:gdLst>
                    <a:gd name="connsiteX0" fmla="*/ 0 w 392489"/>
                    <a:gd name="connsiteY0" fmla="*/ 196245 h 392489"/>
                    <a:gd name="connsiteX1" fmla="*/ 196245 w 392489"/>
                    <a:gd name="connsiteY1" fmla="*/ 0 h 392489"/>
                    <a:gd name="connsiteX2" fmla="*/ 392490 w 392489"/>
                    <a:gd name="connsiteY2" fmla="*/ 196245 h 392489"/>
                    <a:gd name="connsiteX3" fmla="*/ 196245 w 392489"/>
                    <a:gd name="connsiteY3" fmla="*/ 392490 h 392489"/>
                    <a:gd name="connsiteX4" fmla="*/ 0 w 392489"/>
                    <a:gd name="connsiteY4" fmla="*/ 196245 h 3924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92489" h="392489">
                      <a:moveTo>
                        <a:pt x="0" y="196245"/>
                      </a:moveTo>
                      <a:cubicBezTo>
                        <a:pt x="0" y="87862"/>
                        <a:pt x="87862" y="0"/>
                        <a:pt x="196245" y="0"/>
                      </a:cubicBezTo>
                      <a:cubicBezTo>
                        <a:pt x="304628" y="0"/>
                        <a:pt x="392490" y="87862"/>
                        <a:pt x="392490" y="196245"/>
                      </a:cubicBezTo>
                      <a:cubicBezTo>
                        <a:pt x="392490" y="304628"/>
                        <a:pt x="304628" y="392490"/>
                        <a:pt x="196245" y="392490"/>
                      </a:cubicBezTo>
                      <a:cubicBezTo>
                        <a:pt x="87862" y="392490"/>
                        <a:pt x="0" y="304628"/>
                        <a:pt x="0" y="196245"/>
                      </a:cubicBez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63194" tIns="63194" rIns="63194" bIns="63194" numCol="1" spcCol="1270" anchor="ctr" anchorCtr="0">
                  <a:noAutofit/>
                </a:bodyPr>
                <a:lstStyle/>
                <a:p>
                  <a:pPr lvl="0" algn="ctr" defTabSz="40005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defRPr/>
                  </a:pPr>
                  <a:r>
                    <a:rPr lang="zh-CN" altLang="en-US" sz="900" dirty="0">
                      <a:solidFill>
                        <a:prstClr val="black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山东</a:t>
                  </a:r>
                  <a:endParaRPr kumimoji="0" lang="zh-CN" altLang="en-US" sz="9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endParaRPr>
                </a:p>
              </p:txBody>
            </p:sp>
            <p:sp>
              <p:nvSpPr>
                <p:cNvPr id="122" name="任意多边形 121"/>
                <p:cNvSpPr/>
                <p:nvPr/>
              </p:nvSpPr>
              <p:spPr>
                <a:xfrm>
                  <a:off x="3424874" y="5100756"/>
                  <a:ext cx="535413" cy="342397"/>
                </a:xfrm>
                <a:custGeom>
                  <a:avLst/>
                  <a:gdLst>
                    <a:gd name="connsiteX0" fmla="*/ 0 w 588734"/>
                    <a:gd name="connsiteY0" fmla="*/ 0 h 392489"/>
                    <a:gd name="connsiteX1" fmla="*/ 588734 w 588734"/>
                    <a:gd name="connsiteY1" fmla="*/ 0 h 392489"/>
                    <a:gd name="connsiteX2" fmla="*/ 588734 w 588734"/>
                    <a:gd name="connsiteY2" fmla="*/ 392489 h 392489"/>
                    <a:gd name="connsiteX3" fmla="*/ 0 w 588734"/>
                    <a:gd name="connsiteY3" fmla="*/ 392489 h 392489"/>
                    <a:gd name="connsiteX4" fmla="*/ 0 w 588734"/>
                    <a:gd name="connsiteY4" fmla="*/ 0 h 3924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88734" h="392489">
                      <a:moveTo>
                        <a:pt x="0" y="0"/>
                      </a:moveTo>
                      <a:lnTo>
                        <a:pt x="588734" y="0"/>
                      </a:lnTo>
                      <a:lnTo>
                        <a:pt x="588734" y="392489"/>
                      </a:lnTo>
                      <a:lnTo>
                        <a:pt x="0" y="39248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</p:spPr>
              <p:style>
                <a:lnRef idx="0">
                  <a:schemeClr val="dk1">
                    <a:alpha val="0"/>
                    <a:hueOff val="0"/>
                    <a:satOff val="0"/>
                    <a:lumOff val="0"/>
                    <a:alphaOff val="0"/>
                  </a:schemeClr>
                </a:lnRef>
                <a:fillRef idx="0">
                  <a:schemeClr val="lt1">
                    <a:alpha val="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lt1">
                    <a:alpha val="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tx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spcFirstLastPara="0" vert="horz" wrap="square" lIns="0" tIns="0" rIns="0" bIns="0" numCol="1" spcCol="1270" anchor="ctr" anchorCtr="0">
                  <a:noAutofit/>
                </a:bodyPr>
                <a:lstStyle/>
                <a:p>
                  <a:pPr marL="57150" marR="0" lvl="1" indent="-57150" algn="l" defTabSz="444500" rtl="0" eaLnBrk="1" fontAlgn="auto" latinLnBrk="0" hangingPunct="1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15000"/>
                    </a:spcAft>
                    <a:buClrTx/>
                    <a:buSzTx/>
                    <a:buFontTx/>
                    <a:buChar char="••"/>
                    <a:tabLst/>
                    <a:defRPr/>
                  </a:pPr>
                  <a:r>
                    <a:rPr kumimoji="0" lang="en-US" altLang="zh-CN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rPr>
                    <a:t>10.42%</a:t>
                  </a:r>
                  <a:endPara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endParaRPr>
                </a:p>
              </p:txBody>
            </p:sp>
            <p:sp>
              <p:nvSpPr>
                <p:cNvPr id="123" name="任意多边形 122"/>
                <p:cNvSpPr/>
                <p:nvPr/>
              </p:nvSpPr>
              <p:spPr>
                <a:xfrm>
                  <a:off x="2766897" y="5481686"/>
                  <a:ext cx="356942" cy="342397"/>
                </a:xfrm>
                <a:custGeom>
                  <a:avLst/>
                  <a:gdLst>
                    <a:gd name="connsiteX0" fmla="*/ 0 w 392489"/>
                    <a:gd name="connsiteY0" fmla="*/ 196245 h 392489"/>
                    <a:gd name="connsiteX1" fmla="*/ 196245 w 392489"/>
                    <a:gd name="connsiteY1" fmla="*/ 0 h 392489"/>
                    <a:gd name="connsiteX2" fmla="*/ 392490 w 392489"/>
                    <a:gd name="connsiteY2" fmla="*/ 196245 h 392489"/>
                    <a:gd name="connsiteX3" fmla="*/ 196245 w 392489"/>
                    <a:gd name="connsiteY3" fmla="*/ 392490 h 392489"/>
                    <a:gd name="connsiteX4" fmla="*/ 0 w 392489"/>
                    <a:gd name="connsiteY4" fmla="*/ 196245 h 3924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92489" h="392489">
                      <a:moveTo>
                        <a:pt x="0" y="196245"/>
                      </a:moveTo>
                      <a:cubicBezTo>
                        <a:pt x="0" y="87862"/>
                        <a:pt x="87862" y="0"/>
                        <a:pt x="196245" y="0"/>
                      </a:cubicBezTo>
                      <a:cubicBezTo>
                        <a:pt x="304628" y="0"/>
                        <a:pt x="392490" y="87862"/>
                        <a:pt x="392490" y="196245"/>
                      </a:cubicBezTo>
                      <a:cubicBezTo>
                        <a:pt x="392490" y="304628"/>
                        <a:pt x="304628" y="392490"/>
                        <a:pt x="196245" y="392490"/>
                      </a:cubicBezTo>
                      <a:cubicBezTo>
                        <a:pt x="87862" y="392490"/>
                        <a:pt x="0" y="304628"/>
                        <a:pt x="0" y="196245"/>
                      </a:cubicBez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63194" tIns="63194" rIns="63194" bIns="63194" numCol="1" spcCol="1270" anchor="ctr" anchorCtr="0">
                  <a:noAutofit/>
                </a:bodyPr>
                <a:lstStyle/>
                <a:p>
                  <a:pPr lvl="0" algn="ctr" defTabSz="40005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defRPr/>
                  </a:pPr>
                  <a:r>
                    <a:rPr lang="zh-CN" altLang="en-US" sz="900" dirty="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内蒙古</a:t>
                  </a:r>
                  <a:endParaRPr kumimoji="0" lang="zh-CN" altLang="en-US" sz="9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24" name="任意多边形 123"/>
                <p:cNvSpPr/>
                <p:nvPr/>
              </p:nvSpPr>
              <p:spPr>
                <a:xfrm>
                  <a:off x="3159534" y="5481686"/>
                  <a:ext cx="535413" cy="342397"/>
                </a:xfrm>
                <a:custGeom>
                  <a:avLst/>
                  <a:gdLst>
                    <a:gd name="connsiteX0" fmla="*/ 0 w 588734"/>
                    <a:gd name="connsiteY0" fmla="*/ 0 h 392489"/>
                    <a:gd name="connsiteX1" fmla="*/ 588734 w 588734"/>
                    <a:gd name="connsiteY1" fmla="*/ 0 h 392489"/>
                    <a:gd name="connsiteX2" fmla="*/ 588734 w 588734"/>
                    <a:gd name="connsiteY2" fmla="*/ 392489 h 392489"/>
                    <a:gd name="connsiteX3" fmla="*/ 0 w 588734"/>
                    <a:gd name="connsiteY3" fmla="*/ 392489 h 392489"/>
                    <a:gd name="connsiteX4" fmla="*/ 0 w 588734"/>
                    <a:gd name="connsiteY4" fmla="*/ 0 h 3924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88734" h="392489">
                      <a:moveTo>
                        <a:pt x="0" y="0"/>
                      </a:moveTo>
                      <a:lnTo>
                        <a:pt x="588734" y="0"/>
                      </a:lnTo>
                      <a:lnTo>
                        <a:pt x="588734" y="392489"/>
                      </a:lnTo>
                      <a:lnTo>
                        <a:pt x="0" y="39248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</p:spPr>
              <p:style>
                <a:lnRef idx="0">
                  <a:schemeClr val="dk1">
                    <a:alpha val="0"/>
                    <a:hueOff val="0"/>
                    <a:satOff val="0"/>
                    <a:lumOff val="0"/>
                    <a:alphaOff val="0"/>
                  </a:schemeClr>
                </a:lnRef>
                <a:fillRef idx="0">
                  <a:schemeClr val="lt1">
                    <a:alpha val="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lt1">
                    <a:alpha val="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tx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spcFirstLastPara="0" vert="horz" wrap="square" lIns="0" tIns="0" rIns="0" bIns="0" numCol="1" spcCol="1270" anchor="ctr" anchorCtr="0">
                  <a:noAutofit/>
                </a:bodyPr>
                <a:lstStyle/>
                <a:p>
                  <a:pPr marL="57150" marR="0" lvl="1" indent="-57150" algn="l" defTabSz="444500" rtl="0" eaLnBrk="1" fontAlgn="auto" latinLnBrk="0" hangingPunct="1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15000"/>
                    </a:spcAft>
                    <a:buClrTx/>
                    <a:buSzTx/>
                    <a:buFontTx/>
                    <a:buChar char="••"/>
                    <a:tabLst/>
                    <a:defRPr/>
                  </a:pPr>
                  <a:r>
                    <a:rPr kumimoji="0" lang="en-US" altLang="zh-CN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rPr>
                    <a:t>4.31%</a:t>
                  </a:r>
                  <a:endPara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endParaRPr>
                </a:p>
              </p:txBody>
            </p:sp>
          </p:grpSp>
          <p:sp>
            <p:nvSpPr>
              <p:cNvPr id="58" name="辽宁">
                <a:extLst>
                  <a:ext uri="{FF2B5EF4-FFF2-40B4-BE49-F238E27FC236}">
                    <a16:creationId xmlns:a16="http://schemas.microsoft.com/office/drawing/2014/main" id="{00000000-0008-0000-0000-000075040000}"/>
                  </a:ext>
                </a:extLst>
              </p:cNvPr>
              <p:cNvSpPr>
                <a:spLocks noEditPoints="1"/>
              </p:cNvSpPr>
              <p:nvPr/>
            </p:nvSpPr>
            <p:spPr>
              <a:xfrm>
                <a:off x="6205627" y="2053470"/>
                <a:ext cx="786581" cy="787252"/>
              </a:xfrm>
              <a:custGeom>
                <a:avLst/>
                <a:gdLst>
                  <a:gd name="T0" fmla="*/ 259 w 2212"/>
                  <a:gd name="T1" fmla="*/ 1537 h 2187"/>
                  <a:gd name="T2" fmla="*/ 137 w 2212"/>
                  <a:gd name="T3" fmla="*/ 1452 h 2187"/>
                  <a:gd name="T4" fmla="*/ 8 w 2212"/>
                  <a:gd name="T5" fmla="*/ 1353 h 2187"/>
                  <a:gd name="T6" fmla="*/ 26 w 2212"/>
                  <a:gd name="T7" fmla="*/ 1249 h 2187"/>
                  <a:gd name="T8" fmla="*/ 103 w 2212"/>
                  <a:gd name="T9" fmla="*/ 1131 h 2187"/>
                  <a:gd name="T10" fmla="*/ 154 w 2212"/>
                  <a:gd name="T11" fmla="*/ 1037 h 2187"/>
                  <a:gd name="T12" fmla="*/ 115 w 2212"/>
                  <a:gd name="T13" fmla="*/ 918 h 2187"/>
                  <a:gd name="T14" fmla="*/ 84 w 2212"/>
                  <a:gd name="T15" fmla="*/ 727 h 2187"/>
                  <a:gd name="T16" fmla="*/ 219 w 2212"/>
                  <a:gd name="T17" fmla="*/ 704 h 2187"/>
                  <a:gd name="T18" fmla="*/ 340 w 2212"/>
                  <a:gd name="T19" fmla="*/ 910 h 2187"/>
                  <a:gd name="T20" fmla="*/ 449 w 2212"/>
                  <a:gd name="T21" fmla="*/ 787 h 2187"/>
                  <a:gd name="T22" fmla="*/ 623 w 2212"/>
                  <a:gd name="T23" fmla="*/ 652 h 2187"/>
                  <a:gd name="T24" fmla="*/ 820 w 2212"/>
                  <a:gd name="T25" fmla="*/ 538 h 2187"/>
                  <a:gd name="T26" fmla="*/ 931 w 2212"/>
                  <a:gd name="T27" fmla="*/ 415 h 2187"/>
                  <a:gd name="T28" fmla="*/ 1051 w 2212"/>
                  <a:gd name="T29" fmla="*/ 392 h 2187"/>
                  <a:gd name="T30" fmla="*/ 1120 w 2212"/>
                  <a:gd name="T31" fmla="*/ 362 h 2187"/>
                  <a:gd name="T32" fmla="*/ 1258 w 2212"/>
                  <a:gd name="T33" fmla="*/ 331 h 2187"/>
                  <a:gd name="T34" fmla="*/ 1343 w 2212"/>
                  <a:gd name="T35" fmla="*/ 211 h 2187"/>
                  <a:gd name="T36" fmla="*/ 1422 w 2212"/>
                  <a:gd name="T37" fmla="*/ 0 h 2187"/>
                  <a:gd name="T38" fmla="*/ 1601 w 2212"/>
                  <a:gd name="T39" fmla="*/ 94 h 2187"/>
                  <a:gd name="T40" fmla="*/ 1638 w 2212"/>
                  <a:gd name="T41" fmla="*/ 197 h 2187"/>
                  <a:gd name="T42" fmla="*/ 1695 w 2212"/>
                  <a:gd name="T43" fmla="*/ 236 h 2187"/>
                  <a:gd name="T44" fmla="*/ 1797 w 2212"/>
                  <a:gd name="T45" fmla="*/ 181 h 2187"/>
                  <a:gd name="T46" fmla="*/ 1854 w 2212"/>
                  <a:gd name="T47" fmla="*/ 319 h 2187"/>
                  <a:gd name="T48" fmla="*/ 1930 w 2212"/>
                  <a:gd name="T49" fmla="*/ 415 h 2187"/>
                  <a:gd name="T50" fmla="*/ 2003 w 2212"/>
                  <a:gd name="T51" fmla="*/ 508 h 2187"/>
                  <a:gd name="T52" fmla="*/ 2001 w 2212"/>
                  <a:gd name="T53" fmla="*/ 622 h 2187"/>
                  <a:gd name="T54" fmla="*/ 2075 w 2212"/>
                  <a:gd name="T55" fmla="*/ 758 h 2187"/>
                  <a:gd name="T56" fmla="*/ 2191 w 2212"/>
                  <a:gd name="T57" fmla="*/ 907 h 2187"/>
                  <a:gd name="T58" fmla="*/ 2156 w 2212"/>
                  <a:gd name="T59" fmla="*/ 1031 h 2187"/>
                  <a:gd name="T60" fmla="*/ 2188 w 2212"/>
                  <a:gd name="T61" fmla="*/ 1096 h 2187"/>
                  <a:gd name="T62" fmla="*/ 2033 w 2212"/>
                  <a:gd name="T63" fmla="*/ 1210 h 2187"/>
                  <a:gd name="T64" fmla="*/ 1844 w 2212"/>
                  <a:gd name="T65" fmla="*/ 1409 h 2187"/>
                  <a:gd name="T66" fmla="*/ 1732 w 2212"/>
                  <a:gd name="T67" fmla="*/ 1586 h 2187"/>
                  <a:gd name="T68" fmla="*/ 1548 w 2212"/>
                  <a:gd name="T69" fmla="*/ 1630 h 2187"/>
                  <a:gd name="T70" fmla="*/ 1334 w 2212"/>
                  <a:gd name="T71" fmla="*/ 1752 h 2187"/>
                  <a:gd name="T72" fmla="*/ 1129 w 2212"/>
                  <a:gd name="T73" fmla="*/ 1956 h 2187"/>
                  <a:gd name="T74" fmla="*/ 1116 w 2212"/>
                  <a:gd name="T75" fmla="*/ 1997 h 2187"/>
                  <a:gd name="T76" fmla="*/ 1078 w 2212"/>
                  <a:gd name="T77" fmla="*/ 2064 h 2187"/>
                  <a:gd name="T78" fmla="*/ 995 w 2212"/>
                  <a:gd name="T79" fmla="*/ 2048 h 2187"/>
                  <a:gd name="T80" fmla="*/ 975 w 2212"/>
                  <a:gd name="T81" fmla="*/ 2107 h 2187"/>
                  <a:gd name="T82" fmla="*/ 853 w 2212"/>
                  <a:gd name="T83" fmla="*/ 2185 h 2187"/>
                  <a:gd name="T84" fmla="*/ 857 w 2212"/>
                  <a:gd name="T85" fmla="*/ 2091 h 2187"/>
                  <a:gd name="T86" fmla="*/ 966 w 2212"/>
                  <a:gd name="T87" fmla="*/ 2027 h 2187"/>
                  <a:gd name="T88" fmla="*/ 975 w 2212"/>
                  <a:gd name="T89" fmla="*/ 1946 h 2187"/>
                  <a:gd name="T90" fmla="*/ 1042 w 2212"/>
                  <a:gd name="T91" fmla="*/ 1886 h 2187"/>
                  <a:gd name="T92" fmla="*/ 940 w 2212"/>
                  <a:gd name="T93" fmla="*/ 1897 h 2187"/>
                  <a:gd name="T94" fmla="*/ 903 w 2212"/>
                  <a:gd name="T95" fmla="*/ 1739 h 2187"/>
                  <a:gd name="T96" fmla="*/ 1002 w 2212"/>
                  <a:gd name="T97" fmla="*/ 1599 h 2187"/>
                  <a:gd name="T98" fmla="*/ 1070 w 2212"/>
                  <a:gd name="T99" fmla="*/ 1496 h 2187"/>
                  <a:gd name="T100" fmla="*/ 1059 w 2212"/>
                  <a:gd name="T101" fmla="*/ 1302 h 2187"/>
                  <a:gd name="T102" fmla="*/ 952 w 2212"/>
                  <a:gd name="T103" fmla="*/ 1152 h 2187"/>
                  <a:gd name="T104" fmla="*/ 905 w 2212"/>
                  <a:gd name="T105" fmla="*/ 1225 h 2187"/>
                  <a:gd name="T106" fmla="*/ 786 w 2212"/>
                  <a:gd name="T107" fmla="*/ 1207 h 2187"/>
                  <a:gd name="T108" fmla="*/ 655 w 2212"/>
                  <a:gd name="T109" fmla="*/ 1301 h 2187"/>
                  <a:gd name="T110" fmla="*/ 618 w 2212"/>
                  <a:gd name="T111" fmla="*/ 1401 h 2187"/>
                  <a:gd name="T112" fmla="*/ 534 w 2212"/>
                  <a:gd name="T113" fmla="*/ 1566 h 2187"/>
                  <a:gd name="T114" fmla="*/ 878 w 2212"/>
                  <a:gd name="T115" fmla="*/ 1788 h 2187"/>
                  <a:gd name="T116" fmla="*/ 850 w 2212"/>
                  <a:gd name="T117" fmla="*/ 1838 h 2187"/>
                  <a:gd name="T118" fmla="*/ 899 w 2212"/>
                  <a:gd name="T119" fmla="*/ 1886 h 2187"/>
                  <a:gd name="T120" fmla="*/ 845 w 2212"/>
                  <a:gd name="T121" fmla="*/ 1899 h 2187"/>
                  <a:gd name="T122" fmla="*/ 1229 w 2212"/>
                  <a:gd name="T123" fmla="*/ 1939 h 2187"/>
                  <a:gd name="T124" fmla="*/ 1350 w 2212"/>
                  <a:gd name="T125" fmla="*/ 1990 h 2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212" h="2187">
                    <a:moveTo>
                      <a:pt x="372" y="1668"/>
                    </a:moveTo>
                    <a:lnTo>
                      <a:pt x="368" y="1659"/>
                    </a:lnTo>
                    <a:lnTo>
                      <a:pt x="365" y="1648"/>
                    </a:lnTo>
                    <a:lnTo>
                      <a:pt x="364" y="1642"/>
                    </a:lnTo>
                    <a:lnTo>
                      <a:pt x="362" y="1638"/>
                    </a:lnTo>
                    <a:lnTo>
                      <a:pt x="360" y="1635"/>
                    </a:lnTo>
                    <a:lnTo>
                      <a:pt x="358" y="1635"/>
                    </a:lnTo>
                    <a:lnTo>
                      <a:pt x="348" y="1635"/>
                    </a:lnTo>
                    <a:lnTo>
                      <a:pt x="340" y="1635"/>
                    </a:lnTo>
                    <a:lnTo>
                      <a:pt x="336" y="1634"/>
                    </a:lnTo>
                    <a:lnTo>
                      <a:pt x="334" y="1632"/>
                    </a:lnTo>
                    <a:lnTo>
                      <a:pt x="332" y="1629"/>
                    </a:lnTo>
                    <a:lnTo>
                      <a:pt x="330" y="1624"/>
                    </a:lnTo>
                    <a:lnTo>
                      <a:pt x="327" y="1612"/>
                    </a:lnTo>
                    <a:lnTo>
                      <a:pt x="322" y="1602"/>
                    </a:lnTo>
                    <a:lnTo>
                      <a:pt x="319" y="1597"/>
                    </a:lnTo>
                    <a:lnTo>
                      <a:pt x="315" y="1592"/>
                    </a:lnTo>
                    <a:lnTo>
                      <a:pt x="311" y="1587"/>
                    </a:lnTo>
                    <a:lnTo>
                      <a:pt x="307" y="1584"/>
                    </a:lnTo>
                    <a:lnTo>
                      <a:pt x="289" y="1572"/>
                    </a:lnTo>
                    <a:lnTo>
                      <a:pt x="275" y="1560"/>
                    </a:lnTo>
                    <a:lnTo>
                      <a:pt x="269" y="1554"/>
                    </a:lnTo>
                    <a:lnTo>
                      <a:pt x="264" y="1546"/>
                    </a:lnTo>
                    <a:lnTo>
                      <a:pt x="259" y="1537"/>
                    </a:lnTo>
                    <a:lnTo>
                      <a:pt x="258" y="1528"/>
                    </a:lnTo>
                    <a:lnTo>
                      <a:pt x="258" y="1514"/>
                    </a:lnTo>
                    <a:lnTo>
                      <a:pt x="260" y="1497"/>
                    </a:lnTo>
                    <a:lnTo>
                      <a:pt x="260" y="1490"/>
                    </a:lnTo>
                    <a:lnTo>
                      <a:pt x="259" y="1481"/>
                    </a:lnTo>
                    <a:lnTo>
                      <a:pt x="257" y="1473"/>
                    </a:lnTo>
                    <a:lnTo>
                      <a:pt x="253" y="1464"/>
                    </a:lnTo>
                    <a:lnTo>
                      <a:pt x="251" y="1460"/>
                    </a:lnTo>
                    <a:lnTo>
                      <a:pt x="247" y="1457"/>
                    </a:lnTo>
                    <a:lnTo>
                      <a:pt x="244" y="1454"/>
                    </a:lnTo>
                    <a:lnTo>
                      <a:pt x="240" y="1452"/>
                    </a:lnTo>
                    <a:lnTo>
                      <a:pt x="232" y="1448"/>
                    </a:lnTo>
                    <a:lnTo>
                      <a:pt x="222" y="1447"/>
                    </a:lnTo>
                    <a:lnTo>
                      <a:pt x="213" y="1447"/>
                    </a:lnTo>
                    <a:lnTo>
                      <a:pt x="204" y="1448"/>
                    </a:lnTo>
                    <a:lnTo>
                      <a:pt x="196" y="1451"/>
                    </a:lnTo>
                    <a:lnTo>
                      <a:pt x="189" y="1453"/>
                    </a:lnTo>
                    <a:lnTo>
                      <a:pt x="177" y="1459"/>
                    </a:lnTo>
                    <a:lnTo>
                      <a:pt x="166" y="1461"/>
                    </a:lnTo>
                    <a:lnTo>
                      <a:pt x="162" y="1461"/>
                    </a:lnTo>
                    <a:lnTo>
                      <a:pt x="156" y="1461"/>
                    </a:lnTo>
                    <a:lnTo>
                      <a:pt x="150" y="1459"/>
                    </a:lnTo>
                    <a:lnTo>
                      <a:pt x="144" y="1457"/>
                    </a:lnTo>
                    <a:lnTo>
                      <a:pt x="137" y="1452"/>
                    </a:lnTo>
                    <a:lnTo>
                      <a:pt x="131" y="1448"/>
                    </a:lnTo>
                    <a:lnTo>
                      <a:pt x="124" y="1442"/>
                    </a:lnTo>
                    <a:lnTo>
                      <a:pt x="118" y="1437"/>
                    </a:lnTo>
                    <a:lnTo>
                      <a:pt x="113" y="1432"/>
                    </a:lnTo>
                    <a:lnTo>
                      <a:pt x="109" y="1426"/>
                    </a:lnTo>
                    <a:lnTo>
                      <a:pt x="107" y="1420"/>
                    </a:lnTo>
                    <a:lnTo>
                      <a:pt x="106" y="1414"/>
                    </a:lnTo>
                    <a:lnTo>
                      <a:pt x="106" y="1405"/>
                    </a:lnTo>
                    <a:lnTo>
                      <a:pt x="105" y="1401"/>
                    </a:lnTo>
                    <a:lnTo>
                      <a:pt x="103" y="1399"/>
                    </a:lnTo>
                    <a:lnTo>
                      <a:pt x="101" y="1399"/>
                    </a:lnTo>
                    <a:lnTo>
                      <a:pt x="97" y="1401"/>
                    </a:lnTo>
                    <a:lnTo>
                      <a:pt x="94" y="1402"/>
                    </a:lnTo>
                    <a:lnTo>
                      <a:pt x="86" y="1407"/>
                    </a:lnTo>
                    <a:lnTo>
                      <a:pt x="78" y="1408"/>
                    </a:lnTo>
                    <a:lnTo>
                      <a:pt x="74" y="1408"/>
                    </a:lnTo>
                    <a:lnTo>
                      <a:pt x="69" y="1407"/>
                    </a:lnTo>
                    <a:lnTo>
                      <a:pt x="63" y="1404"/>
                    </a:lnTo>
                    <a:lnTo>
                      <a:pt x="56" y="1399"/>
                    </a:lnTo>
                    <a:lnTo>
                      <a:pt x="42" y="1389"/>
                    </a:lnTo>
                    <a:lnTo>
                      <a:pt x="26" y="1374"/>
                    </a:lnTo>
                    <a:lnTo>
                      <a:pt x="19" y="1367"/>
                    </a:lnTo>
                    <a:lnTo>
                      <a:pt x="13" y="1360"/>
                    </a:lnTo>
                    <a:lnTo>
                      <a:pt x="8" y="1353"/>
                    </a:lnTo>
                    <a:lnTo>
                      <a:pt x="6" y="1347"/>
                    </a:lnTo>
                    <a:lnTo>
                      <a:pt x="2" y="1335"/>
                    </a:lnTo>
                    <a:lnTo>
                      <a:pt x="0" y="1323"/>
                    </a:lnTo>
                    <a:lnTo>
                      <a:pt x="0" y="1317"/>
                    </a:lnTo>
                    <a:lnTo>
                      <a:pt x="2" y="1311"/>
                    </a:lnTo>
                    <a:lnTo>
                      <a:pt x="6" y="1306"/>
                    </a:lnTo>
                    <a:lnTo>
                      <a:pt x="11" y="1300"/>
                    </a:lnTo>
                    <a:lnTo>
                      <a:pt x="15" y="1296"/>
                    </a:lnTo>
                    <a:lnTo>
                      <a:pt x="23" y="1292"/>
                    </a:lnTo>
                    <a:lnTo>
                      <a:pt x="30" y="1291"/>
                    </a:lnTo>
                    <a:lnTo>
                      <a:pt x="38" y="1290"/>
                    </a:lnTo>
                    <a:lnTo>
                      <a:pt x="44" y="1288"/>
                    </a:lnTo>
                    <a:lnTo>
                      <a:pt x="50" y="1287"/>
                    </a:lnTo>
                    <a:lnTo>
                      <a:pt x="52" y="1285"/>
                    </a:lnTo>
                    <a:lnTo>
                      <a:pt x="53" y="1284"/>
                    </a:lnTo>
                    <a:lnTo>
                      <a:pt x="55" y="1282"/>
                    </a:lnTo>
                    <a:lnTo>
                      <a:pt x="56" y="1281"/>
                    </a:lnTo>
                    <a:lnTo>
                      <a:pt x="55" y="1276"/>
                    </a:lnTo>
                    <a:lnTo>
                      <a:pt x="53" y="1272"/>
                    </a:lnTo>
                    <a:lnTo>
                      <a:pt x="51" y="1269"/>
                    </a:lnTo>
                    <a:lnTo>
                      <a:pt x="49" y="1265"/>
                    </a:lnTo>
                    <a:lnTo>
                      <a:pt x="42" y="1259"/>
                    </a:lnTo>
                    <a:lnTo>
                      <a:pt x="34" y="1254"/>
                    </a:lnTo>
                    <a:lnTo>
                      <a:pt x="26" y="1249"/>
                    </a:lnTo>
                    <a:lnTo>
                      <a:pt x="19" y="1243"/>
                    </a:lnTo>
                    <a:lnTo>
                      <a:pt x="17" y="1239"/>
                    </a:lnTo>
                    <a:lnTo>
                      <a:pt x="14" y="1237"/>
                    </a:lnTo>
                    <a:lnTo>
                      <a:pt x="13" y="1233"/>
                    </a:lnTo>
                    <a:lnTo>
                      <a:pt x="13" y="1229"/>
                    </a:lnTo>
                    <a:lnTo>
                      <a:pt x="13" y="1226"/>
                    </a:lnTo>
                    <a:lnTo>
                      <a:pt x="15" y="1225"/>
                    </a:lnTo>
                    <a:lnTo>
                      <a:pt x="18" y="1222"/>
                    </a:lnTo>
                    <a:lnTo>
                      <a:pt x="20" y="1221"/>
                    </a:lnTo>
                    <a:lnTo>
                      <a:pt x="27" y="1220"/>
                    </a:lnTo>
                    <a:lnTo>
                      <a:pt x="37" y="1219"/>
                    </a:lnTo>
                    <a:lnTo>
                      <a:pt x="46" y="1219"/>
                    </a:lnTo>
                    <a:lnTo>
                      <a:pt x="55" y="1219"/>
                    </a:lnTo>
                    <a:lnTo>
                      <a:pt x="63" y="1218"/>
                    </a:lnTo>
                    <a:lnTo>
                      <a:pt x="68" y="1215"/>
                    </a:lnTo>
                    <a:lnTo>
                      <a:pt x="72" y="1212"/>
                    </a:lnTo>
                    <a:lnTo>
                      <a:pt x="76" y="1206"/>
                    </a:lnTo>
                    <a:lnTo>
                      <a:pt x="80" y="1197"/>
                    </a:lnTo>
                    <a:lnTo>
                      <a:pt x="83" y="1189"/>
                    </a:lnTo>
                    <a:lnTo>
                      <a:pt x="90" y="1171"/>
                    </a:lnTo>
                    <a:lnTo>
                      <a:pt x="95" y="1157"/>
                    </a:lnTo>
                    <a:lnTo>
                      <a:pt x="99" y="1146"/>
                    </a:lnTo>
                    <a:lnTo>
                      <a:pt x="101" y="1138"/>
                    </a:lnTo>
                    <a:lnTo>
                      <a:pt x="103" y="1131"/>
                    </a:lnTo>
                    <a:lnTo>
                      <a:pt x="105" y="1125"/>
                    </a:lnTo>
                    <a:lnTo>
                      <a:pt x="107" y="1123"/>
                    </a:lnTo>
                    <a:lnTo>
                      <a:pt x="109" y="1120"/>
                    </a:lnTo>
                    <a:lnTo>
                      <a:pt x="115" y="1117"/>
                    </a:lnTo>
                    <a:lnTo>
                      <a:pt x="127" y="1111"/>
                    </a:lnTo>
                    <a:lnTo>
                      <a:pt x="132" y="1107"/>
                    </a:lnTo>
                    <a:lnTo>
                      <a:pt x="135" y="1103"/>
                    </a:lnTo>
                    <a:lnTo>
                      <a:pt x="138" y="1100"/>
                    </a:lnTo>
                    <a:lnTo>
                      <a:pt x="139" y="1096"/>
                    </a:lnTo>
                    <a:lnTo>
                      <a:pt x="140" y="1093"/>
                    </a:lnTo>
                    <a:lnTo>
                      <a:pt x="139" y="1089"/>
                    </a:lnTo>
                    <a:lnTo>
                      <a:pt x="138" y="1086"/>
                    </a:lnTo>
                    <a:lnTo>
                      <a:pt x="135" y="1082"/>
                    </a:lnTo>
                    <a:lnTo>
                      <a:pt x="134" y="1079"/>
                    </a:lnTo>
                    <a:lnTo>
                      <a:pt x="133" y="1076"/>
                    </a:lnTo>
                    <a:lnTo>
                      <a:pt x="133" y="1073"/>
                    </a:lnTo>
                    <a:lnTo>
                      <a:pt x="134" y="1070"/>
                    </a:lnTo>
                    <a:lnTo>
                      <a:pt x="139" y="1065"/>
                    </a:lnTo>
                    <a:lnTo>
                      <a:pt x="145" y="1060"/>
                    </a:lnTo>
                    <a:lnTo>
                      <a:pt x="149" y="1056"/>
                    </a:lnTo>
                    <a:lnTo>
                      <a:pt x="152" y="1051"/>
                    </a:lnTo>
                    <a:lnTo>
                      <a:pt x="154" y="1046"/>
                    </a:lnTo>
                    <a:lnTo>
                      <a:pt x="154" y="1042"/>
                    </a:lnTo>
                    <a:lnTo>
                      <a:pt x="154" y="1037"/>
                    </a:lnTo>
                    <a:lnTo>
                      <a:pt x="152" y="1032"/>
                    </a:lnTo>
                    <a:lnTo>
                      <a:pt x="147" y="1027"/>
                    </a:lnTo>
                    <a:lnTo>
                      <a:pt x="141" y="1023"/>
                    </a:lnTo>
                    <a:lnTo>
                      <a:pt x="134" y="1019"/>
                    </a:lnTo>
                    <a:lnTo>
                      <a:pt x="132" y="1016"/>
                    </a:lnTo>
                    <a:lnTo>
                      <a:pt x="131" y="1011"/>
                    </a:lnTo>
                    <a:lnTo>
                      <a:pt x="132" y="1007"/>
                    </a:lnTo>
                    <a:lnTo>
                      <a:pt x="139" y="1000"/>
                    </a:lnTo>
                    <a:lnTo>
                      <a:pt x="149" y="993"/>
                    </a:lnTo>
                    <a:lnTo>
                      <a:pt x="152" y="991"/>
                    </a:lnTo>
                    <a:lnTo>
                      <a:pt x="153" y="986"/>
                    </a:lnTo>
                    <a:lnTo>
                      <a:pt x="152" y="981"/>
                    </a:lnTo>
                    <a:lnTo>
                      <a:pt x="151" y="976"/>
                    </a:lnTo>
                    <a:lnTo>
                      <a:pt x="147" y="972"/>
                    </a:lnTo>
                    <a:lnTo>
                      <a:pt x="143" y="966"/>
                    </a:lnTo>
                    <a:lnTo>
                      <a:pt x="138" y="961"/>
                    </a:lnTo>
                    <a:lnTo>
                      <a:pt x="131" y="957"/>
                    </a:lnTo>
                    <a:lnTo>
                      <a:pt x="120" y="953"/>
                    </a:lnTo>
                    <a:lnTo>
                      <a:pt x="115" y="951"/>
                    </a:lnTo>
                    <a:lnTo>
                      <a:pt x="114" y="949"/>
                    </a:lnTo>
                    <a:lnTo>
                      <a:pt x="114" y="947"/>
                    </a:lnTo>
                    <a:lnTo>
                      <a:pt x="114" y="942"/>
                    </a:lnTo>
                    <a:lnTo>
                      <a:pt x="114" y="934"/>
                    </a:lnTo>
                    <a:lnTo>
                      <a:pt x="115" y="918"/>
                    </a:lnTo>
                    <a:lnTo>
                      <a:pt x="114" y="907"/>
                    </a:lnTo>
                    <a:lnTo>
                      <a:pt x="115" y="897"/>
                    </a:lnTo>
                    <a:lnTo>
                      <a:pt x="119" y="886"/>
                    </a:lnTo>
                    <a:lnTo>
                      <a:pt x="120" y="881"/>
                    </a:lnTo>
                    <a:lnTo>
                      <a:pt x="120" y="875"/>
                    </a:lnTo>
                    <a:lnTo>
                      <a:pt x="120" y="869"/>
                    </a:lnTo>
                    <a:lnTo>
                      <a:pt x="119" y="863"/>
                    </a:lnTo>
                    <a:lnTo>
                      <a:pt x="118" y="852"/>
                    </a:lnTo>
                    <a:lnTo>
                      <a:pt x="118" y="838"/>
                    </a:lnTo>
                    <a:lnTo>
                      <a:pt x="119" y="825"/>
                    </a:lnTo>
                    <a:lnTo>
                      <a:pt x="121" y="811"/>
                    </a:lnTo>
                    <a:lnTo>
                      <a:pt x="122" y="805"/>
                    </a:lnTo>
                    <a:lnTo>
                      <a:pt x="124" y="798"/>
                    </a:lnTo>
                    <a:lnTo>
                      <a:pt x="124" y="792"/>
                    </a:lnTo>
                    <a:lnTo>
                      <a:pt x="122" y="786"/>
                    </a:lnTo>
                    <a:lnTo>
                      <a:pt x="119" y="775"/>
                    </a:lnTo>
                    <a:lnTo>
                      <a:pt x="114" y="765"/>
                    </a:lnTo>
                    <a:lnTo>
                      <a:pt x="108" y="755"/>
                    </a:lnTo>
                    <a:lnTo>
                      <a:pt x="101" y="748"/>
                    </a:lnTo>
                    <a:lnTo>
                      <a:pt x="94" y="741"/>
                    </a:lnTo>
                    <a:lnTo>
                      <a:pt x="89" y="735"/>
                    </a:lnTo>
                    <a:lnTo>
                      <a:pt x="87" y="733"/>
                    </a:lnTo>
                    <a:lnTo>
                      <a:pt x="86" y="730"/>
                    </a:lnTo>
                    <a:lnTo>
                      <a:pt x="84" y="727"/>
                    </a:lnTo>
                    <a:lnTo>
                      <a:pt x="84" y="722"/>
                    </a:lnTo>
                    <a:lnTo>
                      <a:pt x="86" y="718"/>
                    </a:lnTo>
                    <a:lnTo>
                      <a:pt x="88" y="714"/>
                    </a:lnTo>
                    <a:lnTo>
                      <a:pt x="93" y="709"/>
                    </a:lnTo>
                    <a:lnTo>
                      <a:pt x="97" y="703"/>
                    </a:lnTo>
                    <a:lnTo>
                      <a:pt x="108" y="693"/>
                    </a:lnTo>
                    <a:lnTo>
                      <a:pt x="121" y="682"/>
                    </a:lnTo>
                    <a:lnTo>
                      <a:pt x="134" y="670"/>
                    </a:lnTo>
                    <a:lnTo>
                      <a:pt x="146" y="657"/>
                    </a:lnTo>
                    <a:lnTo>
                      <a:pt x="153" y="646"/>
                    </a:lnTo>
                    <a:lnTo>
                      <a:pt x="157" y="639"/>
                    </a:lnTo>
                    <a:lnTo>
                      <a:pt x="159" y="639"/>
                    </a:lnTo>
                    <a:lnTo>
                      <a:pt x="160" y="640"/>
                    </a:lnTo>
                    <a:lnTo>
                      <a:pt x="163" y="645"/>
                    </a:lnTo>
                    <a:lnTo>
                      <a:pt x="166" y="652"/>
                    </a:lnTo>
                    <a:lnTo>
                      <a:pt x="172" y="667"/>
                    </a:lnTo>
                    <a:lnTo>
                      <a:pt x="179" y="682"/>
                    </a:lnTo>
                    <a:lnTo>
                      <a:pt x="183" y="687"/>
                    </a:lnTo>
                    <a:lnTo>
                      <a:pt x="188" y="693"/>
                    </a:lnTo>
                    <a:lnTo>
                      <a:pt x="194" y="697"/>
                    </a:lnTo>
                    <a:lnTo>
                      <a:pt x="200" y="699"/>
                    </a:lnTo>
                    <a:lnTo>
                      <a:pt x="206" y="702"/>
                    </a:lnTo>
                    <a:lnTo>
                      <a:pt x="212" y="703"/>
                    </a:lnTo>
                    <a:lnTo>
                      <a:pt x="219" y="704"/>
                    </a:lnTo>
                    <a:lnTo>
                      <a:pt x="226" y="704"/>
                    </a:lnTo>
                    <a:lnTo>
                      <a:pt x="239" y="704"/>
                    </a:lnTo>
                    <a:lnTo>
                      <a:pt x="251" y="705"/>
                    </a:lnTo>
                    <a:lnTo>
                      <a:pt x="256" y="708"/>
                    </a:lnTo>
                    <a:lnTo>
                      <a:pt x="260" y="710"/>
                    </a:lnTo>
                    <a:lnTo>
                      <a:pt x="263" y="714"/>
                    </a:lnTo>
                    <a:lnTo>
                      <a:pt x="265" y="718"/>
                    </a:lnTo>
                    <a:lnTo>
                      <a:pt x="267" y="730"/>
                    </a:lnTo>
                    <a:lnTo>
                      <a:pt x="270" y="742"/>
                    </a:lnTo>
                    <a:lnTo>
                      <a:pt x="272" y="754"/>
                    </a:lnTo>
                    <a:lnTo>
                      <a:pt x="278" y="766"/>
                    </a:lnTo>
                    <a:lnTo>
                      <a:pt x="286" y="780"/>
                    </a:lnTo>
                    <a:lnTo>
                      <a:pt x="296" y="794"/>
                    </a:lnTo>
                    <a:lnTo>
                      <a:pt x="305" y="811"/>
                    </a:lnTo>
                    <a:lnTo>
                      <a:pt x="315" y="828"/>
                    </a:lnTo>
                    <a:lnTo>
                      <a:pt x="324" y="843"/>
                    </a:lnTo>
                    <a:lnTo>
                      <a:pt x="332" y="856"/>
                    </a:lnTo>
                    <a:lnTo>
                      <a:pt x="334" y="862"/>
                    </a:lnTo>
                    <a:lnTo>
                      <a:pt x="336" y="869"/>
                    </a:lnTo>
                    <a:lnTo>
                      <a:pt x="338" y="875"/>
                    </a:lnTo>
                    <a:lnTo>
                      <a:pt x="339" y="882"/>
                    </a:lnTo>
                    <a:lnTo>
                      <a:pt x="339" y="895"/>
                    </a:lnTo>
                    <a:lnTo>
                      <a:pt x="339" y="905"/>
                    </a:lnTo>
                    <a:lnTo>
                      <a:pt x="340" y="910"/>
                    </a:lnTo>
                    <a:lnTo>
                      <a:pt x="341" y="912"/>
                    </a:lnTo>
                    <a:lnTo>
                      <a:pt x="343" y="915"/>
                    </a:lnTo>
                    <a:lnTo>
                      <a:pt x="347" y="917"/>
                    </a:lnTo>
                    <a:lnTo>
                      <a:pt x="355" y="919"/>
                    </a:lnTo>
                    <a:lnTo>
                      <a:pt x="365" y="920"/>
                    </a:lnTo>
                    <a:lnTo>
                      <a:pt x="368" y="919"/>
                    </a:lnTo>
                    <a:lnTo>
                      <a:pt x="372" y="918"/>
                    </a:lnTo>
                    <a:lnTo>
                      <a:pt x="374" y="915"/>
                    </a:lnTo>
                    <a:lnTo>
                      <a:pt x="376" y="911"/>
                    </a:lnTo>
                    <a:lnTo>
                      <a:pt x="374" y="899"/>
                    </a:lnTo>
                    <a:lnTo>
                      <a:pt x="374" y="887"/>
                    </a:lnTo>
                    <a:lnTo>
                      <a:pt x="376" y="880"/>
                    </a:lnTo>
                    <a:lnTo>
                      <a:pt x="378" y="873"/>
                    </a:lnTo>
                    <a:lnTo>
                      <a:pt x="382" y="866"/>
                    </a:lnTo>
                    <a:lnTo>
                      <a:pt x="386" y="859"/>
                    </a:lnTo>
                    <a:lnTo>
                      <a:pt x="397" y="846"/>
                    </a:lnTo>
                    <a:lnTo>
                      <a:pt x="404" y="832"/>
                    </a:lnTo>
                    <a:lnTo>
                      <a:pt x="410" y="821"/>
                    </a:lnTo>
                    <a:lnTo>
                      <a:pt x="415" y="811"/>
                    </a:lnTo>
                    <a:lnTo>
                      <a:pt x="420" y="803"/>
                    </a:lnTo>
                    <a:lnTo>
                      <a:pt x="426" y="797"/>
                    </a:lnTo>
                    <a:lnTo>
                      <a:pt x="433" y="793"/>
                    </a:lnTo>
                    <a:lnTo>
                      <a:pt x="440" y="791"/>
                    </a:lnTo>
                    <a:lnTo>
                      <a:pt x="449" y="787"/>
                    </a:lnTo>
                    <a:lnTo>
                      <a:pt x="459" y="781"/>
                    </a:lnTo>
                    <a:lnTo>
                      <a:pt x="464" y="777"/>
                    </a:lnTo>
                    <a:lnTo>
                      <a:pt x="468" y="773"/>
                    </a:lnTo>
                    <a:lnTo>
                      <a:pt x="471" y="768"/>
                    </a:lnTo>
                    <a:lnTo>
                      <a:pt x="472" y="764"/>
                    </a:lnTo>
                    <a:lnTo>
                      <a:pt x="471" y="753"/>
                    </a:lnTo>
                    <a:lnTo>
                      <a:pt x="469" y="741"/>
                    </a:lnTo>
                    <a:lnTo>
                      <a:pt x="469" y="735"/>
                    </a:lnTo>
                    <a:lnTo>
                      <a:pt x="471" y="730"/>
                    </a:lnTo>
                    <a:lnTo>
                      <a:pt x="472" y="724"/>
                    </a:lnTo>
                    <a:lnTo>
                      <a:pt x="477" y="721"/>
                    </a:lnTo>
                    <a:lnTo>
                      <a:pt x="492" y="711"/>
                    </a:lnTo>
                    <a:lnTo>
                      <a:pt x="513" y="699"/>
                    </a:lnTo>
                    <a:lnTo>
                      <a:pt x="536" y="689"/>
                    </a:lnTo>
                    <a:lnTo>
                      <a:pt x="552" y="680"/>
                    </a:lnTo>
                    <a:lnTo>
                      <a:pt x="560" y="676"/>
                    </a:lnTo>
                    <a:lnTo>
                      <a:pt x="571" y="668"/>
                    </a:lnTo>
                    <a:lnTo>
                      <a:pt x="582" y="659"/>
                    </a:lnTo>
                    <a:lnTo>
                      <a:pt x="593" y="649"/>
                    </a:lnTo>
                    <a:lnTo>
                      <a:pt x="603" y="642"/>
                    </a:lnTo>
                    <a:lnTo>
                      <a:pt x="609" y="640"/>
                    </a:lnTo>
                    <a:lnTo>
                      <a:pt x="613" y="642"/>
                    </a:lnTo>
                    <a:lnTo>
                      <a:pt x="619" y="647"/>
                    </a:lnTo>
                    <a:lnTo>
                      <a:pt x="623" y="652"/>
                    </a:lnTo>
                    <a:lnTo>
                      <a:pt x="626" y="654"/>
                    </a:lnTo>
                    <a:lnTo>
                      <a:pt x="630" y="655"/>
                    </a:lnTo>
                    <a:lnTo>
                      <a:pt x="632" y="655"/>
                    </a:lnTo>
                    <a:lnTo>
                      <a:pt x="639" y="651"/>
                    </a:lnTo>
                    <a:lnTo>
                      <a:pt x="648" y="642"/>
                    </a:lnTo>
                    <a:lnTo>
                      <a:pt x="663" y="628"/>
                    </a:lnTo>
                    <a:lnTo>
                      <a:pt x="678" y="613"/>
                    </a:lnTo>
                    <a:lnTo>
                      <a:pt x="689" y="600"/>
                    </a:lnTo>
                    <a:lnTo>
                      <a:pt x="705" y="581"/>
                    </a:lnTo>
                    <a:lnTo>
                      <a:pt x="720" y="561"/>
                    </a:lnTo>
                    <a:lnTo>
                      <a:pt x="735" y="545"/>
                    </a:lnTo>
                    <a:lnTo>
                      <a:pt x="742" y="539"/>
                    </a:lnTo>
                    <a:lnTo>
                      <a:pt x="748" y="535"/>
                    </a:lnTo>
                    <a:lnTo>
                      <a:pt x="754" y="533"/>
                    </a:lnTo>
                    <a:lnTo>
                      <a:pt x="758" y="532"/>
                    </a:lnTo>
                    <a:lnTo>
                      <a:pt x="769" y="531"/>
                    </a:lnTo>
                    <a:lnTo>
                      <a:pt x="779" y="528"/>
                    </a:lnTo>
                    <a:lnTo>
                      <a:pt x="787" y="526"/>
                    </a:lnTo>
                    <a:lnTo>
                      <a:pt x="795" y="523"/>
                    </a:lnTo>
                    <a:lnTo>
                      <a:pt x="800" y="522"/>
                    </a:lnTo>
                    <a:lnTo>
                      <a:pt x="805" y="522"/>
                    </a:lnTo>
                    <a:lnTo>
                      <a:pt x="807" y="525"/>
                    </a:lnTo>
                    <a:lnTo>
                      <a:pt x="811" y="528"/>
                    </a:lnTo>
                    <a:lnTo>
                      <a:pt x="820" y="538"/>
                    </a:lnTo>
                    <a:lnTo>
                      <a:pt x="831" y="548"/>
                    </a:lnTo>
                    <a:lnTo>
                      <a:pt x="833" y="551"/>
                    </a:lnTo>
                    <a:lnTo>
                      <a:pt x="837" y="552"/>
                    </a:lnTo>
                    <a:lnTo>
                      <a:pt x="839" y="553"/>
                    </a:lnTo>
                    <a:lnTo>
                      <a:pt x="842" y="552"/>
                    </a:lnTo>
                    <a:lnTo>
                      <a:pt x="845" y="548"/>
                    </a:lnTo>
                    <a:lnTo>
                      <a:pt x="848" y="542"/>
                    </a:lnTo>
                    <a:lnTo>
                      <a:pt x="855" y="531"/>
                    </a:lnTo>
                    <a:lnTo>
                      <a:pt x="862" y="516"/>
                    </a:lnTo>
                    <a:lnTo>
                      <a:pt x="869" y="508"/>
                    </a:lnTo>
                    <a:lnTo>
                      <a:pt x="880" y="497"/>
                    </a:lnTo>
                    <a:lnTo>
                      <a:pt x="884" y="490"/>
                    </a:lnTo>
                    <a:lnTo>
                      <a:pt x="889" y="484"/>
                    </a:lnTo>
                    <a:lnTo>
                      <a:pt x="894" y="478"/>
                    </a:lnTo>
                    <a:lnTo>
                      <a:pt x="896" y="474"/>
                    </a:lnTo>
                    <a:lnTo>
                      <a:pt x="900" y="462"/>
                    </a:lnTo>
                    <a:lnTo>
                      <a:pt x="903" y="449"/>
                    </a:lnTo>
                    <a:lnTo>
                      <a:pt x="907" y="436"/>
                    </a:lnTo>
                    <a:lnTo>
                      <a:pt x="912" y="426"/>
                    </a:lnTo>
                    <a:lnTo>
                      <a:pt x="913" y="424"/>
                    </a:lnTo>
                    <a:lnTo>
                      <a:pt x="915" y="421"/>
                    </a:lnTo>
                    <a:lnTo>
                      <a:pt x="919" y="419"/>
                    </a:lnTo>
                    <a:lnTo>
                      <a:pt x="922" y="418"/>
                    </a:lnTo>
                    <a:lnTo>
                      <a:pt x="931" y="415"/>
                    </a:lnTo>
                    <a:lnTo>
                      <a:pt x="941" y="415"/>
                    </a:lnTo>
                    <a:lnTo>
                      <a:pt x="951" y="416"/>
                    </a:lnTo>
                    <a:lnTo>
                      <a:pt x="959" y="418"/>
                    </a:lnTo>
                    <a:lnTo>
                      <a:pt x="966" y="416"/>
                    </a:lnTo>
                    <a:lnTo>
                      <a:pt x="970" y="415"/>
                    </a:lnTo>
                    <a:lnTo>
                      <a:pt x="974" y="412"/>
                    </a:lnTo>
                    <a:lnTo>
                      <a:pt x="976" y="409"/>
                    </a:lnTo>
                    <a:lnTo>
                      <a:pt x="978" y="407"/>
                    </a:lnTo>
                    <a:lnTo>
                      <a:pt x="981" y="405"/>
                    </a:lnTo>
                    <a:lnTo>
                      <a:pt x="984" y="406"/>
                    </a:lnTo>
                    <a:lnTo>
                      <a:pt x="989" y="408"/>
                    </a:lnTo>
                    <a:lnTo>
                      <a:pt x="994" y="412"/>
                    </a:lnTo>
                    <a:lnTo>
                      <a:pt x="1000" y="415"/>
                    </a:lnTo>
                    <a:lnTo>
                      <a:pt x="1004" y="416"/>
                    </a:lnTo>
                    <a:lnTo>
                      <a:pt x="1010" y="418"/>
                    </a:lnTo>
                    <a:lnTo>
                      <a:pt x="1016" y="419"/>
                    </a:lnTo>
                    <a:lnTo>
                      <a:pt x="1022" y="419"/>
                    </a:lnTo>
                    <a:lnTo>
                      <a:pt x="1028" y="418"/>
                    </a:lnTo>
                    <a:lnTo>
                      <a:pt x="1033" y="415"/>
                    </a:lnTo>
                    <a:lnTo>
                      <a:pt x="1039" y="413"/>
                    </a:lnTo>
                    <a:lnTo>
                      <a:pt x="1044" y="408"/>
                    </a:lnTo>
                    <a:lnTo>
                      <a:pt x="1047" y="403"/>
                    </a:lnTo>
                    <a:lnTo>
                      <a:pt x="1050" y="397"/>
                    </a:lnTo>
                    <a:lnTo>
                      <a:pt x="1051" y="392"/>
                    </a:lnTo>
                    <a:lnTo>
                      <a:pt x="1052" y="386"/>
                    </a:lnTo>
                    <a:lnTo>
                      <a:pt x="1051" y="381"/>
                    </a:lnTo>
                    <a:lnTo>
                      <a:pt x="1047" y="377"/>
                    </a:lnTo>
                    <a:lnTo>
                      <a:pt x="1038" y="374"/>
                    </a:lnTo>
                    <a:lnTo>
                      <a:pt x="1028" y="369"/>
                    </a:lnTo>
                    <a:lnTo>
                      <a:pt x="1025" y="368"/>
                    </a:lnTo>
                    <a:lnTo>
                      <a:pt x="1021" y="364"/>
                    </a:lnTo>
                    <a:lnTo>
                      <a:pt x="1019" y="362"/>
                    </a:lnTo>
                    <a:lnTo>
                      <a:pt x="1018" y="358"/>
                    </a:lnTo>
                    <a:lnTo>
                      <a:pt x="1018" y="355"/>
                    </a:lnTo>
                    <a:lnTo>
                      <a:pt x="1020" y="351"/>
                    </a:lnTo>
                    <a:lnTo>
                      <a:pt x="1022" y="348"/>
                    </a:lnTo>
                    <a:lnTo>
                      <a:pt x="1027" y="345"/>
                    </a:lnTo>
                    <a:lnTo>
                      <a:pt x="1033" y="343"/>
                    </a:lnTo>
                    <a:lnTo>
                      <a:pt x="1039" y="340"/>
                    </a:lnTo>
                    <a:lnTo>
                      <a:pt x="1047" y="340"/>
                    </a:lnTo>
                    <a:lnTo>
                      <a:pt x="1056" y="340"/>
                    </a:lnTo>
                    <a:lnTo>
                      <a:pt x="1069" y="344"/>
                    </a:lnTo>
                    <a:lnTo>
                      <a:pt x="1078" y="348"/>
                    </a:lnTo>
                    <a:lnTo>
                      <a:pt x="1084" y="351"/>
                    </a:lnTo>
                    <a:lnTo>
                      <a:pt x="1092" y="356"/>
                    </a:lnTo>
                    <a:lnTo>
                      <a:pt x="1101" y="359"/>
                    </a:lnTo>
                    <a:lnTo>
                      <a:pt x="1110" y="362"/>
                    </a:lnTo>
                    <a:lnTo>
                      <a:pt x="1120" y="362"/>
                    </a:lnTo>
                    <a:lnTo>
                      <a:pt x="1127" y="362"/>
                    </a:lnTo>
                    <a:lnTo>
                      <a:pt x="1133" y="362"/>
                    </a:lnTo>
                    <a:lnTo>
                      <a:pt x="1141" y="363"/>
                    </a:lnTo>
                    <a:lnTo>
                      <a:pt x="1149" y="365"/>
                    </a:lnTo>
                    <a:lnTo>
                      <a:pt x="1159" y="370"/>
                    </a:lnTo>
                    <a:lnTo>
                      <a:pt x="1163" y="373"/>
                    </a:lnTo>
                    <a:lnTo>
                      <a:pt x="1166" y="374"/>
                    </a:lnTo>
                    <a:lnTo>
                      <a:pt x="1170" y="375"/>
                    </a:lnTo>
                    <a:lnTo>
                      <a:pt x="1173" y="375"/>
                    </a:lnTo>
                    <a:lnTo>
                      <a:pt x="1176" y="375"/>
                    </a:lnTo>
                    <a:lnTo>
                      <a:pt x="1177" y="373"/>
                    </a:lnTo>
                    <a:lnTo>
                      <a:pt x="1178" y="371"/>
                    </a:lnTo>
                    <a:lnTo>
                      <a:pt x="1179" y="369"/>
                    </a:lnTo>
                    <a:lnTo>
                      <a:pt x="1183" y="362"/>
                    </a:lnTo>
                    <a:lnTo>
                      <a:pt x="1190" y="350"/>
                    </a:lnTo>
                    <a:lnTo>
                      <a:pt x="1193" y="345"/>
                    </a:lnTo>
                    <a:lnTo>
                      <a:pt x="1197" y="340"/>
                    </a:lnTo>
                    <a:lnTo>
                      <a:pt x="1202" y="338"/>
                    </a:lnTo>
                    <a:lnTo>
                      <a:pt x="1204" y="337"/>
                    </a:lnTo>
                    <a:lnTo>
                      <a:pt x="1217" y="340"/>
                    </a:lnTo>
                    <a:lnTo>
                      <a:pt x="1227" y="342"/>
                    </a:lnTo>
                    <a:lnTo>
                      <a:pt x="1235" y="342"/>
                    </a:lnTo>
                    <a:lnTo>
                      <a:pt x="1242" y="339"/>
                    </a:lnTo>
                    <a:lnTo>
                      <a:pt x="1258" y="331"/>
                    </a:lnTo>
                    <a:lnTo>
                      <a:pt x="1274" y="324"/>
                    </a:lnTo>
                    <a:lnTo>
                      <a:pt x="1286" y="319"/>
                    </a:lnTo>
                    <a:lnTo>
                      <a:pt x="1293" y="313"/>
                    </a:lnTo>
                    <a:lnTo>
                      <a:pt x="1294" y="311"/>
                    </a:lnTo>
                    <a:lnTo>
                      <a:pt x="1296" y="308"/>
                    </a:lnTo>
                    <a:lnTo>
                      <a:pt x="1294" y="307"/>
                    </a:lnTo>
                    <a:lnTo>
                      <a:pt x="1292" y="305"/>
                    </a:lnTo>
                    <a:lnTo>
                      <a:pt x="1284" y="300"/>
                    </a:lnTo>
                    <a:lnTo>
                      <a:pt x="1277" y="293"/>
                    </a:lnTo>
                    <a:lnTo>
                      <a:pt x="1273" y="288"/>
                    </a:lnTo>
                    <a:lnTo>
                      <a:pt x="1272" y="283"/>
                    </a:lnTo>
                    <a:lnTo>
                      <a:pt x="1271" y="277"/>
                    </a:lnTo>
                    <a:lnTo>
                      <a:pt x="1273" y="271"/>
                    </a:lnTo>
                    <a:lnTo>
                      <a:pt x="1275" y="266"/>
                    </a:lnTo>
                    <a:lnTo>
                      <a:pt x="1279" y="260"/>
                    </a:lnTo>
                    <a:lnTo>
                      <a:pt x="1284" y="252"/>
                    </a:lnTo>
                    <a:lnTo>
                      <a:pt x="1289" y="247"/>
                    </a:lnTo>
                    <a:lnTo>
                      <a:pt x="1294" y="241"/>
                    </a:lnTo>
                    <a:lnTo>
                      <a:pt x="1300" y="236"/>
                    </a:lnTo>
                    <a:lnTo>
                      <a:pt x="1306" y="231"/>
                    </a:lnTo>
                    <a:lnTo>
                      <a:pt x="1312" y="228"/>
                    </a:lnTo>
                    <a:lnTo>
                      <a:pt x="1324" y="222"/>
                    </a:lnTo>
                    <a:lnTo>
                      <a:pt x="1336" y="214"/>
                    </a:lnTo>
                    <a:lnTo>
                      <a:pt x="1343" y="211"/>
                    </a:lnTo>
                    <a:lnTo>
                      <a:pt x="1350" y="208"/>
                    </a:lnTo>
                    <a:lnTo>
                      <a:pt x="1359" y="207"/>
                    </a:lnTo>
                    <a:lnTo>
                      <a:pt x="1366" y="207"/>
                    </a:lnTo>
                    <a:lnTo>
                      <a:pt x="1369" y="210"/>
                    </a:lnTo>
                    <a:lnTo>
                      <a:pt x="1375" y="214"/>
                    </a:lnTo>
                    <a:lnTo>
                      <a:pt x="1379" y="216"/>
                    </a:lnTo>
                    <a:lnTo>
                      <a:pt x="1381" y="216"/>
                    </a:lnTo>
                    <a:lnTo>
                      <a:pt x="1385" y="216"/>
                    </a:lnTo>
                    <a:lnTo>
                      <a:pt x="1387" y="213"/>
                    </a:lnTo>
                    <a:lnTo>
                      <a:pt x="1392" y="207"/>
                    </a:lnTo>
                    <a:lnTo>
                      <a:pt x="1396" y="199"/>
                    </a:lnTo>
                    <a:lnTo>
                      <a:pt x="1398" y="191"/>
                    </a:lnTo>
                    <a:lnTo>
                      <a:pt x="1400" y="180"/>
                    </a:lnTo>
                    <a:lnTo>
                      <a:pt x="1400" y="168"/>
                    </a:lnTo>
                    <a:lnTo>
                      <a:pt x="1401" y="155"/>
                    </a:lnTo>
                    <a:lnTo>
                      <a:pt x="1403" y="130"/>
                    </a:lnTo>
                    <a:lnTo>
                      <a:pt x="1404" y="109"/>
                    </a:lnTo>
                    <a:lnTo>
                      <a:pt x="1407" y="87"/>
                    </a:lnTo>
                    <a:lnTo>
                      <a:pt x="1407" y="66"/>
                    </a:lnTo>
                    <a:lnTo>
                      <a:pt x="1410" y="44"/>
                    </a:lnTo>
                    <a:lnTo>
                      <a:pt x="1413" y="22"/>
                    </a:lnTo>
                    <a:lnTo>
                      <a:pt x="1416" y="10"/>
                    </a:lnTo>
                    <a:lnTo>
                      <a:pt x="1419" y="2"/>
                    </a:lnTo>
                    <a:lnTo>
                      <a:pt x="1422" y="0"/>
                    </a:lnTo>
                    <a:lnTo>
                      <a:pt x="1425" y="0"/>
                    </a:lnTo>
                    <a:lnTo>
                      <a:pt x="1429" y="2"/>
                    </a:lnTo>
                    <a:lnTo>
                      <a:pt x="1432" y="3"/>
                    </a:lnTo>
                    <a:lnTo>
                      <a:pt x="1438" y="4"/>
                    </a:lnTo>
                    <a:lnTo>
                      <a:pt x="1443" y="6"/>
                    </a:lnTo>
                    <a:lnTo>
                      <a:pt x="1449" y="10"/>
                    </a:lnTo>
                    <a:lnTo>
                      <a:pt x="1451" y="15"/>
                    </a:lnTo>
                    <a:lnTo>
                      <a:pt x="1456" y="25"/>
                    </a:lnTo>
                    <a:lnTo>
                      <a:pt x="1462" y="36"/>
                    </a:lnTo>
                    <a:lnTo>
                      <a:pt x="1466" y="42"/>
                    </a:lnTo>
                    <a:lnTo>
                      <a:pt x="1469" y="47"/>
                    </a:lnTo>
                    <a:lnTo>
                      <a:pt x="1474" y="50"/>
                    </a:lnTo>
                    <a:lnTo>
                      <a:pt x="1479" y="54"/>
                    </a:lnTo>
                    <a:lnTo>
                      <a:pt x="1491" y="62"/>
                    </a:lnTo>
                    <a:lnTo>
                      <a:pt x="1507" y="69"/>
                    </a:lnTo>
                    <a:lnTo>
                      <a:pt x="1525" y="78"/>
                    </a:lnTo>
                    <a:lnTo>
                      <a:pt x="1539" y="82"/>
                    </a:lnTo>
                    <a:lnTo>
                      <a:pt x="1550" y="86"/>
                    </a:lnTo>
                    <a:lnTo>
                      <a:pt x="1561" y="87"/>
                    </a:lnTo>
                    <a:lnTo>
                      <a:pt x="1571" y="90"/>
                    </a:lnTo>
                    <a:lnTo>
                      <a:pt x="1582" y="90"/>
                    </a:lnTo>
                    <a:lnTo>
                      <a:pt x="1592" y="91"/>
                    </a:lnTo>
                    <a:lnTo>
                      <a:pt x="1599" y="93"/>
                    </a:lnTo>
                    <a:lnTo>
                      <a:pt x="1601" y="94"/>
                    </a:lnTo>
                    <a:lnTo>
                      <a:pt x="1604" y="97"/>
                    </a:lnTo>
                    <a:lnTo>
                      <a:pt x="1605" y="100"/>
                    </a:lnTo>
                    <a:lnTo>
                      <a:pt x="1606" y="104"/>
                    </a:lnTo>
                    <a:lnTo>
                      <a:pt x="1608" y="113"/>
                    </a:lnTo>
                    <a:lnTo>
                      <a:pt x="1614" y="123"/>
                    </a:lnTo>
                    <a:lnTo>
                      <a:pt x="1618" y="129"/>
                    </a:lnTo>
                    <a:lnTo>
                      <a:pt x="1623" y="134"/>
                    </a:lnTo>
                    <a:lnTo>
                      <a:pt x="1627" y="137"/>
                    </a:lnTo>
                    <a:lnTo>
                      <a:pt x="1633" y="142"/>
                    </a:lnTo>
                    <a:lnTo>
                      <a:pt x="1638" y="145"/>
                    </a:lnTo>
                    <a:lnTo>
                      <a:pt x="1642" y="148"/>
                    </a:lnTo>
                    <a:lnTo>
                      <a:pt x="1644" y="151"/>
                    </a:lnTo>
                    <a:lnTo>
                      <a:pt x="1646" y="154"/>
                    </a:lnTo>
                    <a:lnTo>
                      <a:pt x="1646" y="157"/>
                    </a:lnTo>
                    <a:lnTo>
                      <a:pt x="1646" y="160"/>
                    </a:lnTo>
                    <a:lnTo>
                      <a:pt x="1646" y="162"/>
                    </a:lnTo>
                    <a:lnTo>
                      <a:pt x="1645" y="166"/>
                    </a:lnTo>
                    <a:lnTo>
                      <a:pt x="1642" y="173"/>
                    </a:lnTo>
                    <a:lnTo>
                      <a:pt x="1638" y="179"/>
                    </a:lnTo>
                    <a:lnTo>
                      <a:pt x="1637" y="186"/>
                    </a:lnTo>
                    <a:lnTo>
                      <a:pt x="1636" y="191"/>
                    </a:lnTo>
                    <a:lnTo>
                      <a:pt x="1636" y="193"/>
                    </a:lnTo>
                    <a:lnTo>
                      <a:pt x="1637" y="195"/>
                    </a:lnTo>
                    <a:lnTo>
                      <a:pt x="1638" y="197"/>
                    </a:lnTo>
                    <a:lnTo>
                      <a:pt x="1639" y="198"/>
                    </a:lnTo>
                    <a:lnTo>
                      <a:pt x="1645" y="200"/>
                    </a:lnTo>
                    <a:lnTo>
                      <a:pt x="1651" y="200"/>
                    </a:lnTo>
                    <a:lnTo>
                      <a:pt x="1655" y="201"/>
                    </a:lnTo>
                    <a:lnTo>
                      <a:pt x="1656" y="203"/>
                    </a:lnTo>
                    <a:lnTo>
                      <a:pt x="1657" y="204"/>
                    </a:lnTo>
                    <a:lnTo>
                      <a:pt x="1658" y="206"/>
                    </a:lnTo>
                    <a:lnTo>
                      <a:pt x="1656" y="210"/>
                    </a:lnTo>
                    <a:lnTo>
                      <a:pt x="1653" y="214"/>
                    </a:lnTo>
                    <a:lnTo>
                      <a:pt x="1650" y="219"/>
                    </a:lnTo>
                    <a:lnTo>
                      <a:pt x="1648" y="228"/>
                    </a:lnTo>
                    <a:lnTo>
                      <a:pt x="1648" y="231"/>
                    </a:lnTo>
                    <a:lnTo>
                      <a:pt x="1649" y="235"/>
                    </a:lnTo>
                    <a:lnTo>
                      <a:pt x="1650" y="239"/>
                    </a:lnTo>
                    <a:lnTo>
                      <a:pt x="1653" y="243"/>
                    </a:lnTo>
                    <a:lnTo>
                      <a:pt x="1658" y="245"/>
                    </a:lnTo>
                    <a:lnTo>
                      <a:pt x="1662" y="248"/>
                    </a:lnTo>
                    <a:lnTo>
                      <a:pt x="1665" y="250"/>
                    </a:lnTo>
                    <a:lnTo>
                      <a:pt x="1670" y="251"/>
                    </a:lnTo>
                    <a:lnTo>
                      <a:pt x="1674" y="251"/>
                    </a:lnTo>
                    <a:lnTo>
                      <a:pt x="1678" y="250"/>
                    </a:lnTo>
                    <a:lnTo>
                      <a:pt x="1682" y="248"/>
                    </a:lnTo>
                    <a:lnTo>
                      <a:pt x="1687" y="245"/>
                    </a:lnTo>
                    <a:lnTo>
                      <a:pt x="1695" y="236"/>
                    </a:lnTo>
                    <a:lnTo>
                      <a:pt x="1703" y="226"/>
                    </a:lnTo>
                    <a:lnTo>
                      <a:pt x="1711" y="216"/>
                    </a:lnTo>
                    <a:lnTo>
                      <a:pt x="1718" y="204"/>
                    </a:lnTo>
                    <a:lnTo>
                      <a:pt x="1725" y="188"/>
                    </a:lnTo>
                    <a:lnTo>
                      <a:pt x="1733" y="169"/>
                    </a:lnTo>
                    <a:lnTo>
                      <a:pt x="1743" y="150"/>
                    </a:lnTo>
                    <a:lnTo>
                      <a:pt x="1750" y="136"/>
                    </a:lnTo>
                    <a:lnTo>
                      <a:pt x="1755" y="130"/>
                    </a:lnTo>
                    <a:lnTo>
                      <a:pt x="1759" y="125"/>
                    </a:lnTo>
                    <a:lnTo>
                      <a:pt x="1764" y="122"/>
                    </a:lnTo>
                    <a:lnTo>
                      <a:pt x="1770" y="119"/>
                    </a:lnTo>
                    <a:lnTo>
                      <a:pt x="1776" y="118"/>
                    </a:lnTo>
                    <a:lnTo>
                      <a:pt x="1782" y="119"/>
                    </a:lnTo>
                    <a:lnTo>
                      <a:pt x="1784" y="121"/>
                    </a:lnTo>
                    <a:lnTo>
                      <a:pt x="1787" y="123"/>
                    </a:lnTo>
                    <a:lnTo>
                      <a:pt x="1789" y="126"/>
                    </a:lnTo>
                    <a:lnTo>
                      <a:pt x="1789" y="130"/>
                    </a:lnTo>
                    <a:lnTo>
                      <a:pt x="1787" y="147"/>
                    </a:lnTo>
                    <a:lnTo>
                      <a:pt x="1785" y="163"/>
                    </a:lnTo>
                    <a:lnTo>
                      <a:pt x="1787" y="167"/>
                    </a:lnTo>
                    <a:lnTo>
                      <a:pt x="1788" y="170"/>
                    </a:lnTo>
                    <a:lnTo>
                      <a:pt x="1789" y="173"/>
                    </a:lnTo>
                    <a:lnTo>
                      <a:pt x="1793" y="176"/>
                    </a:lnTo>
                    <a:lnTo>
                      <a:pt x="1797" y="181"/>
                    </a:lnTo>
                    <a:lnTo>
                      <a:pt x="1802" y="187"/>
                    </a:lnTo>
                    <a:lnTo>
                      <a:pt x="1803" y="189"/>
                    </a:lnTo>
                    <a:lnTo>
                      <a:pt x="1804" y="193"/>
                    </a:lnTo>
                    <a:lnTo>
                      <a:pt x="1806" y="198"/>
                    </a:lnTo>
                    <a:lnTo>
                      <a:pt x="1806" y="203"/>
                    </a:lnTo>
                    <a:lnTo>
                      <a:pt x="1803" y="211"/>
                    </a:lnTo>
                    <a:lnTo>
                      <a:pt x="1801" y="218"/>
                    </a:lnTo>
                    <a:lnTo>
                      <a:pt x="1800" y="222"/>
                    </a:lnTo>
                    <a:lnTo>
                      <a:pt x="1800" y="225"/>
                    </a:lnTo>
                    <a:lnTo>
                      <a:pt x="1801" y="229"/>
                    </a:lnTo>
                    <a:lnTo>
                      <a:pt x="1803" y="233"/>
                    </a:lnTo>
                    <a:lnTo>
                      <a:pt x="1810" y="242"/>
                    </a:lnTo>
                    <a:lnTo>
                      <a:pt x="1820" y="251"/>
                    </a:lnTo>
                    <a:lnTo>
                      <a:pt x="1825" y="256"/>
                    </a:lnTo>
                    <a:lnTo>
                      <a:pt x="1829" y="262"/>
                    </a:lnTo>
                    <a:lnTo>
                      <a:pt x="1834" y="268"/>
                    </a:lnTo>
                    <a:lnTo>
                      <a:pt x="1837" y="276"/>
                    </a:lnTo>
                    <a:lnTo>
                      <a:pt x="1840" y="291"/>
                    </a:lnTo>
                    <a:lnTo>
                      <a:pt x="1842" y="302"/>
                    </a:lnTo>
                    <a:lnTo>
                      <a:pt x="1844" y="307"/>
                    </a:lnTo>
                    <a:lnTo>
                      <a:pt x="1846" y="311"/>
                    </a:lnTo>
                    <a:lnTo>
                      <a:pt x="1847" y="314"/>
                    </a:lnTo>
                    <a:lnTo>
                      <a:pt x="1851" y="317"/>
                    </a:lnTo>
                    <a:lnTo>
                      <a:pt x="1854" y="319"/>
                    </a:lnTo>
                    <a:lnTo>
                      <a:pt x="1858" y="320"/>
                    </a:lnTo>
                    <a:lnTo>
                      <a:pt x="1862" y="320"/>
                    </a:lnTo>
                    <a:lnTo>
                      <a:pt x="1864" y="320"/>
                    </a:lnTo>
                    <a:lnTo>
                      <a:pt x="1871" y="319"/>
                    </a:lnTo>
                    <a:lnTo>
                      <a:pt x="1878" y="319"/>
                    </a:lnTo>
                    <a:lnTo>
                      <a:pt x="1882" y="319"/>
                    </a:lnTo>
                    <a:lnTo>
                      <a:pt x="1885" y="320"/>
                    </a:lnTo>
                    <a:lnTo>
                      <a:pt x="1888" y="321"/>
                    </a:lnTo>
                    <a:lnTo>
                      <a:pt x="1890" y="325"/>
                    </a:lnTo>
                    <a:lnTo>
                      <a:pt x="1892" y="329"/>
                    </a:lnTo>
                    <a:lnTo>
                      <a:pt x="1894" y="332"/>
                    </a:lnTo>
                    <a:lnTo>
                      <a:pt x="1895" y="337"/>
                    </a:lnTo>
                    <a:lnTo>
                      <a:pt x="1896" y="342"/>
                    </a:lnTo>
                    <a:lnTo>
                      <a:pt x="1896" y="352"/>
                    </a:lnTo>
                    <a:lnTo>
                      <a:pt x="1898" y="363"/>
                    </a:lnTo>
                    <a:lnTo>
                      <a:pt x="1900" y="368"/>
                    </a:lnTo>
                    <a:lnTo>
                      <a:pt x="1901" y="373"/>
                    </a:lnTo>
                    <a:lnTo>
                      <a:pt x="1904" y="377"/>
                    </a:lnTo>
                    <a:lnTo>
                      <a:pt x="1908" y="382"/>
                    </a:lnTo>
                    <a:lnTo>
                      <a:pt x="1916" y="392"/>
                    </a:lnTo>
                    <a:lnTo>
                      <a:pt x="1925" y="401"/>
                    </a:lnTo>
                    <a:lnTo>
                      <a:pt x="1927" y="406"/>
                    </a:lnTo>
                    <a:lnTo>
                      <a:pt x="1929" y="411"/>
                    </a:lnTo>
                    <a:lnTo>
                      <a:pt x="1930" y="415"/>
                    </a:lnTo>
                    <a:lnTo>
                      <a:pt x="1932" y="420"/>
                    </a:lnTo>
                    <a:lnTo>
                      <a:pt x="1932" y="431"/>
                    </a:lnTo>
                    <a:lnTo>
                      <a:pt x="1932" y="439"/>
                    </a:lnTo>
                    <a:lnTo>
                      <a:pt x="1933" y="441"/>
                    </a:lnTo>
                    <a:lnTo>
                      <a:pt x="1935" y="445"/>
                    </a:lnTo>
                    <a:lnTo>
                      <a:pt x="1938" y="446"/>
                    </a:lnTo>
                    <a:lnTo>
                      <a:pt x="1942" y="446"/>
                    </a:lnTo>
                    <a:lnTo>
                      <a:pt x="1952" y="447"/>
                    </a:lnTo>
                    <a:lnTo>
                      <a:pt x="1961" y="450"/>
                    </a:lnTo>
                    <a:lnTo>
                      <a:pt x="1965" y="452"/>
                    </a:lnTo>
                    <a:lnTo>
                      <a:pt x="1969" y="457"/>
                    </a:lnTo>
                    <a:lnTo>
                      <a:pt x="1972" y="462"/>
                    </a:lnTo>
                    <a:lnTo>
                      <a:pt x="1974" y="469"/>
                    </a:lnTo>
                    <a:lnTo>
                      <a:pt x="1980" y="482"/>
                    </a:lnTo>
                    <a:lnTo>
                      <a:pt x="1985" y="493"/>
                    </a:lnTo>
                    <a:lnTo>
                      <a:pt x="1989" y="501"/>
                    </a:lnTo>
                    <a:lnTo>
                      <a:pt x="1991" y="509"/>
                    </a:lnTo>
                    <a:lnTo>
                      <a:pt x="1992" y="516"/>
                    </a:lnTo>
                    <a:lnTo>
                      <a:pt x="1995" y="521"/>
                    </a:lnTo>
                    <a:lnTo>
                      <a:pt x="1996" y="521"/>
                    </a:lnTo>
                    <a:lnTo>
                      <a:pt x="1997" y="520"/>
                    </a:lnTo>
                    <a:lnTo>
                      <a:pt x="1999" y="516"/>
                    </a:lnTo>
                    <a:lnTo>
                      <a:pt x="2001" y="513"/>
                    </a:lnTo>
                    <a:lnTo>
                      <a:pt x="2003" y="508"/>
                    </a:lnTo>
                    <a:lnTo>
                      <a:pt x="2005" y="504"/>
                    </a:lnTo>
                    <a:lnTo>
                      <a:pt x="2008" y="502"/>
                    </a:lnTo>
                    <a:lnTo>
                      <a:pt x="2011" y="501"/>
                    </a:lnTo>
                    <a:lnTo>
                      <a:pt x="2018" y="501"/>
                    </a:lnTo>
                    <a:lnTo>
                      <a:pt x="2028" y="503"/>
                    </a:lnTo>
                    <a:lnTo>
                      <a:pt x="2033" y="504"/>
                    </a:lnTo>
                    <a:lnTo>
                      <a:pt x="2036" y="507"/>
                    </a:lnTo>
                    <a:lnTo>
                      <a:pt x="2040" y="509"/>
                    </a:lnTo>
                    <a:lnTo>
                      <a:pt x="2042" y="512"/>
                    </a:lnTo>
                    <a:lnTo>
                      <a:pt x="2043" y="514"/>
                    </a:lnTo>
                    <a:lnTo>
                      <a:pt x="2043" y="518"/>
                    </a:lnTo>
                    <a:lnTo>
                      <a:pt x="2042" y="521"/>
                    </a:lnTo>
                    <a:lnTo>
                      <a:pt x="2040" y="525"/>
                    </a:lnTo>
                    <a:lnTo>
                      <a:pt x="2033" y="537"/>
                    </a:lnTo>
                    <a:lnTo>
                      <a:pt x="2023" y="551"/>
                    </a:lnTo>
                    <a:lnTo>
                      <a:pt x="2014" y="564"/>
                    </a:lnTo>
                    <a:lnTo>
                      <a:pt x="2008" y="575"/>
                    </a:lnTo>
                    <a:lnTo>
                      <a:pt x="2004" y="582"/>
                    </a:lnTo>
                    <a:lnTo>
                      <a:pt x="1999" y="590"/>
                    </a:lnTo>
                    <a:lnTo>
                      <a:pt x="1998" y="594"/>
                    </a:lnTo>
                    <a:lnTo>
                      <a:pt x="1998" y="598"/>
                    </a:lnTo>
                    <a:lnTo>
                      <a:pt x="1998" y="603"/>
                    </a:lnTo>
                    <a:lnTo>
                      <a:pt x="1998" y="609"/>
                    </a:lnTo>
                    <a:lnTo>
                      <a:pt x="2001" y="622"/>
                    </a:lnTo>
                    <a:lnTo>
                      <a:pt x="2002" y="635"/>
                    </a:lnTo>
                    <a:lnTo>
                      <a:pt x="2003" y="647"/>
                    </a:lnTo>
                    <a:lnTo>
                      <a:pt x="2004" y="657"/>
                    </a:lnTo>
                    <a:lnTo>
                      <a:pt x="2012" y="668"/>
                    </a:lnTo>
                    <a:lnTo>
                      <a:pt x="2022" y="686"/>
                    </a:lnTo>
                    <a:lnTo>
                      <a:pt x="2023" y="698"/>
                    </a:lnTo>
                    <a:lnTo>
                      <a:pt x="2024" y="710"/>
                    </a:lnTo>
                    <a:lnTo>
                      <a:pt x="2027" y="714"/>
                    </a:lnTo>
                    <a:lnTo>
                      <a:pt x="2029" y="715"/>
                    </a:lnTo>
                    <a:lnTo>
                      <a:pt x="2033" y="714"/>
                    </a:lnTo>
                    <a:lnTo>
                      <a:pt x="2039" y="709"/>
                    </a:lnTo>
                    <a:lnTo>
                      <a:pt x="2046" y="704"/>
                    </a:lnTo>
                    <a:lnTo>
                      <a:pt x="2052" y="701"/>
                    </a:lnTo>
                    <a:lnTo>
                      <a:pt x="2056" y="698"/>
                    </a:lnTo>
                    <a:lnTo>
                      <a:pt x="2061" y="699"/>
                    </a:lnTo>
                    <a:lnTo>
                      <a:pt x="2065" y="701"/>
                    </a:lnTo>
                    <a:lnTo>
                      <a:pt x="2068" y="703"/>
                    </a:lnTo>
                    <a:lnTo>
                      <a:pt x="2070" y="708"/>
                    </a:lnTo>
                    <a:lnTo>
                      <a:pt x="2070" y="712"/>
                    </a:lnTo>
                    <a:lnTo>
                      <a:pt x="2070" y="726"/>
                    </a:lnTo>
                    <a:lnTo>
                      <a:pt x="2070" y="740"/>
                    </a:lnTo>
                    <a:lnTo>
                      <a:pt x="2071" y="746"/>
                    </a:lnTo>
                    <a:lnTo>
                      <a:pt x="2073" y="753"/>
                    </a:lnTo>
                    <a:lnTo>
                      <a:pt x="2075" y="758"/>
                    </a:lnTo>
                    <a:lnTo>
                      <a:pt x="2078" y="764"/>
                    </a:lnTo>
                    <a:lnTo>
                      <a:pt x="2084" y="773"/>
                    </a:lnTo>
                    <a:lnTo>
                      <a:pt x="2092" y="785"/>
                    </a:lnTo>
                    <a:lnTo>
                      <a:pt x="2099" y="798"/>
                    </a:lnTo>
                    <a:lnTo>
                      <a:pt x="2108" y="813"/>
                    </a:lnTo>
                    <a:lnTo>
                      <a:pt x="2116" y="830"/>
                    </a:lnTo>
                    <a:lnTo>
                      <a:pt x="2125" y="848"/>
                    </a:lnTo>
                    <a:lnTo>
                      <a:pt x="2135" y="866"/>
                    </a:lnTo>
                    <a:lnTo>
                      <a:pt x="2143" y="879"/>
                    </a:lnTo>
                    <a:lnTo>
                      <a:pt x="2153" y="876"/>
                    </a:lnTo>
                    <a:lnTo>
                      <a:pt x="2161" y="874"/>
                    </a:lnTo>
                    <a:lnTo>
                      <a:pt x="2165" y="881"/>
                    </a:lnTo>
                    <a:lnTo>
                      <a:pt x="2166" y="887"/>
                    </a:lnTo>
                    <a:lnTo>
                      <a:pt x="2167" y="890"/>
                    </a:lnTo>
                    <a:lnTo>
                      <a:pt x="2168" y="891"/>
                    </a:lnTo>
                    <a:lnTo>
                      <a:pt x="2171" y="891"/>
                    </a:lnTo>
                    <a:lnTo>
                      <a:pt x="2175" y="890"/>
                    </a:lnTo>
                    <a:lnTo>
                      <a:pt x="2181" y="888"/>
                    </a:lnTo>
                    <a:lnTo>
                      <a:pt x="2186" y="887"/>
                    </a:lnTo>
                    <a:lnTo>
                      <a:pt x="2188" y="887"/>
                    </a:lnTo>
                    <a:lnTo>
                      <a:pt x="2190" y="887"/>
                    </a:lnTo>
                    <a:lnTo>
                      <a:pt x="2191" y="888"/>
                    </a:lnTo>
                    <a:lnTo>
                      <a:pt x="2192" y="890"/>
                    </a:lnTo>
                    <a:lnTo>
                      <a:pt x="2191" y="907"/>
                    </a:lnTo>
                    <a:lnTo>
                      <a:pt x="2190" y="920"/>
                    </a:lnTo>
                    <a:lnTo>
                      <a:pt x="2200" y="923"/>
                    </a:lnTo>
                    <a:lnTo>
                      <a:pt x="2211" y="926"/>
                    </a:lnTo>
                    <a:lnTo>
                      <a:pt x="2212" y="928"/>
                    </a:lnTo>
                    <a:lnTo>
                      <a:pt x="2211" y="929"/>
                    </a:lnTo>
                    <a:lnTo>
                      <a:pt x="2210" y="930"/>
                    </a:lnTo>
                    <a:lnTo>
                      <a:pt x="2209" y="932"/>
                    </a:lnTo>
                    <a:lnTo>
                      <a:pt x="2203" y="936"/>
                    </a:lnTo>
                    <a:lnTo>
                      <a:pt x="2198" y="939"/>
                    </a:lnTo>
                    <a:lnTo>
                      <a:pt x="2194" y="942"/>
                    </a:lnTo>
                    <a:lnTo>
                      <a:pt x="2192" y="945"/>
                    </a:lnTo>
                    <a:lnTo>
                      <a:pt x="2190" y="949"/>
                    </a:lnTo>
                    <a:lnTo>
                      <a:pt x="2188" y="954"/>
                    </a:lnTo>
                    <a:lnTo>
                      <a:pt x="2190" y="962"/>
                    </a:lnTo>
                    <a:lnTo>
                      <a:pt x="2191" y="970"/>
                    </a:lnTo>
                    <a:lnTo>
                      <a:pt x="2192" y="979"/>
                    </a:lnTo>
                    <a:lnTo>
                      <a:pt x="2193" y="985"/>
                    </a:lnTo>
                    <a:lnTo>
                      <a:pt x="2193" y="988"/>
                    </a:lnTo>
                    <a:lnTo>
                      <a:pt x="2192" y="992"/>
                    </a:lnTo>
                    <a:lnTo>
                      <a:pt x="2190" y="995"/>
                    </a:lnTo>
                    <a:lnTo>
                      <a:pt x="2187" y="999"/>
                    </a:lnTo>
                    <a:lnTo>
                      <a:pt x="2177" y="1011"/>
                    </a:lnTo>
                    <a:lnTo>
                      <a:pt x="2163" y="1025"/>
                    </a:lnTo>
                    <a:lnTo>
                      <a:pt x="2156" y="1031"/>
                    </a:lnTo>
                    <a:lnTo>
                      <a:pt x="2152" y="1036"/>
                    </a:lnTo>
                    <a:lnTo>
                      <a:pt x="2150" y="1038"/>
                    </a:lnTo>
                    <a:lnTo>
                      <a:pt x="2149" y="1041"/>
                    </a:lnTo>
                    <a:lnTo>
                      <a:pt x="2149" y="1042"/>
                    </a:lnTo>
                    <a:lnTo>
                      <a:pt x="2150" y="1044"/>
                    </a:lnTo>
                    <a:lnTo>
                      <a:pt x="2153" y="1045"/>
                    </a:lnTo>
                    <a:lnTo>
                      <a:pt x="2155" y="1046"/>
                    </a:lnTo>
                    <a:lnTo>
                      <a:pt x="2158" y="1046"/>
                    </a:lnTo>
                    <a:lnTo>
                      <a:pt x="2161" y="1046"/>
                    </a:lnTo>
                    <a:lnTo>
                      <a:pt x="2167" y="1045"/>
                    </a:lnTo>
                    <a:lnTo>
                      <a:pt x="2174" y="1043"/>
                    </a:lnTo>
                    <a:lnTo>
                      <a:pt x="2181" y="1041"/>
                    </a:lnTo>
                    <a:lnTo>
                      <a:pt x="2192" y="1041"/>
                    </a:lnTo>
                    <a:lnTo>
                      <a:pt x="2199" y="1043"/>
                    </a:lnTo>
                    <a:lnTo>
                      <a:pt x="2204" y="1044"/>
                    </a:lnTo>
                    <a:lnTo>
                      <a:pt x="2205" y="1046"/>
                    </a:lnTo>
                    <a:lnTo>
                      <a:pt x="2205" y="1049"/>
                    </a:lnTo>
                    <a:lnTo>
                      <a:pt x="2201" y="1055"/>
                    </a:lnTo>
                    <a:lnTo>
                      <a:pt x="2197" y="1062"/>
                    </a:lnTo>
                    <a:lnTo>
                      <a:pt x="2193" y="1069"/>
                    </a:lnTo>
                    <a:lnTo>
                      <a:pt x="2191" y="1077"/>
                    </a:lnTo>
                    <a:lnTo>
                      <a:pt x="2190" y="1084"/>
                    </a:lnTo>
                    <a:lnTo>
                      <a:pt x="2188" y="1092"/>
                    </a:lnTo>
                    <a:lnTo>
                      <a:pt x="2188" y="1096"/>
                    </a:lnTo>
                    <a:lnTo>
                      <a:pt x="2187" y="1100"/>
                    </a:lnTo>
                    <a:lnTo>
                      <a:pt x="2184" y="1102"/>
                    </a:lnTo>
                    <a:lnTo>
                      <a:pt x="2181" y="1105"/>
                    </a:lnTo>
                    <a:lnTo>
                      <a:pt x="2173" y="1107"/>
                    </a:lnTo>
                    <a:lnTo>
                      <a:pt x="2165" y="1107"/>
                    </a:lnTo>
                    <a:lnTo>
                      <a:pt x="2160" y="1108"/>
                    </a:lnTo>
                    <a:lnTo>
                      <a:pt x="2158" y="1109"/>
                    </a:lnTo>
                    <a:lnTo>
                      <a:pt x="2155" y="1115"/>
                    </a:lnTo>
                    <a:lnTo>
                      <a:pt x="2149" y="1127"/>
                    </a:lnTo>
                    <a:lnTo>
                      <a:pt x="2136" y="1142"/>
                    </a:lnTo>
                    <a:lnTo>
                      <a:pt x="2124" y="1155"/>
                    </a:lnTo>
                    <a:lnTo>
                      <a:pt x="2119" y="1161"/>
                    </a:lnTo>
                    <a:lnTo>
                      <a:pt x="2115" y="1165"/>
                    </a:lnTo>
                    <a:lnTo>
                      <a:pt x="2106" y="1168"/>
                    </a:lnTo>
                    <a:lnTo>
                      <a:pt x="2095" y="1170"/>
                    </a:lnTo>
                    <a:lnTo>
                      <a:pt x="2087" y="1172"/>
                    </a:lnTo>
                    <a:lnTo>
                      <a:pt x="2081" y="1175"/>
                    </a:lnTo>
                    <a:lnTo>
                      <a:pt x="2075" y="1177"/>
                    </a:lnTo>
                    <a:lnTo>
                      <a:pt x="2071" y="1181"/>
                    </a:lnTo>
                    <a:lnTo>
                      <a:pt x="2062" y="1188"/>
                    </a:lnTo>
                    <a:lnTo>
                      <a:pt x="2054" y="1194"/>
                    </a:lnTo>
                    <a:lnTo>
                      <a:pt x="2047" y="1200"/>
                    </a:lnTo>
                    <a:lnTo>
                      <a:pt x="2040" y="1206"/>
                    </a:lnTo>
                    <a:lnTo>
                      <a:pt x="2033" y="1210"/>
                    </a:lnTo>
                    <a:lnTo>
                      <a:pt x="2022" y="1214"/>
                    </a:lnTo>
                    <a:lnTo>
                      <a:pt x="2012" y="1220"/>
                    </a:lnTo>
                    <a:lnTo>
                      <a:pt x="2005" y="1226"/>
                    </a:lnTo>
                    <a:lnTo>
                      <a:pt x="2003" y="1228"/>
                    </a:lnTo>
                    <a:lnTo>
                      <a:pt x="2001" y="1232"/>
                    </a:lnTo>
                    <a:lnTo>
                      <a:pt x="1999" y="1235"/>
                    </a:lnTo>
                    <a:lnTo>
                      <a:pt x="1998" y="1238"/>
                    </a:lnTo>
                    <a:lnTo>
                      <a:pt x="1997" y="1244"/>
                    </a:lnTo>
                    <a:lnTo>
                      <a:pt x="1995" y="1250"/>
                    </a:lnTo>
                    <a:lnTo>
                      <a:pt x="1992" y="1254"/>
                    </a:lnTo>
                    <a:lnTo>
                      <a:pt x="1989" y="1258"/>
                    </a:lnTo>
                    <a:lnTo>
                      <a:pt x="1979" y="1265"/>
                    </a:lnTo>
                    <a:lnTo>
                      <a:pt x="1970" y="1272"/>
                    </a:lnTo>
                    <a:lnTo>
                      <a:pt x="1958" y="1281"/>
                    </a:lnTo>
                    <a:lnTo>
                      <a:pt x="1945" y="1290"/>
                    </a:lnTo>
                    <a:lnTo>
                      <a:pt x="1933" y="1298"/>
                    </a:lnTo>
                    <a:lnTo>
                      <a:pt x="1923" y="1308"/>
                    </a:lnTo>
                    <a:lnTo>
                      <a:pt x="1916" y="1317"/>
                    </a:lnTo>
                    <a:lnTo>
                      <a:pt x="1910" y="1329"/>
                    </a:lnTo>
                    <a:lnTo>
                      <a:pt x="1902" y="1341"/>
                    </a:lnTo>
                    <a:lnTo>
                      <a:pt x="1892" y="1353"/>
                    </a:lnTo>
                    <a:lnTo>
                      <a:pt x="1878" y="1369"/>
                    </a:lnTo>
                    <a:lnTo>
                      <a:pt x="1862" y="1389"/>
                    </a:lnTo>
                    <a:lnTo>
                      <a:pt x="1844" y="1409"/>
                    </a:lnTo>
                    <a:lnTo>
                      <a:pt x="1827" y="1426"/>
                    </a:lnTo>
                    <a:lnTo>
                      <a:pt x="1821" y="1430"/>
                    </a:lnTo>
                    <a:lnTo>
                      <a:pt x="1818" y="1436"/>
                    </a:lnTo>
                    <a:lnTo>
                      <a:pt x="1815" y="1441"/>
                    </a:lnTo>
                    <a:lnTo>
                      <a:pt x="1814" y="1445"/>
                    </a:lnTo>
                    <a:lnTo>
                      <a:pt x="1813" y="1446"/>
                    </a:lnTo>
                    <a:lnTo>
                      <a:pt x="1812" y="1448"/>
                    </a:lnTo>
                    <a:lnTo>
                      <a:pt x="1809" y="1457"/>
                    </a:lnTo>
                    <a:lnTo>
                      <a:pt x="1808" y="1466"/>
                    </a:lnTo>
                    <a:lnTo>
                      <a:pt x="1807" y="1477"/>
                    </a:lnTo>
                    <a:lnTo>
                      <a:pt x="1807" y="1485"/>
                    </a:lnTo>
                    <a:lnTo>
                      <a:pt x="1800" y="1500"/>
                    </a:lnTo>
                    <a:lnTo>
                      <a:pt x="1790" y="1520"/>
                    </a:lnTo>
                    <a:lnTo>
                      <a:pt x="1785" y="1529"/>
                    </a:lnTo>
                    <a:lnTo>
                      <a:pt x="1782" y="1537"/>
                    </a:lnTo>
                    <a:lnTo>
                      <a:pt x="1776" y="1544"/>
                    </a:lnTo>
                    <a:lnTo>
                      <a:pt x="1769" y="1554"/>
                    </a:lnTo>
                    <a:lnTo>
                      <a:pt x="1763" y="1563"/>
                    </a:lnTo>
                    <a:lnTo>
                      <a:pt x="1757" y="1571"/>
                    </a:lnTo>
                    <a:lnTo>
                      <a:pt x="1751" y="1575"/>
                    </a:lnTo>
                    <a:lnTo>
                      <a:pt x="1745" y="1580"/>
                    </a:lnTo>
                    <a:lnTo>
                      <a:pt x="1740" y="1582"/>
                    </a:lnTo>
                    <a:lnTo>
                      <a:pt x="1736" y="1585"/>
                    </a:lnTo>
                    <a:lnTo>
                      <a:pt x="1732" y="1586"/>
                    </a:lnTo>
                    <a:lnTo>
                      <a:pt x="1727" y="1586"/>
                    </a:lnTo>
                    <a:lnTo>
                      <a:pt x="1708" y="1582"/>
                    </a:lnTo>
                    <a:lnTo>
                      <a:pt x="1682" y="1578"/>
                    </a:lnTo>
                    <a:lnTo>
                      <a:pt x="1676" y="1579"/>
                    </a:lnTo>
                    <a:lnTo>
                      <a:pt x="1671" y="1580"/>
                    </a:lnTo>
                    <a:lnTo>
                      <a:pt x="1667" y="1582"/>
                    </a:lnTo>
                    <a:lnTo>
                      <a:pt x="1662" y="1586"/>
                    </a:lnTo>
                    <a:lnTo>
                      <a:pt x="1657" y="1588"/>
                    </a:lnTo>
                    <a:lnTo>
                      <a:pt x="1651" y="1592"/>
                    </a:lnTo>
                    <a:lnTo>
                      <a:pt x="1645" y="1594"/>
                    </a:lnTo>
                    <a:lnTo>
                      <a:pt x="1639" y="1596"/>
                    </a:lnTo>
                    <a:lnTo>
                      <a:pt x="1633" y="1596"/>
                    </a:lnTo>
                    <a:lnTo>
                      <a:pt x="1627" y="1594"/>
                    </a:lnTo>
                    <a:lnTo>
                      <a:pt x="1620" y="1593"/>
                    </a:lnTo>
                    <a:lnTo>
                      <a:pt x="1615" y="1592"/>
                    </a:lnTo>
                    <a:lnTo>
                      <a:pt x="1609" y="1590"/>
                    </a:lnTo>
                    <a:lnTo>
                      <a:pt x="1604" y="1590"/>
                    </a:lnTo>
                    <a:lnTo>
                      <a:pt x="1598" y="1590"/>
                    </a:lnTo>
                    <a:lnTo>
                      <a:pt x="1592" y="1591"/>
                    </a:lnTo>
                    <a:lnTo>
                      <a:pt x="1585" y="1594"/>
                    </a:lnTo>
                    <a:lnTo>
                      <a:pt x="1577" y="1600"/>
                    </a:lnTo>
                    <a:lnTo>
                      <a:pt x="1570" y="1607"/>
                    </a:lnTo>
                    <a:lnTo>
                      <a:pt x="1562" y="1615"/>
                    </a:lnTo>
                    <a:lnTo>
                      <a:pt x="1548" y="1630"/>
                    </a:lnTo>
                    <a:lnTo>
                      <a:pt x="1536" y="1641"/>
                    </a:lnTo>
                    <a:lnTo>
                      <a:pt x="1479" y="1678"/>
                    </a:lnTo>
                    <a:lnTo>
                      <a:pt x="1466" y="1687"/>
                    </a:lnTo>
                    <a:lnTo>
                      <a:pt x="1456" y="1694"/>
                    </a:lnTo>
                    <a:lnTo>
                      <a:pt x="1450" y="1697"/>
                    </a:lnTo>
                    <a:lnTo>
                      <a:pt x="1442" y="1698"/>
                    </a:lnTo>
                    <a:lnTo>
                      <a:pt x="1431" y="1697"/>
                    </a:lnTo>
                    <a:lnTo>
                      <a:pt x="1417" y="1695"/>
                    </a:lnTo>
                    <a:lnTo>
                      <a:pt x="1410" y="1694"/>
                    </a:lnTo>
                    <a:lnTo>
                      <a:pt x="1405" y="1695"/>
                    </a:lnTo>
                    <a:lnTo>
                      <a:pt x="1401" y="1697"/>
                    </a:lnTo>
                    <a:lnTo>
                      <a:pt x="1398" y="1699"/>
                    </a:lnTo>
                    <a:lnTo>
                      <a:pt x="1394" y="1706"/>
                    </a:lnTo>
                    <a:lnTo>
                      <a:pt x="1391" y="1717"/>
                    </a:lnTo>
                    <a:lnTo>
                      <a:pt x="1390" y="1720"/>
                    </a:lnTo>
                    <a:lnTo>
                      <a:pt x="1387" y="1723"/>
                    </a:lnTo>
                    <a:lnTo>
                      <a:pt x="1385" y="1725"/>
                    </a:lnTo>
                    <a:lnTo>
                      <a:pt x="1381" y="1728"/>
                    </a:lnTo>
                    <a:lnTo>
                      <a:pt x="1374" y="1731"/>
                    </a:lnTo>
                    <a:lnTo>
                      <a:pt x="1365" y="1736"/>
                    </a:lnTo>
                    <a:lnTo>
                      <a:pt x="1355" y="1739"/>
                    </a:lnTo>
                    <a:lnTo>
                      <a:pt x="1347" y="1743"/>
                    </a:lnTo>
                    <a:lnTo>
                      <a:pt x="1340" y="1748"/>
                    </a:lnTo>
                    <a:lnTo>
                      <a:pt x="1334" y="1752"/>
                    </a:lnTo>
                    <a:lnTo>
                      <a:pt x="1322" y="1767"/>
                    </a:lnTo>
                    <a:lnTo>
                      <a:pt x="1304" y="1786"/>
                    </a:lnTo>
                    <a:lnTo>
                      <a:pt x="1286" y="1804"/>
                    </a:lnTo>
                    <a:lnTo>
                      <a:pt x="1272" y="1817"/>
                    </a:lnTo>
                    <a:lnTo>
                      <a:pt x="1259" y="1824"/>
                    </a:lnTo>
                    <a:lnTo>
                      <a:pt x="1247" y="1829"/>
                    </a:lnTo>
                    <a:lnTo>
                      <a:pt x="1234" y="1833"/>
                    </a:lnTo>
                    <a:lnTo>
                      <a:pt x="1222" y="1838"/>
                    </a:lnTo>
                    <a:lnTo>
                      <a:pt x="1216" y="1843"/>
                    </a:lnTo>
                    <a:lnTo>
                      <a:pt x="1210" y="1850"/>
                    </a:lnTo>
                    <a:lnTo>
                      <a:pt x="1204" y="1858"/>
                    </a:lnTo>
                    <a:lnTo>
                      <a:pt x="1198" y="1868"/>
                    </a:lnTo>
                    <a:lnTo>
                      <a:pt x="1189" y="1886"/>
                    </a:lnTo>
                    <a:lnTo>
                      <a:pt x="1180" y="1897"/>
                    </a:lnTo>
                    <a:lnTo>
                      <a:pt x="1174" y="1905"/>
                    </a:lnTo>
                    <a:lnTo>
                      <a:pt x="1168" y="1911"/>
                    </a:lnTo>
                    <a:lnTo>
                      <a:pt x="1163" y="1914"/>
                    </a:lnTo>
                    <a:lnTo>
                      <a:pt x="1158" y="1918"/>
                    </a:lnTo>
                    <a:lnTo>
                      <a:pt x="1154" y="1920"/>
                    </a:lnTo>
                    <a:lnTo>
                      <a:pt x="1148" y="1924"/>
                    </a:lnTo>
                    <a:lnTo>
                      <a:pt x="1141" y="1931"/>
                    </a:lnTo>
                    <a:lnTo>
                      <a:pt x="1135" y="1939"/>
                    </a:lnTo>
                    <a:lnTo>
                      <a:pt x="1130" y="1949"/>
                    </a:lnTo>
                    <a:lnTo>
                      <a:pt x="1129" y="1956"/>
                    </a:lnTo>
                    <a:lnTo>
                      <a:pt x="1129" y="1957"/>
                    </a:lnTo>
                    <a:lnTo>
                      <a:pt x="1130" y="1959"/>
                    </a:lnTo>
                    <a:lnTo>
                      <a:pt x="1132" y="1959"/>
                    </a:lnTo>
                    <a:lnTo>
                      <a:pt x="1134" y="1959"/>
                    </a:lnTo>
                    <a:lnTo>
                      <a:pt x="1140" y="1959"/>
                    </a:lnTo>
                    <a:lnTo>
                      <a:pt x="1145" y="1960"/>
                    </a:lnTo>
                    <a:lnTo>
                      <a:pt x="1147" y="1962"/>
                    </a:lnTo>
                    <a:lnTo>
                      <a:pt x="1148" y="1964"/>
                    </a:lnTo>
                    <a:lnTo>
                      <a:pt x="1148" y="1965"/>
                    </a:lnTo>
                    <a:lnTo>
                      <a:pt x="1147" y="1968"/>
                    </a:lnTo>
                    <a:lnTo>
                      <a:pt x="1144" y="1972"/>
                    </a:lnTo>
                    <a:lnTo>
                      <a:pt x="1138" y="1977"/>
                    </a:lnTo>
                    <a:lnTo>
                      <a:pt x="1134" y="1978"/>
                    </a:lnTo>
                    <a:lnTo>
                      <a:pt x="1130" y="1978"/>
                    </a:lnTo>
                    <a:lnTo>
                      <a:pt x="1127" y="1979"/>
                    </a:lnTo>
                    <a:lnTo>
                      <a:pt x="1122" y="1978"/>
                    </a:lnTo>
                    <a:lnTo>
                      <a:pt x="1117" y="1978"/>
                    </a:lnTo>
                    <a:lnTo>
                      <a:pt x="1115" y="1978"/>
                    </a:lnTo>
                    <a:lnTo>
                      <a:pt x="1113" y="1979"/>
                    </a:lnTo>
                    <a:lnTo>
                      <a:pt x="1113" y="1981"/>
                    </a:lnTo>
                    <a:lnTo>
                      <a:pt x="1113" y="1985"/>
                    </a:lnTo>
                    <a:lnTo>
                      <a:pt x="1114" y="1990"/>
                    </a:lnTo>
                    <a:lnTo>
                      <a:pt x="1115" y="1994"/>
                    </a:lnTo>
                    <a:lnTo>
                      <a:pt x="1116" y="1997"/>
                    </a:lnTo>
                    <a:lnTo>
                      <a:pt x="1115" y="2002"/>
                    </a:lnTo>
                    <a:lnTo>
                      <a:pt x="1114" y="2006"/>
                    </a:lnTo>
                    <a:lnTo>
                      <a:pt x="1110" y="2013"/>
                    </a:lnTo>
                    <a:lnTo>
                      <a:pt x="1105" y="2020"/>
                    </a:lnTo>
                    <a:lnTo>
                      <a:pt x="1098" y="2025"/>
                    </a:lnTo>
                    <a:lnTo>
                      <a:pt x="1091" y="2028"/>
                    </a:lnTo>
                    <a:lnTo>
                      <a:pt x="1088" y="2029"/>
                    </a:lnTo>
                    <a:lnTo>
                      <a:pt x="1083" y="2031"/>
                    </a:lnTo>
                    <a:lnTo>
                      <a:pt x="1079" y="2031"/>
                    </a:lnTo>
                    <a:lnTo>
                      <a:pt x="1077" y="2029"/>
                    </a:lnTo>
                    <a:lnTo>
                      <a:pt x="1073" y="2029"/>
                    </a:lnTo>
                    <a:lnTo>
                      <a:pt x="1070" y="2028"/>
                    </a:lnTo>
                    <a:lnTo>
                      <a:pt x="1067" y="2029"/>
                    </a:lnTo>
                    <a:lnTo>
                      <a:pt x="1066" y="2031"/>
                    </a:lnTo>
                    <a:lnTo>
                      <a:pt x="1065" y="2032"/>
                    </a:lnTo>
                    <a:lnTo>
                      <a:pt x="1066" y="2034"/>
                    </a:lnTo>
                    <a:lnTo>
                      <a:pt x="1069" y="2037"/>
                    </a:lnTo>
                    <a:lnTo>
                      <a:pt x="1072" y="2039"/>
                    </a:lnTo>
                    <a:lnTo>
                      <a:pt x="1076" y="2042"/>
                    </a:lnTo>
                    <a:lnTo>
                      <a:pt x="1079" y="2047"/>
                    </a:lnTo>
                    <a:lnTo>
                      <a:pt x="1081" y="2052"/>
                    </a:lnTo>
                    <a:lnTo>
                      <a:pt x="1081" y="2057"/>
                    </a:lnTo>
                    <a:lnTo>
                      <a:pt x="1081" y="2060"/>
                    </a:lnTo>
                    <a:lnTo>
                      <a:pt x="1078" y="2064"/>
                    </a:lnTo>
                    <a:lnTo>
                      <a:pt x="1076" y="2065"/>
                    </a:lnTo>
                    <a:lnTo>
                      <a:pt x="1071" y="2066"/>
                    </a:lnTo>
                    <a:lnTo>
                      <a:pt x="1066" y="2064"/>
                    </a:lnTo>
                    <a:lnTo>
                      <a:pt x="1061" y="2061"/>
                    </a:lnTo>
                    <a:lnTo>
                      <a:pt x="1057" y="2059"/>
                    </a:lnTo>
                    <a:lnTo>
                      <a:pt x="1052" y="2054"/>
                    </a:lnTo>
                    <a:lnTo>
                      <a:pt x="1044" y="2045"/>
                    </a:lnTo>
                    <a:lnTo>
                      <a:pt x="1037" y="2035"/>
                    </a:lnTo>
                    <a:lnTo>
                      <a:pt x="1033" y="2031"/>
                    </a:lnTo>
                    <a:lnTo>
                      <a:pt x="1029" y="2027"/>
                    </a:lnTo>
                    <a:lnTo>
                      <a:pt x="1027" y="2026"/>
                    </a:lnTo>
                    <a:lnTo>
                      <a:pt x="1023" y="2025"/>
                    </a:lnTo>
                    <a:lnTo>
                      <a:pt x="1021" y="2025"/>
                    </a:lnTo>
                    <a:lnTo>
                      <a:pt x="1020" y="2026"/>
                    </a:lnTo>
                    <a:lnTo>
                      <a:pt x="1019" y="2027"/>
                    </a:lnTo>
                    <a:lnTo>
                      <a:pt x="1018" y="2029"/>
                    </a:lnTo>
                    <a:lnTo>
                      <a:pt x="1018" y="2035"/>
                    </a:lnTo>
                    <a:lnTo>
                      <a:pt x="1016" y="2040"/>
                    </a:lnTo>
                    <a:lnTo>
                      <a:pt x="1015" y="2042"/>
                    </a:lnTo>
                    <a:lnTo>
                      <a:pt x="1014" y="2044"/>
                    </a:lnTo>
                    <a:lnTo>
                      <a:pt x="1012" y="2045"/>
                    </a:lnTo>
                    <a:lnTo>
                      <a:pt x="1008" y="2045"/>
                    </a:lnTo>
                    <a:lnTo>
                      <a:pt x="1002" y="2046"/>
                    </a:lnTo>
                    <a:lnTo>
                      <a:pt x="995" y="2048"/>
                    </a:lnTo>
                    <a:lnTo>
                      <a:pt x="993" y="2050"/>
                    </a:lnTo>
                    <a:lnTo>
                      <a:pt x="989" y="2052"/>
                    </a:lnTo>
                    <a:lnTo>
                      <a:pt x="988" y="2056"/>
                    </a:lnTo>
                    <a:lnTo>
                      <a:pt x="987" y="2059"/>
                    </a:lnTo>
                    <a:lnTo>
                      <a:pt x="987" y="2063"/>
                    </a:lnTo>
                    <a:lnTo>
                      <a:pt x="988" y="2066"/>
                    </a:lnTo>
                    <a:lnTo>
                      <a:pt x="990" y="2069"/>
                    </a:lnTo>
                    <a:lnTo>
                      <a:pt x="993" y="2072"/>
                    </a:lnTo>
                    <a:lnTo>
                      <a:pt x="1000" y="2076"/>
                    </a:lnTo>
                    <a:lnTo>
                      <a:pt x="1008" y="2079"/>
                    </a:lnTo>
                    <a:lnTo>
                      <a:pt x="1014" y="2084"/>
                    </a:lnTo>
                    <a:lnTo>
                      <a:pt x="1020" y="2090"/>
                    </a:lnTo>
                    <a:lnTo>
                      <a:pt x="1022" y="2094"/>
                    </a:lnTo>
                    <a:lnTo>
                      <a:pt x="1023" y="2097"/>
                    </a:lnTo>
                    <a:lnTo>
                      <a:pt x="1023" y="2100"/>
                    </a:lnTo>
                    <a:lnTo>
                      <a:pt x="1023" y="2102"/>
                    </a:lnTo>
                    <a:lnTo>
                      <a:pt x="1021" y="2103"/>
                    </a:lnTo>
                    <a:lnTo>
                      <a:pt x="1018" y="2104"/>
                    </a:lnTo>
                    <a:lnTo>
                      <a:pt x="1014" y="2105"/>
                    </a:lnTo>
                    <a:lnTo>
                      <a:pt x="1008" y="2105"/>
                    </a:lnTo>
                    <a:lnTo>
                      <a:pt x="997" y="2105"/>
                    </a:lnTo>
                    <a:lnTo>
                      <a:pt x="985" y="2105"/>
                    </a:lnTo>
                    <a:lnTo>
                      <a:pt x="979" y="2105"/>
                    </a:lnTo>
                    <a:lnTo>
                      <a:pt x="975" y="2107"/>
                    </a:lnTo>
                    <a:lnTo>
                      <a:pt x="971" y="2108"/>
                    </a:lnTo>
                    <a:lnTo>
                      <a:pt x="969" y="2110"/>
                    </a:lnTo>
                    <a:lnTo>
                      <a:pt x="964" y="2116"/>
                    </a:lnTo>
                    <a:lnTo>
                      <a:pt x="960" y="2123"/>
                    </a:lnTo>
                    <a:lnTo>
                      <a:pt x="957" y="2128"/>
                    </a:lnTo>
                    <a:lnTo>
                      <a:pt x="952" y="2133"/>
                    </a:lnTo>
                    <a:lnTo>
                      <a:pt x="945" y="2134"/>
                    </a:lnTo>
                    <a:lnTo>
                      <a:pt x="934" y="2135"/>
                    </a:lnTo>
                    <a:lnTo>
                      <a:pt x="924" y="2135"/>
                    </a:lnTo>
                    <a:lnTo>
                      <a:pt x="915" y="2136"/>
                    </a:lnTo>
                    <a:lnTo>
                      <a:pt x="908" y="2139"/>
                    </a:lnTo>
                    <a:lnTo>
                      <a:pt x="903" y="2142"/>
                    </a:lnTo>
                    <a:lnTo>
                      <a:pt x="897" y="2147"/>
                    </a:lnTo>
                    <a:lnTo>
                      <a:pt x="891" y="2151"/>
                    </a:lnTo>
                    <a:lnTo>
                      <a:pt x="884" y="2153"/>
                    </a:lnTo>
                    <a:lnTo>
                      <a:pt x="877" y="2153"/>
                    </a:lnTo>
                    <a:lnTo>
                      <a:pt x="872" y="2153"/>
                    </a:lnTo>
                    <a:lnTo>
                      <a:pt x="870" y="2154"/>
                    </a:lnTo>
                    <a:lnTo>
                      <a:pt x="867" y="2157"/>
                    </a:lnTo>
                    <a:lnTo>
                      <a:pt x="864" y="2160"/>
                    </a:lnTo>
                    <a:lnTo>
                      <a:pt x="861" y="2167"/>
                    </a:lnTo>
                    <a:lnTo>
                      <a:pt x="859" y="2174"/>
                    </a:lnTo>
                    <a:lnTo>
                      <a:pt x="857" y="2182"/>
                    </a:lnTo>
                    <a:lnTo>
                      <a:pt x="853" y="2185"/>
                    </a:lnTo>
                    <a:lnTo>
                      <a:pt x="852" y="2186"/>
                    </a:lnTo>
                    <a:lnTo>
                      <a:pt x="850" y="2187"/>
                    </a:lnTo>
                    <a:lnTo>
                      <a:pt x="846" y="2187"/>
                    </a:lnTo>
                    <a:lnTo>
                      <a:pt x="844" y="2186"/>
                    </a:lnTo>
                    <a:lnTo>
                      <a:pt x="840" y="2185"/>
                    </a:lnTo>
                    <a:lnTo>
                      <a:pt x="838" y="2183"/>
                    </a:lnTo>
                    <a:lnTo>
                      <a:pt x="837" y="2179"/>
                    </a:lnTo>
                    <a:lnTo>
                      <a:pt x="834" y="2176"/>
                    </a:lnTo>
                    <a:lnTo>
                      <a:pt x="833" y="2165"/>
                    </a:lnTo>
                    <a:lnTo>
                      <a:pt x="832" y="2153"/>
                    </a:lnTo>
                    <a:lnTo>
                      <a:pt x="832" y="2146"/>
                    </a:lnTo>
                    <a:lnTo>
                      <a:pt x="830" y="2140"/>
                    </a:lnTo>
                    <a:lnTo>
                      <a:pt x="827" y="2134"/>
                    </a:lnTo>
                    <a:lnTo>
                      <a:pt x="825" y="2129"/>
                    </a:lnTo>
                    <a:lnTo>
                      <a:pt x="819" y="2120"/>
                    </a:lnTo>
                    <a:lnTo>
                      <a:pt x="817" y="2114"/>
                    </a:lnTo>
                    <a:lnTo>
                      <a:pt x="817" y="2109"/>
                    </a:lnTo>
                    <a:lnTo>
                      <a:pt x="818" y="2103"/>
                    </a:lnTo>
                    <a:lnTo>
                      <a:pt x="819" y="2100"/>
                    </a:lnTo>
                    <a:lnTo>
                      <a:pt x="821" y="2097"/>
                    </a:lnTo>
                    <a:lnTo>
                      <a:pt x="825" y="2096"/>
                    </a:lnTo>
                    <a:lnTo>
                      <a:pt x="830" y="2095"/>
                    </a:lnTo>
                    <a:lnTo>
                      <a:pt x="843" y="2094"/>
                    </a:lnTo>
                    <a:lnTo>
                      <a:pt x="857" y="2091"/>
                    </a:lnTo>
                    <a:lnTo>
                      <a:pt x="871" y="2088"/>
                    </a:lnTo>
                    <a:lnTo>
                      <a:pt x="883" y="2083"/>
                    </a:lnTo>
                    <a:lnTo>
                      <a:pt x="887" y="2079"/>
                    </a:lnTo>
                    <a:lnTo>
                      <a:pt x="889" y="2076"/>
                    </a:lnTo>
                    <a:lnTo>
                      <a:pt x="890" y="2072"/>
                    </a:lnTo>
                    <a:lnTo>
                      <a:pt x="891" y="2069"/>
                    </a:lnTo>
                    <a:lnTo>
                      <a:pt x="890" y="2059"/>
                    </a:lnTo>
                    <a:lnTo>
                      <a:pt x="889" y="2050"/>
                    </a:lnTo>
                    <a:lnTo>
                      <a:pt x="890" y="2046"/>
                    </a:lnTo>
                    <a:lnTo>
                      <a:pt x="891" y="2042"/>
                    </a:lnTo>
                    <a:lnTo>
                      <a:pt x="894" y="2040"/>
                    </a:lnTo>
                    <a:lnTo>
                      <a:pt x="896" y="2038"/>
                    </a:lnTo>
                    <a:lnTo>
                      <a:pt x="900" y="2037"/>
                    </a:lnTo>
                    <a:lnTo>
                      <a:pt x="903" y="2037"/>
                    </a:lnTo>
                    <a:lnTo>
                      <a:pt x="907" y="2038"/>
                    </a:lnTo>
                    <a:lnTo>
                      <a:pt x="909" y="2039"/>
                    </a:lnTo>
                    <a:lnTo>
                      <a:pt x="915" y="2042"/>
                    </a:lnTo>
                    <a:lnTo>
                      <a:pt x="921" y="2045"/>
                    </a:lnTo>
                    <a:lnTo>
                      <a:pt x="928" y="2046"/>
                    </a:lnTo>
                    <a:lnTo>
                      <a:pt x="938" y="2044"/>
                    </a:lnTo>
                    <a:lnTo>
                      <a:pt x="944" y="2041"/>
                    </a:lnTo>
                    <a:lnTo>
                      <a:pt x="951" y="2038"/>
                    </a:lnTo>
                    <a:lnTo>
                      <a:pt x="958" y="2033"/>
                    </a:lnTo>
                    <a:lnTo>
                      <a:pt x="966" y="2027"/>
                    </a:lnTo>
                    <a:lnTo>
                      <a:pt x="975" y="2020"/>
                    </a:lnTo>
                    <a:lnTo>
                      <a:pt x="981" y="2013"/>
                    </a:lnTo>
                    <a:lnTo>
                      <a:pt x="987" y="2006"/>
                    </a:lnTo>
                    <a:lnTo>
                      <a:pt x="990" y="2000"/>
                    </a:lnTo>
                    <a:lnTo>
                      <a:pt x="993" y="1993"/>
                    </a:lnTo>
                    <a:lnTo>
                      <a:pt x="993" y="1988"/>
                    </a:lnTo>
                    <a:lnTo>
                      <a:pt x="993" y="1983"/>
                    </a:lnTo>
                    <a:lnTo>
                      <a:pt x="990" y="1979"/>
                    </a:lnTo>
                    <a:lnTo>
                      <a:pt x="988" y="1977"/>
                    </a:lnTo>
                    <a:lnTo>
                      <a:pt x="984" y="1975"/>
                    </a:lnTo>
                    <a:lnTo>
                      <a:pt x="979" y="1974"/>
                    </a:lnTo>
                    <a:lnTo>
                      <a:pt x="976" y="1974"/>
                    </a:lnTo>
                    <a:lnTo>
                      <a:pt x="968" y="1974"/>
                    </a:lnTo>
                    <a:lnTo>
                      <a:pt x="960" y="1972"/>
                    </a:lnTo>
                    <a:lnTo>
                      <a:pt x="958" y="1971"/>
                    </a:lnTo>
                    <a:lnTo>
                      <a:pt x="957" y="1970"/>
                    </a:lnTo>
                    <a:lnTo>
                      <a:pt x="956" y="1968"/>
                    </a:lnTo>
                    <a:lnTo>
                      <a:pt x="956" y="1965"/>
                    </a:lnTo>
                    <a:lnTo>
                      <a:pt x="958" y="1962"/>
                    </a:lnTo>
                    <a:lnTo>
                      <a:pt x="963" y="1957"/>
                    </a:lnTo>
                    <a:lnTo>
                      <a:pt x="966" y="1955"/>
                    </a:lnTo>
                    <a:lnTo>
                      <a:pt x="971" y="1952"/>
                    </a:lnTo>
                    <a:lnTo>
                      <a:pt x="974" y="1950"/>
                    </a:lnTo>
                    <a:lnTo>
                      <a:pt x="975" y="1946"/>
                    </a:lnTo>
                    <a:lnTo>
                      <a:pt x="974" y="1945"/>
                    </a:lnTo>
                    <a:lnTo>
                      <a:pt x="972" y="1944"/>
                    </a:lnTo>
                    <a:lnTo>
                      <a:pt x="969" y="1941"/>
                    </a:lnTo>
                    <a:lnTo>
                      <a:pt x="965" y="1940"/>
                    </a:lnTo>
                    <a:lnTo>
                      <a:pt x="960" y="1939"/>
                    </a:lnTo>
                    <a:lnTo>
                      <a:pt x="959" y="1938"/>
                    </a:lnTo>
                    <a:lnTo>
                      <a:pt x="959" y="1936"/>
                    </a:lnTo>
                    <a:lnTo>
                      <a:pt x="960" y="1933"/>
                    </a:lnTo>
                    <a:lnTo>
                      <a:pt x="964" y="1932"/>
                    </a:lnTo>
                    <a:lnTo>
                      <a:pt x="968" y="1930"/>
                    </a:lnTo>
                    <a:lnTo>
                      <a:pt x="972" y="1928"/>
                    </a:lnTo>
                    <a:lnTo>
                      <a:pt x="978" y="1928"/>
                    </a:lnTo>
                    <a:lnTo>
                      <a:pt x="983" y="1927"/>
                    </a:lnTo>
                    <a:lnTo>
                      <a:pt x="988" y="1926"/>
                    </a:lnTo>
                    <a:lnTo>
                      <a:pt x="991" y="1925"/>
                    </a:lnTo>
                    <a:lnTo>
                      <a:pt x="995" y="1922"/>
                    </a:lnTo>
                    <a:lnTo>
                      <a:pt x="998" y="1918"/>
                    </a:lnTo>
                    <a:lnTo>
                      <a:pt x="1001" y="1912"/>
                    </a:lnTo>
                    <a:lnTo>
                      <a:pt x="1001" y="1907"/>
                    </a:lnTo>
                    <a:lnTo>
                      <a:pt x="1003" y="1902"/>
                    </a:lnTo>
                    <a:lnTo>
                      <a:pt x="1009" y="1899"/>
                    </a:lnTo>
                    <a:lnTo>
                      <a:pt x="1019" y="1894"/>
                    </a:lnTo>
                    <a:lnTo>
                      <a:pt x="1031" y="1890"/>
                    </a:lnTo>
                    <a:lnTo>
                      <a:pt x="1042" y="1886"/>
                    </a:lnTo>
                    <a:lnTo>
                      <a:pt x="1054" y="1882"/>
                    </a:lnTo>
                    <a:lnTo>
                      <a:pt x="1064" y="1880"/>
                    </a:lnTo>
                    <a:lnTo>
                      <a:pt x="1069" y="1878"/>
                    </a:lnTo>
                    <a:lnTo>
                      <a:pt x="1072" y="1876"/>
                    </a:lnTo>
                    <a:lnTo>
                      <a:pt x="1075" y="1873"/>
                    </a:lnTo>
                    <a:lnTo>
                      <a:pt x="1077" y="1870"/>
                    </a:lnTo>
                    <a:lnTo>
                      <a:pt x="1078" y="1867"/>
                    </a:lnTo>
                    <a:lnTo>
                      <a:pt x="1077" y="1864"/>
                    </a:lnTo>
                    <a:lnTo>
                      <a:pt x="1076" y="1862"/>
                    </a:lnTo>
                    <a:lnTo>
                      <a:pt x="1073" y="1859"/>
                    </a:lnTo>
                    <a:lnTo>
                      <a:pt x="1065" y="1858"/>
                    </a:lnTo>
                    <a:lnTo>
                      <a:pt x="1052" y="1858"/>
                    </a:lnTo>
                    <a:lnTo>
                      <a:pt x="1037" y="1859"/>
                    </a:lnTo>
                    <a:lnTo>
                      <a:pt x="1023" y="1862"/>
                    </a:lnTo>
                    <a:lnTo>
                      <a:pt x="1012" y="1867"/>
                    </a:lnTo>
                    <a:lnTo>
                      <a:pt x="998" y="1875"/>
                    </a:lnTo>
                    <a:lnTo>
                      <a:pt x="985" y="1882"/>
                    </a:lnTo>
                    <a:lnTo>
                      <a:pt x="975" y="1890"/>
                    </a:lnTo>
                    <a:lnTo>
                      <a:pt x="970" y="1893"/>
                    </a:lnTo>
                    <a:lnTo>
                      <a:pt x="964" y="1895"/>
                    </a:lnTo>
                    <a:lnTo>
                      <a:pt x="958" y="1897"/>
                    </a:lnTo>
                    <a:lnTo>
                      <a:pt x="952" y="1899"/>
                    </a:lnTo>
                    <a:lnTo>
                      <a:pt x="945" y="1899"/>
                    </a:lnTo>
                    <a:lnTo>
                      <a:pt x="940" y="1897"/>
                    </a:lnTo>
                    <a:lnTo>
                      <a:pt x="935" y="1897"/>
                    </a:lnTo>
                    <a:lnTo>
                      <a:pt x="932" y="1895"/>
                    </a:lnTo>
                    <a:lnTo>
                      <a:pt x="926" y="1889"/>
                    </a:lnTo>
                    <a:lnTo>
                      <a:pt x="919" y="1880"/>
                    </a:lnTo>
                    <a:lnTo>
                      <a:pt x="913" y="1867"/>
                    </a:lnTo>
                    <a:lnTo>
                      <a:pt x="909" y="1853"/>
                    </a:lnTo>
                    <a:lnTo>
                      <a:pt x="908" y="1848"/>
                    </a:lnTo>
                    <a:lnTo>
                      <a:pt x="909" y="1843"/>
                    </a:lnTo>
                    <a:lnTo>
                      <a:pt x="911" y="1839"/>
                    </a:lnTo>
                    <a:lnTo>
                      <a:pt x="914" y="1837"/>
                    </a:lnTo>
                    <a:lnTo>
                      <a:pt x="920" y="1833"/>
                    </a:lnTo>
                    <a:lnTo>
                      <a:pt x="925" y="1830"/>
                    </a:lnTo>
                    <a:lnTo>
                      <a:pt x="926" y="1826"/>
                    </a:lnTo>
                    <a:lnTo>
                      <a:pt x="927" y="1821"/>
                    </a:lnTo>
                    <a:lnTo>
                      <a:pt x="927" y="1814"/>
                    </a:lnTo>
                    <a:lnTo>
                      <a:pt x="927" y="1806"/>
                    </a:lnTo>
                    <a:lnTo>
                      <a:pt x="926" y="1788"/>
                    </a:lnTo>
                    <a:lnTo>
                      <a:pt x="925" y="1773"/>
                    </a:lnTo>
                    <a:lnTo>
                      <a:pt x="924" y="1766"/>
                    </a:lnTo>
                    <a:lnTo>
                      <a:pt x="922" y="1760"/>
                    </a:lnTo>
                    <a:lnTo>
                      <a:pt x="920" y="1756"/>
                    </a:lnTo>
                    <a:lnTo>
                      <a:pt x="916" y="1751"/>
                    </a:lnTo>
                    <a:lnTo>
                      <a:pt x="911" y="1745"/>
                    </a:lnTo>
                    <a:lnTo>
                      <a:pt x="903" y="1739"/>
                    </a:lnTo>
                    <a:lnTo>
                      <a:pt x="901" y="1735"/>
                    </a:lnTo>
                    <a:lnTo>
                      <a:pt x="899" y="1730"/>
                    </a:lnTo>
                    <a:lnTo>
                      <a:pt x="897" y="1723"/>
                    </a:lnTo>
                    <a:lnTo>
                      <a:pt x="897" y="1716"/>
                    </a:lnTo>
                    <a:lnTo>
                      <a:pt x="899" y="1708"/>
                    </a:lnTo>
                    <a:lnTo>
                      <a:pt x="900" y="1701"/>
                    </a:lnTo>
                    <a:lnTo>
                      <a:pt x="902" y="1694"/>
                    </a:lnTo>
                    <a:lnTo>
                      <a:pt x="905" y="1687"/>
                    </a:lnTo>
                    <a:lnTo>
                      <a:pt x="907" y="1682"/>
                    </a:lnTo>
                    <a:lnTo>
                      <a:pt x="911" y="1679"/>
                    </a:lnTo>
                    <a:lnTo>
                      <a:pt x="915" y="1675"/>
                    </a:lnTo>
                    <a:lnTo>
                      <a:pt x="921" y="1672"/>
                    </a:lnTo>
                    <a:lnTo>
                      <a:pt x="932" y="1666"/>
                    </a:lnTo>
                    <a:lnTo>
                      <a:pt x="943" y="1661"/>
                    </a:lnTo>
                    <a:lnTo>
                      <a:pt x="960" y="1648"/>
                    </a:lnTo>
                    <a:lnTo>
                      <a:pt x="977" y="1637"/>
                    </a:lnTo>
                    <a:lnTo>
                      <a:pt x="982" y="1635"/>
                    </a:lnTo>
                    <a:lnTo>
                      <a:pt x="987" y="1630"/>
                    </a:lnTo>
                    <a:lnTo>
                      <a:pt x="993" y="1625"/>
                    </a:lnTo>
                    <a:lnTo>
                      <a:pt x="996" y="1619"/>
                    </a:lnTo>
                    <a:lnTo>
                      <a:pt x="1001" y="1613"/>
                    </a:lnTo>
                    <a:lnTo>
                      <a:pt x="1003" y="1609"/>
                    </a:lnTo>
                    <a:lnTo>
                      <a:pt x="1003" y="1603"/>
                    </a:lnTo>
                    <a:lnTo>
                      <a:pt x="1002" y="1599"/>
                    </a:lnTo>
                    <a:lnTo>
                      <a:pt x="1001" y="1596"/>
                    </a:lnTo>
                    <a:lnTo>
                      <a:pt x="1000" y="1592"/>
                    </a:lnTo>
                    <a:lnTo>
                      <a:pt x="1000" y="1590"/>
                    </a:lnTo>
                    <a:lnTo>
                      <a:pt x="1001" y="1588"/>
                    </a:lnTo>
                    <a:lnTo>
                      <a:pt x="1004" y="1585"/>
                    </a:lnTo>
                    <a:lnTo>
                      <a:pt x="1010" y="1582"/>
                    </a:lnTo>
                    <a:lnTo>
                      <a:pt x="1015" y="1578"/>
                    </a:lnTo>
                    <a:lnTo>
                      <a:pt x="1021" y="1571"/>
                    </a:lnTo>
                    <a:lnTo>
                      <a:pt x="1025" y="1562"/>
                    </a:lnTo>
                    <a:lnTo>
                      <a:pt x="1029" y="1554"/>
                    </a:lnTo>
                    <a:lnTo>
                      <a:pt x="1034" y="1548"/>
                    </a:lnTo>
                    <a:lnTo>
                      <a:pt x="1039" y="1542"/>
                    </a:lnTo>
                    <a:lnTo>
                      <a:pt x="1041" y="1539"/>
                    </a:lnTo>
                    <a:lnTo>
                      <a:pt x="1042" y="1535"/>
                    </a:lnTo>
                    <a:lnTo>
                      <a:pt x="1044" y="1531"/>
                    </a:lnTo>
                    <a:lnTo>
                      <a:pt x="1044" y="1527"/>
                    </a:lnTo>
                    <a:lnTo>
                      <a:pt x="1044" y="1523"/>
                    </a:lnTo>
                    <a:lnTo>
                      <a:pt x="1045" y="1518"/>
                    </a:lnTo>
                    <a:lnTo>
                      <a:pt x="1047" y="1516"/>
                    </a:lnTo>
                    <a:lnTo>
                      <a:pt x="1048" y="1512"/>
                    </a:lnTo>
                    <a:lnTo>
                      <a:pt x="1056" y="1508"/>
                    </a:lnTo>
                    <a:lnTo>
                      <a:pt x="1063" y="1503"/>
                    </a:lnTo>
                    <a:lnTo>
                      <a:pt x="1066" y="1499"/>
                    </a:lnTo>
                    <a:lnTo>
                      <a:pt x="1070" y="1496"/>
                    </a:lnTo>
                    <a:lnTo>
                      <a:pt x="1072" y="1491"/>
                    </a:lnTo>
                    <a:lnTo>
                      <a:pt x="1073" y="1486"/>
                    </a:lnTo>
                    <a:lnTo>
                      <a:pt x="1075" y="1476"/>
                    </a:lnTo>
                    <a:lnTo>
                      <a:pt x="1073" y="1466"/>
                    </a:lnTo>
                    <a:lnTo>
                      <a:pt x="1073" y="1461"/>
                    </a:lnTo>
                    <a:lnTo>
                      <a:pt x="1073" y="1458"/>
                    </a:lnTo>
                    <a:lnTo>
                      <a:pt x="1073" y="1454"/>
                    </a:lnTo>
                    <a:lnTo>
                      <a:pt x="1076" y="1449"/>
                    </a:lnTo>
                    <a:lnTo>
                      <a:pt x="1082" y="1440"/>
                    </a:lnTo>
                    <a:lnTo>
                      <a:pt x="1091" y="1427"/>
                    </a:lnTo>
                    <a:lnTo>
                      <a:pt x="1103" y="1413"/>
                    </a:lnTo>
                    <a:lnTo>
                      <a:pt x="1110" y="1398"/>
                    </a:lnTo>
                    <a:lnTo>
                      <a:pt x="1113" y="1392"/>
                    </a:lnTo>
                    <a:lnTo>
                      <a:pt x="1114" y="1386"/>
                    </a:lnTo>
                    <a:lnTo>
                      <a:pt x="1115" y="1380"/>
                    </a:lnTo>
                    <a:lnTo>
                      <a:pt x="1115" y="1374"/>
                    </a:lnTo>
                    <a:lnTo>
                      <a:pt x="1113" y="1367"/>
                    </a:lnTo>
                    <a:lnTo>
                      <a:pt x="1110" y="1361"/>
                    </a:lnTo>
                    <a:lnTo>
                      <a:pt x="1105" y="1354"/>
                    </a:lnTo>
                    <a:lnTo>
                      <a:pt x="1101" y="1348"/>
                    </a:lnTo>
                    <a:lnTo>
                      <a:pt x="1089" y="1335"/>
                    </a:lnTo>
                    <a:lnTo>
                      <a:pt x="1079" y="1325"/>
                    </a:lnTo>
                    <a:lnTo>
                      <a:pt x="1070" y="1314"/>
                    </a:lnTo>
                    <a:lnTo>
                      <a:pt x="1059" y="1302"/>
                    </a:lnTo>
                    <a:lnTo>
                      <a:pt x="1050" y="1291"/>
                    </a:lnTo>
                    <a:lnTo>
                      <a:pt x="1042" y="1283"/>
                    </a:lnTo>
                    <a:lnTo>
                      <a:pt x="1028" y="1272"/>
                    </a:lnTo>
                    <a:lnTo>
                      <a:pt x="1009" y="1259"/>
                    </a:lnTo>
                    <a:lnTo>
                      <a:pt x="1006" y="1257"/>
                    </a:lnTo>
                    <a:lnTo>
                      <a:pt x="1003" y="1253"/>
                    </a:lnTo>
                    <a:lnTo>
                      <a:pt x="1002" y="1250"/>
                    </a:lnTo>
                    <a:lnTo>
                      <a:pt x="1001" y="1247"/>
                    </a:lnTo>
                    <a:lnTo>
                      <a:pt x="1001" y="1239"/>
                    </a:lnTo>
                    <a:lnTo>
                      <a:pt x="1002" y="1231"/>
                    </a:lnTo>
                    <a:lnTo>
                      <a:pt x="1002" y="1222"/>
                    </a:lnTo>
                    <a:lnTo>
                      <a:pt x="1001" y="1214"/>
                    </a:lnTo>
                    <a:lnTo>
                      <a:pt x="998" y="1207"/>
                    </a:lnTo>
                    <a:lnTo>
                      <a:pt x="994" y="1199"/>
                    </a:lnTo>
                    <a:lnTo>
                      <a:pt x="987" y="1188"/>
                    </a:lnTo>
                    <a:lnTo>
                      <a:pt x="978" y="1174"/>
                    </a:lnTo>
                    <a:lnTo>
                      <a:pt x="969" y="1159"/>
                    </a:lnTo>
                    <a:lnTo>
                      <a:pt x="963" y="1149"/>
                    </a:lnTo>
                    <a:lnTo>
                      <a:pt x="960" y="1146"/>
                    </a:lnTo>
                    <a:lnTo>
                      <a:pt x="959" y="1145"/>
                    </a:lnTo>
                    <a:lnTo>
                      <a:pt x="957" y="1145"/>
                    </a:lnTo>
                    <a:lnTo>
                      <a:pt x="954" y="1146"/>
                    </a:lnTo>
                    <a:lnTo>
                      <a:pt x="953" y="1150"/>
                    </a:lnTo>
                    <a:lnTo>
                      <a:pt x="952" y="1152"/>
                    </a:lnTo>
                    <a:lnTo>
                      <a:pt x="951" y="1157"/>
                    </a:lnTo>
                    <a:lnTo>
                      <a:pt x="951" y="1162"/>
                    </a:lnTo>
                    <a:lnTo>
                      <a:pt x="950" y="1165"/>
                    </a:lnTo>
                    <a:lnTo>
                      <a:pt x="950" y="1168"/>
                    </a:lnTo>
                    <a:lnTo>
                      <a:pt x="949" y="1168"/>
                    </a:lnTo>
                    <a:lnTo>
                      <a:pt x="947" y="1168"/>
                    </a:lnTo>
                    <a:lnTo>
                      <a:pt x="945" y="1163"/>
                    </a:lnTo>
                    <a:lnTo>
                      <a:pt x="940" y="1157"/>
                    </a:lnTo>
                    <a:lnTo>
                      <a:pt x="938" y="1153"/>
                    </a:lnTo>
                    <a:lnTo>
                      <a:pt x="935" y="1151"/>
                    </a:lnTo>
                    <a:lnTo>
                      <a:pt x="932" y="1151"/>
                    </a:lnTo>
                    <a:lnTo>
                      <a:pt x="930" y="1151"/>
                    </a:lnTo>
                    <a:lnTo>
                      <a:pt x="927" y="1151"/>
                    </a:lnTo>
                    <a:lnTo>
                      <a:pt x="925" y="1153"/>
                    </a:lnTo>
                    <a:lnTo>
                      <a:pt x="922" y="1156"/>
                    </a:lnTo>
                    <a:lnTo>
                      <a:pt x="921" y="1159"/>
                    </a:lnTo>
                    <a:lnTo>
                      <a:pt x="924" y="1177"/>
                    </a:lnTo>
                    <a:lnTo>
                      <a:pt x="928" y="1194"/>
                    </a:lnTo>
                    <a:lnTo>
                      <a:pt x="927" y="1201"/>
                    </a:lnTo>
                    <a:lnTo>
                      <a:pt x="924" y="1207"/>
                    </a:lnTo>
                    <a:lnTo>
                      <a:pt x="918" y="1214"/>
                    </a:lnTo>
                    <a:lnTo>
                      <a:pt x="911" y="1220"/>
                    </a:lnTo>
                    <a:lnTo>
                      <a:pt x="907" y="1222"/>
                    </a:lnTo>
                    <a:lnTo>
                      <a:pt x="905" y="1225"/>
                    </a:lnTo>
                    <a:lnTo>
                      <a:pt x="901" y="1225"/>
                    </a:lnTo>
                    <a:lnTo>
                      <a:pt x="900" y="1224"/>
                    </a:lnTo>
                    <a:lnTo>
                      <a:pt x="896" y="1221"/>
                    </a:lnTo>
                    <a:lnTo>
                      <a:pt x="891" y="1216"/>
                    </a:lnTo>
                    <a:lnTo>
                      <a:pt x="889" y="1214"/>
                    </a:lnTo>
                    <a:lnTo>
                      <a:pt x="887" y="1214"/>
                    </a:lnTo>
                    <a:lnTo>
                      <a:pt x="886" y="1215"/>
                    </a:lnTo>
                    <a:lnTo>
                      <a:pt x="883" y="1216"/>
                    </a:lnTo>
                    <a:lnTo>
                      <a:pt x="881" y="1219"/>
                    </a:lnTo>
                    <a:lnTo>
                      <a:pt x="878" y="1220"/>
                    </a:lnTo>
                    <a:lnTo>
                      <a:pt x="876" y="1221"/>
                    </a:lnTo>
                    <a:lnTo>
                      <a:pt x="872" y="1221"/>
                    </a:lnTo>
                    <a:lnTo>
                      <a:pt x="867" y="1219"/>
                    </a:lnTo>
                    <a:lnTo>
                      <a:pt x="861" y="1220"/>
                    </a:lnTo>
                    <a:lnTo>
                      <a:pt x="855" y="1224"/>
                    </a:lnTo>
                    <a:lnTo>
                      <a:pt x="849" y="1228"/>
                    </a:lnTo>
                    <a:lnTo>
                      <a:pt x="844" y="1229"/>
                    </a:lnTo>
                    <a:lnTo>
                      <a:pt x="838" y="1231"/>
                    </a:lnTo>
                    <a:lnTo>
                      <a:pt x="832" y="1229"/>
                    </a:lnTo>
                    <a:lnTo>
                      <a:pt x="825" y="1227"/>
                    </a:lnTo>
                    <a:lnTo>
                      <a:pt x="811" y="1222"/>
                    </a:lnTo>
                    <a:lnTo>
                      <a:pt x="800" y="1215"/>
                    </a:lnTo>
                    <a:lnTo>
                      <a:pt x="792" y="1210"/>
                    </a:lnTo>
                    <a:lnTo>
                      <a:pt x="786" y="1207"/>
                    </a:lnTo>
                    <a:lnTo>
                      <a:pt x="783" y="1207"/>
                    </a:lnTo>
                    <a:lnTo>
                      <a:pt x="782" y="1207"/>
                    </a:lnTo>
                    <a:lnTo>
                      <a:pt x="781" y="1209"/>
                    </a:lnTo>
                    <a:lnTo>
                      <a:pt x="781" y="1213"/>
                    </a:lnTo>
                    <a:lnTo>
                      <a:pt x="780" y="1218"/>
                    </a:lnTo>
                    <a:lnTo>
                      <a:pt x="777" y="1220"/>
                    </a:lnTo>
                    <a:lnTo>
                      <a:pt x="775" y="1222"/>
                    </a:lnTo>
                    <a:lnTo>
                      <a:pt x="773" y="1224"/>
                    </a:lnTo>
                    <a:lnTo>
                      <a:pt x="765" y="1224"/>
                    </a:lnTo>
                    <a:lnTo>
                      <a:pt x="761" y="1221"/>
                    </a:lnTo>
                    <a:lnTo>
                      <a:pt x="756" y="1219"/>
                    </a:lnTo>
                    <a:lnTo>
                      <a:pt x="751" y="1216"/>
                    </a:lnTo>
                    <a:lnTo>
                      <a:pt x="749" y="1216"/>
                    </a:lnTo>
                    <a:lnTo>
                      <a:pt x="746" y="1219"/>
                    </a:lnTo>
                    <a:lnTo>
                      <a:pt x="744" y="1221"/>
                    </a:lnTo>
                    <a:lnTo>
                      <a:pt x="741" y="1225"/>
                    </a:lnTo>
                    <a:lnTo>
                      <a:pt x="729" y="1239"/>
                    </a:lnTo>
                    <a:lnTo>
                      <a:pt x="710" y="1259"/>
                    </a:lnTo>
                    <a:lnTo>
                      <a:pt x="688" y="1278"/>
                    </a:lnTo>
                    <a:lnTo>
                      <a:pt x="674" y="1289"/>
                    </a:lnTo>
                    <a:lnTo>
                      <a:pt x="666" y="1294"/>
                    </a:lnTo>
                    <a:lnTo>
                      <a:pt x="658" y="1297"/>
                    </a:lnTo>
                    <a:lnTo>
                      <a:pt x="656" y="1300"/>
                    </a:lnTo>
                    <a:lnTo>
                      <a:pt x="655" y="1301"/>
                    </a:lnTo>
                    <a:lnTo>
                      <a:pt x="654" y="1303"/>
                    </a:lnTo>
                    <a:lnTo>
                      <a:pt x="655" y="1306"/>
                    </a:lnTo>
                    <a:lnTo>
                      <a:pt x="672" y="1315"/>
                    </a:lnTo>
                    <a:lnTo>
                      <a:pt x="686" y="1326"/>
                    </a:lnTo>
                    <a:lnTo>
                      <a:pt x="686" y="1329"/>
                    </a:lnTo>
                    <a:lnTo>
                      <a:pt x="685" y="1332"/>
                    </a:lnTo>
                    <a:lnTo>
                      <a:pt x="683" y="1334"/>
                    </a:lnTo>
                    <a:lnTo>
                      <a:pt x="681" y="1335"/>
                    </a:lnTo>
                    <a:lnTo>
                      <a:pt x="679" y="1336"/>
                    </a:lnTo>
                    <a:lnTo>
                      <a:pt x="674" y="1338"/>
                    </a:lnTo>
                    <a:lnTo>
                      <a:pt x="669" y="1338"/>
                    </a:lnTo>
                    <a:lnTo>
                      <a:pt x="664" y="1336"/>
                    </a:lnTo>
                    <a:lnTo>
                      <a:pt x="653" y="1336"/>
                    </a:lnTo>
                    <a:lnTo>
                      <a:pt x="644" y="1338"/>
                    </a:lnTo>
                    <a:lnTo>
                      <a:pt x="641" y="1339"/>
                    </a:lnTo>
                    <a:lnTo>
                      <a:pt x="638" y="1341"/>
                    </a:lnTo>
                    <a:lnTo>
                      <a:pt x="636" y="1344"/>
                    </a:lnTo>
                    <a:lnTo>
                      <a:pt x="635" y="1347"/>
                    </a:lnTo>
                    <a:lnTo>
                      <a:pt x="632" y="1359"/>
                    </a:lnTo>
                    <a:lnTo>
                      <a:pt x="629" y="1374"/>
                    </a:lnTo>
                    <a:lnTo>
                      <a:pt x="626" y="1383"/>
                    </a:lnTo>
                    <a:lnTo>
                      <a:pt x="624" y="1390"/>
                    </a:lnTo>
                    <a:lnTo>
                      <a:pt x="622" y="1397"/>
                    </a:lnTo>
                    <a:lnTo>
                      <a:pt x="618" y="1401"/>
                    </a:lnTo>
                    <a:lnTo>
                      <a:pt x="612" y="1409"/>
                    </a:lnTo>
                    <a:lnTo>
                      <a:pt x="605" y="1421"/>
                    </a:lnTo>
                    <a:lnTo>
                      <a:pt x="600" y="1426"/>
                    </a:lnTo>
                    <a:lnTo>
                      <a:pt x="597" y="1432"/>
                    </a:lnTo>
                    <a:lnTo>
                      <a:pt x="592" y="1435"/>
                    </a:lnTo>
                    <a:lnTo>
                      <a:pt x="588" y="1437"/>
                    </a:lnTo>
                    <a:lnTo>
                      <a:pt x="585" y="1441"/>
                    </a:lnTo>
                    <a:lnTo>
                      <a:pt x="581" y="1445"/>
                    </a:lnTo>
                    <a:lnTo>
                      <a:pt x="579" y="1448"/>
                    </a:lnTo>
                    <a:lnTo>
                      <a:pt x="576" y="1453"/>
                    </a:lnTo>
                    <a:lnTo>
                      <a:pt x="572" y="1464"/>
                    </a:lnTo>
                    <a:lnTo>
                      <a:pt x="566" y="1472"/>
                    </a:lnTo>
                    <a:lnTo>
                      <a:pt x="563" y="1477"/>
                    </a:lnTo>
                    <a:lnTo>
                      <a:pt x="562" y="1487"/>
                    </a:lnTo>
                    <a:lnTo>
                      <a:pt x="562" y="1499"/>
                    </a:lnTo>
                    <a:lnTo>
                      <a:pt x="561" y="1512"/>
                    </a:lnTo>
                    <a:lnTo>
                      <a:pt x="557" y="1525"/>
                    </a:lnTo>
                    <a:lnTo>
                      <a:pt x="554" y="1536"/>
                    </a:lnTo>
                    <a:lnTo>
                      <a:pt x="550" y="1544"/>
                    </a:lnTo>
                    <a:lnTo>
                      <a:pt x="549" y="1548"/>
                    </a:lnTo>
                    <a:lnTo>
                      <a:pt x="547" y="1554"/>
                    </a:lnTo>
                    <a:lnTo>
                      <a:pt x="543" y="1559"/>
                    </a:lnTo>
                    <a:lnTo>
                      <a:pt x="540" y="1562"/>
                    </a:lnTo>
                    <a:lnTo>
                      <a:pt x="534" y="1566"/>
                    </a:lnTo>
                    <a:lnTo>
                      <a:pt x="521" y="1571"/>
                    </a:lnTo>
                    <a:lnTo>
                      <a:pt x="505" y="1575"/>
                    </a:lnTo>
                    <a:lnTo>
                      <a:pt x="496" y="1579"/>
                    </a:lnTo>
                    <a:lnTo>
                      <a:pt x="487" y="1584"/>
                    </a:lnTo>
                    <a:lnTo>
                      <a:pt x="479" y="1588"/>
                    </a:lnTo>
                    <a:lnTo>
                      <a:pt x="471" y="1594"/>
                    </a:lnTo>
                    <a:lnTo>
                      <a:pt x="455" y="1609"/>
                    </a:lnTo>
                    <a:lnTo>
                      <a:pt x="441" y="1622"/>
                    </a:lnTo>
                    <a:lnTo>
                      <a:pt x="435" y="1629"/>
                    </a:lnTo>
                    <a:lnTo>
                      <a:pt x="429" y="1634"/>
                    </a:lnTo>
                    <a:lnTo>
                      <a:pt x="424" y="1637"/>
                    </a:lnTo>
                    <a:lnTo>
                      <a:pt x="420" y="1641"/>
                    </a:lnTo>
                    <a:lnTo>
                      <a:pt x="408" y="1644"/>
                    </a:lnTo>
                    <a:lnTo>
                      <a:pt x="395" y="1647"/>
                    </a:lnTo>
                    <a:lnTo>
                      <a:pt x="390" y="1648"/>
                    </a:lnTo>
                    <a:lnTo>
                      <a:pt x="386" y="1649"/>
                    </a:lnTo>
                    <a:lnTo>
                      <a:pt x="384" y="1650"/>
                    </a:lnTo>
                    <a:lnTo>
                      <a:pt x="383" y="1653"/>
                    </a:lnTo>
                    <a:lnTo>
                      <a:pt x="380" y="1659"/>
                    </a:lnTo>
                    <a:lnTo>
                      <a:pt x="372" y="1668"/>
                    </a:lnTo>
                    <a:close/>
                    <a:moveTo>
                      <a:pt x="858" y="1792"/>
                    </a:moveTo>
                    <a:lnTo>
                      <a:pt x="865" y="1792"/>
                    </a:lnTo>
                    <a:lnTo>
                      <a:pt x="871" y="1791"/>
                    </a:lnTo>
                    <a:lnTo>
                      <a:pt x="878" y="1788"/>
                    </a:lnTo>
                    <a:lnTo>
                      <a:pt x="886" y="1783"/>
                    </a:lnTo>
                    <a:lnTo>
                      <a:pt x="893" y="1777"/>
                    </a:lnTo>
                    <a:lnTo>
                      <a:pt x="899" y="1774"/>
                    </a:lnTo>
                    <a:lnTo>
                      <a:pt x="905" y="1773"/>
                    </a:lnTo>
                    <a:lnTo>
                      <a:pt x="908" y="1773"/>
                    </a:lnTo>
                    <a:lnTo>
                      <a:pt x="909" y="1774"/>
                    </a:lnTo>
                    <a:lnTo>
                      <a:pt x="911" y="1775"/>
                    </a:lnTo>
                    <a:lnTo>
                      <a:pt x="911" y="1779"/>
                    </a:lnTo>
                    <a:lnTo>
                      <a:pt x="911" y="1781"/>
                    </a:lnTo>
                    <a:lnTo>
                      <a:pt x="911" y="1788"/>
                    </a:lnTo>
                    <a:lnTo>
                      <a:pt x="909" y="1796"/>
                    </a:lnTo>
                    <a:lnTo>
                      <a:pt x="909" y="1804"/>
                    </a:lnTo>
                    <a:lnTo>
                      <a:pt x="909" y="1812"/>
                    </a:lnTo>
                    <a:lnTo>
                      <a:pt x="908" y="1819"/>
                    </a:lnTo>
                    <a:lnTo>
                      <a:pt x="906" y="1825"/>
                    </a:lnTo>
                    <a:lnTo>
                      <a:pt x="902" y="1830"/>
                    </a:lnTo>
                    <a:lnTo>
                      <a:pt x="896" y="1832"/>
                    </a:lnTo>
                    <a:lnTo>
                      <a:pt x="889" y="1833"/>
                    </a:lnTo>
                    <a:lnTo>
                      <a:pt x="881" y="1832"/>
                    </a:lnTo>
                    <a:lnTo>
                      <a:pt x="874" y="1832"/>
                    </a:lnTo>
                    <a:lnTo>
                      <a:pt x="868" y="1832"/>
                    </a:lnTo>
                    <a:lnTo>
                      <a:pt x="861" y="1833"/>
                    </a:lnTo>
                    <a:lnTo>
                      <a:pt x="853" y="1837"/>
                    </a:lnTo>
                    <a:lnTo>
                      <a:pt x="850" y="1838"/>
                    </a:lnTo>
                    <a:lnTo>
                      <a:pt x="846" y="1839"/>
                    </a:lnTo>
                    <a:lnTo>
                      <a:pt x="844" y="1839"/>
                    </a:lnTo>
                    <a:lnTo>
                      <a:pt x="840" y="1838"/>
                    </a:lnTo>
                    <a:lnTo>
                      <a:pt x="839" y="1837"/>
                    </a:lnTo>
                    <a:lnTo>
                      <a:pt x="837" y="1836"/>
                    </a:lnTo>
                    <a:lnTo>
                      <a:pt x="836" y="1833"/>
                    </a:lnTo>
                    <a:lnTo>
                      <a:pt x="834" y="1831"/>
                    </a:lnTo>
                    <a:lnTo>
                      <a:pt x="834" y="1826"/>
                    </a:lnTo>
                    <a:lnTo>
                      <a:pt x="836" y="1820"/>
                    </a:lnTo>
                    <a:lnTo>
                      <a:pt x="838" y="1813"/>
                    </a:lnTo>
                    <a:lnTo>
                      <a:pt x="842" y="1807"/>
                    </a:lnTo>
                    <a:lnTo>
                      <a:pt x="845" y="1801"/>
                    </a:lnTo>
                    <a:lnTo>
                      <a:pt x="850" y="1796"/>
                    </a:lnTo>
                    <a:lnTo>
                      <a:pt x="855" y="1793"/>
                    </a:lnTo>
                    <a:lnTo>
                      <a:pt x="858" y="1792"/>
                    </a:lnTo>
                    <a:close/>
                    <a:moveTo>
                      <a:pt x="877" y="1851"/>
                    </a:moveTo>
                    <a:lnTo>
                      <a:pt x="882" y="1851"/>
                    </a:lnTo>
                    <a:lnTo>
                      <a:pt x="886" y="1852"/>
                    </a:lnTo>
                    <a:lnTo>
                      <a:pt x="888" y="1855"/>
                    </a:lnTo>
                    <a:lnTo>
                      <a:pt x="890" y="1857"/>
                    </a:lnTo>
                    <a:lnTo>
                      <a:pt x="894" y="1863"/>
                    </a:lnTo>
                    <a:lnTo>
                      <a:pt x="896" y="1870"/>
                    </a:lnTo>
                    <a:lnTo>
                      <a:pt x="897" y="1878"/>
                    </a:lnTo>
                    <a:lnTo>
                      <a:pt x="899" y="1886"/>
                    </a:lnTo>
                    <a:lnTo>
                      <a:pt x="897" y="1889"/>
                    </a:lnTo>
                    <a:lnTo>
                      <a:pt x="896" y="1892"/>
                    </a:lnTo>
                    <a:lnTo>
                      <a:pt x="894" y="1894"/>
                    </a:lnTo>
                    <a:lnTo>
                      <a:pt x="890" y="1895"/>
                    </a:lnTo>
                    <a:lnTo>
                      <a:pt x="883" y="1896"/>
                    </a:lnTo>
                    <a:lnTo>
                      <a:pt x="876" y="1894"/>
                    </a:lnTo>
                    <a:lnTo>
                      <a:pt x="874" y="1893"/>
                    </a:lnTo>
                    <a:lnTo>
                      <a:pt x="871" y="1890"/>
                    </a:lnTo>
                    <a:lnTo>
                      <a:pt x="870" y="1888"/>
                    </a:lnTo>
                    <a:lnTo>
                      <a:pt x="870" y="1886"/>
                    </a:lnTo>
                    <a:lnTo>
                      <a:pt x="872" y="1878"/>
                    </a:lnTo>
                    <a:lnTo>
                      <a:pt x="875" y="1873"/>
                    </a:lnTo>
                    <a:lnTo>
                      <a:pt x="876" y="1870"/>
                    </a:lnTo>
                    <a:lnTo>
                      <a:pt x="876" y="1868"/>
                    </a:lnTo>
                    <a:lnTo>
                      <a:pt x="876" y="1867"/>
                    </a:lnTo>
                    <a:lnTo>
                      <a:pt x="875" y="1865"/>
                    </a:lnTo>
                    <a:lnTo>
                      <a:pt x="870" y="1867"/>
                    </a:lnTo>
                    <a:lnTo>
                      <a:pt x="865" y="1871"/>
                    </a:lnTo>
                    <a:lnTo>
                      <a:pt x="861" y="1876"/>
                    </a:lnTo>
                    <a:lnTo>
                      <a:pt x="857" y="1882"/>
                    </a:lnTo>
                    <a:lnTo>
                      <a:pt x="855" y="1888"/>
                    </a:lnTo>
                    <a:lnTo>
                      <a:pt x="852" y="1893"/>
                    </a:lnTo>
                    <a:lnTo>
                      <a:pt x="850" y="1896"/>
                    </a:lnTo>
                    <a:lnTo>
                      <a:pt x="845" y="1899"/>
                    </a:lnTo>
                    <a:lnTo>
                      <a:pt x="844" y="1899"/>
                    </a:lnTo>
                    <a:lnTo>
                      <a:pt x="843" y="1896"/>
                    </a:lnTo>
                    <a:lnTo>
                      <a:pt x="842" y="1894"/>
                    </a:lnTo>
                    <a:lnTo>
                      <a:pt x="842" y="1889"/>
                    </a:lnTo>
                    <a:lnTo>
                      <a:pt x="842" y="1881"/>
                    </a:lnTo>
                    <a:lnTo>
                      <a:pt x="844" y="1871"/>
                    </a:lnTo>
                    <a:lnTo>
                      <a:pt x="846" y="1868"/>
                    </a:lnTo>
                    <a:lnTo>
                      <a:pt x="850" y="1863"/>
                    </a:lnTo>
                    <a:lnTo>
                      <a:pt x="853" y="1859"/>
                    </a:lnTo>
                    <a:lnTo>
                      <a:pt x="858" y="1857"/>
                    </a:lnTo>
                    <a:lnTo>
                      <a:pt x="863" y="1853"/>
                    </a:lnTo>
                    <a:lnTo>
                      <a:pt x="868" y="1852"/>
                    </a:lnTo>
                    <a:lnTo>
                      <a:pt x="872" y="1851"/>
                    </a:lnTo>
                    <a:lnTo>
                      <a:pt x="877" y="1851"/>
                    </a:lnTo>
                    <a:close/>
                    <a:moveTo>
                      <a:pt x="1209" y="1939"/>
                    </a:moveTo>
                    <a:lnTo>
                      <a:pt x="1211" y="1937"/>
                    </a:lnTo>
                    <a:lnTo>
                      <a:pt x="1215" y="1934"/>
                    </a:lnTo>
                    <a:lnTo>
                      <a:pt x="1218" y="1932"/>
                    </a:lnTo>
                    <a:lnTo>
                      <a:pt x="1222" y="1931"/>
                    </a:lnTo>
                    <a:lnTo>
                      <a:pt x="1224" y="1932"/>
                    </a:lnTo>
                    <a:lnTo>
                      <a:pt x="1226" y="1933"/>
                    </a:lnTo>
                    <a:lnTo>
                      <a:pt x="1228" y="1934"/>
                    </a:lnTo>
                    <a:lnTo>
                      <a:pt x="1229" y="1937"/>
                    </a:lnTo>
                    <a:lnTo>
                      <a:pt x="1229" y="1939"/>
                    </a:lnTo>
                    <a:lnTo>
                      <a:pt x="1229" y="1943"/>
                    </a:lnTo>
                    <a:lnTo>
                      <a:pt x="1229" y="1945"/>
                    </a:lnTo>
                    <a:lnTo>
                      <a:pt x="1228" y="1947"/>
                    </a:lnTo>
                    <a:lnTo>
                      <a:pt x="1223" y="1952"/>
                    </a:lnTo>
                    <a:lnTo>
                      <a:pt x="1218" y="1956"/>
                    </a:lnTo>
                    <a:lnTo>
                      <a:pt x="1212" y="1957"/>
                    </a:lnTo>
                    <a:lnTo>
                      <a:pt x="1205" y="1958"/>
                    </a:lnTo>
                    <a:lnTo>
                      <a:pt x="1203" y="1958"/>
                    </a:lnTo>
                    <a:lnTo>
                      <a:pt x="1201" y="1957"/>
                    </a:lnTo>
                    <a:lnTo>
                      <a:pt x="1198" y="1956"/>
                    </a:lnTo>
                    <a:lnTo>
                      <a:pt x="1197" y="1953"/>
                    </a:lnTo>
                    <a:lnTo>
                      <a:pt x="1196" y="1951"/>
                    </a:lnTo>
                    <a:lnTo>
                      <a:pt x="1196" y="1949"/>
                    </a:lnTo>
                    <a:lnTo>
                      <a:pt x="1197" y="1947"/>
                    </a:lnTo>
                    <a:lnTo>
                      <a:pt x="1198" y="1945"/>
                    </a:lnTo>
                    <a:lnTo>
                      <a:pt x="1205" y="1943"/>
                    </a:lnTo>
                    <a:lnTo>
                      <a:pt x="1209" y="1939"/>
                    </a:lnTo>
                    <a:close/>
                    <a:moveTo>
                      <a:pt x="1337" y="1991"/>
                    </a:moveTo>
                    <a:lnTo>
                      <a:pt x="1337" y="1989"/>
                    </a:lnTo>
                    <a:lnTo>
                      <a:pt x="1338" y="1988"/>
                    </a:lnTo>
                    <a:lnTo>
                      <a:pt x="1340" y="1987"/>
                    </a:lnTo>
                    <a:lnTo>
                      <a:pt x="1341" y="1987"/>
                    </a:lnTo>
                    <a:lnTo>
                      <a:pt x="1346" y="1988"/>
                    </a:lnTo>
                    <a:lnTo>
                      <a:pt x="1350" y="1990"/>
                    </a:lnTo>
                    <a:lnTo>
                      <a:pt x="1355" y="1996"/>
                    </a:lnTo>
                    <a:lnTo>
                      <a:pt x="1357" y="2001"/>
                    </a:lnTo>
                    <a:lnTo>
                      <a:pt x="1357" y="2004"/>
                    </a:lnTo>
                    <a:lnTo>
                      <a:pt x="1356" y="2008"/>
                    </a:lnTo>
                    <a:lnTo>
                      <a:pt x="1354" y="2009"/>
                    </a:lnTo>
                    <a:lnTo>
                      <a:pt x="1352" y="2008"/>
                    </a:lnTo>
                    <a:lnTo>
                      <a:pt x="1349" y="2006"/>
                    </a:lnTo>
                    <a:lnTo>
                      <a:pt x="1346" y="2003"/>
                    </a:lnTo>
                    <a:lnTo>
                      <a:pt x="1341" y="1996"/>
                    </a:lnTo>
                    <a:lnTo>
                      <a:pt x="1337" y="1991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/>
              <a:lstStyle/>
              <a:p>
                <a:endParaRPr lang="zh-CN" altLang="en-US">
                  <a:solidFill>
                    <a:schemeClr val="dk1"/>
                  </a:solidFill>
                </a:endParaRPr>
              </a:p>
            </p:txBody>
          </p:sp>
        </p:grp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95F2B360-F100-45F2-947B-1093E2983541}"/>
                </a:ext>
              </a:extLst>
            </p:cNvPr>
            <p:cNvSpPr txBox="1"/>
            <p:nvPr/>
          </p:nvSpPr>
          <p:spPr>
            <a:xfrm>
              <a:off x="973730" y="4866567"/>
              <a:ext cx="49244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辽宁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979459AF-312B-442D-85B5-F9563D6613B2}"/>
              </a:ext>
            </a:extLst>
          </p:cNvPr>
          <p:cNvGrpSpPr/>
          <p:nvPr/>
        </p:nvGrpSpPr>
        <p:grpSpPr>
          <a:xfrm>
            <a:off x="4895484" y="4078385"/>
            <a:ext cx="3145975" cy="2003532"/>
            <a:chOff x="5378777" y="3875028"/>
            <a:chExt cx="3145975" cy="2003532"/>
          </a:xfrm>
        </p:grpSpPr>
        <p:graphicFrame>
          <p:nvGraphicFramePr>
            <p:cNvPr id="107" name="图示 106"/>
            <p:cNvGraphicFramePr/>
            <p:nvPr>
              <p:extLst>
                <p:ext uri="{D42A27DB-BD31-4B8C-83A1-F6EECF244321}">
                  <p14:modId xmlns:p14="http://schemas.microsoft.com/office/powerpoint/2010/main" val="2680384717"/>
                </p:ext>
              </p:extLst>
            </p:nvPr>
          </p:nvGraphicFramePr>
          <p:xfrm>
            <a:off x="5378777" y="3875028"/>
            <a:ext cx="3145975" cy="2003532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7" r:lo="rId8" r:qs="rId9" r:cs="rId10"/>
            </a:graphicData>
          </a:graphic>
        </p:graphicFrame>
        <p:sp>
          <p:nvSpPr>
            <p:cNvPr id="49" name="天津">
              <a:extLst>
                <a:ext uri="{FF2B5EF4-FFF2-40B4-BE49-F238E27FC236}">
                  <a16:creationId xmlns:a16="http://schemas.microsoft.com/office/drawing/2014/main" id="{94F65FD5-D9A3-49C3-962D-9810CDCA1C4E}"/>
                </a:ext>
              </a:extLst>
            </p:cNvPr>
            <p:cNvSpPr/>
            <p:nvPr/>
          </p:nvSpPr>
          <p:spPr>
            <a:xfrm>
              <a:off x="5810261" y="4511768"/>
              <a:ext cx="650715" cy="704079"/>
            </a:xfrm>
            <a:custGeom>
              <a:avLst/>
              <a:gdLst>
                <a:gd name="T0" fmla="*/ 139 w 430"/>
                <a:gd name="T1" fmla="*/ 49 h 726"/>
                <a:gd name="T2" fmla="*/ 152 w 430"/>
                <a:gd name="T3" fmla="*/ 42 h 726"/>
                <a:gd name="T4" fmla="*/ 171 w 430"/>
                <a:gd name="T5" fmla="*/ 25 h 726"/>
                <a:gd name="T6" fmla="*/ 178 w 430"/>
                <a:gd name="T7" fmla="*/ 4 h 726"/>
                <a:gd name="T8" fmla="*/ 237 w 430"/>
                <a:gd name="T9" fmla="*/ 3 h 726"/>
                <a:gd name="T10" fmla="*/ 253 w 430"/>
                <a:gd name="T11" fmla="*/ 22 h 726"/>
                <a:gd name="T12" fmla="*/ 294 w 430"/>
                <a:gd name="T13" fmla="*/ 62 h 726"/>
                <a:gd name="T14" fmla="*/ 294 w 430"/>
                <a:gd name="T15" fmla="*/ 89 h 726"/>
                <a:gd name="T16" fmla="*/ 271 w 430"/>
                <a:gd name="T17" fmla="*/ 98 h 726"/>
                <a:gd name="T18" fmla="*/ 231 w 430"/>
                <a:gd name="T19" fmla="*/ 110 h 726"/>
                <a:gd name="T20" fmla="*/ 227 w 430"/>
                <a:gd name="T21" fmla="*/ 152 h 726"/>
                <a:gd name="T22" fmla="*/ 266 w 430"/>
                <a:gd name="T23" fmla="*/ 212 h 726"/>
                <a:gd name="T24" fmla="*/ 286 w 430"/>
                <a:gd name="T25" fmla="*/ 245 h 726"/>
                <a:gd name="T26" fmla="*/ 297 w 430"/>
                <a:gd name="T27" fmla="*/ 281 h 726"/>
                <a:gd name="T28" fmla="*/ 313 w 430"/>
                <a:gd name="T29" fmla="*/ 284 h 726"/>
                <a:gd name="T30" fmla="*/ 357 w 430"/>
                <a:gd name="T31" fmla="*/ 268 h 726"/>
                <a:gd name="T32" fmla="*/ 378 w 430"/>
                <a:gd name="T33" fmla="*/ 276 h 726"/>
                <a:gd name="T34" fmla="*/ 367 w 430"/>
                <a:gd name="T35" fmla="*/ 321 h 726"/>
                <a:gd name="T36" fmla="*/ 378 w 430"/>
                <a:gd name="T37" fmla="*/ 333 h 726"/>
                <a:gd name="T38" fmla="*/ 417 w 430"/>
                <a:gd name="T39" fmla="*/ 356 h 726"/>
                <a:gd name="T40" fmla="*/ 429 w 430"/>
                <a:gd name="T41" fmla="*/ 403 h 726"/>
                <a:gd name="T42" fmla="*/ 396 w 430"/>
                <a:gd name="T43" fmla="*/ 431 h 726"/>
                <a:gd name="T44" fmla="*/ 348 w 430"/>
                <a:gd name="T45" fmla="*/ 460 h 726"/>
                <a:gd name="T46" fmla="*/ 335 w 430"/>
                <a:gd name="T47" fmla="*/ 503 h 726"/>
                <a:gd name="T48" fmla="*/ 324 w 430"/>
                <a:gd name="T49" fmla="*/ 557 h 726"/>
                <a:gd name="T50" fmla="*/ 287 w 430"/>
                <a:gd name="T51" fmla="*/ 630 h 726"/>
                <a:gd name="T52" fmla="*/ 279 w 430"/>
                <a:gd name="T53" fmla="*/ 693 h 726"/>
                <a:gd name="T54" fmla="*/ 223 w 430"/>
                <a:gd name="T55" fmla="*/ 716 h 726"/>
                <a:gd name="T56" fmla="*/ 192 w 430"/>
                <a:gd name="T57" fmla="*/ 723 h 726"/>
                <a:gd name="T58" fmla="*/ 182 w 430"/>
                <a:gd name="T59" fmla="*/ 711 h 726"/>
                <a:gd name="T60" fmla="*/ 153 w 430"/>
                <a:gd name="T61" fmla="*/ 715 h 726"/>
                <a:gd name="T62" fmla="*/ 133 w 430"/>
                <a:gd name="T63" fmla="*/ 726 h 726"/>
                <a:gd name="T64" fmla="*/ 116 w 430"/>
                <a:gd name="T65" fmla="*/ 681 h 726"/>
                <a:gd name="T66" fmla="*/ 95 w 430"/>
                <a:gd name="T67" fmla="*/ 674 h 726"/>
                <a:gd name="T68" fmla="*/ 32 w 430"/>
                <a:gd name="T69" fmla="*/ 672 h 726"/>
                <a:gd name="T70" fmla="*/ 8 w 430"/>
                <a:gd name="T71" fmla="*/ 635 h 726"/>
                <a:gd name="T72" fmla="*/ 3 w 430"/>
                <a:gd name="T73" fmla="*/ 578 h 726"/>
                <a:gd name="T74" fmla="*/ 1 w 430"/>
                <a:gd name="T75" fmla="*/ 536 h 726"/>
                <a:gd name="T76" fmla="*/ 31 w 430"/>
                <a:gd name="T77" fmla="*/ 532 h 726"/>
                <a:gd name="T78" fmla="*/ 45 w 430"/>
                <a:gd name="T79" fmla="*/ 518 h 726"/>
                <a:gd name="T80" fmla="*/ 33 w 430"/>
                <a:gd name="T81" fmla="*/ 431 h 726"/>
                <a:gd name="T82" fmla="*/ 16 w 430"/>
                <a:gd name="T83" fmla="*/ 290 h 726"/>
                <a:gd name="T84" fmla="*/ 22 w 430"/>
                <a:gd name="T85" fmla="*/ 275 h 726"/>
                <a:gd name="T86" fmla="*/ 29 w 430"/>
                <a:gd name="T87" fmla="*/ 259 h 726"/>
                <a:gd name="T88" fmla="*/ 51 w 430"/>
                <a:gd name="T89" fmla="*/ 271 h 726"/>
                <a:gd name="T90" fmla="*/ 64 w 430"/>
                <a:gd name="T91" fmla="*/ 280 h 726"/>
                <a:gd name="T92" fmla="*/ 108 w 430"/>
                <a:gd name="T93" fmla="*/ 270 h 726"/>
                <a:gd name="T94" fmla="*/ 126 w 430"/>
                <a:gd name="T95" fmla="*/ 252 h 726"/>
                <a:gd name="T96" fmla="*/ 128 w 430"/>
                <a:gd name="T97" fmla="*/ 200 h 726"/>
                <a:gd name="T98" fmla="*/ 129 w 430"/>
                <a:gd name="T99" fmla="*/ 174 h 726"/>
                <a:gd name="T100" fmla="*/ 141 w 430"/>
                <a:gd name="T101" fmla="*/ 165 h 726"/>
                <a:gd name="T102" fmla="*/ 114 w 430"/>
                <a:gd name="T103" fmla="*/ 146 h 726"/>
                <a:gd name="T104" fmla="*/ 110 w 430"/>
                <a:gd name="T105" fmla="*/ 131 h 726"/>
                <a:gd name="T106" fmla="*/ 122 w 430"/>
                <a:gd name="T107" fmla="*/ 85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30" h="726">
                  <a:moveTo>
                    <a:pt x="119" y="67"/>
                  </a:moveTo>
                  <a:lnTo>
                    <a:pt x="126" y="63"/>
                  </a:lnTo>
                  <a:lnTo>
                    <a:pt x="132" y="60"/>
                  </a:lnTo>
                  <a:lnTo>
                    <a:pt x="136" y="55"/>
                  </a:lnTo>
                  <a:lnTo>
                    <a:pt x="139" y="49"/>
                  </a:lnTo>
                  <a:lnTo>
                    <a:pt x="141" y="47"/>
                  </a:lnTo>
                  <a:lnTo>
                    <a:pt x="142" y="44"/>
                  </a:lnTo>
                  <a:lnTo>
                    <a:pt x="145" y="43"/>
                  </a:lnTo>
                  <a:lnTo>
                    <a:pt x="148" y="43"/>
                  </a:lnTo>
                  <a:lnTo>
                    <a:pt x="152" y="42"/>
                  </a:lnTo>
                  <a:lnTo>
                    <a:pt x="155" y="41"/>
                  </a:lnTo>
                  <a:lnTo>
                    <a:pt x="160" y="38"/>
                  </a:lnTo>
                  <a:lnTo>
                    <a:pt x="165" y="35"/>
                  </a:lnTo>
                  <a:lnTo>
                    <a:pt x="168" y="30"/>
                  </a:lnTo>
                  <a:lnTo>
                    <a:pt x="171" y="25"/>
                  </a:lnTo>
                  <a:lnTo>
                    <a:pt x="171" y="20"/>
                  </a:lnTo>
                  <a:lnTo>
                    <a:pt x="172" y="15"/>
                  </a:lnTo>
                  <a:lnTo>
                    <a:pt x="172" y="10"/>
                  </a:lnTo>
                  <a:lnTo>
                    <a:pt x="174" y="6"/>
                  </a:lnTo>
                  <a:lnTo>
                    <a:pt x="178" y="4"/>
                  </a:lnTo>
                  <a:lnTo>
                    <a:pt x="184" y="3"/>
                  </a:lnTo>
                  <a:lnTo>
                    <a:pt x="201" y="1"/>
                  </a:lnTo>
                  <a:lnTo>
                    <a:pt x="221" y="0"/>
                  </a:lnTo>
                  <a:lnTo>
                    <a:pt x="230" y="0"/>
                  </a:lnTo>
                  <a:lnTo>
                    <a:pt x="237" y="3"/>
                  </a:lnTo>
                  <a:lnTo>
                    <a:pt x="241" y="4"/>
                  </a:lnTo>
                  <a:lnTo>
                    <a:pt x="245" y="6"/>
                  </a:lnTo>
                  <a:lnTo>
                    <a:pt x="247" y="10"/>
                  </a:lnTo>
                  <a:lnTo>
                    <a:pt x="249" y="13"/>
                  </a:lnTo>
                  <a:lnTo>
                    <a:pt x="253" y="22"/>
                  </a:lnTo>
                  <a:lnTo>
                    <a:pt x="258" y="29"/>
                  </a:lnTo>
                  <a:lnTo>
                    <a:pt x="264" y="36"/>
                  </a:lnTo>
                  <a:lnTo>
                    <a:pt x="271" y="43"/>
                  </a:lnTo>
                  <a:lnTo>
                    <a:pt x="284" y="54"/>
                  </a:lnTo>
                  <a:lnTo>
                    <a:pt x="294" y="62"/>
                  </a:lnTo>
                  <a:lnTo>
                    <a:pt x="298" y="67"/>
                  </a:lnTo>
                  <a:lnTo>
                    <a:pt x="300" y="72"/>
                  </a:lnTo>
                  <a:lnTo>
                    <a:pt x="300" y="78"/>
                  </a:lnTo>
                  <a:lnTo>
                    <a:pt x="298" y="83"/>
                  </a:lnTo>
                  <a:lnTo>
                    <a:pt x="294" y="89"/>
                  </a:lnTo>
                  <a:lnTo>
                    <a:pt x="289" y="94"/>
                  </a:lnTo>
                  <a:lnTo>
                    <a:pt x="285" y="95"/>
                  </a:lnTo>
                  <a:lnTo>
                    <a:pt x="281" y="97"/>
                  </a:lnTo>
                  <a:lnTo>
                    <a:pt x="277" y="98"/>
                  </a:lnTo>
                  <a:lnTo>
                    <a:pt x="271" y="98"/>
                  </a:lnTo>
                  <a:lnTo>
                    <a:pt x="261" y="98"/>
                  </a:lnTo>
                  <a:lnTo>
                    <a:pt x="252" y="99"/>
                  </a:lnTo>
                  <a:lnTo>
                    <a:pt x="243" y="101"/>
                  </a:lnTo>
                  <a:lnTo>
                    <a:pt x="236" y="105"/>
                  </a:lnTo>
                  <a:lnTo>
                    <a:pt x="231" y="110"/>
                  </a:lnTo>
                  <a:lnTo>
                    <a:pt x="227" y="116"/>
                  </a:lnTo>
                  <a:lnTo>
                    <a:pt x="224" y="124"/>
                  </a:lnTo>
                  <a:lnTo>
                    <a:pt x="224" y="133"/>
                  </a:lnTo>
                  <a:lnTo>
                    <a:pt x="224" y="143"/>
                  </a:lnTo>
                  <a:lnTo>
                    <a:pt x="227" y="152"/>
                  </a:lnTo>
                  <a:lnTo>
                    <a:pt x="230" y="161"/>
                  </a:lnTo>
                  <a:lnTo>
                    <a:pt x="235" y="169"/>
                  </a:lnTo>
                  <a:lnTo>
                    <a:pt x="246" y="183"/>
                  </a:lnTo>
                  <a:lnTo>
                    <a:pt x="255" y="198"/>
                  </a:lnTo>
                  <a:lnTo>
                    <a:pt x="266" y="212"/>
                  </a:lnTo>
                  <a:lnTo>
                    <a:pt x="274" y="223"/>
                  </a:lnTo>
                  <a:lnTo>
                    <a:pt x="279" y="227"/>
                  </a:lnTo>
                  <a:lnTo>
                    <a:pt x="283" y="233"/>
                  </a:lnTo>
                  <a:lnTo>
                    <a:pt x="285" y="239"/>
                  </a:lnTo>
                  <a:lnTo>
                    <a:pt x="286" y="245"/>
                  </a:lnTo>
                  <a:lnTo>
                    <a:pt x="287" y="258"/>
                  </a:lnTo>
                  <a:lnTo>
                    <a:pt x="290" y="269"/>
                  </a:lnTo>
                  <a:lnTo>
                    <a:pt x="291" y="274"/>
                  </a:lnTo>
                  <a:lnTo>
                    <a:pt x="293" y="277"/>
                  </a:lnTo>
                  <a:lnTo>
                    <a:pt x="297" y="281"/>
                  </a:lnTo>
                  <a:lnTo>
                    <a:pt x="302" y="284"/>
                  </a:lnTo>
                  <a:lnTo>
                    <a:pt x="304" y="286"/>
                  </a:lnTo>
                  <a:lnTo>
                    <a:pt x="306" y="286"/>
                  </a:lnTo>
                  <a:lnTo>
                    <a:pt x="310" y="286"/>
                  </a:lnTo>
                  <a:lnTo>
                    <a:pt x="313" y="284"/>
                  </a:lnTo>
                  <a:lnTo>
                    <a:pt x="321" y="281"/>
                  </a:lnTo>
                  <a:lnTo>
                    <a:pt x="330" y="277"/>
                  </a:lnTo>
                  <a:lnTo>
                    <a:pt x="338" y="274"/>
                  </a:lnTo>
                  <a:lnTo>
                    <a:pt x="348" y="270"/>
                  </a:lnTo>
                  <a:lnTo>
                    <a:pt x="357" y="268"/>
                  </a:lnTo>
                  <a:lnTo>
                    <a:pt x="367" y="266"/>
                  </a:lnTo>
                  <a:lnTo>
                    <a:pt x="372" y="268"/>
                  </a:lnTo>
                  <a:lnTo>
                    <a:pt x="374" y="270"/>
                  </a:lnTo>
                  <a:lnTo>
                    <a:pt x="376" y="272"/>
                  </a:lnTo>
                  <a:lnTo>
                    <a:pt x="378" y="276"/>
                  </a:lnTo>
                  <a:lnTo>
                    <a:pt x="378" y="284"/>
                  </a:lnTo>
                  <a:lnTo>
                    <a:pt x="375" y="293"/>
                  </a:lnTo>
                  <a:lnTo>
                    <a:pt x="372" y="303"/>
                  </a:lnTo>
                  <a:lnTo>
                    <a:pt x="369" y="313"/>
                  </a:lnTo>
                  <a:lnTo>
                    <a:pt x="367" y="321"/>
                  </a:lnTo>
                  <a:lnTo>
                    <a:pt x="367" y="327"/>
                  </a:lnTo>
                  <a:lnTo>
                    <a:pt x="368" y="331"/>
                  </a:lnTo>
                  <a:lnTo>
                    <a:pt x="371" y="332"/>
                  </a:lnTo>
                  <a:lnTo>
                    <a:pt x="373" y="333"/>
                  </a:lnTo>
                  <a:lnTo>
                    <a:pt x="378" y="333"/>
                  </a:lnTo>
                  <a:lnTo>
                    <a:pt x="382" y="334"/>
                  </a:lnTo>
                  <a:lnTo>
                    <a:pt x="390" y="337"/>
                  </a:lnTo>
                  <a:lnTo>
                    <a:pt x="398" y="340"/>
                  </a:lnTo>
                  <a:lnTo>
                    <a:pt x="407" y="347"/>
                  </a:lnTo>
                  <a:lnTo>
                    <a:pt x="417" y="356"/>
                  </a:lnTo>
                  <a:lnTo>
                    <a:pt x="423" y="365"/>
                  </a:lnTo>
                  <a:lnTo>
                    <a:pt x="428" y="375"/>
                  </a:lnTo>
                  <a:lnTo>
                    <a:pt x="430" y="384"/>
                  </a:lnTo>
                  <a:lnTo>
                    <a:pt x="430" y="394"/>
                  </a:lnTo>
                  <a:lnTo>
                    <a:pt x="429" y="403"/>
                  </a:lnTo>
                  <a:lnTo>
                    <a:pt x="428" y="414"/>
                  </a:lnTo>
                  <a:lnTo>
                    <a:pt x="424" y="423"/>
                  </a:lnTo>
                  <a:lnTo>
                    <a:pt x="416" y="425"/>
                  </a:lnTo>
                  <a:lnTo>
                    <a:pt x="405" y="427"/>
                  </a:lnTo>
                  <a:lnTo>
                    <a:pt x="396" y="431"/>
                  </a:lnTo>
                  <a:lnTo>
                    <a:pt x="385" y="434"/>
                  </a:lnTo>
                  <a:lnTo>
                    <a:pt x="375" y="439"/>
                  </a:lnTo>
                  <a:lnTo>
                    <a:pt x="366" y="445"/>
                  </a:lnTo>
                  <a:lnTo>
                    <a:pt x="356" y="452"/>
                  </a:lnTo>
                  <a:lnTo>
                    <a:pt x="348" y="460"/>
                  </a:lnTo>
                  <a:lnTo>
                    <a:pt x="341" y="467"/>
                  </a:lnTo>
                  <a:lnTo>
                    <a:pt x="337" y="476"/>
                  </a:lnTo>
                  <a:lnTo>
                    <a:pt x="335" y="483"/>
                  </a:lnTo>
                  <a:lnTo>
                    <a:pt x="334" y="489"/>
                  </a:lnTo>
                  <a:lnTo>
                    <a:pt x="335" y="503"/>
                  </a:lnTo>
                  <a:lnTo>
                    <a:pt x="336" y="518"/>
                  </a:lnTo>
                  <a:lnTo>
                    <a:pt x="335" y="527"/>
                  </a:lnTo>
                  <a:lnTo>
                    <a:pt x="332" y="536"/>
                  </a:lnTo>
                  <a:lnTo>
                    <a:pt x="329" y="546"/>
                  </a:lnTo>
                  <a:lnTo>
                    <a:pt x="324" y="557"/>
                  </a:lnTo>
                  <a:lnTo>
                    <a:pt x="312" y="577"/>
                  </a:lnTo>
                  <a:lnTo>
                    <a:pt x="300" y="598"/>
                  </a:lnTo>
                  <a:lnTo>
                    <a:pt x="294" y="609"/>
                  </a:lnTo>
                  <a:lnTo>
                    <a:pt x="291" y="620"/>
                  </a:lnTo>
                  <a:lnTo>
                    <a:pt x="287" y="630"/>
                  </a:lnTo>
                  <a:lnTo>
                    <a:pt x="285" y="640"/>
                  </a:lnTo>
                  <a:lnTo>
                    <a:pt x="283" y="659"/>
                  </a:lnTo>
                  <a:lnTo>
                    <a:pt x="280" y="677"/>
                  </a:lnTo>
                  <a:lnTo>
                    <a:pt x="280" y="686"/>
                  </a:lnTo>
                  <a:lnTo>
                    <a:pt x="279" y="693"/>
                  </a:lnTo>
                  <a:lnTo>
                    <a:pt x="267" y="697"/>
                  </a:lnTo>
                  <a:lnTo>
                    <a:pt x="255" y="700"/>
                  </a:lnTo>
                  <a:lnTo>
                    <a:pt x="245" y="705"/>
                  </a:lnTo>
                  <a:lnTo>
                    <a:pt x="236" y="709"/>
                  </a:lnTo>
                  <a:lnTo>
                    <a:pt x="223" y="716"/>
                  </a:lnTo>
                  <a:lnTo>
                    <a:pt x="210" y="722"/>
                  </a:lnTo>
                  <a:lnTo>
                    <a:pt x="203" y="724"/>
                  </a:lnTo>
                  <a:lnTo>
                    <a:pt x="197" y="724"/>
                  </a:lnTo>
                  <a:lnTo>
                    <a:pt x="195" y="724"/>
                  </a:lnTo>
                  <a:lnTo>
                    <a:pt x="192" y="723"/>
                  </a:lnTo>
                  <a:lnTo>
                    <a:pt x="190" y="722"/>
                  </a:lnTo>
                  <a:lnTo>
                    <a:pt x="189" y="719"/>
                  </a:lnTo>
                  <a:lnTo>
                    <a:pt x="186" y="716"/>
                  </a:lnTo>
                  <a:lnTo>
                    <a:pt x="184" y="713"/>
                  </a:lnTo>
                  <a:lnTo>
                    <a:pt x="182" y="711"/>
                  </a:lnTo>
                  <a:lnTo>
                    <a:pt x="179" y="710"/>
                  </a:lnTo>
                  <a:lnTo>
                    <a:pt x="173" y="709"/>
                  </a:lnTo>
                  <a:lnTo>
                    <a:pt x="166" y="709"/>
                  </a:lnTo>
                  <a:lnTo>
                    <a:pt x="160" y="711"/>
                  </a:lnTo>
                  <a:lnTo>
                    <a:pt x="153" y="715"/>
                  </a:lnTo>
                  <a:lnTo>
                    <a:pt x="147" y="719"/>
                  </a:lnTo>
                  <a:lnTo>
                    <a:pt x="141" y="724"/>
                  </a:lnTo>
                  <a:lnTo>
                    <a:pt x="139" y="725"/>
                  </a:lnTo>
                  <a:lnTo>
                    <a:pt x="135" y="726"/>
                  </a:lnTo>
                  <a:lnTo>
                    <a:pt x="133" y="726"/>
                  </a:lnTo>
                  <a:lnTo>
                    <a:pt x="130" y="725"/>
                  </a:lnTo>
                  <a:lnTo>
                    <a:pt x="127" y="722"/>
                  </a:lnTo>
                  <a:lnTo>
                    <a:pt x="124" y="716"/>
                  </a:lnTo>
                  <a:lnTo>
                    <a:pt x="120" y="699"/>
                  </a:lnTo>
                  <a:lnTo>
                    <a:pt x="116" y="681"/>
                  </a:lnTo>
                  <a:lnTo>
                    <a:pt x="115" y="679"/>
                  </a:lnTo>
                  <a:lnTo>
                    <a:pt x="113" y="677"/>
                  </a:lnTo>
                  <a:lnTo>
                    <a:pt x="109" y="675"/>
                  </a:lnTo>
                  <a:lnTo>
                    <a:pt x="105" y="674"/>
                  </a:lnTo>
                  <a:lnTo>
                    <a:pt x="95" y="674"/>
                  </a:lnTo>
                  <a:lnTo>
                    <a:pt x="82" y="674"/>
                  </a:lnTo>
                  <a:lnTo>
                    <a:pt x="67" y="675"/>
                  </a:lnTo>
                  <a:lnTo>
                    <a:pt x="54" y="675"/>
                  </a:lnTo>
                  <a:lnTo>
                    <a:pt x="42" y="674"/>
                  </a:lnTo>
                  <a:lnTo>
                    <a:pt x="32" y="672"/>
                  </a:lnTo>
                  <a:lnTo>
                    <a:pt x="25" y="667"/>
                  </a:lnTo>
                  <a:lnTo>
                    <a:pt x="19" y="661"/>
                  </a:lnTo>
                  <a:lnTo>
                    <a:pt x="14" y="653"/>
                  </a:lnTo>
                  <a:lnTo>
                    <a:pt x="10" y="644"/>
                  </a:lnTo>
                  <a:lnTo>
                    <a:pt x="8" y="635"/>
                  </a:lnTo>
                  <a:lnTo>
                    <a:pt x="6" y="625"/>
                  </a:lnTo>
                  <a:lnTo>
                    <a:pt x="4" y="615"/>
                  </a:lnTo>
                  <a:lnTo>
                    <a:pt x="4" y="605"/>
                  </a:lnTo>
                  <a:lnTo>
                    <a:pt x="3" y="591"/>
                  </a:lnTo>
                  <a:lnTo>
                    <a:pt x="3" y="578"/>
                  </a:lnTo>
                  <a:lnTo>
                    <a:pt x="2" y="565"/>
                  </a:lnTo>
                  <a:lnTo>
                    <a:pt x="1" y="554"/>
                  </a:lnTo>
                  <a:lnTo>
                    <a:pt x="0" y="545"/>
                  </a:lnTo>
                  <a:lnTo>
                    <a:pt x="0" y="539"/>
                  </a:lnTo>
                  <a:lnTo>
                    <a:pt x="1" y="536"/>
                  </a:lnTo>
                  <a:lnTo>
                    <a:pt x="3" y="534"/>
                  </a:lnTo>
                  <a:lnTo>
                    <a:pt x="6" y="533"/>
                  </a:lnTo>
                  <a:lnTo>
                    <a:pt x="10" y="533"/>
                  </a:lnTo>
                  <a:lnTo>
                    <a:pt x="20" y="532"/>
                  </a:lnTo>
                  <a:lnTo>
                    <a:pt x="31" y="532"/>
                  </a:lnTo>
                  <a:lnTo>
                    <a:pt x="34" y="530"/>
                  </a:lnTo>
                  <a:lnTo>
                    <a:pt x="38" y="529"/>
                  </a:lnTo>
                  <a:lnTo>
                    <a:pt x="41" y="528"/>
                  </a:lnTo>
                  <a:lnTo>
                    <a:pt x="44" y="524"/>
                  </a:lnTo>
                  <a:lnTo>
                    <a:pt x="45" y="518"/>
                  </a:lnTo>
                  <a:lnTo>
                    <a:pt x="45" y="509"/>
                  </a:lnTo>
                  <a:lnTo>
                    <a:pt x="44" y="498"/>
                  </a:lnTo>
                  <a:lnTo>
                    <a:pt x="42" y="486"/>
                  </a:lnTo>
                  <a:lnTo>
                    <a:pt x="38" y="459"/>
                  </a:lnTo>
                  <a:lnTo>
                    <a:pt x="33" y="431"/>
                  </a:lnTo>
                  <a:lnTo>
                    <a:pt x="29" y="394"/>
                  </a:lnTo>
                  <a:lnTo>
                    <a:pt x="26" y="357"/>
                  </a:lnTo>
                  <a:lnTo>
                    <a:pt x="21" y="324"/>
                  </a:lnTo>
                  <a:lnTo>
                    <a:pt x="16" y="297"/>
                  </a:lnTo>
                  <a:lnTo>
                    <a:pt x="16" y="290"/>
                  </a:lnTo>
                  <a:lnTo>
                    <a:pt x="16" y="284"/>
                  </a:lnTo>
                  <a:lnTo>
                    <a:pt x="17" y="281"/>
                  </a:lnTo>
                  <a:lnTo>
                    <a:pt x="19" y="278"/>
                  </a:lnTo>
                  <a:lnTo>
                    <a:pt x="20" y="277"/>
                  </a:lnTo>
                  <a:lnTo>
                    <a:pt x="22" y="275"/>
                  </a:lnTo>
                  <a:lnTo>
                    <a:pt x="23" y="271"/>
                  </a:lnTo>
                  <a:lnTo>
                    <a:pt x="23" y="268"/>
                  </a:lnTo>
                  <a:lnTo>
                    <a:pt x="25" y="265"/>
                  </a:lnTo>
                  <a:lnTo>
                    <a:pt x="26" y="261"/>
                  </a:lnTo>
                  <a:lnTo>
                    <a:pt x="29" y="259"/>
                  </a:lnTo>
                  <a:lnTo>
                    <a:pt x="36" y="258"/>
                  </a:lnTo>
                  <a:lnTo>
                    <a:pt x="41" y="259"/>
                  </a:lnTo>
                  <a:lnTo>
                    <a:pt x="45" y="262"/>
                  </a:lnTo>
                  <a:lnTo>
                    <a:pt x="47" y="265"/>
                  </a:lnTo>
                  <a:lnTo>
                    <a:pt x="51" y="271"/>
                  </a:lnTo>
                  <a:lnTo>
                    <a:pt x="52" y="275"/>
                  </a:lnTo>
                  <a:lnTo>
                    <a:pt x="54" y="276"/>
                  </a:lnTo>
                  <a:lnTo>
                    <a:pt x="57" y="278"/>
                  </a:lnTo>
                  <a:lnTo>
                    <a:pt x="58" y="278"/>
                  </a:lnTo>
                  <a:lnTo>
                    <a:pt x="64" y="280"/>
                  </a:lnTo>
                  <a:lnTo>
                    <a:pt x="70" y="278"/>
                  </a:lnTo>
                  <a:lnTo>
                    <a:pt x="80" y="276"/>
                  </a:lnTo>
                  <a:lnTo>
                    <a:pt x="94" y="274"/>
                  </a:lnTo>
                  <a:lnTo>
                    <a:pt x="101" y="272"/>
                  </a:lnTo>
                  <a:lnTo>
                    <a:pt x="108" y="270"/>
                  </a:lnTo>
                  <a:lnTo>
                    <a:pt x="114" y="268"/>
                  </a:lnTo>
                  <a:lnTo>
                    <a:pt x="117" y="265"/>
                  </a:lnTo>
                  <a:lnTo>
                    <a:pt x="121" y="262"/>
                  </a:lnTo>
                  <a:lnTo>
                    <a:pt x="123" y="257"/>
                  </a:lnTo>
                  <a:lnTo>
                    <a:pt x="126" y="252"/>
                  </a:lnTo>
                  <a:lnTo>
                    <a:pt x="128" y="247"/>
                  </a:lnTo>
                  <a:lnTo>
                    <a:pt x="130" y="236"/>
                  </a:lnTo>
                  <a:lnTo>
                    <a:pt x="130" y="225"/>
                  </a:lnTo>
                  <a:lnTo>
                    <a:pt x="129" y="213"/>
                  </a:lnTo>
                  <a:lnTo>
                    <a:pt x="128" y="200"/>
                  </a:lnTo>
                  <a:lnTo>
                    <a:pt x="126" y="188"/>
                  </a:lnTo>
                  <a:lnTo>
                    <a:pt x="126" y="180"/>
                  </a:lnTo>
                  <a:lnTo>
                    <a:pt x="126" y="177"/>
                  </a:lnTo>
                  <a:lnTo>
                    <a:pt x="127" y="175"/>
                  </a:lnTo>
                  <a:lnTo>
                    <a:pt x="129" y="174"/>
                  </a:lnTo>
                  <a:lnTo>
                    <a:pt x="132" y="171"/>
                  </a:lnTo>
                  <a:lnTo>
                    <a:pt x="138" y="169"/>
                  </a:lnTo>
                  <a:lnTo>
                    <a:pt x="141" y="168"/>
                  </a:lnTo>
                  <a:lnTo>
                    <a:pt x="142" y="167"/>
                  </a:lnTo>
                  <a:lnTo>
                    <a:pt x="141" y="165"/>
                  </a:lnTo>
                  <a:lnTo>
                    <a:pt x="138" y="162"/>
                  </a:lnTo>
                  <a:lnTo>
                    <a:pt x="134" y="160"/>
                  </a:lnTo>
                  <a:lnTo>
                    <a:pt x="124" y="154"/>
                  </a:lnTo>
                  <a:lnTo>
                    <a:pt x="116" y="149"/>
                  </a:lnTo>
                  <a:lnTo>
                    <a:pt x="114" y="146"/>
                  </a:lnTo>
                  <a:lnTo>
                    <a:pt x="111" y="144"/>
                  </a:lnTo>
                  <a:lnTo>
                    <a:pt x="110" y="142"/>
                  </a:lnTo>
                  <a:lnTo>
                    <a:pt x="110" y="138"/>
                  </a:lnTo>
                  <a:lnTo>
                    <a:pt x="110" y="133"/>
                  </a:lnTo>
                  <a:lnTo>
                    <a:pt x="110" y="131"/>
                  </a:lnTo>
                  <a:lnTo>
                    <a:pt x="114" y="123"/>
                  </a:lnTo>
                  <a:lnTo>
                    <a:pt x="121" y="104"/>
                  </a:lnTo>
                  <a:lnTo>
                    <a:pt x="122" y="97"/>
                  </a:lnTo>
                  <a:lnTo>
                    <a:pt x="122" y="91"/>
                  </a:lnTo>
                  <a:lnTo>
                    <a:pt x="122" y="85"/>
                  </a:lnTo>
                  <a:lnTo>
                    <a:pt x="121" y="79"/>
                  </a:lnTo>
                  <a:lnTo>
                    <a:pt x="120" y="70"/>
                  </a:lnTo>
                  <a:lnTo>
                    <a:pt x="119" y="67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endParaRPr lang="zh-CN" altLang="en-US" dirty="0">
                <a:solidFill>
                  <a:schemeClr val="dk1"/>
                </a:solidFill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231D893E-3619-4438-A078-1E9FD72947CD}"/>
                </a:ext>
              </a:extLst>
            </p:cNvPr>
            <p:cNvSpPr txBox="1"/>
            <p:nvPr/>
          </p:nvSpPr>
          <p:spPr>
            <a:xfrm>
              <a:off x="5868496" y="4782571"/>
              <a:ext cx="65071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天津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DB2BD4DA-37B4-44C4-8330-8F55AA2B4FCC}"/>
              </a:ext>
            </a:extLst>
          </p:cNvPr>
          <p:cNvGrpSpPr/>
          <p:nvPr/>
        </p:nvGrpSpPr>
        <p:grpSpPr>
          <a:xfrm>
            <a:off x="2971863" y="1620982"/>
            <a:ext cx="3285252" cy="2003532"/>
            <a:chOff x="2994469" y="1461995"/>
            <a:chExt cx="3285252" cy="2003532"/>
          </a:xfrm>
        </p:grpSpPr>
        <p:graphicFrame>
          <p:nvGraphicFramePr>
            <p:cNvPr id="128" name="图示 127"/>
            <p:cNvGraphicFramePr/>
            <p:nvPr>
              <p:extLst>
                <p:ext uri="{D42A27DB-BD31-4B8C-83A1-F6EECF244321}">
                  <p14:modId xmlns:p14="http://schemas.microsoft.com/office/powerpoint/2010/main" val="2564236192"/>
                </p:ext>
              </p:extLst>
            </p:nvPr>
          </p:nvGraphicFramePr>
          <p:xfrm>
            <a:off x="2994469" y="1461995"/>
            <a:ext cx="3285252" cy="2003532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2" r:lo="rId13" r:qs="rId14" r:cs="rId15"/>
            </a:graphicData>
          </a:graphic>
        </p:graphicFrame>
        <p:sp>
          <p:nvSpPr>
            <p:cNvPr id="55" name="上海">
              <a:extLst>
                <a:ext uri="{FF2B5EF4-FFF2-40B4-BE49-F238E27FC236}">
                  <a16:creationId xmlns:a16="http://schemas.microsoft.com/office/drawing/2014/main" id="{4E9936D7-3B02-40AE-A7BD-5FBF1F374017}"/>
                </a:ext>
              </a:extLst>
            </p:cNvPr>
            <p:cNvSpPr>
              <a:spLocks noEditPoints="1"/>
            </p:cNvSpPr>
            <p:nvPr/>
          </p:nvSpPr>
          <p:spPr>
            <a:xfrm flipV="1">
              <a:off x="3344828" y="2137065"/>
              <a:ext cx="729300" cy="721386"/>
            </a:xfrm>
            <a:custGeom>
              <a:avLst/>
              <a:gdLst>
                <a:gd name="T0" fmla="*/ 121 w 357"/>
                <a:gd name="T1" fmla="*/ 465 h 494"/>
                <a:gd name="T2" fmla="*/ 98 w 357"/>
                <a:gd name="T3" fmla="*/ 454 h 494"/>
                <a:gd name="T4" fmla="*/ 48 w 357"/>
                <a:gd name="T5" fmla="*/ 449 h 494"/>
                <a:gd name="T6" fmla="*/ 30 w 357"/>
                <a:gd name="T7" fmla="*/ 439 h 494"/>
                <a:gd name="T8" fmla="*/ 25 w 357"/>
                <a:gd name="T9" fmla="*/ 416 h 494"/>
                <a:gd name="T10" fmla="*/ 22 w 357"/>
                <a:gd name="T11" fmla="*/ 373 h 494"/>
                <a:gd name="T12" fmla="*/ 11 w 357"/>
                <a:gd name="T13" fmla="*/ 365 h 494"/>
                <a:gd name="T14" fmla="*/ 0 w 357"/>
                <a:gd name="T15" fmla="*/ 366 h 494"/>
                <a:gd name="T16" fmla="*/ 5 w 357"/>
                <a:gd name="T17" fmla="*/ 342 h 494"/>
                <a:gd name="T18" fmla="*/ 32 w 357"/>
                <a:gd name="T19" fmla="*/ 302 h 494"/>
                <a:gd name="T20" fmla="*/ 46 w 357"/>
                <a:gd name="T21" fmla="*/ 247 h 494"/>
                <a:gd name="T22" fmla="*/ 50 w 357"/>
                <a:gd name="T23" fmla="*/ 184 h 494"/>
                <a:gd name="T24" fmla="*/ 80 w 357"/>
                <a:gd name="T25" fmla="*/ 157 h 494"/>
                <a:gd name="T26" fmla="*/ 113 w 357"/>
                <a:gd name="T27" fmla="*/ 146 h 494"/>
                <a:gd name="T28" fmla="*/ 163 w 357"/>
                <a:gd name="T29" fmla="*/ 164 h 494"/>
                <a:gd name="T30" fmla="*/ 199 w 357"/>
                <a:gd name="T31" fmla="*/ 184 h 494"/>
                <a:gd name="T32" fmla="*/ 233 w 357"/>
                <a:gd name="T33" fmla="*/ 200 h 494"/>
                <a:gd name="T34" fmla="*/ 287 w 357"/>
                <a:gd name="T35" fmla="*/ 241 h 494"/>
                <a:gd name="T36" fmla="*/ 325 w 357"/>
                <a:gd name="T37" fmla="*/ 298 h 494"/>
                <a:gd name="T38" fmla="*/ 350 w 357"/>
                <a:gd name="T39" fmla="*/ 340 h 494"/>
                <a:gd name="T40" fmla="*/ 357 w 357"/>
                <a:gd name="T41" fmla="*/ 372 h 494"/>
                <a:gd name="T42" fmla="*/ 348 w 357"/>
                <a:gd name="T43" fmla="*/ 402 h 494"/>
                <a:gd name="T44" fmla="*/ 323 w 357"/>
                <a:gd name="T45" fmla="*/ 411 h 494"/>
                <a:gd name="T46" fmla="*/ 265 w 357"/>
                <a:gd name="T47" fmla="*/ 409 h 494"/>
                <a:gd name="T48" fmla="*/ 215 w 357"/>
                <a:gd name="T49" fmla="*/ 421 h 494"/>
                <a:gd name="T50" fmla="*/ 192 w 357"/>
                <a:gd name="T51" fmla="*/ 448 h 494"/>
                <a:gd name="T52" fmla="*/ 171 w 357"/>
                <a:gd name="T53" fmla="*/ 472 h 494"/>
                <a:gd name="T54" fmla="*/ 71 w 357"/>
                <a:gd name="T55" fmla="*/ 6 h 494"/>
                <a:gd name="T56" fmla="*/ 99 w 357"/>
                <a:gd name="T57" fmla="*/ 0 h 494"/>
                <a:gd name="T58" fmla="*/ 144 w 357"/>
                <a:gd name="T59" fmla="*/ 25 h 494"/>
                <a:gd name="T60" fmla="*/ 190 w 357"/>
                <a:gd name="T61" fmla="*/ 45 h 494"/>
                <a:gd name="T62" fmla="*/ 213 w 357"/>
                <a:gd name="T63" fmla="*/ 62 h 494"/>
                <a:gd name="T64" fmla="*/ 266 w 357"/>
                <a:gd name="T65" fmla="*/ 84 h 494"/>
                <a:gd name="T66" fmla="*/ 304 w 357"/>
                <a:gd name="T67" fmla="*/ 92 h 494"/>
                <a:gd name="T68" fmla="*/ 313 w 357"/>
                <a:gd name="T69" fmla="*/ 99 h 494"/>
                <a:gd name="T70" fmla="*/ 314 w 357"/>
                <a:gd name="T71" fmla="*/ 112 h 494"/>
                <a:gd name="T72" fmla="*/ 284 w 357"/>
                <a:gd name="T73" fmla="*/ 137 h 494"/>
                <a:gd name="T74" fmla="*/ 260 w 357"/>
                <a:gd name="T75" fmla="*/ 135 h 494"/>
                <a:gd name="T76" fmla="*/ 188 w 357"/>
                <a:gd name="T77" fmla="*/ 106 h 494"/>
                <a:gd name="T78" fmla="*/ 125 w 357"/>
                <a:gd name="T79" fmla="*/ 84 h 494"/>
                <a:gd name="T80" fmla="*/ 98 w 357"/>
                <a:gd name="T81" fmla="*/ 71 h 494"/>
                <a:gd name="T82" fmla="*/ 51 w 357"/>
                <a:gd name="T83" fmla="*/ 42 h 494"/>
                <a:gd name="T84" fmla="*/ 43 w 357"/>
                <a:gd name="T85" fmla="*/ 31 h 494"/>
                <a:gd name="T86" fmla="*/ 46 w 357"/>
                <a:gd name="T87" fmla="*/ 20 h 494"/>
                <a:gd name="T88" fmla="*/ 71 w 357"/>
                <a:gd name="T89" fmla="*/ 6 h 494"/>
                <a:gd name="T90" fmla="*/ 215 w 357"/>
                <a:gd name="T91" fmla="*/ 162 h 494"/>
                <a:gd name="T92" fmla="*/ 222 w 357"/>
                <a:gd name="T93" fmla="*/ 157 h 494"/>
                <a:gd name="T94" fmla="*/ 260 w 357"/>
                <a:gd name="T95" fmla="*/ 166 h 494"/>
                <a:gd name="T96" fmla="*/ 282 w 357"/>
                <a:gd name="T97" fmla="*/ 183 h 494"/>
                <a:gd name="T98" fmla="*/ 278 w 357"/>
                <a:gd name="T99" fmla="*/ 193 h 494"/>
                <a:gd name="T100" fmla="*/ 253 w 357"/>
                <a:gd name="T101" fmla="*/ 183 h 494"/>
                <a:gd name="T102" fmla="*/ 289 w 357"/>
                <a:gd name="T103" fmla="*/ 175 h 494"/>
                <a:gd name="T104" fmla="*/ 293 w 357"/>
                <a:gd name="T105" fmla="*/ 171 h 494"/>
                <a:gd name="T106" fmla="*/ 319 w 357"/>
                <a:gd name="T107" fmla="*/ 189 h 494"/>
                <a:gd name="T108" fmla="*/ 315 w 357"/>
                <a:gd name="T109" fmla="*/ 194 h 494"/>
                <a:gd name="T110" fmla="*/ 295 w 357"/>
                <a:gd name="T111" fmla="*/ 187 h 494"/>
                <a:gd name="T112" fmla="*/ 289 w 357"/>
                <a:gd name="T113" fmla="*/ 175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57" h="494">
                  <a:moveTo>
                    <a:pt x="132" y="494"/>
                  </a:moveTo>
                  <a:lnTo>
                    <a:pt x="129" y="485"/>
                  </a:lnTo>
                  <a:lnTo>
                    <a:pt x="125" y="473"/>
                  </a:lnTo>
                  <a:lnTo>
                    <a:pt x="121" y="465"/>
                  </a:lnTo>
                  <a:lnTo>
                    <a:pt x="117" y="460"/>
                  </a:lnTo>
                  <a:lnTo>
                    <a:pt x="112" y="456"/>
                  </a:lnTo>
                  <a:lnTo>
                    <a:pt x="107" y="455"/>
                  </a:lnTo>
                  <a:lnTo>
                    <a:pt x="98" y="454"/>
                  </a:lnTo>
                  <a:lnTo>
                    <a:pt x="80" y="454"/>
                  </a:lnTo>
                  <a:lnTo>
                    <a:pt x="68" y="453"/>
                  </a:lnTo>
                  <a:lnTo>
                    <a:pt x="55" y="450"/>
                  </a:lnTo>
                  <a:lnTo>
                    <a:pt x="48" y="449"/>
                  </a:lnTo>
                  <a:lnTo>
                    <a:pt x="42" y="447"/>
                  </a:lnTo>
                  <a:lnTo>
                    <a:pt x="37" y="445"/>
                  </a:lnTo>
                  <a:lnTo>
                    <a:pt x="32" y="442"/>
                  </a:lnTo>
                  <a:lnTo>
                    <a:pt x="30" y="439"/>
                  </a:lnTo>
                  <a:lnTo>
                    <a:pt x="27" y="435"/>
                  </a:lnTo>
                  <a:lnTo>
                    <a:pt x="26" y="431"/>
                  </a:lnTo>
                  <a:lnTo>
                    <a:pt x="26" y="427"/>
                  </a:lnTo>
                  <a:lnTo>
                    <a:pt x="25" y="416"/>
                  </a:lnTo>
                  <a:lnTo>
                    <a:pt x="25" y="403"/>
                  </a:lnTo>
                  <a:lnTo>
                    <a:pt x="24" y="390"/>
                  </a:lnTo>
                  <a:lnTo>
                    <a:pt x="23" y="380"/>
                  </a:lnTo>
                  <a:lnTo>
                    <a:pt x="22" y="373"/>
                  </a:lnTo>
                  <a:lnTo>
                    <a:pt x="18" y="367"/>
                  </a:lnTo>
                  <a:lnTo>
                    <a:pt x="17" y="365"/>
                  </a:lnTo>
                  <a:lnTo>
                    <a:pt x="13" y="365"/>
                  </a:lnTo>
                  <a:lnTo>
                    <a:pt x="11" y="365"/>
                  </a:lnTo>
                  <a:lnTo>
                    <a:pt x="7" y="366"/>
                  </a:lnTo>
                  <a:lnTo>
                    <a:pt x="5" y="367"/>
                  </a:lnTo>
                  <a:lnTo>
                    <a:pt x="3" y="367"/>
                  </a:lnTo>
                  <a:lnTo>
                    <a:pt x="0" y="366"/>
                  </a:lnTo>
                  <a:lnTo>
                    <a:pt x="0" y="361"/>
                  </a:lnTo>
                  <a:lnTo>
                    <a:pt x="0" y="355"/>
                  </a:lnTo>
                  <a:lnTo>
                    <a:pt x="3" y="349"/>
                  </a:lnTo>
                  <a:lnTo>
                    <a:pt x="5" y="342"/>
                  </a:lnTo>
                  <a:lnTo>
                    <a:pt x="8" y="335"/>
                  </a:lnTo>
                  <a:lnTo>
                    <a:pt x="18" y="321"/>
                  </a:lnTo>
                  <a:lnTo>
                    <a:pt x="29" y="309"/>
                  </a:lnTo>
                  <a:lnTo>
                    <a:pt x="32" y="302"/>
                  </a:lnTo>
                  <a:lnTo>
                    <a:pt x="37" y="292"/>
                  </a:lnTo>
                  <a:lnTo>
                    <a:pt x="39" y="283"/>
                  </a:lnTo>
                  <a:lnTo>
                    <a:pt x="42" y="271"/>
                  </a:lnTo>
                  <a:lnTo>
                    <a:pt x="46" y="247"/>
                  </a:lnTo>
                  <a:lnTo>
                    <a:pt x="50" y="223"/>
                  </a:lnTo>
                  <a:lnTo>
                    <a:pt x="50" y="204"/>
                  </a:lnTo>
                  <a:lnTo>
                    <a:pt x="50" y="190"/>
                  </a:lnTo>
                  <a:lnTo>
                    <a:pt x="50" y="184"/>
                  </a:lnTo>
                  <a:lnTo>
                    <a:pt x="52" y="178"/>
                  </a:lnTo>
                  <a:lnTo>
                    <a:pt x="56" y="172"/>
                  </a:lnTo>
                  <a:lnTo>
                    <a:pt x="62" y="168"/>
                  </a:lnTo>
                  <a:lnTo>
                    <a:pt x="80" y="157"/>
                  </a:lnTo>
                  <a:lnTo>
                    <a:pt x="96" y="146"/>
                  </a:lnTo>
                  <a:lnTo>
                    <a:pt x="100" y="144"/>
                  </a:lnTo>
                  <a:lnTo>
                    <a:pt x="104" y="141"/>
                  </a:lnTo>
                  <a:lnTo>
                    <a:pt x="113" y="146"/>
                  </a:lnTo>
                  <a:lnTo>
                    <a:pt x="125" y="150"/>
                  </a:lnTo>
                  <a:lnTo>
                    <a:pt x="136" y="155"/>
                  </a:lnTo>
                  <a:lnTo>
                    <a:pt x="150" y="159"/>
                  </a:lnTo>
                  <a:lnTo>
                    <a:pt x="163" y="164"/>
                  </a:lnTo>
                  <a:lnTo>
                    <a:pt x="174" y="171"/>
                  </a:lnTo>
                  <a:lnTo>
                    <a:pt x="182" y="177"/>
                  </a:lnTo>
                  <a:lnTo>
                    <a:pt x="190" y="181"/>
                  </a:lnTo>
                  <a:lnTo>
                    <a:pt x="199" y="184"/>
                  </a:lnTo>
                  <a:lnTo>
                    <a:pt x="209" y="188"/>
                  </a:lnTo>
                  <a:lnTo>
                    <a:pt x="216" y="190"/>
                  </a:lnTo>
                  <a:lnTo>
                    <a:pt x="225" y="194"/>
                  </a:lnTo>
                  <a:lnTo>
                    <a:pt x="233" y="200"/>
                  </a:lnTo>
                  <a:lnTo>
                    <a:pt x="243" y="206"/>
                  </a:lnTo>
                  <a:lnTo>
                    <a:pt x="262" y="220"/>
                  </a:lnTo>
                  <a:lnTo>
                    <a:pt x="278" y="234"/>
                  </a:lnTo>
                  <a:lnTo>
                    <a:pt x="287" y="241"/>
                  </a:lnTo>
                  <a:lnTo>
                    <a:pt x="294" y="251"/>
                  </a:lnTo>
                  <a:lnTo>
                    <a:pt x="302" y="261"/>
                  </a:lnTo>
                  <a:lnTo>
                    <a:pt x="310" y="275"/>
                  </a:lnTo>
                  <a:lnTo>
                    <a:pt x="325" y="298"/>
                  </a:lnTo>
                  <a:lnTo>
                    <a:pt x="338" y="317"/>
                  </a:lnTo>
                  <a:lnTo>
                    <a:pt x="342" y="326"/>
                  </a:lnTo>
                  <a:lnTo>
                    <a:pt x="346" y="333"/>
                  </a:lnTo>
                  <a:lnTo>
                    <a:pt x="350" y="340"/>
                  </a:lnTo>
                  <a:lnTo>
                    <a:pt x="352" y="348"/>
                  </a:lnTo>
                  <a:lnTo>
                    <a:pt x="354" y="355"/>
                  </a:lnTo>
                  <a:lnTo>
                    <a:pt x="356" y="364"/>
                  </a:lnTo>
                  <a:lnTo>
                    <a:pt x="357" y="372"/>
                  </a:lnTo>
                  <a:lnTo>
                    <a:pt x="357" y="382"/>
                  </a:lnTo>
                  <a:lnTo>
                    <a:pt x="356" y="390"/>
                  </a:lnTo>
                  <a:lnTo>
                    <a:pt x="352" y="397"/>
                  </a:lnTo>
                  <a:lnTo>
                    <a:pt x="348" y="402"/>
                  </a:lnTo>
                  <a:lnTo>
                    <a:pt x="342" y="405"/>
                  </a:lnTo>
                  <a:lnTo>
                    <a:pt x="337" y="408"/>
                  </a:lnTo>
                  <a:lnTo>
                    <a:pt x="331" y="410"/>
                  </a:lnTo>
                  <a:lnTo>
                    <a:pt x="323" y="411"/>
                  </a:lnTo>
                  <a:lnTo>
                    <a:pt x="316" y="411"/>
                  </a:lnTo>
                  <a:lnTo>
                    <a:pt x="302" y="411"/>
                  </a:lnTo>
                  <a:lnTo>
                    <a:pt x="284" y="410"/>
                  </a:lnTo>
                  <a:lnTo>
                    <a:pt x="265" y="409"/>
                  </a:lnTo>
                  <a:lnTo>
                    <a:pt x="244" y="410"/>
                  </a:lnTo>
                  <a:lnTo>
                    <a:pt x="233" y="411"/>
                  </a:lnTo>
                  <a:lnTo>
                    <a:pt x="224" y="415"/>
                  </a:lnTo>
                  <a:lnTo>
                    <a:pt x="215" y="421"/>
                  </a:lnTo>
                  <a:lnTo>
                    <a:pt x="208" y="427"/>
                  </a:lnTo>
                  <a:lnTo>
                    <a:pt x="201" y="434"/>
                  </a:lnTo>
                  <a:lnTo>
                    <a:pt x="196" y="441"/>
                  </a:lnTo>
                  <a:lnTo>
                    <a:pt x="192" y="448"/>
                  </a:lnTo>
                  <a:lnTo>
                    <a:pt x="188" y="454"/>
                  </a:lnTo>
                  <a:lnTo>
                    <a:pt x="184" y="460"/>
                  </a:lnTo>
                  <a:lnTo>
                    <a:pt x="178" y="466"/>
                  </a:lnTo>
                  <a:lnTo>
                    <a:pt x="171" y="472"/>
                  </a:lnTo>
                  <a:lnTo>
                    <a:pt x="163" y="478"/>
                  </a:lnTo>
                  <a:lnTo>
                    <a:pt x="146" y="487"/>
                  </a:lnTo>
                  <a:lnTo>
                    <a:pt x="132" y="494"/>
                  </a:lnTo>
                  <a:close/>
                  <a:moveTo>
                    <a:pt x="71" y="6"/>
                  </a:moveTo>
                  <a:lnTo>
                    <a:pt x="79" y="5"/>
                  </a:lnTo>
                  <a:lnTo>
                    <a:pt x="88" y="1"/>
                  </a:lnTo>
                  <a:lnTo>
                    <a:pt x="93" y="1"/>
                  </a:lnTo>
                  <a:lnTo>
                    <a:pt x="99" y="0"/>
                  </a:lnTo>
                  <a:lnTo>
                    <a:pt x="105" y="0"/>
                  </a:lnTo>
                  <a:lnTo>
                    <a:pt x="111" y="1"/>
                  </a:lnTo>
                  <a:lnTo>
                    <a:pt x="127" y="12"/>
                  </a:lnTo>
                  <a:lnTo>
                    <a:pt x="144" y="25"/>
                  </a:lnTo>
                  <a:lnTo>
                    <a:pt x="159" y="32"/>
                  </a:lnTo>
                  <a:lnTo>
                    <a:pt x="174" y="37"/>
                  </a:lnTo>
                  <a:lnTo>
                    <a:pt x="184" y="42"/>
                  </a:lnTo>
                  <a:lnTo>
                    <a:pt x="190" y="45"/>
                  </a:lnTo>
                  <a:lnTo>
                    <a:pt x="195" y="50"/>
                  </a:lnTo>
                  <a:lnTo>
                    <a:pt x="200" y="55"/>
                  </a:lnTo>
                  <a:lnTo>
                    <a:pt x="207" y="58"/>
                  </a:lnTo>
                  <a:lnTo>
                    <a:pt x="213" y="62"/>
                  </a:lnTo>
                  <a:lnTo>
                    <a:pt x="224" y="67"/>
                  </a:lnTo>
                  <a:lnTo>
                    <a:pt x="238" y="72"/>
                  </a:lnTo>
                  <a:lnTo>
                    <a:pt x="253" y="80"/>
                  </a:lnTo>
                  <a:lnTo>
                    <a:pt x="266" y="84"/>
                  </a:lnTo>
                  <a:lnTo>
                    <a:pt x="276" y="87"/>
                  </a:lnTo>
                  <a:lnTo>
                    <a:pt x="288" y="89"/>
                  </a:lnTo>
                  <a:lnTo>
                    <a:pt x="299" y="90"/>
                  </a:lnTo>
                  <a:lnTo>
                    <a:pt x="304" y="92"/>
                  </a:lnTo>
                  <a:lnTo>
                    <a:pt x="307" y="92"/>
                  </a:lnTo>
                  <a:lnTo>
                    <a:pt x="309" y="93"/>
                  </a:lnTo>
                  <a:lnTo>
                    <a:pt x="312" y="95"/>
                  </a:lnTo>
                  <a:lnTo>
                    <a:pt x="313" y="99"/>
                  </a:lnTo>
                  <a:lnTo>
                    <a:pt x="314" y="101"/>
                  </a:lnTo>
                  <a:lnTo>
                    <a:pt x="315" y="105"/>
                  </a:lnTo>
                  <a:lnTo>
                    <a:pt x="315" y="108"/>
                  </a:lnTo>
                  <a:lnTo>
                    <a:pt x="314" y="112"/>
                  </a:lnTo>
                  <a:lnTo>
                    <a:pt x="309" y="120"/>
                  </a:lnTo>
                  <a:lnTo>
                    <a:pt x="302" y="127"/>
                  </a:lnTo>
                  <a:lnTo>
                    <a:pt x="294" y="133"/>
                  </a:lnTo>
                  <a:lnTo>
                    <a:pt x="284" y="137"/>
                  </a:lnTo>
                  <a:lnTo>
                    <a:pt x="278" y="137"/>
                  </a:lnTo>
                  <a:lnTo>
                    <a:pt x="274" y="137"/>
                  </a:lnTo>
                  <a:lnTo>
                    <a:pt x="268" y="137"/>
                  </a:lnTo>
                  <a:lnTo>
                    <a:pt x="260" y="135"/>
                  </a:lnTo>
                  <a:lnTo>
                    <a:pt x="246" y="130"/>
                  </a:lnTo>
                  <a:lnTo>
                    <a:pt x="228" y="122"/>
                  </a:lnTo>
                  <a:lnTo>
                    <a:pt x="208" y="114"/>
                  </a:lnTo>
                  <a:lnTo>
                    <a:pt x="188" y="106"/>
                  </a:lnTo>
                  <a:lnTo>
                    <a:pt x="170" y="99"/>
                  </a:lnTo>
                  <a:lnTo>
                    <a:pt x="155" y="94"/>
                  </a:lnTo>
                  <a:lnTo>
                    <a:pt x="140" y="89"/>
                  </a:lnTo>
                  <a:lnTo>
                    <a:pt x="125" y="84"/>
                  </a:lnTo>
                  <a:lnTo>
                    <a:pt x="118" y="82"/>
                  </a:lnTo>
                  <a:lnTo>
                    <a:pt x="109" y="80"/>
                  </a:lnTo>
                  <a:lnTo>
                    <a:pt x="104" y="76"/>
                  </a:lnTo>
                  <a:lnTo>
                    <a:pt x="98" y="71"/>
                  </a:lnTo>
                  <a:lnTo>
                    <a:pt x="79" y="56"/>
                  </a:lnTo>
                  <a:lnTo>
                    <a:pt x="68" y="49"/>
                  </a:lnTo>
                  <a:lnTo>
                    <a:pt x="60" y="45"/>
                  </a:lnTo>
                  <a:lnTo>
                    <a:pt x="51" y="42"/>
                  </a:lnTo>
                  <a:lnTo>
                    <a:pt x="48" y="39"/>
                  </a:lnTo>
                  <a:lnTo>
                    <a:pt x="45" y="36"/>
                  </a:lnTo>
                  <a:lnTo>
                    <a:pt x="44" y="33"/>
                  </a:lnTo>
                  <a:lnTo>
                    <a:pt x="43" y="31"/>
                  </a:lnTo>
                  <a:lnTo>
                    <a:pt x="43" y="27"/>
                  </a:lnTo>
                  <a:lnTo>
                    <a:pt x="44" y="25"/>
                  </a:lnTo>
                  <a:lnTo>
                    <a:pt x="45" y="23"/>
                  </a:lnTo>
                  <a:lnTo>
                    <a:pt x="46" y="20"/>
                  </a:lnTo>
                  <a:lnTo>
                    <a:pt x="52" y="15"/>
                  </a:lnTo>
                  <a:lnTo>
                    <a:pt x="58" y="12"/>
                  </a:lnTo>
                  <a:lnTo>
                    <a:pt x="66" y="8"/>
                  </a:lnTo>
                  <a:lnTo>
                    <a:pt x="71" y="6"/>
                  </a:lnTo>
                  <a:close/>
                  <a:moveTo>
                    <a:pt x="220" y="166"/>
                  </a:moveTo>
                  <a:lnTo>
                    <a:pt x="216" y="165"/>
                  </a:lnTo>
                  <a:lnTo>
                    <a:pt x="215" y="163"/>
                  </a:lnTo>
                  <a:lnTo>
                    <a:pt x="215" y="162"/>
                  </a:lnTo>
                  <a:lnTo>
                    <a:pt x="215" y="159"/>
                  </a:lnTo>
                  <a:lnTo>
                    <a:pt x="216" y="158"/>
                  </a:lnTo>
                  <a:lnTo>
                    <a:pt x="219" y="157"/>
                  </a:lnTo>
                  <a:lnTo>
                    <a:pt x="222" y="157"/>
                  </a:lnTo>
                  <a:lnTo>
                    <a:pt x="227" y="158"/>
                  </a:lnTo>
                  <a:lnTo>
                    <a:pt x="238" y="160"/>
                  </a:lnTo>
                  <a:lnTo>
                    <a:pt x="250" y="163"/>
                  </a:lnTo>
                  <a:lnTo>
                    <a:pt x="260" y="166"/>
                  </a:lnTo>
                  <a:lnTo>
                    <a:pt x="270" y="171"/>
                  </a:lnTo>
                  <a:lnTo>
                    <a:pt x="276" y="175"/>
                  </a:lnTo>
                  <a:lnTo>
                    <a:pt x="279" y="179"/>
                  </a:lnTo>
                  <a:lnTo>
                    <a:pt x="282" y="183"/>
                  </a:lnTo>
                  <a:lnTo>
                    <a:pt x="283" y="188"/>
                  </a:lnTo>
                  <a:lnTo>
                    <a:pt x="282" y="190"/>
                  </a:lnTo>
                  <a:lnTo>
                    <a:pt x="281" y="191"/>
                  </a:lnTo>
                  <a:lnTo>
                    <a:pt x="278" y="193"/>
                  </a:lnTo>
                  <a:lnTo>
                    <a:pt x="275" y="194"/>
                  </a:lnTo>
                  <a:lnTo>
                    <a:pt x="269" y="193"/>
                  </a:lnTo>
                  <a:lnTo>
                    <a:pt x="263" y="190"/>
                  </a:lnTo>
                  <a:lnTo>
                    <a:pt x="253" y="183"/>
                  </a:lnTo>
                  <a:lnTo>
                    <a:pt x="241" y="178"/>
                  </a:lnTo>
                  <a:lnTo>
                    <a:pt x="231" y="172"/>
                  </a:lnTo>
                  <a:lnTo>
                    <a:pt x="220" y="166"/>
                  </a:lnTo>
                  <a:close/>
                  <a:moveTo>
                    <a:pt x="289" y="175"/>
                  </a:moveTo>
                  <a:lnTo>
                    <a:pt x="289" y="172"/>
                  </a:lnTo>
                  <a:lnTo>
                    <a:pt x="290" y="171"/>
                  </a:lnTo>
                  <a:lnTo>
                    <a:pt x="291" y="171"/>
                  </a:lnTo>
                  <a:lnTo>
                    <a:pt x="293" y="171"/>
                  </a:lnTo>
                  <a:lnTo>
                    <a:pt x="297" y="172"/>
                  </a:lnTo>
                  <a:lnTo>
                    <a:pt x="302" y="175"/>
                  </a:lnTo>
                  <a:lnTo>
                    <a:pt x="312" y="182"/>
                  </a:lnTo>
                  <a:lnTo>
                    <a:pt x="319" y="189"/>
                  </a:lnTo>
                  <a:lnTo>
                    <a:pt x="319" y="190"/>
                  </a:lnTo>
                  <a:lnTo>
                    <a:pt x="319" y="191"/>
                  </a:lnTo>
                  <a:lnTo>
                    <a:pt x="318" y="193"/>
                  </a:lnTo>
                  <a:lnTo>
                    <a:pt x="315" y="194"/>
                  </a:lnTo>
                  <a:lnTo>
                    <a:pt x="310" y="194"/>
                  </a:lnTo>
                  <a:lnTo>
                    <a:pt x="306" y="193"/>
                  </a:lnTo>
                  <a:lnTo>
                    <a:pt x="300" y="190"/>
                  </a:lnTo>
                  <a:lnTo>
                    <a:pt x="295" y="187"/>
                  </a:lnTo>
                  <a:lnTo>
                    <a:pt x="293" y="184"/>
                  </a:lnTo>
                  <a:lnTo>
                    <a:pt x="290" y="182"/>
                  </a:lnTo>
                  <a:lnTo>
                    <a:pt x="289" y="178"/>
                  </a:lnTo>
                  <a:lnTo>
                    <a:pt x="289" y="175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3175" cmpd="sng">
              <a:solidFill>
                <a:schemeClr val="bg2">
                  <a:lumMod val="50000"/>
                </a:schemeClr>
              </a:solidFill>
              <a:round/>
            </a:ln>
          </p:spPr>
          <p:txBody>
            <a:bodyPr/>
            <a:lstStyle/>
            <a:p>
              <a:endParaRPr lang="zh-CN" altLang="en-US" dirty="0"/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5F6394B9-F170-45DF-8738-D29F55A66C45}"/>
                </a:ext>
              </a:extLst>
            </p:cNvPr>
            <p:cNvSpPr txBox="1"/>
            <p:nvPr/>
          </p:nvSpPr>
          <p:spPr>
            <a:xfrm>
              <a:off x="3441931" y="2265841"/>
              <a:ext cx="49244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上海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4899131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5409" y="326760"/>
            <a:ext cx="61436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五、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月流通品牌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TOP10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15616" y="1039561"/>
            <a:ext cx="8522387" cy="418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线下交易品牌中捷达流通量排名第一，前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品牌占交易量的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11.21%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8C216716-38ED-4616-8E43-A48CE3CD7A4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24646404"/>
              </p:ext>
            </p:extLst>
          </p:nvPr>
        </p:nvGraphicFramePr>
        <p:xfrm>
          <a:off x="977251" y="1728864"/>
          <a:ext cx="7596297" cy="43870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72619772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025205" y="1719000"/>
            <a:ext cx="4810125" cy="482600"/>
            <a:chOff x="2305050" y="2692400"/>
            <a:chExt cx="4324350" cy="4826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9" name="矩形 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  第一部分：</a:t>
              </a:r>
              <a:r>
                <a:rPr kumimoji="0" lang="en-US" altLang="zh-CN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8</a:t>
              </a: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月市场概况</a:t>
              </a:r>
            </a:p>
          </p:txBody>
        </p:sp>
        <p:sp>
          <p:nvSpPr>
            <p:cNvPr id="10" name="椭圆 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6817" y="1785403"/>
            <a:ext cx="317500" cy="317500"/>
          </a:xfrm>
          <a:prstGeom prst="rect">
            <a:avLst/>
          </a:prstGeom>
        </p:spPr>
      </p:pic>
      <p:sp>
        <p:nvSpPr>
          <p:cNvPr id="22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2055685" y="3452820"/>
            <a:ext cx="4810125" cy="482600"/>
            <a:chOff x="2305050" y="2692400"/>
            <a:chExt cx="4324350" cy="4826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9" name="矩形 2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  第三部分：二手车流通性分析</a:t>
              </a:r>
            </a:p>
          </p:txBody>
        </p:sp>
        <p:sp>
          <p:nvSpPr>
            <p:cNvPr id="30" name="椭圆 2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3519223"/>
            <a:ext cx="317500" cy="317500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2000821" y="2594006"/>
            <a:ext cx="4810125" cy="482600"/>
            <a:chOff x="2305050" y="2692400"/>
            <a:chExt cx="4324350" cy="4826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4" name="矩形 23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  第二部分：</a:t>
              </a:r>
              <a:r>
                <a:rPr kumimoji="0" lang="en-US" altLang="zh-CN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1-8</a:t>
              </a: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月市场概况</a:t>
              </a:r>
            </a:p>
          </p:txBody>
        </p:sp>
        <p:sp>
          <p:nvSpPr>
            <p:cNvPr id="25" name="椭圆 24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2433" y="2660409"/>
            <a:ext cx="317500" cy="317500"/>
          </a:xfrm>
          <a:prstGeom prst="rect">
            <a:avLst/>
          </a:prstGeom>
        </p:spPr>
      </p:pic>
      <p:grpSp>
        <p:nvGrpSpPr>
          <p:cNvPr id="18" name="组合 27"/>
          <p:cNvGrpSpPr/>
          <p:nvPr/>
        </p:nvGrpSpPr>
        <p:grpSpPr>
          <a:xfrm>
            <a:off x="2055685" y="4226309"/>
            <a:ext cx="4810125" cy="482600"/>
            <a:chOff x="2305050" y="2692400"/>
            <a:chExt cx="4324350" cy="482600"/>
          </a:xfrm>
          <a:solidFill>
            <a:schemeClr val="accent1"/>
          </a:solidFill>
        </p:grpSpPr>
        <p:sp>
          <p:nvSpPr>
            <p:cNvPr id="19" name="矩形 1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  第四部分：新能源二手车分析</a:t>
              </a:r>
            </a:p>
          </p:txBody>
        </p:sp>
        <p:sp>
          <p:nvSpPr>
            <p:cNvPr id="20" name="椭圆 1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4292712"/>
            <a:ext cx="317500" cy="317500"/>
          </a:xfrm>
          <a:prstGeom prst="rect">
            <a:avLst/>
          </a:prstGeom>
        </p:spPr>
      </p:pic>
      <p:grpSp>
        <p:nvGrpSpPr>
          <p:cNvPr id="34" name="组合 27"/>
          <p:cNvGrpSpPr/>
          <p:nvPr/>
        </p:nvGrpSpPr>
        <p:grpSpPr>
          <a:xfrm>
            <a:off x="2055685" y="5100761"/>
            <a:ext cx="4810125" cy="482600"/>
            <a:chOff x="2305050" y="2692400"/>
            <a:chExt cx="4324350" cy="482600"/>
          </a:xfrm>
        </p:grpSpPr>
        <p:sp>
          <p:nvSpPr>
            <p:cNvPr id="35" name="矩形 34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  第五部分：”行“认证分析</a:t>
              </a:r>
            </a:p>
          </p:txBody>
        </p:sp>
        <p:sp>
          <p:nvSpPr>
            <p:cNvPr id="36" name="椭圆 35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38" name="图片 3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5167164"/>
            <a:ext cx="317500" cy="31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781530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"/>
          <p:cNvSpPr txBox="1"/>
          <p:nvPr/>
        </p:nvSpPr>
        <p:spPr>
          <a:xfrm>
            <a:off x="228599" y="381000"/>
            <a:ext cx="8915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二、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24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月新能源二手车车型分析</a:t>
            </a:r>
          </a:p>
        </p:txBody>
      </p:sp>
      <p:sp>
        <p:nvSpPr>
          <p:cNvPr id="4" name="TextBox 11"/>
          <p:cNvSpPr txBox="1">
            <a:spLocks noChangeArrowheads="1"/>
          </p:cNvSpPr>
          <p:nvPr/>
        </p:nvSpPr>
        <p:spPr bwMode="auto">
          <a:xfrm>
            <a:off x="690453" y="1185034"/>
            <a:ext cx="7773064" cy="1200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8" tIns="45719" rIns="91438" bIns="45719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u"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月全国新能源二手车交易车型分析中，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A00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级车型占比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62.61%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；其次是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级车型，占比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23.95%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。各车型占比情况小微车型依然占绝对主力，其中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级车型以下车型占比进一步提升。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SUV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占比有所下降，占比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5.03%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MPV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车型占比有所上升。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u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新能源二手车主要销售车型集中于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级及以下车型趋势不变。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43848" y="5608201"/>
            <a:ext cx="257634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2019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年</a:t>
            </a:r>
            <a:r>
              <a:rPr lang="en-US" altLang="zh-CN" sz="11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月新能源二手车交易车型分布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150200" y="5600443"/>
            <a:ext cx="257634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2019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年</a:t>
            </a:r>
            <a:r>
              <a:rPr lang="en-US" altLang="zh-CN" sz="11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8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月新能源二手车交易车型分布</a:t>
            </a:r>
          </a:p>
        </p:txBody>
      </p:sp>
      <p:graphicFrame>
        <p:nvGraphicFramePr>
          <p:cNvPr id="11" name="图表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26406418"/>
              </p:ext>
            </p:extLst>
          </p:nvPr>
        </p:nvGraphicFramePr>
        <p:xfrm>
          <a:off x="447843" y="2573657"/>
          <a:ext cx="4124157" cy="28384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图表 8">
            <a:extLst>
              <a:ext uri="{FF2B5EF4-FFF2-40B4-BE49-F238E27FC236}">
                <a16:creationId xmlns:a16="http://schemas.microsoft.com/office/drawing/2014/main" id="{A98CFB92-8660-440F-958B-6C9C487D17E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1923880"/>
              </p:ext>
            </p:extLst>
          </p:nvPr>
        </p:nvGraphicFramePr>
        <p:xfrm>
          <a:off x="4362275" y="2573657"/>
          <a:ext cx="3615655" cy="28384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76496066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8"/>
          <p:cNvSpPr txBox="1"/>
          <p:nvPr/>
        </p:nvSpPr>
        <p:spPr>
          <a:xfrm>
            <a:off x="805538" y="1066996"/>
            <a:ext cx="7532924" cy="1721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月，新能源二手车价格区间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万元内的占比为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12.13%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，环比下降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13.26%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在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3-5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万元内的车辆市场占比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33.83%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，环比下降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7.09%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5-8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万区间车辆占比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20.36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，环比下降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2.41%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8-12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万区间车辆占比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12.31%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，环比增长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8.25%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12-15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万区间车辆占比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8.51%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，环比增长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5.43%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15-30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万区间车辆占比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7.52%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，环比增长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5.01%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30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万以上区间环比增长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4.07%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，占比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5.34%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从价格占比看，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万以上车型占比增长较为明显。</a:t>
            </a:r>
            <a:endParaRPr lang="en-US" altLang="zh-CN" sz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R="0" lvl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02497" y="5523978"/>
            <a:ext cx="187102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2019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年</a:t>
            </a:r>
            <a:r>
              <a:rPr lang="en-US" altLang="zh-CN" sz="11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月价格分布占比图</a:t>
            </a:r>
          </a:p>
        </p:txBody>
      </p:sp>
      <p:sp>
        <p:nvSpPr>
          <p:cNvPr id="7" name="文本框 1"/>
          <p:cNvSpPr txBox="1"/>
          <p:nvPr/>
        </p:nvSpPr>
        <p:spPr>
          <a:xfrm>
            <a:off x="228599" y="381000"/>
            <a:ext cx="8915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三、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24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月新能源二手车价格分析</a:t>
            </a:r>
          </a:p>
        </p:txBody>
      </p:sp>
      <p:graphicFrame>
        <p:nvGraphicFramePr>
          <p:cNvPr id="10" name="图表 9"/>
          <p:cNvGraphicFramePr>
            <a:graphicFrameLocks/>
          </p:cNvGraphicFramePr>
          <p:nvPr/>
        </p:nvGraphicFramePr>
        <p:xfrm>
          <a:off x="331594" y="2536601"/>
          <a:ext cx="4187826" cy="30842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5716457" y="5517068"/>
            <a:ext cx="187102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2019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年</a:t>
            </a:r>
            <a:r>
              <a:rPr lang="en-US" altLang="zh-CN" sz="11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8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月价格分布占比图</a:t>
            </a:r>
          </a:p>
        </p:txBody>
      </p:sp>
      <p:graphicFrame>
        <p:nvGraphicFramePr>
          <p:cNvPr id="11" name="图表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01748598"/>
              </p:ext>
            </p:extLst>
          </p:nvPr>
        </p:nvGraphicFramePr>
        <p:xfrm>
          <a:off x="715289" y="2639465"/>
          <a:ext cx="3998201" cy="28908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2" name="图表 11">
            <a:extLst>
              <a:ext uri="{FF2B5EF4-FFF2-40B4-BE49-F238E27FC236}">
                <a16:creationId xmlns:a16="http://schemas.microsoft.com/office/drawing/2014/main" id="{93733255-683D-4C57-946F-FA26D945CFA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30820820"/>
              </p:ext>
            </p:extLst>
          </p:nvPr>
        </p:nvGraphicFramePr>
        <p:xfrm>
          <a:off x="5151073" y="2801923"/>
          <a:ext cx="2763299" cy="25754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67577628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760803" y="1392839"/>
            <a:ext cx="7695133" cy="89069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8" tIns="45719" rIns="91438" bIns="45719">
            <a:spAutoFit/>
          </a:bodyPr>
          <a:lstStyle/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月全国新能源二手车交易量情况区域分布：华东区占比依然最大，相比上月下降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8.28%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，占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51.57%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华南降至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0.87%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，下降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3.3%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。华北市场占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10.4%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，下降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1.06%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。东北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市场占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5.5%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，下降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0.42%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。西北市场占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5.2%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，增长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3.04%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。华中市场占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7.84%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，增长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0.72%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。本月西南市场增长最多，增长了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9.3%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，占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18.62%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47665" y="5377875"/>
            <a:ext cx="229421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2019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年</a:t>
            </a:r>
            <a:r>
              <a:rPr lang="en-US" altLang="zh-CN" sz="11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月七大区域交易量占比图</a:t>
            </a:r>
          </a:p>
        </p:txBody>
      </p:sp>
      <p:sp>
        <p:nvSpPr>
          <p:cNvPr id="7" name="文本框 1"/>
          <p:cNvSpPr txBox="1"/>
          <p:nvPr/>
        </p:nvSpPr>
        <p:spPr>
          <a:xfrm>
            <a:off x="228599" y="381000"/>
            <a:ext cx="8915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四、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24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月新能源二手车区域分析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553975" y="5377875"/>
            <a:ext cx="229421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2019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年</a:t>
            </a:r>
            <a:r>
              <a:rPr lang="en-US" altLang="zh-CN" sz="11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8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月七大区域交易量占比图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8182DFE2-F5CB-41A1-A548-C658DBD5AE33}"/>
              </a:ext>
            </a:extLst>
          </p:cNvPr>
          <p:cNvGrpSpPr/>
          <p:nvPr/>
        </p:nvGrpSpPr>
        <p:grpSpPr>
          <a:xfrm>
            <a:off x="688064" y="2283530"/>
            <a:ext cx="7420228" cy="3355955"/>
            <a:chOff x="725755" y="2283530"/>
            <a:chExt cx="7420228" cy="3355955"/>
          </a:xfrm>
        </p:grpSpPr>
        <p:graphicFrame>
          <p:nvGraphicFramePr>
            <p:cNvPr id="10" name="图表 9">
              <a:extLst>
                <a:ext uri="{FF2B5EF4-FFF2-40B4-BE49-F238E27FC236}">
                  <a16:creationId xmlns:a16="http://schemas.microsoft.com/office/drawing/2014/main" id="{7FB6A2A6-B31D-4E5D-83B0-3554AF145BEE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4208231270"/>
                </p:ext>
              </p:extLst>
            </p:nvPr>
          </p:nvGraphicFramePr>
          <p:xfrm>
            <a:off x="4299738" y="2504116"/>
            <a:ext cx="3846245" cy="280051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graphicFrame>
          <p:nvGraphicFramePr>
            <p:cNvPr id="12" name="图表 11">
              <a:extLst>
                <a:ext uri="{FF2B5EF4-FFF2-40B4-BE49-F238E27FC236}">
                  <a16:creationId xmlns:a16="http://schemas.microsoft.com/office/drawing/2014/main" id="{D955BE83-C79F-4BBE-8DA7-B6A9D741F0EC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187630011"/>
                </p:ext>
              </p:extLst>
            </p:nvPr>
          </p:nvGraphicFramePr>
          <p:xfrm>
            <a:off x="725755" y="2283530"/>
            <a:ext cx="3846245" cy="335595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383389449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1"/>
          <p:cNvSpPr txBox="1">
            <a:spLocks noChangeArrowheads="1"/>
          </p:cNvSpPr>
          <p:nvPr/>
        </p:nvSpPr>
        <p:spPr bwMode="auto">
          <a:xfrm>
            <a:off x="926088" y="1253561"/>
            <a:ext cx="7296485" cy="1200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8" tIns="45719" rIns="91438" bIns="45719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u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新能源二手车交易交易车辆使用年限绝大多数集中在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年以下。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u"/>
              <a:tabLst/>
              <a:defRPr/>
            </a:pP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月全国新能源二手车使用年限分析：使用年限在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年以下的占比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82.9%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2-4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年占比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11.9%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，新能源二手车使用年限在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4-6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年的交易量增至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5.2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u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与传统二手车使用年限相比，新能源二手车的使用年限更短，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年以内的新能源车保有量是市场主流。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18097" y="5764552"/>
            <a:ext cx="229421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2019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年</a:t>
            </a:r>
            <a:r>
              <a:rPr lang="en-US" altLang="zh-CN" sz="11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月交易车辆使用年限分析</a:t>
            </a:r>
          </a:p>
        </p:txBody>
      </p:sp>
      <p:sp>
        <p:nvSpPr>
          <p:cNvPr id="7" name="文本框 1"/>
          <p:cNvSpPr txBox="1"/>
          <p:nvPr/>
        </p:nvSpPr>
        <p:spPr>
          <a:xfrm>
            <a:off x="228599" y="381000"/>
            <a:ext cx="8915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五、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24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月新能源二手车使用年限分析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250314" y="5764552"/>
            <a:ext cx="229421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2019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年</a:t>
            </a:r>
            <a:r>
              <a:rPr lang="en-US" altLang="zh-CN" sz="11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8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月交易车辆使用年限分析</a:t>
            </a:r>
          </a:p>
        </p:txBody>
      </p:sp>
      <p:graphicFrame>
        <p:nvGraphicFramePr>
          <p:cNvPr id="11" name="图表 10"/>
          <p:cNvGraphicFramePr>
            <a:graphicFrameLocks/>
          </p:cNvGraphicFramePr>
          <p:nvPr/>
        </p:nvGraphicFramePr>
        <p:xfrm>
          <a:off x="3866224" y="2911867"/>
          <a:ext cx="4137039" cy="27374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图表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96027808"/>
              </p:ext>
            </p:extLst>
          </p:nvPr>
        </p:nvGraphicFramePr>
        <p:xfrm>
          <a:off x="1054294" y="2698330"/>
          <a:ext cx="3021823" cy="29510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2" name="图表 11">
            <a:extLst>
              <a:ext uri="{FF2B5EF4-FFF2-40B4-BE49-F238E27FC236}">
                <a16:creationId xmlns:a16="http://schemas.microsoft.com/office/drawing/2014/main" id="{52168A2C-4175-491A-8D5C-A1B09BCF523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91385431"/>
              </p:ext>
            </p:extLst>
          </p:nvPr>
        </p:nvGraphicFramePr>
        <p:xfrm>
          <a:off x="4085534" y="2698331"/>
          <a:ext cx="4137039" cy="29510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00030748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025205" y="1719000"/>
            <a:ext cx="4810125" cy="482600"/>
            <a:chOff x="2305050" y="2692400"/>
            <a:chExt cx="4324350" cy="4826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9" name="矩形 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  第一部分：</a:t>
              </a:r>
              <a:r>
                <a:rPr kumimoji="0" lang="en-US" altLang="zh-CN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8</a:t>
              </a: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月市场概况</a:t>
              </a:r>
            </a:p>
          </p:txBody>
        </p:sp>
        <p:sp>
          <p:nvSpPr>
            <p:cNvPr id="10" name="椭圆 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6817" y="1785403"/>
            <a:ext cx="317500" cy="317500"/>
          </a:xfrm>
          <a:prstGeom prst="rect">
            <a:avLst/>
          </a:prstGeom>
        </p:spPr>
      </p:pic>
      <p:sp>
        <p:nvSpPr>
          <p:cNvPr id="22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2055685" y="3452820"/>
            <a:ext cx="4810125" cy="482600"/>
            <a:chOff x="2305050" y="2692400"/>
            <a:chExt cx="4324350" cy="4826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9" name="矩形 2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  第三部分：二手车流通性分析</a:t>
              </a:r>
            </a:p>
          </p:txBody>
        </p:sp>
        <p:sp>
          <p:nvSpPr>
            <p:cNvPr id="30" name="椭圆 2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3519223"/>
            <a:ext cx="317500" cy="317500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2000821" y="2594006"/>
            <a:ext cx="4810125" cy="482600"/>
            <a:chOff x="2305050" y="2692400"/>
            <a:chExt cx="4324350" cy="4826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4" name="矩形 23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  第二部分：</a:t>
              </a:r>
              <a:r>
                <a:rPr kumimoji="0" lang="en-US" altLang="zh-CN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1-8</a:t>
              </a: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月市场概况</a:t>
              </a:r>
            </a:p>
          </p:txBody>
        </p:sp>
        <p:sp>
          <p:nvSpPr>
            <p:cNvPr id="25" name="椭圆 24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2433" y="2660409"/>
            <a:ext cx="317500" cy="317500"/>
          </a:xfrm>
          <a:prstGeom prst="rect">
            <a:avLst/>
          </a:prstGeom>
        </p:spPr>
      </p:pic>
      <p:grpSp>
        <p:nvGrpSpPr>
          <p:cNvPr id="18" name="组合 27"/>
          <p:cNvGrpSpPr/>
          <p:nvPr/>
        </p:nvGrpSpPr>
        <p:grpSpPr>
          <a:xfrm>
            <a:off x="2055685" y="4226309"/>
            <a:ext cx="4810125" cy="482600"/>
            <a:chOff x="2305050" y="2692400"/>
            <a:chExt cx="4324350" cy="4826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9" name="矩形 1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  第四部分：新能源二手车分析</a:t>
              </a:r>
            </a:p>
          </p:txBody>
        </p:sp>
        <p:sp>
          <p:nvSpPr>
            <p:cNvPr id="20" name="椭圆 1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4292712"/>
            <a:ext cx="317500" cy="317500"/>
          </a:xfrm>
          <a:prstGeom prst="rect">
            <a:avLst/>
          </a:prstGeom>
        </p:spPr>
      </p:pic>
      <p:grpSp>
        <p:nvGrpSpPr>
          <p:cNvPr id="34" name="组合 27"/>
          <p:cNvGrpSpPr/>
          <p:nvPr/>
        </p:nvGrpSpPr>
        <p:grpSpPr>
          <a:xfrm>
            <a:off x="2055685" y="5100761"/>
            <a:ext cx="4810125" cy="482600"/>
            <a:chOff x="2305050" y="2692400"/>
            <a:chExt cx="4324350" cy="482600"/>
          </a:xfrm>
          <a:solidFill>
            <a:schemeClr val="accent1"/>
          </a:solidFill>
        </p:grpSpPr>
        <p:sp>
          <p:nvSpPr>
            <p:cNvPr id="35" name="矩形 34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  第五部分：”行“认证分析</a:t>
              </a:r>
            </a:p>
          </p:txBody>
        </p:sp>
        <p:sp>
          <p:nvSpPr>
            <p:cNvPr id="36" name="椭圆 35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38" name="图片 3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5167164"/>
            <a:ext cx="317500" cy="31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4561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sz="2000" b="1" i="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</a:t>
            </a:r>
            <a:r>
              <a:rPr lang="en-US" altLang="zh-CN" sz="2000" b="1" i="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000" b="1" i="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000" b="1" i="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月二手车市场整体表现</a:t>
            </a:r>
          </a:p>
        </p:txBody>
      </p:sp>
      <p:sp>
        <p:nvSpPr>
          <p:cNvPr id="2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560300" cy="1346905"/>
          </a:xfrm>
          <a:prstGeom prst="rect">
            <a:avLst/>
          </a:prstGeom>
          <a:noFill/>
          <a:ln>
            <a:noFill/>
          </a:ln>
        </p:spPr>
        <p:txBody>
          <a:bodyPr wrap="square" lIns="91438" tIns="45719" rIns="91438" bIns="45719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月，全国二手车市场交易量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119.86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万辆，交易量环比下降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1.19%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i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乘用车情况：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基本型乘用车共交易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68.35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万辆，环比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增长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1.2%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SUV 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共交易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13.47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万辆，环比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增长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5.42%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MPV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共交易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8.29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万辆，环比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下降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0.45%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，交叉型乘用车共交易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3.06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万辆，环比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增长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3.22%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i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商用车情况：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客车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10.76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万辆，环比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下降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9.78%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载货车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10.01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万辆，环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比下降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10.8%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A67BC70-444A-4107-872A-193C8FBAB41E}"/>
              </a:ext>
            </a:extLst>
          </p:cNvPr>
          <p:cNvSpPr txBox="1"/>
          <p:nvPr/>
        </p:nvSpPr>
        <p:spPr>
          <a:xfrm>
            <a:off x="4231694" y="4476922"/>
            <a:ext cx="80413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7.18%</a:t>
            </a: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00000000-0008-0000-0000-000008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48108946"/>
              </p:ext>
            </p:extLst>
          </p:nvPr>
        </p:nvGraphicFramePr>
        <p:xfrm>
          <a:off x="583053" y="2663259"/>
          <a:ext cx="7977394" cy="38131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文本框 4">
            <a:extLst>
              <a:ext uri="{FF2B5EF4-FFF2-40B4-BE49-F238E27FC236}">
                <a16:creationId xmlns:a16="http://schemas.microsoft.com/office/drawing/2014/main" id="{21DE7B7D-8349-4B58-BA83-631344E696F1}"/>
              </a:ext>
            </a:extLst>
          </p:cNvPr>
          <p:cNvSpPr txBox="1"/>
          <p:nvPr/>
        </p:nvSpPr>
        <p:spPr>
          <a:xfrm>
            <a:off x="4300682" y="4569829"/>
            <a:ext cx="54213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b="1" dirty="0">
                <a:solidFill>
                  <a:schemeClr val="bg1"/>
                </a:solidFill>
              </a:rPr>
              <a:t>1.19%</a:t>
            </a:r>
            <a:endParaRPr lang="zh-CN" altLang="en-US" sz="11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148054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文本框 40"/>
          <p:cNvSpPr txBox="1"/>
          <p:nvPr/>
        </p:nvSpPr>
        <p:spPr>
          <a:xfrm>
            <a:off x="228599" y="381000"/>
            <a:ext cx="8915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一、“行”认证检测、认证量分析</a:t>
            </a: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3EF40CDC-A74E-DD41-9FD0-708FB2F3C1E3}"/>
              </a:ext>
            </a:extLst>
          </p:cNvPr>
          <p:cNvGraphicFramePr>
            <a:graphicFrameLocks noGrp="1"/>
          </p:cNvGraphicFramePr>
          <p:nvPr/>
        </p:nvGraphicFramePr>
        <p:xfrm>
          <a:off x="1099311" y="1788460"/>
          <a:ext cx="7173976" cy="3563824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1793494">
                  <a:extLst>
                    <a:ext uri="{9D8B030D-6E8A-4147-A177-3AD203B41FA5}">
                      <a16:colId xmlns:a16="http://schemas.microsoft.com/office/drawing/2014/main" val="1708812955"/>
                    </a:ext>
                  </a:extLst>
                </a:gridCol>
                <a:gridCol w="1793494">
                  <a:extLst>
                    <a:ext uri="{9D8B030D-6E8A-4147-A177-3AD203B41FA5}">
                      <a16:colId xmlns:a16="http://schemas.microsoft.com/office/drawing/2014/main" val="3144311044"/>
                    </a:ext>
                  </a:extLst>
                </a:gridCol>
                <a:gridCol w="1793494">
                  <a:extLst>
                    <a:ext uri="{9D8B030D-6E8A-4147-A177-3AD203B41FA5}">
                      <a16:colId xmlns:a16="http://schemas.microsoft.com/office/drawing/2014/main" val="449422581"/>
                    </a:ext>
                  </a:extLst>
                </a:gridCol>
                <a:gridCol w="1793494">
                  <a:extLst>
                    <a:ext uri="{9D8B030D-6E8A-4147-A177-3AD203B41FA5}">
                      <a16:colId xmlns:a16="http://schemas.microsoft.com/office/drawing/2014/main" val="2912623355"/>
                    </a:ext>
                  </a:extLst>
                </a:gridCol>
              </a:tblGrid>
              <a:tr h="323984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　</a:t>
                      </a:r>
                      <a:endParaRPr lang="zh-CN" altLang="en-US" sz="1400" b="0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初检量（台次）</a:t>
                      </a:r>
                      <a:endParaRPr lang="zh-CN" altLang="en-US" sz="1400" b="0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检测量（台次）</a:t>
                      </a:r>
                      <a:endParaRPr lang="zh-CN" altLang="en-US" sz="1400" b="0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认证量 （台次）</a:t>
                      </a:r>
                      <a:endParaRPr lang="zh-CN" altLang="en-US" sz="1400" b="0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09401549"/>
                  </a:ext>
                </a:extLst>
              </a:tr>
              <a:tr h="323984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4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  <a:cs typeface="+mn-cs"/>
                        </a:rPr>
                        <a:t>第一、二周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0" u="none" strike="noStrike" kern="1200">
                          <a:solidFill>
                            <a:schemeClr val="tx1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  <a:cs typeface="+mn-cs"/>
                        </a:rPr>
                        <a:t>388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0" u="none" strike="noStrike" kern="1200">
                          <a:solidFill>
                            <a:schemeClr val="tx1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  <a:cs typeface="+mn-cs"/>
                        </a:rPr>
                        <a:t>2881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0" u="none" strike="noStrike" kern="1200">
                          <a:solidFill>
                            <a:schemeClr val="tx1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  <a:cs typeface="+mn-cs"/>
                        </a:rPr>
                        <a:t>646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125170726"/>
                  </a:ext>
                </a:extLst>
              </a:tr>
              <a:tr h="323984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400" b="0" u="none" strike="noStrike" kern="1200">
                          <a:solidFill>
                            <a:schemeClr val="tx1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  <a:cs typeface="+mn-cs"/>
                        </a:rPr>
                        <a:t>第三周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0" u="none" strike="noStrike" kern="1200">
                          <a:solidFill>
                            <a:schemeClr val="tx1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  <a:cs typeface="+mn-cs"/>
                        </a:rPr>
                        <a:t>282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0" u="none" strike="noStrike" kern="1200">
                          <a:solidFill>
                            <a:schemeClr val="tx1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  <a:cs typeface="+mn-cs"/>
                        </a:rPr>
                        <a:t>3315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0" u="none" strike="noStrike" kern="1200">
                          <a:solidFill>
                            <a:schemeClr val="tx1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  <a:cs typeface="+mn-cs"/>
                        </a:rPr>
                        <a:t>608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774273628"/>
                  </a:ext>
                </a:extLst>
              </a:tr>
              <a:tr h="323984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400" b="0" u="none" strike="noStrike" kern="1200">
                          <a:solidFill>
                            <a:schemeClr val="tx1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  <a:cs typeface="+mn-cs"/>
                        </a:rPr>
                        <a:t>第四周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0" u="none" strike="noStrike" kern="1200">
                          <a:solidFill>
                            <a:schemeClr val="tx1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  <a:cs typeface="+mn-cs"/>
                        </a:rPr>
                        <a:t>253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0" u="none" strike="noStrike" kern="1200">
                          <a:solidFill>
                            <a:schemeClr val="tx1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  <a:cs typeface="+mn-cs"/>
                        </a:rPr>
                        <a:t>3422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0" u="none" strike="noStrike" kern="1200">
                          <a:solidFill>
                            <a:schemeClr val="tx1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  <a:cs typeface="+mn-cs"/>
                        </a:rPr>
                        <a:t>703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105406901"/>
                  </a:ext>
                </a:extLst>
              </a:tr>
              <a:tr h="323984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400" b="0" u="none" strike="noStrike" kern="1200">
                          <a:solidFill>
                            <a:schemeClr val="tx1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  <a:cs typeface="+mn-cs"/>
                        </a:rPr>
                        <a:t>第五周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0" u="none" strike="noStrike" kern="1200">
                          <a:solidFill>
                            <a:schemeClr val="tx1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  <a:cs typeface="+mn-cs"/>
                        </a:rPr>
                        <a:t>219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0" u="none" strike="noStrike" kern="1200">
                          <a:solidFill>
                            <a:schemeClr val="tx1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  <a:cs typeface="+mn-cs"/>
                        </a:rPr>
                        <a:t>3604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0" u="none" strike="noStrike" kern="1200">
                          <a:solidFill>
                            <a:schemeClr val="tx1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  <a:cs typeface="+mn-cs"/>
                        </a:rPr>
                        <a:t>655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840624341"/>
                  </a:ext>
                </a:extLst>
              </a:tr>
              <a:tr h="323984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  <a:cs typeface="+mn-cs"/>
                        </a:rPr>
                        <a:t>8</a:t>
                      </a:r>
                      <a:r>
                        <a:rPr lang="zh-CN" altLang="en-US" sz="14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  <a:cs typeface="+mn-cs"/>
                        </a:rPr>
                        <a:t>月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  <a:cs typeface="+mn-cs"/>
                        </a:rPr>
                        <a:t>1142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  <a:cs typeface="+mn-cs"/>
                        </a:rPr>
                        <a:t>13222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  <a:cs typeface="+mn-cs"/>
                        </a:rPr>
                        <a:t>2612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1368528"/>
                  </a:ext>
                </a:extLst>
              </a:tr>
              <a:tr h="323984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u="none" strike="noStrike" dirty="0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第一周</a:t>
                      </a:r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u="none" strike="noStrike" dirty="0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279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3754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784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170056995"/>
                  </a:ext>
                </a:extLst>
              </a:tr>
              <a:tr h="323984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u="none" strike="noStrike" dirty="0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第二周</a:t>
                      </a:r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u="none" strike="noStrike" dirty="0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221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3094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666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617933723"/>
                  </a:ext>
                </a:extLst>
              </a:tr>
              <a:tr h="323984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第三周</a:t>
                      </a:r>
                      <a:endParaRPr lang="zh-CN" altLang="en-US" sz="1400" b="0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217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u="none" strike="noStrike" dirty="0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3119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554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260591426"/>
                  </a:ext>
                </a:extLst>
              </a:tr>
              <a:tr h="323984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第四周</a:t>
                      </a:r>
                      <a:endParaRPr lang="zh-CN" altLang="en-US" sz="1400" b="0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329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u="none" strike="noStrike" dirty="0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5801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1158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956852169"/>
                  </a:ext>
                </a:extLst>
              </a:tr>
              <a:tr h="323984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u="none" strike="noStrike" dirty="0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7</a:t>
                      </a:r>
                      <a:r>
                        <a:rPr lang="zh-CN" altLang="en-US" sz="1400" b="1" u="none" strike="noStrike" dirty="0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月</a:t>
                      </a:r>
                      <a:endParaRPr lang="zh-CN" alt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u="none" strike="noStrike" dirty="0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1046</a:t>
                      </a:r>
                      <a:endParaRPr lang="en-US" altLang="zh-CN" sz="1400" b="1" i="0" u="none" strike="noStrike" dirty="0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u="none" strike="noStrike" dirty="0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15768</a:t>
                      </a:r>
                      <a:endParaRPr lang="en-US" altLang="zh-CN" sz="1400" b="1" i="0" u="none" strike="noStrike" dirty="0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u="none" strike="noStrike" dirty="0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3162</a:t>
                      </a:r>
                      <a:endParaRPr lang="en-US" altLang="zh-CN" sz="1400" b="1" i="0" u="none" strike="noStrike" dirty="0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62991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6154993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文本框 40"/>
          <p:cNvSpPr txBox="1"/>
          <p:nvPr/>
        </p:nvSpPr>
        <p:spPr>
          <a:xfrm>
            <a:off x="228599" y="381000"/>
            <a:ext cx="8915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二、“行”认证检测量品牌分布</a:t>
            </a:r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A44CD343-89DB-4E46-A500-F996C86CA2D9}"/>
              </a:ext>
            </a:extLst>
          </p:cNvPr>
          <p:cNvGraphicFramePr>
            <a:graphicFrameLocks noGrp="1"/>
          </p:cNvGraphicFramePr>
          <p:nvPr/>
        </p:nvGraphicFramePr>
        <p:xfrm>
          <a:off x="6631268" y="1778000"/>
          <a:ext cx="2120900" cy="3829420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1073897">
                  <a:extLst>
                    <a:ext uri="{9D8B030D-6E8A-4147-A177-3AD203B41FA5}">
                      <a16:colId xmlns:a16="http://schemas.microsoft.com/office/drawing/2014/main" val="369979167"/>
                    </a:ext>
                  </a:extLst>
                </a:gridCol>
                <a:gridCol w="1047003">
                  <a:extLst>
                    <a:ext uri="{9D8B030D-6E8A-4147-A177-3AD203B41FA5}">
                      <a16:colId xmlns:a16="http://schemas.microsoft.com/office/drawing/2014/main" val="1155561951"/>
                    </a:ext>
                  </a:extLst>
                </a:gridCol>
              </a:tblGrid>
              <a:tr h="27353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u="none" strike="noStrike" dirty="0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品牌</a:t>
                      </a:r>
                      <a:endParaRPr lang="zh-CN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u="none" strike="noStrike" dirty="0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本月占比</a:t>
                      </a:r>
                      <a:endParaRPr lang="zh-CN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860385821"/>
                  </a:ext>
                </a:extLst>
              </a:tr>
              <a:tr h="27353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大众</a:t>
                      </a:r>
                      <a:endParaRPr lang="zh-CN" altLang="en-US" sz="1200" b="1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17%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65967607"/>
                  </a:ext>
                </a:extLst>
              </a:tr>
              <a:tr h="27353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奥迪</a:t>
                      </a:r>
                      <a:endParaRPr lang="zh-CN" altLang="en-US" sz="1200" b="1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5%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887973730"/>
                  </a:ext>
                </a:extLst>
              </a:tr>
              <a:tr h="27353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宝马</a:t>
                      </a:r>
                      <a:endParaRPr lang="zh-CN" altLang="en-US" sz="1200" b="1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4%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453917996"/>
                  </a:ext>
                </a:extLst>
              </a:tr>
              <a:tr h="27353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奔驰</a:t>
                      </a:r>
                      <a:endParaRPr lang="zh-CN" altLang="en-US" sz="1200" b="1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5%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303846127"/>
                  </a:ext>
                </a:extLst>
              </a:tr>
              <a:tr h="27353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丰田</a:t>
                      </a:r>
                      <a:endParaRPr lang="zh-CN" altLang="en-US" sz="1200" b="1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6%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128621067"/>
                  </a:ext>
                </a:extLst>
              </a:tr>
              <a:tr h="27353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本田</a:t>
                      </a:r>
                      <a:endParaRPr lang="zh-CN" altLang="en-US" sz="1200" b="1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5%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853205204"/>
                  </a:ext>
                </a:extLst>
              </a:tr>
              <a:tr h="27353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别克</a:t>
                      </a:r>
                      <a:endParaRPr lang="zh-CN" altLang="en-US" sz="1200" b="1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7%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506234537"/>
                  </a:ext>
                </a:extLst>
              </a:tr>
              <a:tr h="27353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日产</a:t>
                      </a:r>
                      <a:endParaRPr lang="zh-CN" altLang="en-US" sz="1200" b="1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3%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008850018"/>
                  </a:ext>
                </a:extLst>
              </a:tr>
              <a:tr h="27353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现代</a:t>
                      </a:r>
                      <a:endParaRPr lang="zh-CN" altLang="en-US" sz="1200" b="1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3%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738715937"/>
                  </a:ext>
                </a:extLst>
              </a:tr>
              <a:tr h="27353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福特</a:t>
                      </a:r>
                      <a:endParaRPr lang="zh-CN" altLang="en-US" sz="1200" b="1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5%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690085614"/>
                  </a:ext>
                </a:extLst>
              </a:tr>
              <a:tr h="27353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雪佛兰</a:t>
                      </a:r>
                      <a:endParaRPr lang="zh-CN" altLang="en-US" sz="1200" b="1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2%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696931237"/>
                  </a:ext>
                </a:extLst>
              </a:tr>
              <a:tr h="27353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马自达</a:t>
                      </a:r>
                      <a:endParaRPr lang="zh-CN" altLang="en-US" sz="1200" b="1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2%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359182106"/>
                  </a:ext>
                </a:extLst>
              </a:tr>
              <a:tr h="27353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其他</a:t>
                      </a:r>
                      <a:endParaRPr lang="zh-CN" altLang="en-US" sz="1200" b="1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35%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840041945"/>
                  </a:ext>
                </a:extLst>
              </a:tr>
            </a:tbl>
          </a:graphicData>
        </a:graphic>
      </p:graphicFrame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D8EB2B96-66C6-F64F-AA0C-3D21A3A745FD}"/>
              </a:ext>
            </a:extLst>
          </p:cNvPr>
          <p:cNvGraphicFramePr>
            <a:graphicFrameLocks/>
          </p:cNvGraphicFramePr>
          <p:nvPr/>
        </p:nvGraphicFramePr>
        <p:xfrm>
          <a:off x="602517" y="1411941"/>
          <a:ext cx="5610024" cy="45589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86160161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文本框 40"/>
          <p:cNvSpPr txBox="1"/>
          <p:nvPr/>
        </p:nvSpPr>
        <p:spPr>
          <a:xfrm>
            <a:off x="228599" y="381000"/>
            <a:ext cx="8915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三、“行”认证检测量价格区间分布</a:t>
            </a:r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EFB78FDA-F7CA-A948-92AF-F9ABDB02220D}"/>
              </a:ext>
            </a:extLst>
          </p:cNvPr>
          <p:cNvGraphicFramePr>
            <a:graphicFrameLocks/>
          </p:cNvGraphicFramePr>
          <p:nvPr/>
        </p:nvGraphicFramePr>
        <p:xfrm>
          <a:off x="1562472" y="1815353"/>
          <a:ext cx="6247653" cy="35903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7417466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文本框 40"/>
          <p:cNvSpPr txBox="1"/>
          <p:nvPr/>
        </p:nvSpPr>
        <p:spPr>
          <a:xfrm>
            <a:off x="228599" y="381000"/>
            <a:ext cx="8915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四、“行”认证检测量车龄分布</a:t>
            </a:r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D88B0DD9-E9ED-6D45-B618-0E37D98FE2FD}"/>
              </a:ext>
            </a:extLst>
          </p:cNvPr>
          <p:cNvGraphicFramePr>
            <a:graphicFrameLocks/>
          </p:cNvGraphicFramePr>
          <p:nvPr/>
        </p:nvGraphicFramePr>
        <p:xfrm>
          <a:off x="1409325" y="1787712"/>
          <a:ext cx="6553947" cy="3873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94627242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2979738" y="2054225"/>
            <a:ext cx="2870200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r>
              <a:rPr lang="zh-CN" altLang="en-US" sz="8000" b="1" i="0" dirty="0">
                <a:latin typeface="华文行楷" panose="02010800040101010101" pitchFamily="2" charset="-122"/>
                <a:ea typeface="华文行楷" panose="02010800040101010101" pitchFamily="2" charset="-122"/>
              </a:rPr>
              <a:t>谢 谢！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9D26A6B5-C15C-4738-B046-163E762BD2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sz="2000" b="1" i="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en-US" altLang="zh-CN" sz="2000" b="1" i="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000" b="1" i="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年月度交易走势</a:t>
            </a:r>
          </a:p>
        </p:txBody>
      </p:sp>
      <p:sp>
        <p:nvSpPr>
          <p:cNvPr id="8" name="TextBox 11">
            <a:extLst>
              <a:ext uri="{FF2B5EF4-FFF2-40B4-BE49-F238E27FC236}">
                <a16:creationId xmlns:a16="http://schemas.microsoft.com/office/drawing/2014/main" id="{C13224DD-7ED9-465E-9D2A-14641C6ADA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1850" y="1191759"/>
            <a:ext cx="8560300" cy="700574"/>
          </a:xfrm>
          <a:prstGeom prst="rect">
            <a:avLst/>
          </a:prstGeom>
          <a:noFill/>
          <a:ln>
            <a:noFill/>
          </a:ln>
        </p:spPr>
        <p:txBody>
          <a:bodyPr wrap="square" lIns="91438" tIns="45719" rIns="91438" bIns="45719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月全国二手车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交易量为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119.86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同比增长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0.92%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。较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月份增速明显减缓。</a:t>
            </a:r>
            <a:endParaRPr lang="en-US" altLang="zh-CN" sz="1400" i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年新车市场呈现同比负增长态势，二手车市场增速明显减缓，行业进入新的调整期。</a:t>
            </a:r>
          </a:p>
        </p:txBody>
      </p:sp>
      <p:graphicFrame>
        <p:nvGraphicFramePr>
          <p:cNvPr id="6" name="内容占位符 5">
            <a:extLst>
              <a:ext uri="{FF2B5EF4-FFF2-40B4-BE49-F238E27FC236}">
                <a16:creationId xmlns:a16="http://schemas.microsoft.com/office/drawing/2014/main" id="{00000000-0008-0000-0000-0000070000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1898982"/>
              </p:ext>
            </p:extLst>
          </p:nvPr>
        </p:nvGraphicFramePr>
        <p:xfrm>
          <a:off x="330897" y="2241692"/>
          <a:ext cx="8521253" cy="38286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15087696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6001941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</a:t>
            </a:r>
            <a:r>
              <a:rPr lang="en-US" altLang="zh-CN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月交易</a:t>
            </a:r>
            <a:r>
              <a:rPr lang="en-US" altLang="zh-CN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TOP10</a:t>
            </a:r>
            <a:r>
              <a:rPr lang="zh-CN" altLang="en-US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省市排名</a:t>
            </a:r>
          </a:p>
        </p:txBody>
      </p: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C6EFE436-8765-489E-8955-F46A88F5561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0723806"/>
              </p:ext>
            </p:extLst>
          </p:nvPr>
        </p:nvGraphicFramePr>
        <p:xfrm>
          <a:off x="992267" y="1613600"/>
          <a:ext cx="7443073" cy="4329999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112735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170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091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895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97449"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排名</a:t>
                      </a:r>
                    </a:p>
                  </a:txBody>
                  <a:tcPr marL="51435" marR="51435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省 市</a:t>
                      </a:r>
                    </a:p>
                  </a:txBody>
                  <a:tcPr marL="51435" marR="51435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交易量（万辆）</a:t>
                      </a:r>
                    </a:p>
                  </a:txBody>
                  <a:tcPr marL="51435" marR="51435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月度同比增长率</a:t>
                      </a: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(</a:t>
                      </a:r>
                      <a:r>
                        <a:rPr lang="en-US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%)</a:t>
                      </a:r>
                      <a:endParaRPr lang="zh-CN" altLang="en-US" sz="1400" b="1" kern="100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51435" marR="51435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3255"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1</a:t>
                      </a:r>
                      <a:endParaRPr lang="zh-CN" altLang="en-US" sz="1400" b="1" kern="100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广东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16.62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-2.35%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255"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2</a:t>
                      </a:r>
                      <a:endParaRPr lang="zh-CN" altLang="en-US" sz="1400" b="1" kern="100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山东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9.93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17.85%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3255"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3</a:t>
                      </a:r>
                      <a:endParaRPr lang="zh-CN" altLang="en-US" sz="1400" b="1" kern="100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浙江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9.84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-6.29%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3255"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4</a:t>
                      </a:r>
                      <a:endParaRPr lang="zh-CN" altLang="en-US" sz="1400" b="1" kern="100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kern="10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四川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9.09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-6.06%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3255"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5</a:t>
                      </a:r>
                      <a:endParaRPr lang="zh-CN" altLang="en-US" sz="1400" b="1" kern="100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kern="10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河南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7.49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-3.11%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3255"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6</a:t>
                      </a:r>
                      <a:endParaRPr lang="zh-CN" altLang="en-US" sz="1400" b="1" kern="100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kern="10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江苏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7.43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-11.96%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3255"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7</a:t>
                      </a:r>
                      <a:endParaRPr lang="zh-CN" altLang="en-US" sz="1400" b="1" kern="100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kern="10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河北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5.52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-9.67%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3255"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8</a:t>
                      </a:r>
                      <a:endParaRPr lang="zh-CN" altLang="en-US" sz="1400" b="1" kern="100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kern="10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北京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5.51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-9.11%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63255"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9</a:t>
                      </a:r>
                      <a:endParaRPr lang="zh-CN" altLang="en-US" sz="1400" b="1" kern="100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kern="10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辽宁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4.74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23.85%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63255"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10</a:t>
                      </a:r>
                      <a:endParaRPr lang="zh-CN" altLang="en-US" sz="1400" b="1" kern="100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上海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4.26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-5.51%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17331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5A622F-1BB2-480E-BE65-A034999E12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</a:rPr>
              <a:t>四、</a:t>
            </a:r>
            <a:r>
              <a:rPr lang="en-US" altLang="zh-CN" sz="2000" b="1" dirty="0">
                <a:solidFill>
                  <a:schemeClr val="bg2">
                    <a:lumMod val="25000"/>
                  </a:schemeClr>
                </a:solidFill>
              </a:rPr>
              <a:t>2019</a:t>
            </a:r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</a:rPr>
              <a:t>年</a:t>
            </a:r>
            <a:r>
              <a:rPr lang="en-US" altLang="zh-CN" sz="2000" b="1" dirty="0">
                <a:solidFill>
                  <a:schemeClr val="bg2">
                    <a:lumMod val="25000"/>
                  </a:schemeClr>
                </a:solidFill>
              </a:rPr>
              <a:t>8</a:t>
            </a:r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</a:rPr>
              <a:t>月二手车交易车辆使用年限分析</a:t>
            </a:r>
            <a:br>
              <a:rPr lang="zh-CN" altLang="en-US" dirty="0">
                <a:solidFill>
                  <a:schemeClr val="bg2">
                    <a:lumMod val="25000"/>
                  </a:schemeClr>
                </a:solidFill>
                <a:latin typeface="Calibri" panose="020F0502020204030204" charset="0"/>
                <a:ea typeface="宋体" panose="02010600030101010101" pitchFamily="2" charset="-122"/>
              </a:rPr>
            </a:b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8DC9CCF-84F3-437A-95B4-8040A179F9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019690"/>
            <a:ext cx="8116957" cy="1352449"/>
          </a:xfrm>
        </p:spPr>
        <p:txBody>
          <a:bodyPr/>
          <a:lstStyle/>
          <a:p>
            <a:pPr marL="285750" indent="-285750">
              <a:lnSpc>
                <a:spcPct val="100000"/>
              </a:lnSpc>
              <a:buFont typeface="Wingdings" panose="05000000000000000000" pitchFamily="2" charset="2"/>
              <a:buChar char="u"/>
            </a:pPr>
            <a:r>
              <a:rPr lang="en-US" altLang="zh-CN" sz="1400" dirty="0">
                <a:solidFill>
                  <a:schemeClr val="tx1"/>
                </a:solidFill>
                <a:cs typeface="+mn-cs"/>
              </a:rPr>
              <a:t>8</a:t>
            </a: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月，二手车使用年限在</a:t>
            </a:r>
            <a:r>
              <a:rPr lang="en-US" altLang="zh-CN" sz="1400" dirty="0">
                <a:solidFill>
                  <a:schemeClr val="tx1"/>
                </a:solidFill>
                <a:cs typeface="+mn-cs"/>
              </a:rPr>
              <a:t>3-6</a:t>
            </a: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年的交易量最多，占比为</a:t>
            </a:r>
            <a:r>
              <a:rPr lang="en-US" altLang="zh-CN" sz="1400" dirty="0">
                <a:solidFill>
                  <a:schemeClr val="tx1"/>
                </a:solidFill>
                <a:cs typeface="+mn-cs"/>
              </a:rPr>
              <a:t>39.29%</a:t>
            </a: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，与</a:t>
            </a:r>
            <a:r>
              <a:rPr lang="en-US" altLang="zh-CN" sz="1400" dirty="0">
                <a:solidFill>
                  <a:schemeClr val="tx1"/>
                </a:solidFill>
                <a:cs typeface="+mn-cs"/>
              </a:rPr>
              <a:t>7</a:t>
            </a: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月份相比增加</a:t>
            </a:r>
            <a:r>
              <a:rPr lang="en-US" altLang="zh-CN" sz="1400" dirty="0">
                <a:solidFill>
                  <a:schemeClr val="tx1"/>
                </a:solidFill>
                <a:cs typeface="+mn-cs"/>
              </a:rPr>
              <a:t>0.94</a:t>
            </a: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个百分点；</a:t>
            </a:r>
            <a:endParaRPr lang="en-US" altLang="zh-CN" sz="1400" dirty="0">
              <a:solidFill>
                <a:schemeClr val="tx1"/>
              </a:solidFill>
              <a:cs typeface="+mn-cs"/>
            </a:endParaRPr>
          </a:p>
          <a:p>
            <a:pPr marL="285750" indent="-285750">
              <a:lnSpc>
                <a:spcPct val="100000"/>
              </a:lnSpc>
              <a:buFont typeface="Wingdings" panose="05000000000000000000" pitchFamily="2" charset="2"/>
              <a:buChar char="u"/>
            </a:pP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使用年限在</a:t>
            </a:r>
            <a:r>
              <a:rPr lang="en-US" altLang="zh-CN" sz="1400" dirty="0">
                <a:solidFill>
                  <a:schemeClr val="tx1"/>
                </a:solidFill>
                <a:cs typeface="+mn-cs"/>
              </a:rPr>
              <a:t>3</a:t>
            </a: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年内</a:t>
            </a:r>
            <a:r>
              <a:rPr lang="zh-CN" altLang="en-US" sz="1400" dirty="0">
                <a:solidFill>
                  <a:schemeClr val="tx1"/>
                </a:solidFill>
              </a:rPr>
              <a:t>占比</a:t>
            </a: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为</a:t>
            </a:r>
            <a:r>
              <a:rPr lang="en-US" altLang="zh-CN" sz="1400" dirty="0">
                <a:solidFill>
                  <a:schemeClr val="tx1"/>
                </a:solidFill>
                <a:cs typeface="+mn-cs"/>
              </a:rPr>
              <a:t>25.77%</a:t>
            </a: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，下降</a:t>
            </a:r>
            <a:r>
              <a:rPr lang="en-US" altLang="zh-CN" sz="1400" dirty="0">
                <a:solidFill>
                  <a:schemeClr val="tx1"/>
                </a:solidFill>
                <a:cs typeface="+mn-cs"/>
              </a:rPr>
              <a:t>0.47</a:t>
            </a: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个百分点；</a:t>
            </a:r>
            <a:endParaRPr lang="en-US" altLang="zh-CN" sz="1400" dirty="0">
              <a:solidFill>
                <a:schemeClr val="tx1"/>
              </a:solidFill>
              <a:cs typeface="+mn-cs"/>
            </a:endParaRPr>
          </a:p>
          <a:p>
            <a:pPr marL="285750" indent="-285750">
              <a:lnSpc>
                <a:spcPct val="100000"/>
              </a:lnSpc>
              <a:buFont typeface="Wingdings" panose="05000000000000000000" pitchFamily="2" charset="2"/>
              <a:buChar char="u"/>
            </a:pP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车龄在</a:t>
            </a:r>
            <a:r>
              <a:rPr lang="en-US" altLang="zh-CN" sz="1400" dirty="0">
                <a:solidFill>
                  <a:schemeClr val="tx1"/>
                </a:solidFill>
                <a:cs typeface="+mn-cs"/>
              </a:rPr>
              <a:t>7-10</a:t>
            </a: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年内占比为</a:t>
            </a:r>
            <a:r>
              <a:rPr lang="en-US" altLang="zh-CN" sz="1400" dirty="0">
                <a:solidFill>
                  <a:schemeClr val="tx1"/>
                </a:solidFill>
                <a:cs typeface="+mn-cs"/>
              </a:rPr>
              <a:t>22.72%</a:t>
            </a: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，下降</a:t>
            </a:r>
            <a:r>
              <a:rPr lang="en-US" altLang="zh-CN" sz="1400" dirty="0">
                <a:solidFill>
                  <a:schemeClr val="tx1"/>
                </a:solidFill>
              </a:rPr>
              <a:t>0.34</a:t>
            </a: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个百分点；</a:t>
            </a:r>
            <a:endParaRPr lang="en-US" altLang="zh-CN" sz="1400" dirty="0">
              <a:solidFill>
                <a:schemeClr val="tx1"/>
              </a:solidFill>
              <a:cs typeface="+mn-cs"/>
            </a:endParaRPr>
          </a:p>
          <a:p>
            <a:pPr marL="285750" indent="-285750">
              <a:lnSpc>
                <a:spcPct val="100000"/>
              </a:lnSpc>
              <a:buFont typeface="Wingdings" panose="05000000000000000000" pitchFamily="2" charset="2"/>
              <a:buChar char="u"/>
            </a:pP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车龄</a:t>
            </a:r>
            <a:r>
              <a:rPr lang="en-US" altLang="zh-CN" sz="1400" dirty="0">
                <a:solidFill>
                  <a:schemeClr val="tx1"/>
                </a:solidFill>
                <a:cs typeface="+mn-cs"/>
              </a:rPr>
              <a:t>10</a:t>
            </a: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年以上</a:t>
            </a:r>
            <a:r>
              <a:rPr lang="zh-CN" altLang="en-US" sz="1400" dirty="0">
                <a:solidFill>
                  <a:schemeClr val="tx1"/>
                </a:solidFill>
              </a:rPr>
              <a:t>占比</a:t>
            </a: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为</a:t>
            </a:r>
            <a:r>
              <a:rPr lang="en-US" altLang="zh-CN" sz="1400" dirty="0">
                <a:solidFill>
                  <a:schemeClr val="tx1"/>
                </a:solidFill>
                <a:cs typeface="+mn-cs"/>
              </a:rPr>
              <a:t>12.22%</a:t>
            </a: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，下降</a:t>
            </a:r>
            <a:r>
              <a:rPr lang="en-US" altLang="zh-CN" sz="1400" dirty="0">
                <a:solidFill>
                  <a:schemeClr val="tx1"/>
                </a:solidFill>
                <a:cs typeface="+mn-cs"/>
              </a:rPr>
              <a:t>0.13</a:t>
            </a: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个百分点。</a:t>
            </a:r>
          </a:p>
          <a:p>
            <a:endParaRPr lang="zh-CN" altLang="en-US" dirty="0"/>
          </a:p>
        </p:txBody>
      </p:sp>
      <p:sp>
        <p:nvSpPr>
          <p:cNvPr id="7" name="TextBox 1">
            <a:extLst>
              <a:ext uri="{FF2B5EF4-FFF2-40B4-BE49-F238E27FC236}">
                <a16:creationId xmlns:a16="http://schemas.microsoft.com/office/drawing/2014/main" id="{4CD0E369-9F8D-4016-BBB1-09BEF793D1B7}"/>
              </a:ext>
            </a:extLst>
          </p:cNvPr>
          <p:cNvSpPr txBox="1"/>
          <p:nvPr/>
        </p:nvSpPr>
        <p:spPr>
          <a:xfrm>
            <a:off x="1632443" y="4567229"/>
            <a:ext cx="1211766" cy="661639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b="1" dirty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2019</a:t>
            </a:r>
            <a:r>
              <a:rPr lang="zh-CN" altLang="en-US" sz="2000" b="1" dirty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2000" b="1" dirty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en-US" sz="2000" b="1" dirty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月</a:t>
            </a:r>
          </a:p>
        </p:txBody>
      </p:sp>
      <p:sp>
        <p:nvSpPr>
          <p:cNvPr id="9" name="TextBox 1">
            <a:extLst>
              <a:ext uri="{FF2B5EF4-FFF2-40B4-BE49-F238E27FC236}">
                <a16:creationId xmlns:a16="http://schemas.microsoft.com/office/drawing/2014/main" id="{AD7C2891-6EAB-4A0D-956C-1AC2630DE07C}"/>
              </a:ext>
            </a:extLst>
          </p:cNvPr>
          <p:cNvSpPr txBox="1"/>
          <p:nvPr/>
        </p:nvSpPr>
        <p:spPr>
          <a:xfrm>
            <a:off x="6016736" y="4511794"/>
            <a:ext cx="1201823" cy="717074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b="1" dirty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2019</a:t>
            </a:r>
            <a:r>
              <a:rPr lang="zh-CN" altLang="en-US" sz="2000" b="1" dirty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2000" b="1" dirty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z="2000" b="1" dirty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月</a:t>
            </a:r>
          </a:p>
        </p:txBody>
      </p:sp>
      <p:graphicFrame>
        <p:nvGraphicFramePr>
          <p:cNvPr id="10" name="图表 9">
            <a:extLst>
              <a:ext uri="{FF2B5EF4-FFF2-40B4-BE49-F238E27FC236}">
                <a16:creationId xmlns:a16="http://schemas.microsoft.com/office/drawing/2014/main" id="{00000000-0008-0000-0000-00001000000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7301996"/>
              </p:ext>
            </p:extLst>
          </p:nvPr>
        </p:nvGraphicFramePr>
        <p:xfrm>
          <a:off x="4724640" y="2910374"/>
          <a:ext cx="3973892" cy="33137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2" name="图表 11">
            <a:extLst>
              <a:ext uri="{FF2B5EF4-FFF2-40B4-BE49-F238E27FC236}">
                <a16:creationId xmlns:a16="http://schemas.microsoft.com/office/drawing/2014/main" id="{00000000-0008-0000-0000-00001000000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9077434"/>
              </p:ext>
            </p:extLst>
          </p:nvPr>
        </p:nvGraphicFramePr>
        <p:xfrm>
          <a:off x="202582" y="2910374"/>
          <a:ext cx="4216779" cy="34089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9671967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86488" y="337238"/>
            <a:ext cx="59992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五、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月二手车交易价格区间分析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92100" y="1130302"/>
            <a:ext cx="8851900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月，二手车交易价格区间在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万元以下的车辆市场占比最大，为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34.56%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，环比下降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0.27%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万元以上价格区间的二手车交易市场占比最小，为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2.84%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，环比增长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0.45%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月份，除了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万以下、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3-5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万价格区间的二手车交易量环比下降外，其他价格区间交易量环比均有增长。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1642713" y="4447600"/>
            <a:ext cx="1095759" cy="620006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2019</a:t>
            </a:r>
            <a:r>
              <a:rPr lang="zh-CN" altLang="en-US" sz="2000" dirty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2000" dirty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8 </a:t>
            </a:r>
            <a:r>
              <a:rPr lang="zh-CN" altLang="en-US" sz="2000" dirty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月</a:t>
            </a:r>
          </a:p>
        </p:txBody>
      </p:sp>
      <p:sp>
        <p:nvSpPr>
          <p:cNvPr id="15" name="TextBox 1"/>
          <p:cNvSpPr txBox="1"/>
          <p:nvPr/>
        </p:nvSpPr>
        <p:spPr>
          <a:xfrm>
            <a:off x="5341503" y="4447600"/>
            <a:ext cx="1696994" cy="721923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2019</a:t>
            </a:r>
            <a:r>
              <a:rPr lang="zh-CN" altLang="en-US" sz="2000" dirty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endParaRPr lang="en-US" altLang="zh-CN" sz="2000" dirty="0">
              <a:solidFill>
                <a:srgbClr val="5B9BD5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sz="2000" dirty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z="2000" dirty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月</a:t>
            </a:r>
          </a:p>
        </p:txBody>
      </p:sp>
      <p:graphicFrame>
        <p:nvGraphicFramePr>
          <p:cNvPr id="12" name="图表 11">
            <a:extLst>
              <a:ext uri="{FF2B5EF4-FFF2-40B4-BE49-F238E27FC236}">
                <a16:creationId xmlns:a16="http://schemas.microsoft.com/office/drawing/2014/main" id="{00000000-0008-0000-0100-000007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49735982"/>
              </p:ext>
            </p:extLst>
          </p:nvPr>
        </p:nvGraphicFramePr>
        <p:xfrm>
          <a:off x="3740515" y="2588144"/>
          <a:ext cx="4898970" cy="37189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3" name="图表 12">
            <a:extLst>
              <a:ext uri="{FF2B5EF4-FFF2-40B4-BE49-F238E27FC236}">
                <a16:creationId xmlns:a16="http://schemas.microsoft.com/office/drawing/2014/main" id="{00000000-0008-0000-0100-00000F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62490111"/>
              </p:ext>
            </p:extLst>
          </p:nvPr>
        </p:nvGraphicFramePr>
        <p:xfrm>
          <a:off x="-323366" y="2613593"/>
          <a:ext cx="5041416" cy="36934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5346592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28599" y="424070"/>
            <a:ext cx="63974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六、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月二手乘用车交易价格区域分布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91601" y="1050546"/>
            <a:ext cx="8417394" cy="13469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月，二手乘用车交易均价前五名的省份是，北京、辽宁、浙江、江苏、天津。其中北京交易均价最高，为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10.89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万元。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二手乘用车交易均价最低的五个省份是，广西、宁夏、四川、湖南、新疆。其中新疆的均价最低，为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2.14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万元。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5DC6A9D5-15EC-44AE-96A3-9607B7D607A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7435134"/>
              </p:ext>
            </p:extLst>
          </p:nvPr>
        </p:nvGraphicFramePr>
        <p:xfrm>
          <a:off x="291601" y="2715611"/>
          <a:ext cx="4002104" cy="34898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2267">
                  <a:extLst>
                    <a:ext uri="{9D8B030D-6E8A-4147-A177-3AD203B41FA5}">
                      <a16:colId xmlns:a16="http://schemas.microsoft.com/office/drawing/2014/main" val="2332193702"/>
                    </a:ext>
                  </a:extLst>
                </a:gridCol>
                <a:gridCol w="2579837">
                  <a:extLst>
                    <a:ext uri="{9D8B030D-6E8A-4147-A177-3AD203B41FA5}">
                      <a16:colId xmlns:a16="http://schemas.microsoft.com/office/drawing/2014/main" val="2650894153"/>
                    </a:ext>
                  </a:extLst>
                </a:gridCol>
              </a:tblGrid>
              <a:tr h="880824">
                <a:tc>
                  <a:txBody>
                    <a:bodyPr/>
                    <a:lstStyle/>
                    <a:p>
                      <a:pPr algn="ctr"/>
                      <a:endParaRPr lang="en-US" altLang="zh-CN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r>
                        <a:rPr lang="zh-CN" altLang="en-US" sz="1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省份</a:t>
                      </a:r>
                      <a:endParaRPr lang="en-US" altLang="zh-CN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r>
                        <a:rPr lang="zh-CN" altLang="en-US" sz="1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平均价格（万元）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37324722"/>
                  </a:ext>
                </a:extLst>
              </a:tr>
              <a:tr h="52181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北京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10.89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679303231"/>
                  </a:ext>
                </a:extLst>
              </a:tr>
              <a:tr h="52181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辽宁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10.24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289337449"/>
                  </a:ext>
                </a:extLst>
              </a:tr>
              <a:tr h="52181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浙江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9.88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727968883"/>
                  </a:ext>
                </a:extLst>
              </a:tr>
              <a:tr h="52181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江苏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9.40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291838428"/>
                  </a:ext>
                </a:extLst>
              </a:tr>
              <a:tr h="52181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天津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8.51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173068326"/>
                  </a:ext>
                </a:extLst>
              </a:tr>
            </a:tbl>
          </a:graphicData>
        </a:graphic>
      </p:graphicFrame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id="{306118D5-3137-41EC-AE25-73BAE2268B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0430122"/>
              </p:ext>
            </p:extLst>
          </p:nvPr>
        </p:nvGraphicFramePr>
        <p:xfrm>
          <a:off x="4903252" y="2715610"/>
          <a:ext cx="4028766" cy="35234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31742">
                  <a:extLst>
                    <a:ext uri="{9D8B030D-6E8A-4147-A177-3AD203B41FA5}">
                      <a16:colId xmlns:a16="http://schemas.microsoft.com/office/drawing/2014/main" val="2332193702"/>
                    </a:ext>
                  </a:extLst>
                </a:gridCol>
                <a:gridCol w="2597024">
                  <a:extLst>
                    <a:ext uri="{9D8B030D-6E8A-4147-A177-3AD203B41FA5}">
                      <a16:colId xmlns:a16="http://schemas.microsoft.com/office/drawing/2014/main" val="2650894153"/>
                    </a:ext>
                  </a:extLst>
                </a:gridCol>
              </a:tblGrid>
              <a:tr h="889298">
                <a:tc>
                  <a:txBody>
                    <a:bodyPr/>
                    <a:lstStyle/>
                    <a:p>
                      <a:pPr algn="ctr"/>
                      <a:endParaRPr lang="en-US" altLang="zh-CN" sz="1400" b="1" kern="1200" dirty="0">
                        <a:solidFill>
                          <a:schemeClr val="lt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algn="ctr"/>
                      <a:r>
                        <a:rPr lang="zh-CN" altLang="en-US" sz="1400" b="1" kern="1200" dirty="0">
                          <a:solidFill>
                            <a:schemeClr val="lt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省份</a:t>
                      </a:r>
                      <a:endParaRPr lang="en-US" altLang="zh-CN" sz="1400" b="1" kern="1200" dirty="0">
                        <a:solidFill>
                          <a:schemeClr val="lt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algn="ctr"/>
                      <a:endParaRPr lang="zh-CN" altLang="en-US" sz="1400" b="1" kern="1200" dirty="0">
                        <a:solidFill>
                          <a:schemeClr val="lt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1400" b="1" kern="1200" dirty="0">
                        <a:solidFill>
                          <a:schemeClr val="lt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algn="ctr"/>
                      <a:r>
                        <a:rPr lang="zh-CN" altLang="en-US" sz="1400" b="1" kern="1200" dirty="0">
                          <a:solidFill>
                            <a:schemeClr val="lt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平均价格（万元）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37324722"/>
                  </a:ext>
                </a:extLst>
              </a:tr>
              <a:tr h="52683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广西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5.23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679303231"/>
                  </a:ext>
                </a:extLst>
              </a:tr>
              <a:tr h="52683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宁夏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4.15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289337449"/>
                  </a:ext>
                </a:extLst>
              </a:tr>
              <a:tr h="52683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四川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3.45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727968883"/>
                  </a:ext>
                </a:extLst>
              </a:tr>
              <a:tr h="52683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湖南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2.89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291838428"/>
                  </a:ext>
                </a:extLst>
              </a:tr>
              <a:tr h="52683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新疆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2.14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173068326"/>
                  </a:ext>
                </a:extLst>
              </a:tr>
            </a:tbl>
          </a:graphicData>
        </a:graphic>
      </p:graphicFrame>
      <p:sp>
        <p:nvSpPr>
          <p:cNvPr id="4" name="文本框 3">
            <a:extLst>
              <a:ext uri="{FF2B5EF4-FFF2-40B4-BE49-F238E27FC236}">
                <a16:creationId xmlns:a16="http://schemas.microsoft.com/office/drawing/2014/main" id="{889BEC28-BF77-4277-BDBF-CE61C5D5B3DE}"/>
              </a:ext>
            </a:extLst>
          </p:cNvPr>
          <p:cNvSpPr txBox="1"/>
          <p:nvPr/>
        </p:nvSpPr>
        <p:spPr>
          <a:xfrm>
            <a:off x="1046922" y="2359170"/>
            <a:ext cx="19652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交易均价最高</a:t>
            </a:r>
            <a:r>
              <a:rPr lang="en-US" altLang="zh-CN" sz="1600" b="1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TOP5</a:t>
            </a:r>
            <a:endParaRPr lang="zh-CN" altLang="en-US" sz="1600" b="1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1A84896-4F0B-4910-8979-9ECD0AC74021}"/>
              </a:ext>
            </a:extLst>
          </p:cNvPr>
          <p:cNvSpPr txBox="1"/>
          <p:nvPr/>
        </p:nvSpPr>
        <p:spPr>
          <a:xfrm>
            <a:off x="5685966" y="2377056"/>
            <a:ext cx="19652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交易均价最低</a:t>
            </a:r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TOP5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993885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025205" y="1719000"/>
            <a:ext cx="4810125" cy="482600"/>
            <a:chOff x="2305050" y="2692400"/>
            <a:chExt cx="4324350" cy="4826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9" name="矩形 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第一部分：</a:t>
              </a:r>
              <a:r>
                <a:rPr lang="en-US" altLang="zh-CN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</a:t>
              </a:r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月市场概况</a:t>
              </a:r>
            </a:p>
          </p:txBody>
        </p:sp>
        <p:sp>
          <p:nvSpPr>
            <p:cNvPr id="10" name="椭圆 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6817" y="1785403"/>
            <a:ext cx="317500" cy="317500"/>
          </a:xfrm>
          <a:prstGeom prst="rect">
            <a:avLst/>
          </a:prstGeom>
        </p:spPr>
      </p:pic>
      <p:sp>
        <p:nvSpPr>
          <p:cNvPr id="22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2055685" y="3452820"/>
            <a:ext cx="4810125" cy="482600"/>
            <a:chOff x="2305050" y="2692400"/>
            <a:chExt cx="4324350" cy="482600"/>
          </a:xfrm>
        </p:grpSpPr>
        <p:sp>
          <p:nvSpPr>
            <p:cNvPr id="29" name="矩形 2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第三部分：二手车流通性分析</a:t>
              </a:r>
            </a:p>
          </p:txBody>
        </p:sp>
        <p:sp>
          <p:nvSpPr>
            <p:cNvPr id="30" name="椭圆 2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3519223"/>
            <a:ext cx="317500" cy="317500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2000821" y="2594006"/>
            <a:ext cx="4810125" cy="482600"/>
            <a:chOff x="2305050" y="2692400"/>
            <a:chExt cx="4324350" cy="482600"/>
          </a:xfrm>
          <a:solidFill>
            <a:schemeClr val="accent1"/>
          </a:solidFill>
        </p:grpSpPr>
        <p:sp>
          <p:nvSpPr>
            <p:cNvPr id="24" name="矩形 23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第二部分：</a:t>
              </a:r>
              <a:r>
                <a:rPr lang="en-US" altLang="zh-CN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1-8</a:t>
              </a:r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月市场概况</a:t>
              </a:r>
            </a:p>
          </p:txBody>
        </p:sp>
        <p:sp>
          <p:nvSpPr>
            <p:cNvPr id="25" name="椭圆 24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2433" y="2660409"/>
            <a:ext cx="317500" cy="317500"/>
          </a:xfrm>
          <a:prstGeom prst="rect">
            <a:avLst/>
          </a:prstGeom>
        </p:spPr>
      </p:pic>
      <p:grpSp>
        <p:nvGrpSpPr>
          <p:cNvPr id="18" name="组合 27"/>
          <p:cNvGrpSpPr/>
          <p:nvPr/>
        </p:nvGrpSpPr>
        <p:grpSpPr>
          <a:xfrm>
            <a:off x="2055685" y="4226309"/>
            <a:ext cx="4810125" cy="482600"/>
            <a:chOff x="2305050" y="2692400"/>
            <a:chExt cx="4324350" cy="482600"/>
          </a:xfrm>
        </p:grpSpPr>
        <p:sp>
          <p:nvSpPr>
            <p:cNvPr id="19" name="矩形 1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第四部分：新能源二手车分析</a:t>
              </a:r>
            </a:p>
          </p:txBody>
        </p:sp>
        <p:sp>
          <p:nvSpPr>
            <p:cNvPr id="20" name="椭圆 1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4292712"/>
            <a:ext cx="317500" cy="317500"/>
          </a:xfrm>
          <a:prstGeom prst="rect">
            <a:avLst/>
          </a:prstGeom>
        </p:spPr>
      </p:pic>
      <p:grpSp>
        <p:nvGrpSpPr>
          <p:cNvPr id="34" name="组合 27"/>
          <p:cNvGrpSpPr/>
          <p:nvPr/>
        </p:nvGrpSpPr>
        <p:grpSpPr>
          <a:xfrm>
            <a:off x="2055685" y="5100761"/>
            <a:ext cx="4810125" cy="482600"/>
            <a:chOff x="2305050" y="2692400"/>
            <a:chExt cx="4324350" cy="482600"/>
          </a:xfrm>
        </p:grpSpPr>
        <p:sp>
          <p:nvSpPr>
            <p:cNvPr id="35" name="矩形 34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第五部分：”行“认证分析</a:t>
              </a:r>
            </a:p>
          </p:txBody>
        </p:sp>
        <p:sp>
          <p:nvSpPr>
            <p:cNvPr id="36" name="椭圆 35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8" name="图片 3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5167164"/>
            <a:ext cx="317500" cy="31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9233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 主题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29544</TotalTime>
  <Words>2784</Words>
  <Application>Microsoft Office PowerPoint</Application>
  <PresentationFormat>全屏显示(4:3)</PresentationFormat>
  <Paragraphs>501</Paragraphs>
  <Slides>34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34</vt:i4>
      </vt:variant>
    </vt:vector>
  </HeadingPairs>
  <TitlesOfParts>
    <vt:vector size="46" baseType="lpstr">
      <vt:lpstr>DengXian</vt:lpstr>
      <vt:lpstr>黑体</vt:lpstr>
      <vt:lpstr>华文行楷</vt:lpstr>
      <vt:lpstr>华文新魏</vt:lpstr>
      <vt:lpstr>Microsoft YaHei</vt:lpstr>
      <vt:lpstr>Microsoft YaHei</vt:lpstr>
      <vt:lpstr>Arial</vt:lpstr>
      <vt:lpstr>Calibri</vt:lpstr>
      <vt:lpstr>Calibri Light</vt:lpstr>
      <vt:lpstr>Wingdings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四、2019年8月二手车交易车辆使用年限分析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四、二手车各级别轿车销量分析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一、限迁解禁跨区域流通逐渐通畅</vt:lpstr>
      <vt:lpstr>二、2018、2019年外迁情况对比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like</dc:creator>
  <cp:lastModifiedBy>承桉 李</cp:lastModifiedBy>
  <cp:revision>2838</cp:revision>
  <dcterms:created xsi:type="dcterms:W3CDTF">2016-02-18T09:25:00Z</dcterms:created>
  <dcterms:modified xsi:type="dcterms:W3CDTF">2019-10-11T05:18:15Z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