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2.xml" ContentType="application/vnd.openxmlformats-officedocument.drawingml.chart+xml"/>
  <Override PartName="/ppt/tags/tag2.xml" ContentType="application/vnd.openxmlformats-officedocument.presentationml.tags+xml"/>
  <Override PartName="/ppt/tags/tag3.xml" ContentType="application/vnd.openxmlformats-officedocument.presentationml.tags+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charts/chart5.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6.xml" ContentType="application/vnd.openxmlformats-officedocument.drawingml.chart+xml"/>
  <Override PartName="/ppt/charts/style2.xml" ContentType="application/vnd.ms-office.chartstyle+xml"/>
  <Override PartName="/ppt/charts/colors2.xml" ContentType="application/vnd.ms-office.chartcolorstyle+xml"/>
  <Override PartName="/ppt/charts/chart7.xml" ContentType="application/vnd.openxmlformats-officedocument.drawingml.chart+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261" r:id="rId2"/>
    <p:sldId id="729" r:id="rId3"/>
    <p:sldId id="680" r:id="rId4"/>
    <p:sldId id="710" r:id="rId5"/>
    <p:sldId id="717" r:id="rId6"/>
    <p:sldId id="736" r:id="rId7"/>
    <p:sldId id="728" r:id="rId8"/>
    <p:sldId id="734" r:id="rId9"/>
    <p:sldId id="731" r:id="rId10"/>
    <p:sldId id="737" r:id="rId11"/>
    <p:sldId id="714" r:id="rId12"/>
    <p:sldId id="742" r:id="rId13"/>
    <p:sldId id="738" r:id="rId14"/>
    <p:sldId id="739" r:id="rId15"/>
    <p:sldId id="706" r:id="rId16"/>
    <p:sldId id="740" r:id="rId17"/>
    <p:sldId id="741" r:id="rId18"/>
  </p:sldIdLst>
  <p:sldSz cx="9906000" cy="6858000" type="A4"/>
  <p:notesSz cx="6797675" cy="9874250"/>
  <p:defaultTextStyle>
    <a:defPPr>
      <a:defRPr lang="de-DE"/>
    </a:defPPr>
    <a:lvl1pPr algn="l" rtl="0" fontAlgn="base">
      <a:spcBef>
        <a:spcPct val="0"/>
      </a:spcBef>
      <a:spcAft>
        <a:spcPct val="0"/>
      </a:spcAft>
      <a:defRPr sz="13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70" userDrawn="1">
          <p15:clr>
            <a:srgbClr val="A4A3A4"/>
          </p15:clr>
        </p15:guide>
        <p15:guide id="2" orient="horz" pos="4178" userDrawn="1">
          <p15:clr>
            <a:srgbClr val="A4A3A4"/>
          </p15:clr>
        </p15:guide>
        <p15:guide id="3" orient="horz" pos="2273" userDrawn="1">
          <p15:clr>
            <a:srgbClr val="A4A3A4"/>
          </p15:clr>
        </p15:guide>
        <p15:guide id="4" orient="horz" pos="487">
          <p15:clr>
            <a:srgbClr val="A4A3A4"/>
          </p15:clr>
        </p15:guide>
        <p15:guide id="5" orient="horz" pos="232" userDrawn="1">
          <p15:clr>
            <a:srgbClr val="A4A3A4"/>
          </p15:clr>
        </p15:guide>
        <p15:guide id="6" orient="horz" pos="709" userDrawn="1">
          <p15:clr>
            <a:srgbClr val="A4A3A4"/>
          </p15:clr>
        </p15:guide>
        <p15:guide id="7" orient="horz" pos="1117" userDrawn="1">
          <p15:clr>
            <a:srgbClr val="A4A3A4"/>
          </p15:clr>
        </p15:guide>
        <p15:guide id="8" pos="3128">
          <p15:clr>
            <a:srgbClr val="A4A3A4"/>
          </p15:clr>
        </p15:guide>
        <p15:guide id="9" pos="281">
          <p15:clr>
            <a:srgbClr val="A4A3A4"/>
          </p15:clr>
        </p15:guide>
        <p15:guide id="10" pos="6000" userDrawn="1">
          <p15:clr>
            <a:srgbClr val="A4A3A4"/>
          </p15:clr>
        </p15:guide>
        <p15:guide id="11" pos="330" userDrawn="1">
          <p15:clr>
            <a:srgbClr val="A4A3A4"/>
          </p15:clr>
        </p15:guide>
      </p15:sldGuideLst>
    </p:ext>
    <p:ext uri="{2D200454-40CA-4A62-9FC3-DE9A4176ACB9}">
      <p15:notesGuideLst xmlns:p15="http://schemas.microsoft.com/office/powerpoint/2012/main">
        <p15:guide id="1" orient="horz" pos="3110">
          <p15:clr>
            <a:srgbClr val="A4A3A4"/>
          </p15:clr>
        </p15:guide>
        <p15:guide id="2" pos="214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006384"/>
    <a:srgbClr val="C00000"/>
    <a:srgbClr val="1F497D"/>
    <a:srgbClr val="A6ADB3"/>
    <a:srgbClr val="005977"/>
    <a:srgbClr val="00B0F0"/>
    <a:srgbClr val="92D050"/>
    <a:srgbClr val="1557AE"/>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527" autoAdjust="0"/>
    <p:restoredTop sz="86436" autoAdjust="0"/>
  </p:normalViewPr>
  <p:slideViewPr>
    <p:cSldViewPr snapToGrid="0">
      <p:cViewPr varScale="1">
        <p:scale>
          <a:sx n="111" d="100"/>
          <a:sy n="111" d="100"/>
        </p:scale>
        <p:origin x="798" y="78"/>
      </p:cViewPr>
      <p:guideLst>
        <p:guide orient="horz" pos="1570"/>
        <p:guide orient="horz" pos="4178"/>
        <p:guide orient="horz" pos="2273"/>
        <p:guide orient="horz" pos="487"/>
        <p:guide orient="horz" pos="232"/>
        <p:guide orient="horz" pos="709"/>
        <p:guide orient="horz" pos="1117"/>
        <p:guide pos="3128"/>
        <p:guide pos="281"/>
        <p:guide pos="6000"/>
        <p:guide pos="33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82" d="100"/>
          <a:sy n="82" d="100"/>
        </p:scale>
        <p:origin x="3090" y="96"/>
      </p:cViewPr>
      <p:guideLst>
        <p:guide orient="horz" pos="3110"/>
        <p:guide pos="214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___4.xlsx"/><Relationship Id="rId1" Type="http://schemas.openxmlformats.org/officeDocument/2006/relationships/themeOverride" Target="../theme/themeOverride1.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2.xml"/><Relationship Id="rId1" Type="http://schemas.microsoft.com/office/2011/relationships/chartStyle" Target="style2.xml"/></Relationships>
</file>

<file path=ppt/charts/_rels/chart7.xml.rels><?xml version="1.0" encoding="UTF-8" standalone="yes"?>
<Relationships xmlns="http://schemas.openxmlformats.org/package/2006/relationships"><Relationship Id="rId2" Type="http://schemas.openxmlformats.org/officeDocument/2006/relationships/package" Target="../embeddings/Microsoft_Excel____6.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c:style val="2"/>
  <c:chart>
    <c:autoTitleDeleted val="1"/>
    <c:plotArea>
      <c:layout>
        <c:manualLayout>
          <c:layoutTarget val="inner"/>
          <c:xMode val="edge"/>
          <c:yMode val="edge"/>
          <c:x val="3.4742265051602626E-2"/>
          <c:y val="0"/>
          <c:w val="0.95769230769230962"/>
          <c:h val="1"/>
        </c:manualLayout>
      </c:layout>
      <c:lineChart>
        <c:grouping val="standard"/>
        <c:varyColors val="1"/>
        <c:ser>
          <c:idx val="0"/>
          <c:order val="0"/>
          <c:tx>
            <c:strRef>
              <c:f>Sheet1!$B$1</c:f>
              <c:strCache>
                <c:ptCount val="1"/>
                <c:pt idx="0">
                  <c:v>2013 stock</c:v>
                </c:pt>
              </c:strCache>
            </c:strRef>
          </c:tx>
          <c:spPr>
            <a:ln w="28575" cap="rnd" cmpd="sng" algn="ctr">
              <a:solidFill>
                <a:srgbClr val="FFC000"/>
              </a:solidFill>
              <a:prstDash val="solid"/>
              <a:round/>
            </a:ln>
            <a:effectLst/>
          </c:spPr>
          <c:marker>
            <c:symbol val="none"/>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0.00</c:formatCode>
                <c:ptCount val="12"/>
                <c:pt idx="0">
                  <c:v>3.2043862539214141</c:v>
                </c:pt>
                <c:pt idx="1">
                  <c:v>3.3730713684582376</c:v>
                </c:pt>
                <c:pt idx="2">
                  <c:v>3.3736269492475395</c:v>
                </c:pt>
                <c:pt idx="3">
                  <c:v>3.5298336171608082</c:v>
                </c:pt>
                <c:pt idx="4">
                  <c:v>3.2482845341986404</c:v>
                </c:pt>
                <c:pt idx="5">
                  <c:v>3.1855285346996323</c:v>
                </c:pt>
                <c:pt idx="6">
                  <c:v>3.2778582155993421</c:v>
                </c:pt>
                <c:pt idx="7">
                  <c:v>3.3011984233367397</c:v>
                </c:pt>
                <c:pt idx="8">
                  <c:v>3.1532922838929469</c:v>
                </c:pt>
                <c:pt idx="9">
                  <c:v>3.2169686181547439</c:v>
                </c:pt>
                <c:pt idx="10">
                  <c:v>3.1173139689360512</c:v>
                </c:pt>
                <c:pt idx="11">
                  <c:v>2.8610233363761908</c:v>
                </c:pt>
              </c:numCache>
            </c:numRef>
          </c:val>
          <c:smooth val="1"/>
          <c:extLst>
            <c:ext xmlns:c16="http://schemas.microsoft.com/office/drawing/2014/chart" uri="{C3380CC4-5D6E-409C-BE32-E72D297353CC}">
              <c16:uniqueId val="{00000000-A96C-4401-B439-87270545E09F}"/>
            </c:ext>
          </c:extLst>
        </c:ser>
        <c:ser>
          <c:idx val="1"/>
          <c:order val="1"/>
          <c:tx>
            <c:strRef>
              <c:f>Sheet1!$C$1</c:f>
              <c:strCache>
                <c:ptCount val="1"/>
                <c:pt idx="0">
                  <c:v>2014 stock</c:v>
                </c:pt>
              </c:strCache>
            </c:strRef>
          </c:tx>
          <c:spPr>
            <a:ln w="28575" cap="rnd" cmpd="sng" algn="ctr">
              <a:solidFill>
                <a:srgbClr val="00B0F0"/>
              </a:solidFill>
              <a:prstDash val="solid"/>
              <a:round/>
            </a:ln>
            <a:effectLst/>
          </c:spPr>
          <c:marker>
            <c:symbol val="none"/>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0.00</c:formatCode>
                <c:ptCount val="12"/>
                <c:pt idx="0">
                  <c:v>2.7752442250649931</c:v>
                </c:pt>
                <c:pt idx="1">
                  <c:v>3.1257975145798103</c:v>
                </c:pt>
                <c:pt idx="2">
                  <c:v>2.9310841792234981</c:v>
                </c:pt>
                <c:pt idx="3">
                  <c:v>3.117700956898124</c:v>
                </c:pt>
                <c:pt idx="4">
                  <c:v>2.9795973884657236</c:v>
                </c:pt>
                <c:pt idx="5">
                  <c:v>3.050102157615723</c:v>
                </c:pt>
                <c:pt idx="6">
                  <c:v>3.4224382276805003</c:v>
                </c:pt>
                <c:pt idx="7">
                  <c:v>3.7356086935239121</c:v>
                </c:pt>
                <c:pt idx="8">
                  <c:v>3.7590657981530344</c:v>
                </c:pt>
                <c:pt idx="9">
                  <c:v>4.0466819375010452</c:v>
                </c:pt>
                <c:pt idx="10">
                  <c:v>4.2134443085677207</c:v>
                </c:pt>
                <c:pt idx="11">
                  <c:v>4.2134443085677207</c:v>
                </c:pt>
              </c:numCache>
            </c:numRef>
          </c:val>
          <c:smooth val="1"/>
          <c:extLst>
            <c:ext xmlns:c16="http://schemas.microsoft.com/office/drawing/2014/chart" uri="{C3380CC4-5D6E-409C-BE32-E72D297353CC}">
              <c16:uniqueId val="{00000001-A96C-4401-B439-87270545E09F}"/>
            </c:ext>
          </c:extLst>
        </c:ser>
        <c:ser>
          <c:idx val="2"/>
          <c:order val="2"/>
          <c:tx>
            <c:strRef>
              <c:f>Sheet1!$D$1</c:f>
              <c:strCache>
                <c:ptCount val="1"/>
                <c:pt idx="0">
                  <c:v>2015 stock</c:v>
                </c:pt>
              </c:strCache>
            </c:strRef>
          </c:tx>
          <c:spPr>
            <a:ln w="28575" cap="rnd" cmpd="sng" algn="ctr">
              <a:solidFill>
                <a:srgbClr val="008000"/>
              </a:solidFill>
              <a:prstDash val="solid"/>
              <a:round/>
            </a:ln>
            <a:effectLst/>
          </c:spPr>
          <c:marker>
            <c:symbol val="none"/>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0.00</c:formatCode>
                <c:ptCount val="12"/>
                <c:pt idx="0">
                  <c:v>4.3797927698595549</c:v>
                </c:pt>
                <c:pt idx="1">
                  <c:v>4.7907930400101115</c:v>
                </c:pt>
                <c:pt idx="2">
                  <c:v>5.0757515474145958</c:v>
                </c:pt>
                <c:pt idx="3">
                  <c:v>5.1645361243776033</c:v>
                </c:pt>
                <c:pt idx="4">
                  <c:v>4.7655077044646381</c:v>
                </c:pt>
                <c:pt idx="5">
                  <c:v>4.7572042783217583</c:v>
                </c:pt>
                <c:pt idx="6">
                  <c:v>5.1775409280344578</c:v>
                </c:pt>
                <c:pt idx="7">
                  <c:v>4.9555092680474253</c:v>
                </c:pt>
                <c:pt idx="8">
                  <c:v>4.9353699560101676</c:v>
                </c:pt>
                <c:pt idx="9">
                  <c:v>4.4937308963882474</c:v>
                </c:pt>
                <c:pt idx="10">
                  <c:v>4.2718151470505958</c:v>
                </c:pt>
                <c:pt idx="11">
                  <c:v>4.2509894800176742</c:v>
                </c:pt>
              </c:numCache>
            </c:numRef>
          </c:val>
          <c:smooth val="1"/>
          <c:extLst>
            <c:ext xmlns:c16="http://schemas.microsoft.com/office/drawing/2014/chart" uri="{C3380CC4-5D6E-409C-BE32-E72D297353CC}">
              <c16:uniqueId val="{00000002-A96C-4401-B439-87270545E09F}"/>
            </c:ext>
          </c:extLst>
        </c:ser>
        <c:ser>
          <c:idx val="3"/>
          <c:order val="3"/>
          <c:tx>
            <c:strRef>
              <c:f>Sheet1!$E$1</c:f>
              <c:strCache>
                <c:ptCount val="1"/>
                <c:pt idx="0">
                  <c:v>2016 stock</c:v>
                </c:pt>
              </c:strCache>
            </c:strRef>
          </c:tx>
          <c:spPr>
            <a:ln w="28575" cap="rnd" cmpd="sng" algn="ctr">
              <a:solidFill>
                <a:srgbClr val="005977"/>
              </a:solidFill>
              <a:prstDash val="solid"/>
              <a:round/>
            </a:ln>
            <a:effectLst/>
          </c:spPr>
          <c:marker>
            <c:symbol val="none"/>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0.00</c:formatCode>
                <c:ptCount val="12"/>
                <c:pt idx="0">
                  <c:v>3.88</c:v>
                </c:pt>
                <c:pt idx="1">
                  <c:v>4.29</c:v>
                </c:pt>
                <c:pt idx="2">
                  <c:v>4.33</c:v>
                </c:pt>
                <c:pt idx="3">
                  <c:v>4.9000000000000004</c:v>
                </c:pt>
                <c:pt idx="4">
                  <c:v>4.3600000000000003</c:v>
                </c:pt>
                <c:pt idx="5">
                  <c:v>4.51</c:v>
                </c:pt>
                <c:pt idx="6">
                  <c:v>4.4400000000000004</c:v>
                </c:pt>
                <c:pt idx="7">
                  <c:v>4.18</c:v>
                </c:pt>
                <c:pt idx="8">
                  <c:v>3.78</c:v>
                </c:pt>
                <c:pt idx="9">
                  <c:v>3.61</c:v>
                </c:pt>
                <c:pt idx="10">
                  <c:v>3.49</c:v>
                </c:pt>
                <c:pt idx="11">
                  <c:v>3.44</c:v>
                </c:pt>
              </c:numCache>
            </c:numRef>
          </c:val>
          <c:smooth val="1"/>
          <c:extLst>
            <c:ext xmlns:c16="http://schemas.microsoft.com/office/drawing/2014/chart" uri="{C3380CC4-5D6E-409C-BE32-E72D297353CC}">
              <c16:uniqueId val="{00000003-A96C-4401-B439-87270545E09F}"/>
            </c:ext>
          </c:extLst>
        </c:ser>
        <c:ser>
          <c:idx val="4"/>
          <c:order val="4"/>
          <c:tx>
            <c:strRef>
              <c:f>Sheet1!$F$1</c:f>
              <c:strCache>
                <c:ptCount val="1"/>
                <c:pt idx="0">
                  <c:v>2017 Stock</c:v>
                </c:pt>
              </c:strCache>
            </c:strRef>
          </c:tx>
          <c:spPr>
            <a:ln w="28575" cap="rnd" cmpd="sng" algn="ctr">
              <a:solidFill>
                <a:srgbClr val="1F497D"/>
              </a:solidFill>
              <a:prstDash val="solid"/>
              <a:round/>
            </a:ln>
            <a:effectLst/>
          </c:spPr>
          <c:marker>
            <c:symbol val="none"/>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Sheet1!$F$2:$F$13</c:f>
              <c:numCache>
                <c:formatCode>0.00</c:formatCode>
                <c:ptCount val="12"/>
                <c:pt idx="0">
                  <c:v>3.24</c:v>
                </c:pt>
                <c:pt idx="1">
                  <c:v>3.57</c:v>
                </c:pt>
                <c:pt idx="2">
                  <c:v>3.66</c:v>
                </c:pt>
                <c:pt idx="3">
                  <c:v>3.85</c:v>
                </c:pt>
                <c:pt idx="4">
                  <c:v>3.69</c:v>
                </c:pt>
                <c:pt idx="5">
                  <c:v>3.67</c:v>
                </c:pt>
                <c:pt idx="6">
                  <c:v>3.66</c:v>
                </c:pt>
                <c:pt idx="7">
                  <c:v>3.62</c:v>
                </c:pt>
                <c:pt idx="8">
                  <c:v>3.51</c:v>
                </c:pt>
                <c:pt idx="9">
                  <c:v>3.58</c:v>
                </c:pt>
                <c:pt idx="10">
                  <c:v>3.47</c:v>
                </c:pt>
                <c:pt idx="11">
                  <c:v>3.38</c:v>
                </c:pt>
              </c:numCache>
            </c:numRef>
          </c:val>
          <c:smooth val="1"/>
          <c:extLst>
            <c:ext xmlns:c16="http://schemas.microsoft.com/office/drawing/2014/chart" uri="{C3380CC4-5D6E-409C-BE32-E72D297353CC}">
              <c16:uniqueId val="{00000004-A96C-4401-B439-87270545E09F}"/>
            </c:ext>
          </c:extLst>
        </c:ser>
        <c:ser>
          <c:idx val="5"/>
          <c:order val="5"/>
          <c:tx>
            <c:strRef>
              <c:f>Sheet1!$G$1</c:f>
              <c:strCache>
                <c:ptCount val="1"/>
                <c:pt idx="0">
                  <c:v>2018 Stock</c:v>
                </c:pt>
              </c:strCache>
            </c:strRef>
          </c:tx>
          <c:spPr>
            <a:ln>
              <a:solidFill>
                <a:srgbClr val="A6ADB3"/>
              </a:solidFill>
            </a:ln>
          </c:spPr>
          <c:marker>
            <c:symbol val="none"/>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Sheet1!$G$2:$G$13</c:f>
              <c:numCache>
                <c:formatCode>0.00</c:formatCode>
                <c:ptCount val="12"/>
                <c:pt idx="0">
                  <c:v>3.07</c:v>
                </c:pt>
                <c:pt idx="1">
                  <c:v>3.55</c:v>
                </c:pt>
                <c:pt idx="2">
                  <c:v>3.84</c:v>
                </c:pt>
                <c:pt idx="3">
                  <c:v>4.04</c:v>
                </c:pt>
                <c:pt idx="4">
                  <c:v>4.05</c:v>
                </c:pt>
                <c:pt idx="5">
                  <c:v>3.54</c:v>
                </c:pt>
                <c:pt idx="6">
                  <c:v>4.66</c:v>
                </c:pt>
                <c:pt idx="7">
                  <c:v>4.2300000000000004</c:v>
                </c:pt>
                <c:pt idx="8">
                  <c:v>3.9</c:v>
                </c:pt>
                <c:pt idx="9">
                  <c:v>3.87</c:v>
                </c:pt>
                <c:pt idx="10">
                  <c:v>3.97</c:v>
                </c:pt>
                <c:pt idx="11">
                  <c:v>3.73</c:v>
                </c:pt>
              </c:numCache>
            </c:numRef>
          </c:val>
          <c:smooth val="1"/>
          <c:extLst>
            <c:ext xmlns:c16="http://schemas.microsoft.com/office/drawing/2014/chart" uri="{C3380CC4-5D6E-409C-BE32-E72D297353CC}">
              <c16:uniqueId val="{00000005-A96C-4401-B439-87270545E09F}"/>
            </c:ext>
          </c:extLst>
        </c:ser>
        <c:ser>
          <c:idx val="6"/>
          <c:order val="6"/>
          <c:tx>
            <c:strRef>
              <c:f>Sheet1!$H$1</c:f>
              <c:strCache>
                <c:ptCount val="1"/>
                <c:pt idx="0">
                  <c:v>2019 Stock</c:v>
                </c:pt>
              </c:strCache>
            </c:strRef>
          </c:tx>
          <c:spPr>
            <a:ln>
              <a:solidFill>
                <a:srgbClr val="C00000"/>
              </a:solidFill>
            </a:ln>
          </c:spPr>
          <c:marker>
            <c:symbol val="none"/>
          </c:marker>
          <c:dLbls>
            <c:dLbl>
              <c:idx val="5"/>
              <c:layout>
                <c:manualLayout>
                  <c:x val="-9.3323131473947857E-2"/>
                  <c:y val="1.9235361561689219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68E-4808-B39F-C9A36968A12E}"/>
                </c:ext>
              </c:extLst>
            </c:dLbl>
            <c:spPr>
              <a:solidFill>
                <a:srgbClr val="FFFFFF"/>
              </a:solidFill>
              <a:ln>
                <a:solidFill>
                  <a:srgbClr val="000000">
                    <a:lumMod val="65000"/>
                    <a:lumOff val="35000"/>
                  </a:srgbClr>
                </a:solidFill>
              </a:ln>
              <a:effectLst/>
            </c:spPr>
            <c:showLegendKey val="0"/>
            <c:showVal val="1"/>
            <c:showCatName val="1"/>
            <c:showSerName val="0"/>
            <c:showPercent val="0"/>
            <c:showBubbleSize val="0"/>
            <c:showLeaderLines val="0"/>
            <c:extLst>
              <c:ext xmlns:c15="http://schemas.microsoft.com/office/drawing/2012/chart" uri="{CE6537A1-D6FC-4f65-9D91-7224C49458BB}">
                <c15:spPr xmlns:c15="http://schemas.microsoft.com/office/drawing/2012/chart">
                  <a:prstGeom prst="wedgeRectCallout">
                    <a:avLst/>
                  </a:prstGeom>
                </c15:spPr>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Sheet1!$H$2:$H$13</c:f>
              <c:numCache>
                <c:formatCode>0.00</c:formatCode>
                <c:ptCount val="12"/>
                <c:pt idx="0">
                  <c:v>3.39</c:v>
                </c:pt>
                <c:pt idx="1">
                  <c:v>3.89</c:v>
                </c:pt>
                <c:pt idx="2">
                  <c:v>4.33</c:v>
                </c:pt>
                <c:pt idx="3">
                  <c:v>4.47</c:v>
                </c:pt>
                <c:pt idx="4">
                  <c:v>3.83</c:v>
                </c:pt>
                <c:pt idx="5">
                  <c:v>3.36</c:v>
                </c:pt>
                <c:pt idx="6">
                  <c:v>3.5</c:v>
                </c:pt>
                <c:pt idx="7">
                  <c:v>3.2</c:v>
                </c:pt>
              </c:numCache>
            </c:numRef>
          </c:val>
          <c:smooth val="1"/>
          <c:extLst>
            <c:ext xmlns:c16="http://schemas.microsoft.com/office/drawing/2014/chart" uri="{C3380CC4-5D6E-409C-BE32-E72D297353CC}">
              <c16:uniqueId val="{00000007-A96C-4401-B439-87270545E09F}"/>
            </c:ext>
          </c:extLst>
        </c:ser>
        <c:dLbls>
          <c:showLegendKey val="0"/>
          <c:showVal val="0"/>
          <c:showCatName val="0"/>
          <c:showSerName val="0"/>
          <c:showPercent val="0"/>
          <c:showBubbleSize val="0"/>
        </c:dLbls>
        <c:smooth val="0"/>
        <c:axId val="1751248176"/>
        <c:axId val="1751251440"/>
      </c:lineChart>
      <c:catAx>
        <c:axId val="1751248176"/>
        <c:scaling>
          <c:orientation val="minMax"/>
        </c:scaling>
        <c:delete val="1"/>
        <c:axPos val="b"/>
        <c:title>
          <c:tx>
            <c:rich>
              <a:bodyPr rot="0" spcFirstLastPara="1" vertOverflow="ellipsis" vert="horz" wrap="square" anchor="ctr" anchorCtr="1"/>
              <a:lstStyle/>
              <a:p>
                <a:pPr>
                  <a:defRPr lang="zh-CN" sz="1330" b="0" i="0" u="none" strike="noStrike" kern="1200" baseline="0">
                    <a:solidFill>
                      <a:schemeClr val="tx1">
                        <a:lumMod val="65000"/>
                        <a:lumOff val="35000"/>
                      </a:schemeClr>
                    </a:solidFill>
                    <a:latin typeface="+mn-lt"/>
                    <a:ea typeface="+mn-ea"/>
                    <a:cs typeface="+mn-cs"/>
                  </a:defRPr>
                </a:pPr>
                <a:r>
                  <a:rPr lang="zh-CN" altLang="en-US" sz="1100" dirty="0" smtClean="0"/>
                  <a:t>单位：月</a:t>
                </a:r>
                <a:endParaRPr lang="zh-CN" altLang="en-US" sz="1100" dirty="0"/>
              </a:p>
            </c:rich>
          </c:tx>
          <c:layout>
            <c:manualLayout>
              <c:xMode val="edge"/>
              <c:yMode val="edge"/>
              <c:x val="0.87006695987170957"/>
              <c:y val="8.8134558674668462E-2"/>
            </c:manualLayout>
          </c:layout>
          <c:overlay val="1"/>
          <c:spPr>
            <a:noFill/>
            <a:ln>
              <a:noFill/>
            </a:ln>
            <a:effectLst/>
          </c:spPr>
        </c:title>
        <c:numFmt formatCode="General" sourceLinked="1"/>
        <c:majorTickMark val="cross"/>
        <c:minorTickMark val="cross"/>
        <c:tickLblPos val="nextTo"/>
        <c:crossAx val="1751251440"/>
        <c:crosses val="autoZero"/>
        <c:auto val="1"/>
        <c:lblAlgn val="ctr"/>
        <c:lblOffset val="100"/>
        <c:noMultiLvlLbl val="1"/>
      </c:catAx>
      <c:valAx>
        <c:axId val="1751251440"/>
        <c:scaling>
          <c:orientation val="minMax"/>
        </c:scaling>
        <c:delete val="1"/>
        <c:axPos val="l"/>
        <c:numFmt formatCode="0.00" sourceLinked="1"/>
        <c:majorTickMark val="none"/>
        <c:minorTickMark val="cross"/>
        <c:tickLblPos val="none"/>
        <c:crossAx val="1751248176"/>
        <c:crosses val="autoZero"/>
        <c:crossBetween val="between"/>
      </c:valAx>
      <c:spPr>
        <a:noFill/>
        <a:ln>
          <a:noFill/>
        </a:ln>
        <a:effectLst/>
      </c:spPr>
    </c:plotArea>
    <c:legend>
      <c:legendPos val="b"/>
      <c:layout>
        <c:manualLayout>
          <c:xMode val="edge"/>
          <c:yMode val="edge"/>
          <c:x val="5.3073332009768485E-2"/>
          <c:y val="0.69261740764880775"/>
          <c:w val="0.91846652459120925"/>
          <c:h val="9.1913979059204023E-2"/>
        </c:manualLayout>
      </c:layout>
      <c:overlay val="1"/>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1"/>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9723498296324596E-2"/>
          <c:y val="9.6618085248765501E-2"/>
          <c:w val="0.71544342857368748"/>
          <c:h val="0.79547960355308855"/>
        </c:manualLayout>
      </c:layout>
      <c:barChart>
        <c:barDir val="col"/>
        <c:grouping val="clustered"/>
        <c:varyColors val="0"/>
        <c:ser>
          <c:idx val="0"/>
          <c:order val="0"/>
          <c:tx>
            <c:strRef>
              <c:f>Sheet1!$B$1</c:f>
              <c:strCache>
                <c:ptCount val="1"/>
                <c:pt idx="0">
                  <c:v>2018</c:v>
                </c:pt>
              </c:strCache>
            </c:strRef>
          </c:tx>
          <c:spPr>
            <a:ln>
              <a:solidFill>
                <a:schemeClr val="bg1"/>
              </a:solidFill>
            </a:ln>
          </c:spPr>
          <c:invertIfNegative val="0"/>
          <c:dLbls>
            <c:dLbl>
              <c:idx val="0"/>
              <c:layout>
                <c:manualLayout>
                  <c:x val="-7.1721811986634899E-3"/>
                  <c:y val="7.1568952036122598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722-4243-96C2-CAA210F8ED72}"/>
                </c:ext>
              </c:extLst>
            </c:dLbl>
            <c:spPr>
              <a:noFill/>
              <a:ln>
                <a:noFill/>
              </a:ln>
              <a:effectLst/>
            </c:spPr>
            <c:txPr>
              <a:bodyPr/>
              <a:lstStyle/>
              <a:p>
                <a:pPr>
                  <a:defRPr sz="12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CAR</c:v>
                </c:pt>
                <c:pt idx="1">
                  <c:v>MPV</c:v>
                </c:pt>
                <c:pt idx="2">
                  <c:v>SUV</c:v>
                </c:pt>
              </c:strCache>
            </c:strRef>
          </c:cat>
          <c:val>
            <c:numRef>
              <c:f>Sheet1!$B$2:$B$4</c:f>
              <c:numCache>
                <c:formatCode>General</c:formatCode>
                <c:ptCount val="3"/>
                <c:pt idx="0">
                  <c:v>260193</c:v>
                </c:pt>
                <c:pt idx="1">
                  <c:v>15912</c:v>
                </c:pt>
                <c:pt idx="2">
                  <c:v>265549</c:v>
                </c:pt>
              </c:numCache>
            </c:numRef>
          </c:val>
          <c:extLst>
            <c:ext xmlns:c16="http://schemas.microsoft.com/office/drawing/2014/chart" uri="{C3380CC4-5D6E-409C-BE32-E72D297353CC}">
              <c16:uniqueId val="{00000000-DD0E-43E1-B3C7-84281EBF70DE}"/>
            </c:ext>
          </c:extLst>
        </c:ser>
        <c:ser>
          <c:idx val="1"/>
          <c:order val="1"/>
          <c:tx>
            <c:strRef>
              <c:f>Sheet1!$C$1</c:f>
              <c:strCache>
                <c:ptCount val="1"/>
                <c:pt idx="0">
                  <c:v>2019</c:v>
                </c:pt>
              </c:strCache>
            </c:strRef>
          </c:tx>
          <c:spPr>
            <a:solidFill>
              <a:srgbClr val="1F497D"/>
            </a:solidFill>
            <a:ln>
              <a:solidFill>
                <a:schemeClr val="bg1"/>
              </a:solidFill>
            </a:ln>
          </c:spPr>
          <c:invertIfNegative val="0"/>
          <c:dLbls>
            <c:spPr>
              <a:noFill/>
              <a:ln>
                <a:noFill/>
              </a:ln>
              <a:effectLst/>
            </c:spPr>
            <c:txPr>
              <a:bodyPr/>
              <a:lstStyle/>
              <a:p>
                <a:pPr>
                  <a:defRPr sz="12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CAR</c:v>
                </c:pt>
                <c:pt idx="1">
                  <c:v>MPV</c:v>
                </c:pt>
                <c:pt idx="2">
                  <c:v>SUV</c:v>
                </c:pt>
              </c:strCache>
            </c:strRef>
          </c:cat>
          <c:val>
            <c:numRef>
              <c:f>Sheet1!$C$2:$C$4</c:f>
              <c:numCache>
                <c:formatCode>General</c:formatCode>
                <c:ptCount val="3"/>
                <c:pt idx="0">
                  <c:v>262323</c:v>
                </c:pt>
                <c:pt idx="1">
                  <c:v>5547</c:v>
                </c:pt>
                <c:pt idx="2">
                  <c:v>274388</c:v>
                </c:pt>
              </c:numCache>
            </c:numRef>
          </c:val>
          <c:extLst>
            <c:ext xmlns:c16="http://schemas.microsoft.com/office/drawing/2014/chart" uri="{C3380CC4-5D6E-409C-BE32-E72D297353CC}">
              <c16:uniqueId val="{00000001-DD0E-43E1-B3C7-84281EBF70DE}"/>
            </c:ext>
          </c:extLst>
        </c:ser>
        <c:dLbls>
          <c:showLegendKey val="0"/>
          <c:showVal val="0"/>
          <c:showCatName val="0"/>
          <c:showSerName val="0"/>
          <c:showPercent val="0"/>
          <c:showBubbleSize val="0"/>
        </c:dLbls>
        <c:gapWidth val="150"/>
        <c:axId val="151352336"/>
        <c:axId val="151353968"/>
      </c:barChart>
      <c:lineChart>
        <c:grouping val="standard"/>
        <c:varyColors val="0"/>
        <c:ser>
          <c:idx val="2"/>
          <c:order val="2"/>
          <c:tx>
            <c:strRef>
              <c:f>Sheet1!$D$1</c:f>
              <c:strCache>
                <c:ptCount val="1"/>
                <c:pt idx="0">
                  <c:v>YOY</c:v>
                </c:pt>
              </c:strCache>
            </c:strRef>
          </c:tx>
          <c:spPr>
            <a:ln>
              <a:solidFill>
                <a:srgbClr val="C00000"/>
              </a:solidFill>
            </a:ln>
          </c:spPr>
          <c:marker>
            <c:symbol val="none"/>
          </c:marker>
          <c:dLbls>
            <c:dLbl>
              <c:idx val="0"/>
              <c:layout>
                <c:manualLayout>
                  <c:x val="6.9928766686969027E-2"/>
                  <c:y val="7.156895203612256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D0E-43E1-B3C7-84281EBF70DE}"/>
                </c:ext>
              </c:extLst>
            </c:dLbl>
            <c:dLbl>
              <c:idx val="1"/>
              <c:layout>
                <c:manualLayout>
                  <c:x val="-5.5584404289642043E-2"/>
                  <c:y val="-0.2683835701354598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D0E-43E1-B3C7-84281EBF70DE}"/>
                </c:ext>
              </c:extLst>
            </c:dLbl>
            <c:dLbl>
              <c:idx val="2"/>
              <c:layout>
                <c:manualLayout>
                  <c:x val="7.5307902585966632E-2"/>
                  <c:y val="-2.862758081444903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DD0E-43E1-B3C7-84281EBF70DE}"/>
                </c:ext>
              </c:extLst>
            </c:dLbl>
            <c:spPr>
              <a:noFill/>
              <a:ln>
                <a:noFill/>
              </a:ln>
              <a:effectLst/>
            </c:spPr>
            <c:txPr>
              <a:bodyPr/>
              <a:lstStyle/>
              <a:p>
                <a:pPr>
                  <a:defRPr sz="1600" b="1"/>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CAR</c:v>
                </c:pt>
                <c:pt idx="1">
                  <c:v>MPV</c:v>
                </c:pt>
                <c:pt idx="2">
                  <c:v>SUV</c:v>
                </c:pt>
              </c:strCache>
            </c:strRef>
          </c:cat>
          <c:val>
            <c:numRef>
              <c:f>Sheet1!$D$2:$D$4</c:f>
              <c:numCache>
                <c:formatCode>0.0%</c:formatCode>
                <c:ptCount val="3"/>
                <c:pt idx="0">
                  <c:v>8.1862309900726515E-3</c:v>
                </c:pt>
                <c:pt idx="1">
                  <c:v>-0.651395173453997</c:v>
                </c:pt>
                <c:pt idx="2">
                  <c:v>3.328575893714536E-2</c:v>
                </c:pt>
              </c:numCache>
            </c:numRef>
          </c:val>
          <c:smooth val="0"/>
          <c:extLst>
            <c:ext xmlns:c16="http://schemas.microsoft.com/office/drawing/2014/chart" uri="{C3380CC4-5D6E-409C-BE32-E72D297353CC}">
              <c16:uniqueId val="{00000005-DD0E-43E1-B3C7-84281EBF70DE}"/>
            </c:ext>
          </c:extLst>
        </c:ser>
        <c:dLbls>
          <c:showLegendKey val="0"/>
          <c:showVal val="0"/>
          <c:showCatName val="0"/>
          <c:showSerName val="0"/>
          <c:showPercent val="0"/>
          <c:showBubbleSize val="0"/>
        </c:dLbls>
        <c:marker val="1"/>
        <c:smooth val="0"/>
        <c:axId val="151355600"/>
        <c:axId val="151354512"/>
      </c:lineChart>
      <c:catAx>
        <c:axId val="151352336"/>
        <c:scaling>
          <c:orientation val="minMax"/>
        </c:scaling>
        <c:delete val="0"/>
        <c:axPos val="b"/>
        <c:numFmt formatCode="General" sourceLinked="0"/>
        <c:majorTickMark val="out"/>
        <c:minorTickMark val="none"/>
        <c:tickLblPos val="nextTo"/>
        <c:txPr>
          <a:bodyPr/>
          <a:lstStyle/>
          <a:p>
            <a:pPr>
              <a:defRPr sz="1200"/>
            </a:pPr>
            <a:endParaRPr lang="zh-CN"/>
          </a:p>
        </c:txPr>
        <c:crossAx val="151353968"/>
        <c:crosses val="autoZero"/>
        <c:auto val="1"/>
        <c:lblAlgn val="ctr"/>
        <c:lblOffset val="100"/>
        <c:noMultiLvlLbl val="0"/>
      </c:catAx>
      <c:valAx>
        <c:axId val="151353968"/>
        <c:scaling>
          <c:orientation val="minMax"/>
        </c:scaling>
        <c:delete val="0"/>
        <c:axPos val="l"/>
        <c:numFmt formatCode="General" sourceLinked="1"/>
        <c:majorTickMark val="none"/>
        <c:minorTickMark val="none"/>
        <c:tickLblPos val="none"/>
        <c:spPr>
          <a:ln>
            <a:noFill/>
          </a:ln>
        </c:spPr>
        <c:crossAx val="151352336"/>
        <c:crosses val="autoZero"/>
        <c:crossBetween val="between"/>
      </c:valAx>
      <c:valAx>
        <c:axId val="151354512"/>
        <c:scaling>
          <c:orientation val="minMax"/>
        </c:scaling>
        <c:delete val="0"/>
        <c:axPos val="r"/>
        <c:numFmt formatCode="0.0%" sourceLinked="1"/>
        <c:majorTickMark val="none"/>
        <c:minorTickMark val="none"/>
        <c:tickLblPos val="none"/>
        <c:spPr>
          <a:ln>
            <a:noFill/>
          </a:ln>
        </c:spPr>
        <c:crossAx val="151355600"/>
        <c:crosses val="max"/>
        <c:crossBetween val="between"/>
      </c:valAx>
      <c:catAx>
        <c:axId val="151355600"/>
        <c:scaling>
          <c:orientation val="minMax"/>
        </c:scaling>
        <c:delete val="1"/>
        <c:axPos val="b"/>
        <c:numFmt formatCode="General" sourceLinked="1"/>
        <c:majorTickMark val="out"/>
        <c:minorTickMark val="none"/>
        <c:tickLblPos val="nextTo"/>
        <c:crossAx val="151354512"/>
        <c:crosses val="autoZero"/>
        <c:auto val="1"/>
        <c:lblAlgn val="ctr"/>
        <c:lblOffset val="100"/>
        <c:noMultiLvlLbl val="0"/>
      </c:catAx>
    </c:plotArea>
    <c:legend>
      <c:legendPos val="r"/>
      <c:layout>
        <c:manualLayout>
          <c:xMode val="edge"/>
          <c:yMode val="edge"/>
          <c:x val="0.24864229762801285"/>
          <c:y val="3.1712371707722543E-2"/>
          <c:w val="0.35688773644549532"/>
          <c:h val="7.4169384549277628E-2"/>
        </c:manualLayout>
      </c:layout>
      <c:overlay val="0"/>
      <c:txPr>
        <a:bodyPr/>
        <a:lstStyle/>
        <a:p>
          <a:pPr>
            <a:defRPr sz="1200"/>
          </a:pPr>
          <a:endParaRPr lang="zh-CN"/>
        </a:p>
      </c:txPr>
    </c:legend>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SUV</c:v>
                </c:pt>
              </c:strCache>
            </c:strRef>
          </c:tx>
          <c:spPr>
            <a:solidFill>
              <a:srgbClr val="A8A8A8"/>
            </a:solidFill>
            <a:ln>
              <a:solidFill>
                <a:schemeClr val="tx1"/>
              </a:solidFill>
            </a:ln>
            <a:effectLst/>
          </c:spPr>
          <c:invertIfNegative val="0"/>
          <c:dPt>
            <c:idx val="0"/>
            <c:invertIfNegative val="0"/>
            <c:bubble3D val="0"/>
            <c:spPr>
              <a:solidFill>
                <a:srgbClr val="376092"/>
              </a:solidFill>
              <a:ln>
                <a:solidFill>
                  <a:schemeClr val="tx1"/>
                </a:solidFill>
              </a:ln>
              <a:effectLst/>
            </c:spPr>
            <c:extLst>
              <c:ext xmlns:c16="http://schemas.microsoft.com/office/drawing/2014/chart" uri="{C3380CC4-5D6E-409C-BE32-E72D297353CC}">
                <c16:uniqueId val="{00000001-E44F-4DC4-82DF-2F8D85E51F53}"/>
              </c:ext>
            </c:extLst>
          </c:dPt>
          <c:dPt>
            <c:idx val="1"/>
            <c:invertIfNegative val="0"/>
            <c:bubble3D val="0"/>
            <c:spPr>
              <a:solidFill>
                <a:srgbClr val="376092"/>
              </a:solidFill>
              <a:ln>
                <a:solidFill>
                  <a:schemeClr val="tx1"/>
                </a:solidFill>
              </a:ln>
              <a:effectLst/>
            </c:spPr>
            <c:extLst>
              <c:ext xmlns:c16="http://schemas.microsoft.com/office/drawing/2014/chart" uri="{C3380CC4-5D6E-409C-BE32-E72D297353CC}">
                <c16:uniqueId val="{00000003-E44F-4DC4-82DF-2F8D85E51F53}"/>
              </c:ext>
            </c:extLst>
          </c:dPt>
          <c:dPt>
            <c:idx val="2"/>
            <c:invertIfNegative val="0"/>
            <c:bubble3D val="0"/>
            <c:spPr>
              <a:solidFill>
                <a:srgbClr val="376092"/>
              </a:solidFill>
              <a:ln>
                <a:solidFill>
                  <a:schemeClr val="tx1"/>
                </a:solidFill>
              </a:ln>
              <a:effectLst/>
            </c:spPr>
            <c:extLst>
              <c:ext xmlns:c16="http://schemas.microsoft.com/office/drawing/2014/chart" uri="{C3380CC4-5D6E-409C-BE32-E72D297353CC}">
                <c16:uniqueId val="{00000005-E44F-4DC4-82DF-2F8D85E51F53}"/>
              </c:ext>
            </c:extLst>
          </c:dPt>
          <c:dPt>
            <c:idx val="3"/>
            <c:invertIfNegative val="0"/>
            <c:bubble3D val="0"/>
            <c:spPr>
              <a:solidFill>
                <a:srgbClr val="376092"/>
              </a:solidFill>
              <a:ln>
                <a:solidFill>
                  <a:schemeClr val="tx1"/>
                </a:solidFill>
              </a:ln>
              <a:effectLst/>
            </c:spPr>
            <c:extLst>
              <c:ext xmlns:c16="http://schemas.microsoft.com/office/drawing/2014/chart" uri="{C3380CC4-5D6E-409C-BE32-E72D297353CC}">
                <c16:uniqueId val="{00000007-E44F-4DC4-82DF-2F8D85E51F53}"/>
              </c:ext>
            </c:extLst>
          </c:dPt>
          <c:dPt>
            <c:idx val="4"/>
            <c:invertIfNegative val="0"/>
            <c:bubble3D val="0"/>
            <c:spPr>
              <a:solidFill>
                <a:srgbClr val="376092"/>
              </a:solidFill>
              <a:ln>
                <a:solidFill>
                  <a:schemeClr val="tx1"/>
                </a:solidFill>
              </a:ln>
              <a:effectLst/>
            </c:spPr>
            <c:extLst>
              <c:ext xmlns:c16="http://schemas.microsoft.com/office/drawing/2014/chart" uri="{C3380CC4-5D6E-409C-BE32-E72D297353CC}">
                <c16:uniqueId val="{00000009-E44F-4DC4-82DF-2F8D85E51F53}"/>
              </c:ext>
            </c:extLst>
          </c:dPt>
          <c:dPt>
            <c:idx val="5"/>
            <c:invertIfNegative val="0"/>
            <c:bubble3D val="0"/>
            <c:spPr>
              <a:solidFill>
                <a:srgbClr val="376092"/>
              </a:solidFill>
              <a:ln>
                <a:solidFill>
                  <a:schemeClr val="tx1"/>
                </a:solidFill>
              </a:ln>
              <a:effectLst/>
            </c:spPr>
            <c:extLst>
              <c:ext xmlns:c16="http://schemas.microsoft.com/office/drawing/2014/chart" uri="{C3380CC4-5D6E-409C-BE32-E72D297353CC}">
                <c16:uniqueId val="{0000000A-86EB-49C9-B258-842648F9828B}"/>
              </c:ext>
            </c:extLst>
          </c:dPt>
          <c:dLbls>
            <c:dLbl>
              <c:idx val="4"/>
              <c:tx>
                <c:rich>
                  <a:bodyPr/>
                  <a:lstStyle/>
                  <a:p>
                    <a:r>
                      <a:rPr lang="en-US" altLang="zh-CN" dirty="0" smtClean="0"/>
                      <a:t>85%</a:t>
                    </a:r>
                    <a:endParaRPr lang="en-US" altLang="zh-CN" dirty="0"/>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44F-4DC4-82DF-2F8D85E51F53}"/>
                </c:ext>
              </c:extLst>
            </c:dLbl>
            <c:spPr>
              <a:no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Calibri" panose="020F050202020403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2014</c:v>
                </c:pt>
                <c:pt idx="1">
                  <c:v>2015</c:v>
                </c:pt>
                <c:pt idx="2">
                  <c:v>2016</c:v>
                </c:pt>
                <c:pt idx="3">
                  <c:v>2017</c:v>
                </c:pt>
                <c:pt idx="4">
                  <c:v>2018</c:v>
                </c:pt>
                <c:pt idx="5">
                  <c:v>2019 YTD</c:v>
                </c:pt>
              </c:strCache>
            </c:strRef>
          </c:cat>
          <c:val>
            <c:numRef>
              <c:f>Sheet1!$B$2:$B$7</c:f>
              <c:numCache>
                <c:formatCode>0%</c:formatCode>
                <c:ptCount val="6"/>
                <c:pt idx="0">
                  <c:v>0.88</c:v>
                </c:pt>
                <c:pt idx="1">
                  <c:v>0.87</c:v>
                </c:pt>
                <c:pt idx="2">
                  <c:v>0.83</c:v>
                </c:pt>
                <c:pt idx="3">
                  <c:v>0.87608986965071967</c:v>
                </c:pt>
                <c:pt idx="4">
                  <c:v>0.84</c:v>
                </c:pt>
                <c:pt idx="5">
                  <c:v>0.85</c:v>
                </c:pt>
              </c:numCache>
            </c:numRef>
          </c:val>
          <c:extLst>
            <c:ext xmlns:c16="http://schemas.microsoft.com/office/drawing/2014/chart" uri="{C3380CC4-5D6E-409C-BE32-E72D297353CC}">
              <c16:uniqueId val="{0000000A-E44F-4DC4-82DF-2F8D85E51F53}"/>
            </c:ext>
          </c:extLst>
        </c:ser>
        <c:ser>
          <c:idx val="1"/>
          <c:order val="1"/>
          <c:tx>
            <c:strRef>
              <c:f>Sheet1!$C$1</c:f>
              <c:strCache>
                <c:ptCount val="1"/>
                <c:pt idx="0">
                  <c:v>Pick up</c:v>
                </c:pt>
              </c:strCache>
            </c:strRef>
          </c:tx>
          <c:spPr>
            <a:solidFill>
              <a:srgbClr val="00B0F0"/>
            </a:solidFill>
            <a:ln>
              <a:solidFill>
                <a:schemeClr val="tx1"/>
              </a:solidFill>
            </a:ln>
            <a:effectLst/>
          </c:spPr>
          <c:invertIfNegative val="0"/>
          <c:dLbls>
            <c:dLbl>
              <c:idx val="2"/>
              <c:layout>
                <c:manualLayout>
                  <c:x val="-1.8855490835246076E-3"/>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44F-4DC4-82DF-2F8D85E51F53}"/>
                </c:ext>
              </c:extLst>
            </c:dLbl>
            <c:dLbl>
              <c:idx val="3"/>
              <c:layout>
                <c:manualLayout>
                  <c:x val="2.2826351674995801E-2"/>
                  <c:y val="0"/>
                </c:manualLayout>
              </c:layout>
              <c:tx>
                <c:rich>
                  <a:bodyPr/>
                  <a:lstStyle/>
                  <a:p>
                    <a:r>
                      <a:rPr lang="en-US" altLang="zh-CN" dirty="0" smtClean="0"/>
                      <a:t>3%</a:t>
                    </a:r>
                    <a:endParaRPr lang="en-US" altLang="zh-CN" dirty="0"/>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E44F-4DC4-82DF-2F8D85E51F53}"/>
                </c:ext>
              </c:extLst>
            </c:dLbl>
            <c:dLbl>
              <c:idx val="5"/>
              <c:layout>
                <c:manualLayout>
                  <c:x val="0"/>
                  <c:y val="2.303186973443914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6EB-49C9-B258-842648F9828B}"/>
                </c:ext>
              </c:extLst>
            </c:dLbl>
            <c:spPr>
              <a:solidFill>
                <a:srgbClr val="00B0F0"/>
              </a:solidFill>
              <a:ln>
                <a:noFill/>
              </a:ln>
              <a:effectLst/>
            </c:spPr>
            <c:txPr>
              <a:bodyPr rot="0" spcFirstLastPara="1" vertOverflow="ellipsis" vert="horz" wrap="square" lIns="38100" tIns="19050" rIns="38100" bIns="19050" anchor="ctr" anchorCtr="1"/>
              <a:lstStyle/>
              <a:p>
                <a:pPr>
                  <a:defRPr lang="zh-CN" sz="1400" b="1" i="0" u="none" strike="noStrike" kern="1200" baseline="0">
                    <a:solidFill>
                      <a:schemeClr val="tx1"/>
                    </a:solidFill>
                    <a:latin typeface="Calibri" panose="020F050202020403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2014</c:v>
                </c:pt>
                <c:pt idx="1">
                  <c:v>2015</c:v>
                </c:pt>
                <c:pt idx="2">
                  <c:v>2016</c:v>
                </c:pt>
                <c:pt idx="3">
                  <c:v>2017</c:v>
                </c:pt>
                <c:pt idx="4">
                  <c:v>2018</c:v>
                </c:pt>
                <c:pt idx="5">
                  <c:v>2019 YTD</c:v>
                </c:pt>
              </c:strCache>
            </c:strRef>
          </c:cat>
          <c:val>
            <c:numRef>
              <c:f>Sheet1!$C$2:$C$7</c:f>
              <c:numCache>
                <c:formatCode>0%</c:formatCode>
                <c:ptCount val="6"/>
                <c:pt idx="0">
                  <c:v>0.04</c:v>
                </c:pt>
                <c:pt idx="1">
                  <c:v>0.02</c:v>
                </c:pt>
                <c:pt idx="2">
                  <c:v>0.04</c:v>
                </c:pt>
                <c:pt idx="3">
                  <c:v>2.5890023958278947E-2</c:v>
                </c:pt>
                <c:pt idx="4">
                  <c:v>2.3906616372718931E-2</c:v>
                </c:pt>
                <c:pt idx="5">
                  <c:v>0.02</c:v>
                </c:pt>
              </c:numCache>
            </c:numRef>
          </c:val>
          <c:extLst>
            <c:ext xmlns:c16="http://schemas.microsoft.com/office/drawing/2014/chart" uri="{C3380CC4-5D6E-409C-BE32-E72D297353CC}">
              <c16:uniqueId val="{0000000D-E44F-4DC4-82DF-2F8D85E51F53}"/>
            </c:ext>
          </c:extLst>
        </c:ser>
        <c:ser>
          <c:idx val="2"/>
          <c:order val="2"/>
          <c:tx>
            <c:strRef>
              <c:f>Sheet1!$D$1</c:f>
              <c:strCache>
                <c:ptCount val="1"/>
                <c:pt idx="0">
                  <c:v>Sedan</c:v>
                </c:pt>
              </c:strCache>
            </c:strRef>
          </c:tx>
          <c:spPr>
            <a:solidFill>
              <a:schemeClr val="accent3">
                <a:lumMod val="85000"/>
              </a:schemeClr>
            </a:solidFill>
            <a:ln>
              <a:solidFill>
                <a:schemeClr val="tx1"/>
              </a:solidFill>
            </a:ln>
            <a:effectLst/>
          </c:spPr>
          <c:invertIfNegative val="0"/>
          <c:dLbls>
            <c:dLbl>
              <c:idx val="0"/>
              <c:layout>
                <c:manualLayout>
                  <c:x val="-1.79349906017825E-2"/>
                  <c:y val="-3.2902671049198969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E44F-4DC4-82DF-2F8D85E51F53}"/>
                </c:ext>
              </c:extLst>
            </c:dLbl>
            <c:dLbl>
              <c:idx val="3"/>
              <c:layout>
                <c:manualLayout>
                  <c:x val="0"/>
                  <c:y val="3.2902671049198518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E44F-4DC4-82DF-2F8D85E51F53}"/>
                </c:ext>
              </c:extLst>
            </c:dLbl>
            <c:spPr>
              <a:solidFill>
                <a:schemeClr val="accent3">
                  <a:lumMod val="85000"/>
                </a:schemeClr>
              </a:solid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tx1"/>
                    </a:solidFill>
                    <a:latin typeface="Calibri" panose="020F050202020403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2014</c:v>
                </c:pt>
                <c:pt idx="1">
                  <c:v>2015</c:v>
                </c:pt>
                <c:pt idx="2">
                  <c:v>2016</c:v>
                </c:pt>
                <c:pt idx="3">
                  <c:v>2017</c:v>
                </c:pt>
                <c:pt idx="4">
                  <c:v>2018</c:v>
                </c:pt>
                <c:pt idx="5">
                  <c:v>2019 YTD</c:v>
                </c:pt>
              </c:strCache>
            </c:strRef>
          </c:cat>
          <c:val>
            <c:numRef>
              <c:f>Sheet1!$D$2:$D$7</c:f>
              <c:numCache>
                <c:formatCode>0%</c:formatCode>
                <c:ptCount val="6"/>
                <c:pt idx="0">
                  <c:v>0.02</c:v>
                </c:pt>
                <c:pt idx="1">
                  <c:v>0.05</c:v>
                </c:pt>
                <c:pt idx="2">
                  <c:v>0.05</c:v>
                </c:pt>
                <c:pt idx="3">
                  <c:v>3.5653167655743313E-2</c:v>
                </c:pt>
                <c:pt idx="4">
                  <c:v>3.9810378224079929E-2</c:v>
                </c:pt>
                <c:pt idx="5">
                  <c:v>0.02</c:v>
                </c:pt>
              </c:numCache>
            </c:numRef>
          </c:val>
          <c:extLst>
            <c:ext xmlns:c16="http://schemas.microsoft.com/office/drawing/2014/chart" uri="{C3380CC4-5D6E-409C-BE32-E72D297353CC}">
              <c16:uniqueId val="{00000010-E44F-4DC4-82DF-2F8D85E51F53}"/>
            </c:ext>
          </c:extLst>
        </c:ser>
        <c:ser>
          <c:idx val="3"/>
          <c:order val="3"/>
          <c:tx>
            <c:strRef>
              <c:f>Sheet1!$E$1</c:f>
              <c:strCache>
                <c:ptCount val="1"/>
                <c:pt idx="0">
                  <c:v>MPV</c:v>
                </c:pt>
              </c:strCache>
            </c:strRef>
          </c:tx>
          <c:spPr>
            <a:solidFill>
              <a:srgbClr val="A8ADB3"/>
            </a:solidFill>
            <a:ln>
              <a:solidFill>
                <a:schemeClr val="tx1"/>
              </a:solidFill>
            </a:ln>
            <a:effectLst/>
          </c:spPr>
          <c:invertIfNegative val="0"/>
          <c:dLbls>
            <c:dLbl>
              <c:idx val="0"/>
              <c:layout>
                <c:manualLayout>
                  <c:x val="4.360218316465396E-2"/>
                  <c:y val="-3.3436367918186034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E44F-4DC4-82DF-2F8D85E51F53}"/>
                </c:ext>
              </c:extLst>
            </c:dLbl>
            <c:dLbl>
              <c:idx val="1"/>
              <c:layout>
                <c:manualLayout>
                  <c:x val="4.0683157528915201E-2"/>
                  <c:y val="3.4708431814654802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E44F-4DC4-82DF-2F8D85E51F53}"/>
                </c:ext>
              </c:extLst>
            </c:dLbl>
            <c:dLbl>
              <c:idx val="3"/>
              <c:tx>
                <c:rich>
                  <a:bodyPr/>
                  <a:lstStyle/>
                  <a:p>
                    <a:r>
                      <a:rPr lang="en-US" altLang="zh-CN" dirty="0" smtClean="0"/>
                      <a:t>6%</a:t>
                    </a:r>
                    <a:endParaRPr lang="en-US" altLang="zh-CN" dirty="0"/>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E44F-4DC4-82DF-2F8D85E51F53}"/>
                </c:ext>
              </c:extLst>
            </c:dLbl>
            <c:spPr>
              <a:solidFill>
                <a:srgbClr val="A8ADB3"/>
              </a:solidFill>
              <a:ln>
                <a:noFill/>
              </a:ln>
              <a:effectLst/>
            </c:spPr>
            <c:txPr>
              <a:bodyPr rot="0" spcFirstLastPara="1" vertOverflow="ellipsis" vert="horz" wrap="square" lIns="38100" tIns="19050" rIns="38100" bIns="19050" anchor="ctr" anchorCtr="1"/>
              <a:lstStyle/>
              <a:p>
                <a:pPr>
                  <a:defRPr lang="zh-CN" sz="1400" b="1" i="0" u="none" strike="noStrike" kern="1200" baseline="0">
                    <a:solidFill>
                      <a:schemeClr val="tx1"/>
                    </a:solidFill>
                    <a:latin typeface="Calibri" panose="020F050202020403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2014</c:v>
                </c:pt>
                <c:pt idx="1">
                  <c:v>2015</c:v>
                </c:pt>
                <c:pt idx="2">
                  <c:v>2016</c:v>
                </c:pt>
                <c:pt idx="3">
                  <c:v>2017</c:v>
                </c:pt>
                <c:pt idx="4">
                  <c:v>2018</c:v>
                </c:pt>
                <c:pt idx="5">
                  <c:v>2019 YTD</c:v>
                </c:pt>
              </c:strCache>
            </c:strRef>
          </c:cat>
          <c:val>
            <c:numRef>
              <c:f>Sheet1!$E$2:$E$7</c:f>
              <c:numCache>
                <c:formatCode>0%</c:formatCode>
                <c:ptCount val="6"/>
                <c:pt idx="0">
                  <c:v>0.03</c:v>
                </c:pt>
                <c:pt idx="1">
                  <c:v>0.05</c:v>
                </c:pt>
                <c:pt idx="2">
                  <c:v>0.06</c:v>
                </c:pt>
                <c:pt idx="3">
                  <c:v>6.1601201974672677E-2</c:v>
                </c:pt>
                <c:pt idx="4">
                  <c:v>0.08</c:v>
                </c:pt>
                <c:pt idx="5">
                  <c:v>0.11</c:v>
                </c:pt>
              </c:numCache>
            </c:numRef>
          </c:val>
          <c:extLst>
            <c:ext xmlns:c16="http://schemas.microsoft.com/office/drawing/2014/chart" uri="{C3380CC4-5D6E-409C-BE32-E72D297353CC}">
              <c16:uniqueId val="{00000014-E44F-4DC4-82DF-2F8D85E51F53}"/>
            </c:ext>
          </c:extLst>
        </c:ser>
        <c:ser>
          <c:idx val="4"/>
          <c:order val="4"/>
          <c:tx>
            <c:strRef>
              <c:f>Sheet1!$F$1</c:f>
              <c:strCache>
                <c:ptCount val="1"/>
                <c:pt idx="0">
                  <c:v>others</c:v>
                </c:pt>
              </c:strCache>
            </c:strRef>
          </c:tx>
          <c:spPr>
            <a:solidFill>
              <a:srgbClr val="002060"/>
            </a:solidFill>
            <a:ln>
              <a:solidFill>
                <a:schemeClr val="tx1"/>
              </a:solidFill>
            </a:ln>
            <a:effectLst/>
          </c:spPr>
          <c:invertIfNegative val="0"/>
          <c:dLbls>
            <c:dLbl>
              <c:idx val="0"/>
              <c:layout>
                <c:manualLayout>
                  <c:x val="-1.6304536910711407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E44F-4DC4-82DF-2F8D85E51F53}"/>
                </c:ext>
              </c:extLst>
            </c:dLbl>
            <c:dLbl>
              <c:idx val="2"/>
              <c:layout>
                <c:manualLayout>
                  <c:x val="-3.75004348946361E-2"/>
                  <c:y val="-9.870801314759704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E44F-4DC4-82DF-2F8D85E51F53}"/>
                </c:ext>
              </c:extLst>
            </c:dLbl>
            <c:dLbl>
              <c:idx val="3"/>
              <c:delete val="1"/>
              <c:extLst>
                <c:ext xmlns:c15="http://schemas.microsoft.com/office/drawing/2012/chart" uri="{CE6537A1-D6FC-4f65-9D91-7224C49458BB}"/>
                <c:ext xmlns:c16="http://schemas.microsoft.com/office/drawing/2014/chart" uri="{C3380CC4-5D6E-409C-BE32-E72D297353CC}">
                  <c16:uniqueId val="{00000017-E44F-4DC4-82DF-2F8D85E51F53}"/>
                </c:ext>
              </c:extLst>
            </c:dLbl>
            <c:dLbl>
              <c:idx val="4"/>
              <c:tx>
                <c:rich>
                  <a:bodyPr/>
                  <a:lstStyle/>
                  <a:p>
                    <a:r>
                      <a:rPr lang="en-US" altLang="zh-CN" smtClean="0"/>
                      <a:t>1%</a:t>
                    </a:r>
                    <a:endParaRPr lang="en-US" altLang="zh-CN" dirty="0"/>
                  </a:p>
                </c:rich>
              </c:tx>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96E9-4DF1-AB9E-5D1490468022}"/>
                </c:ext>
              </c:extLst>
            </c:dLbl>
            <c:spPr>
              <a:solidFill>
                <a:srgbClr val="376092"/>
              </a:solidFill>
              <a:ln>
                <a:noFill/>
              </a:ln>
              <a:effectLst/>
            </c:spPr>
            <c:txPr>
              <a:bodyPr rot="0" spcFirstLastPara="1" vertOverflow="ellipsis" vert="horz" wrap="square" lIns="38100" tIns="19050" rIns="38100" bIns="19050" anchor="ctr" anchorCtr="1">
                <a:spAutoFit/>
              </a:bodyPr>
              <a:lstStyle/>
              <a:p>
                <a:pPr>
                  <a:defRPr lang="zh-CN" sz="1400" b="1" i="0" u="none" strike="noStrike" kern="1200" baseline="0">
                    <a:solidFill>
                      <a:schemeClr val="bg1"/>
                    </a:solidFill>
                    <a:latin typeface="Calibri" panose="020F0502020204030204" pitchFamily="34" charset="0"/>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2014</c:v>
                </c:pt>
                <c:pt idx="1">
                  <c:v>2015</c:v>
                </c:pt>
                <c:pt idx="2">
                  <c:v>2016</c:v>
                </c:pt>
                <c:pt idx="3">
                  <c:v>2017</c:v>
                </c:pt>
                <c:pt idx="4">
                  <c:v>2018</c:v>
                </c:pt>
                <c:pt idx="5">
                  <c:v>2019 YTD</c:v>
                </c:pt>
              </c:strCache>
            </c:strRef>
          </c:cat>
          <c:val>
            <c:numRef>
              <c:f>Sheet1!$F$2:$F$7</c:f>
              <c:numCache>
                <c:formatCode>0%</c:formatCode>
                <c:ptCount val="6"/>
                <c:pt idx="0">
                  <c:v>0.03</c:v>
                </c:pt>
                <c:pt idx="1">
                  <c:v>0.01</c:v>
                </c:pt>
                <c:pt idx="2">
                  <c:v>0.01</c:v>
                </c:pt>
                <c:pt idx="3">
                  <c:v>7.6573676058544059E-4</c:v>
                </c:pt>
                <c:pt idx="4">
                  <c:v>0.01</c:v>
                </c:pt>
                <c:pt idx="5">
                  <c:v>0</c:v>
                </c:pt>
              </c:numCache>
            </c:numRef>
          </c:val>
          <c:extLst>
            <c:ext xmlns:c16="http://schemas.microsoft.com/office/drawing/2014/chart" uri="{C3380CC4-5D6E-409C-BE32-E72D297353CC}">
              <c16:uniqueId val="{00000018-E44F-4DC4-82DF-2F8D85E51F53}"/>
            </c:ext>
          </c:extLst>
        </c:ser>
        <c:dLbls>
          <c:showLegendKey val="0"/>
          <c:showVal val="1"/>
          <c:showCatName val="0"/>
          <c:showSerName val="0"/>
          <c:showPercent val="0"/>
          <c:showBubbleSize val="0"/>
        </c:dLbls>
        <c:gapWidth val="50"/>
        <c:overlap val="100"/>
        <c:serLines>
          <c:spPr>
            <a:ln w="9525" cap="flat" cmpd="sng" algn="ctr">
              <a:solidFill>
                <a:schemeClr val="tx1">
                  <a:lumMod val="35000"/>
                  <a:lumOff val="65000"/>
                </a:schemeClr>
              </a:solidFill>
              <a:round/>
            </a:ln>
            <a:effectLst/>
          </c:spPr>
        </c:serLines>
        <c:axId val="1720931536"/>
        <c:axId val="1720950032"/>
      </c:barChart>
      <c:catAx>
        <c:axId val="17209315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zh-CN" sz="1200" b="1" i="0" u="none" strike="noStrike" kern="1200" baseline="0">
                <a:solidFill>
                  <a:schemeClr val="tx1"/>
                </a:solidFill>
                <a:latin typeface="Calibri" panose="020F0502020204030204" pitchFamily="34" charset="0"/>
                <a:ea typeface="+mn-ea"/>
                <a:cs typeface="+mn-cs"/>
              </a:defRPr>
            </a:pPr>
            <a:endParaRPr lang="zh-CN"/>
          </a:p>
        </c:txPr>
        <c:crossAx val="1720950032"/>
        <c:crosses val="autoZero"/>
        <c:auto val="1"/>
        <c:lblAlgn val="ctr"/>
        <c:lblOffset val="100"/>
        <c:noMultiLvlLbl val="0"/>
      </c:catAx>
      <c:valAx>
        <c:axId val="1720950032"/>
        <c:scaling>
          <c:orientation val="minMax"/>
          <c:min val="0.5"/>
        </c:scaling>
        <c:delete val="1"/>
        <c:axPos val="l"/>
        <c:numFmt formatCode="0%" sourceLinked="1"/>
        <c:majorTickMark val="none"/>
        <c:minorTickMark val="none"/>
        <c:tickLblPos val="none"/>
        <c:crossAx val="1720931536"/>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lang="zh-CN">
          <a:solidFill>
            <a:schemeClr val="tx1"/>
          </a:solidFill>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8628234336136285E-2"/>
          <c:y val="3.469670435949064E-2"/>
          <c:w val="0.83511278985353865"/>
          <c:h val="0.72188666620801778"/>
        </c:manualLayout>
      </c:layout>
      <c:barChart>
        <c:barDir val="col"/>
        <c:grouping val="clustered"/>
        <c:varyColors val="0"/>
        <c:ser>
          <c:idx val="0"/>
          <c:order val="0"/>
          <c:tx>
            <c:strRef>
              <c:f>Sheet1!$B$1</c:f>
              <c:strCache>
                <c:ptCount val="1"/>
                <c:pt idx="0">
                  <c:v>2018MTD</c:v>
                </c:pt>
              </c:strCache>
            </c:strRef>
          </c:tx>
          <c:invertIfNegative val="0"/>
          <c:cat>
            <c:strRef>
              <c:f>Sheet1!$A$2:$A$21</c:f>
              <c:strCache>
                <c:ptCount val="20"/>
                <c:pt idx="0">
                  <c:v>Lexus</c:v>
                </c:pt>
                <c:pt idx="1">
                  <c:v>BMW</c:v>
                </c:pt>
                <c:pt idx="2">
                  <c:v>MB</c:v>
                </c:pt>
                <c:pt idx="3">
                  <c:v>Porsche </c:v>
                </c:pt>
                <c:pt idx="4">
                  <c:v>VW</c:v>
                </c:pt>
                <c:pt idx="5">
                  <c:v>Land Rover</c:v>
                </c:pt>
                <c:pt idx="6">
                  <c:v>Audi</c:v>
                </c:pt>
                <c:pt idx="7">
                  <c:v>MINI</c:v>
                </c:pt>
                <c:pt idx="8">
                  <c:v>Subaru</c:v>
                </c:pt>
                <c:pt idx="9">
                  <c:v>Volvo</c:v>
                </c:pt>
                <c:pt idx="10">
                  <c:v>Jeep</c:v>
                </c:pt>
                <c:pt idx="11">
                  <c:v>Smart</c:v>
                </c:pt>
                <c:pt idx="12">
                  <c:v>Infiniti</c:v>
                </c:pt>
                <c:pt idx="13">
                  <c:v>Jaguar</c:v>
                </c:pt>
                <c:pt idx="14">
                  <c:v>Maserati</c:v>
                </c:pt>
                <c:pt idx="15">
                  <c:v>Ford</c:v>
                </c:pt>
                <c:pt idx="16">
                  <c:v>Renault</c:v>
                </c:pt>
                <c:pt idx="17">
                  <c:v>Chrysler</c:v>
                </c:pt>
                <c:pt idx="18">
                  <c:v>Acura</c:v>
                </c:pt>
                <c:pt idx="19">
                  <c:v>Cadillac</c:v>
                </c:pt>
              </c:strCache>
            </c:strRef>
          </c:cat>
          <c:val>
            <c:numRef>
              <c:f>Sheet1!$B$2:$B$21</c:f>
              <c:numCache>
                <c:formatCode>General</c:formatCode>
                <c:ptCount val="20"/>
                <c:pt idx="0">
                  <c:v>17350</c:v>
                </c:pt>
                <c:pt idx="1">
                  <c:v>13077</c:v>
                </c:pt>
                <c:pt idx="2">
                  <c:v>12687</c:v>
                </c:pt>
                <c:pt idx="3">
                  <c:v>8425</c:v>
                </c:pt>
                <c:pt idx="4">
                  <c:v>3916</c:v>
                </c:pt>
                <c:pt idx="5">
                  <c:v>3131</c:v>
                </c:pt>
                <c:pt idx="6">
                  <c:v>5547</c:v>
                </c:pt>
                <c:pt idx="7">
                  <c:v>2116</c:v>
                </c:pt>
                <c:pt idx="8">
                  <c:v>1759</c:v>
                </c:pt>
                <c:pt idx="9">
                  <c:v>2525</c:v>
                </c:pt>
                <c:pt idx="10">
                  <c:v>555</c:v>
                </c:pt>
                <c:pt idx="11">
                  <c:v>1856</c:v>
                </c:pt>
                <c:pt idx="12">
                  <c:v>1255</c:v>
                </c:pt>
                <c:pt idx="13">
                  <c:v>909</c:v>
                </c:pt>
                <c:pt idx="14">
                  <c:v>656</c:v>
                </c:pt>
                <c:pt idx="15">
                  <c:v>0</c:v>
                </c:pt>
                <c:pt idx="16">
                  <c:v>87</c:v>
                </c:pt>
                <c:pt idx="17">
                  <c:v>59</c:v>
                </c:pt>
                <c:pt idx="18">
                  <c:v>31</c:v>
                </c:pt>
                <c:pt idx="19">
                  <c:v>0</c:v>
                </c:pt>
              </c:numCache>
            </c:numRef>
          </c:val>
          <c:extLst>
            <c:ext xmlns:c16="http://schemas.microsoft.com/office/drawing/2014/chart" uri="{C3380CC4-5D6E-409C-BE32-E72D297353CC}">
              <c16:uniqueId val="{00000000-F841-4B13-9940-15245ED362A5}"/>
            </c:ext>
          </c:extLst>
        </c:ser>
        <c:ser>
          <c:idx val="1"/>
          <c:order val="1"/>
          <c:tx>
            <c:strRef>
              <c:f>Sheet1!$C$1</c:f>
              <c:strCache>
                <c:ptCount val="1"/>
                <c:pt idx="0">
                  <c:v>2019MTD</c:v>
                </c:pt>
              </c:strCache>
            </c:strRef>
          </c:tx>
          <c:spPr>
            <a:solidFill>
              <a:srgbClr val="1F497D"/>
            </a:solidFill>
          </c:spPr>
          <c:invertIfNegative val="0"/>
          <c:dLbls>
            <c:dLbl>
              <c:idx val="9"/>
              <c:layout>
                <c:manualLayout>
                  <c:x val="6.6376179418471499E-3"/>
                  <c:y val="-2.523396680690228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841-4B13-9940-15245ED362A5}"/>
                </c:ext>
              </c:extLst>
            </c:dLbl>
            <c:spPr>
              <a:noFill/>
              <a:ln>
                <a:noFill/>
              </a:ln>
              <a:effectLst/>
            </c:sp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Sheet1!$A$2:$A$21</c:f>
              <c:strCache>
                <c:ptCount val="20"/>
                <c:pt idx="0">
                  <c:v>Lexus</c:v>
                </c:pt>
                <c:pt idx="1">
                  <c:v>BMW</c:v>
                </c:pt>
                <c:pt idx="2">
                  <c:v>MB</c:v>
                </c:pt>
                <c:pt idx="3">
                  <c:v>Porsche </c:v>
                </c:pt>
                <c:pt idx="4">
                  <c:v>VW</c:v>
                </c:pt>
                <c:pt idx="5">
                  <c:v>Land Rover</c:v>
                </c:pt>
                <c:pt idx="6">
                  <c:v>Audi</c:v>
                </c:pt>
                <c:pt idx="7">
                  <c:v>MINI</c:v>
                </c:pt>
                <c:pt idx="8">
                  <c:v>Subaru</c:v>
                </c:pt>
                <c:pt idx="9">
                  <c:v>Volvo</c:v>
                </c:pt>
                <c:pt idx="10">
                  <c:v>Jeep</c:v>
                </c:pt>
                <c:pt idx="11">
                  <c:v>Smart</c:v>
                </c:pt>
                <c:pt idx="12">
                  <c:v>Infiniti</c:v>
                </c:pt>
                <c:pt idx="13">
                  <c:v>Jaguar</c:v>
                </c:pt>
                <c:pt idx="14">
                  <c:v>Maserati</c:v>
                </c:pt>
                <c:pt idx="15">
                  <c:v>Ford</c:v>
                </c:pt>
                <c:pt idx="16">
                  <c:v>Renault</c:v>
                </c:pt>
                <c:pt idx="17">
                  <c:v>Chrysler</c:v>
                </c:pt>
                <c:pt idx="18">
                  <c:v>Acura</c:v>
                </c:pt>
                <c:pt idx="19">
                  <c:v>Cadillac</c:v>
                </c:pt>
              </c:strCache>
            </c:strRef>
          </c:cat>
          <c:val>
            <c:numRef>
              <c:f>Sheet1!$C$2:$C$21</c:f>
              <c:numCache>
                <c:formatCode>General</c:formatCode>
                <c:ptCount val="20"/>
                <c:pt idx="0">
                  <c:v>16864</c:v>
                </c:pt>
                <c:pt idx="1">
                  <c:v>13896</c:v>
                </c:pt>
                <c:pt idx="2">
                  <c:v>10363</c:v>
                </c:pt>
                <c:pt idx="3">
                  <c:v>6785</c:v>
                </c:pt>
                <c:pt idx="4">
                  <c:v>3611</c:v>
                </c:pt>
                <c:pt idx="5">
                  <c:v>3307</c:v>
                </c:pt>
                <c:pt idx="6">
                  <c:v>2920</c:v>
                </c:pt>
                <c:pt idx="7">
                  <c:v>2669</c:v>
                </c:pt>
                <c:pt idx="8">
                  <c:v>2213</c:v>
                </c:pt>
                <c:pt idx="9">
                  <c:v>1837</c:v>
                </c:pt>
                <c:pt idx="10">
                  <c:v>995</c:v>
                </c:pt>
                <c:pt idx="11">
                  <c:v>720</c:v>
                </c:pt>
                <c:pt idx="12">
                  <c:v>709</c:v>
                </c:pt>
                <c:pt idx="13">
                  <c:v>606</c:v>
                </c:pt>
                <c:pt idx="14">
                  <c:v>518</c:v>
                </c:pt>
                <c:pt idx="15">
                  <c:v>294</c:v>
                </c:pt>
                <c:pt idx="16">
                  <c:v>50</c:v>
                </c:pt>
                <c:pt idx="17">
                  <c:v>37</c:v>
                </c:pt>
                <c:pt idx="18">
                  <c:v>12</c:v>
                </c:pt>
                <c:pt idx="19">
                  <c:v>1</c:v>
                </c:pt>
              </c:numCache>
            </c:numRef>
          </c:val>
          <c:extLst>
            <c:ext xmlns:c16="http://schemas.microsoft.com/office/drawing/2014/chart" uri="{C3380CC4-5D6E-409C-BE32-E72D297353CC}">
              <c16:uniqueId val="{00000002-F841-4B13-9940-15245ED362A5}"/>
            </c:ext>
          </c:extLst>
        </c:ser>
        <c:dLbls>
          <c:showLegendKey val="0"/>
          <c:showVal val="0"/>
          <c:showCatName val="0"/>
          <c:showSerName val="0"/>
          <c:showPercent val="0"/>
          <c:showBubbleSize val="0"/>
        </c:dLbls>
        <c:gapWidth val="150"/>
        <c:axId val="1720936976"/>
        <c:axId val="1720937520"/>
      </c:barChart>
      <c:lineChart>
        <c:grouping val="standard"/>
        <c:varyColors val="0"/>
        <c:ser>
          <c:idx val="2"/>
          <c:order val="2"/>
          <c:tx>
            <c:strRef>
              <c:f>Sheet1!$D$1</c:f>
              <c:strCache>
                <c:ptCount val="1"/>
                <c:pt idx="0">
                  <c:v>YOY</c:v>
                </c:pt>
              </c:strCache>
            </c:strRef>
          </c:tx>
          <c:spPr>
            <a:ln>
              <a:solidFill>
                <a:srgbClr val="C00000"/>
              </a:solidFill>
            </a:ln>
          </c:spPr>
          <c:marker>
            <c:symbol val="none"/>
          </c:marker>
          <c:dLbls>
            <c:dLbl>
              <c:idx val="3"/>
              <c:layout>
                <c:manualLayout>
                  <c:x val="-2.9656876964173091E-2"/>
                  <c:y val="-0.10093586722760914"/>
                </c:manualLayout>
              </c:layout>
              <c:spPr>
                <a:noFill/>
                <a:ln>
                  <a:noFill/>
                </a:ln>
                <a:effectLst/>
              </c:spPr>
              <c:txPr>
                <a:bodyPr wrap="square" lIns="38100" tIns="19050" rIns="38100" bIns="19050" anchor="ctr">
                  <a:noAutofit/>
                </a:bodyPr>
                <a:lstStyle/>
                <a:p>
                  <a:pPr>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manualLayout>
                      <c:w val="5.0021088809760118E-2"/>
                      <c:h val="4.8890810688373178E-2"/>
                    </c:manualLayout>
                  </c15:layout>
                </c:ext>
                <c:ext xmlns:c16="http://schemas.microsoft.com/office/drawing/2014/chart" uri="{C3380CC4-5D6E-409C-BE32-E72D297353CC}">
                  <c16:uniqueId val="{00000000-35DB-4C75-925E-68FDCD7E32F4}"/>
                </c:ext>
              </c:extLst>
            </c:dLbl>
            <c:dLbl>
              <c:idx val="6"/>
              <c:layout>
                <c:manualLayout>
                  <c:x val="4.8587363334321133E-3"/>
                  <c:y val="-8.5164637973295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5DB-4C75-925E-68FDCD7E32F4}"/>
                </c:ext>
              </c:extLst>
            </c:dLbl>
            <c:dLbl>
              <c:idx val="7"/>
              <c:layout>
                <c:manualLayout>
                  <c:x val="-3.9394314749571037E-2"/>
                  <c:y val="-3.785095021035348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5DB-4C75-925E-68FDCD7E32F4}"/>
                </c:ext>
              </c:extLst>
            </c:dLbl>
            <c:dLbl>
              <c:idx val="8"/>
              <c:layout>
                <c:manualLayout>
                  <c:x val="-2.2136508100768497E-2"/>
                  <c:y val="-3.7850950210353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5DB-4C75-925E-68FDCD7E32F4}"/>
                </c:ext>
              </c:extLst>
            </c:dLbl>
            <c:dLbl>
              <c:idx val="15"/>
              <c:delete val="1"/>
              <c:extLst>
                <c:ext xmlns:c15="http://schemas.microsoft.com/office/drawing/2012/chart" uri="{CE6537A1-D6FC-4f65-9D91-7224C49458BB}"/>
                <c:ext xmlns:c16="http://schemas.microsoft.com/office/drawing/2014/chart" uri="{C3380CC4-5D6E-409C-BE32-E72D297353CC}">
                  <c16:uniqueId val="{00000000-5C49-438A-BF20-9898C714757C}"/>
                </c:ext>
              </c:extLst>
            </c:dLbl>
            <c:dLbl>
              <c:idx val="19"/>
              <c:delete val="1"/>
              <c:extLst>
                <c:ext xmlns:c15="http://schemas.microsoft.com/office/drawing/2012/chart" uri="{CE6537A1-D6FC-4f65-9D91-7224C49458BB}"/>
                <c:ext xmlns:c16="http://schemas.microsoft.com/office/drawing/2014/chart" uri="{C3380CC4-5D6E-409C-BE32-E72D297353CC}">
                  <c16:uniqueId val="{00000004-35DB-4C75-925E-68FDCD7E32F4}"/>
                </c:ext>
              </c:extLst>
            </c:dLbl>
            <c:spPr>
              <a:noFill/>
              <a:ln>
                <a:noFill/>
              </a:ln>
              <a:effectLst/>
            </c:sp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Sheet1!$A$2:$A$21</c:f>
              <c:strCache>
                <c:ptCount val="20"/>
                <c:pt idx="0">
                  <c:v>Lexus</c:v>
                </c:pt>
                <c:pt idx="1">
                  <c:v>BMW</c:v>
                </c:pt>
                <c:pt idx="2">
                  <c:v>MB</c:v>
                </c:pt>
                <c:pt idx="3">
                  <c:v>Porsche </c:v>
                </c:pt>
                <c:pt idx="4">
                  <c:v>VW</c:v>
                </c:pt>
                <c:pt idx="5">
                  <c:v>Land Rover</c:v>
                </c:pt>
                <c:pt idx="6">
                  <c:v>Audi</c:v>
                </c:pt>
                <c:pt idx="7">
                  <c:v>MINI</c:v>
                </c:pt>
                <c:pt idx="8">
                  <c:v>Subaru</c:v>
                </c:pt>
                <c:pt idx="9">
                  <c:v>Volvo</c:v>
                </c:pt>
                <c:pt idx="10">
                  <c:v>Jeep</c:v>
                </c:pt>
                <c:pt idx="11">
                  <c:v>Smart</c:v>
                </c:pt>
                <c:pt idx="12">
                  <c:v>Infiniti</c:v>
                </c:pt>
                <c:pt idx="13">
                  <c:v>Jaguar</c:v>
                </c:pt>
                <c:pt idx="14">
                  <c:v>Maserati</c:v>
                </c:pt>
                <c:pt idx="15">
                  <c:v>Ford</c:v>
                </c:pt>
                <c:pt idx="16">
                  <c:v>Renault</c:v>
                </c:pt>
                <c:pt idx="17">
                  <c:v>Chrysler</c:v>
                </c:pt>
                <c:pt idx="18">
                  <c:v>Acura</c:v>
                </c:pt>
                <c:pt idx="19">
                  <c:v>Cadillac</c:v>
                </c:pt>
              </c:strCache>
            </c:strRef>
          </c:cat>
          <c:val>
            <c:numRef>
              <c:f>Sheet1!$D$2:$D$21</c:f>
              <c:numCache>
                <c:formatCode>0.0%</c:formatCode>
                <c:ptCount val="20"/>
                <c:pt idx="0">
                  <c:v>-2.8011527377521661E-2</c:v>
                </c:pt>
                <c:pt idx="1">
                  <c:v>6.2629043358568559E-2</c:v>
                </c:pt>
                <c:pt idx="2">
                  <c:v>-0.18317963269488458</c:v>
                </c:pt>
                <c:pt idx="3">
                  <c:v>-0.19465875370919883</c:v>
                </c:pt>
                <c:pt idx="4">
                  <c:v>-7.788559754851887E-2</c:v>
                </c:pt>
                <c:pt idx="5">
                  <c:v>5.6212072820185144E-2</c:v>
                </c:pt>
                <c:pt idx="6">
                  <c:v>-0.47358932756444927</c:v>
                </c:pt>
                <c:pt idx="7">
                  <c:v>0.2613421550094519</c:v>
                </c:pt>
                <c:pt idx="8">
                  <c:v>0.25810119386014785</c:v>
                </c:pt>
                <c:pt idx="9">
                  <c:v>-0.2724752475247525</c:v>
                </c:pt>
                <c:pt idx="10">
                  <c:v>0.79279279279279269</c:v>
                </c:pt>
                <c:pt idx="11">
                  <c:v>-0.61206896551724133</c:v>
                </c:pt>
                <c:pt idx="12">
                  <c:v>-0.43505976095617527</c:v>
                </c:pt>
                <c:pt idx="13">
                  <c:v>-0.33333333333333337</c:v>
                </c:pt>
                <c:pt idx="14">
                  <c:v>-0.21036585365853655</c:v>
                </c:pt>
                <c:pt idx="16">
                  <c:v>-0.42528735632183912</c:v>
                </c:pt>
                <c:pt idx="17">
                  <c:v>-0.3728813559322034</c:v>
                </c:pt>
                <c:pt idx="18">
                  <c:v>-0.61290322580645162</c:v>
                </c:pt>
              </c:numCache>
            </c:numRef>
          </c:val>
          <c:smooth val="0"/>
          <c:extLst>
            <c:ext xmlns:c16="http://schemas.microsoft.com/office/drawing/2014/chart" uri="{C3380CC4-5D6E-409C-BE32-E72D297353CC}">
              <c16:uniqueId val="{00000007-F841-4B13-9940-15245ED362A5}"/>
            </c:ext>
          </c:extLst>
        </c:ser>
        <c:dLbls>
          <c:showLegendKey val="0"/>
          <c:showVal val="0"/>
          <c:showCatName val="0"/>
          <c:showSerName val="0"/>
          <c:showPercent val="0"/>
          <c:showBubbleSize val="0"/>
        </c:dLbls>
        <c:marker val="1"/>
        <c:smooth val="0"/>
        <c:axId val="1720938608"/>
        <c:axId val="1720938064"/>
      </c:lineChart>
      <c:catAx>
        <c:axId val="17209369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720937520"/>
        <c:crosses val="autoZero"/>
        <c:auto val="1"/>
        <c:lblAlgn val="ctr"/>
        <c:lblOffset val="100"/>
        <c:noMultiLvlLbl val="0"/>
      </c:catAx>
      <c:valAx>
        <c:axId val="172093752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zh-CN"/>
          </a:p>
        </c:txPr>
        <c:crossAx val="1720936976"/>
        <c:crosses val="autoZero"/>
        <c:crossBetween val="between"/>
      </c:valAx>
      <c:valAx>
        <c:axId val="1720938064"/>
        <c:scaling>
          <c:orientation val="minMax"/>
        </c:scaling>
        <c:delete val="0"/>
        <c:axPos val="r"/>
        <c:numFmt formatCode="0.0%" sourceLinked="1"/>
        <c:majorTickMark val="out"/>
        <c:minorTickMark val="none"/>
        <c:tickLblPos val="nextTo"/>
        <c:crossAx val="1720938608"/>
        <c:crosses val="max"/>
        <c:crossBetween val="between"/>
      </c:valAx>
      <c:catAx>
        <c:axId val="1720938608"/>
        <c:scaling>
          <c:orientation val="minMax"/>
        </c:scaling>
        <c:delete val="1"/>
        <c:axPos val="b"/>
        <c:numFmt formatCode="General" sourceLinked="1"/>
        <c:majorTickMark val="out"/>
        <c:minorTickMark val="none"/>
        <c:tickLblPos val="nextTo"/>
        <c:crossAx val="1720938064"/>
        <c:crosses val="autoZero"/>
        <c:auto val="1"/>
        <c:lblAlgn val="ctr"/>
        <c:lblOffset val="100"/>
        <c:noMultiLvlLbl val="0"/>
      </c:catAx>
      <c:spPr>
        <a:noFill/>
        <a:ln>
          <a:noFill/>
        </a:ln>
        <a:effectLst/>
      </c:spPr>
    </c:plotArea>
    <c:legend>
      <c:legendPos val="t"/>
      <c:overlay val="0"/>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1931043021466509E-2"/>
          <c:y val="1.6951363233635646E-2"/>
          <c:w val="0.6716812980137139"/>
          <c:h val="0.90099908635207682"/>
        </c:manualLayout>
      </c:layout>
      <c:barChart>
        <c:barDir val="col"/>
        <c:grouping val="stacked"/>
        <c:varyColors val="0"/>
        <c:ser>
          <c:idx val="0"/>
          <c:order val="0"/>
          <c:tx>
            <c:strRef>
              <c:f>Sheet1!$B$1</c:f>
              <c:strCache>
                <c:ptCount val="1"/>
                <c:pt idx="0">
                  <c:v>Toyota</c:v>
                </c:pt>
              </c:strCache>
            </c:strRef>
          </c:tx>
          <c:spPr>
            <a:solidFill>
              <a:srgbClr val="006384"/>
            </a:solidFill>
          </c:spPr>
          <c:invertIfNegative val="0"/>
          <c:dLbls>
            <c:spPr>
              <a:noFill/>
              <a:ln>
                <a:noFill/>
              </a:ln>
              <a:effectLst/>
            </c:spPr>
            <c:txPr>
              <a:bodyPr wrap="square" lIns="38100" tIns="19050" rIns="38100" bIns="19050" anchor="ctr">
                <a:spAutoFit/>
              </a:bodyPr>
              <a:lstStyle/>
              <a:p>
                <a:pPr>
                  <a:defRPr sz="1100"/>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2018 YTD</c:v>
                </c:pt>
                <c:pt idx="1">
                  <c:v>2019 YTD</c:v>
                </c:pt>
              </c:strCache>
            </c:strRef>
          </c:cat>
          <c:val>
            <c:numRef>
              <c:f>Sheet1!$B$2:$B$3</c:f>
              <c:numCache>
                <c:formatCode>0.0%</c:formatCode>
                <c:ptCount val="2"/>
                <c:pt idx="0">
                  <c:v>0.38600000000000001</c:v>
                </c:pt>
                <c:pt idx="1">
                  <c:v>0.44900000000000001</c:v>
                </c:pt>
              </c:numCache>
            </c:numRef>
          </c:val>
          <c:extLst>
            <c:ext xmlns:c16="http://schemas.microsoft.com/office/drawing/2014/chart" uri="{C3380CC4-5D6E-409C-BE32-E72D297353CC}">
              <c16:uniqueId val="{00000000-728E-4D9F-98AB-31EA378D91F9}"/>
            </c:ext>
          </c:extLst>
        </c:ser>
        <c:ser>
          <c:idx val="1"/>
          <c:order val="1"/>
          <c:tx>
            <c:strRef>
              <c:f>Sheet1!$C$1</c:f>
              <c:strCache>
                <c:ptCount val="1"/>
                <c:pt idx="0">
                  <c:v>Nissan</c:v>
                </c:pt>
              </c:strCache>
            </c:strRef>
          </c:tx>
          <c:spPr>
            <a:solidFill>
              <a:srgbClr val="D4D6D9"/>
            </a:solidFill>
            <a:ln>
              <a:noFill/>
            </a:ln>
            <a:effectLst/>
          </c:spPr>
          <c:invertIfNegative val="0"/>
          <c:dLbls>
            <c:spPr>
              <a:noFill/>
              <a:ln>
                <a:noFill/>
              </a:ln>
              <a:effectLst/>
            </c:spPr>
            <c:txPr>
              <a:bodyPr wrap="square" lIns="38100" tIns="19050" rIns="38100" bIns="19050" anchor="ctr">
                <a:spAutoFit/>
              </a:bodyPr>
              <a:lstStyle/>
              <a:p>
                <a:pPr>
                  <a:defRPr sz="1100"/>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2018 YTD</c:v>
                </c:pt>
                <c:pt idx="1">
                  <c:v>2019 YTD</c:v>
                </c:pt>
              </c:strCache>
            </c:strRef>
          </c:cat>
          <c:val>
            <c:numRef>
              <c:f>Sheet1!$C$2:$C$3</c:f>
              <c:numCache>
                <c:formatCode>0.0%</c:formatCode>
                <c:ptCount val="2"/>
                <c:pt idx="0">
                  <c:v>0.13700000000000001</c:v>
                </c:pt>
                <c:pt idx="1">
                  <c:v>0.14199999999999999</c:v>
                </c:pt>
              </c:numCache>
            </c:numRef>
          </c:val>
          <c:extLst>
            <c:ext xmlns:c16="http://schemas.microsoft.com/office/drawing/2014/chart" uri="{C3380CC4-5D6E-409C-BE32-E72D297353CC}">
              <c16:uniqueId val="{00000001-728E-4D9F-98AB-31EA378D91F9}"/>
            </c:ext>
          </c:extLst>
        </c:ser>
        <c:ser>
          <c:idx val="2"/>
          <c:order val="2"/>
          <c:tx>
            <c:strRef>
              <c:f>Sheet1!$D$1</c:f>
              <c:strCache>
                <c:ptCount val="1"/>
                <c:pt idx="0">
                  <c:v>Benz</c:v>
                </c:pt>
              </c:strCache>
            </c:strRef>
          </c:tx>
          <c:invertIfNegative val="0"/>
          <c:dLbls>
            <c:spPr>
              <a:noFill/>
              <a:ln>
                <a:noFill/>
              </a:ln>
              <a:effectLst/>
            </c:spPr>
            <c:txPr>
              <a:bodyPr wrap="square" lIns="38100" tIns="19050" rIns="38100" bIns="19050" anchor="ctr">
                <a:spAutoFit/>
              </a:bodyPr>
              <a:lstStyle/>
              <a:p>
                <a:pPr>
                  <a:defRPr sz="1100"/>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2018 YTD</c:v>
                </c:pt>
                <c:pt idx="1">
                  <c:v>2019 YTD</c:v>
                </c:pt>
              </c:strCache>
            </c:strRef>
          </c:cat>
          <c:val>
            <c:numRef>
              <c:f>Sheet1!$D$2:$D$3</c:f>
              <c:numCache>
                <c:formatCode>0.0%</c:formatCode>
                <c:ptCount val="2"/>
                <c:pt idx="0">
                  <c:v>0.127</c:v>
                </c:pt>
                <c:pt idx="1">
                  <c:v>0.126</c:v>
                </c:pt>
              </c:numCache>
            </c:numRef>
          </c:val>
          <c:extLst>
            <c:ext xmlns:c16="http://schemas.microsoft.com/office/drawing/2014/chart" uri="{C3380CC4-5D6E-409C-BE32-E72D297353CC}">
              <c16:uniqueId val="{00000002-728E-4D9F-98AB-31EA378D91F9}"/>
            </c:ext>
          </c:extLst>
        </c:ser>
        <c:ser>
          <c:idx val="3"/>
          <c:order val="3"/>
          <c:tx>
            <c:strRef>
              <c:f>Sheet1!$E$1</c:f>
              <c:strCache>
                <c:ptCount val="1"/>
                <c:pt idx="0">
                  <c:v>Mitsubishi</c:v>
                </c:pt>
              </c:strCache>
            </c:strRef>
          </c:tx>
          <c:spPr>
            <a:solidFill>
              <a:schemeClr val="accent6">
                <a:lumMod val="10000"/>
                <a:lumOff val="90000"/>
              </a:schemeClr>
            </a:solidFill>
          </c:spPr>
          <c:invertIfNegative val="0"/>
          <c:dLbls>
            <c:dLbl>
              <c:idx val="0"/>
              <c:layout>
                <c:manualLayout>
                  <c:x val="-8.9851603355875151E-3"/>
                  <c:y val="1.0396261275236452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369-4719-9716-1E271942E549}"/>
                </c:ext>
              </c:extLst>
            </c:dLbl>
            <c:spPr>
              <a:noFill/>
              <a:ln>
                <a:noFill/>
              </a:ln>
              <a:effectLst/>
            </c:spPr>
            <c:txPr>
              <a:bodyPr wrap="square" lIns="38100" tIns="19050" rIns="38100" bIns="19050" anchor="ctr">
                <a:spAutoFit/>
              </a:bodyPr>
              <a:lstStyle/>
              <a:p>
                <a:pPr>
                  <a:defRPr sz="1100"/>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2018 YTD</c:v>
                </c:pt>
                <c:pt idx="1">
                  <c:v>2019 YTD</c:v>
                </c:pt>
              </c:strCache>
            </c:strRef>
          </c:cat>
          <c:val>
            <c:numRef>
              <c:f>Sheet1!$E$2:$E$3</c:f>
              <c:numCache>
                <c:formatCode>0.0%</c:formatCode>
                <c:ptCount val="2"/>
                <c:pt idx="0">
                  <c:v>3.6999999999999998E-2</c:v>
                </c:pt>
                <c:pt idx="1">
                  <c:v>8.5999999999999993E-2</c:v>
                </c:pt>
              </c:numCache>
            </c:numRef>
          </c:val>
          <c:extLst>
            <c:ext xmlns:c16="http://schemas.microsoft.com/office/drawing/2014/chart" uri="{C3380CC4-5D6E-409C-BE32-E72D297353CC}">
              <c16:uniqueId val="{00000003-728E-4D9F-98AB-31EA378D91F9}"/>
            </c:ext>
          </c:extLst>
        </c:ser>
        <c:ser>
          <c:idx val="4"/>
          <c:order val="4"/>
          <c:tx>
            <c:strRef>
              <c:f>Sheet1!$F$1</c:f>
              <c:strCache>
                <c:ptCount val="1"/>
                <c:pt idx="0">
                  <c:v>BMW</c:v>
                </c:pt>
              </c:strCache>
            </c:strRef>
          </c:tx>
          <c:invertIfNegative val="0"/>
          <c:dLbls>
            <c:dLbl>
              <c:idx val="0"/>
              <c:layout>
                <c:manualLayout>
                  <c:x val="-8.9851603355875116E-3"/>
                  <c:y val="-6.930840850157676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369-4719-9716-1E271942E549}"/>
                </c:ext>
              </c:extLst>
            </c:dLbl>
            <c:spPr>
              <a:noFill/>
              <a:ln>
                <a:noFill/>
              </a:ln>
              <a:effectLst/>
            </c:spPr>
            <c:txPr>
              <a:bodyPr wrap="square" lIns="38100" tIns="19050" rIns="38100" bIns="19050" anchor="ctr">
                <a:spAutoFit/>
              </a:bodyPr>
              <a:lstStyle/>
              <a:p>
                <a:pPr>
                  <a:defRPr sz="1100" b="0"/>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2018 YTD</c:v>
                </c:pt>
                <c:pt idx="1">
                  <c:v>2019 YTD</c:v>
                </c:pt>
              </c:strCache>
            </c:strRef>
          </c:cat>
          <c:val>
            <c:numRef>
              <c:f>Sheet1!$F$2:$F$3</c:f>
              <c:numCache>
                <c:formatCode>0.0%</c:formatCode>
                <c:ptCount val="2"/>
                <c:pt idx="0">
                  <c:v>0.111</c:v>
                </c:pt>
                <c:pt idx="1">
                  <c:v>5.8999999999999997E-2</c:v>
                </c:pt>
              </c:numCache>
            </c:numRef>
          </c:val>
          <c:extLst>
            <c:ext xmlns:c16="http://schemas.microsoft.com/office/drawing/2014/chart" uri="{C3380CC4-5D6E-409C-BE32-E72D297353CC}">
              <c16:uniqueId val="{00000004-728E-4D9F-98AB-31EA378D91F9}"/>
            </c:ext>
          </c:extLst>
        </c:ser>
        <c:ser>
          <c:idx val="5"/>
          <c:order val="5"/>
          <c:tx>
            <c:strRef>
              <c:f>Sheet1!$G$1</c:f>
              <c:strCache>
                <c:ptCount val="1"/>
                <c:pt idx="0">
                  <c:v>Land Rover</c:v>
                </c:pt>
              </c:strCache>
            </c:strRef>
          </c:tx>
          <c:spPr>
            <a:solidFill>
              <a:srgbClr val="DECBCB"/>
            </a:solidFill>
          </c:spPr>
          <c:invertIfNegative val="0"/>
          <c:dLbls>
            <c:spPr>
              <a:noFill/>
              <a:ln>
                <a:noFill/>
              </a:ln>
              <a:effectLst/>
            </c:spPr>
            <c:txPr>
              <a:bodyPr wrap="square" lIns="38100" tIns="19050" rIns="38100" bIns="19050" anchor="ctr">
                <a:spAutoFit/>
              </a:bodyPr>
              <a:lstStyle/>
              <a:p>
                <a:pPr>
                  <a:defRPr sz="1100"/>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2018 YTD</c:v>
                </c:pt>
                <c:pt idx="1">
                  <c:v>2019 YTD</c:v>
                </c:pt>
              </c:strCache>
            </c:strRef>
          </c:cat>
          <c:val>
            <c:numRef>
              <c:f>Sheet1!$G$2:$G$3</c:f>
              <c:numCache>
                <c:formatCode>0.0%</c:formatCode>
                <c:ptCount val="2"/>
                <c:pt idx="0">
                  <c:v>9.2999999999999999E-2</c:v>
                </c:pt>
                <c:pt idx="1">
                  <c:v>4.7E-2</c:v>
                </c:pt>
              </c:numCache>
            </c:numRef>
          </c:val>
          <c:extLst>
            <c:ext xmlns:c16="http://schemas.microsoft.com/office/drawing/2014/chart" uri="{C3380CC4-5D6E-409C-BE32-E72D297353CC}">
              <c16:uniqueId val="{00000005-728E-4D9F-98AB-31EA378D91F9}"/>
            </c:ext>
          </c:extLst>
        </c:ser>
        <c:ser>
          <c:idx val="6"/>
          <c:order val="6"/>
          <c:tx>
            <c:strRef>
              <c:f>Sheet1!$H$1</c:f>
              <c:strCache>
                <c:ptCount val="1"/>
                <c:pt idx="0">
                  <c:v>Other</c:v>
                </c:pt>
              </c:strCache>
            </c:strRef>
          </c:tx>
          <c:invertIfNegative val="0"/>
          <c:dLbls>
            <c:spPr>
              <a:noFill/>
              <a:ln>
                <a:noFill/>
              </a:ln>
              <a:effectLst/>
            </c:spPr>
            <c:txPr>
              <a:bodyPr wrap="square" lIns="38100" tIns="19050" rIns="38100" bIns="19050" anchor="ctr">
                <a:spAutoFit/>
              </a:bodyPr>
              <a:lstStyle/>
              <a:p>
                <a:pPr>
                  <a:defRPr sz="1100"/>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2018 YTD</c:v>
                </c:pt>
                <c:pt idx="1">
                  <c:v>2019 YTD</c:v>
                </c:pt>
              </c:strCache>
            </c:strRef>
          </c:cat>
          <c:val>
            <c:numRef>
              <c:f>Sheet1!$H$2:$H$3</c:f>
              <c:numCache>
                <c:formatCode>0.0%</c:formatCode>
                <c:ptCount val="2"/>
                <c:pt idx="0">
                  <c:v>0.108</c:v>
                </c:pt>
                <c:pt idx="1">
                  <c:v>9.0999999999999998E-2</c:v>
                </c:pt>
              </c:numCache>
            </c:numRef>
          </c:val>
          <c:extLst>
            <c:ext xmlns:c16="http://schemas.microsoft.com/office/drawing/2014/chart" uri="{C3380CC4-5D6E-409C-BE32-E72D297353CC}">
              <c16:uniqueId val="{00000006-728E-4D9F-98AB-31EA378D91F9}"/>
            </c:ext>
          </c:extLst>
        </c:ser>
        <c:dLbls>
          <c:showLegendKey val="0"/>
          <c:showVal val="1"/>
          <c:showCatName val="0"/>
          <c:showSerName val="0"/>
          <c:showPercent val="0"/>
          <c:showBubbleSize val="0"/>
        </c:dLbls>
        <c:gapWidth val="70"/>
        <c:overlap val="100"/>
        <c:serLines>
          <c:spPr>
            <a:ln w="9525" cap="flat" cmpd="sng" algn="ctr">
              <a:solidFill>
                <a:schemeClr val="tx1">
                  <a:lumMod val="35000"/>
                  <a:lumOff val="65000"/>
                </a:schemeClr>
              </a:solidFill>
              <a:prstDash val="solid"/>
              <a:round/>
            </a:ln>
            <a:effectLst/>
          </c:spPr>
        </c:serLines>
        <c:axId val="1909207552"/>
        <c:axId val="1909209184"/>
      </c:barChart>
      <c:catAx>
        <c:axId val="1909207552"/>
        <c:scaling>
          <c:orientation val="minMax"/>
        </c:scaling>
        <c:delete val="0"/>
        <c:axPos val="b"/>
        <c:numFmt formatCode="General" sourceLinked="1"/>
        <c:majorTickMark val="none"/>
        <c:minorTickMark val="none"/>
        <c:tickLblPos val="nextTo"/>
        <c:spPr>
          <a:noFill/>
          <a:ln w="9525" cap="flat" cmpd="sng" algn="ctr">
            <a:solidFill>
              <a:schemeClr val="tx1"/>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Calibri" panose="020F0502020204030204" pitchFamily="34" charset="0"/>
                <a:ea typeface="+mn-ea"/>
                <a:cs typeface="+mn-cs"/>
              </a:defRPr>
            </a:pPr>
            <a:endParaRPr lang="zh-CN"/>
          </a:p>
        </c:txPr>
        <c:crossAx val="1909209184"/>
        <c:crosses val="autoZero"/>
        <c:auto val="1"/>
        <c:lblAlgn val="ctr"/>
        <c:lblOffset val="100"/>
        <c:noMultiLvlLbl val="0"/>
      </c:catAx>
      <c:valAx>
        <c:axId val="1909209184"/>
        <c:scaling>
          <c:orientation val="minMax"/>
        </c:scaling>
        <c:delete val="1"/>
        <c:axPos val="l"/>
        <c:numFmt formatCode="0.0%" sourceLinked="1"/>
        <c:majorTickMark val="none"/>
        <c:minorTickMark val="none"/>
        <c:tickLblPos val="none"/>
        <c:crossAx val="1909207552"/>
        <c:crosses val="autoZero"/>
        <c:crossBetween val="between"/>
      </c:valAx>
      <c:spPr>
        <a:noFill/>
        <a:ln>
          <a:noFill/>
        </a:ln>
        <a:effectLst/>
      </c:spPr>
    </c:plotArea>
    <c:legend>
      <c:legendPos val="r"/>
      <c:layout>
        <c:manualLayout>
          <c:xMode val="edge"/>
          <c:yMode val="edge"/>
          <c:x val="0.68994263411413059"/>
          <c:y val="0.17486293170747819"/>
          <c:w val="0.21824459210084138"/>
          <c:h val="0.46398956752759224"/>
        </c:manualLayout>
      </c:layout>
      <c:overlay val="0"/>
      <c:spPr>
        <a:noFill/>
        <a:ln>
          <a:noFill/>
        </a:ln>
        <a:effectLst/>
      </c:spPr>
      <c:txPr>
        <a:bodyPr rot="0" spcFirstLastPara="1" vertOverflow="ellipsis" vert="horz" wrap="square" anchor="ctr" anchorCtr="1"/>
        <a:lstStyle/>
        <a:p>
          <a:pPr>
            <a:defRPr lang="zh-CN" sz="1000" b="0" i="0" u="none" strike="noStrike" kern="1200" baseline="0">
              <a:solidFill>
                <a:schemeClr val="tx1">
                  <a:lumMod val="65000"/>
                  <a:lumOff val="35000"/>
                </a:schemeClr>
              </a:solidFill>
              <a:latin typeface="Arial Unicode MS" pitchFamily="34" charset="-122"/>
              <a:ea typeface="Arial Unicode MS" pitchFamily="34" charset="-122"/>
              <a:cs typeface="Arial Unicode MS" pitchFamily="34" charset="-122"/>
            </a:defRPr>
          </a:pPr>
          <a:endParaRPr lang="zh-CN"/>
        </a:p>
      </c:txPr>
    </c:legend>
    <c:plotVisOnly val="1"/>
    <c:dispBlanksAs val="gap"/>
    <c:showDLblsOverMax val="0"/>
  </c:chart>
  <c:spPr>
    <a:noFill/>
    <a:ln>
      <a:noFill/>
    </a:ln>
    <a:effectLst/>
  </c:spPr>
  <c:txPr>
    <a:bodyPr/>
    <a:lstStyle/>
    <a:p>
      <a:pPr>
        <a:defRPr lang="zh-CN">
          <a:latin typeface="Calibri" panose="020F0502020204030204" pitchFamily="34" charset="0"/>
        </a:defRPr>
      </a:pPr>
      <a:endParaRPr lang="zh-CN"/>
    </a:p>
  </c:txPr>
  <c:externalData r:id="rId2">
    <c:autoUpdate val="0"/>
  </c:externalData>
  <c:userShapes r:id="rId3"/>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223218047531926E-2"/>
          <c:y val="8.8840185903134083E-2"/>
          <c:w val="0.84551221569530322"/>
          <c:h val="0.73825492721610775"/>
        </c:manualLayout>
      </c:layout>
      <c:barChart>
        <c:barDir val="col"/>
        <c:grouping val="percentStacked"/>
        <c:varyColors val="0"/>
        <c:ser>
          <c:idx val="0"/>
          <c:order val="0"/>
          <c:tx>
            <c:strRef>
              <c:f>Sheet1!$B$1</c:f>
              <c:strCache>
                <c:ptCount val="1"/>
                <c:pt idx="0">
                  <c:v>0.0-1.0</c:v>
                </c:pt>
              </c:strCache>
            </c:strRef>
          </c:tx>
          <c:spPr>
            <a:solidFill>
              <a:schemeClr val="accent1"/>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Sheet1!$B$2:$B$13</c:f>
              <c:numCache>
                <c:formatCode>0.0%</c:formatCode>
                <c:ptCount val="12"/>
                <c:pt idx="0">
                  <c:v>7.1846085292652882E-3</c:v>
                </c:pt>
                <c:pt idx="1">
                  <c:v>5.257206288936265E-3</c:v>
                </c:pt>
                <c:pt idx="2">
                  <c:v>1.5412360394022077E-2</c:v>
                </c:pt>
                <c:pt idx="3">
                  <c:v>1.7857946111286042E-2</c:v>
                </c:pt>
                <c:pt idx="4">
                  <c:v>1.3383546614157986E-2</c:v>
                </c:pt>
                <c:pt idx="5">
                  <c:v>1.5806702272415624E-2</c:v>
                </c:pt>
                <c:pt idx="6">
                  <c:v>1.8603619571894957E-2</c:v>
                </c:pt>
                <c:pt idx="7">
                  <c:v>3.391852637403172E-2</c:v>
                </c:pt>
                <c:pt idx="8">
                  <c:v>3.2504195044911657E-2</c:v>
                </c:pt>
                <c:pt idx="9">
                  <c:v>3.3336310836940171E-2</c:v>
                </c:pt>
                <c:pt idx="10">
                  <c:v>5.0328368805770254E-2</c:v>
                </c:pt>
                <c:pt idx="11">
                  <c:v>1.0328492661334161E-2</c:v>
                </c:pt>
              </c:numCache>
            </c:numRef>
          </c:val>
          <c:extLst>
            <c:ext xmlns:c16="http://schemas.microsoft.com/office/drawing/2014/chart" uri="{C3380CC4-5D6E-409C-BE32-E72D297353CC}">
              <c16:uniqueId val="{00000000-B20A-458A-90B8-DA068E399711}"/>
            </c:ext>
          </c:extLst>
        </c:ser>
        <c:ser>
          <c:idx val="1"/>
          <c:order val="1"/>
          <c:tx>
            <c:strRef>
              <c:f>Sheet1!$C$1</c:f>
              <c:strCache>
                <c:ptCount val="1"/>
                <c:pt idx="0">
                  <c:v>1.0-1.5</c:v>
                </c:pt>
              </c:strCache>
            </c:strRef>
          </c:tx>
          <c:spPr>
            <a:solidFill>
              <a:schemeClr val="accent2"/>
            </a:solidFill>
            <a:ln>
              <a:solidFill>
                <a:schemeClr val="bg1"/>
              </a:solidFill>
            </a:ln>
            <a:effectLst/>
          </c:spPr>
          <c:invertIfNegative val="0"/>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Sheet1!$C$2:$C$13</c:f>
              <c:numCache>
                <c:formatCode>0.0%</c:formatCode>
                <c:ptCount val="12"/>
                <c:pt idx="0">
                  <c:v>1.0749390579539199E-2</c:v>
                </c:pt>
                <c:pt idx="1">
                  <c:v>1.2463495225201392E-2</c:v>
                </c:pt>
                <c:pt idx="2">
                  <c:v>2.8443082432202064E-2</c:v>
                </c:pt>
                <c:pt idx="3">
                  <c:v>4.4126651605268977E-2</c:v>
                </c:pt>
                <c:pt idx="4">
                  <c:v>3.6753791904949928E-2</c:v>
                </c:pt>
                <c:pt idx="5">
                  <c:v>3.3445260556026313E-2</c:v>
                </c:pt>
                <c:pt idx="6">
                  <c:v>6.0436939603892403E-2</c:v>
                </c:pt>
                <c:pt idx="7">
                  <c:v>5.7268612443132916E-2</c:v>
                </c:pt>
                <c:pt idx="8">
                  <c:v>5.9348369690389237E-2</c:v>
                </c:pt>
                <c:pt idx="9">
                  <c:v>5.3940635796270182E-2</c:v>
                </c:pt>
                <c:pt idx="10">
                  <c:v>6.0560243977215884E-2</c:v>
                </c:pt>
                <c:pt idx="11">
                  <c:v>5.0288998102929916E-2</c:v>
                </c:pt>
              </c:numCache>
            </c:numRef>
          </c:val>
          <c:extLst>
            <c:ext xmlns:c16="http://schemas.microsoft.com/office/drawing/2014/chart" uri="{C3380CC4-5D6E-409C-BE32-E72D297353CC}">
              <c16:uniqueId val="{00000001-B20A-458A-90B8-DA068E399711}"/>
            </c:ext>
          </c:extLst>
        </c:ser>
        <c:ser>
          <c:idx val="2"/>
          <c:order val="2"/>
          <c:tx>
            <c:strRef>
              <c:f>Sheet1!$D$1</c:f>
              <c:strCache>
                <c:ptCount val="1"/>
                <c:pt idx="0">
                  <c:v>1.5-2.0</c:v>
                </c:pt>
              </c:strCache>
            </c:strRef>
          </c:tx>
          <c:spPr>
            <a:solidFill>
              <a:schemeClr val="accent6">
                <a:lumMod val="60000"/>
                <a:lumOff val="40000"/>
              </a:schemeClr>
            </a:solidFill>
            <a:ln>
              <a:solidFill>
                <a:schemeClr val="bg1"/>
              </a:solidFill>
            </a:ln>
            <a:effectLst/>
          </c:spPr>
          <c:invertIfNegative val="0"/>
          <c:dLbls>
            <c:dLbl>
              <c:idx val="19"/>
              <c:layout>
                <c:manualLayout>
                  <c:x val="-8.1941951117432271E-3"/>
                  <c:y val="-6.608284811872017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20A-458A-90B8-DA068E39971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Sheet1!$D$2:$D$13</c:f>
              <c:numCache>
                <c:formatCode>0.0%</c:formatCode>
                <c:ptCount val="12"/>
                <c:pt idx="0">
                  <c:v>0.22032712117637807</c:v>
                </c:pt>
                <c:pt idx="1">
                  <c:v>0.24042317009279865</c:v>
                </c:pt>
                <c:pt idx="2">
                  <c:v>0.21241642084317375</c:v>
                </c:pt>
                <c:pt idx="3">
                  <c:v>0.29894548796082693</c:v>
                </c:pt>
                <c:pt idx="4">
                  <c:v>0.35803342546334083</c:v>
                </c:pt>
                <c:pt idx="5">
                  <c:v>0.3435436744710999</c:v>
                </c:pt>
                <c:pt idx="6">
                  <c:v>0.37278602357491653</c:v>
                </c:pt>
                <c:pt idx="7">
                  <c:v>0.41150252059510634</c:v>
                </c:pt>
                <c:pt idx="8">
                  <c:v>0.44322130095745732</c:v>
                </c:pt>
                <c:pt idx="9">
                  <c:v>0.46103214711394186</c:v>
                </c:pt>
                <c:pt idx="10">
                  <c:v>0.43824246042631471</c:v>
                </c:pt>
                <c:pt idx="11">
                  <c:v>0.49552358024828319</c:v>
                </c:pt>
              </c:numCache>
            </c:numRef>
          </c:val>
          <c:extLst>
            <c:ext xmlns:c16="http://schemas.microsoft.com/office/drawing/2014/chart" uri="{C3380CC4-5D6E-409C-BE32-E72D297353CC}">
              <c16:uniqueId val="{00000003-B20A-458A-90B8-DA068E399711}"/>
            </c:ext>
          </c:extLst>
        </c:ser>
        <c:ser>
          <c:idx val="3"/>
          <c:order val="3"/>
          <c:tx>
            <c:strRef>
              <c:f>Sheet1!$E$1</c:f>
              <c:strCache>
                <c:ptCount val="1"/>
                <c:pt idx="0">
                  <c:v>2.0-2.5</c:v>
                </c:pt>
              </c:strCache>
            </c:strRef>
          </c:tx>
          <c:spPr>
            <a:solidFill>
              <a:srgbClr val="1F497D"/>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Sheet1!$E$2:$E$13</c:f>
              <c:numCache>
                <c:formatCode>0.0%</c:formatCode>
                <c:ptCount val="12"/>
                <c:pt idx="0">
                  <c:v>0.19559382453933055</c:v>
                </c:pt>
                <c:pt idx="1">
                  <c:v>0.24867337887676819</c:v>
                </c:pt>
                <c:pt idx="2">
                  <c:v>0.2142447694177298</c:v>
                </c:pt>
                <c:pt idx="3">
                  <c:v>0.16579073714862222</c:v>
                </c:pt>
                <c:pt idx="4">
                  <c:v>0.16630165825448609</c:v>
                </c:pt>
                <c:pt idx="5">
                  <c:v>0.17696291634289812</c:v>
                </c:pt>
                <c:pt idx="6">
                  <c:v>0.14046117896854637</c:v>
                </c:pt>
                <c:pt idx="7">
                  <c:v>8.6360160764785449E-2</c:v>
                </c:pt>
                <c:pt idx="8">
                  <c:v>6.6337643536340599E-2</c:v>
                </c:pt>
                <c:pt idx="9">
                  <c:v>6.2830739747237019E-2</c:v>
                </c:pt>
                <c:pt idx="10">
                  <c:v>7.2257273328707669E-2</c:v>
                </c:pt>
                <c:pt idx="11">
                  <c:v>9.4997725734698626E-2</c:v>
                </c:pt>
              </c:numCache>
            </c:numRef>
          </c:val>
          <c:extLst>
            <c:ext xmlns:c16="http://schemas.microsoft.com/office/drawing/2014/chart" uri="{C3380CC4-5D6E-409C-BE32-E72D297353CC}">
              <c16:uniqueId val="{00000004-B20A-458A-90B8-DA068E399711}"/>
            </c:ext>
          </c:extLst>
        </c:ser>
        <c:ser>
          <c:idx val="4"/>
          <c:order val="4"/>
          <c:tx>
            <c:strRef>
              <c:f>Sheet1!$F$1</c:f>
              <c:strCache>
                <c:ptCount val="1"/>
                <c:pt idx="0">
                  <c:v>2.5-3.0</c:v>
                </c:pt>
              </c:strCache>
            </c:strRef>
          </c:tx>
          <c:spPr>
            <a:solidFill>
              <a:schemeClr val="accent5"/>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Sheet1!$F$2:$F$13</c:f>
              <c:numCache>
                <c:formatCode>0.0%</c:formatCode>
                <c:ptCount val="12"/>
                <c:pt idx="0">
                  <c:v>0.2834447327724044</c:v>
                </c:pt>
                <c:pt idx="1">
                  <c:v>0.2636863727610837</c:v>
                </c:pt>
                <c:pt idx="2">
                  <c:v>0.32225690391001416</c:v>
                </c:pt>
                <c:pt idx="3">
                  <c:v>0.30618028327790114</c:v>
                </c:pt>
                <c:pt idx="4">
                  <c:v>0.31187706254020159</c:v>
                </c:pt>
                <c:pt idx="5">
                  <c:v>0.34292344529571639</c:v>
                </c:pt>
                <c:pt idx="6">
                  <c:v>0.33246070383245513</c:v>
                </c:pt>
                <c:pt idx="7">
                  <c:v>0.31662382423459978</c:v>
                </c:pt>
                <c:pt idx="8">
                  <c:v>0.29239298522686147</c:v>
                </c:pt>
                <c:pt idx="9">
                  <c:v>0.26841563423984782</c:v>
                </c:pt>
                <c:pt idx="10">
                  <c:v>0.22891259096703404</c:v>
                </c:pt>
                <c:pt idx="11">
                  <c:v>0.24549861879985355</c:v>
                </c:pt>
              </c:numCache>
            </c:numRef>
          </c:val>
          <c:extLst>
            <c:ext xmlns:c16="http://schemas.microsoft.com/office/drawing/2014/chart" uri="{C3380CC4-5D6E-409C-BE32-E72D297353CC}">
              <c16:uniqueId val="{00000005-B20A-458A-90B8-DA068E399711}"/>
            </c:ext>
          </c:extLst>
        </c:ser>
        <c:ser>
          <c:idx val="5"/>
          <c:order val="5"/>
          <c:tx>
            <c:strRef>
              <c:f>Sheet1!$G$1</c:f>
              <c:strCache>
                <c:ptCount val="1"/>
                <c:pt idx="0">
                  <c:v>3.0-4.0</c:v>
                </c:pt>
              </c:strCache>
            </c:strRef>
          </c:tx>
          <c:spPr>
            <a:solidFill>
              <a:schemeClr val="accent6"/>
            </a:solidFill>
            <a:ln>
              <a:solidFill>
                <a:schemeClr val="bg1"/>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Sheet1!$G$2:$G$13</c:f>
              <c:numCache>
                <c:formatCode>0.0%</c:formatCode>
                <c:ptCount val="12"/>
                <c:pt idx="0">
                  <c:v>0.2234096091845561</c:v>
                </c:pt>
                <c:pt idx="1">
                  <c:v>0.16384484109076008</c:v>
                </c:pt>
                <c:pt idx="2">
                  <c:v>0.13522103179073483</c:v>
                </c:pt>
                <c:pt idx="3">
                  <c:v>0.11045341171869764</c:v>
                </c:pt>
                <c:pt idx="4">
                  <c:v>8.4062993285957899E-2</c:v>
                </c:pt>
                <c:pt idx="5">
                  <c:v>6.4740112020983717E-2</c:v>
                </c:pt>
                <c:pt idx="6">
                  <c:v>5.9159083358544008E-2</c:v>
                </c:pt>
                <c:pt idx="7">
                  <c:v>6.9368237427763435E-2</c:v>
                </c:pt>
                <c:pt idx="8">
                  <c:v>8.1998321982035341E-2</c:v>
                </c:pt>
                <c:pt idx="9">
                  <c:v>9.5531849814718073E-2</c:v>
                </c:pt>
                <c:pt idx="10">
                  <c:v>0.11681861455795266</c:v>
                </c:pt>
                <c:pt idx="11">
                  <c:v>7.532810437213637E-2</c:v>
                </c:pt>
              </c:numCache>
            </c:numRef>
          </c:val>
          <c:extLst>
            <c:ext xmlns:c16="http://schemas.microsoft.com/office/drawing/2014/chart" uri="{C3380CC4-5D6E-409C-BE32-E72D297353CC}">
              <c16:uniqueId val="{00000006-B20A-458A-90B8-DA068E399711}"/>
            </c:ext>
          </c:extLst>
        </c:ser>
        <c:ser>
          <c:idx val="6"/>
          <c:order val="6"/>
          <c:tx>
            <c:strRef>
              <c:f>Sheet1!$H$1</c:f>
              <c:strCache>
                <c:ptCount val="1"/>
                <c:pt idx="0">
                  <c:v>＞4.0</c:v>
                </c:pt>
              </c:strCache>
            </c:strRef>
          </c:tx>
          <c:spPr>
            <a:solidFill>
              <a:schemeClr val="accent1">
                <a:lumMod val="60000"/>
              </a:schemeClr>
            </a:solidFill>
            <a:ln>
              <a:solidFill>
                <a:schemeClr val="bg1"/>
              </a:solidFill>
            </a:ln>
            <a:effectLst/>
          </c:spPr>
          <c:invertIfNegative val="0"/>
          <c:cat>
            <c:strRef>
              <c:f>Sheet1!$A$2:$A$13</c:f>
              <c:strCache>
                <c:ptCount val="12"/>
                <c:pt idx="0">
                  <c:v>2009</c:v>
                </c:pt>
                <c:pt idx="1">
                  <c:v>2010</c:v>
                </c:pt>
                <c:pt idx="2">
                  <c:v>2011</c:v>
                </c:pt>
                <c:pt idx="3">
                  <c:v>2012</c:v>
                </c:pt>
                <c:pt idx="4">
                  <c:v>2013</c:v>
                </c:pt>
                <c:pt idx="5">
                  <c:v>2014</c:v>
                </c:pt>
                <c:pt idx="6">
                  <c:v>2015</c:v>
                </c:pt>
                <c:pt idx="7">
                  <c:v>2016</c:v>
                </c:pt>
                <c:pt idx="8">
                  <c:v>2017</c:v>
                </c:pt>
                <c:pt idx="9">
                  <c:v>2018</c:v>
                </c:pt>
                <c:pt idx="10">
                  <c:v>2019YTD</c:v>
                </c:pt>
                <c:pt idx="11">
                  <c:v>2019MTD</c:v>
                </c:pt>
              </c:strCache>
            </c:strRef>
          </c:cat>
          <c:val>
            <c:numRef>
              <c:f>Sheet1!$H$2:$H$13</c:f>
              <c:numCache>
                <c:formatCode>0.0%</c:formatCode>
                <c:ptCount val="12"/>
                <c:pt idx="0">
                  <c:v>5.9290713218526379E-2</c:v>
                </c:pt>
                <c:pt idx="1">
                  <c:v>6.5651535664451741E-2</c:v>
                </c:pt>
                <c:pt idx="2">
                  <c:v>7.2005431212123328E-2</c:v>
                </c:pt>
                <c:pt idx="3">
                  <c:v>5.6645482177397073E-2</c:v>
                </c:pt>
                <c:pt idx="4">
                  <c:v>2.9587521936905649E-2</c:v>
                </c:pt>
                <c:pt idx="5">
                  <c:v>2.2577889040859882E-2</c:v>
                </c:pt>
                <c:pt idx="6">
                  <c:v>1.609245108975061E-2</c:v>
                </c:pt>
                <c:pt idx="7">
                  <c:v>2.4958118160580352E-2</c:v>
                </c:pt>
                <c:pt idx="8">
                  <c:v>2.4197183562004409E-2</c:v>
                </c:pt>
                <c:pt idx="9">
                  <c:v>2.4912682451044877E-2</c:v>
                </c:pt>
                <c:pt idx="10">
                  <c:v>3.2686815225985509E-2</c:v>
                </c:pt>
                <c:pt idx="11">
                  <c:v>2.7801506562087443E-2</c:v>
                </c:pt>
              </c:numCache>
            </c:numRef>
          </c:val>
          <c:extLst>
            <c:ext xmlns:c16="http://schemas.microsoft.com/office/drawing/2014/chart" uri="{C3380CC4-5D6E-409C-BE32-E72D297353CC}">
              <c16:uniqueId val="{00000007-B20A-458A-90B8-DA068E399711}"/>
            </c:ext>
          </c:extLst>
        </c:ser>
        <c:dLbls>
          <c:showLegendKey val="0"/>
          <c:showVal val="0"/>
          <c:showCatName val="0"/>
          <c:showSerName val="0"/>
          <c:showPercent val="0"/>
          <c:showBubbleSize val="0"/>
        </c:dLbls>
        <c:gapWidth val="45"/>
        <c:overlap val="100"/>
        <c:axId val="1720952752"/>
        <c:axId val="1720940784"/>
      </c:barChart>
      <c:catAx>
        <c:axId val="1720952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zh-CN"/>
          </a:p>
        </c:txPr>
        <c:crossAx val="1720940784"/>
        <c:crosses val="autoZero"/>
        <c:auto val="1"/>
        <c:lblAlgn val="ctr"/>
        <c:lblOffset val="100"/>
        <c:noMultiLvlLbl val="0"/>
      </c:catAx>
      <c:valAx>
        <c:axId val="1720940784"/>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crossAx val="1720952752"/>
        <c:crosses val="autoZero"/>
        <c:crossBetween val="between"/>
      </c:valAx>
      <c:spPr>
        <a:noFill/>
        <a:ln>
          <a:noFill/>
        </a:ln>
        <a:effectLst/>
      </c:spPr>
    </c:plotArea>
    <c:legend>
      <c:legendPos val="b"/>
      <c:layout>
        <c:manualLayout>
          <c:xMode val="edge"/>
          <c:yMode val="edge"/>
          <c:x val="0.89601050233427015"/>
          <c:y val="0.11925255715552315"/>
          <c:w val="0.10398949766572975"/>
          <c:h val="0.66270347650985439"/>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3815919659945134E-2"/>
          <c:y val="0.102600664890221"/>
          <c:w val="0.78293337812471997"/>
          <c:h val="0.82585217834977964"/>
        </c:manualLayout>
      </c:layout>
      <c:barChart>
        <c:barDir val="col"/>
        <c:grouping val="percentStacked"/>
        <c:varyColors val="0"/>
        <c:ser>
          <c:idx val="0"/>
          <c:order val="0"/>
          <c:tx>
            <c:strRef>
              <c:f>Sheet1!$B$1</c:f>
              <c:strCache>
                <c:ptCount val="1"/>
                <c:pt idx="0">
                  <c:v>&lt;2.0L</c:v>
                </c:pt>
              </c:strCache>
            </c:strRef>
          </c:tx>
          <c:spPr>
            <a:solidFill>
              <a:srgbClr val="00264D"/>
            </a:solidFill>
            <a:ln>
              <a:solidFill>
                <a:srgbClr val="FFFFFF"/>
              </a:solidFill>
            </a:ln>
            <a:effectLst/>
          </c:spPr>
          <c:invertIfNegative val="0"/>
          <c:dLbls>
            <c:dLbl>
              <c:idx val="0"/>
              <c:layout>
                <c:manualLayout>
                  <c:x val="1.7613386173491853E-3"/>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EDB-4FE9-85B8-BAAF257FA801}"/>
                </c:ext>
              </c:extLst>
            </c:dLbl>
            <c:spPr>
              <a:noFill/>
              <a:ln>
                <a:noFill/>
              </a:ln>
              <a:effectLst/>
            </c:spPr>
            <c:txPr>
              <a:bodyPr rot="0" spcFirstLastPara="0" vertOverflow="ellipsis" vert="horz" wrap="square" lIns="38100" tIns="19050" rIns="38100" bIns="19050" anchor="ctr" anchorCtr="1">
                <a:spAutoFit/>
              </a:bodyPr>
              <a:lstStyle/>
              <a:p>
                <a:pPr>
                  <a:defRPr lang="zh-CN" sz="1000" b="0" i="0" u="none" strike="noStrike" kern="1200" baseline="0">
                    <a:solidFill>
                      <a:schemeClr val="bg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2015</c:v>
                </c:pt>
                <c:pt idx="1">
                  <c:v>2016</c:v>
                </c:pt>
                <c:pt idx="2">
                  <c:v>2017</c:v>
                </c:pt>
                <c:pt idx="3">
                  <c:v>2018</c:v>
                </c:pt>
                <c:pt idx="4">
                  <c:v>2019 YTD</c:v>
                </c:pt>
              </c:strCache>
            </c:strRef>
          </c:cat>
          <c:val>
            <c:numRef>
              <c:f>Sheet1!$B$2:$B$6</c:f>
              <c:numCache>
                <c:formatCode>0.0%</c:formatCode>
                <c:ptCount val="5"/>
                <c:pt idx="0">
                  <c:v>1.5622128285241683E-2</c:v>
                </c:pt>
                <c:pt idx="1">
                  <c:v>4.5890828609498863E-2</c:v>
                </c:pt>
                <c:pt idx="2">
                  <c:v>4.1982098002703284E-2</c:v>
                </c:pt>
                <c:pt idx="3">
                  <c:v>5.8000000000000003E-2</c:v>
                </c:pt>
                <c:pt idx="4">
                  <c:v>4.9000000000000002E-2</c:v>
                </c:pt>
              </c:numCache>
            </c:numRef>
          </c:val>
          <c:extLst>
            <c:ext xmlns:c16="http://schemas.microsoft.com/office/drawing/2014/chart" uri="{C3380CC4-5D6E-409C-BE32-E72D297353CC}">
              <c16:uniqueId val="{00000000-3F77-40B6-ADBC-11EEFBFA9B72}"/>
            </c:ext>
          </c:extLst>
        </c:ser>
        <c:ser>
          <c:idx val="1"/>
          <c:order val="1"/>
          <c:tx>
            <c:strRef>
              <c:f>Sheet1!$C$1</c:f>
              <c:strCache>
                <c:ptCount val="1"/>
                <c:pt idx="0">
                  <c:v>2.0-3.0L</c:v>
                </c:pt>
              </c:strCache>
            </c:strRef>
          </c:tx>
          <c:spPr>
            <a:solidFill>
              <a:srgbClr val="006384"/>
            </a:solidFill>
            <a:ln>
              <a:solidFill>
                <a:srgbClr val="FFFFFF"/>
              </a:solidFill>
            </a:ln>
            <a:effectLst/>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0" i="0" u="none" strike="noStrike" kern="1200" baseline="0">
                    <a:solidFill>
                      <a:schemeClr val="bg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2015</c:v>
                </c:pt>
                <c:pt idx="1">
                  <c:v>2016</c:v>
                </c:pt>
                <c:pt idx="2">
                  <c:v>2017</c:v>
                </c:pt>
                <c:pt idx="3">
                  <c:v>2018</c:v>
                </c:pt>
                <c:pt idx="4">
                  <c:v>2019 YTD</c:v>
                </c:pt>
              </c:strCache>
            </c:strRef>
          </c:cat>
          <c:val>
            <c:numRef>
              <c:f>Sheet1!$C$2:$C$6</c:f>
              <c:numCache>
                <c:formatCode>0.0%</c:formatCode>
                <c:ptCount val="5"/>
                <c:pt idx="0">
                  <c:v>0.62863969333368341</c:v>
                </c:pt>
                <c:pt idx="1">
                  <c:v>0.56935191249425987</c:v>
                </c:pt>
                <c:pt idx="2">
                  <c:v>0.51365273837907455</c:v>
                </c:pt>
                <c:pt idx="3">
                  <c:v>0.38400000000000001</c:v>
                </c:pt>
                <c:pt idx="4">
                  <c:v>0.31</c:v>
                </c:pt>
              </c:numCache>
            </c:numRef>
          </c:val>
          <c:extLst>
            <c:ext xmlns:c16="http://schemas.microsoft.com/office/drawing/2014/chart" uri="{C3380CC4-5D6E-409C-BE32-E72D297353CC}">
              <c16:uniqueId val="{00000001-3F77-40B6-ADBC-11EEFBFA9B72}"/>
            </c:ext>
          </c:extLst>
        </c:ser>
        <c:ser>
          <c:idx val="2"/>
          <c:order val="2"/>
          <c:tx>
            <c:strRef>
              <c:f>Sheet1!$D$1</c:f>
              <c:strCache>
                <c:ptCount val="1"/>
                <c:pt idx="0">
                  <c:v>3.0-4.0L</c:v>
                </c:pt>
              </c:strCache>
            </c:strRef>
          </c:tx>
          <c:spPr>
            <a:solidFill>
              <a:srgbClr val="FFFFFF">
                <a:lumMod val="50000"/>
              </a:srgbClr>
            </a:solidFill>
            <a:ln>
              <a:solidFill>
                <a:srgbClr val="FFFFFF"/>
              </a:solidFill>
            </a:ln>
            <a:effectLst/>
          </c:spPr>
          <c:invertIfNegative val="0"/>
          <c:dLbls>
            <c:spPr>
              <a:noFill/>
              <a:ln>
                <a:noFill/>
              </a:ln>
              <a:effectLst/>
            </c:spPr>
            <c:txPr>
              <a:bodyPr rot="0" spcFirstLastPara="0" vertOverflow="ellipsis" vert="horz" wrap="square" lIns="38100" tIns="19050" rIns="38100" bIns="19050" anchor="ctr" anchorCtr="1">
                <a:spAutoFit/>
              </a:bodyPr>
              <a:lstStyle/>
              <a:p>
                <a:pPr>
                  <a:defRPr lang="zh-CN" sz="1000" b="0" i="0" u="none" strike="noStrike" kern="1200" baseline="0">
                    <a:solidFill>
                      <a:schemeClr val="accent3">
                        <a:lumMod val="95000"/>
                      </a:schemeClr>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2015</c:v>
                </c:pt>
                <c:pt idx="1">
                  <c:v>2016</c:v>
                </c:pt>
                <c:pt idx="2">
                  <c:v>2017</c:v>
                </c:pt>
                <c:pt idx="3">
                  <c:v>2018</c:v>
                </c:pt>
                <c:pt idx="4">
                  <c:v>2019 YTD</c:v>
                </c:pt>
              </c:strCache>
            </c:strRef>
          </c:cat>
          <c:val>
            <c:numRef>
              <c:f>Sheet1!$D$2:$D$6</c:f>
              <c:numCache>
                <c:formatCode>0.0%</c:formatCode>
                <c:ptCount val="5"/>
                <c:pt idx="0">
                  <c:v>0.28837486106370502</c:v>
                </c:pt>
                <c:pt idx="1">
                  <c:v>0.30304056851630196</c:v>
                </c:pt>
                <c:pt idx="2">
                  <c:v>0.38228827668621618</c:v>
                </c:pt>
                <c:pt idx="3">
                  <c:v>0.47899999999999998</c:v>
                </c:pt>
                <c:pt idx="4">
                  <c:v>0.56100000000000005</c:v>
                </c:pt>
              </c:numCache>
            </c:numRef>
          </c:val>
          <c:extLst>
            <c:ext xmlns:c16="http://schemas.microsoft.com/office/drawing/2014/chart" uri="{C3380CC4-5D6E-409C-BE32-E72D297353CC}">
              <c16:uniqueId val="{00000002-3F77-40B6-ADBC-11EEFBFA9B72}"/>
            </c:ext>
          </c:extLst>
        </c:ser>
        <c:ser>
          <c:idx val="3"/>
          <c:order val="3"/>
          <c:tx>
            <c:strRef>
              <c:f>Sheet1!$E$1</c:f>
              <c:strCache>
                <c:ptCount val="1"/>
                <c:pt idx="0">
                  <c:v>4.0-5.0L</c:v>
                </c:pt>
              </c:strCache>
            </c:strRef>
          </c:tx>
          <c:spPr>
            <a:solidFill>
              <a:srgbClr val="A8ADB3"/>
            </a:solidFill>
            <a:ln>
              <a:solidFill>
                <a:srgbClr val="FFFFFF"/>
              </a:solidFill>
            </a:ln>
            <a:effectLst/>
          </c:spPr>
          <c:invertIfNegative val="0"/>
          <c:dLbls>
            <c:dLbl>
              <c:idx val="0"/>
              <c:layout>
                <c:manualLayout>
                  <c:x val="-3.4585657108420741E-17"/>
                  <c:y val="6.3829792580816823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F77-40B6-ADBC-11EEFBFA9B72}"/>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2015</c:v>
                </c:pt>
                <c:pt idx="1">
                  <c:v>2016</c:v>
                </c:pt>
                <c:pt idx="2">
                  <c:v>2017</c:v>
                </c:pt>
                <c:pt idx="3">
                  <c:v>2018</c:v>
                </c:pt>
                <c:pt idx="4">
                  <c:v>2019 YTD</c:v>
                </c:pt>
              </c:strCache>
            </c:strRef>
          </c:cat>
          <c:val>
            <c:numRef>
              <c:f>Sheet1!$E$2:$E$6</c:f>
              <c:numCache>
                <c:formatCode>0.0%</c:formatCode>
                <c:ptCount val="5"/>
                <c:pt idx="0">
                  <c:v>1.6716114859838441E-2</c:v>
                </c:pt>
                <c:pt idx="1">
                  <c:v>2.3735856726665009E-2</c:v>
                </c:pt>
                <c:pt idx="2">
                  <c:v>1.5042086516651874E-2</c:v>
                </c:pt>
                <c:pt idx="3">
                  <c:v>2.4E-2</c:v>
                </c:pt>
                <c:pt idx="4">
                  <c:v>0.02</c:v>
                </c:pt>
              </c:numCache>
            </c:numRef>
          </c:val>
          <c:extLst>
            <c:ext xmlns:c16="http://schemas.microsoft.com/office/drawing/2014/chart" uri="{C3380CC4-5D6E-409C-BE32-E72D297353CC}">
              <c16:uniqueId val="{00000004-3F77-40B6-ADBC-11EEFBFA9B72}"/>
            </c:ext>
          </c:extLst>
        </c:ser>
        <c:ser>
          <c:idx val="4"/>
          <c:order val="4"/>
          <c:tx>
            <c:strRef>
              <c:f>Sheet1!$F$1</c:f>
              <c:strCache>
                <c:ptCount val="1"/>
                <c:pt idx="0">
                  <c:v>5.0-6.0L</c:v>
                </c:pt>
              </c:strCache>
            </c:strRef>
          </c:tx>
          <c:spPr>
            <a:solidFill>
              <a:schemeClr val="accent5"/>
            </a:solidFill>
            <a:ln>
              <a:solidFill>
                <a:srgbClr val="FFFFFF"/>
              </a:solid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2015</c:v>
                </c:pt>
                <c:pt idx="1">
                  <c:v>2016</c:v>
                </c:pt>
                <c:pt idx="2">
                  <c:v>2017</c:v>
                </c:pt>
                <c:pt idx="3">
                  <c:v>2018</c:v>
                </c:pt>
                <c:pt idx="4">
                  <c:v>2019 YTD</c:v>
                </c:pt>
              </c:strCache>
            </c:strRef>
          </c:cat>
          <c:val>
            <c:numRef>
              <c:f>Sheet1!$F$2:$F$6</c:f>
              <c:numCache>
                <c:formatCode>0.0%</c:formatCode>
                <c:ptCount val="5"/>
                <c:pt idx="0">
                  <c:v>3.8061980903370353E-2</c:v>
                </c:pt>
                <c:pt idx="1">
                  <c:v>4.2977483683010007E-2</c:v>
                </c:pt>
                <c:pt idx="2">
                  <c:v>4.6182048113793124E-2</c:v>
                </c:pt>
                <c:pt idx="3">
                  <c:v>5.1999999999999998E-2</c:v>
                </c:pt>
                <c:pt idx="4">
                  <c:v>0.06</c:v>
                </c:pt>
              </c:numCache>
            </c:numRef>
          </c:val>
          <c:extLst>
            <c:ext xmlns:c16="http://schemas.microsoft.com/office/drawing/2014/chart" uri="{C3380CC4-5D6E-409C-BE32-E72D297353CC}">
              <c16:uniqueId val="{00000005-3F77-40B6-ADBC-11EEFBFA9B72}"/>
            </c:ext>
          </c:extLst>
        </c:ser>
        <c:dLbls>
          <c:showLegendKey val="0"/>
          <c:showVal val="1"/>
          <c:showCatName val="0"/>
          <c:showSerName val="0"/>
          <c:showPercent val="0"/>
          <c:showBubbleSize val="0"/>
        </c:dLbls>
        <c:gapWidth val="118"/>
        <c:overlap val="100"/>
        <c:serLines/>
        <c:axId val="1720964720"/>
        <c:axId val="1720992464"/>
      </c:barChart>
      <c:catAx>
        <c:axId val="1720964720"/>
        <c:scaling>
          <c:orientation val="minMax"/>
        </c:scaling>
        <c:delete val="0"/>
        <c:axPos val="b"/>
        <c:numFmt formatCode="General" sourceLinked="1"/>
        <c:majorTickMark val="none"/>
        <c:minorTickMark val="none"/>
        <c:tickLblPos val="nextTo"/>
        <c:spPr>
          <a:noFill/>
          <a:ln w="9525" cap="flat" cmpd="sng" algn="ctr">
            <a:solidFill>
              <a:schemeClr val="tx1"/>
            </a:solidFill>
            <a:prstDash val="solid"/>
            <a:round/>
          </a:ln>
          <a:effectLst/>
        </c:spPr>
        <c:txPr>
          <a:bodyPr rot="-60000000" spcFirstLastPara="1"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crossAx val="1720992464"/>
        <c:crosses val="autoZero"/>
        <c:auto val="1"/>
        <c:lblAlgn val="ctr"/>
        <c:lblOffset val="100"/>
        <c:noMultiLvlLbl val="0"/>
      </c:catAx>
      <c:valAx>
        <c:axId val="1720992464"/>
        <c:scaling>
          <c:orientation val="minMax"/>
        </c:scaling>
        <c:delete val="1"/>
        <c:axPos val="l"/>
        <c:numFmt formatCode="0%" sourceLinked="1"/>
        <c:majorTickMark val="none"/>
        <c:minorTickMark val="none"/>
        <c:tickLblPos val="none"/>
        <c:crossAx val="1720964720"/>
        <c:crosses val="autoZero"/>
        <c:crossBetween val="between"/>
      </c:valAx>
      <c:spPr>
        <a:noFill/>
        <a:ln>
          <a:noFill/>
        </a:ln>
        <a:effectLst/>
      </c:spPr>
    </c:plotArea>
    <c:legend>
      <c:legendPos val="r"/>
      <c:layout>
        <c:manualLayout>
          <c:xMode val="edge"/>
          <c:yMode val="edge"/>
          <c:x val="0.83746129063832264"/>
          <c:y val="4.1849475778980655E-2"/>
          <c:w val="0.116387272216794"/>
          <c:h val="0.94096900158896002"/>
        </c:manualLayout>
      </c:layout>
      <c:overlay val="0"/>
      <c:spPr>
        <a:noFill/>
        <a:ln>
          <a:noFill/>
        </a:ln>
        <a:effectLst/>
      </c:spPr>
      <c:txPr>
        <a:bodyPr rot="0" spcFirstLastPara="1" vertOverflow="ellipsis" vert="horz" wrap="square" anchor="ctr" anchorCtr="1"/>
        <a:lstStyle/>
        <a:p>
          <a:pPr>
            <a:defRPr lang="zh-CN" sz="105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8.jpeg"/></Relationships>
</file>

<file path=ppt/drawings/drawing1.xml><?xml version="1.0" encoding="utf-8"?>
<c:userShapes xmlns:c="http://schemas.openxmlformats.org/drawingml/2006/chart">
  <cdr:relSizeAnchor xmlns:cdr="http://schemas.openxmlformats.org/drawingml/2006/chartDrawing">
    <cdr:from>
      <cdr:x>0.37097</cdr:x>
      <cdr:y>0.24988</cdr:y>
    </cdr:from>
    <cdr:to>
      <cdr:x>0.43472</cdr:x>
      <cdr:y>0.28598</cdr:y>
    </cdr:to>
    <cdr:pic>
      <cdr:nvPicPr>
        <cdr:cNvPr id="2" name="图片 1" descr="9886126_094013465107_2.jpg"/>
        <cdr:cNvPicPr>
          <a:picLocks xmlns:a="http://schemas.openxmlformats.org/drawingml/2006/main" noChangeAspect="1"/>
        </cdr:cNvPicPr>
      </cdr:nvPicPr>
      <cdr:blipFill>
        <a:blip xmlns:a="http://schemas.openxmlformats.org/drawingml/2006/main" xmlns:r="http://schemas.openxmlformats.org/officeDocument/2006/relationships" r:embed="rId1" cstate="print">
          <a:extLst>
            <a:ext uri="{28A0092B-C50C-407E-A947-70E740481C1C}">
              <a14:useLocalDpi xmlns:a14="http://schemas.microsoft.com/office/drawing/2010/main" val="0"/>
            </a:ext>
          </a:extLst>
        </a:blip>
        <a:srcRect xmlns:a="http://schemas.openxmlformats.org/drawingml/2006/main" l="7590" t="27083" r="6758" b="14583"/>
        <a:stretch xmlns:a="http://schemas.openxmlformats.org/drawingml/2006/main">
          <a:fillRect/>
        </a:stretch>
      </cdr:blipFill>
      <cdr:spPr bwMode="auto">
        <a:xfrm xmlns:a="http://schemas.openxmlformats.org/drawingml/2006/main">
          <a:off x="1640702" y="957211"/>
          <a:ext cx="281947" cy="138290"/>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6400" cy="494266"/>
          </a:xfrm>
          <a:prstGeom prst="rect">
            <a:avLst/>
          </a:prstGeom>
          <a:noFill/>
          <a:ln>
            <a:noFill/>
          </a:ln>
          <a:effectLst/>
        </p:spPr>
        <p:txBody>
          <a:bodyPr vert="horz" wrap="square" lIns="91215" tIns="45606" rIns="91215" bIns="45606" numCol="1" anchor="t" anchorCtr="0" compatLnSpc="1"/>
          <a:lstStyle>
            <a:lvl1pPr>
              <a:defRPr sz="1200">
                <a:latin typeface="Arial" panose="020B0604020202020204" pitchFamily="34" charset="0"/>
                <a:ea typeface="+mn-ea"/>
              </a:defRPr>
            </a:lvl1pPr>
          </a:lstStyle>
          <a:p>
            <a:pPr>
              <a:defRPr/>
            </a:pPr>
            <a:endParaRPr lang="de-DE" altLang="zh-CN"/>
          </a:p>
        </p:txBody>
      </p:sp>
      <p:sp>
        <p:nvSpPr>
          <p:cNvPr id="11267" name="Rectangle 3"/>
          <p:cNvSpPr>
            <a:spLocks noGrp="1" noChangeArrowheads="1"/>
          </p:cNvSpPr>
          <p:nvPr>
            <p:ph type="dt" sz="quarter" idx="1"/>
          </p:nvPr>
        </p:nvSpPr>
        <p:spPr bwMode="auto">
          <a:xfrm>
            <a:off x="3851275" y="0"/>
            <a:ext cx="2946400" cy="494266"/>
          </a:xfrm>
          <a:prstGeom prst="rect">
            <a:avLst/>
          </a:prstGeom>
          <a:noFill/>
          <a:ln>
            <a:noFill/>
          </a:ln>
          <a:effectLst/>
        </p:spPr>
        <p:txBody>
          <a:bodyPr vert="horz" wrap="square" lIns="91215" tIns="45606" rIns="91215" bIns="45606" numCol="1" anchor="t" anchorCtr="0" compatLnSpc="1"/>
          <a:lstStyle>
            <a:lvl1pPr algn="r">
              <a:defRPr sz="1200">
                <a:latin typeface="Arial" panose="020B0604020202020204" pitchFamily="34" charset="0"/>
                <a:ea typeface="+mn-ea"/>
              </a:defRPr>
            </a:lvl1pPr>
          </a:lstStyle>
          <a:p>
            <a:pPr>
              <a:defRPr/>
            </a:pPr>
            <a:endParaRPr lang="de-DE" altLang="zh-CN"/>
          </a:p>
        </p:txBody>
      </p:sp>
      <p:sp>
        <p:nvSpPr>
          <p:cNvPr id="11268" name="Rectangle 4"/>
          <p:cNvSpPr>
            <a:spLocks noGrp="1" noChangeArrowheads="1"/>
          </p:cNvSpPr>
          <p:nvPr>
            <p:ph type="ftr" sz="quarter" idx="2"/>
          </p:nvPr>
        </p:nvSpPr>
        <p:spPr bwMode="auto">
          <a:xfrm>
            <a:off x="0" y="9379985"/>
            <a:ext cx="2946400" cy="494266"/>
          </a:xfrm>
          <a:prstGeom prst="rect">
            <a:avLst/>
          </a:prstGeom>
          <a:noFill/>
          <a:ln>
            <a:noFill/>
          </a:ln>
          <a:effectLst/>
        </p:spPr>
        <p:txBody>
          <a:bodyPr vert="horz" wrap="square" lIns="91215" tIns="45606" rIns="91215" bIns="45606" numCol="1" anchor="b" anchorCtr="0" compatLnSpc="1"/>
          <a:lstStyle>
            <a:lvl1pPr>
              <a:defRPr sz="1200">
                <a:latin typeface="Arial" panose="020B0604020202020204" pitchFamily="34" charset="0"/>
                <a:ea typeface="+mn-ea"/>
              </a:defRPr>
            </a:lvl1pPr>
          </a:lstStyle>
          <a:p>
            <a:pPr>
              <a:defRPr/>
            </a:pPr>
            <a:endParaRPr lang="de-DE" altLang="zh-CN"/>
          </a:p>
        </p:txBody>
      </p:sp>
      <p:sp>
        <p:nvSpPr>
          <p:cNvPr id="11269" name="Rectangle 5"/>
          <p:cNvSpPr>
            <a:spLocks noGrp="1" noChangeArrowheads="1"/>
          </p:cNvSpPr>
          <p:nvPr>
            <p:ph type="sldNum" sz="quarter" idx="3"/>
          </p:nvPr>
        </p:nvSpPr>
        <p:spPr bwMode="auto">
          <a:xfrm>
            <a:off x="3851275" y="9379985"/>
            <a:ext cx="2946400" cy="494266"/>
          </a:xfrm>
          <a:prstGeom prst="rect">
            <a:avLst/>
          </a:prstGeom>
          <a:noFill/>
          <a:ln>
            <a:noFill/>
          </a:ln>
          <a:effectLst/>
        </p:spPr>
        <p:txBody>
          <a:bodyPr vert="horz" wrap="square" lIns="91215" tIns="45606" rIns="91215" bIns="45606" numCol="1" anchor="b" anchorCtr="0" compatLnSpc="1"/>
          <a:lstStyle>
            <a:lvl1pPr algn="r">
              <a:defRPr sz="1200">
                <a:latin typeface="Arial" panose="020B0604020202020204" pitchFamily="34" charset="0"/>
                <a:ea typeface="+mn-ea"/>
              </a:defRPr>
            </a:lvl1pPr>
          </a:lstStyle>
          <a:p>
            <a:pPr>
              <a:defRPr/>
            </a:pPr>
            <a:fld id="{D253C29F-3637-4298-A54F-36EEF1529CA9}" type="slidenum">
              <a:rPr lang="zh-CN" altLang="de-DE"/>
              <a:pPr>
                <a:defRPr/>
              </a:pPr>
              <a:t>‹#›</a:t>
            </a:fld>
            <a:endParaRPr lang="de-DE" altLang="zh-CN"/>
          </a:p>
        </p:txBody>
      </p:sp>
    </p:spTree>
    <p:extLst>
      <p:ext uri="{BB962C8B-B14F-4D97-AF65-F5344CB8AC3E}">
        <p14:creationId xmlns:p14="http://schemas.microsoft.com/office/powerpoint/2010/main" val="6500401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4266"/>
          </a:xfrm>
          <a:prstGeom prst="rect">
            <a:avLst/>
          </a:prstGeom>
          <a:noFill/>
          <a:ln>
            <a:noFill/>
          </a:ln>
          <a:effectLst/>
        </p:spPr>
        <p:txBody>
          <a:bodyPr vert="horz" wrap="square" lIns="91215" tIns="45606" rIns="91215" bIns="45606" numCol="1" anchor="t" anchorCtr="0" compatLnSpc="1"/>
          <a:lstStyle>
            <a:lvl1pPr>
              <a:defRPr sz="1200">
                <a:latin typeface="Arial" panose="020B0604020202020204" pitchFamily="34" charset="0"/>
                <a:ea typeface="+mn-ea"/>
              </a:defRPr>
            </a:lvl1pPr>
          </a:lstStyle>
          <a:p>
            <a:pPr>
              <a:defRPr/>
            </a:pPr>
            <a:endParaRPr lang="de-DE" altLang="zh-CN"/>
          </a:p>
        </p:txBody>
      </p:sp>
      <p:sp>
        <p:nvSpPr>
          <p:cNvPr id="9219" name="Rectangle 3"/>
          <p:cNvSpPr>
            <a:spLocks noGrp="1" noChangeArrowheads="1"/>
          </p:cNvSpPr>
          <p:nvPr>
            <p:ph type="dt" idx="1"/>
          </p:nvPr>
        </p:nvSpPr>
        <p:spPr bwMode="auto">
          <a:xfrm>
            <a:off x="3851275" y="0"/>
            <a:ext cx="2946400" cy="494266"/>
          </a:xfrm>
          <a:prstGeom prst="rect">
            <a:avLst/>
          </a:prstGeom>
          <a:noFill/>
          <a:ln>
            <a:noFill/>
          </a:ln>
          <a:effectLst/>
        </p:spPr>
        <p:txBody>
          <a:bodyPr vert="horz" wrap="square" lIns="91215" tIns="45606" rIns="91215" bIns="45606" numCol="1" anchor="t" anchorCtr="0" compatLnSpc="1"/>
          <a:lstStyle>
            <a:lvl1pPr algn="r">
              <a:defRPr sz="1200">
                <a:latin typeface="Arial" panose="020B0604020202020204" pitchFamily="34" charset="0"/>
                <a:ea typeface="+mn-ea"/>
              </a:defRPr>
            </a:lvl1pPr>
          </a:lstStyle>
          <a:p>
            <a:pPr>
              <a:defRPr/>
            </a:pPr>
            <a:endParaRPr lang="de-DE" altLang="zh-CN"/>
          </a:p>
        </p:txBody>
      </p:sp>
      <p:sp>
        <p:nvSpPr>
          <p:cNvPr id="35844" name="Rectangle 4"/>
          <p:cNvSpPr>
            <a:spLocks noGrp="1" noRot="1" noChangeAspect="1" noChangeArrowheads="1" noTextEdit="1"/>
          </p:cNvSpPr>
          <p:nvPr>
            <p:ph type="sldImg" idx="2"/>
          </p:nvPr>
        </p:nvSpPr>
        <p:spPr bwMode="auto">
          <a:xfrm>
            <a:off x="725488" y="739775"/>
            <a:ext cx="5348287" cy="3702050"/>
          </a:xfrm>
          <a:prstGeom prst="rect">
            <a:avLst/>
          </a:prstGeom>
          <a:noFill/>
          <a:ln w="9525">
            <a:solidFill>
              <a:srgbClr val="000000"/>
            </a:solidFill>
            <a:miter lim="800000"/>
          </a:ln>
        </p:spPr>
      </p:sp>
      <p:sp>
        <p:nvSpPr>
          <p:cNvPr id="9221" name="Rectangle 5"/>
          <p:cNvSpPr>
            <a:spLocks noGrp="1" noChangeArrowheads="1"/>
          </p:cNvSpPr>
          <p:nvPr>
            <p:ph type="body" sz="quarter" idx="3"/>
          </p:nvPr>
        </p:nvSpPr>
        <p:spPr bwMode="auto">
          <a:xfrm>
            <a:off x="904876" y="4689992"/>
            <a:ext cx="4987925" cy="4445229"/>
          </a:xfrm>
          <a:prstGeom prst="rect">
            <a:avLst/>
          </a:prstGeom>
          <a:noFill/>
          <a:ln>
            <a:noFill/>
          </a:ln>
          <a:effectLst/>
        </p:spPr>
        <p:txBody>
          <a:bodyPr vert="horz" wrap="square" lIns="91215" tIns="45606" rIns="91215" bIns="45606" numCol="1" anchor="t" anchorCtr="0" compatLnSpc="1"/>
          <a:lstStyle/>
          <a:p>
            <a:pPr lvl="0"/>
            <a:r>
              <a:rPr lang="de-DE" altLang="zh-CN" noProof="0" smtClean="0"/>
              <a:t>Mastertextformat bearbeiten</a:t>
            </a:r>
          </a:p>
          <a:p>
            <a:pPr lvl="1"/>
            <a:r>
              <a:rPr lang="de-DE" altLang="zh-CN" noProof="0" smtClean="0"/>
              <a:t>Zweite Ebene</a:t>
            </a:r>
          </a:p>
          <a:p>
            <a:pPr lvl="2"/>
            <a:r>
              <a:rPr lang="de-DE" altLang="zh-CN" noProof="0" smtClean="0"/>
              <a:t>Dritte Ebene</a:t>
            </a:r>
          </a:p>
          <a:p>
            <a:pPr lvl="3"/>
            <a:r>
              <a:rPr lang="de-DE" altLang="zh-CN" noProof="0" smtClean="0"/>
              <a:t>Vierte Ebene</a:t>
            </a:r>
          </a:p>
          <a:p>
            <a:pPr lvl="4"/>
            <a:r>
              <a:rPr lang="de-DE" altLang="zh-CN" noProof="0" smtClean="0"/>
              <a:t>Fünfte Ebene</a:t>
            </a:r>
          </a:p>
        </p:txBody>
      </p:sp>
      <p:sp>
        <p:nvSpPr>
          <p:cNvPr id="9222" name="Rectangle 6"/>
          <p:cNvSpPr>
            <a:spLocks noGrp="1" noChangeArrowheads="1"/>
          </p:cNvSpPr>
          <p:nvPr>
            <p:ph type="ftr" sz="quarter" idx="4"/>
          </p:nvPr>
        </p:nvSpPr>
        <p:spPr bwMode="auto">
          <a:xfrm>
            <a:off x="0" y="9379985"/>
            <a:ext cx="2946400" cy="494266"/>
          </a:xfrm>
          <a:prstGeom prst="rect">
            <a:avLst/>
          </a:prstGeom>
          <a:noFill/>
          <a:ln>
            <a:noFill/>
          </a:ln>
          <a:effectLst/>
        </p:spPr>
        <p:txBody>
          <a:bodyPr vert="horz" wrap="square" lIns="91215" tIns="45606" rIns="91215" bIns="45606" numCol="1" anchor="b" anchorCtr="0" compatLnSpc="1"/>
          <a:lstStyle>
            <a:lvl1pPr>
              <a:defRPr sz="1200">
                <a:latin typeface="Arial" panose="020B0604020202020204" pitchFamily="34" charset="0"/>
                <a:ea typeface="+mn-ea"/>
              </a:defRPr>
            </a:lvl1pPr>
          </a:lstStyle>
          <a:p>
            <a:pPr>
              <a:defRPr/>
            </a:pPr>
            <a:endParaRPr lang="de-DE" altLang="zh-CN"/>
          </a:p>
        </p:txBody>
      </p:sp>
      <p:sp>
        <p:nvSpPr>
          <p:cNvPr id="9223" name="Rectangle 7"/>
          <p:cNvSpPr>
            <a:spLocks noGrp="1" noChangeArrowheads="1"/>
          </p:cNvSpPr>
          <p:nvPr>
            <p:ph type="sldNum" sz="quarter" idx="5"/>
          </p:nvPr>
        </p:nvSpPr>
        <p:spPr bwMode="auto">
          <a:xfrm>
            <a:off x="3851275" y="9379985"/>
            <a:ext cx="2946400" cy="494266"/>
          </a:xfrm>
          <a:prstGeom prst="rect">
            <a:avLst/>
          </a:prstGeom>
          <a:noFill/>
          <a:ln>
            <a:noFill/>
          </a:ln>
          <a:effectLst/>
        </p:spPr>
        <p:txBody>
          <a:bodyPr vert="horz" wrap="square" lIns="91215" tIns="45606" rIns="91215" bIns="45606" numCol="1" anchor="b" anchorCtr="0" compatLnSpc="1"/>
          <a:lstStyle>
            <a:lvl1pPr algn="r">
              <a:defRPr sz="1200">
                <a:latin typeface="Arial" panose="020B0604020202020204" pitchFamily="34" charset="0"/>
                <a:ea typeface="+mn-ea"/>
              </a:defRPr>
            </a:lvl1pPr>
          </a:lstStyle>
          <a:p>
            <a:pPr>
              <a:defRPr/>
            </a:pPr>
            <a:fld id="{0755E04C-00A2-4A28-80F5-5CA5F1250194}" type="slidenum">
              <a:rPr lang="zh-CN" altLang="de-DE"/>
              <a:pPr>
                <a:defRPr/>
              </a:pPr>
              <a:t>‹#›</a:t>
            </a:fld>
            <a:endParaRPr lang="de-DE" altLang="zh-CN"/>
          </a:p>
        </p:txBody>
      </p:sp>
    </p:spTree>
    <p:extLst>
      <p:ext uri="{BB962C8B-B14F-4D97-AF65-F5344CB8AC3E}">
        <p14:creationId xmlns:p14="http://schemas.microsoft.com/office/powerpoint/2010/main" val="20360151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738188"/>
            <a:ext cx="5346700" cy="370363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13EF2A5-C40D-4DF6-8B42-F1719234E714}" type="slidenum">
              <a:rPr lang="en-US" altLang="zh-CN" smtClean="0">
                <a:solidFill>
                  <a:prstClr val="black"/>
                </a:solidFill>
              </a:rPr>
              <a:pPr>
                <a:defRPr/>
              </a:pPr>
              <a:t>2</a:t>
            </a:fld>
            <a:endParaRPr lang="en-US" altLang="zh-CN" dirty="0">
              <a:solidFill>
                <a:prstClr val="black"/>
              </a:solidFill>
            </a:endParaRPr>
          </a:p>
        </p:txBody>
      </p:sp>
    </p:spTree>
    <p:extLst>
      <p:ext uri="{BB962C8B-B14F-4D97-AF65-F5344CB8AC3E}">
        <p14:creationId xmlns:p14="http://schemas.microsoft.com/office/powerpoint/2010/main" val="2625084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D65E2ACC-3934-409E-B464-EE17E10CB85C}" type="slidenum">
              <a:rPr lang="de-DE" altLang="de-DE" smtClean="0"/>
              <a:pPr>
                <a:defRPr/>
              </a:pPr>
              <a:t>3</a:t>
            </a:fld>
            <a:endParaRPr lang="de-DE" altLang="de-DE"/>
          </a:p>
        </p:txBody>
      </p:sp>
    </p:spTree>
    <p:extLst>
      <p:ext uri="{BB962C8B-B14F-4D97-AF65-F5344CB8AC3E}">
        <p14:creationId xmlns:p14="http://schemas.microsoft.com/office/powerpoint/2010/main" val="1153022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25488" y="741363"/>
            <a:ext cx="5346700" cy="370205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45B837F-3CE1-4058-8CF2-BCA0B263051A}" type="slidenum">
              <a:rPr lang="de-DE" altLang="de-DE" smtClean="0">
                <a:solidFill>
                  <a:prstClr val="black"/>
                </a:solidFill>
              </a:rPr>
              <a:pPr>
                <a:defRPr/>
              </a:pPr>
              <a:t>4</a:t>
            </a:fld>
            <a:endParaRPr lang="de-DE" altLang="de-DE">
              <a:solidFill>
                <a:prstClr val="black"/>
              </a:solidFill>
            </a:endParaRPr>
          </a:p>
        </p:txBody>
      </p:sp>
    </p:spTree>
    <p:extLst>
      <p:ext uri="{BB962C8B-B14F-4D97-AF65-F5344CB8AC3E}">
        <p14:creationId xmlns:p14="http://schemas.microsoft.com/office/powerpoint/2010/main" val="2839157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755E04C-00A2-4A28-80F5-5CA5F1250194}" type="slidenum">
              <a:rPr lang="zh-CN" altLang="de-DE" smtClean="0"/>
              <a:pPr>
                <a:defRPr/>
              </a:pPr>
              <a:t>5</a:t>
            </a:fld>
            <a:endParaRPr lang="de-DE" altLang="zh-CN"/>
          </a:p>
        </p:txBody>
      </p:sp>
    </p:spTree>
    <p:extLst>
      <p:ext uri="{BB962C8B-B14F-4D97-AF65-F5344CB8AC3E}">
        <p14:creationId xmlns:p14="http://schemas.microsoft.com/office/powerpoint/2010/main" val="246054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xfrm>
            <a:off x="727075" y="741363"/>
            <a:ext cx="5343525" cy="3700462"/>
          </a:xfrm>
        </p:spPr>
      </p:sp>
      <p:sp>
        <p:nvSpPr>
          <p:cNvPr id="34819"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anose="02010600030101010101" pitchFamily="2" charset="-122"/>
            </a:endParaRPr>
          </a:p>
        </p:txBody>
      </p:sp>
      <p:sp>
        <p:nvSpPr>
          <p:cNvPr id="3482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700" eaLnBrk="0" hangingPunct="0">
              <a:defRPr sz="1300" b="1">
                <a:solidFill>
                  <a:srgbClr val="000000"/>
                </a:solidFill>
                <a:latin typeface="Arial" panose="020B0604020202020204" pitchFamily="34" charset="0"/>
                <a:ea typeface="宋体" panose="02010600030101010101" pitchFamily="2" charset="-122"/>
              </a:defRPr>
            </a:lvl1pPr>
            <a:lvl2pPr marL="742950" indent="-285750" defTabSz="901700" eaLnBrk="0" hangingPunct="0">
              <a:defRPr sz="1300" b="1">
                <a:solidFill>
                  <a:srgbClr val="000000"/>
                </a:solidFill>
                <a:latin typeface="Arial" panose="020B0604020202020204" pitchFamily="34" charset="0"/>
                <a:ea typeface="宋体" panose="02010600030101010101" pitchFamily="2" charset="-122"/>
              </a:defRPr>
            </a:lvl2pPr>
            <a:lvl3pPr marL="1143000" indent="-228600" defTabSz="901700" eaLnBrk="0" hangingPunct="0">
              <a:defRPr sz="1300" b="1">
                <a:solidFill>
                  <a:srgbClr val="000000"/>
                </a:solidFill>
                <a:latin typeface="Arial" panose="020B0604020202020204" pitchFamily="34" charset="0"/>
                <a:ea typeface="宋体" panose="02010600030101010101" pitchFamily="2" charset="-122"/>
              </a:defRPr>
            </a:lvl3pPr>
            <a:lvl4pPr marL="1600200" indent="-228600" defTabSz="901700" eaLnBrk="0" hangingPunct="0">
              <a:defRPr sz="1300" b="1">
                <a:solidFill>
                  <a:srgbClr val="000000"/>
                </a:solidFill>
                <a:latin typeface="Arial" panose="020B0604020202020204" pitchFamily="34" charset="0"/>
                <a:ea typeface="宋体" panose="02010600030101010101" pitchFamily="2" charset="-122"/>
              </a:defRPr>
            </a:lvl4pPr>
            <a:lvl5pPr marL="2057400" indent="-228600" defTabSz="901700" eaLnBrk="0" hangingPunct="0">
              <a:defRPr sz="1300" b="1">
                <a:solidFill>
                  <a:srgbClr val="000000"/>
                </a:solidFill>
                <a:latin typeface="Arial" panose="020B0604020202020204" pitchFamily="34" charset="0"/>
                <a:ea typeface="宋体" panose="02010600030101010101" pitchFamily="2" charset="-122"/>
              </a:defRPr>
            </a:lvl5pPr>
            <a:lvl6pPr marL="25146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fld id="{098CB3DF-525F-4294-B766-081CB71637F5}" type="slidenum">
              <a:rPr lang="de-DE" altLang="de-DE" sz="1200" b="0" smtClean="0">
                <a:solidFill>
                  <a:schemeClr val="tx1"/>
                </a:solidFill>
              </a:rPr>
              <a:pPr/>
              <a:t>6</a:t>
            </a:fld>
            <a:endParaRPr lang="de-DE" altLang="de-DE" sz="1200" b="0" smtClean="0">
              <a:solidFill>
                <a:schemeClr val="tx1"/>
              </a:solidFill>
            </a:endParaRPr>
          </a:p>
        </p:txBody>
      </p:sp>
    </p:spTree>
    <p:extLst>
      <p:ext uri="{BB962C8B-B14F-4D97-AF65-F5344CB8AC3E}">
        <p14:creationId xmlns:p14="http://schemas.microsoft.com/office/powerpoint/2010/main" val="2209698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7075" y="738188"/>
            <a:ext cx="5346700" cy="3703637"/>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13EF2A5-C40D-4DF6-8B42-F1719234E714}" type="slidenum">
              <a:rPr lang="en-US" altLang="zh-CN" smtClean="0">
                <a:solidFill>
                  <a:prstClr val="black"/>
                </a:solidFill>
              </a:rPr>
              <a:pPr>
                <a:defRPr/>
              </a:pPr>
              <a:t>7</a:t>
            </a:fld>
            <a:endParaRPr lang="en-US" altLang="zh-CN" dirty="0">
              <a:solidFill>
                <a:prstClr val="black"/>
              </a:solidFill>
            </a:endParaRPr>
          </a:p>
        </p:txBody>
      </p:sp>
    </p:spTree>
    <p:extLst>
      <p:ext uri="{BB962C8B-B14F-4D97-AF65-F5344CB8AC3E}">
        <p14:creationId xmlns:p14="http://schemas.microsoft.com/office/powerpoint/2010/main" val="4139040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a:xfrm>
            <a:off x="727075" y="741363"/>
            <a:ext cx="5343525" cy="3700462"/>
          </a:xfrm>
        </p:spPr>
      </p:sp>
      <p:sp>
        <p:nvSpPr>
          <p:cNvPr id="31747" name="备注占位符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ea typeface="宋体" panose="02010600030101010101" pitchFamily="2" charset="-122"/>
            </a:endParaRPr>
          </a:p>
        </p:txBody>
      </p:sp>
      <p:sp>
        <p:nvSpPr>
          <p:cNvPr id="3174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1700" eaLnBrk="0" hangingPunct="0">
              <a:defRPr sz="1300" b="1">
                <a:solidFill>
                  <a:srgbClr val="000000"/>
                </a:solidFill>
                <a:latin typeface="Arial" panose="020B0604020202020204" pitchFamily="34" charset="0"/>
                <a:ea typeface="宋体" panose="02010600030101010101" pitchFamily="2" charset="-122"/>
              </a:defRPr>
            </a:lvl1pPr>
            <a:lvl2pPr marL="742950" indent="-285750" defTabSz="901700" eaLnBrk="0" hangingPunct="0">
              <a:defRPr sz="1300" b="1">
                <a:solidFill>
                  <a:srgbClr val="000000"/>
                </a:solidFill>
                <a:latin typeface="Arial" panose="020B0604020202020204" pitchFamily="34" charset="0"/>
                <a:ea typeface="宋体" panose="02010600030101010101" pitchFamily="2" charset="-122"/>
              </a:defRPr>
            </a:lvl2pPr>
            <a:lvl3pPr marL="1143000" indent="-228600" defTabSz="901700" eaLnBrk="0" hangingPunct="0">
              <a:defRPr sz="1300" b="1">
                <a:solidFill>
                  <a:srgbClr val="000000"/>
                </a:solidFill>
                <a:latin typeface="Arial" panose="020B0604020202020204" pitchFamily="34" charset="0"/>
                <a:ea typeface="宋体" panose="02010600030101010101" pitchFamily="2" charset="-122"/>
              </a:defRPr>
            </a:lvl3pPr>
            <a:lvl4pPr marL="1600200" indent="-228600" defTabSz="901700" eaLnBrk="0" hangingPunct="0">
              <a:defRPr sz="1300" b="1">
                <a:solidFill>
                  <a:srgbClr val="000000"/>
                </a:solidFill>
                <a:latin typeface="Arial" panose="020B0604020202020204" pitchFamily="34" charset="0"/>
                <a:ea typeface="宋体" panose="02010600030101010101" pitchFamily="2" charset="-122"/>
              </a:defRPr>
            </a:lvl4pPr>
            <a:lvl5pPr marL="2057400" indent="-228600" defTabSz="901700" eaLnBrk="0" hangingPunct="0">
              <a:defRPr sz="1300" b="1">
                <a:solidFill>
                  <a:srgbClr val="000000"/>
                </a:solidFill>
                <a:latin typeface="Arial" panose="020B0604020202020204" pitchFamily="34" charset="0"/>
                <a:ea typeface="宋体" panose="02010600030101010101" pitchFamily="2" charset="-122"/>
              </a:defRPr>
            </a:lvl5pPr>
            <a:lvl6pPr marL="25146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defTabSz="9017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fld id="{914305A1-2F77-45E4-8F5D-339B25DE1F1C}" type="slidenum">
              <a:rPr lang="de-DE" altLang="de-DE" sz="1200" b="0" smtClean="0">
                <a:solidFill>
                  <a:schemeClr val="tx1"/>
                </a:solidFill>
              </a:rPr>
              <a:pPr/>
              <a:t>9</a:t>
            </a:fld>
            <a:endParaRPr lang="de-DE" altLang="de-DE" sz="1200" b="0" smtClean="0">
              <a:solidFill>
                <a:schemeClr val="tx1"/>
              </a:solidFill>
            </a:endParaRPr>
          </a:p>
        </p:txBody>
      </p:sp>
    </p:spTree>
    <p:extLst>
      <p:ext uri="{BB962C8B-B14F-4D97-AF65-F5344CB8AC3E}">
        <p14:creationId xmlns:p14="http://schemas.microsoft.com/office/powerpoint/2010/main" val="41984234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 name="Rectangle 30"/>
          <p:cNvSpPr>
            <a:spLocks noChangeArrowheads="1"/>
          </p:cNvSpPr>
          <p:nvPr/>
        </p:nvSpPr>
        <p:spPr bwMode="auto">
          <a:xfrm>
            <a:off x="854075" y="6910388"/>
            <a:ext cx="304800" cy="119062"/>
          </a:xfrm>
          <a:prstGeom prst="rect">
            <a:avLst/>
          </a:prstGeom>
          <a:solidFill>
            <a:srgbClr val="D4D6D9"/>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212</a:t>
            </a:r>
          </a:p>
          <a:p>
            <a:pPr eaLnBrk="1" hangingPunct="1">
              <a:defRPr/>
            </a:pPr>
            <a:r>
              <a:rPr lang="en-US" altLang="en-US" sz="600" smtClean="0">
                <a:solidFill>
                  <a:schemeClr val="bg1"/>
                </a:solidFill>
                <a:ea typeface="+mn-ea"/>
              </a:rPr>
              <a:t>G  214</a:t>
            </a:r>
          </a:p>
          <a:p>
            <a:pPr eaLnBrk="1" hangingPunct="1">
              <a:defRPr/>
            </a:pPr>
            <a:r>
              <a:rPr lang="en-US" altLang="en-US" sz="600" smtClean="0">
                <a:solidFill>
                  <a:schemeClr val="bg1"/>
                </a:solidFill>
                <a:ea typeface="+mn-ea"/>
              </a:rPr>
              <a:t>B  217</a:t>
            </a:r>
          </a:p>
        </p:txBody>
      </p:sp>
      <p:sp>
        <p:nvSpPr>
          <p:cNvPr id="7" name="Rectangle 31"/>
          <p:cNvSpPr>
            <a:spLocks noChangeArrowheads="1"/>
          </p:cNvSpPr>
          <p:nvPr/>
        </p:nvSpPr>
        <p:spPr bwMode="auto">
          <a:xfrm>
            <a:off x="1235075" y="6910388"/>
            <a:ext cx="304800" cy="119062"/>
          </a:xfrm>
          <a:prstGeom prst="rect">
            <a:avLst/>
          </a:prstGeom>
          <a:solidFill>
            <a:schemeClr val="tx2"/>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0</a:t>
            </a:r>
          </a:p>
          <a:p>
            <a:pPr eaLnBrk="1" hangingPunct="1">
              <a:defRPr/>
            </a:pPr>
            <a:r>
              <a:rPr lang="en-US" altLang="en-US" sz="600" smtClean="0">
                <a:solidFill>
                  <a:schemeClr val="bg1"/>
                </a:solidFill>
                <a:ea typeface="+mn-ea"/>
              </a:rPr>
              <a:t>G  51</a:t>
            </a:r>
          </a:p>
          <a:p>
            <a:pPr eaLnBrk="1" hangingPunct="1">
              <a:defRPr/>
            </a:pPr>
            <a:r>
              <a:rPr lang="en-US" altLang="en-US" sz="600" smtClean="0">
                <a:solidFill>
                  <a:schemeClr val="bg1"/>
                </a:solidFill>
                <a:ea typeface="+mn-ea"/>
              </a:rPr>
              <a:t>B  102</a:t>
            </a:r>
          </a:p>
        </p:txBody>
      </p:sp>
      <p:sp>
        <p:nvSpPr>
          <p:cNvPr id="8" name="Rectangle 32"/>
          <p:cNvSpPr>
            <a:spLocks noChangeArrowheads="1"/>
          </p:cNvSpPr>
          <p:nvPr/>
        </p:nvSpPr>
        <p:spPr bwMode="auto">
          <a:xfrm>
            <a:off x="1616075" y="6910388"/>
            <a:ext cx="304800" cy="119062"/>
          </a:xfrm>
          <a:prstGeom prst="rect">
            <a:avLst/>
          </a:prstGeom>
          <a:solidFill>
            <a:srgbClr val="A8ADB3"/>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168</a:t>
            </a:r>
          </a:p>
          <a:p>
            <a:pPr eaLnBrk="1" hangingPunct="1">
              <a:defRPr/>
            </a:pPr>
            <a:r>
              <a:rPr lang="en-US" altLang="en-US" sz="600" smtClean="0">
                <a:solidFill>
                  <a:schemeClr val="bg1"/>
                </a:solidFill>
                <a:ea typeface="+mn-ea"/>
              </a:rPr>
              <a:t>G  173</a:t>
            </a:r>
          </a:p>
          <a:p>
            <a:pPr eaLnBrk="1" hangingPunct="1">
              <a:defRPr/>
            </a:pPr>
            <a:r>
              <a:rPr lang="en-US" altLang="en-US" sz="600" smtClean="0">
                <a:solidFill>
                  <a:schemeClr val="bg1"/>
                </a:solidFill>
                <a:ea typeface="+mn-ea"/>
              </a:rPr>
              <a:t>B  179</a:t>
            </a:r>
          </a:p>
        </p:txBody>
      </p:sp>
      <p:sp>
        <p:nvSpPr>
          <p:cNvPr id="9" name="Rectangle 33"/>
          <p:cNvSpPr>
            <a:spLocks noChangeArrowheads="1"/>
          </p:cNvSpPr>
          <p:nvPr/>
        </p:nvSpPr>
        <p:spPr bwMode="auto">
          <a:xfrm>
            <a:off x="1997075" y="6910388"/>
            <a:ext cx="304800" cy="119062"/>
          </a:xfrm>
          <a:prstGeom prst="rect">
            <a:avLst/>
          </a:prstGeom>
          <a:solidFill>
            <a:srgbClr val="006384"/>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0</a:t>
            </a:r>
          </a:p>
          <a:p>
            <a:pPr eaLnBrk="1" hangingPunct="1">
              <a:defRPr/>
            </a:pPr>
            <a:r>
              <a:rPr lang="en-US" altLang="en-US" sz="600" smtClean="0">
                <a:solidFill>
                  <a:schemeClr val="bg1"/>
                </a:solidFill>
                <a:ea typeface="+mn-ea"/>
              </a:rPr>
              <a:t>G  99</a:t>
            </a:r>
          </a:p>
          <a:p>
            <a:pPr eaLnBrk="1" hangingPunct="1">
              <a:defRPr/>
            </a:pPr>
            <a:r>
              <a:rPr lang="en-US" altLang="en-US" sz="600" smtClean="0">
                <a:solidFill>
                  <a:schemeClr val="bg1"/>
                </a:solidFill>
                <a:ea typeface="+mn-ea"/>
              </a:rPr>
              <a:t>B  132</a:t>
            </a:r>
          </a:p>
        </p:txBody>
      </p:sp>
      <p:sp>
        <p:nvSpPr>
          <p:cNvPr id="10" name="Rectangle 34"/>
          <p:cNvSpPr>
            <a:spLocks noChangeArrowheads="1"/>
          </p:cNvSpPr>
          <p:nvPr/>
        </p:nvSpPr>
        <p:spPr bwMode="auto">
          <a:xfrm>
            <a:off x="2378075" y="6910388"/>
            <a:ext cx="304800" cy="119062"/>
          </a:xfrm>
          <a:prstGeom prst="rect">
            <a:avLst/>
          </a:prstGeom>
          <a:solidFill>
            <a:srgbClr val="5F1939"/>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95</a:t>
            </a:r>
          </a:p>
          <a:p>
            <a:pPr eaLnBrk="1" hangingPunct="1">
              <a:defRPr/>
            </a:pPr>
            <a:r>
              <a:rPr lang="en-US" altLang="en-US" sz="600" smtClean="0">
                <a:solidFill>
                  <a:schemeClr val="bg1"/>
                </a:solidFill>
                <a:ea typeface="+mn-ea"/>
              </a:rPr>
              <a:t>G  25</a:t>
            </a:r>
          </a:p>
          <a:p>
            <a:pPr eaLnBrk="1" hangingPunct="1">
              <a:defRPr/>
            </a:pPr>
            <a:r>
              <a:rPr lang="en-US" altLang="en-US" sz="600" smtClean="0">
                <a:solidFill>
                  <a:schemeClr val="bg1"/>
                </a:solidFill>
                <a:ea typeface="+mn-ea"/>
              </a:rPr>
              <a:t>B  57</a:t>
            </a:r>
          </a:p>
        </p:txBody>
      </p:sp>
      <p:sp>
        <p:nvSpPr>
          <p:cNvPr id="11" name="Rectangle 35"/>
          <p:cNvSpPr>
            <a:spLocks noChangeArrowheads="1"/>
          </p:cNvSpPr>
          <p:nvPr/>
        </p:nvSpPr>
        <p:spPr bwMode="auto">
          <a:xfrm>
            <a:off x="2759075" y="6910388"/>
            <a:ext cx="304800" cy="119062"/>
          </a:xfrm>
          <a:prstGeom prst="rect">
            <a:avLst/>
          </a:prstGeom>
          <a:solidFill>
            <a:srgbClr val="80B0C8"/>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128</a:t>
            </a:r>
          </a:p>
          <a:p>
            <a:pPr eaLnBrk="1" hangingPunct="1">
              <a:defRPr/>
            </a:pPr>
            <a:r>
              <a:rPr lang="en-US" altLang="en-US" sz="600" smtClean="0">
                <a:solidFill>
                  <a:schemeClr val="bg1"/>
                </a:solidFill>
                <a:ea typeface="+mn-ea"/>
              </a:rPr>
              <a:t>G  176</a:t>
            </a:r>
          </a:p>
          <a:p>
            <a:pPr eaLnBrk="1" hangingPunct="1">
              <a:defRPr/>
            </a:pPr>
            <a:r>
              <a:rPr lang="en-US" altLang="en-US" sz="600" smtClean="0">
                <a:solidFill>
                  <a:schemeClr val="bg1"/>
                </a:solidFill>
                <a:ea typeface="+mn-ea"/>
              </a:rPr>
              <a:t>B  200</a:t>
            </a:r>
          </a:p>
        </p:txBody>
      </p:sp>
      <p:sp>
        <p:nvSpPr>
          <p:cNvPr id="12" name="Rectangle 36"/>
          <p:cNvSpPr>
            <a:spLocks noChangeArrowheads="1"/>
          </p:cNvSpPr>
          <p:nvPr/>
        </p:nvSpPr>
        <p:spPr bwMode="auto">
          <a:xfrm>
            <a:off x="4206875" y="6910388"/>
            <a:ext cx="304800" cy="119062"/>
          </a:xfrm>
          <a:prstGeom prst="rect">
            <a:avLst/>
          </a:prstGeom>
          <a:solidFill>
            <a:srgbClr val="4C535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76</a:t>
            </a:r>
          </a:p>
          <a:p>
            <a:pPr eaLnBrk="1" hangingPunct="1">
              <a:defRPr/>
            </a:pPr>
            <a:r>
              <a:rPr lang="en-US" altLang="en-US" sz="600" smtClean="0">
                <a:solidFill>
                  <a:schemeClr val="bg1"/>
                </a:solidFill>
                <a:ea typeface="+mn-ea"/>
              </a:rPr>
              <a:t>G  83</a:t>
            </a:r>
          </a:p>
          <a:p>
            <a:pPr eaLnBrk="1" hangingPunct="1">
              <a:defRPr/>
            </a:pPr>
            <a:r>
              <a:rPr lang="en-US" altLang="en-US" sz="600" smtClean="0">
                <a:solidFill>
                  <a:schemeClr val="bg1"/>
                </a:solidFill>
                <a:ea typeface="+mn-ea"/>
              </a:rPr>
              <a:t>B  86</a:t>
            </a:r>
          </a:p>
        </p:txBody>
      </p:sp>
      <p:sp>
        <p:nvSpPr>
          <p:cNvPr id="13" name="Rectangle 37"/>
          <p:cNvSpPr>
            <a:spLocks noChangeArrowheads="1"/>
          </p:cNvSpPr>
          <p:nvPr/>
        </p:nvSpPr>
        <p:spPr bwMode="auto">
          <a:xfrm>
            <a:off x="4587875" y="6910388"/>
            <a:ext cx="304800" cy="119062"/>
          </a:xfrm>
          <a:prstGeom prst="rect">
            <a:avLst/>
          </a:prstGeom>
          <a:solidFill>
            <a:srgbClr val="00466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0</a:t>
            </a:r>
          </a:p>
          <a:p>
            <a:pPr eaLnBrk="1" hangingPunct="1">
              <a:defRPr/>
            </a:pPr>
            <a:r>
              <a:rPr lang="en-US" altLang="en-US" sz="600" smtClean="0">
                <a:solidFill>
                  <a:schemeClr val="bg1"/>
                </a:solidFill>
                <a:ea typeface="+mn-ea"/>
              </a:rPr>
              <a:t>G  70</a:t>
            </a:r>
          </a:p>
          <a:p>
            <a:pPr eaLnBrk="1" hangingPunct="1">
              <a:defRPr/>
            </a:pPr>
            <a:r>
              <a:rPr lang="en-US" altLang="en-US" sz="600" smtClean="0">
                <a:solidFill>
                  <a:schemeClr val="bg1"/>
                </a:solidFill>
                <a:ea typeface="+mn-ea"/>
              </a:rPr>
              <a:t>B  102</a:t>
            </a:r>
          </a:p>
        </p:txBody>
      </p:sp>
      <p:sp>
        <p:nvSpPr>
          <p:cNvPr id="14" name="Rectangle 38"/>
          <p:cNvSpPr>
            <a:spLocks noChangeArrowheads="1"/>
          </p:cNvSpPr>
          <p:nvPr/>
        </p:nvSpPr>
        <p:spPr bwMode="auto">
          <a:xfrm>
            <a:off x="4968875" y="6910388"/>
            <a:ext cx="304800" cy="119062"/>
          </a:xfrm>
          <a:prstGeom prst="rect">
            <a:avLst/>
          </a:prstGeom>
          <a:solidFill>
            <a:srgbClr val="C6DFE7"/>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198</a:t>
            </a:r>
          </a:p>
          <a:p>
            <a:pPr eaLnBrk="1" hangingPunct="1">
              <a:defRPr/>
            </a:pPr>
            <a:r>
              <a:rPr lang="en-US" altLang="en-US" sz="600" smtClean="0">
                <a:solidFill>
                  <a:schemeClr val="bg1"/>
                </a:solidFill>
                <a:ea typeface="+mn-ea"/>
              </a:rPr>
              <a:t>G  223</a:t>
            </a:r>
          </a:p>
          <a:p>
            <a:pPr eaLnBrk="1" hangingPunct="1">
              <a:defRPr/>
            </a:pPr>
            <a:r>
              <a:rPr lang="en-US" altLang="en-US" sz="600" smtClean="0">
                <a:solidFill>
                  <a:schemeClr val="bg1"/>
                </a:solidFill>
                <a:ea typeface="+mn-ea"/>
              </a:rPr>
              <a:t>B  231</a:t>
            </a:r>
          </a:p>
        </p:txBody>
      </p:sp>
      <p:sp>
        <p:nvSpPr>
          <p:cNvPr id="15" name="Rectangle 39"/>
          <p:cNvSpPr>
            <a:spLocks noChangeArrowheads="1"/>
          </p:cNvSpPr>
          <p:nvPr/>
        </p:nvSpPr>
        <p:spPr bwMode="auto">
          <a:xfrm>
            <a:off x="5349875" y="6910388"/>
            <a:ext cx="304800" cy="119062"/>
          </a:xfrm>
          <a:prstGeom prst="rect">
            <a:avLst/>
          </a:prstGeom>
          <a:solidFill>
            <a:srgbClr val="A21E4D"/>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162</a:t>
            </a:r>
          </a:p>
          <a:p>
            <a:pPr eaLnBrk="1" hangingPunct="1">
              <a:defRPr/>
            </a:pPr>
            <a:r>
              <a:rPr lang="en-US" altLang="en-US" sz="600" smtClean="0">
                <a:solidFill>
                  <a:schemeClr val="bg1"/>
                </a:solidFill>
                <a:ea typeface="+mn-ea"/>
              </a:rPr>
              <a:t>G  30</a:t>
            </a:r>
          </a:p>
          <a:p>
            <a:pPr eaLnBrk="1" hangingPunct="1">
              <a:defRPr/>
            </a:pPr>
            <a:r>
              <a:rPr lang="en-US" altLang="en-US" sz="600" smtClean="0">
                <a:solidFill>
                  <a:schemeClr val="bg1"/>
                </a:solidFill>
                <a:ea typeface="+mn-ea"/>
              </a:rPr>
              <a:t>B  77</a:t>
            </a:r>
          </a:p>
        </p:txBody>
      </p:sp>
      <p:sp>
        <p:nvSpPr>
          <p:cNvPr id="16" name="Rectangle 40"/>
          <p:cNvSpPr>
            <a:spLocks noChangeArrowheads="1"/>
          </p:cNvSpPr>
          <p:nvPr/>
        </p:nvSpPr>
        <p:spPr bwMode="auto">
          <a:xfrm>
            <a:off x="5730875" y="6910388"/>
            <a:ext cx="304800" cy="119062"/>
          </a:xfrm>
          <a:prstGeom prst="rect">
            <a:avLst/>
          </a:prstGeom>
          <a:solidFill>
            <a:srgbClr val="D8AA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216</a:t>
            </a:r>
          </a:p>
          <a:p>
            <a:pPr eaLnBrk="1" hangingPunct="1">
              <a:defRPr/>
            </a:pPr>
            <a:r>
              <a:rPr lang="en-US" altLang="en-US" sz="600" smtClean="0">
                <a:solidFill>
                  <a:schemeClr val="bg1"/>
                </a:solidFill>
                <a:ea typeface="+mn-ea"/>
              </a:rPr>
              <a:t>G  170</a:t>
            </a:r>
          </a:p>
          <a:p>
            <a:pPr eaLnBrk="1" hangingPunct="1">
              <a:defRPr/>
            </a:pPr>
            <a:r>
              <a:rPr lang="en-US" altLang="en-US" sz="600" smtClean="0">
                <a:solidFill>
                  <a:schemeClr val="bg1"/>
                </a:solidFill>
                <a:ea typeface="+mn-ea"/>
              </a:rPr>
              <a:t>B  0</a:t>
            </a:r>
          </a:p>
        </p:txBody>
      </p:sp>
      <p:sp>
        <p:nvSpPr>
          <p:cNvPr id="17" name="Rectangle 41"/>
          <p:cNvSpPr>
            <a:spLocks noChangeArrowheads="1"/>
          </p:cNvSpPr>
          <p:nvPr/>
        </p:nvSpPr>
        <p:spPr bwMode="auto">
          <a:xfrm>
            <a:off x="6111875" y="6910388"/>
            <a:ext cx="304800" cy="119062"/>
          </a:xfrm>
          <a:prstGeom prst="rect">
            <a:avLst/>
          </a:prstGeom>
          <a:solidFill>
            <a:srgbClr val="F6E5BC"/>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246</a:t>
            </a:r>
          </a:p>
          <a:p>
            <a:pPr eaLnBrk="1" hangingPunct="1">
              <a:defRPr/>
            </a:pPr>
            <a:r>
              <a:rPr lang="en-US" altLang="en-US" sz="600" smtClean="0">
                <a:solidFill>
                  <a:schemeClr val="bg1"/>
                </a:solidFill>
                <a:ea typeface="+mn-ea"/>
              </a:rPr>
              <a:t>G  229</a:t>
            </a:r>
          </a:p>
          <a:p>
            <a:pPr eaLnBrk="1" hangingPunct="1">
              <a:defRPr/>
            </a:pPr>
            <a:r>
              <a:rPr lang="en-US" altLang="en-US" sz="600" smtClean="0">
                <a:solidFill>
                  <a:schemeClr val="bg1"/>
                </a:solidFill>
                <a:ea typeface="+mn-ea"/>
              </a:rPr>
              <a:t>B  188</a:t>
            </a:r>
          </a:p>
        </p:txBody>
      </p:sp>
      <p:sp>
        <p:nvSpPr>
          <p:cNvPr id="18" name="Rectangle 42"/>
          <p:cNvSpPr>
            <a:spLocks noChangeArrowheads="1"/>
          </p:cNvSpPr>
          <p:nvPr/>
        </p:nvSpPr>
        <p:spPr bwMode="auto">
          <a:xfrm>
            <a:off x="6492875" y="6910388"/>
            <a:ext cx="304800" cy="119062"/>
          </a:xfrm>
          <a:prstGeom prst="rect">
            <a:avLst/>
          </a:prstGeom>
          <a:solidFill>
            <a:srgbClr val="95A844"/>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149</a:t>
            </a:r>
          </a:p>
          <a:p>
            <a:pPr eaLnBrk="1" hangingPunct="1">
              <a:defRPr/>
            </a:pPr>
            <a:r>
              <a:rPr lang="en-US" altLang="en-US" sz="600" smtClean="0">
                <a:solidFill>
                  <a:schemeClr val="bg1"/>
                </a:solidFill>
                <a:ea typeface="+mn-ea"/>
              </a:rPr>
              <a:t>G  168</a:t>
            </a:r>
          </a:p>
          <a:p>
            <a:pPr eaLnBrk="1" hangingPunct="1">
              <a:defRPr/>
            </a:pPr>
            <a:r>
              <a:rPr lang="en-US" altLang="en-US" sz="600" smtClean="0">
                <a:solidFill>
                  <a:schemeClr val="bg1"/>
                </a:solidFill>
                <a:ea typeface="+mn-ea"/>
              </a:rPr>
              <a:t>B   68</a:t>
            </a:r>
          </a:p>
        </p:txBody>
      </p:sp>
      <p:sp>
        <p:nvSpPr>
          <p:cNvPr id="19" name="Rectangle 43"/>
          <p:cNvSpPr>
            <a:spLocks noChangeArrowheads="1"/>
          </p:cNvSpPr>
          <p:nvPr/>
        </p:nvSpPr>
        <p:spPr bwMode="auto">
          <a:xfrm>
            <a:off x="6873875" y="6910388"/>
            <a:ext cx="304800" cy="119062"/>
          </a:xfrm>
          <a:prstGeom prst="rect">
            <a:avLst/>
          </a:prstGeom>
          <a:solidFill>
            <a:srgbClr val="C2CCA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194</a:t>
            </a:r>
          </a:p>
          <a:p>
            <a:pPr eaLnBrk="1" hangingPunct="1">
              <a:defRPr/>
            </a:pPr>
            <a:r>
              <a:rPr lang="en-US" altLang="en-US" sz="600" smtClean="0">
                <a:solidFill>
                  <a:schemeClr val="bg1"/>
                </a:solidFill>
                <a:ea typeface="+mn-ea"/>
              </a:rPr>
              <a:t>G  204</a:t>
            </a:r>
          </a:p>
          <a:p>
            <a:pPr eaLnBrk="1" hangingPunct="1">
              <a:defRPr/>
            </a:pPr>
            <a:r>
              <a:rPr lang="en-US" altLang="en-US" sz="600" smtClean="0">
                <a:solidFill>
                  <a:schemeClr val="bg1"/>
                </a:solidFill>
                <a:ea typeface="+mn-ea"/>
              </a:rPr>
              <a:t>B  166</a:t>
            </a:r>
          </a:p>
        </p:txBody>
      </p:sp>
      <p:sp>
        <p:nvSpPr>
          <p:cNvPr id="20" name="Rectangle 44"/>
          <p:cNvSpPr>
            <a:spLocks noChangeArrowheads="1"/>
          </p:cNvSpPr>
          <p:nvPr/>
        </p:nvSpPr>
        <p:spPr bwMode="auto">
          <a:xfrm>
            <a:off x="8321675" y="6910388"/>
            <a:ext cx="304800" cy="119062"/>
          </a:xfrm>
          <a:prstGeom prst="rect">
            <a:avLst/>
          </a:prstGeom>
          <a:solidFill>
            <a:srgbClr val="FF00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255</a:t>
            </a:r>
          </a:p>
          <a:p>
            <a:pPr eaLnBrk="1" hangingPunct="1">
              <a:defRPr/>
            </a:pPr>
            <a:r>
              <a:rPr lang="en-US" altLang="en-US" sz="600" smtClean="0">
                <a:solidFill>
                  <a:schemeClr val="bg1"/>
                </a:solidFill>
                <a:ea typeface="+mn-ea"/>
              </a:rPr>
              <a:t>G  0</a:t>
            </a:r>
          </a:p>
          <a:p>
            <a:pPr eaLnBrk="1" hangingPunct="1">
              <a:defRPr/>
            </a:pPr>
            <a:r>
              <a:rPr lang="en-US" altLang="en-US" sz="600" smtClean="0">
                <a:solidFill>
                  <a:schemeClr val="bg1"/>
                </a:solidFill>
                <a:ea typeface="+mn-ea"/>
              </a:rPr>
              <a:t>B  0</a:t>
            </a:r>
          </a:p>
        </p:txBody>
      </p:sp>
      <p:sp>
        <p:nvSpPr>
          <p:cNvPr id="21" name="Rectangle 45"/>
          <p:cNvSpPr>
            <a:spLocks noChangeArrowheads="1"/>
          </p:cNvSpPr>
          <p:nvPr/>
        </p:nvSpPr>
        <p:spPr bwMode="auto">
          <a:xfrm>
            <a:off x="8702675" y="6910388"/>
            <a:ext cx="304800" cy="119062"/>
          </a:xfrm>
          <a:prstGeom prst="rect">
            <a:avLst/>
          </a:prstGeom>
          <a:solidFill>
            <a:srgbClr val="FFCC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255</a:t>
            </a:r>
          </a:p>
          <a:p>
            <a:pPr eaLnBrk="1" hangingPunct="1">
              <a:defRPr/>
            </a:pPr>
            <a:r>
              <a:rPr lang="en-US" altLang="en-US" sz="600" smtClean="0">
                <a:solidFill>
                  <a:schemeClr val="bg1"/>
                </a:solidFill>
                <a:ea typeface="+mn-ea"/>
              </a:rPr>
              <a:t>G  204</a:t>
            </a:r>
          </a:p>
          <a:p>
            <a:pPr eaLnBrk="1" hangingPunct="1">
              <a:defRPr/>
            </a:pPr>
            <a:r>
              <a:rPr lang="en-US" altLang="en-US" sz="600" smtClean="0">
                <a:solidFill>
                  <a:schemeClr val="bg1"/>
                </a:solidFill>
                <a:ea typeface="+mn-ea"/>
              </a:rPr>
              <a:t>B  0</a:t>
            </a:r>
          </a:p>
        </p:txBody>
      </p:sp>
      <p:sp>
        <p:nvSpPr>
          <p:cNvPr id="22" name="Rectangle 46"/>
          <p:cNvSpPr>
            <a:spLocks noChangeArrowheads="1"/>
          </p:cNvSpPr>
          <p:nvPr/>
        </p:nvSpPr>
        <p:spPr bwMode="auto">
          <a:xfrm>
            <a:off x="9083675" y="6910388"/>
            <a:ext cx="304800" cy="119062"/>
          </a:xfrm>
          <a:prstGeom prst="rect">
            <a:avLst/>
          </a:prstGeom>
          <a:solidFill>
            <a:srgbClr val="0080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smtClean="0">
              <a:solidFill>
                <a:schemeClr val="bg1"/>
              </a:solidFill>
              <a:ea typeface="+mn-ea"/>
            </a:endParaRPr>
          </a:p>
          <a:p>
            <a:pPr eaLnBrk="1" hangingPunct="1">
              <a:lnSpc>
                <a:spcPct val="85000"/>
              </a:lnSpc>
              <a:defRPr/>
            </a:pPr>
            <a:endParaRPr lang="en-US" altLang="en-US" sz="600" smtClean="0">
              <a:solidFill>
                <a:schemeClr val="bg1"/>
              </a:solidFill>
              <a:ea typeface="+mn-ea"/>
            </a:endParaRPr>
          </a:p>
          <a:p>
            <a:pPr eaLnBrk="1" hangingPunct="1">
              <a:defRPr/>
            </a:pPr>
            <a:r>
              <a:rPr lang="en-US" altLang="en-US" sz="600" smtClean="0">
                <a:solidFill>
                  <a:schemeClr val="bg1"/>
                </a:solidFill>
                <a:ea typeface="+mn-ea"/>
              </a:rPr>
              <a:t>R  0</a:t>
            </a:r>
          </a:p>
          <a:p>
            <a:pPr eaLnBrk="1" hangingPunct="1">
              <a:defRPr/>
            </a:pPr>
            <a:r>
              <a:rPr lang="en-US" altLang="en-US" sz="600" smtClean="0">
                <a:solidFill>
                  <a:schemeClr val="bg1"/>
                </a:solidFill>
                <a:ea typeface="+mn-ea"/>
              </a:rPr>
              <a:t>G  128</a:t>
            </a:r>
          </a:p>
          <a:p>
            <a:pPr eaLnBrk="1" hangingPunct="1">
              <a:defRPr/>
            </a:pPr>
            <a:r>
              <a:rPr lang="en-US" altLang="en-US" sz="600" smtClean="0">
                <a:solidFill>
                  <a:schemeClr val="bg1"/>
                </a:solidFill>
                <a:ea typeface="+mn-ea"/>
              </a:rPr>
              <a:t>B  0</a:t>
            </a:r>
          </a:p>
        </p:txBody>
      </p:sp>
      <p:sp>
        <p:nvSpPr>
          <p:cNvPr id="23" name="Rectangle 47"/>
          <p:cNvSpPr>
            <a:spLocks noChangeArrowheads="1"/>
          </p:cNvSpPr>
          <p:nvPr/>
        </p:nvSpPr>
        <p:spPr bwMode="auto">
          <a:xfrm>
            <a:off x="396875" y="6927850"/>
            <a:ext cx="365125" cy="106363"/>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smtClean="0">
                <a:solidFill>
                  <a:schemeClr val="bg1"/>
                </a:solidFill>
                <a:latin typeface="Arial Bold" pitchFamily="34" charset="0"/>
                <a:ea typeface="+mn-ea"/>
              </a:rPr>
              <a:t>Colours:</a:t>
            </a:r>
          </a:p>
        </p:txBody>
      </p:sp>
      <p:sp>
        <p:nvSpPr>
          <p:cNvPr id="24" name="Rectangle 48"/>
          <p:cNvSpPr>
            <a:spLocks noChangeArrowheads="1"/>
          </p:cNvSpPr>
          <p:nvPr/>
        </p:nvSpPr>
        <p:spPr bwMode="auto">
          <a:xfrm>
            <a:off x="3673475" y="6927850"/>
            <a:ext cx="458788" cy="319088"/>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smtClean="0">
                <a:solidFill>
                  <a:schemeClr val="bg1"/>
                </a:solidFill>
                <a:latin typeface="Arial Bold" pitchFamily="34" charset="0"/>
                <a:ea typeface="+mn-ea"/>
              </a:rPr>
              <a:t>Additional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highlight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colours:</a:t>
            </a:r>
          </a:p>
        </p:txBody>
      </p:sp>
      <p:sp>
        <p:nvSpPr>
          <p:cNvPr id="25" name="Rectangle 49"/>
          <p:cNvSpPr>
            <a:spLocks noChangeArrowheads="1"/>
          </p:cNvSpPr>
          <p:nvPr/>
        </p:nvSpPr>
        <p:spPr bwMode="auto">
          <a:xfrm>
            <a:off x="7864475" y="6927850"/>
            <a:ext cx="350838" cy="212725"/>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smtClean="0">
                <a:solidFill>
                  <a:schemeClr val="bg1"/>
                </a:solidFill>
                <a:latin typeface="Arial Bold" pitchFamily="34" charset="0"/>
                <a:ea typeface="+mn-ea"/>
              </a:rPr>
              <a:t>Special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colours:</a:t>
            </a:r>
          </a:p>
        </p:txBody>
      </p:sp>
      <p:sp>
        <p:nvSpPr>
          <p:cNvPr id="243715" name="Rectangle 3"/>
          <p:cNvSpPr>
            <a:spLocks noGrp="1" noChangeArrowheads="1"/>
          </p:cNvSpPr>
          <p:nvPr>
            <p:ph type="ctrTitle" sz="quarter"/>
          </p:nvPr>
        </p:nvSpPr>
        <p:spPr>
          <a:xfrm>
            <a:off x="406400" y="4271963"/>
            <a:ext cx="9088438" cy="1082675"/>
          </a:xfrm>
          <a:prstGeom prst="rect">
            <a:avLst/>
          </a:prstGeom>
        </p:spPr>
        <p:txBody>
          <a:bodyPr/>
          <a:lstStyle>
            <a:lvl1pPr>
              <a:lnSpc>
                <a:spcPts val="3990"/>
              </a:lnSpc>
              <a:defRPr sz="2800"/>
            </a:lvl1pPr>
          </a:lstStyle>
          <a:p>
            <a:pPr lvl="0"/>
            <a:r>
              <a:rPr lang="zh-CN" altLang="de-DE" noProof="0" smtClean="0"/>
              <a:t>单击此处编辑母版标题样式</a:t>
            </a:r>
          </a:p>
        </p:txBody>
      </p:sp>
      <p:sp>
        <p:nvSpPr>
          <p:cNvPr id="243716" name="Rectangle 4"/>
          <p:cNvSpPr>
            <a:spLocks noGrp="1" noChangeArrowheads="1"/>
          </p:cNvSpPr>
          <p:nvPr>
            <p:ph type="subTitle" sz="quarter" idx="1"/>
          </p:nvPr>
        </p:nvSpPr>
        <p:spPr>
          <a:xfrm>
            <a:off x="406400" y="5351463"/>
            <a:ext cx="9088438" cy="823912"/>
          </a:xfrm>
        </p:spPr>
        <p:txBody>
          <a:bodyPr/>
          <a:lstStyle>
            <a:lvl1pPr>
              <a:lnSpc>
                <a:spcPts val="3990"/>
              </a:lnSpc>
              <a:defRPr sz="2400">
                <a:solidFill>
                  <a:schemeClr val="tx2"/>
                </a:solidFill>
              </a:defRPr>
            </a:lvl1pPr>
          </a:lstStyle>
          <a:p>
            <a:pPr lvl="0"/>
            <a:r>
              <a:rPr lang="zh-CN" altLang="de-DE" noProof="0" smtClean="0"/>
              <a:t>单击此处编辑母版副标题样式</a:t>
            </a:r>
          </a:p>
        </p:txBody>
      </p:sp>
      <p:sp>
        <p:nvSpPr>
          <p:cNvPr id="28" name="Rectangle 3"/>
          <p:cNvSpPr>
            <a:spLocks noGrp="1" noChangeArrowheads="1"/>
          </p:cNvSpPr>
          <p:nvPr>
            <p:ph type="sldNum" sz="quarter" idx="10"/>
          </p:nvPr>
        </p:nvSpPr>
        <p:spPr>
          <a:xfrm>
            <a:off x="8763000" y="6548438"/>
            <a:ext cx="733425" cy="179387"/>
          </a:xfrm>
        </p:spPr>
        <p:txBody>
          <a:bodyPr/>
          <a:lstStyle>
            <a:lvl1pPr>
              <a:defRPr smtClean="0"/>
            </a:lvl1pPr>
          </a:lstStyle>
          <a:p>
            <a:pPr>
              <a:defRPr/>
            </a:pPr>
            <a:fld id="{A72F09D3-1CD1-48D9-A5CE-5615A8F1806A}" type="slidenum">
              <a:rPr lang="zh-CN" altLang="de-DE"/>
              <a:pPr>
                <a:defRPr/>
              </a:pPr>
              <a:t>‹#›</a:t>
            </a:fld>
            <a:endParaRPr lang="de-DE" altLang="zh-CN"/>
          </a:p>
        </p:txBody>
      </p:sp>
      <p:sp>
        <p:nvSpPr>
          <p:cNvPr id="27" name="Line 6"/>
          <p:cNvSpPr>
            <a:spLocks noChangeShapeType="1"/>
          </p:cNvSpPr>
          <p:nvPr userDrawn="1"/>
        </p:nvSpPr>
        <p:spPr bwMode="auto">
          <a:xfrm flipV="1">
            <a:off x="627321" y="1244008"/>
            <a:ext cx="8633637" cy="21264"/>
          </a:xfrm>
          <a:prstGeom prst="line">
            <a:avLst/>
          </a:prstGeom>
          <a:noFill/>
          <a:ln w="9525">
            <a:solidFill>
              <a:srgbClr val="333333"/>
            </a:solidFill>
            <a:round/>
          </a:ln>
          <a:effectLst/>
        </p:spPr>
        <p:txBody>
          <a:bodyPr wrap="none" anchor="ctr"/>
          <a:lstStyle/>
          <a:p>
            <a:pPr>
              <a:defRPr/>
            </a:pPr>
            <a:endParaRPr lang="zh-CN" altLang="en-US">
              <a:ea typeface="+mn-ea"/>
            </a:endParaRPr>
          </a:p>
        </p:txBody>
      </p:sp>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01239" y="372026"/>
            <a:ext cx="685800" cy="66446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a:defRPr smtClean="0"/>
            </a:lvl1pPr>
          </a:lstStyle>
          <a:p>
            <a:pPr>
              <a:defRPr/>
            </a:pPr>
            <a:fld id="{23555C32-9564-4A15-A237-F24ED26F4354}" type="slidenum">
              <a:rPr lang="zh-CN" altLang="de-DE"/>
              <a:pPr>
                <a:defRPr/>
              </a:pPr>
              <a:t>‹#›</a:t>
            </a:fld>
            <a:endParaRPr lang="de-DE"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21538" y="898525"/>
            <a:ext cx="2274887" cy="5448300"/>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92113" y="898525"/>
            <a:ext cx="6677025" cy="5448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a:defRPr smtClean="0"/>
            </a:lvl1pPr>
          </a:lstStyle>
          <a:p>
            <a:pPr>
              <a:defRPr/>
            </a:pPr>
            <a:fld id="{A21EAA9E-C74B-4DD8-A7A8-9D32F70FA029}" type="slidenum">
              <a:rPr lang="zh-CN" altLang="de-DE"/>
              <a:pPr>
                <a:defRPr/>
              </a:pPr>
              <a:t>‹#›</a:t>
            </a:fld>
            <a:endParaRPr lang="de-DE"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Chart Placeholder 2"/>
          <p:cNvSpPr>
            <a:spLocks noGrp="1"/>
          </p:cNvSpPr>
          <p:nvPr>
            <p:ph type="chart" idx="1"/>
          </p:nvPr>
        </p:nvSpPr>
        <p:spPr>
          <a:xfrm>
            <a:off x="392113" y="1757363"/>
            <a:ext cx="9104312" cy="4589462"/>
          </a:xfrm>
        </p:spPr>
        <p:txBody>
          <a:bodyPr/>
          <a:lstStyle/>
          <a:p>
            <a:pPr lvl="0"/>
            <a:endParaRPr lang="en-US" noProof="0" smtClean="0"/>
          </a:p>
        </p:txBody>
      </p:sp>
      <p:sp>
        <p:nvSpPr>
          <p:cNvPr id="4" name="Rectangle 3"/>
          <p:cNvSpPr>
            <a:spLocks noGrp="1" noChangeArrowheads="1"/>
          </p:cNvSpPr>
          <p:nvPr>
            <p:ph type="sldNum" sz="quarter" idx="10"/>
          </p:nvPr>
        </p:nvSpPr>
        <p:spPr/>
        <p:txBody>
          <a:bodyPr/>
          <a:lstStyle>
            <a:lvl1pPr>
              <a:defRPr smtClean="0"/>
            </a:lvl1pPr>
          </a:lstStyle>
          <a:p>
            <a:pPr>
              <a:defRPr/>
            </a:pPr>
            <a:fld id="{D4269EB3-ACF7-4341-B366-2FF863737A8F}" type="slidenum">
              <a:rPr lang="zh-CN" altLang="de-DE"/>
              <a:pPr>
                <a:defRPr/>
              </a:pPr>
              <a:t>‹#›</a:t>
            </a:fld>
            <a:endParaRPr lang="de-DE"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2113" y="1757363"/>
            <a:ext cx="4475162"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19675" y="1757363"/>
            <a:ext cx="4476750"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smtClean="0"/>
            </a:lvl1pPr>
          </a:lstStyle>
          <a:p>
            <a:pPr>
              <a:defRPr/>
            </a:pPr>
            <a:fld id="{C93E17A0-CA29-4391-86D6-E04C7A08EFF8}" type="slidenum">
              <a:rPr lang="zh-CN" altLang="de-DE"/>
              <a:pPr>
                <a:defRPr/>
              </a:pPr>
              <a:t>‹#›</a:t>
            </a:fld>
            <a:endParaRPr lang="de-DE"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92113" y="1757363"/>
            <a:ext cx="4475162"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19675" y="1757363"/>
            <a:ext cx="4476750"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smtClean="0"/>
            </a:lvl1pPr>
          </a:lstStyle>
          <a:p>
            <a:pPr>
              <a:defRPr/>
            </a:pPr>
            <a:fld id="{DBF0CB54-F2D2-49BE-8841-FBC17435D05C}" type="slidenum">
              <a:rPr lang="zh-CN" altLang="de-DE"/>
              <a:pPr>
                <a:defRPr/>
              </a:pPr>
              <a:t>‹#›</a:t>
            </a:fld>
            <a:endParaRPr lang="de-DE"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392113" y="1757363"/>
            <a:ext cx="4475162" cy="4589462"/>
          </a:xfrm>
        </p:spPr>
        <p:txBody>
          <a:bodyPr/>
          <a:lstStyle/>
          <a:p>
            <a:pPr lvl="0"/>
            <a:endParaRPr lang="en-US" noProof="0" smtClean="0"/>
          </a:p>
        </p:txBody>
      </p:sp>
      <p:sp>
        <p:nvSpPr>
          <p:cNvPr id="4" name="Text Placeholder 3"/>
          <p:cNvSpPr>
            <a:spLocks noGrp="1"/>
          </p:cNvSpPr>
          <p:nvPr>
            <p:ph type="body" sz="half" idx="2"/>
          </p:nvPr>
        </p:nvSpPr>
        <p:spPr>
          <a:xfrm>
            <a:off x="5019675" y="1757363"/>
            <a:ext cx="4476750"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smtClean="0"/>
            </a:lvl1pPr>
          </a:lstStyle>
          <a:p>
            <a:pPr>
              <a:defRPr/>
            </a:pPr>
            <a:fld id="{58B28439-74BB-4EF0-985D-C77F2CE38E35}" type="slidenum">
              <a:rPr lang="zh-CN" altLang="de-DE"/>
              <a:pPr>
                <a:defRPr/>
              </a:pPr>
              <a:t>‹#›</a:t>
            </a:fld>
            <a:endParaRPr lang="de-DE"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Diagram or Organization Chart">
    <p:spTree>
      <p:nvGrpSpPr>
        <p:cNvPr id="1" name=""/>
        <p:cNvGrpSpPr/>
        <p:nvPr/>
      </p:nvGrpSpPr>
      <p:grpSpPr>
        <a:xfrm>
          <a:off x="0" y="0"/>
          <a:ext cx="0" cy="0"/>
          <a:chOff x="0" y="0"/>
          <a:chExt cx="0" cy="0"/>
        </a:xfrm>
      </p:grpSpPr>
      <p:sp>
        <p:nvSpPr>
          <p:cNvPr id="3" name="SmartArt Placeholder 2"/>
          <p:cNvSpPr>
            <a:spLocks noGrp="1"/>
          </p:cNvSpPr>
          <p:nvPr>
            <p:ph type="pic" idx="1"/>
          </p:nvPr>
        </p:nvSpPr>
        <p:spPr>
          <a:xfrm>
            <a:off x="392113" y="1757363"/>
            <a:ext cx="9104312" cy="4589462"/>
          </a:xfrm>
        </p:spPr>
        <p:txBody>
          <a:bodyPr/>
          <a:lstStyle/>
          <a:p>
            <a:pPr lvl="0"/>
            <a:endParaRPr lang="en-US" noProof="0" smtClean="0"/>
          </a:p>
        </p:txBody>
      </p:sp>
      <p:sp>
        <p:nvSpPr>
          <p:cNvPr id="4" name="Rectangle 3"/>
          <p:cNvSpPr>
            <a:spLocks noGrp="1" noChangeArrowheads="1"/>
          </p:cNvSpPr>
          <p:nvPr>
            <p:ph type="sldNum" sz="quarter" idx="10"/>
          </p:nvPr>
        </p:nvSpPr>
        <p:spPr/>
        <p:txBody>
          <a:bodyPr/>
          <a:lstStyle>
            <a:lvl1pPr>
              <a:defRPr smtClean="0"/>
            </a:lvl1pPr>
          </a:lstStyle>
          <a:p>
            <a:pPr>
              <a:defRPr/>
            </a:pPr>
            <a:fld id="{B470AE49-7E59-462E-A71D-9B1CCF076A39}" type="slidenum">
              <a:rPr lang="zh-CN" altLang="de-DE"/>
              <a:pPr>
                <a:defRPr/>
              </a:pPr>
              <a:t>‹#›</a:t>
            </a:fld>
            <a:endParaRPr lang="de-DE"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392113" y="1757363"/>
            <a:ext cx="9104312" cy="4589462"/>
          </a:xfrm>
        </p:spPr>
        <p:txBody>
          <a:bodyPr/>
          <a:lstStyle/>
          <a:p>
            <a:pPr lvl="0"/>
            <a:endParaRPr lang="en-US" noProof="0" smtClean="0"/>
          </a:p>
        </p:txBody>
      </p:sp>
      <p:sp>
        <p:nvSpPr>
          <p:cNvPr id="4" name="Rectangle 3"/>
          <p:cNvSpPr>
            <a:spLocks noGrp="1" noChangeArrowheads="1"/>
          </p:cNvSpPr>
          <p:nvPr>
            <p:ph type="sldNum" sz="quarter" idx="10"/>
          </p:nvPr>
        </p:nvSpPr>
        <p:spPr/>
        <p:txBody>
          <a:bodyPr/>
          <a:lstStyle>
            <a:lvl1pPr>
              <a:defRPr smtClean="0"/>
            </a:lvl1pPr>
          </a:lstStyle>
          <a:p>
            <a:pPr>
              <a:defRPr/>
            </a:pPr>
            <a:fld id="{F6FA3B35-6FBC-4B3F-9553-BDF77B5AC96B}" type="slidenum">
              <a:rPr lang="zh-CN" altLang="de-DE"/>
              <a:pPr>
                <a:defRPr/>
              </a:pPr>
              <a:t>‹#›</a:t>
            </a:fld>
            <a:endParaRPr lang="de-DE"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Text and Char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392113" y="1757363"/>
            <a:ext cx="4475162" cy="45894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5019675" y="1757363"/>
            <a:ext cx="4476750" cy="4589462"/>
          </a:xfrm>
        </p:spPr>
        <p:txBody>
          <a:bodyPr/>
          <a:lstStyle/>
          <a:p>
            <a:pPr lvl="0"/>
            <a:endParaRPr lang="en-US" noProof="0" smtClean="0"/>
          </a:p>
        </p:txBody>
      </p:sp>
      <p:sp>
        <p:nvSpPr>
          <p:cNvPr id="5" name="Rectangle 3"/>
          <p:cNvSpPr>
            <a:spLocks noGrp="1" noChangeArrowheads="1"/>
          </p:cNvSpPr>
          <p:nvPr>
            <p:ph type="sldNum" sz="quarter" idx="10"/>
          </p:nvPr>
        </p:nvSpPr>
        <p:spPr/>
        <p:txBody>
          <a:bodyPr/>
          <a:lstStyle>
            <a:lvl1pPr>
              <a:defRPr smtClean="0"/>
            </a:lvl1pPr>
          </a:lstStyle>
          <a:p>
            <a:pPr>
              <a:defRPr/>
            </a:pPr>
            <a:fld id="{A81D25FE-30E1-47F2-A97E-1AB26AD422DF}" type="slidenum">
              <a:rPr lang="zh-CN" altLang="de-DE"/>
              <a:pPr>
                <a:defRPr/>
              </a:pPr>
              <a:t>‹#›</a:t>
            </a:fld>
            <a:endParaRPr lang="de-DE"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2588" y="803132"/>
            <a:ext cx="9104312" cy="292388"/>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cut/>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3"/>
          <p:cNvSpPr>
            <a:spLocks noGrp="1" noChangeArrowheads="1"/>
          </p:cNvSpPr>
          <p:nvPr>
            <p:ph type="sldNum" sz="quarter" idx="10"/>
          </p:nvPr>
        </p:nvSpPr>
        <p:spPr/>
        <p:txBody>
          <a:bodyPr/>
          <a:lstStyle>
            <a:lvl1pPr>
              <a:defRPr smtClean="0"/>
            </a:lvl1pPr>
          </a:lstStyle>
          <a:p>
            <a:pPr>
              <a:defRPr/>
            </a:pPr>
            <a:fld id="{E8F8D178-6BD3-4C82-9B08-29BCFC788C96}" type="slidenum">
              <a:rPr lang="zh-CN" altLang="de-DE"/>
              <a:pPr>
                <a:defRPr/>
              </a:pPr>
              <a:t>‹#›</a:t>
            </a:fld>
            <a:endParaRPr lang="de-DE"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20100" cy="1362075"/>
          </a:xfrm>
          <a:prstGeom prst="rect">
            <a:avLst/>
          </a:prstGeo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3"/>
          <p:cNvSpPr>
            <a:spLocks noGrp="1" noChangeArrowheads="1"/>
          </p:cNvSpPr>
          <p:nvPr>
            <p:ph type="sldNum" sz="quarter" idx="10"/>
          </p:nvPr>
        </p:nvSpPr>
        <p:spPr/>
        <p:txBody>
          <a:bodyPr/>
          <a:lstStyle>
            <a:lvl1pPr>
              <a:defRPr smtClean="0"/>
            </a:lvl1pPr>
          </a:lstStyle>
          <a:p>
            <a:pPr>
              <a:defRPr/>
            </a:pPr>
            <a:fld id="{A72F09D3-1CD1-48D9-A5CE-5615A8F1806A}" type="slidenum">
              <a:rPr lang="zh-CN" altLang="de-DE"/>
              <a:pPr>
                <a:defRPr/>
              </a:pPr>
              <a:t>‹#›</a:t>
            </a:fld>
            <a:endParaRPr lang="de-DE"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2113" y="1757363"/>
            <a:ext cx="4475162" cy="4589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19675" y="1757363"/>
            <a:ext cx="4476750" cy="45894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3"/>
          <p:cNvSpPr>
            <a:spLocks noGrp="1" noChangeArrowheads="1"/>
          </p:cNvSpPr>
          <p:nvPr>
            <p:ph type="sldNum" sz="quarter" idx="10"/>
          </p:nvPr>
        </p:nvSpPr>
        <p:spPr/>
        <p:txBody>
          <a:bodyPr/>
          <a:lstStyle>
            <a:lvl1pPr>
              <a:defRPr smtClean="0"/>
            </a:lvl1pPr>
          </a:lstStyle>
          <a:p>
            <a:pPr>
              <a:defRPr/>
            </a:pPr>
            <a:fld id="{2BAA3327-6FFF-4A78-B78A-3784AF0E375A}" type="slidenum">
              <a:rPr lang="zh-CN" altLang="de-DE"/>
              <a:pPr>
                <a:defRPr/>
              </a:pPr>
              <a:t>‹#›</a:t>
            </a:fld>
            <a:endParaRPr lang="de-DE"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3"/>
          <p:cNvSpPr>
            <a:spLocks noGrp="1" noChangeArrowheads="1"/>
          </p:cNvSpPr>
          <p:nvPr>
            <p:ph type="sldNum" sz="quarter" idx="10"/>
          </p:nvPr>
        </p:nvSpPr>
        <p:spPr/>
        <p:txBody>
          <a:bodyPr/>
          <a:lstStyle>
            <a:lvl1pPr>
              <a:defRPr smtClean="0"/>
            </a:lvl1pPr>
          </a:lstStyle>
          <a:p>
            <a:pPr>
              <a:defRPr/>
            </a:pPr>
            <a:fld id="{0DDFA93C-5C08-40FA-987C-BD63CCF5A62C}" type="slidenum">
              <a:rPr lang="zh-CN" altLang="de-DE"/>
              <a:pPr>
                <a:defRPr/>
              </a:pPr>
              <a:t>‹#›</a:t>
            </a:fld>
            <a:endParaRPr lang="de-DE"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92113" y="898525"/>
            <a:ext cx="9104312" cy="684213"/>
          </a:xfrm>
          <a:prstGeom prst="rect">
            <a:avLst/>
          </a:prstGeom>
        </p:spPr>
        <p:txBody>
          <a:bodyPr/>
          <a:lstStyle/>
          <a:p>
            <a:r>
              <a:rPr lang="en-US" smtClean="0"/>
              <a:t>Click to edit Master title style</a:t>
            </a:r>
            <a:endParaRPr lang="en-US"/>
          </a:p>
        </p:txBody>
      </p:sp>
      <p:sp>
        <p:nvSpPr>
          <p:cNvPr id="3" name="Rectangle 3"/>
          <p:cNvSpPr>
            <a:spLocks noGrp="1" noChangeArrowheads="1"/>
          </p:cNvSpPr>
          <p:nvPr>
            <p:ph type="sldNum" sz="quarter" idx="10"/>
          </p:nvPr>
        </p:nvSpPr>
        <p:spPr/>
        <p:txBody>
          <a:bodyPr/>
          <a:lstStyle>
            <a:lvl1pPr>
              <a:defRPr smtClean="0"/>
            </a:lvl1pPr>
          </a:lstStyle>
          <a:p>
            <a:pPr>
              <a:defRPr/>
            </a:pPr>
            <a:fld id="{9FDE1A4B-E03F-43DD-87A9-319002EA21D1}" type="slidenum">
              <a:rPr lang="zh-CN" altLang="de-DE"/>
              <a:pPr>
                <a:defRPr/>
              </a:pPr>
              <a:t>‹#›</a:t>
            </a:fld>
            <a:endParaRPr lang="de-DE"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sldNum" sz="quarter" idx="10"/>
          </p:nvPr>
        </p:nvSpPr>
        <p:spPr/>
        <p:txBody>
          <a:bodyPr/>
          <a:lstStyle>
            <a:lvl1pPr>
              <a:defRPr smtClean="0"/>
            </a:lvl1pPr>
          </a:lstStyle>
          <a:p>
            <a:pPr>
              <a:defRPr/>
            </a:pPr>
            <a:fld id="{300D1C3B-8C27-40F0-9E0F-3DF57956D056}" type="slidenum">
              <a:rPr lang="zh-CN" altLang="de-DE"/>
              <a:pPr>
                <a:defRPr/>
              </a:pPr>
              <a:t>‹#›</a:t>
            </a:fld>
            <a:endParaRPr lang="de-DE"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138"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sldNum" sz="quarter" idx="10"/>
          </p:nvPr>
        </p:nvSpPr>
        <p:spPr/>
        <p:txBody>
          <a:bodyPr/>
          <a:lstStyle>
            <a:lvl1pPr>
              <a:defRPr smtClean="0"/>
            </a:lvl1pPr>
          </a:lstStyle>
          <a:p>
            <a:pPr>
              <a:defRPr/>
            </a:pPr>
            <a:fld id="{A6C28E02-AE46-41A8-BEE9-E39E13597C2B}" type="slidenum">
              <a:rPr lang="zh-CN" altLang="de-DE"/>
              <a:pPr>
                <a:defRPr/>
              </a:pPr>
              <a:t>‹#›</a:t>
            </a:fld>
            <a:endParaRPr lang="de-DE"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36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3"/>
          <p:cNvSpPr>
            <a:spLocks noGrp="1" noChangeArrowheads="1"/>
          </p:cNvSpPr>
          <p:nvPr>
            <p:ph type="sldNum" sz="quarter" idx="10"/>
          </p:nvPr>
        </p:nvSpPr>
        <p:spPr/>
        <p:txBody>
          <a:bodyPr/>
          <a:lstStyle>
            <a:lvl1pPr>
              <a:defRPr smtClean="0"/>
            </a:lvl1pPr>
          </a:lstStyle>
          <a:p>
            <a:pPr>
              <a:defRPr/>
            </a:pPr>
            <a:fld id="{BACDC69E-CB13-42E9-B29D-005BB908F3B3}" type="slidenum">
              <a:rPr lang="zh-CN" altLang="de-DE"/>
              <a:pPr>
                <a:defRPr/>
              </a:pPr>
              <a:t>‹#›</a:t>
            </a:fld>
            <a:endParaRPr lang="de-DE"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body" idx="1"/>
          </p:nvPr>
        </p:nvSpPr>
        <p:spPr bwMode="auto">
          <a:xfrm>
            <a:off x="392113" y="1757363"/>
            <a:ext cx="9104312" cy="4589462"/>
          </a:xfrm>
          <a:prstGeom prst="rect">
            <a:avLst/>
          </a:prstGeom>
          <a:noFill/>
          <a:ln w="9525">
            <a:noFill/>
            <a:miter lim="800000"/>
          </a:ln>
        </p:spPr>
        <p:txBody>
          <a:bodyPr vert="horz" wrap="square" lIns="0" tIns="0" rIns="0" bIns="0" numCol="1" anchor="t" anchorCtr="0" compatLnSpc="1"/>
          <a:lstStyle/>
          <a:p>
            <a:pPr lvl="0"/>
            <a:r>
              <a:rPr lang="zh-CN" altLang="de-DE" smtClean="0"/>
              <a:t>单击此处编辑母版文本样式</a:t>
            </a:r>
          </a:p>
          <a:p>
            <a:pPr lvl="1"/>
            <a:r>
              <a:rPr lang="zh-CN" altLang="de-DE" smtClean="0"/>
              <a:t>第二级</a:t>
            </a:r>
          </a:p>
          <a:p>
            <a:pPr lvl="2"/>
            <a:r>
              <a:rPr lang="zh-CN" altLang="de-DE" smtClean="0"/>
              <a:t>第三级</a:t>
            </a:r>
          </a:p>
          <a:p>
            <a:pPr lvl="3"/>
            <a:r>
              <a:rPr lang="zh-CN" altLang="de-DE" smtClean="0"/>
              <a:t>第四级</a:t>
            </a:r>
          </a:p>
          <a:p>
            <a:pPr lvl="4"/>
            <a:r>
              <a:rPr lang="zh-CN" altLang="de-DE" smtClean="0"/>
              <a:t>第五级</a:t>
            </a:r>
          </a:p>
        </p:txBody>
      </p:sp>
      <p:sp>
        <p:nvSpPr>
          <p:cNvPr id="242691" name="Rectangle 3"/>
          <p:cNvSpPr>
            <a:spLocks noGrp="1" noChangeArrowheads="1"/>
          </p:cNvSpPr>
          <p:nvPr>
            <p:ph type="sldNum" sz="quarter" idx="4"/>
          </p:nvPr>
        </p:nvSpPr>
        <p:spPr bwMode="auto">
          <a:xfrm>
            <a:off x="8763000" y="6548438"/>
            <a:ext cx="733425" cy="179387"/>
          </a:xfrm>
          <a:prstGeom prst="rect">
            <a:avLst/>
          </a:prstGeom>
          <a:noFill/>
          <a:ln>
            <a:noFill/>
          </a:ln>
          <a:effectLst/>
        </p:spPr>
        <p:txBody>
          <a:bodyPr vert="horz" wrap="square" lIns="0" tIns="0" rIns="0" bIns="0" numCol="1" anchor="t" anchorCtr="0" compatLnSpc="1"/>
          <a:lstStyle>
            <a:lvl1pPr algn="r">
              <a:defRPr sz="1000" smtClean="0"/>
            </a:lvl1pPr>
          </a:lstStyle>
          <a:p>
            <a:pPr>
              <a:defRPr/>
            </a:pPr>
            <a:fld id="{FAD0B64C-F907-4D20-B1E4-9D3CC77A38EF}" type="slidenum">
              <a:rPr lang="zh-CN" altLang="de-DE"/>
              <a:pPr>
                <a:defRPr/>
              </a:pPr>
              <a:t>‹#›</a:t>
            </a:fld>
            <a:endParaRPr lang="de-DE" altLang="zh-CN"/>
          </a:p>
        </p:txBody>
      </p:sp>
      <p:sp>
        <p:nvSpPr>
          <p:cNvPr id="1033" name="Rectangle 10"/>
          <p:cNvSpPr>
            <a:spLocks noChangeArrowheads="1"/>
          </p:cNvSpPr>
          <p:nvPr/>
        </p:nvSpPr>
        <p:spPr bwMode="auto">
          <a:xfrm>
            <a:off x="854075" y="6910388"/>
            <a:ext cx="304800" cy="119062"/>
          </a:xfrm>
          <a:prstGeom prst="rect">
            <a:avLst/>
          </a:prstGeom>
          <a:solidFill>
            <a:srgbClr val="D4D6D9"/>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212</a:t>
            </a:r>
          </a:p>
          <a:p>
            <a:pPr eaLnBrk="1" hangingPunct="1">
              <a:defRPr/>
            </a:pPr>
            <a:r>
              <a:rPr lang="en-US" altLang="en-US" sz="600" dirty="0" smtClean="0">
                <a:solidFill>
                  <a:schemeClr val="bg1"/>
                </a:solidFill>
                <a:ea typeface="+mn-ea"/>
              </a:rPr>
              <a:t>G  214</a:t>
            </a:r>
          </a:p>
          <a:p>
            <a:pPr eaLnBrk="1" hangingPunct="1">
              <a:defRPr/>
            </a:pPr>
            <a:r>
              <a:rPr lang="en-US" altLang="en-US" sz="600" dirty="0" smtClean="0">
                <a:solidFill>
                  <a:schemeClr val="bg1"/>
                </a:solidFill>
                <a:ea typeface="+mn-ea"/>
              </a:rPr>
              <a:t>B  217</a:t>
            </a:r>
          </a:p>
        </p:txBody>
      </p:sp>
      <p:sp>
        <p:nvSpPr>
          <p:cNvPr id="1034" name="Rectangle 11"/>
          <p:cNvSpPr>
            <a:spLocks noChangeArrowheads="1"/>
          </p:cNvSpPr>
          <p:nvPr/>
        </p:nvSpPr>
        <p:spPr bwMode="auto">
          <a:xfrm>
            <a:off x="1235075" y="6910388"/>
            <a:ext cx="304800" cy="119062"/>
          </a:xfrm>
          <a:prstGeom prst="rect">
            <a:avLst/>
          </a:prstGeom>
          <a:solidFill>
            <a:schemeClr val="tx2"/>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0</a:t>
            </a:r>
          </a:p>
          <a:p>
            <a:pPr eaLnBrk="1" hangingPunct="1">
              <a:defRPr/>
            </a:pPr>
            <a:r>
              <a:rPr lang="en-US" altLang="en-US" sz="600" dirty="0" smtClean="0">
                <a:solidFill>
                  <a:schemeClr val="bg1"/>
                </a:solidFill>
                <a:ea typeface="+mn-ea"/>
              </a:rPr>
              <a:t>G  51</a:t>
            </a:r>
          </a:p>
          <a:p>
            <a:pPr eaLnBrk="1" hangingPunct="1">
              <a:defRPr/>
            </a:pPr>
            <a:r>
              <a:rPr lang="en-US" altLang="en-US" sz="600" dirty="0" smtClean="0">
                <a:solidFill>
                  <a:schemeClr val="bg1"/>
                </a:solidFill>
                <a:ea typeface="+mn-ea"/>
              </a:rPr>
              <a:t>B  102</a:t>
            </a:r>
          </a:p>
        </p:txBody>
      </p:sp>
      <p:sp>
        <p:nvSpPr>
          <p:cNvPr id="1035" name="Rectangle 12"/>
          <p:cNvSpPr>
            <a:spLocks noChangeArrowheads="1"/>
          </p:cNvSpPr>
          <p:nvPr/>
        </p:nvSpPr>
        <p:spPr bwMode="auto">
          <a:xfrm>
            <a:off x="1616075" y="6910388"/>
            <a:ext cx="304800" cy="119062"/>
          </a:xfrm>
          <a:prstGeom prst="rect">
            <a:avLst/>
          </a:prstGeom>
          <a:solidFill>
            <a:srgbClr val="A8ADB3"/>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168</a:t>
            </a:r>
          </a:p>
          <a:p>
            <a:pPr eaLnBrk="1" hangingPunct="1">
              <a:defRPr/>
            </a:pPr>
            <a:r>
              <a:rPr lang="en-US" altLang="en-US" sz="600" dirty="0" smtClean="0">
                <a:solidFill>
                  <a:schemeClr val="bg1"/>
                </a:solidFill>
                <a:ea typeface="+mn-ea"/>
              </a:rPr>
              <a:t>G  173</a:t>
            </a:r>
          </a:p>
          <a:p>
            <a:pPr eaLnBrk="1" hangingPunct="1">
              <a:defRPr/>
            </a:pPr>
            <a:r>
              <a:rPr lang="en-US" altLang="en-US" sz="600" dirty="0" smtClean="0">
                <a:solidFill>
                  <a:schemeClr val="bg1"/>
                </a:solidFill>
                <a:ea typeface="+mn-ea"/>
              </a:rPr>
              <a:t>B  179</a:t>
            </a:r>
          </a:p>
        </p:txBody>
      </p:sp>
      <p:sp>
        <p:nvSpPr>
          <p:cNvPr id="1036" name="Rectangle 13"/>
          <p:cNvSpPr>
            <a:spLocks noChangeArrowheads="1"/>
          </p:cNvSpPr>
          <p:nvPr/>
        </p:nvSpPr>
        <p:spPr bwMode="auto">
          <a:xfrm>
            <a:off x="1997075" y="6910388"/>
            <a:ext cx="304800" cy="119062"/>
          </a:xfrm>
          <a:prstGeom prst="rect">
            <a:avLst/>
          </a:prstGeom>
          <a:solidFill>
            <a:srgbClr val="006384"/>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0</a:t>
            </a:r>
          </a:p>
          <a:p>
            <a:pPr eaLnBrk="1" hangingPunct="1">
              <a:defRPr/>
            </a:pPr>
            <a:r>
              <a:rPr lang="en-US" altLang="en-US" sz="600" dirty="0" smtClean="0">
                <a:solidFill>
                  <a:schemeClr val="bg1"/>
                </a:solidFill>
                <a:ea typeface="+mn-ea"/>
              </a:rPr>
              <a:t>G  99</a:t>
            </a:r>
          </a:p>
          <a:p>
            <a:pPr eaLnBrk="1" hangingPunct="1">
              <a:defRPr/>
            </a:pPr>
            <a:r>
              <a:rPr lang="en-US" altLang="en-US" sz="600" dirty="0" smtClean="0">
                <a:solidFill>
                  <a:schemeClr val="bg1"/>
                </a:solidFill>
                <a:ea typeface="+mn-ea"/>
              </a:rPr>
              <a:t>B  132</a:t>
            </a:r>
          </a:p>
        </p:txBody>
      </p:sp>
      <p:sp>
        <p:nvSpPr>
          <p:cNvPr id="1037" name="Rectangle 14"/>
          <p:cNvSpPr>
            <a:spLocks noChangeArrowheads="1"/>
          </p:cNvSpPr>
          <p:nvPr/>
        </p:nvSpPr>
        <p:spPr bwMode="auto">
          <a:xfrm>
            <a:off x="2378075" y="6910388"/>
            <a:ext cx="304800" cy="119062"/>
          </a:xfrm>
          <a:prstGeom prst="rect">
            <a:avLst/>
          </a:prstGeom>
          <a:solidFill>
            <a:srgbClr val="5F1939"/>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95</a:t>
            </a:r>
          </a:p>
          <a:p>
            <a:pPr eaLnBrk="1" hangingPunct="1">
              <a:defRPr/>
            </a:pPr>
            <a:r>
              <a:rPr lang="en-US" altLang="en-US" sz="600" dirty="0" smtClean="0">
                <a:solidFill>
                  <a:schemeClr val="bg1"/>
                </a:solidFill>
                <a:ea typeface="+mn-ea"/>
              </a:rPr>
              <a:t>G  25</a:t>
            </a:r>
          </a:p>
          <a:p>
            <a:pPr eaLnBrk="1" hangingPunct="1">
              <a:defRPr/>
            </a:pPr>
            <a:r>
              <a:rPr lang="en-US" altLang="en-US" sz="600" dirty="0" smtClean="0">
                <a:solidFill>
                  <a:schemeClr val="bg1"/>
                </a:solidFill>
                <a:ea typeface="+mn-ea"/>
              </a:rPr>
              <a:t>B  57</a:t>
            </a:r>
          </a:p>
        </p:txBody>
      </p:sp>
      <p:sp>
        <p:nvSpPr>
          <p:cNvPr id="1038" name="Rectangle 15"/>
          <p:cNvSpPr>
            <a:spLocks noChangeArrowheads="1"/>
          </p:cNvSpPr>
          <p:nvPr/>
        </p:nvSpPr>
        <p:spPr bwMode="auto">
          <a:xfrm>
            <a:off x="2759075" y="6910388"/>
            <a:ext cx="304800" cy="119062"/>
          </a:xfrm>
          <a:prstGeom prst="rect">
            <a:avLst/>
          </a:prstGeom>
          <a:solidFill>
            <a:srgbClr val="80B0C8"/>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128</a:t>
            </a:r>
          </a:p>
          <a:p>
            <a:pPr eaLnBrk="1" hangingPunct="1">
              <a:defRPr/>
            </a:pPr>
            <a:r>
              <a:rPr lang="en-US" altLang="en-US" sz="600" dirty="0" smtClean="0">
                <a:solidFill>
                  <a:schemeClr val="bg1"/>
                </a:solidFill>
                <a:ea typeface="+mn-ea"/>
              </a:rPr>
              <a:t>G  176</a:t>
            </a:r>
          </a:p>
          <a:p>
            <a:pPr eaLnBrk="1" hangingPunct="1">
              <a:defRPr/>
            </a:pPr>
            <a:r>
              <a:rPr lang="en-US" altLang="en-US" sz="600" dirty="0" smtClean="0">
                <a:solidFill>
                  <a:schemeClr val="bg1"/>
                </a:solidFill>
                <a:ea typeface="+mn-ea"/>
              </a:rPr>
              <a:t>B  200</a:t>
            </a:r>
          </a:p>
        </p:txBody>
      </p:sp>
      <p:sp>
        <p:nvSpPr>
          <p:cNvPr id="1039" name="Rectangle 16"/>
          <p:cNvSpPr>
            <a:spLocks noChangeArrowheads="1"/>
          </p:cNvSpPr>
          <p:nvPr/>
        </p:nvSpPr>
        <p:spPr bwMode="auto">
          <a:xfrm>
            <a:off x="4206875" y="6910388"/>
            <a:ext cx="304800" cy="119062"/>
          </a:xfrm>
          <a:prstGeom prst="rect">
            <a:avLst/>
          </a:prstGeom>
          <a:solidFill>
            <a:srgbClr val="4C535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76</a:t>
            </a:r>
          </a:p>
          <a:p>
            <a:pPr eaLnBrk="1" hangingPunct="1">
              <a:defRPr/>
            </a:pPr>
            <a:r>
              <a:rPr lang="en-US" altLang="en-US" sz="600" dirty="0" smtClean="0">
                <a:solidFill>
                  <a:schemeClr val="bg1"/>
                </a:solidFill>
                <a:ea typeface="+mn-ea"/>
              </a:rPr>
              <a:t>G  83</a:t>
            </a:r>
          </a:p>
          <a:p>
            <a:pPr eaLnBrk="1" hangingPunct="1">
              <a:defRPr/>
            </a:pPr>
            <a:r>
              <a:rPr lang="en-US" altLang="en-US" sz="600" dirty="0" smtClean="0">
                <a:solidFill>
                  <a:schemeClr val="bg1"/>
                </a:solidFill>
                <a:ea typeface="+mn-ea"/>
              </a:rPr>
              <a:t>B  86</a:t>
            </a:r>
          </a:p>
        </p:txBody>
      </p:sp>
      <p:sp>
        <p:nvSpPr>
          <p:cNvPr id="1040" name="Rectangle 17"/>
          <p:cNvSpPr>
            <a:spLocks noChangeArrowheads="1"/>
          </p:cNvSpPr>
          <p:nvPr/>
        </p:nvSpPr>
        <p:spPr bwMode="auto">
          <a:xfrm>
            <a:off x="4587875" y="6910388"/>
            <a:ext cx="304800" cy="119062"/>
          </a:xfrm>
          <a:prstGeom prst="rect">
            <a:avLst/>
          </a:prstGeom>
          <a:solidFill>
            <a:srgbClr val="00466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0</a:t>
            </a:r>
          </a:p>
          <a:p>
            <a:pPr eaLnBrk="1" hangingPunct="1">
              <a:defRPr/>
            </a:pPr>
            <a:r>
              <a:rPr lang="en-US" altLang="en-US" sz="600" dirty="0" smtClean="0">
                <a:solidFill>
                  <a:schemeClr val="bg1"/>
                </a:solidFill>
                <a:ea typeface="+mn-ea"/>
              </a:rPr>
              <a:t>G  70</a:t>
            </a:r>
          </a:p>
          <a:p>
            <a:pPr eaLnBrk="1" hangingPunct="1">
              <a:defRPr/>
            </a:pPr>
            <a:r>
              <a:rPr lang="en-US" altLang="en-US" sz="600" dirty="0" smtClean="0">
                <a:solidFill>
                  <a:schemeClr val="bg1"/>
                </a:solidFill>
                <a:ea typeface="+mn-ea"/>
              </a:rPr>
              <a:t>B  102</a:t>
            </a:r>
          </a:p>
        </p:txBody>
      </p:sp>
      <p:sp>
        <p:nvSpPr>
          <p:cNvPr id="1041" name="Rectangle 18"/>
          <p:cNvSpPr>
            <a:spLocks noChangeArrowheads="1"/>
          </p:cNvSpPr>
          <p:nvPr/>
        </p:nvSpPr>
        <p:spPr bwMode="auto">
          <a:xfrm>
            <a:off x="4968875" y="6910388"/>
            <a:ext cx="304800" cy="119062"/>
          </a:xfrm>
          <a:prstGeom prst="rect">
            <a:avLst/>
          </a:prstGeom>
          <a:solidFill>
            <a:srgbClr val="C6DFE7"/>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198</a:t>
            </a:r>
          </a:p>
          <a:p>
            <a:pPr eaLnBrk="1" hangingPunct="1">
              <a:defRPr/>
            </a:pPr>
            <a:r>
              <a:rPr lang="en-US" altLang="en-US" sz="600" dirty="0" smtClean="0">
                <a:solidFill>
                  <a:schemeClr val="bg1"/>
                </a:solidFill>
                <a:ea typeface="+mn-ea"/>
              </a:rPr>
              <a:t>G  223</a:t>
            </a:r>
          </a:p>
          <a:p>
            <a:pPr eaLnBrk="1" hangingPunct="1">
              <a:defRPr/>
            </a:pPr>
            <a:r>
              <a:rPr lang="en-US" altLang="en-US" sz="600" dirty="0" smtClean="0">
                <a:solidFill>
                  <a:schemeClr val="bg1"/>
                </a:solidFill>
                <a:ea typeface="+mn-ea"/>
              </a:rPr>
              <a:t>B  231</a:t>
            </a:r>
          </a:p>
        </p:txBody>
      </p:sp>
      <p:sp>
        <p:nvSpPr>
          <p:cNvPr id="1042" name="Rectangle 19"/>
          <p:cNvSpPr>
            <a:spLocks noChangeArrowheads="1"/>
          </p:cNvSpPr>
          <p:nvPr/>
        </p:nvSpPr>
        <p:spPr bwMode="auto">
          <a:xfrm>
            <a:off x="5349875" y="6910388"/>
            <a:ext cx="304800" cy="119062"/>
          </a:xfrm>
          <a:prstGeom prst="rect">
            <a:avLst/>
          </a:prstGeom>
          <a:solidFill>
            <a:srgbClr val="A21E4D"/>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162</a:t>
            </a:r>
          </a:p>
          <a:p>
            <a:pPr eaLnBrk="1" hangingPunct="1">
              <a:defRPr/>
            </a:pPr>
            <a:r>
              <a:rPr lang="en-US" altLang="en-US" sz="600" dirty="0" smtClean="0">
                <a:solidFill>
                  <a:schemeClr val="bg1"/>
                </a:solidFill>
                <a:ea typeface="+mn-ea"/>
              </a:rPr>
              <a:t>G  30</a:t>
            </a:r>
          </a:p>
          <a:p>
            <a:pPr eaLnBrk="1" hangingPunct="1">
              <a:defRPr/>
            </a:pPr>
            <a:r>
              <a:rPr lang="en-US" altLang="en-US" sz="600" dirty="0" smtClean="0">
                <a:solidFill>
                  <a:schemeClr val="bg1"/>
                </a:solidFill>
                <a:ea typeface="+mn-ea"/>
              </a:rPr>
              <a:t>B  77</a:t>
            </a:r>
          </a:p>
        </p:txBody>
      </p:sp>
      <p:sp>
        <p:nvSpPr>
          <p:cNvPr id="1043" name="Rectangle 20"/>
          <p:cNvSpPr>
            <a:spLocks noChangeArrowheads="1"/>
          </p:cNvSpPr>
          <p:nvPr/>
        </p:nvSpPr>
        <p:spPr bwMode="auto">
          <a:xfrm>
            <a:off x="5730875" y="6910388"/>
            <a:ext cx="304800" cy="119062"/>
          </a:xfrm>
          <a:prstGeom prst="rect">
            <a:avLst/>
          </a:prstGeom>
          <a:solidFill>
            <a:srgbClr val="D8AA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216</a:t>
            </a:r>
          </a:p>
          <a:p>
            <a:pPr eaLnBrk="1" hangingPunct="1">
              <a:defRPr/>
            </a:pPr>
            <a:r>
              <a:rPr lang="en-US" altLang="en-US" sz="600" dirty="0" smtClean="0">
                <a:solidFill>
                  <a:schemeClr val="bg1"/>
                </a:solidFill>
                <a:ea typeface="+mn-ea"/>
              </a:rPr>
              <a:t>G  170</a:t>
            </a:r>
          </a:p>
          <a:p>
            <a:pPr eaLnBrk="1" hangingPunct="1">
              <a:defRPr/>
            </a:pPr>
            <a:r>
              <a:rPr lang="en-US" altLang="en-US" sz="600" dirty="0" smtClean="0">
                <a:solidFill>
                  <a:schemeClr val="bg1"/>
                </a:solidFill>
                <a:ea typeface="+mn-ea"/>
              </a:rPr>
              <a:t>B  0</a:t>
            </a:r>
          </a:p>
        </p:txBody>
      </p:sp>
      <p:sp>
        <p:nvSpPr>
          <p:cNvPr id="1044" name="Rectangle 21"/>
          <p:cNvSpPr>
            <a:spLocks noChangeArrowheads="1"/>
          </p:cNvSpPr>
          <p:nvPr/>
        </p:nvSpPr>
        <p:spPr bwMode="auto">
          <a:xfrm>
            <a:off x="6111875" y="6910388"/>
            <a:ext cx="304800" cy="119062"/>
          </a:xfrm>
          <a:prstGeom prst="rect">
            <a:avLst/>
          </a:prstGeom>
          <a:solidFill>
            <a:srgbClr val="F6E5BC"/>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246</a:t>
            </a:r>
          </a:p>
          <a:p>
            <a:pPr eaLnBrk="1" hangingPunct="1">
              <a:defRPr/>
            </a:pPr>
            <a:r>
              <a:rPr lang="en-US" altLang="en-US" sz="600" dirty="0" smtClean="0">
                <a:solidFill>
                  <a:schemeClr val="bg1"/>
                </a:solidFill>
                <a:ea typeface="+mn-ea"/>
              </a:rPr>
              <a:t>G  229</a:t>
            </a:r>
          </a:p>
          <a:p>
            <a:pPr eaLnBrk="1" hangingPunct="1">
              <a:defRPr/>
            </a:pPr>
            <a:r>
              <a:rPr lang="en-US" altLang="en-US" sz="600" dirty="0" smtClean="0">
                <a:solidFill>
                  <a:schemeClr val="bg1"/>
                </a:solidFill>
                <a:ea typeface="+mn-ea"/>
              </a:rPr>
              <a:t>B  188</a:t>
            </a:r>
          </a:p>
        </p:txBody>
      </p:sp>
      <p:sp>
        <p:nvSpPr>
          <p:cNvPr id="1045" name="Rectangle 22"/>
          <p:cNvSpPr>
            <a:spLocks noChangeArrowheads="1"/>
          </p:cNvSpPr>
          <p:nvPr/>
        </p:nvSpPr>
        <p:spPr bwMode="auto">
          <a:xfrm>
            <a:off x="6492875" y="6910388"/>
            <a:ext cx="304800" cy="119062"/>
          </a:xfrm>
          <a:prstGeom prst="rect">
            <a:avLst/>
          </a:prstGeom>
          <a:solidFill>
            <a:srgbClr val="95A844"/>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149</a:t>
            </a:r>
          </a:p>
          <a:p>
            <a:pPr eaLnBrk="1" hangingPunct="1">
              <a:defRPr/>
            </a:pPr>
            <a:r>
              <a:rPr lang="en-US" altLang="en-US" sz="600" dirty="0" smtClean="0">
                <a:solidFill>
                  <a:schemeClr val="bg1"/>
                </a:solidFill>
                <a:ea typeface="+mn-ea"/>
              </a:rPr>
              <a:t>G  168</a:t>
            </a:r>
          </a:p>
          <a:p>
            <a:pPr eaLnBrk="1" hangingPunct="1">
              <a:defRPr/>
            </a:pPr>
            <a:r>
              <a:rPr lang="en-US" altLang="en-US" sz="600" dirty="0" smtClean="0">
                <a:solidFill>
                  <a:schemeClr val="bg1"/>
                </a:solidFill>
                <a:ea typeface="+mn-ea"/>
              </a:rPr>
              <a:t>B   68</a:t>
            </a:r>
          </a:p>
        </p:txBody>
      </p:sp>
      <p:sp>
        <p:nvSpPr>
          <p:cNvPr id="1046" name="Rectangle 23"/>
          <p:cNvSpPr>
            <a:spLocks noChangeArrowheads="1"/>
          </p:cNvSpPr>
          <p:nvPr/>
        </p:nvSpPr>
        <p:spPr bwMode="auto">
          <a:xfrm>
            <a:off x="6873875" y="6910388"/>
            <a:ext cx="304800" cy="119062"/>
          </a:xfrm>
          <a:prstGeom prst="rect">
            <a:avLst/>
          </a:prstGeom>
          <a:solidFill>
            <a:srgbClr val="C2CCA6"/>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194</a:t>
            </a:r>
          </a:p>
          <a:p>
            <a:pPr eaLnBrk="1" hangingPunct="1">
              <a:defRPr/>
            </a:pPr>
            <a:r>
              <a:rPr lang="en-US" altLang="en-US" sz="600" dirty="0" smtClean="0">
                <a:solidFill>
                  <a:schemeClr val="bg1"/>
                </a:solidFill>
                <a:ea typeface="+mn-ea"/>
              </a:rPr>
              <a:t>G  204</a:t>
            </a:r>
          </a:p>
          <a:p>
            <a:pPr eaLnBrk="1" hangingPunct="1">
              <a:defRPr/>
            </a:pPr>
            <a:r>
              <a:rPr lang="en-US" altLang="en-US" sz="600" dirty="0" smtClean="0">
                <a:solidFill>
                  <a:schemeClr val="bg1"/>
                </a:solidFill>
                <a:ea typeface="+mn-ea"/>
              </a:rPr>
              <a:t>B  166</a:t>
            </a:r>
          </a:p>
        </p:txBody>
      </p:sp>
      <p:sp>
        <p:nvSpPr>
          <p:cNvPr id="1047" name="Rectangle 24"/>
          <p:cNvSpPr>
            <a:spLocks noChangeArrowheads="1"/>
          </p:cNvSpPr>
          <p:nvPr/>
        </p:nvSpPr>
        <p:spPr bwMode="auto">
          <a:xfrm>
            <a:off x="8321675" y="6910388"/>
            <a:ext cx="304800" cy="119062"/>
          </a:xfrm>
          <a:prstGeom prst="rect">
            <a:avLst/>
          </a:prstGeom>
          <a:solidFill>
            <a:srgbClr val="FF00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255</a:t>
            </a:r>
          </a:p>
          <a:p>
            <a:pPr eaLnBrk="1" hangingPunct="1">
              <a:defRPr/>
            </a:pPr>
            <a:r>
              <a:rPr lang="en-US" altLang="en-US" sz="600" dirty="0" smtClean="0">
                <a:solidFill>
                  <a:schemeClr val="bg1"/>
                </a:solidFill>
                <a:ea typeface="+mn-ea"/>
              </a:rPr>
              <a:t>G  0</a:t>
            </a:r>
          </a:p>
          <a:p>
            <a:pPr eaLnBrk="1" hangingPunct="1">
              <a:defRPr/>
            </a:pPr>
            <a:r>
              <a:rPr lang="en-US" altLang="en-US" sz="600" dirty="0" smtClean="0">
                <a:solidFill>
                  <a:schemeClr val="bg1"/>
                </a:solidFill>
                <a:ea typeface="+mn-ea"/>
              </a:rPr>
              <a:t>B  0</a:t>
            </a:r>
          </a:p>
        </p:txBody>
      </p:sp>
      <p:sp>
        <p:nvSpPr>
          <p:cNvPr id="1048" name="Rectangle 25"/>
          <p:cNvSpPr>
            <a:spLocks noChangeArrowheads="1"/>
          </p:cNvSpPr>
          <p:nvPr/>
        </p:nvSpPr>
        <p:spPr bwMode="auto">
          <a:xfrm>
            <a:off x="8702675" y="6910388"/>
            <a:ext cx="304800" cy="119062"/>
          </a:xfrm>
          <a:prstGeom prst="rect">
            <a:avLst/>
          </a:prstGeom>
          <a:solidFill>
            <a:srgbClr val="FFCC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255</a:t>
            </a:r>
          </a:p>
          <a:p>
            <a:pPr eaLnBrk="1" hangingPunct="1">
              <a:defRPr/>
            </a:pPr>
            <a:r>
              <a:rPr lang="en-US" altLang="en-US" sz="600" dirty="0" smtClean="0">
                <a:solidFill>
                  <a:schemeClr val="bg1"/>
                </a:solidFill>
                <a:ea typeface="+mn-ea"/>
              </a:rPr>
              <a:t>G  204</a:t>
            </a:r>
          </a:p>
          <a:p>
            <a:pPr eaLnBrk="1" hangingPunct="1">
              <a:defRPr/>
            </a:pPr>
            <a:r>
              <a:rPr lang="en-US" altLang="en-US" sz="600" dirty="0" smtClean="0">
                <a:solidFill>
                  <a:schemeClr val="bg1"/>
                </a:solidFill>
                <a:ea typeface="+mn-ea"/>
              </a:rPr>
              <a:t>B  0</a:t>
            </a:r>
          </a:p>
        </p:txBody>
      </p:sp>
      <p:sp>
        <p:nvSpPr>
          <p:cNvPr id="1049" name="Rectangle 26"/>
          <p:cNvSpPr>
            <a:spLocks noChangeArrowheads="1"/>
          </p:cNvSpPr>
          <p:nvPr/>
        </p:nvSpPr>
        <p:spPr bwMode="auto">
          <a:xfrm>
            <a:off x="9083675" y="6910388"/>
            <a:ext cx="304800" cy="119062"/>
          </a:xfrm>
          <a:prstGeom prst="rect">
            <a:avLst/>
          </a:prstGeom>
          <a:solidFill>
            <a:srgbClr val="008000"/>
          </a:solidFill>
          <a:ln w="9525">
            <a:solidFill>
              <a:schemeClr val="bg1"/>
            </a:solidFill>
            <a:miter lim="800000"/>
          </a:ln>
          <a:effectLst/>
        </p:spPr>
        <p:txBody>
          <a:bodyPr wrap="none" lIns="0" tIns="0" rIns="0" bIns="0"/>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lnSpc>
                <a:spcPct val="85000"/>
              </a:lnSpc>
              <a:defRPr/>
            </a:pPr>
            <a:endParaRPr lang="en-US" altLang="en-US" sz="600" dirty="0" smtClean="0">
              <a:solidFill>
                <a:schemeClr val="bg1"/>
              </a:solidFill>
              <a:ea typeface="+mn-ea"/>
            </a:endParaRPr>
          </a:p>
          <a:p>
            <a:pPr eaLnBrk="1" hangingPunct="1">
              <a:lnSpc>
                <a:spcPct val="85000"/>
              </a:lnSpc>
              <a:defRPr/>
            </a:pPr>
            <a:endParaRPr lang="en-US" altLang="en-US" sz="600" dirty="0" smtClean="0">
              <a:solidFill>
                <a:schemeClr val="bg1"/>
              </a:solidFill>
              <a:ea typeface="+mn-ea"/>
            </a:endParaRPr>
          </a:p>
          <a:p>
            <a:pPr eaLnBrk="1" hangingPunct="1">
              <a:defRPr/>
            </a:pPr>
            <a:r>
              <a:rPr lang="en-US" altLang="en-US" sz="600" dirty="0" smtClean="0">
                <a:solidFill>
                  <a:schemeClr val="bg1"/>
                </a:solidFill>
                <a:ea typeface="+mn-ea"/>
              </a:rPr>
              <a:t>R  0</a:t>
            </a:r>
          </a:p>
          <a:p>
            <a:pPr eaLnBrk="1" hangingPunct="1">
              <a:defRPr/>
            </a:pPr>
            <a:r>
              <a:rPr lang="en-US" altLang="en-US" sz="600" dirty="0" smtClean="0">
                <a:solidFill>
                  <a:schemeClr val="bg1"/>
                </a:solidFill>
                <a:ea typeface="+mn-ea"/>
              </a:rPr>
              <a:t>G  128</a:t>
            </a:r>
          </a:p>
          <a:p>
            <a:pPr eaLnBrk="1" hangingPunct="1">
              <a:defRPr/>
            </a:pPr>
            <a:r>
              <a:rPr lang="en-US" altLang="en-US" sz="600" dirty="0" smtClean="0">
                <a:solidFill>
                  <a:schemeClr val="bg1"/>
                </a:solidFill>
                <a:ea typeface="+mn-ea"/>
              </a:rPr>
              <a:t>B  0</a:t>
            </a:r>
          </a:p>
        </p:txBody>
      </p:sp>
      <p:sp>
        <p:nvSpPr>
          <p:cNvPr id="1050" name="Rectangle 27"/>
          <p:cNvSpPr>
            <a:spLocks noChangeArrowheads="1"/>
          </p:cNvSpPr>
          <p:nvPr/>
        </p:nvSpPr>
        <p:spPr bwMode="auto">
          <a:xfrm>
            <a:off x="396875" y="6927850"/>
            <a:ext cx="365125" cy="106363"/>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dirty="0" err="1" smtClean="0">
                <a:solidFill>
                  <a:schemeClr val="bg1"/>
                </a:solidFill>
                <a:latin typeface="Arial Bold" pitchFamily="34" charset="0"/>
                <a:ea typeface="+mn-ea"/>
              </a:rPr>
              <a:t>Colours</a:t>
            </a:r>
            <a:r>
              <a:rPr lang="en-US" altLang="en-US" sz="700" dirty="0" smtClean="0">
                <a:solidFill>
                  <a:schemeClr val="bg1"/>
                </a:solidFill>
                <a:latin typeface="Arial Bold" pitchFamily="34" charset="0"/>
                <a:ea typeface="+mn-ea"/>
              </a:rPr>
              <a:t>:</a:t>
            </a:r>
          </a:p>
        </p:txBody>
      </p:sp>
      <p:sp>
        <p:nvSpPr>
          <p:cNvPr id="1051" name="Rectangle 28"/>
          <p:cNvSpPr>
            <a:spLocks noChangeArrowheads="1"/>
          </p:cNvSpPr>
          <p:nvPr/>
        </p:nvSpPr>
        <p:spPr bwMode="auto">
          <a:xfrm>
            <a:off x="3673475" y="6927850"/>
            <a:ext cx="458788" cy="319088"/>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smtClean="0">
                <a:solidFill>
                  <a:schemeClr val="bg1"/>
                </a:solidFill>
                <a:latin typeface="Arial Bold" pitchFamily="34" charset="0"/>
                <a:ea typeface="+mn-ea"/>
              </a:rPr>
              <a:t>Additional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highlight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colours:</a:t>
            </a:r>
          </a:p>
        </p:txBody>
      </p:sp>
      <p:sp>
        <p:nvSpPr>
          <p:cNvPr id="1052" name="Rectangle 29"/>
          <p:cNvSpPr>
            <a:spLocks noChangeArrowheads="1"/>
          </p:cNvSpPr>
          <p:nvPr/>
        </p:nvSpPr>
        <p:spPr bwMode="auto">
          <a:xfrm>
            <a:off x="7864475" y="6927850"/>
            <a:ext cx="350838" cy="212725"/>
          </a:xfrm>
          <a:prstGeom prst="rect">
            <a:avLst/>
          </a:prstGeom>
          <a:noFill/>
          <a:ln>
            <a:noFill/>
          </a:ln>
          <a:effectLst/>
        </p:spPr>
        <p:txBody>
          <a:bodyPr wrap="none" lIns="0" tIns="0" rIns="0" bIns="0">
            <a:spAutoFit/>
          </a:bodyPr>
          <a:lstStyle>
            <a:lvl1pPr eaLnBrk="0" hangingPunct="0">
              <a:defRPr sz="1300">
                <a:solidFill>
                  <a:schemeClr val="tx1"/>
                </a:solidFill>
                <a:latin typeface="Arial" panose="020B0604020202020204" pitchFamily="34" charset="0"/>
              </a:defRPr>
            </a:lvl1pPr>
            <a:lvl2pPr marL="742950" indent="-285750" eaLnBrk="0" hangingPunct="0">
              <a:defRPr sz="1300">
                <a:solidFill>
                  <a:schemeClr val="tx1"/>
                </a:solidFill>
                <a:latin typeface="Arial" panose="020B0604020202020204" pitchFamily="34" charset="0"/>
              </a:defRPr>
            </a:lvl2pPr>
            <a:lvl3pPr marL="1143000" indent="-228600" eaLnBrk="0" hangingPunct="0">
              <a:defRPr sz="1300">
                <a:solidFill>
                  <a:schemeClr val="tx1"/>
                </a:solidFill>
                <a:latin typeface="Arial" panose="020B0604020202020204" pitchFamily="34" charset="0"/>
              </a:defRPr>
            </a:lvl3pPr>
            <a:lvl4pPr marL="1600200" indent="-228600" eaLnBrk="0" hangingPunct="0">
              <a:defRPr sz="1300">
                <a:solidFill>
                  <a:schemeClr val="tx1"/>
                </a:solidFill>
                <a:latin typeface="Arial" panose="020B0604020202020204" pitchFamily="34" charset="0"/>
              </a:defRPr>
            </a:lvl4pPr>
            <a:lvl5pPr marL="2057400" indent="-228600" eaLnBrk="0" hangingPunct="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eaLnBrk="1" hangingPunct="1">
              <a:defRPr/>
            </a:pPr>
            <a:r>
              <a:rPr lang="en-US" altLang="en-US" sz="700" smtClean="0">
                <a:solidFill>
                  <a:schemeClr val="bg1"/>
                </a:solidFill>
                <a:latin typeface="Arial Bold" pitchFamily="34" charset="0"/>
                <a:ea typeface="+mn-ea"/>
              </a:rPr>
              <a:t>Special </a:t>
            </a:r>
            <a:br>
              <a:rPr lang="en-US" altLang="en-US" sz="700" smtClean="0">
                <a:solidFill>
                  <a:schemeClr val="bg1"/>
                </a:solidFill>
                <a:latin typeface="Arial Bold" pitchFamily="34" charset="0"/>
                <a:ea typeface="+mn-ea"/>
              </a:rPr>
            </a:br>
            <a:r>
              <a:rPr lang="en-US" altLang="en-US" sz="700" smtClean="0">
                <a:solidFill>
                  <a:schemeClr val="bg1"/>
                </a:solidFill>
                <a:latin typeface="Arial Bold" pitchFamily="34" charset="0"/>
                <a:ea typeface="+mn-ea"/>
              </a:rPr>
              <a:t>colours:</a:t>
            </a:r>
          </a:p>
        </p:txBody>
      </p:sp>
      <p:sp>
        <p:nvSpPr>
          <p:cNvPr id="26" name="Line 6"/>
          <p:cNvSpPr>
            <a:spLocks noChangeShapeType="1"/>
          </p:cNvSpPr>
          <p:nvPr userDrawn="1"/>
        </p:nvSpPr>
        <p:spPr bwMode="auto">
          <a:xfrm>
            <a:off x="392113" y="1241429"/>
            <a:ext cx="9102725" cy="0"/>
          </a:xfrm>
          <a:prstGeom prst="line">
            <a:avLst/>
          </a:prstGeom>
          <a:noFill/>
          <a:ln w="9525">
            <a:solidFill>
              <a:srgbClr val="333333"/>
            </a:solidFill>
            <a:round/>
          </a:ln>
          <a:effectLst/>
        </p:spPr>
        <p:txBody>
          <a:bodyPr wrap="none" anchor="ctr"/>
          <a:lstStyle/>
          <a:p>
            <a:pPr>
              <a:defRPr/>
            </a:pPr>
            <a:endParaRPr lang="zh-CN" altLang="en-US">
              <a:ea typeface="+mn-ea"/>
            </a:endParaRPr>
          </a:p>
        </p:txBody>
      </p:sp>
      <p:pic>
        <p:nvPicPr>
          <p:cNvPr id="2" name="图片 1"/>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366742" y="6370168"/>
            <a:ext cx="1249333" cy="28242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iming>
    <p:tnLst>
      <p:par>
        <p:cTn id="1" dur="indefinite" restart="never" nodeType="tmRoot"/>
      </p:par>
    </p:tnLst>
  </p:timing>
  <p:hf hdr="0" ftr="0" dt="0"/>
  <p:txStyles>
    <p:titleStyle>
      <a:lvl1pPr algn="l" defTabSz="958850" rtl="0" eaLnBrk="0" fontAlgn="base" hangingPunct="0">
        <a:spcBef>
          <a:spcPct val="0"/>
        </a:spcBef>
        <a:spcAft>
          <a:spcPct val="0"/>
        </a:spcAft>
        <a:defRPr sz="2000" b="1">
          <a:solidFill>
            <a:schemeClr val="tx2"/>
          </a:solidFill>
          <a:latin typeface="+mj-lt"/>
          <a:ea typeface="+mj-ea"/>
          <a:cs typeface="+mj-cs"/>
        </a:defRPr>
      </a:lvl1pPr>
      <a:lvl2pPr algn="l" defTabSz="958850" rtl="0" eaLnBrk="0" fontAlgn="base" hangingPunct="0">
        <a:spcBef>
          <a:spcPct val="0"/>
        </a:spcBef>
        <a:spcAft>
          <a:spcPct val="0"/>
        </a:spcAft>
        <a:defRPr sz="2000" b="1">
          <a:solidFill>
            <a:schemeClr val="tx2"/>
          </a:solidFill>
          <a:latin typeface="Arial" panose="020B0604020202020204" pitchFamily="34" charset="0"/>
        </a:defRPr>
      </a:lvl2pPr>
      <a:lvl3pPr algn="l" defTabSz="958850" rtl="0" eaLnBrk="0" fontAlgn="base" hangingPunct="0">
        <a:spcBef>
          <a:spcPct val="0"/>
        </a:spcBef>
        <a:spcAft>
          <a:spcPct val="0"/>
        </a:spcAft>
        <a:defRPr sz="2000" b="1">
          <a:solidFill>
            <a:schemeClr val="tx2"/>
          </a:solidFill>
          <a:latin typeface="Arial" panose="020B0604020202020204" pitchFamily="34" charset="0"/>
        </a:defRPr>
      </a:lvl3pPr>
      <a:lvl4pPr algn="l" defTabSz="958850" rtl="0" eaLnBrk="0" fontAlgn="base" hangingPunct="0">
        <a:spcBef>
          <a:spcPct val="0"/>
        </a:spcBef>
        <a:spcAft>
          <a:spcPct val="0"/>
        </a:spcAft>
        <a:defRPr sz="2000" b="1">
          <a:solidFill>
            <a:schemeClr val="tx2"/>
          </a:solidFill>
          <a:latin typeface="Arial" panose="020B0604020202020204" pitchFamily="34" charset="0"/>
        </a:defRPr>
      </a:lvl4pPr>
      <a:lvl5pPr algn="l" defTabSz="958850" rtl="0" eaLnBrk="0" fontAlgn="base" hangingPunct="0">
        <a:spcBef>
          <a:spcPct val="0"/>
        </a:spcBef>
        <a:spcAft>
          <a:spcPct val="0"/>
        </a:spcAft>
        <a:defRPr sz="2000" b="1">
          <a:solidFill>
            <a:schemeClr val="tx2"/>
          </a:solidFill>
          <a:latin typeface="Arial" panose="020B0604020202020204" pitchFamily="34" charset="0"/>
        </a:defRPr>
      </a:lvl5pPr>
      <a:lvl6pPr marL="457200" algn="l" defTabSz="958850" rtl="0" fontAlgn="base">
        <a:spcBef>
          <a:spcPct val="0"/>
        </a:spcBef>
        <a:spcAft>
          <a:spcPct val="0"/>
        </a:spcAft>
        <a:defRPr sz="2000" b="1">
          <a:solidFill>
            <a:schemeClr val="tx2"/>
          </a:solidFill>
          <a:latin typeface="Arial" panose="020B0604020202020204" pitchFamily="34" charset="0"/>
        </a:defRPr>
      </a:lvl6pPr>
      <a:lvl7pPr marL="914400" algn="l" defTabSz="958850" rtl="0" fontAlgn="base">
        <a:spcBef>
          <a:spcPct val="0"/>
        </a:spcBef>
        <a:spcAft>
          <a:spcPct val="0"/>
        </a:spcAft>
        <a:defRPr sz="2000" b="1">
          <a:solidFill>
            <a:schemeClr val="tx2"/>
          </a:solidFill>
          <a:latin typeface="Arial" panose="020B0604020202020204" pitchFamily="34" charset="0"/>
        </a:defRPr>
      </a:lvl7pPr>
      <a:lvl8pPr marL="1371600" algn="l" defTabSz="958850" rtl="0" fontAlgn="base">
        <a:spcBef>
          <a:spcPct val="0"/>
        </a:spcBef>
        <a:spcAft>
          <a:spcPct val="0"/>
        </a:spcAft>
        <a:defRPr sz="2000" b="1">
          <a:solidFill>
            <a:schemeClr val="tx2"/>
          </a:solidFill>
          <a:latin typeface="Arial" panose="020B0604020202020204" pitchFamily="34" charset="0"/>
        </a:defRPr>
      </a:lvl8pPr>
      <a:lvl9pPr marL="1828800" algn="l" defTabSz="958850" rtl="0" fontAlgn="base">
        <a:spcBef>
          <a:spcPct val="0"/>
        </a:spcBef>
        <a:spcAft>
          <a:spcPct val="0"/>
        </a:spcAft>
        <a:defRPr sz="2000" b="1">
          <a:solidFill>
            <a:schemeClr val="tx2"/>
          </a:solidFill>
          <a:latin typeface="Arial" panose="020B0604020202020204" pitchFamily="34" charset="0"/>
        </a:defRPr>
      </a:lvl9pPr>
    </p:titleStyle>
    <p:bodyStyle>
      <a:lvl1pPr marL="342900" indent="-342900" algn="l" defTabSz="958850" rtl="0" eaLnBrk="0" fontAlgn="base" hangingPunct="0">
        <a:lnSpc>
          <a:spcPct val="110000"/>
        </a:lnSpc>
        <a:spcBef>
          <a:spcPct val="0"/>
        </a:spcBef>
        <a:spcAft>
          <a:spcPct val="25000"/>
        </a:spcAft>
        <a:defRPr>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gif"/><Relationship Id="rId7" Type="http://schemas.openxmlformats.org/officeDocument/2006/relationships/image" Target="../media/image13.png"/><Relationship Id="rId2" Type="http://schemas.openxmlformats.org/officeDocument/2006/relationships/chart" Target="../charts/chart5.xml"/><Relationship Id="rId1" Type="http://schemas.openxmlformats.org/officeDocument/2006/relationships/slideLayout" Target="../slideLayouts/slideLayout19.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hyperlink" Target="mailto:wangcun@ctcai.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txBox="1">
            <a:spLocks noChangeArrowheads="1"/>
          </p:cNvSpPr>
          <p:nvPr/>
        </p:nvSpPr>
        <p:spPr bwMode="auto">
          <a:xfrm>
            <a:off x="1220892" y="5063149"/>
            <a:ext cx="7512050" cy="986032"/>
          </a:xfrm>
          <a:prstGeom prst="rect">
            <a:avLst/>
          </a:prstGeom>
          <a:noFill/>
          <a:ln>
            <a:miter lim="800000"/>
          </a:ln>
        </p:spPr>
        <p:txBody>
          <a:bodyPr/>
          <a:lstStyle/>
          <a:p>
            <a:pPr marL="342900" indent="-342900" algn="ctr" fontAlgn="auto">
              <a:spcBef>
                <a:spcPct val="20000"/>
              </a:spcBef>
              <a:spcAft>
                <a:spcPts val="0"/>
              </a:spcAft>
              <a:defRPr/>
            </a:pPr>
            <a:endParaRPr lang="en-US" altLang="zh-CN" sz="1400" b="0" kern="0" dirty="0" smtClean="0">
              <a:solidFill>
                <a:srgbClr val="000000">
                  <a:lumMod val="65000"/>
                  <a:lumOff val="35000"/>
                </a:srgbClr>
              </a:solidFill>
              <a:latin typeface="微软雅黑" panose="020B0503020204020204" pitchFamily="34" charset="-122"/>
              <a:ea typeface="微软雅黑" panose="020B0503020204020204" pitchFamily="34" charset="-122"/>
            </a:endParaRPr>
          </a:p>
          <a:p>
            <a:pPr marL="342900" indent="-342900" algn="ctr" fontAlgn="auto">
              <a:spcBef>
                <a:spcPct val="20000"/>
              </a:spcBef>
              <a:spcAft>
                <a:spcPts val="0"/>
              </a:spcAft>
              <a:defRPr/>
            </a:pPr>
            <a:r>
              <a:rPr lang="zh-CN" altLang="en-US" sz="1400" kern="0" dirty="0" smtClean="0">
                <a:latin typeface="微软雅黑" panose="020B0503020204020204" pitchFamily="34" charset="-122"/>
                <a:ea typeface="微软雅黑" panose="020B0503020204020204" pitchFamily="34" charset="-122"/>
              </a:rPr>
              <a:t>国机汽车股份有限公司</a:t>
            </a:r>
          </a:p>
          <a:p>
            <a:pPr marL="342900" indent="-342900" algn="ctr" fontAlgn="auto">
              <a:spcBef>
                <a:spcPct val="20000"/>
              </a:spcBef>
              <a:spcAft>
                <a:spcPts val="0"/>
              </a:spcAft>
              <a:defRPr/>
            </a:pPr>
            <a:r>
              <a:rPr lang="en-US" altLang="zh-CN" sz="1400" b="0" kern="0" dirty="0" smtClean="0">
                <a:latin typeface="微软雅黑" panose="020B0503020204020204" pitchFamily="34" charset="-122"/>
                <a:ea typeface="微软雅黑" panose="020B0503020204020204" pitchFamily="34" charset="-122"/>
              </a:rPr>
              <a:t>2019</a:t>
            </a:r>
            <a:r>
              <a:rPr lang="zh-CN" altLang="en-US" sz="1400" b="0" kern="0" dirty="0" smtClean="0">
                <a:latin typeface="微软雅黑" panose="020B0503020204020204" pitchFamily="34" charset="-122"/>
                <a:ea typeface="微软雅黑" panose="020B0503020204020204" pitchFamily="34" charset="-122"/>
              </a:rPr>
              <a:t>年</a:t>
            </a:r>
            <a:r>
              <a:rPr lang="en-US" altLang="zh-CN" sz="1400" kern="0" dirty="0" smtClean="0">
                <a:latin typeface="微软雅黑" panose="020B0503020204020204" pitchFamily="34" charset="-122"/>
                <a:ea typeface="微软雅黑" panose="020B0503020204020204" pitchFamily="34" charset="-122"/>
              </a:rPr>
              <a:t>10</a:t>
            </a:r>
            <a:r>
              <a:rPr lang="zh-CN" altLang="en-US" sz="1400" b="0" kern="0" dirty="0" smtClean="0">
                <a:latin typeface="微软雅黑" panose="020B0503020204020204" pitchFamily="34" charset="-122"/>
                <a:ea typeface="微软雅黑" panose="020B0503020204020204" pitchFamily="34" charset="-122"/>
              </a:rPr>
              <a:t>月</a:t>
            </a:r>
            <a:endParaRPr lang="zh-CN" altLang="en-US" sz="1400" b="0" kern="0" dirty="0">
              <a:latin typeface="微软雅黑" panose="020B0503020204020204" pitchFamily="34" charset="-122"/>
              <a:ea typeface="微软雅黑" panose="020B0503020204020204" pitchFamily="34" charset="-122"/>
            </a:endParaRPr>
          </a:p>
        </p:txBody>
      </p:sp>
      <p:sp>
        <p:nvSpPr>
          <p:cNvPr id="7" name="标题 1"/>
          <p:cNvSpPr txBox="1"/>
          <p:nvPr/>
        </p:nvSpPr>
        <p:spPr>
          <a:xfrm>
            <a:off x="432699" y="2355369"/>
            <a:ext cx="9088437" cy="1673706"/>
          </a:xfrm>
          <a:prstGeom prst="rect">
            <a:avLst/>
          </a:prstGeom>
        </p:spPr>
        <p:txBody>
          <a:bodyPr/>
          <a:lstStyle/>
          <a:p>
            <a:pPr lvl="0" algn="ctr" defTabSz="958850" eaLnBrk="0" hangingPunct="0">
              <a:lnSpc>
                <a:spcPct val="150000"/>
              </a:lnSpc>
              <a:defRPr/>
            </a:pPr>
            <a:r>
              <a:rPr lang="zh-CN" altLang="en-US" sz="3600" b="1" kern="0" dirty="0" smtClean="0">
                <a:solidFill>
                  <a:schemeClr val="tx2"/>
                </a:solidFill>
                <a:latin typeface="微软雅黑" panose="020B0503020204020204" pitchFamily="34" charset="-122"/>
                <a:ea typeface="微软雅黑" panose="020B0503020204020204" pitchFamily="34" charset="-122"/>
                <a:cs typeface="+mj-cs"/>
              </a:rPr>
              <a:t>中国进口汽车市场月报</a:t>
            </a:r>
            <a:endParaRPr lang="en-US" altLang="zh-CN" sz="3600" b="1" kern="0" dirty="0" smtClean="0">
              <a:solidFill>
                <a:schemeClr val="tx2"/>
              </a:solidFill>
              <a:latin typeface="微软雅黑" panose="020B0503020204020204" pitchFamily="34" charset="-122"/>
              <a:ea typeface="微软雅黑" panose="020B0503020204020204" pitchFamily="34" charset="-122"/>
              <a:cs typeface="+mj-cs"/>
            </a:endParaRPr>
          </a:p>
          <a:p>
            <a:pPr lvl="0" algn="ctr" defTabSz="958850" eaLnBrk="0" hangingPunct="0">
              <a:lnSpc>
                <a:spcPct val="150000"/>
              </a:lnSpc>
              <a:defRPr/>
            </a:pPr>
            <a:r>
              <a:rPr lang="zh-CN" altLang="en-US" sz="2800" b="1" kern="0" dirty="0" smtClean="0">
                <a:solidFill>
                  <a:schemeClr val="tx2"/>
                </a:solidFill>
                <a:latin typeface="微软雅黑" panose="020B0503020204020204" pitchFamily="34" charset="-122"/>
                <a:ea typeface="微软雅黑" panose="020B0503020204020204" pitchFamily="34" charset="-122"/>
                <a:cs typeface="+mj-cs"/>
              </a:rPr>
              <a:t>（</a:t>
            </a:r>
            <a:r>
              <a:rPr lang="en-US" altLang="zh-CN" sz="2800" b="1" kern="0" dirty="0" smtClean="0">
                <a:solidFill>
                  <a:schemeClr val="tx2"/>
                </a:solidFill>
                <a:latin typeface="微软雅黑" panose="020B0503020204020204" pitchFamily="34" charset="-122"/>
                <a:ea typeface="微软雅黑" panose="020B0503020204020204" pitchFamily="34" charset="-122"/>
                <a:cs typeface="+mj-cs"/>
              </a:rPr>
              <a:t> 2019</a:t>
            </a:r>
            <a:r>
              <a:rPr lang="zh-CN" altLang="en-US" sz="2800" b="1" kern="0" dirty="0" smtClean="0">
                <a:solidFill>
                  <a:schemeClr val="tx2"/>
                </a:solidFill>
                <a:latin typeface="微软雅黑" panose="020B0503020204020204" pitchFamily="34" charset="-122"/>
                <a:ea typeface="微软雅黑" panose="020B0503020204020204" pitchFamily="34" charset="-122"/>
                <a:cs typeface="+mj-cs"/>
              </a:rPr>
              <a:t>年</a:t>
            </a:r>
            <a:r>
              <a:rPr lang="en-US" altLang="zh-CN" sz="2800" b="1" kern="0" dirty="0" smtClean="0">
                <a:solidFill>
                  <a:schemeClr val="tx2"/>
                </a:solidFill>
                <a:latin typeface="微软雅黑" panose="020B0503020204020204" pitchFamily="34" charset="-122"/>
                <a:ea typeface="微软雅黑" panose="020B0503020204020204" pitchFamily="34" charset="-122"/>
                <a:cs typeface="+mj-cs"/>
              </a:rPr>
              <a:t>8</a:t>
            </a:r>
            <a:r>
              <a:rPr lang="zh-CN" altLang="en-US" sz="2800" b="1" kern="0" dirty="0" smtClean="0">
                <a:solidFill>
                  <a:schemeClr val="tx2"/>
                </a:solidFill>
                <a:latin typeface="微软雅黑" panose="020B0503020204020204" pitchFamily="34" charset="-122"/>
                <a:ea typeface="微软雅黑" panose="020B0503020204020204" pitchFamily="34" charset="-122"/>
                <a:cs typeface="+mj-cs"/>
              </a:rPr>
              <a:t>月）</a:t>
            </a:r>
            <a:r>
              <a:rPr kumimoji="0" lang="en-US" altLang="zh-CN" sz="2400" b="1" i="0" u="none" strike="noStrike" kern="0" cap="none" spc="0" normalizeH="0" baseline="0" noProof="0" dirty="0" smtClean="0">
                <a:ln>
                  <a:noFill/>
                </a:ln>
                <a:solidFill>
                  <a:srgbClr val="595959"/>
                </a:solidFill>
                <a:effectLst/>
                <a:uLnTx/>
                <a:uFillTx/>
                <a:latin typeface="+mj-lt"/>
                <a:ea typeface="宋体" panose="02010600030101010101" pitchFamily="2" charset="-122"/>
                <a:cs typeface="Arial" panose="020B0604020202020204" pitchFamily="34" charset="0"/>
              </a:rPr>
              <a:t/>
            </a:r>
            <a:br>
              <a:rPr kumimoji="0" lang="en-US" altLang="zh-CN" sz="2400" b="1" i="0" u="none" strike="noStrike" kern="0" cap="none" spc="0" normalizeH="0" baseline="0" noProof="0" dirty="0" smtClean="0">
                <a:ln>
                  <a:noFill/>
                </a:ln>
                <a:solidFill>
                  <a:srgbClr val="595959"/>
                </a:solidFill>
                <a:effectLst/>
                <a:uLnTx/>
                <a:uFillTx/>
                <a:latin typeface="+mj-lt"/>
                <a:ea typeface="宋体" panose="02010600030101010101" pitchFamily="2" charset="-122"/>
                <a:cs typeface="Arial" panose="020B0604020202020204" pitchFamily="34" charset="0"/>
              </a:rPr>
            </a:br>
            <a:r>
              <a:rPr kumimoji="0" lang="en-US" altLang="zh-CN" sz="2400" b="1" i="0" u="none" strike="noStrike" kern="0" cap="none" spc="0" normalizeH="0" baseline="0" noProof="0" dirty="0" smtClean="0">
                <a:ln>
                  <a:noFill/>
                </a:ln>
                <a:solidFill>
                  <a:srgbClr val="595959"/>
                </a:solidFill>
                <a:effectLst/>
                <a:uLnTx/>
                <a:uFillTx/>
                <a:latin typeface="+mj-lt"/>
                <a:ea typeface="宋体" panose="02010600030101010101" pitchFamily="2" charset="-122"/>
                <a:cs typeface="Arial" panose="020B0604020202020204" pitchFamily="34" charset="0"/>
              </a:rPr>
              <a:t/>
            </a:r>
            <a:br>
              <a:rPr kumimoji="0" lang="en-US" altLang="zh-CN" sz="2400" b="1" i="0" u="none" strike="noStrike" kern="0" cap="none" spc="0" normalizeH="0" baseline="0" noProof="0" dirty="0" smtClean="0">
                <a:ln>
                  <a:noFill/>
                </a:ln>
                <a:solidFill>
                  <a:srgbClr val="595959"/>
                </a:solidFill>
                <a:effectLst/>
                <a:uLnTx/>
                <a:uFillTx/>
                <a:latin typeface="+mj-lt"/>
                <a:ea typeface="宋体" panose="02010600030101010101" pitchFamily="2" charset="-122"/>
                <a:cs typeface="Arial" panose="020B0604020202020204" pitchFamily="34" charset="0"/>
              </a:rPr>
            </a:br>
            <a:endParaRPr kumimoji="0" lang="zh-CN" altLang="en-US" sz="2400" b="1" i="0" u="none" strike="noStrike" kern="0" cap="none" spc="0" normalizeH="0" baseline="0" noProof="0" dirty="0" smtClean="0">
              <a:ln>
                <a:noFill/>
              </a:ln>
              <a:solidFill>
                <a:srgbClr val="595959"/>
              </a:solidFill>
              <a:effectLst/>
              <a:uLnTx/>
              <a:uFillTx/>
              <a:latin typeface="+mj-lt"/>
              <a:ea typeface="宋体" panose="02010600030101010101" pitchFamily="2" charset="-122"/>
              <a:cs typeface="Arial" panose="020B0604020202020204" pitchFamily="34" charset="0"/>
            </a:endParaRPr>
          </a:p>
        </p:txBody>
      </p:sp>
      <p:sp>
        <p:nvSpPr>
          <p:cNvPr id="6" name="矩形 5"/>
          <p:cNvSpPr/>
          <p:nvPr/>
        </p:nvSpPr>
        <p:spPr>
          <a:xfrm>
            <a:off x="746489" y="1375060"/>
            <a:ext cx="1231427" cy="292388"/>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市场研究报告 </a:t>
            </a:r>
            <a:endParaRPr lang="zh-CN" altLang="en-US"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58401" y="273078"/>
            <a:ext cx="9095872" cy="1015663"/>
          </a:xfrm>
          <a:prstGeom prst="rect">
            <a:avLst/>
          </a:prstGeom>
          <a:noFill/>
        </p:spPr>
        <p:txBody>
          <a:bodyPr wrap="square">
            <a:spAutoFit/>
          </a:bodyPr>
          <a:lstStyle/>
          <a:p>
            <a:r>
              <a:rPr lang="en-US" altLang="zh-CN" sz="2000" b="1" kern="0" dirty="0" smtClean="0">
                <a:solidFill>
                  <a:schemeClr val="tx2"/>
                </a:solidFill>
                <a:latin typeface="微软雅黑" panose="020B0503020204020204" pitchFamily="34" charset="-122"/>
                <a:ea typeface="微软雅黑" panose="020B0503020204020204" pitchFamily="34" charset="-122"/>
              </a:rPr>
              <a:t>2014-2019</a:t>
            </a:r>
            <a:r>
              <a:rPr lang="zh-CN" altLang="en-US" sz="2000" b="1" kern="0" dirty="0">
                <a:solidFill>
                  <a:schemeClr val="tx2"/>
                </a:solidFill>
                <a:latin typeface="微软雅黑" panose="020B0503020204020204" pitchFamily="34" charset="-122"/>
                <a:ea typeface="微软雅黑" panose="020B0503020204020204" pitchFamily="34" charset="-122"/>
              </a:rPr>
              <a:t>平行进口汽车车型结构：平行进口汽车市场以</a:t>
            </a:r>
            <a:r>
              <a:rPr lang="en-US" altLang="zh-CN" sz="2000" b="1" kern="0" dirty="0">
                <a:solidFill>
                  <a:schemeClr val="tx2"/>
                </a:solidFill>
                <a:latin typeface="微软雅黑" panose="020B0503020204020204" pitchFamily="34" charset="-122"/>
                <a:ea typeface="微软雅黑" panose="020B0503020204020204" pitchFamily="34" charset="-122"/>
              </a:rPr>
              <a:t>SUV</a:t>
            </a:r>
            <a:r>
              <a:rPr lang="zh-CN" altLang="en-US" sz="2000" b="1" kern="0" dirty="0">
                <a:solidFill>
                  <a:schemeClr val="tx2"/>
                </a:solidFill>
                <a:latin typeface="微软雅黑" panose="020B0503020204020204" pitchFamily="34" charset="-122"/>
                <a:ea typeface="微软雅黑" panose="020B0503020204020204" pitchFamily="34" charset="-122"/>
              </a:rPr>
              <a:t>为主体，</a:t>
            </a:r>
            <a:r>
              <a:rPr lang="en-US" altLang="zh-CN" sz="2000" b="1" kern="0" dirty="0">
                <a:solidFill>
                  <a:schemeClr val="tx2"/>
                </a:solidFill>
                <a:latin typeface="微软雅黑" panose="020B0503020204020204" pitchFamily="34" charset="-122"/>
                <a:ea typeface="微软雅黑" panose="020B0503020204020204" pitchFamily="34" charset="-122"/>
              </a:rPr>
              <a:t>2019</a:t>
            </a:r>
            <a:r>
              <a:rPr lang="zh-CN" altLang="en-US" sz="2000" b="1" kern="0" dirty="0">
                <a:solidFill>
                  <a:schemeClr val="tx2"/>
                </a:solidFill>
                <a:latin typeface="微软雅黑" panose="020B0503020204020204" pitchFamily="34" charset="-122"/>
                <a:ea typeface="微软雅黑" panose="020B0503020204020204" pitchFamily="34" charset="-122"/>
              </a:rPr>
              <a:t>年</a:t>
            </a:r>
            <a:r>
              <a:rPr lang="en-US" altLang="zh-CN" sz="2000" b="1" kern="0" dirty="0" smtClean="0">
                <a:solidFill>
                  <a:schemeClr val="tx2"/>
                </a:solidFill>
                <a:latin typeface="微软雅黑" panose="020B0503020204020204" pitchFamily="34" charset="-122"/>
                <a:ea typeface="微软雅黑" panose="020B0503020204020204" pitchFamily="34" charset="-122"/>
              </a:rPr>
              <a:t>1</a:t>
            </a:r>
            <a:r>
              <a:rPr lang="en-US" altLang="zh-CN" sz="2000" b="1" cap="all" dirty="0">
                <a:solidFill>
                  <a:schemeClr val="tx2"/>
                </a:solidFill>
                <a:latin typeface="微软雅黑" panose="020B0503020204020204" pitchFamily="34" charset="-122"/>
                <a:ea typeface="微软雅黑" panose="020B0503020204020204" pitchFamily="34" charset="-122"/>
              </a:rPr>
              <a:t>—</a:t>
            </a:r>
            <a:r>
              <a:rPr lang="en-US" altLang="zh-CN" sz="2000" b="1" kern="0" dirty="0" smtClean="0">
                <a:solidFill>
                  <a:schemeClr val="tx2"/>
                </a:solidFill>
                <a:latin typeface="微软雅黑" panose="020B0503020204020204" pitchFamily="34" charset="-122"/>
                <a:ea typeface="微软雅黑" panose="020B0503020204020204" pitchFamily="34" charset="-122"/>
              </a:rPr>
              <a:t>8</a:t>
            </a:r>
            <a:r>
              <a:rPr lang="zh-CN" altLang="en-US" sz="2000" b="1" kern="0" dirty="0">
                <a:solidFill>
                  <a:schemeClr val="tx2"/>
                </a:solidFill>
                <a:latin typeface="微软雅黑" panose="020B0503020204020204" pitchFamily="34" charset="-122"/>
                <a:ea typeface="微软雅黑" panose="020B0503020204020204" pitchFamily="34" charset="-122"/>
              </a:rPr>
              <a:t>月份额为</a:t>
            </a:r>
            <a:r>
              <a:rPr lang="en-US" altLang="zh-CN" sz="2000" b="1" kern="0" dirty="0">
                <a:solidFill>
                  <a:schemeClr val="tx2"/>
                </a:solidFill>
                <a:latin typeface="微软雅黑" panose="020B0503020204020204" pitchFamily="34" charset="-122"/>
                <a:ea typeface="微软雅黑" panose="020B0503020204020204" pitchFamily="34" charset="-122"/>
              </a:rPr>
              <a:t>85%</a:t>
            </a:r>
            <a:r>
              <a:rPr lang="zh-CN" altLang="en-US" sz="2000" b="1" kern="0" dirty="0">
                <a:solidFill>
                  <a:schemeClr val="tx2"/>
                </a:solidFill>
                <a:latin typeface="微软雅黑" panose="020B0503020204020204" pitchFamily="34" charset="-122"/>
                <a:ea typeface="微软雅黑" panose="020B0503020204020204" pitchFamily="34" charset="-122"/>
              </a:rPr>
              <a:t>；</a:t>
            </a:r>
            <a:r>
              <a:rPr lang="en-US" altLang="zh-CN" sz="2000" b="1" kern="0" dirty="0">
                <a:solidFill>
                  <a:schemeClr val="tx2"/>
                </a:solidFill>
                <a:latin typeface="微软雅黑" panose="020B0503020204020204" pitchFamily="34" charset="-122"/>
                <a:ea typeface="微软雅黑" panose="020B0503020204020204" pitchFamily="34" charset="-122"/>
              </a:rPr>
              <a:t>MPV</a:t>
            </a:r>
            <a:r>
              <a:rPr lang="zh-CN" altLang="en-US" sz="2000" b="1" kern="0" dirty="0">
                <a:solidFill>
                  <a:schemeClr val="tx2"/>
                </a:solidFill>
                <a:latin typeface="微软雅黑" panose="020B0503020204020204" pitchFamily="34" charset="-122"/>
                <a:ea typeface="微软雅黑" panose="020B0503020204020204" pitchFamily="34" charset="-122"/>
              </a:rPr>
              <a:t>份额为</a:t>
            </a:r>
            <a:r>
              <a:rPr lang="en-US" altLang="zh-CN" sz="2000" b="1" kern="0" dirty="0">
                <a:solidFill>
                  <a:schemeClr val="tx2"/>
                </a:solidFill>
                <a:latin typeface="微软雅黑" panose="020B0503020204020204" pitchFamily="34" charset="-122"/>
                <a:ea typeface="微软雅黑" panose="020B0503020204020204" pitchFamily="34" charset="-122"/>
              </a:rPr>
              <a:t>11%</a:t>
            </a:r>
            <a:r>
              <a:rPr lang="zh-CN" altLang="en-US" sz="2000" b="1" kern="0" dirty="0">
                <a:solidFill>
                  <a:schemeClr val="tx2"/>
                </a:solidFill>
                <a:latin typeface="微软雅黑" panose="020B0503020204020204" pitchFamily="34" charset="-122"/>
                <a:ea typeface="微软雅黑" panose="020B0503020204020204" pitchFamily="34" charset="-122"/>
              </a:rPr>
              <a:t>，较</a:t>
            </a:r>
            <a:r>
              <a:rPr lang="en-US" altLang="zh-CN" sz="2000" b="1" kern="0" dirty="0">
                <a:solidFill>
                  <a:schemeClr val="tx2"/>
                </a:solidFill>
                <a:latin typeface="微软雅黑" panose="020B0503020204020204" pitchFamily="34" charset="-122"/>
                <a:ea typeface="微软雅黑" panose="020B0503020204020204" pitchFamily="34" charset="-122"/>
              </a:rPr>
              <a:t>2018</a:t>
            </a:r>
            <a:r>
              <a:rPr lang="zh-CN" altLang="en-US" sz="2000" b="1" kern="0" dirty="0">
                <a:solidFill>
                  <a:schemeClr val="tx2"/>
                </a:solidFill>
                <a:latin typeface="微软雅黑" panose="020B0503020204020204" pitchFamily="34" charset="-122"/>
                <a:ea typeface="微软雅黑" panose="020B0503020204020204" pitchFamily="34" charset="-122"/>
              </a:rPr>
              <a:t>年份额提升</a:t>
            </a:r>
            <a:r>
              <a:rPr lang="en-US" altLang="zh-CN" sz="2000" b="1" kern="0" dirty="0">
                <a:solidFill>
                  <a:schemeClr val="tx2"/>
                </a:solidFill>
                <a:latin typeface="微软雅黑" panose="020B0503020204020204" pitchFamily="34" charset="-122"/>
                <a:ea typeface="微软雅黑" panose="020B0503020204020204" pitchFamily="34" charset="-122"/>
              </a:rPr>
              <a:t>3</a:t>
            </a:r>
            <a:r>
              <a:rPr lang="zh-CN" altLang="en-US" sz="2000" b="1" kern="0" dirty="0">
                <a:solidFill>
                  <a:schemeClr val="tx2"/>
                </a:solidFill>
                <a:latin typeface="微软雅黑" panose="020B0503020204020204" pitchFamily="34" charset="-122"/>
                <a:ea typeface="微软雅黑" panose="020B0503020204020204" pitchFamily="34" charset="-122"/>
              </a:rPr>
              <a:t>个百分点，其它车型份额保持相对稳定。</a:t>
            </a:r>
          </a:p>
        </p:txBody>
      </p:sp>
      <p:sp>
        <p:nvSpPr>
          <p:cNvPr id="36" name="TextBox 20"/>
          <p:cNvSpPr txBox="1"/>
          <p:nvPr/>
        </p:nvSpPr>
        <p:spPr>
          <a:xfrm>
            <a:off x="3887495" y="1551654"/>
            <a:ext cx="4555055" cy="276999"/>
          </a:xfrm>
          <a:prstGeom prst="rect">
            <a:avLst/>
          </a:prstGeom>
          <a:noFill/>
        </p:spPr>
        <p:txBody>
          <a:bodyPr wrap="square" rtlCol="0">
            <a:spAutoFit/>
          </a:bodyPr>
          <a:lstStyle/>
          <a:p>
            <a:pPr>
              <a:defRPr sz="1400" b="1" i="0" u="none" strike="noStrike" kern="1200" baseline="0">
                <a:solidFill>
                  <a:prstClr val="black"/>
                </a:solidFill>
                <a:latin typeface="+mn-lt"/>
                <a:ea typeface="+mn-ea"/>
                <a:cs typeface="+mn-cs"/>
              </a:defRPr>
            </a:pPr>
            <a:r>
              <a:rPr lang="en-US" altLang="zh-CN" sz="1200" b="1" dirty="0" smtClean="0">
                <a:latin typeface="微软雅黑" panose="020B0503020204020204" pitchFamily="34" charset="-122"/>
                <a:ea typeface="微软雅黑" panose="020B0503020204020204" pitchFamily="34" charset="-122"/>
              </a:rPr>
              <a:t>2014-2019</a:t>
            </a:r>
            <a:r>
              <a:rPr lang="zh-CN" altLang="en-US" sz="1200" b="1" dirty="0" smtClean="0">
                <a:latin typeface="微软雅黑" panose="020B0503020204020204" pitchFamily="34" charset="-122"/>
                <a:ea typeface="微软雅黑" panose="020B0503020204020204" pitchFamily="34" charset="-122"/>
              </a:rPr>
              <a:t>年平行</a:t>
            </a:r>
            <a:r>
              <a:rPr lang="zh-CN" altLang="en-US" sz="1200" b="1" dirty="0">
                <a:latin typeface="微软雅黑" panose="020B0503020204020204" pitchFamily="34" charset="-122"/>
                <a:ea typeface="微软雅黑" panose="020B0503020204020204" pitchFamily="34" charset="-122"/>
              </a:rPr>
              <a:t>进口汽车车型结构</a:t>
            </a:r>
          </a:p>
        </p:txBody>
      </p:sp>
      <p:sp>
        <p:nvSpPr>
          <p:cNvPr id="31" name="Text Box 4"/>
          <p:cNvSpPr txBox="1">
            <a:spLocks noChangeArrowheads="1"/>
          </p:cNvSpPr>
          <p:nvPr/>
        </p:nvSpPr>
        <p:spPr bwMode="auto">
          <a:xfrm>
            <a:off x="3562100" y="6489814"/>
            <a:ext cx="28495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61925" indent="-161925"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lnSpc>
                <a:spcPct val="110000"/>
              </a:lnSpc>
              <a:spcAft>
                <a:spcPct val="25000"/>
              </a:spcAft>
            </a:pPr>
            <a:r>
              <a:rPr lang="zh-CN" altLang="en-US" sz="1000" b="0" dirty="0">
                <a:latin typeface="微软雅黑" panose="020B0503020204020204" pitchFamily="34" charset="-122"/>
                <a:ea typeface="微软雅黑" panose="020B0503020204020204" pitchFamily="34" charset="-122"/>
              </a:rPr>
              <a:t>数据来源</a:t>
            </a:r>
            <a:r>
              <a:rPr lang="zh-CN" altLang="en-US" sz="1000" b="0" dirty="0" smtClean="0">
                <a:latin typeface="微软雅黑" panose="020B0503020204020204" pitchFamily="34" charset="-122"/>
                <a:ea typeface="微软雅黑" panose="020B0503020204020204" pitchFamily="34" charset="-122"/>
              </a:rPr>
              <a:t>：国机汽车</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中国</a:t>
            </a:r>
            <a:r>
              <a:rPr lang="zh-CN" altLang="en-US" sz="1000" b="0" dirty="0">
                <a:latin typeface="微软雅黑" panose="020B0503020204020204" pitchFamily="34" charset="-122"/>
                <a:ea typeface="微软雅黑" panose="020B0503020204020204" pitchFamily="34" charset="-122"/>
              </a:rPr>
              <a:t>进口汽车市场数据库</a:t>
            </a:r>
            <a:endParaRPr lang="zh-CN" altLang="en-US" sz="1000" b="0" dirty="0">
              <a:solidFill>
                <a:schemeClr val="tx1"/>
              </a:solidFill>
            </a:endParaRPr>
          </a:p>
        </p:txBody>
      </p:sp>
      <p:graphicFrame>
        <p:nvGraphicFramePr>
          <p:cNvPr id="30" name="图表 29"/>
          <p:cNvGraphicFramePr/>
          <p:nvPr>
            <p:extLst>
              <p:ext uri="{D42A27DB-BD31-4B8C-83A1-F6EECF244321}">
                <p14:modId xmlns:p14="http://schemas.microsoft.com/office/powerpoint/2010/main" val="3946167247"/>
              </p:ext>
            </p:extLst>
          </p:nvPr>
        </p:nvGraphicFramePr>
        <p:xfrm>
          <a:off x="783895" y="2305435"/>
          <a:ext cx="7789243" cy="3859869"/>
        </p:xfrm>
        <a:graphic>
          <a:graphicData uri="http://schemas.openxmlformats.org/drawingml/2006/chart">
            <c:chart xmlns:c="http://schemas.openxmlformats.org/drawingml/2006/chart" xmlns:r="http://schemas.openxmlformats.org/officeDocument/2006/relationships" r:id="rId4"/>
          </a:graphicData>
        </a:graphic>
      </p:graphicFrame>
      <p:sp>
        <p:nvSpPr>
          <p:cNvPr id="32" name="矩形 31"/>
          <p:cNvSpPr/>
          <p:nvPr/>
        </p:nvSpPr>
        <p:spPr>
          <a:xfrm>
            <a:off x="395536" y="2292529"/>
            <a:ext cx="854299" cy="307777"/>
          </a:xfrm>
          <a:prstGeom prst="rect">
            <a:avLst/>
          </a:prstGeom>
        </p:spPr>
        <p:txBody>
          <a:bodyPr wrap="square">
            <a:spAutoFit/>
          </a:bodyPr>
          <a:lstStyle/>
          <a:p>
            <a:fld id="{DDF35EED-33AA-4468-9661-CD5C231B5F8C}" type="datetime'O''''''''''t''h''''''''''''''''''''e''rs'''''''">
              <a:rPr lang="en-US" altLang="zh-CN" sz="1400" b="1" smtClean="0">
                <a:latin typeface="Calibri" panose="020F0502020204030204" pitchFamily="34" charset="0"/>
                <a:sym typeface="Arial" panose="020B0604020202020204"/>
              </a:rPr>
              <a:pPr/>
              <a:t>Others</a:t>
            </a:fld>
            <a:endParaRPr lang="en-US" altLang="zh-CN" sz="1400" b="1" dirty="0">
              <a:latin typeface="Calibri" panose="020F0502020204030204" pitchFamily="34" charset="0"/>
              <a:sym typeface="Arial" panose="020B0604020202020204"/>
            </a:endParaRPr>
          </a:p>
        </p:txBody>
      </p:sp>
      <p:sp>
        <p:nvSpPr>
          <p:cNvPr id="33" name="矩形 32"/>
          <p:cNvSpPr/>
          <p:nvPr/>
        </p:nvSpPr>
        <p:spPr>
          <a:xfrm>
            <a:off x="423860" y="2988654"/>
            <a:ext cx="720069" cy="307777"/>
          </a:xfrm>
          <a:prstGeom prst="rect">
            <a:avLst/>
          </a:prstGeom>
        </p:spPr>
        <p:txBody>
          <a:bodyPr wrap="none">
            <a:spAutoFit/>
          </a:bodyPr>
          <a:lstStyle/>
          <a:p>
            <a:fld id="{9DEE163E-12BF-4F16-840F-7CE1CF970425}" type="datetime'''''P''''''i''''''''''c''k ''''''''''''''''''up'''''''''''''''">
              <a:rPr lang="en-US" altLang="zh-CN" sz="1400" b="1">
                <a:latin typeface="Calibri" panose="020F0502020204030204" pitchFamily="34" charset="0"/>
              </a:rPr>
              <a:pPr/>
              <a:t>Pick up</a:t>
            </a:fld>
            <a:endParaRPr lang="zh-CN" altLang="en-US" sz="1400" b="1" dirty="0">
              <a:latin typeface="Calibri" panose="020F0502020204030204" pitchFamily="34" charset="0"/>
            </a:endParaRPr>
          </a:p>
        </p:txBody>
      </p:sp>
      <p:sp>
        <p:nvSpPr>
          <p:cNvPr id="34" name="矩形 33"/>
          <p:cNvSpPr/>
          <p:nvPr/>
        </p:nvSpPr>
        <p:spPr>
          <a:xfrm>
            <a:off x="438606" y="2561790"/>
            <a:ext cx="542841" cy="307777"/>
          </a:xfrm>
          <a:prstGeom prst="rect">
            <a:avLst/>
          </a:prstGeom>
        </p:spPr>
        <p:txBody>
          <a:bodyPr wrap="none">
            <a:spAutoFit/>
          </a:bodyPr>
          <a:lstStyle/>
          <a:p>
            <a:fld id="{5CFBC821-26BD-4D8D-B3FA-8F3CF59C2E16}" type="datetime'''''''''''''''''''''MP''''''''''''''''V'''''''''''''">
              <a:rPr lang="en-US" altLang="zh-CN" sz="1400" b="1">
                <a:latin typeface="Calibri" panose="020F0502020204030204" pitchFamily="34" charset="0"/>
              </a:rPr>
              <a:pPr/>
              <a:t>MPV</a:t>
            </a:fld>
            <a:endParaRPr lang="zh-CN" altLang="en-US" sz="1400" b="1" dirty="0">
              <a:latin typeface="Calibri" panose="020F0502020204030204" pitchFamily="34" charset="0"/>
            </a:endParaRPr>
          </a:p>
        </p:txBody>
      </p:sp>
      <p:sp>
        <p:nvSpPr>
          <p:cNvPr id="35" name="矩形 34"/>
          <p:cNvSpPr/>
          <p:nvPr/>
        </p:nvSpPr>
        <p:spPr>
          <a:xfrm>
            <a:off x="463806" y="4380296"/>
            <a:ext cx="492443" cy="307777"/>
          </a:xfrm>
          <a:prstGeom prst="rect">
            <a:avLst/>
          </a:prstGeom>
        </p:spPr>
        <p:txBody>
          <a:bodyPr wrap="none">
            <a:spAutoFit/>
          </a:bodyPr>
          <a:lstStyle/>
          <a:p>
            <a:fld id="{EFF399F6-DC0F-414B-8BB1-4B2F7532C433}" type="datetime'''''''''''''''''S''''''''''''''''''U''''V'''''''">
              <a:rPr lang="en-US" altLang="zh-CN" sz="1400" b="1">
                <a:latin typeface="Calibri" panose="020F0502020204030204" pitchFamily="34" charset="0"/>
              </a:rPr>
              <a:pPr/>
              <a:t>SUV</a:t>
            </a:fld>
            <a:endParaRPr lang="zh-CN" altLang="en-US" sz="1400" b="1" dirty="0">
              <a:latin typeface="Calibri" panose="020F0502020204030204" pitchFamily="34" charset="0"/>
            </a:endParaRPr>
          </a:p>
        </p:txBody>
      </p:sp>
      <p:sp>
        <p:nvSpPr>
          <p:cNvPr id="37" name="矩形 36"/>
          <p:cNvSpPr/>
          <p:nvPr/>
        </p:nvSpPr>
        <p:spPr>
          <a:xfrm>
            <a:off x="422257" y="2775222"/>
            <a:ext cx="639919" cy="307777"/>
          </a:xfrm>
          <a:prstGeom prst="rect">
            <a:avLst/>
          </a:prstGeom>
        </p:spPr>
        <p:txBody>
          <a:bodyPr wrap="none">
            <a:spAutoFit/>
          </a:bodyPr>
          <a:lstStyle/>
          <a:p>
            <a:fld id="{497146D0-9094-464D-8A29-AA2F09812E57}" type="datetime'''''''''''S''''''''''''''''''''e''''''''''''''''d''a''''n'''''">
              <a:rPr lang="en-US" altLang="zh-CN" sz="1400" b="1">
                <a:latin typeface="Calibri" panose="020F0502020204030204" pitchFamily="34" charset="0"/>
                <a:sym typeface="Arial" panose="020B0604020202020204"/>
              </a:rPr>
              <a:pPr/>
              <a:t>Sedan</a:t>
            </a:fld>
            <a:endParaRPr lang="zh-CN" altLang="en-US" sz="1400" b="1" dirty="0">
              <a:latin typeface="Calibri" panose="020F0502020204030204" pitchFamily="34" charset="0"/>
            </a:endParaRPr>
          </a:p>
        </p:txBody>
      </p:sp>
      <p:cxnSp>
        <p:nvCxnSpPr>
          <p:cNvPr id="38" name="Straight Connector 14"/>
          <p:cNvCxnSpPr/>
          <p:nvPr>
            <p:custDataLst>
              <p:tags r:id="rId1"/>
            </p:custDataLst>
          </p:nvPr>
        </p:nvCxnSpPr>
        <p:spPr bwMode="auto">
          <a:xfrm flipH="1">
            <a:off x="8301930" y="2459939"/>
            <a:ext cx="203200" cy="0"/>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Text Placeholder 108"/>
          <p:cNvSpPr>
            <a:spLocks noGrp="1"/>
          </p:cNvSpPr>
          <p:nvPr/>
        </p:nvSpPr>
        <p:spPr bwMode="auto">
          <a:xfrm>
            <a:off x="8505130" y="2387517"/>
            <a:ext cx="387350" cy="163704"/>
          </a:xfrm>
          <a:prstGeom prst="rect">
            <a:avLst/>
          </a:prstGeom>
          <a:noFill/>
          <a:ln>
            <a:solidFill>
              <a:schemeClr val="tx1"/>
            </a:solidFill>
          </a:ln>
          <a:extLst>
            <a:ext uri="{909E8E84-426E-40DD-AFC4-6F175D3DCCD1}">
              <a14:hiddenFill xmlns:a14="http://schemas.microsoft.com/office/drawing/2010/main">
                <a:solidFill>
                  <a:scrgbClr r="0" g="0" b="0"/>
                </a:solidFill>
              </a14:hiddenFill>
            </a:ext>
          </a:extLst>
        </p:spPr>
        <p:txBody>
          <a:bodyPr wrap="none" lIns="0" tIns="0" rIns="0" bIns="0" anchor="ctr"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nSpc>
                <a:spcPct val="100000"/>
              </a:lnSpc>
              <a:spcAft>
                <a:spcPct val="0"/>
              </a:spcAft>
              <a:buNone/>
            </a:pPr>
            <a:fld id="{873E7691-6761-4F01-A4D5-49B403BA7125}" type="datetime'''''1''''0''''''''''''''''0''''''''''''%'''''''''''''''">
              <a:rPr lang="en-US" sz="1200">
                <a:latin typeface="Calibri" panose="020F0502020204030204" pitchFamily="34" charset="0"/>
                <a:sym typeface="+mn-lt"/>
              </a:rPr>
              <a:pPr marL="0" indent="0">
                <a:lnSpc>
                  <a:spcPct val="100000"/>
                </a:lnSpc>
                <a:spcAft>
                  <a:spcPct val="0"/>
                </a:spcAft>
                <a:buNone/>
              </a:pPr>
              <a:t>100%</a:t>
            </a:fld>
            <a:endParaRPr lang="en-US" sz="1200" dirty="0">
              <a:latin typeface="Calibri" panose="020F0502020204030204" pitchFamily="34" charset="0"/>
              <a:sym typeface="+mn-lt"/>
            </a:endParaRPr>
          </a:p>
        </p:txBody>
      </p:sp>
      <p:sp>
        <p:nvSpPr>
          <p:cNvPr id="40" name="Text Placeholder 115"/>
          <p:cNvSpPr>
            <a:spLocks noGrp="1"/>
          </p:cNvSpPr>
          <p:nvPr/>
        </p:nvSpPr>
        <p:spPr bwMode="gray">
          <a:xfrm>
            <a:off x="1249101" y="1997558"/>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sz="1400" b="1" dirty="0" smtClean="0">
                <a:latin typeface="Calibri" panose="020F0502020204030204" pitchFamily="34" charset="0"/>
              </a:rPr>
              <a:t>109,566</a:t>
            </a:r>
            <a:endParaRPr lang="en-US" sz="1400" b="1" dirty="0">
              <a:latin typeface="Calibri" panose="020F0502020204030204" pitchFamily="34" charset="0"/>
              <a:sym typeface="+mn-lt"/>
            </a:endParaRPr>
          </a:p>
        </p:txBody>
      </p:sp>
      <p:sp>
        <p:nvSpPr>
          <p:cNvPr id="41" name="Text Placeholder 115"/>
          <p:cNvSpPr>
            <a:spLocks noGrp="1"/>
          </p:cNvSpPr>
          <p:nvPr>
            <p:custDataLst>
              <p:tags r:id="rId2"/>
            </p:custDataLst>
          </p:nvPr>
        </p:nvSpPr>
        <p:spPr bwMode="gray">
          <a:xfrm>
            <a:off x="2549426" y="1981121"/>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sz="1400" b="1" dirty="0" smtClean="0">
                <a:latin typeface="Calibri" panose="020F0502020204030204" pitchFamily="34" charset="0"/>
              </a:rPr>
              <a:t>114,261</a:t>
            </a:r>
            <a:endParaRPr lang="en-US" sz="1400" b="1" dirty="0">
              <a:latin typeface="Calibri" panose="020F0502020204030204" pitchFamily="34" charset="0"/>
              <a:sym typeface="+mn-lt"/>
            </a:endParaRPr>
          </a:p>
        </p:txBody>
      </p:sp>
      <p:sp>
        <p:nvSpPr>
          <p:cNvPr id="42" name="Text Placeholder 115"/>
          <p:cNvSpPr>
            <a:spLocks noGrp="1"/>
          </p:cNvSpPr>
          <p:nvPr/>
        </p:nvSpPr>
        <p:spPr bwMode="gray">
          <a:xfrm>
            <a:off x="3763838" y="1975033"/>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sz="1400" b="1" dirty="0" smtClean="0">
                <a:latin typeface="Calibri" panose="020F0502020204030204" pitchFamily="34" charset="0"/>
              </a:rPr>
              <a:t>132,837</a:t>
            </a:r>
            <a:endParaRPr lang="en-US" sz="1400" b="1" dirty="0">
              <a:latin typeface="Calibri" panose="020F0502020204030204" pitchFamily="34" charset="0"/>
              <a:sym typeface="+mn-lt"/>
            </a:endParaRPr>
          </a:p>
        </p:txBody>
      </p:sp>
      <p:sp>
        <p:nvSpPr>
          <p:cNvPr id="43" name="Text Placeholder 115"/>
          <p:cNvSpPr>
            <a:spLocks noGrp="1"/>
          </p:cNvSpPr>
          <p:nvPr/>
        </p:nvSpPr>
        <p:spPr bwMode="gray">
          <a:xfrm>
            <a:off x="5027153" y="1975032"/>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sz="1400" b="1" dirty="0" smtClean="0">
                <a:latin typeface="Calibri" panose="020F0502020204030204" pitchFamily="34" charset="0"/>
              </a:rPr>
              <a:t>171,741</a:t>
            </a:r>
            <a:endParaRPr lang="en-US" sz="1400" b="1" dirty="0">
              <a:latin typeface="Calibri" panose="020F0502020204030204" pitchFamily="34" charset="0"/>
              <a:sym typeface="+mn-lt"/>
            </a:endParaRPr>
          </a:p>
        </p:txBody>
      </p:sp>
      <p:sp>
        <p:nvSpPr>
          <p:cNvPr id="44" name="Text Placeholder 115"/>
          <p:cNvSpPr>
            <a:spLocks noGrp="1"/>
          </p:cNvSpPr>
          <p:nvPr/>
        </p:nvSpPr>
        <p:spPr bwMode="gray">
          <a:xfrm>
            <a:off x="6290468" y="1973604"/>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altLang="zh-CN" sz="1400" b="1" dirty="0" smtClean="0">
                <a:latin typeface="Calibri" panose="020F0502020204030204" pitchFamily="34" charset="0"/>
              </a:rPr>
              <a:t>139</a:t>
            </a:r>
            <a:r>
              <a:rPr lang="en-US" altLang="zh-CN" sz="1400" b="1" dirty="0">
                <a:latin typeface="Calibri" panose="020F0502020204030204" pitchFamily="34" charset="0"/>
              </a:rPr>
              <a:t>,</a:t>
            </a:r>
            <a:r>
              <a:rPr lang="en-US" altLang="zh-CN" sz="1400" b="1" dirty="0" smtClean="0">
                <a:latin typeface="Calibri" panose="020F0502020204030204" pitchFamily="34" charset="0"/>
              </a:rPr>
              <a:t>713</a:t>
            </a:r>
            <a:endParaRPr lang="en-US" sz="1400" b="1" dirty="0">
              <a:latin typeface="Calibri" panose="020F0502020204030204" pitchFamily="34" charset="0"/>
              <a:sym typeface="+mn-lt"/>
            </a:endParaRPr>
          </a:p>
        </p:txBody>
      </p:sp>
      <p:sp>
        <p:nvSpPr>
          <p:cNvPr id="45" name="Text Placeholder 115"/>
          <p:cNvSpPr>
            <a:spLocks noGrp="1"/>
          </p:cNvSpPr>
          <p:nvPr/>
        </p:nvSpPr>
        <p:spPr bwMode="gray">
          <a:xfrm>
            <a:off x="7469412" y="1975032"/>
            <a:ext cx="592138" cy="212725"/>
          </a:xfrm>
          <a:prstGeom prst="rect">
            <a:avLst/>
          </a:prstGeom>
          <a:noFill/>
          <a:extLst>
            <a:ext uri="{909E8E84-426E-40DD-AFC4-6F175D3DCCD1}">
              <a14:hiddenFill xmlns:a14="http://schemas.microsoft.com/office/drawing/2010/main">
                <a:solidFill>
                  <a:scrgbClr r="0" g="0" b="0"/>
                </a:solidFill>
              </a14:hiddenFill>
            </a:ext>
          </a:extLst>
        </p:spPr>
        <p:txBody>
          <a:bodyPr wrap="none" lIns="25400" tIns="0" rIns="25400" bIns="0" anchor="b" anchorCtr="0">
            <a:noAutofit/>
          </a:bodyPr>
          <a:lstStyle>
            <a:lvl1pPr marL="342900" indent="-342900" algn="l" defTabSz="958850" rtl="0" eaLnBrk="0" fontAlgn="base" hangingPunct="0">
              <a:lnSpc>
                <a:spcPct val="110000"/>
              </a:lnSpc>
              <a:spcBef>
                <a:spcPct val="0"/>
              </a:spcBef>
              <a:spcAft>
                <a:spcPct val="25000"/>
              </a:spcAft>
              <a:buChar char="•"/>
              <a:defRPr sz="3200">
                <a:solidFill>
                  <a:schemeClr val="tx1"/>
                </a:solidFill>
                <a:latin typeface="+mn-lt"/>
                <a:ea typeface="+mn-ea"/>
                <a:cs typeface="+mn-cs"/>
              </a:defRPr>
            </a:lvl1pPr>
            <a:lvl2pPr marL="190500" indent="-189230" algn="l" defTabSz="958850" rtl="0" eaLnBrk="0" fontAlgn="base" hangingPunct="0">
              <a:lnSpc>
                <a:spcPct val="110000"/>
              </a:lnSpc>
              <a:spcBef>
                <a:spcPct val="0"/>
              </a:spcBef>
              <a:spcAft>
                <a:spcPct val="25000"/>
              </a:spcAft>
              <a:buChar char="•"/>
              <a:defRPr sz="2800">
                <a:solidFill>
                  <a:schemeClr val="tx1"/>
                </a:solidFill>
                <a:latin typeface="+mn-lt"/>
              </a:defRPr>
            </a:lvl2pPr>
            <a:lvl3pPr marL="381000" indent="-189230" algn="l" defTabSz="958850" rtl="0" eaLnBrk="0" fontAlgn="base" hangingPunct="0">
              <a:lnSpc>
                <a:spcPct val="110000"/>
              </a:lnSpc>
              <a:spcBef>
                <a:spcPct val="0"/>
              </a:spcBef>
              <a:spcAft>
                <a:spcPct val="25000"/>
              </a:spcAft>
              <a:buChar char="•"/>
              <a:defRPr sz="2400">
                <a:solidFill>
                  <a:schemeClr val="tx1"/>
                </a:solidFill>
                <a:latin typeface="+mn-lt"/>
              </a:defRPr>
            </a:lvl3pPr>
            <a:lvl4pPr marL="571500" indent="-189230" algn="l" defTabSz="958850" rtl="0" eaLnBrk="0" fontAlgn="base" hangingPunct="0">
              <a:lnSpc>
                <a:spcPct val="110000"/>
              </a:lnSpc>
              <a:spcBef>
                <a:spcPct val="0"/>
              </a:spcBef>
              <a:spcAft>
                <a:spcPct val="25000"/>
              </a:spcAft>
              <a:buChar char="•"/>
              <a:defRPr sz="2000">
                <a:solidFill>
                  <a:schemeClr val="tx1"/>
                </a:solidFill>
                <a:latin typeface="+mn-lt"/>
              </a:defRPr>
            </a:lvl4pPr>
            <a:lvl5pPr marL="762000" indent="-189230" algn="l" defTabSz="958850" rtl="0" eaLnBrk="0" fontAlgn="base" hangingPunct="0">
              <a:lnSpc>
                <a:spcPct val="110000"/>
              </a:lnSpc>
              <a:spcBef>
                <a:spcPct val="0"/>
              </a:spcBef>
              <a:spcAft>
                <a:spcPct val="25000"/>
              </a:spcAft>
              <a:buChar char="•"/>
              <a:defRPr sz="2000">
                <a:solidFill>
                  <a:schemeClr val="tx1"/>
                </a:solidFill>
                <a:latin typeface="+mn-lt"/>
              </a:defRPr>
            </a:lvl5pPr>
            <a:lvl6pPr marL="1219200" indent="-189230" algn="l" defTabSz="958850" rtl="0" fontAlgn="base">
              <a:lnSpc>
                <a:spcPct val="110000"/>
              </a:lnSpc>
              <a:spcBef>
                <a:spcPct val="0"/>
              </a:spcBef>
              <a:spcAft>
                <a:spcPct val="25000"/>
              </a:spcAft>
              <a:buChar char="•"/>
              <a:defRPr>
                <a:solidFill>
                  <a:schemeClr val="tx1"/>
                </a:solidFill>
                <a:latin typeface="+mn-lt"/>
              </a:defRPr>
            </a:lvl6pPr>
            <a:lvl7pPr marL="1676400" indent="-189230" algn="l" defTabSz="958850" rtl="0" fontAlgn="base">
              <a:lnSpc>
                <a:spcPct val="110000"/>
              </a:lnSpc>
              <a:spcBef>
                <a:spcPct val="0"/>
              </a:spcBef>
              <a:spcAft>
                <a:spcPct val="25000"/>
              </a:spcAft>
              <a:buChar char="•"/>
              <a:defRPr>
                <a:solidFill>
                  <a:schemeClr val="tx1"/>
                </a:solidFill>
                <a:latin typeface="+mn-lt"/>
              </a:defRPr>
            </a:lvl7pPr>
            <a:lvl8pPr marL="2133600" indent="-189230" algn="l" defTabSz="958850" rtl="0" fontAlgn="base">
              <a:lnSpc>
                <a:spcPct val="110000"/>
              </a:lnSpc>
              <a:spcBef>
                <a:spcPct val="0"/>
              </a:spcBef>
              <a:spcAft>
                <a:spcPct val="25000"/>
              </a:spcAft>
              <a:buChar char="•"/>
              <a:defRPr>
                <a:solidFill>
                  <a:schemeClr val="tx1"/>
                </a:solidFill>
                <a:latin typeface="+mn-lt"/>
              </a:defRPr>
            </a:lvl8pPr>
            <a:lvl9pPr marL="2590800" indent="-189230" algn="l" defTabSz="958850" rtl="0" fontAlgn="base">
              <a:lnSpc>
                <a:spcPct val="110000"/>
              </a:lnSpc>
              <a:spcBef>
                <a:spcPct val="0"/>
              </a:spcBef>
              <a:spcAft>
                <a:spcPct val="25000"/>
              </a:spcAft>
              <a:buChar char="•"/>
              <a:defRPr>
                <a:solidFill>
                  <a:schemeClr val="tx1"/>
                </a:solidFill>
                <a:latin typeface="+mn-lt"/>
              </a:defRPr>
            </a:lvl9pPr>
          </a:lstStyle>
          <a:p>
            <a:pPr marL="0" indent="0" algn="ctr">
              <a:lnSpc>
                <a:spcPct val="100000"/>
              </a:lnSpc>
              <a:spcAft>
                <a:spcPct val="0"/>
              </a:spcAft>
              <a:buNone/>
            </a:pPr>
            <a:r>
              <a:rPr lang="en-US" sz="1400" b="1" dirty="0" smtClean="0">
                <a:latin typeface="Calibri" panose="020F0502020204030204" pitchFamily="34" charset="0"/>
                <a:sym typeface="+mn-lt"/>
              </a:rPr>
              <a:t>109,977</a:t>
            </a:r>
            <a:endParaRPr lang="en-US" sz="1400" b="1" dirty="0">
              <a:latin typeface="Calibri" panose="020F0502020204030204" pitchFamily="34" charset="0"/>
              <a:sym typeface="+mn-lt"/>
            </a:endParaRPr>
          </a:p>
        </p:txBody>
      </p:sp>
    </p:spTree>
    <p:extLst>
      <p:ext uri="{BB962C8B-B14F-4D97-AF65-F5344CB8AC3E}">
        <p14:creationId xmlns:p14="http://schemas.microsoft.com/office/powerpoint/2010/main" val="1786000898"/>
      </p:ext>
    </p:extLst>
  </p:cSld>
  <p:clrMapOvr>
    <a:masterClrMapping/>
  </p:clrMapOvr>
  <p:transition>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4"/>
          <p:cNvSpPr txBox="1">
            <a:spLocks noChangeArrowheads="1"/>
          </p:cNvSpPr>
          <p:nvPr/>
        </p:nvSpPr>
        <p:spPr bwMode="auto">
          <a:xfrm>
            <a:off x="3562100" y="6489814"/>
            <a:ext cx="28495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61925" indent="-161925"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lnSpc>
                <a:spcPct val="110000"/>
              </a:lnSpc>
              <a:spcAft>
                <a:spcPct val="25000"/>
              </a:spcAft>
            </a:pPr>
            <a:r>
              <a:rPr lang="zh-CN" altLang="en-US" sz="1000" b="0" dirty="0">
                <a:latin typeface="微软雅黑" panose="020B0503020204020204" pitchFamily="34" charset="-122"/>
                <a:ea typeface="微软雅黑" panose="020B0503020204020204" pitchFamily="34" charset="-122"/>
              </a:rPr>
              <a:t>数据来源</a:t>
            </a:r>
            <a:r>
              <a:rPr lang="zh-CN" altLang="en-US" sz="1000" b="0" dirty="0" smtClean="0">
                <a:latin typeface="微软雅黑" panose="020B0503020204020204" pitchFamily="34" charset="-122"/>
                <a:ea typeface="微软雅黑" panose="020B0503020204020204" pitchFamily="34" charset="-122"/>
              </a:rPr>
              <a:t>：国机汽车</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中国</a:t>
            </a:r>
            <a:r>
              <a:rPr lang="zh-CN" altLang="en-US" sz="1000" b="0" dirty="0">
                <a:latin typeface="微软雅黑" panose="020B0503020204020204" pitchFamily="34" charset="-122"/>
                <a:ea typeface="微软雅黑" panose="020B0503020204020204" pitchFamily="34" charset="-122"/>
              </a:rPr>
              <a:t>进口汽车市场数据库</a:t>
            </a:r>
            <a:endParaRPr lang="zh-CN" altLang="en-US" sz="1000" b="0" dirty="0">
              <a:solidFill>
                <a:schemeClr val="tx1"/>
              </a:solidFill>
            </a:endParaRPr>
          </a:p>
        </p:txBody>
      </p:sp>
      <p:sp>
        <p:nvSpPr>
          <p:cNvPr id="2" name="标题 1"/>
          <p:cNvSpPr>
            <a:spLocks noGrp="1"/>
          </p:cNvSpPr>
          <p:nvPr>
            <p:ph type="title"/>
          </p:nvPr>
        </p:nvSpPr>
        <p:spPr>
          <a:xfrm>
            <a:off x="472673" y="0"/>
            <a:ext cx="9433327" cy="1271538"/>
          </a:xfrm>
        </p:spPr>
        <p:txBody>
          <a:bodyPr/>
          <a:lstStyle/>
          <a:p>
            <a:pPr fontAlgn="auto"/>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品牌结构</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整体市场：</a:t>
            </a:r>
            <a:r>
              <a:rPr lang="en-US"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8</a:t>
            </a:r>
            <a:r>
              <a:rPr lang="zh-CN" altLang="en-US" sz="1800" b="1" kern="1200" dirty="0" smtClean="0">
                <a:solidFill>
                  <a:srgbClr val="003366"/>
                </a:solidFill>
                <a:effectLst/>
                <a:latin typeface="微软雅黑" panose="020B0503020204020204" pitchFamily="34" charset="-122"/>
                <a:ea typeface="微软雅黑" panose="020B0503020204020204" pitchFamily="34" charset="-122"/>
                <a:cs typeface="+mn-cs"/>
              </a:rPr>
              <a:t>月</a:t>
            </a:r>
            <a:r>
              <a:rPr lang="zh-CN"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en-US" sz="1800" b="1" kern="1200" dirty="0" smtClean="0">
                <a:solidFill>
                  <a:srgbClr val="003366"/>
                </a:solidFill>
                <a:effectLst/>
                <a:latin typeface="微软雅黑" panose="020B0503020204020204" pitchFamily="34" charset="-122"/>
                <a:ea typeface="微软雅黑" panose="020B0503020204020204" pitchFamily="34" charset="-122"/>
                <a:cs typeface="+mn-cs"/>
              </a:rPr>
              <a:t>近年来</a:t>
            </a:r>
            <a:r>
              <a:rPr lang="zh-CN" altLang="en-US" sz="1800" kern="1200" dirty="0" smtClean="0">
                <a:solidFill>
                  <a:srgbClr val="003366"/>
                </a:solidFill>
                <a:latin typeface="微软雅黑" panose="020B0503020204020204" pitchFamily="34" charset="-122"/>
                <a:ea typeface="微软雅黑" panose="020B0503020204020204" pitchFamily="34" charset="-122"/>
                <a:cs typeface="+mn-cs"/>
              </a:rPr>
              <a:t>一向高增长的</a:t>
            </a:r>
            <a:r>
              <a:rPr lang="zh-CN"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雷克萨斯</a:t>
            </a:r>
            <a:r>
              <a:rPr lang="zh-CN" altLang="en-US" sz="1800" b="1" kern="1200" dirty="0" smtClean="0">
                <a:solidFill>
                  <a:srgbClr val="003366"/>
                </a:solidFill>
                <a:effectLst/>
                <a:latin typeface="微软雅黑" panose="020B0503020204020204" pitchFamily="34" charset="-122"/>
                <a:ea typeface="微软雅黑" panose="020B0503020204020204" pitchFamily="34" charset="-122"/>
                <a:cs typeface="+mn-cs"/>
              </a:rPr>
              <a:t>也出现下滑</a:t>
            </a:r>
            <a:r>
              <a:rPr lang="zh-CN"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，同比</a:t>
            </a:r>
            <a:r>
              <a:rPr lang="zh-CN" altLang="en-US" sz="1800" b="1" kern="1200" dirty="0" smtClean="0">
                <a:solidFill>
                  <a:srgbClr val="003366"/>
                </a:solidFill>
                <a:effectLst/>
                <a:latin typeface="微软雅黑" panose="020B0503020204020204" pitchFamily="34" charset="-122"/>
                <a:ea typeface="微软雅黑" panose="020B0503020204020204" pitchFamily="34" charset="-122"/>
                <a:cs typeface="+mn-cs"/>
              </a:rPr>
              <a:t>降幅</a:t>
            </a:r>
            <a:r>
              <a:rPr lang="en-US"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15.4%</a:t>
            </a:r>
            <a:r>
              <a:rPr lang="zh-CN"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en-US" sz="1800" b="1" kern="1200" dirty="0" smtClean="0">
                <a:solidFill>
                  <a:srgbClr val="003366"/>
                </a:solidFill>
                <a:effectLst/>
                <a:latin typeface="微软雅黑" panose="020B0503020204020204" pitchFamily="34" charset="-122"/>
                <a:ea typeface="微软雅黑" panose="020B0503020204020204" pitchFamily="34" charset="-122"/>
                <a:cs typeface="+mn-cs"/>
              </a:rPr>
              <a:t>只有特斯拉、保时捷、</a:t>
            </a:r>
            <a:r>
              <a:rPr lang="zh-CN" altLang="en-US" sz="1800" kern="1200" dirty="0">
                <a:solidFill>
                  <a:srgbClr val="003366"/>
                </a:solidFill>
                <a:latin typeface="微软雅黑" panose="020B0503020204020204" pitchFamily="34" charset="-122"/>
                <a:ea typeface="微软雅黑" panose="020B0503020204020204" pitchFamily="34" charset="-122"/>
                <a:cs typeface="+mn-cs"/>
              </a:rPr>
              <a:t>迷你</a:t>
            </a:r>
            <a:r>
              <a:rPr lang="zh-CN" altLang="en-US" sz="1800" b="1" kern="1200" dirty="0" smtClean="0">
                <a:solidFill>
                  <a:srgbClr val="003366"/>
                </a:solidFill>
                <a:effectLst/>
                <a:latin typeface="微软雅黑" panose="020B0503020204020204" pitchFamily="34" charset="-122"/>
                <a:ea typeface="微软雅黑" panose="020B0503020204020204" pitchFamily="34" charset="-122"/>
                <a:cs typeface="+mn-cs"/>
              </a:rPr>
              <a:t>实现增长，特斯拉由于</a:t>
            </a:r>
            <a:r>
              <a:rPr lang="en-US"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Mod</a:t>
            </a:r>
            <a:r>
              <a:rPr lang="en-US" altLang="zh-CN" sz="1800" kern="1200" dirty="0" smtClean="0">
                <a:solidFill>
                  <a:srgbClr val="003366"/>
                </a:solidFill>
                <a:latin typeface="微软雅黑" panose="020B0503020204020204" pitchFamily="34" charset="-122"/>
                <a:ea typeface="微软雅黑" panose="020B0503020204020204" pitchFamily="34" charset="-122"/>
                <a:cs typeface="+mn-cs"/>
              </a:rPr>
              <a:t>el 3</a:t>
            </a:r>
            <a:r>
              <a:rPr lang="zh-CN" altLang="en-US" sz="1800" kern="1200" dirty="0" smtClean="0">
                <a:solidFill>
                  <a:srgbClr val="003366"/>
                </a:solidFill>
                <a:latin typeface="微软雅黑" panose="020B0503020204020204" pitchFamily="34" charset="-122"/>
                <a:ea typeface="微软雅黑" panose="020B0503020204020204" pitchFamily="34" charset="-122"/>
                <a:cs typeface="+mn-cs"/>
              </a:rPr>
              <a:t>产品进口，当月排名第六，</a:t>
            </a:r>
            <a:r>
              <a:rPr lang="zh-CN" altLang="en-US" sz="1800" b="1" kern="1200" dirty="0" smtClean="0">
                <a:solidFill>
                  <a:srgbClr val="003366"/>
                </a:solidFill>
                <a:effectLst/>
                <a:latin typeface="微软雅黑" panose="020B0503020204020204" pitchFamily="34" charset="-122"/>
                <a:ea typeface="微软雅黑" panose="020B0503020204020204" pitchFamily="34" charset="-122"/>
                <a:cs typeface="+mn-cs"/>
              </a:rPr>
              <a:t>增幅</a:t>
            </a:r>
            <a:r>
              <a:rPr lang="en-US" altLang="zh-CN" sz="1800" kern="1200" dirty="0" smtClean="0">
                <a:solidFill>
                  <a:srgbClr val="003366"/>
                </a:solidFill>
                <a:latin typeface="微软雅黑" panose="020B0503020204020204" pitchFamily="34" charset="-122"/>
                <a:ea typeface="微软雅黑" panose="020B0503020204020204" pitchFamily="34" charset="-122"/>
              </a:rPr>
              <a:t>468.9%</a:t>
            </a:r>
            <a:r>
              <a:rPr lang="zh-CN"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a:t>
            </a:r>
            <a:r>
              <a:rPr lang="en-US"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1</a:t>
            </a:r>
            <a:r>
              <a:rPr lang="en-US" altLang="zh-CN" sz="1800" cap="all" dirty="0">
                <a:latin typeface="微软雅黑" panose="020B0503020204020204" pitchFamily="34" charset="-122"/>
                <a:ea typeface="微软雅黑" panose="020B0503020204020204" pitchFamily="34" charset="-122"/>
              </a:rPr>
              <a:t>—</a:t>
            </a:r>
            <a:r>
              <a:rPr lang="en-US"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8</a:t>
            </a:r>
            <a:r>
              <a:rPr lang="zh-CN" altLang="en-US" sz="1800" b="1" kern="1200" dirty="0" smtClean="0">
                <a:solidFill>
                  <a:srgbClr val="003366"/>
                </a:solidFill>
                <a:effectLst/>
                <a:latin typeface="微软雅黑" panose="020B0503020204020204" pitchFamily="34" charset="-122"/>
                <a:ea typeface="微软雅黑" panose="020B0503020204020204" pitchFamily="34" charset="-122"/>
                <a:cs typeface="+mn-cs"/>
              </a:rPr>
              <a:t>月</a:t>
            </a:r>
            <a:r>
              <a:rPr lang="zh-CN"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，进口量排名前十的品牌</a:t>
            </a:r>
            <a:r>
              <a:rPr lang="zh-CN" altLang="en-US" sz="1800" kern="1200" dirty="0" smtClean="0">
                <a:solidFill>
                  <a:srgbClr val="003366"/>
                </a:solidFill>
                <a:latin typeface="微软雅黑" panose="020B0503020204020204" pitchFamily="34" charset="-122"/>
                <a:ea typeface="微软雅黑" panose="020B0503020204020204" pitchFamily="34" charset="-122"/>
                <a:cs typeface="+mn-cs"/>
              </a:rPr>
              <a:t>中仅半数实现增长，包括雷克萨斯、保时捷、丰田、林肯、特斯拉；</a:t>
            </a:r>
            <a:r>
              <a:rPr lang="zh-CN"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奔驰</a:t>
            </a:r>
            <a:r>
              <a:rPr lang="zh-CN" altLang="en-US" sz="1800" b="1" kern="1200" dirty="0" smtClean="0">
                <a:solidFill>
                  <a:srgbClr val="003366"/>
                </a:solidFill>
                <a:effectLst/>
                <a:latin typeface="微软雅黑" panose="020B0503020204020204" pitchFamily="34" charset="-122"/>
                <a:ea typeface="微软雅黑" panose="020B0503020204020204" pitchFamily="34" charset="-122"/>
                <a:cs typeface="+mn-cs"/>
              </a:rPr>
              <a:t>、路虎品牌</a:t>
            </a:r>
            <a:r>
              <a:rPr lang="zh-CN"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下滑幅度</a:t>
            </a:r>
            <a:r>
              <a:rPr lang="zh-CN" altLang="en-US" sz="1800" b="1" kern="1200" dirty="0" smtClean="0">
                <a:solidFill>
                  <a:srgbClr val="003366"/>
                </a:solidFill>
                <a:effectLst/>
                <a:latin typeface="微软雅黑" panose="020B0503020204020204" pitchFamily="34" charset="-122"/>
                <a:ea typeface="微软雅黑" panose="020B0503020204020204" pitchFamily="34" charset="-122"/>
                <a:cs typeface="+mn-cs"/>
              </a:rPr>
              <a:t>较大，分别为</a:t>
            </a:r>
            <a:r>
              <a:rPr lang="en-US"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38.0%</a:t>
            </a:r>
            <a:r>
              <a:rPr lang="zh-CN" altLang="en-US" sz="1800" b="1" kern="1200" dirty="0" smtClean="0">
                <a:solidFill>
                  <a:srgbClr val="003366"/>
                </a:solidFill>
                <a:effectLst/>
                <a:latin typeface="微软雅黑" panose="020B0503020204020204" pitchFamily="34" charset="-122"/>
                <a:ea typeface="微软雅黑" panose="020B0503020204020204" pitchFamily="34" charset="-122"/>
                <a:cs typeface="+mn-cs"/>
              </a:rPr>
              <a:t>和</a:t>
            </a:r>
            <a:r>
              <a:rPr lang="en-US"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48.8%</a:t>
            </a:r>
            <a:r>
              <a:rPr lang="zh-CN" altLang="zh-CN" sz="1800" b="1" kern="1200" dirty="0" smtClean="0">
                <a:solidFill>
                  <a:srgbClr val="003366"/>
                </a:solidFill>
                <a:effectLst/>
                <a:latin typeface="微软雅黑" panose="020B0503020204020204" pitchFamily="34" charset="-122"/>
                <a:ea typeface="微软雅黑" panose="020B0503020204020204" pitchFamily="34" charset="-122"/>
                <a:cs typeface="+mn-cs"/>
              </a:rPr>
              <a:t>。</a:t>
            </a:r>
            <a:endParaRPr lang="zh-CN" altLang="en-US" sz="1800" dirty="0">
              <a:solidFill>
                <a:srgbClr val="003366"/>
              </a:solidFill>
            </a:endParaRPr>
          </a:p>
        </p:txBody>
      </p:sp>
      <p:pic>
        <p:nvPicPr>
          <p:cNvPr id="4" name="图片 3"/>
          <p:cNvPicPr>
            <a:picLocks noChangeAspect="1"/>
          </p:cNvPicPr>
          <p:nvPr/>
        </p:nvPicPr>
        <p:blipFill>
          <a:blip r:embed="rId2"/>
          <a:stretch>
            <a:fillRect/>
          </a:stretch>
        </p:blipFill>
        <p:spPr>
          <a:xfrm>
            <a:off x="446088" y="1603500"/>
            <a:ext cx="9292004" cy="4554351"/>
          </a:xfrm>
          <a:prstGeom prst="rect">
            <a:avLst/>
          </a:prstGeom>
        </p:spPr>
      </p:pic>
    </p:spTree>
  </p:cSld>
  <p:clrMapOvr>
    <a:masterClrMapping/>
  </p:clrMapOvr>
  <p:transition>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stretch>
            <a:fillRect/>
          </a:stretch>
        </p:blipFill>
        <p:spPr>
          <a:xfrm>
            <a:off x="1128253" y="2295090"/>
            <a:ext cx="7739982" cy="3679867"/>
          </a:xfrm>
          <a:prstGeom prst="rect">
            <a:avLst/>
          </a:prstGeom>
        </p:spPr>
      </p:pic>
      <p:sp>
        <p:nvSpPr>
          <p:cNvPr id="9" name="TextBox 8"/>
          <p:cNvSpPr txBox="1">
            <a:spLocks noChangeArrowheads="1"/>
          </p:cNvSpPr>
          <p:nvPr/>
        </p:nvSpPr>
        <p:spPr bwMode="auto">
          <a:xfrm>
            <a:off x="631825" y="1591091"/>
            <a:ext cx="8619053" cy="267766"/>
          </a:xfrm>
          <a:prstGeom prst="rect">
            <a:avLst/>
          </a:prstGeom>
          <a:noFill/>
          <a:ln w="9525">
            <a:noFill/>
            <a:miter lim="800000"/>
          </a:ln>
        </p:spPr>
        <p:txBody>
          <a:bodyPr wrap="square">
            <a:spAutoFit/>
          </a:bodyPr>
          <a:lstStyle/>
          <a:p>
            <a:pPr algn="ctr">
              <a:lnSpc>
                <a:spcPct val="95000"/>
              </a:lnSpc>
              <a:buClr>
                <a:srgbClr val="FF0000"/>
              </a:buClr>
              <a:buFont typeface="Wingdings" panose="05000000000000000000" pitchFamily="2" charset="2"/>
              <a:buNone/>
            </a:pPr>
            <a:r>
              <a:rPr lang="en-US" altLang="zh-CN" sz="12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2012-2019</a:t>
            </a:r>
            <a:r>
              <a:rPr lang="zh-CN" altLang="en-US" sz="12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年进口</a:t>
            </a:r>
            <a:r>
              <a:rPr lang="zh-CN" altLang="en-US" sz="1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汽车市场销量排名</a:t>
            </a:r>
            <a:r>
              <a:rPr lang="en-US" altLang="zh-CN" sz="1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品牌</a:t>
            </a:r>
            <a:r>
              <a:rPr lang="en-US" altLang="zh-CN" sz="12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(CICA)</a:t>
            </a:r>
            <a:endParaRPr lang="zh-CN" altLang="en-US" sz="1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Line 18"/>
          <p:cNvSpPr>
            <a:spLocks noChangeShapeType="1"/>
          </p:cNvSpPr>
          <p:nvPr/>
        </p:nvSpPr>
        <p:spPr bwMode="auto">
          <a:xfrm flipV="1">
            <a:off x="616689" y="1923803"/>
            <a:ext cx="8634190" cy="690"/>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lIns="102396" tIns="51198" rIns="102396" bIns="51198"/>
          <a:lstStyle/>
          <a:p>
            <a:pPr>
              <a:spcBef>
                <a:spcPct val="0"/>
              </a:spcBef>
            </a:pPr>
            <a:endParaRPr lang="zh-CN" altLang="en-US" b="1">
              <a:solidFill>
                <a:srgbClr val="000000"/>
              </a:solidFill>
            </a:endParaRPr>
          </a:p>
        </p:txBody>
      </p:sp>
      <p:sp>
        <p:nvSpPr>
          <p:cNvPr id="8" name="Text Box 4"/>
          <p:cNvSpPr txBox="1">
            <a:spLocks noChangeArrowheads="1"/>
          </p:cNvSpPr>
          <p:nvPr/>
        </p:nvSpPr>
        <p:spPr bwMode="auto">
          <a:xfrm>
            <a:off x="3516570" y="6476827"/>
            <a:ext cx="2849563" cy="15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defPPr>
              <a:defRPr lang="de-DE"/>
            </a:defPPr>
            <a:lvl1pPr marL="161925" indent="-161925" algn="ctr">
              <a:lnSpc>
                <a:spcPct val="110000"/>
              </a:lnSpc>
              <a:defRPr sz="1000">
                <a:solidFill>
                  <a:srgbClr val="000000"/>
                </a:solidFill>
                <a:latin typeface="微软雅黑" panose="020B0503020204020204" pitchFamily="34" charset="-122"/>
                <a:ea typeface="微软雅黑" panose="020B0503020204020204" pitchFamily="34" charset="-122"/>
              </a:defRPr>
            </a:lvl1pPr>
            <a:lvl2pPr marL="742950" indent="-285750">
              <a:lnSpc>
                <a:spcPct val="110000"/>
              </a:lnSpc>
              <a:spcAft>
                <a:spcPct val="25000"/>
              </a:spcAft>
              <a:buChar char="•"/>
            </a:lvl2pPr>
            <a:lvl3pPr marL="1143000" indent="-228600">
              <a:lnSpc>
                <a:spcPct val="110000"/>
              </a:lnSpc>
              <a:spcAft>
                <a:spcPct val="25000"/>
              </a:spcAft>
              <a:buChar char="•"/>
            </a:lvl3pPr>
            <a:lvl4pPr marL="1600200" indent="-228600">
              <a:lnSpc>
                <a:spcPct val="110000"/>
              </a:lnSpc>
              <a:spcAft>
                <a:spcPct val="25000"/>
              </a:spcAft>
              <a:buChar char="•"/>
            </a:lvl4pPr>
            <a:lvl5pPr marL="2057400" indent="-228600">
              <a:lnSpc>
                <a:spcPct val="110000"/>
              </a:lnSpc>
              <a:spcAft>
                <a:spcPct val="25000"/>
              </a:spcAft>
              <a:buChar char="•"/>
            </a:lvl5pPr>
            <a:lvl6pPr marL="2514600" indent="-228600" eaLnBrk="0" fontAlgn="base" hangingPunct="0">
              <a:lnSpc>
                <a:spcPct val="110000"/>
              </a:lnSpc>
              <a:spcBef>
                <a:spcPct val="0"/>
              </a:spcBef>
              <a:spcAft>
                <a:spcPct val="25000"/>
              </a:spcAft>
              <a:buChar char="•"/>
            </a:lvl6pPr>
            <a:lvl7pPr marL="2971800" indent="-228600" eaLnBrk="0" fontAlgn="base" hangingPunct="0">
              <a:lnSpc>
                <a:spcPct val="110000"/>
              </a:lnSpc>
              <a:spcBef>
                <a:spcPct val="0"/>
              </a:spcBef>
              <a:spcAft>
                <a:spcPct val="25000"/>
              </a:spcAft>
              <a:buChar char="•"/>
            </a:lvl7pPr>
            <a:lvl8pPr marL="3429000" indent="-228600" eaLnBrk="0" fontAlgn="base" hangingPunct="0">
              <a:lnSpc>
                <a:spcPct val="110000"/>
              </a:lnSpc>
              <a:spcBef>
                <a:spcPct val="0"/>
              </a:spcBef>
              <a:spcAft>
                <a:spcPct val="25000"/>
              </a:spcAft>
              <a:buChar char="•"/>
            </a:lvl8pPr>
            <a:lvl9pPr marL="3886200" indent="-228600" eaLnBrk="0" fontAlgn="base" hangingPunct="0">
              <a:lnSpc>
                <a:spcPct val="110000"/>
              </a:lnSpc>
              <a:spcBef>
                <a:spcPct val="0"/>
              </a:spcBef>
              <a:spcAft>
                <a:spcPct val="25000"/>
              </a:spcAft>
              <a:buChar char="•"/>
            </a:lvl9pPr>
          </a:lstStyle>
          <a:p>
            <a:r>
              <a:rPr lang="zh-CN" altLang="en-US" dirty="0"/>
              <a:t>数据来源：</a:t>
            </a:r>
            <a:r>
              <a:rPr lang="en-US" altLang="zh-CN" dirty="0"/>
              <a:t>AAK—</a:t>
            </a:r>
            <a:r>
              <a:rPr lang="zh-CN" altLang="en-US" dirty="0"/>
              <a:t>中国进口汽车市场信息联席会</a:t>
            </a:r>
          </a:p>
        </p:txBody>
      </p:sp>
      <p:sp>
        <p:nvSpPr>
          <p:cNvPr id="3" name="标题 2"/>
          <p:cNvSpPr>
            <a:spLocks noGrp="1"/>
          </p:cNvSpPr>
          <p:nvPr>
            <p:ph type="title"/>
          </p:nvPr>
        </p:nvSpPr>
        <p:spPr>
          <a:xfrm>
            <a:off x="446088" y="304285"/>
            <a:ext cx="9261934" cy="292388"/>
          </a:xfrm>
        </p:spPr>
        <p:txBody>
          <a:bodyPr/>
          <a:lstStyle/>
          <a:p>
            <a:pPr fontAlgn="auto"/>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品牌结构</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正常进口：从</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当年累计</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终端销售的情况来看，第一集团品牌竞争</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格局较为稳定</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，前三名依次是雷克萨斯、</a:t>
            </a:r>
            <a:r>
              <a:rPr lang="zh-CN" altLang="zh-CN" kern="1200" dirty="0" smtClean="0">
                <a:solidFill>
                  <a:srgbClr val="003366"/>
                </a:solidFill>
                <a:latin typeface="微软雅黑" panose="020B0503020204020204" pitchFamily="34" charset="-122"/>
                <a:ea typeface="微软雅黑" panose="020B0503020204020204" pitchFamily="34" charset="-122"/>
              </a:rPr>
              <a:t>宝马</a:t>
            </a:r>
            <a:r>
              <a:rPr lang="zh-CN" altLang="en-US" kern="1200" dirty="0" smtClean="0">
                <a:solidFill>
                  <a:srgbClr val="003366"/>
                </a:solidFill>
                <a:latin typeface="微软雅黑" panose="020B0503020204020204" pitchFamily="34" charset="-122"/>
                <a:ea typeface="微软雅黑" panose="020B0503020204020204" pitchFamily="34" charset="-122"/>
              </a:rPr>
              <a:t>、</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奔驰，第二集团</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中</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保时捷</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保持在第四名，</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JEEP</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en-US" kern="1200" dirty="0">
                <a:solidFill>
                  <a:srgbClr val="003366"/>
                </a:solidFill>
                <a:latin typeface="微软雅黑" panose="020B0503020204020204" pitchFamily="34" charset="-122"/>
                <a:ea typeface="微软雅黑" panose="020B0503020204020204" pitchFamily="34" charset="-122"/>
              </a:rPr>
              <a:t>路虎</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品牌</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延续</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上升趋势。</a:t>
            </a:r>
            <a:r>
              <a:rPr lang="en-US" altLang="zh-CN" kern="1200" dirty="0" smtClean="0">
                <a:solidFill>
                  <a:srgbClr val="003366"/>
                </a:solidFill>
                <a:latin typeface="微软雅黑" panose="020B0503020204020204" pitchFamily="34" charset="-122"/>
                <a:ea typeface="微软雅黑" panose="020B0503020204020204" pitchFamily="34" charset="-122"/>
                <a:cs typeface="+mn-cs"/>
              </a:rPr>
              <a:t>8</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月，大众超越奥迪和路虎</a:t>
            </a:r>
            <a:r>
              <a:rPr lang="zh-CN" altLang="en-US" kern="1200" dirty="0">
                <a:solidFill>
                  <a:srgbClr val="003366"/>
                </a:solidFill>
                <a:latin typeface="微软雅黑" panose="020B0503020204020204" pitchFamily="34" charset="-122"/>
                <a:ea typeface="微软雅黑" panose="020B0503020204020204" pitchFamily="34" charset="-122"/>
              </a:rPr>
              <a:t>品牌</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，位居第五。</a:t>
            </a:r>
            <a:endParaRPr lang="zh-CN" altLang="en-US" dirty="0"/>
          </a:p>
        </p:txBody>
      </p:sp>
      <p:sp>
        <p:nvSpPr>
          <p:cNvPr id="2" name="矩形 1"/>
          <p:cNvSpPr/>
          <p:nvPr/>
        </p:nvSpPr>
        <p:spPr bwMode="auto">
          <a:xfrm>
            <a:off x="7193631" y="2046653"/>
            <a:ext cx="1712675" cy="4010882"/>
          </a:xfrm>
          <a:prstGeom prst="rect">
            <a:avLst/>
          </a:prstGeom>
          <a:noFill/>
          <a:ln w="19050" cap="flat" cmpd="sng" algn="ctr">
            <a:solidFill>
              <a:srgbClr val="C00000"/>
            </a:solidFill>
            <a:prstDash val="dashDot"/>
            <a:round/>
            <a:headEnd type="none" w="med" len="med"/>
            <a:tailEnd type="none" w="med" len="med"/>
          </a:ln>
        </p:spPr>
        <p:txBody>
          <a:bodyPr vert="horz" wrap="square" lIns="0" tIns="0" rIns="0" bIns="0" numCol="1" rtlCol="0" anchor="t" anchorCtr="0" compatLnSpc="1"/>
          <a:lstStyle/>
          <a:p>
            <a:pPr marL="0" marR="0" indent="0" algn="l" defTabSz="674370" rtl="0" eaLnBrk="1" fontAlgn="base" latinLnBrk="0" hangingPunct="1">
              <a:lnSpc>
                <a:spcPct val="100000"/>
              </a:lnSpc>
              <a:spcBef>
                <a:spcPct val="0"/>
              </a:spcBef>
              <a:spcAft>
                <a:spcPct val="0"/>
              </a:spcAft>
              <a:buClrTx/>
              <a:buSzTx/>
              <a:buFontTx/>
              <a:buNone/>
            </a:pPr>
            <a:endParaRPr kumimoji="0" lang="zh-CN" altLang="en-US" sz="13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58172171"/>
      </p:ext>
    </p:extLst>
  </p:cSld>
  <p:clrMapOvr>
    <a:masterClrMapping/>
  </p:clrMapOvr>
  <p:transition>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a:spLocks noChangeArrowheads="1"/>
          </p:cNvSpPr>
          <p:nvPr/>
        </p:nvSpPr>
        <p:spPr bwMode="auto">
          <a:xfrm>
            <a:off x="616689" y="1556917"/>
            <a:ext cx="8619054" cy="26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algn="ctr" eaLnBrk="1" hangingPunct="1">
              <a:lnSpc>
                <a:spcPct val="95000"/>
              </a:lnSpc>
              <a:buClr>
                <a:srgbClr val="FF0000"/>
              </a:buClr>
              <a:buFont typeface="Wingdings" panose="05000000000000000000" pitchFamily="2" charset="2"/>
              <a:buNone/>
            </a:pPr>
            <a:r>
              <a:rPr lang="en-US" altLang="zh-CN" sz="1200" dirty="0" smtClean="0">
                <a:latin typeface="微软雅黑" panose="020B0503020204020204" pitchFamily="34" charset="-122"/>
                <a:ea typeface="微软雅黑" panose="020B0503020204020204" pitchFamily="34" charset="-122"/>
                <a:cs typeface="Times New Roman" panose="02020603050405020304" pitchFamily="18" charset="0"/>
              </a:rPr>
              <a:t>2018vs2019MTD </a:t>
            </a:r>
            <a:r>
              <a:rPr lang="zh-CN" altLang="en-US" sz="1200" dirty="0" smtClean="0">
                <a:latin typeface="微软雅黑" panose="020B0503020204020204" pitchFamily="34" charset="-122"/>
                <a:ea typeface="微软雅黑" panose="020B0503020204020204" pitchFamily="34" charset="-122"/>
                <a:cs typeface="Times New Roman" panose="02020603050405020304" pitchFamily="18" charset="0"/>
              </a:rPr>
              <a:t>进口</a:t>
            </a:r>
            <a:r>
              <a:rPr lang="zh-CN" altLang="en-US" sz="1200" dirty="0">
                <a:latin typeface="微软雅黑" panose="020B0503020204020204" pitchFamily="34" charset="-122"/>
                <a:ea typeface="微软雅黑" panose="020B0503020204020204" pitchFamily="34" charset="-122"/>
                <a:cs typeface="Times New Roman" panose="02020603050405020304" pitchFamily="18" charset="0"/>
              </a:rPr>
              <a:t>汽车市场销量及增速</a:t>
            </a:r>
            <a:r>
              <a:rPr lang="en-US" altLang="zh-CN" sz="12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200" dirty="0">
                <a:latin typeface="微软雅黑" panose="020B0503020204020204" pitchFamily="34" charset="-122"/>
                <a:ea typeface="微软雅黑" panose="020B0503020204020204" pitchFamily="34" charset="-122"/>
                <a:cs typeface="Times New Roman" panose="02020603050405020304" pitchFamily="18" charset="0"/>
              </a:rPr>
              <a:t>品牌</a:t>
            </a:r>
          </a:p>
        </p:txBody>
      </p:sp>
      <p:sp>
        <p:nvSpPr>
          <p:cNvPr id="7" name="Line 18"/>
          <p:cNvSpPr>
            <a:spLocks noChangeShapeType="1"/>
          </p:cNvSpPr>
          <p:nvPr/>
        </p:nvSpPr>
        <p:spPr bwMode="auto">
          <a:xfrm flipV="1">
            <a:off x="616689" y="1923803"/>
            <a:ext cx="8634190" cy="690"/>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lIns="102396" tIns="51198" rIns="102396" bIns="51198"/>
          <a:lstStyle/>
          <a:p>
            <a:pPr>
              <a:spcBef>
                <a:spcPct val="0"/>
              </a:spcBef>
            </a:pPr>
            <a:endParaRPr lang="zh-CN" altLang="en-US" b="1">
              <a:solidFill>
                <a:srgbClr val="000000"/>
              </a:solidFill>
            </a:endParaRPr>
          </a:p>
        </p:txBody>
      </p:sp>
      <p:sp>
        <p:nvSpPr>
          <p:cNvPr id="8" name="Text Box 4"/>
          <p:cNvSpPr txBox="1">
            <a:spLocks noChangeArrowheads="1"/>
          </p:cNvSpPr>
          <p:nvPr/>
        </p:nvSpPr>
        <p:spPr bwMode="auto">
          <a:xfrm>
            <a:off x="3516570" y="6476827"/>
            <a:ext cx="2849563" cy="15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defPPr>
              <a:defRPr lang="de-DE"/>
            </a:defPPr>
            <a:lvl1pPr marL="161925" indent="-161925" algn="ctr">
              <a:lnSpc>
                <a:spcPct val="110000"/>
              </a:lnSpc>
              <a:defRPr sz="1000">
                <a:solidFill>
                  <a:srgbClr val="000000"/>
                </a:solidFill>
                <a:latin typeface="微软雅黑" panose="020B0503020204020204" pitchFamily="34" charset="-122"/>
                <a:ea typeface="微软雅黑" panose="020B0503020204020204" pitchFamily="34" charset="-122"/>
              </a:defRPr>
            </a:lvl1pPr>
            <a:lvl2pPr marL="742950" indent="-285750">
              <a:lnSpc>
                <a:spcPct val="110000"/>
              </a:lnSpc>
              <a:spcAft>
                <a:spcPct val="25000"/>
              </a:spcAft>
              <a:buChar char="•"/>
            </a:lvl2pPr>
            <a:lvl3pPr marL="1143000" indent="-228600">
              <a:lnSpc>
                <a:spcPct val="110000"/>
              </a:lnSpc>
              <a:spcAft>
                <a:spcPct val="25000"/>
              </a:spcAft>
              <a:buChar char="•"/>
            </a:lvl3pPr>
            <a:lvl4pPr marL="1600200" indent="-228600">
              <a:lnSpc>
                <a:spcPct val="110000"/>
              </a:lnSpc>
              <a:spcAft>
                <a:spcPct val="25000"/>
              </a:spcAft>
              <a:buChar char="•"/>
            </a:lvl4pPr>
            <a:lvl5pPr marL="2057400" indent="-228600">
              <a:lnSpc>
                <a:spcPct val="110000"/>
              </a:lnSpc>
              <a:spcAft>
                <a:spcPct val="25000"/>
              </a:spcAft>
              <a:buChar char="•"/>
            </a:lvl5pPr>
            <a:lvl6pPr marL="2514600" indent="-228600" eaLnBrk="0" fontAlgn="base" hangingPunct="0">
              <a:lnSpc>
                <a:spcPct val="110000"/>
              </a:lnSpc>
              <a:spcBef>
                <a:spcPct val="0"/>
              </a:spcBef>
              <a:spcAft>
                <a:spcPct val="25000"/>
              </a:spcAft>
              <a:buChar char="•"/>
            </a:lvl6pPr>
            <a:lvl7pPr marL="2971800" indent="-228600" eaLnBrk="0" fontAlgn="base" hangingPunct="0">
              <a:lnSpc>
                <a:spcPct val="110000"/>
              </a:lnSpc>
              <a:spcBef>
                <a:spcPct val="0"/>
              </a:spcBef>
              <a:spcAft>
                <a:spcPct val="25000"/>
              </a:spcAft>
              <a:buChar char="•"/>
            </a:lvl7pPr>
            <a:lvl8pPr marL="3429000" indent="-228600" eaLnBrk="0" fontAlgn="base" hangingPunct="0">
              <a:lnSpc>
                <a:spcPct val="110000"/>
              </a:lnSpc>
              <a:spcBef>
                <a:spcPct val="0"/>
              </a:spcBef>
              <a:spcAft>
                <a:spcPct val="25000"/>
              </a:spcAft>
              <a:buChar char="•"/>
            </a:lvl8pPr>
            <a:lvl9pPr marL="3886200" indent="-228600" eaLnBrk="0" fontAlgn="base" hangingPunct="0">
              <a:lnSpc>
                <a:spcPct val="110000"/>
              </a:lnSpc>
              <a:spcBef>
                <a:spcPct val="0"/>
              </a:spcBef>
              <a:spcAft>
                <a:spcPct val="25000"/>
              </a:spcAft>
              <a:buChar char="•"/>
            </a:lvl9pPr>
          </a:lstStyle>
          <a:p>
            <a:r>
              <a:rPr lang="zh-CN" altLang="en-US" dirty="0"/>
              <a:t>数据来源：</a:t>
            </a:r>
            <a:r>
              <a:rPr lang="en-US" altLang="zh-CN" dirty="0"/>
              <a:t>AAK—</a:t>
            </a:r>
            <a:r>
              <a:rPr lang="zh-CN" altLang="en-US" dirty="0"/>
              <a:t>中国进口汽车市场信息联席会</a:t>
            </a:r>
          </a:p>
        </p:txBody>
      </p:sp>
      <p:graphicFrame>
        <p:nvGraphicFramePr>
          <p:cNvPr id="9" name="内容占位符 6"/>
          <p:cNvGraphicFramePr>
            <a:graphicFrameLocks noGrp="1"/>
          </p:cNvGraphicFramePr>
          <p:nvPr>
            <p:ph idx="1"/>
            <p:extLst>
              <p:ext uri="{D42A27DB-BD31-4B8C-83A1-F6EECF244321}">
                <p14:modId xmlns:p14="http://schemas.microsoft.com/office/powerpoint/2010/main" val="2133023709"/>
              </p:ext>
            </p:extLst>
          </p:nvPr>
        </p:nvGraphicFramePr>
        <p:xfrm>
          <a:off x="150441" y="2252268"/>
          <a:ext cx="9566685" cy="4026319"/>
        </p:xfrm>
        <a:graphic>
          <a:graphicData uri="http://schemas.openxmlformats.org/drawingml/2006/chart">
            <c:chart xmlns:c="http://schemas.openxmlformats.org/drawingml/2006/chart" xmlns:r="http://schemas.openxmlformats.org/officeDocument/2006/relationships" r:id="rId2"/>
          </a:graphicData>
        </a:graphic>
      </p:graphicFrame>
      <p:sp>
        <p:nvSpPr>
          <p:cNvPr id="2" name="标题 1"/>
          <p:cNvSpPr>
            <a:spLocks noGrp="1"/>
          </p:cNvSpPr>
          <p:nvPr>
            <p:ph type="title"/>
          </p:nvPr>
        </p:nvSpPr>
        <p:spPr>
          <a:xfrm>
            <a:off x="464017" y="281568"/>
            <a:ext cx="9253109" cy="292388"/>
          </a:xfrm>
        </p:spPr>
        <p:txBody>
          <a:bodyPr/>
          <a:lstStyle/>
          <a:p>
            <a:pPr fontAlgn="auto"/>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品牌结构</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正常进口：</a:t>
            </a:r>
            <a:r>
              <a:rPr lang="en-US" altLang="zh-CN" kern="1200" dirty="0" smtClean="0">
                <a:solidFill>
                  <a:srgbClr val="003366"/>
                </a:solidFill>
                <a:effectLst/>
                <a:latin typeface="微软雅黑" panose="020B0503020204020204" pitchFamily="34" charset="-122"/>
                <a:ea typeface="微软雅黑" panose="020B0503020204020204" pitchFamily="34" charset="-122"/>
                <a:cs typeface="+mn-cs"/>
              </a:rPr>
              <a:t>2019</a:t>
            </a:r>
            <a:r>
              <a:rPr lang="zh-CN" altLang="zh-CN" kern="1200" dirty="0" smtClean="0">
                <a:solidFill>
                  <a:srgbClr val="003366"/>
                </a:solidFill>
                <a:effectLst/>
                <a:latin typeface="微软雅黑" panose="020B0503020204020204" pitchFamily="34" charset="-122"/>
                <a:ea typeface="微软雅黑" panose="020B0503020204020204" pitchFamily="34" charset="-122"/>
                <a:cs typeface="+mn-cs"/>
              </a:rPr>
              <a:t>年</a:t>
            </a:r>
            <a:r>
              <a:rPr lang="en-US" altLang="zh-CN" kern="1200" dirty="0" smtClean="0">
                <a:solidFill>
                  <a:srgbClr val="003366"/>
                </a:solidFill>
                <a:effectLst/>
                <a:latin typeface="微软雅黑" panose="020B0503020204020204" pitchFamily="34" charset="-122"/>
                <a:ea typeface="微软雅黑" panose="020B0503020204020204" pitchFamily="34" charset="-122"/>
                <a:cs typeface="+mn-cs"/>
              </a:rPr>
              <a:t>8</a:t>
            </a:r>
            <a:r>
              <a:rPr lang="zh-CN" altLang="en-US" kern="1200" dirty="0" smtClean="0">
                <a:solidFill>
                  <a:srgbClr val="003366"/>
                </a:solidFill>
                <a:effectLst/>
                <a:latin typeface="微软雅黑" panose="020B0503020204020204" pitchFamily="34" charset="-122"/>
                <a:ea typeface="微软雅黑" panose="020B0503020204020204" pitchFamily="34" charset="-122"/>
                <a:cs typeface="+mn-cs"/>
              </a:rPr>
              <a:t>月</a:t>
            </a:r>
            <a:r>
              <a:rPr lang="zh-CN" altLang="zh-CN" kern="1200"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en-US" kern="1200" dirty="0" smtClean="0">
                <a:solidFill>
                  <a:srgbClr val="003366"/>
                </a:solidFill>
                <a:effectLst/>
                <a:latin typeface="微软雅黑" panose="020B0503020204020204" pitchFamily="34" charset="-122"/>
                <a:ea typeface="微软雅黑" panose="020B0503020204020204" pitchFamily="34" charset="-122"/>
                <a:cs typeface="+mn-cs"/>
              </a:rPr>
              <a:t>进口车整体销售不振，排名前</a:t>
            </a:r>
            <a:r>
              <a:rPr lang="en-US" altLang="zh-CN" kern="1200" dirty="0" smtClean="0">
                <a:solidFill>
                  <a:srgbClr val="003366"/>
                </a:solidFill>
                <a:effectLst/>
                <a:latin typeface="微软雅黑" panose="020B0503020204020204" pitchFamily="34" charset="-122"/>
                <a:ea typeface="微软雅黑" panose="020B0503020204020204" pitchFamily="34" charset="-122"/>
                <a:cs typeface="+mn-cs"/>
              </a:rPr>
              <a:t>20</a:t>
            </a:r>
            <a:r>
              <a:rPr lang="zh-CN" altLang="en-US" kern="1200" dirty="0" smtClean="0">
                <a:solidFill>
                  <a:srgbClr val="003366"/>
                </a:solidFill>
                <a:effectLst/>
                <a:latin typeface="微软雅黑" panose="020B0503020204020204" pitchFamily="34" charset="-122"/>
                <a:ea typeface="微软雅黑" panose="020B0503020204020204" pitchFamily="34" charset="-122"/>
                <a:cs typeface="+mn-cs"/>
              </a:rPr>
              <a:t>的品牌，近</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三分之二</a:t>
            </a:r>
            <a:r>
              <a:rPr lang="zh-CN" altLang="en-US" kern="1200" dirty="0" smtClean="0">
                <a:solidFill>
                  <a:srgbClr val="003366"/>
                </a:solidFill>
                <a:effectLst/>
                <a:latin typeface="微软雅黑" panose="020B0503020204020204" pitchFamily="34" charset="-122"/>
                <a:ea typeface="微软雅黑" panose="020B0503020204020204" pitchFamily="34" charset="-122"/>
                <a:cs typeface="+mn-cs"/>
              </a:rPr>
              <a:t>出现下滑，其中</a:t>
            </a:r>
            <a:r>
              <a:rPr lang="en-US" altLang="zh-CN" kern="1200" dirty="0" smtClean="0">
                <a:solidFill>
                  <a:srgbClr val="003366"/>
                </a:solidFill>
                <a:effectLst/>
                <a:latin typeface="微软雅黑" panose="020B0503020204020204" pitchFamily="34" charset="-122"/>
                <a:ea typeface="微软雅黑" panose="020B0503020204020204" pitchFamily="34" charset="-122"/>
                <a:cs typeface="+mn-cs"/>
              </a:rPr>
              <a:t>Smart</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、讴歌品牌降幅超过</a:t>
            </a:r>
            <a:r>
              <a:rPr lang="en-US" altLang="zh-CN" kern="1200" dirty="0" smtClean="0">
                <a:solidFill>
                  <a:srgbClr val="003366"/>
                </a:solidFill>
                <a:latin typeface="微软雅黑" panose="020B0503020204020204" pitchFamily="34" charset="-122"/>
                <a:ea typeface="微软雅黑" panose="020B0503020204020204" pitchFamily="34" charset="-122"/>
                <a:cs typeface="+mn-cs"/>
              </a:rPr>
              <a:t>60%</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，奥迪降幅接近</a:t>
            </a:r>
            <a:r>
              <a:rPr lang="en-US" altLang="zh-CN" kern="1200" dirty="0" smtClean="0">
                <a:solidFill>
                  <a:srgbClr val="003366"/>
                </a:solidFill>
                <a:latin typeface="微软雅黑" panose="020B0503020204020204" pitchFamily="34" charset="-122"/>
                <a:ea typeface="微软雅黑" panose="020B0503020204020204" pitchFamily="34" charset="-122"/>
                <a:cs typeface="+mn-cs"/>
              </a:rPr>
              <a:t>50%</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a:t>
            </a:r>
            <a:r>
              <a:rPr lang="en-US" altLang="zh-CN" kern="1200" dirty="0" smtClean="0">
                <a:solidFill>
                  <a:srgbClr val="003366"/>
                </a:solidFill>
                <a:latin typeface="微软雅黑" panose="020B0503020204020204" pitchFamily="34" charset="-122"/>
                <a:ea typeface="微软雅黑" panose="020B0503020204020204" pitchFamily="34" charset="-122"/>
                <a:cs typeface="+mn-cs"/>
              </a:rPr>
              <a:t>Jeep</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、福特等品牌增长势头显著，其中</a:t>
            </a:r>
            <a:r>
              <a:rPr lang="en-US" altLang="zh-CN" kern="1200" dirty="0" smtClean="0">
                <a:solidFill>
                  <a:srgbClr val="003366"/>
                </a:solidFill>
                <a:latin typeface="微软雅黑" panose="020B0503020204020204" pitchFamily="34" charset="-122"/>
                <a:ea typeface="微软雅黑" panose="020B0503020204020204" pitchFamily="34" charset="-122"/>
                <a:cs typeface="+mn-cs"/>
              </a:rPr>
              <a:t>JEEP</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增长近</a:t>
            </a:r>
            <a:r>
              <a:rPr lang="en-US" altLang="zh-CN" kern="1200" dirty="0" smtClean="0">
                <a:solidFill>
                  <a:srgbClr val="003366"/>
                </a:solidFill>
                <a:latin typeface="微软雅黑" panose="020B0503020204020204" pitchFamily="34" charset="-122"/>
                <a:ea typeface="微软雅黑" panose="020B0503020204020204" pitchFamily="34" charset="-122"/>
                <a:cs typeface="+mn-cs"/>
              </a:rPr>
              <a:t>80%</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a:t>
            </a:r>
            <a:endParaRPr lang="zh-CN" altLang="zh-CN" dirty="0" smtClean="0">
              <a:effectLst/>
            </a:endParaRPr>
          </a:p>
          <a:p>
            <a:endParaRPr lang="zh-CN" altLang="en-US" dirty="0"/>
          </a:p>
        </p:txBody>
      </p:sp>
      <p:sp>
        <p:nvSpPr>
          <p:cNvPr id="10" name="矩形 9"/>
          <p:cNvSpPr/>
          <p:nvPr/>
        </p:nvSpPr>
        <p:spPr>
          <a:xfrm>
            <a:off x="8225308" y="4770714"/>
            <a:ext cx="401072" cy="292388"/>
          </a:xfrm>
          <a:prstGeom prst="rect">
            <a:avLst/>
          </a:prstGeom>
        </p:spPr>
        <p:txBody>
          <a:bodyPr wrap="none">
            <a:spAutoFit/>
          </a:bodyPr>
          <a:lstStyle/>
          <a:p>
            <a:r>
              <a:rPr lang="en-US" altLang="zh-CN" dirty="0">
                <a:solidFill>
                  <a:srgbClr val="333333"/>
                </a:solidFill>
                <a:latin typeface="arial" panose="020B0604020202020204" pitchFamily="34" charset="0"/>
              </a:rPr>
              <a:t>+∞</a:t>
            </a:r>
            <a:endParaRPr lang="zh-CN" altLang="en-US" dirty="0"/>
          </a:p>
        </p:txBody>
      </p:sp>
      <p:sp>
        <p:nvSpPr>
          <p:cNvPr id="11" name="矩形 10"/>
          <p:cNvSpPr/>
          <p:nvPr/>
        </p:nvSpPr>
        <p:spPr>
          <a:xfrm>
            <a:off x="6557282" y="4770714"/>
            <a:ext cx="401072" cy="292388"/>
          </a:xfrm>
          <a:prstGeom prst="rect">
            <a:avLst/>
          </a:prstGeom>
        </p:spPr>
        <p:txBody>
          <a:bodyPr wrap="none">
            <a:spAutoFit/>
          </a:bodyPr>
          <a:lstStyle/>
          <a:p>
            <a:r>
              <a:rPr lang="en-US" altLang="zh-CN" dirty="0">
                <a:solidFill>
                  <a:srgbClr val="333333"/>
                </a:solidFill>
                <a:latin typeface="arial" panose="020B0604020202020204" pitchFamily="34" charset="0"/>
              </a:rPr>
              <a:t>+∞</a:t>
            </a:r>
            <a:endParaRPr lang="zh-CN" altLang="en-US" dirty="0"/>
          </a:p>
        </p:txBody>
      </p:sp>
    </p:spTree>
    <p:extLst>
      <p:ext uri="{BB962C8B-B14F-4D97-AF65-F5344CB8AC3E}">
        <p14:creationId xmlns:p14="http://schemas.microsoft.com/office/powerpoint/2010/main" val="1248307221"/>
      </p:ext>
    </p:extLst>
  </p:cSld>
  <p:clrMapOvr>
    <a:masterClrMapping/>
  </p:clrMapOvr>
  <p:transition>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16689" y="1560710"/>
            <a:ext cx="8634190" cy="276999"/>
          </a:xfrm>
          <a:prstGeom prst="rect">
            <a:avLst/>
          </a:prstGeom>
        </p:spPr>
        <p:txBody>
          <a:bodyPr wrap="square">
            <a:spAutoFit/>
          </a:bodyPr>
          <a:lstStyle/>
          <a:p>
            <a:pPr algn="ctr"/>
            <a:r>
              <a:rPr lang="en-US" altLang="zh-CN" sz="12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2018-2019</a:t>
            </a:r>
            <a:r>
              <a:rPr lang="zh-CN" altLang="en-US" sz="1200" b="1" dirty="0" smtClean="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年平行</a:t>
            </a:r>
            <a:r>
              <a:rPr lang="zh-CN" altLang="en-US" sz="1200" b="1" dirty="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进口量分品牌情况</a:t>
            </a:r>
          </a:p>
        </p:txBody>
      </p:sp>
      <p:sp>
        <p:nvSpPr>
          <p:cNvPr id="7" name="矩形 6"/>
          <p:cNvSpPr/>
          <p:nvPr/>
        </p:nvSpPr>
        <p:spPr>
          <a:xfrm>
            <a:off x="489693" y="-45470"/>
            <a:ext cx="9135233" cy="1323439"/>
          </a:xfrm>
          <a:prstGeom prst="rect">
            <a:avLst/>
          </a:prstGeom>
        </p:spPr>
        <p:txBody>
          <a:bodyPr wrap="square">
            <a:spAutoFit/>
          </a:bodyPr>
          <a:lstStyle/>
          <a:p>
            <a:pPr algn="just" defTabSz="958850" fontAlgn="auto">
              <a:spcBef>
                <a:spcPts val="0"/>
              </a:spcBef>
              <a:spcAft>
                <a:spcPts val="0"/>
              </a:spcAft>
              <a:defRPr/>
            </a:pPr>
            <a:r>
              <a:rPr lang="zh-CN" altLang="en-US" sz="2000" b="1" dirty="0" smtClean="0">
                <a:solidFill>
                  <a:srgbClr val="003366"/>
                </a:solidFill>
                <a:latin typeface="微软雅黑" panose="020B0503020204020204" pitchFamily="34" charset="-122"/>
                <a:ea typeface="微软雅黑" panose="020B0503020204020204" pitchFamily="34" charset="-122"/>
              </a:rPr>
              <a:t>品牌结构</a:t>
            </a:r>
            <a:r>
              <a:rPr lang="en-US" altLang="zh-CN" sz="2000" b="1" dirty="0" smtClean="0">
                <a:solidFill>
                  <a:srgbClr val="003366"/>
                </a:solidFill>
                <a:latin typeface="微软雅黑" panose="020B0503020204020204" pitchFamily="34" charset="-122"/>
                <a:ea typeface="微软雅黑" panose="020B0503020204020204" pitchFamily="34" charset="-122"/>
              </a:rPr>
              <a:t>-</a:t>
            </a:r>
            <a:r>
              <a:rPr lang="zh-CN" altLang="en-US" sz="2000" b="1" dirty="0">
                <a:solidFill>
                  <a:srgbClr val="003366"/>
                </a:solidFill>
                <a:latin typeface="微软雅黑" panose="020B0503020204020204" pitchFamily="34" charset="-122"/>
                <a:ea typeface="微软雅黑" panose="020B0503020204020204" pitchFamily="34" charset="-122"/>
              </a:rPr>
              <a:t>平行进口：丰田是份额最大的品牌，进口规模领先，</a:t>
            </a:r>
            <a:r>
              <a:rPr lang="en-US" altLang="zh-CN" sz="2000" b="1" dirty="0">
                <a:solidFill>
                  <a:srgbClr val="003366"/>
                </a:solidFill>
                <a:latin typeface="微软雅黑" panose="020B0503020204020204" pitchFamily="34" charset="-122"/>
                <a:ea typeface="微软雅黑" panose="020B0503020204020204" pitchFamily="34" charset="-122"/>
              </a:rPr>
              <a:t>2019</a:t>
            </a:r>
            <a:r>
              <a:rPr lang="zh-CN" altLang="en-US" sz="2000" b="1" dirty="0">
                <a:solidFill>
                  <a:srgbClr val="003366"/>
                </a:solidFill>
                <a:latin typeface="微软雅黑" panose="020B0503020204020204" pitchFamily="34" charset="-122"/>
                <a:ea typeface="微软雅黑" panose="020B0503020204020204" pitchFamily="34" charset="-122"/>
              </a:rPr>
              <a:t>年</a:t>
            </a:r>
            <a:r>
              <a:rPr lang="en-US" altLang="zh-CN" sz="2000" b="1" dirty="0" smtClean="0">
                <a:solidFill>
                  <a:srgbClr val="003366"/>
                </a:solidFill>
                <a:latin typeface="微软雅黑" panose="020B0503020204020204" pitchFamily="34" charset="-122"/>
                <a:ea typeface="微软雅黑" panose="020B0503020204020204" pitchFamily="34" charset="-122"/>
              </a:rPr>
              <a:t>1</a:t>
            </a:r>
            <a:r>
              <a:rPr lang="en-US" altLang="zh-CN" sz="2000" b="1" cap="all" dirty="0">
                <a:solidFill>
                  <a:schemeClr val="tx2"/>
                </a:solidFill>
                <a:latin typeface="微软雅黑" panose="020B0503020204020204" pitchFamily="34" charset="-122"/>
                <a:ea typeface="微软雅黑" panose="020B0503020204020204" pitchFamily="34" charset="-122"/>
              </a:rPr>
              <a:t>—</a:t>
            </a:r>
            <a:r>
              <a:rPr lang="en-US" altLang="zh-CN" sz="2000" b="1" dirty="0" smtClean="0">
                <a:solidFill>
                  <a:srgbClr val="003366"/>
                </a:solidFill>
                <a:latin typeface="微软雅黑" panose="020B0503020204020204" pitchFamily="34" charset="-122"/>
                <a:ea typeface="微软雅黑" panose="020B0503020204020204" pitchFamily="34" charset="-122"/>
              </a:rPr>
              <a:t>8</a:t>
            </a:r>
            <a:r>
              <a:rPr lang="zh-CN" altLang="en-US" sz="2000" b="1" dirty="0">
                <a:solidFill>
                  <a:srgbClr val="003366"/>
                </a:solidFill>
                <a:latin typeface="微软雅黑" panose="020B0503020204020204" pitchFamily="34" charset="-122"/>
                <a:ea typeface="微软雅黑" panose="020B0503020204020204" pitchFamily="34" charset="-122"/>
              </a:rPr>
              <a:t>月份额达</a:t>
            </a:r>
            <a:r>
              <a:rPr lang="en-US" altLang="zh-CN" sz="2000" b="1" dirty="0">
                <a:solidFill>
                  <a:srgbClr val="003366"/>
                </a:solidFill>
                <a:latin typeface="微软雅黑" panose="020B0503020204020204" pitchFamily="34" charset="-122"/>
                <a:ea typeface="微软雅黑" panose="020B0503020204020204" pitchFamily="34" charset="-122"/>
              </a:rPr>
              <a:t>44.9%</a:t>
            </a:r>
            <a:r>
              <a:rPr lang="zh-CN" altLang="en-US" sz="2000" b="1" dirty="0">
                <a:solidFill>
                  <a:srgbClr val="003366"/>
                </a:solidFill>
                <a:latin typeface="微软雅黑" panose="020B0503020204020204" pitchFamily="34" charset="-122"/>
                <a:ea typeface="微软雅黑" panose="020B0503020204020204" pitchFamily="34" charset="-122"/>
              </a:rPr>
              <a:t>，日产和奔驰位居二、三位，前六大品牌累计份额为</a:t>
            </a:r>
            <a:r>
              <a:rPr lang="en-US" altLang="zh-CN" sz="2000" b="1" dirty="0">
                <a:solidFill>
                  <a:srgbClr val="003366"/>
                </a:solidFill>
                <a:latin typeface="微软雅黑" panose="020B0503020204020204" pitchFamily="34" charset="-122"/>
                <a:ea typeface="微软雅黑" panose="020B0503020204020204" pitchFamily="34" charset="-122"/>
              </a:rPr>
              <a:t>91%</a:t>
            </a:r>
            <a:r>
              <a:rPr lang="zh-CN" altLang="en-US" sz="2000" b="1" dirty="0">
                <a:solidFill>
                  <a:srgbClr val="003366"/>
                </a:solidFill>
                <a:latin typeface="微软雅黑" panose="020B0503020204020204" pitchFamily="34" charset="-122"/>
                <a:ea typeface="微软雅黑" panose="020B0503020204020204" pitchFamily="34" charset="-122"/>
              </a:rPr>
              <a:t>。品牌结构变化明显，丰田和三菱占比分别提升</a:t>
            </a:r>
            <a:r>
              <a:rPr lang="en-US" altLang="zh-CN" sz="2000" b="1" dirty="0">
                <a:solidFill>
                  <a:srgbClr val="003366"/>
                </a:solidFill>
                <a:latin typeface="微软雅黑" panose="020B0503020204020204" pitchFamily="34" charset="-122"/>
                <a:ea typeface="微软雅黑" panose="020B0503020204020204" pitchFamily="34" charset="-122"/>
              </a:rPr>
              <a:t>6.3</a:t>
            </a:r>
            <a:r>
              <a:rPr lang="zh-CN" altLang="en-US" sz="2000" b="1" dirty="0">
                <a:solidFill>
                  <a:srgbClr val="003366"/>
                </a:solidFill>
                <a:latin typeface="微软雅黑" panose="020B0503020204020204" pitchFamily="34" charset="-122"/>
                <a:ea typeface="微软雅黑" panose="020B0503020204020204" pitchFamily="34" charset="-122"/>
              </a:rPr>
              <a:t>和</a:t>
            </a:r>
            <a:r>
              <a:rPr lang="en-US" altLang="zh-CN" sz="2000" b="1" dirty="0">
                <a:solidFill>
                  <a:srgbClr val="003366"/>
                </a:solidFill>
                <a:latin typeface="微软雅黑" panose="020B0503020204020204" pitchFamily="34" charset="-122"/>
                <a:ea typeface="微软雅黑" panose="020B0503020204020204" pitchFamily="34" charset="-122"/>
              </a:rPr>
              <a:t>4.9</a:t>
            </a:r>
            <a:r>
              <a:rPr lang="zh-CN" altLang="en-US" sz="2000" b="1" dirty="0">
                <a:solidFill>
                  <a:srgbClr val="003366"/>
                </a:solidFill>
                <a:latin typeface="微软雅黑" panose="020B0503020204020204" pitchFamily="34" charset="-122"/>
                <a:ea typeface="微软雅黑" panose="020B0503020204020204" pitchFamily="34" charset="-122"/>
              </a:rPr>
              <a:t>个百分点，宝马和路虎分别同比下滑</a:t>
            </a:r>
            <a:r>
              <a:rPr lang="en-US" altLang="zh-CN" sz="2000" b="1" dirty="0">
                <a:solidFill>
                  <a:srgbClr val="003366"/>
                </a:solidFill>
                <a:latin typeface="微软雅黑" panose="020B0503020204020204" pitchFamily="34" charset="-122"/>
                <a:ea typeface="微软雅黑" panose="020B0503020204020204" pitchFamily="34" charset="-122"/>
              </a:rPr>
              <a:t>5.2</a:t>
            </a:r>
            <a:r>
              <a:rPr lang="zh-CN" altLang="en-US" sz="2000" b="1" dirty="0">
                <a:solidFill>
                  <a:srgbClr val="003366"/>
                </a:solidFill>
                <a:latin typeface="微软雅黑" panose="020B0503020204020204" pitchFamily="34" charset="-122"/>
                <a:ea typeface="微软雅黑" panose="020B0503020204020204" pitchFamily="34" charset="-122"/>
              </a:rPr>
              <a:t>和</a:t>
            </a:r>
            <a:r>
              <a:rPr lang="en-US" altLang="zh-CN" sz="2000" b="1" dirty="0">
                <a:solidFill>
                  <a:srgbClr val="003366"/>
                </a:solidFill>
                <a:latin typeface="微软雅黑" panose="020B0503020204020204" pitchFamily="34" charset="-122"/>
                <a:ea typeface="微软雅黑" panose="020B0503020204020204" pitchFamily="34" charset="-122"/>
              </a:rPr>
              <a:t>4.6</a:t>
            </a:r>
            <a:r>
              <a:rPr lang="zh-CN" altLang="en-US" sz="2000" b="1" dirty="0">
                <a:solidFill>
                  <a:srgbClr val="003366"/>
                </a:solidFill>
                <a:latin typeface="微软雅黑" panose="020B0503020204020204" pitchFamily="34" charset="-122"/>
                <a:ea typeface="微软雅黑" panose="020B0503020204020204" pitchFamily="34" charset="-122"/>
              </a:rPr>
              <a:t>个百分点。</a:t>
            </a:r>
          </a:p>
        </p:txBody>
      </p:sp>
      <p:sp>
        <p:nvSpPr>
          <p:cNvPr id="8" name="Line 18"/>
          <p:cNvSpPr>
            <a:spLocks noChangeShapeType="1"/>
          </p:cNvSpPr>
          <p:nvPr/>
        </p:nvSpPr>
        <p:spPr bwMode="auto">
          <a:xfrm flipV="1">
            <a:off x="616689" y="1923803"/>
            <a:ext cx="8634190" cy="690"/>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lIns="102396" tIns="51198" rIns="102396" bIns="51198"/>
          <a:lstStyle/>
          <a:p>
            <a:pPr>
              <a:spcBef>
                <a:spcPct val="0"/>
              </a:spcBef>
            </a:pPr>
            <a:endParaRPr lang="zh-CN" altLang="en-US" b="1">
              <a:solidFill>
                <a:srgbClr val="000000"/>
              </a:solidFill>
            </a:endParaRPr>
          </a:p>
        </p:txBody>
      </p:sp>
      <p:sp>
        <p:nvSpPr>
          <p:cNvPr id="11" name="Text Box 4"/>
          <p:cNvSpPr txBox="1">
            <a:spLocks noChangeArrowheads="1"/>
          </p:cNvSpPr>
          <p:nvPr/>
        </p:nvSpPr>
        <p:spPr bwMode="auto">
          <a:xfrm>
            <a:off x="3562100" y="6489814"/>
            <a:ext cx="28495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61925" indent="-161925"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lnSpc>
                <a:spcPct val="110000"/>
              </a:lnSpc>
              <a:spcAft>
                <a:spcPct val="25000"/>
              </a:spcAft>
            </a:pPr>
            <a:r>
              <a:rPr lang="zh-CN" altLang="en-US" sz="1000" b="0" dirty="0">
                <a:latin typeface="微软雅黑" panose="020B0503020204020204" pitchFamily="34" charset="-122"/>
                <a:ea typeface="微软雅黑" panose="020B0503020204020204" pitchFamily="34" charset="-122"/>
              </a:rPr>
              <a:t>数据来源</a:t>
            </a:r>
            <a:r>
              <a:rPr lang="zh-CN" altLang="en-US" sz="1000" b="0" dirty="0" smtClean="0">
                <a:latin typeface="微软雅黑" panose="020B0503020204020204" pitchFamily="34" charset="-122"/>
                <a:ea typeface="微软雅黑" panose="020B0503020204020204" pitchFamily="34" charset="-122"/>
              </a:rPr>
              <a:t>：国机汽车</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中国</a:t>
            </a:r>
            <a:r>
              <a:rPr lang="zh-CN" altLang="en-US" sz="1000" b="0" dirty="0">
                <a:latin typeface="微软雅黑" panose="020B0503020204020204" pitchFamily="34" charset="-122"/>
                <a:ea typeface="微软雅黑" panose="020B0503020204020204" pitchFamily="34" charset="-122"/>
              </a:rPr>
              <a:t>进口汽车市场数据库</a:t>
            </a:r>
            <a:endParaRPr lang="zh-CN" altLang="en-US" sz="1000" b="0" dirty="0">
              <a:solidFill>
                <a:schemeClr val="tx1"/>
              </a:solidFill>
            </a:endParaRPr>
          </a:p>
        </p:txBody>
      </p:sp>
      <p:graphicFrame>
        <p:nvGraphicFramePr>
          <p:cNvPr id="13" name="图表 12"/>
          <p:cNvGraphicFramePr/>
          <p:nvPr>
            <p:extLst>
              <p:ext uri="{D42A27DB-BD31-4B8C-83A1-F6EECF244321}">
                <p14:modId xmlns:p14="http://schemas.microsoft.com/office/powerpoint/2010/main" val="1901871259"/>
              </p:ext>
            </p:extLst>
          </p:nvPr>
        </p:nvGraphicFramePr>
        <p:xfrm>
          <a:off x="5239371" y="1560710"/>
          <a:ext cx="4422689" cy="3830745"/>
        </p:xfrm>
        <a:graphic>
          <a:graphicData uri="http://schemas.openxmlformats.org/drawingml/2006/chart">
            <c:chart xmlns:c="http://schemas.openxmlformats.org/drawingml/2006/chart" xmlns:r="http://schemas.openxmlformats.org/officeDocument/2006/relationships" r:id="rId2"/>
          </a:graphicData>
        </a:graphic>
      </p:graphicFrame>
      <p:pic>
        <p:nvPicPr>
          <p:cNvPr id="14" name="图片 27" descr="%B1%BC%B3%DB.gif"/>
          <p:cNvPicPr>
            <a:picLocks noChangeAspect="1"/>
          </p:cNvPicPr>
          <p:nvPr/>
        </p:nvPicPr>
        <p:blipFill>
          <a:blip r:embed="rId3" cstate="print"/>
          <a:srcRect l="17857" r="17857"/>
          <a:stretch>
            <a:fillRect/>
          </a:stretch>
        </p:blipFill>
        <p:spPr>
          <a:xfrm>
            <a:off x="6926682" y="3238002"/>
            <a:ext cx="237044" cy="252302"/>
          </a:xfrm>
          <a:prstGeom prst="rect">
            <a:avLst/>
          </a:prstGeom>
        </p:spPr>
      </p:pic>
      <p:pic>
        <p:nvPicPr>
          <p:cNvPr id="15" name="图片 14" descr="3295602_230409067223_2.jpg"/>
          <p:cNvPicPr>
            <a:picLocks noChangeAspect="1"/>
          </p:cNvPicPr>
          <p:nvPr/>
        </p:nvPicPr>
        <p:blipFill>
          <a:blip r:embed="rId4" cstate="print"/>
          <a:srcRect l="35937" t="10057" r="34375" b="61412"/>
          <a:stretch>
            <a:fillRect/>
          </a:stretch>
        </p:blipFill>
        <p:spPr>
          <a:xfrm>
            <a:off x="6923574" y="4441163"/>
            <a:ext cx="290791" cy="180224"/>
          </a:xfrm>
          <a:prstGeom prst="rect">
            <a:avLst/>
          </a:prstGeom>
        </p:spPr>
      </p:pic>
      <p:pic>
        <p:nvPicPr>
          <p:cNvPr id="16" name="图片 15"/>
          <p:cNvPicPr>
            <a:picLocks noChangeAspect="1"/>
          </p:cNvPicPr>
          <p:nvPr/>
        </p:nvPicPr>
        <p:blipFill rotWithShape="1">
          <a:blip r:embed="rId5" cstate="print">
            <a:extLst>
              <a:ext uri="{28A0092B-C50C-407E-A947-70E740481C1C}">
                <a14:useLocalDpi xmlns:a14="http://schemas.microsoft.com/office/drawing/2010/main" val="0"/>
              </a:ext>
            </a:extLst>
          </a:blip>
          <a:srcRect l="24525" t="13766" r="24164" b="17818"/>
          <a:stretch>
            <a:fillRect/>
          </a:stretch>
        </p:blipFill>
        <p:spPr>
          <a:xfrm>
            <a:off x="6914317" y="3577678"/>
            <a:ext cx="303813" cy="270057"/>
          </a:xfrm>
          <a:prstGeom prst="rect">
            <a:avLst/>
          </a:prstGeom>
        </p:spPr>
      </p:pic>
      <p:pic>
        <p:nvPicPr>
          <p:cNvPr id="17" name="Picture 2" descr="https://timgsa.baidu.com/timg?image&amp;quality=80&amp;size=b9999_10000&amp;sec=1520940263750&amp;di=71fa572ac41f83be612e3e4388446c2d&amp;imgtype=0&amp;src=http%3A%2F%2Fwww.mzsky.cc%2Fdata%2Fattachment%2Fforum%2F201602%2F27%2F100121l26zjtn9bigih6wk.png"/>
          <p:cNvPicPr>
            <a:picLocks noChangeAspect="1" noChangeArrowheads="1"/>
          </p:cNvPicPr>
          <p:nvPr/>
        </p:nvPicPr>
        <p:blipFill>
          <a:blip r:embed="rId6" cstate="print"/>
          <a:srcRect l="4416" t="4354" r="72622" b="16915"/>
          <a:stretch>
            <a:fillRect/>
          </a:stretch>
        </p:blipFill>
        <p:spPr bwMode="auto">
          <a:xfrm>
            <a:off x="6915944" y="2958212"/>
            <a:ext cx="260588" cy="227562"/>
          </a:xfrm>
          <a:prstGeom prst="rect">
            <a:avLst/>
          </a:prstGeom>
          <a:noFill/>
        </p:spPr>
      </p:pic>
      <p:pic>
        <p:nvPicPr>
          <p:cNvPr id="18" name="图片 17"/>
          <p:cNvPicPr>
            <a:picLocks noChangeAspect="1"/>
          </p:cNvPicPr>
          <p:nvPr/>
        </p:nvPicPr>
        <p:blipFill>
          <a:blip r:embed="rId7"/>
          <a:stretch>
            <a:fillRect/>
          </a:stretch>
        </p:blipFill>
        <p:spPr>
          <a:xfrm>
            <a:off x="6910552" y="2720100"/>
            <a:ext cx="251468" cy="248325"/>
          </a:xfrm>
          <a:prstGeom prst="rect">
            <a:avLst/>
          </a:prstGeom>
        </p:spPr>
      </p:pic>
      <p:pic>
        <p:nvPicPr>
          <p:cNvPr id="2" name="图片 1"/>
          <p:cNvPicPr>
            <a:picLocks noChangeAspect="1"/>
          </p:cNvPicPr>
          <p:nvPr/>
        </p:nvPicPr>
        <p:blipFill>
          <a:blip r:embed="rId8"/>
          <a:stretch>
            <a:fillRect/>
          </a:stretch>
        </p:blipFill>
        <p:spPr>
          <a:xfrm>
            <a:off x="435472" y="1581398"/>
            <a:ext cx="9035055" cy="5127180"/>
          </a:xfrm>
          <a:prstGeom prst="rect">
            <a:avLst/>
          </a:prstGeom>
        </p:spPr>
      </p:pic>
    </p:spTree>
    <p:extLst>
      <p:ext uri="{BB962C8B-B14F-4D97-AF65-F5344CB8AC3E}">
        <p14:creationId xmlns:p14="http://schemas.microsoft.com/office/powerpoint/2010/main" val="1736553007"/>
      </p:ext>
    </p:extLst>
  </p:cSld>
  <p:clrMapOvr>
    <a:masterClrMapping/>
  </p:clrMapOvr>
  <p:transition>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13"/>
          <p:cNvSpPr>
            <a:spLocks noChangeArrowheads="1"/>
          </p:cNvSpPr>
          <p:nvPr/>
        </p:nvSpPr>
        <p:spPr bwMode="auto">
          <a:xfrm>
            <a:off x="656172" y="1551790"/>
            <a:ext cx="861905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algn="ctr" eaLnBrk="1" hangingPunct="1"/>
            <a:r>
              <a:rPr lang="en-US" altLang="zh-CN" sz="1200" dirty="0" smtClean="0">
                <a:latin typeface="微软雅黑" panose="020B0503020204020204" pitchFamily="34" charset="-122"/>
                <a:ea typeface="微软雅黑" panose="020B0503020204020204" pitchFamily="34" charset="-122"/>
                <a:cs typeface="Times New Roman" panose="02020603050405020304" pitchFamily="18" charset="0"/>
              </a:rPr>
              <a:t>2009-2019</a:t>
            </a:r>
            <a:r>
              <a:rPr lang="zh-CN" altLang="en-US" sz="1200" dirty="0" smtClean="0">
                <a:latin typeface="微软雅黑" panose="020B0503020204020204" pitchFamily="34" charset="-122"/>
                <a:ea typeface="微软雅黑" panose="020B0503020204020204" pitchFamily="34" charset="-122"/>
                <a:cs typeface="Times New Roman" panose="02020603050405020304" pitchFamily="18" charset="0"/>
              </a:rPr>
              <a:t>年进口</a:t>
            </a:r>
            <a:r>
              <a:rPr lang="zh-CN" altLang="en-US" sz="1200" dirty="0">
                <a:latin typeface="微软雅黑" panose="020B0503020204020204" pitchFamily="34" charset="-122"/>
                <a:ea typeface="微软雅黑" panose="020B0503020204020204" pitchFamily="34" charset="-122"/>
                <a:cs typeface="Times New Roman" panose="02020603050405020304" pitchFamily="18" charset="0"/>
              </a:rPr>
              <a:t>车市场排量结构变化</a:t>
            </a:r>
            <a:endParaRPr lang="en-US" altLang="zh-CN" sz="12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Line 18"/>
          <p:cNvSpPr>
            <a:spLocks noChangeShapeType="1"/>
          </p:cNvSpPr>
          <p:nvPr/>
        </p:nvSpPr>
        <p:spPr bwMode="auto">
          <a:xfrm flipV="1">
            <a:off x="616689" y="1923803"/>
            <a:ext cx="8634190" cy="690"/>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lIns="102396" tIns="51198" rIns="102396" bIns="51198"/>
          <a:lstStyle/>
          <a:p>
            <a:pPr>
              <a:spcBef>
                <a:spcPct val="0"/>
              </a:spcBef>
            </a:pPr>
            <a:endParaRPr lang="zh-CN" altLang="en-US" b="1">
              <a:solidFill>
                <a:srgbClr val="000000"/>
              </a:solidFill>
            </a:endParaRPr>
          </a:p>
        </p:txBody>
      </p:sp>
      <p:graphicFrame>
        <p:nvGraphicFramePr>
          <p:cNvPr id="7" name="内容占位符 6"/>
          <p:cNvGraphicFramePr>
            <a:graphicFrameLocks noGrp="1"/>
          </p:cNvGraphicFramePr>
          <p:nvPr>
            <p:ph idx="1"/>
            <p:extLst>
              <p:ext uri="{D42A27DB-BD31-4B8C-83A1-F6EECF244321}">
                <p14:modId xmlns:p14="http://schemas.microsoft.com/office/powerpoint/2010/main" val="3339601545"/>
              </p:ext>
            </p:extLst>
          </p:nvPr>
        </p:nvGraphicFramePr>
        <p:xfrm>
          <a:off x="214011" y="1971017"/>
          <a:ext cx="9299266" cy="4354741"/>
        </p:xfrm>
        <a:graphic>
          <a:graphicData uri="http://schemas.openxmlformats.org/drawingml/2006/chart">
            <c:chart xmlns:c="http://schemas.openxmlformats.org/drawingml/2006/chart" xmlns:r="http://schemas.openxmlformats.org/officeDocument/2006/relationships" r:id="rId2"/>
          </a:graphicData>
        </a:graphic>
      </p:graphicFrame>
      <p:sp>
        <p:nvSpPr>
          <p:cNvPr id="11" name="Text Box 4"/>
          <p:cNvSpPr txBox="1">
            <a:spLocks noChangeArrowheads="1"/>
          </p:cNvSpPr>
          <p:nvPr/>
        </p:nvSpPr>
        <p:spPr bwMode="auto">
          <a:xfrm>
            <a:off x="3562100" y="6489814"/>
            <a:ext cx="28495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61925" indent="-161925"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lnSpc>
                <a:spcPct val="110000"/>
              </a:lnSpc>
              <a:spcAft>
                <a:spcPct val="25000"/>
              </a:spcAft>
            </a:pPr>
            <a:r>
              <a:rPr lang="zh-CN" altLang="en-US" sz="1000" b="0" dirty="0">
                <a:latin typeface="微软雅黑" panose="020B0503020204020204" pitchFamily="34" charset="-122"/>
                <a:ea typeface="微软雅黑" panose="020B0503020204020204" pitchFamily="34" charset="-122"/>
              </a:rPr>
              <a:t>数据来源</a:t>
            </a:r>
            <a:r>
              <a:rPr lang="zh-CN" altLang="en-US" sz="1000" b="0" dirty="0" smtClean="0">
                <a:latin typeface="微软雅黑" panose="020B0503020204020204" pitchFamily="34" charset="-122"/>
                <a:ea typeface="微软雅黑" panose="020B0503020204020204" pitchFamily="34" charset="-122"/>
              </a:rPr>
              <a:t>：国机汽车</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中国</a:t>
            </a:r>
            <a:r>
              <a:rPr lang="zh-CN" altLang="en-US" sz="1000" b="0" dirty="0">
                <a:latin typeface="微软雅黑" panose="020B0503020204020204" pitchFamily="34" charset="-122"/>
                <a:ea typeface="微软雅黑" panose="020B0503020204020204" pitchFamily="34" charset="-122"/>
              </a:rPr>
              <a:t>进口汽车市场数据库</a:t>
            </a:r>
            <a:endParaRPr lang="zh-CN" altLang="en-US" sz="1000" b="0" dirty="0">
              <a:solidFill>
                <a:schemeClr val="tx1"/>
              </a:solidFill>
            </a:endParaRPr>
          </a:p>
        </p:txBody>
      </p:sp>
      <p:sp>
        <p:nvSpPr>
          <p:cNvPr id="2" name="标题 1"/>
          <p:cNvSpPr>
            <a:spLocks noGrp="1"/>
          </p:cNvSpPr>
          <p:nvPr>
            <p:ph type="title"/>
          </p:nvPr>
        </p:nvSpPr>
        <p:spPr>
          <a:xfrm>
            <a:off x="446088" y="222106"/>
            <a:ext cx="9104312" cy="292388"/>
          </a:xfrm>
        </p:spPr>
        <p:txBody>
          <a:bodyPr/>
          <a:lstStyle/>
          <a:p>
            <a:pPr fontAlgn="auto"/>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排量结构</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整体市场：</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2019</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年</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1</a:t>
            </a:r>
            <a:r>
              <a:rPr lang="en-US" altLang="zh-CN" cap="all" dirty="0">
                <a:latin typeface="微软雅黑" panose="020B0503020204020204" pitchFamily="34" charset="-122"/>
                <a:ea typeface="微软雅黑" panose="020B0503020204020204" pitchFamily="34" charset="-122"/>
              </a:rPr>
              <a:t>—</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8</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月</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3.0L</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以下排量份额为</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85%</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，比</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2018</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年全年下降</a:t>
            </a:r>
            <a:r>
              <a:rPr lang="en-US" altLang="zh-CN" kern="1200" dirty="0" smtClean="0">
                <a:solidFill>
                  <a:srgbClr val="003366"/>
                </a:solidFill>
                <a:latin typeface="微软雅黑" panose="020B0503020204020204" pitchFamily="34" charset="-122"/>
                <a:ea typeface="微软雅黑" panose="020B0503020204020204" pitchFamily="34" charset="-122"/>
                <a:cs typeface="+mn-cs"/>
              </a:rPr>
              <a:t>3</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个百分点，</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主要由于</a:t>
            </a:r>
            <a:r>
              <a:rPr lang="en-US" altLang="zh-CN" kern="1200" dirty="0" smtClean="0">
                <a:solidFill>
                  <a:srgbClr val="003366"/>
                </a:solidFill>
                <a:latin typeface="微软雅黑" panose="020B0503020204020204" pitchFamily="34" charset="-122"/>
                <a:ea typeface="微软雅黑" panose="020B0503020204020204" pitchFamily="34" charset="-122"/>
              </a:rPr>
              <a:t>2.5~3.0L</a:t>
            </a:r>
            <a:r>
              <a:rPr lang="zh-CN" altLang="zh-CN" kern="1200" dirty="0">
                <a:solidFill>
                  <a:srgbClr val="003366"/>
                </a:solidFill>
                <a:latin typeface="微软雅黑" panose="020B0503020204020204" pitchFamily="34" charset="-122"/>
                <a:ea typeface="微软雅黑" panose="020B0503020204020204" pitchFamily="34" charset="-122"/>
              </a:rPr>
              <a:t>份额下降了</a:t>
            </a:r>
            <a:r>
              <a:rPr lang="en-US" altLang="zh-CN" kern="1200" dirty="0">
                <a:solidFill>
                  <a:srgbClr val="003366"/>
                </a:solidFill>
                <a:latin typeface="微软雅黑" panose="020B0503020204020204" pitchFamily="34" charset="-122"/>
                <a:ea typeface="微软雅黑" panose="020B0503020204020204" pitchFamily="34" charset="-122"/>
              </a:rPr>
              <a:t>4</a:t>
            </a:r>
            <a:r>
              <a:rPr lang="zh-CN" altLang="zh-CN" kern="1200" dirty="0">
                <a:solidFill>
                  <a:srgbClr val="003366"/>
                </a:solidFill>
                <a:latin typeface="微软雅黑" panose="020B0503020204020204" pitchFamily="34" charset="-122"/>
                <a:ea typeface="微软雅黑" panose="020B0503020204020204" pitchFamily="34" charset="-122"/>
              </a:rPr>
              <a:t>个</a:t>
            </a:r>
            <a:r>
              <a:rPr lang="zh-CN" altLang="zh-CN" kern="1200" dirty="0" smtClean="0">
                <a:solidFill>
                  <a:srgbClr val="003366"/>
                </a:solidFill>
                <a:latin typeface="微软雅黑" panose="020B0503020204020204" pitchFamily="34" charset="-122"/>
                <a:ea typeface="微软雅黑" panose="020B0503020204020204" pitchFamily="34" charset="-122"/>
              </a:rPr>
              <a:t>百分点</a:t>
            </a:r>
            <a:r>
              <a:rPr lang="zh-CN" altLang="en-US" kern="1200" dirty="0" smtClean="0">
                <a:solidFill>
                  <a:srgbClr val="003366"/>
                </a:solidFill>
                <a:latin typeface="微软雅黑" panose="020B0503020204020204" pitchFamily="34" charset="-122"/>
                <a:ea typeface="微软雅黑" panose="020B0503020204020204" pitchFamily="34" charset="-122"/>
              </a:rPr>
              <a:t>；</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2</a:t>
            </a:r>
            <a:r>
              <a:rPr lang="en-US" altLang="zh-CN" kern="1200" dirty="0" smtClean="0">
                <a:solidFill>
                  <a:srgbClr val="003366"/>
                </a:solidFill>
                <a:latin typeface="微软雅黑" panose="020B0503020204020204" pitchFamily="34" charset="-122"/>
                <a:ea typeface="微软雅黑" panose="020B0503020204020204" pitchFamily="34" charset="-122"/>
                <a:cs typeface="+mn-cs"/>
              </a:rPr>
              <a:t>.0L</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以下份额保持稳定，但</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1.5L</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以下区间提升了</a:t>
            </a:r>
            <a:r>
              <a:rPr lang="en-US" altLang="zh-CN" kern="1200" dirty="0" smtClean="0">
                <a:solidFill>
                  <a:srgbClr val="003366"/>
                </a:solidFill>
                <a:latin typeface="微软雅黑" panose="020B0503020204020204" pitchFamily="34" charset="-122"/>
                <a:ea typeface="微软雅黑" panose="020B0503020204020204" pitchFamily="34" charset="-122"/>
                <a:cs typeface="+mn-cs"/>
              </a:rPr>
              <a:t>2</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.4</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个百分点，</a:t>
            </a:r>
            <a:r>
              <a:rPr lang="zh-CN" altLang="en-US" kern="1200" dirty="0" smtClean="0">
                <a:solidFill>
                  <a:srgbClr val="003366"/>
                </a:solidFill>
                <a:latin typeface="微软雅黑" panose="020B0503020204020204" pitchFamily="34" charset="-122"/>
                <a:ea typeface="微软雅黑" panose="020B0503020204020204" pitchFamily="34" charset="-122"/>
                <a:cs typeface="+mn-cs"/>
              </a:rPr>
              <a:t>抢占了</a:t>
            </a:r>
            <a:r>
              <a:rPr lang="en-US"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1.5~2.0L</a:t>
            </a:r>
            <a:r>
              <a:rPr lang="zh-CN" altLang="en-US" sz="2000" b="1" kern="1200" dirty="0" smtClean="0">
                <a:solidFill>
                  <a:srgbClr val="003366"/>
                </a:solidFill>
                <a:effectLst/>
                <a:latin typeface="微软雅黑" panose="020B0503020204020204" pitchFamily="34" charset="-122"/>
                <a:ea typeface="微软雅黑" panose="020B0503020204020204" pitchFamily="34" charset="-122"/>
                <a:cs typeface="+mn-cs"/>
              </a:rPr>
              <a:t>份额部分区间</a:t>
            </a:r>
            <a:r>
              <a:rPr lang="zh-CN" altLang="zh-CN" sz="2000" b="1" kern="1200" dirty="0" smtClean="0">
                <a:solidFill>
                  <a:srgbClr val="003366"/>
                </a:solidFill>
                <a:effectLst/>
                <a:latin typeface="微软雅黑" panose="020B0503020204020204" pitchFamily="34" charset="-122"/>
                <a:ea typeface="微软雅黑" panose="020B0503020204020204" pitchFamily="34" charset="-122"/>
                <a:cs typeface="+mn-cs"/>
              </a:rPr>
              <a:t>。</a:t>
            </a:r>
            <a:endParaRPr lang="zh-CN" altLang="en-US" dirty="0"/>
          </a:p>
        </p:txBody>
      </p:sp>
    </p:spTree>
  </p:cSld>
  <p:clrMapOvr>
    <a:masterClrMapping/>
  </p:clrMapOvr>
  <p:transition>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64058" y="283211"/>
            <a:ext cx="9057073" cy="1015663"/>
          </a:xfrm>
          <a:prstGeom prst="rect">
            <a:avLst/>
          </a:prstGeom>
        </p:spPr>
        <p:txBody>
          <a:bodyPr wrap="square">
            <a:spAutoFit/>
          </a:bodyPr>
          <a:lstStyle/>
          <a:p>
            <a:pPr algn="just" defTabSz="958850" fontAlgn="auto">
              <a:spcBef>
                <a:spcPts val="0"/>
              </a:spcBef>
              <a:spcAft>
                <a:spcPts val="0"/>
              </a:spcAft>
              <a:defRPr/>
            </a:pPr>
            <a:r>
              <a:rPr lang="zh-CN" altLang="en-US" sz="2000" b="1" dirty="0" smtClean="0">
                <a:solidFill>
                  <a:srgbClr val="003366"/>
                </a:solidFill>
                <a:latin typeface="微软雅黑" panose="020B0503020204020204" pitchFamily="34" charset="-122"/>
                <a:ea typeface="微软雅黑" panose="020B0503020204020204" pitchFamily="34" charset="-122"/>
              </a:rPr>
              <a:t>排量结构</a:t>
            </a:r>
            <a:r>
              <a:rPr lang="en-US" altLang="zh-CN" sz="2000" b="1" dirty="0" smtClean="0">
                <a:solidFill>
                  <a:srgbClr val="003366"/>
                </a:solidFill>
                <a:latin typeface="微软雅黑" panose="020B0503020204020204" pitchFamily="34" charset="-122"/>
                <a:ea typeface="微软雅黑" panose="020B0503020204020204" pitchFamily="34" charset="-122"/>
              </a:rPr>
              <a:t>-</a:t>
            </a:r>
            <a:r>
              <a:rPr lang="zh-CN" altLang="en-US" sz="2000" b="1" dirty="0" smtClean="0">
                <a:solidFill>
                  <a:srgbClr val="003366"/>
                </a:solidFill>
                <a:latin typeface="微软雅黑" panose="020B0503020204020204" pitchFamily="34" charset="-122"/>
                <a:ea typeface="微软雅黑" panose="020B0503020204020204" pitchFamily="34" charset="-122"/>
              </a:rPr>
              <a:t>平行进口：</a:t>
            </a:r>
            <a:r>
              <a:rPr lang="en-US" altLang="zh-CN" sz="2000" b="1" dirty="0">
                <a:solidFill>
                  <a:srgbClr val="003366"/>
                </a:solidFill>
                <a:latin typeface="微软雅黑" panose="020B0503020204020204" pitchFamily="34" charset="-122"/>
                <a:ea typeface="微软雅黑" panose="020B0503020204020204" pitchFamily="34" charset="-122"/>
              </a:rPr>
              <a:t>2019</a:t>
            </a:r>
            <a:r>
              <a:rPr lang="zh-CN" altLang="en-US" sz="2000" b="1" dirty="0">
                <a:solidFill>
                  <a:srgbClr val="003366"/>
                </a:solidFill>
                <a:latin typeface="微软雅黑" panose="020B0503020204020204" pitchFamily="34" charset="-122"/>
                <a:ea typeface="微软雅黑" panose="020B0503020204020204" pitchFamily="34" charset="-122"/>
              </a:rPr>
              <a:t>年</a:t>
            </a:r>
            <a:r>
              <a:rPr lang="en-US" altLang="zh-CN" sz="2000" b="1" dirty="0" smtClean="0">
                <a:solidFill>
                  <a:srgbClr val="003366"/>
                </a:solidFill>
                <a:latin typeface="微软雅黑" panose="020B0503020204020204" pitchFamily="34" charset="-122"/>
                <a:ea typeface="微软雅黑" panose="020B0503020204020204" pitchFamily="34" charset="-122"/>
              </a:rPr>
              <a:t>1</a:t>
            </a:r>
            <a:r>
              <a:rPr lang="en-US" altLang="zh-CN" sz="2000" b="1" cap="all" dirty="0">
                <a:solidFill>
                  <a:schemeClr val="tx2"/>
                </a:solidFill>
                <a:latin typeface="微软雅黑" panose="020B0503020204020204" pitchFamily="34" charset="-122"/>
                <a:ea typeface="微软雅黑" panose="020B0503020204020204" pitchFamily="34" charset="-122"/>
              </a:rPr>
              <a:t>—</a:t>
            </a:r>
            <a:r>
              <a:rPr lang="en-US" altLang="zh-CN" sz="2000" b="1" dirty="0" smtClean="0">
                <a:solidFill>
                  <a:srgbClr val="003366"/>
                </a:solidFill>
                <a:latin typeface="微软雅黑" panose="020B0503020204020204" pitchFamily="34" charset="-122"/>
                <a:ea typeface="微软雅黑" panose="020B0503020204020204" pitchFamily="34" charset="-122"/>
              </a:rPr>
              <a:t>8</a:t>
            </a:r>
            <a:r>
              <a:rPr lang="zh-CN" altLang="en-US" sz="2000" b="1" dirty="0">
                <a:solidFill>
                  <a:srgbClr val="003366"/>
                </a:solidFill>
                <a:latin typeface="微软雅黑" panose="020B0503020204020204" pitchFamily="34" charset="-122"/>
                <a:ea typeface="微软雅黑" panose="020B0503020204020204" pitchFamily="34" charset="-122"/>
              </a:rPr>
              <a:t>月，</a:t>
            </a:r>
            <a:r>
              <a:rPr lang="en-US" altLang="zh-CN" sz="2000" b="1" dirty="0">
                <a:solidFill>
                  <a:srgbClr val="003366"/>
                </a:solidFill>
                <a:latin typeface="微软雅黑" panose="020B0503020204020204" pitchFamily="34" charset="-122"/>
                <a:ea typeface="微软雅黑" panose="020B0503020204020204" pitchFamily="34" charset="-122"/>
              </a:rPr>
              <a:t>3.0~4.0L</a:t>
            </a:r>
            <a:r>
              <a:rPr lang="zh-CN" altLang="en-US" sz="2000" b="1" dirty="0">
                <a:solidFill>
                  <a:srgbClr val="003366"/>
                </a:solidFill>
                <a:latin typeface="微软雅黑" panose="020B0503020204020204" pitchFamily="34" charset="-122"/>
                <a:ea typeface="微软雅黑" panose="020B0503020204020204" pitchFamily="34" charset="-122"/>
              </a:rPr>
              <a:t>排量区间提升明显，份额达到</a:t>
            </a:r>
            <a:r>
              <a:rPr lang="en-US" altLang="zh-CN" sz="2000" b="1" dirty="0">
                <a:solidFill>
                  <a:srgbClr val="003366"/>
                </a:solidFill>
                <a:latin typeface="微软雅黑" panose="020B0503020204020204" pitchFamily="34" charset="-122"/>
                <a:ea typeface="微软雅黑" panose="020B0503020204020204" pitchFamily="34" charset="-122"/>
              </a:rPr>
              <a:t>56.1%</a:t>
            </a:r>
            <a:r>
              <a:rPr lang="zh-CN" altLang="en-US" sz="2000" b="1" dirty="0">
                <a:solidFill>
                  <a:srgbClr val="003366"/>
                </a:solidFill>
                <a:latin typeface="微软雅黑" panose="020B0503020204020204" pitchFamily="34" charset="-122"/>
                <a:ea typeface="微软雅黑" panose="020B0503020204020204" pitchFamily="34" charset="-122"/>
              </a:rPr>
              <a:t>，抢占了部分</a:t>
            </a:r>
            <a:r>
              <a:rPr lang="en-US" altLang="zh-CN" sz="2000" b="1" dirty="0">
                <a:solidFill>
                  <a:srgbClr val="003366"/>
                </a:solidFill>
                <a:latin typeface="微软雅黑" panose="020B0503020204020204" pitchFamily="34" charset="-122"/>
                <a:ea typeface="微软雅黑" panose="020B0503020204020204" pitchFamily="34" charset="-122"/>
              </a:rPr>
              <a:t>2.0~3.0L</a:t>
            </a:r>
            <a:r>
              <a:rPr lang="zh-CN" altLang="en-US" sz="2000" b="1" dirty="0">
                <a:solidFill>
                  <a:srgbClr val="003366"/>
                </a:solidFill>
                <a:latin typeface="微软雅黑" panose="020B0503020204020204" pitchFamily="34" charset="-122"/>
                <a:ea typeface="微软雅黑" panose="020B0503020204020204" pitchFamily="34" charset="-122"/>
              </a:rPr>
              <a:t>区间，导致其份额相比</a:t>
            </a:r>
            <a:r>
              <a:rPr lang="en-US" altLang="zh-CN" sz="2000" b="1" dirty="0">
                <a:solidFill>
                  <a:srgbClr val="003366"/>
                </a:solidFill>
                <a:latin typeface="微软雅黑" panose="020B0503020204020204" pitchFamily="34" charset="-122"/>
                <a:ea typeface="微软雅黑" panose="020B0503020204020204" pitchFamily="34" charset="-122"/>
              </a:rPr>
              <a:t>2018</a:t>
            </a:r>
            <a:r>
              <a:rPr lang="zh-CN" altLang="en-US" sz="2000" b="1" dirty="0">
                <a:solidFill>
                  <a:srgbClr val="003366"/>
                </a:solidFill>
                <a:latin typeface="微软雅黑" panose="020B0503020204020204" pitchFamily="34" charset="-122"/>
                <a:ea typeface="微软雅黑" panose="020B0503020204020204" pitchFamily="34" charset="-122"/>
              </a:rPr>
              <a:t>全年下滑</a:t>
            </a:r>
            <a:r>
              <a:rPr lang="en-US" altLang="zh-CN" sz="2000" b="1" dirty="0">
                <a:solidFill>
                  <a:srgbClr val="003366"/>
                </a:solidFill>
                <a:latin typeface="微软雅黑" panose="020B0503020204020204" pitchFamily="34" charset="-122"/>
                <a:ea typeface="微软雅黑" panose="020B0503020204020204" pitchFamily="34" charset="-122"/>
              </a:rPr>
              <a:t>7.4</a:t>
            </a:r>
            <a:r>
              <a:rPr lang="zh-CN" altLang="en-US" sz="2000" b="1" dirty="0">
                <a:solidFill>
                  <a:srgbClr val="003366"/>
                </a:solidFill>
                <a:latin typeface="微软雅黑" panose="020B0503020204020204" pitchFamily="34" charset="-122"/>
                <a:ea typeface="微软雅黑" panose="020B0503020204020204" pitchFamily="34" charset="-122"/>
              </a:rPr>
              <a:t>个百分点。</a:t>
            </a:r>
            <a:r>
              <a:rPr lang="en-US" altLang="zh-CN" sz="2000" b="1" dirty="0">
                <a:solidFill>
                  <a:srgbClr val="003366"/>
                </a:solidFill>
                <a:latin typeface="微软雅黑" panose="020B0503020204020204" pitchFamily="34" charset="-122"/>
                <a:ea typeface="微软雅黑" panose="020B0503020204020204" pitchFamily="34" charset="-122"/>
              </a:rPr>
              <a:t>5.0~6.0L</a:t>
            </a:r>
            <a:r>
              <a:rPr lang="zh-CN" altLang="en-US" sz="2000" b="1" dirty="0">
                <a:solidFill>
                  <a:srgbClr val="003366"/>
                </a:solidFill>
                <a:latin typeface="微软雅黑" panose="020B0503020204020204" pitchFamily="34" charset="-122"/>
                <a:ea typeface="微软雅黑" panose="020B0503020204020204" pitchFamily="34" charset="-122"/>
              </a:rPr>
              <a:t>区间的平行进口车份额有所增长，较</a:t>
            </a:r>
            <a:r>
              <a:rPr lang="en-US" altLang="zh-CN" sz="2000" b="1" dirty="0">
                <a:solidFill>
                  <a:srgbClr val="003366"/>
                </a:solidFill>
                <a:latin typeface="微软雅黑" panose="020B0503020204020204" pitchFamily="34" charset="-122"/>
                <a:ea typeface="微软雅黑" panose="020B0503020204020204" pitchFamily="34" charset="-122"/>
              </a:rPr>
              <a:t>2018</a:t>
            </a:r>
            <a:r>
              <a:rPr lang="zh-CN" altLang="en-US" sz="2000" b="1" dirty="0">
                <a:solidFill>
                  <a:srgbClr val="003366"/>
                </a:solidFill>
                <a:latin typeface="微软雅黑" panose="020B0503020204020204" pitchFamily="34" charset="-122"/>
                <a:ea typeface="微软雅黑" panose="020B0503020204020204" pitchFamily="34" charset="-122"/>
              </a:rPr>
              <a:t>全年提升</a:t>
            </a:r>
            <a:r>
              <a:rPr lang="en-US" altLang="zh-CN" sz="2000" b="1" dirty="0">
                <a:solidFill>
                  <a:srgbClr val="003366"/>
                </a:solidFill>
                <a:latin typeface="微软雅黑" panose="020B0503020204020204" pitchFamily="34" charset="-122"/>
                <a:ea typeface="微软雅黑" panose="020B0503020204020204" pitchFamily="34" charset="-122"/>
              </a:rPr>
              <a:t>0.8</a:t>
            </a:r>
            <a:r>
              <a:rPr lang="zh-CN" altLang="en-US" sz="2000" b="1" dirty="0">
                <a:solidFill>
                  <a:srgbClr val="003366"/>
                </a:solidFill>
                <a:latin typeface="微软雅黑" panose="020B0503020204020204" pitchFamily="34" charset="-122"/>
                <a:ea typeface="微软雅黑" panose="020B0503020204020204" pitchFamily="34" charset="-122"/>
              </a:rPr>
              <a:t>个百分点。</a:t>
            </a:r>
          </a:p>
        </p:txBody>
      </p:sp>
      <p:sp>
        <p:nvSpPr>
          <p:cNvPr id="10" name="矩形 13"/>
          <p:cNvSpPr>
            <a:spLocks noChangeArrowheads="1"/>
          </p:cNvSpPr>
          <p:nvPr/>
        </p:nvSpPr>
        <p:spPr bwMode="auto">
          <a:xfrm>
            <a:off x="628050" y="1568937"/>
            <a:ext cx="86190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algn="ctr" eaLnBrk="1" hangingPunct="1"/>
            <a:r>
              <a:rPr lang="en-US" altLang="zh-CN" sz="1200" dirty="0" smtClean="0">
                <a:latin typeface="微软雅黑" panose="020B0503020204020204" pitchFamily="34" charset="-122"/>
                <a:ea typeface="微软雅黑" panose="020B0503020204020204" pitchFamily="34" charset="-122"/>
                <a:cs typeface="Times New Roman" panose="02020603050405020304" pitchFamily="18" charset="0"/>
              </a:rPr>
              <a:t>2015-2019</a:t>
            </a:r>
            <a:r>
              <a:rPr lang="zh-CN" altLang="en-US" sz="1200" dirty="0" smtClean="0">
                <a:latin typeface="微软雅黑" panose="020B0503020204020204" pitchFamily="34" charset="-122"/>
                <a:ea typeface="微软雅黑" panose="020B0503020204020204" pitchFamily="34" charset="-122"/>
                <a:cs typeface="Times New Roman" panose="02020603050405020304" pitchFamily="18" charset="0"/>
              </a:rPr>
              <a:t>年平行</a:t>
            </a:r>
            <a:r>
              <a:rPr lang="zh-CN" altLang="en-US" sz="1200" dirty="0">
                <a:latin typeface="微软雅黑" panose="020B0503020204020204" pitchFamily="34" charset="-122"/>
                <a:ea typeface="微软雅黑" panose="020B0503020204020204" pitchFamily="34" charset="-122"/>
                <a:cs typeface="Times New Roman" panose="02020603050405020304" pitchFamily="18" charset="0"/>
              </a:rPr>
              <a:t>进口车市场排量结构变化</a:t>
            </a:r>
            <a:endParaRPr lang="en-US" altLang="zh-CN" sz="12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Line 18"/>
          <p:cNvSpPr>
            <a:spLocks noChangeShapeType="1"/>
          </p:cNvSpPr>
          <p:nvPr/>
        </p:nvSpPr>
        <p:spPr bwMode="auto">
          <a:xfrm flipV="1">
            <a:off x="635905" y="1927225"/>
            <a:ext cx="8603345" cy="690"/>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lIns="102396" tIns="51198" rIns="102396" bIns="51198"/>
          <a:lstStyle/>
          <a:p>
            <a:pPr>
              <a:spcBef>
                <a:spcPct val="0"/>
              </a:spcBef>
            </a:pPr>
            <a:endParaRPr lang="zh-CN" altLang="en-US" b="1">
              <a:solidFill>
                <a:srgbClr val="000000"/>
              </a:solidFill>
            </a:endParaRPr>
          </a:p>
        </p:txBody>
      </p:sp>
      <p:sp>
        <p:nvSpPr>
          <p:cNvPr id="11" name="Text Box 4"/>
          <p:cNvSpPr txBox="1">
            <a:spLocks noChangeArrowheads="1"/>
          </p:cNvSpPr>
          <p:nvPr/>
        </p:nvSpPr>
        <p:spPr bwMode="auto">
          <a:xfrm>
            <a:off x="3562100" y="6489814"/>
            <a:ext cx="317663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b">
            <a:spAutoFit/>
          </a:bodyPr>
          <a:lstStyle>
            <a:lvl1pPr marL="161925" indent="-161925"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lnSpc>
                <a:spcPct val="110000"/>
              </a:lnSpc>
              <a:spcAft>
                <a:spcPct val="25000"/>
              </a:spcAft>
            </a:pPr>
            <a:r>
              <a:rPr lang="zh-CN" altLang="en-US" sz="1000" b="0" dirty="0">
                <a:latin typeface="微软雅黑" panose="020B0503020204020204" pitchFamily="34" charset="-122"/>
                <a:ea typeface="微软雅黑" panose="020B0503020204020204" pitchFamily="34" charset="-122"/>
              </a:rPr>
              <a:t>数据来源</a:t>
            </a:r>
            <a:r>
              <a:rPr lang="zh-CN" altLang="en-US" sz="1000" b="0" dirty="0" smtClean="0">
                <a:latin typeface="微软雅黑" panose="020B0503020204020204" pitchFamily="34" charset="-122"/>
                <a:ea typeface="微软雅黑" panose="020B0503020204020204" pitchFamily="34" charset="-122"/>
              </a:rPr>
              <a:t>：</a:t>
            </a:r>
            <a:r>
              <a:rPr lang="en-US" altLang="zh-CN" sz="1000" b="0" dirty="0" smtClean="0">
                <a:latin typeface="微软雅黑" panose="020B0503020204020204" pitchFamily="34" charset="-122"/>
                <a:ea typeface="微软雅黑" panose="020B0503020204020204" pitchFamily="34" charset="-122"/>
              </a:rPr>
              <a:t>CQC</a:t>
            </a:r>
            <a:r>
              <a:rPr lang="zh-CN" altLang="en-US" sz="1000" b="0" dirty="0" smtClean="0">
                <a:latin typeface="微软雅黑" panose="020B0503020204020204" pitchFamily="34" charset="-122"/>
                <a:ea typeface="微软雅黑" panose="020B0503020204020204" pitchFamily="34" charset="-122"/>
              </a:rPr>
              <a:t>，国机汽车</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中国</a:t>
            </a:r>
            <a:r>
              <a:rPr lang="zh-CN" altLang="en-US" sz="1000" b="0" dirty="0">
                <a:latin typeface="微软雅黑" panose="020B0503020204020204" pitchFamily="34" charset="-122"/>
                <a:ea typeface="微软雅黑" panose="020B0503020204020204" pitchFamily="34" charset="-122"/>
              </a:rPr>
              <a:t>进口汽车市场数据库</a:t>
            </a:r>
            <a:endParaRPr lang="zh-CN" altLang="en-US" sz="1000" b="0" dirty="0">
              <a:solidFill>
                <a:schemeClr val="tx1"/>
              </a:solidFill>
            </a:endParaRPr>
          </a:p>
        </p:txBody>
      </p:sp>
      <p:graphicFrame>
        <p:nvGraphicFramePr>
          <p:cNvPr id="13" name="图表 12"/>
          <p:cNvGraphicFramePr/>
          <p:nvPr>
            <p:extLst>
              <p:ext uri="{D42A27DB-BD31-4B8C-83A1-F6EECF244321}">
                <p14:modId xmlns:p14="http://schemas.microsoft.com/office/powerpoint/2010/main" val="3943656894"/>
              </p:ext>
            </p:extLst>
          </p:nvPr>
        </p:nvGraphicFramePr>
        <p:xfrm>
          <a:off x="899592" y="1721688"/>
          <a:ext cx="7210425" cy="39793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18511374"/>
      </p:ext>
    </p:extLst>
  </p:cSld>
  <p:clrMapOvr>
    <a:masterClrMapping/>
  </p:clrMapOvr>
  <p:transition>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fld id="{A72F09D3-1CD1-48D9-A5CE-5615A8F1806A}" type="slidenum">
              <a:rPr lang="zh-CN" altLang="de-DE" smtClean="0"/>
              <a:pPr>
                <a:defRPr/>
              </a:pPr>
              <a:t>17</a:t>
            </a:fld>
            <a:endParaRPr lang="de-DE" altLang="zh-CN" dirty="0"/>
          </a:p>
        </p:txBody>
      </p:sp>
      <p:sp>
        <p:nvSpPr>
          <p:cNvPr id="8" name="TextBox 7"/>
          <p:cNvSpPr txBox="1"/>
          <p:nvPr/>
        </p:nvSpPr>
        <p:spPr>
          <a:xfrm>
            <a:off x="2310304" y="2671671"/>
            <a:ext cx="5515534" cy="584775"/>
          </a:xfrm>
          <a:prstGeom prst="rect">
            <a:avLst/>
          </a:prstGeom>
          <a:noFill/>
        </p:spPr>
        <p:txBody>
          <a:bodyPr wrap="square" rtlCol="0">
            <a:spAutoFit/>
          </a:bodyPr>
          <a:lstStyle/>
          <a:p>
            <a:pPr algn="ctr"/>
            <a:r>
              <a:rPr lang="en-US" altLang="zh-CN" sz="3200" b="1" dirty="0" smtClean="0">
                <a:solidFill>
                  <a:schemeClr val="bg1">
                    <a:lumMod val="50000"/>
                  </a:schemeClr>
                </a:solidFill>
                <a:latin typeface="微软雅黑" panose="020B0503020204020204" pitchFamily="34" charset="-122"/>
                <a:ea typeface="微软雅黑" panose="020B0503020204020204" pitchFamily="34" charset="-122"/>
              </a:rPr>
              <a:t>Thanks !</a:t>
            </a:r>
            <a:endParaRPr lang="zh-CN" altLang="en-US" sz="3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p:cNvSpPr/>
          <p:nvPr/>
        </p:nvSpPr>
        <p:spPr bwMode="auto">
          <a:xfrm>
            <a:off x="297711" y="627321"/>
            <a:ext cx="9292856" cy="584791"/>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lstStyle/>
          <a:p>
            <a:pPr marL="0" marR="0" indent="0" algn="l" defTabSz="674370" rtl="0" eaLnBrk="1" fontAlgn="base" latinLnBrk="0" hangingPunct="1">
              <a:lnSpc>
                <a:spcPct val="100000"/>
              </a:lnSpc>
              <a:spcBef>
                <a:spcPct val="0"/>
              </a:spcBef>
              <a:spcAft>
                <a:spcPct val="0"/>
              </a:spcAft>
              <a:buClrTx/>
              <a:buSzTx/>
              <a:buFontTx/>
              <a:buNone/>
            </a:pPr>
            <a:endParaRPr kumimoji="0" lang="zh-CN" altLang="en-US" sz="1300" b="0" i="0" u="none" strike="noStrike" cap="none" normalizeH="0" baseline="0" smtClean="0">
              <a:ln>
                <a:noFill/>
              </a:ln>
              <a:solidFill>
                <a:schemeClr val="tx1"/>
              </a:solidFill>
              <a:effectLst/>
              <a:latin typeface="Arial" panose="020B0604020202020204" pitchFamily="34" charset="0"/>
            </a:endParaRPr>
          </a:p>
        </p:txBody>
      </p:sp>
      <p:sp>
        <p:nvSpPr>
          <p:cNvPr id="5" name="TextBox 4"/>
          <p:cNvSpPr txBox="1"/>
          <p:nvPr/>
        </p:nvSpPr>
        <p:spPr>
          <a:xfrm>
            <a:off x="297711" y="5792213"/>
            <a:ext cx="5515534" cy="461665"/>
          </a:xfrm>
          <a:prstGeom prst="rect">
            <a:avLst/>
          </a:prstGeom>
          <a:noFill/>
        </p:spPr>
        <p:txBody>
          <a:bodyPr wrap="square" rtlCol="0">
            <a:spAutoFit/>
          </a:bodyPr>
          <a:lstStyle/>
          <a:p>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如有任何问题，请联系：</a:t>
            </a:r>
            <a:endParaRPr lang="en-US" altLang="zh-CN" sz="1200" b="1"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b="1" dirty="0" smtClean="0">
                <a:solidFill>
                  <a:schemeClr val="bg1">
                    <a:lumMod val="50000"/>
                  </a:schemeClr>
                </a:solidFill>
                <a:latin typeface="微软雅黑" panose="020B0503020204020204" pitchFamily="34" charset="-122"/>
                <a:ea typeface="微软雅黑" panose="020B0503020204020204" pitchFamily="34" charset="-122"/>
              </a:rPr>
              <a:t>王存  </a:t>
            </a:r>
            <a:r>
              <a:rPr lang="en-US" altLang="zh-CN" sz="1200" b="1" dirty="0" smtClean="0">
                <a:solidFill>
                  <a:schemeClr val="bg1">
                    <a:lumMod val="50000"/>
                  </a:schemeClr>
                </a:solidFill>
                <a:latin typeface="微软雅黑" panose="020B0503020204020204" pitchFamily="34" charset="-122"/>
                <a:ea typeface="微软雅黑" panose="020B0503020204020204" pitchFamily="34" charset="-122"/>
                <a:hlinkClick r:id="rId2"/>
              </a:rPr>
              <a:t>wangcun@ctcai.com</a:t>
            </a:r>
            <a:r>
              <a:rPr lang="en-US" altLang="zh-CN" sz="1200" b="1" dirty="0" smtClean="0">
                <a:solidFill>
                  <a:schemeClr val="bg1">
                    <a:lumMod val="50000"/>
                  </a:schemeClr>
                </a:solidFill>
                <a:latin typeface="微软雅黑" panose="020B0503020204020204" pitchFamily="34" charset="-122"/>
                <a:ea typeface="微软雅黑" panose="020B0503020204020204" pitchFamily="34" charset="-122"/>
              </a:rPr>
              <a:t>  010-82169177</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60833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577850" y="2900895"/>
            <a:ext cx="825500" cy="404280"/>
          </a:xfrm>
          <a:prstGeom prst="rect">
            <a:avLst/>
          </a:prstGeom>
          <a:solidFill>
            <a:srgbClr val="A8ADB3"/>
          </a:solidFill>
          <a:ln w="9525"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noAutofit/>
          </a:bodyPr>
          <a:lstStyle/>
          <a:p>
            <a:pPr algn="ctr" defTabSz="674370" fontAlgn="base">
              <a:spcBef>
                <a:spcPct val="0"/>
              </a:spcBef>
              <a:spcAft>
                <a:spcPct val="0"/>
              </a:spcAft>
            </a:pPr>
            <a:r>
              <a:rPr lang="en-US" altLang="zh-CN" sz="1800" b="1" dirty="0">
                <a:solidFill>
                  <a:srgbClr val="FFFFFF"/>
                </a:solidFill>
                <a:latin typeface="微软雅黑" panose="020B0503020204020204" pitchFamily="34" charset="-122"/>
                <a:ea typeface="微软雅黑" panose="020B0503020204020204" pitchFamily="34" charset="-122"/>
              </a:rPr>
              <a:t>2</a:t>
            </a:r>
            <a:endParaRPr lang="en-US" sz="1800" b="1" dirty="0">
              <a:solidFill>
                <a:srgbClr val="FFFFFF"/>
              </a:solidFill>
              <a:latin typeface="微软雅黑" panose="020B0503020204020204" pitchFamily="34" charset="-122"/>
              <a:ea typeface="微软雅黑" panose="020B0503020204020204" pitchFamily="34" charset="-122"/>
            </a:endParaRPr>
          </a:p>
        </p:txBody>
      </p:sp>
      <p:sp>
        <p:nvSpPr>
          <p:cNvPr id="18" name="Rectangle 17"/>
          <p:cNvSpPr/>
          <p:nvPr/>
        </p:nvSpPr>
        <p:spPr bwMode="auto">
          <a:xfrm>
            <a:off x="1568450" y="2900895"/>
            <a:ext cx="7759700" cy="404280"/>
          </a:xfrm>
          <a:prstGeom prst="rect">
            <a:avLst/>
          </a:prstGeom>
          <a:solidFill>
            <a:srgbClr val="A8ADB3"/>
          </a:solidFill>
          <a:ln w="9525" cap="flat" cmpd="sng" algn="ctr">
            <a:noFill/>
            <a:prstDash val="solid"/>
            <a:round/>
            <a:headEnd type="none" w="med" len="med"/>
            <a:tailEnd type="none" w="med" len="med"/>
          </a:ln>
          <a:effectLst/>
        </p:spPr>
        <p:txBody>
          <a:bodyPr rot="0" spcFirstLastPara="0" vertOverflow="overflow" horzOverflow="overflow" vert="horz" wrap="square" lIns="182880" tIns="0" rIns="0" bIns="0" numCol="1" spcCol="0" rtlCol="0" fromWordArt="0" anchor="ctr" anchorCtr="0" forceAA="0" compatLnSpc="1">
            <a:noAutofit/>
          </a:bodyPr>
          <a:lstStyle/>
          <a:p>
            <a:pPr defTabSz="674370"/>
            <a:r>
              <a:rPr lang="zh-CN" altLang="en-US" sz="1800" dirty="0" smtClean="0">
                <a:solidFill>
                  <a:srgbClr val="FFFFFF"/>
                </a:solidFill>
                <a:latin typeface="微软雅黑" panose="020B0503020204020204" pitchFamily="34" charset="-122"/>
                <a:ea typeface="微软雅黑" panose="020B0503020204020204" pitchFamily="34" charset="-122"/>
              </a:rPr>
              <a:t>中国进口汽车市场结构特征</a:t>
            </a:r>
            <a:endParaRPr lang="en-US" altLang="en-US" sz="1800" dirty="0">
              <a:solidFill>
                <a:srgbClr val="FFFFFF"/>
              </a:solidFill>
              <a:latin typeface="微软雅黑" panose="020B0503020204020204" pitchFamily="34" charset="-122"/>
              <a:ea typeface="微软雅黑" panose="020B0503020204020204" pitchFamily="34" charset="-122"/>
            </a:endParaRPr>
          </a:p>
        </p:txBody>
      </p:sp>
      <p:sp>
        <p:nvSpPr>
          <p:cNvPr id="15" name="Rectangle 14"/>
          <p:cNvSpPr/>
          <p:nvPr/>
        </p:nvSpPr>
        <p:spPr bwMode="auto">
          <a:xfrm>
            <a:off x="577850" y="1779062"/>
            <a:ext cx="825500" cy="392638"/>
          </a:xfrm>
          <a:prstGeom prst="rect">
            <a:avLst/>
          </a:prstGeom>
          <a:solidFill>
            <a:srgbClr val="003366"/>
          </a:solidFill>
          <a:ln w="9525"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noAutofit/>
          </a:bodyPr>
          <a:lstStyle/>
          <a:p>
            <a:pPr algn="ctr" defTabSz="674370" fontAlgn="base">
              <a:spcBef>
                <a:spcPct val="0"/>
              </a:spcBef>
              <a:spcAft>
                <a:spcPct val="0"/>
              </a:spcAft>
            </a:pPr>
            <a:r>
              <a:rPr lang="en-US" altLang="zh-CN" sz="1800" dirty="0">
                <a:solidFill>
                  <a:srgbClr val="FFFFFF"/>
                </a:solidFill>
                <a:latin typeface="微软雅黑" panose="020B0503020204020204" pitchFamily="34" charset="-122"/>
                <a:ea typeface="微软雅黑" panose="020B0503020204020204" pitchFamily="34" charset="-122"/>
              </a:rPr>
              <a:t>1</a:t>
            </a:r>
            <a:endParaRPr lang="en-US" sz="1800" dirty="0">
              <a:solidFill>
                <a:srgbClr val="FFFFFF"/>
              </a:solidFill>
              <a:latin typeface="微软雅黑" panose="020B0503020204020204" pitchFamily="34" charset="-122"/>
              <a:ea typeface="微软雅黑" panose="020B0503020204020204" pitchFamily="34" charset="-122"/>
            </a:endParaRPr>
          </a:p>
        </p:txBody>
      </p:sp>
      <p:sp>
        <p:nvSpPr>
          <p:cNvPr id="16" name="Rectangle 15"/>
          <p:cNvSpPr/>
          <p:nvPr/>
        </p:nvSpPr>
        <p:spPr bwMode="auto">
          <a:xfrm>
            <a:off x="1568450" y="1779062"/>
            <a:ext cx="7759700" cy="392638"/>
          </a:xfrm>
          <a:prstGeom prst="rect">
            <a:avLst/>
          </a:prstGeom>
          <a:solidFill>
            <a:srgbClr val="003366"/>
          </a:solidFill>
          <a:ln w="9525" cap="flat" cmpd="sng" algn="ctr">
            <a:noFill/>
            <a:prstDash val="solid"/>
            <a:round/>
            <a:headEnd type="none" w="med" len="med"/>
            <a:tailEnd type="none" w="med" len="med"/>
          </a:ln>
          <a:effectLst/>
        </p:spPr>
        <p:txBody>
          <a:bodyPr rot="0" spcFirstLastPara="0" vertOverflow="overflow" horzOverflow="overflow" vert="horz" wrap="square" lIns="182880" tIns="0" rIns="0" bIns="0" numCol="1" spcCol="0" rtlCol="0" fromWordArt="0" anchor="ctr" anchorCtr="0" forceAA="0" compatLnSpc="1">
            <a:noAutofit/>
          </a:bodyPr>
          <a:lstStyle/>
          <a:p>
            <a:pPr defTabSz="674370"/>
            <a:r>
              <a:rPr lang="zh-CN" altLang="en-US" sz="1800" dirty="0" smtClean="0">
                <a:solidFill>
                  <a:srgbClr val="FFFFFF"/>
                </a:solidFill>
                <a:latin typeface="微软雅黑" panose="020B0503020204020204" pitchFamily="34" charset="-122"/>
                <a:ea typeface="微软雅黑" panose="020B0503020204020204" pitchFamily="34" charset="-122"/>
              </a:rPr>
              <a:t>中国进口汽车市场总体情况</a:t>
            </a:r>
            <a:endParaRPr lang="en-US" sz="1800" dirty="0">
              <a:solidFill>
                <a:srgbClr val="FFFFFF"/>
              </a:solidFill>
              <a:latin typeface="微软雅黑" panose="020B0503020204020204" pitchFamily="34" charset="-122"/>
              <a:ea typeface="微软雅黑" panose="020B0503020204020204" pitchFamily="34" charset="-122"/>
            </a:endParaRPr>
          </a:p>
        </p:txBody>
      </p:sp>
      <p:sp>
        <p:nvSpPr>
          <p:cNvPr id="11" name="TextBox 10"/>
          <p:cNvSpPr txBox="1">
            <a:spLocks noChangeArrowheads="1"/>
          </p:cNvSpPr>
          <p:nvPr/>
        </p:nvSpPr>
        <p:spPr bwMode="auto">
          <a:xfrm>
            <a:off x="450818" y="452189"/>
            <a:ext cx="9101138" cy="400110"/>
          </a:xfrm>
          <a:prstGeom prst="rect">
            <a:avLst/>
          </a:prstGeom>
          <a:noFill/>
          <a:ln w="9525">
            <a:noFill/>
            <a:miter lim="800000"/>
          </a:ln>
        </p:spPr>
        <p:txBody>
          <a:bodyPr wrap="square">
            <a:spAutoFit/>
          </a:bodyPr>
          <a:lstStyle/>
          <a:p>
            <a:pPr>
              <a:spcBef>
                <a:spcPct val="20000"/>
              </a:spcBef>
              <a:buClr>
                <a:srgbClr val="FF0000"/>
              </a:buClr>
            </a:pPr>
            <a:r>
              <a:rPr lang="zh-CN" altLang="en-US" sz="2000" b="1" kern="0" dirty="0" smtClean="0">
                <a:solidFill>
                  <a:schemeClr val="tx2"/>
                </a:solidFill>
                <a:latin typeface="微软雅黑" panose="020B0503020204020204" pitchFamily="34" charset="-122"/>
                <a:ea typeface="微软雅黑" panose="020B0503020204020204" pitchFamily="34" charset="-122"/>
                <a:cs typeface="+mj-cs"/>
              </a:rPr>
              <a:t>目    录</a:t>
            </a:r>
          </a:p>
        </p:txBody>
      </p:sp>
      <p:sp>
        <p:nvSpPr>
          <p:cNvPr id="12" name="矩形 11"/>
          <p:cNvSpPr/>
          <p:nvPr/>
        </p:nvSpPr>
        <p:spPr>
          <a:xfrm>
            <a:off x="568903" y="5458666"/>
            <a:ext cx="8039100" cy="646331"/>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备注：</a:t>
            </a:r>
          </a:p>
          <a:p>
            <a:r>
              <a:rPr lang="zh-CN" altLang="en-US" sz="1200" dirty="0" smtClean="0">
                <a:latin typeface="微软雅黑" panose="020B0503020204020204" pitchFamily="34" charset="-122"/>
                <a:ea typeface="微软雅黑" panose="020B0503020204020204" pitchFamily="34" charset="-122"/>
              </a:rPr>
              <a:t>正常进口：原进口汽车总经销商授权进口</a:t>
            </a:r>
          </a:p>
          <a:p>
            <a:r>
              <a:rPr lang="zh-CN" altLang="en-US" sz="1200" dirty="0" smtClean="0">
                <a:latin typeface="微软雅黑" panose="020B0503020204020204" pitchFamily="34" charset="-122"/>
                <a:ea typeface="微软雅黑" panose="020B0503020204020204" pitchFamily="34" charset="-122"/>
              </a:rPr>
              <a:t>平行进口：非品牌授权下的平行进口试点企业及改装乘用车企业进口</a:t>
            </a:r>
            <a:endParaRPr lang="zh-CN" altLang="en-US" sz="1200" dirty="0">
              <a:latin typeface="微软雅黑" panose="020B0503020204020204" pitchFamily="34" charset="-122"/>
              <a:ea typeface="微软雅黑" panose="020B0503020204020204" pitchFamily="34" charset="-122"/>
            </a:endParaRPr>
          </a:p>
        </p:txBody>
      </p:sp>
    </p:spTree>
  </p:cSld>
  <p:clrMapOvr>
    <a:masterClrMapping/>
  </p:clrMapOvr>
  <p:transition>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65076" y="80121"/>
            <a:ext cx="9827604" cy="6456224"/>
          </a:xfrm>
          <a:prstGeom prst="rect">
            <a:avLst/>
          </a:prstGeom>
        </p:spPr>
      </p:pic>
    </p:spTree>
  </p:cSld>
  <p:clrMapOvr>
    <a:masterClrMapping/>
  </p:clrMapOvr>
  <p:transition>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430" y="194791"/>
            <a:ext cx="9906859" cy="6468417"/>
          </a:xfrm>
          <a:prstGeom prst="rect">
            <a:avLst/>
          </a:prstGeom>
        </p:spPr>
      </p:pic>
    </p:spTree>
  </p:cSld>
  <p:clrMapOvr>
    <a:masterClrMapping/>
  </p:clrMapOvr>
  <p:transition>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Line 18"/>
          <p:cNvSpPr>
            <a:spLocks noChangeShapeType="1"/>
          </p:cNvSpPr>
          <p:nvPr/>
        </p:nvSpPr>
        <p:spPr bwMode="auto">
          <a:xfrm>
            <a:off x="646202" y="2497243"/>
            <a:ext cx="8680862" cy="11875"/>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a:lstStyle/>
          <a:p>
            <a:pPr eaLnBrk="1" hangingPunct="1">
              <a:lnSpc>
                <a:spcPct val="100000"/>
              </a:lnSpc>
              <a:spcBef>
                <a:spcPct val="0"/>
              </a:spcBef>
            </a:pPr>
            <a:endParaRPr lang="zh-CN" altLang="en-US" sz="1800" b="1">
              <a:solidFill>
                <a:srgbClr val="000000"/>
              </a:solidFill>
              <a:latin typeface="Arial" panose="020B0604020202020204"/>
              <a:ea typeface="+mn-ea"/>
            </a:endParaRPr>
          </a:p>
        </p:txBody>
      </p:sp>
      <p:sp>
        <p:nvSpPr>
          <p:cNvPr id="13" name="矩形 12"/>
          <p:cNvSpPr/>
          <p:nvPr/>
        </p:nvSpPr>
        <p:spPr>
          <a:xfrm>
            <a:off x="3691954" y="2070118"/>
            <a:ext cx="2547492" cy="276999"/>
          </a:xfrm>
          <a:prstGeom prst="rect">
            <a:avLst/>
          </a:prstGeom>
        </p:spPr>
        <p:txBody>
          <a:bodyPr wrap="none">
            <a:spAutoFit/>
          </a:bodyPr>
          <a:lstStyle/>
          <a:p>
            <a:pPr lvl="0"/>
            <a:r>
              <a:rPr lang="en-US" altLang="zh-CN" sz="1200" b="1" dirty="0" smtClean="0">
                <a:solidFill>
                  <a:srgbClr val="000000"/>
                </a:solidFill>
                <a:latin typeface="微软雅黑" panose="020B0503020204020204" pitchFamily="34" charset="-122"/>
                <a:ea typeface="微软雅黑" panose="020B0503020204020204" pitchFamily="34" charset="-122"/>
              </a:rPr>
              <a:t>2013-2019</a:t>
            </a:r>
            <a:r>
              <a:rPr lang="zh-CN" altLang="en-US" sz="1200" b="1" dirty="0" smtClean="0">
                <a:solidFill>
                  <a:srgbClr val="000000"/>
                </a:solidFill>
                <a:latin typeface="微软雅黑" panose="020B0503020204020204" pitchFamily="34" charset="-122"/>
                <a:ea typeface="微软雅黑" panose="020B0503020204020204" pitchFamily="34" charset="-122"/>
              </a:rPr>
              <a:t>年中国进口车行业库存</a:t>
            </a:r>
          </a:p>
        </p:txBody>
      </p:sp>
      <p:sp>
        <p:nvSpPr>
          <p:cNvPr id="15" name="矩形 14"/>
          <p:cNvSpPr/>
          <p:nvPr/>
        </p:nvSpPr>
        <p:spPr>
          <a:xfrm>
            <a:off x="446088" y="516997"/>
            <a:ext cx="9078912" cy="707886"/>
          </a:xfrm>
          <a:prstGeom prst="rect">
            <a:avLst/>
          </a:prstGeom>
        </p:spPr>
        <p:txBody>
          <a:bodyPr wrap="square">
            <a:spAutoFit/>
          </a:bodyPr>
          <a:lstStyle/>
          <a:p>
            <a:r>
              <a:rPr lang="zh-CN" altLang="en-US" sz="2000" b="1" cap="all" dirty="0" smtClean="0">
                <a:solidFill>
                  <a:schemeClr val="tx2"/>
                </a:solidFill>
                <a:latin typeface="微软雅黑" panose="020B0503020204020204" pitchFamily="34" charset="-122"/>
                <a:ea typeface="微软雅黑" panose="020B0503020204020204" pitchFamily="34" charset="-122"/>
                <a:cs typeface="+mj-cs"/>
              </a:rPr>
              <a:t>正常进口汽车：行业库存保持在合理</a:t>
            </a:r>
            <a:r>
              <a:rPr lang="zh-CN" altLang="en-US" sz="2000" b="1" cap="all" dirty="0">
                <a:solidFill>
                  <a:schemeClr val="tx2"/>
                </a:solidFill>
                <a:latin typeface="微软雅黑" panose="020B0503020204020204" pitchFamily="34" charset="-122"/>
                <a:ea typeface="微软雅黑" panose="020B0503020204020204" pitchFamily="34" charset="-122"/>
                <a:cs typeface="+mj-cs"/>
              </a:rPr>
              <a:t>区间，奥迪、保时捷、</a:t>
            </a:r>
            <a:r>
              <a:rPr lang="en-US" altLang="zh-CN" sz="2000" b="1" cap="all" dirty="0" err="1" smtClean="0">
                <a:solidFill>
                  <a:schemeClr val="tx2"/>
                </a:solidFill>
                <a:latin typeface="微软雅黑" panose="020B0503020204020204" pitchFamily="34" charset="-122"/>
                <a:ea typeface="微软雅黑" panose="020B0503020204020204" pitchFamily="34" charset="-122"/>
                <a:cs typeface="+mj-cs"/>
              </a:rPr>
              <a:t>JEEp</a:t>
            </a:r>
            <a:r>
              <a:rPr lang="zh-CN" altLang="en-US" sz="2000" b="1" cap="all" dirty="0" smtClean="0">
                <a:solidFill>
                  <a:schemeClr val="tx2"/>
                </a:solidFill>
                <a:latin typeface="微软雅黑" panose="020B0503020204020204" pitchFamily="34" charset="-122"/>
                <a:ea typeface="微软雅黑" panose="020B0503020204020204" pitchFamily="34" charset="-122"/>
                <a:cs typeface="+mj-cs"/>
              </a:rPr>
              <a:t>等品牌库存减少明显。</a:t>
            </a:r>
            <a:endParaRPr lang="zh-CN" altLang="en-US" sz="2000" b="1" cap="all" dirty="0" smtClean="0">
              <a:solidFill>
                <a:schemeClr val="tx2"/>
              </a:solidFill>
              <a:latin typeface="微软雅黑（标题）"/>
              <a:ea typeface="微软雅黑" panose="020B0503020204020204" pitchFamily="34" charset="-122"/>
              <a:cs typeface="+mj-cs"/>
            </a:endParaRPr>
          </a:p>
        </p:txBody>
      </p:sp>
      <p:graphicFrame>
        <p:nvGraphicFramePr>
          <p:cNvPr id="11" name="图表 10"/>
          <p:cNvGraphicFramePr/>
          <p:nvPr>
            <p:extLst>
              <p:ext uri="{D42A27DB-BD31-4B8C-83A1-F6EECF244321}">
                <p14:modId xmlns:p14="http://schemas.microsoft.com/office/powerpoint/2010/main" val="3160382539"/>
              </p:ext>
            </p:extLst>
          </p:nvPr>
        </p:nvGraphicFramePr>
        <p:xfrm>
          <a:off x="792982" y="2671121"/>
          <a:ext cx="7620833" cy="3961454"/>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 Box 4"/>
          <p:cNvSpPr txBox="1">
            <a:spLocks noChangeArrowheads="1"/>
          </p:cNvSpPr>
          <p:nvPr/>
        </p:nvSpPr>
        <p:spPr bwMode="auto">
          <a:xfrm>
            <a:off x="3562100" y="6489814"/>
            <a:ext cx="28495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61925" indent="-161925"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lnSpc>
                <a:spcPct val="110000"/>
              </a:lnSpc>
              <a:spcAft>
                <a:spcPct val="25000"/>
              </a:spcAft>
            </a:pPr>
            <a:r>
              <a:rPr lang="zh-CN" altLang="en-US" sz="1000" b="0" dirty="0">
                <a:latin typeface="微软雅黑" panose="020B0503020204020204" pitchFamily="34" charset="-122"/>
                <a:ea typeface="微软雅黑" panose="020B0503020204020204" pitchFamily="34" charset="-122"/>
              </a:rPr>
              <a:t>数据来源</a:t>
            </a:r>
            <a:r>
              <a:rPr lang="zh-CN" altLang="en-US" sz="1000" b="0" dirty="0" smtClean="0">
                <a:latin typeface="微软雅黑" panose="020B0503020204020204" pitchFamily="34" charset="-122"/>
                <a:ea typeface="微软雅黑" panose="020B0503020204020204" pitchFamily="34" charset="-122"/>
              </a:rPr>
              <a:t>：国机汽车</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中国</a:t>
            </a:r>
            <a:r>
              <a:rPr lang="zh-CN" altLang="en-US" sz="1000" b="0" dirty="0">
                <a:latin typeface="微软雅黑" panose="020B0503020204020204" pitchFamily="34" charset="-122"/>
                <a:ea typeface="微软雅黑" panose="020B0503020204020204" pitchFamily="34" charset="-122"/>
              </a:rPr>
              <a:t>进口汽车市场数据库</a:t>
            </a:r>
            <a:endParaRPr lang="zh-CN" altLang="en-US" sz="1000" b="0" dirty="0">
              <a:solidFill>
                <a:schemeClr val="tx1"/>
              </a:solidFill>
            </a:endParaRPr>
          </a:p>
        </p:txBody>
      </p:sp>
      <p:sp>
        <p:nvSpPr>
          <p:cNvPr id="10" name="Title 1"/>
          <p:cNvSpPr txBox="1">
            <a:spLocks/>
          </p:cNvSpPr>
          <p:nvPr/>
        </p:nvSpPr>
        <p:spPr>
          <a:xfrm>
            <a:off x="555625" y="1267728"/>
            <a:ext cx="9104312" cy="384353"/>
          </a:xfrm>
          <a:prstGeom prst="rect">
            <a:avLst/>
          </a:prstGeom>
        </p:spPr>
        <p:txBody>
          <a:bodyPr/>
          <a:lstStyle>
            <a:lvl1pPr algn="l" defTabSz="958850" rtl="0" eaLnBrk="0" fontAlgn="base" hangingPunct="0">
              <a:spcBef>
                <a:spcPct val="0"/>
              </a:spcBef>
              <a:spcAft>
                <a:spcPct val="0"/>
              </a:spcAft>
              <a:defRPr sz="2000" b="1">
                <a:solidFill>
                  <a:schemeClr val="tx2"/>
                </a:solidFill>
                <a:latin typeface="+mj-lt"/>
                <a:ea typeface="+mj-ea"/>
                <a:cs typeface="+mj-cs"/>
              </a:defRPr>
            </a:lvl1pPr>
            <a:lvl2pPr algn="l" defTabSz="958850" rtl="0" eaLnBrk="0" fontAlgn="base" hangingPunct="0">
              <a:spcBef>
                <a:spcPct val="0"/>
              </a:spcBef>
              <a:spcAft>
                <a:spcPct val="0"/>
              </a:spcAft>
              <a:defRPr sz="2000" b="1">
                <a:solidFill>
                  <a:schemeClr val="tx2"/>
                </a:solidFill>
                <a:latin typeface="Arial" panose="020B0604020202020204" pitchFamily="34" charset="0"/>
              </a:defRPr>
            </a:lvl2pPr>
            <a:lvl3pPr algn="l" defTabSz="958850" rtl="0" eaLnBrk="0" fontAlgn="base" hangingPunct="0">
              <a:spcBef>
                <a:spcPct val="0"/>
              </a:spcBef>
              <a:spcAft>
                <a:spcPct val="0"/>
              </a:spcAft>
              <a:defRPr sz="2000" b="1">
                <a:solidFill>
                  <a:schemeClr val="tx2"/>
                </a:solidFill>
                <a:latin typeface="Arial" panose="020B0604020202020204" pitchFamily="34" charset="0"/>
              </a:defRPr>
            </a:lvl3pPr>
            <a:lvl4pPr algn="l" defTabSz="958850" rtl="0" eaLnBrk="0" fontAlgn="base" hangingPunct="0">
              <a:spcBef>
                <a:spcPct val="0"/>
              </a:spcBef>
              <a:spcAft>
                <a:spcPct val="0"/>
              </a:spcAft>
              <a:defRPr sz="2000" b="1">
                <a:solidFill>
                  <a:schemeClr val="tx2"/>
                </a:solidFill>
                <a:latin typeface="Arial" panose="020B0604020202020204" pitchFamily="34" charset="0"/>
              </a:defRPr>
            </a:lvl4pPr>
            <a:lvl5pPr algn="l" defTabSz="958850" rtl="0" eaLnBrk="0" fontAlgn="base" hangingPunct="0">
              <a:spcBef>
                <a:spcPct val="0"/>
              </a:spcBef>
              <a:spcAft>
                <a:spcPct val="0"/>
              </a:spcAft>
              <a:defRPr sz="2000" b="1">
                <a:solidFill>
                  <a:schemeClr val="tx2"/>
                </a:solidFill>
                <a:latin typeface="Arial" panose="020B0604020202020204" pitchFamily="34" charset="0"/>
              </a:defRPr>
            </a:lvl5pPr>
            <a:lvl6pPr marL="457200" algn="l" defTabSz="958850" rtl="0" fontAlgn="base">
              <a:spcBef>
                <a:spcPct val="0"/>
              </a:spcBef>
              <a:spcAft>
                <a:spcPct val="0"/>
              </a:spcAft>
              <a:defRPr sz="2000" b="1">
                <a:solidFill>
                  <a:schemeClr val="tx2"/>
                </a:solidFill>
                <a:latin typeface="Arial" panose="020B0604020202020204" pitchFamily="34" charset="0"/>
              </a:defRPr>
            </a:lvl6pPr>
            <a:lvl7pPr marL="914400" algn="l" defTabSz="958850" rtl="0" fontAlgn="base">
              <a:spcBef>
                <a:spcPct val="0"/>
              </a:spcBef>
              <a:spcAft>
                <a:spcPct val="0"/>
              </a:spcAft>
              <a:defRPr sz="2000" b="1">
                <a:solidFill>
                  <a:schemeClr val="tx2"/>
                </a:solidFill>
                <a:latin typeface="Arial" panose="020B0604020202020204" pitchFamily="34" charset="0"/>
              </a:defRPr>
            </a:lvl7pPr>
            <a:lvl8pPr marL="1371600" algn="l" defTabSz="958850" rtl="0" fontAlgn="base">
              <a:spcBef>
                <a:spcPct val="0"/>
              </a:spcBef>
              <a:spcAft>
                <a:spcPct val="0"/>
              </a:spcAft>
              <a:defRPr sz="2000" b="1">
                <a:solidFill>
                  <a:schemeClr val="tx2"/>
                </a:solidFill>
                <a:latin typeface="Arial" panose="020B0604020202020204" pitchFamily="34" charset="0"/>
              </a:defRPr>
            </a:lvl8pPr>
            <a:lvl9pPr marL="1828800" algn="l" defTabSz="958850" rtl="0" fontAlgn="base">
              <a:spcBef>
                <a:spcPct val="0"/>
              </a:spcBef>
              <a:spcAft>
                <a:spcPct val="0"/>
              </a:spcAft>
              <a:defRPr sz="2000" b="1">
                <a:solidFill>
                  <a:schemeClr val="tx2"/>
                </a:solidFill>
                <a:latin typeface="Arial" panose="020B0604020202020204" pitchFamily="34" charset="0"/>
              </a:defRPr>
            </a:lvl9pPr>
          </a:lstStyle>
          <a:p>
            <a:r>
              <a:rPr lang="en-US" altLang="zh-CN" sz="1200" kern="1200" cap="all" dirty="0" smtClean="0">
                <a:solidFill>
                  <a:schemeClr val="tx1"/>
                </a:solidFill>
                <a:latin typeface="微软雅黑" panose="020B0503020204020204" pitchFamily="34" charset="-122"/>
                <a:ea typeface="微软雅黑" panose="020B0503020204020204" pitchFamily="34" charset="-122"/>
              </a:rPr>
              <a:t>2019</a:t>
            </a:r>
            <a:r>
              <a:rPr lang="zh-CN" altLang="en-US" sz="1200" kern="1200" cap="all" dirty="0" smtClean="0">
                <a:solidFill>
                  <a:schemeClr val="tx1"/>
                </a:solidFill>
                <a:latin typeface="微软雅黑" panose="020B0503020204020204" pitchFamily="34" charset="-122"/>
                <a:ea typeface="微软雅黑" panose="020B0503020204020204" pitchFamily="34" charset="-122"/>
              </a:rPr>
              <a:t>年</a:t>
            </a:r>
            <a:r>
              <a:rPr lang="en-US" altLang="zh-CN" sz="1200" kern="1200" cap="all" dirty="0" smtClean="0">
                <a:solidFill>
                  <a:schemeClr val="tx1"/>
                </a:solidFill>
                <a:latin typeface="微软雅黑" panose="020B0503020204020204" pitchFamily="34" charset="-122"/>
                <a:ea typeface="微软雅黑" panose="020B0503020204020204" pitchFamily="34" charset="-122"/>
              </a:rPr>
              <a:t>8</a:t>
            </a:r>
            <a:r>
              <a:rPr lang="zh-CN" altLang="en-US" sz="1200" kern="1200" cap="all" dirty="0" smtClean="0">
                <a:solidFill>
                  <a:schemeClr val="tx1"/>
                </a:solidFill>
                <a:latin typeface="微软雅黑" panose="020B0503020204020204" pitchFamily="34" charset="-122"/>
                <a:ea typeface="微软雅黑" panose="020B0503020204020204" pitchFamily="34" charset="-122"/>
              </a:rPr>
              <a:t>月行业库存深度为</a:t>
            </a:r>
            <a:r>
              <a:rPr lang="en-US" altLang="zh-CN" sz="1200" kern="1200" cap="all" dirty="0" smtClean="0">
                <a:solidFill>
                  <a:schemeClr val="tx1"/>
                </a:solidFill>
                <a:latin typeface="微软雅黑" panose="020B0503020204020204" pitchFamily="34" charset="-122"/>
                <a:ea typeface="微软雅黑" panose="020B0503020204020204" pitchFamily="34" charset="-122"/>
              </a:rPr>
              <a:t>3.2</a:t>
            </a:r>
            <a:r>
              <a:rPr lang="zh-CN" altLang="en-US" sz="1200" kern="1200" cap="all" dirty="0" smtClean="0">
                <a:solidFill>
                  <a:schemeClr val="tx1"/>
                </a:solidFill>
                <a:latin typeface="微软雅黑" panose="020B0503020204020204" pitchFamily="34" charset="-122"/>
                <a:ea typeface="微软雅黑" panose="020B0503020204020204" pitchFamily="34" charset="-122"/>
              </a:rPr>
              <a:t>个月，达到今年以来的最低值，库存较为</a:t>
            </a:r>
            <a:r>
              <a:rPr lang="zh-CN" altLang="en-US" sz="1200" cap="all" dirty="0">
                <a:solidFill>
                  <a:schemeClr val="tx1"/>
                </a:solidFill>
                <a:latin typeface="微软雅黑" panose="020B0503020204020204" pitchFamily="34" charset="-122"/>
                <a:ea typeface="微软雅黑" panose="020B0503020204020204" pitchFamily="34" charset="-122"/>
              </a:rPr>
              <a:t>合理</a:t>
            </a:r>
            <a:r>
              <a:rPr lang="zh-CN" altLang="en-US" sz="1200" cap="all" dirty="0" smtClean="0">
                <a:solidFill>
                  <a:schemeClr val="tx1"/>
                </a:solidFill>
                <a:latin typeface="微软雅黑" panose="020B0503020204020204" pitchFamily="34" charset="-122"/>
                <a:ea typeface="微软雅黑" panose="020B0503020204020204" pitchFamily="34" charset="-122"/>
              </a:rPr>
              <a:t>，经销商</a:t>
            </a:r>
            <a:r>
              <a:rPr lang="zh-CN" altLang="en-US" sz="1200" cap="all" dirty="0">
                <a:solidFill>
                  <a:schemeClr val="tx1"/>
                </a:solidFill>
                <a:latin typeface="微软雅黑" panose="020B0503020204020204" pitchFamily="34" charset="-122"/>
                <a:ea typeface="微软雅黑" panose="020B0503020204020204" pitchFamily="34" charset="-122"/>
              </a:rPr>
              <a:t>提车谨慎以改善经营健康度</a:t>
            </a:r>
            <a:r>
              <a:rPr lang="zh-CN" altLang="en-US" sz="1200" cap="all" dirty="0" smtClean="0">
                <a:solidFill>
                  <a:schemeClr val="tx1"/>
                </a:solidFill>
                <a:latin typeface="微软雅黑" panose="020B0503020204020204" pitchFamily="34" charset="-122"/>
                <a:ea typeface="微软雅黑" panose="020B0503020204020204" pitchFamily="34" charset="-122"/>
              </a:rPr>
              <a:t>。</a:t>
            </a:r>
            <a:r>
              <a:rPr lang="zh-CN" altLang="en-US" sz="1200" kern="1200" cap="all" dirty="0" smtClean="0">
                <a:solidFill>
                  <a:schemeClr val="tx1"/>
                </a:solidFill>
                <a:latin typeface="微软雅黑" panose="020B0503020204020204" pitchFamily="34" charset="-122"/>
                <a:ea typeface="微软雅黑" panose="020B0503020204020204" pitchFamily="34" charset="-122"/>
              </a:rPr>
              <a:t>其中，</a:t>
            </a:r>
            <a:r>
              <a:rPr lang="zh-CN" altLang="en-US" sz="1200" cap="all" dirty="0" smtClean="0">
                <a:solidFill>
                  <a:schemeClr val="tx1"/>
                </a:solidFill>
                <a:latin typeface="微软雅黑" panose="020B0503020204020204" pitchFamily="34" charset="-122"/>
                <a:ea typeface="微软雅黑" panose="020B0503020204020204" pitchFamily="34" charset="-122"/>
              </a:rPr>
              <a:t>奥迪、保时捷、</a:t>
            </a:r>
            <a:r>
              <a:rPr lang="en-US" altLang="zh-CN" sz="1200" cap="all" dirty="0" smtClean="0">
                <a:solidFill>
                  <a:schemeClr val="tx1"/>
                </a:solidFill>
                <a:latin typeface="微软雅黑" panose="020B0503020204020204" pitchFamily="34" charset="-122"/>
                <a:ea typeface="微软雅黑" panose="020B0503020204020204" pitchFamily="34" charset="-122"/>
              </a:rPr>
              <a:t>Jeep</a:t>
            </a:r>
            <a:r>
              <a:rPr lang="zh-CN" altLang="en-US" sz="1200" cap="all" dirty="0" smtClean="0">
                <a:solidFill>
                  <a:schemeClr val="tx1"/>
                </a:solidFill>
                <a:latin typeface="微软雅黑" panose="020B0503020204020204" pitchFamily="34" charset="-122"/>
                <a:ea typeface="微软雅黑" panose="020B0503020204020204" pitchFamily="34" charset="-122"/>
              </a:rPr>
              <a:t>、雷克萨斯、大众等</a:t>
            </a:r>
            <a:r>
              <a:rPr lang="zh-CN" altLang="en-US" sz="1200" kern="1200" cap="all" dirty="0" smtClean="0">
                <a:solidFill>
                  <a:schemeClr val="tx1"/>
                </a:solidFill>
                <a:latin typeface="微软雅黑" panose="020B0503020204020204" pitchFamily="34" charset="-122"/>
                <a:ea typeface="微软雅黑" panose="020B0503020204020204" pitchFamily="34" charset="-122"/>
              </a:rPr>
              <a:t>品牌库存相比</a:t>
            </a:r>
            <a:r>
              <a:rPr lang="zh-CN" altLang="en-US" sz="1200" cap="all" dirty="0">
                <a:solidFill>
                  <a:schemeClr val="tx1"/>
                </a:solidFill>
                <a:latin typeface="微软雅黑" panose="020B0503020204020204" pitchFamily="34" charset="-122"/>
                <a:ea typeface="微软雅黑" panose="020B0503020204020204" pitchFamily="34" charset="-122"/>
              </a:rPr>
              <a:t>上月</a:t>
            </a:r>
            <a:r>
              <a:rPr lang="zh-CN" altLang="en-US" sz="1200" cap="all" dirty="0" smtClean="0">
                <a:solidFill>
                  <a:schemeClr val="tx1"/>
                </a:solidFill>
                <a:latin typeface="微软雅黑" panose="020B0503020204020204" pitchFamily="34" charset="-122"/>
                <a:ea typeface="微软雅黑" panose="020B0503020204020204" pitchFamily="34" charset="-122"/>
              </a:rPr>
              <a:t>减少较为</a:t>
            </a:r>
            <a:r>
              <a:rPr lang="zh-CN" altLang="en-US" sz="1200" kern="1200" cap="all" dirty="0" smtClean="0">
                <a:solidFill>
                  <a:schemeClr val="tx1"/>
                </a:solidFill>
                <a:latin typeface="微软雅黑" panose="020B0503020204020204" pitchFamily="34" charset="-122"/>
                <a:ea typeface="微软雅黑" panose="020B0503020204020204" pitchFamily="34" charset="-122"/>
              </a:rPr>
              <a:t>明显。</a:t>
            </a:r>
            <a:endParaRPr lang="zh-CN" altLang="en-US" sz="1200" kern="1200" cap="all"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ransition>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197708" y="191743"/>
            <a:ext cx="9510584" cy="6474513"/>
          </a:xfrm>
          <a:prstGeom prst="rect">
            <a:avLst/>
          </a:prstGeom>
        </p:spPr>
      </p:pic>
    </p:spTree>
    <p:extLst>
      <p:ext uri="{BB962C8B-B14F-4D97-AF65-F5344CB8AC3E}">
        <p14:creationId xmlns:p14="http://schemas.microsoft.com/office/powerpoint/2010/main" val="1751379240"/>
      </p:ext>
    </p:extLst>
  </p:cSld>
  <p:clrMapOvr>
    <a:masterClrMapping/>
  </p:clrMapOvr>
  <p:transition>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a:spLocks noChangeArrowheads="1"/>
          </p:cNvSpPr>
          <p:nvPr/>
        </p:nvSpPr>
        <p:spPr bwMode="auto">
          <a:xfrm>
            <a:off x="446088" y="435758"/>
            <a:ext cx="9101138" cy="400110"/>
          </a:xfrm>
          <a:prstGeom prst="rect">
            <a:avLst/>
          </a:prstGeom>
          <a:noFill/>
          <a:ln w="9525">
            <a:noFill/>
            <a:miter lim="800000"/>
          </a:ln>
        </p:spPr>
        <p:txBody>
          <a:bodyPr wrap="square">
            <a:spAutoFit/>
          </a:bodyPr>
          <a:lstStyle/>
          <a:p>
            <a:pPr>
              <a:spcBef>
                <a:spcPct val="20000"/>
              </a:spcBef>
              <a:buClr>
                <a:srgbClr val="FF0000"/>
              </a:buClr>
            </a:pPr>
            <a:r>
              <a:rPr lang="zh-CN" altLang="en-US" sz="2000" b="1" kern="0" dirty="0" smtClean="0">
                <a:solidFill>
                  <a:schemeClr val="tx2"/>
                </a:solidFill>
                <a:latin typeface="微软雅黑" panose="020B0503020204020204" pitchFamily="34" charset="-122"/>
                <a:ea typeface="微软雅黑" panose="020B0503020204020204" pitchFamily="34" charset="-122"/>
                <a:cs typeface="+mj-cs"/>
              </a:rPr>
              <a:t>目    录</a:t>
            </a:r>
          </a:p>
        </p:txBody>
      </p:sp>
      <p:sp>
        <p:nvSpPr>
          <p:cNvPr id="12" name="矩形 11"/>
          <p:cNvSpPr/>
          <p:nvPr/>
        </p:nvSpPr>
        <p:spPr>
          <a:xfrm>
            <a:off x="568903" y="5458666"/>
            <a:ext cx="8039100" cy="646331"/>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备注：</a:t>
            </a:r>
          </a:p>
          <a:p>
            <a:r>
              <a:rPr lang="zh-CN" altLang="en-US" sz="1200" dirty="0" smtClean="0">
                <a:latin typeface="微软雅黑" panose="020B0503020204020204" pitchFamily="34" charset="-122"/>
                <a:ea typeface="微软雅黑" panose="020B0503020204020204" pitchFamily="34" charset="-122"/>
              </a:rPr>
              <a:t>正常进口：原进口汽车总经销商授权进口</a:t>
            </a:r>
          </a:p>
          <a:p>
            <a:r>
              <a:rPr lang="zh-CN" altLang="en-US" sz="1200" dirty="0" smtClean="0">
                <a:latin typeface="微软雅黑" panose="020B0503020204020204" pitchFamily="34" charset="-122"/>
                <a:ea typeface="微软雅黑" panose="020B0503020204020204" pitchFamily="34" charset="-122"/>
              </a:rPr>
              <a:t>平行进口：非品牌授权下的平行进口试点企业及改装乘用车企业进口（改装小</a:t>
            </a:r>
            <a:r>
              <a:rPr lang="en-US" altLang="zh-CN" sz="1200" dirty="0" smtClean="0">
                <a:latin typeface="微软雅黑" panose="020B0503020204020204" pitchFamily="34" charset="-122"/>
                <a:ea typeface="微软雅黑" panose="020B0503020204020204" pitchFamily="34" charset="-122"/>
              </a:rPr>
              <a:t>3C</a:t>
            </a:r>
            <a:r>
              <a:rPr lang="zh-CN" altLang="en-US"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9" name="Rectangle 16"/>
          <p:cNvSpPr/>
          <p:nvPr/>
        </p:nvSpPr>
        <p:spPr bwMode="auto">
          <a:xfrm>
            <a:off x="577850" y="2900895"/>
            <a:ext cx="825500" cy="404280"/>
          </a:xfrm>
          <a:prstGeom prst="rect">
            <a:avLst/>
          </a:prstGeom>
          <a:solidFill>
            <a:srgbClr val="003366"/>
          </a:solidFill>
          <a:ln w="9525" cap="flat" cmpd="sng" algn="ctr">
            <a:noFill/>
            <a:prstDash val="solid"/>
            <a:round/>
            <a:headEnd type="none" w="med" len="med"/>
            <a:tailEnd type="none" w="med" len="med"/>
          </a:ln>
          <a:effectLst/>
        </p:spPr>
        <p:txBody>
          <a:bodyPr rot="0" spcFirstLastPara="0" vertOverflow="overflow" horzOverflow="overflow" vert="horz" wrap="square" lIns="182880" tIns="0" rIns="0" bIns="0" numCol="1" spcCol="0" rtlCol="0" fromWordArt="0" anchor="ctr" anchorCtr="0" forceAA="0" compatLnSpc="1">
            <a:noAutofit/>
          </a:bodyPr>
          <a:lstStyle/>
          <a:p>
            <a:pPr algn="ctr" defTabSz="674370"/>
            <a:r>
              <a:rPr lang="en-US" altLang="zh-CN" sz="1800" dirty="0">
                <a:solidFill>
                  <a:srgbClr val="FFFFFF"/>
                </a:solidFill>
                <a:latin typeface="微软雅黑" panose="020B0503020204020204" pitchFamily="34" charset="-122"/>
                <a:ea typeface="微软雅黑" panose="020B0503020204020204" pitchFamily="34" charset="-122"/>
              </a:rPr>
              <a:t>2</a:t>
            </a:r>
            <a:endParaRPr lang="en-US" altLang="en-US" sz="1800" dirty="0">
              <a:solidFill>
                <a:srgbClr val="FFFFFF"/>
              </a:solidFill>
              <a:latin typeface="微软雅黑" panose="020B0503020204020204" pitchFamily="34" charset="-122"/>
              <a:ea typeface="微软雅黑" panose="020B0503020204020204" pitchFamily="34" charset="-122"/>
            </a:endParaRPr>
          </a:p>
        </p:txBody>
      </p:sp>
      <p:sp>
        <p:nvSpPr>
          <p:cNvPr id="10" name="Rectangle 17"/>
          <p:cNvSpPr/>
          <p:nvPr/>
        </p:nvSpPr>
        <p:spPr bwMode="auto">
          <a:xfrm>
            <a:off x="1568450" y="2900895"/>
            <a:ext cx="7759700" cy="404280"/>
          </a:xfrm>
          <a:prstGeom prst="rect">
            <a:avLst/>
          </a:prstGeom>
          <a:solidFill>
            <a:srgbClr val="003366"/>
          </a:solidFill>
          <a:ln w="9525" cap="flat" cmpd="sng" algn="ctr">
            <a:noFill/>
            <a:prstDash val="solid"/>
            <a:round/>
            <a:headEnd type="none" w="med" len="med"/>
            <a:tailEnd type="none" w="med" len="med"/>
          </a:ln>
          <a:effectLst/>
        </p:spPr>
        <p:txBody>
          <a:bodyPr rot="0" spcFirstLastPara="0" vertOverflow="overflow" horzOverflow="overflow" vert="horz" wrap="square" lIns="182880" tIns="0" rIns="0" bIns="0" numCol="1" spcCol="0" rtlCol="0" fromWordArt="0" anchor="ctr" anchorCtr="0" forceAA="0" compatLnSpc="1">
            <a:noAutofit/>
          </a:bodyPr>
          <a:lstStyle/>
          <a:p>
            <a:pPr defTabSz="674370"/>
            <a:r>
              <a:rPr lang="zh-CN" altLang="en-US" sz="1800" dirty="0" smtClean="0">
                <a:solidFill>
                  <a:srgbClr val="FFFFFF"/>
                </a:solidFill>
                <a:latin typeface="微软雅黑" panose="020B0503020204020204" pitchFamily="34" charset="-122"/>
                <a:ea typeface="微软雅黑" panose="020B0503020204020204" pitchFamily="34" charset="-122"/>
              </a:rPr>
              <a:t>中国进口汽车市场结构特征</a:t>
            </a:r>
            <a:endParaRPr lang="en-US" altLang="en-US" sz="1800" dirty="0">
              <a:solidFill>
                <a:srgbClr val="FFFFFF"/>
              </a:solidFill>
              <a:latin typeface="微软雅黑" panose="020B0503020204020204" pitchFamily="34" charset="-122"/>
              <a:ea typeface="微软雅黑" panose="020B0503020204020204" pitchFamily="34" charset="-122"/>
            </a:endParaRPr>
          </a:p>
        </p:txBody>
      </p:sp>
      <p:sp>
        <p:nvSpPr>
          <p:cNvPr id="13" name="Rectangle 14"/>
          <p:cNvSpPr/>
          <p:nvPr/>
        </p:nvSpPr>
        <p:spPr bwMode="auto">
          <a:xfrm>
            <a:off x="577850" y="1779062"/>
            <a:ext cx="825500" cy="392638"/>
          </a:xfrm>
          <a:prstGeom prst="rect">
            <a:avLst/>
          </a:prstGeom>
          <a:solidFill>
            <a:srgbClr val="A8ADB3"/>
          </a:solidFill>
          <a:ln w="9525"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noAutofit/>
          </a:bodyPr>
          <a:lstStyle/>
          <a:p>
            <a:pPr algn="ctr" defTabSz="674370"/>
            <a:r>
              <a:rPr lang="en-US" altLang="zh-CN" sz="1800" b="1" dirty="0">
                <a:solidFill>
                  <a:srgbClr val="FFFFFF"/>
                </a:solidFill>
                <a:latin typeface="微软雅黑" panose="020B0503020204020204" pitchFamily="34" charset="-122"/>
                <a:ea typeface="微软雅黑" panose="020B0503020204020204" pitchFamily="34" charset="-122"/>
              </a:rPr>
              <a:t>1</a:t>
            </a:r>
          </a:p>
        </p:txBody>
      </p:sp>
      <p:sp>
        <p:nvSpPr>
          <p:cNvPr id="14" name="Rectangle 15"/>
          <p:cNvSpPr/>
          <p:nvPr/>
        </p:nvSpPr>
        <p:spPr bwMode="auto">
          <a:xfrm>
            <a:off x="1568450" y="1779062"/>
            <a:ext cx="7759700" cy="392638"/>
          </a:xfrm>
          <a:prstGeom prst="rect">
            <a:avLst/>
          </a:prstGeom>
          <a:solidFill>
            <a:srgbClr val="A8ADB3"/>
          </a:solidFill>
          <a:ln w="9525" cap="flat" cmpd="sng" algn="ctr">
            <a:noFill/>
            <a:prstDash val="solid"/>
            <a:roun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noAutofit/>
          </a:bodyPr>
          <a:lstStyle/>
          <a:p>
            <a:pPr defTabSz="674370"/>
            <a:r>
              <a:rPr lang="zh-CN" altLang="en-US" sz="1800" b="1" dirty="0" smtClean="0">
                <a:solidFill>
                  <a:srgbClr val="FFFFFF"/>
                </a:solidFill>
                <a:latin typeface="微软雅黑" panose="020B0503020204020204" pitchFamily="34" charset="-122"/>
                <a:ea typeface="微软雅黑" panose="020B0503020204020204" pitchFamily="34" charset="-122"/>
              </a:rPr>
              <a:t>   中国进口汽车市场总体情况</a:t>
            </a:r>
            <a:endParaRPr lang="en-US" altLang="zh-CN" sz="1800" b="1"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ransition>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
          <p:cNvSpPr>
            <a:spLocks noChangeArrowheads="1"/>
          </p:cNvSpPr>
          <p:nvPr/>
        </p:nvSpPr>
        <p:spPr bwMode="auto">
          <a:xfrm>
            <a:off x="446088" y="1952677"/>
            <a:ext cx="924935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buChar char="•"/>
              <a:defRPr kumimoji="1" sz="1700" b="1">
                <a:solidFill>
                  <a:srgbClr val="000000"/>
                </a:solidFill>
                <a:latin typeface="Arial" panose="020B0604020202020204" pitchFamily="34" charset="0"/>
                <a:ea typeface="宋体" panose="02010600030101010101" pitchFamily="2" charset="-122"/>
              </a:defRPr>
            </a:lvl1pPr>
            <a:lvl2pPr marL="392430" indent="-390525" eaLnBrk="0" hangingPunct="0">
              <a:buChar char="•"/>
              <a:defRPr kumimoji="1" sz="1700">
                <a:solidFill>
                  <a:srgbClr val="000000"/>
                </a:solidFill>
                <a:latin typeface="Arial" panose="020B0604020202020204" pitchFamily="34" charset="0"/>
                <a:ea typeface="宋体" panose="02010600030101010101" pitchFamily="2" charset="-122"/>
              </a:defRPr>
            </a:lvl2pPr>
            <a:lvl3pPr marL="835025" indent="-441325" eaLnBrk="0" hangingPunct="0">
              <a:buChar char="–"/>
              <a:defRPr kumimoji="1" sz="1700">
                <a:solidFill>
                  <a:srgbClr val="000000"/>
                </a:solidFill>
                <a:latin typeface="Arial" panose="020B0604020202020204" pitchFamily="34" charset="0"/>
                <a:ea typeface="宋体" panose="02010600030101010101" pitchFamily="2" charset="-122"/>
              </a:defRPr>
            </a:lvl3pPr>
            <a:lvl4pPr marL="1240155" indent="-403225" eaLnBrk="0" hangingPunct="0">
              <a:buChar char="-"/>
              <a:defRPr kumimoji="1" sz="1700">
                <a:solidFill>
                  <a:srgbClr val="000000"/>
                </a:solidFill>
                <a:latin typeface="Arial" panose="020B0604020202020204" pitchFamily="34" charset="0"/>
                <a:ea typeface="宋体" panose="02010600030101010101" pitchFamily="2" charset="-122"/>
              </a:defRPr>
            </a:lvl4pPr>
            <a:lvl5pPr marL="2624455" indent="5080" algn="ctr" eaLnBrk="0" hangingPunct="0">
              <a:lnSpc>
                <a:spcPts val="1600"/>
              </a:lnSpc>
              <a:buChar char="»"/>
              <a:defRPr kumimoji="1" sz="1400" b="1">
                <a:solidFill>
                  <a:srgbClr val="000000"/>
                </a:solidFill>
                <a:latin typeface="Arial" panose="020B0604020202020204" pitchFamily="34" charset="0"/>
                <a:ea typeface="宋体" panose="02010600030101010101" pitchFamily="2" charset="-122"/>
              </a:defRPr>
            </a:lvl5pPr>
            <a:lvl6pPr marL="3081655" indent="5080" algn="ctr" eaLnBrk="0" fontAlgn="base" hangingPunct="0">
              <a:lnSpc>
                <a:spcPts val="1600"/>
              </a:lnSpc>
              <a:spcBef>
                <a:spcPct val="0"/>
              </a:spcBef>
              <a:spcAft>
                <a:spcPct val="0"/>
              </a:spcAft>
              <a:buChar char="»"/>
              <a:defRPr kumimoji="1" sz="1400" b="1">
                <a:solidFill>
                  <a:srgbClr val="000000"/>
                </a:solidFill>
                <a:latin typeface="Arial" panose="020B0604020202020204" pitchFamily="34" charset="0"/>
                <a:ea typeface="宋体" panose="02010600030101010101" pitchFamily="2" charset="-122"/>
              </a:defRPr>
            </a:lvl6pPr>
            <a:lvl7pPr marL="3538855" indent="5080" algn="ctr" eaLnBrk="0" fontAlgn="base" hangingPunct="0">
              <a:lnSpc>
                <a:spcPts val="1600"/>
              </a:lnSpc>
              <a:spcBef>
                <a:spcPct val="0"/>
              </a:spcBef>
              <a:spcAft>
                <a:spcPct val="0"/>
              </a:spcAft>
              <a:buChar char="»"/>
              <a:defRPr kumimoji="1" sz="1400" b="1">
                <a:solidFill>
                  <a:srgbClr val="000000"/>
                </a:solidFill>
                <a:latin typeface="Arial" panose="020B0604020202020204" pitchFamily="34" charset="0"/>
                <a:ea typeface="宋体" panose="02010600030101010101" pitchFamily="2" charset="-122"/>
              </a:defRPr>
            </a:lvl7pPr>
            <a:lvl8pPr marL="3996055" indent="5080" algn="ctr" eaLnBrk="0" fontAlgn="base" hangingPunct="0">
              <a:lnSpc>
                <a:spcPts val="1600"/>
              </a:lnSpc>
              <a:spcBef>
                <a:spcPct val="0"/>
              </a:spcBef>
              <a:spcAft>
                <a:spcPct val="0"/>
              </a:spcAft>
              <a:buChar char="»"/>
              <a:defRPr kumimoji="1" sz="1400" b="1">
                <a:solidFill>
                  <a:srgbClr val="000000"/>
                </a:solidFill>
                <a:latin typeface="Arial" panose="020B0604020202020204" pitchFamily="34" charset="0"/>
                <a:ea typeface="宋体" panose="02010600030101010101" pitchFamily="2" charset="-122"/>
              </a:defRPr>
            </a:lvl8pPr>
            <a:lvl9pPr marL="4453255" indent="5080" algn="ctr" eaLnBrk="0" fontAlgn="base" hangingPunct="0">
              <a:lnSpc>
                <a:spcPts val="1600"/>
              </a:lnSpc>
              <a:spcBef>
                <a:spcPct val="0"/>
              </a:spcBef>
              <a:spcAft>
                <a:spcPct val="0"/>
              </a:spcAft>
              <a:buChar char="»"/>
              <a:defRPr kumimoji="1" sz="1400" b="1">
                <a:solidFill>
                  <a:srgbClr val="000000"/>
                </a:solidFill>
                <a:latin typeface="Arial" panose="020B0604020202020204" pitchFamily="34" charset="0"/>
                <a:ea typeface="宋体" panose="02010600030101010101" pitchFamily="2" charset="-122"/>
              </a:defRPr>
            </a:lvl9pPr>
          </a:lstStyle>
          <a:p>
            <a:pPr algn="just">
              <a:buFontTx/>
              <a:buNone/>
            </a:pP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2019</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年</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8</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月，</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海关乘用车进口量</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为</a:t>
            </a:r>
            <a:r>
              <a:rPr kumimoji="0" lang="en-US" altLang="zh-CN" sz="1200" b="0" dirty="0">
                <a:solidFill>
                  <a:schemeClr val="tx1"/>
                </a:solidFill>
                <a:latin typeface="微软雅黑" panose="020B0503020204020204" pitchFamily="34" charset="-122"/>
                <a:ea typeface="微软雅黑" panose="020B0503020204020204" pitchFamily="34" charset="-122"/>
                <a:cs typeface="Arial Unicode MS" pitchFamily="34" charset="-122"/>
              </a:rPr>
              <a:t>7</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.8</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万</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辆</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，同比下降</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34.4%</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，各车型同比大幅下降的主因均由于去年同期关税下调政策影响基数高。进口</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CAR</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SUV</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和</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MPV</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分别为</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3.1</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万，</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4.4</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万和</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0.3</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万辆，占比分别为</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39.9%</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55.9%</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和</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4.2%</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，其中轿车占比</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下降</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SUV</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占比</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上升</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endPar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endParaRPr>
          </a:p>
          <a:p>
            <a:pPr marL="171450" indent="-171450" algn="just">
              <a:buFont typeface="Wingdings" panose="05000000000000000000" pitchFamily="2" charset="2"/>
              <a:buChar char="l"/>
            </a:pP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1-8</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月，</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进口乘用车累计</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同比大幅下降</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7.4%</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其中</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CAR</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a:solidFill>
                  <a:schemeClr val="tx1"/>
                </a:solidFill>
                <a:latin typeface="微软雅黑" panose="020B0503020204020204" pitchFamily="34" charset="-122"/>
                <a:ea typeface="微软雅黑" panose="020B0503020204020204" pitchFamily="34" charset="-122"/>
                <a:cs typeface="Arial Unicode MS" pitchFamily="34" charset="-122"/>
              </a:rPr>
              <a:t>SUV</a:t>
            </a:r>
            <a:r>
              <a:rPr kumimoji="0" lang="zh-CN" altLang="en-US" sz="1200" b="0" dirty="0">
                <a:solidFill>
                  <a:schemeClr val="tx1"/>
                </a:solidFill>
                <a:latin typeface="微软雅黑" panose="020B0503020204020204" pitchFamily="34" charset="-122"/>
                <a:ea typeface="微软雅黑" panose="020B0503020204020204" pitchFamily="34" charset="-122"/>
                <a:cs typeface="Arial Unicode MS" pitchFamily="34" charset="-122"/>
              </a:rPr>
              <a:t>和</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MPV</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累计降幅分别为</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6.1%</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8.1%</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r>
              <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11.2%</a:t>
            </a:r>
            <a:r>
              <a:rPr kumimoji="0" lang="zh-CN" altLang="en-US"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rPr>
              <a:t>。</a:t>
            </a:r>
            <a:endParaRPr kumimoji="0" lang="en-US" altLang="zh-CN" sz="1200" b="0" dirty="0" smtClean="0">
              <a:solidFill>
                <a:schemeClr val="tx1"/>
              </a:solidFill>
              <a:latin typeface="微软雅黑" panose="020B0503020204020204" pitchFamily="34" charset="-122"/>
              <a:ea typeface="微软雅黑" panose="020B0503020204020204" pitchFamily="34" charset="-122"/>
              <a:cs typeface="Arial Unicode MS" pitchFamily="34" charset="-122"/>
            </a:endParaRPr>
          </a:p>
        </p:txBody>
      </p:sp>
      <p:graphicFrame>
        <p:nvGraphicFramePr>
          <p:cNvPr id="8" name="表格 7"/>
          <p:cNvGraphicFramePr>
            <a:graphicFrameLocks noGrp="1"/>
          </p:cNvGraphicFramePr>
          <p:nvPr>
            <p:extLst>
              <p:ext uri="{D42A27DB-BD31-4B8C-83A1-F6EECF244321}">
                <p14:modId xmlns:p14="http://schemas.microsoft.com/office/powerpoint/2010/main" val="2353204077"/>
              </p:ext>
            </p:extLst>
          </p:nvPr>
        </p:nvGraphicFramePr>
        <p:xfrm>
          <a:off x="1110611" y="2767700"/>
          <a:ext cx="7732712" cy="3086100"/>
        </p:xfrm>
        <a:graphic>
          <a:graphicData uri="http://schemas.openxmlformats.org/drawingml/2006/table">
            <a:tbl>
              <a:tblPr/>
              <a:tblGrid>
                <a:gridCol w="1214437">
                  <a:extLst>
                    <a:ext uri="{9D8B030D-6E8A-4147-A177-3AD203B41FA5}">
                      <a16:colId xmlns:a16="http://schemas.microsoft.com/office/drawing/2014/main" val="20000"/>
                    </a:ext>
                  </a:extLst>
                </a:gridCol>
                <a:gridCol w="814388">
                  <a:extLst>
                    <a:ext uri="{9D8B030D-6E8A-4147-A177-3AD203B41FA5}">
                      <a16:colId xmlns:a16="http://schemas.microsoft.com/office/drawing/2014/main" val="20001"/>
                    </a:ext>
                  </a:extLst>
                </a:gridCol>
                <a:gridCol w="815975">
                  <a:extLst>
                    <a:ext uri="{9D8B030D-6E8A-4147-A177-3AD203B41FA5}">
                      <a16:colId xmlns:a16="http://schemas.microsoft.com/office/drawing/2014/main" val="20002"/>
                    </a:ext>
                  </a:extLst>
                </a:gridCol>
                <a:gridCol w="814387">
                  <a:extLst>
                    <a:ext uri="{9D8B030D-6E8A-4147-A177-3AD203B41FA5}">
                      <a16:colId xmlns:a16="http://schemas.microsoft.com/office/drawing/2014/main" val="20003"/>
                    </a:ext>
                  </a:extLst>
                </a:gridCol>
                <a:gridCol w="814388">
                  <a:extLst>
                    <a:ext uri="{9D8B030D-6E8A-4147-A177-3AD203B41FA5}">
                      <a16:colId xmlns:a16="http://schemas.microsoft.com/office/drawing/2014/main" val="20004"/>
                    </a:ext>
                  </a:extLst>
                </a:gridCol>
                <a:gridCol w="814387">
                  <a:extLst>
                    <a:ext uri="{9D8B030D-6E8A-4147-A177-3AD203B41FA5}">
                      <a16:colId xmlns:a16="http://schemas.microsoft.com/office/drawing/2014/main" val="20005"/>
                    </a:ext>
                  </a:extLst>
                </a:gridCol>
                <a:gridCol w="815975">
                  <a:extLst>
                    <a:ext uri="{9D8B030D-6E8A-4147-A177-3AD203B41FA5}">
                      <a16:colId xmlns:a16="http://schemas.microsoft.com/office/drawing/2014/main" val="20006"/>
                    </a:ext>
                  </a:extLst>
                </a:gridCol>
                <a:gridCol w="814388">
                  <a:extLst>
                    <a:ext uri="{9D8B030D-6E8A-4147-A177-3AD203B41FA5}">
                      <a16:colId xmlns:a16="http://schemas.microsoft.com/office/drawing/2014/main" val="20007"/>
                    </a:ext>
                  </a:extLst>
                </a:gridCol>
                <a:gridCol w="814387">
                  <a:extLst>
                    <a:ext uri="{9D8B030D-6E8A-4147-A177-3AD203B41FA5}">
                      <a16:colId xmlns:a16="http://schemas.microsoft.com/office/drawing/2014/main" val="20008"/>
                    </a:ext>
                  </a:extLst>
                </a:gridCol>
              </a:tblGrid>
              <a:tr h="523875">
                <a:tc rowSpan="2">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车型</a:t>
                      </a:r>
                      <a:endParaRPr kumimoji="0" lang="zh-CN" altLang="zh-CN" sz="1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gridSpan="4">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当月</a:t>
                      </a: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a:t>
                      </a: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辆</a:t>
                      </a: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a:t>
                      </a: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hMerge="1">
                  <a:txBody>
                    <a:bodyPr/>
                    <a:lstStyle/>
                    <a:p>
                      <a:endParaRPr lang="zh-CN"/>
                    </a:p>
                  </a:txBody>
                  <a:tcPr/>
                </a:tc>
                <a:tc hMerge="1">
                  <a:txBody>
                    <a:bodyPr/>
                    <a:lstStyle/>
                    <a:p>
                      <a:endParaRPr lang="zh-CN"/>
                    </a:p>
                  </a:txBody>
                  <a:tcPr/>
                </a:tc>
                <a:tc hMerge="1">
                  <a:txBody>
                    <a:bodyPr/>
                    <a:lstStyle/>
                    <a:p>
                      <a:endParaRPr lang="zh-CN"/>
                    </a:p>
                  </a:txBody>
                  <a:tcPr/>
                </a:tc>
                <a:tc gridSpan="4">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当</a:t>
                      </a: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月</a:t>
                      </a: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累计</a:t>
                      </a: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a:t>
                      </a: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辆</a:t>
                      </a: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a:t>
                      </a: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523875">
                <a:tc vMerge="1">
                  <a:txBody>
                    <a:bodyPr/>
                    <a:lstStyle/>
                    <a:p>
                      <a:endParaRPr lang="zh-CN"/>
                    </a:p>
                  </a:txBody>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2019</a:t>
                      </a: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2018</a:t>
                      </a: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同比</a:t>
                      </a: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增长</a:t>
                      </a:r>
                      <a:endParaRPr kumimoji="0" lang="zh-CN" altLang="zh-CN" sz="12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占比</a:t>
                      </a:r>
                      <a:endPar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2019</a:t>
                      </a:r>
                      <a:endPar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2018</a:t>
                      </a:r>
                      <a:endPar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同比</a:t>
                      </a: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增长</a:t>
                      </a:r>
                      <a:endPar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占比</a:t>
                      </a:r>
                      <a:endPar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475">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进口乘用车</a:t>
                      </a:r>
                      <a:endParaRPr kumimoji="0" lang="zh-CN" altLang="zh-CN" sz="1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78371</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119544</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-34.4%</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683714</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738179</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-7.4%</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1"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42925">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pPr>
                      <a:r>
                        <a:rPr kumimoji="0" lang="zh-CN"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轿车</a:t>
                      </a:r>
                      <a:endParaRPr kumimoji="0" lang="zh-CN" altLang="zh-CN" sz="1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31263</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47710</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-34.5%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39.9%</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288600</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307255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-6.1%</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42.2%</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98475">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SUV</a:t>
                      </a:r>
                      <a:endParaRPr kumimoji="0" lang="zh-CN" altLang="zh-CN" sz="1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43815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66899</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-34.5%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55.9%</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370713</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403454</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-8.1%</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54.2%</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98475">
                <a:tc>
                  <a:txBody>
                    <a:bodyPr/>
                    <a:lstStyle>
                      <a:lvl1pPr eaLnBrk="0" hangingPunct="0">
                        <a:defRPr kumimoji="1" sz="1500" b="1">
                          <a:solidFill>
                            <a:srgbClr val="000000"/>
                          </a:solidFill>
                          <a:latin typeface="Arial" panose="020B0604020202020204" pitchFamily="34" charset="0"/>
                          <a:ea typeface="宋体" panose="02010600030101010101" pitchFamily="2" charset="-122"/>
                        </a:defRPr>
                      </a:lvl1pPr>
                      <a:lvl2pPr marL="742950" indent="-285750" eaLnBrk="0" hangingPunct="0">
                        <a:defRPr kumimoji="1" sz="1500">
                          <a:solidFill>
                            <a:srgbClr val="000000"/>
                          </a:solidFill>
                          <a:latin typeface="Arial" panose="020B0604020202020204" pitchFamily="34" charset="0"/>
                          <a:ea typeface="宋体" panose="02010600030101010101" pitchFamily="2" charset="-122"/>
                        </a:defRPr>
                      </a:lvl2pPr>
                      <a:lvl3pPr marL="1143000" indent="-228600" eaLnBrk="0" hangingPunct="0">
                        <a:defRPr kumimoji="1" sz="1500">
                          <a:solidFill>
                            <a:srgbClr val="000000"/>
                          </a:solidFill>
                          <a:latin typeface="Arial" panose="020B0604020202020204" pitchFamily="34" charset="0"/>
                          <a:ea typeface="宋体" panose="02010600030101010101" pitchFamily="2" charset="-122"/>
                        </a:defRPr>
                      </a:lvl3pPr>
                      <a:lvl4pPr marL="1600200" indent="-228600" eaLnBrk="0" hangingPunct="0">
                        <a:defRPr kumimoji="1" sz="1500">
                          <a:solidFill>
                            <a:srgbClr val="000000"/>
                          </a:solidFill>
                          <a:latin typeface="Arial" panose="020B0604020202020204" pitchFamily="34" charset="0"/>
                          <a:ea typeface="宋体" panose="02010600030101010101" pitchFamily="2" charset="-122"/>
                        </a:defRPr>
                      </a:lvl4pPr>
                      <a:lvl5pPr marL="2057400" indent="-228600" algn="ctr" eaLnBrk="0" hangingPunct="0">
                        <a:lnSpc>
                          <a:spcPts val="1600"/>
                        </a:lnSpc>
                        <a:defRPr kumimoji="1" sz="1200" b="1">
                          <a:solidFill>
                            <a:srgbClr val="000000"/>
                          </a:solidFill>
                          <a:latin typeface="Arial" panose="020B0604020202020204" pitchFamily="34" charset="0"/>
                          <a:ea typeface="宋体" panose="02010600030101010101" pitchFamily="2" charset="-122"/>
                        </a:defRPr>
                      </a:lvl5pPr>
                      <a:lvl6pPr marL="25146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6pPr>
                      <a:lvl7pPr marL="29718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7pPr>
                      <a:lvl8pPr marL="34290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8pPr>
                      <a:lvl9pPr marL="3886200" indent="-228600" algn="ctr" eaLnBrk="0" fontAlgn="base" hangingPunct="0">
                        <a:lnSpc>
                          <a:spcPts val="1600"/>
                        </a:lnSpc>
                        <a:spcBef>
                          <a:spcPct val="0"/>
                        </a:spcBef>
                        <a:spcAft>
                          <a:spcPct val="0"/>
                        </a:spcAft>
                        <a:defRPr kumimoji="1" sz="1200" b="1">
                          <a:solidFill>
                            <a:srgbClr val="000000"/>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1200" b="1"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Arial Unicode MS" pitchFamily="34" charset="-122"/>
                        </a:rPr>
                        <a:t>MPV</a:t>
                      </a:r>
                      <a:endParaRPr kumimoji="0" lang="zh-CN" altLang="zh-CN" sz="12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cs typeface="Arial Unicode MS" pitchFamily="34" charset="-122"/>
                      </a:endParaRPr>
                    </a:p>
                  </a:txBody>
                  <a:tcPr marL="68580" marR="68580" marT="0" marB="0" anchor="ctr" horzOverflow="overflow">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3293</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4935</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-33.3%</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4.2%</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24401</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27470</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a:solidFill>
                            <a:srgbClr val="000000"/>
                          </a:solidFill>
                          <a:effectLst/>
                          <a:latin typeface="微软雅黑" panose="020B0503020204020204" pitchFamily="34" charset="-122"/>
                          <a:ea typeface="微软雅黑" panose="020B0503020204020204" pitchFamily="34" charset="-122"/>
                        </a:rPr>
                        <a:t>-11.2%</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tc>
                  <a:txBody>
                    <a:bodyPr/>
                    <a:lstStyle/>
                    <a:p>
                      <a:pPr algn="ctr" rtl="0" fontAlgn="ctr"/>
                      <a:r>
                        <a:rPr lang="en-US" altLang="zh-CN" sz="1100" b="0" i="0" u="none" strike="noStrike" dirty="0">
                          <a:solidFill>
                            <a:srgbClr val="000000"/>
                          </a:solidFill>
                          <a:effectLst/>
                          <a:latin typeface="微软雅黑" panose="020B0503020204020204" pitchFamily="34" charset="-122"/>
                          <a:ea typeface="微软雅黑" panose="020B0503020204020204" pitchFamily="34" charset="-122"/>
                        </a:rPr>
                        <a:t>3.6%</a:t>
                      </a:r>
                    </a:p>
                  </a:txBody>
                  <a:tcPr marL="9525" marR="9525" marT="9525" marB="0" anchor="ctr">
                    <a:lnL w="9525" cap="flat" cmpd="sng" algn="ctr">
                      <a:solidFill>
                        <a:srgbClr val="7F7F7F"/>
                      </a:solidFill>
                      <a:prstDash val="solid"/>
                      <a:round/>
                      <a:headEnd type="none" w="med" len="med"/>
                      <a:tailEnd type="none" w="med" len="med"/>
                    </a:lnL>
                    <a:lnR w="9525"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w="9525" cap="flat" cmpd="sng" algn="ctr">
                      <a:solidFill>
                        <a:srgbClr val="7F7F7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3" name="矩形 12"/>
          <p:cNvSpPr/>
          <p:nvPr/>
        </p:nvSpPr>
        <p:spPr>
          <a:xfrm>
            <a:off x="3519516" y="1588131"/>
            <a:ext cx="2614818" cy="276999"/>
          </a:xfrm>
          <a:prstGeom prst="rect">
            <a:avLst/>
          </a:prstGeom>
        </p:spPr>
        <p:txBody>
          <a:bodyPr wrap="none">
            <a:spAutoFit/>
          </a:bodyPr>
          <a:lstStyle/>
          <a:p>
            <a:pPr lvl="0"/>
            <a:r>
              <a:rPr lang="en-US" altLang="zh-CN" sz="1200" b="1" dirty="0" smtClean="0">
                <a:latin typeface="微软雅黑" panose="020B0503020204020204" pitchFamily="34" charset="-122"/>
                <a:ea typeface="微软雅黑" panose="020B0503020204020204" pitchFamily="34" charset="-122"/>
              </a:rPr>
              <a:t>2018-2019</a:t>
            </a:r>
            <a:r>
              <a:rPr lang="zh-CN" altLang="en-US" sz="1200" b="1" dirty="0" smtClean="0">
                <a:latin typeface="微软雅黑" panose="020B0503020204020204" pitchFamily="34" charset="-122"/>
                <a:ea typeface="微软雅黑" panose="020B0503020204020204" pitchFamily="34" charset="-122"/>
              </a:rPr>
              <a:t>年乘用车进口量</a:t>
            </a:r>
            <a:r>
              <a:rPr lang="en-US" altLang="zh-CN" sz="1200" b="1" dirty="0" smtClean="0">
                <a:latin typeface="微软雅黑" panose="020B0503020204020204" pitchFamily="34" charset="-122"/>
                <a:ea typeface="微软雅黑" panose="020B0503020204020204" pitchFamily="34" charset="-122"/>
              </a:rPr>
              <a:t>-</a:t>
            </a:r>
            <a:r>
              <a:rPr lang="zh-CN" altLang="en-US" sz="1200" b="1" dirty="0" smtClean="0">
                <a:latin typeface="微软雅黑" panose="020B0503020204020204" pitchFamily="34" charset="-122"/>
                <a:ea typeface="微软雅黑" panose="020B0503020204020204" pitchFamily="34" charset="-122"/>
              </a:rPr>
              <a:t>分车型</a:t>
            </a:r>
          </a:p>
        </p:txBody>
      </p:sp>
      <p:sp>
        <p:nvSpPr>
          <p:cNvPr id="9" name="Line 18"/>
          <p:cNvSpPr>
            <a:spLocks noChangeShapeType="1"/>
          </p:cNvSpPr>
          <p:nvPr/>
        </p:nvSpPr>
        <p:spPr bwMode="auto">
          <a:xfrm>
            <a:off x="629393" y="1940378"/>
            <a:ext cx="8638432" cy="5897"/>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a:lstStyle/>
          <a:p>
            <a:pPr eaLnBrk="1" hangingPunct="1">
              <a:lnSpc>
                <a:spcPct val="100000"/>
              </a:lnSpc>
              <a:spcBef>
                <a:spcPct val="0"/>
              </a:spcBef>
            </a:pPr>
            <a:endParaRPr lang="zh-CN" altLang="en-US" sz="1800" b="1">
              <a:solidFill>
                <a:srgbClr val="000000"/>
              </a:solidFill>
              <a:latin typeface="Arial" panose="020B0604020202020204"/>
              <a:ea typeface="+mn-ea"/>
            </a:endParaRPr>
          </a:p>
        </p:txBody>
      </p:sp>
      <p:sp>
        <p:nvSpPr>
          <p:cNvPr id="10" name="Text Box 4"/>
          <p:cNvSpPr txBox="1">
            <a:spLocks noChangeArrowheads="1"/>
          </p:cNvSpPr>
          <p:nvPr/>
        </p:nvSpPr>
        <p:spPr bwMode="auto">
          <a:xfrm>
            <a:off x="3562100" y="6489814"/>
            <a:ext cx="2849562"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marL="161925" indent="-161925"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lnSpc>
                <a:spcPct val="110000"/>
              </a:lnSpc>
              <a:spcAft>
                <a:spcPct val="25000"/>
              </a:spcAft>
            </a:pPr>
            <a:r>
              <a:rPr lang="zh-CN" altLang="en-US" sz="1000" b="0" dirty="0">
                <a:latin typeface="微软雅黑" panose="020B0503020204020204" pitchFamily="34" charset="-122"/>
                <a:ea typeface="微软雅黑" panose="020B0503020204020204" pitchFamily="34" charset="-122"/>
              </a:rPr>
              <a:t>数据来源</a:t>
            </a:r>
            <a:r>
              <a:rPr lang="zh-CN" altLang="en-US" sz="1000" b="0" dirty="0" smtClean="0">
                <a:latin typeface="微软雅黑" panose="020B0503020204020204" pitchFamily="34" charset="-122"/>
                <a:ea typeface="微软雅黑" panose="020B0503020204020204" pitchFamily="34" charset="-122"/>
              </a:rPr>
              <a:t>：国机汽车</a:t>
            </a:r>
            <a:r>
              <a:rPr lang="en-US" altLang="zh-CN" sz="1000" b="0" dirty="0" smtClean="0">
                <a:latin typeface="微软雅黑" panose="020B0503020204020204" pitchFamily="34" charset="-122"/>
                <a:ea typeface="微软雅黑" panose="020B0503020204020204" pitchFamily="34" charset="-122"/>
              </a:rPr>
              <a:t>-</a:t>
            </a:r>
            <a:r>
              <a:rPr lang="zh-CN" altLang="en-US" sz="1000" b="0" dirty="0" smtClean="0">
                <a:latin typeface="微软雅黑" panose="020B0503020204020204" pitchFamily="34" charset="-122"/>
                <a:ea typeface="微软雅黑" panose="020B0503020204020204" pitchFamily="34" charset="-122"/>
              </a:rPr>
              <a:t>中国</a:t>
            </a:r>
            <a:r>
              <a:rPr lang="zh-CN" altLang="en-US" sz="1000" b="0" dirty="0">
                <a:latin typeface="微软雅黑" panose="020B0503020204020204" pitchFamily="34" charset="-122"/>
                <a:ea typeface="微软雅黑" panose="020B0503020204020204" pitchFamily="34" charset="-122"/>
              </a:rPr>
              <a:t>进口汽车市场数据库</a:t>
            </a:r>
            <a:endParaRPr lang="zh-CN" altLang="en-US" sz="1000" b="0" dirty="0">
              <a:solidFill>
                <a:schemeClr val="tx1"/>
              </a:solidFill>
            </a:endParaRPr>
          </a:p>
        </p:txBody>
      </p:sp>
      <p:sp>
        <p:nvSpPr>
          <p:cNvPr id="2" name="标题 1"/>
          <p:cNvSpPr>
            <a:spLocks noGrp="1"/>
          </p:cNvSpPr>
          <p:nvPr>
            <p:ph type="title"/>
          </p:nvPr>
        </p:nvSpPr>
        <p:spPr>
          <a:xfrm>
            <a:off x="446088" y="292226"/>
            <a:ext cx="9104312" cy="292388"/>
          </a:xfrm>
        </p:spPr>
        <p:txBody>
          <a:bodyPr/>
          <a:lstStyle/>
          <a:p>
            <a:r>
              <a:rPr lang="zh-CN" altLang="zh-CN" sz="2000" b="1" dirty="0" smtClean="0">
                <a:solidFill>
                  <a:srgbClr val="003366"/>
                </a:solidFill>
                <a:effectLst/>
                <a:latin typeface="微软雅黑" panose="020B0503020204020204" pitchFamily="34" charset="-122"/>
                <a:ea typeface="微软雅黑" panose="020B0503020204020204" pitchFamily="34" charset="-122"/>
                <a:cs typeface="+mn-cs"/>
              </a:rPr>
              <a:t>车型结构</a:t>
            </a:r>
            <a:r>
              <a:rPr lang="en-US" altLang="zh-CN" sz="2000" b="1" dirty="0" smtClean="0">
                <a:solidFill>
                  <a:srgbClr val="003366"/>
                </a:solidFill>
                <a:effectLst/>
                <a:latin typeface="微软雅黑" panose="020B0503020204020204" pitchFamily="34" charset="-122"/>
                <a:ea typeface="微软雅黑" panose="020B0503020204020204" pitchFamily="34" charset="-122"/>
                <a:cs typeface="+mn-cs"/>
              </a:rPr>
              <a:t>-</a:t>
            </a:r>
            <a:r>
              <a:rPr lang="zh-CN" altLang="zh-CN" sz="2000" b="1" dirty="0" smtClean="0">
                <a:solidFill>
                  <a:srgbClr val="003366"/>
                </a:solidFill>
                <a:effectLst/>
                <a:latin typeface="微软雅黑" panose="020B0503020204020204" pitchFamily="34" charset="-122"/>
                <a:ea typeface="微软雅黑" panose="020B0503020204020204" pitchFamily="34" charset="-122"/>
                <a:cs typeface="+mn-cs"/>
              </a:rPr>
              <a:t>整体市场：</a:t>
            </a:r>
            <a:r>
              <a:rPr lang="en-US" altLang="zh-CN" dirty="0">
                <a:solidFill>
                  <a:srgbClr val="003366"/>
                </a:solidFill>
                <a:latin typeface="微软雅黑" panose="020B0503020204020204" pitchFamily="34" charset="-122"/>
                <a:ea typeface="微软雅黑" panose="020B0503020204020204" pitchFamily="34" charset="-122"/>
              </a:rPr>
              <a:t>8</a:t>
            </a:r>
            <a:r>
              <a:rPr lang="zh-CN" altLang="en-US" dirty="0">
                <a:solidFill>
                  <a:srgbClr val="003366"/>
                </a:solidFill>
                <a:latin typeface="微软雅黑" panose="020B0503020204020204" pitchFamily="34" charset="-122"/>
                <a:ea typeface="微软雅黑" panose="020B0503020204020204" pitchFamily="34" charset="-122"/>
              </a:rPr>
              <a:t>月，乘用车进口</a:t>
            </a:r>
            <a:r>
              <a:rPr lang="en-US" altLang="zh-CN" dirty="0">
                <a:solidFill>
                  <a:srgbClr val="003366"/>
                </a:solidFill>
                <a:latin typeface="微软雅黑" panose="020B0503020204020204" pitchFamily="34" charset="-122"/>
                <a:ea typeface="微软雅黑" panose="020B0503020204020204" pitchFamily="34" charset="-122"/>
              </a:rPr>
              <a:t>7.8</a:t>
            </a:r>
            <a:r>
              <a:rPr lang="zh-CN" altLang="en-US" dirty="0">
                <a:solidFill>
                  <a:srgbClr val="003366"/>
                </a:solidFill>
                <a:latin typeface="微软雅黑" panose="020B0503020204020204" pitchFamily="34" charset="-122"/>
                <a:ea typeface="微软雅黑" panose="020B0503020204020204" pitchFamily="34" charset="-122"/>
              </a:rPr>
              <a:t>万辆，同比下降</a:t>
            </a:r>
            <a:r>
              <a:rPr lang="en-US" altLang="zh-CN" dirty="0">
                <a:solidFill>
                  <a:srgbClr val="003366"/>
                </a:solidFill>
                <a:latin typeface="微软雅黑" panose="020B0503020204020204" pitchFamily="34" charset="-122"/>
                <a:ea typeface="微软雅黑" panose="020B0503020204020204" pitchFamily="34" charset="-122"/>
              </a:rPr>
              <a:t>34.4%</a:t>
            </a:r>
            <a:r>
              <a:rPr lang="zh-CN" altLang="en-US" dirty="0">
                <a:latin typeface="微软雅黑" panose="020B0503020204020204" pitchFamily="34" charset="-122"/>
                <a:ea typeface="微软雅黑" panose="020B0503020204020204" pitchFamily="34" charset="-122"/>
                <a:cs typeface="Arial Unicode MS" pitchFamily="34" charset="-122"/>
              </a:rPr>
              <a:t>。</a:t>
            </a:r>
            <a:r>
              <a:rPr lang="en-US" altLang="zh-CN" dirty="0" smtClean="0">
                <a:latin typeface="微软雅黑" panose="020B0503020204020204" pitchFamily="34" charset="-122"/>
                <a:ea typeface="微软雅黑" panose="020B0503020204020204" pitchFamily="34" charset="-122"/>
              </a:rPr>
              <a:t>1</a:t>
            </a:r>
            <a:r>
              <a:rPr lang="en-US" altLang="zh-CN" cap="all" dirty="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月，进口乘</a:t>
            </a:r>
            <a:r>
              <a:rPr lang="zh-CN" altLang="en-US" dirty="0">
                <a:latin typeface="微软雅黑" panose="020B0503020204020204" pitchFamily="34" charset="-122"/>
                <a:ea typeface="微软雅黑" panose="020B0503020204020204" pitchFamily="34" charset="-122"/>
              </a:rPr>
              <a:t>用车大幅</a:t>
            </a:r>
            <a:r>
              <a:rPr lang="zh-CN" altLang="en-US" dirty="0" smtClean="0">
                <a:latin typeface="微软雅黑" panose="020B0503020204020204" pitchFamily="34" charset="-122"/>
                <a:ea typeface="微软雅黑" panose="020B0503020204020204" pitchFamily="34" charset="-122"/>
              </a:rPr>
              <a:t>下降</a:t>
            </a:r>
            <a:r>
              <a:rPr lang="en-US" altLang="zh-CN" dirty="0" smtClean="0">
                <a:latin typeface="微软雅黑" panose="020B0503020204020204" pitchFamily="34" charset="-122"/>
                <a:ea typeface="微软雅黑" panose="020B0503020204020204" pitchFamily="34" charset="-122"/>
              </a:rPr>
              <a:t>7.4%</a:t>
            </a:r>
            <a:r>
              <a:rPr lang="zh-CN" altLang="en-US" dirty="0">
                <a:latin typeface="微软雅黑" panose="020B0503020204020204" pitchFamily="34" charset="-122"/>
                <a:ea typeface="微软雅黑" panose="020B0503020204020204" pitchFamily="34" charset="-122"/>
              </a:rPr>
              <a:t>，其中</a:t>
            </a:r>
            <a:r>
              <a:rPr lang="en-US" altLang="zh-CN" dirty="0">
                <a:latin typeface="微软雅黑" panose="020B0503020204020204" pitchFamily="34" charset="-122"/>
                <a:ea typeface="微软雅黑" panose="020B0503020204020204" pitchFamily="34" charset="-122"/>
              </a:rPr>
              <a:t>CAR</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SUV</a:t>
            </a:r>
            <a:r>
              <a:rPr lang="zh-CN" altLang="en-US" dirty="0">
                <a:latin typeface="微软雅黑" panose="020B0503020204020204" pitchFamily="34" charset="-122"/>
                <a:ea typeface="微软雅黑" panose="020B0503020204020204" pitchFamily="34" charset="-122"/>
              </a:rPr>
              <a:t>和</a:t>
            </a:r>
            <a:r>
              <a:rPr lang="en-US" altLang="zh-CN" dirty="0">
                <a:latin typeface="微软雅黑" panose="020B0503020204020204" pitchFamily="34" charset="-122"/>
                <a:ea typeface="微软雅黑" panose="020B0503020204020204" pitchFamily="34" charset="-122"/>
              </a:rPr>
              <a:t>MPV</a:t>
            </a:r>
            <a:r>
              <a:rPr lang="zh-CN" altLang="en-US" dirty="0">
                <a:latin typeface="微软雅黑" panose="020B0503020204020204" pitchFamily="34" charset="-122"/>
                <a:ea typeface="微软雅黑" panose="020B0503020204020204" pitchFamily="34" charset="-122"/>
              </a:rPr>
              <a:t>累计降幅分别为</a:t>
            </a:r>
            <a:r>
              <a:rPr lang="en-US" altLang="zh-CN" dirty="0">
                <a:latin typeface="微软雅黑" panose="020B0503020204020204" pitchFamily="34" charset="-122"/>
                <a:ea typeface="微软雅黑" panose="020B0503020204020204" pitchFamily="34" charset="-122"/>
              </a:rPr>
              <a:t>6.1%</a:t>
            </a:r>
            <a:r>
              <a:rPr lang="zh-CN" altLang="en-US" dirty="0" smtClean="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rPr>
              <a:t>8.1%</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11.2</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a:t>
            </a:r>
            <a:endParaRPr lang="zh-CN" altLang="en-US" dirty="0"/>
          </a:p>
        </p:txBody>
      </p:sp>
    </p:spTree>
    <p:extLst>
      <p:ext uri="{BB962C8B-B14F-4D97-AF65-F5344CB8AC3E}">
        <p14:creationId xmlns:p14="http://schemas.microsoft.com/office/powerpoint/2010/main" val="1345445228"/>
      </p:ext>
    </p:extLst>
  </p:cSld>
  <p:clrMapOvr>
    <a:masterClrMapping/>
  </p:clrMapOvr>
  <p:transition>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
          <p:cNvSpPr>
            <a:spLocks noChangeArrowheads="1"/>
          </p:cNvSpPr>
          <p:nvPr/>
        </p:nvSpPr>
        <p:spPr bwMode="auto">
          <a:xfrm>
            <a:off x="5" y="311006"/>
            <a:ext cx="18473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1300" b="1">
                <a:solidFill>
                  <a:srgbClr val="000000"/>
                </a:solidFill>
                <a:latin typeface="Arial" panose="020B0604020202020204" pitchFamily="34" charset="0"/>
                <a:ea typeface="宋体" panose="02010600030101010101" pitchFamily="2" charset="-122"/>
              </a:defRPr>
            </a:lvl1pPr>
            <a:lvl2pPr marL="742950" indent="-285750" eaLnBrk="0" hangingPunct="0">
              <a:defRPr sz="1300" b="1">
                <a:solidFill>
                  <a:srgbClr val="000000"/>
                </a:solidFill>
                <a:latin typeface="Arial" panose="020B0604020202020204" pitchFamily="34" charset="0"/>
                <a:ea typeface="宋体" panose="02010600030101010101" pitchFamily="2" charset="-122"/>
              </a:defRPr>
            </a:lvl2pPr>
            <a:lvl3pPr marL="1143000" indent="-228600" eaLnBrk="0" hangingPunct="0">
              <a:defRPr sz="1300" b="1">
                <a:solidFill>
                  <a:srgbClr val="000000"/>
                </a:solidFill>
                <a:latin typeface="Arial" panose="020B0604020202020204" pitchFamily="34" charset="0"/>
                <a:ea typeface="宋体" panose="02010600030101010101" pitchFamily="2" charset="-122"/>
              </a:defRPr>
            </a:lvl3pPr>
            <a:lvl4pPr marL="1600200" indent="-228600" eaLnBrk="0" hangingPunct="0">
              <a:defRPr sz="1300" b="1">
                <a:solidFill>
                  <a:srgbClr val="000000"/>
                </a:solidFill>
                <a:latin typeface="Arial" panose="020B0604020202020204" pitchFamily="34" charset="0"/>
                <a:ea typeface="宋体" panose="02010600030101010101" pitchFamily="2" charset="-122"/>
              </a:defRPr>
            </a:lvl4pPr>
            <a:lvl5pPr marL="2057400" indent="-228600" eaLnBrk="0" hangingPunct="0">
              <a:defRPr sz="1300" b="1">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矩形 12"/>
          <p:cNvSpPr/>
          <p:nvPr/>
        </p:nvSpPr>
        <p:spPr>
          <a:xfrm>
            <a:off x="3140892" y="1588131"/>
            <a:ext cx="3538148" cy="276999"/>
          </a:xfrm>
          <a:prstGeom prst="rect">
            <a:avLst/>
          </a:prstGeom>
        </p:spPr>
        <p:txBody>
          <a:bodyPr wrap="none">
            <a:spAutoFit/>
          </a:bodyPr>
          <a:lstStyle/>
          <a:p>
            <a:r>
              <a:rPr lang="en-US" altLang="zh-CN" sz="1200" b="1" dirty="0" smtClean="0">
                <a:latin typeface="微软雅黑" panose="020B0503020204020204" pitchFamily="34" charset="-122"/>
                <a:ea typeface="微软雅黑" panose="020B0503020204020204" pitchFamily="34" charset="-122"/>
              </a:rPr>
              <a:t>2018-2019</a:t>
            </a:r>
            <a:r>
              <a:rPr lang="zh-CN" altLang="en-US" sz="1200" b="1" dirty="0" smtClean="0">
                <a:latin typeface="微软雅黑" panose="020B0503020204020204" pitchFamily="34" charset="-122"/>
                <a:ea typeface="微软雅黑" panose="020B0503020204020204" pitchFamily="34" charset="-122"/>
              </a:rPr>
              <a:t>年进口</a:t>
            </a:r>
            <a:r>
              <a:rPr lang="zh-CN" altLang="en-US" sz="1200" b="1" dirty="0">
                <a:latin typeface="微软雅黑" panose="020B0503020204020204" pitchFamily="34" charset="-122"/>
                <a:ea typeface="微软雅黑" panose="020B0503020204020204" pitchFamily="34" charset="-122"/>
              </a:rPr>
              <a:t>汽车市场累计销量</a:t>
            </a:r>
            <a:r>
              <a:rPr lang="en-US" altLang="zh-CN" sz="1200" b="1" dirty="0">
                <a:latin typeface="微软雅黑" panose="020B0503020204020204" pitchFamily="34" charset="-122"/>
                <a:ea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rPr>
              <a:t>分车身形式</a:t>
            </a:r>
          </a:p>
        </p:txBody>
      </p:sp>
      <p:sp>
        <p:nvSpPr>
          <p:cNvPr id="9" name="Line 18"/>
          <p:cNvSpPr>
            <a:spLocks noChangeShapeType="1"/>
          </p:cNvSpPr>
          <p:nvPr/>
        </p:nvSpPr>
        <p:spPr bwMode="auto">
          <a:xfrm>
            <a:off x="612569" y="1936751"/>
            <a:ext cx="8645731" cy="0"/>
          </a:xfrm>
          <a:prstGeom prst="line">
            <a:avLst/>
          </a:prstGeom>
          <a:noFill/>
          <a:ln w="19050">
            <a:solidFill>
              <a:srgbClr val="333333"/>
            </a:solidFill>
            <a:round/>
          </a:ln>
          <a:extLst>
            <a:ext uri="{909E8E84-426E-40DD-AFC4-6F175D3DCCD1}">
              <a14:hiddenFill xmlns:a14="http://schemas.microsoft.com/office/drawing/2010/main">
                <a:noFill/>
              </a14:hiddenFill>
            </a:ext>
          </a:extLst>
        </p:spPr>
        <p:txBody>
          <a:bodyPr/>
          <a:lstStyle/>
          <a:p>
            <a:pPr eaLnBrk="1" hangingPunct="1">
              <a:lnSpc>
                <a:spcPct val="100000"/>
              </a:lnSpc>
              <a:spcBef>
                <a:spcPct val="0"/>
              </a:spcBef>
            </a:pPr>
            <a:endParaRPr lang="zh-CN" altLang="en-US" sz="1800" b="1">
              <a:solidFill>
                <a:srgbClr val="000000"/>
              </a:solidFill>
              <a:latin typeface="Arial" panose="020B0604020202020204"/>
              <a:ea typeface="+mn-ea"/>
            </a:endParaRPr>
          </a:p>
        </p:txBody>
      </p:sp>
      <p:graphicFrame>
        <p:nvGraphicFramePr>
          <p:cNvPr id="2" name="图表 1"/>
          <p:cNvGraphicFramePr/>
          <p:nvPr>
            <p:extLst>
              <p:ext uri="{D42A27DB-BD31-4B8C-83A1-F6EECF244321}">
                <p14:modId xmlns:p14="http://schemas.microsoft.com/office/powerpoint/2010/main" val="3640980197"/>
              </p:ext>
            </p:extLst>
          </p:nvPr>
        </p:nvGraphicFramePr>
        <p:xfrm>
          <a:off x="1929774" y="2385783"/>
          <a:ext cx="7082922" cy="354902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 Box 4"/>
          <p:cNvSpPr txBox="1">
            <a:spLocks noChangeArrowheads="1"/>
          </p:cNvSpPr>
          <p:nvPr/>
        </p:nvSpPr>
        <p:spPr bwMode="auto">
          <a:xfrm>
            <a:off x="3516570" y="6476827"/>
            <a:ext cx="2849563" cy="15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defPPr>
              <a:defRPr lang="de-DE"/>
            </a:defPPr>
            <a:lvl1pPr marL="161925" indent="-161925" algn="ctr">
              <a:lnSpc>
                <a:spcPct val="110000"/>
              </a:lnSpc>
              <a:defRPr sz="1000">
                <a:solidFill>
                  <a:srgbClr val="000000"/>
                </a:solidFill>
                <a:latin typeface="微软雅黑" panose="020B0503020204020204" pitchFamily="34" charset="-122"/>
                <a:ea typeface="微软雅黑" panose="020B0503020204020204" pitchFamily="34" charset="-122"/>
              </a:defRPr>
            </a:lvl1pPr>
            <a:lvl2pPr marL="742950" indent="-285750">
              <a:lnSpc>
                <a:spcPct val="110000"/>
              </a:lnSpc>
              <a:spcAft>
                <a:spcPct val="25000"/>
              </a:spcAft>
              <a:buChar char="•"/>
            </a:lvl2pPr>
            <a:lvl3pPr marL="1143000" indent="-228600">
              <a:lnSpc>
                <a:spcPct val="110000"/>
              </a:lnSpc>
              <a:spcAft>
                <a:spcPct val="25000"/>
              </a:spcAft>
              <a:buChar char="•"/>
            </a:lvl3pPr>
            <a:lvl4pPr marL="1600200" indent="-228600">
              <a:lnSpc>
                <a:spcPct val="110000"/>
              </a:lnSpc>
              <a:spcAft>
                <a:spcPct val="25000"/>
              </a:spcAft>
              <a:buChar char="•"/>
            </a:lvl4pPr>
            <a:lvl5pPr marL="2057400" indent="-228600">
              <a:lnSpc>
                <a:spcPct val="110000"/>
              </a:lnSpc>
              <a:spcAft>
                <a:spcPct val="25000"/>
              </a:spcAft>
              <a:buChar char="•"/>
            </a:lvl5pPr>
            <a:lvl6pPr marL="2514600" indent="-228600" eaLnBrk="0" fontAlgn="base" hangingPunct="0">
              <a:lnSpc>
                <a:spcPct val="110000"/>
              </a:lnSpc>
              <a:spcBef>
                <a:spcPct val="0"/>
              </a:spcBef>
              <a:spcAft>
                <a:spcPct val="25000"/>
              </a:spcAft>
              <a:buChar char="•"/>
            </a:lvl6pPr>
            <a:lvl7pPr marL="2971800" indent="-228600" eaLnBrk="0" fontAlgn="base" hangingPunct="0">
              <a:lnSpc>
                <a:spcPct val="110000"/>
              </a:lnSpc>
              <a:spcBef>
                <a:spcPct val="0"/>
              </a:spcBef>
              <a:spcAft>
                <a:spcPct val="25000"/>
              </a:spcAft>
              <a:buChar char="•"/>
            </a:lvl7pPr>
            <a:lvl8pPr marL="3429000" indent="-228600" eaLnBrk="0" fontAlgn="base" hangingPunct="0">
              <a:lnSpc>
                <a:spcPct val="110000"/>
              </a:lnSpc>
              <a:spcBef>
                <a:spcPct val="0"/>
              </a:spcBef>
              <a:spcAft>
                <a:spcPct val="25000"/>
              </a:spcAft>
              <a:buChar char="•"/>
            </a:lvl8pPr>
            <a:lvl9pPr marL="3886200" indent="-228600" eaLnBrk="0" fontAlgn="base" hangingPunct="0">
              <a:lnSpc>
                <a:spcPct val="110000"/>
              </a:lnSpc>
              <a:spcBef>
                <a:spcPct val="0"/>
              </a:spcBef>
              <a:spcAft>
                <a:spcPct val="25000"/>
              </a:spcAft>
              <a:buChar char="•"/>
            </a:lvl9pPr>
          </a:lstStyle>
          <a:p>
            <a:r>
              <a:rPr lang="zh-CN" altLang="en-US" dirty="0"/>
              <a:t>数据来源：</a:t>
            </a:r>
            <a:r>
              <a:rPr lang="en-US" altLang="zh-CN" dirty="0"/>
              <a:t>AAK—</a:t>
            </a:r>
            <a:r>
              <a:rPr lang="zh-CN" altLang="en-US" dirty="0"/>
              <a:t>中国进口汽车市场信息联席会</a:t>
            </a:r>
          </a:p>
        </p:txBody>
      </p:sp>
      <p:sp>
        <p:nvSpPr>
          <p:cNvPr id="3" name="标题 2"/>
          <p:cNvSpPr>
            <a:spLocks noGrp="1"/>
          </p:cNvSpPr>
          <p:nvPr>
            <p:ph type="title"/>
          </p:nvPr>
        </p:nvSpPr>
        <p:spPr>
          <a:xfrm>
            <a:off x="466717" y="291956"/>
            <a:ext cx="9104312" cy="292388"/>
          </a:xfrm>
        </p:spPr>
        <p:txBody>
          <a:bodyPr/>
          <a:lstStyle/>
          <a:p>
            <a:r>
              <a:rPr lang="zh-CN" altLang="zh-CN" dirty="0">
                <a:latin typeface="微软雅黑" panose="020B0503020204020204" pitchFamily="34" charset="-122"/>
                <a:ea typeface="微软雅黑" panose="020B0503020204020204" pitchFamily="34" charset="-122"/>
                <a:cs typeface="+mn-cs"/>
              </a:rPr>
              <a:t>车型结构</a:t>
            </a:r>
            <a:r>
              <a:rPr lang="en-US" altLang="zh-CN" dirty="0">
                <a:latin typeface="微软雅黑" panose="020B0503020204020204" pitchFamily="34" charset="-122"/>
                <a:ea typeface="微软雅黑" panose="020B0503020204020204" pitchFamily="34" charset="-122"/>
                <a:cs typeface="+mn-cs"/>
              </a:rPr>
              <a:t>-</a:t>
            </a:r>
            <a:r>
              <a:rPr lang="zh-CN" altLang="zh-CN" dirty="0">
                <a:latin typeface="微软雅黑" panose="020B0503020204020204" pitchFamily="34" charset="-122"/>
                <a:ea typeface="微软雅黑" panose="020B0503020204020204" pitchFamily="34" charset="-122"/>
                <a:cs typeface="+mn-cs"/>
              </a:rPr>
              <a:t>正常进口：进口车销售车型主要以轿车和</a:t>
            </a:r>
            <a:r>
              <a:rPr lang="en-US" altLang="zh-CN" dirty="0">
                <a:latin typeface="微软雅黑" panose="020B0503020204020204" pitchFamily="34" charset="-122"/>
                <a:ea typeface="微软雅黑" panose="020B0503020204020204" pitchFamily="34" charset="-122"/>
                <a:cs typeface="+mn-cs"/>
              </a:rPr>
              <a:t>SUV</a:t>
            </a:r>
            <a:r>
              <a:rPr lang="zh-CN" altLang="zh-CN" dirty="0">
                <a:latin typeface="微软雅黑" panose="020B0503020204020204" pitchFamily="34" charset="-122"/>
                <a:ea typeface="微软雅黑" panose="020B0503020204020204" pitchFamily="34" charset="-122"/>
                <a:cs typeface="+mn-cs"/>
              </a:rPr>
              <a:t>为主，</a:t>
            </a:r>
            <a:r>
              <a:rPr lang="en-US" altLang="zh-CN" dirty="0">
                <a:latin typeface="微软雅黑" panose="020B0503020204020204" pitchFamily="34" charset="-122"/>
                <a:ea typeface="微软雅黑" panose="020B0503020204020204" pitchFamily="34" charset="-122"/>
                <a:cs typeface="+mn-cs"/>
              </a:rPr>
              <a:t>2019</a:t>
            </a:r>
            <a:r>
              <a:rPr lang="zh-CN" altLang="zh-CN" dirty="0">
                <a:latin typeface="微软雅黑" panose="020B0503020204020204" pitchFamily="34" charset="-122"/>
                <a:ea typeface="微软雅黑" panose="020B0503020204020204" pitchFamily="34" charset="-122"/>
                <a:cs typeface="+mn-cs"/>
              </a:rPr>
              <a:t>年</a:t>
            </a:r>
            <a:r>
              <a:rPr lang="en-US" altLang="zh-CN" dirty="0" smtClean="0">
                <a:latin typeface="微软雅黑" panose="020B0503020204020204" pitchFamily="34" charset="-122"/>
                <a:ea typeface="微软雅黑" panose="020B0503020204020204" pitchFamily="34" charset="-122"/>
                <a:cs typeface="+mn-cs"/>
              </a:rPr>
              <a:t>1</a:t>
            </a:r>
            <a:r>
              <a:rPr lang="en-US" altLang="zh-CN" cap="all" dirty="0">
                <a:latin typeface="微软雅黑" panose="020B0503020204020204" pitchFamily="34" charset="-122"/>
                <a:ea typeface="微软雅黑" panose="020B0503020204020204" pitchFamily="34" charset="-122"/>
              </a:rPr>
              <a:t>—</a:t>
            </a:r>
            <a:r>
              <a:rPr lang="en-US" altLang="zh-CN" dirty="0" smtClean="0">
                <a:latin typeface="微软雅黑" panose="020B0503020204020204" pitchFamily="34" charset="-122"/>
                <a:ea typeface="微软雅黑" panose="020B0503020204020204" pitchFamily="34" charset="-122"/>
                <a:cs typeface="+mn-cs"/>
              </a:rPr>
              <a:t>8</a:t>
            </a:r>
            <a:r>
              <a:rPr lang="zh-CN" altLang="en-US" dirty="0" smtClean="0">
                <a:latin typeface="微软雅黑" panose="020B0503020204020204" pitchFamily="34" charset="-122"/>
                <a:ea typeface="微软雅黑" panose="020B0503020204020204" pitchFamily="34" charset="-122"/>
                <a:cs typeface="+mn-cs"/>
              </a:rPr>
              <a:t>月</a:t>
            </a:r>
            <a:r>
              <a:rPr lang="zh-CN" altLang="zh-CN" dirty="0" smtClean="0">
                <a:latin typeface="微软雅黑" panose="020B0503020204020204" pitchFamily="34" charset="-122"/>
                <a:ea typeface="微软雅黑" panose="020B0503020204020204" pitchFamily="34" charset="-122"/>
                <a:cs typeface="+mn-cs"/>
              </a:rPr>
              <a:t>，</a:t>
            </a:r>
            <a:r>
              <a:rPr lang="zh-CN" altLang="zh-CN" dirty="0">
                <a:latin typeface="微软雅黑" panose="020B0503020204020204" pitchFamily="34" charset="-122"/>
                <a:ea typeface="微软雅黑" panose="020B0503020204020204" pitchFamily="34" charset="-122"/>
                <a:cs typeface="+mn-cs"/>
              </a:rPr>
              <a:t>轿车销售</a:t>
            </a:r>
            <a:r>
              <a:rPr lang="en-US" altLang="zh-CN" dirty="0" smtClean="0">
                <a:latin typeface="微软雅黑" panose="020B0503020204020204" pitchFamily="34" charset="-122"/>
                <a:ea typeface="微软雅黑" panose="020B0503020204020204" pitchFamily="34" charset="-122"/>
                <a:cs typeface="+mn-cs"/>
              </a:rPr>
              <a:t>26.2</a:t>
            </a:r>
            <a:r>
              <a:rPr lang="zh-CN" altLang="zh-CN" dirty="0" smtClean="0">
                <a:latin typeface="微软雅黑" panose="020B0503020204020204" pitchFamily="34" charset="-122"/>
                <a:ea typeface="微软雅黑" panose="020B0503020204020204" pitchFamily="34" charset="-122"/>
                <a:cs typeface="+mn-cs"/>
              </a:rPr>
              <a:t>万</a:t>
            </a:r>
            <a:r>
              <a:rPr lang="zh-CN" altLang="zh-CN" dirty="0">
                <a:latin typeface="微软雅黑" panose="020B0503020204020204" pitchFamily="34" charset="-122"/>
                <a:ea typeface="微软雅黑" panose="020B0503020204020204" pitchFamily="34" charset="-122"/>
                <a:cs typeface="+mn-cs"/>
              </a:rPr>
              <a:t>台，同比</a:t>
            </a:r>
            <a:r>
              <a:rPr lang="zh-CN" altLang="zh-CN" dirty="0" smtClean="0">
                <a:latin typeface="微软雅黑" panose="020B0503020204020204" pitchFamily="34" charset="-122"/>
                <a:ea typeface="微软雅黑" panose="020B0503020204020204" pitchFamily="34" charset="-122"/>
                <a:cs typeface="+mn-cs"/>
              </a:rPr>
              <a:t>增长</a:t>
            </a:r>
            <a:r>
              <a:rPr lang="en-US" altLang="zh-CN" dirty="0" smtClean="0">
                <a:latin typeface="微软雅黑" panose="020B0503020204020204" pitchFamily="34" charset="-122"/>
                <a:ea typeface="微软雅黑" panose="020B0503020204020204" pitchFamily="34" charset="-122"/>
                <a:cs typeface="+mn-cs"/>
              </a:rPr>
              <a:t>0.8%</a:t>
            </a:r>
            <a:r>
              <a:rPr lang="zh-CN" altLang="en-US" dirty="0">
                <a:latin typeface="微软雅黑" panose="020B0503020204020204" pitchFamily="34" charset="-122"/>
                <a:ea typeface="微软雅黑" panose="020B0503020204020204" pitchFamily="34" charset="-122"/>
                <a:cs typeface="+mn-cs"/>
              </a:rPr>
              <a:t>；</a:t>
            </a:r>
            <a:r>
              <a:rPr lang="en-US" altLang="zh-CN" dirty="0" smtClean="0">
                <a:latin typeface="微软雅黑" panose="020B0503020204020204" pitchFamily="34" charset="-122"/>
                <a:ea typeface="微软雅黑" panose="020B0503020204020204" pitchFamily="34" charset="-122"/>
                <a:cs typeface="+mn-cs"/>
              </a:rPr>
              <a:t>SUV</a:t>
            </a:r>
            <a:r>
              <a:rPr lang="zh-CN" altLang="zh-CN" dirty="0">
                <a:latin typeface="微软雅黑" panose="020B0503020204020204" pitchFamily="34" charset="-122"/>
                <a:ea typeface="微软雅黑" panose="020B0503020204020204" pitchFamily="34" charset="-122"/>
                <a:cs typeface="+mn-cs"/>
              </a:rPr>
              <a:t>销售</a:t>
            </a:r>
            <a:r>
              <a:rPr lang="en-US" altLang="zh-CN" dirty="0" smtClean="0">
                <a:latin typeface="微软雅黑" panose="020B0503020204020204" pitchFamily="34" charset="-122"/>
                <a:ea typeface="微软雅黑" panose="020B0503020204020204" pitchFamily="34" charset="-122"/>
                <a:cs typeface="+mn-cs"/>
              </a:rPr>
              <a:t>27.4</a:t>
            </a:r>
            <a:r>
              <a:rPr lang="zh-CN" altLang="zh-CN" dirty="0" smtClean="0">
                <a:latin typeface="微软雅黑" panose="020B0503020204020204" pitchFamily="34" charset="-122"/>
                <a:ea typeface="微软雅黑" panose="020B0503020204020204" pitchFamily="34" charset="-122"/>
                <a:cs typeface="+mn-cs"/>
              </a:rPr>
              <a:t>万</a:t>
            </a:r>
            <a:r>
              <a:rPr lang="zh-CN" altLang="zh-CN" dirty="0">
                <a:latin typeface="微软雅黑" panose="020B0503020204020204" pitchFamily="34" charset="-122"/>
                <a:ea typeface="微软雅黑" panose="020B0503020204020204" pitchFamily="34" charset="-122"/>
                <a:cs typeface="+mn-cs"/>
              </a:rPr>
              <a:t>台，同比</a:t>
            </a:r>
            <a:r>
              <a:rPr lang="zh-CN" altLang="zh-CN" dirty="0" smtClean="0">
                <a:latin typeface="微软雅黑" panose="020B0503020204020204" pitchFamily="34" charset="-122"/>
                <a:ea typeface="微软雅黑" panose="020B0503020204020204" pitchFamily="34" charset="-122"/>
                <a:cs typeface="+mn-cs"/>
              </a:rPr>
              <a:t>增长</a:t>
            </a:r>
            <a:r>
              <a:rPr lang="en-US" altLang="zh-CN" dirty="0" smtClean="0">
                <a:latin typeface="微软雅黑" panose="020B0503020204020204" pitchFamily="34" charset="-122"/>
                <a:ea typeface="微软雅黑" panose="020B0503020204020204" pitchFamily="34" charset="-122"/>
                <a:cs typeface="+mn-cs"/>
              </a:rPr>
              <a:t>3.3%</a:t>
            </a:r>
            <a:r>
              <a:rPr lang="zh-CN" altLang="en-US" dirty="0" smtClean="0">
                <a:latin typeface="微软雅黑" panose="020B0503020204020204" pitchFamily="34" charset="-122"/>
                <a:ea typeface="微软雅黑" panose="020B0503020204020204" pitchFamily="34" charset="-122"/>
                <a:cs typeface="+mn-cs"/>
              </a:rPr>
              <a:t>，环比增速减缓；</a:t>
            </a:r>
            <a:r>
              <a:rPr lang="en-US" altLang="zh-CN" dirty="0" smtClean="0">
                <a:latin typeface="微软雅黑" panose="020B0503020204020204" pitchFamily="34" charset="-122"/>
                <a:ea typeface="微软雅黑" panose="020B0503020204020204" pitchFamily="34" charset="-122"/>
                <a:cs typeface="+mn-cs"/>
              </a:rPr>
              <a:t>MPV</a:t>
            </a:r>
            <a:r>
              <a:rPr lang="zh-CN" altLang="en-US" dirty="0" smtClean="0">
                <a:latin typeface="微软雅黑" panose="020B0503020204020204" pitchFamily="34" charset="-122"/>
                <a:ea typeface="微软雅黑" panose="020B0503020204020204" pitchFamily="34" charset="-122"/>
                <a:cs typeface="+mn-cs"/>
              </a:rPr>
              <a:t>销售</a:t>
            </a:r>
            <a:r>
              <a:rPr lang="en-US" altLang="zh-CN" dirty="0" smtClean="0">
                <a:latin typeface="微软雅黑" panose="020B0503020204020204" pitchFamily="34" charset="-122"/>
                <a:ea typeface="微软雅黑" panose="020B0503020204020204" pitchFamily="34" charset="-122"/>
                <a:cs typeface="+mn-cs"/>
              </a:rPr>
              <a:t>5.5</a:t>
            </a:r>
            <a:r>
              <a:rPr lang="zh-CN" altLang="en-US" dirty="0" smtClean="0">
                <a:latin typeface="微软雅黑" panose="020B0503020204020204" pitchFamily="34" charset="-122"/>
                <a:ea typeface="微软雅黑" panose="020B0503020204020204" pitchFamily="34" charset="-122"/>
                <a:cs typeface="+mn-cs"/>
              </a:rPr>
              <a:t>千台，降幅</a:t>
            </a:r>
            <a:r>
              <a:rPr lang="en-US" altLang="zh-CN" dirty="0" smtClean="0">
                <a:latin typeface="微软雅黑" panose="020B0503020204020204" pitchFamily="34" charset="-122"/>
                <a:ea typeface="微软雅黑" panose="020B0503020204020204" pitchFamily="34" charset="-122"/>
                <a:cs typeface="+mn-cs"/>
              </a:rPr>
              <a:t>65.1%</a:t>
            </a:r>
            <a:r>
              <a:rPr lang="zh-CN" altLang="zh-CN" dirty="0" smtClean="0">
                <a:latin typeface="微软雅黑" panose="020B0503020204020204" pitchFamily="34" charset="-122"/>
                <a:ea typeface="微软雅黑" panose="020B0503020204020204" pitchFamily="34" charset="-122"/>
                <a:cs typeface="+mn-cs"/>
              </a:rPr>
              <a:t>。</a:t>
            </a:r>
            <a:endParaRPr lang="zh-CN" altLang="en-US" dirty="0"/>
          </a:p>
        </p:txBody>
      </p:sp>
    </p:spTree>
    <p:extLst>
      <p:ext uri="{BB962C8B-B14F-4D97-AF65-F5344CB8AC3E}">
        <p14:creationId xmlns:p14="http://schemas.microsoft.com/office/powerpoint/2010/main" val="1562736348"/>
      </p:ext>
    </p:extLst>
  </p:cSld>
  <p:clrMapOvr>
    <a:masterClrMapping/>
  </p:clrMapOvr>
  <p:transition>
    <p:cut/>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yXuCtYyHDki5gtt1oEzc6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9PqcCsqpaU.MYcINC7rwtw"/>
</p:tagLst>
</file>

<file path=ppt/theme/theme1.xml><?xml version="1.0" encoding="utf-8"?>
<a:theme xmlns:a="http://schemas.openxmlformats.org/drawingml/2006/main" name="120316_VWAG_Template_draft">
  <a:themeElements>
    <a:clrScheme name="120316_VWAG_Template_draft 1">
      <a:dk1>
        <a:srgbClr val="000000"/>
      </a:dk1>
      <a:lt1>
        <a:srgbClr val="FFFFFF"/>
      </a:lt1>
      <a:dk2>
        <a:srgbClr val="003366"/>
      </a:dk2>
      <a:lt2>
        <a:srgbClr val="D4D6D9"/>
      </a:lt2>
      <a:accent1>
        <a:srgbClr val="A6ADB3"/>
      </a:accent1>
      <a:accent2>
        <a:srgbClr val="006384"/>
      </a:accent2>
      <a:accent3>
        <a:srgbClr val="FFFFFF"/>
      </a:accent3>
      <a:accent4>
        <a:srgbClr val="000000"/>
      </a:accent4>
      <a:accent5>
        <a:srgbClr val="D0D3D6"/>
      </a:accent5>
      <a:accent6>
        <a:srgbClr val="005977"/>
      </a:accent6>
      <a:hlink>
        <a:srgbClr val="5F1939"/>
      </a:hlink>
      <a:folHlink>
        <a:srgbClr val="80B0C8"/>
      </a:folHlink>
    </a:clrScheme>
    <a:fontScheme name="120316_VWAG_Template_draf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0" tIns="0" rIns="0" bIns="0" numCol="1" anchor="t" anchorCtr="0" compatLnSpc="1"/>
      <a:lstStyle>
        <a:defPPr marL="0" marR="0" indent="0" algn="l" defTabSz="674370" rtl="0" eaLnBrk="1" fontAlgn="base" latinLnBrk="0" hangingPunct="1">
          <a:lnSpc>
            <a:spcPct val="100000"/>
          </a:lnSpc>
          <a:spcBef>
            <a:spcPct val="0"/>
          </a:spcBef>
          <a:spcAft>
            <a:spcPct val="0"/>
          </a:spcAft>
          <a:buClrTx/>
          <a:buSzTx/>
          <a:buFontTx/>
          <a:buNone/>
          <a:defRPr kumimoji="0" lang="de-DE"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0" tIns="0" rIns="0" bIns="0" numCol="1" anchor="t" anchorCtr="0" compatLnSpc="1"/>
      <a:lstStyle>
        <a:defPPr marL="0" marR="0" indent="0" algn="l" defTabSz="674370" rtl="0" eaLnBrk="1" fontAlgn="base" latinLnBrk="0" hangingPunct="1">
          <a:lnSpc>
            <a:spcPct val="100000"/>
          </a:lnSpc>
          <a:spcBef>
            <a:spcPct val="0"/>
          </a:spcBef>
          <a:spcAft>
            <a:spcPct val="0"/>
          </a:spcAft>
          <a:buClrTx/>
          <a:buSzTx/>
          <a:buFontTx/>
          <a:buNone/>
          <a:defRPr kumimoji="0" lang="de-DE"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120316_VWAG_Template_draft 1">
        <a:dk1>
          <a:srgbClr val="000000"/>
        </a:dk1>
        <a:lt1>
          <a:srgbClr val="FFFFFF"/>
        </a:lt1>
        <a:dk2>
          <a:srgbClr val="003366"/>
        </a:dk2>
        <a:lt2>
          <a:srgbClr val="D4D6D9"/>
        </a:lt2>
        <a:accent1>
          <a:srgbClr val="A6ADB3"/>
        </a:accent1>
        <a:accent2>
          <a:srgbClr val="006384"/>
        </a:accent2>
        <a:accent3>
          <a:srgbClr val="FFFFFF"/>
        </a:accent3>
        <a:accent4>
          <a:srgbClr val="000000"/>
        </a:accent4>
        <a:accent5>
          <a:srgbClr val="D0D3D6"/>
        </a:accent5>
        <a:accent6>
          <a:srgbClr val="005977"/>
        </a:accent6>
        <a:hlink>
          <a:srgbClr val="5F1939"/>
        </a:hlink>
        <a:folHlink>
          <a:srgbClr val="80B0C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Blank 1">
    <a:dk1>
      <a:srgbClr val="000000"/>
    </a:dk1>
    <a:lt1>
      <a:srgbClr val="FFFFFF"/>
    </a:lt1>
    <a:dk2>
      <a:srgbClr val="080808"/>
    </a:dk2>
    <a:lt2>
      <a:srgbClr val="DDDDDD"/>
    </a:lt2>
    <a:accent1>
      <a:srgbClr val="990000"/>
    </a:accent1>
    <a:accent2>
      <a:srgbClr val="003366"/>
    </a:accent2>
    <a:accent3>
      <a:srgbClr val="FFFFFF"/>
    </a:accent3>
    <a:accent4>
      <a:srgbClr val="000000"/>
    </a:accent4>
    <a:accent5>
      <a:srgbClr val="CAAAAA"/>
    </a:accent5>
    <a:accent6>
      <a:srgbClr val="002D5C"/>
    </a:accent6>
    <a:hlink>
      <a:srgbClr val="3399FF"/>
    </a:hlink>
    <a:folHlink>
      <a:srgbClr val="928C86"/>
    </a:folHlink>
  </a:clrScheme>
  <a:fontScheme name="Blank">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120316_VWAG_Template_draft 1">
    <a:dk1>
      <a:srgbClr val="000000"/>
    </a:dk1>
    <a:lt1>
      <a:srgbClr val="FFFFFF"/>
    </a:lt1>
    <a:dk2>
      <a:srgbClr val="003366"/>
    </a:dk2>
    <a:lt2>
      <a:srgbClr val="D4D6D9"/>
    </a:lt2>
    <a:accent1>
      <a:srgbClr val="A6ADB3"/>
    </a:accent1>
    <a:accent2>
      <a:srgbClr val="006384"/>
    </a:accent2>
    <a:accent3>
      <a:srgbClr val="FFFFFF"/>
    </a:accent3>
    <a:accent4>
      <a:srgbClr val="000000"/>
    </a:accent4>
    <a:accent5>
      <a:srgbClr val="D0D3D6"/>
    </a:accent5>
    <a:accent6>
      <a:srgbClr val="005977"/>
    </a:accent6>
    <a:hlink>
      <a:srgbClr val="5F1939"/>
    </a:hlink>
    <a:folHlink>
      <a:srgbClr val="80B0C8"/>
    </a:folHlink>
  </a:clrScheme>
  <a:fontScheme name="120316_VWAG_Template_draf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8898</TotalTime>
  <Words>1208</Words>
  <Application>Microsoft Office PowerPoint</Application>
  <PresentationFormat>A4 纸张(210x297 毫米)</PresentationFormat>
  <Paragraphs>131</Paragraphs>
  <Slides>17</Slides>
  <Notes>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17</vt:i4>
      </vt:variant>
    </vt:vector>
  </HeadingPairs>
  <TitlesOfParts>
    <vt:vector size="28" baseType="lpstr">
      <vt:lpstr>Arial Unicode MS</vt:lpstr>
      <vt:lpstr>宋体</vt:lpstr>
      <vt:lpstr>微软雅黑</vt:lpstr>
      <vt:lpstr>微软雅黑（标题）</vt:lpstr>
      <vt:lpstr>Arial</vt:lpstr>
      <vt:lpstr>Arial</vt:lpstr>
      <vt:lpstr>Arial Bold</vt:lpstr>
      <vt:lpstr>Calibri</vt:lpstr>
      <vt:lpstr>Times New Roman</vt:lpstr>
      <vt:lpstr>Wingdings</vt:lpstr>
      <vt:lpstr>120316_VWAG_Template_draft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车型结构-整体市场：8月，乘用车进口7.8万辆，同比下降34.4%。1—8月，进口乘用车大幅下降7.4%，其中CAR、SUV和MPV累计降幅分别为6.1%，8.1%，11.2%。</vt:lpstr>
      <vt:lpstr>车型结构-正常进口：进口车销售车型主要以轿车和SUV为主，2019年1—8月，轿车销售26.2万台，同比增长0.8%；SUV销售27.4万台，同比增长3.3%，环比增速减缓；MPV销售5.5千台，降幅65.1%。</vt:lpstr>
      <vt:lpstr>PowerPoint 演示文稿</vt:lpstr>
      <vt:lpstr>品牌结构-整体市场：8月，近年来一向高增长的雷克萨斯也出现下滑，同比降幅15.4%，只有特斯拉、保时捷、迷你实现增长，特斯拉由于Model 3产品进口，当月排名第六，增幅468.9%。1—8月，进口量排名前十的品牌中仅半数实现增长，包括雷克萨斯、保时捷、丰田、林肯、特斯拉；奔驰、路虎品牌下滑幅度较大，分别为38.0%和48.8%。</vt:lpstr>
      <vt:lpstr>品牌结构-正常进口：从当年累计终端销售的情况来看，第一集团品牌竞争格局较为稳定，前三名依次是雷克萨斯、宝马、奔驰，第二集团中保时捷保持在第四名，JEEP、路虎品牌延续上升趋势。8月，大众超越奥迪和路虎品牌，位居第五。</vt:lpstr>
      <vt:lpstr>品牌结构-正常进口：2019年8月，进口车整体销售不振，排名前20的品牌，近三分之二出现下滑，其中Smart、讴歌品牌降幅超过60%，奥迪降幅接近50%；Jeep、福特等品牌增长势头显著，其中JEEP增长近80%。 </vt:lpstr>
      <vt:lpstr>PowerPoint 演示文稿</vt:lpstr>
      <vt:lpstr>排量结构-整体市场：2019年1—8月3.0L以下排量份额为85%，比2018年全年下降3个百分点，主要由于2.5~3.0L份额下降了4个百分点；2.0L以下份额保持稳定，但1.5L以下区间提升了2.4个百分点，抢占了1.5~2.0L份额部分区间。</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with picture  in Arial bold 28 pt</dc:title>
  <dc:creator>王枫亭</dc:creator>
  <cp:lastModifiedBy>王存</cp:lastModifiedBy>
  <cp:revision>3768</cp:revision>
  <cp:lastPrinted>2013-12-11T01:16:00Z</cp:lastPrinted>
  <dcterms:created xsi:type="dcterms:W3CDTF">2012-04-10T02:52:00Z</dcterms:created>
  <dcterms:modified xsi:type="dcterms:W3CDTF">2019-10-11T02:06:36Z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