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theme/themeOverride1.xml" ContentType="application/vnd.openxmlformats-officedocument.themeOverr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7.xml" ContentType="application/vnd.openxmlformats-officedocument.drawingml.chart+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9.xml" ContentType="application/vnd.openxmlformats-officedocument.drawingml.chart+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charts/chart10.xml" ContentType="application/vnd.openxmlformats-officedocument.drawingml.chart+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11.xml" ContentType="application/vnd.openxmlformats-officedocument.drawingml.chart+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charts/chart12.xml" ContentType="application/vnd.openxmlformats-officedocument.drawingml.chart+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charts/chart13.xml" ContentType="application/vnd.openxmlformats-officedocument.drawingml.chart+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charts/chart14.xml" ContentType="application/vnd.openxmlformats-officedocument.drawingml.chart+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charts/chart15.xml" ContentType="application/vnd.openxmlformats-officedocument.drawingml.chart+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charts/chart16.xml" ContentType="application/vnd.openxmlformats-officedocument.drawingml.chart+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charts/chart17.xml" ContentType="application/vnd.openxmlformats-officedocument.drawingml.chart+xml"/>
  <Override PartName="/ppt/charts/chart18.xml" ContentType="application/vnd.openxmlformats-officedocument.drawingml.chart+xml"/>
  <Override PartName="/ppt/charts/style5.xml" ContentType="application/vnd.ms-office.chartstyle+xml"/>
  <Override PartName="/ppt/charts/colors5.xml" ContentType="application/vnd.ms-office.chartcolorstyl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9.xml" ContentType="application/vnd.openxmlformats-officedocument.drawingml.chart+xml"/>
  <Override PartName="/ppt/charts/chart20.xml" ContentType="application/vnd.openxmlformats-officedocument.drawingml.chart+xml"/>
  <Override PartName="/ppt/charts/style6.xml" ContentType="application/vnd.ms-office.chartstyle+xml"/>
  <Override PartName="/ppt/charts/colors6.xml" ContentType="application/vnd.ms-office.chartcolorstyl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charts/chart21.xml" ContentType="application/vnd.openxmlformats-officedocument.drawingml.chart+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charts/chart22.xml" ContentType="application/vnd.openxmlformats-officedocument.drawingml.chart+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charts/chart23.xml" ContentType="application/vnd.openxmlformats-officedocument.drawingml.chart+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charts/chart24.xml" ContentType="application/vnd.openxmlformats-officedocument.drawingml.chart+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charts/chart25.xml" ContentType="application/vnd.openxmlformats-officedocument.drawingml.chart+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charts/chart26.xml" ContentType="application/vnd.openxmlformats-officedocument.drawingml.chart+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charts/chart27.xml" ContentType="application/vnd.openxmlformats-officedocument.drawingml.chart+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charts/chart28.xml" ContentType="application/vnd.openxmlformats-officedocument.drawingml.chart+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charts/chart29.xml" ContentType="application/vnd.openxmlformats-officedocument.drawingml.chart+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charts/chart30.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35"/>
  </p:notesMasterIdLst>
  <p:handoutMasterIdLst>
    <p:handoutMasterId r:id="rId36"/>
  </p:handoutMasterIdLst>
  <p:sldIdLst>
    <p:sldId id="256" r:id="rId2"/>
    <p:sldId id="277" r:id="rId3"/>
    <p:sldId id="278" r:id="rId4"/>
    <p:sldId id="279" r:id="rId5"/>
    <p:sldId id="299" r:id="rId6"/>
    <p:sldId id="281" r:id="rId7"/>
    <p:sldId id="282" r:id="rId8"/>
    <p:sldId id="283" r:id="rId9"/>
    <p:sldId id="257" r:id="rId10"/>
    <p:sldId id="258" r:id="rId11"/>
    <p:sldId id="259" r:id="rId12"/>
    <p:sldId id="266" r:id="rId13"/>
    <p:sldId id="286" r:id="rId14"/>
    <p:sldId id="287" r:id="rId15"/>
    <p:sldId id="267" r:id="rId16"/>
    <p:sldId id="288" r:id="rId17"/>
    <p:sldId id="262" r:id="rId18"/>
    <p:sldId id="289" r:id="rId19"/>
    <p:sldId id="268" r:id="rId20"/>
    <p:sldId id="290" r:id="rId21"/>
    <p:sldId id="274" r:id="rId22"/>
    <p:sldId id="271" r:id="rId23"/>
    <p:sldId id="291" r:id="rId24"/>
    <p:sldId id="292" r:id="rId25"/>
    <p:sldId id="293" r:id="rId26"/>
    <p:sldId id="294" r:id="rId27"/>
    <p:sldId id="295" r:id="rId28"/>
    <p:sldId id="296" r:id="rId29"/>
    <p:sldId id="297" r:id="rId30"/>
    <p:sldId id="298" r:id="rId31"/>
    <p:sldId id="275" r:id="rId32"/>
    <p:sldId id="276" r:id="rId33"/>
    <p:sldId id="285"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pos="211" userDrawn="1">
          <p15:clr>
            <a:srgbClr val="A4A3A4"/>
          </p15:clr>
        </p15:guide>
        <p15:guide id="3" pos="7469" userDrawn="1">
          <p15:clr>
            <a:srgbClr val="A4A3A4"/>
          </p15:clr>
        </p15:guide>
        <p15:guide id="4" pos="6856" userDrawn="1">
          <p15:clr>
            <a:srgbClr val="A4A3A4"/>
          </p15:clr>
        </p15:guide>
        <p15:guide id="5" pos="824" userDrawn="1">
          <p15:clr>
            <a:srgbClr val="A4A3A4"/>
          </p15:clr>
        </p15:guide>
        <p15:guide id="6" orient="horz" pos="3634" userDrawn="1">
          <p15:clr>
            <a:srgbClr val="A4A3A4"/>
          </p15:clr>
        </p15:guide>
        <p15:guide id="7" orient="horz" pos="1911" userDrawn="1">
          <p15:clr>
            <a:srgbClr val="A4A3A4"/>
          </p15:clr>
        </p15:guide>
        <p15:guide id="8" pos="619" userDrawn="1">
          <p15:clr>
            <a:srgbClr val="A4A3A4"/>
          </p15:clr>
        </p15:guide>
        <p15:guide id="9" pos="3659" userDrawn="1">
          <p15:clr>
            <a:srgbClr val="A4A3A4"/>
          </p15:clr>
        </p15:guide>
        <p15:guide id="10" pos="7333" userDrawn="1">
          <p15:clr>
            <a:srgbClr val="A4A3A4"/>
          </p15:clr>
        </p15:guide>
        <p15:guide id="11" pos="5382" userDrawn="1">
          <p15:clr>
            <a:srgbClr val="A4A3A4"/>
          </p15:clr>
        </p15:guide>
        <p15:guide id="12" pos="461" userDrawn="1">
          <p15:clr>
            <a:srgbClr val="A4A3A4"/>
          </p15:clr>
        </p15:guide>
        <p15:guide id="13" pos="53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548235"/>
    <a:srgbClr val="FF4747"/>
    <a:srgbClr val="FFFFFF"/>
    <a:srgbClr val="275C9D"/>
    <a:srgbClr val="FF6D6D"/>
    <a:srgbClr val="FF6565"/>
    <a:srgbClr val="FF9B9B"/>
    <a:srgbClr val="F9F9F9"/>
    <a:srgbClr val="EAE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91" autoAdjust="0"/>
    <p:restoredTop sz="96220" autoAdjust="0"/>
  </p:normalViewPr>
  <p:slideViewPr>
    <p:cSldViewPr snapToGrid="0">
      <p:cViewPr>
        <p:scale>
          <a:sx n="90" d="100"/>
          <a:sy n="90" d="100"/>
        </p:scale>
        <p:origin x="318" y="-78"/>
      </p:cViewPr>
      <p:guideLst>
        <p:guide orient="horz" pos="1638"/>
        <p:guide pos="211"/>
        <p:guide pos="7469"/>
        <p:guide pos="6856"/>
        <p:guide pos="824"/>
        <p:guide orient="horz" pos="3634"/>
        <p:guide orient="horz" pos="1911"/>
        <p:guide pos="619"/>
        <p:guide pos="3659"/>
        <p:guide pos="7333"/>
        <p:guide pos="5382"/>
        <p:guide pos="461"/>
        <p:guide pos="5337"/>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5.xml"/><Relationship Id="rId1" Type="http://schemas.microsoft.com/office/2011/relationships/chartStyle" Target="style5.xm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6.xml"/><Relationship Id="rId1" Type="http://schemas.microsoft.com/office/2011/relationships/chartStyle" Target="style6.xml"/></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4D7F-48E1-A298-45E1D2D12A07}"/>
                </c:ext>
              </c:extLst>
            </c:dLbl>
            <c:dLbl>
              <c:idx val="2"/>
              <c:spPr>
                <a:noFill/>
                <a:ln>
                  <a:noFill/>
                </a:ln>
                <a:effectLst/>
              </c:spPr>
              <c:txPr>
                <a:bodyPr rot="0" spcFirstLastPara="1" vertOverflow="ellipsis" vert="horz" wrap="square" anchor="ctr" anchorCtr="1"/>
                <a:lstStyle/>
                <a:p>
                  <a:pPr>
                    <a:defRPr sz="600" b="1" i="0" u="none" strike="noStrike" kern="1200" baseline="0">
                      <a:solidFill>
                        <a:srgbClr val="7F7F7F"/>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5C6F-4895-B059-48FCA1D58F6E}"/>
                </c:ext>
              </c:extLst>
            </c:dLbl>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轿车市场</c:v>
                </c:pt>
                <c:pt idx="1">
                  <c:v>SUV市场</c:v>
                </c:pt>
                <c:pt idx="2">
                  <c:v>MPV市场</c:v>
                </c:pt>
              </c:strCache>
            </c:strRef>
          </c:cat>
          <c:val>
            <c:numRef>
              <c:f>Sheet1!$B$2:$B$4</c:f>
              <c:numCache>
                <c:formatCode>0.0%</c:formatCode>
                <c:ptCount val="3"/>
                <c:pt idx="0">
                  <c:v>6.9999999999999999E-4</c:v>
                </c:pt>
                <c:pt idx="1">
                  <c:v>-5.9999999999999995E-4</c:v>
                </c:pt>
                <c:pt idx="2">
                  <c:v>-1E-4</c:v>
                </c:pt>
              </c:numCache>
            </c:numRef>
          </c:val>
          <c:extLst>
            <c:ext xmlns:c16="http://schemas.microsoft.com/office/drawing/2014/chart" uri="{C3380CC4-5D6E-409C-BE32-E72D297353CC}">
              <c16:uniqueId val="{00000006-EE2A-4088-95D1-119E51104F75}"/>
            </c:ext>
          </c:extLst>
        </c:ser>
        <c:ser>
          <c:idx val="1"/>
          <c:order val="1"/>
          <c:tx>
            <c:strRef>
              <c:f>Sheet1!$C$1</c:f>
              <c:strCache>
                <c:ptCount val="1"/>
                <c:pt idx="0">
                  <c:v>加权均价环比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1-E94B-4D1B-821D-1AA0F59E2264}"/>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E94B-4D1B-821D-1AA0F59E2264}"/>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7-9BB1-4EEB-AEAA-1AB9EE3EF77D}"/>
              </c:ext>
            </c:extLst>
          </c:dPt>
          <c:dLbls>
            <c:dLbl>
              <c:idx val="2"/>
              <c:layout>
                <c:manualLayout>
                  <c:x val="-1.6168794698185392E-16"/>
                  <c:y val="1.4131743456557686E-2"/>
                </c:manualLayout>
              </c:layout>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BB1-4EEB-AEAA-1AB9EE3EF77D}"/>
                </c:ext>
              </c:extLst>
            </c:dLbl>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轿车市场</c:v>
                </c:pt>
                <c:pt idx="1">
                  <c:v>SUV市场</c:v>
                </c:pt>
                <c:pt idx="2">
                  <c:v>MPV市场</c:v>
                </c:pt>
              </c:strCache>
            </c:strRef>
          </c:cat>
          <c:val>
            <c:numRef>
              <c:f>Sheet1!$C$2:$C$4</c:f>
              <c:numCache>
                <c:formatCode>0.00%</c:formatCode>
                <c:ptCount val="3"/>
                <c:pt idx="0">
                  <c:v>-4.0000000000000001E-3</c:v>
                </c:pt>
                <c:pt idx="1">
                  <c:v>-3.1E-2</c:v>
                </c:pt>
                <c:pt idx="2">
                  <c:v>1.7000000000000001E-2</c:v>
                </c:pt>
              </c:numCache>
            </c:numRef>
          </c:val>
          <c:extLst>
            <c:ext xmlns:c16="http://schemas.microsoft.com/office/drawing/2014/chart" uri="{C3380CC4-5D6E-409C-BE32-E72D297353CC}">
              <c16:uniqueId val="{00000006-9BB1-4EEB-AEAA-1AB9EE3EF77D}"/>
            </c:ext>
          </c:extLst>
        </c:ser>
        <c:dLbls>
          <c:showLegendKey val="0"/>
          <c:showVal val="0"/>
          <c:showCatName val="0"/>
          <c:showSerName val="0"/>
          <c:showPercent val="0"/>
          <c:showBubbleSize val="0"/>
        </c:dLbls>
        <c:gapWidth val="123"/>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1"/>
          <c:min val="-0.1"/>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majorUnit val="5.000000000000001E-2"/>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0418-4F38-9C0A-704FDDE55498}"/>
              </c:ext>
            </c:extLst>
          </c:dPt>
          <c:dPt>
            <c:idx val="1"/>
            <c:bubble3D val="0"/>
            <c:extLst>
              <c:ext xmlns:c16="http://schemas.microsoft.com/office/drawing/2014/chart" uri="{C3380CC4-5D6E-409C-BE32-E72D297353CC}">
                <c16:uniqueId val="{00000001-0418-4F38-9C0A-704FDDE55498}"/>
              </c:ext>
            </c:extLst>
          </c:dPt>
          <c:dPt>
            <c:idx val="2"/>
            <c:bubble3D val="0"/>
            <c:extLst>
              <c:ext xmlns:c16="http://schemas.microsoft.com/office/drawing/2014/chart" uri="{C3380CC4-5D6E-409C-BE32-E72D297353CC}">
                <c16:uniqueId val="{00000002-0418-4F38-9C0A-704FDDE55498}"/>
              </c:ext>
            </c:extLst>
          </c:dPt>
          <c:dPt>
            <c:idx val="3"/>
            <c:bubble3D val="0"/>
            <c:extLst>
              <c:ext xmlns:c16="http://schemas.microsoft.com/office/drawing/2014/chart" uri="{C3380CC4-5D6E-409C-BE32-E72D297353CC}">
                <c16:uniqueId val="{00000003-0418-4F38-9C0A-704FDDE55498}"/>
              </c:ext>
            </c:extLst>
          </c:dPt>
          <c:dPt>
            <c:idx val="4"/>
            <c:bubble3D val="0"/>
            <c:extLst>
              <c:ext xmlns:c16="http://schemas.microsoft.com/office/drawing/2014/chart" uri="{C3380CC4-5D6E-409C-BE32-E72D297353CC}">
                <c16:uniqueId val="{00000004-0418-4F38-9C0A-704FDDE55498}"/>
              </c:ext>
            </c:extLst>
          </c:dPt>
          <c:dPt>
            <c:idx val="5"/>
            <c:bubble3D val="0"/>
            <c:extLst>
              <c:ext xmlns:c16="http://schemas.microsoft.com/office/drawing/2014/chart" uri="{C3380CC4-5D6E-409C-BE32-E72D297353CC}">
                <c16:uniqueId val="{00000005-0418-4F38-9C0A-704FDDE55498}"/>
              </c:ext>
            </c:extLst>
          </c:dPt>
          <c:dPt>
            <c:idx val="6"/>
            <c:bubble3D val="0"/>
            <c:extLst>
              <c:ext xmlns:c16="http://schemas.microsoft.com/office/drawing/2014/chart" uri="{C3380CC4-5D6E-409C-BE32-E72D297353CC}">
                <c16:uniqueId val="{00000006-0418-4F38-9C0A-704FDDE55498}"/>
              </c:ext>
            </c:extLst>
          </c:dPt>
          <c:dPt>
            <c:idx val="7"/>
            <c:bubble3D val="0"/>
            <c:extLst>
              <c:ext xmlns:c16="http://schemas.microsoft.com/office/drawing/2014/chart" uri="{C3380CC4-5D6E-409C-BE32-E72D297353CC}">
                <c16:uniqueId val="{00000007-0418-4F38-9C0A-704FDDE55498}"/>
              </c:ext>
            </c:extLst>
          </c:dPt>
          <c:dPt>
            <c:idx val="8"/>
            <c:bubble3D val="0"/>
            <c:extLst>
              <c:ext xmlns:c16="http://schemas.microsoft.com/office/drawing/2014/chart" uri="{C3380CC4-5D6E-409C-BE32-E72D297353CC}">
                <c16:uniqueId val="{00000008-0418-4F38-9C0A-704FDDE55498}"/>
              </c:ext>
            </c:extLst>
          </c:dPt>
          <c:dPt>
            <c:idx val="9"/>
            <c:bubble3D val="0"/>
            <c:extLst>
              <c:ext xmlns:c16="http://schemas.microsoft.com/office/drawing/2014/chart" uri="{C3380CC4-5D6E-409C-BE32-E72D297353CC}">
                <c16:uniqueId val="{00000009-0418-4F38-9C0A-704FDDE55498}"/>
              </c:ext>
            </c:extLst>
          </c:dPt>
          <c:dPt>
            <c:idx val="10"/>
            <c:bubble3D val="0"/>
            <c:extLst>
              <c:ext xmlns:c16="http://schemas.microsoft.com/office/drawing/2014/chart" uri="{C3380CC4-5D6E-409C-BE32-E72D297353CC}">
                <c16:uniqueId val="{0000000A-0418-4F38-9C0A-704FDDE55498}"/>
              </c:ext>
            </c:extLst>
          </c:dPt>
          <c:dPt>
            <c:idx val="11"/>
            <c:bubble3D val="0"/>
            <c:extLst>
              <c:ext xmlns:c16="http://schemas.microsoft.com/office/drawing/2014/chart" uri="{C3380CC4-5D6E-409C-BE32-E72D297353CC}">
                <c16:uniqueId val="{0000000B-0418-4F38-9C0A-704FDDE55498}"/>
              </c:ext>
            </c:extLst>
          </c:dPt>
          <c:dPt>
            <c:idx val="12"/>
            <c:bubble3D val="0"/>
            <c:extLst>
              <c:ext xmlns:c16="http://schemas.microsoft.com/office/drawing/2014/chart" uri="{C3380CC4-5D6E-409C-BE32-E72D297353CC}">
                <c16:uniqueId val="{0000000C-0418-4F38-9C0A-704FDDE55498}"/>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-0.7486961897875597</c:v>
                </c:pt>
                <c:pt idx="2">
                  <c:v>0.65112671876620931</c:v>
                </c:pt>
                <c:pt idx="3">
                  <c:v>1.8067533718396998</c:v>
                </c:pt>
                <c:pt idx="4">
                  <c:v>3.2586340619014988</c:v>
                </c:pt>
                <c:pt idx="5">
                  <c:v>3.3069053843699256</c:v>
                </c:pt>
                <c:pt idx="6">
                  <c:v>3.7998273125980613</c:v>
                </c:pt>
                <c:pt idx="7">
                  <c:v>4.1422637334696866</c:v>
                </c:pt>
                <c:pt idx="8">
                  <c:v>5.0330083850390919</c:v>
                </c:pt>
                <c:pt idx="9">
                  <c:v>5.5594725797152709</c:v>
                </c:pt>
                <c:pt idx="10">
                  <c:v>5.7809962566579962</c:v>
                </c:pt>
                <c:pt idx="11">
                  <c:v>5.267918837158394</c:v>
                </c:pt>
                <c:pt idx="12">
                  <c:v>4.6560749826460448</c:v>
                </c:pt>
              </c:numCache>
            </c:numRef>
          </c:val>
          <c:smooth val="0"/>
          <c:extLst>
            <c:ext xmlns:c16="http://schemas.microsoft.com/office/drawing/2014/chart" uri="{C3380CC4-5D6E-409C-BE32-E72D297353CC}">
              <c16:uniqueId val="{0000000D-0418-4F38-9C0A-704FDDE55498}"/>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-3.53</c:v>
                </c:pt>
                <c:pt idx="2">
                  <c:v>-2.8</c:v>
                </c:pt>
                <c:pt idx="3">
                  <c:v>0.53</c:v>
                </c:pt>
                <c:pt idx="4">
                  <c:v>1.01</c:v>
                </c:pt>
                <c:pt idx="5">
                  <c:v>-2.36</c:v>
                </c:pt>
                <c:pt idx="6">
                  <c:v>2.61</c:v>
                </c:pt>
                <c:pt idx="7">
                  <c:v>2.59</c:v>
                </c:pt>
                <c:pt idx="8">
                  <c:v>2.86</c:v>
                </c:pt>
                <c:pt idx="9">
                  <c:v>2.44</c:v>
                </c:pt>
                <c:pt idx="10">
                  <c:v>1.81</c:v>
                </c:pt>
                <c:pt idx="11">
                  <c:v>0.95</c:v>
                </c:pt>
                <c:pt idx="12">
                  <c:v>-0.16</c:v>
                </c:pt>
              </c:numCache>
            </c:numRef>
          </c:val>
          <c:smooth val="0"/>
          <c:extLst>
            <c:ext xmlns:c16="http://schemas.microsoft.com/office/drawing/2014/chart" uri="{C3380CC4-5D6E-409C-BE32-E72D297353CC}">
              <c16:uniqueId val="{0000000E-0418-4F38-9C0A-704FDDE55498}"/>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-0.69</c:v>
                </c:pt>
                <c:pt idx="2">
                  <c:v>-2.7</c:v>
                </c:pt>
                <c:pt idx="3">
                  <c:v>0.32</c:v>
                </c:pt>
                <c:pt idx="4">
                  <c:v>0.65</c:v>
                </c:pt>
                <c:pt idx="5">
                  <c:v>1.58</c:v>
                </c:pt>
                <c:pt idx="6">
                  <c:v>0.68</c:v>
                </c:pt>
                <c:pt idx="7">
                  <c:v>1.84</c:v>
                </c:pt>
                <c:pt idx="8">
                  <c:v>1.73</c:v>
                </c:pt>
                <c:pt idx="9">
                  <c:v>2.2799999999999998</c:v>
                </c:pt>
                <c:pt idx="10">
                  <c:v>2.35</c:v>
                </c:pt>
                <c:pt idx="11">
                  <c:v>2.92</c:v>
                </c:pt>
                <c:pt idx="12">
                  <c:v>1.1299999999999999</c:v>
                </c:pt>
              </c:numCache>
            </c:numRef>
          </c:val>
          <c:smooth val="0"/>
          <c:extLst>
            <c:ext xmlns:c16="http://schemas.microsoft.com/office/drawing/2014/chart" uri="{C3380CC4-5D6E-409C-BE32-E72D297353CC}">
              <c16:uniqueId val="{0000000F-0418-4F38-9C0A-704FDDE55498}"/>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0418-4F38-9C0A-704FDDE55498}"/>
              </c:ext>
            </c:extLst>
          </c:dPt>
          <c:dPt>
            <c:idx val="2"/>
            <c:marker>
              <c:symbol val="circle"/>
              <c:size val="7"/>
            </c:marker>
            <c:bubble3D val="0"/>
            <c:extLst>
              <c:ext xmlns:c16="http://schemas.microsoft.com/office/drawing/2014/chart" uri="{C3380CC4-5D6E-409C-BE32-E72D297353CC}">
                <c16:uniqueId val="{00000011-0418-4F38-9C0A-704FDDE55498}"/>
              </c:ext>
            </c:extLst>
          </c:dPt>
          <c:dPt>
            <c:idx val="3"/>
            <c:marker>
              <c:symbol val="circle"/>
              <c:size val="7"/>
            </c:marker>
            <c:bubble3D val="0"/>
            <c:extLst>
              <c:ext xmlns:c16="http://schemas.microsoft.com/office/drawing/2014/chart" uri="{C3380CC4-5D6E-409C-BE32-E72D297353CC}">
                <c16:uniqueId val="{00000012-0418-4F38-9C0A-704FDDE55498}"/>
              </c:ext>
            </c:extLst>
          </c:dPt>
          <c:dPt>
            <c:idx val="4"/>
            <c:marker>
              <c:symbol val="circle"/>
              <c:size val="7"/>
            </c:marker>
            <c:bubble3D val="0"/>
            <c:extLst>
              <c:ext xmlns:c16="http://schemas.microsoft.com/office/drawing/2014/chart" uri="{C3380CC4-5D6E-409C-BE32-E72D297353CC}">
                <c16:uniqueId val="{00000013-0418-4F38-9C0A-704FDDE55498}"/>
              </c:ext>
            </c:extLst>
          </c:dPt>
          <c:dPt>
            <c:idx val="5"/>
            <c:marker>
              <c:symbol val="circle"/>
              <c:size val="7"/>
            </c:marker>
            <c:bubble3D val="0"/>
            <c:extLst>
              <c:ext xmlns:c16="http://schemas.microsoft.com/office/drawing/2014/chart" uri="{C3380CC4-5D6E-409C-BE32-E72D297353CC}">
                <c16:uniqueId val="{00000014-0418-4F38-9C0A-704FDDE55498}"/>
              </c:ext>
            </c:extLst>
          </c:dPt>
          <c:dPt>
            <c:idx val="6"/>
            <c:marker>
              <c:symbol val="circle"/>
              <c:size val="7"/>
            </c:marker>
            <c:bubble3D val="0"/>
            <c:extLst>
              <c:ext xmlns:c16="http://schemas.microsoft.com/office/drawing/2014/chart" uri="{C3380CC4-5D6E-409C-BE32-E72D297353CC}">
                <c16:uniqueId val="{00000015-0418-4F38-9C0A-704FDDE55498}"/>
              </c:ext>
            </c:extLst>
          </c:dPt>
          <c:dPt>
            <c:idx val="7"/>
            <c:marker>
              <c:symbol val="circle"/>
              <c:size val="7"/>
            </c:marker>
            <c:bubble3D val="0"/>
            <c:extLst>
              <c:ext xmlns:c16="http://schemas.microsoft.com/office/drawing/2014/chart" uri="{C3380CC4-5D6E-409C-BE32-E72D297353CC}">
                <c16:uniqueId val="{00000016-0418-4F38-9C0A-704FDDE55498}"/>
              </c:ext>
            </c:extLst>
          </c:dPt>
          <c:dPt>
            <c:idx val="8"/>
            <c:marker>
              <c:symbol val="circle"/>
              <c:size val="7"/>
            </c:marker>
            <c:bubble3D val="0"/>
            <c:extLst>
              <c:ext xmlns:c16="http://schemas.microsoft.com/office/drawing/2014/chart" uri="{C3380CC4-5D6E-409C-BE32-E72D297353CC}">
                <c16:uniqueId val="{00000017-0418-4F38-9C0A-704FDDE55498}"/>
              </c:ext>
            </c:extLst>
          </c:dPt>
          <c:dPt>
            <c:idx val="9"/>
            <c:bubble3D val="0"/>
            <c:extLst>
              <c:ext xmlns:c16="http://schemas.microsoft.com/office/drawing/2014/chart" uri="{C3380CC4-5D6E-409C-BE32-E72D297353CC}">
                <c16:uniqueId val="{00000018-0418-4F38-9C0A-704FDDE55498}"/>
              </c:ext>
            </c:extLst>
          </c:dPt>
          <c:dPt>
            <c:idx val="10"/>
            <c:marker>
              <c:symbol val="circle"/>
              <c:size val="7"/>
            </c:marker>
            <c:bubble3D val="0"/>
            <c:extLst>
              <c:ext xmlns:c16="http://schemas.microsoft.com/office/drawing/2014/chart" uri="{C3380CC4-5D6E-409C-BE32-E72D297353CC}">
                <c16:uniqueId val="{00000019-0418-4F38-9C0A-704FDDE55498}"/>
              </c:ext>
            </c:extLst>
          </c:dPt>
          <c:dPt>
            <c:idx val="11"/>
            <c:marker>
              <c:symbol val="circle"/>
              <c:size val="7"/>
            </c:marker>
            <c:bubble3D val="0"/>
            <c:extLst>
              <c:ext xmlns:c16="http://schemas.microsoft.com/office/drawing/2014/chart" uri="{C3380CC4-5D6E-409C-BE32-E72D297353CC}">
                <c16:uniqueId val="{0000001A-0418-4F38-9C0A-704FDDE55498}"/>
              </c:ext>
            </c:extLst>
          </c:dPt>
          <c:dLbls>
            <c:dLbl>
              <c:idx val="0"/>
              <c:tx>
                <c:rich>
                  <a:bodyPr/>
                  <a:lstStyle/>
                  <a:p>
                    <a:r>
                      <a:rPr lang="en-US" altLang="zh-CN" dirty="0"/>
                      <a:t>1.01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FD5-48EE-8977-07EAD125F985}"/>
                </c:ext>
              </c:extLst>
            </c:dLbl>
            <c:dLbl>
              <c:idx val="1"/>
              <c:tx>
                <c:rich>
                  <a:bodyPr/>
                  <a:lstStyle/>
                  <a:p>
                    <a:r>
                      <a:rPr lang="en-US" altLang="zh-CN" dirty="0"/>
                      <a:t>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0418-4F38-9C0A-704FDDE55498}"/>
                </c:ext>
              </c:extLst>
            </c:dLbl>
            <c:dLbl>
              <c:idx val="2"/>
              <c:layout>
                <c:manualLayout>
                  <c:x val="-3.4009652126115515E-2"/>
                  <c:y val="5.1052516778461357E-2"/>
                </c:manualLayout>
              </c:layout>
              <c:tx>
                <c:rich>
                  <a:bodyPr/>
                  <a:lstStyle/>
                  <a:p>
                    <a:r>
                      <a:rPr lang="en-US" altLang="zh-CN" dirty="0"/>
                      <a:t>1.06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0418-4F38-9C0A-704FDDE55498}"/>
                </c:ext>
              </c:extLst>
            </c:dLbl>
            <c:dLbl>
              <c:idx val="3"/>
              <c:layout>
                <c:manualLayout>
                  <c:x val="-2.6087156959679062E-2"/>
                  <c:y val="3.8013033188079859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0418-4F38-9C0A-704FDDE55498}"/>
                </c:ext>
              </c:extLst>
            </c:dLbl>
            <c:dLbl>
              <c:idx val="4"/>
              <c:tx>
                <c:rich>
                  <a:bodyPr/>
                  <a:lstStyle/>
                  <a:p>
                    <a:r>
                      <a:rPr lang="en-US" altLang="zh-CN" dirty="0"/>
                      <a:t>1.04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0418-4F38-9C0A-704FDDE55498}"/>
                </c:ext>
              </c:extLst>
            </c:dLbl>
            <c:dLbl>
              <c:idx val="5"/>
              <c:tx>
                <c:rich>
                  <a:bodyPr/>
                  <a:lstStyle/>
                  <a:p>
                    <a:r>
                      <a:rPr lang="en-US" altLang="zh-CN" dirty="0"/>
                      <a:t>1.04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418-4F38-9C0A-704FDDE55498}"/>
                </c:ext>
              </c:extLst>
            </c:dLbl>
            <c:dLbl>
              <c:idx val="6"/>
              <c:tx>
                <c:rich>
                  <a:bodyPr/>
                  <a:lstStyle/>
                  <a:p>
                    <a:r>
                      <a:rPr lang="en-US" altLang="zh-CN" dirty="0"/>
                      <a:t>1.07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0418-4F38-9C0A-704FDDE55498}"/>
                </c:ext>
              </c:extLst>
            </c:dLbl>
            <c:dLbl>
              <c:idx val="7"/>
              <c:layout>
                <c:manualLayout>
                  <c:x val="-3.2201357239527655E-2"/>
                  <c:y val="3.8260039395082913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0.96</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418-4F38-9C0A-704FDDE55498}"/>
                </c:ext>
              </c:extLst>
            </c:dLbl>
            <c:dLbl>
              <c:idx val="8"/>
              <c:layout>
                <c:manualLayout>
                  <c:x val="-4.4987479018376617E-2"/>
                  <c:y val="-4.874761927863077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7.9132628252403178E-2"/>
                      <c:h val="7.3980025456081969E-2"/>
                    </c:manualLayout>
                  </c15:layout>
                </c:ext>
                <c:ext xmlns:c16="http://schemas.microsoft.com/office/drawing/2014/chart" uri="{C3380CC4-5D6E-409C-BE32-E72D297353CC}">
                  <c16:uniqueId val="{00000017-0418-4F38-9C0A-704FDDE55498}"/>
                </c:ext>
              </c:extLst>
            </c:dLbl>
            <c:dLbl>
              <c:idx val="9"/>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1.07</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0418-4F38-9C0A-704FDDE55498}"/>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0.88</c:v>
                </c:pt>
                <c:pt idx="2">
                  <c:v>0.78</c:v>
                </c:pt>
                <c:pt idx="3">
                  <c:v>0.4</c:v>
                </c:pt>
                <c:pt idx="4">
                  <c:v>0.42</c:v>
                </c:pt>
                <c:pt idx="5">
                  <c:v>0.48</c:v>
                </c:pt>
                <c:pt idx="6">
                  <c:v>0.97</c:v>
                </c:pt>
                <c:pt idx="7">
                  <c:v>-0.74</c:v>
                </c:pt>
                <c:pt idx="8">
                  <c:v>0.4</c:v>
                </c:pt>
                <c:pt idx="9">
                  <c:v>0.89</c:v>
                </c:pt>
              </c:numCache>
            </c:numRef>
          </c:val>
          <c:smooth val="0"/>
          <c:extLst>
            <c:ext xmlns:c16="http://schemas.microsoft.com/office/drawing/2014/chart" uri="{C3380CC4-5D6E-409C-BE32-E72D297353CC}">
              <c16:uniqueId val="{0000001B-0418-4F38-9C0A-704FDDE55498}"/>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5E09-4C71-BB9F-9143EEF166F0}"/>
              </c:ext>
            </c:extLst>
          </c:dPt>
          <c:dPt>
            <c:idx val="1"/>
            <c:bubble3D val="0"/>
            <c:extLst>
              <c:ext xmlns:c16="http://schemas.microsoft.com/office/drawing/2014/chart" uri="{C3380CC4-5D6E-409C-BE32-E72D297353CC}">
                <c16:uniqueId val="{00000001-5E09-4C71-BB9F-9143EEF166F0}"/>
              </c:ext>
            </c:extLst>
          </c:dPt>
          <c:dPt>
            <c:idx val="2"/>
            <c:bubble3D val="0"/>
            <c:extLst>
              <c:ext xmlns:c16="http://schemas.microsoft.com/office/drawing/2014/chart" uri="{C3380CC4-5D6E-409C-BE32-E72D297353CC}">
                <c16:uniqueId val="{00000002-5E09-4C71-BB9F-9143EEF166F0}"/>
              </c:ext>
            </c:extLst>
          </c:dPt>
          <c:dPt>
            <c:idx val="3"/>
            <c:bubble3D val="0"/>
            <c:extLst>
              <c:ext xmlns:c16="http://schemas.microsoft.com/office/drawing/2014/chart" uri="{C3380CC4-5D6E-409C-BE32-E72D297353CC}">
                <c16:uniqueId val="{00000003-5E09-4C71-BB9F-9143EEF166F0}"/>
              </c:ext>
            </c:extLst>
          </c:dPt>
          <c:dPt>
            <c:idx val="4"/>
            <c:bubble3D val="0"/>
            <c:extLst>
              <c:ext xmlns:c16="http://schemas.microsoft.com/office/drawing/2014/chart" uri="{C3380CC4-5D6E-409C-BE32-E72D297353CC}">
                <c16:uniqueId val="{00000004-5E09-4C71-BB9F-9143EEF166F0}"/>
              </c:ext>
            </c:extLst>
          </c:dPt>
          <c:dPt>
            <c:idx val="5"/>
            <c:bubble3D val="0"/>
            <c:extLst>
              <c:ext xmlns:c16="http://schemas.microsoft.com/office/drawing/2014/chart" uri="{C3380CC4-5D6E-409C-BE32-E72D297353CC}">
                <c16:uniqueId val="{00000005-5E09-4C71-BB9F-9143EEF166F0}"/>
              </c:ext>
            </c:extLst>
          </c:dPt>
          <c:dPt>
            <c:idx val="6"/>
            <c:bubble3D val="0"/>
            <c:extLst>
              <c:ext xmlns:c16="http://schemas.microsoft.com/office/drawing/2014/chart" uri="{C3380CC4-5D6E-409C-BE32-E72D297353CC}">
                <c16:uniqueId val="{00000006-5E09-4C71-BB9F-9143EEF166F0}"/>
              </c:ext>
            </c:extLst>
          </c:dPt>
          <c:dPt>
            <c:idx val="7"/>
            <c:bubble3D val="0"/>
            <c:extLst>
              <c:ext xmlns:c16="http://schemas.microsoft.com/office/drawing/2014/chart" uri="{C3380CC4-5D6E-409C-BE32-E72D297353CC}">
                <c16:uniqueId val="{00000007-5E09-4C71-BB9F-9143EEF166F0}"/>
              </c:ext>
            </c:extLst>
          </c:dPt>
          <c:dPt>
            <c:idx val="8"/>
            <c:bubble3D val="0"/>
            <c:extLst>
              <c:ext xmlns:c16="http://schemas.microsoft.com/office/drawing/2014/chart" uri="{C3380CC4-5D6E-409C-BE32-E72D297353CC}">
                <c16:uniqueId val="{00000008-5E09-4C71-BB9F-9143EEF166F0}"/>
              </c:ext>
            </c:extLst>
          </c:dPt>
          <c:dPt>
            <c:idx val="9"/>
            <c:bubble3D val="0"/>
            <c:extLst>
              <c:ext xmlns:c16="http://schemas.microsoft.com/office/drawing/2014/chart" uri="{C3380CC4-5D6E-409C-BE32-E72D297353CC}">
                <c16:uniqueId val="{00000009-5E09-4C71-BB9F-9143EEF166F0}"/>
              </c:ext>
            </c:extLst>
          </c:dPt>
          <c:dPt>
            <c:idx val="10"/>
            <c:bubble3D val="0"/>
            <c:extLst>
              <c:ext xmlns:c16="http://schemas.microsoft.com/office/drawing/2014/chart" uri="{C3380CC4-5D6E-409C-BE32-E72D297353CC}">
                <c16:uniqueId val="{0000000A-5E09-4C71-BB9F-9143EEF166F0}"/>
              </c:ext>
            </c:extLst>
          </c:dPt>
          <c:dPt>
            <c:idx val="11"/>
            <c:bubble3D val="0"/>
            <c:extLst>
              <c:ext xmlns:c16="http://schemas.microsoft.com/office/drawing/2014/chart" uri="{C3380CC4-5D6E-409C-BE32-E72D297353CC}">
                <c16:uniqueId val="{0000000B-5E09-4C71-BB9F-9143EEF166F0}"/>
              </c:ext>
            </c:extLst>
          </c:dPt>
          <c:dPt>
            <c:idx val="12"/>
            <c:bubble3D val="0"/>
            <c:extLst>
              <c:ext xmlns:c16="http://schemas.microsoft.com/office/drawing/2014/chart" uri="{C3380CC4-5D6E-409C-BE32-E72D297353CC}">
                <c16:uniqueId val="{0000000C-5E09-4C71-BB9F-9143EEF166F0}"/>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-1.2792534285442692</c:v>
                </c:pt>
                <c:pt idx="2">
                  <c:v>-1.841884890117329</c:v>
                </c:pt>
                <c:pt idx="3">
                  <c:v>-2.3533383158224508</c:v>
                </c:pt>
                <c:pt idx="4">
                  <c:v>-2.5177940449324199</c:v>
                </c:pt>
                <c:pt idx="5">
                  <c:v>-1.7064475777532007</c:v>
                </c:pt>
                <c:pt idx="6">
                  <c:v>-1.0676367168390266</c:v>
                </c:pt>
                <c:pt idx="7">
                  <c:v>-1.92230051610498</c:v>
                </c:pt>
                <c:pt idx="8">
                  <c:v>-1.4628451607507142</c:v>
                </c:pt>
                <c:pt idx="9">
                  <c:v>-2.4864885260886482</c:v>
                </c:pt>
                <c:pt idx="10">
                  <c:v>-3.2620724685239355</c:v>
                </c:pt>
                <c:pt idx="11">
                  <c:v>-0.82201917576419925</c:v>
                </c:pt>
                <c:pt idx="12">
                  <c:v>-0.2935922889542808</c:v>
                </c:pt>
              </c:numCache>
            </c:numRef>
          </c:val>
          <c:smooth val="0"/>
          <c:extLst>
            <c:ext xmlns:c16="http://schemas.microsoft.com/office/drawing/2014/chart" uri="{C3380CC4-5D6E-409C-BE32-E72D297353CC}">
              <c16:uniqueId val="{0000000D-5E09-4C71-BB9F-9143EEF166F0}"/>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-2.97</c:v>
                </c:pt>
                <c:pt idx="2">
                  <c:v>-0.35</c:v>
                </c:pt>
                <c:pt idx="3">
                  <c:v>-0.31</c:v>
                </c:pt>
                <c:pt idx="4">
                  <c:v>-0.57999999999999996</c:v>
                </c:pt>
                <c:pt idx="5">
                  <c:v>-0.57999999999999996</c:v>
                </c:pt>
                <c:pt idx="6">
                  <c:v>-1.33</c:v>
                </c:pt>
                <c:pt idx="7">
                  <c:v>-1.17</c:v>
                </c:pt>
                <c:pt idx="8">
                  <c:v>-1.65</c:v>
                </c:pt>
                <c:pt idx="9">
                  <c:v>-2.11</c:v>
                </c:pt>
                <c:pt idx="10">
                  <c:v>-1.77</c:v>
                </c:pt>
                <c:pt idx="11">
                  <c:v>-2.19</c:v>
                </c:pt>
                <c:pt idx="12">
                  <c:v>-2.5099999999999998</c:v>
                </c:pt>
              </c:numCache>
            </c:numRef>
          </c:val>
          <c:smooth val="0"/>
          <c:extLst>
            <c:ext xmlns:c16="http://schemas.microsoft.com/office/drawing/2014/chart" uri="{C3380CC4-5D6E-409C-BE32-E72D297353CC}">
              <c16:uniqueId val="{0000000E-5E09-4C71-BB9F-9143EEF166F0}"/>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0.34</c:v>
                </c:pt>
                <c:pt idx="2">
                  <c:v>0.12</c:v>
                </c:pt>
                <c:pt idx="3">
                  <c:v>-0.48</c:v>
                </c:pt>
                <c:pt idx="4">
                  <c:v>2.2999999999999998</c:v>
                </c:pt>
                <c:pt idx="5">
                  <c:v>2.76</c:v>
                </c:pt>
                <c:pt idx="6">
                  <c:v>1.56</c:v>
                </c:pt>
                <c:pt idx="7">
                  <c:v>1.31</c:v>
                </c:pt>
                <c:pt idx="8">
                  <c:v>1.08</c:v>
                </c:pt>
                <c:pt idx="9">
                  <c:v>0.93</c:v>
                </c:pt>
                <c:pt idx="10">
                  <c:v>-0.75</c:v>
                </c:pt>
                <c:pt idx="11">
                  <c:v>-2.0299999999999998</c:v>
                </c:pt>
                <c:pt idx="12">
                  <c:v>-2.3199999999999998</c:v>
                </c:pt>
              </c:numCache>
            </c:numRef>
          </c:val>
          <c:smooth val="0"/>
          <c:extLst>
            <c:ext xmlns:c16="http://schemas.microsoft.com/office/drawing/2014/chart" uri="{C3380CC4-5D6E-409C-BE32-E72D297353CC}">
              <c16:uniqueId val="{0000000F-5E09-4C71-BB9F-9143EEF166F0}"/>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5E09-4C71-BB9F-9143EEF166F0}"/>
              </c:ext>
            </c:extLst>
          </c:dPt>
          <c:dPt>
            <c:idx val="2"/>
            <c:marker>
              <c:symbol val="circle"/>
              <c:size val="7"/>
            </c:marker>
            <c:bubble3D val="0"/>
            <c:extLst>
              <c:ext xmlns:c16="http://schemas.microsoft.com/office/drawing/2014/chart" uri="{C3380CC4-5D6E-409C-BE32-E72D297353CC}">
                <c16:uniqueId val="{00000011-5E09-4C71-BB9F-9143EEF166F0}"/>
              </c:ext>
            </c:extLst>
          </c:dPt>
          <c:dPt>
            <c:idx val="3"/>
            <c:marker>
              <c:symbol val="circle"/>
              <c:size val="7"/>
            </c:marker>
            <c:bubble3D val="0"/>
            <c:extLst>
              <c:ext xmlns:c16="http://schemas.microsoft.com/office/drawing/2014/chart" uri="{C3380CC4-5D6E-409C-BE32-E72D297353CC}">
                <c16:uniqueId val="{00000012-5E09-4C71-BB9F-9143EEF166F0}"/>
              </c:ext>
            </c:extLst>
          </c:dPt>
          <c:dPt>
            <c:idx val="4"/>
            <c:marker>
              <c:symbol val="circle"/>
              <c:size val="7"/>
            </c:marker>
            <c:bubble3D val="0"/>
            <c:extLst>
              <c:ext xmlns:c16="http://schemas.microsoft.com/office/drawing/2014/chart" uri="{C3380CC4-5D6E-409C-BE32-E72D297353CC}">
                <c16:uniqueId val="{00000013-5E09-4C71-BB9F-9143EEF166F0}"/>
              </c:ext>
            </c:extLst>
          </c:dPt>
          <c:dPt>
            <c:idx val="5"/>
            <c:marker>
              <c:symbol val="circle"/>
              <c:size val="7"/>
            </c:marker>
            <c:bubble3D val="0"/>
            <c:extLst>
              <c:ext xmlns:c16="http://schemas.microsoft.com/office/drawing/2014/chart" uri="{C3380CC4-5D6E-409C-BE32-E72D297353CC}">
                <c16:uniqueId val="{00000014-5E09-4C71-BB9F-9143EEF166F0}"/>
              </c:ext>
            </c:extLst>
          </c:dPt>
          <c:dPt>
            <c:idx val="6"/>
            <c:marker>
              <c:symbol val="circle"/>
              <c:size val="7"/>
            </c:marker>
            <c:bubble3D val="0"/>
            <c:extLst>
              <c:ext xmlns:c16="http://schemas.microsoft.com/office/drawing/2014/chart" uri="{C3380CC4-5D6E-409C-BE32-E72D297353CC}">
                <c16:uniqueId val="{00000015-5E09-4C71-BB9F-9143EEF166F0}"/>
              </c:ext>
            </c:extLst>
          </c:dPt>
          <c:dPt>
            <c:idx val="7"/>
            <c:marker>
              <c:symbol val="circle"/>
              <c:size val="7"/>
            </c:marker>
            <c:bubble3D val="0"/>
            <c:extLst>
              <c:ext xmlns:c16="http://schemas.microsoft.com/office/drawing/2014/chart" uri="{C3380CC4-5D6E-409C-BE32-E72D297353CC}">
                <c16:uniqueId val="{00000016-5E09-4C71-BB9F-9143EEF166F0}"/>
              </c:ext>
            </c:extLst>
          </c:dPt>
          <c:dPt>
            <c:idx val="8"/>
            <c:marker>
              <c:symbol val="circle"/>
              <c:size val="7"/>
            </c:marker>
            <c:bubble3D val="0"/>
            <c:extLst>
              <c:ext xmlns:c16="http://schemas.microsoft.com/office/drawing/2014/chart" uri="{C3380CC4-5D6E-409C-BE32-E72D297353CC}">
                <c16:uniqueId val="{00000017-5E09-4C71-BB9F-9143EEF166F0}"/>
              </c:ext>
            </c:extLst>
          </c:dPt>
          <c:dPt>
            <c:idx val="9"/>
            <c:bubble3D val="0"/>
            <c:extLst>
              <c:ext xmlns:c16="http://schemas.microsoft.com/office/drawing/2014/chart" uri="{C3380CC4-5D6E-409C-BE32-E72D297353CC}">
                <c16:uniqueId val="{00000018-5E09-4C71-BB9F-9143EEF166F0}"/>
              </c:ext>
            </c:extLst>
          </c:dPt>
          <c:dPt>
            <c:idx val="10"/>
            <c:marker>
              <c:symbol val="circle"/>
              <c:size val="7"/>
            </c:marker>
            <c:bubble3D val="0"/>
            <c:extLst>
              <c:ext xmlns:c16="http://schemas.microsoft.com/office/drawing/2014/chart" uri="{C3380CC4-5D6E-409C-BE32-E72D297353CC}">
                <c16:uniqueId val="{00000019-5E09-4C71-BB9F-9143EEF166F0}"/>
              </c:ext>
            </c:extLst>
          </c:dPt>
          <c:dPt>
            <c:idx val="11"/>
            <c:marker>
              <c:symbol val="circle"/>
              <c:size val="7"/>
            </c:marker>
            <c:bubble3D val="0"/>
            <c:extLst>
              <c:ext xmlns:c16="http://schemas.microsoft.com/office/drawing/2014/chart" uri="{C3380CC4-5D6E-409C-BE32-E72D297353CC}">
                <c16:uniqueId val="{0000001A-5E09-4C71-BB9F-9143EEF166F0}"/>
              </c:ext>
            </c:extLst>
          </c:dPt>
          <c:dLbls>
            <c:dLbl>
              <c:idx val="0"/>
              <c:tx>
                <c:rich>
                  <a:bodyPr/>
                  <a:lstStyle/>
                  <a:p>
                    <a:r>
                      <a:rPr lang="en-US" altLang="zh-CN" dirty="0"/>
                      <a:t>9.77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6DBA-46E5-B06A-9475B75FF8D9}"/>
                </c:ext>
              </c:extLst>
            </c:dLbl>
            <c:dLbl>
              <c:idx val="1"/>
              <c:tx>
                <c:rich>
                  <a:bodyPr/>
                  <a:lstStyle/>
                  <a:p>
                    <a:r>
                      <a:rPr lang="en-US" altLang="zh-CN" dirty="0"/>
                      <a:t>9.64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E09-4C71-BB9F-9143EEF166F0}"/>
                </c:ext>
              </c:extLst>
            </c:dLbl>
            <c:dLbl>
              <c:idx val="2"/>
              <c:layout>
                <c:manualLayout>
                  <c:x val="-3.9721263789208941E-2"/>
                  <c:y val="-6.0458379824444138E-2"/>
                </c:manualLayout>
              </c:layout>
              <c:tx>
                <c:rich>
                  <a:bodyPr/>
                  <a:lstStyle/>
                  <a:p>
                    <a:r>
                      <a:rPr lang="en-US" altLang="zh-CN" dirty="0"/>
                      <a:t>9.65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E09-4C71-BB9F-9143EEF166F0}"/>
                </c:ext>
              </c:extLst>
            </c:dLbl>
            <c:dLbl>
              <c:idx val="3"/>
              <c:layout>
                <c:manualLayout>
                  <c:x val="-4.405814691911164E-2"/>
                  <c:y val="-5.682512960419385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9.67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5E09-4C71-BB9F-9143EEF166F0}"/>
                </c:ext>
              </c:extLst>
            </c:dLbl>
            <c:dLbl>
              <c:idx val="4"/>
              <c:layout>
                <c:manualLayout>
                  <c:x val="-3.2282704288111488E-2"/>
                  <c:y val="-4.2715779548997031E-2"/>
                </c:manualLayout>
              </c:layout>
              <c:tx>
                <c:rich>
                  <a:bodyPr/>
                  <a:lstStyle/>
                  <a:p>
                    <a:r>
                      <a:rPr lang="en-US" altLang="zh-CN" dirty="0"/>
                      <a:t>10.10</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E09-4C71-BB9F-9143EEF166F0}"/>
                </c:ext>
              </c:extLst>
            </c:dLbl>
            <c:dLbl>
              <c:idx val="5"/>
              <c:tx>
                <c:rich>
                  <a:bodyPr/>
                  <a:lstStyle/>
                  <a:p>
                    <a:r>
                      <a:rPr lang="en-US" altLang="zh-CN" dirty="0"/>
                      <a:t>9.89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E09-4C71-BB9F-9143EEF166F0}"/>
                </c:ext>
              </c:extLst>
            </c:dLbl>
            <c:dLbl>
              <c:idx val="6"/>
              <c:layout>
                <c:manualLayout>
                  <c:x val="-4.6222685777084452E-2"/>
                  <c:y val="-5.6825314766268065E-2"/>
                </c:manualLayout>
              </c:layout>
              <c:tx>
                <c:rich>
                  <a:bodyPr/>
                  <a:lstStyle/>
                  <a:p>
                    <a:r>
                      <a:rPr lang="en-US" altLang="zh-CN" dirty="0"/>
                      <a:t>10.05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9212069072547303E-2"/>
                      <c:h val="7.9177154555153659E-2"/>
                    </c:manualLayout>
                  </c15:layout>
                </c:ext>
                <c:ext xmlns:c16="http://schemas.microsoft.com/office/drawing/2014/chart" uri="{C3380CC4-5D6E-409C-BE32-E72D297353CC}">
                  <c16:uniqueId val="{00000015-5E09-4C71-BB9F-9143EEF166F0}"/>
                </c:ext>
              </c:extLst>
            </c:dLbl>
            <c:dLbl>
              <c:idx val="7"/>
              <c:layout>
                <c:manualLayout>
                  <c:x val="-4.5761922434430675E-2"/>
                  <c:y val="-5.001746078359851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10.22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7.5934237923896489E-2"/>
                      <c:h val="0.12101119230673801"/>
                    </c:manualLayout>
                  </c15:layout>
                </c:ext>
                <c:ext xmlns:c16="http://schemas.microsoft.com/office/drawing/2014/chart" uri="{C3380CC4-5D6E-409C-BE32-E72D297353CC}">
                  <c16:uniqueId val="{00000016-5E09-4C71-BB9F-9143EEF166F0}"/>
                </c:ext>
              </c:extLst>
            </c:dLbl>
            <c:dLbl>
              <c:idx val="8"/>
              <c:layout>
                <c:manualLayout>
                  <c:x val="-4.0340818522052187E-2"/>
                  <c:y val="-5.7072135811196918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10.24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5E09-4C71-BB9F-9143EEF166F0}"/>
                </c:ext>
              </c:extLst>
            </c:dLbl>
            <c:dLbl>
              <c:idx val="9"/>
              <c:layout>
                <c:manualLayout>
                  <c:x val="-3.724298387803944E-2"/>
                  <c:y val="-5.47205774686641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10.43</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5798709106491082E-2"/>
                      <c:h val="9.2792492196344376E-2"/>
                    </c:manualLayout>
                  </c15:layout>
                </c:ext>
                <c:ext xmlns:c16="http://schemas.microsoft.com/office/drawing/2014/chart" uri="{C3380CC4-5D6E-409C-BE32-E72D297353CC}">
                  <c16:uniqueId val="{00000018-5E09-4C71-BB9F-9143EEF166F0}"/>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-1.31</c:v>
                </c:pt>
                <c:pt idx="2">
                  <c:v>-1.18</c:v>
                </c:pt>
                <c:pt idx="3">
                  <c:v>-0.99</c:v>
                </c:pt>
                <c:pt idx="4">
                  <c:v>3.39</c:v>
                </c:pt>
                <c:pt idx="5">
                  <c:v>1.23</c:v>
                </c:pt>
                <c:pt idx="6">
                  <c:v>2.94</c:v>
                </c:pt>
                <c:pt idx="7">
                  <c:v>4.68</c:v>
                </c:pt>
                <c:pt idx="8">
                  <c:v>4.82</c:v>
                </c:pt>
                <c:pt idx="9">
                  <c:v>6.76</c:v>
                </c:pt>
              </c:numCache>
            </c:numRef>
          </c:val>
          <c:smooth val="0"/>
          <c:extLst>
            <c:ext xmlns:c16="http://schemas.microsoft.com/office/drawing/2014/chart" uri="{C3380CC4-5D6E-409C-BE32-E72D297353CC}">
              <c16:uniqueId val="{0000001B-5E09-4C71-BB9F-9143EEF166F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5E09-4C71-BB9F-9143EEF166F0}"/>
              </c:ext>
            </c:extLst>
          </c:dPt>
          <c:dPt>
            <c:idx val="1"/>
            <c:bubble3D val="0"/>
            <c:extLst>
              <c:ext xmlns:c16="http://schemas.microsoft.com/office/drawing/2014/chart" uri="{C3380CC4-5D6E-409C-BE32-E72D297353CC}">
                <c16:uniqueId val="{00000001-5E09-4C71-BB9F-9143EEF166F0}"/>
              </c:ext>
            </c:extLst>
          </c:dPt>
          <c:dPt>
            <c:idx val="2"/>
            <c:bubble3D val="0"/>
            <c:extLst>
              <c:ext xmlns:c16="http://schemas.microsoft.com/office/drawing/2014/chart" uri="{C3380CC4-5D6E-409C-BE32-E72D297353CC}">
                <c16:uniqueId val="{00000002-5E09-4C71-BB9F-9143EEF166F0}"/>
              </c:ext>
            </c:extLst>
          </c:dPt>
          <c:dPt>
            <c:idx val="3"/>
            <c:bubble3D val="0"/>
            <c:extLst>
              <c:ext xmlns:c16="http://schemas.microsoft.com/office/drawing/2014/chart" uri="{C3380CC4-5D6E-409C-BE32-E72D297353CC}">
                <c16:uniqueId val="{00000003-5E09-4C71-BB9F-9143EEF166F0}"/>
              </c:ext>
            </c:extLst>
          </c:dPt>
          <c:dPt>
            <c:idx val="4"/>
            <c:bubble3D val="0"/>
            <c:extLst>
              <c:ext xmlns:c16="http://schemas.microsoft.com/office/drawing/2014/chart" uri="{C3380CC4-5D6E-409C-BE32-E72D297353CC}">
                <c16:uniqueId val="{00000004-5E09-4C71-BB9F-9143EEF166F0}"/>
              </c:ext>
            </c:extLst>
          </c:dPt>
          <c:dPt>
            <c:idx val="5"/>
            <c:bubble3D val="0"/>
            <c:extLst>
              <c:ext xmlns:c16="http://schemas.microsoft.com/office/drawing/2014/chart" uri="{C3380CC4-5D6E-409C-BE32-E72D297353CC}">
                <c16:uniqueId val="{00000005-5E09-4C71-BB9F-9143EEF166F0}"/>
              </c:ext>
            </c:extLst>
          </c:dPt>
          <c:dPt>
            <c:idx val="6"/>
            <c:bubble3D val="0"/>
            <c:extLst>
              <c:ext xmlns:c16="http://schemas.microsoft.com/office/drawing/2014/chart" uri="{C3380CC4-5D6E-409C-BE32-E72D297353CC}">
                <c16:uniqueId val="{00000006-5E09-4C71-BB9F-9143EEF166F0}"/>
              </c:ext>
            </c:extLst>
          </c:dPt>
          <c:dPt>
            <c:idx val="7"/>
            <c:bubble3D val="0"/>
            <c:extLst>
              <c:ext xmlns:c16="http://schemas.microsoft.com/office/drawing/2014/chart" uri="{C3380CC4-5D6E-409C-BE32-E72D297353CC}">
                <c16:uniqueId val="{00000007-5E09-4C71-BB9F-9143EEF166F0}"/>
              </c:ext>
            </c:extLst>
          </c:dPt>
          <c:dPt>
            <c:idx val="8"/>
            <c:bubble3D val="0"/>
            <c:extLst>
              <c:ext xmlns:c16="http://schemas.microsoft.com/office/drawing/2014/chart" uri="{C3380CC4-5D6E-409C-BE32-E72D297353CC}">
                <c16:uniqueId val="{00000008-5E09-4C71-BB9F-9143EEF166F0}"/>
              </c:ext>
            </c:extLst>
          </c:dPt>
          <c:dPt>
            <c:idx val="9"/>
            <c:bubble3D val="0"/>
            <c:extLst>
              <c:ext xmlns:c16="http://schemas.microsoft.com/office/drawing/2014/chart" uri="{C3380CC4-5D6E-409C-BE32-E72D297353CC}">
                <c16:uniqueId val="{00000009-5E09-4C71-BB9F-9143EEF166F0}"/>
              </c:ext>
            </c:extLst>
          </c:dPt>
          <c:dPt>
            <c:idx val="10"/>
            <c:bubble3D val="0"/>
            <c:extLst>
              <c:ext xmlns:c16="http://schemas.microsoft.com/office/drawing/2014/chart" uri="{C3380CC4-5D6E-409C-BE32-E72D297353CC}">
                <c16:uniqueId val="{0000000A-5E09-4C71-BB9F-9143EEF166F0}"/>
              </c:ext>
            </c:extLst>
          </c:dPt>
          <c:dPt>
            <c:idx val="11"/>
            <c:bubble3D val="0"/>
            <c:extLst>
              <c:ext xmlns:c16="http://schemas.microsoft.com/office/drawing/2014/chart" uri="{C3380CC4-5D6E-409C-BE32-E72D297353CC}">
                <c16:uniqueId val="{0000000B-5E09-4C71-BB9F-9143EEF166F0}"/>
              </c:ext>
            </c:extLst>
          </c:dPt>
          <c:dPt>
            <c:idx val="12"/>
            <c:bubble3D val="0"/>
            <c:extLst>
              <c:ext xmlns:c16="http://schemas.microsoft.com/office/drawing/2014/chart" uri="{C3380CC4-5D6E-409C-BE32-E72D297353CC}">
                <c16:uniqueId val="{0000000C-5E09-4C71-BB9F-9143EEF166F0}"/>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1.444838815039363</c:v>
                </c:pt>
                <c:pt idx="2">
                  <c:v>1.1389942202507837</c:v>
                </c:pt>
                <c:pt idx="3">
                  <c:v>1.7207683329149193</c:v>
                </c:pt>
                <c:pt idx="4">
                  <c:v>1.9068814307550821</c:v>
                </c:pt>
                <c:pt idx="5">
                  <c:v>2.1476047981594442</c:v>
                </c:pt>
                <c:pt idx="6">
                  <c:v>2.5449443104440168</c:v>
                </c:pt>
                <c:pt idx="7">
                  <c:v>2.783467540578644</c:v>
                </c:pt>
                <c:pt idx="8">
                  <c:v>3.3681946425610407</c:v>
                </c:pt>
                <c:pt idx="9">
                  <c:v>4.1703889323907521</c:v>
                </c:pt>
                <c:pt idx="10">
                  <c:v>4.2108427778359356</c:v>
                </c:pt>
                <c:pt idx="11">
                  <c:v>2.5387524976142597</c:v>
                </c:pt>
                <c:pt idx="12">
                  <c:v>2.2775438721467722</c:v>
                </c:pt>
              </c:numCache>
            </c:numRef>
          </c:val>
          <c:smooth val="0"/>
          <c:extLst>
            <c:ext xmlns:c16="http://schemas.microsoft.com/office/drawing/2014/chart" uri="{C3380CC4-5D6E-409C-BE32-E72D297353CC}">
              <c16:uniqueId val="{0000000D-5E09-4C71-BB9F-9143EEF166F0}"/>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-1.98</c:v>
                </c:pt>
                <c:pt idx="2">
                  <c:v>-1.79</c:v>
                </c:pt>
                <c:pt idx="3">
                  <c:v>-0.3</c:v>
                </c:pt>
                <c:pt idx="4">
                  <c:v>0.81</c:v>
                </c:pt>
                <c:pt idx="5">
                  <c:v>2.39</c:v>
                </c:pt>
                <c:pt idx="6">
                  <c:v>4.2300000000000004</c:v>
                </c:pt>
                <c:pt idx="7">
                  <c:v>5.19</c:v>
                </c:pt>
                <c:pt idx="8">
                  <c:v>5.86</c:v>
                </c:pt>
                <c:pt idx="9">
                  <c:v>5.95</c:v>
                </c:pt>
                <c:pt idx="10">
                  <c:v>5.71</c:v>
                </c:pt>
                <c:pt idx="11">
                  <c:v>4.72</c:v>
                </c:pt>
                <c:pt idx="12">
                  <c:v>5.32</c:v>
                </c:pt>
              </c:numCache>
            </c:numRef>
          </c:val>
          <c:smooth val="0"/>
          <c:extLst>
            <c:ext xmlns:c16="http://schemas.microsoft.com/office/drawing/2014/chart" uri="{C3380CC4-5D6E-409C-BE32-E72D297353CC}">
              <c16:uniqueId val="{0000000E-5E09-4C71-BB9F-9143EEF166F0}"/>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-1.92</c:v>
                </c:pt>
                <c:pt idx="2">
                  <c:v>-2.16</c:v>
                </c:pt>
                <c:pt idx="3">
                  <c:v>-1.52</c:v>
                </c:pt>
                <c:pt idx="4">
                  <c:v>-1.61</c:v>
                </c:pt>
                <c:pt idx="5">
                  <c:v>-1.1200000000000001</c:v>
                </c:pt>
                <c:pt idx="6">
                  <c:v>0.23</c:v>
                </c:pt>
                <c:pt idx="7">
                  <c:v>0.74</c:v>
                </c:pt>
                <c:pt idx="8">
                  <c:v>1.94</c:v>
                </c:pt>
                <c:pt idx="9">
                  <c:v>2.2400000000000002</c:v>
                </c:pt>
                <c:pt idx="10">
                  <c:v>1.35</c:v>
                </c:pt>
                <c:pt idx="11">
                  <c:v>2.0699999999999998</c:v>
                </c:pt>
                <c:pt idx="12">
                  <c:v>3.73</c:v>
                </c:pt>
              </c:numCache>
            </c:numRef>
          </c:val>
          <c:smooth val="0"/>
          <c:extLst>
            <c:ext xmlns:c16="http://schemas.microsoft.com/office/drawing/2014/chart" uri="{C3380CC4-5D6E-409C-BE32-E72D297353CC}">
              <c16:uniqueId val="{0000000F-5E09-4C71-BB9F-9143EEF166F0}"/>
            </c:ext>
          </c:extLst>
        </c:ser>
        <c:ser>
          <c:idx val="4"/>
          <c:order val="3"/>
          <c:tx>
            <c:strRef>
              <c:f>Sheet1!$A$5</c:f>
              <c:strCache>
                <c:ptCount val="1"/>
                <c:pt idx="0">
                  <c:v>Y2019</c:v>
                </c:pt>
              </c:strCache>
            </c:strRef>
          </c:tx>
          <c:spPr>
            <a:ln w="38100">
              <a:solidFill>
                <a:schemeClr val="accent2"/>
              </a:solidFill>
            </a:ln>
          </c:spPr>
          <c:marker>
            <c:symbol val="circle"/>
            <c:size val="7"/>
            <c:spPr>
              <a:solidFill>
                <a:schemeClr val="bg1"/>
              </a:solidFill>
              <a:ln>
                <a:solidFill>
                  <a:schemeClr val="accent2"/>
                </a:solidFill>
              </a:ln>
            </c:spPr>
          </c:marker>
          <c:dPt>
            <c:idx val="0"/>
            <c:marker>
              <c:symbol val="circle"/>
              <c:size val="10"/>
            </c:marker>
            <c:bubble3D val="0"/>
            <c:extLst>
              <c:ext xmlns:c16="http://schemas.microsoft.com/office/drawing/2014/chart" uri="{C3380CC4-5D6E-409C-BE32-E72D297353CC}">
                <c16:uniqueId val="{00000018-5AAE-4BA7-8D05-E05844C46EE4}"/>
              </c:ext>
            </c:extLst>
          </c:dPt>
          <c:dPt>
            <c:idx val="1"/>
            <c:bubble3D val="0"/>
            <c:extLst>
              <c:ext xmlns:c16="http://schemas.microsoft.com/office/drawing/2014/chart" uri="{C3380CC4-5D6E-409C-BE32-E72D297353CC}">
                <c16:uniqueId val="{00000010-5E09-4C71-BB9F-9143EEF166F0}"/>
              </c:ext>
            </c:extLst>
          </c:dPt>
          <c:dPt>
            <c:idx val="2"/>
            <c:bubble3D val="0"/>
            <c:extLst>
              <c:ext xmlns:c16="http://schemas.microsoft.com/office/drawing/2014/chart" uri="{C3380CC4-5D6E-409C-BE32-E72D297353CC}">
                <c16:uniqueId val="{00000011-5E09-4C71-BB9F-9143EEF166F0}"/>
              </c:ext>
            </c:extLst>
          </c:dPt>
          <c:dPt>
            <c:idx val="3"/>
            <c:bubble3D val="0"/>
            <c:extLst>
              <c:ext xmlns:c16="http://schemas.microsoft.com/office/drawing/2014/chart" uri="{C3380CC4-5D6E-409C-BE32-E72D297353CC}">
                <c16:uniqueId val="{00000012-5E09-4C71-BB9F-9143EEF166F0}"/>
              </c:ext>
            </c:extLst>
          </c:dPt>
          <c:dPt>
            <c:idx val="4"/>
            <c:bubble3D val="0"/>
            <c:extLst>
              <c:ext xmlns:c16="http://schemas.microsoft.com/office/drawing/2014/chart" uri="{C3380CC4-5D6E-409C-BE32-E72D297353CC}">
                <c16:uniqueId val="{00000013-5E09-4C71-BB9F-9143EEF166F0}"/>
              </c:ext>
            </c:extLst>
          </c:dPt>
          <c:dPt>
            <c:idx val="5"/>
            <c:bubble3D val="0"/>
            <c:extLst>
              <c:ext xmlns:c16="http://schemas.microsoft.com/office/drawing/2014/chart" uri="{C3380CC4-5D6E-409C-BE32-E72D297353CC}">
                <c16:uniqueId val="{00000014-5E09-4C71-BB9F-9143EEF166F0}"/>
              </c:ext>
            </c:extLst>
          </c:dPt>
          <c:dPt>
            <c:idx val="6"/>
            <c:bubble3D val="0"/>
            <c:extLst>
              <c:ext xmlns:c16="http://schemas.microsoft.com/office/drawing/2014/chart" uri="{C3380CC4-5D6E-409C-BE32-E72D297353CC}">
                <c16:uniqueId val="{00000015-5E09-4C71-BB9F-9143EEF166F0}"/>
              </c:ext>
            </c:extLst>
          </c:dPt>
          <c:dPt>
            <c:idx val="7"/>
            <c:bubble3D val="0"/>
            <c:extLst>
              <c:ext xmlns:c16="http://schemas.microsoft.com/office/drawing/2014/chart" uri="{C3380CC4-5D6E-409C-BE32-E72D297353CC}">
                <c16:uniqueId val="{00000016-5E09-4C71-BB9F-9143EEF166F0}"/>
              </c:ext>
            </c:extLst>
          </c:dPt>
          <c:dPt>
            <c:idx val="8"/>
            <c:bubble3D val="0"/>
            <c:extLst>
              <c:ext xmlns:c16="http://schemas.microsoft.com/office/drawing/2014/chart" uri="{C3380CC4-5D6E-409C-BE32-E72D297353CC}">
                <c16:uniqueId val="{00000017-5E09-4C71-BB9F-9143EEF166F0}"/>
              </c:ext>
            </c:extLst>
          </c:dPt>
          <c:dPt>
            <c:idx val="9"/>
            <c:marker>
              <c:symbol val="circle"/>
              <c:size val="10"/>
            </c:marker>
            <c:bubble3D val="0"/>
            <c:extLst>
              <c:ext xmlns:c16="http://schemas.microsoft.com/office/drawing/2014/chart" uri="{C3380CC4-5D6E-409C-BE32-E72D297353CC}">
                <c16:uniqueId val="{00000018-5E09-4C71-BB9F-9143EEF166F0}"/>
              </c:ext>
            </c:extLst>
          </c:dPt>
          <c:dPt>
            <c:idx val="10"/>
            <c:bubble3D val="0"/>
            <c:extLst>
              <c:ext xmlns:c16="http://schemas.microsoft.com/office/drawing/2014/chart" uri="{C3380CC4-5D6E-409C-BE32-E72D297353CC}">
                <c16:uniqueId val="{00000019-5E09-4C71-BB9F-9143EEF166F0}"/>
              </c:ext>
            </c:extLst>
          </c:dPt>
          <c:dPt>
            <c:idx val="11"/>
            <c:bubble3D val="0"/>
            <c:extLst>
              <c:ext xmlns:c16="http://schemas.microsoft.com/office/drawing/2014/chart" uri="{C3380CC4-5D6E-409C-BE32-E72D297353CC}">
                <c16:uniqueId val="{0000001A-5E09-4C71-BB9F-9143EEF166F0}"/>
              </c:ext>
            </c:extLst>
          </c:dPt>
          <c:dLbls>
            <c:dLbl>
              <c:idx val="0"/>
              <c:tx>
                <c:rich>
                  <a:bodyPr/>
                  <a:lstStyle/>
                  <a:p>
                    <a:r>
                      <a:rPr lang="en-US" altLang="zh-CN" dirty="0"/>
                      <a:t>2.38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AAE-4BA7-8D05-E05844C46EE4}"/>
                </c:ext>
              </c:extLst>
            </c:dLbl>
            <c:dLbl>
              <c:idx val="1"/>
              <c:tx>
                <c:rich>
                  <a:bodyPr/>
                  <a:lstStyle/>
                  <a:p>
                    <a:r>
                      <a:rPr lang="en-US" altLang="zh-CN" dirty="0"/>
                      <a:t>2.31</a:t>
                    </a:r>
                    <a:r>
                      <a:rPr lang="zh-CN" altLang="en-US" baseline="0" dirty="0"/>
                      <a:t>万</a:t>
                    </a:r>
                    <a:endParaRPr lang="zh-CN" altLang="en-US" dirty="0"/>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E09-4C71-BB9F-9143EEF166F0}"/>
                </c:ext>
              </c:extLst>
            </c:dLbl>
            <c:dLbl>
              <c:idx val="2"/>
              <c:tx>
                <c:rich>
                  <a:bodyPr/>
                  <a:lstStyle/>
                  <a:p>
                    <a:r>
                      <a:rPr lang="en-US" altLang="zh-CN" dirty="0"/>
                      <a:t>2.30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E09-4C71-BB9F-9143EEF166F0}"/>
                </c:ext>
              </c:extLst>
            </c:dLbl>
            <c:dLbl>
              <c:idx val="3"/>
              <c:tx>
                <c:rich>
                  <a:bodyPr/>
                  <a:lstStyle/>
                  <a:p>
                    <a:r>
                      <a:rPr lang="en-US" altLang="zh-CN" dirty="0"/>
                      <a:t>2.22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5E09-4C71-BB9F-9143EEF166F0}"/>
                </c:ext>
              </c:extLst>
            </c:dLbl>
            <c:dLbl>
              <c:idx val="4"/>
              <c:tx>
                <c:rich>
                  <a:bodyPr/>
                  <a:lstStyle/>
                  <a:p>
                    <a:r>
                      <a:rPr lang="en-US" altLang="zh-CN" dirty="0"/>
                      <a:t>2.09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E09-4C71-BB9F-9143EEF166F0}"/>
                </c:ext>
              </c:extLst>
            </c:dLbl>
            <c:dLbl>
              <c:idx val="5"/>
              <c:layout>
                <c:manualLayout>
                  <c:x val="-3.2282704288111488E-2"/>
                  <c:y val="-5.6825129604193891E-2"/>
                </c:manualLayout>
              </c:layout>
              <c:tx>
                <c:rich>
                  <a:bodyPr/>
                  <a:lstStyle/>
                  <a:p>
                    <a:r>
                      <a:rPr lang="en-US" altLang="zh-CN" dirty="0"/>
                      <a:t>2.39</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E09-4C71-BB9F-9143EEF166F0}"/>
                </c:ext>
              </c:extLst>
            </c:dLbl>
            <c:dLbl>
              <c:idx val="6"/>
              <c:layout>
                <c:manualLayout>
                  <c:x val="-4.6997129193138559E-2"/>
                  <c:y val="-5.4473571261661087E-2"/>
                </c:manualLayout>
              </c:layout>
              <c:tx>
                <c:rich>
                  <a:bodyPr/>
                  <a:lstStyle/>
                  <a:p>
                    <a:r>
                      <a:rPr lang="en-US" altLang="zh-CN" dirty="0"/>
                      <a:t>2.42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5.8369861247790547E-2"/>
                      <c:h val="0.13091143809087533"/>
                    </c:manualLayout>
                  </c15:layout>
                </c:ext>
                <c:ext xmlns:c16="http://schemas.microsoft.com/office/drawing/2014/chart" uri="{C3380CC4-5D6E-409C-BE32-E72D297353CC}">
                  <c16:uniqueId val="{00000015-5E09-4C71-BB9F-9143EEF166F0}"/>
                </c:ext>
              </c:extLst>
            </c:dLbl>
            <c:dLbl>
              <c:idx val="7"/>
              <c:layout>
                <c:manualLayout>
                  <c:x val="-3.2201296259731005E-2"/>
                  <c:y val="-8.058771923652492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2.31</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9756053982730761E-2"/>
                      <c:h val="0.12571430899180361"/>
                    </c:manualLayout>
                  </c15:layout>
                </c:ext>
                <c:ext xmlns:c16="http://schemas.microsoft.com/office/drawing/2014/chart" uri="{C3380CC4-5D6E-409C-BE32-E72D297353CC}">
                  <c16:uniqueId val="{00000016-5E09-4C71-BB9F-9143EEF166F0}"/>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2.23</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5E09-4C71-BB9F-9143EEF166F0}"/>
                </c:ext>
              </c:extLst>
            </c:dLbl>
            <c:dLbl>
              <c:idx val="9"/>
              <c:layout>
                <c:manualLayout>
                  <c:x val="-2.7554696743203221E-2"/>
                  <c:y val="6.050578131544322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2.17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E09-4C71-BB9F-9143EEF166F0}"/>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0"/>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-0.72</c:v>
                </c:pt>
                <c:pt idx="2">
                  <c:v>-0.83</c:v>
                </c:pt>
                <c:pt idx="3">
                  <c:v>-1.67</c:v>
                </c:pt>
                <c:pt idx="4">
                  <c:v>-2.97</c:v>
                </c:pt>
                <c:pt idx="5">
                  <c:v>0.06</c:v>
                </c:pt>
                <c:pt idx="6">
                  <c:v>0.41</c:v>
                </c:pt>
                <c:pt idx="7">
                  <c:v>-0.76</c:v>
                </c:pt>
                <c:pt idx="8">
                  <c:v>-1.55</c:v>
                </c:pt>
                <c:pt idx="9">
                  <c:v>-2.2200000000000002</c:v>
                </c:pt>
              </c:numCache>
            </c:numRef>
          </c:val>
          <c:smooth val="0"/>
          <c:extLst>
            <c:ext xmlns:c16="http://schemas.microsoft.com/office/drawing/2014/chart" uri="{C3380CC4-5D6E-409C-BE32-E72D297353CC}">
              <c16:uniqueId val="{0000001B-5E09-4C71-BB9F-9143EEF166F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CBE2-4D61-8506-F1618756E6AB}"/>
              </c:ext>
            </c:extLst>
          </c:dPt>
          <c:dPt>
            <c:idx val="1"/>
            <c:bubble3D val="0"/>
            <c:extLst>
              <c:ext xmlns:c16="http://schemas.microsoft.com/office/drawing/2014/chart" uri="{C3380CC4-5D6E-409C-BE32-E72D297353CC}">
                <c16:uniqueId val="{00000001-CBE2-4D61-8506-F1618756E6AB}"/>
              </c:ext>
            </c:extLst>
          </c:dPt>
          <c:dPt>
            <c:idx val="2"/>
            <c:bubble3D val="0"/>
            <c:extLst>
              <c:ext xmlns:c16="http://schemas.microsoft.com/office/drawing/2014/chart" uri="{C3380CC4-5D6E-409C-BE32-E72D297353CC}">
                <c16:uniqueId val="{00000002-CBE2-4D61-8506-F1618756E6AB}"/>
              </c:ext>
            </c:extLst>
          </c:dPt>
          <c:dPt>
            <c:idx val="3"/>
            <c:bubble3D val="0"/>
            <c:extLst>
              <c:ext xmlns:c16="http://schemas.microsoft.com/office/drawing/2014/chart" uri="{C3380CC4-5D6E-409C-BE32-E72D297353CC}">
                <c16:uniqueId val="{00000003-CBE2-4D61-8506-F1618756E6AB}"/>
              </c:ext>
            </c:extLst>
          </c:dPt>
          <c:dPt>
            <c:idx val="4"/>
            <c:bubble3D val="0"/>
            <c:extLst>
              <c:ext xmlns:c16="http://schemas.microsoft.com/office/drawing/2014/chart" uri="{C3380CC4-5D6E-409C-BE32-E72D297353CC}">
                <c16:uniqueId val="{00000004-CBE2-4D61-8506-F1618756E6AB}"/>
              </c:ext>
            </c:extLst>
          </c:dPt>
          <c:dPt>
            <c:idx val="5"/>
            <c:bubble3D val="0"/>
            <c:extLst>
              <c:ext xmlns:c16="http://schemas.microsoft.com/office/drawing/2014/chart" uri="{C3380CC4-5D6E-409C-BE32-E72D297353CC}">
                <c16:uniqueId val="{00000005-CBE2-4D61-8506-F1618756E6AB}"/>
              </c:ext>
            </c:extLst>
          </c:dPt>
          <c:dPt>
            <c:idx val="6"/>
            <c:bubble3D val="0"/>
            <c:extLst>
              <c:ext xmlns:c16="http://schemas.microsoft.com/office/drawing/2014/chart" uri="{C3380CC4-5D6E-409C-BE32-E72D297353CC}">
                <c16:uniqueId val="{00000006-CBE2-4D61-8506-F1618756E6AB}"/>
              </c:ext>
            </c:extLst>
          </c:dPt>
          <c:dPt>
            <c:idx val="7"/>
            <c:bubble3D val="0"/>
            <c:extLst>
              <c:ext xmlns:c16="http://schemas.microsoft.com/office/drawing/2014/chart" uri="{C3380CC4-5D6E-409C-BE32-E72D297353CC}">
                <c16:uniqueId val="{00000007-CBE2-4D61-8506-F1618756E6AB}"/>
              </c:ext>
            </c:extLst>
          </c:dPt>
          <c:dPt>
            <c:idx val="8"/>
            <c:bubble3D val="0"/>
            <c:extLst>
              <c:ext xmlns:c16="http://schemas.microsoft.com/office/drawing/2014/chart" uri="{C3380CC4-5D6E-409C-BE32-E72D297353CC}">
                <c16:uniqueId val="{00000008-CBE2-4D61-8506-F1618756E6AB}"/>
              </c:ext>
            </c:extLst>
          </c:dPt>
          <c:dPt>
            <c:idx val="9"/>
            <c:bubble3D val="0"/>
            <c:extLst>
              <c:ext xmlns:c16="http://schemas.microsoft.com/office/drawing/2014/chart" uri="{C3380CC4-5D6E-409C-BE32-E72D297353CC}">
                <c16:uniqueId val="{00000009-CBE2-4D61-8506-F1618756E6AB}"/>
              </c:ext>
            </c:extLst>
          </c:dPt>
          <c:dPt>
            <c:idx val="10"/>
            <c:bubble3D val="0"/>
            <c:extLst>
              <c:ext xmlns:c16="http://schemas.microsoft.com/office/drawing/2014/chart" uri="{C3380CC4-5D6E-409C-BE32-E72D297353CC}">
                <c16:uniqueId val="{0000000A-CBE2-4D61-8506-F1618756E6AB}"/>
              </c:ext>
            </c:extLst>
          </c:dPt>
          <c:dPt>
            <c:idx val="11"/>
            <c:bubble3D val="0"/>
            <c:extLst>
              <c:ext xmlns:c16="http://schemas.microsoft.com/office/drawing/2014/chart" uri="{C3380CC4-5D6E-409C-BE32-E72D297353CC}">
                <c16:uniqueId val="{0000000B-CBE2-4D61-8506-F1618756E6AB}"/>
              </c:ext>
            </c:extLst>
          </c:dPt>
          <c:dPt>
            <c:idx val="12"/>
            <c:bubble3D val="0"/>
            <c:extLst>
              <c:ext xmlns:c16="http://schemas.microsoft.com/office/drawing/2014/chart" uri="{C3380CC4-5D6E-409C-BE32-E72D297353CC}">
                <c16:uniqueId val="{0000000C-CBE2-4D61-8506-F1618756E6AB}"/>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-3.6923451987290967</c:v>
                </c:pt>
                <c:pt idx="2">
                  <c:v>-1.3093089713677397</c:v>
                </c:pt>
                <c:pt idx="3">
                  <c:v>0.58643595157616968</c:v>
                </c:pt>
                <c:pt idx="4">
                  <c:v>2.0108251166725655</c:v>
                </c:pt>
                <c:pt idx="5">
                  <c:v>-0.58035382654301193</c:v>
                </c:pt>
                <c:pt idx="6">
                  <c:v>-1.3506117150006935</c:v>
                </c:pt>
                <c:pt idx="7">
                  <c:v>-0.62637842669700516</c:v>
                </c:pt>
                <c:pt idx="8">
                  <c:v>2.6654649021974341</c:v>
                </c:pt>
                <c:pt idx="9">
                  <c:v>0.30074877830474911</c:v>
                </c:pt>
                <c:pt idx="10">
                  <c:v>-0.63568411361034638</c:v>
                </c:pt>
                <c:pt idx="11">
                  <c:v>-1.9686304478953254</c:v>
                </c:pt>
                <c:pt idx="12">
                  <c:v>-3.0853995335118678</c:v>
                </c:pt>
              </c:numCache>
            </c:numRef>
          </c:val>
          <c:smooth val="0"/>
          <c:extLst>
            <c:ext xmlns:c16="http://schemas.microsoft.com/office/drawing/2014/chart" uri="{C3380CC4-5D6E-409C-BE32-E72D297353CC}">
              <c16:uniqueId val="{0000000D-CBE2-4D61-8506-F1618756E6AB}"/>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-1.37</c:v>
                </c:pt>
                <c:pt idx="2">
                  <c:v>6.72</c:v>
                </c:pt>
                <c:pt idx="3">
                  <c:v>8.9</c:v>
                </c:pt>
                <c:pt idx="4">
                  <c:v>3.25</c:v>
                </c:pt>
                <c:pt idx="5">
                  <c:v>2.95</c:v>
                </c:pt>
                <c:pt idx="6">
                  <c:v>2.21</c:v>
                </c:pt>
                <c:pt idx="7">
                  <c:v>0.76</c:v>
                </c:pt>
                <c:pt idx="8">
                  <c:v>1.29</c:v>
                </c:pt>
                <c:pt idx="9">
                  <c:v>-1.47</c:v>
                </c:pt>
                <c:pt idx="10">
                  <c:v>-0.53</c:v>
                </c:pt>
                <c:pt idx="11">
                  <c:v>-1.4</c:v>
                </c:pt>
                <c:pt idx="12">
                  <c:v>-3.35</c:v>
                </c:pt>
              </c:numCache>
            </c:numRef>
          </c:val>
          <c:smooth val="0"/>
          <c:extLst>
            <c:ext xmlns:c16="http://schemas.microsoft.com/office/drawing/2014/chart" uri="{C3380CC4-5D6E-409C-BE32-E72D297353CC}">
              <c16:uniqueId val="{0000000E-CBE2-4D61-8506-F1618756E6AB}"/>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3.45</c:v>
                </c:pt>
                <c:pt idx="2">
                  <c:v>5.55</c:v>
                </c:pt>
                <c:pt idx="3">
                  <c:v>4.28</c:v>
                </c:pt>
                <c:pt idx="4">
                  <c:v>5.53</c:v>
                </c:pt>
                <c:pt idx="5">
                  <c:v>6.5</c:v>
                </c:pt>
                <c:pt idx="6">
                  <c:v>5.35</c:v>
                </c:pt>
                <c:pt idx="7">
                  <c:v>5.97</c:v>
                </c:pt>
                <c:pt idx="8">
                  <c:v>4.96</c:v>
                </c:pt>
                <c:pt idx="9">
                  <c:v>4.95</c:v>
                </c:pt>
                <c:pt idx="10">
                  <c:v>5.39</c:v>
                </c:pt>
                <c:pt idx="11">
                  <c:v>4.8600000000000003</c:v>
                </c:pt>
                <c:pt idx="12">
                  <c:v>2.82</c:v>
                </c:pt>
              </c:numCache>
            </c:numRef>
          </c:val>
          <c:smooth val="0"/>
          <c:extLst>
            <c:ext xmlns:c16="http://schemas.microsoft.com/office/drawing/2014/chart" uri="{C3380CC4-5D6E-409C-BE32-E72D297353CC}">
              <c16:uniqueId val="{0000000F-CBE2-4D61-8506-F1618756E6AB}"/>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CBE2-4D61-8506-F1618756E6AB}"/>
              </c:ext>
            </c:extLst>
          </c:dPt>
          <c:dPt>
            <c:idx val="2"/>
            <c:marker>
              <c:symbol val="circle"/>
              <c:size val="7"/>
            </c:marker>
            <c:bubble3D val="0"/>
            <c:extLst>
              <c:ext xmlns:c16="http://schemas.microsoft.com/office/drawing/2014/chart" uri="{C3380CC4-5D6E-409C-BE32-E72D297353CC}">
                <c16:uniqueId val="{00000011-CBE2-4D61-8506-F1618756E6AB}"/>
              </c:ext>
            </c:extLst>
          </c:dPt>
          <c:dPt>
            <c:idx val="3"/>
            <c:marker>
              <c:symbol val="circle"/>
              <c:size val="7"/>
            </c:marker>
            <c:bubble3D val="0"/>
            <c:extLst>
              <c:ext xmlns:c16="http://schemas.microsoft.com/office/drawing/2014/chart" uri="{C3380CC4-5D6E-409C-BE32-E72D297353CC}">
                <c16:uniqueId val="{00000012-CBE2-4D61-8506-F1618756E6AB}"/>
              </c:ext>
            </c:extLst>
          </c:dPt>
          <c:dPt>
            <c:idx val="4"/>
            <c:marker>
              <c:symbol val="circle"/>
              <c:size val="7"/>
            </c:marker>
            <c:bubble3D val="0"/>
            <c:extLst>
              <c:ext xmlns:c16="http://schemas.microsoft.com/office/drawing/2014/chart" uri="{C3380CC4-5D6E-409C-BE32-E72D297353CC}">
                <c16:uniqueId val="{00000013-CBE2-4D61-8506-F1618756E6AB}"/>
              </c:ext>
            </c:extLst>
          </c:dPt>
          <c:dPt>
            <c:idx val="5"/>
            <c:marker>
              <c:symbol val="circle"/>
              <c:size val="7"/>
            </c:marker>
            <c:bubble3D val="0"/>
            <c:extLst>
              <c:ext xmlns:c16="http://schemas.microsoft.com/office/drawing/2014/chart" uri="{C3380CC4-5D6E-409C-BE32-E72D297353CC}">
                <c16:uniqueId val="{00000014-CBE2-4D61-8506-F1618756E6AB}"/>
              </c:ext>
            </c:extLst>
          </c:dPt>
          <c:dPt>
            <c:idx val="6"/>
            <c:marker>
              <c:symbol val="circle"/>
              <c:size val="7"/>
            </c:marker>
            <c:bubble3D val="0"/>
            <c:extLst>
              <c:ext xmlns:c16="http://schemas.microsoft.com/office/drawing/2014/chart" uri="{C3380CC4-5D6E-409C-BE32-E72D297353CC}">
                <c16:uniqueId val="{00000015-CBE2-4D61-8506-F1618756E6AB}"/>
              </c:ext>
            </c:extLst>
          </c:dPt>
          <c:dPt>
            <c:idx val="7"/>
            <c:marker>
              <c:symbol val="circle"/>
              <c:size val="7"/>
            </c:marker>
            <c:bubble3D val="0"/>
            <c:extLst>
              <c:ext xmlns:c16="http://schemas.microsoft.com/office/drawing/2014/chart" uri="{C3380CC4-5D6E-409C-BE32-E72D297353CC}">
                <c16:uniqueId val="{00000016-CBE2-4D61-8506-F1618756E6AB}"/>
              </c:ext>
            </c:extLst>
          </c:dPt>
          <c:dPt>
            <c:idx val="8"/>
            <c:marker>
              <c:symbol val="circle"/>
              <c:size val="7"/>
            </c:marker>
            <c:bubble3D val="0"/>
            <c:extLst>
              <c:ext xmlns:c16="http://schemas.microsoft.com/office/drawing/2014/chart" uri="{C3380CC4-5D6E-409C-BE32-E72D297353CC}">
                <c16:uniqueId val="{00000017-CBE2-4D61-8506-F1618756E6AB}"/>
              </c:ext>
            </c:extLst>
          </c:dPt>
          <c:dPt>
            <c:idx val="9"/>
            <c:bubble3D val="0"/>
            <c:extLst>
              <c:ext xmlns:c16="http://schemas.microsoft.com/office/drawing/2014/chart" uri="{C3380CC4-5D6E-409C-BE32-E72D297353CC}">
                <c16:uniqueId val="{00000018-CBE2-4D61-8506-F1618756E6AB}"/>
              </c:ext>
            </c:extLst>
          </c:dPt>
          <c:dPt>
            <c:idx val="10"/>
            <c:marker>
              <c:symbol val="circle"/>
              <c:size val="7"/>
            </c:marker>
            <c:bubble3D val="0"/>
            <c:extLst>
              <c:ext xmlns:c16="http://schemas.microsoft.com/office/drawing/2014/chart" uri="{C3380CC4-5D6E-409C-BE32-E72D297353CC}">
                <c16:uniqueId val="{00000019-CBE2-4D61-8506-F1618756E6AB}"/>
              </c:ext>
            </c:extLst>
          </c:dPt>
          <c:dPt>
            <c:idx val="11"/>
            <c:marker>
              <c:symbol val="circle"/>
              <c:size val="7"/>
            </c:marker>
            <c:bubble3D val="0"/>
            <c:extLst>
              <c:ext xmlns:c16="http://schemas.microsoft.com/office/drawing/2014/chart" uri="{C3380CC4-5D6E-409C-BE32-E72D297353CC}">
                <c16:uniqueId val="{0000001A-CBE2-4D61-8506-F1618756E6AB}"/>
              </c:ext>
            </c:extLst>
          </c:dPt>
          <c:dLbls>
            <c:dLbl>
              <c:idx val="0"/>
              <c:tx>
                <c:rich>
                  <a:bodyPr/>
                  <a:lstStyle/>
                  <a:p>
                    <a:r>
                      <a:rPr lang="en-US" altLang="zh-CN" dirty="0"/>
                      <a:t>19.95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9FE4-4BEF-98BE-80CABB11D00F}"/>
                </c:ext>
              </c:extLst>
            </c:dLbl>
            <c:dLbl>
              <c:idx val="1"/>
              <c:tx>
                <c:rich>
                  <a:bodyPr/>
                  <a:lstStyle/>
                  <a:p>
                    <a:r>
                      <a:rPr lang="en-US" altLang="zh-CN" dirty="0"/>
                      <a:t>20.42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BE2-4D61-8506-F1618756E6AB}"/>
                </c:ext>
              </c:extLst>
            </c:dLbl>
            <c:dLbl>
              <c:idx val="2"/>
              <c:tx>
                <c:rich>
                  <a:bodyPr/>
                  <a:lstStyle/>
                  <a:p>
                    <a:r>
                      <a:rPr lang="en-US" altLang="zh-CN" dirty="0"/>
                      <a:t>21.32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CBE2-4D61-8506-F1618756E6AB}"/>
                </c:ext>
              </c:extLst>
            </c:dLbl>
            <c:dLbl>
              <c:idx val="3"/>
              <c:layout>
                <c:manualLayout>
                  <c:x val="-4.2350346737221108E-2"/>
                  <c:y val="-5.840067369369082E-2"/>
                </c:manualLayout>
              </c:layout>
              <c:tx>
                <c:rich>
                  <a:bodyPr/>
                  <a:lstStyle/>
                  <a:p>
                    <a:r>
                      <a:rPr lang="en-US" altLang="zh-CN" dirty="0"/>
                      <a:t>21.53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0445369602815407E-2"/>
                      <c:h val="0.13041742567686923"/>
                    </c:manualLayout>
                  </c15:layout>
                </c:ext>
                <c:ext xmlns:c16="http://schemas.microsoft.com/office/drawing/2014/chart" uri="{C3380CC4-5D6E-409C-BE32-E72D297353CC}">
                  <c16:uniqueId val="{00000012-CBE2-4D61-8506-F1618756E6AB}"/>
                </c:ext>
              </c:extLst>
            </c:dLbl>
            <c:dLbl>
              <c:idx val="4"/>
              <c:layout>
                <c:manualLayout>
                  <c:x val="-3.8478251616543918E-2"/>
                  <c:y val="5.2122383243276629E-2"/>
                </c:manualLayout>
              </c:layout>
              <c:tx>
                <c:rich>
                  <a:bodyPr/>
                  <a:lstStyle/>
                  <a:p>
                    <a:r>
                      <a:rPr lang="en-US" altLang="zh-CN" dirty="0"/>
                      <a:t>20.88</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CBE2-4D61-8506-F1618756E6AB}"/>
                </c:ext>
              </c:extLst>
            </c:dLbl>
            <c:dLbl>
              <c:idx val="5"/>
              <c:layout>
                <c:manualLayout>
                  <c:x val="-4.3899355528922344E-2"/>
                  <c:y val="8.2692641696203023E-2"/>
                </c:manualLayout>
              </c:layout>
              <c:tx>
                <c:rich>
                  <a:bodyPr/>
                  <a:lstStyle/>
                  <a:p>
                    <a:r>
                      <a:rPr lang="en-US" altLang="zh-CN" dirty="0"/>
                      <a:t>20.31</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7.4346567941189129E-2"/>
                      <c:h val="0.13126398668018102"/>
                    </c:manualLayout>
                  </c15:layout>
                </c:ext>
                <c:ext xmlns:c16="http://schemas.microsoft.com/office/drawing/2014/chart" uri="{C3380CC4-5D6E-409C-BE32-E72D297353CC}">
                  <c16:uniqueId val="{00000014-CBE2-4D61-8506-F1618756E6AB}"/>
                </c:ext>
              </c:extLst>
            </c:dLbl>
            <c:dLbl>
              <c:idx val="6"/>
              <c:layout>
                <c:manualLayout>
                  <c:x val="-3.8478251616543918E-2"/>
                  <c:y val="4.7419266558211069E-2"/>
                </c:manualLayout>
              </c:layout>
              <c:tx>
                <c:rich>
                  <a:bodyPr/>
                  <a:lstStyle/>
                  <a:p>
                    <a:r>
                      <a:rPr lang="en-US" altLang="zh-CN" dirty="0"/>
                      <a:t>20.06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CBE2-4D61-8506-F1618756E6AB}"/>
                </c:ext>
              </c:extLst>
            </c:dLbl>
            <c:dLbl>
              <c:idx val="7"/>
              <c:layout>
                <c:manualLayout>
                  <c:x val="-5.8102647779353631E-2"/>
                  <c:y val="-7.868258665492496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20.44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8.677644574865323E-2"/>
                      <c:h val="0.14325693422709829"/>
                    </c:manualLayout>
                  </c15:layout>
                </c:ext>
                <c:ext xmlns:c16="http://schemas.microsoft.com/office/drawing/2014/chart" uri="{C3380CC4-5D6E-409C-BE32-E72D297353CC}">
                  <c16:uniqueId val="{00000016-CBE2-4D61-8506-F1618756E6AB}"/>
                </c:ext>
              </c:extLst>
            </c:dLbl>
            <c:dLbl>
              <c:idx val="8"/>
              <c:layout>
                <c:manualLayout>
                  <c:x val="-2.4851950200971116E-2"/>
                  <c:y val="5.707250613534532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20.16</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CBE2-4D61-8506-F1618756E6AB}"/>
                </c:ext>
              </c:extLst>
            </c:dLbl>
            <c:dLbl>
              <c:idx val="9"/>
              <c:layout>
                <c:manualLayout>
                  <c:x val="-2.7949723865187331E-2"/>
                  <c:y val="4.7666272765214034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20.08</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CBE2-4D61-8506-F1618756E6AB}"/>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2.36</c:v>
                </c:pt>
                <c:pt idx="2">
                  <c:v>6.91</c:v>
                </c:pt>
                <c:pt idx="3">
                  <c:v>7.93</c:v>
                </c:pt>
                <c:pt idx="4">
                  <c:v>4.67</c:v>
                </c:pt>
                <c:pt idx="5">
                  <c:v>1.84</c:v>
                </c:pt>
                <c:pt idx="6">
                  <c:v>0.56999999999999995</c:v>
                </c:pt>
                <c:pt idx="7">
                  <c:v>2.48</c:v>
                </c:pt>
                <c:pt idx="8">
                  <c:v>1.07</c:v>
                </c:pt>
                <c:pt idx="9">
                  <c:v>0.68</c:v>
                </c:pt>
              </c:numCache>
            </c:numRef>
          </c:val>
          <c:smooth val="0"/>
          <c:extLst>
            <c:ext xmlns:c16="http://schemas.microsoft.com/office/drawing/2014/chart" uri="{C3380CC4-5D6E-409C-BE32-E72D297353CC}">
              <c16:uniqueId val="{0000001B-CBE2-4D61-8506-F1618756E6A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5"/>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10"/>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CBE2-4D61-8506-F1618756E6AB}"/>
              </c:ext>
            </c:extLst>
          </c:dPt>
          <c:dPt>
            <c:idx val="1"/>
            <c:bubble3D val="0"/>
            <c:extLst>
              <c:ext xmlns:c16="http://schemas.microsoft.com/office/drawing/2014/chart" uri="{C3380CC4-5D6E-409C-BE32-E72D297353CC}">
                <c16:uniqueId val="{00000001-CBE2-4D61-8506-F1618756E6AB}"/>
              </c:ext>
            </c:extLst>
          </c:dPt>
          <c:dPt>
            <c:idx val="2"/>
            <c:bubble3D val="0"/>
            <c:extLst>
              <c:ext xmlns:c16="http://schemas.microsoft.com/office/drawing/2014/chart" uri="{C3380CC4-5D6E-409C-BE32-E72D297353CC}">
                <c16:uniqueId val="{00000002-CBE2-4D61-8506-F1618756E6AB}"/>
              </c:ext>
            </c:extLst>
          </c:dPt>
          <c:dPt>
            <c:idx val="3"/>
            <c:bubble3D val="0"/>
            <c:extLst>
              <c:ext xmlns:c16="http://schemas.microsoft.com/office/drawing/2014/chart" uri="{C3380CC4-5D6E-409C-BE32-E72D297353CC}">
                <c16:uniqueId val="{00000003-CBE2-4D61-8506-F1618756E6AB}"/>
              </c:ext>
            </c:extLst>
          </c:dPt>
          <c:dPt>
            <c:idx val="4"/>
            <c:bubble3D val="0"/>
            <c:extLst>
              <c:ext xmlns:c16="http://schemas.microsoft.com/office/drawing/2014/chart" uri="{C3380CC4-5D6E-409C-BE32-E72D297353CC}">
                <c16:uniqueId val="{00000004-CBE2-4D61-8506-F1618756E6AB}"/>
              </c:ext>
            </c:extLst>
          </c:dPt>
          <c:dPt>
            <c:idx val="5"/>
            <c:bubble3D val="0"/>
            <c:extLst>
              <c:ext xmlns:c16="http://schemas.microsoft.com/office/drawing/2014/chart" uri="{C3380CC4-5D6E-409C-BE32-E72D297353CC}">
                <c16:uniqueId val="{00000005-CBE2-4D61-8506-F1618756E6AB}"/>
              </c:ext>
            </c:extLst>
          </c:dPt>
          <c:dPt>
            <c:idx val="6"/>
            <c:bubble3D val="0"/>
            <c:extLst>
              <c:ext xmlns:c16="http://schemas.microsoft.com/office/drawing/2014/chart" uri="{C3380CC4-5D6E-409C-BE32-E72D297353CC}">
                <c16:uniqueId val="{00000006-CBE2-4D61-8506-F1618756E6AB}"/>
              </c:ext>
            </c:extLst>
          </c:dPt>
          <c:dPt>
            <c:idx val="7"/>
            <c:bubble3D val="0"/>
            <c:extLst>
              <c:ext xmlns:c16="http://schemas.microsoft.com/office/drawing/2014/chart" uri="{C3380CC4-5D6E-409C-BE32-E72D297353CC}">
                <c16:uniqueId val="{00000007-CBE2-4D61-8506-F1618756E6AB}"/>
              </c:ext>
            </c:extLst>
          </c:dPt>
          <c:dPt>
            <c:idx val="8"/>
            <c:bubble3D val="0"/>
            <c:extLst>
              <c:ext xmlns:c16="http://schemas.microsoft.com/office/drawing/2014/chart" uri="{C3380CC4-5D6E-409C-BE32-E72D297353CC}">
                <c16:uniqueId val="{00000008-CBE2-4D61-8506-F1618756E6AB}"/>
              </c:ext>
            </c:extLst>
          </c:dPt>
          <c:dPt>
            <c:idx val="9"/>
            <c:bubble3D val="0"/>
            <c:extLst>
              <c:ext xmlns:c16="http://schemas.microsoft.com/office/drawing/2014/chart" uri="{C3380CC4-5D6E-409C-BE32-E72D297353CC}">
                <c16:uniqueId val="{00000009-CBE2-4D61-8506-F1618756E6AB}"/>
              </c:ext>
            </c:extLst>
          </c:dPt>
          <c:dPt>
            <c:idx val="10"/>
            <c:bubble3D val="0"/>
            <c:extLst>
              <c:ext xmlns:c16="http://schemas.microsoft.com/office/drawing/2014/chart" uri="{C3380CC4-5D6E-409C-BE32-E72D297353CC}">
                <c16:uniqueId val="{0000000A-CBE2-4D61-8506-F1618756E6AB}"/>
              </c:ext>
            </c:extLst>
          </c:dPt>
          <c:dPt>
            <c:idx val="11"/>
            <c:bubble3D val="0"/>
            <c:extLst>
              <c:ext xmlns:c16="http://schemas.microsoft.com/office/drawing/2014/chart" uri="{C3380CC4-5D6E-409C-BE32-E72D297353CC}">
                <c16:uniqueId val="{0000000B-CBE2-4D61-8506-F1618756E6AB}"/>
              </c:ext>
            </c:extLst>
          </c:dPt>
          <c:dPt>
            <c:idx val="12"/>
            <c:bubble3D val="0"/>
            <c:extLst>
              <c:ext xmlns:c16="http://schemas.microsoft.com/office/drawing/2014/chart" uri="{C3380CC4-5D6E-409C-BE32-E72D297353CC}">
                <c16:uniqueId val="{0000000C-CBE2-4D61-8506-F1618756E6AB}"/>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3.7198212079529309</c:v>
                </c:pt>
                <c:pt idx="2">
                  <c:v>4.0316311112816061</c:v>
                </c:pt>
                <c:pt idx="3">
                  <c:v>4.8425940698587411</c:v>
                </c:pt>
                <c:pt idx="4">
                  <c:v>4.937300007811948</c:v>
                </c:pt>
                <c:pt idx="5">
                  <c:v>4.4880721102584262</c:v>
                </c:pt>
                <c:pt idx="6">
                  <c:v>4.8483858105650546</c:v>
                </c:pt>
                <c:pt idx="7">
                  <c:v>5.7551239669086076</c:v>
                </c:pt>
                <c:pt idx="8">
                  <c:v>5.2847572099184639</c:v>
                </c:pt>
                <c:pt idx="9">
                  <c:v>5.1692313311305478</c:v>
                </c:pt>
                <c:pt idx="10">
                  <c:v>5.4775574325397489</c:v>
                </c:pt>
                <c:pt idx="11">
                  <c:v>4.9316293559106272</c:v>
                </c:pt>
                <c:pt idx="12">
                  <c:v>5.0464060042015193</c:v>
                </c:pt>
              </c:numCache>
            </c:numRef>
          </c:val>
          <c:smooth val="0"/>
          <c:extLst>
            <c:ext xmlns:c16="http://schemas.microsoft.com/office/drawing/2014/chart" uri="{C3380CC4-5D6E-409C-BE32-E72D297353CC}">
              <c16:uniqueId val="{0000000D-CBE2-4D61-8506-F1618756E6AB}"/>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-1.59</c:v>
                </c:pt>
                <c:pt idx="2">
                  <c:v>0.48</c:v>
                </c:pt>
                <c:pt idx="3">
                  <c:v>1.82</c:v>
                </c:pt>
                <c:pt idx="4">
                  <c:v>1.39</c:v>
                </c:pt>
                <c:pt idx="5">
                  <c:v>2.0099999999999998</c:v>
                </c:pt>
                <c:pt idx="6">
                  <c:v>3.18</c:v>
                </c:pt>
                <c:pt idx="7">
                  <c:v>3.43</c:v>
                </c:pt>
                <c:pt idx="8">
                  <c:v>3.63</c:v>
                </c:pt>
                <c:pt idx="9">
                  <c:v>3.51</c:v>
                </c:pt>
                <c:pt idx="10">
                  <c:v>3.08</c:v>
                </c:pt>
                <c:pt idx="11">
                  <c:v>2.2999999999999998</c:v>
                </c:pt>
                <c:pt idx="12">
                  <c:v>1.75</c:v>
                </c:pt>
              </c:numCache>
            </c:numRef>
          </c:val>
          <c:smooth val="0"/>
          <c:extLst>
            <c:ext xmlns:c16="http://schemas.microsoft.com/office/drawing/2014/chart" uri="{C3380CC4-5D6E-409C-BE32-E72D297353CC}">
              <c16:uniqueId val="{0000000E-CBE2-4D61-8506-F1618756E6AB}"/>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-0.73</c:v>
                </c:pt>
                <c:pt idx="2">
                  <c:v>-0.12</c:v>
                </c:pt>
                <c:pt idx="3">
                  <c:v>-0.22</c:v>
                </c:pt>
                <c:pt idx="4">
                  <c:v>1.39</c:v>
                </c:pt>
                <c:pt idx="5">
                  <c:v>1.64</c:v>
                </c:pt>
                <c:pt idx="6">
                  <c:v>1.74</c:v>
                </c:pt>
                <c:pt idx="7">
                  <c:v>3.12</c:v>
                </c:pt>
                <c:pt idx="8">
                  <c:v>3.76</c:v>
                </c:pt>
                <c:pt idx="9">
                  <c:v>4.03</c:v>
                </c:pt>
                <c:pt idx="10">
                  <c:v>1.73</c:v>
                </c:pt>
                <c:pt idx="11">
                  <c:v>2.7</c:v>
                </c:pt>
                <c:pt idx="12">
                  <c:v>3.73</c:v>
                </c:pt>
              </c:numCache>
            </c:numRef>
          </c:val>
          <c:smooth val="0"/>
          <c:extLst>
            <c:ext xmlns:c16="http://schemas.microsoft.com/office/drawing/2014/chart" uri="{C3380CC4-5D6E-409C-BE32-E72D297353CC}">
              <c16:uniqueId val="{0000000F-CBE2-4D61-8506-F1618756E6AB}"/>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CBE2-4D61-8506-F1618756E6AB}"/>
              </c:ext>
            </c:extLst>
          </c:dPt>
          <c:dPt>
            <c:idx val="2"/>
            <c:marker>
              <c:symbol val="circle"/>
              <c:size val="7"/>
            </c:marker>
            <c:bubble3D val="0"/>
            <c:extLst>
              <c:ext xmlns:c16="http://schemas.microsoft.com/office/drawing/2014/chart" uri="{C3380CC4-5D6E-409C-BE32-E72D297353CC}">
                <c16:uniqueId val="{00000011-CBE2-4D61-8506-F1618756E6AB}"/>
              </c:ext>
            </c:extLst>
          </c:dPt>
          <c:dPt>
            <c:idx val="3"/>
            <c:marker>
              <c:symbol val="circle"/>
              <c:size val="7"/>
            </c:marker>
            <c:bubble3D val="0"/>
            <c:extLst>
              <c:ext xmlns:c16="http://schemas.microsoft.com/office/drawing/2014/chart" uri="{C3380CC4-5D6E-409C-BE32-E72D297353CC}">
                <c16:uniqueId val="{00000012-CBE2-4D61-8506-F1618756E6AB}"/>
              </c:ext>
            </c:extLst>
          </c:dPt>
          <c:dPt>
            <c:idx val="4"/>
            <c:marker>
              <c:symbol val="circle"/>
              <c:size val="7"/>
            </c:marker>
            <c:bubble3D val="0"/>
            <c:extLst>
              <c:ext xmlns:c16="http://schemas.microsoft.com/office/drawing/2014/chart" uri="{C3380CC4-5D6E-409C-BE32-E72D297353CC}">
                <c16:uniqueId val="{00000013-CBE2-4D61-8506-F1618756E6AB}"/>
              </c:ext>
            </c:extLst>
          </c:dPt>
          <c:dPt>
            <c:idx val="5"/>
            <c:marker>
              <c:symbol val="circle"/>
              <c:size val="7"/>
            </c:marker>
            <c:bubble3D val="0"/>
            <c:extLst>
              <c:ext xmlns:c16="http://schemas.microsoft.com/office/drawing/2014/chart" uri="{C3380CC4-5D6E-409C-BE32-E72D297353CC}">
                <c16:uniqueId val="{00000014-CBE2-4D61-8506-F1618756E6AB}"/>
              </c:ext>
            </c:extLst>
          </c:dPt>
          <c:dPt>
            <c:idx val="6"/>
            <c:marker>
              <c:symbol val="circle"/>
              <c:size val="7"/>
            </c:marker>
            <c:bubble3D val="0"/>
            <c:extLst>
              <c:ext xmlns:c16="http://schemas.microsoft.com/office/drawing/2014/chart" uri="{C3380CC4-5D6E-409C-BE32-E72D297353CC}">
                <c16:uniqueId val="{00000015-CBE2-4D61-8506-F1618756E6AB}"/>
              </c:ext>
            </c:extLst>
          </c:dPt>
          <c:dPt>
            <c:idx val="7"/>
            <c:marker>
              <c:symbol val="circle"/>
              <c:size val="7"/>
            </c:marker>
            <c:bubble3D val="0"/>
            <c:extLst>
              <c:ext xmlns:c16="http://schemas.microsoft.com/office/drawing/2014/chart" uri="{C3380CC4-5D6E-409C-BE32-E72D297353CC}">
                <c16:uniqueId val="{00000016-CBE2-4D61-8506-F1618756E6AB}"/>
              </c:ext>
            </c:extLst>
          </c:dPt>
          <c:dPt>
            <c:idx val="8"/>
            <c:marker>
              <c:symbol val="circle"/>
              <c:size val="7"/>
            </c:marker>
            <c:bubble3D val="0"/>
            <c:extLst>
              <c:ext xmlns:c16="http://schemas.microsoft.com/office/drawing/2014/chart" uri="{C3380CC4-5D6E-409C-BE32-E72D297353CC}">
                <c16:uniqueId val="{00000017-CBE2-4D61-8506-F1618756E6AB}"/>
              </c:ext>
            </c:extLst>
          </c:dPt>
          <c:dPt>
            <c:idx val="9"/>
            <c:bubble3D val="0"/>
            <c:extLst>
              <c:ext xmlns:c16="http://schemas.microsoft.com/office/drawing/2014/chart" uri="{C3380CC4-5D6E-409C-BE32-E72D297353CC}">
                <c16:uniqueId val="{00000018-CBE2-4D61-8506-F1618756E6AB}"/>
              </c:ext>
            </c:extLst>
          </c:dPt>
          <c:dPt>
            <c:idx val="10"/>
            <c:marker>
              <c:symbol val="circle"/>
              <c:size val="7"/>
            </c:marker>
            <c:bubble3D val="0"/>
            <c:extLst>
              <c:ext xmlns:c16="http://schemas.microsoft.com/office/drawing/2014/chart" uri="{C3380CC4-5D6E-409C-BE32-E72D297353CC}">
                <c16:uniqueId val="{00000019-CBE2-4D61-8506-F1618756E6AB}"/>
              </c:ext>
            </c:extLst>
          </c:dPt>
          <c:dPt>
            <c:idx val="11"/>
            <c:marker>
              <c:symbol val="circle"/>
              <c:size val="7"/>
            </c:marker>
            <c:bubble3D val="0"/>
            <c:extLst>
              <c:ext xmlns:c16="http://schemas.microsoft.com/office/drawing/2014/chart" uri="{C3380CC4-5D6E-409C-BE32-E72D297353CC}">
                <c16:uniqueId val="{0000001A-CBE2-4D61-8506-F1618756E6AB}"/>
              </c:ext>
            </c:extLst>
          </c:dPt>
          <c:dLbls>
            <c:dLbl>
              <c:idx val="0"/>
              <c:tx>
                <c:rich>
                  <a:bodyPr/>
                  <a:lstStyle/>
                  <a:p>
                    <a:r>
                      <a:rPr lang="en-US" altLang="zh-CN" dirty="0"/>
                      <a:t>3.85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90F8-43DF-94A7-76DDA3C9EF3F}"/>
                </c:ext>
              </c:extLst>
            </c:dLbl>
            <c:dLbl>
              <c:idx val="1"/>
              <c:tx>
                <c:rich>
                  <a:bodyPr/>
                  <a:lstStyle/>
                  <a:p>
                    <a:r>
                      <a:rPr lang="en-US" altLang="zh-CN" dirty="0"/>
                      <a:t>3.92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BE2-4D61-8506-F1618756E6AB}"/>
                </c:ext>
              </c:extLst>
            </c:dLbl>
            <c:dLbl>
              <c:idx val="2"/>
              <c:tx>
                <c:rich>
                  <a:bodyPr/>
                  <a:lstStyle/>
                  <a:p>
                    <a:r>
                      <a:rPr lang="en-US" altLang="zh-CN" dirty="0"/>
                      <a:t>4.37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CBE2-4D61-8506-F1618756E6AB}"/>
                </c:ext>
              </c:extLst>
            </c:dLbl>
            <c:dLbl>
              <c:idx val="3"/>
              <c:layout>
                <c:manualLayout>
                  <c:x val="-3.5380477952327703E-2"/>
                  <c:y val="3.8013033188079859E-2"/>
                </c:manualLayout>
              </c:layout>
              <c:tx>
                <c:rich>
                  <a:bodyPr/>
                  <a:lstStyle/>
                  <a:p>
                    <a:r>
                      <a:rPr lang="en-US" altLang="zh-CN" dirty="0"/>
                      <a:t>3.87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CBE2-4D61-8506-F1618756E6AB}"/>
                </c:ext>
              </c:extLst>
            </c:dLbl>
            <c:dLbl>
              <c:idx val="4"/>
              <c:layout>
                <c:manualLayout>
                  <c:x val="-2.5471504933814358E-2"/>
                  <c:y val="5.2122383243276671E-2"/>
                </c:manualLayout>
              </c:layout>
              <c:tx>
                <c:rich>
                  <a:bodyPr/>
                  <a:lstStyle/>
                  <a:p>
                    <a:r>
                      <a:rPr lang="en-US" altLang="zh-CN" dirty="0"/>
                      <a:t>3.65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CBE2-4D61-8506-F1618756E6AB}"/>
                </c:ext>
              </c:extLst>
            </c:dLbl>
            <c:dLbl>
              <c:idx val="5"/>
              <c:tx>
                <c:rich>
                  <a:bodyPr/>
                  <a:lstStyle/>
                  <a:p>
                    <a:r>
                      <a:rPr lang="en-US" altLang="zh-CN" dirty="0"/>
                      <a:t>3.84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CBE2-4D61-8506-F1618756E6AB}"/>
                </c:ext>
              </c:extLst>
            </c:dLbl>
            <c:dLbl>
              <c:idx val="6"/>
              <c:layout>
                <c:manualLayout>
                  <c:x val="-4.0960373254895481E-2"/>
                  <c:y val="6.3880174955940686E-2"/>
                </c:manualLayout>
              </c:layout>
              <c:tx>
                <c:rich>
                  <a:bodyPr/>
                  <a:lstStyle/>
                  <a:p>
                    <a:r>
                      <a:rPr lang="en-US" altLang="zh-CN" dirty="0"/>
                      <a:t>3.83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4.8154891610241043E-2"/>
                      <c:h val="0.1116049589366068"/>
                    </c:manualLayout>
                  </c15:layout>
                </c:ext>
                <c:ext xmlns:c16="http://schemas.microsoft.com/office/drawing/2014/chart" uri="{C3380CC4-5D6E-409C-BE32-E72D297353CC}">
                  <c16:uniqueId val="{00000015-CBE2-4D61-8506-F1618756E6AB}"/>
                </c:ext>
              </c:extLst>
            </c:dLbl>
            <c:dLbl>
              <c:idx val="7"/>
              <c:layout>
                <c:manualLayout>
                  <c:x val="-3.5299130903743869E-2"/>
                  <c:y val="6.4127181162943733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3.46</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54891610241043E-2"/>
                      <c:h val="0.13041742567686923"/>
                    </c:manualLayout>
                  </c15:layout>
                </c:ext>
                <c:ext xmlns:c16="http://schemas.microsoft.com/office/drawing/2014/chart" uri="{C3380CC4-5D6E-409C-BE32-E72D297353CC}">
                  <c16:uniqueId val="{00000016-CBE2-4D61-8506-F1618756E6AB}"/>
                </c:ext>
              </c:extLst>
            </c:dLbl>
            <c:dLbl>
              <c:idx val="8"/>
              <c:layout>
                <c:manualLayout>
                  <c:x val="-3.9945791400068077E-2"/>
                  <c:y val="4.7666087603139819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3.30</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7.603485458818697E-2"/>
                      <c:h val="8.6819534006311039E-2"/>
                    </c:manualLayout>
                  </c15:layout>
                </c:ext>
                <c:ext xmlns:c16="http://schemas.microsoft.com/office/drawing/2014/chart" uri="{C3380CC4-5D6E-409C-BE32-E72D297353CC}">
                  <c16:uniqueId val="{00000017-CBE2-4D61-8506-F1618756E6AB}"/>
                </c:ext>
              </c:extLst>
            </c:dLbl>
            <c:dLbl>
              <c:idx val="9"/>
              <c:layout>
                <c:manualLayout>
                  <c:x val="-3.7243044857835972E-2"/>
                  <c:y val="-6.050541099129479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3.41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54891610241043E-2"/>
                      <c:h val="9.7495608881409984E-2"/>
                    </c:manualLayout>
                  </c15:layout>
                </c:ext>
                <c:ext xmlns:c16="http://schemas.microsoft.com/office/drawing/2014/chart" uri="{C3380CC4-5D6E-409C-BE32-E72D297353CC}">
                  <c16:uniqueId val="{00000018-CBE2-4D61-8506-F1618756E6AB}"/>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0.38</c:v>
                </c:pt>
                <c:pt idx="2">
                  <c:v>2.63</c:v>
                </c:pt>
                <c:pt idx="3">
                  <c:v>0.11</c:v>
                </c:pt>
                <c:pt idx="4">
                  <c:v>-0.99</c:v>
                </c:pt>
                <c:pt idx="5">
                  <c:v>-0.02</c:v>
                </c:pt>
                <c:pt idx="6">
                  <c:v>-0.1</c:v>
                </c:pt>
                <c:pt idx="7">
                  <c:v>-1.96</c:v>
                </c:pt>
                <c:pt idx="8">
                  <c:v>-2.74</c:v>
                </c:pt>
                <c:pt idx="9">
                  <c:v>-2.21</c:v>
                </c:pt>
              </c:numCache>
            </c:numRef>
          </c:val>
          <c:smooth val="0"/>
          <c:extLst>
            <c:ext xmlns:c16="http://schemas.microsoft.com/office/drawing/2014/chart" uri="{C3380CC4-5D6E-409C-BE32-E72D297353CC}">
              <c16:uniqueId val="{0000001B-CBE2-4D61-8506-F1618756E6A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5C57-4708-8A88-21543B5E6949}"/>
              </c:ext>
            </c:extLst>
          </c:dPt>
          <c:dPt>
            <c:idx val="1"/>
            <c:bubble3D val="0"/>
            <c:extLst>
              <c:ext xmlns:c16="http://schemas.microsoft.com/office/drawing/2014/chart" uri="{C3380CC4-5D6E-409C-BE32-E72D297353CC}">
                <c16:uniqueId val="{00000001-5C57-4708-8A88-21543B5E6949}"/>
              </c:ext>
            </c:extLst>
          </c:dPt>
          <c:dPt>
            <c:idx val="2"/>
            <c:bubble3D val="0"/>
            <c:extLst>
              <c:ext xmlns:c16="http://schemas.microsoft.com/office/drawing/2014/chart" uri="{C3380CC4-5D6E-409C-BE32-E72D297353CC}">
                <c16:uniqueId val="{00000002-5C57-4708-8A88-21543B5E6949}"/>
              </c:ext>
            </c:extLst>
          </c:dPt>
          <c:dPt>
            <c:idx val="3"/>
            <c:bubble3D val="0"/>
            <c:extLst>
              <c:ext xmlns:c16="http://schemas.microsoft.com/office/drawing/2014/chart" uri="{C3380CC4-5D6E-409C-BE32-E72D297353CC}">
                <c16:uniqueId val="{00000003-5C57-4708-8A88-21543B5E6949}"/>
              </c:ext>
            </c:extLst>
          </c:dPt>
          <c:dPt>
            <c:idx val="4"/>
            <c:bubble3D val="0"/>
            <c:extLst>
              <c:ext xmlns:c16="http://schemas.microsoft.com/office/drawing/2014/chart" uri="{C3380CC4-5D6E-409C-BE32-E72D297353CC}">
                <c16:uniqueId val="{00000004-5C57-4708-8A88-21543B5E6949}"/>
              </c:ext>
            </c:extLst>
          </c:dPt>
          <c:dPt>
            <c:idx val="5"/>
            <c:bubble3D val="0"/>
            <c:extLst>
              <c:ext xmlns:c16="http://schemas.microsoft.com/office/drawing/2014/chart" uri="{C3380CC4-5D6E-409C-BE32-E72D297353CC}">
                <c16:uniqueId val="{00000005-5C57-4708-8A88-21543B5E6949}"/>
              </c:ext>
            </c:extLst>
          </c:dPt>
          <c:dPt>
            <c:idx val="6"/>
            <c:bubble3D val="0"/>
            <c:extLst>
              <c:ext xmlns:c16="http://schemas.microsoft.com/office/drawing/2014/chart" uri="{C3380CC4-5D6E-409C-BE32-E72D297353CC}">
                <c16:uniqueId val="{00000006-5C57-4708-8A88-21543B5E6949}"/>
              </c:ext>
            </c:extLst>
          </c:dPt>
          <c:dPt>
            <c:idx val="7"/>
            <c:bubble3D val="0"/>
            <c:extLst>
              <c:ext xmlns:c16="http://schemas.microsoft.com/office/drawing/2014/chart" uri="{C3380CC4-5D6E-409C-BE32-E72D297353CC}">
                <c16:uniqueId val="{00000007-5C57-4708-8A88-21543B5E6949}"/>
              </c:ext>
            </c:extLst>
          </c:dPt>
          <c:dPt>
            <c:idx val="8"/>
            <c:bubble3D val="0"/>
            <c:extLst>
              <c:ext xmlns:c16="http://schemas.microsoft.com/office/drawing/2014/chart" uri="{C3380CC4-5D6E-409C-BE32-E72D297353CC}">
                <c16:uniqueId val="{00000008-5C57-4708-8A88-21543B5E6949}"/>
              </c:ext>
            </c:extLst>
          </c:dPt>
          <c:dPt>
            <c:idx val="9"/>
            <c:bubble3D val="0"/>
            <c:extLst>
              <c:ext xmlns:c16="http://schemas.microsoft.com/office/drawing/2014/chart" uri="{C3380CC4-5D6E-409C-BE32-E72D297353CC}">
                <c16:uniqueId val="{00000009-5C57-4708-8A88-21543B5E6949}"/>
              </c:ext>
            </c:extLst>
          </c:dPt>
          <c:dPt>
            <c:idx val="10"/>
            <c:bubble3D val="0"/>
            <c:extLst>
              <c:ext xmlns:c16="http://schemas.microsoft.com/office/drawing/2014/chart" uri="{C3380CC4-5D6E-409C-BE32-E72D297353CC}">
                <c16:uniqueId val="{0000000A-5C57-4708-8A88-21543B5E6949}"/>
              </c:ext>
            </c:extLst>
          </c:dPt>
          <c:dPt>
            <c:idx val="11"/>
            <c:bubble3D val="0"/>
            <c:extLst>
              <c:ext xmlns:c16="http://schemas.microsoft.com/office/drawing/2014/chart" uri="{C3380CC4-5D6E-409C-BE32-E72D297353CC}">
                <c16:uniqueId val="{0000000B-5C57-4708-8A88-21543B5E6949}"/>
              </c:ext>
            </c:extLst>
          </c:dPt>
          <c:dPt>
            <c:idx val="12"/>
            <c:bubble3D val="0"/>
            <c:extLst>
              <c:ext xmlns:c16="http://schemas.microsoft.com/office/drawing/2014/chart" uri="{C3380CC4-5D6E-409C-BE32-E72D297353CC}">
                <c16:uniqueId val="{0000000C-5C57-4708-8A88-21543B5E6949}"/>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-9.8462670165823774</c:v>
                </c:pt>
                <c:pt idx="2">
                  <c:v>-7.274085970540467</c:v>
                </c:pt>
                <c:pt idx="3">
                  <c:v>-7.75909770851354</c:v>
                </c:pt>
                <c:pt idx="4">
                  <c:v>-8.6398199329125625</c:v>
                </c:pt>
                <c:pt idx="5">
                  <c:v>-9.3224770920104838</c:v>
                </c:pt>
                <c:pt idx="6">
                  <c:v>-10.108285059141476</c:v>
                </c:pt>
                <c:pt idx="7">
                  <c:v>-9.7987195397467701</c:v>
                </c:pt>
                <c:pt idx="8">
                  <c:v>-11.029561240730079</c:v>
                </c:pt>
                <c:pt idx="9">
                  <c:v>-12.107387767722477</c:v>
                </c:pt>
                <c:pt idx="10">
                  <c:v>-10.87130423315854</c:v>
                </c:pt>
                <c:pt idx="11">
                  <c:v>-9.726091875700293</c:v>
                </c:pt>
                <c:pt idx="12">
                  <c:v>-8.8902285009992639</c:v>
                </c:pt>
              </c:numCache>
            </c:numRef>
          </c:val>
          <c:smooth val="0"/>
          <c:extLst>
            <c:ext xmlns:c16="http://schemas.microsoft.com/office/drawing/2014/chart" uri="{C3380CC4-5D6E-409C-BE32-E72D297353CC}">
              <c16:uniqueId val="{0000000D-5C57-4708-8A88-21543B5E6949}"/>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-3.07</c:v>
                </c:pt>
                <c:pt idx="2">
                  <c:v>6.75</c:v>
                </c:pt>
                <c:pt idx="3">
                  <c:v>5.62</c:v>
                </c:pt>
                <c:pt idx="4">
                  <c:v>6.06</c:v>
                </c:pt>
                <c:pt idx="5">
                  <c:v>5.27</c:v>
                </c:pt>
                <c:pt idx="6">
                  <c:v>3.67</c:v>
                </c:pt>
                <c:pt idx="7">
                  <c:v>6.53</c:v>
                </c:pt>
                <c:pt idx="8">
                  <c:v>6.05</c:v>
                </c:pt>
                <c:pt idx="9">
                  <c:v>8.06</c:v>
                </c:pt>
                <c:pt idx="10">
                  <c:v>8.25</c:v>
                </c:pt>
                <c:pt idx="11">
                  <c:v>8.1999999999999993</c:v>
                </c:pt>
                <c:pt idx="12">
                  <c:v>5.34</c:v>
                </c:pt>
              </c:numCache>
            </c:numRef>
          </c:val>
          <c:smooth val="0"/>
          <c:extLst>
            <c:ext xmlns:c16="http://schemas.microsoft.com/office/drawing/2014/chart" uri="{C3380CC4-5D6E-409C-BE32-E72D297353CC}">
              <c16:uniqueId val="{0000000E-5C57-4708-8A88-21543B5E6949}"/>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3.91</c:v>
                </c:pt>
                <c:pt idx="2">
                  <c:v>2.67</c:v>
                </c:pt>
                <c:pt idx="3">
                  <c:v>2.35</c:v>
                </c:pt>
                <c:pt idx="4">
                  <c:v>1.19</c:v>
                </c:pt>
                <c:pt idx="5">
                  <c:v>1.1299999999999999</c:v>
                </c:pt>
                <c:pt idx="6">
                  <c:v>1.1399999999999999</c:v>
                </c:pt>
                <c:pt idx="7">
                  <c:v>0.71</c:v>
                </c:pt>
                <c:pt idx="8">
                  <c:v>-2.11</c:v>
                </c:pt>
                <c:pt idx="9">
                  <c:v>-2.4700000000000002</c:v>
                </c:pt>
                <c:pt idx="10">
                  <c:v>-1.96</c:v>
                </c:pt>
                <c:pt idx="11">
                  <c:v>-2.93</c:v>
                </c:pt>
                <c:pt idx="12">
                  <c:v>-5.72</c:v>
                </c:pt>
              </c:numCache>
            </c:numRef>
          </c:val>
          <c:smooth val="0"/>
          <c:extLst>
            <c:ext xmlns:c16="http://schemas.microsoft.com/office/drawing/2014/chart" uri="{C3380CC4-5D6E-409C-BE32-E72D297353CC}">
              <c16:uniqueId val="{0000000F-5C57-4708-8A88-21543B5E6949}"/>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5C57-4708-8A88-21543B5E6949}"/>
              </c:ext>
            </c:extLst>
          </c:dPt>
          <c:dPt>
            <c:idx val="2"/>
            <c:marker>
              <c:symbol val="circle"/>
              <c:size val="7"/>
            </c:marker>
            <c:bubble3D val="0"/>
            <c:extLst>
              <c:ext xmlns:c16="http://schemas.microsoft.com/office/drawing/2014/chart" uri="{C3380CC4-5D6E-409C-BE32-E72D297353CC}">
                <c16:uniqueId val="{00000011-5C57-4708-8A88-21543B5E6949}"/>
              </c:ext>
            </c:extLst>
          </c:dPt>
          <c:dPt>
            <c:idx val="3"/>
            <c:marker>
              <c:symbol val="circle"/>
              <c:size val="7"/>
            </c:marker>
            <c:bubble3D val="0"/>
            <c:extLst>
              <c:ext xmlns:c16="http://schemas.microsoft.com/office/drawing/2014/chart" uri="{C3380CC4-5D6E-409C-BE32-E72D297353CC}">
                <c16:uniqueId val="{00000012-5C57-4708-8A88-21543B5E6949}"/>
              </c:ext>
            </c:extLst>
          </c:dPt>
          <c:dPt>
            <c:idx val="4"/>
            <c:marker>
              <c:symbol val="circle"/>
              <c:size val="7"/>
            </c:marker>
            <c:bubble3D val="0"/>
            <c:extLst>
              <c:ext xmlns:c16="http://schemas.microsoft.com/office/drawing/2014/chart" uri="{C3380CC4-5D6E-409C-BE32-E72D297353CC}">
                <c16:uniqueId val="{00000013-5C57-4708-8A88-21543B5E6949}"/>
              </c:ext>
            </c:extLst>
          </c:dPt>
          <c:dPt>
            <c:idx val="5"/>
            <c:marker>
              <c:symbol val="circle"/>
              <c:size val="7"/>
            </c:marker>
            <c:bubble3D val="0"/>
            <c:extLst>
              <c:ext xmlns:c16="http://schemas.microsoft.com/office/drawing/2014/chart" uri="{C3380CC4-5D6E-409C-BE32-E72D297353CC}">
                <c16:uniqueId val="{00000014-5C57-4708-8A88-21543B5E6949}"/>
              </c:ext>
            </c:extLst>
          </c:dPt>
          <c:dPt>
            <c:idx val="6"/>
            <c:marker>
              <c:symbol val="circle"/>
              <c:size val="7"/>
            </c:marker>
            <c:bubble3D val="0"/>
            <c:extLst>
              <c:ext xmlns:c16="http://schemas.microsoft.com/office/drawing/2014/chart" uri="{C3380CC4-5D6E-409C-BE32-E72D297353CC}">
                <c16:uniqueId val="{00000015-5C57-4708-8A88-21543B5E6949}"/>
              </c:ext>
            </c:extLst>
          </c:dPt>
          <c:dPt>
            <c:idx val="7"/>
            <c:marker>
              <c:symbol val="circle"/>
              <c:size val="7"/>
            </c:marker>
            <c:bubble3D val="0"/>
            <c:extLst>
              <c:ext xmlns:c16="http://schemas.microsoft.com/office/drawing/2014/chart" uri="{C3380CC4-5D6E-409C-BE32-E72D297353CC}">
                <c16:uniqueId val="{00000016-5C57-4708-8A88-21543B5E6949}"/>
              </c:ext>
            </c:extLst>
          </c:dPt>
          <c:dPt>
            <c:idx val="8"/>
            <c:marker>
              <c:symbol val="circle"/>
              <c:size val="7"/>
            </c:marker>
            <c:bubble3D val="0"/>
            <c:extLst>
              <c:ext xmlns:c16="http://schemas.microsoft.com/office/drawing/2014/chart" uri="{C3380CC4-5D6E-409C-BE32-E72D297353CC}">
                <c16:uniqueId val="{00000017-5C57-4708-8A88-21543B5E6949}"/>
              </c:ext>
            </c:extLst>
          </c:dPt>
          <c:dPt>
            <c:idx val="9"/>
            <c:bubble3D val="0"/>
            <c:extLst>
              <c:ext xmlns:c16="http://schemas.microsoft.com/office/drawing/2014/chart" uri="{C3380CC4-5D6E-409C-BE32-E72D297353CC}">
                <c16:uniqueId val="{00000018-5C57-4708-8A88-21543B5E6949}"/>
              </c:ext>
            </c:extLst>
          </c:dPt>
          <c:dPt>
            <c:idx val="10"/>
            <c:marker>
              <c:symbol val="circle"/>
              <c:size val="7"/>
            </c:marker>
            <c:bubble3D val="0"/>
            <c:extLst>
              <c:ext xmlns:c16="http://schemas.microsoft.com/office/drawing/2014/chart" uri="{C3380CC4-5D6E-409C-BE32-E72D297353CC}">
                <c16:uniqueId val="{00000019-5C57-4708-8A88-21543B5E6949}"/>
              </c:ext>
            </c:extLst>
          </c:dPt>
          <c:dPt>
            <c:idx val="11"/>
            <c:marker>
              <c:symbol val="circle"/>
              <c:size val="7"/>
            </c:marker>
            <c:bubble3D val="0"/>
            <c:extLst>
              <c:ext xmlns:c16="http://schemas.microsoft.com/office/drawing/2014/chart" uri="{C3380CC4-5D6E-409C-BE32-E72D297353CC}">
                <c16:uniqueId val="{0000001A-5C57-4708-8A88-21543B5E6949}"/>
              </c:ext>
            </c:extLst>
          </c:dPt>
          <c:dLbls>
            <c:dLbl>
              <c:idx val="0"/>
              <c:tx>
                <c:rich>
                  <a:bodyPr/>
                  <a:lstStyle/>
                  <a:p>
                    <a:r>
                      <a:rPr lang="en-US" altLang="zh-CN" dirty="0"/>
                      <a:t>35.29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6FE3-4BEA-9BB4-EC34CFDE0D56}"/>
                </c:ext>
              </c:extLst>
            </c:dLbl>
            <c:dLbl>
              <c:idx val="1"/>
              <c:tx>
                <c:rich>
                  <a:bodyPr/>
                  <a:lstStyle/>
                  <a:p>
                    <a:r>
                      <a:rPr lang="en-US" altLang="zh-CN" dirty="0"/>
                      <a:t>37.20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C57-4708-8A88-21543B5E6949}"/>
                </c:ext>
              </c:extLst>
            </c:dLbl>
            <c:dLbl>
              <c:idx val="2"/>
              <c:tx>
                <c:rich>
                  <a:bodyPr/>
                  <a:lstStyle/>
                  <a:p>
                    <a:r>
                      <a:rPr lang="en-US" altLang="zh-CN" dirty="0"/>
                      <a:t>38.24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C57-4708-8A88-21543B5E6949}"/>
                </c:ext>
              </c:extLst>
            </c:dLbl>
            <c:dLbl>
              <c:idx val="3"/>
              <c:tx>
                <c:rich>
                  <a:bodyPr/>
                  <a:lstStyle/>
                  <a:p>
                    <a:r>
                      <a:rPr lang="en-US" altLang="zh-CN" dirty="0"/>
                      <a:t>38.99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5C57-4708-8A88-21543B5E6949}"/>
                </c:ext>
              </c:extLst>
            </c:dLbl>
            <c:dLbl>
              <c:idx val="4"/>
              <c:tx>
                <c:rich>
                  <a:bodyPr/>
                  <a:lstStyle/>
                  <a:p>
                    <a:r>
                      <a:rPr lang="en-US" altLang="zh-CN" dirty="0"/>
                      <a:t>39.10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C57-4708-8A88-21543B5E6949}"/>
                </c:ext>
              </c:extLst>
            </c:dLbl>
            <c:dLbl>
              <c:idx val="5"/>
              <c:layout>
                <c:manualLayout>
                  <c:x val="-5.0869346273408826E-2"/>
                  <c:y val="4.7419266558211069E-2"/>
                </c:manualLayout>
              </c:layout>
              <c:tx>
                <c:rich>
                  <a:bodyPr/>
                  <a:lstStyle/>
                  <a:p>
                    <a:r>
                      <a:rPr lang="en-US" altLang="zh-CN" dirty="0"/>
                      <a:t>36.64</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C57-4708-8A88-21543B5E6949}"/>
                </c:ext>
              </c:extLst>
            </c:dLbl>
            <c:dLbl>
              <c:idx val="6"/>
              <c:layout>
                <c:manualLayout>
                  <c:x val="-4.4673798944976285E-2"/>
                  <c:y val="4.2716149873145461E-2"/>
                </c:manualLayout>
              </c:layout>
              <c:tx>
                <c:rich>
                  <a:bodyPr/>
                  <a:lstStyle/>
                  <a:p>
                    <a:r>
                      <a:rPr lang="en-US" altLang="zh-CN" dirty="0"/>
                      <a:t>35.47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5C57-4708-8A88-21543B5E6949}"/>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36.85</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5C57-4708-8A88-21543B5E6949}"/>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37.91</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5C57-4708-8A88-21543B5E6949}"/>
                </c:ext>
              </c:extLst>
            </c:dLbl>
            <c:dLbl>
              <c:idx val="9"/>
              <c:layout>
                <c:manualLayout>
                  <c:x val="-3.5694158025727979E-2"/>
                  <c:y val="4.296315608014855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37.17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C57-4708-8A88-21543B5E6949}"/>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5.42</c:v>
                </c:pt>
                <c:pt idx="2">
                  <c:v>8.36</c:v>
                </c:pt>
                <c:pt idx="3">
                  <c:v>10.5</c:v>
                </c:pt>
                <c:pt idx="4">
                  <c:v>10.81</c:v>
                </c:pt>
                <c:pt idx="5">
                  <c:v>3.83</c:v>
                </c:pt>
                <c:pt idx="6">
                  <c:v>0.53</c:v>
                </c:pt>
                <c:pt idx="7">
                  <c:v>4.43</c:v>
                </c:pt>
                <c:pt idx="8">
                  <c:v>7.44</c:v>
                </c:pt>
                <c:pt idx="9">
                  <c:v>5.34</c:v>
                </c:pt>
              </c:numCache>
            </c:numRef>
          </c:val>
          <c:smooth val="0"/>
          <c:extLst>
            <c:ext xmlns:c16="http://schemas.microsoft.com/office/drawing/2014/chart" uri="{C3380CC4-5D6E-409C-BE32-E72D297353CC}">
              <c16:uniqueId val="{0000001B-5C57-4708-8A88-21543B5E694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20"/>
          <c:min val="-2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10"/>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5C57-4708-8A88-21543B5E6949}"/>
              </c:ext>
            </c:extLst>
          </c:dPt>
          <c:dPt>
            <c:idx val="1"/>
            <c:bubble3D val="0"/>
            <c:extLst>
              <c:ext xmlns:c16="http://schemas.microsoft.com/office/drawing/2014/chart" uri="{C3380CC4-5D6E-409C-BE32-E72D297353CC}">
                <c16:uniqueId val="{00000001-5C57-4708-8A88-21543B5E6949}"/>
              </c:ext>
            </c:extLst>
          </c:dPt>
          <c:dPt>
            <c:idx val="2"/>
            <c:bubble3D val="0"/>
            <c:extLst>
              <c:ext xmlns:c16="http://schemas.microsoft.com/office/drawing/2014/chart" uri="{C3380CC4-5D6E-409C-BE32-E72D297353CC}">
                <c16:uniqueId val="{00000002-5C57-4708-8A88-21543B5E6949}"/>
              </c:ext>
            </c:extLst>
          </c:dPt>
          <c:dPt>
            <c:idx val="3"/>
            <c:bubble3D val="0"/>
            <c:extLst>
              <c:ext xmlns:c16="http://schemas.microsoft.com/office/drawing/2014/chart" uri="{C3380CC4-5D6E-409C-BE32-E72D297353CC}">
                <c16:uniqueId val="{00000003-5C57-4708-8A88-21543B5E6949}"/>
              </c:ext>
            </c:extLst>
          </c:dPt>
          <c:dPt>
            <c:idx val="4"/>
            <c:bubble3D val="0"/>
            <c:extLst>
              <c:ext xmlns:c16="http://schemas.microsoft.com/office/drawing/2014/chart" uri="{C3380CC4-5D6E-409C-BE32-E72D297353CC}">
                <c16:uniqueId val="{00000004-5C57-4708-8A88-21543B5E6949}"/>
              </c:ext>
            </c:extLst>
          </c:dPt>
          <c:dPt>
            <c:idx val="5"/>
            <c:bubble3D val="0"/>
            <c:extLst>
              <c:ext xmlns:c16="http://schemas.microsoft.com/office/drawing/2014/chart" uri="{C3380CC4-5D6E-409C-BE32-E72D297353CC}">
                <c16:uniqueId val="{00000005-5C57-4708-8A88-21543B5E6949}"/>
              </c:ext>
            </c:extLst>
          </c:dPt>
          <c:dPt>
            <c:idx val="6"/>
            <c:bubble3D val="0"/>
            <c:extLst>
              <c:ext xmlns:c16="http://schemas.microsoft.com/office/drawing/2014/chart" uri="{C3380CC4-5D6E-409C-BE32-E72D297353CC}">
                <c16:uniqueId val="{00000006-5C57-4708-8A88-21543B5E6949}"/>
              </c:ext>
            </c:extLst>
          </c:dPt>
          <c:dPt>
            <c:idx val="7"/>
            <c:bubble3D val="0"/>
            <c:extLst>
              <c:ext xmlns:c16="http://schemas.microsoft.com/office/drawing/2014/chart" uri="{C3380CC4-5D6E-409C-BE32-E72D297353CC}">
                <c16:uniqueId val="{00000007-5C57-4708-8A88-21543B5E6949}"/>
              </c:ext>
            </c:extLst>
          </c:dPt>
          <c:dPt>
            <c:idx val="8"/>
            <c:bubble3D val="0"/>
            <c:extLst>
              <c:ext xmlns:c16="http://schemas.microsoft.com/office/drawing/2014/chart" uri="{C3380CC4-5D6E-409C-BE32-E72D297353CC}">
                <c16:uniqueId val="{00000008-5C57-4708-8A88-21543B5E6949}"/>
              </c:ext>
            </c:extLst>
          </c:dPt>
          <c:dPt>
            <c:idx val="9"/>
            <c:bubble3D val="0"/>
            <c:extLst>
              <c:ext xmlns:c16="http://schemas.microsoft.com/office/drawing/2014/chart" uri="{C3380CC4-5D6E-409C-BE32-E72D297353CC}">
                <c16:uniqueId val="{00000009-5C57-4708-8A88-21543B5E6949}"/>
              </c:ext>
            </c:extLst>
          </c:dPt>
          <c:dPt>
            <c:idx val="10"/>
            <c:bubble3D val="0"/>
            <c:extLst>
              <c:ext xmlns:c16="http://schemas.microsoft.com/office/drawing/2014/chart" uri="{C3380CC4-5D6E-409C-BE32-E72D297353CC}">
                <c16:uniqueId val="{0000000A-5C57-4708-8A88-21543B5E6949}"/>
              </c:ext>
            </c:extLst>
          </c:dPt>
          <c:dPt>
            <c:idx val="11"/>
            <c:bubble3D val="0"/>
            <c:extLst>
              <c:ext xmlns:c16="http://schemas.microsoft.com/office/drawing/2014/chart" uri="{C3380CC4-5D6E-409C-BE32-E72D297353CC}">
                <c16:uniqueId val="{0000000B-5C57-4708-8A88-21543B5E6949}"/>
              </c:ext>
            </c:extLst>
          </c:dPt>
          <c:dPt>
            <c:idx val="12"/>
            <c:bubble3D val="0"/>
            <c:extLst>
              <c:ext xmlns:c16="http://schemas.microsoft.com/office/drawing/2014/chart" uri="{C3380CC4-5D6E-409C-BE32-E72D297353CC}">
                <c16:uniqueId val="{0000000C-5C57-4708-8A88-21543B5E6949}"/>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-0.16910172297320231</c:v>
                </c:pt>
                <c:pt idx="2">
                  <c:v>0.39098349635788598</c:v>
                </c:pt>
                <c:pt idx="3">
                  <c:v>1.6850786796911026</c:v>
                </c:pt>
                <c:pt idx="4">
                  <c:v>1.023291581737364</c:v>
                </c:pt>
                <c:pt idx="5">
                  <c:v>1.9309720086311088</c:v>
                </c:pt>
                <c:pt idx="6">
                  <c:v>2.4589619034688988</c:v>
                </c:pt>
                <c:pt idx="7">
                  <c:v>3.2157397088200561</c:v>
                </c:pt>
                <c:pt idx="8">
                  <c:v>3.0188158887914338</c:v>
                </c:pt>
                <c:pt idx="9">
                  <c:v>2.3328762797366149</c:v>
                </c:pt>
                <c:pt idx="10">
                  <c:v>1.5773604468067477</c:v>
                </c:pt>
                <c:pt idx="11">
                  <c:v>1.3251314908501863</c:v>
                </c:pt>
                <c:pt idx="12">
                  <c:v>0.64210306259607242</c:v>
                </c:pt>
              </c:numCache>
            </c:numRef>
          </c:val>
          <c:smooth val="0"/>
          <c:extLst>
            <c:ext xmlns:c16="http://schemas.microsoft.com/office/drawing/2014/chart" uri="{C3380CC4-5D6E-409C-BE32-E72D297353CC}">
              <c16:uniqueId val="{0000000D-5C57-4708-8A88-21543B5E6949}"/>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-4.08</c:v>
                </c:pt>
                <c:pt idx="2">
                  <c:v>-0.18</c:v>
                </c:pt>
                <c:pt idx="3">
                  <c:v>-1.03</c:v>
                </c:pt>
                <c:pt idx="4">
                  <c:v>-0.83</c:v>
                </c:pt>
                <c:pt idx="5">
                  <c:v>-0.78</c:v>
                </c:pt>
                <c:pt idx="6">
                  <c:v>-0.84</c:v>
                </c:pt>
                <c:pt idx="7">
                  <c:v>-3.31</c:v>
                </c:pt>
                <c:pt idx="8">
                  <c:v>-2.58</c:v>
                </c:pt>
                <c:pt idx="9">
                  <c:v>-4.53</c:v>
                </c:pt>
                <c:pt idx="10">
                  <c:v>-4.8899999999999997</c:v>
                </c:pt>
                <c:pt idx="11">
                  <c:v>-4.41</c:v>
                </c:pt>
                <c:pt idx="12">
                  <c:v>-2.68</c:v>
                </c:pt>
              </c:numCache>
            </c:numRef>
          </c:val>
          <c:smooth val="0"/>
          <c:extLst>
            <c:ext xmlns:c16="http://schemas.microsoft.com/office/drawing/2014/chart" uri="{C3380CC4-5D6E-409C-BE32-E72D297353CC}">
              <c16:uniqueId val="{0000000E-5C57-4708-8A88-21543B5E6949}"/>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-1.4</c:v>
                </c:pt>
                <c:pt idx="2">
                  <c:v>-1.78</c:v>
                </c:pt>
                <c:pt idx="3">
                  <c:v>-1.34</c:v>
                </c:pt>
                <c:pt idx="4">
                  <c:v>-0.98</c:v>
                </c:pt>
                <c:pt idx="5">
                  <c:v>-0.47</c:v>
                </c:pt>
                <c:pt idx="6">
                  <c:v>0.78</c:v>
                </c:pt>
                <c:pt idx="7">
                  <c:v>2.77</c:v>
                </c:pt>
                <c:pt idx="8">
                  <c:v>4.07</c:v>
                </c:pt>
                <c:pt idx="9">
                  <c:v>4.04</c:v>
                </c:pt>
                <c:pt idx="10">
                  <c:v>3.01</c:v>
                </c:pt>
                <c:pt idx="11">
                  <c:v>3.91</c:v>
                </c:pt>
                <c:pt idx="12">
                  <c:v>5.69</c:v>
                </c:pt>
              </c:numCache>
            </c:numRef>
          </c:val>
          <c:smooth val="0"/>
          <c:extLst>
            <c:ext xmlns:c16="http://schemas.microsoft.com/office/drawing/2014/chart" uri="{C3380CC4-5D6E-409C-BE32-E72D297353CC}">
              <c16:uniqueId val="{0000000F-5C57-4708-8A88-21543B5E6949}"/>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5C57-4708-8A88-21543B5E6949}"/>
              </c:ext>
            </c:extLst>
          </c:dPt>
          <c:dPt>
            <c:idx val="2"/>
            <c:marker>
              <c:symbol val="circle"/>
              <c:size val="7"/>
            </c:marker>
            <c:bubble3D val="0"/>
            <c:extLst>
              <c:ext xmlns:c16="http://schemas.microsoft.com/office/drawing/2014/chart" uri="{C3380CC4-5D6E-409C-BE32-E72D297353CC}">
                <c16:uniqueId val="{00000011-5C57-4708-8A88-21543B5E6949}"/>
              </c:ext>
            </c:extLst>
          </c:dPt>
          <c:dPt>
            <c:idx val="3"/>
            <c:marker>
              <c:symbol val="circle"/>
              <c:size val="7"/>
            </c:marker>
            <c:bubble3D val="0"/>
            <c:extLst>
              <c:ext xmlns:c16="http://schemas.microsoft.com/office/drawing/2014/chart" uri="{C3380CC4-5D6E-409C-BE32-E72D297353CC}">
                <c16:uniqueId val="{00000012-5C57-4708-8A88-21543B5E6949}"/>
              </c:ext>
            </c:extLst>
          </c:dPt>
          <c:dPt>
            <c:idx val="4"/>
            <c:marker>
              <c:symbol val="circle"/>
              <c:size val="7"/>
            </c:marker>
            <c:bubble3D val="0"/>
            <c:extLst>
              <c:ext xmlns:c16="http://schemas.microsoft.com/office/drawing/2014/chart" uri="{C3380CC4-5D6E-409C-BE32-E72D297353CC}">
                <c16:uniqueId val="{00000013-5C57-4708-8A88-21543B5E6949}"/>
              </c:ext>
            </c:extLst>
          </c:dPt>
          <c:dPt>
            <c:idx val="5"/>
            <c:marker>
              <c:symbol val="circle"/>
              <c:size val="7"/>
            </c:marker>
            <c:bubble3D val="0"/>
            <c:extLst>
              <c:ext xmlns:c16="http://schemas.microsoft.com/office/drawing/2014/chart" uri="{C3380CC4-5D6E-409C-BE32-E72D297353CC}">
                <c16:uniqueId val="{00000014-5C57-4708-8A88-21543B5E6949}"/>
              </c:ext>
            </c:extLst>
          </c:dPt>
          <c:dPt>
            <c:idx val="6"/>
            <c:marker>
              <c:symbol val="circle"/>
              <c:size val="7"/>
            </c:marker>
            <c:bubble3D val="0"/>
            <c:extLst>
              <c:ext xmlns:c16="http://schemas.microsoft.com/office/drawing/2014/chart" uri="{C3380CC4-5D6E-409C-BE32-E72D297353CC}">
                <c16:uniqueId val="{00000015-5C57-4708-8A88-21543B5E6949}"/>
              </c:ext>
            </c:extLst>
          </c:dPt>
          <c:dPt>
            <c:idx val="7"/>
            <c:marker>
              <c:symbol val="circle"/>
              <c:size val="7"/>
            </c:marker>
            <c:bubble3D val="0"/>
            <c:extLst>
              <c:ext xmlns:c16="http://schemas.microsoft.com/office/drawing/2014/chart" uri="{C3380CC4-5D6E-409C-BE32-E72D297353CC}">
                <c16:uniqueId val="{00000016-5C57-4708-8A88-21543B5E6949}"/>
              </c:ext>
            </c:extLst>
          </c:dPt>
          <c:dPt>
            <c:idx val="8"/>
            <c:marker>
              <c:symbol val="circle"/>
              <c:size val="7"/>
            </c:marker>
            <c:bubble3D val="0"/>
            <c:extLst>
              <c:ext xmlns:c16="http://schemas.microsoft.com/office/drawing/2014/chart" uri="{C3380CC4-5D6E-409C-BE32-E72D297353CC}">
                <c16:uniqueId val="{00000017-5C57-4708-8A88-21543B5E6949}"/>
              </c:ext>
            </c:extLst>
          </c:dPt>
          <c:dPt>
            <c:idx val="9"/>
            <c:bubble3D val="0"/>
            <c:extLst>
              <c:ext xmlns:c16="http://schemas.microsoft.com/office/drawing/2014/chart" uri="{C3380CC4-5D6E-409C-BE32-E72D297353CC}">
                <c16:uniqueId val="{00000018-5C57-4708-8A88-21543B5E6949}"/>
              </c:ext>
            </c:extLst>
          </c:dPt>
          <c:dPt>
            <c:idx val="10"/>
            <c:marker>
              <c:symbol val="circle"/>
              <c:size val="7"/>
            </c:marker>
            <c:bubble3D val="0"/>
            <c:extLst>
              <c:ext xmlns:c16="http://schemas.microsoft.com/office/drawing/2014/chart" uri="{C3380CC4-5D6E-409C-BE32-E72D297353CC}">
                <c16:uniqueId val="{00000019-5C57-4708-8A88-21543B5E6949}"/>
              </c:ext>
            </c:extLst>
          </c:dPt>
          <c:dPt>
            <c:idx val="11"/>
            <c:marker>
              <c:symbol val="circle"/>
              <c:size val="7"/>
            </c:marker>
            <c:bubble3D val="0"/>
            <c:extLst>
              <c:ext xmlns:c16="http://schemas.microsoft.com/office/drawing/2014/chart" uri="{C3380CC4-5D6E-409C-BE32-E72D297353CC}">
                <c16:uniqueId val="{0000001A-5C57-4708-8A88-21543B5E6949}"/>
              </c:ext>
            </c:extLst>
          </c:dPt>
          <c:dLbls>
            <c:dLbl>
              <c:idx val="0"/>
              <c:tx>
                <c:rich>
                  <a:bodyPr/>
                  <a:lstStyle/>
                  <a:p>
                    <a:r>
                      <a:rPr lang="en-US" altLang="zh-CN" dirty="0"/>
                      <a:t>7.14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63A4-4069-A6A5-7C391DE40C77}"/>
                </c:ext>
              </c:extLst>
            </c:dLbl>
            <c:dLbl>
              <c:idx val="1"/>
              <c:tx>
                <c:rich>
                  <a:bodyPr/>
                  <a:lstStyle/>
                  <a:p>
                    <a:r>
                      <a:rPr lang="en-US" altLang="zh-CN" dirty="0"/>
                      <a:t>6.29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C57-4708-8A88-21543B5E6949}"/>
                </c:ext>
              </c:extLst>
            </c:dLbl>
            <c:dLbl>
              <c:idx val="2"/>
              <c:tx>
                <c:rich>
                  <a:bodyPr/>
                  <a:lstStyle/>
                  <a:p>
                    <a:r>
                      <a:rPr lang="en-US" altLang="zh-CN" dirty="0"/>
                      <a:t>5.45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C57-4708-8A88-21543B5E6949}"/>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4.44</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5C57-4708-8A88-21543B5E6949}"/>
                </c:ext>
              </c:extLst>
            </c:dLbl>
            <c:dLbl>
              <c:idx val="4"/>
              <c:layout>
                <c:manualLayout>
                  <c:x val="-3.9411486422787322E-2"/>
                  <c:y val="-5.2122012919128241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4.94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C57-4708-8A88-21543B5E6949}"/>
                </c:ext>
              </c:extLst>
            </c:dLbl>
            <c:dLbl>
              <c:idx val="5"/>
              <c:layout>
                <c:manualLayout>
                  <c:x val="-2.8569278598030514E-2"/>
                  <c:y val="-4.2715779548996947E-2"/>
                </c:manualLayout>
              </c:layout>
              <c:tx>
                <c:rich>
                  <a:bodyPr/>
                  <a:lstStyle/>
                  <a:p>
                    <a:r>
                      <a:rPr lang="en-US" altLang="zh-CN" dirty="0"/>
                      <a:t>6.24</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C57-4708-8A88-21543B5E6949}"/>
                </c:ext>
              </c:extLst>
            </c:dLbl>
            <c:dLbl>
              <c:idx val="6"/>
              <c:layout>
                <c:manualLayout>
                  <c:x val="-4.6381538147070342E-2"/>
                  <c:y val="-4.0364221206464317E-2"/>
                </c:manualLayout>
              </c:layout>
              <c:tx>
                <c:rich>
                  <a:bodyPr/>
                  <a:lstStyle/>
                  <a:p>
                    <a:r>
                      <a:rPr lang="en-US" altLang="zh-CN" dirty="0"/>
                      <a:t>6.67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5192646763430201E-2"/>
                      <c:h val="0.13041742567686923"/>
                    </c:manualLayout>
                  </c15:layout>
                </c:ext>
                <c:ext xmlns:c16="http://schemas.microsoft.com/office/drawing/2014/chart" uri="{C3380CC4-5D6E-409C-BE32-E72D297353CC}">
                  <c16:uniqueId val="{00000015-5C57-4708-8A88-21543B5E6949}"/>
                </c:ext>
              </c:extLst>
            </c:dLbl>
            <c:dLbl>
              <c:idx val="7"/>
              <c:layout>
                <c:manualLayout>
                  <c:x val="-3.5694158025727979E-2"/>
                  <c:y val="5.1099547945311928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6.44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5C57-4708-8A88-21543B5E6949}"/>
                </c:ext>
              </c:extLst>
            </c:dLbl>
            <c:dLbl>
              <c:idx val="8"/>
              <c:layout>
                <c:manualLayout>
                  <c:x val="-3.9945791400068077E-2"/>
                  <c:y val="-5.942350899165548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6.91</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54891610241043E-2"/>
                      <c:h val="9.1522650691376647E-2"/>
                    </c:manualLayout>
                  </c15:layout>
                </c:ext>
                <c:ext xmlns:c16="http://schemas.microsoft.com/office/drawing/2014/chart" uri="{C3380CC4-5D6E-409C-BE32-E72D297353CC}">
                  <c16:uniqueId val="{00000017-5C57-4708-8A88-21543B5E6949}"/>
                </c:ext>
              </c:extLst>
            </c:dLbl>
            <c:dLbl>
              <c:idx val="9"/>
              <c:layout>
                <c:manualLayout>
                  <c:x val="-3.5694158025727979E-2"/>
                  <c:y val="-4.766590244106568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7.31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C57-4708-8A88-21543B5E6949}"/>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-2.4</c:v>
                </c:pt>
                <c:pt idx="2">
                  <c:v>-4.78</c:v>
                </c:pt>
                <c:pt idx="3">
                  <c:v>-7.65</c:v>
                </c:pt>
                <c:pt idx="4">
                  <c:v>-6.23</c:v>
                </c:pt>
                <c:pt idx="5">
                  <c:v>-2.56</c:v>
                </c:pt>
                <c:pt idx="6">
                  <c:v>-1.33</c:v>
                </c:pt>
                <c:pt idx="7">
                  <c:v>-1.98</c:v>
                </c:pt>
                <c:pt idx="8">
                  <c:v>-0.63</c:v>
                </c:pt>
                <c:pt idx="9">
                  <c:v>0.5</c:v>
                </c:pt>
              </c:numCache>
            </c:numRef>
          </c:val>
          <c:smooth val="0"/>
          <c:extLst>
            <c:ext xmlns:c16="http://schemas.microsoft.com/office/drawing/2014/chart" uri="{C3380CC4-5D6E-409C-BE32-E72D297353CC}">
              <c16:uniqueId val="{0000001B-5C57-4708-8A88-21543B5E6949}"/>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07C9-4215-9EA7-F03788F4C420}"/>
              </c:ext>
            </c:extLst>
          </c:dPt>
          <c:dPt>
            <c:idx val="1"/>
            <c:bubble3D val="0"/>
            <c:extLst>
              <c:ext xmlns:c16="http://schemas.microsoft.com/office/drawing/2014/chart" uri="{C3380CC4-5D6E-409C-BE32-E72D297353CC}">
                <c16:uniqueId val="{00000001-07C9-4215-9EA7-F03788F4C420}"/>
              </c:ext>
            </c:extLst>
          </c:dPt>
          <c:dPt>
            <c:idx val="2"/>
            <c:bubble3D val="0"/>
            <c:extLst>
              <c:ext xmlns:c16="http://schemas.microsoft.com/office/drawing/2014/chart" uri="{C3380CC4-5D6E-409C-BE32-E72D297353CC}">
                <c16:uniqueId val="{00000002-07C9-4215-9EA7-F03788F4C420}"/>
              </c:ext>
            </c:extLst>
          </c:dPt>
          <c:dPt>
            <c:idx val="3"/>
            <c:bubble3D val="0"/>
            <c:extLst>
              <c:ext xmlns:c16="http://schemas.microsoft.com/office/drawing/2014/chart" uri="{C3380CC4-5D6E-409C-BE32-E72D297353CC}">
                <c16:uniqueId val="{00000003-07C9-4215-9EA7-F03788F4C420}"/>
              </c:ext>
            </c:extLst>
          </c:dPt>
          <c:dPt>
            <c:idx val="4"/>
            <c:bubble3D val="0"/>
            <c:extLst>
              <c:ext xmlns:c16="http://schemas.microsoft.com/office/drawing/2014/chart" uri="{C3380CC4-5D6E-409C-BE32-E72D297353CC}">
                <c16:uniqueId val="{00000004-07C9-4215-9EA7-F03788F4C420}"/>
              </c:ext>
            </c:extLst>
          </c:dPt>
          <c:dPt>
            <c:idx val="5"/>
            <c:bubble3D val="0"/>
            <c:extLst>
              <c:ext xmlns:c16="http://schemas.microsoft.com/office/drawing/2014/chart" uri="{C3380CC4-5D6E-409C-BE32-E72D297353CC}">
                <c16:uniqueId val="{00000005-07C9-4215-9EA7-F03788F4C420}"/>
              </c:ext>
            </c:extLst>
          </c:dPt>
          <c:dPt>
            <c:idx val="6"/>
            <c:bubble3D val="0"/>
            <c:extLst>
              <c:ext xmlns:c16="http://schemas.microsoft.com/office/drawing/2014/chart" uri="{C3380CC4-5D6E-409C-BE32-E72D297353CC}">
                <c16:uniqueId val="{00000006-07C9-4215-9EA7-F03788F4C420}"/>
              </c:ext>
            </c:extLst>
          </c:dPt>
          <c:dPt>
            <c:idx val="7"/>
            <c:bubble3D val="0"/>
            <c:extLst>
              <c:ext xmlns:c16="http://schemas.microsoft.com/office/drawing/2014/chart" uri="{C3380CC4-5D6E-409C-BE32-E72D297353CC}">
                <c16:uniqueId val="{00000007-07C9-4215-9EA7-F03788F4C420}"/>
              </c:ext>
            </c:extLst>
          </c:dPt>
          <c:dPt>
            <c:idx val="8"/>
            <c:bubble3D val="0"/>
            <c:extLst>
              <c:ext xmlns:c16="http://schemas.microsoft.com/office/drawing/2014/chart" uri="{C3380CC4-5D6E-409C-BE32-E72D297353CC}">
                <c16:uniqueId val="{00000008-07C9-4215-9EA7-F03788F4C420}"/>
              </c:ext>
            </c:extLst>
          </c:dPt>
          <c:dPt>
            <c:idx val="9"/>
            <c:bubble3D val="0"/>
            <c:extLst>
              <c:ext xmlns:c16="http://schemas.microsoft.com/office/drawing/2014/chart" uri="{C3380CC4-5D6E-409C-BE32-E72D297353CC}">
                <c16:uniqueId val="{00000009-07C9-4215-9EA7-F03788F4C420}"/>
              </c:ext>
            </c:extLst>
          </c:dPt>
          <c:dPt>
            <c:idx val="10"/>
            <c:bubble3D val="0"/>
            <c:extLst>
              <c:ext xmlns:c16="http://schemas.microsoft.com/office/drawing/2014/chart" uri="{C3380CC4-5D6E-409C-BE32-E72D297353CC}">
                <c16:uniqueId val="{0000000A-07C9-4215-9EA7-F03788F4C420}"/>
              </c:ext>
            </c:extLst>
          </c:dPt>
          <c:dPt>
            <c:idx val="11"/>
            <c:bubble3D val="0"/>
            <c:extLst>
              <c:ext xmlns:c16="http://schemas.microsoft.com/office/drawing/2014/chart" uri="{C3380CC4-5D6E-409C-BE32-E72D297353CC}">
                <c16:uniqueId val="{0000000B-07C9-4215-9EA7-F03788F4C420}"/>
              </c:ext>
            </c:extLst>
          </c:dPt>
          <c:dPt>
            <c:idx val="12"/>
            <c:bubble3D val="0"/>
            <c:extLst>
              <c:ext xmlns:c16="http://schemas.microsoft.com/office/drawing/2014/chart" uri="{C3380CC4-5D6E-409C-BE32-E72D297353CC}">
                <c16:uniqueId val="{0000000C-07C9-4215-9EA7-F03788F4C420}"/>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-11.806682364139098</c:v>
                </c:pt>
                <c:pt idx="2">
                  <c:v>-11.3941375474094</c:v>
                </c:pt>
                <c:pt idx="3">
                  <c:v>-14.587587418233294</c:v>
                </c:pt>
                <c:pt idx="4">
                  <c:v>-11.129442000400003</c:v>
                </c:pt>
                <c:pt idx="5">
                  <c:v>-8.7198701961372915</c:v>
                </c:pt>
                <c:pt idx="6">
                  <c:v>-6.2334360679418115</c:v>
                </c:pt>
                <c:pt idx="7">
                  <c:v>-6.1430049496438821</c:v>
                </c:pt>
                <c:pt idx="8">
                  <c:v>-3.9102384854371008</c:v>
                </c:pt>
                <c:pt idx="9">
                  <c:v>-5.0200278510247216</c:v>
                </c:pt>
                <c:pt idx="10">
                  <c:v>-5.9977222245790056</c:v>
                </c:pt>
                <c:pt idx="11">
                  <c:v>-7.3259190602328879</c:v>
                </c:pt>
                <c:pt idx="12">
                  <c:v>-10.226667801660883</c:v>
                </c:pt>
              </c:numCache>
            </c:numRef>
          </c:val>
          <c:smooth val="0"/>
          <c:extLst>
            <c:ext xmlns:c16="http://schemas.microsoft.com/office/drawing/2014/chart" uri="{C3380CC4-5D6E-409C-BE32-E72D297353CC}">
              <c16:uniqueId val="{0000000D-07C9-4215-9EA7-F03788F4C420}"/>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-9.81</c:v>
                </c:pt>
                <c:pt idx="2">
                  <c:v>-3.71</c:v>
                </c:pt>
                <c:pt idx="3">
                  <c:v>0.49</c:v>
                </c:pt>
                <c:pt idx="4">
                  <c:v>3.38</c:v>
                </c:pt>
                <c:pt idx="5">
                  <c:v>1.51</c:v>
                </c:pt>
                <c:pt idx="6">
                  <c:v>2.19</c:v>
                </c:pt>
                <c:pt idx="7">
                  <c:v>3.37</c:v>
                </c:pt>
                <c:pt idx="8">
                  <c:v>1.77</c:v>
                </c:pt>
                <c:pt idx="9">
                  <c:v>-2.41</c:v>
                </c:pt>
                <c:pt idx="10">
                  <c:v>-5.39</c:v>
                </c:pt>
                <c:pt idx="11">
                  <c:v>-5.94</c:v>
                </c:pt>
                <c:pt idx="12">
                  <c:v>-5.5</c:v>
                </c:pt>
              </c:numCache>
            </c:numRef>
          </c:val>
          <c:smooth val="0"/>
          <c:extLst>
            <c:ext xmlns:c16="http://schemas.microsoft.com/office/drawing/2014/chart" uri="{C3380CC4-5D6E-409C-BE32-E72D297353CC}">
              <c16:uniqueId val="{0000000E-07C9-4215-9EA7-F03788F4C420}"/>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2.88</c:v>
                </c:pt>
                <c:pt idx="2">
                  <c:v>1.18</c:v>
                </c:pt>
                <c:pt idx="3">
                  <c:v>2</c:v>
                </c:pt>
                <c:pt idx="4">
                  <c:v>4.55</c:v>
                </c:pt>
                <c:pt idx="5">
                  <c:v>7.05</c:v>
                </c:pt>
                <c:pt idx="6">
                  <c:v>5.16</c:v>
                </c:pt>
                <c:pt idx="7">
                  <c:v>8.08</c:v>
                </c:pt>
                <c:pt idx="8">
                  <c:v>7.87</c:v>
                </c:pt>
                <c:pt idx="9">
                  <c:v>5.44</c:v>
                </c:pt>
                <c:pt idx="10">
                  <c:v>2.37</c:v>
                </c:pt>
                <c:pt idx="11">
                  <c:v>2.0699999999999998</c:v>
                </c:pt>
                <c:pt idx="12">
                  <c:v>4.55</c:v>
                </c:pt>
              </c:numCache>
            </c:numRef>
          </c:val>
          <c:smooth val="0"/>
          <c:extLst>
            <c:ext xmlns:c16="http://schemas.microsoft.com/office/drawing/2014/chart" uri="{C3380CC4-5D6E-409C-BE32-E72D297353CC}">
              <c16:uniqueId val="{0000000F-07C9-4215-9EA7-F03788F4C420}"/>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07C9-4215-9EA7-F03788F4C420}"/>
              </c:ext>
            </c:extLst>
          </c:dPt>
          <c:dPt>
            <c:idx val="2"/>
            <c:marker>
              <c:symbol val="circle"/>
              <c:size val="7"/>
            </c:marker>
            <c:bubble3D val="0"/>
            <c:extLst>
              <c:ext xmlns:c16="http://schemas.microsoft.com/office/drawing/2014/chart" uri="{C3380CC4-5D6E-409C-BE32-E72D297353CC}">
                <c16:uniqueId val="{00000011-07C9-4215-9EA7-F03788F4C420}"/>
              </c:ext>
            </c:extLst>
          </c:dPt>
          <c:dPt>
            <c:idx val="3"/>
            <c:marker>
              <c:symbol val="circle"/>
              <c:size val="7"/>
            </c:marker>
            <c:bubble3D val="0"/>
            <c:extLst>
              <c:ext xmlns:c16="http://schemas.microsoft.com/office/drawing/2014/chart" uri="{C3380CC4-5D6E-409C-BE32-E72D297353CC}">
                <c16:uniqueId val="{00000012-07C9-4215-9EA7-F03788F4C420}"/>
              </c:ext>
            </c:extLst>
          </c:dPt>
          <c:dPt>
            <c:idx val="4"/>
            <c:marker>
              <c:symbol val="circle"/>
              <c:size val="7"/>
            </c:marker>
            <c:bubble3D val="0"/>
            <c:extLst>
              <c:ext xmlns:c16="http://schemas.microsoft.com/office/drawing/2014/chart" uri="{C3380CC4-5D6E-409C-BE32-E72D297353CC}">
                <c16:uniqueId val="{00000013-07C9-4215-9EA7-F03788F4C420}"/>
              </c:ext>
            </c:extLst>
          </c:dPt>
          <c:dPt>
            <c:idx val="5"/>
            <c:marker>
              <c:symbol val="circle"/>
              <c:size val="7"/>
            </c:marker>
            <c:bubble3D val="0"/>
            <c:extLst>
              <c:ext xmlns:c16="http://schemas.microsoft.com/office/drawing/2014/chart" uri="{C3380CC4-5D6E-409C-BE32-E72D297353CC}">
                <c16:uniqueId val="{00000014-07C9-4215-9EA7-F03788F4C420}"/>
              </c:ext>
            </c:extLst>
          </c:dPt>
          <c:dPt>
            <c:idx val="6"/>
            <c:marker>
              <c:symbol val="circle"/>
              <c:size val="7"/>
            </c:marker>
            <c:bubble3D val="0"/>
            <c:extLst>
              <c:ext xmlns:c16="http://schemas.microsoft.com/office/drawing/2014/chart" uri="{C3380CC4-5D6E-409C-BE32-E72D297353CC}">
                <c16:uniqueId val="{00000015-07C9-4215-9EA7-F03788F4C420}"/>
              </c:ext>
            </c:extLst>
          </c:dPt>
          <c:dPt>
            <c:idx val="7"/>
            <c:marker>
              <c:symbol val="circle"/>
              <c:size val="7"/>
            </c:marker>
            <c:bubble3D val="0"/>
            <c:extLst>
              <c:ext xmlns:c16="http://schemas.microsoft.com/office/drawing/2014/chart" uri="{C3380CC4-5D6E-409C-BE32-E72D297353CC}">
                <c16:uniqueId val="{00000016-07C9-4215-9EA7-F03788F4C420}"/>
              </c:ext>
            </c:extLst>
          </c:dPt>
          <c:dPt>
            <c:idx val="8"/>
            <c:marker>
              <c:symbol val="circle"/>
              <c:size val="7"/>
            </c:marker>
            <c:bubble3D val="0"/>
            <c:extLst>
              <c:ext xmlns:c16="http://schemas.microsoft.com/office/drawing/2014/chart" uri="{C3380CC4-5D6E-409C-BE32-E72D297353CC}">
                <c16:uniqueId val="{00000017-07C9-4215-9EA7-F03788F4C420}"/>
              </c:ext>
            </c:extLst>
          </c:dPt>
          <c:dPt>
            <c:idx val="9"/>
            <c:bubble3D val="0"/>
            <c:extLst>
              <c:ext xmlns:c16="http://schemas.microsoft.com/office/drawing/2014/chart" uri="{C3380CC4-5D6E-409C-BE32-E72D297353CC}">
                <c16:uniqueId val="{00000018-07C9-4215-9EA7-F03788F4C420}"/>
              </c:ext>
            </c:extLst>
          </c:dPt>
          <c:dPt>
            <c:idx val="10"/>
            <c:marker>
              <c:symbol val="circle"/>
              <c:size val="7"/>
            </c:marker>
            <c:bubble3D val="0"/>
            <c:extLst>
              <c:ext xmlns:c16="http://schemas.microsoft.com/office/drawing/2014/chart" uri="{C3380CC4-5D6E-409C-BE32-E72D297353CC}">
                <c16:uniqueId val="{00000019-07C9-4215-9EA7-F03788F4C420}"/>
              </c:ext>
            </c:extLst>
          </c:dPt>
          <c:dPt>
            <c:idx val="11"/>
            <c:marker>
              <c:symbol val="circle"/>
              <c:size val="7"/>
            </c:marker>
            <c:bubble3D val="0"/>
            <c:extLst>
              <c:ext xmlns:c16="http://schemas.microsoft.com/office/drawing/2014/chart" uri="{C3380CC4-5D6E-409C-BE32-E72D297353CC}">
                <c16:uniqueId val="{0000001A-07C9-4215-9EA7-F03788F4C420}"/>
              </c:ext>
            </c:extLst>
          </c:dPt>
          <c:dLbls>
            <c:dLbl>
              <c:idx val="0"/>
              <c:tx>
                <c:rich>
                  <a:bodyPr/>
                  <a:lstStyle/>
                  <a:p>
                    <a:r>
                      <a:rPr lang="en-US" altLang="zh-CN" dirty="0"/>
                      <a:t>14.76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07C9-4215-9EA7-F03788F4C420}"/>
                </c:ext>
              </c:extLst>
            </c:dLbl>
            <c:dLbl>
              <c:idx val="1"/>
              <c:tx>
                <c:rich>
                  <a:bodyPr/>
                  <a:lstStyle/>
                  <a:p>
                    <a:r>
                      <a:rPr lang="en-US" altLang="zh-CN" dirty="0"/>
                      <a:t>14.98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07C9-4215-9EA7-F03788F4C420}"/>
                </c:ext>
              </c:extLst>
            </c:dLbl>
            <c:dLbl>
              <c:idx val="2"/>
              <c:tx>
                <c:rich>
                  <a:bodyPr/>
                  <a:lstStyle/>
                  <a:p>
                    <a:r>
                      <a:rPr lang="en-US" altLang="zh-CN" dirty="0"/>
                      <a:t>15.36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07C9-4215-9EA7-F03788F4C420}"/>
                </c:ext>
              </c:extLst>
            </c:dLbl>
            <c:dLbl>
              <c:idx val="3"/>
              <c:tx>
                <c:rich>
                  <a:bodyPr/>
                  <a:lstStyle/>
                  <a:p>
                    <a:r>
                      <a:rPr lang="en-US" altLang="zh-CN" dirty="0"/>
                      <a:t>15.53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07C9-4215-9EA7-F03788F4C420}"/>
                </c:ext>
              </c:extLst>
            </c:dLbl>
            <c:dLbl>
              <c:idx val="4"/>
              <c:tx>
                <c:rich>
                  <a:bodyPr/>
                  <a:lstStyle/>
                  <a:p>
                    <a:r>
                      <a:rPr lang="en-US" altLang="zh-CN" dirty="0"/>
                      <a:t>15.53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07C9-4215-9EA7-F03788F4C420}"/>
                </c:ext>
              </c:extLst>
            </c:dLbl>
            <c:dLbl>
              <c:idx val="5"/>
              <c:tx>
                <c:rich>
                  <a:bodyPr/>
                  <a:lstStyle/>
                  <a:p>
                    <a:r>
                      <a:rPr lang="en-US" altLang="zh-CN" dirty="0"/>
                      <a:t>15.71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07C9-4215-9EA7-F03788F4C420}"/>
                </c:ext>
              </c:extLst>
            </c:dLbl>
            <c:dLbl>
              <c:idx val="6"/>
              <c:layout>
                <c:manualLayout>
                  <c:x val="-4.1576025280760244E-2"/>
                  <c:y val="6.1528616613407923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15.62</a:t>
                    </a:r>
                    <a:r>
                      <a:rPr lang="zh-CN" altLang="en-US" dirty="0"/>
                      <a:t>万</a:t>
                    </a:r>
                  </a:p>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3016521744114873E-2"/>
                      <c:h val="9.7989621295416093E-2"/>
                    </c:manualLayout>
                  </c15:layout>
                </c:ext>
                <c:ext xmlns:c16="http://schemas.microsoft.com/office/drawing/2014/chart" uri="{C3380CC4-5D6E-409C-BE32-E72D297353CC}">
                  <c16:uniqueId val="{00000015-07C9-4215-9EA7-F03788F4C420}"/>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15.88</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07C9-4215-9EA7-F03788F4C420}"/>
                </c:ext>
              </c:extLst>
            </c:dLbl>
            <c:dLbl>
              <c:idx val="8"/>
              <c:layout>
                <c:manualLayout>
                  <c:x val="-3.646860144178192E-2"/>
                  <c:y val="5.9424064477878048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15.70</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5899325770781584E-2"/>
                      <c:h val="0.10219872556647559"/>
                    </c:manualLayout>
                  </c15:layout>
                </c:ext>
                <c:ext xmlns:c16="http://schemas.microsoft.com/office/drawing/2014/chart" uri="{C3380CC4-5D6E-409C-BE32-E72D297353CC}">
                  <c16:uniqueId val="{00000017-07C9-4215-9EA7-F03788F4C420}"/>
                </c:ext>
              </c:extLst>
            </c:dLbl>
            <c:dLbl>
              <c:idx val="9"/>
              <c:layout>
                <c:manualLayout>
                  <c:x val="-2.7949723865187331E-2"/>
                  <c:y val="4.766627276521411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15.21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07C9-4215-9EA7-F03788F4C420}"/>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1.51</c:v>
                </c:pt>
                <c:pt idx="2">
                  <c:v>4.0599999999999996</c:v>
                </c:pt>
                <c:pt idx="3">
                  <c:v>5.25</c:v>
                </c:pt>
                <c:pt idx="4">
                  <c:v>5.22</c:v>
                </c:pt>
                <c:pt idx="5">
                  <c:v>6.49</c:v>
                </c:pt>
                <c:pt idx="6">
                  <c:v>5.86</c:v>
                </c:pt>
                <c:pt idx="7">
                  <c:v>7.62</c:v>
                </c:pt>
                <c:pt idx="8">
                  <c:v>6.36</c:v>
                </c:pt>
                <c:pt idx="9">
                  <c:v>3.04</c:v>
                </c:pt>
              </c:numCache>
            </c:numRef>
          </c:val>
          <c:smooth val="0"/>
          <c:extLst>
            <c:ext xmlns:c16="http://schemas.microsoft.com/office/drawing/2014/chart" uri="{C3380CC4-5D6E-409C-BE32-E72D297353CC}">
              <c16:uniqueId val="{0000001B-07C9-4215-9EA7-F03788F4C42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0"/>
              <c:layout>
                <c:manualLayout>
                  <c:x val="4.409722222222222E-3"/>
                  <c:y val="9.4211623043717902E-3"/>
                </c:manualLayout>
              </c:layout>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78C-40A8-9BF6-22E7968C513F}"/>
                </c:ext>
              </c:extLst>
            </c:dLbl>
            <c:dLbl>
              <c:idx val="1"/>
              <c:layout>
                <c:manualLayout>
                  <c:x val="-8.819444444444444E-3"/>
                  <c:y val="1.4131743456557686E-2"/>
                </c:manualLayout>
              </c:layout>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68F-4E4D-9BE6-2CCA64BAB23B}"/>
                </c:ext>
              </c:extLst>
            </c:dLbl>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Sheet1!$B$2:$B$5</c:f>
              <c:numCache>
                <c:formatCode>0.0%</c:formatCode>
                <c:ptCount val="4"/>
                <c:pt idx="0">
                  <c:v>6.1999999999999998E-3</c:v>
                </c:pt>
                <c:pt idx="1">
                  <c:v>5.1000000000000004E-3</c:v>
                </c:pt>
                <c:pt idx="2">
                  <c:v>-8.8000000000000005E-3</c:v>
                </c:pt>
                <c:pt idx="3">
                  <c:v>-2.5999999999999999E-3</c:v>
                </c:pt>
              </c:numCache>
            </c:numRef>
          </c:val>
          <c:extLst>
            <c:ext xmlns:c16="http://schemas.microsoft.com/office/drawing/2014/chart" uri="{C3380CC4-5D6E-409C-BE32-E72D297353CC}">
              <c16:uniqueId val="{00000001-D273-43A2-8EC0-8A7677288232}"/>
            </c:ext>
          </c:extLst>
        </c:ser>
        <c:ser>
          <c:idx val="1"/>
          <c:order val="1"/>
          <c:tx>
            <c:strRef>
              <c:f>Sheet1!$C$1</c:f>
              <c:strCache>
                <c:ptCount val="1"/>
                <c:pt idx="0">
                  <c:v>加权均价环比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D273-43A2-8EC0-8A7677288232}"/>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5-D273-43A2-8EC0-8A7677288232}"/>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7-D273-43A2-8EC0-8A7677288232}"/>
              </c:ext>
            </c:extLst>
          </c:dPt>
          <c:dLbls>
            <c:dLbl>
              <c:idx val="0"/>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3-D273-43A2-8EC0-8A7677288232}"/>
                </c:ext>
              </c:extLst>
            </c:dLbl>
            <c:dLbl>
              <c:idx val="2"/>
              <c:layout>
                <c:manualLayout>
                  <c:x val="-1.6168794698185392E-16"/>
                  <c:y val="1.41317434565576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273-43A2-8EC0-8A7677288232}"/>
                </c:ext>
              </c:extLst>
            </c:dLbl>
            <c:dLbl>
              <c:idx val="3"/>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10A8-4ABB-9957-CFCAB46BCB5B}"/>
                </c:ext>
              </c:extLst>
            </c:dLbl>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Sheet1!$C$2:$C$5</c:f>
              <c:numCache>
                <c:formatCode>0.0%</c:formatCode>
                <c:ptCount val="4"/>
                <c:pt idx="0">
                  <c:v>1.8570868013753516E-2</c:v>
                </c:pt>
                <c:pt idx="1">
                  <c:v>-3.8397637306701538E-2</c:v>
                </c:pt>
                <c:pt idx="2">
                  <c:v>-1.7102363306580215E-2</c:v>
                </c:pt>
                <c:pt idx="3">
                  <c:v>5.6848097662717256E-2</c:v>
                </c:pt>
              </c:numCache>
            </c:numRef>
          </c:val>
          <c:extLst>
            <c:ext xmlns:c16="http://schemas.microsoft.com/office/drawing/2014/chart" uri="{C3380CC4-5D6E-409C-BE32-E72D297353CC}">
              <c16:uniqueId val="{00000008-D273-43A2-8EC0-8A7677288232}"/>
            </c:ext>
          </c:extLst>
        </c:ser>
        <c:dLbls>
          <c:showLegendKey val="0"/>
          <c:showVal val="0"/>
          <c:showCatName val="0"/>
          <c:showSerName val="0"/>
          <c:showPercent val="0"/>
          <c:showBubbleSize val="0"/>
        </c:dLbls>
        <c:gapWidth val="150"/>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2"/>
          <c:min val="-0.2"/>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majorUnit val="5.000000000000001E-2"/>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 Y2016 </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FCCF-4939-B3E3-3477703D15DE}"/>
              </c:ext>
            </c:extLst>
          </c:dPt>
          <c:dPt>
            <c:idx val="1"/>
            <c:bubble3D val="0"/>
            <c:extLst>
              <c:ext xmlns:c16="http://schemas.microsoft.com/office/drawing/2014/chart" uri="{C3380CC4-5D6E-409C-BE32-E72D297353CC}">
                <c16:uniqueId val="{00000001-FCCF-4939-B3E3-3477703D15DE}"/>
              </c:ext>
            </c:extLst>
          </c:dPt>
          <c:dPt>
            <c:idx val="2"/>
            <c:bubble3D val="0"/>
            <c:extLst>
              <c:ext xmlns:c16="http://schemas.microsoft.com/office/drawing/2014/chart" uri="{C3380CC4-5D6E-409C-BE32-E72D297353CC}">
                <c16:uniqueId val="{00000002-FCCF-4939-B3E3-3477703D15DE}"/>
              </c:ext>
            </c:extLst>
          </c:dPt>
          <c:dPt>
            <c:idx val="3"/>
            <c:bubble3D val="0"/>
            <c:extLst>
              <c:ext xmlns:c16="http://schemas.microsoft.com/office/drawing/2014/chart" uri="{C3380CC4-5D6E-409C-BE32-E72D297353CC}">
                <c16:uniqueId val="{00000003-FCCF-4939-B3E3-3477703D15DE}"/>
              </c:ext>
            </c:extLst>
          </c:dPt>
          <c:dPt>
            <c:idx val="4"/>
            <c:bubble3D val="0"/>
            <c:extLst>
              <c:ext xmlns:c16="http://schemas.microsoft.com/office/drawing/2014/chart" uri="{C3380CC4-5D6E-409C-BE32-E72D297353CC}">
                <c16:uniqueId val="{00000004-FCCF-4939-B3E3-3477703D15DE}"/>
              </c:ext>
            </c:extLst>
          </c:dPt>
          <c:dPt>
            <c:idx val="5"/>
            <c:bubble3D val="0"/>
            <c:extLst>
              <c:ext xmlns:c16="http://schemas.microsoft.com/office/drawing/2014/chart" uri="{C3380CC4-5D6E-409C-BE32-E72D297353CC}">
                <c16:uniqueId val="{00000005-FCCF-4939-B3E3-3477703D15DE}"/>
              </c:ext>
            </c:extLst>
          </c:dPt>
          <c:dPt>
            <c:idx val="6"/>
            <c:bubble3D val="0"/>
            <c:extLst>
              <c:ext xmlns:c16="http://schemas.microsoft.com/office/drawing/2014/chart" uri="{C3380CC4-5D6E-409C-BE32-E72D297353CC}">
                <c16:uniqueId val="{00000006-FCCF-4939-B3E3-3477703D15DE}"/>
              </c:ext>
            </c:extLst>
          </c:dPt>
          <c:dPt>
            <c:idx val="7"/>
            <c:bubble3D val="0"/>
            <c:extLst>
              <c:ext xmlns:c16="http://schemas.microsoft.com/office/drawing/2014/chart" uri="{C3380CC4-5D6E-409C-BE32-E72D297353CC}">
                <c16:uniqueId val="{00000007-FCCF-4939-B3E3-3477703D15DE}"/>
              </c:ext>
            </c:extLst>
          </c:dPt>
          <c:dPt>
            <c:idx val="8"/>
            <c:bubble3D val="0"/>
            <c:extLst>
              <c:ext xmlns:c16="http://schemas.microsoft.com/office/drawing/2014/chart" uri="{C3380CC4-5D6E-409C-BE32-E72D297353CC}">
                <c16:uniqueId val="{00000008-FCCF-4939-B3E3-3477703D15DE}"/>
              </c:ext>
            </c:extLst>
          </c:dPt>
          <c:dPt>
            <c:idx val="9"/>
            <c:bubble3D val="0"/>
            <c:extLst>
              <c:ext xmlns:c16="http://schemas.microsoft.com/office/drawing/2014/chart" uri="{C3380CC4-5D6E-409C-BE32-E72D297353CC}">
                <c16:uniqueId val="{00000009-FCCF-4939-B3E3-3477703D15DE}"/>
              </c:ext>
            </c:extLst>
          </c:dPt>
          <c:dPt>
            <c:idx val="10"/>
            <c:bubble3D val="0"/>
            <c:extLst>
              <c:ext xmlns:c16="http://schemas.microsoft.com/office/drawing/2014/chart" uri="{C3380CC4-5D6E-409C-BE32-E72D297353CC}">
                <c16:uniqueId val="{0000000A-FCCF-4939-B3E3-3477703D15DE}"/>
              </c:ext>
            </c:extLst>
          </c:dPt>
          <c:dPt>
            <c:idx val="11"/>
            <c:bubble3D val="0"/>
            <c:extLst>
              <c:ext xmlns:c16="http://schemas.microsoft.com/office/drawing/2014/chart" uri="{C3380CC4-5D6E-409C-BE32-E72D297353CC}">
                <c16:uniqueId val="{0000000B-FCCF-4939-B3E3-3477703D15DE}"/>
              </c:ext>
            </c:extLst>
          </c:dPt>
          <c:dPt>
            <c:idx val="12"/>
            <c:bubble3D val="0"/>
            <c:extLst>
              <c:ext xmlns:c16="http://schemas.microsoft.com/office/drawing/2014/chart" uri="{C3380CC4-5D6E-409C-BE32-E72D297353CC}">
                <c16:uniqueId val="{0000000C-FCCF-4939-B3E3-3477703D15DE}"/>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_(* #,##0.00_);_(* \(#,##0.00\);_(* "-"??_);_(@_)</c:formatCode>
                <c:ptCount val="13"/>
                <c:pt idx="0">
                  <c:v>0</c:v>
                </c:pt>
                <c:pt idx="1">
                  <c:v>-0.31323698629701108</c:v>
                </c:pt>
                <c:pt idx="2">
                  <c:v>-0.78706286577151818</c:v>
                </c:pt>
                <c:pt idx="3">
                  <c:v>-0.39817227044956743</c:v>
                </c:pt>
                <c:pt idx="4">
                  <c:v>0.12198065556002016</c:v>
                </c:pt>
                <c:pt idx="5">
                  <c:v>0.43463216954858486</c:v>
                </c:pt>
                <c:pt idx="6">
                  <c:v>1.1533244607398285</c:v>
                </c:pt>
                <c:pt idx="7">
                  <c:v>1.3627584712611358</c:v>
                </c:pt>
                <c:pt idx="8">
                  <c:v>1.9110931590772033</c:v>
                </c:pt>
                <c:pt idx="9">
                  <c:v>2.6105630953031005</c:v>
                </c:pt>
                <c:pt idx="10">
                  <c:v>3.0555575848514973</c:v>
                </c:pt>
                <c:pt idx="11">
                  <c:v>2.3565877377784195</c:v>
                </c:pt>
                <c:pt idx="12">
                  <c:v>1.9458376698799893</c:v>
                </c:pt>
              </c:numCache>
            </c:numRef>
          </c:val>
          <c:smooth val="0"/>
          <c:extLst>
            <c:ext xmlns:c16="http://schemas.microsoft.com/office/drawing/2014/chart" uri="{C3380CC4-5D6E-409C-BE32-E72D297353CC}">
              <c16:uniqueId val="{0000000D-FCCF-4939-B3E3-3477703D15DE}"/>
            </c:ext>
          </c:extLst>
        </c:ser>
        <c:ser>
          <c:idx val="2"/>
          <c:order val="1"/>
          <c:tx>
            <c:strRef>
              <c:f>Sheet1!$A$3</c:f>
              <c:strCache>
                <c:ptCount val="1"/>
                <c:pt idx="0">
                  <c:v> Y2017 </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_(* #,##0.00_);_(* \(#,##0.00\);_(* "-"??_);_(@_)</c:formatCode>
                <c:ptCount val="13"/>
                <c:pt idx="0">
                  <c:v>0</c:v>
                </c:pt>
                <c:pt idx="1">
                  <c:v>-1.82</c:v>
                </c:pt>
                <c:pt idx="2">
                  <c:v>-1.78</c:v>
                </c:pt>
                <c:pt idx="3">
                  <c:v>0.19</c:v>
                </c:pt>
                <c:pt idx="4">
                  <c:v>1.1299999999999999</c:v>
                </c:pt>
                <c:pt idx="5">
                  <c:v>1.63</c:v>
                </c:pt>
                <c:pt idx="6">
                  <c:v>2.74</c:v>
                </c:pt>
                <c:pt idx="7">
                  <c:v>3.62</c:v>
                </c:pt>
                <c:pt idx="8">
                  <c:v>3.56</c:v>
                </c:pt>
                <c:pt idx="9">
                  <c:v>2.39</c:v>
                </c:pt>
                <c:pt idx="10">
                  <c:v>1.55</c:v>
                </c:pt>
                <c:pt idx="11">
                  <c:v>0.94</c:v>
                </c:pt>
                <c:pt idx="12">
                  <c:v>0.55000000000000004</c:v>
                </c:pt>
              </c:numCache>
            </c:numRef>
          </c:val>
          <c:smooth val="0"/>
          <c:extLst>
            <c:ext xmlns:c16="http://schemas.microsoft.com/office/drawing/2014/chart" uri="{C3380CC4-5D6E-409C-BE32-E72D297353CC}">
              <c16:uniqueId val="{0000000E-FCCF-4939-B3E3-3477703D15DE}"/>
            </c:ext>
          </c:extLst>
        </c:ser>
        <c:ser>
          <c:idx val="3"/>
          <c:order val="2"/>
          <c:tx>
            <c:strRef>
              <c:f>Sheet1!$A$4</c:f>
              <c:strCache>
                <c:ptCount val="1"/>
                <c:pt idx="0">
                  <c:v> Y2018 </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_(* #,##0.00_);_(* \(#,##0.00\);_(* "-"??_);_(@_)</c:formatCode>
                <c:ptCount val="13"/>
                <c:pt idx="0">
                  <c:v>0</c:v>
                </c:pt>
                <c:pt idx="1">
                  <c:v>-0.84</c:v>
                </c:pt>
                <c:pt idx="2">
                  <c:v>-0.24</c:v>
                </c:pt>
                <c:pt idx="3">
                  <c:v>0.36</c:v>
                </c:pt>
                <c:pt idx="4">
                  <c:v>0.78</c:v>
                </c:pt>
                <c:pt idx="5">
                  <c:v>1.92</c:v>
                </c:pt>
                <c:pt idx="6">
                  <c:v>2.69</c:v>
                </c:pt>
                <c:pt idx="7">
                  <c:v>4.09</c:v>
                </c:pt>
                <c:pt idx="8">
                  <c:v>5.31</c:v>
                </c:pt>
                <c:pt idx="9">
                  <c:v>6.18</c:v>
                </c:pt>
                <c:pt idx="10">
                  <c:v>4.79</c:v>
                </c:pt>
                <c:pt idx="11">
                  <c:v>4.91</c:v>
                </c:pt>
                <c:pt idx="12">
                  <c:v>5.67</c:v>
                </c:pt>
              </c:numCache>
            </c:numRef>
          </c:val>
          <c:smooth val="0"/>
          <c:extLst>
            <c:ext xmlns:c16="http://schemas.microsoft.com/office/drawing/2014/chart" uri="{C3380CC4-5D6E-409C-BE32-E72D297353CC}">
              <c16:uniqueId val="{0000000F-FCCF-4939-B3E3-3477703D15DE}"/>
            </c:ext>
          </c:extLst>
        </c:ser>
        <c:ser>
          <c:idx val="4"/>
          <c:order val="3"/>
          <c:tx>
            <c:strRef>
              <c:f>Sheet1!$A$5</c:f>
              <c:strCache>
                <c:ptCount val="1"/>
                <c:pt idx="0">
                  <c:v> Y2019 </c:v>
                </c:pt>
              </c:strCache>
            </c:strRef>
          </c:tx>
          <c:spPr>
            <a:ln w="38100">
              <a:solidFill>
                <a:schemeClr val="accent2"/>
              </a:solidFill>
            </a:ln>
          </c:spPr>
          <c:marker>
            <c:symbol val="circle"/>
            <c:size val="7"/>
            <c:spPr>
              <a:solidFill>
                <a:schemeClr val="bg1"/>
              </a:solidFill>
              <a:ln>
                <a:solidFill>
                  <a:schemeClr val="accent2"/>
                </a:solidFill>
              </a:ln>
            </c:spPr>
          </c:marker>
          <c:dPt>
            <c:idx val="0"/>
            <c:marker>
              <c:symbol val="circle"/>
              <c:size val="10"/>
            </c:marker>
            <c:bubble3D val="0"/>
            <c:extLst>
              <c:ext xmlns:c16="http://schemas.microsoft.com/office/drawing/2014/chart" uri="{C3380CC4-5D6E-409C-BE32-E72D297353CC}">
                <c16:uniqueId val="{0000001C-FCCF-4939-B3E3-3477703D15DE}"/>
              </c:ext>
            </c:extLst>
          </c:dPt>
          <c:dPt>
            <c:idx val="1"/>
            <c:bubble3D val="0"/>
            <c:extLst>
              <c:ext xmlns:c16="http://schemas.microsoft.com/office/drawing/2014/chart" uri="{C3380CC4-5D6E-409C-BE32-E72D297353CC}">
                <c16:uniqueId val="{00000010-FCCF-4939-B3E3-3477703D15DE}"/>
              </c:ext>
            </c:extLst>
          </c:dPt>
          <c:dPt>
            <c:idx val="2"/>
            <c:bubble3D val="0"/>
            <c:extLst>
              <c:ext xmlns:c16="http://schemas.microsoft.com/office/drawing/2014/chart" uri="{C3380CC4-5D6E-409C-BE32-E72D297353CC}">
                <c16:uniqueId val="{00000011-FCCF-4939-B3E3-3477703D15DE}"/>
              </c:ext>
            </c:extLst>
          </c:dPt>
          <c:dPt>
            <c:idx val="3"/>
            <c:bubble3D val="0"/>
            <c:extLst>
              <c:ext xmlns:c16="http://schemas.microsoft.com/office/drawing/2014/chart" uri="{C3380CC4-5D6E-409C-BE32-E72D297353CC}">
                <c16:uniqueId val="{00000012-FCCF-4939-B3E3-3477703D15DE}"/>
              </c:ext>
            </c:extLst>
          </c:dPt>
          <c:dPt>
            <c:idx val="4"/>
            <c:bubble3D val="0"/>
            <c:extLst>
              <c:ext xmlns:c16="http://schemas.microsoft.com/office/drawing/2014/chart" uri="{C3380CC4-5D6E-409C-BE32-E72D297353CC}">
                <c16:uniqueId val="{00000013-FCCF-4939-B3E3-3477703D15DE}"/>
              </c:ext>
            </c:extLst>
          </c:dPt>
          <c:dPt>
            <c:idx val="5"/>
            <c:bubble3D val="0"/>
            <c:extLst>
              <c:ext xmlns:c16="http://schemas.microsoft.com/office/drawing/2014/chart" uri="{C3380CC4-5D6E-409C-BE32-E72D297353CC}">
                <c16:uniqueId val="{00000014-FCCF-4939-B3E3-3477703D15DE}"/>
              </c:ext>
            </c:extLst>
          </c:dPt>
          <c:dPt>
            <c:idx val="6"/>
            <c:bubble3D val="0"/>
            <c:extLst>
              <c:ext xmlns:c16="http://schemas.microsoft.com/office/drawing/2014/chart" uri="{C3380CC4-5D6E-409C-BE32-E72D297353CC}">
                <c16:uniqueId val="{00000015-FCCF-4939-B3E3-3477703D15DE}"/>
              </c:ext>
            </c:extLst>
          </c:dPt>
          <c:dPt>
            <c:idx val="7"/>
            <c:bubble3D val="0"/>
            <c:extLst>
              <c:ext xmlns:c16="http://schemas.microsoft.com/office/drawing/2014/chart" uri="{C3380CC4-5D6E-409C-BE32-E72D297353CC}">
                <c16:uniqueId val="{00000016-FCCF-4939-B3E3-3477703D15DE}"/>
              </c:ext>
            </c:extLst>
          </c:dPt>
          <c:dPt>
            <c:idx val="8"/>
            <c:bubble3D val="0"/>
            <c:extLst>
              <c:ext xmlns:c16="http://schemas.microsoft.com/office/drawing/2014/chart" uri="{C3380CC4-5D6E-409C-BE32-E72D297353CC}">
                <c16:uniqueId val="{00000017-FCCF-4939-B3E3-3477703D15DE}"/>
              </c:ext>
            </c:extLst>
          </c:dPt>
          <c:dPt>
            <c:idx val="9"/>
            <c:marker>
              <c:symbol val="circle"/>
              <c:size val="10"/>
            </c:marker>
            <c:bubble3D val="0"/>
            <c:extLst>
              <c:ext xmlns:c16="http://schemas.microsoft.com/office/drawing/2014/chart" uri="{C3380CC4-5D6E-409C-BE32-E72D297353CC}">
                <c16:uniqueId val="{00000018-FCCF-4939-B3E3-3477703D15DE}"/>
              </c:ext>
            </c:extLst>
          </c:dPt>
          <c:dPt>
            <c:idx val="10"/>
            <c:bubble3D val="0"/>
            <c:extLst>
              <c:ext xmlns:c16="http://schemas.microsoft.com/office/drawing/2014/chart" uri="{C3380CC4-5D6E-409C-BE32-E72D297353CC}">
                <c16:uniqueId val="{00000019-FCCF-4939-B3E3-3477703D15DE}"/>
              </c:ext>
            </c:extLst>
          </c:dPt>
          <c:dPt>
            <c:idx val="11"/>
            <c:bubble3D val="0"/>
            <c:extLst>
              <c:ext xmlns:c16="http://schemas.microsoft.com/office/drawing/2014/chart" uri="{C3380CC4-5D6E-409C-BE32-E72D297353CC}">
                <c16:uniqueId val="{0000001A-FCCF-4939-B3E3-3477703D15DE}"/>
              </c:ext>
            </c:extLst>
          </c:dPt>
          <c:dLbls>
            <c:dLbl>
              <c:idx val="0"/>
              <c:tx>
                <c:rich>
                  <a:bodyPr/>
                  <a:lstStyle/>
                  <a:p>
                    <a:r>
                      <a:rPr lang="en-US" altLang="zh-CN" dirty="0"/>
                      <a:t>1.99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FCCF-4939-B3E3-3477703D15DE}"/>
                </c:ext>
              </c:extLst>
            </c:dLbl>
            <c:dLbl>
              <c:idx val="1"/>
              <c:tx>
                <c:rich>
                  <a:bodyPr/>
                  <a:lstStyle/>
                  <a:p>
                    <a:r>
                      <a:rPr lang="en-US" altLang="zh-CN" dirty="0"/>
                      <a:t>2.03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FCCF-4939-B3E3-3477703D15DE}"/>
                </c:ext>
              </c:extLst>
            </c:dLbl>
            <c:dLbl>
              <c:idx val="2"/>
              <c:tx>
                <c:rich>
                  <a:bodyPr/>
                  <a:lstStyle/>
                  <a:p>
                    <a:r>
                      <a:rPr lang="en-US" altLang="zh-CN" dirty="0"/>
                      <a:t>2.13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FCCF-4939-B3E3-3477703D15DE}"/>
                </c:ext>
              </c:extLst>
            </c:dLbl>
            <c:dLbl>
              <c:idx val="3"/>
              <c:layout>
                <c:manualLayout>
                  <c:x val="-2.7787029768019438E-2"/>
                  <c:y val="4.2716149873145377E-2"/>
                </c:manualLayout>
              </c:layout>
              <c:tx>
                <c:rich>
                  <a:bodyPr/>
                  <a:lstStyle/>
                  <a:p>
                    <a:r>
                      <a:rPr lang="en-US" altLang="zh-CN" dirty="0"/>
                      <a:t>2.03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FCCF-4939-B3E3-3477703D15DE}"/>
                </c:ext>
              </c:extLst>
            </c:dLbl>
            <c:dLbl>
              <c:idx val="4"/>
              <c:layout>
                <c:manualLayout>
                  <c:x val="-3.0269151406371007E-2"/>
                  <c:y val="5.682549992834228E-2"/>
                </c:manualLayout>
              </c:layout>
              <c:tx>
                <c:rich>
                  <a:bodyPr/>
                  <a:lstStyle/>
                  <a:p>
                    <a:r>
                      <a:rPr lang="en-US" altLang="zh-CN" dirty="0"/>
                      <a:t>1.93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FCCF-4939-B3E3-3477703D15DE}"/>
                </c:ext>
              </c:extLst>
            </c:dLbl>
            <c:dLbl>
              <c:idx val="5"/>
              <c:layout>
                <c:manualLayout>
                  <c:x val="-3.2282704288111488E-2"/>
                  <c:y val="-5.6225574807885134E-2"/>
                </c:manualLayout>
              </c:layout>
              <c:tx>
                <c:rich>
                  <a:bodyPr/>
                  <a:lstStyle/>
                  <a:p>
                    <a:r>
                      <a:rPr lang="en-US" altLang="zh-CN" dirty="0"/>
                      <a:t>2.28</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FCCF-4939-B3E3-3477703D15DE}"/>
                </c:ext>
              </c:extLst>
            </c:dLbl>
            <c:dLbl>
              <c:idx val="6"/>
              <c:layout>
                <c:manualLayout>
                  <c:x val="-4.111526193810635E-2"/>
                  <c:y val="-6.2856969333827631E-2"/>
                </c:manualLayout>
              </c:layout>
              <c:tx>
                <c:rich>
                  <a:bodyPr/>
                  <a:lstStyle/>
                  <a:p>
                    <a:r>
                      <a:rPr lang="en-US" altLang="zh-CN" dirty="0"/>
                      <a:t>2.41</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4.8154891610241043E-2"/>
                      <c:h val="0.13512054236193483"/>
                    </c:manualLayout>
                  </c15:layout>
                </c:ext>
                <c:ext xmlns:c16="http://schemas.microsoft.com/office/drawing/2014/chart" uri="{C3380CC4-5D6E-409C-BE32-E72D297353CC}">
                  <c16:uniqueId val="{00000015-FCCF-4939-B3E3-3477703D15DE}"/>
                </c:ext>
              </c:extLst>
            </c:dLbl>
            <c:dLbl>
              <c:idx val="7"/>
              <c:layout>
                <c:manualLayout>
                  <c:x val="-3.5992227271213977E-2"/>
                  <c:y val="5.236938945027963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2.37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FCCF-4939-B3E3-3477703D15DE}"/>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2.41</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FCCF-4939-B3E3-3477703D15DE}"/>
                </c:ext>
              </c:extLst>
            </c:dLbl>
            <c:dLbl>
              <c:idx val="9"/>
              <c:layout>
                <c:manualLayout>
                  <c:x val="-3.4443340439105762E-2"/>
                  <c:y val="5.236938945027963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2.34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FCCF-4939-B3E3-3477703D15DE}"/>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_(* #,##0.00_);_(* \(#,##0.00\);_(* "-"??_);_(@_)</c:formatCode>
                <c:ptCount val="13"/>
                <c:pt idx="0">
                  <c:v>0</c:v>
                </c:pt>
                <c:pt idx="1">
                  <c:v>0.3</c:v>
                </c:pt>
                <c:pt idx="2">
                  <c:v>0.99</c:v>
                </c:pt>
                <c:pt idx="3">
                  <c:v>0.27</c:v>
                </c:pt>
                <c:pt idx="4">
                  <c:v>-0.39</c:v>
                </c:pt>
                <c:pt idx="5">
                  <c:v>2.0099999999999998</c:v>
                </c:pt>
                <c:pt idx="6">
                  <c:v>2.85</c:v>
                </c:pt>
                <c:pt idx="7">
                  <c:v>2.59</c:v>
                </c:pt>
                <c:pt idx="8">
                  <c:v>2.84</c:v>
                </c:pt>
                <c:pt idx="9">
                  <c:v>2.4</c:v>
                </c:pt>
              </c:numCache>
            </c:numRef>
          </c:val>
          <c:smooth val="0"/>
          <c:extLst>
            <c:ext xmlns:c16="http://schemas.microsoft.com/office/drawing/2014/chart" uri="{C3380CC4-5D6E-409C-BE32-E72D297353CC}">
              <c16:uniqueId val="{0000001B-FCCF-4939-B3E3-3477703D15DE}"/>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E737-4AF9-B1E2-681E79811EE6}"/>
              </c:ext>
            </c:extLst>
          </c:dPt>
          <c:dPt>
            <c:idx val="1"/>
            <c:bubble3D val="0"/>
            <c:extLst>
              <c:ext xmlns:c16="http://schemas.microsoft.com/office/drawing/2014/chart" uri="{C3380CC4-5D6E-409C-BE32-E72D297353CC}">
                <c16:uniqueId val="{00000001-E737-4AF9-B1E2-681E79811EE6}"/>
              </c:ext>
            </c:extLst>
          </c:dPt>
          <c:dPt>
            <c:idx val="2"/>
            <c:bubble3D val="0"/>
            <c:extLst>
              <c:ext xmlns:c16="http://schemas.microsoft.com/office/drawing/2014/chart" uri="{C3380CC4-5D6E-409C-BE32-E72D297353CC}">
                <c16:uniqueId val="{00000002-E737-4AF9-B1E2-681E79811EE6}"/>
              </c:ext>
            </c:extLst>
          </c:dPt>
          <c:dPt>
            <c:idx val="3"/>
            <c:bubble3D val="0"/>
            <c:extLst>
              <c:ext xmlns:c16="http://schemas.microsoft.com/office/drawing/2014/chart" uri="{C3380CC4-5D6E-409C-BE32-E72D297353CC}">
                <c16:uniqueId val="{00000003-E737-4AF9-B1E2-681E79811EE6}"/>
              </c:ext>
            </c:extLst>
          </c:dPt>
          <c:dPt>
            <c:idx val="4"/>
            <c:bubble3D val="0"/>
            <c:extLst>
              <c:ext xmlns:c16="http://schemas.microsoft.com/office/drawing/2014/chart" uri="{C3380CC4-5D6E-409C-BE32-E72D297353CC}">
                <c16:uniqueId val="{00000004-E737-4AF9-B1E2-681E79811EE6}"/>
              </c:ext>
            </c:extLst>
          </c:dPt>
          <c:dPt>
            <c:idx val="5"/>
            <c:bubble3D val="0"/>
            <c:extLst>
              <c:ext xmlns:c16="http://schemas.microsoft.com/office/drawing/2014/chart" uri="{C3380CC4-5D6E-409C-BE32-E72D297353CC}">
                <c16:uniqueId val="{00000005-E737-4AF9-B1E2-681E79811EE6}"/>
              </c:ext>
            </c:extLst>
          </c:dPt>
          <c:dPt>
            <c:idx val="6"/>
            <c:bubble3D val="0"/>
            <c:extLst>
              <c:ext xmlns:c16="http://schemas.microsoft.com/office/drawing/2014/chart" uri="{C3380CC4-5D6E-409C-BE32-E72D297353CC}">
                <c16:uniqueId val="{00000006-E737-4AF9-B1E2-681E79811EE6}"/>
              </c:ext>
            </c:extLst>
          </c:dPt>
          <c:dPt>
            <c:idx val="7"/>
            <c:bubble3D val="0"/>
            <c:extLst>
              <c:ext xmlns:c16="http://schemas.microsoft.com/office/drawing/2014/chart" uri="{C3380CC4-5D6E-409C-BE32-E72D297353CC}">
                <c16:uniqueId val="{00000007-E737-4AF9-B1E2-681E79811EE6}"/>
              </c:ext>
            </c:extLst>
          </c:dPt>
          <c:dPt>
            <c:idx val="8"/>
            <c:bubble3D val="0"/>
            <c:extLst>
              <c:ext xmlns:c16="http://schemas.microsoft.com/office/drawing/2014/chart" uri="{C3380CC4-5D6E-409C-BE32-E72D297353CC}">
                <c16:uniqueId val="{00000008-E737-4AF9-B1E2-681E79811EE6}"/>
              </c:ext>
            </c:extLst>
          </c:dPt>
          <c:dPt>
            <c:idx val="9"/>
            <c:bubble3D val="0"/>
            <c:extLst>
              <c:ext xmlns:c16="http://schemas.microsoft.com/office/drawing/2014/chart" uri="{C3380CC4-5D6E-409C-BE32-E72D297353CC}">
                <c16:uniqueId val="{00000009-E737-4AF9-B1E2-681E79811EE6}"/>
              </c:ext>
            </c:extLst>
          </c:dPt>
          <c:dPt>
            <c:idx val="10"/>
            <c:bubble3D val="0"/>
            <c:extLst>
              <c:ext xmlns:c16="http://schemas.microsoft.com/office/drawing/2014/chart" uri="{C3380CC4-5D6E-409C-BE32-E72D297353CC}">
                <c16:uniqueId val="{0000000A-E737-4AF9-B1E2-681E79811EE6}"/>
              </c:ext>
            </c:extLst>
          </c:dPt>
          <c:dPt>
            <c:idx val="11"/>
            <c:bubble3D val="0"/>
            <c:extLst>
              <c:ext xmlns:c16="http://schemas.microsoft.com/office/drawing/2014/chart" uri="{C3380CC4-5D6E-409C-BE32-E72D297353CC}">
                <c16:uniqueId val="{0000000B-E737-4AF9-B1E2-681E79811EE6}"/>
              </c:ext>
            </c:extLst>
          </c:dPt>
          <c:dPt>
            <c:idx val="12"/>
            <c:bubble3D val="0"/>
            <c:extLst>
              <c:ext xmlns:c16="http://schemas.microsoft.com/office/drawing/2014/chart" uri="{C3380CC4-5D6E-409C-BE32-E72D297353CC}">
                <c16:uniqueId val="{0000000C-E737-4AF9-B1E2-681E79811EE6}"/>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-9.4466425325008494</c:v>
                </c:pt>
                <c:pt idx="2">
                  <c:v>-5.8475099600874492</c:v>
                </c:pt>
                <c:pt idx="3">
                  <c:v>-6.0317445978683164</c:v>
                </c:pt>
                <c:pt idx="4">
                  <c:v>-5.3120732277034399</c:v>
                </c:pt>
                <c:pt idx="5">
                  <c:v>-3.2665528185052195</c:v>
                </c:pt>
                <c:pt idx="6">
                  <c:v>-2.4281551285958658</c:v>
                </c:pt>
                <c:pt idx="7">
                  <c:v>-2.186203026597644</c:v>
                </c:pt>
                <c:pt idx="8">
                  <c:v>-1.1066026097969472</c:v>
                </c:pt>
                <c:pt idx="9">
                  <c:v>-3.3594703031933904</c:v>
                </c:pt>
                <c:pt idx="10">
                  <c:v>-4.1070252994184875</c:v>
                </c:pt>
                <c:pt idx="11">
                  <c:v>-4.9998719657107777</c:v>
                </c:pt>
                <c:pt idx="12">
                  <c:v>-4.1617663199745252</c:v>
                </c:pt>
              </c:numCache>
            </c:numRef>
          </c:val>
          <c:smooth val="0"/>
          <c:extLst>
            <c:ext xmlns:c16="http://schemas.microsoft.com/office/drawing/2014/chart" uri="{C3380CC4-5D6E-409C-BE32-E72D297353CC}">
              <c16:uniqueId val="{0000000D-E737-4AF9-B1E2-681E79811EE6}"/>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-2.91</c:v>
                </c:pt>
                <c:pt idx="2">
                  <c:v>2.58</c:v>
                </c:pt>
                <c:pt idx="3">
                  <c:v>4.49</c:v>
                </c:pt>
                <c:pt idx="4">
                  <c:v>7.81</c:v>
                </c:pt>
                <c:pt idx="5">
                  <c:v>6.61</c:v>
                </c:pt>
                <c:pt idx="6">
                  <c:v>4.8600000000000003</c:v>
                </c:pt>
                <c:pt idx="7">
                  <c:v>5.78</c:v>
                </c:pt>
                <c:pt idx="8">
                  <c:v>4.74</c:v>
                </c:pt>
                <c:pt idx="9">
                  <c:v>1.71</c:v>
                </c:pt>
                <c:pt idx="10">
                  <c:v>1.06</c:v>
                </c:pt>
                <c:pt idx="11">
                  <c:v>0.68</c:v>
                </c:pt>
                <c:pt idx="12">
                  <c:v>-0.55000000000000004</c:v>
                </c:pt>
              </c:numCache>
            </c:numRef>
          </c:val>
          <c:smooth val="0"/>
          <c:extLst>
            <c:ext xmlns:c16="http://schemas.microsoft.com/office/drawing/2014/chart" uri="{C3380CC4-5D6E-409C-BE32-E72D297353CC}">
              <c16:uniqueId val="{0000000E-E737-4AF9-B1E2-681E79811EE6}"/>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7.16</c:v>
                </c:pt>
                <c:pt idx="2">
                  <c:v>6.23</c:v>
                </c:pt>
                <c:pt idx="3">
                  <c:v>6.05</c:v>
                </c:pt>
                <c:pt idx="4">
                  <c:v>8.16</c:v>
                </c:pt>
                <c:pt idx="5">
                  <c:v>8.86</c:v>
                </c:pt>
                <c:pt idx="6">
                  <c:v>7.16</c:v>
                </c:pt>
                <c:pt idx="7">
                  <c:v>8.7200000000000006</c:v>
                </c:pt>
                <c:pt idx="8">
                  <c:v>8.43</c:v>
                </c:pt>
                <c:pt idx="9">
                  <c:v>8.14</c:v>
                </c:pt>
                <c:pt idx="10">
                  <c:v>5.46</c:v>
                </c:pt>
                <c:pt idx="11">
                  <c:v>4.1900000000000004</c:v>
                </c:pt>
                <c:pt idx="12">
                  <c:v>5.36</c:v>
                </c:pt>
              </c:numCache>
            </c:numRef>
          </c:val>
          <c:smooth val="0"/>
          <c:extLst>
            <c:ext xmlns:c16="http://schemas.microsoft.com/office/drawing/2014/chart" uri="{C3380CC4-5D6E-409C-BE32-E72D297353CC}">
              <c16:uniqueId val="{0000000F-E737-4AF9-B1E2-681E79811EE6}"/>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E737-4AF9-B1E2-681E79811EE6}"/>
              </c:ext>
            </c:extLst>
          </c:dPt>
          <c:dPt>
            <c:idx val="2"/>
            <c:marker>
              <c:symbol val="circle"/>
              <c:size val="7"/>
            </c:marker>
            <c:bubble3D val="0"/>
            <c:extLst>
              <c:ext xmlns:c16="http://schemas.microsoft.com/office/drawing/2014/chart" uri="{C3380CC4-5D6E-409C-BE32-E72D297353CC}">
                <c16:uniqueId val="{00000011-E737-4AF9-B1E2-681E79811EE6}"/>
              </c:ext>
            </c:extLst>
          </c:dPt>
          <c:dPt>
            <c:idx val="3"/>
            <c:marker>
              <c:symbol val="circle"/>
              <c:size val="7"/>
            </c:marker>
            <c:bubble3D val="0"/>
            <c:extLst>
              <c:ext xmlns:c16="http://schemas.microsoft.com/office/drawing/2014/chart" uri="{C3380CC4-5D6E-409C-BE32-E72D297353CC}">
                <c16:uniqueId val="{00000012-E737-4AF9-B1E2-681E79811EE6}"/>
              </c:ext>
            </c:extLst>
          </c:dPt>
          <c:dPt>
            <c:idx val="4"/>
            <c:marker>
              <c:symbol val="circle"/>
              <c:size val="7"/>
            </c:marker>
            <c:bubble3D val="0"/>
            <c:extLst>
              <c:ext xmlns:c16="http://schemas.microsoft.com/office/drawing/2014/chart" uri="{C3380CC4-5D6E-409C-BE32-E72D297353CC}">
                <c16:uniqueId val="{00000013-E737-4AF9-B1E2-681E79811EE6}"/>
              </c:ext>
            </c:extLst>
          </c:dPt>
          <c:dPt>
            <c:idx val="5"/>
            <c:marker>
              <c:symbol val="circle"/>
              <c:size val="8"/>
            </c:marker>
            <c:bubble3D val="0"/>
            <c:extLst>
              <c:ext xmlns:c16="http://schemas.microsoft.com/office/drawing/2014/chart" uri="{C3380CC4-5D6E-409C-BE32-E72D297353CC}">
                <c16:uniqueId val="{00000014-E737-4AF9-B1E2-681E79811EE6}"/>
              </c:ext>
            </c:extLst>
          </c:dPt>
          <c:dPt>
            <c:idx val="6"/>
            <c:marker>
              <c:symbol val="circle"/>
              <c:size val="7"/>
            </c:marker>
            <c:bubble3D val="0"/>
            <c:extLst>
              <c:ext xmlns:c16="http://schemas.microsoft.com/office/drawing/2014/chart" uri="{C3380CC4-5D6E-409C-BE32-E72D297353CC}">
                <c16:uniqueId val="{00000015-E737-4AF9-B1E2-681E79811EE6}"/>
              </c:ext>
            </c:extLst>
          </c:dPt>
          <c:dPt>
            <c:idx val="7"/>
            <c:marker>
              <c:symbol val="circle"/>
              <c:size val="7"/>
            </c:marker>
            <c:bubble3D val="0"/>
            <c:extLst>
              <c:ext xmlns:c16="http://schemas.microsoft.com/office/drawing/2014/chart" uri="{C3380CC4-5D6E-409C-BE32-E72D297353CC}">
                <c16:uniqueId val="{00000016-E737-4AF9-B1E2-681E79811EE6}"/>
              </c:ext>
            </c:extLst>
          </c:dPt>
          <c:dPt>
            <c:idx val="8"/>
            <c:marker>
              <c:symbol val="circle"/>
              <c:size val="7"/>
            </c:marker>
            <c:bubble3D val="0"/>
            <c:extLst>
              <c:ext xmlns:c16="http://schemas.microsoft.com/office/drawing/2014/chart" uri="{C3380CC4-5D6E-409C-BE32-E72D297353CC}">
                <c16:uniqueId val="{00000017-E737-4AF9-B1E2-681E79811EE6}"/>
              </c:ext>
            </c:extLst>
          </c:dPt>
          <c:dPt>
            <c:idx val="9"/>
            <c:bubble3D val="0"/>
            <c:extLst>
              <c:ext xmlns:c16="http://schemas.microsoft.com/office/drawing/2014/chart" uri="{C3380CC4-5D6E-409C-BE32-E72D297353CC}">
                <c16:uniqueId val="{00000018-E737-4AF9-B1E2-681E79811EE6}"/>
              </c:ext>
            </c:extLst>
          </c:dPt>
          <c:dPt>
            <c:idx val="10"/>
            <c:marker>
              <c:symbol val="circle"/>
              <c:size val="7"/>
            </c:marker>
            <c:bubble3D val="0"/>
            <c:extLst>
              <c:ext xmlns:c16="http://schemas.microsoft.com/office/drawing/2014/chart" uri="{C3380CC4-5D6E-409C-BE32-E72D297353CC}">
                <c16:uniqueId val="{00000019-E737-4AF9-B1E2-681E79811EE6}"/>
              </c:ext>
            </c:extLst>
          </c:dPt>
          <c:dPt>
            <c:idx val="11"/>
            <c:marker>
              <c:symbol val="circle"/>
              <c:size val="7"/>
            </c:marker>
            <c:bubble3D val="0"/>
            <c:extLst>
              <c:ext xmlns:c16="http://schemas.microsoft.com/office/drawing/2014/chart" uri="{C3380CC4-5D6E-409C-BE32-E72D297353CC}">
                <c16:uniqueId val="{0000001A-E737-4AF9-B1E2-681E79811EE6}"/>
              </c:ext>
            </c:extLst>
          </c:dPt>
          <c:dLbls>
            <c:dLbl>
              <c:idx val="0"/>
              <c:tx>
                <c:rich>
                  <a:bodyPr/>
                  <a:lstStyle/>
                  <a:p>
                    <a:r>
                      <a:rPr lang="en-US" altLang="zh-CN" dirty="0"/>
                      <a:t>13.94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9552-4D79-86F5-A84C1AD0F763}"/>
                </c:ext>
              </c:extLst>
            </c:dLbl>
            <c:dLbl>
              <c:idx val="1"/>
              <c:layout>
                <c:manualLayout>
                  <c:x val="-3.7947727386648616E-2"/>
                  <c:y val="-5.8577133150417939E-2"/>
                </c:manualLayout>
              </c:layout>
              <c:tx>
                <c:rich>
                  <a:bodyPr/>
                  <a:lstStyle/>
                  <a:p>
                    <a:r>
                      <a:rPr lang="en-US" altLang="zh-CN" dirty="0"/>
                      <a:t>14.10</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E737-4AF9-B1E2-681E79811EE6}"/>
                </c:ext>
              </c:extLst>
            </c:dLbl>
            <c:dLbl>
              <c:idx val="2"/>
              <c:layout>
                <c:manualLayout>
                  <c:x val="-3.7947727386648616E-2"/>
                  <c:y val="-5.8189403767011344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14.46</a:t>
                    </a:r>
                    <a:r>
                      <a:rPr lang="zh-CN" altLang="en-US" dirty="0"/>
                      <a:t>万</a:t>
                    </a:r>
                  </a:p>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5053246948540491E-2"/>
                      <c:h val="7.4050757368432168E-2"/>
                    </c:manualLayout>
                  </c15:layout>
                </c:ext>
                <c:ext xmlns:c16="http://schemas.microsoft.com/office/drawing/2014/chart" uri="{C3380CC4-5D6E-409C-BE32-E72D297353CC}">
                  <c16:uniqueId val="{00000011-E737-4AF9-B1E2-681E79811EE6}"/>
                </c:ext>
              </c:extLst>
            </c:dLbl>
            <c:dLbl>
              <c:idx val="3"/>
              <c:tx>
                <c:rich>
                  <a:bodyPr/>
                  <a:lstStyle/>
                  <a:p>
                    <a:r>
                      <a:rPr lang="en-US" altLang="zh-CN" dirty="0"/>
                      <a:t>14.65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737-4AF9-B1E2-681E79811EE6}"/>
                </c:ext>
              </c:extLst>
            </c:dLbl>
            <c:dLbl>
              <c:idx val="4"/>
              <c:layout>
                <c:manualLayout>
                  <c:x val="-2.9184930623895274E-2"/>
                  <c:y val="2.8606799817948607E-2"/>
                </c:manualLayout>
              </c:layout>
              <c:tx>
                <c:rich>
                  <a:bodyPr/>
                  <a:lstStyle/>
                  <a:p>
                    <a:r>
                      <a:rPr lang="en-US" altLang="zh-CN" dirty="0"/>
                      <a:t>14.52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737-4AF9-B1E2-681E79811EE6}"/>
                </c:ext>
              </c:extLst>
            </c:dLbl>
            <c:dLbl>
              <c:idx val="5"/>
              <c:layout>
                <c:manualLayout>
                  <c:x val="-3.4075510306378294E-2"/>
                  <c:y val="2.8430525523295797E-2"/>
                </c:manualLayout>
              </c:layout>
              <c:tx>
                <c:rich>
                  <a:bodyPr/>
                  <a:lstStyle/>
                  <a:p>
                    <a:r>
                      <a:rPr lang="en-US" altLang="zh-CN" dirty="0"/>
                      <a:t>14.52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737-4AF9-B1E2-681E79811EE6}"/>
                </c:ext>
              </c:extLst>
            </c:dLbl>
            <c:dLbl>
              <c:idx val="6"/>
              <c:tx>
                <c:rich>
                  <a:bodyPr/>
                  <a:lstStyle/>
                  <a:p>
                    <a:r>
                      <a:rPr lang="en-US" altLang="zh-CN" dirty="0"/>
                      <a:t>14.54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E737-4AF9-B1E2-681E79811EE6}"/>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15.04</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737-4AF9-B1E2-681E79811EE6}"/>
                </c:ext>
              </c:extLst>
            </c:dLbl>
            <c:dLbl>
              <c:idx val="8"/>
              <c:layout>
                <c:manualLayout>
                  <c:x val="-3.8791931689944076E-2"/>
                  <c:y val="5.707250613534532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14.91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E737-4AF9-B1E2-681E79811EE6}"/>
                </c:ext>
              </c:extLst>
            </c:dLbl>
            <c:dLbl>
              <c:idx val="9"/>
              <c:layout>
                <c:manualLayout>
                  <c:x val="-3.4145271193619757E-2"/>
                  <c:y val="4.766627276521407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14.67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E737-4AF9-B1E2-681E79811EE6}"/>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1.19</c:v>
                </c:pt>
                <c:pt idx="2">
                  <c:v>3.76</c:v>
                </c:pt>
                <c:pt idx="3">
                  <c:v>5.09</c:v>
                </c:pt>
                <c:pt idx="4">
                  <c:v>4.22</c:v>
                </c:pt>
                <c:pt idx="5">
                  <c:v>4.22</c:v>
                </c:pt>
                <c:pt idx="6">
                  <c:v>4.3099999999999996</c:v>
                </c:pt>
                <c:pt idx="7">
                  <c:v>7.95</c:v>
                </c:pt>
                <c:pt idx="8">
                  <c:v>6.98</c:v>
                </c:pt>
                <c:pt idx="9">
                  <c:v>5.25</c:v>
                </c:pt>
              </c:numCache>
            </c:numRef>
          </c:val>
          <c:smooth val="0"/>
          <c:extLst>
            <c:ext xmlns:c16="http://schemas.microsoft.com/office/drawing/2014/chart" uri="{C3380CC4-5D6E-409C-BE32-E72D297353CC}">
              <c16:uniqueId val="{0000001B-E737-4AF9-B1E2-681E79811EE6}"/>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0CAE-4F7B-8F35-4B57A24BF754}"/>
                </c:ext>
              </c:extLst>
            </c:dLbl>
            <c:dLbl>
              <c:idx val="1"/>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0E94-4FBA-BAF8-1E4DC8FC3218}"/>
                </c:ext>
              </c:extLst>
            </c:dLbl>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Sheet1!$B$2:$B$5</c:f>
              <c:numCache>
                <c:formatCode>0.0%</c:formatCode>
                <c:ptCount val="4"/>
                <c:pt idx="0">
                  <c:v>6.1999999999999998E-3</c:v>
                </c:pt>
                <c:pt idx="1">
                  <c:v>5.1000000000000004E-3</c:v>
                </c:pt>
                <c:pt idx="2">
                  <c:v>-8.8000000000000005E-3</c:v>
                </c:pt>
                <c:pt idx="3">
                  <c:v>-2.5999999999999999E-3</c:v>
                </c:pt>
              </c:numCache>
            </c:numRef>
          </c:val>
          <c:extLst>
            <c:ext xmlns:c16="http://schemas.microsoft.com/office/drawing/2014/chart" uri="{C3380CC4-5D6E-409C-BE32-E72D297353CC}">
              <c16:uniqueId val="{00000002-2F5F-47ED-894D-3F6F89630358}"/>
            </c:ext>
          </c:extLst>
        </c:ser>
        <c:ser>
          <c:idx val="1"/>
          <c:order val="1"/>
          <c:tx>
            <c:strRef>
              <c:f>Sheet1!$C$1</c:f>
              <c:strCache>
                <c:ptCount val="1"/>
                <c:pt idx="0">
                  <c:v>加权优惠环比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4-2F5F-47ED-894D-3F6F89630358}"/>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6-2F5F-47ED-894D-3F6F89630358}"/>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8-2F5F-47ED-894D-3F6F89630358}"/>
              </c:ext>
            </c:extLst>
          </c:dPt>
          <c:dLbls>
            <c:dLbl>
              <c:idx val="1"/>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2F5F-47ED-894D-3F6F89630358}"/>
                </c:ext>
              </c:extLst>
            </c:dLbl>
            <c:dLbl>
              <c:idx val="2"/>
              <c:layout>
                <c:manualLayout>
                  <c:x val="-1.6168794698185392E-16"/>
                  <c:y val="1.41317434565576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5F-47ED-894D-3F6F89630358}"/>
                </c:ext>
              </c:extLst>
            </c:dLbl>
            <c:dLbl>
              <c:idx val="3"/>
              <c:layout>
                <c:manualLayout>
                  <c:x val="0"/>
                  <c:y val="1.4131743456557771E-2"/>
                </c:manualLayout>
              </c:layout>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386-430F-81B8-5FBBFADC8FD0}"/>
                </c:ext>
              </c:extLst>
            </c:dLbl>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Sheet1!$C$2:$C$5</c:f>
              <c:numCache>
                <c:formatCode>0.0%</c:formatCode>
                <c:ptCount val="4"/>
                <c:pt idx="0">
                  <c:v>0.11676917117748742</c:v>
                </c:pt>
                <c:pt idx="1">
                  <c:v>-7.3163570784010479E-2</c:v>
                </c:pt>
                <c:pt idx="2">
                  <c:v>3.1750066053119363E-2</c:v>
                </c:pt>
                <c:pt idx="3">
                  <c:v>-5.1846139927841262E-2</c:v>
                </c:pt>
              </c:numCache>
            </c:numRef>
          </c:val>
          <c:extLst>
            <c:ext xmlns:c16="http://schemas.microsoft.com/office/drawing/2014/chart" uri="{C3380CC4-5D6E-409C-BE32-E72D297353CC}">
              <c16:uniqueId val="{00000009-2F5F-47ED-894D-3F6F89630358}"/>
            </c:ext>
          </c:extLst>
        </c:ser>
        <c:dLbls>
          <c:showLegendKey val="0"/>
          <c:showVal val="0"/>
          <c:showCatName val="0"/>
          <c:showSerName val="0"/>
          <c:showPercent val="0"/>
          <c:showBubbleSize val="0"/>
        </c:dLbls>
        <c:gapWidth val="150"/>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2"/>
          <c:min val="-0.2"/>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majorUnit val="5.000000000000001E-2"/>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9.55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85E-423C-BEEB-2C9356082E80}"/>
                </c:ext>
              </c:extLst>
            </c:dLbl>
            <c:dLbl>
              <c:idx val="1"/>
              <c:tx>
                <c:rich>
                  <a:bodyPr/>
                  <a:lstStyle/>
                  <a:p>
                    <a:r>
                      <a:rPr lang="en-US" altLang="zh-CN" dirty="0"/>
                      <a:t>9.04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85E-423C-BEEB-2C9356082E80}"/>
                </c:ext>
              </c:extLst>
            </c:dLbl>
            <c:dLbl>
              <c:idx val="2"/>
              <c:layout>
                <c:manualLayout>
                  <c:x val="-4.1154887328065555E-2"/>
                  <c:y val="-3.9333464805690367E-2"/>
                </c:manualLayout>
              </c:layout>
              <c:tx>
                <c:rich>
                  <a:bodyPr/>
                  <a:lstStyle/>
                  <a:p>
                    <a:r>
                      <a:rPr lang="en-US" altLang="zh-CN" dirty="0"/>
                      <a:t>9.27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5.7438664520534588E-2"/>
                      <c:h val="0.13054723144423372"/>
                    </c:manualLayout>
                  </c15:layout>
                </c:ext>
                <c:ext xmlns:c16="http://schemas.microsoft.com/office/drawing/2014/chart" uri="{C3380CC4-5D6E-409C-BE32-E72D297353CC}">
                  <c16:uniqueId val="{00000000-724B-40E6-8A85-BB19B491633D}"/>
                </c:ext>
              </c:extLst>
            </c:dLbl>
            <c:dLbl>
              <c:idx val="3"/>
              <c:layout>
                <c:manualLayout>
                  <c:x val="-4.5754316652033951E-2"/>
                  <c:y val="6.0566003324372369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9.24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3633182128572829E-2"/>
                      <c:h val="0.13054723144423372"/>
                    </c:manualLayout>
                  </c15:layout>
                </c:ext>
                <c:ext xmlns:c16="http://schemas.microsoft.com/office/drawing/2014/chart" uri="{C3380CC4-5D6E-409C-BE32-E72D297353CC}">
                  <c16:uniqueId val="{00000000-5E85-438D-A8B0-8F333E1EC7DF}"/>
                </c:ext>
              </c:extLst>
            </c:dLbl>
            <c:dLbl>
              <c:idx val="4"/>
              <c:layout>
                <c:manualLayout>
                  <c:x val="-4.2343429909277142E-2"/>
                  <c:y val="-5.4527789351628796E-2"/>
                </c:manualLayout>
              </c:layout>
              <c:tx>
                <c:rich>
                  <a:bodyPr/>
                  <a:lstStyle/>
                  <a:p>
                    <a:r>
                      <a:rPr lang="en-US" altLang="zh-CN" dirty="0"/>
                      <a:t>9.56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0535923324553709E-2"/>
                      <c:h val="9.7592647235447721E-2"/>
                    </c:manualLayout>
                  </c15:layout>
                </c:ext>
                <c:ext xmlns:c16="http://schemas.microsoft.com/office/drawing/2014/chart" uri="{C3380CC4-5D6E-409C-BE32-E72D297353CC}">
                  <c16:uniqueId val="{00000000-8857-4FD9-A36D-CF6A045296E5}"/>
                </c:ext>
              </c:extLst>
            </c:dLbl>
            <c:dLbl>
              <c:idx val="5"/>
              <c:layout>
                <c:manualLayout>
                  <c:x val="-3.3825968198224622E-2"/>
                  <c:y val="-4.7466092735460361E-2"/>
                </c:manualLayout>
              </c:layout>
              <c:tx>
                <c:rich>
                  <a:bodyPr/>
                  <a:lstStyle/>
                  <a:p>
                    <a:r>
                      <a:rPr lang="en-US" altLang="zh-CN" dirty="0"/>
                      <a:t>9.61</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2084552726563262E-2"/>
                      <c:h val="0.13054723144423372"/>
                    </c:manualLayout>
                  </c15:layout>
                </c:ext>
                <c:ext xmlns:c16="http://schemas.microsoft.com/office/drawing/2014/chart" uri="{C3380CC4-5D6E-409C-BE32-E72D297353CC}">
                  <c16:uniqueId val="{00000000-3541-43C5-90A2-F6F4733A4395}"/>
                </c:ext>
              </c:extLst>
            </c:dLbl>
            <c:dLbl>
              <c:idx val="6"/>
              <c:tx>
                <c:rich>
                  <a:bodyPr/>
                  <a:lstStyle/>
                  <a:p>
                    <a:r>
                      <a:rPr lang="en-US" altLang="zh-CN" dirty="0"/>
                      <a:t>9.40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3DA-4EC3-BD3F-79FA4388023A}"/>
                </c:ext>
              </c:extLst>
            </c:dLbl>
            <c:dLbl>
              <c:idx val="7"/>
              <c:layout>
                <c:manualLayout>
                  <c:x val="-3.8390461906155499E-2"/>
                  <c:y val="-4.300573239246574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9.52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905716515461897E-2"/>
                      <c:h val="9.2884849491335422E-2"/>
                    </c:manualLayout>
                  </c15:layout>
                </c:ext>
                <c:ext xmlns:c16="http://schemas.microsoft.com/office/drawing/2014/chart" uri="{C3380CC4-5D6E-409C-BE32-E72D297353CC}">
                  <c16:uniqueId val="{00000000-E95C-4EED-9C69-4C212F6A9904}"/>
                </c:ext>
              </c:extLst>
            </c:dLbl>
            <c:dLbl>
              <c:idx val="8"/>
              <c:layout>
                <c:manualLayout>
                  <c:x val="-3.8011169641986149E-2"/>
                  <c:y val="-5.4775041406378629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9.67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46888108477219E-2"/>
                      <c:h val="9.7592647235447721E-2"/>
                    </c:manualLayout>
                  </c15:layout>
                </c:ext>
                <c:ext xmlns:c16="http://schemas.microsoft.com/office/drawing/2014/chart" uri="{C3380CC4-5D6E-409C-BE32-E72D297353CC}">
                  <c16:uniqueId val="{00000000-194B-4CD4-87C5-5952CE439FD4}"/>
                </c:ext>
              </c:extLst>
            </c:dLbl>
            <c:dLbl>
              <c:idx val="9"/>
              <c:layout>
                <c:manualLayout>
                  <c:x val="-3.6462540239976589E-2"/>
                  <c:y val="-6.654453576665930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9.85</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46888108477219E-2"/>
                      <c:h val="0.13054723144423372"/>
                    </c:manualLayout>
                  </c15:layout>
                </c:ext>
                <c:ext xmlns:c16="http://schemas.microsoft.com/office/drawing/2014/chart" uri="{C3380CC4-5D6E-409C-BE32-E72D297353CC}">
                  <c16:uniqueId val="{00000000-B098-44BC-B9A8-E6F19BBDA799}"/>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-5.35</c:v>
                </c:pt>
                <c:pt idx="2">
                  <c:v>-2.99</c:v>
                </c:pt>
                <c:pt idx="3">
                  <c:v>-3.22</c:v>
                </c:pt>
                <c:pt idx="4">
                  <c:v>0.1</c:v>
                </c:pt>
                <c:pt idx="5">
                  <c:v>0.65</c:v>
                </c:pt>
                <c:pt idx="6">
                  <c:v>-1.59</c:v>
                </c:pt>
                <c:pt idx="7">
                  <c:v>-0.37</c:v>
                </c:pt>
                <c:pt idx="8">
                  <c:v>1.2</c:v>
                </c:pt>
                <c:pt idx="9">
                  <c:v>3.08</c:v>
                </c:pt>
              </c:numCache>
            </c:numRef>
          </c:val>
          <c:smooth val="0"/>
          <c:extLst>
            <c:ext xmlns:c16="http://schemas.microsoft.com/office/drawing/2014/chart" uri="{C3380CC4-5D6E-409C-BE32-E72D297353CC}">
              <c16:uniqueId val="{00000001-185E-423C-BEEB-2C9356082E8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0.97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C1E-4411-A9C0-C705AE584930}"/>
                </c:ext>
              </c:extLst>
            </c:dLbl>
            <c:dLbl>
              <c:idx val="1"/>
              <c:tx>
                <c:rich>
                  <a:bodyPr/>
                  <a:lstStyle/>
                  <a:p>
                    <a:r>
                      <a:rPr lang="en-US" altLang="zh-CN" dirty="0"/>
                      <a:t>0.97 </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C1E-4411-A9C0-C705AE584930}"/>
                </c:ext>
              </c:extLst>
            </c:dLbl>
            <c:dLbl>
              <c:idx val="2"/>
              <c:tx>
                <c:rich>
                  <a:bodyPr/>
                  <a:lstStyle/>
                  <a:p>
                    <a:r>
                      <a:rPr lang="en-US" altLang="zh-CN" dirty="0"/>
                      <a:t>0.95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A9A-492D-A174-22E26E761B4C}"/>
                </c:ext>
              </c:extLst>
            </c:dLbl>
            <c:dLbl>
              <c:idx val="3"/>
              <c:layout>
                <c:manualLayout>
                  <c:x val="-4.5440688713296262E-2"/>
                  <c:y val="-5.9235587095741081E-2"/>
                </c:manualLayout>
              </c:layout>
              <c:tx>
                <c:rich>
                  <a:bodyPr/>
                  <a:lstStyle/>
                  <a:p>
                    <a:r>
                      <a:rPr lang="en-US" altLang="zh-CN" dirty="0"/>
                      <a:t>0.97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685-4EBF-A15B-AEDA3138D82A}"/>
                </c:ext>
              </c:extLst>
            </c:dLbl>
            <c:dLbl>
              <c:idx val="4"/>
              <c:tx>
                <c:rich>
                  <a:bodyPr/>
                  <a:lstStyle/>
                  <a:p>
                    <a:r>
                      <a:rPr lang="en-US" altLang="zh-CN" dirty="0"/>
                      <a:t>0.94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D52-4B03-8841-71E5ADDD9062}"/>
                </c:ext>
              </c:extLst>
            </c:dLbl>
            <c:dLbl>
              <c:idx val="5"/>
              <c:layout>
                <c:manualLayout>
                  <c:x val="-2.9954394693200721E-2"/>
                  <c:y val="-5.9235587095740991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1.13</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D97-486D-8FE4-7B1BBFF748BD}"/>
                </c:ext>
              </c:extLst>
            </c:dLbl>
            <c:dLbl>
              <c:idx val="6"/>
              <c:layout>
                <c:manualLayout>
                  <c:x val="-5.2409521022339339E-2"/>
                  <c:y val="-7.100508145602176E-2"/>
                </c:manualLayout>
              </c:layout>
              <c:tx>
                <c:rich>
                  <a:bodyPr/>
                  <a:lstStyle/>
                  <a:p>
                    <a:r>
                      <a:rPr lang="en-US" altLang="zh-CN" dirty="0"/>
                      <a:t>1.24</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7.074919520046824E-2"/>
                      <c:h val="0.18753530848308084"/>
                    </c:manualLayout>
                  </c15:layout>
                </c:ext>
                <c:ext xmlns:c16="http://schemas.microsoft.com/office/drawing/2014/chart" uri="{C3380CC4-5D6E-409C-BE32-E72D297353CC}">
                  <c16:uniqueId val="{00000000-3C4D-4D38-A0A6-E27462B0C064}"/>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1.12</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F5-4099-A21C-A0EFDFA96151}"/>
                </c:ext>
              </c:extLst>
            </c:dLbl>
            <c:dLbl>
              <c:idx val="8"/>
              <c:layout>
                <c:manualLayout>
                  <c:x val="-4.343137254901961E-2"/>
                  <c:y val="-6.183692336891493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1.14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5890035118525021E-2"/>
                      <c:h val="0.13996282693245829"/>
                    </c:manualLayout>
                  </c15:layout>
                </c:ext>
                <c:ext xmlns:c16="http://schemas.microsoft.com/office/drawing/2014/chart" uri="{C3380CC4-5D6E-409C-BE32-E72D297353CC}">
                  <c16:uniqueId val="{00000000-44D2-42CA-ADA4-4D559FCE14C2}"/>
                </c:ext>
              </c:extLst>
            </c:dLbl>
            <c:dLbl>
              <c:idx val="9"/>
              <c:layout>
                <c:manualLayout>
                  <c:x val="-3.3365281435957468E-2"/>
                  <c:y val="-5.7128940278434771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1.28</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8146888108477219E-2"/>
                      <c:h val="0.11044493507687426"/>
                    </c:manualLayout>
                  </c15:layout>
                </c:ext>
                <c:ext xmlns:c16="http://schemas.microsoft.com/office/drawing/2014/chart" uri="{C3380CC4-5D6E-409C-BE32-E72D297353CC}">
                  <c16:uniqueId val="{00000000-0DED-4D55-941E-1F96DA2E0035}"/>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0</c:v>
                </c:pt>
                <c:pt idx="2">
                  <c:v>-0.24</c:v>
                </c:pt>
                <c:pt idx="3">
                  <c:v>0.02</c:v>
                </c:pt>
                <c:pt idx="4">
                  <c:v>-0.37</c:v>
                </c:pt>
                <c:pt idx="5">
                  <c:v>1.65</c:v>
                </c:pt>
                <c:pt idx="6">
                  <c:v>2.77</c:v>
                </c:pt>
                <c:pt idx="7">
                  <c:v>1.59</c:v>
                </c:pt>
                <c:pt idx="8">
                  <c:v>1.79</c:v>
                </c:pt>
                <c:pt idx="9">
                  <c:v>3.19</c:v>
                </c:pt>
              </c:numCache>
            </c:numRef>
          </c:val>
          <c:smooth val="0"/>
          <c:extLst>
            <c:ext xmlns:c16="http://schemas.microsoft.com/office/drawing/2014/chart" uri="{C3380CC4-5D6E-409C-BE32-E72D297353CC}">
              <c16:uniqueId val="{00000001-0C1E-4411-A9C0-C705AE584930}"/>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12.73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55B-4D95-A1AE-39254B717EEA}"/>
                </c:ext>
              </c:extLst>
            </c:dLbl>
            <c:dLbl>
              <c:idx val="1"/>
              <c:tx>
                <c:rich>
                  <a:bodyPr/>
                  <a:lstStyle/>
                  <a:p>
                    <a:r>
                      <a:rPr lang="en-US" altLang="zh-CN" dirty="0"/>
                      <a:t>12.60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5B-4D95-A1AE-39254B717EEA}"/>
                </c:ext>
              </c:extLst>
            </c:dLbl>
            <c:dLbl>
              <c:idx val="2"/>
              <c:layout>
                <c:manualLayout>
                  <c:x val="-4.1812871914935157E-2"/>
                  <c:y val="-4.9643541865296237E-2"/>
                </c:manualLayout>
              </c:layout>
              <c:tx>
                <c:rich>
                  <a:bodyPr/>
                  <a:lstStyle/>
                  <a:p>
                    <a:r>
                      <a:rPr lang="en-US" altLang="zh-CN" dirty="0"/>
                      <a:t>12.81</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6629840991122818E-2"/>
                      <c:h val="0.11642383821189686"/>
                    </c:manualLayout>
                  </c15:layout>
                </c:ext>
                <c:ext xmlns:c16="http://schemas.microsoft.com/office/drawing/2014/chart" uri="{C3380CC4-5D6E-409C-BE32-E72D297353CC}">
                  <c16:uniqueId val="{00000000-82C2-4B6D-93A3-AF355392AE62}"/>
                </c:ext>
              </c:extLst>
            </c:dLbl>
            <c:dLbl>
              <c:idx val="3"/>
              <c:layout>
                <c:manualLayout>
                  <c:x val="-3.6148912301238963E-2"/>
                  <c:y val="4.4335963274729197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12.80</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4F7-42A3-825A-4D8DC2B58C00}"/>
                </c:ext>
              </c:extLst>
            </c:dLbl>
            <c:dLbl>
              <c:idx val="4"/>
              <c:layout>
                <c:manualLayout>
                  <c:x val="-3.6148912301238963E-2"/>
                  <c:y val="-5.4527789351628747E-2"/>
                </c:manualLayout>
              </c:layout>
              <c:tx>
                <c:rich>
                  <a:bodyPr/>
                  <a:lstStyle/>
                  <a:p>
                    <a:r>
                      <a:rPr lang="en-US" altLang="zh-CN" dirty="0"/>
                      <a:t>13.60</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80C-4ECF-BDAC-103543544ED9}"/>
                </c:ext>
              </c:extLst>
            </c:dLbl>
            <c:dLbl>
              <c:idx val="5"/>
              <c:layout>
                <c:manualLayout>
                  <c:x val="-4.6458882060286803E-2"/>
                  <c:y val="5.8635806249286375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13.54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19451760803824E-2"/>
                      <c:h val="7.9608859852938779E-2"/>
                    </c:manualLayout>
                  </c15:layout>
                </c:ext>
                <c:ext xmlns:c16="http://schemas.microsoft.com/office/drawing/2014/chart" uri="{C3380CC4-5D6E-409C-BE32-E72D297353CC}">
                  <c16:uniqueId val="{00000000-C565-463E-A9CB-EB4C3C379346}"/>
                </c:ext>
              </c:extLst>
            </c:dLbl>
            <c:dLbl>
              <c:idx val="6"/>
              <c:layout>
                <c:manualLayout>
                  <c:x val="-5.7299287874353719E-2"/>
                  <c:y val="6.3343789339766587E-2"/>
                </c:manualLayout>
              </c:layout>
              <c:tx>
                <c:rich>
                  <a:bodyPr/>
                  <a:lstStyle/>
                  <a:p>
                    <a:r>
                      <a:rPr lang="en-US" altLang="zh-CN" dirty="0"/>
                      <a:t>13.29</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8.0528728904497124E-2"/>
                      <c:h val="8.9024455341163336E-2"/>
                    </c:manualLayout>
                  </c15:layout>
                </c:ext>
                <c:ext xmlns:c16="http://schemas.microsoft.com/office/drawing/2014/chart" uri="{C3380CC4-5D6E-409C-BE32-E72D297353CC}">
                  <c16:uniqueId val="{00000000-DC94-4E6E-9EF4-15B038A0FBE0}"/>
                </c:ext>
              </c:extLst>
            </c:dLbl>
            <c:dLbl>
              <c:idx val="7"/>
              <c:layout>
                <c:manualLayout>
                  <c:x val="-4.4205687250024391E-2"/>
                  <c:y val="-5.006724366226629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13.92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075-44AD-92CB-E004F947D719}"/>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13.74</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CAB-4542-811A-0030512670D9}"/>
                </c:ext>
              </c:extLst>
            </c:dLbl>
            <c:dLbl>
              <c:idx val="9"/>
              <c:layout>
                <c:manualLayout>
                  <c:x val="-2.4073505023900106E-2"/>
                  <c:y val="5.1150407836147833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13.22</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0535923324553709E-2"/>
                      <c:h val="0.13054723144423372"/>
                    </c:manualLayout>
                  </c15:layout>
                </c:ext>
                <c:ext xmlns:c16="http://schemas.microsoft.com/office/drawing/2014/chart" uri="{C3380CC4-5D6E-409C-BE32-E72D297353CC}">
                  <c16:uniqueId val="{00000000-427D-4216-88E7-7E54AB38EE9E}"/>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-0.98</c:v>
                </c:pt>
                <c:pt idx="2">
                  <c:v>0.66</c:v>
                </c:pt>
                <c:pt idx="3">
                  <c:v>0.55000000000000004</c:v>
                </c:pt>
                <c:pt idx="4">
                  <c:v>6.82</c:v>
                </c:pt>
                <c:pt idx="5">
                  <c:v>6.41</c:v>
                </c:pt>
                <c:pt idx="6">
                  <c:v>4.3899999999999997</c:v>
                </c:pt>
                <c:pt idx="7">
                  <c:v>9.34</c:v>
                </c:pt>
                <c:pt idx="8">
                  <c:v>7.98</c:v>
                </c:pt>
                <c:pt idx="9">
                  <c:v>3.83</c:v>
                </c:pt>
              </c:numCache>
            </c:numRef>
          </c:val>
          <c:smooth val="0"/>
          <c:extLst>
            <c:ext xmlns:c16="http://schemas.microsoft.com/office/drawing/2014/chart" uri="{C3380CC4-5D6E-409C-BE32-E72D297353CC}">
              <c16:uniqueId val="{00000001-055B-4D95-A1AE-39254B717EEA}"/>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1.98</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23-4403-B630-A979CCD35CFB}"/>
                </c:ext>
              </c:extLst>
            </c:dLbl>
            <c:dLbl>
              <c:idx val="1"/>
              <c:tx>
                <c:rich>
                  <a:bodyPr/>
                  <a:lstStyle/>
                  <a:p>
                    <a:r>
                      <a:rPr lang="en-US" altLang="zh-CN" dirty="0"/>
                      <a:t>1.91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A23-4403-B630-A979CCD35CFB}"/>
                </c:ext>
              </c:extLst>
            </c:dLbl>
            <c:dLbl>
              <c:idx val="2"/>
              <c:layout>
                <c:manualLayout>
                  <c:x val="-3.4600282899229347E-2"/>
                  <c:y val="-5.4351339609408481E-2"/>
                </c:manualLayout>
              </c:layout>
              <c:tx>
                <c:rich>
                  <a:bodyPr/>
                  <a:lstStyle/>
                  <a:p>
                    <a:r>
                      <a:rPr lang="en-US" altLang="zh-CN" dirty="0"/>
                      <a:t>2.07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58-428B-9634-5410EE74FFA4}"/>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1.98</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EFF-4CE0-8B16-EAD9193B2303}"/>
                </c:ext>
              </c:extLst>
            </c:dLbl>
            <c:dLbl>
              <c:idx val="4"/>
              <c:tx>
                <c:rich>
                  <a:bodyPr/>
                  <a:lstStyle/>
                  <a:p>
                    <a:r>
                      <a:rPr lang="en-US" altLang="zh-CN" dirty="0"/>
                      <a:t>1.83</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13C-4E88-9620-D94466FE7403}"/>
                </c:ext>
              </c:extLst>
            </c:dLbl>
            <c:dLbl>
              <c:idx val="5"/>
              <c:layout>
                <c:manualLayout>
                  <c:x val="-4.4666374012291538E-2"/>
                  <c:y val="-5.2173890479572604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2.08</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5181811530582376E-2"/>
                      <c:h val="0.12113163595600915"/>
                    </c:manualLayout>
                  </c15:layout>
                </c:ext>
                <c:ext xmlns:c16="http://schemas.microsoft.com/office/drawing/2014/chart" uri="{C3380CC4-5D6E-409C-BE32-E72D297353CC}">
                  <c16:uniqueId val="{00000000-8DB3-4FE3-8FC7-27A50C1DE52B}"/>
                </c:ext>
              </c:extLst>
            </c:dLbl>
            <c:dLbl>
              <c:idx val="6"/>
              <c:layout>
                <c:manualLayout>
                  <c:x val="-3.692322700224368E-2"/>
                  <c:y val="-5.9235587095741081E-2"/>
                </c:manualLayout>
              </c:layout>
              <c:tx>
                <c:rich>
                  <a:bodyPr/>
                  <a:lstStyle/>
                  <a:p>
                    <a:r>
                      <a:rPr lang="en-US" altLang="zh-CN" dirty="0"/>
                      <a:t>2.11</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5.8987293922544155E-2"/>
                      <c:h val="9.7592647235447721E-2"/>
                    </c:manualLayout>
                  </c15:layout>
                </c:ext>
                <c:ext xmlns:c16="http://schemas.microsoft.com/office/drawing/2014/chart" uri="{C3380CC4-5D6E-409C-BE32-E72D297353CC}">
                  <c16:uniqueId val="{00000000-513C-48F6-B465-33E64C3F3CC4}"/>
                </c:ext>
              </c:extLst>
            </c:dLbl>
            <c:dLbl>
              <c:idx val="7"/>
              <c:layout>
                <c:manualLayout>
                  <c:x val="-3.5688225538971809E-2"/>
                  <c:y val="-5.477504140637858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2.14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9695517510486786E-2"/>
                      <c:h val="9.7592647235447721E-2"/>
                    </c:manualLayout>
                  </c15:layout>
                </c:ext>
                <c:ext xmlns:c16="http://schemas.microsoft.com/office/drawing/2014/chart" uri="{C3380CC4-5D6E-409C-BE32-E72D297353CC}">
                  <c16:uniqueId val="{00000000-C82B-4ED1-B714-3E6D48DE5244}"/>
                </c:ext>
              </c:extLst>
            </c:dLbl>
            <c:dLbl>
              <c:idx val="8"/>
              <c:layout>
                <c:manualLayout>
                  <c:x val="-4.1882743147010057E-2"/>
                  <c:y val="-6.419063689460316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2.19</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2792776314505893E-2"/>
                      <c:h val="8.8177051747223123E-2"/>
                    </c:manualLayout>
                  </c15:layout>
                </c:ext>
                <c:ext xmlns:c16="http://schemas.microsoft.com/office/drawing/2014/chart" uri="{C3380CC4-5D6E-409C-BE32-E72D297353CC}">
                  <c16:uniqueId val="{00000000-74C4-4F82-91F7-13FCC5EFCC67}"/>
                </c:ext>
              </c:extLst>
            </c:dLbl>
            <c:dLbl>
              <c:idx val="9"/>
              <c:layout>
                <c:manualLayout>
                  <c:x val="-3.6462540239976589E-2"/>
                  <c:y val="3.938091347586716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2.03</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B3B-4BBB-BA4C-1577623D0F89}"/>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-0.59</c:v>
                </c:pt>
                <c:pt idx="2">
                  <c:v>0.67</c:v>
                </c:pt>
                <c:pt idx="3">
                  <c:v>-0.03</c:v>
                </c:pt>
                <c:pt idx="4">
                  <c:v>-1.17</c:v>
                </c:pt>
                <c:pt idx="5">
                  <c:v>0.77</c:v>
                </c:pt>
                <c:pt idx="6">
                  <c:v>1.03</c:v>
                </c:pt>
                <c:pt idx="7">
                  <c:v>1.25</c:v>
                </c:pt>
                <c:pt idx="8">
                  <c:v>1.6</c:v>
                </c:pt>
                <c:pt idx="9">
                  <c:v>0.35</c:v>
                </c:pt>
              </c:numCache>
            </c:numRef>
          </c:val>
          <c:smooth val="0"/>
          <c:extLst>
            <c:ext xmlns:c16="http://schemas.microsoft.com/office/drawing/2014/chart" uri="{C3380CC4-5D6E-409C-BE32-E72D297353CC}">
              <c16:uniqueId val="{00000001-CA23-4403-B630-A979CCD35CFB}"/>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22.70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8F-4034-BE6F-13FF79D3345F}"/>
                </c:ext>
              </c:extLst>
            </c:dLbl>
            <c:dLbl>
              <c:idx val="1"/>
              <c:tx>
                <c:rich>
                  <a:bodyPr/>
                  <a:lstStyle/>
                  <a:p>
                    <a:r>
                      <a:rPr lang="en-US" altLang="zh-CN" dirty="0"/>
                      <a:t>23.80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8F-4034-BE6F-13FF79D3345F}"/>
                </c:ext>
              </c:extLst>
            </c:dLbl>
            <c:dLbl>
              <c:idx val="2"/>
              <c:tx>
                <c:rich>
                  <a:bodyPr/>
                  <a:lstStyle/>
                  <a:p>
                    <a:r>
                      <a:rPr lang="en-US" altLang="zh-CN" dirty="0"/>
                      <a:t>23.85</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C41-4A9C-AD7B-71FD818A116E}"/>
                </c:ext>
              </c:extLst>
            </c:dLbl>
            <c:dLbl>
              <c:idx val="3"/>
              <c:tx>
                <c:rich>
                  <a:bodyPr/>
                  <a:lstStyle/>
                  <a:p>
                    <a:r>
                      <a:rPr lang="en-US" altLang="zh-CN" dirty="0"/>
                      <a:t>24.10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77-4B84-BF12-8BD0E6E33C39}"/>
                </c:ext>
              </c:extLst>
            </c:dLbl>
            <c:dLbl>
              <c:idx val="4"/>
              <c:layout>
                <c:manualLayout>
                  <c:x val="-3.7697541703248523E-2"/>
                  <c:y val="5.9235957788476706E-2"/>
                </c:manualLayout>
              </c:layout>
              <c:tx>
                <c:rich>
                  <a:bodyPr/>
                  <a:lstStyle/>
                  <a:p>
                    <a:r>
                      <a:rPr lang="en-US" altLang="zh-CN" dirty="0"/>
                      <a:t>23.56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C51-4CC5-B6F0-7DDC38D41CB8}"/>
                </c:ext>
              </c:extLst>
            </c:dLbl>
            <c:dLbl>
              <c:idx val="5"/>
              <c:layout>
                <c:manualLayout>
                  <c:x val="-3.6148912301238963E-2"/>
                  <c:y val="3.5696969067915273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23.29</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073-497A-9C8B-4B482590EC85}"/>
                </c:ext>
              </c:extLst>
            </c:dLbl>
            <c:dLbl>
              <c:idx val="6"/>
              <c:layout>
                <c:manualLayout>
                  <c:x val="-3.2277277826553506E-2"/>
                  <c:y val="6.8651553276701374E-2"/>
                </c:manualLayout>
              </c:layout>
              <c:tx>
                <c:rich>
                  <a:bodyPr/>
                  <a:lstStyle/>
                  <a:p>
                    <a:r>
                      <a:rPr lang="en-US" altLang="zh-CN" dirty="0"/>
                      <a:t>23.12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043532338308457E-2"/>
                      <c:h val="9.7592647235447721E-2"/>
                    </c:manualLayout>
                  </c15:layout>
                </c:ext>
                <c:ext xmlns:c16="http://schemas.microsoft.com/office/drawing/2014/chart" uri="{C3380CC4-5D6E-409C-BE32-E72D297353CC}">
                  <c16:uniqueId val="{00000000-8A21-4255-8E9A-E16B0E4E3815}"/>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24.04</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32-4DE3-AA4C-7EE35D5097F3}"/>
                </c:ext>
              </c:extLst>
            </c:dLbl>
            <c:dLbl>
              <c:idx val="8"/>
              <c:layout>
                <c:manualLayout>
                  <c:x val="-4.265699687835333E-2"/>
                  <c:y val="4.0652018866777474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23.34</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0535923324553695E-2"/>
                      <c:h val="0.10700824272367229"/>
                    </c:manualLayout>
                  </c15:layout>
                </c:ext>
                <c:ext xmlns:c16="http://schemas.microsoft.com/office/drawing/2014/chart" uri="{C3380CC4-5D6E-409C-BE32-E72D297353CC}">
                  <c16:uniqueId val="{00000001-009E-41AC-8BD8-CF92682469DC}"/>
                </c:ext>
              </c:extLst>
            </c:dLbl>
            <c:dLbl>
              <c:idx val="9"/>
              <c:layout>
                <c:manualLayout>
                  <c:x val="-2.5622134425909666E-2"/>
                  <c:y val="5.0067614355001969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22.94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7C0-49E1-B75B-73FC19A91E67}"/>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4.8499999999999996</c:v>
                </c:pt>
                <c:pt idx="2">
                  <c:v>5.09</c:v>
                </c:pt>
                <c:pt idx="3">
                  <c:v>6.18</c:v>
                </c:pt>
                <c:pt idx="4">
                  <c:v>3.82</c:v>
                </c:pt>
                <c:pt idx="5">
                  <c:v>2.63</c:v>
                </c:pt>
                <c:pt idx="6">
                  <c:v>1.85</c:v>
                </c:pt>
                <c:pt idx="7">
                  <c:v>5.91</c:v>
                </c:pt>
                <c:pt idx="8">
                  <c:v>2.81</c:v>
                </c:pt>
                <c:pt idx="9">
                  <c:v>1.05</c:v>
                </c:pt>
              </c:numCache>
            </c:numRef>
          </c:val>
          <c:smooth val="0"/>
          <c:extLst>
            <c:ext xmlns:c16="http://schemas.microsoft.com/office/drawing/2014/chart" uri="{C3380CC4-5D6E-409C-BE32-E72D297353CC}">
              <c16:uniqueId val="{00000001-E88F-4034-BE6F-13FF79D3345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2.96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B26-40E6-89B8-3AAC3C0A58C7}"/>
                </c:ext>
              </c:extLst>
            </c:dLbl>
            <c:dLbl>
              <c:idx val="1"/>
              <c:tx>
                <c:rich>
                  <a:bodyPr/>
                  <a:lstStyle/>
                  <a:p>
                    <a:r>
                      <a:rPr lang="en-US" altLang="zh-CN" dirty="0"/>
                      <a:t>3.16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26-40E6-89B8-3AAC3C0A58C7}"/>
                </c:ext>
              </c:extLst>
            </c:dLbl>
            <c:dLbl>
              <c:idx val="2"/>
              <c:layout>
                <c:manualLayout>
                  <c:x val="-4.0198517217832408E-2"/>
                  <c:y val="5.1103329858706754E-2"/>
                </c:manualLayout>
              </c:layout>
              <c:tx>
                <c:rich>
                  <a:bodyPr/>
                  <a:lstStyle/>
                  <a:p>
                    <a:r>
                      <a:rPr lang="en-US" altLang="zh-CN" dirty="0"/>
                      <a:t>3.13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FD9-4D63-B076-DDB1B7831CA1}"/>
                </c:ext>
              </c:extLst>
            </c:dLbl>
            <c:dLbl>
              <c:idx val="3"/>
              <c:layout>
                <c:manualLayout>
                  <c:x val="-3.088747439274217E-2"/>
                  <c:y val="5.4528160044364504E-2"/>
                </c:manualLayout>
              </c:layout>
              <c:tx>
                <c:rich>
                  <a:bodyPr/>
                  <a:lstStyle/>
                  <a:p>
                    <a:r>
                      <a:rPr lang="en-US" altLang="zh-CN" dirty="0"/>
                      <a:t>2.93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77C-4EDC-9EE6-FA146ECE8D97}"/>
                </c:ext>
              </c:extLst>
            </c:dLbl>
            <c:dLbl>
              <c:idx val="4"/>
              <c:tx>
                <c:rich>
                  <a:bodyPr/>
                  <a:lstStyle/>
                  <a:p>
                    <a:r>
                      <a:rPr lang="en-US" altLang="zh-CN" dirty="0"/>
                      <a:t>3.04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237-40C8-9A05-2CC8A17CDC34}"/>
                </c:ext>
              </c:extLst>
            </c:dLbl>
            <c:dLbl>
              <c:idx val="5"/>
              <c:tx>
                <c:rich>
                  <a:bodyPr/>
                  <a:lstStyle/>
                  <a:p>
                    <a:r>
                      <a:rPr lang="en-US" altLang="zh-CN" dirty="0"/>
                      <a:t>3.62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6BC-4BD3-87A7-FF18D262412A}"/>
                </c:ext>
              </c:extLst>
            </c:dLbl>
            <c:dLbl>
              <c:idx val="6"/>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3.86</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D48-4095-BDDD-736460F2B611}"/>
                </c:ext>
              </c:extLst>
            </c:dLbl>
            <c:dLbl>
              <c:idx val="7"/>
              <c:layout>
                <c:manualLayout>
                  <c:x val="-3.4913910837967028E-2"/>
                  <c:y val="5.4775412099114344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3.81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47-4106-A447-1FA482D66DDD}"/>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3.86</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ACC-4709-AF80-3B43F667625C}"/>
                </c:ext>
              </c:extLst>
            </c:dLbl>
            <c:dLbl>
              <c:idx val="9"/>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3.98</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6E6-41DF-B240-38D48F76B0E4}"/>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0.9</c:v>
                </c:pt>
                <c:pt idx="2">
                  <c:v>0.75</c:v>
                </c:pt>
                <c:pt idx="3">
                  <c:v>-0.14000000000000001</c:v>
                </c:pt>
                <c:pt idx="4">
                  <c:v>0.37</c:v>
                </c:pt>
                <c:pt idx="5">
                  <c:v>2.93</c:v>
                </c:pt>
                <c:pt idx="6">
                  <c:v>3.97</c:v>
                </c:pt>
                <c:pt idx="7">
                  <c:v>3.74</c:v>
                </c:pt>
                <c:pt idx="8">
                  <c:v>3.98</c:v>
                </c:pt>
                <c:pt idx="9">
                  <c:v>4.5199999999999996</c:v>
                </c:pt>
              </c:numCache>
            </c:numRef>
          </c:val>
          <c:smooth val="0"/>
          <c:extLst>
            <c:ext xmlns:c16="http://schemas.microsoft.com/office/drawing/2014/chart" uri="{C3380CC4-5D6E-409C-BE32-E72D297353CC}">
              <c16:uniqueId val="{00000001-8B26-40E6-89B8-3AAC3C0A58C7}"/>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37.01</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33D-4A15-B912-C734122D192F}"/>
                </c:ext>
              </c:extLst>
            </c:dLbl>
            <c:dLbl>
              <c:idx val="1"/>
              <c:tx>
                <c:rich>
                  <a:bodyPr/>
                  <a:lstStyle/>
                  <a:p>
                    <a:r>
                      <a:rPr lang="en-US" altLang="zh-CN" dirty="0"/>
                      <a:t>36.49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33D-4A15-B912-C734122D192F}"/>
                </c:ext>
              </c:extLst>
            </c:dLbl>
            <c:dLbl>
              <c:idx val="2"/>
              <c:layout>
                <c:manualLayout>
                  <c:x val="-4.5378682567554417E-2"/>
                  <c:y val="-6.2872453526251718E-2"/>
                </c:manualLayout>
              </c:layout>
              <c:tx>
                <c:rich>
                  <a:bodyPr/>
                  <a:lstStyle/>
                  <a:p>
                    <a:r>
                      <a:rPr lang="en-US" altLang="zh-CN" dirty="0"/>
                      <a:t>36.76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3532582187103684E-2"/>
                      <c:h val="8.3469254003110852E-2"/>
                    </c:manualLayout>
                  </c15:layout>
                </c:ext>
                <c:ext xmlns:c16="http://schemas.microsoft.com/office/drawing/2014/chart" uri="{C3380CC4-5D6E-409C-BE32-E72D297353CC}">
                  <c16:uniqueId val="{00000000-A12B-4012-8F5A-57CA8B09E666}"/>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35.95</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435-4646-A2EB-961F8ED64087}"/>
                </c:ext>
              </c:extLst>
            </c:dLbl>
            <c:dLbl>
              <c:idx val="4"/>
              <c:layout>
                <c:manualLayout>
                  <c:x val="-4.6373768412837829E-2"/>
                  <c:y val="7.0228850867346856E-2"/>
                </c:manualLayout>
              </c:layout>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35.83</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7.1066603258218716E-2"/>
                      <c:h val="0.13104173555373339"/>
                    </c:manualLayout>
                  </c15:layout>
                </c:ext>
                <c:ext xmlns:c16="http://schemas.microsoft.com/office/drawing/2014/chart" uri="{C3380CC4-5D6E-409C-BE32-E72D297353CC}">
                  <c16:uniqueId val="{00000000-110F-446A-A235-E24D6F80F514}"/>
                </c:ext>
              </c:extLst>
            </c:dLbl>
            <c:dLbl>
              <c:idx val="5"/>
              <c:layout>
                <c:manualLayout>
                  <c:x val="-3.6148912301238963E-2"/>
                  <c:y val="-4.9819991607516503E-2"/>
                </c:manualLayout>
              </c:layout>
              <c:tx>
                <c:rich>
                  <a:bodyPr/>
                  <a:lstStyle/>
                  <a:p>
                    <a:r>
                      <a:rPr lang="en-US" altLang="zh-CN" dirty="0"/>
                      <a:t>37.80</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577-4362-A36C-7F8573613F6C}"/>
                </c:ext>
              </c:extLst>
            </c:dLbl>
            <c:dLbl>
              <c:idx val="6"/>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37.72</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0B4-4C8C-A6E3-8C2B01B3678C}"/>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35.33</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C22-43E9-BFA8-65B094A38546}"/>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33.37</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21-4383-B1F6-3081633854EE}"/>
                </c:ext>
              </c:extLst>
            </c:dLbl>
            <c:dLbl>
              <c:idx val="9"/>
              <c:layout>
                <c:manualLayout>
                  <c:x val="-3.7616147205150718E-2"/>
                  <c:y val="-7.125214816440379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35.27</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5789435177055889E-2"/>
                      <c:h val="0.12927612605332339"/>
                    </c:manualLayout>
                  </c15:layout>
                </c:ext>
                <c:ext xmlns:c16="http://schemas.microsoft.com/office/drawing/2014/chart" uri="{C3380CC4-5D6E-409C-BE32-E72D297353CC}">
                  <c16:uniqueId val="{00000000-9706-4542-990D-416967FBAFF1}"/>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-1.39</c:v>
                </c:pt>
                <c:pt idx="2">
                  <c:v>-0.67</c:v>
                </c:pt>
                <c:pt idx="3">
                  <c:v>-2.87</c:v>
                </c:pt>
                <c:pt idx="4">
                  <c:v>-3.17</c:v>
                </c:pt>
                <c:pt idx="5">
                  <c:v>2.15</c:v>
                </c:pt>
                <c:pt idx="6">
                  <c:v>1.92</c:v>
                </c:pt>
                <c:pt idx="7">
                  <c:v>-4.54</c:v>
                </c:pt>
                <c:pt idx="8">
                  <c:v>-9.82</c:v>
                </c:pt>
                <c:pt idx="9">
                  <c:v>-4.6900000000000004</c:v>
                </c:pt>
              </c:numCache>
            </c:numRef>
          </c:val>
          <c:smooth val="0"/>
          <c:extLst>
            <c:ext xmlns:c16="http://schemas.microsoft.com/office/drawing/2014/chart" uri="{C3380CC4-5D6E-409C-BE32-E72D297353CC}">
              <c16:uniqueId val="{00000001-633D-4A15-B912-C734122D192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2.00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701-406F-8A57-43B9095684DF}"/>
                </c:ext>
              </c:extLst>
            </c:dLbl>
            <c:dLbl>
              <c:idx val="1"/>
              <c:tx>
                <c:rich>
                  <a:bodyPr/>
                  <a:lstStyle/>
                  <a:p>
                    <a:r>
                      <a:rPr lang="en-US" altLang="zh-CN" dirty="0"/>
                      <a:t>2.44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701-406F-8A57-43B9095684DF}"/>
                </c:ext>
              </c:extLst>
            </c:dLbl>
            <c:dLbl>
              <c:idx val="2"/>
              <c:layout>
                <c:manualLayout>
                  <c:x val="-4.4360550190225313E-2"/>
                  <c:y val="5.1103329858706754E-2"/>
                </c:manualLayout>
              </c:layout>
              <c:tx>
                <c:rich>
                  <a:bodyPr/>
                  <a:lstStyle/>
                  <a:p>
                    <a:r>
                      <a:rPr lang="en-US" altLang="zh-CN" dirty="0"/>
                      <a:t>2.25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E3F-4968-9410-7FA7F57C4076}"/>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1.89</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B4-43CA-8B50-558786B58E8F}"/>
                </c:ext>
              </c:extLst>
            </c:dLbl>
            <c:dLbl>
              <c:idx val="4"/>
              <c:tx>
                <c:rich>
                  <a:bodyPr/>
                  <a:lstStyle/>
                  <a:p>
                    <a:r>
                      <a:rPr lang="en-US" altLang="zh-CN" dirty="0"/>
                      <a:t>2.11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593-4900-8FFC-C05729454B99}"/>
                </c:ext>
              </c:extLst>
            </c:dLbl>
            <c:dLbl>
              <c:idx val="5"/>
              <c:layout>
                <c:manualLayout>
                  <c:x val="-3.088747439274217E-2"/>
                  <c:y val="4.9820362300252309E-2"/>
                </c:manualLayout>
              </c:layout>
              <c:tx>
                <c:rich>
                  <a:bodyPr/>
                  <a:lstStyle/>
                  <a:p>
                    <a:r>
                      <a:rPr lang="en-US" altLang="zh-CN" dirty="0"/>
                      <a:t>1.95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EA2-4931-9378-64DD9129A063}"/>
                </c:ext>
              </c:extLst>
            </c:dLbl>
            <c:dLbl>
              <c:idx val="6"/>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2.21</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BD7-43CA-AAAE-7A2F68DA70C4}"/>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2.77</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8DF-4B8C-B8FC-44D15BDD419A}"/>
                </c:ext>
              </c:extLst>
            </c:dLbl>
            <c:dLbl>
              <c:idx val="8"/>
              <c:layout>
                <c:manualLayout>
                  <c:x val="-3.8785484342990929E-2"/>
                  <c:y val="5.712931097117048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2.41</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7.1376329138620617E-2"/>
                      <c:h val="0.13054723144423372"/>
                    </c:manualLayout>
                  </c15:layout>
                </c:ext>
                <c:ext xmlns:c16="http://schemas.microsoft.com/office/drawing/2014/chart" uri="{C3380CC4-5D6E-409C-BE32-E72D297353CC}">
                  <c16:uniqueId val="{00000000-A49B-4D41-A3EB-A34053F67254}"/>
                </c:ext>
              </c:extLst>
            </c:dLbl>
            <c:dLbl>
              <c:idx val="9"/>
              <c:layout>
                <c:manualLayout>
                  <c:x val="-3.7236854940981369E-2"/>
                  <c:y val="5.006761435500205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2.28</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4.9695517510486786E-2"/>
                      <c:h val="7.876145625899858E-2"/>
                    </c:manualLayout>
                  </c15:layout>
                </c:ext>
                <c:ext xmlns:c16="http://schemas.microsoft.com/office/drawing/2014/chart" uri="{C3380CC4-5D6E-409C-BE32-E72D297353CC}">
                  <c16:uniqueId val="{00000000-738C-4D56-87D9-E8BC9AE878F6}"/>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1.18</c:v>
                </c:pt>
                <c:pt idx="2">
                  <c:v>0.66</c:v>
                </c:pt>
                <c:pt idx="3">
                  <c:v>-0.3</c:v>
                </c:pt>
                <c:pt idx="4">
                  <c:v>0.28999999999999998</c:v>
                </c:pt>
                <c:pt idx="5">
                  <c:v>-0.14000000000000001</c:v>
                </c:pt>
                <c:pt idx="6">
                  <c:v>0.56999999999999995</c:v>
                </c:pt>
                <c:pt idx="7">
                  <c:v>2.08</c:v>
                </c:pt>
                <c:pt idx="8">
                  <c:v>1.0900000000000001</c:v>
                </c:pt>
                <c:pt idx="9">
                  <c:v>0.76</c:v>
                </c:pt>
              </c:numCache>
            </c:numRef>
          </c:val>
          <c:smooth val="0"/>
          <c:extLst>
            <c:ext xmlns:c16="http://schemas.microsoft.com/office/drawing/2014/chart" uri="{C3380CC4-5D6E-409C-BE32-E72D297353CC}">
              <c16:uniqueId val="{00000001-B701-406F-8A57-43B9095684D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8"/>
          <c:min val="-18"/>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9"/>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chemeClr val="bg1">
                  <a:lumMod val="85000"/>
                </a:schemeClr>
              </a:solidFill>
            </a:ln>
            <a:effectLst/>
          </c:spPr>
          <c:marker>
            <c:symbol val="circle"/>
            <c:size val="3"/>
            <c:spPr>
              <a:solidFill>
                <a:schemeClr val="bg1"/>
              </a:solidFill>
              <a:ln>
                <a:solidFill>
                  <a:schemeClr val="bg1">
                    <a:lumMod val="85000"/>
                  </a:schemeClr>
                </a:solidFill>
              </a:ln>
              <a:effectLst/>
            </c:spPr>
          </c:marker>
          <c:dPt>
            <c:idx val="0"/>
            <c:bubble3D val="0"/>
            <c:extLst>
              <c:ext xmlns:c16="http://schemas.microsoft.com/office/drawing/2014/chart" uri="{C3380CC4-5D6E-409C-BE32-E72D297353CC}">
                <c16:uniqueId val="{00000001-E814-4B82-BF19-1E08EA8F8131}"/>
              </c:ext>
            </c:extLst>
          </c:dPt>
          <c:dPt>
            <c:idx val="1"/>
            <c:bubble3D val="0"/>
            <c:extLst>
              <c:ext xmlns:c16="http://schemas.microsoft.com/office/drawing/2014/chart" uri="{C3380CC4-5D6E-409C-BE32-E72D297353CC}">
                <c16:uniqueId val="{00000002-E814-4B82-BF19-1E08EA8F8131}"/>
              </c:ext>
            </c:extLst>
          </c:dPt>
          <c:dPt>
            <c:idx val="2"/>
            <c:bubble3D val="0"/>
            <c:extLst>
              <c:ext xmlns:c16="http://schemas.microsoft.com/office/drawing/2014/chart" uri="{C3380CC4-5D6E-409C-BE32-E72D297353CC}">
                <c16:uniqueId val="{00000003-E814-4B82-BF19-1E08EA8F8131}"/>
              </c:ext>
            </c:extLst>
          </c:dPt>
          <c:dPt>
            <c:idx val="3"/>
            <c:bubble3D val="0"/>
            <c:extLst>
              <c:ext xmlns:c16="http://schemas.microsoft.com/office/drawing/2014/chart" uri="{C3380CC4-5D6E-409C-BE32-E72D297353CC}">
                <c16:uniqueId val="{00000004-E814-4B82-BF19-1E08EA8F8131}"/>
              </c:ext>
            </c:extLst>
          </c:dPt>
          <c:dPt>
            <c:idx val="4"/>
            <c:bubble3D val="0"/>
            <c:extLst>
              <c:ext xmlns:c16="http://schemas.microsoft.com/office/drawing/2014/chart" uri="{C3380CC4-5D6E-409C-BE32-E72D297353CC}">
                <c16:uniqueId val="{00000005-E814-4B82-BF19-1E08EA8F8131}"/>
              </c:ext>
            </c:extLst>
          </c:dPt>
          <c:dPt>
            <c:idx val="5"/>
            <c:bubble3D val="0"/>
            <c:extLst>
              <c:ext xmlns:c16="http://schemas.microsoft.com/office/drawing/2014/chart" uri="{C3380CC4-5D6E-409C-BE32-E72D297353CC}">
                <c16:uniqueId val="{00000006-E814-4B82-BF19-1E08EA8F8131}"/>
              </c:ext>
            </c:extLst>
          </c:dPt>
          <c:dPt>
            <c:idx val="6"/>
            <c:bubble3D val="0"/>
            <c:extLst>
              <c:ext xmlns:c16="http://schemas.microsoft.com/office/drawing/2014/chart" uri="{C3380CC4-5D6E-409C-BE32-E72D297353CC}">
                <c16:uniqueId val="{00000007-E814-4B82-BF19-1E08EA8F8131}"/>
              </c:ext>
            </c:extLst>
          </c:dPt>
          <c:dPt>
            <c:idx val="7"/>
            <c:bubble3D val="0"/>
            <c:extLst>
              <c:ext xmlns:c16="http://schemas.microsoft.com/office/drawing/2014/chart" uri="{C3380CC4-5D6E-409C-BE32-E72D297353CC}">
                <c16:uniqueId val="{00000008-E814-4B82-BF19-1E08EA8F8131}"/>
              </c:ext>
            </c:extLst>
          </c:dPt>
          <c:dPt>
            <c:idx val="8"/>
            <c:bubble3D val="0"/>
            <c:extLst>
              <c:ext xmlns:c16="http://schemas.microsoft.com/office/drawing/2014/chart" uri="{C3380CC4-5D6E-409C-BE32-E72D297353CC}">
                <c16:uniqueId val="{00000009-E814-4B82-BF19-1E08EA8F8131}"/>
              </c:ext>
            </c:extLst>
          </c:dPt>
          <c:dPt>
            <c:idx val="9"/>
            <c:bubble3D val="0"/>
            <c:extLst>
              <c:ext xmlns:c16="http://schemas.microsoft.com/office/drawing/2014/chart" uri="{C3380CC4-5D6E-409C-BE32-E72D297353CC}">
                <c16:uniqueId val="{0000000A-E814-4B82-BF19-1E08EA8F8131}"/>
              </c:ext>
            </c:extLst>
          </c:dPt>
          <c:dPt>
            <c:idx val="10"/>
            <c:bubble3D val="0"/>
            <c:extLst>
              <c:ext xmlns:c16="http://schemas.microsoft.com/office/drawing/2014/chart" uri="{C3380CC4-5D6E-409C-BE32-E72D297353CC}">
                <c16:uniqueId val="{0000000B-E814-4B82-BF19-1E08EA8F8131}"/>
              </c:ext>
            </c:extLst>
          </c:dPt>
          <c:dPt>
            <c:idx val="11"/>
            <c:bubble3D val="0"/>
            <c:extLst>
              <c:ext xmlns:c16="http://schemas.microsoft.com/office/drawing/2014/chart" uri="{C3380CC4-5D6E-409C-BE32-E72D297353CC}">
                <c16:uniqueId val="{0000000C-E814-4B82-BF19-1E08EA8F8131}"/>
              </c:ext>
            </c:extLst>
          </c:dPt>
          <c:dPt>
            <c:idx val="12"/>
            <c:bubble3D val="0"/>
            <c:extLst>
              <c:ext xmlns:c16="http://schemas.microsoft.com/office/drawing/2014/chart" uri="{C3380CC4-5D6E-409C-BE32-E72D297353CC}">
                <c16:uniqueId val="{0000000D-E814-4B82-BF19-1E08EA8F8131}"/>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-47.603657105811727</c:v>
                </c:pt>
                <c:pt idx="2">
                  <c:v>-45.281029726063807</c:v>
                </c:pt>
                <c:pt idx="3">
                  <c:v>-47.386618280674931</c:v>
                </c:pt>
                <c:pt idx="4">
                  <c:v>-44.516979570496048</c:v>
                </c:pt>
                <c:pt idx="5">
                  <c:v>-39.339751886456533</c:v>
                </c:pt>
                <c:pt idx="6">
                  <c:v>-39.424744339075737</c:v>
                </c:pt>
                <c:pt idx="7">
                  <c:v>-39.806216598475011</c:v>
                </c:pt>
                <c:pt idx="8">
                  <c:v>-35.897291616030181</c:v>
                </c:pt>
                <c:pt idx="9">
                  <c:v>-41.407260103225731</c:v>
                </c:pt>
                <c:pt idx="10">
                  <c:v>-41.841758018030852</c:v>
                </c:pt>
                <c:pt idx="11">
                  <c:v>-42.371519657056048</c:v>
                </c:pt>
                <c:pt idx="12">
                  <c:v>-43.442257866059599</c:v>
                </c:pt>
              </c:numCache>
            </c:numRef>
          </c:val>
          <c:smooth val="0"/>
          <c:extLst>
            <c:ext xmlns:c16="http://schemas.microsoft.com/office/drawing/2014/chart" uri="{C3380CC4-5D6E-409C-BE32-E72D297353CC}">
              <c16:uniqueId val="{0000000E-E814-4B82-BF19-1E08EA8F8131}"/>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-2.4700000000000002</c:v>
                </c:pt>
                <c:pt idx="2">
                  <c:v>2.9</c:v>
                </c:pt>
                <c:pt idx="3">
                  <c:v>8.41</c:v>
                </c:pt>
                <c:pt idx="4">
                  <c:v>43.24</c:v>
                </c:pt>
                <c:pt idx="5">
                  <c:v>41.54</c:v>
                </c:pt>
                <c:pt idx="6">
                  <c:v>49.55</c:v>
                </c:pt>
                <c:pt idx="7">
                  <c:v>56.17</c:v>
                </c:pt>
                <c:pt idx="8">
                  <c:v>58.68</c:v>
                </c:pt>
                <c:pt idx="9">
                  <c:v>58.68</c:v>
                </c:pt>
                <c:pt idx="10">
                  <c:v>44.35</c:v>
                </c:pt>
                <c:pt idx="11">
                  <c:v>51.51</c:v>
                </c:pt>
                <c:pt idx="12">
                  <c:v>41.49</c:v>
                </c:pt>
              </c:numCache>
            </c:numRef>
          </c:val>
          <c:smooth val="0"/>
          <c:extLst>
            <c:ext xmlns:c16="http://schemas.microsoft.com/office/drawing/2014/chart" uri="{C3380CC4-5D6E-409C-BE32-E72D297353CC}">
              <c16:uniqueId val="{0000000F-E814-4B82-BF19-1E08EA8F8131}"/>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12.84</c:v>
                </c:pt>
                <c:pt idx="2">
                  <c:v>2.11</c:v>
                </c:pt>
                <c:pt idx="3">
                  <c:v>13.43</c:v>
                </c:pt>
                <c:pt idx="4">
                  <c:v>23.46</c:v>
                </c:pt>
                <c:pt idx="5">
                  <c:v>20.239999999999998</c:v>
                </c:pt>
                <c:pt idx="6">
                  <c:v>17.98</c:v>
                </c:pt>
                <c:pt idx="7">
                  <c:v>19.37</c:v>
                </c:pt>
                <c:pt idx="8">
                  <c:v>22.94</c:v>
                </c:pt>
                <c:pt idx="9">
                  <c:v>21.85</c:v>
                </c:pt>
                <c:pt idx="10">
                  <c:v>14</c:v>
                </c:pt>
                <c:pt idx="11">
                  <c:v>14.98</c:v>
                </c:pt>
                <c:pt idx="12">
                  <c:v>11.03</c:v>
                </c:pt>
              </c:numCache>
            </c:numRef>
          </c:val>
          <c:smooth val="0"/>
          <c:extLst>
            <c:ext xmlns:c16="http://schemas.microsoft.com/office/drawing/2014/chart" uri="{C3380CC4-5D6E-409C-BE32-E72D297353CC}">
              <c16:uniqueId val="{00000010-E814-4B82-BF19-1E08EA8F8131}"/>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1-E814-4B82-BF19-1E08EA8F8131}"/>
              </c:ext>
            </c:extLst>
          </c:dPt>
          <c:dPt>
            <c:idx val="2"/>
            <c:marker>
              <c:symbol val="circle"/>
              <c:size val="7"/>
            </c:marker>
            <c:bubble3D val="0"/>
            <c:extLst>
              <c:ext xmlns:c16="http://schemas.microsoft.com/office/drawing/2014/chart" uri="{C3380CC4-5D6E-409C-BE32-E72D297353CC}">
                <c16:uniqueId val="{00000012-E814-4B82-BF19-1E08EA8F8131}"/>
              </c:ext>
            </c:extLst>
          </c:dPt>
          <c:dPt>
            <c:idx val="3"/>
            <c:marker>
              <c:symbol val="circle"/>
              <c:size val="7"/>
            </c:marker>
            <c:bubble3D val="0"/>
            <c:extLst>
              <c:ext xmlns:c16="http://schemas.microsoft.com/office/drawing/2014/chart" uri="{C3380CC4-5D6E-409C-BE32-E72D297353CC}">
                <c16:uniqueId val="{00000013-E814-4B82-BF19-1E08EA8F8131}"/>
              </c:ext>
            </c:extLst>
          </c:dPt>
          <c:dPt>
            <c:idx val="4"/>
            <c:marker>
              <c:symbol val="circle"/>
              <c:size val="7"/>
            </c:marker>
            <c:bubble3D val="0"/>
            <c:extLst>
              <c:ext xmlns:c16="http://schemas.microsoft.com/office/drawing/2014/chart" uri="{C3380CC4-5D6E-409C-BE32-E72D297353CC}">
                <c16:uniqueId val="{00000014-E814-4B82-BF19-1E08EA8F8131}"/>
              </c:ext>
            </c:extLst>
          </c:dPt>
          <c:dPt>
            <c:idx val="5"/>
            <c:marker>
              <c:symbol val="circle"/>
              <c:size val="7"/>
            </c:marker>
            <c:bubble3D val="0"/>
            <c:extLst>
              <c:ext xmlns:c16="http://schemas.microsoft.com/office/drawing/2014/chart" uri="{C3380CC4-5D6E-409C-BE32-E72D297353CC}">
                <c16:uniqueId val="{00000015-E814-4B82-BF19-1E08EA8F8131}"/>
              </c:ext>
            </c:extLst>
          </c:dPt>
          <c:dPt>
            <c:idx val="6"/>
            <c:marker>
              <c:symbol val="circle"/>
              <c:size val="7"/>
            </c:marker>
            <c:bubble3D val="0"/>
            <c:extLst>
              <c:ext xmlns:c16="http://schemas.microsoft.com/office/drawing/2014/chart" uri="{C3380CC4-5D6E-409C-BE32-E72D297353CC}">
                <c16:uniqueId val="{00000016-E814-4B82-BF19-1E08EA8F8131}"/>
              </c:ext>
            </c:extLst>
          </c:dPt>
          <c:dPt>
            <c:idx val="7"/>
            <c:marker>
              <c:symbol val="circle"/>
              <c:size val="7"/>
            </c:marker>
            <c:bubble3D val="0"/>
            <c:extLst>
              <c:ext xmlns:c16="http://schemas.microsoft.com/office/drawing/2014/chart" uri="{C3380CC4-5D6E-409C-BE32-E72D297353CC}">
                <c16:uniqueId val="{00000017-E814-4B82-BF19-1E08EA8F8131}"/>
              </c:ext>
            </c:extLst>
          </c:dPt>
          <c:dPt>
            <c:idx val="8"/>
            <c:marker>
              <c:symbol val="circle"/>
              <c:size val="7"/>
            </c:marker>
            <c:bubble3D val="0"/>
            <c:extLst>
              <c:ext xmlns:c16="http://schemas.microsoft.com/office/drawing/2014/chart" uri="{C3380CC4-5D6E-409C-BE32-E72D297353CC}">
                <c16:uniqueId val="{00000018-E814-4B82-BF19-1E08EA8F8131}"/>
              </c:ext>
            </c:extLst>
          </c:dPt>
          <c:dPt>
            <c:idx val="9"/>
            <c:bubble3D val="0"/>
            <c:extLst>
              <c:ext xmlns:c16="http://schemas.microsoft.com/office/drawing/2014/chart" uri="{C3380CC4-5D6E-409C-BE32-E72D297353CC}">
                <c16:uniqueId val="{00000019-E814-4B82-BF19-1E08EA8F8131}"/>
              </c:ext>
            </c:extLst>
          </c:dPt>
          <c:dPt>
            <c:idx val="10"/>
            <c:marker>
              <c:symbol val="circle"/>
              <c:size val="7"/>
            </c:marker>
            <c:bubble3D val="0"/>
            <c:extLst>
              <c:ext xmlns:c16="http://schemas.microsoft.com/office/drawing/2014/chart" uri="{C3380CC4-5D6E-409C-BE32-E72D297353CC}">
                <c16:uniqueId val="{0000001A-E814-4B82-BF19-1E08EA8F8131}"/>
              </c:ext>
            </c:extLst>
          </c:dPt>
          <c:dPt>
            <c:idx val="11"/>
            <c:marker>
              <c:symbol val="circle"/>
              <c:size val="7"/>
            </c:marker>
            <c:bubble3D val="0"/>
            <c:extLst>
              <c:ext xmlns:c16="http://schemas.microsoft.com/office/drawing/2014/chart" uri="{C3380CC4-5D6E-409C-BE32-E72D297353CC}">
                <c16:uniqueId val="{0000001B-E814-4B82-BF19-1E08EA8F8131}"/>
              </c:ext>
            </c:extLst>
          </c:dPt>
          <c:dLbls>
            <c:dLbl>
              <c:idx val="0"/>
              <c:tx>
                <c:rich>
                  <a:bodyPr/>
                  <a:lstStyle/>
                  <a:p>
                    <a:r>
                      <a:rPr lang="en-US" altLang="zh-CN" dirty="0"/>
                      <a:t>15.02</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D9DD-4E2B-BDCA-A005C05B89F1}"/>
                </c:ext>
              </c:extLst>
            </c:dLbl>
            <c:dLbl>
              <c:idx val="1"/>
              <c:tx>
                <c:rich>
                  <a:bodyPr/>
                  <a:lstStyle/>
                  <a:p>
                    <a:r>
                      <a:rPr lang="en-US" altLang="zh-CN" dirty="0">
                        <a:solidFill>
                          <a:schemeClr val="accent2"/>
                        </a:solidFill>
                      </a:rPr>
                      <a:t>14.40</a:t>
                    </a:r>
                    <a:r>
                      <a:rPr lang="zh-CN" altLang="en-US" dirty="0">
                        <a:solidFill>
                          <a:schemeClr val="accent2"/>
                        </a:solidFill>
                      </a:rPr>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814-4B82-BF19-1E08EA8F8131}"/>
                </c:ext>
              </c:extLst>
            </c:dLbl>
            <c:dLbl>
              <c:idx val="2"/>
              <c:layout>
                <c:manualLayout>
                  <c:x val="-3.3792335742326499E-2"/>
                  <c:y val="-5.6825129604193891E-2"/>
                </c:manualLayout>
              </c:layout>
              <c:tx>
                <c:rich>
                  <a:bodyPr/>
                  <a:lstStyle/>
                  <a:p>
                    <a:r>
                      <a:rPr lang="en-US" altLang="zh-CN" dirty="0"/>
                      <a:t>15.32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814-4B82-BF19-1E08EA8F8131}"/>
                </c:ext>
              </c:extLst>
            </c:dLbl>
            <c:dLbl>
              <c:idx val="3"/>
              <c:tx>
                <c:rich>
                  <a:bodyPr/>
                  <a:lstStyle/>
                  <a:p>
                    <a:r>
                      <a:rPr lang="en-US" altLang="zh-CN" dirty="0"/>
                      <a:t>16.74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814-4B82-BF19-1E08EA8F8131}"/>
                </c:ext>
              </c:extLst>
            </c:dLbl>
            <c:dLbl>
              <c:idx val="4"/>
              <c:tx>
                <c:rich>
                  <a:bodyPr/>
                  <a:lstStyle/>
                  <a:p>
                    <a:r>
                      <a:rPr lang="en-US" altLang="zh-CN" dirty="0"/>
                      <a:t>15.15</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E814-4B82-BF19-1E08EA8F8131}"/>
                </c:ext>
              </c:extLst>
            </c:dLbl>
            <c:dLbl>
              <c:idx val="5"/>
              <c:layout>
                <c:manualLayout>
                  <c:x val="-2.6056887582132794E-2"/>
                  <c:y val="-4.5067337891529877E-2"/>
                </c:manualLayout>
              </c:layout>
              <c:tx>
                <c:rich>
                  <a:bodyPr/>
                  <a:lstStyle/>
                  <a:p>
                    <a:r>
                      <a:rPr lang="en-US" altLang="zh-CN" dirty="0"/>
                      <a:t>16.26</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343067491358835E-2"/>
                      <c:h val="0.1030452865697874"/>
                    </c:manualLayout>
                  </c15:layout>
                </c:ext>
                <c:ext xmlns:c16="http://schemas.microsoft.com/office/drawing/2014/chart" uri="{C3380CC4-5D6E-409C-BE32-E72D297353CC}">
                  <c16:uniqueId val="{00000015-E814-4B82-BF19-1E08EA8F8131}"/>
                </c:ext>
              </c:extLst>
            </c:dLbl>
            <c:dLbl>
              <c:idx val="6"/>
              <c:tx>
                <c:rich>
                  <a:bodyPr/>
                  <a:lstStyle/>
                  <a:p>
                    <a:r>
                      <a:rPr lang="en-US" altLang="zh-CN" dirty="0"/>
                      <a:t>14.90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814-4B82-BF19-1E08EA8F8131}"/>
                </c:ext>
              </c:extLst>
            </c:dLbl>
            <c:dLbl>
              <c:idx val="7"/>
              <c:layout>
                <c:manualLayout>
                  <c:x val="-3.8696609875889305E-2"/>
                  <c:y val="-4.296278575600008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17.67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7280932717193721E-2"/>
                      <c:h val="8.8089375511278795E-2"/>
                    </c:manualLayout>
                  </c15:layout>
                </c:ext>
                <c:ext xmlns:c16="http://schemas.microsoft.com/office/drawing/2014/chart" uri="{C3380CC4-5D6E-409C-BE32-E72D297353CC}">
                  <c16:uniqueId val="{00000017-E814-4B82-BF19-1E08EA8F8131}"/>
                </c:ext>
              </c:extLst>
            </c:dLbl>
            <c:dLbl>
              <c:idx val="8"/>
              <c:layout>
                <c:manualLayout>
                  <c:x val="-4.2564333955986154E-2"/>
                  <c:y val="7.162865227562337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16.31</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6.5016380877387425E-2"/>
                      <c:h val="0.12914758417190147"/>
                    </c:manualLayout>
                  </c15:layout>
                </c:ext>
                <c:ext xmlns:c16="http://schemas.microsoft.com/office/drawing/2014/chart" uri="{C3380CC4-5D6E-409C-BE32-E72D297353CC}">
                  <c16:uniqueId val="{00000018-E814-4B82-BF19-1E08EA8F8131}"/>
                </c:ext>
              </c:extLst>
            </c:dLbl>
            <c:dLbl>
              <c:idx val="9"/>
              <c:layout>
                <c:manualLayout>
                  <c:x val="-3.6375975427831192E-2"/>
                  <c:y val="-5.7072135811196939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16.59</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E814-4B82-BF19-1E08EA8F8131}"/>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-4.17</c:v>
                </c:pt>
                <c:pt idx="2">
                  <c:v>2.0099999999999998</c:v>
                </c:pt>
                <c:pt idx="3">
                  <c:v>11.44</c:v>
                </c:pt>
                <c:pt idx="4">
                  <c:v>0.87</c:v>
                </c:pt>
                <c:pt idx="5">
                  <c:v>8.27</c:v>
                </c:pt>
                <c:pt idx="6">
                  <c:v>-0.81</c:v>
                </c:pt>
                <c:pt idx="7">
                  <c:v>17.63</c:v>
                </c:pt>
                <c:pt idx="8">
                  <c:v>8.57</c:v>
                </c:pt>
                <c:pt idx="9">
                  <c:v>10.43</c:v>
                </c:pt>
              </c:numCache>
            </c:numRef>
          </c:val>
          <c:smooth val="0"/>
          <c:extLst>
            <c:ext xmlns:c16="http://schemas.microsoft.com/office/drawing/2014/chart" uri="{C3380CC4-5D6E-409C-BE32-E72D297353CC}">
              <c16:uniqueId val="{0000001C-E814-4B82-BF19-1E08EA8F813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At val="0"/>
        <c:auto val="1"/>
        <c:lblAlgn val="ctr"/>
        <c:lblOffset val="100"/>
        <c:tickLblSkip val="1"/>
        <c:tickMarkSkip val="1"/>
        <c:noMultiLvlLbl val="0"/>
      </c:catAx>
      <c:valAx>
        <c:axId val="129869312"/>
        <c:scaling>
          <c:orientation val="minMax"/>
          <c:max val="80"/>
          <c:min val="-8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30"/>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8-2238-4C9F-A310-BAE2A2DEF7F3}"/>
                </c:ext>
              </c:extLst>
            </c:dLbl>
            <c:dLbl>
              <c:idx val="1"/>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9-2238-4C9F-A310-BAE2A2DEF7F3}"/>
                </c:ext>
              </c:extLst>
            </c:dLbl>
            <c:dLbl>
              <c:idx val="2"/>
              <c:spPr>
                <a:noFill/>
                <a:ln>
                  <a:noFill/>
                </a:ln>
                <a:effectLst/>
              </c:spPr>
              <c:txPr>
                <a:bodyPr rot="0" spcFirstLastPara="1" vertOverflow="ellipsis" vert="horz" wrap="square" anchor="ctr" anchorCtr="1"/>
                <a:lstStyle/>
                <a:p>
                  <a:pPr>
                    <a:defRPr sz="600" b="1" i="0" u="none" strike="noStrike" kern="1200" baseline="0">
                      <a:solidFill>
                        <a:srgbClr val="7F7F7F"/>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A-2238-4C9F-A310-BAE2A2DEF7F3}"/>
                </c:ext>
              </c:extLst>
            </c:dLbl>
            <c:spPr>
              <a:noFill/>
              <a:ln>
                <a:noFill/>
              </a:ln>
              <a:effectLst/>
            </c:spPr>
            <c:txPr>
              <a:bodyPr rot="0" spcFirstLastPara="1" vertOverflow="ellipsis" vert="horz" wrap="square" anchor="ctr" anchorCtr="1"/>
              <a:lstStyle/>
              <a:p>
                <a:pPr>
                  <a:defRPr sz="600" b="0"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轿车市场</c:v>
                </c:pt>
                <c:pt idx="1">
                  <c:v>SUV市场</c:v>
                </c:pt>
                <c:pt idx="2">
                  <c:v>MPV市场</c:v>
                </c:pt>
              </c:strCache>
            </c:strRef>
          </c:cat>
          <c:val>
            <c:numRef>
              <c:f>Sheet1!$B$2:$B$4</c:f>
              <c:numCache>
                <c:formatCode>0.0%</c:formatCode>
                <c:ptCount val="3"/>
                <c:pt idx="0">
                  <c:v>1E-3</c:v>
                </c:pt>
                <c:pt idx="1">
                  <c:v>-1E-3</c:v>
                </c:pt>
                <c:pt idx="2">
                  <c:v>0</c:v>
                </c:pt>
              </c:numCache>
            </c:numRef>
          </c:val>
          <c:extLst>
            <c:ext xmlns:c16="http://schemas.microsoft.com/office/drawing/2014/chart" uri="{C3380CC4-5D6E-409C-BE32-E72D297353CC}">
              <c16:uniqueId val="{00000000-2238-4C9F-A310-BAE2A2DEF7F3}"/>
            </c:ext>
          </c:extLst>
        </c:ser>
        <c:ser>
          <c:idx val="1"/>
          <c:order val="1"/>
          <c:tx>
            <c:strRef>
              <c:f>Sheet1!$C$1</c:f>
              <c:strCache>
                <c:ptCount val="1"/>
                <c:pt idx="0">
                  <c:v>加权优惠环比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2-2238-4C9F-A310-BAE2A2DEF7F3}"/>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4-2238-4C9F-A310-BAE2A2DEF7F3}"/>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6-2238-4C9F-A310-BAE2A2DEF7F3}"/>
              </c:ext>
            </c:extLst>
          </c:dPt>
          <c:dLbls>
            <c:dLbl>
              <c:idx val="0"/>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2-2238-4C9F-A310-BAE2A2DEF7F3}"/>
                </c:ext>
              </c:extLst>
            </c:dLbl>
            <c:dLbl>
              <c:idx val="1"/>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4-2238-4C9F-A310-BAE2A2DEF7F3}"/>
                </c:ext>
              </c:extLst>
            </c:dLbl>
            <c:dLbl>
              <c:idx val="2"/>
              <c:layout>
                <c:manualLayout>
                  <c:x val="-1.6168794698185392E-16"/>
                  <c:y val="1.4131743456557686E-2"/>
                </c:manualLayout>
              </c:layout>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238-4C9F-A310-BAE2A2DEF7F3}"/>
                </c:ext>
              </c:extLst>
            </c:dLbl>
            <c:numFmt formatCode="0.0%" sourceLinked="0"/>
            <c:spPr>
              <a:noFill/>
              <a:ln>
                <a:noFill/>
              </a:ln>
              <a:effectLst/>
            </c:spPr>
            <c:txPr>
              <a:bodyPr rot="0" spcFirstLastPara="1" vertOverflow="ellipsis" vert="horz" wrap="square" anchor="ctr" anchorCtr="1"/>
              <a:lstStyle/>
              <a:p>
                <a:pPr>
                  <a:defRPr sz="600" b="0"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轿车市场</c:v>
                </c:pt>
                <c:pt idx="1">
                  <c:v>SUV市场</c:v>
                </c:pt>
                <c:pt idx="2">
                  <c:v>MPV市场</c:v>
                </c:pt>
              </c:strCache>
            </c:strRef>
          </c:cat>
          <c:val>
            <c:numRef>
              <c:f>Sheet1!$C$2:$C$4</c:f>
              <c:numCache>
                <c:formatCode>0.00%</c:formatCode>
                <c:ptCount val="3"/>
                <c:pt idx="0">
                  <c:v>-1E-3</c:v>
                </c:pt>
                <c:pt idx="1">
                  <c:v>-2.7E-2</c:v>
                </c:pt>
                <c:pt idx="2">
                  <c:v>4.2999999999999997E-2</c:v>
                </c:pt>
              </c:numCache>
            </c:numRef>
          </c:val>
          <c:extLst>
            <c:ext xmlns:c16="http://schemas.microsoft.com/office/drawing/2014/chart" uri="{C3380CC4-5D6E-409C-BE32-E72D297353CC}">
              <c16:uniqueId val="{00000007-2238-4C9F-A310-BAE2A2DEF7F3}"/>
            </c:ext>
          </c:extLst>
        </c:ser>
        <c:dLbls>
          <c:showLegendKey val="0"/>
          <c:showVal val="0"/>
          <c:showCatName val="0"/>
          <c:showSerName val="0"/>
          <c:showPercent val="0"/>
          <c:showBubbleSize val="0"/>
        </c:dLbls>
        <c:gapWidth val="123"/>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1"/>
          <c:min val="-0.1"/>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majorUnit val="5.000000000000001E-2"/>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chemeClr val="bg1">
                  <a:lumMod val="85000"/>
                </a:schemeClr>
              </a:solidFill>
            </a:ln>
            <a:effectLst/>
          </c:spPr>
          <c:marker>
            <c:symbol val="circle"/>
            <c:size val="3"/>
            <c:spPr>
              <a:solidFill>
                <a:schemeClr val="bg1"/>
              </a:solidFill>
              <a:ln>
                <a:solidFill>
                  <a:schemeClr val="bg1">
                    <a:lumMod val="85000"/>
                  </a:schemeClr>
                </a:solidFill>
              </a:ln>
              <a:effectLst/>
            </c:spPr>
          </c:marker>
          <c:dPt>
            <c:idx val="0"/>
            <c:bubble3D val="0"/>
            <c:extLst>
              <c:ext xmlns:c16="http://schemas.microsoft.com/office/drawing/2014/chart" uri="{C3380CC4-5D6E-409C-BE32-E72D297353CC}">
                <c16:uniqueId val="{00000000-8414-44F6-ACBD-9628930EBD7F}"/>
              </c:ext>
            </c:extLst>
          </c:dPt>
          <c:dPt>
            <c:idx val="1"/>
            <c:bubble3D val="0"/>
            <c:extLst>
              <c:ext xmlns:c16="http://schemas.microsoft.com/office/drawing/2014/chart" uri="{C3380CC4-5D6E-409C-BE32-E72D297353CC}">
                <c16:uniqueId val="{00000001-8414-44F6-ACBD-9628930EBD7F}"/>
              </c:ext>
            </c:extLst>
          </c:dPt>
          <c:dPt>
            <c:idx val="2"/>
            <c:bubble3D val="0"/>
            <c:extLst>
              <c:ext xmlns:c16="http://schemas.microsoft.com/office/drawing/2014/chart" uri="{C3380CC4-5D6E-409C-BE32-E72D297353CC}">
                <c16:uniqueId val="{00000002-8414-44F6-ACBD-9628930EBD7F}"/>
              </c:ext>
            </c:extLst>
          </c:dPt>
          <c:dPt>
            <c:idx val="3"/>
            <c:bubble3D val="0"/>
            <c:extLst>
              <c:ext xmlns:c16="http://schemas.microsoft.com/office/drawing/2014/chart" uri="{C3380CC4-5D6E-409C-BE32-E72D297353CC}">
                <c16:uniqueId val="{00000003-8414-44F6-ACBD-9628930EBD7F}"/>
              </c:ext>
            </c:extLst>
          </c:dPt>
          <c:dPt>
            <c:idx val="4"/>
            <c:bubble3D val="0"/>
            <c:extLst>
              <c:ext xmlns:c16="http://schemas.microsoft.com/office/drawing/2014/chart" uri="{C3380CC4-5D6E-409C-BE32-E72D297353CC}">
                <c16:uniqueId val="{00000004-8414-44F6-ACBD-9628930EBD7F}"/>
              </c:ext>
            </c:extLst>
          </c:dPt>
          <c:dPt>
            <c:idx val="5"/>
            <c:bubble3D val="0"/>
            <c:extLst>
              <c:ext xmlns:c16="http://schemas.microsoft.com/office/drawing/2014/chart" uri="{C3380CC4-5D6E-409C-BE32-E72D297353CC}">
                <c16:uniqueId val="{00000005-8414-44F6-ACBD-9628930EBD7F}"/>
              </c:ext>
            </c:extLst>
          </c:dPt>
          <c:dPt>
            <c:idx val="6"/>
            <c:bubble3D val="0"/>
            <c:extLst>
              <c:ext xmlns:c16="http://schemas.microsoft.com/office/drawing/2014/chart" uri="{C3380CC4-5D6E-409C-BE32-E72D297353CC}">
                <c16:uniqueId val="{00000006-8414-44F6-ACBD-9628930EBD7F}"/>
              </c:ext>
            </c:extLst>
          </c:dPt>
          <c:dPt>
            <c:idx val="7"/>
            <c:bubble3D val="0"/>
            <c:extLst>
              <c:ext xmlns:c16="http://schemas.microsoft.com/office/drawing/2014/chart" uri="{C3380CC4-5D6E-409C-BE32-E72D297353CC}">
                <c16:uniqueId val="{00000007-8414-44F6-ACBD-9628930EBD7F}"/>
              </c:ext>
            </c:extLst>
          </c:dPt>
          <c:dPt>
            <c:idx val="8"/>
            <c:bubble3D val="0"/>
            <c:extLst>
              <c:ext xmlns:c16="http://schemas.microsoft.com/office/drawing/2014/chart" uri="{C3380CC4-5D6E-409C-BE32-E72D297353CC}">
                <c16:uniqueId val="{00000008-8414-44F6-ACBD-9628930EBD7F}"/>
              </c:ext>
            </c:extLst>
          </c:dPt>
          <c:dPt>
            <c:idx val="9"/>
            <c:bubble3D val="0"/>
            <c:extLst>
              <c:ext xmlns:c16="http://schemas.microsoft.com/office/drawing/2014/chart" uri="{C3380CC4-5D6E-409C-BE32-E72D297353CC}">
                <c16:uniqueId val="{00000009-8414-44F6-ACBD-9628930EBD7F}"/>
              </c:ext>
            </c:extLst>
          </c:dPt>
          <c:dPt>
            <c:idx val="10"/>
            <c:bubble3D val="0"/>
            <c:extLst>
              <c:ext xmlns:c16="http://schemas.microsoft.com/office/drawing/2014/chart" uri="{C3380CC4-5D6E-409C-BE32-E72D297353CC}">
                <c16:uniqueId val="{0000000A-8414-44F6-ACBD-9628930EBD7F}"/>
              </c:ext>
            </c:extLst>
          </c:dPt>
          <c:dPt>
            <c:idx val="11"/>
            <c:bubble3D val="0"/>
            <c:extLst>
              <c:ext xmlns:c16="http://schemas.microsoft.com/office/drawing/2014/chart" uri="{C3380CC4-5D6E-409C-BE32-E72D297353CC}">
                <c16:uniqueId val="{0000000B-8414-44F6-ACBD-9628930EBD7F}"/>
              </c:ext>
            </c:extLst>
          </c:dPt>
          <c:dPt>
            <c:idx val="12"/>
            <c:bubble3D val="0"/>
            <c:extLst>
              <c:ext xmlns:c16="http://schemas.microsoft.com/office/drawing/2014/chart" uri="{C3380CC4-5D6E-409C-BE32-E72D297353CC}">
                <c16:uniqueId val="{0000000C-8414-44F6-ACBD-9628930EBD7F}"/>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-4.7104190962814281</c:v>
                </c:pt>
                <c:pt idx="2">
                  <c:v>-4.5798251796149048</c:v>
                </c:pt>
                <c:pt idx="3">
                  <c:v>-4.7016399898257042</c:v>
                </c:pt>
                <c:pt idx="4">
                  <c:v>-4.5946141954367192</c:v>
                </c:pt>
                <c:pt idx="5">
                  <c:v>-4.0817538831452982</c:v>
                </c:pt>
                <c:pt idx="6">
                  <c:v>-3.5881555547273085</c:v>
                </c:pt>
                <c:pt idx="7">
                  <c:v>-3.6279513567928663</c:v>
                </c:pt>
                <c:pt idx="8">
                  <c:v>-2.6321634272638681</c:v>
                </c:pt>
                <c:pt idx="9">
                  <c:v>-2.6113350809919318</c:v>
                </c:pt>
                <c:pt idx="10">
                  <c:v>-2.4311123187291477</c:v>
                </c:pt>
                <c:pt idx="11">
                  <c:v>-2.8471257612002856</c:v>
                </c:pt>
                <c:pt idx="12">
                  <c:v>-3.1348355013767524</c:v>
                </c:pt>
              </c:numCache>
            </c:numRef>
          </c:val>
          <c:smooth val="0"/>
          <c:extLst>
            <c:ext xmlns:c16="http://schemas.microsoft.com/office/drawing/2014/chart" uri="{C3380CC4-5D6E-409C-BE32-E72D297353CC}">
              <c16:uniqueId val="{0000000D-8414-44F6-ACBD-9628930EBD7F}"/>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-5.89</c:v>
                </c:pt>
                <c:pt idx="2">
                  <c:v>-5.19</c:v>
                </c:pt>
                <c:pt idx="3">
                  <c:v>-4.5599999999999996</c:v>
                </c:pt>
                <c:pt idx="4">
                  <c:v>-3.67</c:v>
                </c:pt>
                <c:pt idx="5">
                  <c:v>-2.86</c:v>
                </c:pt>
                <c:pt idx="6">
                  <c:v>-1.21</c:v>
                </c:pt>
                <c:pt idx="7">
                  <c:v>-0.73</c:v>
                </c:pt>
                <c:pt idx="8">
                  <c:v>-0.71</c:v>
                </c:pt>
                <c:pt idx="9">
                  <c:v>-1.35</c:v>
                </c:pt>
                <c:pt idx="10">
                  <c:v>-1.07</c:v>
                </c:pt>
                <c:pt idx="11">
                  <c:v>-0.94</c:v>
                </c:pt>
                <c:pt idx="12">
                  <c:v>-1.53</c:v>
                </c:pt>
              </c:numCache>
            </c:numRef>
          </c:val>
          <c:smooth val="0"/>
          <c:extLst>
            <c:ext xmlns:c16="http://schemas.microsoft.com/office/drawing/2014/chart" uri="{C3380CC4-5D6E-409C-BE32-E72D297353CC}">
              <c16:uniqueId val="{0000000E-8414-44F6-ACBD-9628930EBD7F}"/>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-0.44</c:v>
                </c:pt>
                <c:pt idx="2">
                  <c:v>-0.76</c:v>
                </c:pt>
                <c:pt idx="3">
                  <c:v>-0.37</c:v>
                </c:pt>
                <c:pt idx="4">
                  <c:v>0.38</c:v>
                </c:pt>
                <c:pt idx="5">
                  <c:v>0.75</c:v>
                </c:pt>
                <c:pt idx="6">
                  <c:v>1.71</c:v>
                </c:pt>
                <c:pt idx="7">
                  <c:v>1.78</c:v>
                </c:pt>
                <c:pt idx="8">
                  <c:v>2.44</c:v>
                </c:pt>
                <c:pt idx="9">
                  <c:v>2.61</c:v>
                </c:pt>
                <c:pt idx="10">
                  <c:v>2.72</c:v>
                </c:pt>
                <c:pt idx="11">
                  <c:v>2.89</c:v>
                </c:pt>
                <c:pt idx="12">
                  <c:v>3.42</c:v>
                </c:pt>
              </c:numCache>
            </c:numRef>
          </c:val>
          <c:smooth val="0"/>
          <c:extLst>
            <c:ext xmlns:c16="http://schemas.microsoft.com/office/drawing/2014/chart" uri="{C3380CC4-5D6E-409C-BE32-E72D297353CC}">
              <c16:uniqueId val="{0000000F-8414-44F6-ACBD-9628930EBD7F}"/>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8414-44F6-ACBD-9628930EBD7F}"/>
              </c:ext>
            </c:extLst>
          </c:dPt>
          <c:dPt>
            <c:idx val="2"/>
            <c:marker>
              <c:symbol val="circle"/>
              <c:size val="7"/>
            </c:marker>
            <c:bubble3D val="0"/>
            <c:extLst>
              <c:ext xmlns:c16="http://schemas.microsoft.com/office/drawing/2014/chart" uri="{C3380CC4-5D6E-409C-BE32-E72D297353CC}">
                <c16:uniqueId val="{00000011-8414-44F6-ACBD-9628930EBD7F}"/>
              </c:ext>
            </c:extLst>
          </c:dPt>
          <c:dPt>
            <c:idx val="3"/>
            <c:marker>
              <c:symbol val="circle"/>
              <c:size val="7"/>
            </c:marker>
            <c:bubble3D val="0"/>
            <c:extLst>
              <c:ext xmlns:c16="http://schemas.microsoft.com/office/drawing/2014/chart" uri="{C3380CC4-5D6E-409C-BE32-E72D297353CC}">
                <c16:uniqueId val="{00000012-8414-44F6-ACBD-9628930EBD7F}"/>
              </c:ext>
            </c:extLst>
          </c:dPt>
          <c:dPt>
            <c:idx val="4"/>
            <c:marker>
              <c:symbol val="circle"/>
              <c:size val="7"/>
            </c:marker>
            <c:bubble3D val="0"/>
            <c:extLst>
              <c:ext xmlns:c16="http://schemas.microsoft.com/office/drawing/2014/chart" uri="{C3380CC4-5D6E-409C-BE32-E72D297353CC}">
                <c16:uniqueId val="{00000013-8414-44F6-ACBD-9628930EBD7F}"/>
              </c:ext>
            </c:extLst>
          </c:dPt>
          <c:dPt>
            <c:idx val="5"/>
            <c:marker>
              <c:symbol val="circle"/>
              <c:size val="7"/>
            </c:marker>
            <c:bubble3D val="0"/>
            <c:extLst>
              <c:ext xmlns:c16="http://schemas.microsoft.com/office/drawing/2014/chart" uri="{C3380CC4-5D6E-409C-BE32-E72D297353CC}">
                <c16:uniqueId val="{00000014-8414-44F6-ACBD-9628930EBD7F}"/>
              </c:ext>
            </c:extLst>
          </c:dPt>
          <c:dPt>
            <c:idx val="6"/>
            <c:marker>
              <c:symbol val="circle"/>
              <c:size val="7"/>
            </c:marker>
            <c:bubble3D val="0"/>
            <c:extLst>
              <c:ext xmlns:c16="http://schemas.microsoft.com/office/drawing/2014/chart" uri="{C3380CC4-5D6E-409C-BE32-E72D297353CC}">
                <c16:uniqueId val="{00000015-8414-44F6-ACBD-9628930EBD7F}"/>
              </c:ext>
            </c:extLst>
          </c:dPt>
          <c:dPt>
            <c:idx val="7"/>
            <c:marker>
              <c:symbol val="circle"/>
              <c:size val="7"/>
            </c:marker>
            <c:bubble3D val="0"/>
            <c:extLst>
              <c:ext xmlns:c16="http://schemas.microsoft.com/office/drawing/2014/chart" uri="{C3380CC4-5D6E-409C-BE32-E72D297353CC}">
                <c16:uniqueId val="{00000016-8414-44F6-ACBD-9628930EBD7F}"/>
              </c:ext>
            </c:extLst>
          </c:dPt>
          <c:dPt>
            <c:idx val="8"/>
            <c:marker>
              <c:symbol val="circle"/>
              <c:size val="7"/>
            </c:marker>
            <c:bubble3D val="0"/>
            <c:extLst>
              <c:ext xmlns:c16="http://schemas.microsoft.com/office/drawing/2014/chart" uri="{C3380CC4-5D6E-409C-BE32-E72D297353CC}">
                <c16:uniqueId val="{00000017-8414-44F6-ACBD-9628930EBD7F}"/>
              </c:ext>
            </c:extLst>
          </c:dPt>
          <c:dPt>
            <c:idx val="9"/>
            <c:bubble3D val="0"/>
            <c:extLst>
              <c:ext xmlns:c16="http://schemas.microsoft.com/office/drawing/2014/chart" uri="{C3380CC4-5D6E-409C-BE32-E72D297353CC}">
                <c16:uniqueId val="{00000018-8414-44F6-ACBD-9628930EBD7F}"/>
              </c:ext>
            </c:extLst>
          </c:dPt>
          <c:dPt>
            <c:idx val="10"/>
            <c:marker>
              <c:symbol val="circle"/>
              <c:size val="7"/>
            </c:marker>
            <c:bubble3D val="0"/>
            <c:extLst>
              <c:ext xmlns:c16="http://schemas.microsoft.com/office/drawing/2014/chart" uri="{C3380CC4-5D6E-409C-BE32-E72D297353CC}">
                <c16:uniqueId val="{00000019-8414-44F6-ACBD-9628930EBD7F}"/>
              </c:ext>
            </c:extLst>
          </c:dPt>
          <c:dPt>
            <c:idx val="11"/>
            <c:marker>
              <c:symbol val="circle"/>
              <c:size val="7"/>
            </c:marker>
            <c:bubble3D val="0"/>
            <c:extLst>
              <c:ext xmlns:c16="http://schemas.microsoft.com/office/drawing/2014/chart" uri="{C3380CC4-5D6E-409C-BE32-E72D297353CC}">
                <c16:uniqueId val="{0000001A-8414-44F6-ACBD-9628930EBD7F}"/>
              </c:ext>
            </c:extLst>
          </c:dPt>
          <c:dLbls>
            <c:dLbl>
              <c:idx val="0"/>
              <c:tx>
                <c:rich>
                  <a:bodyPr/>
                  <a:lstStyle/>
                  <a:p>
                    <a:r>
                      <a:rPr lang="en-US" altLang="zh-CN" dirty="0"/>
                      <a:t>0.97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A988-4961-BAF1-CF9432A6F4BA}"/>
                </c:ext>
              </c:extLst>
            </c:dLbl>
            <c:dLbl>
              <c:idx val="1"/>
              <c:tx>
                <c:rich>
                  <a:bodyPr/>
                  <a:lstStyle/>
                  <a:p>
                    <a:r>
                      <a:rPr lang="en-US" altLang="zh-CN" dirty="0">
                        <a:solidFill>
                          <a:schemeClr val="accent2"/>
                        </a:solidFill>
                      </a:rPr>
                      <a:t>0.96</a:t>
                    </a:r>
                    <a:r>
                      <a:rPr lang="zh-CN" altLang="en-US" dirty="0">
                        <a:solidFill>
                          <a:schemeClr val="accent2"/>
                        </a:solidFill>
                      </a:rPr>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8414-44F6-ACBD-9628930EBD7F}"/>
                </c:ext>
              </c:extLst>
            </c:dLbl>
            <c:dLbl>
              <c:idx val="2"/>
              <c:tx>
                <c:rich>
                  <a:bodyPr/>
                  <a:lstStyle/>
                  <a:p>
                    <a:r>
                      <a:rPr lang="en-US" altLang="zh-CN" dirty="0"/>
                      <a:t>0.96</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8414-44F6-ACBD-9628930EBD7F}"/>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1.04</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8414-44F6-ACBD-9628930EBD7F}"/>
                </c:ext>
              </c:extLst>
            </c:dLbl>
            <c:dLbl>
              <c:idx val="4"/>
              <c:layout>
                <c:manualLayout>
                  <c:x val="-2.7603977214171592E-2"/>
                  <c:y val="-5.682512960419385E-2"/>
                </c:manualLayout>
              </c:layout>
              <c:tx>
                <c:rich>
                  <a:bodyPr/>
                  <a:lstStyle/>
                  <a:p>
                    <a:r>
                      <a:rPr lang="en-US" altLang="zh-CN" dirty="0"/>
                      <a:t>1.04</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8414-44F6-ACBD-9628930EBD7F}"/>
                </c:ext>
              </c:extLst>
            </c:dLbl>
            <c:dLbl>
              <c:idx val="5"/>
              <c:layout>
                <c:manualLayout>
                  <c:x val="-3.2245246110287812E-2"/>
                  <c:y val="-5.2122012919128283E-2"/>
                </c:manualLayout>
              </c:layout>
              <c:tx>
                <c:rich>
                  <a:bodyPr/>
                  <a:lstStyle/>
                  <a:p>
                    <a:r>
                      <a:rPr lang="en-US" altLang="zh-CN" dirty="0"/>
                      <a:t>1.09</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4.8099016660084433E-2"/>
                      <c:h val="7.8683142141147577E-2"/>
                    </c:manualLayout>
                  </c15:layout>
                </c:ext>
                <c:ext xmlns:c16="http://schemas.microsoft.com/office/drawing/2014/chart" uri="{C3380CC4-5D6E-409C-BE32-E72D297353CC}">
                  <c16:uniqueId val="{00000014-8414-44F6-ACBD-9628930EBD7F}"/>
                </c:ext>
              </c:extLst>
            </c:dLbl>
            <c:dLbl>
              <c:idx val="6"/>
              <c:tx>
                <c:rich>
                  <a:bodyPr/>
                  <a:lstStyle/>
                  <a:p>
                    <a:r>
                      <a:rPr lang="en-US" altLang="zh-CN" dirty="0"/>
                      <a:t>0.94</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8414-44F6-ACBD-9628930EBD7F}"/>
                </c:ext>
              </c:extLst>
            </c:dLbl>
            <c:dLbl>
              <c:idx val="7"/>
              <c:layout>
                <c:manualLayout>
                  <c:x val="-3.255856221529603E-2"/>
                  <c:y val="-4.766590244106564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1.04</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8414-44F6-ACBD-9628930EBD7F}"/>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0.97</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8414-44F6-ACBD-9628930EBD7F}"/>
                </c:ext>
              </c:extLst>
            </c:dLbl>
            <c:dLbl>
              <c:idx val="9"/>
              <c:layout>
                <c:manualLayout>
                  <c:x val="-3.2558562215295919E-2"/>
                  <c:y val="-5.707213581119689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1.01</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8414-44F6-ACBD-9628930EBD7F}"/>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-7.0000000000000007E-2</c:v>
                </c:pt>
                <c:pt idx="2">
                  <c:v>-0.02</c:v>
                </c:pt>
                <c:pt idx="3">
                  <c:v>0.49</c:v>
                </c:pt>
                <c:pt idx="4">
                  <c:v>0.48</c:v>
                </c:pt>
                <c:pt idx="5">
                  <c:v>0.81</c:v>
                </c:pt>
                <c:pt idx="6">
                  <c:v>-0.18</c:v>
                </c:pt>
                <c:pt idx="7">
                  <c:v>0.51</c:v>
                </c:pt>
                <c:pt idx="8">
                  <c:v>0.04</c:v>
                </c:pt>
                <c:pt idx="9">
                  <c:v>0.32</c:v>
                </c:pt>
              </c:numCache>
            </c:numRef>
          </c:val>
          <c:smooth val="0"/>
          <c:extLst>
            <c:ext xmlns:c16="http://schemas.microsoft.com/office/drawing/2014/chart" uri="{C3380CC4-5D6E-409C-BE32-E72D297353CC}">
              <c16:uniqueId val="{0000001B-8414-44F6-ACBD-9628930EBD7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 Y2016 </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0-B0A4-4793-B7DE-78CD34E2F597}"/>
              </c:ext>
            </c:extLst>
          </c:dPt>
          <c:dPt>
            <c:idx val="1"/>
            <c:bubble3D val="0"/>
            <c:extLst>
              <c:ext xmlns:c16="http://schemas.microsoft.com/office/drawing/2014/chart" uri="{C3380CC4-5D6E-409C-BE32-E72D297353CC}">
                <c16:uniqueId val="{00000001-B0A4-4793-B7DE-78CD34E2F597}"/>
              </c:ext>
            </c:extLst>
          </c:dPt>
          <c:dPt>
            <c:idx val="2"/>
            <c:bubble3D val="0"/>
            <c:extLst>
              <c:ext xmlns:c16="http://schemas.microsoft.com/office/drawing/2014/chart" uri="{C3380CC4-5D6E-409C-BE32-E72D297353CC}">
                <c16:uniqueId val="{00000002-B0A4-4793-B7DE-78CD34E2F597}"/>
              </c:ext>
            </c:extLst>
          </c:dPt>
          <c:dPt>
            <c:idx val="3"/>
            <c:bubble3D val="0"/>
            <c:extLst>
              <c:ext xmlns:c16="http://schemas.microsoft.com/office/drawing/2014/chart" uri="{C3380CC4-5D6E-409C-BE32-E72D297353CC}">
                <c16:uniqueId val="{00000003-B0A4-4793-B7DE-78CD34E2F597}"/>
              </c:ext>
            </c:extLst>
          </c:dPt>
          <c:dPt>
            <c:idx val="4"/>
            <c:bubble3D val="0"/>
            <c:extLst>
              <c:ext xmlns:c16="http://schemas.microsoft.com/office/drawing/2014/chart" uri="{C3380CC4-5D6E-409C-BE32-E72D297353CC}">
                <c16:uniqueId val="{00000004-B0A4-4793-B7DE-78CD34E2F597}"/>
              </c:ext>
            </c:extLst>
          </c:dPt>
          <c:dPt>
            <c:idx val="5"/>
            <c:bubble3D val="0"/>
            <c:extLst>
              <c:ext xmlns:c16="http://schemas.microsoft.com/office/drawing/2014/chart" uri="{C3380CC4-5D6E-409C-BE32-E72D297353CC}">
                <c16:uniqueId val="{00000005-B0A4-4793-B7DE-78CD34E2F597}"/>
              </c:ext>
            </c:extLst>
          </c:dPt>
          <c:dPt>
            <c:idx val="6"/>
            <c:bubble3D val="0"/>
            <c:extLst>
              <c:ext xmlns:c16="http://schemas.microsoft.com/office/drawing/2014/chart" uri="{C3380CC4-5D6E-409C-BE32-E72D297353CC}">
                <c16:uniqueId val="{00000006-B0A4-4793-B7DE-78CD34E2F597}"/>
              </c:ext>
            </c:extLst>
          </c:dPt>
          <c:dPt>
            <c:idx val="7"/>
            <c:bubble3D val="0"/>
            <c:extLst>
              <c:ext xmlns:c16="http://schemas.microsoft.com/office/drawing/2014/chart" uri="{C3380CC4-5D6E-409C-BE32-E72D297353CC}">
                <c16:uniqueId val="{00000007-B0A4-4793-B7DE-78CD34E2F597}"/>
              </c:ext>
            </c:extLst>
          </c:dPt>
          <c:dPt>
            <c:idx val="8"/>
            <c:bubble3D val="0"/>
            <c:extLst>
              <c:ext xmlns:c16="http://schemas.microsoft.com/office/drawing/2014/chart" uri="{C3380CC4-5D6E-409C-BE32-E72D297353CC}">
                <c16:uniqueId val="{00000008-B0A4-4793-B7DE-78CD34E2F597}"/>
              </c:ext>
            </c:extLst>
          </c:dPt>
          <c:dPt>
            <c:idx val="9"/>
            <c:bubble3D val="0"/>
            <c:extLst>
              <c:ext xmlns:c16="http://schemas.microsoft.com/office/drawing/2014/chart" uri="{C3380CC4-5D6E-409C-BE32-E72D297353CC}">
                <c16:uniqueId val="{00000009-B0A4-4793-B7DE-78CD34E2F597}"/>
              </c:ext>
            </c:extLst>
          </c:dPt>
          <c:dPt>
            <c:idx val="10"/>
            <c:bubble3D val="0"/>
            <c:extLst>
              <c:ext xmlns:c16="http://schemas.microsoft.com/office/drawing/2014/chart" uri="{C3380CC4-5D6E-409C-BE32-E72D297353CC}">
                <c16:uniqueId val="{0000000A-B0A4-4793-B7DE-78CD34E2F597}"/>
              </c:ext>
            </c:extLst>
          </c:dPt>
          <c:dPt>
            <c:idx val="11"/>
            <c:bubble3D val="0"/>
            <c:extLst>
              <c:ext xmlns:c16="http://schemas.microsoft.com/office/drawing/2014/chart" uri="{C3380CC4-5D6E-409C-BE32-E72D297353CC}">
                <c16:uniqueId val="{0000000B-B0A4-4793-B7DE-78CD34E2F597}"/>
              </c:ext>
            </c:extLst>
          </c:dPt>
          <c:dPt>
            <c:idx val="12"/>
            <c:bubble3D val="0"/>
            <c:extLst>
              <c:ext xmlns:c16="http://schemas.microsoft.com/office/drawing/2014/chart" uri="{C3380CC4-5D6E-409C-BE32-E72D297353CC}">
                <c16:uniqueId val="{0000000C-B0A4-4793-B7DE-78CD34E2F597}"/>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_(* #,##0.00_);_(* \(#,##0.00\);_(* "-"??_);_(@_)</c:formatCode>
                <c:ptCount val="13"/>
                <c:pt idx="0">
                  <c:v>0</c:v>
                </c:pt>
                <c:pt idx="1">
                  <c:v>-0.335047878742115</c:v>
                </c:pt>
                <c:pt idx="2">
                  <c:v>0.71961264257856306</c:v>
                </c:pt>
                <c:pt idx="3">
                  <c:v>1.22568037793675</c:v>
                </c:pt>
                <c:pt idx="4">
                  <c:v>1.3607015022237099</c:v>
                </c:pt>
                <c:pt idx="5">
                  <c:v>1.90311271473663</c:v>
                </c:pt>
                <c:pt idx="6">
                  <c:v>2.63159381629871</c:v>
                </c:pt>
                <c:pt idx="7">
                  <c:v>2.9808747804891098</c:v>
                </c:pt>
                <c:pt idx="8">
                  <c:v>3.3580495130250099</c:v>
                </c:pt>
                <c:pt idx="9">
                  <c:v>3.7703435536252301</c:v>
                </c:pt>
                <c:pt idx="10">
                  <c:v>3.9339736738603799</c:v>
                </c:pt>
                <c:pt idx="11">
                  <c:v>2.6958873658863598</c:v>
                </c:pt>
                <c:pt idx="12">
                  <c:v>2.3916464160656998</c:v>
                </c:pt>
              </c:numCache>
            </c:numRef>
          </c:val>
          <c:smooth val="0"/>
          <c:extLst>
            <c:ext xmlns:c16="http://schemas.microsoft.com/office/drawing/2014/chart" uri="{C3380CC4-5D6E-409C-BE32-E72D297353CC}">
              <c16:uniqueId val="{0000000D-B0A4-4793-B7DE-78CD34E2F597}"/>
            </c:ext>
          </c:extLst>
        </c:ser>
        <c:ser>
          <c:idx val="2"/>
          <c:order val="1"/>
          <c:tx>
            <c:strRef>
              <c:f>Sheet1!$A$3</c:f>
              <c:strCache>
                <c:ptCount val="1"/>
                <c:pt idx="0">
                  <c:v> Y2017 </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_(* #,##0.00_);_(* \(#,##0.00\);_(* "-"??_);_(@_)</c:formatCode>
                <c:ptCount val="13"/>
                <c:pt idx="0">
                  <c:v>0</c:v>
                </c:pt>
                <c:pt idx="1">
                  <c:v>-2.2200000000000002</c:v>
                </c:pt>
                <c:pt idx="2">
                  <c:v>-1.6</c:v>
                </c:pt>
                <c:pt idx="3">
                  <c:v>-0.02</c:v>
                </c:pt>
                <c:pt idx="4">
                  <c:v>1.1399999999999999</c:v>
                </c:pt>
                <c:pt idx="5">
                  <c:v>2.0099999999999998</c:v>
                </c:pt>
                <c:pt idx="6">
                  <c:v>3.02</c:v>
                </c:pt>
                <c:pt idx="7">
                  <c:v>3.64</c:v>
                </c:pt>
                <c:pt idx="8">
                  <c:v>3.79</c:v>
                </c:pt>
                <c:pt idx="9">
                  <c:v>3.08</c:v>
                </c:pt>
                <c:pt idx="10">
                  <c:v>2.6</c:v>
                </c:pt>
                <c:pt idx="11">
                  <c:v>2.1800000000000002</c:v>
                </c:pt>
                <c:pt idx="12">
                  <c:v>2.0499999999999998</c:v>
                </c:pt>
              </c:numCache>
            </c:numRef>
          </c:val>
          <c:smooth val="0"/>
          <c:extLst>
            <c:ext xmlns:c16="http://schemas.microsoft.com/office/drawing/2014/chart" uri="{C3380CC4-5D6E-409C-BE32-E72D297353CC}">
              <c16:uniqueId val="{0000000E-B0A4-4793-B7DE-78CD34E2F597}"/>
            </c:ext>
          </c:extLst>
        </c:ser>
        <c:ser>
          <c:idx val="3"/>
          <c:order val="2"/>
          <c:tx>
            <c:strRef>
              <c:f>Sheet1!$A$4</c:f>
              <c:strCache>
                <c:ptCount val="1"/>
                <c:pt idx="0">
                  <c:v> Y2018 </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_(* #,##0.00_);_(* \(#,##0.00\);_(* "-"??_);_(@_)</c:formatCode>
                <c:ptCount val="13"/>
                <c:pt idx="0">
                  <c:v>0</c:v>
                </c:pt>
                <c:pt idx="1">
                  <c:v>-0.61</c:v>
                </c:pt>
                <c:pt idx="2">
                  <c:v>-0.48</c:v>
                </c:pt>
                <c:pt idx="3">
                  <c:v>0.12</c:v>
                </c:pt>
                <c:pt idx="4">
                  <c:v>0.52</c:v>
                </c:pt>
                <c:pt idx="5">
                  <c:v>1.3</c:v>
                </c:pt>
                <c:pt idx="6">
                  <c:v>2.23</c:v>
                </c:pt>
                <c:pt idx="7">
                  <c:v>3.38</c:v>
                </c:pt>
                <c:pt idx="8">
                  <c:v>4.58</c:v>
                </c:pt>
                <c:pt idx="9">
                  <c:v>5.2</c:v>
                </c:pt>
                <c:pt idx="10">
                  <c:v>3.65</c:v>
                </c:pt>
                <c:pt idx="11">
                  <c:v>4.24</c:v>
                </c:pt>
                <c:pt idx="12">
                  <c:v>5.43</c:v>
                </c:pt>
              </c:numCache>
            </c:numRef>
          </c:val>
          <c:smooth val="0"/>
          <c:extLst>
            <c:ext xmlns:c16="http://schemas.microsoft.com/office/drawing/2014/chart" uri="{C3380CC4-5D6E-409C-BE32-E72D297353CC}">
              <c16:uniqueId val="{0000000F-B0A4-4793-B7DE-78CD34E2F597}"/>
            </c:ext>
          </c:extLst>
        </c:ser>
        <c:ser>
          <c:idx val="4"/>
          <c:order val="3"/>
          <c:tx>
            <c:strRef>
              <c:f>Sheet1!$A$5</c:f>
              <c:strCache>
                <c:ptCount val="1"/>
                <c:pt idx="0">
                  <c:v> Y2019 </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0-B0A4-4793-B7DE-78CD34E2F597}"/>
              </c:ext>
            </c:extLst>
          </c:dPt>
          <c:dPt>
            <c:idx val="2"/>
            <c:marker>
              <c:symbol val="circle"/>
              <c:size val="7"/>
            </c:marker>
            <c:bubble3D val="0"/>
            <c:extLst>
              <c:ext xmlns:c16="http://schemas.microsoft.com/office/drawing/2014/chart" uri="{C3380CC4-5D6E-409C-BE32-E72D297353CC}">
                <c16:uniqueId val="{00000011-B0A4-4793-B7DE-78CD34E2F597}"/>
              </c:ext>
            </c:extLst>
          </c:dPt>
          <c:dPt>
            <c:idx val="3"/>
            <c:marker>
              <c:symbol val="circle"/>
              <c:size val="7"/>
            </c:marker>
            <c:bubble3D val="0"/>
            <c:extLst>
              <c:ext xmlns:c16="http://schemas.microsoft.com/office/drawing/2014/chart" uri="{C3380CC4-5D6E-409C-BE32-E72D297353CC}">
                <c16:uniqueId val="{00000012-B0A4-4793-B7DE-78CD34E2F597}"/>
              </c:ext>
            </c:extLst>
          </c:dPt>
          <c:dPt>
            <c:idx val="4"/>
            <c:marker>
              <c:symbol val="circle"/>
              <c:size val="7"/>
            </c:marker>
            <c:bubble3D val="0"/>
            <c:extLst>
              <c:ext xmlns:c16="http://schemas.microsoft.com/office/drawing/2014/chart" uri="{C3380CC4-5D6E-409C-BE32-E72D297353CC}">
                <c16:uniqueId val="{00000013-B0A4-4793-B7DE-78CD34E2F597}"/>
              </c:ext>
            </c:extLst>
          </c:dPt>
          <c:dPt>
            <c:idx val="5"/>
            <c:marker>
              <c:symbol val="circle"/>
              <c:size val="7"/>
            </c:marker>
            <c:bubble3D val="0"/>
            <c:extLst>
              <c:ext xmlns:c16="http://schemas.microsoft.com/office/drawing/2014/chart" uri="{C3380CC4-5D6E-409C-BE32-E72D297353CC}">
                <c16:uniqueId val="{00000014-B0A4-4793-B7DE-78CD34E2F597}"/>
              </c:ext>
            </c:extLst>
          </c:dPt>
          <c:dPt>
            <c:idx val="6"/>
            <c:marker>
              <c:symbol val="circle"/>
              <c:size val="7"/>
            </c:marker>
            <c:bubble3D val="0"/>
            <c:extLst>
              <c:ext xmlns:c16="http://schemas.microsoft.com/office/drawing/2014/chart" uri="{C3380CC4-5D6E-409C-BE32-E72D297353CC}">
                <c16:uniqueId val="{00000015-B0A4-4793-B7DE-78CD34E2F597}"/>
              </c:ext>
            </c:extLst>
          </c:dPt>
          <c:dPt>
            <c:idx val="7"/>
            <c:marker>
              <c:symbol val="circle"/>
              <c:size val="7"/>
            </c:marker>
            <c:bubble3D val="0"/>
            <c:extLst>
              <c:ext xmlns:c16="http://schemas.microsoft.com/office/drawing/2014/chart" uri="{C3380CC4-5D6E-409C-BE32-E72D297353CC}">
                <c16:uniqueId val="{00000016-B0A4-4793-B7DE-78CD34E2F597}"/>
              </c:ext>
            </c:extLst>
          </c:dPt>
          <c:dPt>
            <c:idx val="8"/>
            <c:marker>
              <c:symbol val="circle"/>
              <c:size val="7"/>
            </c:marker>
            <c:bubble3D val="0"/>
            <c:extLst>
              <c:ext xmlns:c16="http://schemas.microsoft.com/office/drawing/2014/chart" uri="{C3380CC4-5D6E-409C-BE32-E72D297353CC}">
                <c16:uniqueId val="{00000017-B0A4-4793-B7DE-78CD34E2F597}"/>
              </c:ext>
            </c:extLst>
          </c:dPt>
          <c:dPt>
            <c:idx val="9"/>
            <c:bubble3D val="0"/>
            <c:extLst>
              <c:ext xmlns:c16="http://schemas.microsoft.com/office/drawing/2014/chart" uri="{C3380CC4-5D6E-409C-BE32-E72D297353CC}">
                <c16:uniqueId val="{00000018-B0A4-4793-B7DE-78CD34E2F597}"/>
              </c:ext>
            </c:extLst>
          </c:dPt>
          <c:dPt>
            <c:idx val="10"/>
            <c:marker>
              <c:symbol val="circle"/>
              <c:size val="7"/>
            </c:marker>
            <c:bubble3D val="0"/>
            <c:extLst>
              <c:ext xmlns:c16="http://schemas.microsoft.com/office/drawing/2014/chart" uri="{C3380CC4-5D6E-409C-BE32-E72D297353CC}">
                <c16:uniqueId val="{00000019-B0A4-4793-B7DE-78CD34E2F597}"/>
              </c:ext>
            </c:extLst>
          </c:dPt>
          <c:dPt>
            <c:idx val="11"/>
            <c:marker>
              <c:symbol val="circle"/>
              <c:size val="7"/>
            </c:marker>
            <c:bubble3D val="0"/>
            <c:extLst>
              <c:ext xmlns:c16="http://schemas.microsoft.com/office/drawing/2014/chart" uri="{C3380CC4-5D6E-409C-BE32-E72D297353CC}">
                <c16:uniqueId val="{0000001A-B0A4-4793-B7DE-78CD34E2F597}"/>
              </c:ext>
            </c:extLst>
          </c:dPt>
          <c:dLbls>
            <c:dLbl>
              <c:idx val="0"/>
              <c:tx>
                <c:rich>
                  <a:bodyPr/>
                  <a:lstStyle/>
                  <a:p>
                    <a:r>
                      <a:rPr lang="en-US" altLang="zh-CN" dirty="0"/>
                      <a:t>2.41</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B0A4-4793-B7DE-78CD34E2F597}"/>
                </c:ext>
              </c:extLst>
            </c:dLbl>
            <c:dLbl>
              <c:idx val="1"/>
              <c:layout>
                <c:manualLayout>
                  <c:x val="-4.0027016489058945E-2"/>
                  <c:y val="3.7836944055501226E-2"/>
                </c:manualLayout>
              </c:layout>
              <c:tx>
                <c:rich>
                  <a:bodyPr/>
                  <a:lstStyle/>
                  <a:p>
                    <a:r>
                      <a:rPr lang="en-US" altLang="zh-CN" dirty="0"/>
                      <a:t>2.39</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5.8369861247790547E-2"/>
                      <c:h val="7.4826586459393774E-2"/>
                    </c:manualLayout>
                  </c15:layout>
                </c:ext>
                <c:ext xmlns:c16="http://schemas.microsoft.com/office/drawing/2014/chart" uri="{C3380CC4-5D6E-409C-BE32-E72D297353CC}">
                  <c16:uniqueId val="{00000010-B0A4-4793-B7DE-78CD34E2F597}"/>
                </c:ext>
              </c:extLst>
            </c:dLbl>
            <c:dLbl>
              <c:idx val="2"/>
              <c:tx>
                <c:rich>
                  <a:bodyPr/>
                  <a:lstStyle/>
                  <a:p>
                    <a:r>
                      <a:rPr lang="en-US" altLang="zh-CN" dirty="0"/>
                      <a:t>2.46</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B0A4-4793-B7DE-78CD34E2F597}"/>
                </c:ext>
              </c:extLst>
            </c:dLbl>
            <c:dLbl>
              <c:idx val="3"/>
              <c:layout>
                <c:manualLayout>
                  <c:x val="-4.1111420210924295E-2"/>
                  <c:y val="6.8583476803080509E-2"/>
                </c:manualLayout>
              </c:layout>
              <c:tx>
                <c:rich>
                  <a:bodyPr/>
                  <a:lstStyle/>
                  <a:p>
                    <a:r>
                      <a:rPr lang="en-US" altLang="zh-CN" dirty="0"/>
                      <a:t>2.28</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053830281274189E-2"/>
                      <c:h val="0.10739585466554728"/>
                    </c:manualLayout>
                  </c15:layout>
                </c:ext>
                <c:ext xmlns:c16="http://schemas.microsoft.com/office/drawing/2014/chart" uri="{C3380CC4-5D6E-409C-BE32-E72D297353CC}">
                  <c16:uniqueId val="{00000012-B0A4-4793-B7DE-78CD34E2F597}"/>
                </c:ext>
              </c:extLst>
            </c:dLbl>
            <c:dLbl>
              <c:idx val="4"/>
              <c:layout>
                <c:manualLayout>
                  <c:x val="-3.3366925070587167E-2"/>
                  <c:y val="3.3309916503014167E-2"/>
                </c:manualLayout>
              </c:layout>
              <c:tx>
                <c:rich>
                  <a:bodyPr/>
                  <a:lstStyle/>
                  <a:p>
                    <a:r>
                      <a:rPr lang="en-US" altLang="zh-CN" dirty="0"/>
                      <a:t>2.17</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B0A4-4793-B7DE-78CD34E2F597}"/>
                </c:ext>
              </c:extLst>
            </c:dLbl>
            <c:dLbl>
              <c:idx val="5"/>
              <c:tx>
                <c:rich>
                  <a:bodyPr/>
                  <a:lstStyle/>
                  <a:p>
                    <a:r>
                      <a:rPr lang="en-US" altLang="zh-CN" dirty="0"/>
                      <a:t>2.50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B0A4-4793-B7DE-78CD34E2F597}"/>
                </c:ext>
              </c:extLst>
            </c:dLbl>
            <c:dLbl>
              <c:idx val="6"/>
              <c:tx>
                <c:rich>
                  <a:bodyPr/>
                  <a:lstStyle/>
                  <a:p>
                    <a:r>
                      <a:rPr lang="en-US" altLang="zh-CN" dirty="0"/>
                      <a:t>2.58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B0A4-4793-B7DE-78CD34E2F597}"/>
                </c:ext>
              </c:extLst>
            </c:dLbl>
            <c:dLbl>
              <c:idx val="7"/>
              <c:layout>
                <c:manualLayout>
                  <c:x val="-2.9796679942781436E-2"/>
                  <c:y val="4.766627276521411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2.52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B0A4-4793-B7DE-78CD34E2F597}"/>
                </c:ext>
              </c:extLst>
            </c:dLbl>
            <c:dLbl>
              <c:idx val="8"/>
              <c:layout>
                <c:manualLayout>
                  <c:x val="-4.0638887767538184E-2"/>
                  <c:y val="5.2369389450279726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2.50</a:t>
                    </a:r>
                    <a:r>
                      <a:rPr lang="zh-CN" altLang="en-US" dirty="0"/>
                      <a:t>万</a:t>
                    </a:r>
                  </a:p>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endParaRPr lang="zh-CN" altLang="en-US" dirty="0"/>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8044473053454768E-2"/>
                      <c:h val="8.8089375511278795E-2"/>
                    </c:manualLayout>
                  </c15:layout>
                </c:ext>
                <c:ext xmlns:c16="http://schemas.microsoft.com/office/drawing/2014/chart" uri="{C3380CC4-5D6E-409C-BE32-E72D297353CC}">
                  <c16:uniqueId val="{00000017-B0A4-4793-B7DE-78CD34E2F597}"/>
                </c:ext>
              </c:extLst>
            </c:dLbl>
            <c:dLbl>
              <c:idx val="9"/>
              <c:layout>
                <c:manualLayout>
                  <c:x val="-3.4443340439105762E-2"/>
                  <c:y val="3.8260039395082913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2.47</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B0A4-4793-B7DE-78CD34E2F597}"/>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_(* #,##0.00_);_(* \(#,##0.00\);_(* "-"??_);_(@_)</c:formatCode>
                <c:ptCount val="13"/>
                <c:pt idx="0">
                  <c:v>0</c:v>
                </c:pt>
                <c:pt idx="1">
                  <c:v>-0.08</c:v>
                </c:pt>
                <c:pt idx="2">
                  <c:v>0.39</c:v>
                </c:pt>
                <c:pt idx="3">
                  <c:v>-0.87</c:v>
                </c:pt>
                <c:pt idx="4">
                  <c:v>-1.69</c:v>
                </c:pt>
                <c:pt idx="5">
                  <c:v>0.66</c:v>
                </c:pt>
                <c:pt idx="6">
                  <c:v>1.22</c:v>
                </c:pt>
                <c:pt idx="7">
                  <c:v>0.82</c:v>
                </c:pt>
                <c:pt idx="8">
                  <c:v>0.64</c:v>
                </c:pt>
                <c:pt idx="9">
                  <c:v>0.44</c:v>
                </c:pt>
              </c:numCache>
            </c:numRef>
          </c:val>
          <c:smooth val="0"/>
          <c:extLst>
            <c:ext xmlns:c16="http://schemas.microsoft.com/office/drawing/2014/chart" uri="{C3380CC4-5D6E-409C-BE32-E72D297353CC}">
              <c16:uniqueId val="{0000001B-B0A4-4793-B7DE-78CD34E2F597}"/>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1"/>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6-87BD-4E9C-8876-78A436D3FBBD}"/>
                </c:ext>
              </c:extLst>
            </c:dLbl>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Sheet1!$B$2:$B$5</c:f>
              <c:numCache>
                <c:formatCode>0.0%</c:formatCode>
                <c:ptCount val="4"/>
                <c:pt idx="0">
                  <c:v>-6.3E-3</c:v>
                </c:pt>
                <c:pt idx="1">
                  <c:v>1.89E-2</c:v>
                </c:pt>
                <c:pt idx="2">
                  <c:v>-1.17E-2</c:v>
                </c:pt>
                <c:pt idx="3">
                  <c:v>-8.0000000000000004E-4</c:v>
                </c:pt>
              </c:numCache>
            </c:numRef>
          </c:val>
          <c:extLst>
            <c:ext xmlns:c16="http://schemas.microsoft.com/office/drawing/2014/chart" uri="{C3380CC4-5D6E-409C-BE32-E72D297353CC}">
              <c16:uniqueId val="{00000003-A187-403D-9FBA-9A24253226FC}"/>
            </c:ext>
          </c:extLst>
        </c:ser>
        <c:ser>
          <c:idx val="1"/>
          <c:order val="1"/>
          <c:tx>
            <c:strRef>
              <c:f>Sheet1!$C$1</c:f>
              <c:strCache>
                <c:ptCount val="1"/>
                <c:pt idx="0">
                  <c:v>加权均价环比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5-A187-403D-9FBA-9A24253226FC}"/>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7-A187-403D-9FBA-9A24253226FC}"/>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9-A187-403D-9FBA-9A24253226FC}"/>
              </c:ext>
            </c:extLst>
          </c:dPt>
          <c:dLbls>
            <c:dLbl>
              <c:idx val="0"/>
              <c:layout>
                <c:manualLayout>
                  <c:x val="0"/>
                  <c:y val="1.41321143684594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187-403D-9FBA-9A24253226FC}"/>
                </c:ext>
              </c:extLst>
            </c:dLbl>
            <c:dLbl>
              <c:idx val="1"/>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7-A187-403D-9FBA-9A24253226FC}"/>
                </c:ext>
              </c:extLst>
            </c:dLbl>
            <c:dLbl>
              <c:idx val="2"/>
              <c:layout>
                <c:manualLayout>
                  <c:x val="-1.6168794698185392E-16"/>
                  <c:y val="1.41317434565576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187-403D-9FBA-9A24253226FC}"/>
                </c:ext>
              </c:extLst>
            </c:dLbl>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Sheet1!$C$2:$C$5</c:f>
              <c:numCache>
                <c:formatCode>0.0%</c:formatCode>
                <c:ptCount val="4"/>
                <c:pt idx="0">
                  <c:v>-1.596451780892405E-3</c:v>
                </c:pt>
                <c:pt idx="1">
                  <c:v>1.8567712738192244E-2</c:v>
                </c:pt>
                <c:pt idx="2">
                  <c:v>-3.8512000117498779E-3</c:v>
                </c:pt>
                <c:pt idx="3">
                  <c:v>-1.9494575364608746E-2</c:v>
                </c:pt>
              </c:numCache>
            </c:numRef>
          </c:val>
          <c:extLst>
            <c:ext xmlns:c16="http://schemas.microsoft.com/office/drawing/2014/chart" uri="{C3380CC4-5D6E-409C-BE32-E72D297353CC}">
              <c16:uniqueId val="{0000000A-A187-403D-9FBA-9A24253226FC}"/>
            </c:ext>
          </c:extLst>
        </c:ser>
        <c:dLbls>
          <c:showLegendKey val="0"/>
          <c:showVal val="0"/>
          <c:showCatName val="0"/>
          <c:showSerName val="0"/>
          <c:showPercent val="0"/>
          <c:showBubbleSize val="0"/>
        </c:dLbls>
        <c:gapWidth val="150"/>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1"/>
          <c:min val="-0.1"/>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majorUnit val="5.000000000000001E-2"/>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13.17</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DAD-4E42-BB67-709015DE554F}"/>
                </c:ext>
              </c:extLst>
            </c:dLbl>
            <c:dLbl>
              <c:idx val="1"/>
              <c:tx>
                <c:rich>
                  <a:bodyPr/>
                  <a:lstStyle/>
                  <a:p>
                    <a:r>
                      <a:rPr lang="en-US" altLang="zh-CN" dirty="0"/>
                      <a:t>13.39</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9AF-4838-907F-C21A7B6BC7AA}"/>
                </c:ext>
              </c:extLst>
            </c:dLbl>
            <c:dLbl>
              <c:idx val="2"/>
              <c:tx>
                <c:rich>
                  <a:bodyPr/>
                  <a:lstStyle/>
                  <a:p>
                    <a:r>
                      <a:rPr lang="en-US" altLang="zh-CN" dirty="0"/>
                      <a:t>13.70</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03-4ED2-AC12-7565FF706BC7}"/>
                </c:ext>
              </c:extLst>
            </c:dLbl>
            <c:dLbl>
              <c:idx val="3"/>
              <c:tx>
                <c:rich>
                  <a:bodyPr/>
                  <a:lstStyle/>
                  <a:p>
                    <a:r>
                      <a:rPr lang="en-US" altLang="zh-CN" dirty="0"/>
                      <a:t>13.78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8E8-4D35-A352-6221C3E5EF53}"/>
                </c:ext>
              </c:extLst>
            </c:dLbl>
            <c:dLbl>
              <c:idx val="4"/>
              <c:layout>
                <c:manualLayout>
                  <c:x val="-2.8405765291191102E-2"/>
                  <c:y val="6.8651553276701374E-2"/>
                </c:manualLayout>
              </c:layout>
              <c:tx>
                <c:rich>
                  <a:bodyPr/>
                  <a:lstStyle/>
                  <a:p>
                    <a:r>
                      <a:rPr lang="en-US" altLang="zh-CN" dirty="0"/>
                      <a:t>13.63</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95-4920-A796-027BE1DDC905}"/>
                </c:ext>
              </c:extLst>
            </c:dLbl>
            <c:dLbl>
              <c:idx val="5"/>
              <c:layout>
                <c:manualLayout>
                  <c:x val="-4.5440688713296318E-2"/>
                  <c:y val="3.3343070195859213E-2"/>
                </c:manualLayout>
              </c:layout>
              <c:tx>
                <c:rich>
                  <a:bodyPr/>
                  <a:lstStyle/>
                  <a:p>
                    <a:r>
                      <a:rPr lang="en-US" altLang="zh-CN" dirty="0"/>
                      <a:t>13.38</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6.9688323090430201E-2"/>
                      <c:h val="9.3732253085275635E-2"/>
                    </c:manualLayout>
                  </c15:layout>
                </c:ext>
                <c:ext xmlns:c16="http://schemas.microsoft.com/office/drawing/2014/chart" uri="{C3380CC4-5D6E-409C-BE32-E72D297353CC}">
                  <c16:uniqueId val="{00000000-543D-4867-ADE6-4685AEA22A94}"/>
                </c:ext>
              </c:extLst>
            </c:dLbl>
            <c:dLbl>
              <c:idx val="6"/>
              <c:layout>
                <c:manualLayout>
                  <c:x val="-4.4929641010633112E-2"/>
                  <c:y val="-8.6458520224254279E-2"/>
                </c:manualLayout>
              </c:layout>
              <c:tx>
                <c:rich>
                  <a:bodyPr/>
                  <a:lstStyle/>
                  <a:p>
                    <a:r>
                      <a:rPr lang="en-US" altLang="zh-CN" dirty="0"/>
                      <a:t>13.52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29D-4855-AFFF-E4D2A42B074B}"/>
                </c:ext>
              </c:extLst>
            </c:dLbl>
            <c:dLbl>
              <c:idx val="7"/>
              <c:layout>
                <c:manualLayout>
                  <c:x val="-4.0283752804604542E-2"/>
                  <c:y val="-4.879613827135598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14.15</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7F-4D76-8905-B4F26BAAC118}"/>
                </c:ext>
              </c:extLst>
            </c:dLbl>
            <c:dLbl>
              <c:idx val="8"/>
              <c:layout>
                <c:manualLayout>
                  <c:x val="-3.955979904399571E-2"/>
                  <c:y val="5.0067614355002052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14.08</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E28-4E31-BD98-799B54CED2BA}"/>
                </c:ext>
              </c:extLst>
            </c:dLbl>
            <c:dLbl>
              <c:idx val="9"/>
              <c:layout>
                <c:manualLayout>
                  <c:x val="-3.8011169641986149E-2"/>
                  <c:y val="5.9483209843226588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14.02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BA1-402D-A120-C9636BB2052B}"/>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15:leaderLines>
                  <c:spPr>
                    <a:ln>
                      <a:noFill/>
                    </a:ln>
                  </c:spPr>
                </c15:leaderLines>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1.73</c:v>
                </c:pt>
                <c:pt idx="2">
                  <c:v>4.0599999999999996</c:v>
                </c:pt>
                <c:pt idx="3">
                  <c:v>4.6900000000000004</c:v>
                </c:pt>
                <c:pt idx="4">
                  <c:v>3.55</c:v>
                </c:pt>
                <c:pt idx="5">
                  <c:v>1.63</c:v>
                </c:pt>
                <c:pt idx="6">
                  <c:v>2.68</c:v>
                </c:pt>
                <c:pt idx="7">
                  <c:v>7.46</c:v>
                </c:pt>
                <c:pt idx="8">
                  <c:v>6.95</c:v>
                </c:pt>
                <c:pt idx="9">
                  <c:v>6.52</c:v>
                </c:pt>
              </c:numCache>
            </c:numRef>
          </c:val>
          <c:smooth val="0"/>
          <c:extLst>
            <c:ext xmlns:c16="http://schemas.microsoft.com/office/drawing/2014/chart" uri="{C3380CC4-5D6E-409C-BE32-E72D297353CC}">
              <c16:uniqueId val="{00000000-0743-4024-AF6B-298BBB2E682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0127822218514E-2"/>
          <c:y val="7.6739425479904394E-2"/>
          <c:w val="0.90968378621107393"/>
          <c:h val="0.7958555228878007"/>
        </c:manualLayout>
      </c:layout>
      <c:lineChart>
        <c:grouping val="standard"/>
        <c:varyColors val="0"/>
        <c:ser>
          <c:idx val="0"/>
          <c:order val="0"/>
          <c:tx>
            <c:strRef>
              <c:f>Sheet1!$A$2</c:f>
              <c:strCache>
                <c:ptCount val="1"/>
                <c:pt idx="0">
                  <c:v>Y2019</c:v>
                </c:pt>
              </c:strCache>
            </c:strRef>
          </c:tx>
          <c:spPr>
            <a:ln w="38100" cmpd="sng">
              <a:solidFill>
                <a:schemeClr val="accent2"/>
              </a:solidFill>
              <a:prstDash val="solid"/>
            </a:ln>
            <a:effectLst/>
          </c:spPr>
          <c:marker>
            <c:symbol val="circle"/>
            <c:size val="10"/>
            <c:spPr>
              <a:solidFill>
                <a:schemeClr val="bg1"/>
              </a:solidFill>
              <a:ln>
                <a:solidFill>
                  <a:schemeClr val="accent2"/>
                </a:solidFill>
                <a:prstDash val="solid"/>
              </a:ln>
              <a:effectLst/>
            </c:spPr>
          </c:marker>
          <c:dLbls>
            <c:dLbl>
              <c:idx val="0"/>
              <c:tx>
                <c:rich>
                  <a:bodyPr/>
                  <a:lstStyle/>
                  <a:p>
                    <a:r>
                      <a:rPr lang="en-US" altLang="zh-CN" dirty="0"/>
                      <a:t>2.87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723-4B10-96D0-9909BBEA149A}"/>
                </c:ext>
              </c:extLst>
            </c:dLbl>
            <c:dLbl>
              <c:idx val="1"/>
              <c:tx>
                <c:rich>
                  <a:bodyPr/>
                  <a:lstStyle/>
                  <a:p>
                    <a:r>
                      <a:rPr lang="en-US" altLang="zh-CN" dirty="0"/>
                      <a:t>2.80</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9AF-4838-907F-C21A7B6BC7AA}"/>
                </c:ext>
              </c:extLst>
            </c:dLbl>
            <c:dLbl>
              <c:idx val="2"/>
              <c:layout>
                <c:manualLayout>
                  <c:x val="-3.9714661984196695E-2"/>
                  <c:y val="-4.1687363677746427E-2"/>
                </c:manualLayout>
              </c:layout>
              <c:tx>
                <c:rich>
                  <a:bodyPr/>
                  <a:lstStyle/>
                  <a:p>
                    <a:r>
                      <a:rPr lang="en-US" altLang="zh-CN" dirty="0"/>
                      <a:t>2.82</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296-4017-80F1-B4C749871608}"/>
                </c:ext>
              </c:extLst>
            </c:dLbl>
            <c:dLbl>
              <c:idx val="3"/>
              <c:tx>
                <c:rich>
                  <a:bodyPr/>
                  <a:lstStyle/>
                  <a:p>
                    <a:r>
                      <a:rPr lang="en-US" altLang="zh-CN" dirty="0"/>
                      <a:t>2.59</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00-49E9-824A-03A36424AAFD}"/>
                </c:ext>
              </c:extLst>
            </c:dLbl>
            <c:dLbl>
              <c:idx val="4"/>
              <c:tx>
                <c:rich>
                  <a:bodyPr/>
                  <a:lstStyle/>
                  <a:p>
                    <a:r>
                      <a:rPr lang="en-US" altLang="zh-CN" dirty="0"/>
                      <a:t>2.47</a:t>
                    </a:r>
                    <a:r>
                      <a:rPr lang="zh-CN" altLang="en-US" dirty="0"/>
                      <a:t>万</a:t>
                    </a:r>
                  </a:p>
                </c:rich>
              </c:tx>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908-4C6F-8534-D5FE2442758A}"/>
                </c:ext>
              </c:extLst>
            </c:dLbl>
            <c:dLbl>
              <c:idx val="5"/>
              <c:layout>
                <c:manualLayout>
                  <c:x val="-4.0179250804799532E-2"/>
                  <c:y val="-5.2173890479572604E-2"/>
                </c:manualLayout>
              </c:layout>
              <c:tx>
                <c:rich>
                  <a:bodyPr/>
                  <a:lstStyle/>
                  <a:p>
                    <a:r>
                      <a:rPr lang="en-US" altLang="zh-CN" dirty="0"/>
                      <a:t>2.80</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15:layout>
                    <c:manualLayout>
                      <c:w val="5.5580309238123113E-2"/>
                      <c:h val="9.3379353600835102E-2"/>
                    </c:manualLayout>
                  </c15:layout>
                </c:ext>
                <c:ext xmlns:c16="http://schemas.microsoft.com/office/drawing/2014/chart" uri="{C3380CC4-5D6E-409C-BE32-E72D297353CC}">
                  <c16:uniqueId val="{00000000-30D8-43BE-8FA7-781224024532}"/>
                </c:ext>
              </c:extLst>
            </c:dLbl>
            <c:dLbl>
              <c:idx val="6"/>
              <c:layout>
                <c:manualLayout>
                  <c:x val="-4.0794800507267581E-2"/>
                  <c:y val="-4.9819991607516462E-2"/>
                </c:manualLayout>
              </c:layout>
              <c:tx>
                <c:rich>
                  <a:bodyPr/>
                  <a:lstStyle/>
                  <a:p>
                    <a:r>
                      <a:rPr lang="en-US" altLang="zh-CN" dirty="0"/>
                      <a:t>2.88</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C8-4D8A-B32F-CA5D264A78B0}"/>
                </c:ext>
              </c:extLst>
            </c:dLbl>
            <c:dLbl>
              <c:idx val="7"/>
              <c:layout>
                <c:manualLayout>
                  <c:x val="-3.491391083796714E-2"/>
                  <c:y val="5.8212104452316317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2.76</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5.434140571651546E-2"/>
                      <c:h val="7.876145625899858E-2"/>
                    </c:manualLayout>
                  </c15:layout>
                </c:ext>
                <c:ext xmlns:c16="http://schemas.microsoft.com/office/drawing/2014/chart" uri="{C3380CC4-5D6E-409C-BE32-E72D297353CC}">
                  <c16:uniqueId val="{00000000-68EB-40C0-B5B6-1495E0A586EA}"/>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2.70</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ACE-4FA3-B6DC-6E330EE432A6}"/>
                </c:ext>
              </c:extLst>
            </c:dLbl>
            <c:dLbl>
              <c:idx val="9"/>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2.70</a:t>
                    </a:r>
                    <a:r>
                      <a:rPr lang="zh-CN" altLang="en-US" dirty="0"/>
                      <a:t>万</a:t>
                    </a:r>
                  </a:p>
                </c:rich>
              </c:tx>
              <c:spPr>
                <a:noFill/>
                <a:ln>
                  <a:noFill/>
                </a:ln>
                <a:effectLst/>
              </c:spPr>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F89-4141-B72B-6988DB8B0C88}"/>
                </c:ext>
              </c:extLst>
            </c:dLbl>
            <c:spPr>
              <a:noFill/>
              <a:ln>
                <a:noFill/>
              </a:ln>
              <a:effectLst/>
            </c:spPr>
            <c:txPr>
              <a:bodyPr/>
              <a:lstStyle/>
              <a:p>
                <a:pPr>
                  <a:defRPr>
                    <a:solidFill>
                      <a:schemeClr val="accent2"/>
                    </a:solidFill>
                  </a:defRPr>
                </a:pPr>
                <a:endParaRPr lang="zh-CN"/>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formatCode="General">
                  <c:v>0</c:v>
                </c:pt>
                <c:pt idx="1">
                  <c:v>-0.56000000000000005</c:v>
                </c:pt>
                <c:pt idx="2">
                  <c:v>-0.35</c:v>
                </c:pt>
                <c:pt idx="3">
                  <c:v>-2.15</c:v>
                </c:pt>
                <c:pt idx="4">
                  <c:v>-3.02</c:v>
                </c:pt>
                <c:pt idx="5">
                  <c:v>-0.52</c:v>
                </c:pt>
                <c:pt idx="6">
                  <c:v>0.05</c:v>
                </c:pt>
                <c:pt idx="7">
                  <c:v>-0.83</c:v>
                </c:pt>
                <c:pt idx="8">
                  <c:v>-1.3</c:v>
                </c:pt>
                <c:pt idx="9">
                  <c:v>-1.31</c:v>
                </c:pt>
              </c:numCache>
            </c:numRef>
          </c:val>
          <c:smooth val="0"/>
          <c:extLst>
            <c:ext xmlns:c16="http://schemas.microsoft.com/office/drawing/2014/chart" uri="{C3380CC4-5D6E-409C-BE32-E72D297353CC}">
              <c16:uniqueId val="{00000000-0743-4024-AF6B-298BBB2E6821}"/>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10"/>
          <c:min val="-1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5"/>
      </c:valAx>
      <c:spPr>
        <a:noFill/>
        <a:ln w="25409">
          <a:noFill/>
        </a:ln>
      </c:spPr>
    </c:plotArea>
    <c:legend>
      <c:legendPos val="t"/>
      <c:layout>
        <c:manualLayout>
          <c:xMode val="edge"/>
          <c:yMode val="edge"/>
          <c:x val="0.4568056976962761"/>
          <c:y val="1.7557088428277731E-2"/>
          <c:w val="8.441644562334219E-2"/>
          <c:h val="6.4927471141452892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438566403798818E-2"/>
          <c:y val="0.19510596582121006"/>
          <c:w val="0.89912286719240242"/>
          <c:h val="0.55847389039850037"/>
        </c:manualLayout>
      </c:layout>
      <c:barChart>
        <c:barDir val="col"/>
        <c:grouping val="clustered"/>
        <c:varyColors val="0"/>
        <c:ser>
          <c:idx val="0"/>
          <c:order val="0"/>
          <c:tx>
            <c:strRef>
              <c:f>Sheet1!$B$1</c:f>
              <c:strCache>
                <c:ptCount val="1"/>
                <c:pt idx="0">
                  <c:v>销量份额环比</c:v>
                </c:pt>
              </c:strCache>
            </c:strRef>
          </c:tx>
          <c:spPr>
            <a:solidFill>
              <a:schemeClr val="accent6">
                <a:lumMod val="60000"/>
                <a:lumOff val="40000"/>
              </a:schemeClr>
            </a:solidFill>
            <a:ln>
              <a:noFill/>
            </a:ln>
            <a:effectLst/>
          </c:spPr>
          <c:invertIfNegative val="0"/>
          <c:dLbls>
            <c:dLbl>
              <c:idx val="1"/>
              <c:layout>
                <c:manualLayout>
                  <c:x val="-1.7638888888888888E-2"/>
                  <c:y val="1.8842695520645329E-2"/>
                </c:manualLayout>
              </c:layout>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92B-46D2-A94B-410D39C39F21}"/>
                </c:ext>
              </c:extLst>
            </c:dLbl>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Sheet1!$B$2:$B$5</c:f>
              <c:numCache>
                <c:formatCode>0.0%</c:formatCode>
                <c:ptCount val="4"/>
                <c:pt idx="0">
                  <c:v>-6.3E-3</c:v>
                </c:pt>
                <c:pt idx="1">
                  <c:v>1.89E-2</c:v>
                </c:pt>
                <c:pt idx="2">
                  <c:v>-1.17E-2</c:v>
                </c:pt>
                <c:pt idx="3">
                  <c:v>-8.0000000000000004E-4</c:v>
                </c:pt>
              </c:numCache>
            </c:numRef>
          </c:val>
          <c:extLst>
            <c:ext xmlns:c16="http://schemas.microsoft.com/office/drawing/2014/chart" uri="{C3380CC4-5D6E-409C-BE32-E72D297353CC}">
              <c16:uniqueId val="{00000001-AC3F-4BDE-B592-12B972A54D40}"/>
            </c:ext>
          </c:extLst>
        </c:ser>
        <c:ser>
          <c:idx val="1"/>
          <c:order val="1"/>
          <c:tx>
            <c:strRef>
              <c:f>Sheet1!$C$1</c:f>
              <c:strCache>
                <c:ptCount val="1"/>
                <c:pt idx="0">
                  <c:v>加权优惠环比</c:v>
                </c:pt>
              </c:strCache>
            </c:strRef>
          </c:tx>
          <c:spPr>
            <a:solidFill>
              <a:schemeClr val="accent1">
                <a:lumMod val="60000"/>
                <a:lumOff val="40000"/>
              </a:schemeClr>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AC3F-4BDE-B592-12B972A54D40}"/>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5-AC3F-4BDE-B592-12B972A54D40}"/>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7-AC3F-4BDE-B592-12B972A54D40}"/>
              </c:ext>
            </c:extLst>
          </c:dPt>
          <c:dLbls>
            <c:dLbl>
              <c:idx val="1"/>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548235"/>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extLst>
                <c:ext xmlns:c16="http://schemas.microsoft.com/office/drawing/2014/chart" uri="{C3380CC4-5D6E-409C-BE32-E72D297353CC}">
                  <c16:uniqueId val="{00000005-AC3F-4BDE-B592-12B972A54D40}"/>
                </c:ext>
              </c:extLst>
            </c:dLbl>
            <c:dLbl>
              <c:idx val="2"/>
              <c:layout>
                <c:manualLayout>
                  <c:x val="-1.6168794698185392E-16"/>
                  <c:y val="1.41317434565576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3F-4BDE-B592-12B972A54D40}"/>
                </c:ext>
              </c:extLst>
            </c:dLbl>
            <c:dLbl>
              <c:idx val="3"/>
              <c:layout>
                <c:manualLayout>
                  <c:x val="0"/>
                  <c:y val="1.88434373444489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AA5-46A9-B678-1A0E650F15FB}"/>
                </c:ext>
              </c:extLst>
            </c:dLbl>
            <c:numFmt formatCode="0.0%" sourceLinked="0"/>
            <c:spPr>
              <a:noFill/>
              <a:ln>
                <a:noFill/>
              </a:ln>
              <a:effectLst/>
            </c:spPr>
            <c:txPr>
              <a:bodyPr rot="0" spcFirstLastPara="1" vertOverflow="ellipsis" vert="horz" wrap="square" anchor="ctr" anchorCtr="1"/>
              <a:lstStyle/>
              <a:p>
                <a:pPr>
                  <a:defRPr sz="600" b="1" i="0" u="none" strike="noStrike" kern="1200" baseline="0">
                    <a:solidFill>
                      <a:srgbClr val="FF4747"/>
                    </a:solidFill>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A0级</c:v>
                </c:pt>
                <c:pt idx="1">
                  <c:v>A级</c:v>
                </c:pt>
                <c:pt idx="2">
                  <c:v>B级</c:v>
                </c:pt>
                <c:pt idx="3">
                  <c:v>C级</c:v>
                </c:pt>
              </c:strCache>
            </c:strRef>
          </c:cat>
          <c:val>
            <c:numRef>
              <c:f>Sheet1!$C$2:$C$5</c:f>
              <c:numCache>
                <c:formatCode>0.0%</c:formatCode>
                <c:ptCount val="4"/>
                <c:pt idx="0">
                  <c:v>2.9966537671053395E-2</c:v>
                </c:pt>
                <c:pt idx="1">
                  <c:v>-2.93621328657101E-2</c:v>
                </c:pt>
                <c:pt idx="2">
                  <c:v>3.2242909965811029E-2</c:v>
                </c:pt>
                <c:pt idx="3">
                  <c:v>5.7515430121507949E-2</c:v>
                </c:pt>
              </c:numCache>
            </c:numRef>
          </c:val>
          <c:extLst>
            <c:ext xmlns:c16="http://schemas.microsoft.com/office/drawing/2014/chart" uri="{C3380CC4-5D6E-409C-BE32-E72D297353CC}">
              <c16:uniqueId val="{00000008-AC3F-4BDE-B592-12B972A54D40}"/>
            </c:ext>
          </c:extLst>
        </c:ser>
        <c:dLbls>
          <c:showLegendKey val="0"/>
          <c:showVal val="0"/>
          <c:showCatName val="0"/>
          <c:showSerName val="0"/>
          <c:showPercent val="0"/>
          <c:showBubbleSize val="0"/>
        </c:dLbls>
        <c:gapWidth val="150"/>
        <c:overlap val="-7"/>
        <c:axId val="540121160"/>
        <c:axId val="540118208"/>
      </c:barChart>
      <c:catAx>
        <c:axId val="540121160"/>
        <c:scaling>
          <c:orientation val="minMax"/>
        </c:scaling>
        <c:delete val="0"/>
        <c:axPos val="b"/>
        <c:numFmt formatCode="General" sourceLinked="1"/>
        <c:majorTickMark val="out"/>
        <c:minorTickMark val="none"/>
        <c:tickLblPos val="low"/>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18208"/>
        <c:crosses val="autoZero"/>
        <c:auto val="1"/>
        <c:lblAlgn val="ctr"/>
        <c:lblOffset val="100"/>
        <c:noMultiLvlLbl val="0"/>
      </c:catAx>
      <c:valAx>
        <c:axId val="540118208"/>
        <c:scaling>
          <c:orientation val="minMax"/>
          <c:max val="0.1"/>
          <c:min val="-0.1"/>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40121160"/>
        <c:crosses val="autoZero"/>
        <c:crossBetween val="between"/>
      </c:valAx>
      <c:spPr>
        <a:noFill/>
        <a:ln w="12700">
          <a:noFill/>
        </a:ln>
        <a:effectLst/>
      </c:spPr>
    </c:plotArea>
    <c:legend>
      <c:legendPos val="t"/>
      <c:layout>
        <c:manualLayout>
          <c:xMode val="edge"/>
          <c:yMode val="edge"/>
          <c:x val="0.13206319444444445"/>
          <c:y val="4.7105811521858951E-3"/>
          <c:w val="0.59917222222222222"/>
          <c:h val="8.5345344944359511E-2"/>
        </c:manualLayout>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700">
          <a:latin typeface="微软雅黑 Light" panose="020B0502040204020203" pitchFamily="34" charset="-122"/>
          <a:ea typeface="微软雅黑 Light" panose="020B0502040204020203" pitchFamily="34" charset="-122"/>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720127822218514E-2"/>
          <c:y val="7.6739425479904394E-2"/>
          <c:w val="0.90968378621107393"/>
          <c:h val="0.7958555228878007"/>
        </c:manualLayout>
      </c:layout>
      <c:lineChart>
        <c:grouping val="standard"/>
        <c:varyColors val="0"/>
        <c:ser>
          <c:idx val="1"/>
          <c:order val="0"/>
          <c:tx>
            <c:strRef>
              <c:f>Sheet1!$A$2</c:f>
              <c:strCache>
                <c:ptCount val="1"/>
                <c:pt idx="0">
                  <c:v>Y2016</c:v>
                </c:pt>
              </c:strCache>
            </c:strRef>
          </c:tx>
          <c:spPr>
            <a:ln w="12700" cmpd="sng">
              <a:solidFill>
                <a:srgbClr val="BFBFBF"/>
              </a:solidFill>
              <a:prstDash val="solid"/>
            </a:ln>
            <a:effectLst/>
          </c:spPr>
          <c:marker>
            <c:symbol val="circle"/>
            <c:size val="3"/>
            <c:spPr>
              <a:solidFill>
                <a:schemeClr val="bg1"/>
              </a:solidFill>
              <a:ln w="6350">
                <a:solidFill>
                  <a:srgbClr val="BFBFBF"/>
                </a:solidFill>
                <a:prstDash val="solid"/>
              </a:ln>
              <a:effectLst/>
            </c:spPr>
          </c:marker>
          <c:dPt>
            <c:idx val="0"/>
            <c:bubble3D val="0"/>
            <c:extLst>
              <c:ext xmlns:c16="http://schemas.microsoft.com/office/drawing/2014/chart" uri="{C3380CC4-5D6E-409C-BE32-E72D297353CC}">
                <c16:uniqueId val="{00000001-3020-47BF-9D76-CF564D525003}"/>
              </c:ext>
            </c:extLst>
          </c:dPt>
          <c:dPt>
            <c:idx val="1"/>
            <c:bubble3D val="0"/>
            <c:extLst>
              <c:ext xmlns:c16="http://schemas.microsoft.com/office/drawing/2014/chart" uri="{C3380CC4-5D6E-409C-BE32-E72D297353CC}">
                <c16:uniqueId val="{00000002-3020-47BF-9D76-CF564D525003}"/>
              </c:ext>
            </c:extLst>
          </c:dPt>
          <c:dPt>
            <c:idx val="2"/>
            <c:bubble3D val="0"/>
            <c:extLst>
              <c:ext xmlns:c16="http://schemas.microsoft.com/office/drawing/2014/chart" uri="{C3380CC4-5D6E-409C-BE32-E72D297353CC}">
                <c16:uniqueId val="{00000003-3020-47BF-9D76-CF564D525003}"/>
              </c:ext>
            </c:extLst>
          </c:dPt>
          <c:dPt>
            <c:idx val="3"/>
            <c:bubble3D val="0"/>
            <c:extLst>
              <c:ext xmlns:c16="http://schemas.microsoft.com/office/drawing/2014/chart" uri="{C3380CC4-5D6E-409C-BE32-E72D297353CC}">
                <c16:uniqueId val="{00000004-3020-47BF-9D76-CF564D525003}"/>
              </c:ext>
            </c:extLst>
          </c:dPt>
          <c:dPt>
            <c:idx val="4"/>
            <c:bubble3D val="0"/>
            <c:extLst>
              <c:ext xmlns:c16="http://schemas.microsoft.com/office/drawing/2014/chart" uri="{C3380CC4-5D6E-409C-BE32-E72D297353CC}">
                <c16:uniqueId val="{00000005-3020-47BF-9D76-CF564D525003}"/>
              </c:ext>
            </c:extLst>
          </c:dPt>
          <c:dPt>
            <c:idx val="5"/>
            <c:bubble3D val="0"/>
            <c:extLst>
              <c:ext xmlns:c16="http://schemas.microsoft.com/office/drawing/2014/chart" uri="{C3380CC4-5D6E-409C-BE32-E72D297353CC}">
                <c16:uniqueId val="{00000006-3020-47BF-9D76-CF564D525003}"/>
              </c:ext>
            </c:extLst>
          </c:dPt>
          <c:dPt>
            <c:idx val="6"/>
            <c:bubble3D val="0"/>
            <c:extLst>
              <c:ext xmlns:c16="http://schemas.microsoft.com/office/drawing/2014/chart" uri="{C3380CC4-5D6E-409C-BE32-E72D297353CC}">
                <c16:uniqueId val="{00000007-3020-47BF-9D76-CF564D525003}"/>
              </c:ext>
            </c:extLst>
          </c:dPt>
          <c:dPt>
            <c:idx val="7"/>
            <c:bubble3D val="0"/>
            <c:extLst>
              <c:ext xmlns:c16="http://schemas.microsoft.com/office/drawing/2014/chart" uri="{C3380CC4-5D6E-409C-BE32-E72D297353CC}">
                <c16:uniqueId val="{00000008-3020-47BF-9D76-CF564D525003}"/>
              </c:ext>
            </c:extLst>
          </c:dPt>
          <c:dPt>
            <c:idx val="8"/>
            <c:bubble3D val="0"/>
            <c:extLst>
              <c:ext xmlns:c16="http://schemas.microsoft.com/office/drawing/2014/chart" uri="{C3380CC4-5D6E-409C-BE32-E72D297353CC}">
                <c16:uniqueId val="{00000009-3020-47BF-9D76-CF564D525003}"/>
              </c:ext>
            </c:extLst>
          </c:dPt>
          <c:dPt>
            <c:idx val="9"/>
            <c:bubble3D val="0"/>
            <c:extLst>
              <c:ext xmlns:c16="http://schemas.microsoft.com/office/drawing/2014/chart" uri="{C3380CC4-5D6E-409C-BE32-E72D297353CC}">
                <c16:uniqueId val="{0000000A-3020-47BF-9D76-CF564D525003}"/>
              </c:ext>
            </c:extLst>
          </c:dPt>
          <c:dPt>
            <c:idx val="10"/>
            <c:bubble3D val="0"/>
            <c:extLst>
              <c:ext xmlns:c16="http://schemas.microsoft.com/office/drawing/2014/chart" uri="{C3380CC4-5D6E-409C-BE32-E72D297353CC}">
                <c16:uniqueId val="{0000000B-3020-47BF-9D76-CF564D525003}"/>
              </c:ext>
            </c:extLst>
          </c:dPt>
          <c:dPt>
            <c:idx val="11"/>
            <c:bubble3D val="0"/>
            <c:extLst>
              <c:ext xmlns:c16="http://schemas.microsoft.com/office/drawing/2014/chart" uri="{C3380CC4-5D6E-409C-BE32-E72D297353CC}">
                <c16:uniqueId val="{0000000C-3020-47BF-9D76-CF564D525003}"/>
              </c:ext>
            </c:extLst>
          </c:dPt>
          <c:dPt>
            <c:idx val="12"/>
            <c:bubble3D val="0"/>
            <c:extLst>
              <c:ext xmlns:c16="http://schemas.microsoft.com/office/drawing/2014/chart" uri="{C3380CC4-5D6E-409C-BE32-E72D297353CC}">
                <c16:uniqueId val="{0000000D-3020-47BF-9D76-CF564D525003}"/>
              </c:ext>
            </c:extLst>
          </c:dPt>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Sheet1!$B$2:$N$2</c:f>
              <c:numCache>
                <c:formatCode>0.00_ </c:formatCode>
                <c:ptCount val="13"/>
                <c:pt idx="0">
                  <c:v>0</c:v>
                </c:pt>
                <c:pt idx="1">
                  <c:v>-6.5802326701356328</c:v>
                </c:pt>
                <c:pt idx="2">
                  <c:v>-7.177737508498172</c:v>
                </c:pt>
                <c:pt idx="3">
                  <c:v>-9.1379973693080707</c:v>
                </c:pt>
                <c:pt idx="4">
                  <c:v>-2.4886327890901616</c:v>
                </c:pt>
                <c:pt idx="5">
                  <c:v>-3.9585346812188615</c:v>
                </c:pt>
                <c:pt idx="6">
                  <c:v>-3.2892245741794279</c:v>
                </c:pt>
                <c:pt idx="7">
                  <c:v>-3.1656259913996676</c:v>
                </c:pt>
                <c:pt idx="8">
                  <c:v>-3.790316752731282</c:v>
                </c:pt>
                <c:pt idx="9">
                  <c:v>-5.7200416155901435</c:v>
                </c:pt>
                <c:pt idx="10">
                  <c:v>-6.7500345947935525</c:v>
                </c:pt>
                <c:pt idx="11">
                  <c:v>-5.0401980281813081</c:v>
                </c:pt>
                <c:pt idx="12">
                  <c:v>-3.6796729211918455</c:v>
                </c:pt>
              </c:numCache>
            </c:numRef>
          </c:val>
          <c:smooth val="0"/>
          <c:extLst>
            <c:ext xmlns:c16="http://schemas.microsoft.com/office/drawing/2014/chart" uri="{C3380CC4-5D6E-409C-BE32-E72D297353CC}">
              <c16:uniqueId val="{0000000E-3020-47BF-9D76-CF564D525003}"/>
            </c:ext>
          </c:extLst>
        </c:ser>
        <c:ser>
          <c:idx val="2"/>
          <c:order val="1"/>
          <c:tx>
            <c:strRef>
              <c:f>Sheet1!$A$3</c:f>
              <c:strCache>
                <c:ptCount val="1"/>
                <c:pt idx="0">
                  <c:v>Y2017</c:v>
                </c:pt>
              </c:strCache>
            </c:strRef>
          </c:tx>
          <c:spPr>
            <a:ln w="12700">
              <a:solidFill>
                <a:schemeClr val="accent6">
                  <a:lumMod val="40000"/>
                  <a:lumOff val="60000"/>
                </a:schemeClr>
              </a:solidFill>
            </a:ln>
          </c:spPr>
          <c:marker>
            <c:symbol val="circle"/>
            <c:size val="3"/>
            <c:spPr>
              <a:solidFill>
                <a:schemeClr val="bg1"/>
              </a:solidFill>
              <a:ln w="6350">
                <a:solidFill>
                  <a:schemeClr val="accent6">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Sheet1!$B$3:$N$3</c:f>
              <c:numCache>
                <c:formatCode>0.00_ </c:formatCode>
                <c:ptCount val="13"/>
                <c:pt idx="0">
                  <c:v>0</c:v>
                </c:pt>
                <c:pt idx="1">
                  <c:v>-11.1</c:v>
                </c:pt>
                <c:pt idx="2">
                  <c:v>-6.44</c:v>
                </c:pt>
                <c:pt idx="3">
                  <c:v>-0.96</c:v>
                </c:pt>
                <c:pt idx="4">
                  <c:v>2.31</c:v>
                </c:pt>
                <c:pt idx="5">
                  <c:v>-2.2400000000000002</c:v>
                </c:pt>
                <c:pt idx="6">
                  <c:v>-1.01</c:v>
                </c:pt>
                <c:pt idx="7">
                  <c:v>-3.92</c:v>
                </c:pt>
                <c:pt idx="8">
                  <c:v>-3.89</c:v>
                </c:pt>
                <c:pt idx="9">
                  <c:v>-3.88</c:v>
                </c:pt>
                <c:pt idx="10">
                  <c:v>-5.0999999999999996</c:v>
                </c:pt>
                <c:pt idx="11">
                  <c:v>-7.64</c:v>
                </c:pt>
                <c:pt idx="12">
                  <c:v>-9.26</c:v>
                </c:pt>
              </c:numCache>
            </c:numRef>
          </c:val>
          <c:smooth val="0"/>
          <c:extLst>
            <c:ext xmlns:c16="http://schemas.microsoft.com/office/drawing/2014/chart" uri="{C3380CC4-5D6E-409C-BE32-E72D297353CC}">
              <c16:uniqueId val="{0000000F-3020-47BF-9D76-CF564D525003}"/>
            </c:ext>
          </c:extLst>
        </c:ser>
        <c:ser>
          <c:idx val="3"/>
          <c:order val="2"/>
          <c:tx>
            <c:strRef>
              <c:f>Sheet1!$A$4</c:f>
              <c:strCache>
                <c:ptCount val="1"/>
                <c:pt idx="0">
                  <c:v>Y2018</c:v>
                </c:pt>
              </c:strCache>
            </c:strRef>
          </c:tx>
          <c:spPr>
            <a:ln w="12700">
              <a:solidFill>
                <a:schemeClr val="accent5">
                  <a:lumMod val="40000"/>
                  <a:lumOff val="60000"/>
                </a:schemeClr>
              </a:solidFill>
            </a:ln>
          </c:spPr>
          <c:marker>
            <c:symbol val="circle"/>
            <c:size val="3"/>
            <c:spPr>
              <a:solidFill>
                <a:schemeClr val="bg1"/>
              </a:solidFill>
              <a:ln>
                <a:solidFill>
                  <a:schemeClr val="accent5">
                    <a:lumMod val="40000"/>
                    <a:lumOff val="60000"/>
                  </a:schemeClr>
                </a:solidFill>
              </a:ln>
            </c:spPr>
          </c:marker>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Sheet1!$B$4:$N$4</c:f>
              <c:numCache>
                <c:formatCode>0.00_ </c:formatCode>
                <c:ptCount val="13"/>
                <c:pt idx="0">
                  <c:v>0</c:v>
                </c:pt>
                <c:pt idx="1">
                  <c:v>5.31</c:v>
                </c:pt>
                <c:pt idx="2">
                  <c:v>3.27</c:v>
                </c:pt>
                <c:pt idx="3">
                  <c:v>6.94</c:v>
                </c:pt>
                <c:pt idx="4">
                  <c:v>10.119999999999999</c:v>
                </c:pt>
                <c:pt idx="5">
                  <c:v>9.5299999999999994</c:v>
                </c:pt>
                <c:pt idx="6">
                  <c:v>9.33</c:v>
                </c:pt>
                <c:pt idx="7">
                  <c:v>14.76</c:v>
                </c:pt>
                <c:pt idx="8">
                  <c:v>16.46</c:v>
                </c:pt>
                <c:pt idx="9">
                  <c:v>16.18</c:v>
                </c:pt>
                <c:pt idx="10">
                  <c:v>16.239999999999998</c:v>
                </c:pt>
                <c:pt idx="11">
                  <c:v>15.63</c:v>
                </c:pt>
                <c:pt idx="12">
                  <c:v>13.01</c:v>
                </c:pt>
              </c:numCache>
            </c:numRef>
          </c:val>
          <c:smooth val="0"/>
          <c:extLst>
            <c:ext xmlns:c16="http://schemas.microsoft.com/office/drawing/2014/chart" uri="{C3380CC4-5D6E-409C-BE32-E72D297353CC}">
              <c16:uniqueId val="{00000010-3020-47BF-9D76-CF564D525003}"/>
            </c:ext>
          </c:extLst>
        </c:ser>
        <c:ser>
          <c:idx val="4"/>
          <c:order val="3"/>
          <c:tx>
            <c:strRef>
              <c:f>Sheet1!$A$5</c:f>
              <c:strCache>
                <c:ptCount val="1"/>
                <c:pt idx="0">
                  <c:v>Y2019</c:v>
                </c:pt>
              </c:strCache>
            </c:strRef>
          </c:tx>
          <c:spPr>
            <a:ln w="38100">
              <a:solidFill>
                <a:schemeClr val="accent2"/>
              </a:solidFill>
            </a:ln>
          </c:spPr>
          <c:marker>
            <c:symbol val="circle"/>
            <c:size val="10"/>
            <c:spPr>
              <a:solidFill>
                <a:schemeClr val="bg1"/>
              </a:solidFill>
              <a:ln>
                <a:solidFill>
                  <a:schemeClr val="accent2"/>
                </a:solidFill>
              </a:ln>
            </c:spPr>
          </c:marker>
          <c:dPt>
            <c:idx val="1"/>
            <c:marker>
              <c:symbol val="circle"/>
              <c:size val="7"/>
            </c:marker>
            <c:bubble3D val="0"/>
            <c:extLst>
              <c:ext xmlns:c16="http://schemas.microsoft.com/office/drawing/2014/chart" uri="{C3380CC4-5D6E-409C-BE32-E72D297353CC}">
                <c16:uniqueId val="{00000011-3020-47BF-9D76-CF564D525003}"/>
              </c:ext>
            </c:extLst>
          </c:dPt>
          <c:dPt>
            <c:idx val="2"/>
            <c:marker>
              <c:symbol val="circle"/>
              <c:size val="7"/>
            </c:marker>
            <c:bubble3D val="0"/>
            <c:extLst>
              <c:ext xmlns:c16="http://schemas.microsoft.com/office/drawing/2014/chart" uri="{C3380CC4-5D6E-409C-BE32-E72D297353CC}">
                <c16:uniqueId val="{00000012-3020-47BF-9D76-CF564D525003}"/>
              </c:ext>
            </c:extLst>
          </c:dPt>
          <c:dPt>
            <c:idx val="3"/>
            <c:marker>
              <c:symbol val="circle"/>
              <c:size val="7"/>
            </c:marker>
            <c:bubble3D val="0"/>
            <c:extLst>
              <c:ext xmlns:c16="http://schemas.microsoft.com/office/drawing/2014/chart" uri="{C3380CC4-5D6E-409C-BE32-E72D297353CC}">
                <c16:uniqueId val="{00000013-3020-47BF-9D76-CF564D525003}"/>
              </c:ext>
            </c:extLst>
          </c:dPt>
          <c:dPt>
            <c:idx val="4"/>
            <c:marker>
              <c:symbol val="circle"/>
              <c:size val="7"/>
            </c:marker>
            <c:bubble3D val="0"/>
            <c:extLst>
              <c:ext xmlns:c16="http://schemas.microsoft.com/office/drawing/2014/chart" uri="{C3380CC4-5D6E-409C-BE32-E72D297353CC}">
                <c16:uniqueId val="{00000014-3020-47BF-9D76-CF564D525003}"/>
              </c:ext>
            </c:extLst>
          </c:dPt>
          <c:dPt>
            <c:idx val="5"/>
            <c:marker>
              <c:symbol val="circle"/>
              <c:size val="7"/>
            </c:marker>
            <c:bubble3D val="0"/>
            <c:extLst>
              <c:ext xmlns:c16="http://schemas.microsoft.com/office/drawing/2014/chart" uri="{C3380CC4-5D6E-409C-BE32-E72D297353CC}">
                <c16:uniqueId val="{00000015-3020-47BF-9D76-CF564D525003}"/>
              </c:ext>
            </c:extLst>
          </c:dPt>
          <c:dPt>
            <c:idx val="6"/>
            <c:marker>
              <c:symbol val="circle"/>
              <c:size val="7"/>
            </c:marker>
            <c:bubble3D val="0"/>
            <c:extLst>
              <c:ext xmlns:c16="http://schemas.microsoft.com/office/drawing/2014/chart" uri="{C3380CC4-5D6E-409C-BE32-E72D297353CC}">
                <c16:uniqueId val="{00000016-3020-47BF-9D76-CF564D525003}"/>
              </c:ext>
            </c:extLst>
          </c:dPt>
          <c:dPt>
            <c:idx val="7"/>
            <c:marker>
              <c:symbol val="circle"/>
              <c:size val="7"/>
            </c:marker>
            <c:bubble3D val="0"/>
            <c:extLst>
              <c:ext xmlns:c16="http://schemas.microsoft.com/office/drawing/2014/chart" uri="{C3380CC4-5D6E-409C-BE32-E72D297353CC}">
                <c16:uniqueId val="{00000017-3020-47BF-9D76-CF564D525003}"/>
              </c:ext>
            </c:extLst>
          </c:dPt>
          <c:dPt>
            <c:idx val="8"/>
            <c:marker>
              <c:symbol val="circle"/>
              <c:size val="7"/>
            </c:marker>
            <c:bubble3D val="0"/>
            <c:extLst>
              <c:ext xmlns:c16="http://schemas.microsoft.com/office/drawing/2014/chart" uri="{C3380CC4-5D6E-409C-BE32-E72D297353CC}">
                <c16:uniqueId val="{00000018-3020-47BF-9D76-CF564D525003}"/>
              </c:ext>
            </c:extLst>
          </c:dPt>
          <c:dPt>
            <c:idx val="9"/>
            <c:bubble3D val="0"/>
            <c:extLst>
              <c:ext xmlns:c16="http://schemas.microsoft.com/office/drawing/2014/chart" uri="{C3380CC4-5D6E-409C-BE32-E72D297353CC}">
                <c16:uniqueId val="{00000019-3020-47BF-9D76-CF564D525003}"/>
              </c:ext>
            </c:extLst>
          </c:dPt>
          <c:dPt>
            <c:idx val="10"/>
            <c:marker>
              <c:symbol val="circle"/>
              <c:size val="7"/>
            </c:marker>
            <c:bubble3D val="0"/>
            <c:extLst>
              <c:ext xmlns:c16="http://schemas.microsoft.com/office/drawing/2014/chart" uri="{C3380CC4-5D6E-409C-BE32-E72D297353CC}">
                <c16:uniqueId val="{0000001A-3020-47BF-9D76-CF564D525003}"/>
              </c:ext>
            </c:extLst>
          </c:dPt>
          <c:dPt>
            <c:idx val="11"/>
            <c:marker>
              <c:symbol val="circle"/>
              <c:size val="7"/>
            </c:marker>
            <c:bubble3D val="0"/>
            <c:extLst>
              <c:ext xmlns:c16="http://schemas.microsoft.com/office/drawing/2014/chart" uri="{C3380CC4-5D6E-409C-BE32-E72D297353CC}">
                <c16:uniqueId val="{0000001B-3020-47BF-9D76-CF564D525003}"/>
              </c:ext>
            </c:extLst>
          </c:dPt>
          <c:dLbls>
            <c:dLbl>
              <c:idx val="0"/>
              <c:tx>
                <c:rich>
                  <a:bodyPr/>
                  <a:lstStyle/>
                  <a:p>
                    <a:r>
                      <a:rPr lang="en-US" altLang="zh-CN" dirty="0"/>
                      <a:t>6.38</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525C-4762-BFAD-FA0D5A62FB89}"/>
                </c:ext>
              </c:extLst>
            </c:dLbl>
            <c:dLbl>
              <c:idx val="1"/>
              <c:tx>
                <c:rich>
                  <a:bodyPr/>
                  <a:lstStyle/>
                  <a:p>
                    <a:r>
                      <a:rPr lang="en-US" altLang="zh-CN" dirty="0"/>
                      <a:t>6.43</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3020-47BF-9D76-CF564D525003}"/>
                </c:ext>
              </c:extLst>
            </c:dLbl>
            <c:dLbl>
              <c:idx val="2"/>
              <c:tx>
                <c:rich>
                  <a:bodyPr/>
                  <a:lstStyle/>
                  <a:p>
                    <a:r>
                      <a:rPr lang="en-US" altLang="zh-CN" dirty="0"/>
                      <a:t>6.62</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3020-47BF-9D76-CF564D525003}"/>
                </c:ext>
              </c:extLst>
            </c:dLbl>
            <c:dLbl>
              <c:idx val="3"/>
              <c:tx>
                <c:rich>
                  <a:bodyPr anchorCtr="0"/>
                  <a:lstStyle/>
                  <a:p>
                    <a:pPr marL="0" marR="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6.78</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3020-47BF-9D76-CF564D525003}"/>
                </c:ext>
              </c:extLst>
            </c:dLbl>
            <c:dLbl>
              <c:idx val="4"/>
              <c:tx>
                <c:rich>
                  <a:bodyPr/>
                  <a:lstStyle/>
                  <a:p>
                    <a:r>
                      <a:rPr lang="en-US" altLang="zh-CN" dirty="0"/>
                      <a:t>6.94</a:t>
                    </a:r>
                    <a:r>
                      <a:rPr lang="zh-CN" altLang="en-US" dirty="0"/>
                      <a:t>万</a:t>
                    </a:r>
                  </a:p>
                </c:rich>
              </c:tx>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3020-47BF-9D76-CF564D525003}"/>
                </c:ext>
              </c:extLst>
            </c:dLbl>
            <c:dLbl>
              <c:idx val="5"/>
              <c:layout>
                <c:manualLayout>
                  <c:x val="-2.8410487207841277E-2"/>
                  <c:y val="4.9770824900743874E-2"/>
                </c:manualLayout>
              </c:layout>
              <c:tx>
                <c:rich>
                  <a:bodyPr/>
                  <a:lstStyle/>
                  <a:p>
                    <a:r>
                      <a:rPr lang="en-US" altLang="zh-CN" dirty="0"/>
                      <a:t>6.84</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3020-47BF-9D76-CF564D525003}"/>
                </c:ext>
              </c:extLst>
            </c:dLbl>
            <c:dLbl>
              <c:idx val="6"/>
              <c:layout>
                <c:manualLayout>
                  <c:x val="-3.5380477952327759E-2"/>
                  <c:y val="5.682549992834228E-2"/>
                </c:manualLayout>
              </c:layout>
              <c:tx>
                <c:rich>
                  <a:bodyPr/>
                  <a:lstStyle/>
                  <a:p>
                    <a:r>
                      <a:rPr lang="en-US" altLang="zh-CN" dirty="0"/>
                      <a:t>6.65</a:t>
                    </a:r>
                    <a:r>
                      <a:rPr lang="zh-CN" altLang="en-US" dirty="0"/>
                      <a:t>万</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3020-47BF-9D76-CF564D525003}"/>
                </c:ext>
              </c:extLst>
            </c:dLbl>
            <c:dLbl>
              <c:idx val="7"/>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6.77</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3020-47BF-9D76-CF564D525003}"/>
                </c:ext>
              </c:extLst>
            </c:dLbl>
            <c:dLbl>
              <c:idx val="8"/>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6.93</a:t>
                    </a:r>
                    <a:r>
                      <a:rPr lang="zh-CN" altLang="en-US" dirty="0"/>
                      <a:t>万</a:t>
                    </a:r>
                  </a:p>
                </c:rich>
              </c:tx>
              <c:spPr>
                <a:noFill/>
                <a:ln>
                  <a:noFill/>
                </a:ln>
                <a:effectLst/>
              </c:spPr>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3020-47BF-9D76-CF564D525003}"/>
                </c:ext>
              </c:extLst>
            </c:dLbl>
            <c:dLbl>
              <c:idx val="9"/>
              <c:layout>
                <c:manualLayout>
                  <c:x val="-3.5694158025727861E-2"/>
                  <c:y val="4.7666272765214165E-2"/>
                </c:manualLayout>
              </c:layout>
              <c:tx>
                <c:rich>
                  <a:bodyPr anchorCtr="0"/>
                  <a:lstStyle/>
                  <a:p>
                    <a:pPr marL="0" marR="0" lvl="0" indent="0" algn="ctr" defTabSz="914400" rtl="0" eaLnBrk="1" fontAlgn="auto" latinLnBrk="0" hangingPunct="1">
                      <a:lnSpc>
                        <a:spcPct val="100000"/>
                      </a:lnSpc>
                      <a:spcBef>
                        <a:spcPts val="0"/>
                      </a:spcBef>
                      <a:spcAft>
                        <a:spcPts val="0"/>
                      </a:spcAft>
                      <a:buClrTx/>
                      <a:buSzTx/>
                      <a:buFontTx/>
                      <a:buNone/>
                      <a:tabLst/>
                      <a:defRPr sz="800" b="1" i="0" u="none" strike="noStrike" kern="1200" baseline="0">
                        <a:solidFill>
                          <a:srgbClr val="ED7D31"/>
                        </a:solidFill>
                        <a:latin typeface="微软雅黑 Light" panose="020B0502040204020203" pitchFamily="34" charset="-122"/>
                        <a:ea typeface="微软雅黑 Light" panose="020B0502040204020203" pitchFamily="34" charset="-122"/>
                        <a:cs typeface="宋体"/>
                      </a:defRPr>
                    </a:pPr>
                    <a:r>
                      <a:rPr lang="en-US" altLang="zh-CN" dirty="0"/>
                      <a:t>6.92</a:t>
                    </a:r>
                    <a:r>
                      <a:rPr lang="zh-CN" altLang="en-US" dirty="0"/>
                      <a:t>万</a:t>
                    </a:r>
                  </a:p>
                </c:rich>
              </c:tx>
              <c:spPr>
                <a:noFill/>
                <a:ln>
                  <a:noFill/>
                </a:ln>
                <a:effectLst/>
              </c:sp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3020-47BF-9D76-CF564D525003}"/>
                </c:ext>
              </c:extLst>
            </c:dLbl>
            <c:spPr>
              <a:noFill/>
              <a:ln>
                <a:noFill/>
              </a:ln>
              <a:effectLst/>
            </c:spPr>
            <c:txPr>
              <a:bodyPr/>
              <a:lstStyle/>
              <a:p>
                <a:pPr>
                  <a:defRPr>
                    <a:solidFill>
                      <a:schemeClr val="accent2"/>
                    </a:solidFill>
                  </a:defRPr>
                </a:pPr>
                <a:endParaRPr lang="zh-CN"/>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Sheet1!$B$1:$N$1</c:f>
              <c:strCache>
                <c:ptCount val="13"/>
                <c:pt idx="0">
                  <c:v>基点</c:v>
                </c:pt>
                <c:pt idx="1">
                  <c:v>1月</c:v>
                </c:pt>
                <c:pt idx="2">
                  <c:v>2月</c:v>
                </c:pt>
                <c:pt idx="3">
                  <c:v>3月</c:v>
                </c:pt>
                <c:pt idx="4">
                  <c:v>4月</c:v>
                </c:pt>
                <c:pt idx="5">
                  <c:v>5月</c:v>
                </c:pt>
                <c:pt idx="6">
                  <c:v>6月</c:v>
                </c:pt>
                <c:pt idx="7">
                  <c:v>7月</c:v>
                </c:pt>
                <c:pt idx="8">
                  <c:v>8月</c:v>
                </c:pt>
                <c:pt idx="9">
                  <c:v>9月</c:v>
                </c:pt>
                <c:pt idx="10">
                  <c:v>10月</c:v>
                </c:pt>
                <c:pt idx="11">
                  <c:v>11月</c:v>
                </c:pt>
                <c:pt idx="12">
                  <c:v>12月</c:v>
                </c:pt>
              </c:strCache>
            </c:strRef>
          </c:cat>
          <c:val>
            <c:numRef>
              <c:f>Sheet1!$B$5:$N$5</c:f>
              <c:numCache>
                <c:formatCode>0.00_ </c:formatCode>
                <c:ptCount val="13"/>
                <c:pt idx="0">
                  <c:v>0</c:v>
                </c:pt>
                <c:pt idx="1">
                  <c:v>0.78</c:v>
                </c:pt>
                <c:pt idx="2">
                  <c:v>3.81</c:v>
                </c:pt>
                <c:pt idx="3">
                  <c:v>6.33</c:v>
                </c:pt>
                <c:pt idx="4">
                  <c:v>8.8699999999999992</c:v>
                </c:pt>
                <c:pt idx="5">
                  <c:v>7.3</c:v>
                </c:pt>
                <c:pt idx="6">
                  <c:v>4.28</c:v>
                </c:pt>
                <c:pt idx="7">
                  <c:v>6.14</c:v>
                </c:pt>
                <c:pt idx="8">
                  <c:v>8.69</c:v>
                </c:pt>
                <c:pt idx="9">
                  <c:v>8.51</c:v>
                </c:pt>
              </c:numCache>
            </c:numRef>
          </c:val>
          <c:smooth val="0"/>
          <c:extLst>
            <c:ext xmlns:c16="http://schemas.microsoft.com/office/drawing/2014/chart" uri="{C3380CC4-5D6E-409C-BE32-E72D297353CC}">
              <c16:uniqueId val="{0000001C-3020-47BF-9D76-CF564D525003}"/>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rgbClr val="808080"/>
            </a:solidFill>
            <a:prstDash val="solid"/>
          </a:ln>
        </c:spPr>
        <c:txPr>
          <a:bodyPr rot="0" vert="horz"/>
          <a:lstStyle/>
          <a:p>
            <a:pPr>
              <a:defRPr/>
            </a:pPr>
            <a:endParaRPr lang="zh-CN"/>
          </a:p>
        </c:txPr>
        <c:crossAx val="129869312"/>
        <c:crosses val="autoZero"/>
        <c:auto val="1"/>
        <c:lblAlgn val="ctr"/>
        <c:lblOffset val="100"/>
        <c:tickLblSkip val="1"/>
        <c:tickMarkSkip val="1"/>
        <c:noMultiLvlLbl val="0"/>
      </c:catAx>
      <c:valAx>
        <c:axId val="129869312"/>
        <c:scaling>
          <c:orientation val="minMax"/>
          <c:max val="20"/>
          <c:min val="-2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10"/>
      </c:valAx>
      <c:spPr>
        <a:noFill/>
        <a:ln w="25409">
          <a:noFill/>
        </a:ln>
      </c:spPr>
    </c:plotArea>
    <c:legend>
      <c:legendPos val="t"/>
      <c:layout>
        <c:manualLayout>
          <c:xMode val="edge"/>
          <c:yMode val="edge"/>
          <c:x val="0.34009480436188216"/>
          <c:y val="1.7556950357722863E-2"/>
          <c:w val="0.3192993796862925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lumMod val="50000"/>
              <a:lumOff val="50000"/>
            </a:schemeClr>
          </a:solidFill>
          <a:latin typeface="微软雅黑 Light" panose="020B0502040204020203" pitchFamily="34" charset="-122"/>
          <a:ea typeface="微软雅黑 Light" panose="020B0502040204020203" pitchFamily="34" charset="-122"/>
          <a:cs typeface="宋体"/>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D79BAAD-51CE-4B9A-80B1-06D644BAF6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140AE765-A25E-4344-8EC9-2796C82C93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238E26-76D8-41C0-A4A1-84C18FA96F67}" type="datetimeFigureOut">
              <a:rPr lang="zh-CN" altLang="en-US" smtClean="0"/>
              <a:t>2019/11/7</a:t>
            </a:fld>
            <a:endParaRPr lang="zh-CN" altLang="en-US"/>
          </a:p>
        </p:txBody>
      </p:sp>
      <p:sp>
        <p:nvSpPr>
          <p:cNvPr id="4" name="页脚占位符 3">
            <a:extLst>
              <a:ext uri="{FF2B5EF4-FFF2-40B4-BE49-F238E27FC236}">
                <a16:creationId xmlns:a16="http://schemas.microsoft.com/office/drawing/2014/main" id="{04337091-72F6-432E-B981-6724AFCFF27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0F25B05B-53EB-4FA9-8FF0-5FABBAAF75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A09757-FFD1-43AB-8DEC-61D2BD17CA8D}" type="slidenum">
              <a:rPr lang="zh-CN" altLang="en-US" smtClean="0"/>
              <a:t>‹#›</a:t>
            </a:fld>
            <a:endParaRPr lang="zh-CN" altLang="en-US"/>
          </a:p>
        </p:txBody>
      </p:sp>
    </p:spTree>
    <p:extLst>
      <p:ext uri="{BB962C8B-B14F-4D97-AF65-F5344CB8AC3E}">
        <p14:creationId xmlns:p14="http://schemas.microsoft.com/office/powerpoint/2010/main" val="6319593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CCDBC9-E055-4029-9E50-D852CE644C4E}" type="datetimeFigureOut">
              <a:rPr lang="zh-CN" altLang="en-US" smtClean="0"/>
              <a:t>2019/11/7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4BA738-4444-459F-B186-C97319C44C5E}" type="slidenum">
              <a:rPr lang="zh-CN" altLang="en-US" smtClean="0"/>
              <a:t>‹#›</a:t>
            </a:fld>
            <a:endParaRPr lang="zh-CN" altLang="en-US"/>
          </a:p>
        </p:txBody>
      </p:sp>
    </p:spTree>
    <p:extLst>
      <p:ext uri="{BB962C8B-B14F-4D97-AF65-F5344CB8AC3E}">
        <p14:creationId xmlns:p14="http://schemas.microsoft.com/office/powerpoint/2010/main" val="116781435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602B9151-FD92-438B-970C-A86E25D62213}"/>
              </a:ext>
            </a:extLst>
          </p:cNvPr>
          <p:cNvSpPr>
            <a:spLocks noChangeAspect="1"/>
          </p:cNvSpPr>
          <p:nvPr userDrawn="1"/>
        </p:nvSpPr>
        <p:spPr>
          <a:xfrm flipH="1">
            <a:off x="0" y="0"/>
            <a:ext cx="12192000" cy="6858000"/>
          </a:xfrm>
          <a:prstGeom prst="rect">
            <a:avLst/>
          </a:prstGeom>
          <a:blipFill dpi="0" rotWithShape="1">
            <a:blip r:embed="rId2">
              <a:duotone>
                <a:schemeClr val="accent5">
                  <a:shade val="45000"/>
                  <a:satMod val="135000"/>
                </a:schemeClr>
                <a:prstClr val="white"/>
              </a:duotone>
            </a:blip>
            <a:srcRect/>
            <a:stretch>
              <a:fillRect t="2" b="-16844"/>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D89CC271-02BC-4A8A-B307-280BE2805A6B}"/>
              </a:ext>
            </a:extLst>
          </p:cNvPr>
          <p:cNvSpPr/>
          <p:nvPr userDrawn="1"/>
        </p:nvSpPr>
        <p:spPr>
          <a:xfrm>
            <a:off x="4314825" y="1"/>
            <a:ext cx="7877175" cy="6858000"/>
          </a:xfrm>
          <a:prstGeom prst="rect">
            <a:avLst/>
          </a:prstGeom>
          <a:solidFill>
            <a:schemeClr val="bg2">
              <a:lumMod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işḷídé">
            <a:extLst>
              <a:ext uri="{FF2B5EF4-FFF2-40B4-BE49-F238E27FC236}">
                <a16:creationId xmlns:a16="http://schemas.microsoft.com/office/drawing/2014/main" id="{12AED99A-7609-406B-B420-FA876B48AF8F}"/>
              </a:ext>
            </a:extLst>
          </p:cNvPr>
          <p:cNvSpPr/>
          <p:nvPr userDrawn="1"/>
        </p:nvSpPr>
        <p:spPr>
          <a:xfrm>
            <a:off x="-1" y="1"/>
            <a:ext cx="4320000" cy="6858000"/>
          </a:xfrm>
          <a:prstGeom prst="rect">
            <a:avLst/>
          </a:prstGeom>
          <a:solidFill>
            <a:schemeClr val="accent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TextBox 22">
            <a:extLst>
              <a:ext uri="{FF2B5EF4-FFF2-40B4-BE49-F238E27FC236}">
                <a16:creationId xmlns:a16="http://schemas.microsoft.com/office/drawing/2014/main" id="{CDE26C7D-7DDF-4B6D-BFB5-9D33276110B3}"/>
              </a:ext>
            </a:extLst>
          </p:cNvPr>
          <p:cNvSpPr txBox="1"/>
          <p:nvPr userDrawn="1"/>
        </p:nvSpPr>
        <p:spPr>
          <a:xfrm>
            <a:off x="0" y="1964031"/>
            <a:ext cx="4313208" cy="1797170"/>
          </a:xfrm>
          <a:prstGeom prst="rect">
            <a:avLst/>
          </a:prstGeom>
        </p:spPr>
        <p:txBody>
          <a:bodyPr vert="horz" wrap="square" lIns="0" tIns="0" rIns="0" bIns="0" rtlCol="0" anchor="ctr">
            <a:norm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40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rPr>
              <a:t>GAIN‧</a:t>
            </a:r>
            <a:r>
              <a:rPr kumimoji="0" lang="zh-CN" altLang="en-US" sz="40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rPr>
              <a:t>价格指数</a:t>
            </a:r>
            <a:endParaRPr kumimoji="0" lang="en-US" altLang="zh-CN" sz="40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40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rPr>
              <a:t>走势分析</a:t>
            </a:r>
            <a:endParaRPr kumimoji="0" lang="en-US" altLang="zh-CN" sz="40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微软雅黑" panose="020B0503020204020204" pitchFamily="34" charset="-122"/>
              <a:ea typeface="微软雅黑" panose="020B0503020204020204" pitchFamily="34" charset="-122"/>
              <a:cs typeface="+mn-cs"/>
            </a:endParaRPr>
          </a:p>
        </p:txBody>
      </p:sp>
      <p:pic>
        <p:nvPicPr>
          <p:cNvPr id="15" name="图片 14">
            <a:extLst>
              <a:ext uri="{FF2B5EF4-FFF2-40B4-BE49-F238E27FC236}">
                <a16:creationId xmlns:a16="http://schemas.microsoft.com/office/drawing/2014/main" id="{7D2F1CD7-DCEF-402B-88F8-71A918D80391}"/>
              </a:ext>
            </a:extLst>
          </p:cNvPr>
          <p:cNvPicPr>
            <a:picLocks noChangeAspect="1"/>
          </p:cNvPicPr>
          <p:nvPr userDrawn="1"/>
        </p:nvPicPr>
        <p:blipFill>
          <a:blip r:embed="rId3" cstate="hqprint">
            <a:lum bright="70000" contrast="-70000"/>
            <a:extLst>
              <a:ext uri="{BEBA8EAE-BF5A-486C-A8C5-ECC9F3942E4B}">
                <a14:imgProps xmlns:a14="http://schemas.microsoft.com/office/drawing/2010/main">
                  <a14:imgLayer r:embed="rId4">
                    <a14:imgEffect>
                      <a14:colorTemperature colorTemp="5000"/>
                    </a14:imgEffect>
                  </a14:imgLayer>
                </a14:imgProps>
              </a:ext>
              <a:ext uri="{28A0092B-C50C-407E-A947-70E740481C1C}">
                <a14:useLocalDpi xmlns:a14="http://schemas.microsoft.com/office/drawing/2010/main" val="0"/>
              </a:ext>
            </a:extLst>
          </a:blip>
          <a:stretch>
            <a:fillRect/>
          </a:stretch>
        </p:blipFill>
        <p:spPr>
          <a:xfrm>
            <a:off x="10240832" y="174999"/>
            <a:ext cx="1665309" cy="731826"/>
          </a:xfrm>
          <a:prstGeom prst="rect">
            <a:avLst/>
          </a:prstGeom>
        </p:spPr>
      </p:pic>
      <p:sp>
        <p:nvSpPr>
          <p:cNvPr id="16" name="TextBox 22">
            <a:extLst>
              <a:ext uri="{FF2B5EF4-FFF2-40B4-BE49-F238E27FC236}">
                <a16:creationId xmlns:a16="http://schemas.microsoft.com/office/drawing/2014/main" id="{F6A406B0-17D2-4054-B04D-66BA8B35C58E}"/>
              </a:ext>
            </a:extLst>
          </p:cNvPr>
          <p:cNvSpPr txBox="1"/>
          <p:nvPr userDrawn="1"/>
        </p:nvSpPr>
        <p:spPr>
          <a:xfrm>
            <a:off x="5259675" y="6556076"/>
            <a:ext cx="1672651" cy="241539"/>
          </a:xfrm>
          <a:prstGeom prst="rect">
            <a:avLst/>
          </a:prstGeom>
        </p:spPr>
        <p:txBody>
          <a:bodyPr vert="horz" wrap="none" lIns="0" tIns="0" rIns="0" bIns="0" rtlCol="0" anchor="t">
            <a:normAutofit lnSpcReduction="10000"/>
          </a:bodyPr>
          <a:lstStyle/>
          <a:p>
            <a:pPr marL="0" marR="0" indent="0" algn="ctr" defTabSz="924282" rtl="0" eaLnBrk="1" fontAlgn="auto" latinLnBrk="0" hangingPunct="1">
              <a:lnSpc>
                <a:spcPct val="150000"/>
              </a:lnSpc>
              <a:spcBef>
                <a:spcPts val="204"/>
              </a:spcBef>
              <a:spcAft>
                <a:spcPts val="0"/>
              </a:spcAft>
              <a:buClrTx/>
              <a:buSzTx/>
              <a:buFontTx/>
              <a:buNone/>
              <a:tabLst/>
              <a:defRPr/>
            </a:pPr>
            <a:r>
              <a:rPr lang="en-GB" sz="1200" b="1" kern="1200" cap="none" spc="50" dirty="0">
                <a:ln w="0"/>
                <a:solidFill>
                  <a:schemeClr val="bg2"/>
                </a:solidFill>
                <a:effectLst>
                  <a:innerShdw blurRad="63500" dist="50800" dir="13500000">
                    <a:srgbClr val="000000">
                      <a:alpha val="50000"/>
                    </a:srgbClr>
                  </a:innerShdw>
                </a:effectLst>
                <a:latin typeface="微软雅黑" panose="020B0503020204020204" pitchFamily="34" charset="-122"/>
                <a:ea typeface="+mn-ea"/>
                <a:cs typeface="+mn-cs"/>
              </a:rPr>
              <a:t>© 2019  IS</a:t>
            </a:r>
            <a:r>
              <a:rPr lang="en-GB" sz="1200" b="1" kern="1200" cap="none" spc="50" baseline="0" dirty="0">
                <a:ln w="0"/>
                <a:solidFill>
                  <a:schemeClr val="bg2"/>
                </a:solidFill>
                <a:effectLst>
                  <a:innerShdw blurRad="63500" dist="50800" dir="13500000">
                    <a:srgbClr val="000000">
                      <a:alpha val="50000"/>
                    </a:srgbClr>
                  </a:innerShdw>
                </a:effectLst>
                <a:latin typeface="微软雅黑" panose="020B0503020204020204" pitchFamily="34" charset="-122"/>
              </a:rPr>
              <a:t>E</a:t>
            </a:r>
            <a:endParaRPr lang="en-GB" sz="2400" b="1" cap="none" spc="50" dirty="0">
              <a:ln w="0"/>
              <a:solidFill>
                <a:schemeClr val="bg2"/>
              </a:solidFill>
              <a:effectLst>
                <a:innerShdw blurRad="63500" dist="50800" dir="13500000">
                  <a:srgbClr val="000000">
                    <a:alpha val="50000"/>
                  </a:srgbClr>
                </a:innerShdw>
              </a:effectLst>
              <a:latin typeface="微软雅黑" panose="020B0503020204020204" pitchFamily="34" charset="-122"/>
            </a:endParaRPr>
          </a:p>
        </p:txBody>
      </p:sp>
    </p:spTree>
    <p:extLst>
      <p:ext uri="{BB962C8B-B14F-4D97-AF65-F5344CB8AC3E}">
        <p14:creationId xmlns:p14="http://schemas.microsoft.com/office/powerpoint/2010/main" val="1343869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8734E076-DF53-4D3A-97E7-55D626BB0F98}"/>
              </a:ext>
            </a:extLst>
          </p:cNvPr>
          <p:cNvGrpSpPr/>
          <p:nvPr userDrawn="1"/>
        </p:nvGrpSpPr>
        <p:grpSpPr>
          <a:xfrm>
            <a:off x="0" y="238129"/>
            <a:ext cx="12192000" cy="504000"/>
            <a:chOff x="0" y="238129"/>
            <a:chExt cx="8856662" cy="504000"/>
          </a:xfrm>
        </p:grpSpPr>
        <p:sp>
          <p:nvSpPr>
            <p:cNvPr id="9" name="矩形 8">
              <a:extLst>
                <a:ext uri="{FF2B5EF4-FFF2-40B4-BE49-F238E27FC236}">
                  <a16:creationId xmlns:a16="http://schemas.microsoft.com/office/drawing/2014/main" id="{FCB0A325-D900-4444-9C07-EB4D74908F43}"/>
                </a:ext>
              </a:extLst>
            </p:cNvPr>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11" name="矩形 10">
              <a:extLst>
                <a:ext uri="{FF2B5EF4-FFF2-40B4-BE49-F238E27FC236}">
                  <a16:creationId xmlns:a16="http://schemas.microsoft.com/office/drawing/2014/main" id="{5030574F-DA6D-4C5A-A9FE-E620E01E04D6}"/>
                </a:ext>
              </a:extLst>
            </p:cNvPr>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15" name="文本框 14">
            <a:extLst>
              <a:ext uri="{FF2B5EF4-FFF2-40B4-BE49-F238E27FC236}">
                <a16:creationId xmlns:a16="http://schemas.microsoft.com/office/drawing/2014/main" id="{24BA0077-EC2E-43A6-975E-E3DC07595AD5}"/>
              </a:ext>
            </a:extLst>
          </p:cNvPr>
          <p:cNvSpPr txBox="1"/>
          <p:nvPr userDrawn="1"/>
        </p:nvSpPr>
        <p:spPr>
          <a:xfrm>
            <a:off x="276047" y="258793"/>
            <a:ext cx="1080000" cy="468000"/>
          </a:xfrm>
          <a:prstGeom prst="rect">
            <a:avLst/>
          </a:prstGeom>
          <a:noFill/>
        </p:spPr>
        <p:txBody>
          <a:bodyPr wrap="square" rtlCol="0" anchor="ctr">
            <a:spAutoFit/>
          </a:bodyPr>
          <a:lstStyle/>
          <a:p>
            <a:pPr algn="ctr"/>
            <a:r>
              <a:rPr lang="en-US" altLang="zh-CN" sz="2400" b="1" cap="none" spc="0" dirty="0" err="1">
                <a:ln w="22225">
                  <a:solidFill>
                    <a:schemeClr val="bg1"/>
                  </a:solidFill>
                  <a:prstDash val="solid"/>
                </a:ln>
                <a:solidFill>
                  <a:schemeClr val="bg1"/>
                </a:solidFill>
                <a:effectLst>
                  <a:innerShdw blurRad="63500" dist="50800" dir="16200000">
                    <a:prstClr val="black">
                      <a:alpha val="50000"/>
                    </a:prstClr>
                  </a:innerShdw>
                </a:effectLst>
                <a:latin typeface="微软雅黑 Light" panose="020B0502040204020203" pitchFamily="34" charset="-122"/>
                <a:ea typeface="微软雅黑 Light" panose="020B0502040204020203" pitchFamily="34" charset="-122"/>
              </a:rPr>
              <a:t>I.S.E</a:t>
            </a:r>
            <a:endParaRPr lang="zh-CN" altLang="en-US" sz="2400" b="1" cap="none" spc="0" dirty="0">
              <a:ln w="22225">
                <a:solidFill>
                  <a:schemeClr val="bg1"/>
                </a:solidFill>
                <a:prstDash val="solid"/>
              </a:ln>
              <a:solidFill>
                <a:schemeClr val="bg1"/>
              </a:solidFill>
              <a:effectLst>
                <a:innerShdw blurRad="63500" dist="50800" dir="16200000">
                  <a:prstClr val="black">
                    <a:alpha val="50000"/>
                  </a:prstClr>
                </a:innerShdw>
              </a:effectLst>
              <a:latin typeface="微软雅黑 Light" panose="020B0502040204020203" pitchFamily="34" charset="-122"/>
              <a:ea typeface="微软雅黑 Light" panose="020B0502040204020203" pitchFamily="34" charset="-122"/>
            </a:endParaRPr>
          </a:p>
        </p:txBody>
      </p:sp>
      <p:sp>
        <p:nvSpPr>
          <p:cNvPr id="6" name="矩形 5">
            <a:extLst>
              <a:ext uri="{FF2B5EF4-FFF2-40B4-BE49-F238E27FC236}">
                <a16:creationId xmlns:a16="http://schemas.microsoft.com/office/drawing/2014/main" id="{1764BA8E-7A0E-47F7-BBB8-8C433D40AC15}"/>
              </a:ext>
            </a:extLst>
          </p:cNvPr>
          <p:cNvSpPr/>
          <p:nvPr userDrawn="1"/>
        </p:nvSpPr>
        <p:spPr>
          <a:xfrm>
            <a:off x="11688000" y="241799"/>
            <a:ext cx="504000"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Tree>
    <p:extLst>
      <p:ext uri="{BB962C8B-B14F-4D97-AF65-F5344CB8AC3E}">
        <p14:creationId xmlns:p14="http://schemas.microsoft.com/office/powerpoint/2010/main" val="25390740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46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A44EC42-5CD4-4E66-B0ED-347C3EDE6920}"/>
              </a:ext>
            </a:extLst>
          </p:cNvPr>
          <p:cNvPicPr>
            <a:picLocks noChangeAspect="1"/>
          </p:cNvPicPr>
          <p:nvPr userDrawn="1"/>
        </p:nvPicPr>
        <p:blipFill rotWithShape="1">
          <a:blip r:embed="rId2"/>
          <a:srcRect/>
          <a:stretch/>
        </p:blipFill>
        <p:spPr>
          <a:xfrm>
            <a:off x="0" y="0"/>
            <a:ext cx="12192000" cy="6858000"/>
          </a:xfrm>
          <a:prstGeom prst="rect">
            <a:avLst/>
          </a:prstGeom>
        </p:spPr>
      </p:pic>
      <p:sp>
        <p:nvSpPr>
          <p:cNvPr id="5" name="Rectangle 2">
            <a:extLst>
              <a:ext uri="{FF2B5EF4-FFF2-40B4-BE49-F238E27FC236}">
                <a16:creationId xmlns:a16="http://schemas.microsoft.com/office/drawing/2014/main" id="{A00AA6C4-DF6E-489E-9E11-142F85921D5B}"/>
              </a:ext>
            </a:extLst>
          </p:cNvPr>
          <p:cNvSpPr txBox="1">
            <a:spLocks noChangeArrowheads="1"/>
          </p:cNvSpPr>
          <p:nvPr userDrawn="1"/>
        </p:nvSpPr>
        <p:spPr bwMode="auto">
          <a:xfrm>
            <a:off x="1524000" y="5801311"/>
            <a:ext cx="9144000" cy="910047"/>
          </a:xfrm>
          <a:prstGeom prst="rect">
            <a:avLst/>
          </a:prstGeom>
          <a:noFill/>
          <a:ln>
            <a:miter lim="800000"/>
            <a:headEnd/>
            <a:tailEnd/>
          </a:ln>
        </p:spPr>
        <p:txBody>
          <a:bodyPr anchor="ct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a:r>
              <a:rPr lang="en-US" altLang="zh-CN" sz="4800" b="1" dirty="0">
                <a:solidFill>
                  <a:schemeClr val="bg1"/>
                </a:solidFill>
                <a:latin typeface="微软雅黑" panose="020B0503020204020204" pitchFamily="34" charset="-122"/>
              </a:rPr>
              <a:t>THANKS !</a:t>
            </a:r>
            <a:endParaRPr lang="zh-CN" altLang="en-US" sz="4800" b="1"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11130900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26842F6-E8A6-4ACA-AB1E-2D44C5A09A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F67F04F-99FE-4C0D-B9DE-A971351ED7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2377BE4-BC7D-4D32-BB7A-AF646B5F89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64D40AD7-6318-4175-91D3-D1E6ED06F8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0597103-76FC-452D-A03B-03ED64171C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13F1B0-68AF-4580-BCF4-88D1BA680256}" type="slidenum">
              <a:rPr lang="zh-CN" altLang="en-US" smtClean="0"/>
              <a:t>‹#›</a:t>
            </a:fld>
            <a:endParaRPr lang="zh-CN" altLang="en-US"/>
          </a:p>
        </p:txBody>
      </p:sp>
    </p:spTree>
    <p:extLst>
      <p:ext uri="{BB962C8B-B14F-4D97-AF65-F5344CB8AC3E}">
        <p14:creationId xmlns:p14="http://schemas.microsoft.com/office/powerpoint/2010/main" val="61763007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chart" Target="../charts/chart4.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chart" Target="../charts/chart3.xml"/><Relationship Id="rId5" Type="http://schemas.openxmlformats.org/officeDocument/2006/relationships/slideLayout" Target="../slideLayouts/slideLayout2.xml"/><Relationship Id="rId4"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chart" Target="../charts/chart6.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chart" Target="../charts/chart5.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12.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tags" Target="../tags/tag16.xml"/><Relationship Id="rId7" Type="http://schemas.openxmlformats.org/officeDocument/2006/relationships/chart" Target="../charts/chart7.xml"/><Relationship Id="rId2" Type="http://schemas.openxmlformats.org/officeDocument/2006/relationships/tags" Target="../tags/tag15.xml"/><Relationship Id="rId1" Type="http://schemas.openxmlformats.org/officeDocument/2006/relationships/themeOverride" Target="../theme/themeOverride1.xml"/><Relationship Id="rId6" Type="http://schemas.openxmlformats.org/officeDocument/2006/relationships/slideLayout" Target="../slideLayouts/slideLayout2.xml"/><Relationship Id="rId5" Type="http://schemas.openxmlformats.org/officeDocument/2006/relationships/tags" Target="../tags/tag18.xml"/><Relationship Id="rId4"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chart" Target="../charts/chart9.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chart" Target="../charts/chart10.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chart" Target="../charts/chart11.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chart" Target="../charts/chart12.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chart" Target="../charts/chart13.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chart" Target="../charts/chart14.xml"/><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chart" Target="../charts/chart15.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chart" Target="../charts/chart16.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chart" Target="../charts/chart18.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chart" Target="../charts/chart17.xml"/><Relationship Id="rId5" Type="http://schemas.openxmlformats.org/officeDocument/2006/relationships/slideLayout" Target="../slideLayouts/slideLayout2.xml"/><Relationship Id="rId4" Type="http://schemas.openxmlformats.org/officeDocument/2006/relationships/tags" Target="../tags/tag46.xml"/></Relationships>
</file>

<file path=ppt/slides/_rels/slide22.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chart" Target="../charts/chart20.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chart" Target="../charts/chart19.xml"/><Relationship Id="rId5" Type="http://schemas.openxmlformats.org/officeDocument/2006/relationships/slideLayout" Target="../slideLayouts/slideLayout2.xml"/><Relationship Id="rId4" Type="http://schemas.openxmlformats.org/officeDocument/2006/relationships/tags" Target="../tags/tag50.xml"/></Relationships>
</file>

<file path=ppt/slides/_rels/slide23.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chart" Target="../charts/chart21.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chart" Target="../charts/chart22.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chart" Target="../charts/chart23.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chart" Target="../charts/chart24.xml"/><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chart" Target="../charts/chart25.xml"/><Relationship Id="rId4"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chart" Target="../charts/chart26.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chart" Target="../charts/chart27.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chart" Target="../charts/chart28.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chart" Target="../charts/chart29.xml"/><Relationship Id="rId4"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chart" Target="../charts/chart30.xml"/><Relationship Id="rId4"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chart" Target="../charts/chart2.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chart" Target="../charts/chart1.xml"/><Relationship Id="rId5" Type="http://schemas.openxmlformats.org/officeDocument/2006/relationships/slideLayout" Target="../slideLayouts/slideLayout2.xml"/><Relationship Id="rId4"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E96D6A8-63D9-426D-B373-B71C82D56B7A}"/>
              </a:ext>
            </a:extLst>
          </p:cNvPr>
          <p:cNvSpPr txBox="1"/>
          <p:nvPr/>
        </p:nvSpPr>
        <p:spPr>
          <a:xfrm>
            <a:off x="1" y="3718561"/>
            <a:ext cx="4319450" cy="523220"/>
          </a:xfrm>
          <a:prstGeom prst="rect">
            <a:avLst/>
          </a:prstGeom>
          <a:noFill/>
        </p:spPr>
        <p:txBody>
          <a:bodyPr wrap="square" rtlCol="0">
            <a:spAutoFit/>
          </a:bodyPr>
          <a:lstStyle/>
          <a:p>
            <a:pPr algn="ct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2019.09</a:t>
            </a: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520127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图表 30">
            <a:extLst>
              <a:ext uri="{FF2B5EF4-FFF2-40B4-BE49-F238E27FC236}">
                <a16:creationId xmlns:a16="http://schemas.microsoft.com/office/drawing/2014/main" id="{60565E91-D6EA-4410-9292-BF4904486B51}"/>
              </a:ext>
            </a:extLst>
          </p:cNvPr>
          <p:cNvGraphicFramePr/>
          <p:nvPr>
            <p:extLst>
              <p:ext uri="{D42A27DB-BD31-4B8C-83A1-F6EECF244321}">
                <p14:modId xmlns:p14="http://schemas.microsoft.com/office/powerpoint/2010/main" val="1665792465"/>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6"/>
          </a:graphicData>
        </a:graphic>
      </p:graphicFrame>
      <p:sp>
        <p:nvSpPr>
          <p:cNvPr id="3" name="内容占位符 2">
            <a:extLst>
              <a:ext uri="{FF2B5EF4-FFF2-40B4-BE49-F238E27FC236}">
                <a16:creationId xmlns:a16="http://schemas.microsoft.com/office/drawing/2014/main" id="{F5B820C9-3D9C-4192-A3BE-0730329AC11F}"/>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月整体终端优惠指数为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0.44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kumimoji="0" lang="zh-CN" altLang="en-US"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下降</a:t>
            </a:r>
            <a:r>
              <a:rPr lang="en-US" altLang="zh-CN" b="1" dirty="0">
                <a:solidFill>
                  <a:prstClr val="black"/>
                </a:solidFill>
                <a:latin typeface="微软雅黑 Light" panose="020B0502040204020203" pitchFamily="34" charset="-122"/>
                <a:ea typeface="微软雅黑 Light" panose="020B0502040204020203" pitchFamily="34" charset="-122"/>
              </a:rPr>
              <a:t>1.1</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lang="zh-CN" altLang="en-US" b="1" dirty="0">
                <a:solidFill>
                  <a:prstClr val="black"/>
                </a:solidFill>
                <a:latin typeface="微软雅黑 Light" panose="020B0502040204020203" pitchFamily="34" charset="-122"/>
                <a:ea typeface="微软雅黑 Light" panose="020B0502040204020203" pitchFamily="34" charset="-122"/>
              </a:rPr>
              <a:t>市场优惠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2.50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2.47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本月整体市场优惠幅度较上月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由于</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市场优惠指数出现了</a:t>
            </a:r>
            <a:r>
              <a:rPr lang="en-US" altLang="zh-CN" sz="1400" dirty="0">
                <a:solidFill>
                  <a:srgbClr val="5F5F5F"/>
                </a:solidFill>
                <a:latin typeface="微软雅黑 Light" panose="020B0502040204020203" pitchFamily="34" charset="-122"/>
                <a:ea typeface="微软雅黑 Light" panose="020B0502040204020203" pitchFamily="34" charset="-122"/>
              </a:rPr>
              <a:t>2.7%</a:t>
            </a:r>
            <a:r>
              <a:rPr lang="zh-CN" altLang="en-US" sz="1400" dirty="0">
                <a:solidFill>
                  <a:srgbClr val="5F5F5F"/>
                </a:solidFill>
                <a:latin typeface="微软雅黑 Light" panose="020B0502040204020203" pitchFamily="34" charset="-122"/>
                <a:ea typeface="微软雅黑 Light" panose="020B0502040204020203" pitchFamily="34" charset="-122"/>
              </a:rPr>
              <a:t>的减少，使整体市场</a:t>
            </a: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月优惠指数出现小幅下滑，轿车市场本月优惠指定变化幅度不大，小幅下降</a:t>
            </a:r>
            <a:r>
              <a:rPr lang="en-US" altLang="zh-CN" sz="1400" dirty="0">
                <a:solidFill>
                  <a:srgbClr val="5F5F5F"/>
                </a:solidFill>
                <a:latin typeface="微软雅黑 Light" panose="020B0502040204020203" pitchFamily="34" charset="-122"/>
                <a:ea typeface="微软雅黑 Light" panose="020B0502040204020203" pitchFamily="34" charset="-122"/>
              </a:rPr>
              <a:t>0.1%</a:t>
            </a:r>
            <a:r>
              <a:rPr lang="zh-CN" altLang="en-US" sz="1400" dirty="0">
                <a:solidFill>
                  <a:srgbClr val="5F5F5F"/>
                </a:solidFill>
                <a:latin typeface="微软雅黑 Light" panose="020B0502040204020203" pitchFamily="34" charset="-122"/>
                <a:ea typeface="微软雅黑 Light" panose="020B0502040204020203" pitchFamily="34" charset="-122"/>
              </a:rPr>
              <a:t>，而</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市场虽然优惠指数上升</a:t>
            </a:r>
            <a:r>
              <a:rPr lang="en-US" altLang="zh-CN" sz="1400" dirty="0">
                <a:solidFill>
                  <a:srgbClr val="5F5F5F"/>
                </a:solidFill>
                <a:latin typeface="微软雅黑 Light" panose="020B0502040204020203" pitchFamily="34" charset="-122"/>
                <a:ea typeface="微软雅黑 Light" panose="020B0502040204020203" pitchFamily="34" charset="-122"/>
              </a:rPr>
              <a:t>4.3%</a:t>
            </a:r>
            <a:r>
              <a:rPr lang="zh-CN" altLang="en-US" sz="1400" dirty="0">
                <a:solidFill>
                  <a:srgbClr val="5F5F5F"/>
                </a:solidFill>
                <a:latin typeface="微软雅黑 Light" panose="020B0502040204020203" pitchFamily="34" charset="-122"/>
                <a:ea typeface="微软雅黑 Light" panose="020B0502040204020203" pitchFamily="34" charset="-122"/>
              </a:rPr>
              <a:t>，但受制于其权重过小，因此未能阻止本月整体市场优惠指数下滑</a:t>
            </a:r>
          </a:p>
        </p:txBody>
      </p:sp>
      <p:grpSp>
        <p:nvGrpSpPr>
          <p:cNvPr id="6" name="组合 5">
            <a:extLst>
              <a:ext uri="{FF2B5EF4-FFF2-40B4-BE49-F238E27FC236}">
                <a16:creationId xmlns:a16="http://schemas.microsoft.com/office/drawing/2014/main" id="{544D4568-EE0A-415D-9475-5B537822075D}"/>
              </a:ext>
            </a:extLst>
          </p:cNvPr>
          <p:cNvGrpSpPr>
            <a:grpSpLocks/>
          </p:cNvGrpSpPr>
          <p:nvPr>
            <p:custDataLst>
              <p:tags r:id="rId2"/>
            </p:custDataLst>
          </p:nvPr>
        </p:nvGrpSpPr>
        <p:grpSpPr bwMode="auto">
          <a:xfrm>
            <a:off x="2281127" y="2622733"/>
            <a:ext cx="4308475" cy="354343"/>
            <a:chOff x="2330450" y="2101520"/>
            <a:chExt cx="4308475" cy="354343"/>
          </a:xfrm>
          <a:solidFill>
            <a:srgbClr val="275C9D"/>
          </a:solidFill>
        </p:grpSpPr>
        <p:sp>
          <p:nvSpPr>
            <p:cNvPr id="7" name="AutoShape 12">
              <a:extLst>
                <a:ext uri="{FF2B5EF4-FFF2-40B4-BE49-F238E27FC236}">
                  <a16:creationId xmlns:a16="http://schemas.microsoft.com/office/drawing/2014/main" id="{438E28E8-17BA-4BD0-827F-2D76FAD4E8E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0">
              <a:extLst>
                <a:ext uri="{FF2B5EF4-FFF2-40B4-BE49-F238E27FC236}">
                  <a16:creationId xmlns:a16="http://schemas.microsoft.com/office/drawing/2014/main" id="{098BB0FE-9153-424B-84D6-2AD3DA0085D1}"/>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月度终端</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整体</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latin typeface="微软雅黑 Light" panose="020B0502040204020203" pitchFamily="34" charset="-122"/>
                <a:ea typeface="微软雅黑 Light" panose="020B0502040204020203" pitchFamily="34" charset="-122"/>
              </a:rPr>
              <a:t>终端优惠</a:t>
            </a:r>
            <a:r>
              <a:rPr lang="en-US" altLang="en-US" sz="2400" b="1" dirty="0" err="1">
                <a:latin typeface="微软雅黑 Light" panose="020B0502040204020203" pitchFamily="34" charset="-122"/>
                <a:ea typeface="微软雅黑 Light" panose="020B0502040204020203" pitchFamily="34" charset="-122"/>
              </a:rPr>
              <a:t>指数</a:t>
            </a:r>
            <a:r>
              <a:rPr lang="en-US" altLang="en-US" sz="2400" b="1" dirty="0">
                <a:latin typeface="微软雅黑 Light" panose="020B0502040204020203" pitchFamily="34" charset="-122"/>
                <a:ea typeface="微软雅黑 Light" panose="020B0502040204020203" pitchFamily="34" charset="-122"/>
              </a:rPr>
              <a:t>—</a:t>
            </a:r>
            <a:r>
              <a:rPr lang="zh-CN" altLang="en-US" sz="2400" b="1" dirty="0">
                <a:latin typeface="微软雅黑 Light" panose="020B0502040204020203" pitchFamily="34" charset="-122"/>
                <a:ea typeface="微软雅黑 Light" panose="020B0502040204020203" pitchFamily="34" charset="-122"/>
              </a:rPr>
              <a:t>整体</a:t>
            </a:r>
          </a:p>
        </p:txBody>
      </p:sp>
      <p:graphicFrame>
        <p:nvGraphicFramePr>
          <p:cNvPr id="20" name="表格 19">
            <a:extLst>
              <a:ext uri="{FF2B5EF4-FFF2-40B4-BE49-F238E27FC236}">
                <a16:creationId xmlns:a16="http://schemas.microsoft.com/office/drawing/2014/main" id="{6C973C37-B37D-4F59-A3F5-7A70E10AA993}"/>
              </a:ext>
            </a:extLst>
          </p:cNvPr>
          <p:cNvGraphicFramePr>
            <a:graphicFrameLocks noGrp="1"/>
          </p:cNvGraphicFramePr>
          <p:nvPr>
            <p:extLst>
              <p:ext uri="{D42A27DB-BD31-4B8C-83A1-F6EECF244321}">
                <p14:modId xmlns:p14="http://schemas.microsoft.com/office/powerpoint/2010/main" val="4288046838"/>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整体</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chemeClr val="accent1">
                        <a:lumMod val="60000"/>
                        <a:lumOff val="40000"/>
                      </a:schemeClr>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5" name="Object 4">
            <a:extLst>
              <a:ext uri="{FF2B5EF4-FFF2-40B4-BE49-F238E27FC236}">
                <a16:creationId xmlns:a16="http://schemas.microsoft.com/office/drawing/2014/main" id="{199C2E18-064B-46DF-B79D-54A221397582}"/>
              </a:ext>
            </a:extLst>
          </p:cNvPr>
          <p:cNvGraphicFramePr>
            <a:graphicFrameLocks noChangeAspect="1"/>
          </p:cNvGraphicFramePr>
          <p:nvPr>
            <p:custDataLst>
              <p:tags r:id="rId3"/>
            </p:custDataLst>
            <p:extLst>
              <p:ext uri="{D42A27DB-BD31-4B8C-83A1-F6EECF244321}">
                <p14:modId xmlns:p14="http://schemas.microsoft.com/office/powerpoint/2010/main" val="402790681"/>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7" name="表格 26">
            <a:extLst>
              <a:ext uri="{FF2B5EF4-FFF2-40B4-BE49-F238E27FC236}">
                <a16:creationId xmlns:a16="http://schemas.microsoft.com/office/drawing/2014/main" id="{A3A1CCF0-3090-4D02-90A7-DE77729C757A}"/>
              </a:ext>
            </a:extLst>
          </p:cNvPr>
          <p:cNvGraphicFramePr>
            <a:graphicFrameLocks noGrp="1"/>
          </p:cNvGraphicFramePr>
          <p:nvPr>
            <p:extLst>
              <p:ext uri="{D42A27DB-BD31-4B8C-83A1-F6EECF244321}">
                <p14:modId xmlns:p14="http://schemas.microsoft.com/office/powerpoint/2010/main" val="10965312"/>
              </p:ext>
            </p:extLst>
          </p:nvPr>
        </p:nvGraphicFramePr>
        <p:xfrm>
          <a:off x="8467726" y="5321300"/>
          <a:ext cx="3031711" cy="314326"/>
        </p:xfrm>
        <a:graphic>
          <a:graphicData uri="http://schemas.openxmlformats.org/drawingml/2006/table">
            <a:tbl>
              <a:tblPr firstRow="1" bandRow="1">
                <a:tableStyleId>{5C22544A-7EE6-4342-B048-85BDC9FD1C3A}</a:tableStyleId>
              </a:tblPr>
              <a:tblGrid>
                <a:gridCol w="439711">
                  <a:extLst>
                    <a:ext uri="{9D8B030D-6E8A-4147-A177-3AD203B41FA5}">
                      <a16:colId xmlns:a16="http://schemas.microsoft.com/office/drawing/2014/main" val="1639666885"/>
                    </a:ext>
                  </a:extLst>
                </a:gridCol>
                <a:gridCol w="864000">
                  <a:extLst>
                    <a:ext uri="{9D8B030D-6E8A-4147-A177-3AD203B41FA5}">
                      <a16:colId xmlns:a16="http://schemas.microsoft.com/office/drawing/2014/main" val="3983640354"/>
                    </a:ext>
                  </a:extLst>
                </a:gridCol>
                <a:gridCol w="864000">
                  <a:extLst>
                    <a:ext uri="{9D8B030D-6E8A-4147-A177-3AD203B41FA5}">
                      <a16:colId xmlns:a16="http://schemas.microsoft.com/office/drawing/2014/main" val="2233099985"/>
                    </a:ext>
                  </a:extLst>
                </a:gridCol>
                <a:gridCol w="864000">
                  <a:extLst>
                    <a:ext uri="{9D8B030D-6E8A-4147-A177-3AD203B41FA5}">
                      <a16:colId xmlns:a16="http://schemas.microsoft.com/office/drawing/2014/main" val="1305896433"/>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50.3%</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45.7%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4.0%</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加权优惠</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2.70</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2.41</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0.97</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grpSp>
        <p:nvGrpSpPr>
          <p:cNvPr id="28" name="组合 27">
            <a:extLst>
              <a:ext uri="{FF2B5EF4-FFF2-40B4-BE49-F238E27FC236}">
                <a16:creationId xmlns:a16="http://schemas.microsoft.com/office/drawing/2014/main" id="{D4008977-E62E-4C72-B69B-8C3C8A14BCBC}"/>
              </a:ext>
            </a:extLst>
          </p:cNvPr>
          <p:cNvGrpSpPr>
            <a:grpSpLocks/>
          </p:cNvGrpSpPr>
          <p:nvPr>
            <p:custDataLst>
              <p:tags r:id="rId4"/>
            </p:custDataLst>
          </p:nvPr>
        </p:nvGrpSpPr>
        <p:grpSpPr bwMode="auto">
          <a:xfrm>
            <a:off x="8543581" y="2622733"/>
            <a:ext cx="2880000" cy="354343"/>
            <a:chOff x="2330450" y="2101520"/>
            <a:chExt cx="4308475" cy="354343"/>
          </a:xfrm>
          <a:solidFill>
            <a:srgbClr val="275C9D"/>
          </a:solidFill>
        </p:grpSpPr>
        <p:sp>
          <p:nvSpPr>
            <p:cNvPr id="29" name="AutoShape 12">
              <a:extLst>
                <a:ext uri="{FF2B5EF4-FFF2-40B4-BE49-F238E27FC236}">
                  <a16:creationId xmlns:a16="http://schemas.microsoft.com/office/drawing/2014/main" id="{6828AB70-6C8D-4467-A594-E060419B70F8}"/>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Text Box 10">
              <a:extLst>
                <a:ext uri="{FF2B5EF4-FFF2-40B4-BE49-F238E27FC236}">
                  <a16:creationId xmlns:a16="http://schemas.microsoft.com/office/drawing/2014/main" id="{237302A9-DD33-40A5-B856-99C626B95A07}"/>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车身形式市场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5" name="灯片编号占位符 3">
            <a:extLst>
              <a:ext uri="{FF2B5EF4-FFF2-40B4-BE49-F238E27FC236}">
                <a16:creationId xmlns:a16="http://schemas.microsoft.com/office/drawing/2014/main" id="{246DC37D-6553-4241-8C53-3BAC11A9ED3B}"/>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9</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65005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图表 21">
            <a:extLst>
              <a:ext uri="{FF2B5EF4-FFF2-40B4-BE49-F238E27FC236}">
                <a16:creationId xmlns:a16="http://schemas.microsoft.com/office/drawing/2014/main" id="{7FF4A7AB-50CF-4CFD-AAE9-C764ECBEA42F}"/>
              </a:ext>
            </a:extLst>
          </p:cNvPr>
          <p:cNvGraphicFramePr/>
          <p:nvPr>
            <p:extLst>
              <p:ext uri="{D42A27DB-BD31-4B8C-83A1-F6EECF244321}">
                <p14:modId xmlns:p14="http://schemas.microsoft.com/office/powerpoint/2010/main" val="3274073593"/>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 name="Object 4">
            <a:extLst>
              <a:ext uri="{FF2B5EF4-FFF2-40B4-BE49-F238E27FC236}">
                <a16:creationId xmlns:a16="http://schemas.microsoft.com/office/drawing/2014/main" id="{6330FFBE-1AC4-4A25-9EAB-C4DCE4BA5EC0}"/>
              </a:ext>
            </a:extLst>
          </p:cNvPr>
          <p:cNvGraphicFramePr>
            <a:graphicFrameLocks noChangeAspect="1"/>
          </p:cNvGraphicFramePr>
          <p:nvPr>
            <p:custDataLst>
              <p:tags r:id="rId1"/>
            </p:custDataLst>
            <p:extLst>
              <p:ext uri="{D42A27DB-BD31-4B8C-83A1-F6EECF244321}">
                <p14:modId xmlns:p14="http://schemas.microsoft.com/office/powerpoint/2010/main" val="3564950188"/>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7"/>
          </a:graphicData>
        </a:graphic>
      </p:graphicFrame>
      <p:grpSp>
        <p:nvGrpSpPr>
          <p:cNvPr id="6" name="组合 5">
            <a:extLst>
              <a:ext uri="{FF2B5EF4-FFF2-40B4-BE49-F238E27FC236}">
                <a16:creationId xmlns:a16="http://schemas.microsoft.com/office/drawing/2014/main" id="{544D4568-EE0A-415D-9475-5B537822075D}"/>
              </a:ext>
            </a:extLst>
          </p:cNvPr>
          <p:cNvGrpSpPr>
            <a:grpSpLocks/>
          </p:cNvGrpSpPr>
          <p:nvPr>
            <p:custDataLst>
              <p:tags r:id="rId2"/>
            </p:custDataLst>
          </p:nvPr>
        </p:nvGrpSpPr>
        <p:grpSpPr bwMode="auto">
          <a:xfrm>
            <a:off x="2281127" y="2622733"/>
            <a:ext cx="4308475" cy="354343"/>
            <a:chOff x="2330450" y="2101520"/>
            <a:chExt cx="4308475" cy="354343"/>
          </a:xfrm>
          <a:solidFill>
            <a:srgbClr val="275C9D"/>
          </a:solidFill>
        </p:grpSpPr>
        <p:sp>
          <p:nvSpPr>
            <p:cNvPr id="7" name="AutoShape 12">
              <a:extLst>
                <a:ext uri="{FF2B5EF4-FFF2-40B4-BE49-F238E27FC236}">
                  <a16:creationId xmlns:a16="http://schemas.microsoft.com/office/drawing/2014/main" id="{438E28E8-17BA-4BD0-827F-2D76FAD4E8E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0">
              <a:extLst>
                <a:ext uri="{FF2B5EF4-FFF2-40B4-BE49-F238E27FC236}">
                  <a16:creationId xmlns:a16="http://schemas.microsoft.com/office/drawing/2014/main" id="{098BB0FE-9153-424B-84D6-2AD3DA0085D1}"/>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2400" b="1" dirty="0">
                <a:solidFill>
                  <a:prstClr val="black"/>
                </a:solidFill>
                <a:latin typeface="微软雅黑 Light" panose="020B0502040204020203" pitchFamily="34" charset="-122"/>
                <a:ea typeface="微软雅黑 Light" panose="020B0502040204020203" pitchFamily="34" charset="-122"/>
              </a:rPr>
              <a:t>价格</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lang="zh-CN" altLang="en-US" sz="2400" b="1" dirty="0">
                <a:solidFill>
                  <a:prstClr val="black"/>
                </a:solidFill>
                <a:latin typeface="微软雅黑 Light" panose="020B0502040204020203" pitchFamily="34" charset="-122"/>
                <a:ea typeface="微软雅黑 Light" panose="020B0502040204020203" pitchFamily="34" charset="-122"/>
              </a:rPr>
              <a:t>轿车</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3"/>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月轿车市场的价格变化指数为</a:t>
            </a:r>
            <a:r>
              <a:rPr lang="en-US" altLang="zh-CN" b="1" dirty="0">
                <a:latin typeface="微软雅黑 Light" panose="020B0502040204020203" pitchFamily="34" charset="-122"/>
                <a:ea typeface="微软雅黑 Light" panose="020B0502040204020203" pitchFamily="34" charset="-122"/>
              </a:rPr>
              <a:t>6.52</a:t>
            </a:r>
            <a:r>
              <a:rPr lang="zh-CN" altLang="en-US" b="1" dirty="0">
                <a:latin typeface="微软雅黑 Light" panose="020B0502040204020203" pitchFamily="34" charset="-122"/>
                <a:ea typeface="微软雅黑 Light" panose="020B0502040204020203" pitchFamily="34" charset="-122"/>
              </a:rPr>
              <a:t>，环比下降</a:t>
            </a:r>
            <a:r>
              <a:rPr lang="en-US" altLang="zh-CN" b="1" dirty="0">
                <a:latin typeface="微软雅黑 Light" panose="020B0502040204020203" pitchFamily="34" charset="-122"/>
                <a:ea typeface="微软雅黑 Light" panose="020B0502040204020203" pitchFamily="34" charset="-122"/>
              </a:rPr>
              <a:t>0.4%</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14.08</a:t>
            </a:r>
            <a:r>
              <a:rPr lang="zh-CN" altLang="en-US" b="1" dirty="0">
                <a:latin typeface="微软雅黑 Light" panose="020B0502040204020203" pitchFamily="34" charset="-122"/>
                <a:ea typeface="微软雅黑 Light" panose="020B0502040204020203" pitchFamily="34" charset="-122"/>
              </a:rPr>
              <a:t>万下降至</a:t>
            </a:r>
            <a:r>
              <a:rPr lang="en-US" altLang="zh-CN" b="1" dirty="0">
                <a:latin typeface="微软雅黑 Light" panose="020B0502040204020203" pitchFamily="34" charset="-122"/>
                <a:ea typeface="微软雅黑 Light" panose="020B0502040204020203" pitchFamily="34" charset="-122"/>
              </a:rPr>
              <a:t>14.02</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本月轿车市场成交均价较上月下降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600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轿车市场中除</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级细分市场本月出现</a:t>
            </a:r>
            <a:r>
              <a:rPr lang="en-US" altLang="zh-CN" sz="1400" dirty="0">
                <a:solidFill>
                  <a:srgbClr val="5F5F5F"/>
                </a:solidFill>
                <a:latin typeface="微软雅黑 Light" panose="020B0502040204020203" pitchFamily="34" charset="-122"/>
                <a:ea typeface="微软雅黑 Light" panose="020B0502040204020203" pitchFamily="34" charset="-122"/>
              </a:rPr>
              <a:t>1.9%</a:t>
            </a:r>
            <a:r>
              <a:rPr lang="zh-CN" altLang="en-US" sz="1400" dirty="0">
                <a:solidFill>
                  <a:srgbClr val="5F5F5F"/>
                </a:solidFill>
                <a:latin typeface="微软雅黑 Light" panose="020B0502040204020203" pitchFamily="34" charset="-122"/>
                <a:ea typeface="微软雅黑 Light" panose="020B0502040204020203" pitchFamily="34" charset="-122"/>
              </a:rPr>
              <a:t>的上升外，其他各细分市场价格指数均出现下滑，其中价格最高的</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级市场下滑幅度最大，达到</a:t>
            </a:r>
            <a:r>
              <a:rPr lang="en-US" altLang="zh-CN" sz="1400" dirty="0">
                <a:solidFill>
                  <a:srgbClr val="5F5F5F"/>
                </a:solidFill>
                <a:latin typeface="微软雅黑 Light" panose="020B0502040204020203" pitchFamily="34" charset="-122"/>
                <a:ea typeface="微软雅黑 Light" panose="020B0502040204020203" pitchFamily="34" charset="-122"/>
              </a:rPr>
              <a:t>1.9%</a:t>
            </a:r>
            <a:r>
              <a:rPr lang="zh-CN" altLang="en-US" sz="1400" dirty="0">
                <a:solidFill>
                  <a:srgbClr val="5F5F5F"/>
                </a:solidFill>
                <a:latin typeface="微软雅黑 Light" panose="020B0502040204020203" pitchFamily="34" charset="-122"/>
                <a:ea typeface="微软雅黑 Light" panose="020B0502040204020203" pitchFamily="34" charset="-122"/>
              </a:rPr>
              <a:t>，而</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级市场的价格指数分别下滑了</a:t>
            </a:r>
            <a:r>
              <a:rPr lang="en-US" altLang="zh-CN" sz="1400" dirty="0">
                <a:solidFill>
                  <a:srgbClr val="5F5F5F"/>
                </a:solidFill>
                <a:latin typeface="微软雅黑 Light" panose="020B0502040204020203" pitchFamily="34" charset="-122"/>
                <a:ea typeface="微软雅黑 Light" panose="020B0502040204020203" pitchFamily="34" charset="-122"/>
              </a:rPr>
              <a:t>0.4%</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0.2%</a:t>
            </a:r>
            <a:r>
              <a:rPr lang="zh-CN" altLang="en-US" sz="1400" dirty="0">
                <a:solidFill>
                  <a:srgbClr val="5F5F5F"/>
                </a:solidFill>
                <a:latin typeface="微软雅黑 Light" panose="020B0502040204020203" pitchFamily="34" charset="-122"/>
                <a:ea typeface="微软雅黑 Light" panose="020B0502040204020203" pitchFamily="34" charset="-122"/>
              </a:rPr>
              <a:t>，因此</a:t>
            </a: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月轿车市场整体价格指数较上月下降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0.4%</a:t>
            </a:r>
          </a:p>
        </p:txBody>
      </p:sp>
      <p:graphicFrame>
        <p:nvGraphicFramePr>
          <p:cNvPr id="19" name="表格 18">
            <a:extLst>
              <a:ext uri="{FF2B5EF4-FFF2-40B4-BE49-F238E27FC236}">
                <a16:creationId xmlns:a16="http://schemas.microsoft.com/office/drawing/2014/main" id="{CC26B202-6545-4E74-A953-0CB7F9972D24}"/>
              </a:ext>
            </a:extLst>
          </p:cNvPr>
          <p:cNvGraphicFramePr>
            <a:graphicFrameLocks noGrp="1"/>
          </p:cNvGraphicFramePr>
          <p:nvPr>
            <p:extLst>
              <p:ext uri="{D42A27DB-BD31-4B8C-83A1-F6EECF244321}">
                <p14:modId xmlns:p14="http://schemas.microsoft.com/office/powerpoint/2010/main" val="3310839274"/>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chemeClr val="accent1">
                        <a:lumMod val="60000"/>
                        <a:lumOff val="40000"/>
                      </a:schemeClr>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1" name="表格 20">
            <a:extLst>
              <a:ext uri="{FF2B5EF4-FFF2-40B4-BE49-F238E27FC236}">
                <a16:creationId xmlns:a16="http://schemas.microsoft.com/office/drawing/2014/main" id="{2754FA8F-9219-443B-B847-D59949DBC79E}"/>
              </a:ext>
            </a:extLst>
          </p:cNvPr>
          <p:cNvGraphicFramePr>
            <a:graphicFrameLocks noGrp="1"/>
          </p:cNvGraphicFramePr>
          <p:nvPr>
            <p:extLst>
              <p:ext uri="{D42A27DB-BD31-4B8C-83A1-F6EECF244321}">
                <p14:modId xmlns:p14="http://schemas.microsoft.com/office/powerpoint/2010/main" val="1589942010"/>
              </p:ext>
            </p:extLst>
          </p:nvPr>
        </p:nvGraphicFramePr>
        <p:xfrm>
          <a:off x="8467726" y="5321300"/>
          <a:ext cx="3033324" cy="314326"/>
        </p:xfrm>
        <a:graphic>
          <a:graphicData uri="http://schemas.openxmlformats.org/drawingml/2006/table">
            <a:tbl>
              <a:tblPr firstRow="1" bandRow="1">
                <a:tableStyleId>{5C22544A-7EE6-4342-B048-85BDC9FD1C3A}</a:tableStyleId>
              </a:tblPr>
              <a:tblGrid>
                <a:gridCol w="441324">
                  <a:extLst>
                    <a:ext uri="{9D8B030D-6E8A-4147-A177-3AD203B41FA5}">
                      <a16:colId xmlns:a16="http://schemas.microsoft.com/office/drawing/2014/main" val="1639666885"/>
                    </a:ext>
                  </a:extLst>
                </a:gridCol>
                <a:gridCol w="648000">
                  <a:extLst>
                    <a:ext uri="{9D8B030D-6E8A-4147-A177-3AD203B41FA5}">
                      <a16:colId xmlns:a16="http://schemas.microsoft.com/office/drawing/2014/main" val="3983640354"/>
                    </a:ext>
                  </a:extLst>
                </a:gridCol>
                <a:gridCol w="648000">
                  <a:extLst>
                    <a:ext uri="{9D8B030D-6E8A-4147-A177-3AD203B41FA5}">
                      <a16:colId xmlns:a16="http://schemas.microsoft.com/office/drawing/2014/main" val="2233099985"/>
                    </a:ext>
                  </a:extLst>
                </a:gridCol>
                <a:gridCol w="648000">
                  <a:extLst>
                    <a:ext uri="{9D8B030D-6E8A-4147-A177-3AD203B41FA5}">
                      <a16:colId xmlns:a16="http://schemas.microsoft.com/office/drawing/2014/main" val="1305896433"/>
                    </a:ext>
                  </a:extLst>
                </a:gridCol>
                <a:gridCol w="648000">
                  <a:extLst>
                    <a:ext uri="{9D8B030D-6E8A-4147-A177-3AD203B41FA5}">
                      <a16:colId xmlns:a16="http://schemas.microsoft.com/office/drawing/2014/main" val="2406164886"/>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65.9%</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22.2%</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6.2%</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加权均价</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6.92</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10.43</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20.08</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37.17</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grpSp>
        <p:nvGrpSpPr>
          <p:cNvPr id="24" name="组合 23">
            <a:extLst>
              <a:ext uri="{FF2B5EF4-FFF2-40B4-BE49-F238E27FC236}">
                <a16:creationId xmlns:a16="http://schemas.microsoft.com/office/drawing/2014/main" id="{2654ADB9-E3D4-4FA7-A558-AA70F051CB63}"/>
              </a:ext>
            </a:extLst>
          </p:cNvPr>
          <p:cNvGrpSpPr>
            <a:grpSpLocks/>
          </p:cNvGrpSpPr>
          <p:nvPr>
            <p:custDataLst>
              <p:tags r:id="rId4"/>
            </p:custDataLst>
          </p:nvPr>
        </p:nvGrpSpPr>
        <p:grpSpPr bwMode="auto">
          <a:xfrm>
            <a:off x="8543581" y="2622733"/>
            <a:ext cx="2880000" cy="354343"/>
            <a:chOff x="2330450" y="2101520"/>
            <a:chExt cx="4308475" cy="354343"/>
          </a:xfrm>
          <a:solidFill>
            <a:srgbClr val="275C9D"/>
          </a:solidFill>
        </p:grpSpPr>
        <p:sp>
          <p:nvSpPr>
            <p:cNvPr id="25" name="AutoShape 12">
              <a:extLst>
                <a:ext uri="{FF2B5EF4-FFF2-40B4-BE49-F238E27FC236}">
                  <a16:creationId xmlns:a16="http://schemas.microsoft.com/office/drawing/2014/main" id="{2746C715-EC3E-4BAC-97F6-B04AA6AA2F7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Text Box 10">
              <a:extLst>
                <a:ext uri="{FF2B5EF4-FFF2-40B4-BE49-F238E27FC236}">
                  <a16:creationId xmlns:a16="http://schemas.microsoft.com/office/drawing/2014/main" id="{E647BBD1-B183-4A0B-8F9F-759971F62D59}"/>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级别细分市场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5" name="灯片编号占位符 3">
            <a:extLst>
              <a:ext uri="{FF2B5EF4-FFF2-40B4-BE49-F238E27FC236}">
                <a16:creationId xmlns:a16="http://schemas.microsoft.com/office/drawing/2014/main" id="{46814A85-434B-45D3-A725-DE95C737EC01}"/>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10</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25302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6330FFBE-1AC4-4A25-9EAB-C4DCE4BA5EC0}"/>
              </a:ext>
            </a:extLst>
          </p:cNvPr>
          <p:cNvGraphicFramePr>
            <a:graphicFrameLocks noChangeAspect="1"/>
          </p:cNvGraphicFramePr>
          <p:nvPr>
            <p:custDataLst>
              <p:tags r:id="rId2"/>
            </p:custDataLst>
            <p:extLst>
              <p:ext uri="{D42A27DB-BD31-4B8C-83A1-F6EECF244321}">
                <p14:modId xmlns:p14="http://schemas.microsoft.com/office/powerpoint/2010/main" val="2492697473"/>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7"/>
          </a:graphicData>
        </a:graphic>
      </p:graphicFrame>
      <p:grpSp>
        <p:nvGrpSpPr>
          <p:cNvPr id="6" name="组合 5">
            <a:extLst>
              <a:ext uri="{FF2B5EF4-FFF2-40B4-BE49-F238E27FC236}">
                <a16:creationId xmlns:a16="http://schemas.microsoft.com/office/drawing/2014/main" id="{544D4568-EE0A-415D-9475-5B537822075D}"/>
              </a:ext>
            </a:extLst>
          </p:cNvPr>
          <p:cNvGrpSpPr>
            <a:grpSpLocks/>
          </p:cNvGrpSpPr>
          <p:nvPr>
            <p:custDataLst>
              <p:tags r:id="rId3"/>
            </p:custDataLst>
          </p:nvPr>
        </p:nvGrpSpPr>
        <p:grpSpPr bwMode="auto">
          <a:xfrm>
            <a:off x="2281127" y="2622733"/>
            <a:ext cx="4308475" cy="354343"/>
            <a:chOff x="2330450" y="2101520"/>
            <a:chExt cx="4308475" cy="354343"/>
          </a:xfrm>
          <a:solidFill>
            <a:srgbClr val="275C9D"/>
          </a:solidFill>
        </p:grpSpPr>
        <p:sp>
          <p:nvSpPr>
            <p:cNvPr id="7" name="AutoShape 12">
              <a:extLst>
                <a:ext uri="{FF2B5EF4-FFF2-40B4-BE49-F238E27FC236}">
                  <a16:creationId xmlns:a16="http://schemas.microsoft.com/office/drawing/2014/main" id="{438E28E8-17BA-4BD0-827F-2D76FAD4E8E0}"/>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0">
              <a:extLst>
                <a:ext uri="{FF2B5EF4-FFF2-40B4-BE49-F238E27FC236}">
                  <a16:creationId xmlns:a16="http://schemas.microsoft.com/office/drawing/2014/main" id="{098BB0FE-9153-424B-84D6-2AD3DA0085D1}"/>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轿车</a:t>
            </a: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4"/>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月轿车终端优惠指数为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lang="en-US" altLang="zh-CN" b="1" dirty="0">
                <a:solidFill>
                  <a:prstClr val="black"/>
                </a:solidFill>
                <a:latin typeface="微软雅黑 Light" panose="020B0502040204020203" pitchFamily="34" charset="-122"/>
                <a:ea typeface="微软雅黑 Light" panose="020B0502040204020203" pitchFamily="34" charset="-122"/>
              </a:rPr>
              <a:t>1.31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a:t>
            </a:r>
            <a:r>
              <a:rPr lang="zh-CN" altLang="en-US" b="1" dirty="0">
                <a:solidFill>
                  <a:prstClr val="black"/>
                </a:solidFill>
                <a:latin typeface="微软雅黑 Light" panose="020B0502040204020203" pitchFamily="34" charset="-122"/>
                <a:ea typeface="微软雅黑 Light" panose="020B0502040204020203" pitchFamily="34" charset="-122"/>
              </a:rPr>
              <a:t>比下降</a:t>
            </a:r>
            <a:r>
              <a:rPr lang="en-US" altLang="zh-CN" b="1" dirty="0">
                <a:solidFill>
                  <a:prstClr val="black"/>
                </a:solidFill>
                <a:latin typeface="微软雅黑 Light" panose="020B0502040204020203" pitchFamily="34" charset="-122"/>
                <a:ea typeface="微软雅黑 Light" panose="020B0502040204020203" pitchFamily="34" charset="-122"/>
              </a:rPr>
              <a:t>0.1</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lang="zh-CN" altLang="en-US" b="1" dirty="0">
                <a:solidFill>
                  <a:prstClr val="black"/>
                </a:solidFill>
                <a:latin typeface="微软雅黑 Light" panose="020B0502040204020203" pitchFamily="34" charset="-122"/>
                <a:ea typeface="微软雅黑 Light" panose="020B0502040204020203" pitchFamily="34" charset="-122"/>
              </a:rPr>
              <a:t>市场优惠</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2.70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本月轿车市场终端优惠幅度较上月</a:t>
            </a:r>
            <a:r>
              <a:rPr lang="zh-CN" altLang="en-US" sz="1400" noProof="0" dirty="0">
                <a:solidFill>
                  <a:srgbClr val="5F5F5F"/>
                </a:solidFill>
                <a:latin typeface="微软雅黑 Light" panose="020B0502040204020203" pitchFamily="34" charset="-122"/>
                <a:ea typeface="微软雅黑 Light" panose="020B0502040204020203" pitchFamily="34" charset="-122"/>
              </a:rPr>
              <a:t>没有变化</a:t>
            </a:r>
            <a:endParaRPr lang="en-US" altLang="zh-CN" sz="1400" noProof="0" dirty="0">
              <a:solidFill>
                <a:srgbClr val="5F5F5F"/>
              </a:solidFill>
              <a:latin typeface="微软雅黑 Light" panose="020B0502040204020203" pitchFamily="34" charset="-122"/>
              <a:ea typeface="微软雅黑 Light" panose="020B0502040204020203" pitchFamily="34" charset="-122"/>
            </a:endParaRP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lang="en-US" altLang="zh-CN" sz="1400" noProof="0" dirty="0">
                <a:solidFill>
                  <a:srgbClr val="5F5F5F"/>
                </a:solidFill>
                <a:latin typeface="微软雅黑 Light" panose="020B0502040204020203" pitchFamily="34" charset="-122"/>
                <a:ea typeface="微软雅黑 Light" panose="020B0502040204020203" pitchFamily="34" charset="-122"/>
              </a:rPr>
              <a:t>9</a:t>
            </a:r>
            <a:r>
              <a:rPr lang="zh-CN" altLang="en-US" sz="1400" noProof="0" dirty="0">
                <a:solidFill>
                  <a:srgbClr val="5F5F5F"/>
                </a:solidFill>
                <a:latin typeface="微软雅黑 Light" panose="020B0502040204020203" pitchFamily="34" charset="-122"/>
                <a:ea typeface="微软雅黑 Light" panose="020B0502040204020203" pitchFamily="34" charset="-122"/>
              </a:rPr>
              <a:t>月轿车市场的整体优惠指数与上月相同，没有发生变化。各细分市场中，只有</a:t>
            </a:r>
            <a:r>
              <a:rPr lang="en-US" altLang="zh-CN" sz="1400" noProof="0" dirty="0">
                <a:solidFill>
                  <a:srgbClr val="5F5F5F"/>
                </a:solidFill>
                <a:latin typeface="微软雅黑 Light" panose="020B0502040204020203" pitchFamily="34" charset="-122"/>
                <a:ea typeface="微软雅黑 Light" panose="020B0502040204020203" pitchFamily="34" charset="-122"/>
              </a:rPr>
              <a:t>A</a:t>
            </a:r>
            <a:r>
              <a:rPr lang="zh-CN" altLang="en-US" sz="1400" noProof="0" dirty="0">
                <a:solidFill>
                  <a:srgbClr val="5F5F5F"/>
                </a:solidFill>
                <a:latin typeface="微软雅黑 Light" panose="020B0502040204020203" pitchFamily="34" charset="-122"/>
                <a:ea typeface="微软雅黑 Light" panose="020B0502040204020203" pitchFamily="34" charset="-122"/>
              </a:rPr>
              <a:t>级细分市场的优惠指数环比下降了</a:t>
            </a:r>
            <a:r>
              <a:rPr lang="en-US" altLang="zh-CN" sz="1400" noProof="0" dirty="0">
                <a:solidFill>
                  <a:srgbClr val="5F5F5F"/>
                </a:solidFill>
                <a:latin typeface="微软雅黑 Light" panose="020B0502040204020203" pitchFamily="34" charset="-122"/>
                <a:ea typeface="微软雅黑 Light" panose="020B0502040204020203" pitchFamily="34" charset="-122"/>
              </a:rPr>
              <a:t>2.9%</a:t>
            </a:r>
            <a:r>
              <a:rPr lang="zh-CN" altLang="en-US" sz="1400" noProof="0" dirty="0">
                <a:solidFill>
                  <a:srgbClr val="5F5F5F"/>
                </a:solidFill>
                <a:latin typeface="微软雅黑 Light" panose="020B0502040204020203" pitchFamily="34" charset="-122"/>
                <a:ea typeface="微软雅黑 Light" panose="020B0502040204020203" pitchFamily="34" charset="-122"/>
              </a:rPr>
              <a:t>，而</a:t>
            </a:r>
            <a:r>
              <a:rPr lang="en-US" altLang="zh-CN" sz="1400" noProof="0" dirty="0">
                <a:solidFill>
                  <a:srgbClr val="5F5F5F"/>
                </a:solidFill>
                <a:latin typeface="微软雅黑 Light" panose="020B0502040204020203" pitchFamily="34" charset="-122"/>
                <a:ea typeface="微软雅黑 Light" panose="020B0502040204020203" pitchFamily="34" charset="-122"/>
              </a:rPr>
              <a:t>C</a:t>
            </a:r>
            <a:r>
              <a:rPr lang="zh-CN" altLang="en-US" sz="1400" noProof="0" dirty="0">
                <a:solidFill>
                  <a:srgbClr val="5F5F5F"/>
                </a:solidFill>
                <a:latin typeface="微软雅黑 Light" panose="020B0502040204020203" pitchFamily="34" charset="-122"/>
                <a:ea typeface="微软雅黑 Light" panose="020B0502040204020203" pitchFamily="34" charset="-122"/>
              </a:rPr>
              <a:t>级、</a:t>
            </a:r>
            <a:r>
              <a:rPr lang="en-US" altLang="zh-CN" sz="1400" noProof="0" dirty="0">
                <a:solidFill>
                  <a:srgbClr val="5F5F5F"/>
                </a:solidFill>
                <a:latin typeface="微软雅黑 Light" panose="020B0502040204020203" pitchFamily="34" charset="-122"/>
                <a:ea typeface="微软雅黑 Light" panose="020B0502040204020203" pitchFamily="34" charset="-122"/>
              </a:rPr>
              <a:t>B</a:t>
            </a:r>
            <a:r>
              <a:rPr lang="zh-CN" altLang="en-US" sz="1400" noProof="0" dirty="0">
                <a:solidFill>
                  <a:srgbClr val="5F5F5F"/>
                </a:solidFill>
                <a:latin typeface="微软雅黑 Light" panose="020B0502040204020203" pitchFamily="34" charset="-122"/>
                <a:ea typeface="微软雅黑 Light" panose="020B0502040204020203" pitchFamily="34" charset="-122"/>
              </a:rPr>
              <a:t>级和</a:t>
            </a:r>
            <a:r>
              <a:rPr lang="en-US" altLang="zh-CN" sz="1400" noProof="0" dirty="0">
                <a:solidFill>
                  <a:srgbClr val="5F5F5F"/>
                </a:solidFill>
                <a:latin typeface="微软雅黑 Light" panose="020B0502040204020203" pitchFamily="34" charset="-122"/>
                <a:ea typeface="微软雅黑 Light" panose="020B0502040204020203" pitchFamily="34" charset="-122"/>
              </a:rPr>
              <a:t>A0</a:t>
            </a:r>
            <a:r>
              <a:rPr lang="zh-CN" altLang="en-US" sz="1400" noProof="0" dirty="0">
                <a:solidFill>
                  <a:srgbClr val="5F5F5F"/>
                </a:solidFill>
                <a:latin typeface="微软雅黑 Light" panose="020B0502040204020203" pitchFamily="34" charset="-122"/>
                <a:ea typeface="微软雅黑 Light" panose="020B0502040204020203" pitchFamily="34" charset="-122"/>
              </a:rPr>
              <a:t>级的优惠指数则是出现</a:t>
            </a:r>
            <a:r>
              <a:rPr lang="en-US" altLang="zh-CN" sz="1400" noProof="0" dirty="0">
                <a:solidFill>
                  <a:srgbClr val="5F5F5F"/>
                </a:solidFill>
                <a:latin typeface="微软雅黑 Light" panose="020B0502040204020203" pitchFamily="34" charset="-122"/>
                <a:ea typeface="微软雅黑 Light" panose="020B0502040204020203" pitchFamily="34" charset="-122"/>
              </a:rPr>
              <a:t>5.8%</a:t>
            </a:r>
            <a:r>
              <a:rPr lang="zh-CN" altLang="en-US" sz="1400" noProof="0" dirty="0">
                <a:solidFill>
                  <a:srgbClr val="5F5F5F"/>
                </a:solidFill>
                <a:latin typeface="微软雅黑 Light" panose="020B0502040204020203" pitchFamily="34" charset="-122"/>
                <a:ea typeface="微软雅黑 Light" panose="020B0502040204020203" pitchFamily="34" charset="-122"/>
              </a:rPr>
              <a:t>、</a:t>
            </a:r>
            <a:r>
              <a:rPr lang="en-US" altLang="zh-CN" sz="1400" noProof="0" dirty="0">
                <a:solidFill>
                  <a:srgbClr val="5F5F5F"/>
                </a:solidFill>
                <a:latin typeface="微软雅黑 Light" panose="020B0502040204020203" pitchFamily="34" charset="-122"/>
                <a:ea typeface="微软雅黑 Light" panose="020B0502040204020203" pitchFamily="34" charset="-122"/>
              </a:rPr>
              <a:t>3.2%</a:t>
            </a:r>
            <a:r>
              <a:rPr lang="zh-CN" altLang="en-US" sz="1400" noProof="0" dirty="0">
                <a:solidFill>
                  <a:srgbClr val="5F5F5F"/>
                </a:solidFill>
                <a:latin typeface="微软雅黑 Light" panose="020B0502040204020203" pitchFamily="34" charset="-122"/>
                <a:ea typeface="微软雅黑 Light" panose="020B0502040204020203" pitchFamily="34" charset="-122"/>
              </a:rPr>
              <a:t>和</a:t>
            </a:r>
            <a:r>
              <a:rPr lang="en-US" altLang="zh-CN" sz="1400" noProof="0" dirty="0">
                <a:solidFill>
                  <a:srgbClr val="5F5F5F"/>
                </a:solidFill>
                <a:latin typeface="微软雅黑 Light" panose="020B0502040204020203" pitchFamily="34" charset="-122"/>
                <a:ea typeface="微软雅黑 Light" panose="020B0502040204020203" pitchFamily="34" charset="-122"/>
              </a:rPr>
              <a:t>3.0%</a:t>
            </a:r>
            <a:r>
              <a:rPr lang="zh-CN" altLang="en-US" sz="1400" noProof="0" dirty="0">
                <a:solidFill>
                  <a:srgbClr val="5F5F5F"/>
                </a:solidFill>
                <a:latin typeface="微软雅黑 Light" panose="020B0502040204020203" pitchFamily="34" charset="-122"/>
                <a:ea typeface="微软雅黑 Light" panose="020B0502040204020203" pitchFamily="34" charset="-122"/>
              </a:rPr>
              <a:t>的上升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9" name="表格 18">
            <a:extLst>
              <a:ext uri="{FF2B5EF4-FFF2-40B4-BE49-F238E27FC236}">
                <a16:creationId xmlns:a16="http://schemas.microsoft.com/office/drawing/2014/main" id="{941BC60B-B3D3-4581-9E55-753959C4959D}"/>
              </a:ext>
            </a:extLst>
          </p:cNvPr>
          <p:cNvGraphicFramePr>
            <a:graphicFrameLocks noGrp="1"/>
          </p:cNvGraphicFramePr>
          <p:nvPr>
            <p:extLst>
              <p:ext uri="{D42A27DB-BD31-4B8C-83A1-F6EECF244321}">
                <p14:modId xmlns:p14="http://schemas.microsoft.com/office/powerpoint/2010/main" val="1562724183"/>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solidFill>
                          <a:latin typeface="微软雅黑 Light" panose="020B0502040204020203" pitchFamily="34" charset="-122"/>
                          <a:ea typeface="微软雅黑 Light" panose="020B0502040204020203" pitchFamily="34" charset="-122"/>
                        </a:rPr>
                        <a:t>轿车</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chemeClr val="accent1">
                        <a:lumMod val="60000"/>
                        <a:lumOff val="40000"/>
                      </a:schemeClr>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1" name="图表 20">
            <a:extLst>
              <a:ext uri="{FF2B5EF4-FFF2-40B4-BE49-F238E27FC236}">
                <a16:creationId xmlns:a16="http://schemas.microsoft.com/office/drawing/2014/main" id="{DDA067A0-7C54-4375-B3F4-8B1C4B5A39F7}"/>
              </a:ext>
            </a:extLst>
          </p:cNvPr>
          <p:cNvGraphicFramePr/>
          <p:nvPr>
            <p:extLst>
              <p:ext uri="{D42A27DB-BD31-4B8C-83A1-F6EECF244321}">
                <p14:modId xmlns:p14="http://schemas.microsoft.com/office/powerpoint/2010/main" val="4236905975"/>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2" name="表格 21">
            <a:extLst>
              <a:ext uri="{FF2B5EF4-FFF2-40B4-BE49-F238E27FC236}">
                <a16:creationId xmlns:a16="http://schemas.microsoft.com/office/drawing/2014/main" id="{0B39108F-2AD9-4557-A1C8-121247EDCA06}"/>
              </a:ext>
            </a:extLst>
          </p:cNvPr>
          <p:cNvGraphicFramePr>
            <a:graphicFrameLocks noGrp="1"/>
          </p:cNvGraphicFramePr>
          <p:nvPr>
            <p:extLst>
              <p:ext uri="{D42A27DB-BD31-4B8C-83A1-F6EECF244321}">
                <p14:modId xmlns:p14="http://schemas.microsoft.com/office/powerpoint/2010/main" val="3042693344"/>
              </p:ext>
            </p:extLst>
          </p:nvPr>
        </p:nvGraphicFramePr>
        <p:xfrm>
          <a:off x="8467726" y="5321300"/>
          <a:ext cx="3033324" cy="314326"/>
        </p:xfrm>
        <a:graphic>
          <a:graphicData uri="http://schemas.openxmlformats.org/drawingml/2006/table">
            <a:tbl>
              <a:tblPr firstRow="1" bandRow="1">
                <a:tableStyleId>{5C22544A-7EE6-4342-B048-85BDC9FD1C3A}</a:tableStyleId>
              </a:tblPr>
              <a:tblGrid>
                <a:gridCol w="441324">
                  <a:extLst>
                    <a:ext uri="{9D8B030D-6E8A-4147-A177-3AD203B41FA5}">
                      <a16:colId xmlns:a16="http://schemas.microsoft.com/office/drawing/2014/main" val="1639666885"/>
                    </a:ext>
                  </a:extLst>
                </a:gridCol>
                <a:gridCol w="648000">
                  <a:extLst>
                    <a:ext uri="{9D8B030D-6E8A-4147-A177-3AD203B41FA5}">
                      <a16:colId xmlns:a16="http://schemas.microsoft.com/office/drawing/2014/main" val="3983640354"/>
                    </a:ext>
                  </a:extLst>
                </a:gridCol>
                <a:gridCol w="648000">
                  <a:extLst>
                    <a:ext uri="{9D8B030D-6E8A-4147-A177-3AD203B41FA5}">
                      <a16:colId xmlns:a16="http://schemas.microsoft.com/office/drawing/2014/main" val="2233099985"/>
                    </a:ext>
                  </a:extLst>
                </a:gridCol>
                <a:gridCol w="648000">
                  <a:extLst>
                    <a:ext uri="{9D8B030D-6E8A-4147-A177-3AD203B41FA5}">
                      <a16:colId xmlns:a16="http://schemas.microsoft.com/office/drawing/2014/main" val="1305896433"/>
                    </a:ext>
                  </a:extLst>
                </a:gridCol>
                <a:gridCol w="648000">
                  <a:extLst>
                    <a:ext uri="{9D8B030D-6E8A-4147-A177-3AD203B41FA5}">
                      <a16:colId xmlns:a16="http://schemas.microsoft.com/office/drawing/2014/main" val="2406164886"/>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65.9%</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22.2%</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6.2%</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加权优惠</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1.07</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2.17</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3.41</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7.31</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grpSp>
        <p:nvGrpSpPr>
          <p:cNvPr id="23" name="组合 22">
            <a:extLst>
              <a:ext uri="{FF2B5EF4-FFF2-40B4-BE49-F238E27FC236}">
                <a16:creationId xmlns:a16="http://schemas.microsoft.com/office/drawing/2014/main" id="{29FFDF6C-B6B1-4B9C-B9BF-D34C0D6686DE}"/>
              </a:ext>
            </a:extLst>
          </p:cNvPr>
          <p:cNvGrpSpPr>
            <a:grpSpLocks/>
          </p:cNvGrpSpPr>
          <p:nvPr>
            <p:custDataLst>
              <p:tags r:id="rId5"/>
            </p:custDataLst>
          </p:nvPr>
        </p:nvGrpSpPr>
        <p:grpSpPr bwMode="auto">
          <a:xfrm>
            <a:off x="8543581" y="2622733"/>
            <a:ext cx="2880000" cy="354343"/>
            <a:chOff x="2330450" y="2101520"/>
            <a:chExt cx="4308475" cy="354343"/>
          </a:xfrm>
          <a:solidFill>
            <a:srgbClr val="275C9D"/>
          </a:solidFill>
        </p:grpSpPr>
        <p:sp>
          <p:nvSpPr>
            <p:cNvPr id="24" name="AutoShape 12">
              <a:extLst>
                <a:ext uri="{FF2B5EF4-FFF2-40B4-BE49-F238E27FC236}">
                  <a16:creationId xmlns:a16="http://schemas.microsoft.com/office/drawing/2014/main" id="{544097B3-6133-4C5E-A98C-E7DF317645F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5" name="Text Box 10">
              <a:extLst>
                <a:ext uri="{FF2B5EF4-FFF2-40B4-BE49-F238E27FC236}">
                  <a16:creationId xmlns:a16="http://schemas.microsoft.com/office/drawing/2014/main" id="{DAC6BD00-0A78-4A63-AE52-583273B23F9F}"/>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级别细分市场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5" name="灯片编号占位符 3">
            <a:extLst>
              <a:ext uri="{FF2B5EF4-FFF2-40B4-BE49-F238E27FC236}">
                <a16:creationId xmlns:a16="http://schemas.microsoft.com/office/drawing/2014/main" id="{E007FAB5-0C26-482A-81EB-D736B8B6622E}"/>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11</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3306790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ACEE6B07-B573-4CFD-B492-DCA391C7B017}"/>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5D2CBFE8-DC23-4516-A263-16AE65DD841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ACB062F2-6C89-4401-8469-A40F2C2AD8C9}"/>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月度价格变化</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700" b="1" i="0" u="none" strike="noStrike" kern="0" cap="none" spc="0" normalizeH="0" baseline="0" noProof="0" dirty="0" err="1">
                  <a:ln>
                    <a:noFill/>
                  </a:ln>
                  <a:solidFill>
                    <a:srgbClr val="FFFFF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1" name="内容占位符 2">
            <a:extLst>
              <a:ext uri="{FF2B5EF4-FFF2-40B4-BE49-F238E27FC236}">
                <a16:creationId xmlns:a16="http://schemas.microsoft.com/office/drawing/2014/main" id="{9EEE4941-2162-454A-A955-AD908E5DB514}"/>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a:t>
            </a:r>
            <a:r>
              <a:rPr lang="en-US" altLang="zh-CN" b="1" dirty="0">
                <a:latin typeface="微软雅黑 Light" panose="020B0502040204020203" pitchFamily="34" charset="-122"/>
                <a:ea typeface="微软雅黑 Light" panose="020B0502040204020203" pitchFamily="34" charset="-122"/>
              </a:rPr>
              <a:t>A0</a:t>
            </a:r>
            <a:r>
              <a:rPr lang="zh-CN" altLang="en-US" b="1" dirty="0">
                <a:latin typeface="微软雅黑 Light" panose="020B0502040204020203" pitchFamily="34" charset="-122"/>
                <a:ea typeface="微软雅黑 Light" panose="020B0502040204020203" pitchFamily="34" charset="-122"/>
              </a:rPr>
              <a:t>级轿车价格变化指数为</a:t>
            </a:r>
            <a:r>
              <a:rPr lang="en-US" altLang="zh-CN" b="1" dirty="0">
                <a:latin typeface="微软雅黑 Light" panose="020B0502040204020203" pitchFamily="34" charset="-122"/>
                <a:ea typeface="微软雅黑 Light" panose="020B0502040204020203" pitchFamily="34" charset="-122"/>
              </a:rPr>
              <a:t>8.51</a:t>
            </a:r>
            <a:r>
              <a:rPr lang="zh-CN" altLang="en-US" b="1" dirty="0">
                <a:latin typeface="微软雅黑 Light" panose="020B0502040204020203" pitchFamily="34" charset="-122"/>
                <a:ea typeface="微软雅黑 Light" panose="020B0502040204020203" pitchFamily="34" charset="-122"/>
              </a:rPr>
              <a:t>，环比下降</a:t>
            </a:r>
            <a:r>
              <a:rPr lang="en-US" altLang="zh-CN" b="1" dirty="0">
                <a:latin typeface="微软雅黑 Light" panose="020B0502040204020203" pitchFamily="34" charset="-122"/>
                <a:ea typeface="微软雅黑 Light" panose="020B0502040204020203" pitchFamily="34" charset="-122"/>
              </a:rPr>
              <a:t>0.2%</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6.93</a:t>
            </a:r>
            <a:r>
              <a:rPr lang="zh-CN" altLang="en-US" b="1" dirty="0">
                <a:latin typeface="微软雅黑 Light" panose="020B0502040204020203" pitchFamily="34" charset="-122"/>
                <a:ea typeface="微软雅黑 Light" panose="020B0502040204020203" pitchFamily="34" charset="-122"/>
              </a:rPr>
              <a:t>万下降至</a:t>
            </a:r>
            <a:r>
              <a:rPr lang="en-US" altLang="zh-CN" b="1" dirty="0">
                <a:latin typeface="微软雅黑 Light" panose="020B0502040204020203" pitchFamily="34" charset="-122"/>
                <a:ea typeface="微软雅黑 Light" panose="020B0502040204020203" pitchFamily="34" charset="-122"/>
              </a:rPr>
              <a:t>6.92</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err="1">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级轿车市场成交均价较上月下降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100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虽然该级别中大多车型的终端成交均价继续维持下降的趋势，但由于本月</a:t>
            </a:r>
            <a:r>
              <a:rPr lang="en-US" altLang="zh-CN" sz="1400" dirty="0">
                <a:solidFill>
                  <a:srgbClr val="5F5F5F"/>
                </a:solidFill>
                <a:latin typeface="微软雅黑 Light" panose="020B0502040204020203" pitchFamily="34" charset="-122"/>
                <a:ea typeface="微软雅黑 Light" panose="020B0502040204020203" pitchFamily="34" charset="-122"/>
              </a:rPr>
              <a:t>POLO</a:t>
            </a:r>
            <a:r>
              <a:rPr lang="zh-CN" altLang="en-US" sz="1400" dirty="0">
                <a:solidFill>
                  <a:srgbClr val="5F5F5F"/>
                </a:solidFill>
                <a:latin typeface="微软雅黑 Light" panose="020B0502040204020203" pitchFamily="34" charset="-122"/>
                <a:ea typeface="微软雅黑 Light" panose="020B0502040204020203" pitchFamily="34" charset="-122"/>
              </a:rPr>
              <a:t>、飞度以及致享等价位更高车型的权重增加，导致该细分市场整体价格指数下降幅度并不大</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24" name="表格 23">
            <a:extLst>
              <a:ext uri="{FF2B5EF4-FFF2-40B4-BE49-F238E27FC236}">
                <a16:creationId xmlns:a16="http://schemas.microsoft.com/office/drawing/2014/main" id="{0E0C08FC-7F95-44EB-BC11-8099838E14E3}"/>
              </a:ext>
            </a:extLst>
          </p:cNvPr>
          <p:cNvGraphicFramePr>
            <a:graphicFrameLocks noGrp="1"/>
          </p:cNvGraphicFramePr>
          <p:nvPr>
            <p:extLst>
              <p:ext uri="{D42A27DB-BD31-4B8C-83A1-F6EECF244321}">
                <p14:modId xmlns:p14="http://schemas.microsoft.com/office/powerpoint/2010/main" val="3660103194"/>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价格变化指数主要影响车型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均价变化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瑞纳 </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NB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致炫</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Polo HB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-3.7%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飞度 </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HB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致享</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焕驰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310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威驰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悦纳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KX CROSS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-1.7%</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graphicFrame>
        <p:nvGraphicFramePr>
          <p:cNvPr id="25" name="Object 4">
            <a:extLst>
              <a:ext uri="{FF2B5EF4-FFF2-40B4-BE49-F238E27FC236}">
                <a16:creationId xmlns:a16="http://schemas.microsoft.com/office/drawing/2014/main" id="{863A0371-8E77-4F53-BDFB-105570E88B5D}"/>
              </a:ext>
            </a:extLst>
          </p:cNvPr>
          <p:cNvGraphicFramePr>
            <a:graphicFrameLocks noChangeAspect="1"/>
          </p:cNvGraphicFramePr>
          <p:nvPr>
            <p:custDataLst>
              <p:tags r:id="rId3"/>
            </p:custDataLst>
            <p:extLst>
              <p:ext uri="{D42A27DB-BD31-4B8C-83A1-F6EECF244321}">
                <p14:modId xmlns:p14="http://schemas.microsoft.com/office/powerpoint/2010/main" val="3206065937"/>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表格 12">
            <a:extLst>
              <a:ext uri="{FF2B5EF4-FFF2-40B4-BE49-F238E27FC236}">
                <a16:creationId xmlns:a16="http://schemas.microsoft.com/office/drawing/2014/main" id="{4E611F80-A64C-4E58-9798-8DE22B9947CD}"/>
              </a:ext>
            </a:extLst>
          </p:cNvPr>
          <p:cNvGraphicFramePr>
            <a:graphicFrameLocks noGrp="1"/>
          </p:cNvGraphicFramePr>
          <p:nvPr>
            <p:extLst>
              <p:ext uri="{D42A27DB-BD31-4B8C-83A1-F6EECF244321}">
                <p14:modId xmlns:p14="http://schemas.microsoft.com/office/powerpoint/2010/main" val="1655838757"/>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sp>
        <p:nvSpPr>
          <p:cNvPr id="11" name="灯片编号占位符 3">
            <a:extLst>
              <a:ext uri="{FF2B5EF4-FFF2-40B4-BE49-F238E27FC236}">
                <a16:creationId xmlns:a16="http://schemas.microsoft.com/office/drawing/2014/main" id="{B998704D-814B-445C-B2D1-EFC72AD9B560}"/>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12</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26438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166FC467-1D12-4DC8-8029-70FE1030AE19}"/>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9F29C9C1-1B76-46DC-B0B1-11D45AB0726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CA658829-07A5-415C-8B3E-AB84398C737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a:t>
              </a:r>
              <a:r>
                <a:rPr lang="zh-CN" altLang="en-US" sz="1700" b="1" kern="0" dirty="0">
                  <a:solidFill>
                    <a:srgbClr val="FFFFFF"/>
                  </a:solidFill>
                  <a:latin typeface="微软雅黑 Light" panose="020B0502040204020203" pitchFamily="34" charset="-122"/>
                  <a:ea typeface="微软雅黑 Light" panose="020B0502040204020203" pitchFamily="34" charset="-122"/>
                </a:rPr>
                <a:t>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lang="en-US" altLang="zh-CN" sz="1700" b="1" kern="0" dirty="0" err="1">
                  <a:solidFill>
                    <a:srgbClr val="FFFFFF"/>
                  </a:solidFill>
                  <a:latin typeface="微软雅黑 Light" panose="020B0502040204020203" pitchFamily="34" charset="-122"/>
                  <a:ea typeface="微软雅黑 Light" panose="020B0502040204020203" pitchFamily="34" charset="-122"/>
                </a:rPr>
                <a:t>A0</a:t>
              </a:r>
              <a:r>
                <a:rPr lang="zh-CN" altLang="en-US" sz="1700" b="1" kern="0" dirty="0">
                  <a:solidFill>
                    <a:srgbClr val="FFFFFF"/>
                  </a:solidFill>
                  <a:latin typeface="微软雅黑 Light" panose="020B0502040204020203" pitchFamily="34" charset="-122"/>
                  <a:ea typeface="微软雅黑 Light" panose="020B0502040204020203" pitchFamily="34" charset="-122"/>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FD7FDDD6-52E6-4EA7-B19D-D30AEB9E42FD}"/>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a:t>
            </a:r>
            <a:r>
              <a:rPr lang="en-US" altLang="zh-CN" b="1" dirty="0">
                <a:latin typeface="微软雅黑 Light" panose="020B0502040204020203" pitchFamily="34" charset="-122"/>
                <a:ea typeface="微软雅黑 Light" panose="020B0502040204020203" pitchFamily="34" charset="-122"/>
              </a:rPr>
              <a:t>A0</a:t>
            </a:r>
            <a:r>
              <a:rPr lang="zh-CN" altLang="en-US" b="1" dirty="0">
                <a:latin typeface="微软雅黑 Light" panose="020B0502040204020203" pitchFamily="34" charset="-122"/>
                <a:ea typeface="微软雅黑 Light" panose="020B0502040204020203" pitchFamily="34" charset="-122"/>
              </a:rPr>
              <a:t>级轿车终端优惠指数为</a:t>
            </a:r>
            <a:r>
              <a:rPr lang="en-US" altLang="zh-CN" b="1" dirty="0">
                <a:latin typeface="微软雅黑 Light" panose="020B0502040204020203" pitchFamily="34" charset="-122"/>
                <a:ea typeface="微软雅黑 Light" panose="020B0502040204020203" pitchFamily="34" charset="-122"/>
              </a:rPr>
              <a:t>0.89</a:t>
            </a:r>
            <a:r>
              <a:rPr lang="zh-CN" altLang="en-US" b="1" dirty="0">
                <a:latin typeface="微软雅黑 Light" panose="020B0502040204020203" pitchFamily="34" charset="-122"/>
                <a:ea typeface="微软雅黑 Light" panose="020B0502040204020203" pitchFamily="34" charset="-122"/>
              </a:rPr>
              <a:t>，环比上升</a:t>
            </a:r>
            <a:r>
              <a:rPr lang="en-US" altLang="zh-CN" b="1" dirty="0">
                <a:latin typeface="微软雅黑 Light" panose="020B0502040204020203" pitchFamily="34" charset="-122"/>
                <a:ea typeface="微软雅黑 Light" panose="020B0502040204020203" pitchFamily="34" charset="-122"/>
              </a:rPr>
              <a:t>3.0%</a:t>
            </a:r>
            <a:r>
              <a:rPr lang="zh-CN" altLang="en-US" b="1" dirty="0">
                <a:latin typeface="微软雅黑 Light" panose="020B0502040204020203" pitchFamily="34" charset="-122"/>
                <a:ea typeface="微软雅黑 Light" panose="020B0502040204020203" pitchFamily="34" charset="-122"/>
              </a:rPr>
              <a:t>，市场优惠从</a:t>
            </a:r>
            <a:r>
              <a:rPr lang="en-US" altLang="zh-CN" b="1" dirty="0">
                <a:latin typeface="微软雅黑 Light" panose="020B0502040204020203" pitchFamily="34" charset="-122"/>
                <a:ea typeface="微软雅黑 Light" panose="020B0502040204020203" pitchFamily="34" charset="-122"/>
              </a:rPr>
              <a:t>1.04</a:t>
            </a:r>
            <a:r>
              <a:rPr lang="zh-CN" altLang="en-US" b="1" dirty="0">
                <a:latin typeface="微软雅黑 Light" panose="020B0502040204020203" pitchFamily="34" charset="-122"/>
                <a:ea typeface="微软雅黑 Light" panose="020B0502040204020203" pitchFamily="34" charset="-122"/>
              </a:rPr>
              <a:t>万上升至</a:t>
            </a:r>
            <a:r>
              <a:rPr lang="en-US" altLang="zh-CN" b="1" dirty="0">
                <a:latin typeface="微软雅黑 Light" panose="020B0502040204020203" pitchFamily="34" charset="-122"/>
                <a:ea typeface="微软雅黑 Light" panose="020B0502040204020203" pitchFamily="34" charset="-122"/>
              </a:rPr>
              <a:t>1.07</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级别终端优惠幅度较上月上升</a:t>
            </a:r>
            <a:r>
              <a:rPr lang="en-US" altLang="zh-CN" sz="1400" dirty="0">
                <a:solidFill>
                  <a:srgbClr val="5F5F5F"/>
                </a:solidFill>
                <a:latin typeface="微软雅黑 Light" panose="020B0502040204020203" pitchFamily="34" charset="-122"/>
                <a:ea typeface="微软雅黑 Light" panose="020B0502040204020203" pitchFamily="34" charset="-122"/>
              </a:rPr>
              <a:t>300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级细分市场中各车型的终端优惠均有所上升，使得该细分市场整体优惠指数较上月上升</a:t>
            </a:r>
            <a:r>
              <a:rPr lang="en-US" altLang="zh-CN" sz="1400" dirty="0">
                <a:solidFill>
                  <a:srgbClr val="5F5F5F"/>
                </a:solidFill>
                <a:latin typeface="微软雅黑 Light" panose="020B0502040204020203" pitchFamily="34" charset="-122"/>
                <a:ea typeface="微软雅黑 Light" panose="020B0502040204020203" pitchFamily="34" charset="-122"/>
              </a:rPr>
              <a:t>3%</a:t>
            </a:r>
          </a:p>
        </p:txBody>
      </p:sp>
      <p:graphicFrame>
        <p:nvGraphicFramePr>
          <p:cNvPr id="25" name="Object 4">
            <a:extLst>
              <a:ext uri="{FF2B5EF4-FFF2-40B4-BE49-F238E27FC236}">
                <a16:creationId xmlns:a16="http://schemas.microsoft.com/office/drawing/2014/main" id="{BB0F77E0-15FF-4F75-AD2D-7C93DC65259A}"/>
              </a:ext>
            </a:extLst>
          </p:cNvPr>
          <p:cNvGraphicFramePr>
            <a:graphicFrameLocks noChangeAspect="1"/>
          </p:cNvGraphicFramePr>
          <p:nvPr>
            <p:custDataLst>
              <p:tags r:id="rId3"/>
            </p:custDataLst>
            <p:extLst>
              <p:ext uri="{D42A27DB-BD31-4B8C-83A1-F6EECF244321}">
                <p14:modId xmlns:p14="http://schemas.microsoft.com/office/powerpoint/2010/main" val="2889583393"/>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BC82AC63-E518-4A7F-A276-3A45CCC7CA4C}"/>
              </a:ext>
            </a:extLst>
          </p:cNvPr>
          <p:cNvGraphicFramePr>
            <a:graphicFrameLocks noGrp="1"/>
          </p:cNvGraphicFramePr>
          <p:nvPr>
            <p:extLst>
              <p:ext uri="{D42A27DB-BD31-4B8C-83A1-F6EECF244321}">
                <p14:modId xmlns:p14="http://schemas.microsoft.com/office/powerpoint/2010/main" val="574303691"/>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表格 12">
            <a:extLst>
              <a:ext uri="{FF2B5EF4-FFF2-40B4-BE49-F238E27FC236}">
                <a16:creationId xmlns:a16="http://schemas.microsoft.com/office/drawing/2014/main" id="{27153A68-B43D-4370-BF02-979AA88762A0}"/>
              </a:ext>
            </a:extLst>
          </p:cNvPr>
          <p:cNvGraphicFramePr>
            <a:graphicFrameLocks noGrp="1"/>
          </p:cNvGraphicFramePr>
          <p:nvPr>
            <p:extLst>
              <p:ext uri="{D42A27DB-BD31-4B8C-83A1-F6EECF244321}">
                <p14:modId xmlns:p14="http://schemas.microsoft.com/office/powerpoint/2010/main" val="2503778596"/>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终端优惠指数主要影响车型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优惠变化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Polo HB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致炫</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飞度 </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HB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瑞纳 </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NB</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致享</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焕驰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310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威驰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KX CROSS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-1.7%</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悦纳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69F87DC1-E3C1-4F52-B6B3-DED536E43AD7}"/>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13</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29862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B53F817B-3261-4557-8E8E-A05C1C5E1C42}"/>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3EDDF45B-F00B-4144-B440-5BBC566206A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21AB5E71-75B5-43C4-B290-5EF304DC9310}"/>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月度价格变化</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E07E68A4-33C5-453E-8249-CEF8D93AA37E}"/>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a:t>
            </a:r>
            <a:r>
              <a:rPr lang="en-US" altLang="zh-CN" b="1" dirty="0">
                <a:latin typeface="微软雅黑 Light" panose="020B0502040204020203" pitchFamily="34" charset="-122"/>
                <a:ea typeface="微软雅黑 Light" panose="020B0502040204020203" pitchFamily="34" charset="-122"/>
              </a:rPr>
              <a:t>A</a:t>
            </a:r>
            <a:r>
              <a:rPr lang="zh-CN" altLang="en-US" b="1" dirty="0">
                <a:latin typeface="微软雅黑 Light" panose="020B0502040204020203" pitchFamily="34" charset="-122"/>
                <a:ea typeface="微软雅黑 Light" panose="020B0502040204020203" pitchFamily="34" charset="-122"/>
              </a:rPr>
              <a:t>级轿车价格变化指数为</a:t>
            </a:r>
            <a:r>
              <a:rPr lang="en-US" altLang="zh-CN" b="1" dirty="0">
                <a:latin typeface="微软雅黑 Light" panose="020B0502040204020203" pitchFamily="34" charset="-122"/>
                <a:ea typeface="微软雅黑 Light" panose="020B0502040204020203" pitchFamily="34" charset="-122"/>
              </a:rPr>
              <a:t>6.76</a:t>
            </a:r>
            <a:r>
              <a:rPr lang="zh-CN" altLang="en-US" b="1" dirty="0">
                <a:latin typeface="微软雅黑 Light" panose="020B0502040204020203" pitchFamily="34" charset="-122"/>
                <a:ea typeface="微软雅黑 Light" panose="020B0502040204020203" pitchFamily="34" charset="-122"/>
              </a:rPr>
              <a:t>，环比上升</a:t>
            </a:r>
            <a:r>
              <a:rPr lang="en-US" altLang="zh-CN" b="1" dirty="0">
                <a:latin typeface="微软雅黑 Light" panose="020B0502040204020203" pitchFamily="34" charset="-122"/>
                <a:ea typeface="微软雅黑 Light" panose="020B0502040204020203" pitchFamily="34" charset="-122"/>
              </a:rPr>
              <a:t>1.9%</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10.24</a:t>
            </a:r>
            <a:r>
              <a:rPr lang="zh-CN" altLang="en-US" b="1" dirty="0">
                <a:latin typeface="微软雅黑 Light" panose="020B0502040204020203" pitchFamily="34" charset="-122"/>
                <a:ea typeface="微软雅黑 Light" panose="020B0502040204020203" pitchFamily="34" charset="-122"/>
              </a:rPr>
              <a:t>万上升至</a:t>
            </a:r>
            <a:r>
              <a:rPr lang="en-US" altLang="zh-CN" b="1" dirty="0">
                <a:latin typeface="微软雅黑 Light" panose="020B0502040204020203" pitchFamily="34" charset="-122"/>
                <a:ea typeface="微软雅黑 Light" panose="020B0502040204020203" pitchFamily="34" charset="-122"/>
              </a:rPr>
              <a:t>10.43</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级轿车市场加权均价较上月上升</a:t>
            </a:r>
            <a:r>
              <a:rPr lang="en-US" altLang="zh-CN" sz="1400" dirty="0">
                <a:solidFill>
                  <a:srgbClr val="5F5F5F"/>
                </a:solidFill>
                <a:latin typeface="微软雅黑 Light" panose="020B0502040204020203" pitchFamily="34" charset="-122"/>
                <a:ea typeface="微软雅黑 Light" panose="020B0502040204020203" pitchFamily="34" charset="-122"/>
              </a:rPr>
              <a:t>1,900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级细分市场本月整体价格指数较上月上涨了</a:t>
            </a:r>
            <a:r>
              <a:rPr lang="en-US" altLang="zh-CN" sz="1400" dirty="0">
                <a:solidFill>
                  <a:srgbClr val="5F5F5F"/>
                </a:solidFill>
                <a:latin typeface="微软雅黑 Light" panose="020B0502040204020203" pitchFamily="34" charset="-122"/>
                <a:ea typeface="微软雅黑 Light" panose="020B0502040204020203" pitchFamily="34" charset="-122"/>
              </a:rPr>
              <a:t>1.9%</a:t>
            </a:r>
            <a:r>
              <a:rPr lang="zh-CN" altLang="en-US" sz="1400" dirty="0">
                <a:solidFill>
                  <a:srgbClr val="5F5F5F"/>
                </a:solidFill>
                <a:latin typeface="微软雅黑 Light" panose="020B0502040204020203" pitchFamily="34" charset="-122"/>
                <a:ea typeface="微软雅黑 Light" panose="020B0502040204020203" pitchFamily="34" charset="-122"/>
              </a:rPr>
              <a:t>，主要原因在于全新卡罗拉、新款宝来和威朗等车型销量权重和终端成交均价的上升，推动整体细分市场价格指数上涨</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22" name="Object 4">
            <a:extLst>
              <a:ext uri="{FF2B5EF4-FFF2-40B4-BE49-F238E27FC236}">
                <a16:creationId xmlns:a16="http://schemas.microsoft.com/office/drawing/2014/main" id="{61DE41F3-1E91-42FA-9BDF-D10A07523101}"/>
              </a:ext>
            </a:extLst>
          </p:cNvPr>
          <p:cNvGraphicFramePr>
            <a:graphicFrameLocks noChangeAspect="1"/>
          </p:cNvGraphicFramePr>
          <p:nvPr>
            <p:custDataLst>
              <p:tags r:id="rId3"/>
            </p:custDataLst>
            <p:extLst>
              <p:ext uri="{D42A27DB-BD31-4B8C-83A1-F6EECF244321}">
                <p14:modId xmlns:p14="http://schemas.microsoft.com/office/powerpoint/2010/main" val="3092121774"/>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E86DA25D-7722-4CAC-A063-EA986B95233C}"/>
              </a:ext>
            </a:extLst>
          </p:cNvPr>
          <p:cNvGraphicFramePr>
            <a:graphicFrameLocks noGrp="1"/>
          </p:cNvGraphicFramePr>
          <p:nvPr>
            <p:extLst>
              <p:ext uri="{D42A27DB-BD31-4B8C-83A1-F6EECF244321}">
                <p14:modId xmlns:p14="http://schemas.microsoft.com/office/powerpoint/2010/main" val="1300167959"/>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6" name="表格 15">
            <a:extLst>
              <a:ext uri="{FF2B5EF4-FFF2-40B4-BE49-F238E27FC236}">
                <a16:creationId xmlns:a16="http://schemas.microsoft.com/office/drawing/2014/main" id="{CD7FBB7C-1218-4793-8AA4-CDD73CB553C1}"/>
              </a:ext>
            </a:extLst>
          </p:cNvPr>
          <p:cNvGraphicFramePr>
            <a:graphicFrameLocks noGrp="1"/>
          </p:cNvGraphicFramePr>
          <p:nvPr>
            <p:extLst>
              <p:ext uri="{D42A27DB-BD31-4B8C-83A1-F6EECF244321}">
                <p14:modId xmlns:p14="http://schemas.microsoft.com/office/powerpoint/2010/main" val="615660683"/>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卡罗拉</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7.1%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桑塔纳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速腾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捷达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宝来</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6.5%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享域</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MG6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凌渡</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福克斯</a:t>
                      </a: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骐达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朗逸</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A3 Limousine</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卡罗拉 双擎</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雷凌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逸动</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威朗</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7.5%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高尔夫</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思域</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B623172E-98DE-4570-8DFC-0A5F2EAB2810}"/>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14</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50427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2400" b="1" dirty="0">
                <a:solidFill>
                  <a:prstClr val="black"/>
                </a:solidFill>
                <a:latin typeface="微软雅黑 Light" panose="020B0502040204020203" pitchFamily="34" charset="-122"/>
                <a:ea typeface="微软雅黑 Light" panose="020B0502040204020203" pitchFamily="34" charset="-122"/>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B53F817B-3261-4557-8E8E-A05C1C5E1C42}"/>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3EDDF45B-F00B-4144-B440-5BBC566206A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21AB5E71-75B5-43C4-B290-5EF304DC9310}"/>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月度终端优惠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E07E68A4-33C5-453E-8249-CEF8D93AA37E}"/>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级轿车终端优惠指数为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-2.22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，环比下降</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lang="en-US" altLang="zh-CN" b="1" dirty="0">
                <a:solidFill>
                  <a:prstClr val="black"/>
                </a:solidFill>
                <a:latin typeface="微软雅黑 Light" panose="020B0502040204020203" pitchFamily="34" charset="-122"/>
                <a:ea typeface="微软雅黑 Light" panose="020B0502040204020203" pitchFamily="34" charset="-122"/>
              </a:rPr>
              <a:t>2.23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2.17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级轿车市场优惠幅度较上月下降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600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级细分市场整体优惠指数本月继续保持下降</a:t>
            </a:r>
            <a:r>
              <a:rPr lang="zh-CN" altLang="en-US" sz="1400" dirty="0">
                <a:solidFill>
                  <a:srgbClr val="5F5F5F"/>
                </a:solidFill>
                <a:latin typeface="微软雅黑 Light" panose="020B0502040204020203" pitchFamily="34" charset="-122"/>
                <a:ea typeface="微软雅黑 Light" panose="020B0502040204020203" pitchFamily="34" charset="-122"/>
              </a:rPr>
              <a:t>，虽然该级别中大多车型仍然保持终端优惠的增加，但本月受到换代后全新卡罗拉以及新款宝来和威朗销量权重增加以及终端优惠大幅减少的影响，</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使该级别细分市场整体优惠指数维持连续</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a:t>
            </a:r>
            <a:r>
              <a:rPr lang="zh-CN" altLang="en-US" sz="1400" dirty="0">
                <a:solidFill>
                  <a:srgbClr val="5F5F5F"/>
                </a:solidFill>
                <a:latin typeface="微软雅黑 Light" panose="020B0502040204020203" pitchFamily="34" charset="-122"/>
                <a:ea typeface="微软雅黑 Light" panose="020B0502040204020203" pitchFamily="34" charset="-122"/>
              </a:rPr>
              <a:t>个月出现减少</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2" name="Object 4">
            <a:extLst>
              <a:ext uri="{FF2B5EF4-FFF2-40B4-BE49-F238E27FC236}">
                <a16:creationId xmlns:a16="http://schemas.microsoft.com/office/drawing/2014/main" id="{61DE41F3-1E91-42FA-9BDF-D10A07523101}"/>
              </a:ext>
            </a:extLst>
          </p:cNvPr>
          <p:cNvGraphicFramePr>
            <a:graphicFrameLocks noChangeAspect="1"/>
          </p:cNvGraphicFramePr>
          <p:nvPr>
            <p:custDataLst>
              <p:tags r:id="rId3"/>
            </p:custDataLst>
            <p:extLst>
              <p:ext uri="{D42A27DB-BD31-4B8C-83A1-F6EECF244321}">
                <p14:modId xmlns:p14="http://schemas.microsoft.com/office/powerpoint/2010/main" val="453515635"/>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3B74DD7B-A863-4B02-B5DF-CE2FEB4FB164}"/>
              </a:ext>
            </a:extLst>
          </p:cNvPr>
          <p:cNvGraphicFramePr>
            <a:graphicFrameLocks noGrp="1"/>
          </p:cNvGraphicFramePr>
          <p:nvPr>
            <p:extLst>
              <p:ext uri="{D42A27DB-BD31-4B8C-83A1-F6EECF244321}">
                <p14:modId xmlns:p14="http://schemas.microsoft.com/office/powerpoint/2010/main" val="101888338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表格 12">
            <a:extLst>
              <a:ext uri="{FF2B5EF4-FFF2-40B4-BE49-F238E27FC236}">
                <a16:creationId xmlns:a16="http://schemas.microsoft.com/office/drawing/2014/main" id="{3A217186-CE3F-472D-B31E-A606E7BE6D1D}"/>
              </a:ext>
            </a:extLst>
          </p:cNvPr>
          <p:cNvGraphicFramePr>
            <a:graphicFrameLocks noGrp="1"/>
          </p:cNvGraphicFramePr>
          <p:nvPr>
            <p:extLst>
              <p:ext uri="{D42A27DB-BD31-4B8C-83A1-F6EECF244321}">
                <p14:modId xmlns:p14="http://schemas.microsoft.com/office/powerpoint/2010/main" val="2533212119"/>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朗逸</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桑塔纳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速腾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宝来</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MG6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捷达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i5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凌渡</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福克斯</a:t>
                      </a: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享域</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科鲁泽</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卡罗拉</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伊兰特 领动</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A3 Limousine</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威朗</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-5.1%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骐达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昂克赛拉</a:t>
                      </a: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轩逸</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1</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系</a:t>
                      </a: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0C8D2437-A48A-468E-AB8A-E051A60054C0}"/>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15</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03022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BE38222E-3017-44CA-BC25-31BA99F82F2D}"/>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41B6778F-CDA1-4B1D-9C82-986426814E4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8CD28D26-0941-460A-8189-89F0E5352DD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月度价格变化</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288680AD-E8CF-424C-802B-2043B26ACC13}"/>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a:t>
            </a:r>
            <a:r>
              <a:rPr lang="en-US" altLang="zh-CN" b="1" dirty="0">
                <a:latin typeface="微软雅黑 Light" panose="020B0502040204020203" pitchFamily="34" charset="-122"/>
                <a:ea typeface="微软雅黑 Light" panose="020B0502040204020203" pitchFamily="34" charset="-122"/>
              </a:rPr>
              <a:t>B</a:t>
            </a:r>
            <a:r>
              <a:rPr lang="zh-CN" altLang="en-US" b="1" dirty="0">
                <a:latin typeface="微软雅黑 Light" panose="020B0502040204020203" pitchFamily="34" charset="-122"/>
                <a:ea typeface="微软雅黑 Light" panose="020B0502040204020203" pitchFamily="34" charset="-122"/>
              </a:rPr>
              <a:t>级轿车价格变化指数为</a:t>
            </a:r>
            <a:r>
              <a:rPr lang="en-US" altLang="zh-CN" b="1" dirty="0">
                <a:latin typeface="微软雅黑 Light" panose="020B0502040204020203" pitchFamily="34" charset="-122"/>
                <a:ea typeface="微软雅黑 Light" panose="020B0502040204020203" pitchFamily="34" charset="-122"/>
              </a:rPr>
              <a:t>0.68</a:t>
            </a:r>
            <a:r>
              <a:rPr lang="zh-CN" altLang="en-US" b="1" dirty="0">
                <a:latin typeface="微软雅黑 Light" panose="020B0502040204020203" pitchFamily="34" charset="-122"/>
                <a:ea typeface="微软雅黑 Light" panose="020B0502040204020203" pitchFamily="34" charset="-122"/>
              </a:rPr>
              <a:t>，环比下降</a:t>
            </a:r>
            <a:r>
              <a:rPr lang="en-US" altLang="zh-CN" b="1" dirty="0">
                <a:latin typeface="微软雅黑 Light" panose="020B0502040204020203" pitchFamily="34" charset="-122"/>
                <a:ea typeface="微软雅黑 Light" panose="020B0502040204020203" pitchFamily="34" charset="-122"/>
              </a:rPr>
              <a:t>0.4%</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20.16</a:t>
            </a:r>
            <a:r>
              <a:rPr lang="zh-CN" altLang="en-US" b="1" dirty="0">
                <a:latin typeface="微软雅黑 Light" panose="020B0502040204020203" pitchFamily="34" charset="-122"/>
                <a:ea typeface="微软雅黑 Light" panose="020B0502040204020203" pitchFamily="34" charset="-122"/>
              </a:rPr>
              <a:t>万下降至</a:t>
            </a:r>
            <a:r>
              <a:rPr lang="en-US" altLang="zh-CN" b="1" dirty="0">
                <a:latin typeface="微软雅黑 Light" panose="020B0502040204020203" pitchFamily="34" charset="-122"/>
                <a:ea typeface="微软雅黑 Light" panose="020B0502040204020203" pitchFamily="34" charset="-122"/>
              </a:rPr>
              <a:t>20.08</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级轿车市场终端成交均价较上月下降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800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级细分市场普遍各车型的成交均价也都出现下降，宝马</a:t>
            </a:r>
            <a:r>
              <a:rPr lang="en-US" altLang="zh-CN" sz="1400" dirty="0">
                <a:solidFill>
                  <a:srgbClr val="5F5F5F"/>
                </a:solidFill>
                <a:latin typeface="微软雅黑 Light" panose="020B0502040204020203" pitchFamily="34" charset="-122"/>
                <a:ea typeface="微软雅黑 Light" panose="020B0502040204020203" pitchFamily="34" charset="-122"/>
              </a:rPr>
              <a:t>3</a:t>
            </a:r>
            <a:r>
              <a:rPr lang="zh-CN" altLang="en-US" sz="1400" dirty="0">
                <a:solidFill>
                  <a:srgbClr val="5F5F5F"/>
                </a:solidFill>
                <a:latin typeface="微软雅黑 Light" panose="020B0502040204020203" pitchFamily="34" charset="-122"/>
                <a:ea typeface="微软雅黑 Light" panose="020B0502040204020203" pitchFamily="34" charset="-122"/>
              </a:rPr>
              <a:t>系</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本月由于全新一代车型销量比重有所提升，因此成交均价出现一定上涨，但并没有能够阻止整体</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级细分市场的价格指数本月环比下滑</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24" name="Object 4">
            <a:extLst>
              <a:ext uri="{FF2B5EF4-FFF2-40B4-BE49-F238E27FC236}">
                <a16:creationId xmlns:a16="http://schemas.microsoft.com/office/drawing/2014/main" id="{316AB0AF-B09B-4FFA-8E92-827813C5DA45}"/>
              </a:ext>
            </a:extLst>
          </p:cNvPr>
          <p:cNvGraphicFramePr>
            <a:graphicFrameLocks noChangeAspect="1"/>
          </p:cNvGraphicFramePr>
          <p:nvPr>
            <p:custDataLst>
              <p:tags r:id="rId3"/>
            </p:custDataLst>
            <p:extLst>
              <p:ext uri="{D42A27DB-BD31-4B8C-83A1-F6EECF244321}">
                <p14:modId xmlns:p14="http://schemas.microsoft.com/office/powerpoint/2010/main" val="285054550"/>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BBD0F927-9668-42C2-9EE1-4A65F1055011}"/>
              </a:ext>
            </a:extLst>
          </p:cNvPr>
          <p:cNvGraphicFramePr>
            <a:graphicFrameLocks noGrp="1"/>
          </p:cNvGraphicFramePr>
          <p:nvPr>
            <p:extLst>
              <p:ext uri="{D42A27DB-BD31-4B8C-83A1-F6EECF244321}">
                <p14:modId xmlns:p14="http://schemas.microsoft.com/office/powerpoint/2010/main" val="3585127866"/>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6" name="表格 15">
            <a:extLst>
              <a:ext uri="{FF2B5EF4-FFF2-40B4-BE49-F238E27FC236}">
                <a16:creationId xmlns:a16="http://schemas.microsoft.com/office/drawing/2014/main" id="{A0314EA1-9209-46B1-A3C3-7226FA80319E}"/>
              </a:ext>
            </a:extLst>
          </p:cNvPr>
          <p:cNvGraphicFramePr>
            <a:graphicFrameLocks noGrp="1"/>
          </p:cNvGraphicFramePr>
          <p:nvPr>
            <p:extLst>
              <p:ext uri="{D42A27DB-BD31-4B8C-83A1-F6EECF244321}">
                <p14:modId xmlns:p14="http://schemas.microsoft.com/office/powerpoint/2010/main" val="2790249510"/>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跌幅</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3</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系</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2.1%</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帕萨特</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迈腾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凯美瑞</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INSPIRE</a:t>
                      </a: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A4L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君越</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天籁</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阿特兹</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ATS-L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红旗</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H5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亚洲龙 双擎</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迈锐宝</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XL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亚洲龙</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名图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大众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CC</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雅阁</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君威</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8F8E8942-53F7-40C7-AF96-F47B03E6EC7B}"/>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16</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893103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a:t>
            </a:r>
            <a:r>
              <a:rPr lang="zh-CN" altLang="en-US" sz="2400" b="1" dirty="0">
                <a:solidFill>
                  <a:prstClr val="black"/>
                </a:solidFill>
                <a:latin typeface="微软雅黑 Light" panose="020B0502040204020203" pitchFamily="34" charset="-122"/>
                <a:ea typeface="微软雅黑 Light" panose="020B0502040204020203" pitchFamily="34" charset="-122"/>
              </a:rPr>
              <a:t>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7" name="组合 16">
            <a:extLst>
              <a:ext uri="{FF2B5EF4-FFF2-40B4-BE49-F238E27FC236}">
                <a16:creationId xmlns:a16="http://schemas.microsoft.com/office/drawing/2014/main" id="{BE38222E-3017-44CA-BC25-31BA99F82F2D}"/>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41B6778F-CDA1-4B1D-9C82-986426814E4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8CD28D26-0941-460A-8189-89F0E5352DD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月度终端优惠</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288680AD-E8CF-424C-802B-2043B26ACC13}"/>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级轿车终端优惠指数为</a:t>
            </a:r>
            <a:r>
              <a:rPr lang="en-US" altLang="zh-CN" b="1" dirty="0">
                <a:solidFill>
                  <a:prstClr val="black"/>
                </a:solidFill>
                <a:latin typeface="微软雅黑 Light" panose="020B0502040204020203" pitchFamily="34" charset="-122"/>
                <a:ea typeface="微软雅黑 Light" panose="020B0502040204020203" pitchFamily="34" charset="-122"/>
              </a:rPr>
              <a:t>-2.21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，环比上升</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3.2%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lang="en-US" altLang="zh-CN" b="1" noProof="0" dirty="0">
                <a:solidFill>
                  <a:prstClr val="black"/>
                </a:solidFill>
                <a:latin typeface="微软雅黑 Light" panose="020B0502040204020203" pitchFamily="34" charset="-122"/>
                <a:ea typeface="微软雅黑 Light" panose="020B0502040204020203" pitchFamily="34" charset="-122"/>
              </a:rPr>
              <a:t>3.30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r>
              <a:rPr kumimoji="0" lang="zh-CN" altLang="en-US"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上升</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至</a:t>
            </a:r>
            <a:r>
              <a:rPr lang="en-US" altLang="zh-CN" b="1" noProof="0" dirty="0">
                <a:solidFill>
                  <a:prstClr val="black"/>
                </a:solidFill>
                <a:latin typeface="微软雅黑 Light" panose="020B0502040204020203" pitchFamily="34" charset="-122"/>
                <a:ea typeface="微软雅黑 Light" panose="020B0502040204020203" pitchFamily="34" charset="-122"/>
              </a:rPr>
              <a:t>3.41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级轿车市场终端优惠较上月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1,1</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除宝马</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系外，</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级细分市场其他车型终端优惠均有所增加，推动该细分市场本月整体优惠指数的上涨</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24" name="Object 4">
            <a:extLst>
              <a:ext uri="{FF2B5EF4-FFF2-40B4-BE49-F238E27FC236}">
                <a16:creationId xmlns:a16="http://schemas.microsoft.com/office/drawing/2014/main" id="{316AB0AF-B09B-4FFA-8E92-827813C5DA45}"/>
              </a:ext>
            </a:extLst>
          </p:cNvPr>
          <p:cNvGraphicFramePr>
            <a:graphicFrameLocks noChangeAspect="1"/>
          </p:cNvGraphicFramePr>
          <p:nvPr>
            <p:custDataLst>
              <p:tags r:id="rId3"/>
            </p:custDataLst>
            <p:extLst>
              <p:ext uri="{D42A27DB-BD31-4B8C-83A1-F6EECF244321}">
                <p14:modId xmlns:p14="http://schemas.microsoft.com/office/powerpoint/2010/main" val="2152321631"/>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71543619-6674-494E-850F-BA814B1FF8C4}"/>
              </a:ext>
            </a:extLst>
          </p:cNvPr>
          <p:cNvGraphicFramePr>
            <a:graphicFrameLocks noGrp="1"/>
          </p:cNvGraphicFramePr>
          <p:nvPr>
            <p:extLst>
              <p:ext uri="{D42A27DB-BD31-4B8C-83A1-F6EECF244321}">
                <p14:modId xmlns:p14="http://schemas.microsoft.com/office/powerpoint/2010/main" val="1956486848"/>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6" name="表格 15">
            <a:extLst>
              <a:ext uri="{FF2B5EF4-FFF2-40B4-BE49-F238E27FC236}">
                <a16:creationId xmlns:a16="http://schemas.microsoft.com/office/drawing/2014/main" id="{D645018F-CA65-46FE-B8F3-4C07E055B3C1}"/>
              </a:ext>
            </a:extLst>
          </p:cNvPr>
          <p:cNvGraphicFramePr>
            <a:graphicFrameLocks noGrp="1"/>
          </p:cNvGraphicFramePr>
          <p:nvPr>
            <p:extLst>
              <p:ext uri="{D42A27DB-BD31-4B8C-83A1-F6EECF244321}">
                <p14:modId xmlns:p14="http://schemas.microsoft.com/office/powerpoint/2010/main" val="3591639475"/>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3</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系</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A4L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迈腾</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ATS-L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君越</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帕萨特</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君威</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凯美瑞</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迈锐宝</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XL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INSPIRE</a:t>
                      </a: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名图</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阿特兹</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红旗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H5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F8648626-B1B0-4077-98FE-0EBB542EF9C5}"/>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17</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52146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6" name="组合 15">
            <a:extLst>
              <a:ext uri="{FF2B5EF4-FFF2-40B4-BE49-F238E27FC236}">
                <a16:creationId xmlns:a16="http://schemas.microsoft.com/office/drawing/2014/main" id="{DBC0B4E6-2197-4DED-A2FC-B04CAA9DF956}"/>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7" name="AutoShape 12">
              <a:extLst>
                <a:ext uri="{FF2B5EF4-FFF2-40B4-BE49-F238E27FC236}">
                  <a16:creationId xmlns:a16="http://schemas.microsoft.com/office/drawing/2014/main" id="{EA335DD5-B085-4D99-A05F-B7E9DD83F7B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Text Box 10">
              <a:extLst>
                <a:ext uri="{FF2B5EF4-FFF2-40B4-BE49-F238E27FC236}">
                  <a16:creationId xmlns:a16="http://schemas.microsoft.com/office/drawing/2014/main" id="{F741C559-E55A-44F5-8D6E-8B42354AFA0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月度价格变化</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内容占位符 2">
            <a:extLst>
              <a:ext uri="{FF2B5EF4-FFF2-40B4-BE49-F238E27FC236}">
                <a16:creationId xmlns:a16="http://schemas.microsoft.com/office/drawing/2014/main" id="{52AE7662-542F-4A54-9FCE-3B55C99FD07B}"/>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a:t>
            </a:r>
            <a:r>
              <a:rPr lang="en-US" altLang="zh-CN" b="1" dirty="0">
                <a:latin typeface="微软雅黑 Light" panose="020B0502040204020203" pitchFamily="34" charset="-122"/>
                <a:ea typeface="微软雅黑 Light" panose="020B0502040204020203" pitchFamily="34" charset="-122"/>
              </a:rPr>
              <a:t>C</a:t>
            </a:r>
            <a:r>
              <a:rPr lang="zh-CN" altLang="en-US" b="1" dirty="0">
                <a:latin typeface="微软雅黑 Light" panose="020B0502040204020203" pitchFamily="34" charset="-122"/>
                <a:ea typeface="微软雅黑 Light" panose="020B0502040204020203" pitchFamily="34" charset="-122"/>
              </a:rPr>
              <a:t>级轿车价格变化指数为</a:t>
            </a:r>
            <a:r>
              <a:rPr lang="en-US" altLang="zh-CN" b="1" dirty="0">
                <a:latin typeface="微软雅黑 Light" panose="020B0502040204020203" pitchFamily="34" charset="-122"/>
                <a:ea typeface="微软雅黑 Light" panose="020B0502040204020203" pitchFamily="34" charset="-122"/>
              </a:rPr>
              <a:t>5.34</a:t>
            </a:r>
            <a:r>
              <a:rPr lang="zh-CN" altLang="en-US" b="1" dirty="0">
                <a:latin typeface="微软雅黑 Light" panose="020B0502040204020203" pitchFamily="34" charset="-122"/>
                <a:ea typeface="微软雅黑 Light" panose="020B0502040204020203" pitchFamily="34" charset="-122"/>
              </a:rPr>
              <a:t>，环比下降</a:t>
            </a:r>
            <a:r>
              <a:rPr lang="en-US" altLang="zh-CN" b="1" dirty="0">
                <a:latin typeface="微软雅黑 Light" panose="020B0502040204020203" pitchFamily="34" charset="-122"/>
                <a:ea typeface="微软雅黑 Light" panose="020B0502040204020203" pitchFamily="34" charset="-122"/>
              </a:rPr>
              <a:t>1.9%</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37.91</a:t>
            </a:r>
            <a:r>
              <a:rPr lang="zh-CN" altLang="en-US" b="1" dirty="0">
                <a:latin typeface="微软雅黑 Light" panose="020B0502040204020203" pitchFamily="34" charset="-122"/>
                <a:ea typeface="微软雅黑 Light" panose="020B0502040204020203" pitchFamily="34" charset="-122"/>
              </a:rPr>
              <a:t>万下降至</a:t>
            </a:r>
            <a:r>
              <a:rPr lang="en-US" altLang="zh-CN" b="1" dirty="0">
                <a:latin typeface="微软雅黑 Light" panose="020B0502040204020203" pitchFamily="34" charset="-122"/>
                <a:ea typeface="微软雅黑 Light" panose="020B0502040204020203" pitchFamily="34" charset="-122"/>
              </a:rPr>
              <a:t>37.17</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级轿车市场终端成交均价较上月下降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7,400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级细分市场中本月终端成交价较低的凯迪拉克</a:t>
            </a:r>
            <a:r>
              <a:rPr lang="en-US" altLang="zh-CN" sz="1400" dirty="0">
                <a:solidFill>
                  <a:srgbClr val="5F5F5F"/>
                </a:solidFill>
                <a:latin typeface="微软雅黑 Light" panose="020B0502040204020203" pitchFamily="34" charset="-122"/>
                <a:ea typeface="微软雅黑 Light" panose="020B0502040204020203" pitchFamily="34" charset="-122"/>
              </a:rPr>
              <a:t>XTS</a:t>
            </a:r>
            <a:r>
              <a:rPr lang="zh-CN" altLang="en-US" sz="1400" dirty="0">
                <a:solidFill>
                  <a:srgbClr val="5F5F5F"/>
                </a:solidFill>
                <a:latin typeface="微软雅黑 Light" panose="020B0502040204020203" pitchFamily="34" charset="-122"/>
                <a:ea typeface="微软雅黑 Light" panose="020B0502040204020203" pitchFamily="34" charset="-122"/>
              </a:rPr>
              <a:t>权重增加，而价位更高的宝马</a:t>
            </a:r>
            <a:r>
              <a:rPr lang="en-US" altLang="zh-CN" sz="1400" dirty="0">
                <a:solidFill>
                  <a:srgbClr val="5F5F5F"/>
                </a:solidFill>
                <a:latin typeface="微软雅黑 Light" panose="020B0502040204020203" pitchFamily="34" charset="-122"/>
                <a:ea typeface="微软雅黑 Light" panose="020B0502040204020203" pitchFamily="34" charset="-122"/>
              </a:rPr>
              <a:t>5</a:t>
            </a:r>
            <a:r>
              <a:rPr lang="zh-CN" altLang="en-US" sz="1400" dirty="0">
                <a:solidFill>
                  <a:srgbClr val="5F5F5F"/>
                </a:solidFill>
                <a:latin typeface="微软雅黑 Light" panose="020B0502040204020203" pitchFamily="34" charset="-122"/>
                <a:ea typeface="微软雅黑 Light" panose="020B0502040204020203" pitchFamily="34" charset="-122"/>
              </a:rPr>
              <a:t>系权重减少，因此使得该细分市场整体价格指数下滑</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21" name="Object 4">
            <a:extLst>
              <a:ext uri="{FF2B5EF4-FFF2-40B4-BE49-F238E27FC236}">
                <a16:creationId xmlns:a16="http://schemas.microsoft.com/office/drawing/2014/main" id="{A6539A25-246C-4D51-95FD-270479D4A317}"/>
              </a:ext>
            </a:extLst>
          </p:cNvPr>
          <p:cNvGraphicFramePr>
            <a:graphicFrameLocks noChangeAspect="1"/>
          </p:cNvGraphicFramePr>
          <p:nvPr>
            <p:custDataLst>
              <p:tags r:id="rId3"/>
            </p:custDataLst>
            <p:extLst>
              <p:ext uri="{D42A27DB-BD31-4B8C-83A1-F6EECF244321}">
                <p14:modId xmlns:p14="http://schemas.microsoft.com/office/powerpoint/2010/main" val="2487988061"/>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1C8E3856-F8A7-468B-BEE4-D1EF1DE82775}"/>
              </a:ext>
            </a:extLst>
          </p:cNvPr>
          <p:cNvGraphicFramePr>
            <a:graphicFrameLocks noGrp="1"/>
          </p:cNvGraphicFramePr>
          <p:nvPr>
            <p:extLst>
              <p:ext uri="{D42A27DB-BD31-4B8C-83A1-F6EECF244321}">
                <p14:modId xmlns:p14="http://schemas.microsoft.com/office/powerpoint/2010/main" val="174540014"/>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3" name="表格 22">
            <a:extLst>
              <a:ext uri="{FF2B5EF4-FFF2-40B4-BE49-F238E27FC236}">
                <a16:creationId xmlns:a16="http://schemas.microsoft.com/office/drawing/2014/main" id="{D5E28247-B1E4-4C71-9721-BD2323522C65}"/>
              </a:ext>
            </a:extLst>
          </p:cNvPr>
          <p:cNvGraphicFramePr>
            <a:graphicFrameLocks noGrp="1"/>
          </p:cNvGraphicFramePr>
          <p:nvPr>
            <p:extLst>
              <p:ext uri="{D42A27DB-BD31-4B8C-83A1-F6EECF244321}">
                <p14:modId xmlns:p14="http://schemas.microsoft.com/office/powerpoint/2010/main" val="1700350979"/>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均价变化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2.3%</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A6L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E</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沃尔沃</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S90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5</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系</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-2.5%</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endParaRPr lang="en-US" sz="800" b="0" i="0" u="none" strike="noStrike" kern="1200" dirty="0">
                        <a:solidFill>
                          <a:srgbClr val="000000"/>
                        </a:solidFill>
                        <a:effectLst/>
                        <a:latin typeface="微软雅黑 Light" panose="020B0502040204020203"/>
                        <a:ea typeface="等线" panose="02010600030101010101" pitchFamily="2"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等线" panose="02010600030101010101" pitchFamily="2"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等线" panose="02010600030101010101" pitchFamily="2"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endParaRPr 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endParaRPr 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F4ED97CD-9111-455E-8D46-A4B0938600BB}"/>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18</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37029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3">
            <a:extLst>
              <a:ext uri="{FF2B5EF4-FFF2-40B4-BE49-F238E27FC236}">
                <a16:creationId xmlns:a16="http://schemas.microsoft.com/office/drawing/2014/main" id="{FE267BE8-4A0D-4867-9D8C-AECE108F9769}"/>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2400" b="1" dirty="0">
                <a:solidFill>
                  <a:prstClr val="black"/>
                </a:solidFill>
                <a:latin typeface="微软雅黑 Light" panose="020B0502040204020203" pitchFamily="34" charset="-122"/>
                <a:ea typeface="微软雅黑 Light" panose="020B0502040204020203" pitchFamily="34" charset="-122"/>
              </a:rPr>
              <a:t>目录</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3" name="组合 2">
            <a:extLst>
              <a:ext uri="{FF2B5EF4-FFF2-40B4-BE49-F238E27FC236}">
                <a16:creationId xmlns:a16="http://schemas.microsoft.com/office/drawing/2014/main" id="{A3425177-558A-4392-ABF1-43C45D343960}"/>
              </a:ext>
            </a:extLst>
          </p:cNvPr>
          <p:cNvGrpSpPr/>
          <p:nvPr/>
        </p:nvGrpSpPr>
        <p:grpSpPr>
          <a:xfrm>
            <a:off x="3853955" y="2410731"/>
            <a:ext cx="4484091" cy="2036538"/>
            <a:chOff x="1659801" y="1907927"/>
            <a:chExt cx="4484091" cy="2036538"/>
          </a:xfrm>
        </p:grpSpPr>
        <p:sp>
          <p:nvSpPr>
            <p:cNvPr id="13" name="文本框 12">
              <a:extLst>
                <a:ext uri="{FF2B5EF4-FFF2-40B4-BE49-F238E27FC236}">
                  <a16:creationId xmlns:a16="http://schemas.microsoft.com/office/drawing/2014/main" id="{C224BB48-C1E2-4478-988F-DE74CEA6D389}"/>
                </a:ext>
              </a:extLst>
            </p:cNvPr>
            <p:cNvSpPr txBox="1"/>
            <p:nvPr/>
          </p:nvSpPr>
          <p:spPr>
            <a:xfrm>
              <a:off x="3121761" y="2065599"/>
              <a:ext cx="3022131" cy="454099"/>
            </a:xfrm>
            <a:prstGeom prst="rect">
              <a:avLst/>
            </a:prstGeom>
            <a:noFill/>
            <a:effectLst/>
          </p:spPr>
          <p:txBody>
            <a:bodyPr wrap="square" rtlCol="0" anchor="ctr">
              <a:spAutoFit/>
            </a:bodyPr>
            <a:lstStyle/>
            <a:p>
              <a:pPr lvl="0">
                <a:lnSpc>
                  <a:spcPts val="3000"/>
                </a:lnSpc>
                <a:defRPr/>
              </a:pPr>
              <a:r>
                <a:rPr kumimoji="1" lang="en-US" altLang="zh-CN" sz="2400" dirty="0">
                  <a:solidFill>
                    <a:prstClr val="black">
                      <a:lumMod val="85000"/>
                      <a:lumOff val="15000"/>
                    </a:prstClr>
                  </a:solidFill>
                  <a:latin typeface="微软雅黑" panose="020B0503020204020204" pitchFamily="34" charset="-122"/>
                  <a:ea typeface="微软雅黑" panose="020B0503020204020204" pitchFamily="34" charset="-122"/>
                  <a:cs typeface="HYQiHeiX2 55W" charset="-122"/>
                </a:rPr>
                <a:t>- </a:t>
              </a:r>
              <a:r>
                <a:rPr kumimoji="1" lang="zh-CN" altLang="en-US" sz="2400" dirty="0">
                  <a:solidFill>
                    <a:prstClr val="black">
                      <a:lumMod val="85000"/>
                      <a:lumOff val="15000"/>
                    </a:prstClr>
                  </a:solidFill>
                  <a:latin typeface="微软雅黑" panose="020B0503020204020204" pitchFamily="34" charset="-122"/>
                  <a:ea typeface="微软雅黑" panose="020B0503020204020204" pitchFamily="34" charset="-122"/>
                  <a:cs typeface="HYQiHeiX2 55W" charset="-122"/>
                </a:rPr>
                <a:t>指数编制说明</a:t>
              </a:r>
              <a:endParaRPr kumimoji="1" lang="zh-CN" altLang="en-US" sz="2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HYQiHeiX2 55W" charset="-122"/>
              </a:endParaRPr>
            </a:p>
          </p:txBody>
        </p:sp>
        <p:sp>
          <p:nvSpPr>
            <p:cNvPr id="14" name="矩形 13">
              <a:extLst>
                <a:ext uri="{FF2B5EF4-FFF2-40B4-BE49-F238E27FC236}">
                  <a16:creationId xmlns:a16="http://schemas.microsoft.com/office/drawing/2014/main" id="{69E67059-FB25-460D-8CB4-B76A03B65EA4}"/>
                </a:ext>
              </a:extLst>
            </p:cNvPr>
            <p:cNvSpPr/>
            <p:nvPr/>
          </p:nvSpPr>
          <p:spPr>
            <a:xfrm>
              <a:off x="1985548" y="1907927"/>
              <a:ext cx="1147017" cy="769441"/>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HYQiHeiX2 55W" charset="-122"/>
                </a:rPr>
                <a:t>01</a:t>
              </a:r>
              <a:endParaRPr kumimoji="0" lang="zh-CN" altLang="en-US" sz="4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48AAB19A-28B4-413D-BDBB-430FFAA82288}"/>
                </a:ext>
              </a:extLst>
            </p:cNvPr>
            <p:cNvSpPr/>
            <p:nvPr/>
          </p:nvSpPr>
          <p:spPr>
            <a:xfrm>
              <a:off x="1659801" y="2134173"/>
              <a:ext cx="316950" cy="316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endParaRPr>
            </a:p>
          </p:txBody>
        </p:sp>
        <p:sp>
          <p:nvSpPr>
            <p:cNvPr id="29" name="文本框 28">
              <a:extLst>
                <a:ext uri="{FF2B5EF4-FFF2-40B4-BE49-F238E27FC236}">
                  <a16:creationId xmlns:a16="http://schemas.microsoft.com/office/drawing/2014/main" id="{D1E6E3EC-6304-4A61-AA5D-948CA806B653}"/>
                </a:ext>
              </a:extLst>
            </p:cNvPr>
            <p:cNvSpPr txBox="1"/>
            <p:nvPr/>
          </p:nvSpPr>
          <p:spPr>
            <a:xfrm>
              <a:off x="3121761" y="3332696"/>
              <a:ext cx="3022131" cy="454099"/>
            </a:xfrm>
            <a:prstGeom prst="rect">
              <a:avLst/>
            </a:prstGeom>
            <a:noFill/>
            <a:effectLst/>
          </p:spPr>
          <p:txBody>
            <a:bodyPr wrap="square" rtlCol="0" anchor="ctr">
              <a:spAutoFit/>
            </a:bodyPr>
            <a:lstStyle/>
            <a:p>
              <a:pPr lvl="0">
                <a:lnSpc>
                  <a:spcPts val="3000"/>
                </a:lnSpc>
                <a:defRPr/>
              </a:pPr>
              <a:r>
                <a:rPr kumimoji="1" lang="en-US" altLang="zh-CN" sz="2400" dirty="0">
                  <a:solidFill>
                    <a:prstClr val="black">
                      <a:lumMod val="85000"/>
                      <a:lumOff val="15000"/>
                    </a:prstClr>
                  </a:solidFill>
                  <a:latin typeface="微软雅黑" panose="020B0503020204020204" pitchFamily="34" charset="-122"/>
                  <a:ea typeface="微软雅黑" panose="020B0503020204020204" pitchFamily="34" charset="-122"/>
                  <a:cs typeface="HYQiHeiX2 55W" charset="-122"/>
                </a:rPr>
                <a:t>- </a:t>
              </a:r>
              <a:r>
                <a:rPr kumimoji="1" lang="zh-CN" altLang="en-US" sz="2400" dirty="0">
                  <a:solidFill>
                    <a:prstClr val="black">
                      <a:lumMod val="85000"/>
                      <a:lumOff val="15000"/>
                    </a:prstClr>
                  </a:solidFill>
                  <a:latin typeface="微软雅黑" panose="020B0503020204020204" pitchFamily="34" charset="-122"/>
                  <a:ea typeface="微软雅黑" panose="020B0503020204020204" pitchFamily="34" charset="-122"/>
                  <a:cs typeface="HYQiHeiX2 55W" charset="-122"/>
                </a:rPr>
                <a:t>指数走势分析</a:t>
              </a:r>
              <a:endParaRPr kumimoji="1" lang="zh-CN" altLang="en-US" sz="2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HYQiHeiX2 55W" charset="-122"/>
              </a:endParaRPr>
            </a:p>
          </p:txBody>
        </p:sp>
        <p:sp>
          <p:nvSpPr>
            <p:cNvPr id="31" name="矩形 30">
              <a:extLst>
                <a:ext uri="{FF2B5EF4-FFF2-40B4-BE49-F238E27FC236}">
                  <a16:creationId xmlns:a16="http://schemas.microsoft.com/office/drawing/2014/main" id="{2359B2BC-3CEF-42F1-AC85-323D505352B3}"/>
                </a:ext>
              </a:extLst>
            </p:cNvPr>
            <p:cNvSpPr/>
            <p:nvPr/>
          </p:nvSpPr>
          <p:spPr>
            <a:xfrm>
              <a:off x="1659801" y="3401270"/>
              <a:ext cx="316950" cy="316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黑体" panose="02010609060101010101" pitchFamily="49" charset="-122"/>
              </a:endParaRPr>
            </a:p>
          </p:txBody>
        </p:sp>
        <p:sp>
          <p:nvSpPr>
            <p:cNvPr id="33" name="矩形 32">
              <a:extLst>
                <a:ext uri="{FF2B5EF4-FFF2-40B4-BE49-F238E27FC236}">
                  <a16:creationId xmlns:a16="http://schemas.microsoft.com/office/drawing/2014/main" id="{18EAD415-D1C6-4A0F-A058-91CEC55711F2}"/>
                </a:ext>
              </a:extLst>
            </p:cNvPr>
            <p:cNvSpPr/>
            <p:nvPr/>
          </p:nvSpPr>
          <p:spPr>
            <a:xfrm>
              <a:off x="1985548" y="3175024"/>
              <a:ext cx="1147017" cy="769441"/>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HYQiHeiX2 55W" charset="-122"/>
                </a:rPr>
                <a:t>02</a:t>
              </a:r>
              <a:endParaRPr kumimoji="0" lang="zh-CN" altLang="en-US" sz="44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sp>
        <p:nvSpPr>
          <p:cNvPr id="11" name="灯片编号占位符 3">
            <a:extLst>
              <a:ext uri="{FF2B5EF4-FFF2-40B4-BE49-F238E27FC236}">
                <a16:creationId xmlns:a16="http://schemas.microsoft.com/office/drawing/2014/main" id="{BBADB17D-DF44-4D96-BA1A-94CC67A1CF73}"/>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24181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级轿车</a:t>
            </a:r>
          </a:p>
        </p:txBody>
      </p:sp>
      <p:grpSp>
        <p:nvGrpSpPr>
          <p:cNvPr id="16" name="组合 15">
            <a:extLst>
              <a:ext uri="{FF2B5EF4-FFF2-40B4-BE49-F238E27FC236}">
                <a16:creationId xmlns:a16="http://schemas.microsoft.com/office/drawing/2014/main" id="{DBC0B4E6-2197-4DED-A2FC-B04CAA9DF956}"/>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7" name="AutoShape 12">
              <a:extLst>
                <a:ext uri="{FF2B5EF4-FFF2-40B4-BE49-F238E27FC236}">
                  <a16:creationId xmlns:a16="http://schemas.microsoft.com/office/drawing/2014/main" id="{EA335DD5-B085-4D99-A05F-B7E9DD83F7B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Text Box 10">
              <a:extLst>
                <a:ext uri="{FF2B5EF4-FFF2-40B4-BE49-F238E27FC236}">
                  <a16:creationId xmlns:a16="http://schemas.microsoft.com/office/drawing/2014/main" id="{F741C559-E55A-44F5-8D6E-8B42354AFA0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级轿车</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内容占位符 2">
            <a:extLst>
              <a:ext uri="{FF2B5EF4-FFF2-40B4-BE49-F238E27FC236}">
                <a16:creationId xmlns:a16="http://schemas.microsoft.com/office/drawing/2014/main" id="{52AE7662-542F-4A54-9FCE-3B55C99FD07B}"/>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lang="zh-CN" altLang="en-US" b="1" dirty="0">
                <a:solidFill>
                  <a:prstClr val="black"/>
                </a:solidFill>
                <a:latin typeface="微软雅黑 Light" panose="020B0502040204020203" pitchFamily="34" charset="-122"/>
                <a:ea typeface="微软雅黑 Light" panose="020B0502040204020203" pitchFamily="34" charset="-122"/>
              </a:rPr>
              <a:t>轿车终端优惠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0.50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dirty="0">
                <a:solidFill>
                  <a:prstClr val="black"/>
                </a:solidFill>
                <a:latin typeface="微软雅黑 Light" panose="020B0502040204020203" pitchFamily="34" charset="-122"/>
                <a:ea typeface="微软雅黑 Light" panose="020B0502040204020203" pitchFamily="34" charset="-122"/>
              </a:rPr>
              <a:t>上升</a:t>
            </a:r>
            <a:r>
              <a:rPr lang="en-US" altLang="zh-CN" b="1" dirty="0">
                <a:solidFill>
                  <a:prstClr val="black"/>
                </a:solidFill>
                <a:latin typeface="微软雅黑 Light" panose="020B0502040204020203" pitchFamily="34" charset="-122"/>
                <a:ea typeface="微软雅黑 Light" panose="020B0502040204020203" pitchFamily="34" charset="-122"/>
              </a:rPr>
              <a:t>5.8</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lang="en-US" altLang="zh-CN" b="1" dirty="0">
                <a:solidFill>
                  <a:prstClr val="black"/>
                </a:solidFill>
                <a:latin typeface="微软雅黑 Light" panose="020B0502040204020203" pitchFamily="34" charset="-122"/>
                <a:ea typeface="微软雅黑 Light" panose="020B0502040204020203" pitchFamily="34" charset="-122"/>
              </a:rPr>
              <a:t>6.91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万上升到</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7.31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级轿车市场终端优惠较上月</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4,000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级市场各车型终端优惠本月继续放大，奥迪</a:t>
            </a:r>
            <a:r>
              <a:rPr lang="en-US" altLang="zh-CN" sz="1400" dirty="0">
                <a:solidFill>
                  <a:srgbClr val="5F5F5F"/>
                </a:solidFill>
                <a:latin typeface="微软雅黑 Light" panose="020B0502040204020203" pitchFamily="34" charset="-122"/>
                <a:ea typeface="微软雅黑 Light" panose="020B0502040204020203" pitchFamily="34" charset="-122"/>
              </a:rPr>
              <a:t>A6L</a:t>
            </a:r>
            <a:r>
              <a:rPr lang="zh-CN" altLang="en-US" sz="1400" dirty="0">
                <a:solidFill>
                  <a:srgbClr val="5F5F5F"/>
                </a:solidFill>
                <a:latin typeface="微软雅黑 Light" panose="020B0502040204020203" pitchFamily="34" charset="-122"/>
                <a:ea typeface="微软雅黑 Light" panose="020B0502040204020203" pitchFamily="34" charset="-122"/>
              </a:rPr>
              <a:t>的终端优惠继续保持增加，同时终端优惠幅度较大的凯迪拉克</a:t>
            </a:r>
            <a:r>
              <a:rPr lang="en-US" altLang="zh-CN" sz="1400" dirty="0">
                <a:solidFill>
                  <a:srgbClr val="5F5F5F"/>
                </a:solidFill>
                <a:latin typeface="微软雅黑 Light" panose="020B0502040204020203" pitchFamily="34" charset="-122"/>
                <a:ea typeface="微软雅黑 Light" panose="020B0502040204020203" pitchFamily="34" charset="-122"/>
              </a:rPr>
              <a:t>XTS</a:t>
            </a:r>
            <a:r>
              <a:rPr lang="zh-CN" altLang="en-US" sz="1400" dirty="0">
                <a:solidFill>
                  <a:srgbClr val="5F5F5F"/>
                </a:solidFill>
                <a:latin typeface="微软雅黑 Light" panose="020B0502040204020203" pitchFamily="34" charset="-122"/>
                <a:ea typeface="微软雅黑 Light" panose="020B0502040204020203" pitchFamily="34" charset="-122"/>
              </a:rPr>
              <a:t>本月权重也有所增加，因此该细分市场的终端优惠指数连续</a:t>
            </a:r>
            <a:r>
              <a:rPr lang="en-US" altLang="zh-CN" sz="1400" dirty="0">
                <a:solidFill>
                  <a:srgbClr val="5F5F5F"/>
                </a:solidFill>
                <a:latin typeface="微软雅黑 Light" panose="020B0502040204020203" pitchFamily="34" charset="-122"/>
                <a:ea typeface="微软雅黑 Light" panose="020B0502040204020203" pitchFamily="34" charset="-122"/>
              </a:rPr>
              <a:t>2</a:t>
            </a:r>
            <a:r>
              <a:rPr lang="zh-CN" altLang="en-US" sz="1400" dirty="0">
                <a:solidFill>
                  <a:srgbClr val="5F5F5F"/>
                </a:solidFill>
                <a:latin typeface="微软雅黑 Light" panose="020B0502040204020203" pitchFamily="34" charset="-122"/>
                <a:ea typeface="微软雅黑 Light" panose="020B0502040204020203" pitchFamily="34" charset="-122"/>
              </a:rPr>
              <a:t>个月保持上升</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21" name="Object 4">
            <a:extLst>
              <a:ext uri="{FF2B5EF4-FFF2-40B4-BE49-F238E27FC236}">
                <a16:creationId xmlns:a16="http://schemas.microsoft.com/office/drawing/2014/main" id="{A6539A25-246C-4D51-95FD-270479D4A317}"/>
              </a:ext>
            </a:extLst>
          </p:cNvPr>
          <p:cNvGraphicFramePr>
            <a:graphicFrameLocks noChangeAspect="1"/>
          </p:cNvGraphicFramePr>
          <p:nvPr>
            <p:custDataLst>
              <p:tags r:id="rId3"/>
            </p:custDataLst>
            <p:extLst>
              <p:ext uri="{D42A27DB-BD31-4B8C-83A1-F6EECF244321}">
                <p14:modId xmlns:p14="http://schemas.microsoft.com/office/powerpoint/2010/main" val="69443971"/>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FF550C55-BC32-43C9-8EE0-8A45579A846C}"/>
              </a:ext>
            </a:extLst>
          </p:cNvPr>
          <p:cNvGraphicFramePr>
            <a:graphicFrameLocks noGrp="1"/>
          </p:cNvGraphicFramePr>
          <p:nvPr>
            <p:extLst>
              <p:ext uri="{D42A27DB-BD31-4B8C-83A1-F6EECF244321}">
                <p14:modId xmlns:p14="http://schemas.microsoft.com/office/powerpoint/2010/main" val="3207410433"/>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2" name="表格 21">
            <a:extLst>
              <a:ext uri="{FF2B5EF4-FFF2-40B4-BE49-F238E27FC236}">
                <a16:creationId xmlns:a16="http://schemas.microsoft.com/office/drawing/2014/main" id="{098094A2-ECD3-4DD4-AD3C-98494F533116}"/>
              </a:ext>
            </a:extLst>
          </p:cNvPr>
          <p:cNvGraphicFramePr>
            <a:graphicFrameLocks noGrp="1"/>
          </p:cNvGraphicFramePr>
          <p:nvPr>
            <p:extLst>
              <p:ext uri="{D42A27DB-BD31-4B8C-83A1-F6EECF244321}">
                <p14:modId xmlns:p14="http://schemas.microsoft.com/office/powerpoint/2010/main" val="210157053"/>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优惠变化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A6L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2.3%</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E</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沃尔沃</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S90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3.3%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5</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系</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-2.5%</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endParaRPr 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等线" panose="02010600030101010101" pitchFamily="2"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等线" panose="02010600030101010101" pitchFamily="2"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endParaRPr 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1F7303E3-1C97-4CA1-8853-02DD5E09F2B7}"/>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19</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53238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3.04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，环比下降</a:t>
            </a:r>
            <a:r>
              <a:rPr lang="en-US" altLang="zh-CN" b="1" dirty="0">
                <a:solidFill>
                  <a:prstClr val="black"/>
                </a:solidFill>
                <a:latin typeface="微软雅黑 Light" panose="020B0502040204020203" pitchFamily="34" charset="-122"/>
                <a:ea typeface="微软雅黑 Light" panose="020B0502040204020203" pitchFamily="34" charset="-122"/>
              </a:rPr>
              <a:t>3.1</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15.70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15.21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4,900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市场整体价格变化指数延续上月下滑的趋势，其中主销市场</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级分别下降</a:t>
            </a:r>
            <a:r>
              <a:rPr lang="en-US" altLang="zh-CN" sz="1400" dirty="0">
                <a:solidFill>
                  <a:srgbClr val="5F5F5F"/>
                </a:solidFill>
                <a:latin typeface="微软雅黑 Light" panose="020B0502040204020203" pitchFamily="34" charset="-122"/>
                <a:ea typeface="微软雅黑 Light" panose="020B0502040204020203" pitchFamily="34" charset="-122"/>
              </a:rPr>
              <a:t>3.8%</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1.7%</a:t>
            </a:r>
            <a:r>
              <a:rPr lang="zh-CN" altLang="en-US" sz="1400" dirty="0">
                <a:solidFill>
                  <a:srgbClr val="5F5F5F"/>
                </a:solidFill>
                <a:latin typeface="微软雅黑 Light" panose="020B0502040204020203" pitchFamily="34" charset="-122"/>
                <a:ea typeface="微软雅黑 Light" panose="020B0502040204020203" pitchFamily="34" charset="-122"/>
              </a:rPr>
              <a:t>，虽然</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级市场环比上涨</a:t>
            </a:r>
            <a:r>
              <a:rPr lang="en-US" altLang="zh-CN" sz="1400" dirty="0">
                <a:solidFill>
                  <a:srgbClr val="5F5F5F"/>
                </a:solidFill>
                <a:latin typeface="微软雅黑 Light" panose="020B0502040204020203" pitchFamily="34" charset="-122"/>
                <a:ea typeface="微软雅黑 Light" panose="020B0502040204020203" pitchFamily="34" charset="-122"/>
              </a:rPr>
              <a:t>1.9%</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5.7%</a:t>
            </a:r>
            <a:r>
              <a:rPr lang="zh-CN" altLang="en-US" sz="1400" dirty="0">
                <a:solidFill>
                  <a:srgbClr val="5F5F5F"/>
                </a:solidFill>
                <a:latin typeface="微软雅黑 Light" panose="020B0502040204020203" pitchFamily="34" charset="-122"/>
                <a:ea typeface="微软雅黑 Light" panose="020B0502040204020203" pitchFamily="34" charset="-122"/>
              </a:rPr>
              <a:t>，但整体价格指数下降幅度依然达到</a:t>
            </a:r>
            <a:r>
              <a:rPr lang="en-US" altLang="zh-CN" sz="1400" dirty="0">
                <a:solidFill>
                  <a:srgbClr val="5F5F5F"/>
                </a:solidFill>
                <a:latin typeface="微软雅黑 Light" panose="020B0502040204020203" pitchFamily="34" charset="-122"/>
                <a:ea typeface="微软雅黑 Light" panose="020B0502040204020203" pitchFamily="34" charset="-122"/>
              </a:rPr>
              <a:t>3.1%</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7" name="表格 16">
            <a:extLst>
              <a:ext uri="{FF2B5EF4-FFF2-40B4-BE49-F238E27FC236}">
                <a16:creationId xmlns:a16="http://schemas.microsoft.com/office/drawing/2014/main" id="{3D610F5C-A913-4C98-AEDA-B70E4BC0FD2D}"/>
              </a:ext>
            </a:extLst>
          </p:cNvPr>
          <p:cNvGraphicFramePr>
            <a:graphicFrameLocks noGrp="1"/>
          </p:cNvGraphicFramePr>
          <p:nvPr>
            <p:extLst>
              <p:ext uri="{D42A27DB-BD31-4B8C-83A1-F6EECF244321}">
                <p14:modId xmlns:p14="http://schemas.microsoft.com/office/powerpoint/2010/main" val="784325978"/>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20" name="Object 4">
            <a:extLst>
              <a:ext uri="{FF2B5EF4-FFF2-40B4-BE49-F238E27FC236}">
                <a16:creationId xmlns:a16="http://schemas.microsoft.com/office/drawing/2014/main" id="{2EF08C3D-BA88-4D53-9F37-29F2F1701824}"/>
              </a:ext>
            </a:extLst>
          </p:cNvPr>
          <p:cNvGraphicFramePr>
            <a:graphicFrameLocks noChangeAspect="1"/>
          </p:cNvGraphicFramePr>
          <p:nvPr>
            <p:custDataLst>
              <p:tags r:id="rId2"/>
            </p:custDataLst>
            <p:extLst>
              <p:ext uri="{D42A27DB-BD31-4B8C-83A1-F6EECF244321}">
                <p14:modId xmlns:p14="http://schemas.microsoft.com/office/powerpoint/2010/main" val="2516509233"/>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6"/>
          </a:graphicData>
        </a:graphic>
      </p:graphicFrame>
      <p:grpSp>
        <p:nvGrpSpPr>
          <p:cNvPr id="21" name="组合 20">
            <a:extLst>
              <a:ext uri="{FF2B5EF4-FFF2-40B4-BE49-F238E27FC236}">
                <a16:creationId xmlns:a16="http://schemas.microsoft.com/office/drawing/2014/main" id="{5075FFEC-B61A-4495-ADCD-04237794E577}"/>
              </a:ext>
            </a:extLst>
          </p:cNvPr>
          <p:cNvGrpSpPr>
            <a:grpSpLocks/>
          </p:cNvGrpSpPr>
          <p:nvPr>
            <p:custDataLst>
              <p:tags r:id="rId3"/>
            </p:custDataLst>
          </p:nvPr>
        </p:nvGrpSpPr>
        <p:grpSpPr bwMode="auto">
          <a:xfrm>
            <a:off x="2280444" y="2622733"/>
            <a:ext cx="4308475" cy="354343"/>
            <a:chOff x="2330450" y="2101520"/>
            <a:chExt cx="4308475" cy="354343"/>
          </a:xfrm>
          <a:solidFill>
            <a:srgbClr val="275C9D"/>
          </a:solidFill>
        </p:grpSpPr>
        <p:sp>
          <p:nvSpPr>
            <p:cNvPr id="22" name="AutoShape 12">
              <a:extLst>
                <a:ext uri="{FF2B5EF4-FFF2-40B4-BE49-F238E27FC236}">
                  <a16:creationId xmlns:a16="http://schemas.microsoft.com/office/drawing/2014/main" id="{13F8DA16-D8FA-416B-8CB9-F2695E6D885F}"/>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Text Box 10">
              <a:extLst>
                <a:ext uri="{FF2B5EF4-FFF2-40B4-BE49-F238E27FC236}">
                  <a16:creationId xmlns:a16="http://schemas.microsoft.com/office/drawing/2014/main" id="{855E3CC9-6E7B-4178-814C-BF6C995A54D9}"/>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4" name="图表 23">
            <a:extLst>
              <a:ext uri="{FF2B5EF4-FFF2-40B4-BE49-F238E27FC236}">
                <a16:creationId xmlns:a16="http://schemas.microsoft.com/office/drawing/2014/main" id="{FB021574-DDE6-4025-9598-9DA02AFDE96A}"/>
              </a:ext>
            </a:extLst>
          </p:cNvPr>
          <p:cNvGraphicFramePr/>
          <p:nvPr>
            <p:extLst>
              <p:ext uri="{D42A27DB-BD31-4B8C-83A1-F6EECF244321}">
                <p14:modId xmlns:p14="http://schemas.microsoft.com/office/powerpoint/2010/main" val="45800867"/>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表格 24">
            <a:extLst>
              <a:ext uri="{FF2B5EF4-FFF2-40B4-BE49-F238E27FC236}">
                <a16:creationId xmlns:a16="http://schemas.microsoft.com/office/drawing/2014/main" id="{0E4A9A13-F071-401F-A245-9AD965435365}"/>
              </a:ext>
            </a:extLst>
          </p:cNvPr>
          <p:cNvGraphicFramePr>
            <a:graphicFrameLocks noGrp="1"/>
          </p:cNvGraphicFramePr>
          <p:nvPr>
            <p:extLst>
              <p:ext uri="{D42A27DB-BD31-4B8C-83A1-F6EECF244321}">
                <p14:modId xmlns:p14="http://schemas.microsoft.com/office/powerpoint/2010/main" val="853851592"/>
              </p:ext>
            </p:extLst>
          </p:nvPr>
        </p:nvGraphicFramePr>
        <p:xfrm>
          <a:off x="8467726" y="5334317"/>
          <a:ext cx="3033324" cy="314326"/>
        </p:xfrm>
        <a:graphic>
          <a:graphicData uri="http://schemas.openxmlformats.org/drawingml/2006/table">
            <a:tbl>
              <a:tblPr firstRow="1" bandRow="1">
                <a:tableStyleId>{5C22544A-7EE6-4342-B048-85BDC9FD1C3A}</a:tableStyleId>
              </a:tblPr>
              <a:tblGrid>
                <a:gridCol w="441324">
                  <a:extLst>
                    <a:ext uri="{9D8B030D-6E8A-4147-A177-3AD203B41FA5}">
                      <a16:colId xmlns:a16="http://schemas.microsoft.com/office/drawing/2014/main" val="1639666885"/>
                    </a:ext>
                  </a:extLst>
                </a:gridCol>
                <a:gridCol w="648000">
                  <a:extLst>
                    <a:ext uri="{9D8B030D-6E8A-4147-A177-3AD203B41FA5}">
                      <a16:colId xmlns:a16="http://schemas.microsoft.com/office/drawing/2014/main" val="3983640354"/>
                    </a:ext>
                  </a:extLst>
                </a:gridCol>
                <a:gridCol w="648000">
                  <a:extLst>
                    <a:ext uri="{9D8B030D-6E8A-4147-A177-3AD203B41FA5}">
                      <a16:colId xmlns:a16="http://schemas.microsoft.com/office/drawing/2014/main" val="2233099985"/>
                    </a:ext>
                  </a:extLst>
                </a:gridCol>
                <a:gridCol w="648000">
                  <a:extLst>
                    <a:ext uri="{9D8B030D-6E8A-4147-A177-3AD203B41FA5}">
                      <a16:colId xmlns:a16="http://schemas.microsoft.com/office/drawing/2014/main" val="1305896433"/>
                    </a:ext>
                  </a:extLst>
                </a:gridCol>
                <a:gridCol w="648000">
                  <a:extLst>
                    <a:ext uri="{9D8B030D-6E8A-4147-A177-3AD203B41FA5}">
                      <a16:colId xmlns:a16="http://schemas.microsoft.com/office/drawing/2014/main" val="2406164886"/>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18.0%</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57.5%</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22.8%</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加权均价</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9.85</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13.22</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22.94</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35.27</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grpSp>
        <p:nvGrpSpPr>
          <p:cNvPr id="26" name="组合 25">
            <a:extLst>
              <a:ext uri="{FF2B5EF4-FFF2-40B4-BE49-F238E27FC236}">
                <a16:creationId xmlns:a16="http://schemas.microsoft.com/office/drawing/2014/main" id="{861FAA94-F258-48C2-B50C-B8BF04486EA9}"/>
              </a:ext>
            </a:extLst>
          </p:cNvPr>
          <p:cNvGrpSpPr>
            <a:grpSpLocks/>
          </p:cNvGrpSpPr>
          <p:nvPr>
            <p:custDataLst>
              <p:tags r:id="rId4"/>
            </p:custDataLst>
          </p:nvPr>
        </p:nvGrpSpPr>
        <p:grpSpPr bwMode="auto">
          <a:xfrm>
            <a:off x="8543581" y="2622733"/>
            <a:ext cx="2880000" cy="354343"/>
            <a:chOff x="2330450" y="2101520"/>
            <a:chExt cx="4308475" cy="354343"/>
          </a:xfrm>
          <a:solidFill>
            <a:srgbClr val="275C9D"/>
          </a:solidFill>
        </p:grpSpPr>
        <p:sp>
          <p:nvSpPr>
            <p:cNvPr id="27" name="AutoShape 12">
              <a:extLst>
                <a:ext uri="{FF2B5EF4-FFF2-40B4-BE49-F238E27FC236}">
                  <a16:creationId xmlns:a16="http://schemas.microsoft.com/office/drawing/2014/main" id="{D8DD5CAE-0EEA-4BE6-B32A-C3D6B19523B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8" name="Text Box 10">
              <a:extLst>
                <a:ext uri="{FF2B5EF4-FFF2-40B4-BE49-F238E27FC236}">
                  <a16:creationId xmlns:a16="http://schemas.microsoft.com/office/drawing/2014/main" id="{CF2E7BF2-B03F-4840-A314-8724BB469AC0}"/>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级别细分市场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5" name="灯片编号占位符 3">
            <a:extLst>
              <a:ext uri="{FF2B5EF4-FFF2-40B4-BE49-F238E27FC236}">
                <a16:creationId xmlns:a16="http://schemas.microsoft.com/office/drawing/2014/main" id="{801B096B-DBE2-4864-B558-5348E78605FB}"/>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20</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4123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终端优惠指数为</a:t>
            </a:r>
            <a:r>
              <a:rPr lang="en-US" altLang="zh-CN" b="1" dirty="0">
                <a:solidFill>
                  <a:prstClr val="black"/>
                </a:solidFill>
                <a:latin typeface="微软雅黑 Light" panose="020B0502040204020203" pitchFamily="34" charset="-122"/>
                <a:ea typeface="微软雅黑 Light" panose="020B0502040204020203" pitchFamily="34" charset="-122"/>
              </a:rPr>
              <a:t>2.40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noProof="0" dirty="0">
                <a:solidFill>
                  <a:prstClr val="black"/>
                </a:solidFill>
                <a:latin typeface="微软雅黑 Light" panose="020B0502040204020203" pitchFamily="34" charset="-122"/>
                <a:ea typeface="微软雅黑 Light" panose="020B0502040204020203" pitchFamily="34" charset="-122"/>
              </a:rPr>
              <a:t>下降</a:t>
            </a:r>
            <a:r>
              <a:rPr lang="en-US" altLang="zh-CN" b="1" noProof="0" dirty="0">
                <a:solidFill>
                  <a:prstClr val="black"/>
                </a:solidFill>
                <a:latin typeface="微软雅黑 Light" panose="020B0502040204020203" pitchFamily="34" charset="-122"/>
                <a:ea typeface="微软雅黑 Light" panose="020B0502040204020203" pitchFamily="34" charset="-122"/>
              </a:rPr>
              <a:t>2.7</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a:t>
            </a:r>
            <a:r>
              <a:rPr lang="zh-CN" altLang="en-US" b="1" dirty="0">
                <a:solidFill>
                  <a:prstClr val="black"/>
                </a:solidFill>
                <a:latin typeface="微软雅黑 Light" panose="020B0502040204020203" pitchFamily="34" charset="-122"/>
                <a:ea typeface="微软雅黑 Light" panose="020B0502040204020203" pitchFamily="34" charset="-122"/>
              </a:rPr>
              <a:t>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从</a:t>
            </a:r>
            <a:r>
              <a:rPr lang="en-US" altLang="zh-CN" b="1" dirty="0">
                <a:solidFill>
                  <a:prstClr val="black"/>
                </a:solidFill>
                <a:latin typeface="微软雅黑 Light" panose="020B0502040204020203" pitchFamily="34" charset="-122"/>
                <a:ea typeface="微软雅黑 Light" panose="020B0502040204020203" pitchFamily="34" charset="-122"/>
              </a:rPr>
              <a:t>2.41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lang="en-US" altLang="zh-CN" b="1" noProof="0" dirty="0">
                <a:solidFill>
                  <a:prstClr val="black"/>
                </a:solidFill>
                <a:latin typeface="微软雅黑 Light" panose="020B0502040204020203" pitchFamily="34" charset="-122"/>
                <a:ea typeface="微软雅黑 Light" panose="020B0502040204020203" pitchFamily="34" charset="-122"/>
              </a:rPr>
              <a:t>2.34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下降</a:t>
            </a:r>
            <a:r>
              <a:rPr kumimoji="0" lang="en-US" altLang="zh-CN"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7</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市场终端优惠指数较上月小幅减少，</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级的优惠分别增加</a:t>
            </a:r>
            <a:r>
              <a:rPr lang="en-US" altLang="zh-CN" sz="1400" dirty="0">
                <a:solidFill>
                  <a:srgbClr val="5F5F5F"/>
                </a:solidFill>
                <a:latin typeface="微软雅黑 Light" panose="020B0502040204020203" pitchFamily="34" charset="-122"/>
                <a:ea typeface="微软雅黑 Light" panose="020B0502040204020203" pitchFamily="34" charset="-122"/>
              </a:rPr>
              <a:t>11.7%</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3.2%</a:t>
            </a:r>
            <a:r>
              <a:rPr lang="zh-CN" altLang="en-US" sz="1400" dirty="0">
                <a:solidFill>
                  <a:srgbClr val="5F5F5F"/>
                </a:solidFill>
                <a:latin typeface="微软雅黑 Light" panose="020B0502040204020203" pitchFamily="34" charset="-122"/>
                <a:ea typeface="微软雅黑 Light" panose="020B0502040204020203" pitchFamily="34" charset="-122"/>
              </a:rPr>
              <a:t>，但</a:t>
            </a:r>
            <a:r>
              <a:rPr lang="en-US" altLang="zh-CN" sz="1400" dirty="0">
                <a:solidFill>
                  <a:srgbClr val="5F5F5F"/>
                </a:solidFill>
                <a:latin typeface="微软雅黑 Light" panose="020B0502040204020203" pitchFamily="34" charset="-122"/>
                <a:ea typeface="微软雅黑 Light" panose="020B0502040204020203" pitchFamily="34" charset="-122"/>
              </a:rPr>
              <a:t>A</a:t>
            </a:r>
            <a:r>
              <a:rPr lang="zh-CN" altLang="en-US" sz="1400" dirty="0">
                <a:solidFill>
                  <a:srgbClr val="5F5F5F"/>
                </a:solidFill>
                <a:latin typeface="微软雅黑 Light" panose="020B0502040204020203" pitchFamily="34" charset="-122"/>
                <a:ea typeface="微软雅黑 Light" panose="020B0502040204020203" pitchFamily="34" charset="-122"/>
              </a:rPr>
              <a:t>级和</a:t>
            </a:r>
            <a:r>
              <a:rPr lang="en-US" altLang="zh-CN" sz="1400" dirty="0">
                <a:solidFill>
                  <a:srgbClr val="5F5F5F"/>
                </a:solidFill>
                <a:latin typeface="微软雅黑 Light" panose="020B0502040204020203" pitchFamily="34" charset="-122"/>
                <a:ea typeface="微软雅黑 Light" panose="020B0502040204020203" pitchFamily="34" charset="-122"/>
              </a:rPr>
              <a:t>C</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级细分市场优惠指数分别减少了</a:t>
            </a:r>
            <a:r>
              <a:rPr lang="en-US" altLang="zh-CN" sz="1400" dirty="0">
                <a:solidFill>
                  <a:srgbClr val="5F5F5F"/>
                </a:solidFill>
                <a:latin typeface="微软雅黑 Light" panose="020B0502040204020203" pitchFamily="34" charset="-122"/>
                <a:ea typeface="微软雅黑 Light" panose="020B0502040204020203" pitchFamily="34" charset="-122"/>
              </a:rPr>
              <a:t>7.3%</a:t>
            </a:r>
            <a:r>
              <a:rPr lang="zh-CN" altLang="en-US" sz="1400" dirty="0">
                <a:solidFill>
                  <a:srgbClr val="5F5F5F"/>
                </a:solidFill>
                <a:latin typeface="微软雅黑 Light" panose="020B0502040204020203" pitchFamily="34" charset="-122"/>
                <a:ea typeface="微软雅黑 Light" panose="020B0502040204020203" pitchFamily="34" charset="-122"/>
              </a:rPr>
              <a:t>和</a:t>
            </a:r>
            <a:r>
              <a:rPr lang="en-US" altLang="zh-CN" sz="1400" dirty="0">
                <a:solidFill>
                  <a:srgbClr val="5F5F5F"/>
                </a:solidFill>
                <a:latin typeface="微软雅黑 Light" panose="020B0502040204020203" pitchFamily="34" charset="-122"/>
                <a:ea typeface="微软雅黑 Light" panose="020B0502040204020203" pitchFamily="34" charset="-122"/>
              </a:rPr>
              <a:t>5.2%</a:t>
            </a:r>
            <a:r>
              <a:rPr lang="zh-CN" altLang="en-US" sz="1400" dirty="0">
                <a:solidFill>
                  <a:srgbClr val="5F5F5F"/>
                </a:solidFill>
                <a:latin typeface="微软雅黑 Light" panose="020B0502040204020203" pitchFamily="34" charset="-122"/>
                <a:ea typeface="微软雅黑 Light" panose="020B0502040204020203" pitchFamily="34" charset="-122"/>
              </a:rPr>
              <a:t>，因此</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整体市场终端指数较上月减少</a:t>
            </a:r>
            <a:r>
              <a:rPr lang="en-US" altLang="zh-CN" sz="1400" dirty="0">
                <a:solidFill>
                  <a:srgbClr val="5F5F5F"/>
                </a:solidFill>
                <a:latin typeface="微软雅黑 Light" panose="020B0502040204020203" pitchFamily="34" charset="-122"/>
                <a:ea typeface="微软雅黑 Light" panose="020B0502040204020203" pitchFamily="34" charset="-122"/>
              </a:rPr>
              <a:t>2.7%</a:t>
            </a:r>
          </a:p>
        </p:txBody>
      </p:sp>
      <p:graphicFrame>
        <p:nvGraphicFramePr>
          <p:cNvPr id="21" name="表格 20">
            <a:extLst>
              <a:ext uri="{FF2B5EF4-FFF2-40B4-BE49-F238E27FC236}">
                <a16:creationId xmlns:a16="http://schemas.microsoft.com/office/drawing/2014/main" id="{288A1E22-E3CB-44D5-B76D-47D9D3A36F14}"/>
              </a:ext>
            </a:extLst>
          </p:cNvPr>
          <p:cNvGraphicFramePr>
            <a:graphicFrameLocks noGrp="1"/>
          </p:cNvGraphicFramePr>
          <p:nvPr>
            <p:extLst>
              <p:ext uri="{D42A27DB-BD31-4B8C-83A1-F6EECF244321}">
                <p14:modId xmlns:p14="http://schemas.microsoft.com/office/powerpoint/2010/main" val="142370099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pSp>
        <p:nvGrpSpPr>
          <p:cNvPr id="23" name="组合 22">
            <a:extLst>
              <a:ext uri="{FF2B5EF4-FFF2-40B4-BE49-F238E27FC236}">
                <a16:creationId xmlns:a16="http://schemas.microsoft.com/office/drawing/2014/main" id="{2EDE4E56-4C1D-4501-84D6-793E594B174B}"/>
              </a:ext>
            </a:extLst>
          </p:cNvPr>
          <p:cNvGrpSpPr>
            <a:grpSpLocks/>
          </p:cNvGrpSpPr>
          <p:nvPr>
            <p:custDataLst>
              <p:tags r:id="rId2"/>
            </p:custDataLst>
          </p:nvPr>
        </p:nvGrpSpPr>
        <p:grpSpPr bwMode="auto">
          <a:xfrm>
            <a:off x="2281127" y="2622733"/>
            <a:ext cx="4308475" cy="354343"/>
            <a:chOff x="2330450" y="2101520"/>
            <a:chExt cx="4308475" cy="354343"/>
          </a:xfrm>
          <a:solidFill>
            <a:srgbClr val="275C9D"/>
          </a:solidFill>
        </p:grpSpPr>
        <p:sp>
          <p:nvSpPr>
            <p:cNvPr id="25" name="AutoShape 12">
              <a:extLst>
                <a:ext uri="{FF2B5EF4-FFF2-40B4-BE49-F238E27FC236}">
                  <a16:creationId xmlns:a16="http://schemas.microsoft.com/office/drawing/2014/main" id="{0C018BB6-6E6D-4499-9942-AE701C86606B}"/>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Text Box 10">
              <a:extLst>
                <a:ext uri="{FF2B5EF4-FFF2-40B4-BE49-F238E27FC236}">
                  <a16:creationId xmlns:a16="http://schemas.microsoft.com/office/drawing/2014/main" id="{1930EE94-2EB0-4444-B505-752FAC1ED10D}"/>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月度终端</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27" name="Object 4">
            <a:extLst>
              <a:ext uri="{FF2B5EF4-FFF2-40B4-BE49-F238E27FC236}">
                <a16:creationId xmlns:a16="http://schemas.microsoft.com/office/drawing/2014/main" id="{F0B37818-9D42-472D-ADC8-D4C943A7D0C0}"/>
              </a:ext>
            </a:extLst>
          </p:cNvPr>
          <p:cNvGraphicFramePr>
            <a:graphicFrameLocks noChangeAspect="1"/>
          </p:cNvGraphicFramePr>
          <p:nvPr>
            <p:custDataLst>
              <p:tags r:id="rId3"/>
            </p:custDataLst>
            <p:extLst>
              <p:ext uri="{D42A27DB-BD31-4B8C-83A1-F6EECF244321}">
                <p14:modId xmlns:p14="http://schemas.microsoft.com/office/powerpoint/2010/main" val="1466454258"/>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6"/>
          </a:graphicData>
        </a:graphic>
      </p:graphicFrame>
      <p:grpSp>
        <p:nvGrpSpPr>
          <p:cNvPr id="30" name="组合 29">
            <a:extLst>
              <a:ext uri="{FF2B5EF4-FFF2-40B4-BE49-F238E27FC236}">
                <a16:creationId xmlns:a16="http://schemas.microsoft.com/office/drawing/2014/main" id="{CBDFBF05-E879-439D-AE83-85EE1BC75CF4}"/>
              </a:ext>
            </a:extLst>
          </p:cNvPr>
          <p:cNvGrpSpPr>
            <a:grpSpLocks/>
          </p:cNvGrpSpPr>
          <p:nvPr>
            <p:custDataLst>
              <p:tags r:id="rId4"/>
            </p:custDataLst>
          </p:nvPr>
        </p:nvGrpSpPr>
        <p:grpSpPr bwMode="auto">
          <a:xfrm>
            <a:off x="8543581" y="2622733"/>
            <a:ext cx="2880000" cy="354343"/>
            <a:chOff x="2330450" y="2101520"/>
            <a:chExt cx="4308475" cy="354343"/>
          </a:xfrm>
          <a:solidFill>
            <a:srgbClr val="275C9D"/>
          </a:solidFill>
        </p:grpSpPr>
        <p:sp>
          <p:nvSpPr>
            <p:cNvPr id="31" name="AutoShape 12">
              <a:extLst>
                <a:ext uri="{FF2B5EF4-FFF2-40B4-BE49-F238E27FC236}">
                  <a16:creationId xmlns:a16="http://schemas.microsoft.com/office/drawing/2014/main" id="{B453FF14-ED63-4A49-89F0-4B1FA61766BF}"/>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32" name="Text Box 10">
              <a:extLst>
                <a:ext uri="{FF2B5EF4-FFF2-40B4-BE49-F238E27FC236}">
                  <a16:creationId xmlns:a16="http://schemas.microsoft.com/office/drawing/2014/main" id="{C04BE402-A1EA-4CA3-A4A3-E77FF1084E28}"/>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级别细分市场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3" name="图表 32">
            <a:extLst>
              <a:ext uri="{FF2B5EF4-FFF2-40B4-BE49-F238E27FC236}">
                <a16:creationId xmlns:a16="http://schemas.microsoft.com/office/drawing/2014/main" id="{C4143E03-8B0E-40C9-8253-662A894B5719}"/>
              </a:ext>
            </a:extLst>
          </p:cNvPr>
          <p:cNvGraphicFramePr/>
          <p:nvPr>
            <p:extLst>
              <p:ext uri="{D42A27DB-BD31-4B8C-83A1-F6EECF244321}">
                <p14:modId xmlns:p14="http://schemas.microsoft.com/office/powerpoint/2010/main" val="3293291204"/>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7"/>
          </a:graphicData>
        </a:graphic>
      </p:graphicFrame>
      <p:sp>
        <p:nvSpPr>
          <p:cNvPr id="15" name="灯片编号占位符 3">
            <a:extLst>
              <a:ext uri="{FF2B5EF4-FFF2-40B4-BE49-F238E27FC236}">
                <a16:creationId xmlns:a16="http://schemas.microsoft.com/office/drawing/2014/main" id="{317D2A80-9E7E-4419-BC5E-EB84A580E819}"/>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21</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16" name="表格 15">
            <a:extLst>
              <a:ext uri="{FF2B5EF4-FFF2-40B4-BE49-F238E27FC236}">
                <a16:creationId xmlns:a16="http://schemas.microsoft.com/office/drawing/2014/main" id="{5B33AF6A-204D-42CD-B5A0-B5CA30B11EB6}"/>
              </a:ext>
            </a:extLst>
          </p:cNvPr>
          <p:cNvGraphicFramePr>
            <a:graphicFrameLocks noGrp="1"/>
          </p:cNvGraphicFramePr>
          <p:nvPr>
            <p:extLst>
              <p:ext uri="{D42A27DB-BD31-4B8C-83A1-F6EECF244321}">
                <p14:modId xmlns:p14="http://schemas.microsoft.com/office/powerpoint/2010/main" val="1285081062"/>
              </p:ext>
            </p:extLst>
          </p:nvPr>
        </p:nvGraphicFramePr>
        <p:xfrm>
          <a:off x="8467726" y="5334317"/>
          <a:ext cx="3033324" cy="314326"/>
        </p:xfrm>
        <a:graphic>
          <a:graphicData uri="http://schemas.openxmlformats.org/drawingml/2006/table">
            <a:tbl>
              <a:tblPr firstRow="1" bandRow="1">
                <a:tableStyleId>{5C22544A-7EE6-4342-B048-85BDC9FD1C3A}</a:tableStyleId>
              </a:tblPr>
              <a:tblGrid>
                <a:gridCol w="441324">
                  <a:extLst>
                    <a:ext uri="{9D8B030D-6E8A-4147-A177-3AD203B41FA5}">
                      <a16:colId xmlns:a16="http://schemas.microsoft.com/office/drawing/2014/main" val="1639666885"/>
                    </a:ext>
                  </a:extLst>
                </a:gridCol>
                <a:gridCol w="648000">
                  <a:extLst>
                    <a:ext uri="{9D8B030D-6E8A-4147-A177-3AD203B41FA5}">
                      <a16:colId xmlns:a16="http://schemas.microsoft.com/office/drawing/2014/main" val="3983640354"/>
                    </a:ext>
                  </a:extLst>
                </a:gridCol>
                <a:gridCol w="648000">
                  <a:extLst>
                    <a:ext uri="{9D8B030D-6E8A-4147-A177-3AD203B41FA5}">
                      <a16:colId xmlns:a16="http://schemas.microsoft.com/office/drawing/2014/main" val="2233099985"/>
                    </a:ext>
                  </a:extLst>
                </a:gridCol>
                <a:gridCol w="648000">
                  <a:extLst>
                    <a:ext uri="{9D8B030D-6E8A-4147-A177-3AD203B41FA5}">
                      <a16:colId xmlns:a16="http://schemas.microsoft.com/office/drawing/2014/main" val="1305896433"/>
                    </a:ext>
                  </a:extLst>
                </a:gridCol>
                <a:gridCol w="648000">
                  <a:extLst>
                    <a:ext uri="{9D8B030D-6E8A-4147-A177-3AD203B41FA5}">
                      <a16:colId xmlns:a16="http://schemas.microsoft.com/office/drawing/2014/main" val="2406164886"/>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18.0%</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57.5%</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22.8%</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加权优惠</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1.28</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2.03</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3.98</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2.28</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spTree>
    <p:extLst>
      <p:ext uri="{BB962C8B-B14F-4D97-AF65-F5344CB8AC3E}">
        <p14:creationId xmlns:p14="http://schemas.microsoft.com/office/powerpoint/2010/main" val="179785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ACEE6B07-B573-4CFD-B492-DCA391C7B017}"/>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5D2CBFE8-DC23-4516-A263-16AE65DD841E}"/>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ACB062F2-6C89-4401-8469-A40F2C2AD8C9}"/>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月度价格</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700" b="1" i="0" u="none" strike="noStrike" kern="0" cap="none" spc="0" normalizeH="0" baseline="0" noProof="0" dirty="0" err="1">
                  <a:ln>
                    <a:noFill/>
                  </a:ln>
                  <a:solidFill>
                    <a:srgbClr val="FFFFF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1" name="内容占位符 2">
            <a:extLst>
              <a:ext uri="{FF2B5EF4-FFF2-40B4-BE49-F238E27FC236}">
                <a16:creationId xmlns:a16="http://schemas.microsoft.com/office/drawing/2014/main" id="{9EEE4941-2162-454A-A955-AD908E5DB514}"/>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lang="en-US" altLang="zh-CN" b="1" noProof="0" dirty="0">
                <a:solidFill>
                  <a:prstClr val="black"/>
                </a:solidFill>
                <a:latin typeface="微软雅黑 Light" panose="020B0502040204020203" pitchFamily="34" charset="-122"/>
                <a:ea typeface="微软雅黑 Light" panose="020B0502040204020203" pitchFamily="34" charset="-122"/>
              </a:rPr>
              <a:t>3.08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noProof="0" dirty="0">
                <a:solidFill>
                  <a:prstClr val="black"/>
                </a:solidFill>
                <a:latin typeface="微软雅黑 Light" panose="020B0502040204020203" pitchFamily="34" charset="-122"/>
                <a:ea typeface="微软雅黑 Light" panose="020B0502040204020203" pitchFamily="34" charset="-122"/>
              </a:rPr>
              <a:t>上升</a:t>
            </a:r>
            <a:r>
              <a:rPr lang="en-US" altLang="zh-CN" b="1" noProof="0" dirty="0">
                <a:solidFill>
                  <a:prstClr val="black"/>
                </a:solidFill>
                <a:latin typeface="微软雅黑 Light" panose="020B0502040204020203" pitchFamily="34" charset="-122"/>
                <a:ea typeface="微软雅黑 Light" panose="020B0502040204020203" pitchFamily="34" charset="-122"/>
              </a:rPr>
              <a:t>1.9</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9.67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9.85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err="1">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a:t>
            </a:r>
            <a:r>
              <a:rPr lang="zh-CN" altLang="en-US" sz="1400" dirty="0">
                <a:solidFill>
                  <a:srgbClr val="5F5F5F"/>
                </a:solidFill>
                <a:latin typeface="微软雅黑 Light" panose="020B0502040204020203" pitchFamily="34" charset="-122"/>
                <a:ea typeface="微软雅黑 Light" panose="020B0502040204020203" pitchFamily="34" charset="-122"/>
              </a:rPr>
              <a:t>上月上升</a:t>
            </a:r>
            <a:r>
              <a:rPr lang="en-US" altLang="zh-CN" sz="1400" dirty="0">
                <a:solidFill>
                  <a:srgbClr val="5F5F5F"/>
                </a:solidFill>
                <a:latin typeface="微软雅黑 Light" panose="020B0502040204020203" pitchFamily="34" charset="-122"/>
                <a:ea typeface="微软雅黑 Light" panose="020B0502040204020203" pitchFamily="34" charset="-122"/>
              </a:rPr>
              <a:t>1,8</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zh-CN" altLang="en-US" sz="1400" dirty="0">
                <a:solidFill>
                  <a:srgbClr val="5F5F5F"/>
                </a:solidFill>
                <a:latin typeface="微软雅黑 Light" panose="020B0502040204020203" pitchFamily="34" charset="-122"/>
                <a:ea typeface="微软雅黑 Light" panose="020B0502040204020203" pitchFamily="34" charset="-122"/>
              </a:rPr>
              <a:t>本田</a:t>
            </a:r>
            <a:r>
              <a:rPr lang="en-US" altLang="zh-CN" sz="1400" dirty="0">
                <a:solidFill>
                  <a:srgbClr val="5F5F5F"/>
                </a:solidFill>
                <a:latin typeface="微软雅黑 Light" panose="020B0502040204020203" pitchFamily="34" charset="-122"/>
                <a:ea typeface="微软雅黑 Light" panose="020B0502040204020203" pitchFamily="34" charset="-122"/>
              </a:rPr>
              <a:t>XR-V</a:t>
            </a:r>
            <a:r>
              <a:rPr lang="zh-CN" altLang="en-US" sz="1400" dirty="0">
                <a:solidFill>
                  <a:srgbClr val="5F5F5F"/>
                </a:solidFill>
                <a:latin typeface="微软雅黑 Light" panose="020B0502040204020203" pitchFamily="34" charset="-122"/>
                <a:ea typeface="微软雅黑 Light" panose="020B0502040204020203" pitchFamily="34" charset="-122"/>
              </a:rPr>
              <a:t>新款上市后，其销量权重持续增加，本月权重继续上升，成为推动</a:t>
            </a: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级细分市场价格指数上涨的最大原因；此外缤致、柯米克等价位价高的合资品牌车型本月销量权重也均有所增长，使该细分市场整体价格指数继续保持上涨</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11" name="表格 10">
            <a:extLst>
              <a:ext uri="{FF2B5EF4-FFF2-40B4-BE49-F238E27FC236}">
                <a16:creationId xmlns:a16="http://schemas.microsoft.com/office/drawing/2014/main" id="{6B32791A-437C-452A-9C87-B01920279CF7}"/>
              </a:ext>
            </a:extLst>
          </p:cNvPr>
          <p:cNvGraphicFramePr>
            <a:graphicFrameLocks noGrp="1"/>
          </p:cNvGraphicFramePr>
          <p:nvPr>
            <p:extLst>
              <p:ext uri="{D42A27DB-BD31-4B8C-83A1-F6EECF244321}">
                <p14:modId xmlns:p14="http://schemas.microsoft.com/office/powerpoint/2010/main" val="239272016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EA5902AB-FDCD-4809-A776-F6D370E807D0}"/>
              </a:ext>
            </a:extLst>
          </p:cNvPr>
          <p:cNvGraphicFramePr>
            <a:graphicFrameLocks noChangeAspect="1"/>
          </p:cNvGraphicFramePr>
          <p:nvPr>
            <p:custDataLst>
              <p:tags r:id="rId3"/>
            </p:custDataLst>
            <p:extLst>
              <p:ext uri="{D42A27DB-BD31-4B8C-83A1-F6EECF244321}">
                <p14:modId xmlns:p14="http://schemas.microsoft.com/office/powerpoint/2010/main" val="236293218"/>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表格 21">
            <a:extLst>
              <a:ext uri="{FF2B5EF4-FFF2-40B4-BE49-F238E27FC236}">
                <a16:creationId xmlns:a16="http://schemas.microsoft.com/office/drawing/2014/main" id="{663B2949-C891-4F08-AEF0-70D8C8128D43}"/>
              </a:ext>
            </a:extLst>
          </p:cNvPr>
          <p:cNvGraphicFramePr>
            <a:graphicFrameLocks noGrp="1"/>
          </p:cNvGraphicFramePr>
          <p:nvPr>
            <p:extLst>
              <p:ext uri="{D42A27DB-BD31-4B8C-83A1-F6EECF244321}">
                <p14:modId xmlns:p14="http://schemas.microsoft.com/office/powerpoint/2010/main" val="1802883725"/>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XR-V</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2.2%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3.7%</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缤越</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缤智</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奕泽</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柯米克</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510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GS3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昂科拉</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-3.8%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长安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CS35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C-HR</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T-Cross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远景</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瑞虎</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奕跑</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东南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DX3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众泰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T300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4.1%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长安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CS15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劲客</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现代</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ix25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57E9E6AA-8DF8-4C00-ADB6-2CD1CA693960}"/>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22</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31298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166FC467-1D12-4DC8-8029-70FE1030AE19}"/>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9F29C9C1-1B76-46DC-B0B1-11D45AB07262}"/>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CA658829-07A5-415C-8B3E-AB84398C737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700" b="1" i="0" u="none" strike="noStrike" kern="0" cap="none" spc="0" normalizeH="0" baseline="0" noProof="0" dirty="0" err="1">
                  <a:ln>
                    <a:noFill/>
                  </a:ln>
                  <a:solidFill>
                    <a:srgbClr val="FFFFF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FD7FDDD6-52E6-4EA7-B19D-D30AEB9E42FD}"/>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eaLnBrk="1" hangingPunct="1">
              <a:lnSpc>
                <a:spcPts val="1800"/>
              </a:lnSpc>
              <a:spcAft>
                <a:spcPts val="600"/>
              </a:spcAft>
              <a:buClr>
                <a:srgbClr val="275C9D"/>
              </a:buClr>
              <a:buFont typeface="Wingdings" pitchFamily="2" charset="2"/>
              <a:buChar char="n"/>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终端优惠指数为</a:t>
            </a:r>
            <a:r>
              <a:rPr lang="en-US" altLang="zh-CN" b="1" dirty="0">
                <a:solidFill>
                  <a:prstClr val="black"/>
                </a:solidFill>
                <a:latin typeface="微软雅黑 Light" panose="020B0502040204020203" pitchFamily="34" charset="-122"/>
                <a:ea typeface="微软雅黑 Light" panose="020B0502040204020203" pitchFamily="34" charset="-122"/>
              </a:rPr>
              <a:t>3.19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noProof="0" dirty="0">
                <a:solidFill>
                  <a:prstClr val="black"/>
                </a:solidFill>
                <a:latin typeface="微软雅黑 Light" panose="020B0502040204020203" pitchFamily="34" charset="-122"/>
                <a:ea typeface="微软雅黑 Light" panose="020B0502040204020203" pitchFamily="34" charset="-122"/>
              </a:rPr>
              <a:t>上升</a:t>
            </a:r>
            <a:r>
              <a:rPr lang="en-US" altLang="zh-CN" b="1" noProof="0" dirty="0">
                <a:solidFill>
                  <a:prstClr val="black"/>
                </a:solidFill>
                <a:latin typeface="微软雅黑 Light" panose="020B0502040204020203" pitchFamily="34" charset="-122"/>
                <a:ea typeface="微软雅黑 Light" panose="020B0502040204020203" pitchFamily="34" charset="-122"/>
              </a:rPr>
              <a:t>11.7</a:t>
            </a:r>
            <a:r>
              <a:rPr lang="en-US" altLang="zh-CN" b="1" dirty="0">
                <a:solidFill>
                  <a:prstClr val="black"/>
                </a:solidFill>
                <a:latin typeface="微软雅黑 Light" panose="020B0502040204020203" pitchFamily="34" charset="-122"/>
                <a:ea typeface="微软雅黑 Light" panose="020B0502040204020203" pitchFamily="34" charset="-122"/>
              </a:rPr>
              <a:t>%</a:t>
            </a:r>
            <a:r>
              <a:rPr lang="zh-CN" altLang="en-US" b="1" dirty="0">
                <a:solidFill>
                  <a:prstClr val="black"/>
                </a:solidFill>
                <a:latin typeface="微软雅黑 Light" panose="020B0502040204020203" pitchFamily="34" charset="-122"/>
                <a:ea typeface="微软雅黑 Light" panose="020B0502040204020203" pitchFamily="34" charset="-122"/>
              </a:rPr>
              <a:t>，市场优惠从</a:t>
            </a:r>
            <a:r>
              <a:rPr lang="en-US" altLang="zh-CN" b="1" dirty="0">
                <a:solidFill>
                  <a:prstClr val="black"/>
                </a:solidFill>
                <a:latin typeface="微软雅黑 Light" panose="020B0502040204020203" pitchFamily="34" charset="-122"/>
                <a:ea typeface="微软雅黑 Light" panose="020B0502040204020203" pitchFamily="34" charset="-122"/>
              </a:rPr>
              <a:t>1.14</a:t>
            </a:r>
            <a:r>
              <a:rPr lang="zh-CN" altLang="en-US" b="1" dirty="0">
                <a:solidFill>
                  <a:prstClr val="black"/>
                </a:solidFill>
                <a:latin typeface="微软雅黑 Light" panose="020B0502040204020203" pitchFamily="34" charset="-122"/>
                <a:ea typeface="微软雅黑 Light" panose="020B0502040204020203" pitchFamily="34" charset="-122"/>
              </a:rPr>
              <a:t>万上升至</a:t>
            </a:r>
            <a:r>
              <a:rPr lang="en-US" altLang="zh-CN" b="1" dirty="0">
                <a:solidFill>
                  <a:prstClr val="black"/>
                </a:solidFill>
                <a:latin typeface="微软雅黑 Light" panose="020B0502040204020203" pitchFamily="34" charset="-122"/>
                <a:ea typeface="微软雅黑 Light" panose="020B0502040204020203" pitchFamily="34" charset="-122"/>
              </a:rPr>
              <a:t>1.28</a:t>
            </a:r>
            <a:r>
              <a:rPr lang="zh-CN" altLang="en-US" b="1" dirty="0">
                <a:solidFill>
                  <a:prstClr val="black"/>
                </a:solidFill>
                <a:latin typeface="微软雅黑 Light" panose="020B0502040204020203" pitchFamily="34" charset="-122"/>
                <a:ea typeface="微软雅黑 Light" panose="020B0502040204020203" pitchFamily="34" charset="-122"/>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err="1">
                <a:ln>
                  <a:noFill/>
                </a:ln>
                <a:solidFill>
                  <a:srgbClr val="5F5F5F"/>
                </a:solidFill>
                <a:effectLst/>
                <a:uLnTx/>
                <a:uFillTx/>
                <a:latin typeface="微软雅黑 Light" panose="020B0502040204020203" pitchFamily="34" charset="-122"/>
                <a:ea typeface="微软雅黑 Light" panose="020B0502040204020203" pitchFamily="34" charset="-122"/>
                <a:cs typeface="+mn-cs"/>
              </a:rPr>
              <a:t>A0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市场优惠幅度较上月</a:t>
            </a:r>
            <a:r>
              <a:rPr lang="zh-CN" altLang="en-US" sz="1400" dirty="0">
                <a:solidFill>
                  <a:srgbClr val="5F5F5F"/>
                </a:solidFill>
                <a:latin typeface="微软雅黑 Light" panose="020B0502040204020203" pitchFamily="34" charset="-122"/>
                <a:ea typeface="微软雅黑 Light" panose="020B0502040204020203" pitchFamily="34" charset="-122"/>
              </a:rPr>
              <a:t>上升</a:t>
            </a:r>
            <a:r>
              <a:rPr lang="en-US" altLang="zh-CN" sz="1400" dirty="0">
                <a:solidFill>
                  <a:srgbClr val="5F5F5F"/>
                </a:solidFill>
                <a:latin typeface="微软雅黑 Light" panose="020B0502040204020203" pitchFamily="34" charset="-122"/>
                <a:ea typeface="微软雅黑 Light" panose="020B0502040204020203" pitchFamily="34" charset="-122"/>
              </a:rPr>
              <a:t>1,4</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A0</a:t>
            </a:r>
            <a:r>
              <a:rPr lang="zh-CN" altLang="en-US" sz="1400" dirty="0">
                <a:solidFill>
                  <a:srgbClr val="5F5F5F"/>
                </a:solidFill>
                <a:latin typeface="微软雅黑 Light" panose="020B0502040204020203" pitchFamily="34" charset="-122"/>
                <a:ea typeface="微软雅黑 Light" panose="020B0502040204020203" pitchFamily="34" charset="-122"/>
              </a:rPr>
              <a:t>级细分市场中大多车型的终端优惠均有所增加，其中本田</a:t>
            </a:r>
            <a:r>
              <a:rPr lang="en-US" altLang="zh-CN" sz="1400" dirty="0">
                <a:solidFill>
                  <a:srgbClr val="5F5F5F"/>
                </a:solidFill>
                <a:latin typeface="微软雅黑 Light" panose="020B0502040204020203" pitchFamily="34" charset="-122"/>
                <a:ea typeface="微软雅黑 Light" panose="020B0502040204020203" pitchFamily="34" charset="-122"/>
              </a:rPr>
              <a:t>XR-V</a:t>
            </a:r>
            <a:r>
              <a:rPr lang="zh-CN" altLang="en-US" sz="1400" dirty="0">
                <a:solidFill>
                  <a:srgbClr val="5F5F5F"/>
                </a:solidFill>
                <a:latin typeface="微软雅黑 Light" panose="020B0502040204020203" pitchFamily="34" charset="-122"/>
                <a:ea typeface="微软雅黑 Light" panose="020B0502040204020203" pitchFamily="34" charset="-122"/>
              </a:rPr>
              <a:t>、缤致等终端优惠幅度较大的车型本月权重增加，使该级别细分市场整体优惠指数继续增加</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11" name="表格 10">
            <a:extLst>
              <a:ext uri="{FF2B5EF4-FFF2-40B4-BE49-F238E27FC236}">
                <a16:creationId xmlns:a16="http://schemas.microsoft.com/office/drawing/2014/main" id="{0A52261F-4594-49E5-9D5B-4441F174198B}"/>
              </a:ext>
            </a:extLst>
          </p:cNvPr>
          <p:cNvGraphicFramePr>
            <a:graphicFrameLocks noGrp="1"/>
          </p:cNvGraphicFramePr>
          <p:nvPr>
            <p:extLst>
              <p:ext uri="{D42A27DB-BD31-4B8C-83A1-F6EECF244321}">
                <p14:modId xmlns:p14="http://schemas.microsoft.com/office/powerpoint/2010/main" val="3510994434"/>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A0</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6" name="Object 4">
            <a:extLst>
              <a:ext uri="{FF2B5EF4-FFF2-40B4-BE49-F238E27FC236}">
                <a16:creationId xmlns:a16="http://schemas.microsoft.com/office/drawing/2014/main" id="{9F3BF132-BBE7-4E94-9D7A-9636E4245323}"/>
              </a:ext>
            </a:extLst>
          </p:cNvPr>
          <p:cNvGraphicFramePr>
            <a:graphicFrameLocks noChangeAspect="1"/>
          </p:cNvGraphicFramePr>
          <p:nvPr>
            <p:custDataLst>
              <p:tags r:id="rId3"/>
            </p:custDataLst>
            <p:extLst>
              <p:ext uri="{D42A27DB-BD31-4B8C-83A1-F6EECF244321}">
                <p14:modId xmlns:p14="http://schemas.microsoft.com/office/powerpoint/2010/main" val="317479555"/>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表格 21">
            <a:extLst>
              <a:ext uri="{FF2B5EF4-FFF2-40B4-BE49-F238E27FC236}">
                <a16:creationId xmlns:a16="http://schemas.microsoft.com/office/drawing/2014/main" id="{F0002B16-4866-49F0-ABD4-6F447869779D}"/>
              </a:ext>
            </a:extLst>
          </p:cNvPr>
          <p:cNvGraphicFramePr>
            <a:graphicFrameLocks noGrp="1"/>
          </p:cNvGraphicFramePr>
          <p:nvPr>
            <p:extLst>
              <p:ext uri="{D42A27DB-BD31-4B8C-83A1-F6EECF244321}">
                <p14:modId xmlns:p14="http://schemas.microsoft.com/office/powerpoint/2010/main" val="2866417592"/>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XR-V</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3.7%</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奕泽</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GS3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劲客</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T-Cross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奕跑</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缤智</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现代</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i</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x25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柯米克</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众泰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T300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远景</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4.0%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奔腾</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X40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长安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CS35</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MG ZS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昂科拉</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5.4%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中华</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V3</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510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缤越</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东南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DX3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3" name="灯片编号占位符 3">
            <a:extLst>
              <a:ext uri="{FF2B5EF4-FFF2-40B4-BE49-F238E27FC236}">
                <a16:creationId xmlns:a16="http://schemas.microsoft.com/office/drawing/2014/main" id="{1795F8EE-BDE5-4D0C-ACBE-A4AE2D721710}"/>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23</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295190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2400" b="1" dirty="0">
                <a:solidFill>
                  <a:prstClr val="black"/>
                </a:solidFill>
                <a:latin typeface="微软雅黑 Light" panose="020B0502040204020203" pitchFamily="34" charset="-122"/>
                <a:ea typeface="微软雅黑 Light" panose="020B0502040204020203" pitchFamily="34" charset="-122"/>
              </a:rPr>
              <a:t>价格</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B53F817B-3261-4557-8E8E-A05C1C5E1C42}"/>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3EDDF45B-F00B-4144-B440-5BBC566206A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21AB5E71-75B5-43C4-B290-5EF304DC9310}"/>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E07E68A4-33C5-453E-8249-CEF8D93AA37E}"/>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3.83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，环比下降</a:t>
            </a:r>
            <a:r>
              <a:rPr lang="en-US" altLang="zh-CN" b="1" dirty="0">
                <a:solidFill>
                  <a:prstClr val="black"/>
                </a:solidFill>
                <a:latin typeface="微软雅黑 Light" panose="020B0502040204020203" pitchFamily="34" charset="-122"/>
                <a:ea typeface="微软雅黑 Light" panose="020B0502040204020203" pitchFamily="34" charset="-122"/>
              </a:rPr>
              <a:t>3.8</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13.74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13.22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lang="zh-CN" altLang="en-US" sz="1400" noProof="0" dirty="0">
                <a:solidFill>
                  <a:srgbClr val="5F5F5F"/>
                </a:solidFill>
                <a:latin typeface="微软雅黑 Light" panose="020B0502040204020203" pitchFamily="34" charset="-122"/>
                <a:ea typeface="微软雅黑 Light" panose="020B0502040204020203" pitchFamily="34" charset="-122"/>
              </a:rPr>
              <a:t>下降</a:t>
            </a:r>
            <a:r>
              <a:rPr lang="en-US" altLang="zh-CN" sz="1400" noProof="0" dirty="0">
                <a:solidFill>
                  <a:srgbClr val="5F5F5F"/>
                </a:solidFill>
                <a:latin typeface="微软雅黑 Light" panose="020B0502040204020203" pitchFamily="34" charset="-122"/>
                <a:ea typeface="微软雅黑 Light" panose="020B0502040204020203" pitchFamily="34" charset="-122"/>
              </a:rPr>
              <a:t>5,2</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级细分市场中高价车型宝马</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X1</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、奔驰</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GLA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XT4</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等销量权重都出现了下滑，而长安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CS75</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t>
            </a:r>
            <a:r>
              <a:rPr lang="zh-CN" altLang="en-US" sz="1400" dirty="0">
                <a:solidFill>
                  <a:srgbClr val="5F5F5F"/>
                </a:solidFill>
                <a:latin typeface="微软雅黑 Light" panose="020B0502040204020203" pitchFamily="34" charset="-122"/>
                <a:ea typeface="微软雅黑 Light" panose="020B0502040204020203" pitchFamily="34" charset="-122"/>
              </a:rPr>
              <a:t>哈弗</a:t>
            </a:r>
            <a:r>
              <a:rPr lang="en-US" altLang="zh-CN" sz="1400" dirty="0">
                <a:solidFill>
                  <a:srgbClr val="5F5F5F"/>
                </a:solidFill>
                <a:latin typeface="微软雅黑 Light" panose="020B0502040204020203" pitchFamily="34" charset="-122"/>
                <a:ea typeface="微软雅黑 Light" panose="020B0502040204020203" pitchFamily="34" charset="-122"/>
              </a:rPr>
              <a:t>M6</a:t>
            </a:r>
            <a:r>
              <a:rPr lang="zh-CN" altLang="en-US" sz="1400" dirty="0">
                <a:solidFill>
                  <a:srgbClr val="5F5F5F"/>
                </a:solidFill>
                <a:latin typeface="微软雅黑 Light" panose="020B0502040204020203" pitchFamily="34" charset="-122"/>
                <a:ea typeface="微软雅黑 Light" panose="020B0502040204020203" pitchFamily="34" charset="-122"/>
              </a:rPr>
              <a:t>、哈弗</a:t>
            </a:r>
            <a:r>
              <a:rPr lang="en-US" altLang="zh-CN" sz="1400" dirty="0">
                <a:solidFill>
                  <a:srgbClr val="5F5F5F"/>
                </a:solidFill>
                <a:latin typeface="微软雅黑 Light" panose="020B0502040204020203" pitchFamily="34" charset="-122"/>
                <a:ea typeface="微软雅黑 Light" panose="020B0502040204020203" pitchFamily="34" charset="-122"/>
              </a:rPr>
              <a:t>H6</a:t>
            </a:r>
            <a:r>
              <a:rPr lang="zh-CN" altLang="en-US" sz="1400" dirty="0">
                <a:solidFill>
                  <a:srgbClr val="5F5F5F"/>
                </a:solidFill>
                <a:latin typeface="微软雅黑 Light" panose="020B0502040204020203" pitchFamily="34" charset="-122"/>
                <a:ea typeface="微软雅黑 Light" panose="020B0502040204020203" pitchFamily="34" charset="-122"/>
              </a:rPr>
              <a:t>等自主品牌车型的权重有所提升，使得该细分市场整体价格指数出现了较大幅度的下降</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1" name="表格 10">
            <a:extLst>
              <a:ext uri="{FF2B5EF4-FFF2-40B4-BE49-F238E27FC236}">
                <a16:creationId xmlns:a16="http://schemas.microsoft.com/office/drawing/2014/main" id="{98643B77-6F72-431A-849B-61106299E1DB}"/>
              </a:ext>
            </a:extLst>
          </p:cNvPr>
          <p:cNvGraphicFramePr>
            <a:graphicFrameLocks noGrp="1"/>
          </p:cNvGraphicFramePr>
          <p:nvPr>
            <p:extLst>
              <p:ext uri="{D42A27DB-BD31-4B8C-83A1-F6EECF244321}">
                <p14:modId xmlns:p14="http://schemas.microsoft.com/office/powerpoint/2010/main" val="172880947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17DADF23-DF3F-4545-9B48-F47A87AE4F2F}"/>
              </a:ext>
            </a:extLst>
          </p:cNvPr>
          <p:cNvGraphicFramePr>
            <a:graphicFrameLocks noChangeAspect="1"/>
          </p:cNvGraphicFramePr>
          <p:nvPr>
            <p:custDataLst>
              <p:tags r:id="rId3"/>
            </p:custDataLst>
            <p:extLst>
              <p:ext uri="{D42A27DB-BD31-4B8C-83A1-F6EECF244321}">
                <p14:modId xmlns:p14="http://schemas.microsoft.com/office/powerpoint/2010/main" val="3568374689"/>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 name="表格 22">
            <a:extLst>
              <a:ext uri="{FF2B5EF4-FFF2-40B4-BE49-F238E27FC236}">
                <a16:creationId xmlns:a16="http://schemas.microsoft.com/office/drawing/2014/main" id="{6E5F0FE5-421B-4E3E-975E-CB95644712E7}"/>
              </a:ext>
            </a:extLst>
          </p:cNvPr>
          <p:cNvGraphicFramePr>
            <a:graphicFrameLocks noGrp="1"/>
          </p:cNvGraphicFramePr>
          <p:nvPr>
            <p:extLst>
              <p:ext uri="{D42A27DB-BD31-4B8C-83A1-F6EECF244321}">
                <p14:modId xmlns:p14="http://schemas.microsoft.com/office/powerpoint/2010/main" val="3601627000"/>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长安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CS75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MG HS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CR-V</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-2.0%</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探岳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-2.0%</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H6</a:t>
                      </a: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奇骏</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5.9%</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RX5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GS4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F7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GLA</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GS5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逍客</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现代</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ix35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帝豪</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GS</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-6.8%</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领界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530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EE1EDF2B-2290-4A46-959C-3A8909C319C5}"/>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24</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77606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lang="en-US" altLang="zh-CN" sz="2400" b="1" dirty="0">
                <a:solidFill>
                  <a:prstClr val="black"/>
                </a:solidFill>
                <a:latin typeface="微软雅黑 Light" panose="020B0502040204020203" pitchFamily="34" charset="-122"/>
                <a:ea typeface="微软雅黑 Light" panose="020B0502040204020203" pitchFamily="34" charset="-122"/>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B53F817B-3261-4557-8E8E-A05C1C5E1C42}"/>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3EDDF45B-F00B-4144-B440-5BBC566206A1}"/>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21AB5E71-75B5-43C4-B290-5EF304DC9310}"/>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E07E68A4-33C5-453E-8249-CEF8D93AA37E}"/>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0.35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，环比下降</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7.3%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lang="en-US" altLang="zh-CN" b="1" dirty="0">
                <a:solidFill>
                  <a:prstClr val="black"/>
                </a:solidFill>
                <a:latin typeface="微软雅黑 Light" panose="020B0502040204020203" pitchFamily="34" charset="-122"/>
                <a:ea typeface="微软雅黑 Light" panose="020B0502040204020203" pitchFamily="34" charset="-122"/>
              </a:rPr>
              <a:t>2.19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lang="en-US" altLang="zh-CN" b="1" dirty="0">
                <a:solidFill>
                  <a:prstClr val="black"/>
                </a:solidFill>
                <a:latin typeface="微软雅黑 Light" panose="020B0502040204020203" pitchFamily="34" charset="-122"/>
                <a:ea typeface="微软雅黑 Light" panose="020B0502040204020203" pitchFamily="34" charset="-122"/>
              </a:rPr>
              <a:t>2.03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市场优惠幅度较上月下降</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a:t>
            </a:r>
            <a:r>
              <a:rPr lang="en-US" altLang="zh-CN" sz="1400" dirty="0">
                <a:solidFill>
                  <a:srgbClr val="5F5F5F"/>
                </a:solidFill>
                <a:latin typeface="微软雅黑 Light" panose="020B0502040204020203" pitchFamily="34" charset="-122"/>
                <a:ea typeface="微软雅黑 Light" panose="020B0502040204020203" pitchFamily="34" charset="-122"/>
              </a:rPr>
              <a:t>,6</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虽然该级别中大多车型的终端优惠都有所增加，但由于宝马</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X1</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、奔驰</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GLA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、凯迪拉克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XT4</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等车型终端优惠幅度较大，其权重的下滑对整体细分市场的优惠指数造成较大影响，因此本月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A</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市场优惠指数较上月下滑</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7.3%</a:t>
            </a:r>
          </a:p>
        </p:txBody>
      </p:sp>
      <p:graphicFrame>
        <p:nvGraphicFramePr>
          <p:cNvPr id="11" name="表格 10">
            <a:extLst>
              <a:ext uri="{FF2B5EF4-FFF2-40B4-BE49-F238E27FC236}">
                <a16:creationId xmlns:a16="http://schemas.microsoft.com/office/drawing/2014/main" id="{0E753B22-15E3-4C75-A415-56AB8A02B0B5}"/>
              </a:ext>
            </a:extLst>
          </p:cNvPr>
          <p:cNvGraphicFramePr>
            <a:graphicFrameLocks noGrp="1"/>
          </p:cNvGraphicFramePr>
          <p:nvPr>
            <p:extLst>
              <p:ext uri="{D42A27DB-BD31-4B8C-83A1-F6EECF244321}">
                <p14:modId xmlns:p14="http://schemas.microsoft.com/office/powerpoint/2010/main" val="224676522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A</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A6103A0D-A781-4C5B-8BDA-492FF8C9880B}"/>
              </a:ext>
            </a:extLst>
          </p:cNvPr>
          <p:cNvGraphicFramePr>
            <a:graphicFrameLocks noChangeAspect="1"/>
          </p:cNvGraphicFramePr>
          <p:nvPr>
            <p:custDataLst>
              <p:tags r:id="rId3"/>
            </p:custDataLst>
            <p:extLst>
              <p:ext uri="{D42A27DB-BD31-4B8C-83A1-F6EECF244321}">
                <p14:modId xmlns:p14="http://schemas.microsoft.com/office/powerpoint/2010/main" val="1233678592"/>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 name="表格 22">
            <a:extLst>
              <a:ext uri="{FF2B5EF4-FFF2-40B4-BE49-F238E27FC236}">
                <a16:creationId xmlns:a16="http://schemas.microsoft.com/office/drawing/2014/main" id="{88A2CCF7-244C-49B5-847C-0E57C269A47D}"/>
              </a:ext>
            </a:extLst>
          </p:cNvPr>
          <p:cNvGraphicFramePr>
            <a:graphicFrameLocks noGrp="1"/>
          </p:cNvGraphicFramePr>
          <p:nvPr>
            <p:extLst>
              <p:ext uri="{D42A27DB-BD31-4B8C-83A1-F6EECF244321}">
                <p14:modId xmlns:p14="http://schemas.microsoft.com/office/powerpoint/2010/main" val="2053391437"/>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H6</a:t>
                      </a: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长安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CS75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奇骏</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-3.9%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探岳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GLA</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途岳</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GS4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现代</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Ix35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CR-V</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5.8%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马自达</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CX-4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3.6%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博越</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GS5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逍客</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M6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RX5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-5.5%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F7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MG HS</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965B79F9-F1AF-41BB-AAC1-1E5C4DEB0A1D}"/>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25</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86284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2400" b="1" dirty="0">
                <a:solidFill>
                  <a:prstClr val="black"/>
                </a:solidFill>
                <a:latin typeface="微软雅黑 Light" panose="020B0502040204020203" pitchFamily="34" charset="-122"/>
                <a:ea typeface="微软雅黑 Light" panose="020B0502040204020203" pitchFamily="34" charset="-122"/>
              </a:rPr>
              <a:t>价格</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BE38222E-3017-44CA-BC25-31BA99F82F2D}"/>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41B6778F-CDA1-4B1D-9C82-986426814E4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8CD28D26-0941-460A-8189-89F0E5352DD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288680AD-E8CF-424C-802B-2043B26ACC13}"/>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1.05</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dirty="0">
                <a:solidFill>
                  <a:prstClr val="black"/>
                </a:solidFill>
                <a:latin typeface="微软雅黑 Light" panose="020B0502040204020203" pitchFamily="34" charset="-122"/>
                <a:ea typeface="微软雅黑 Light" panose="020B0502040204020203" pitchFamily="34" charset="-122"/>
              </a:rPr>
              <a:t>下降</a:t>
            </a:r>
            <a:r>
              <a:rPr lang="en-US" altLang="zh-CN" b="1" dirty="0">
                <a:solidFill>
                  <a:prstClr val="black"/>
                </a:solidFill>
                <a:latin typeface="微软雅黑 Light" panose="020B0502040204020203" pitchFamily="34" charset="-122"/>
                <a:ea typeface="微软雅黑 Light" panose="020B0502040204020203" pitchFamily="34" charset="-122"/>
              </a:rPr>
              <a:t>1.7</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lang="en-US" altLang="zh-CN" b="1" dirty="0">
                <a:solidFill>
                  <a:prstClr val="black"/>
                </a:solidFill>
                <a:latin typeface="微软雅黑 Light" panose="020B0502040204020203" pitchFamily="34" charset="-122"/>
                <a:ea typeface="微软雅黑 Light" panose="020B0502040204020203" pitchFamily="34" charset="-122"/>
              </a:rPr>
              <a:t>23.34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22.94</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lang="zh-CN" altLang="en-US" sz="1400" dirty="0">
                <a:solidFill>
                  <a:srgbClr val="5F5F5F"/>
                </a:solidFill>
                <a:latin typeface="微软雅黑 Light" panose="020B0502040204020203" pitchFamily="34" charset="-122"/>
                <a:ea typeface="微软雅黑 Light" panose="020B0502040204020203" pitchFamily="34" charset="-122"/>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4,0</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级市场中豪华品牌车型的销量权重出现下滑，奔驰</a:t>
            </a:r>
            <a:r>
              <a:rPr lang="en-US" altLang="zh-CN" sz="1400" dirty="0">
                <a:solidFill>
                  <a:srgbClr val="5F5F5F"/>
                </a:solidFill>
                <a:latin typeface="微软雅黑 Light" panose="020B0502040204020203" pitchFamily="34" charset="-122"/>
                <a:ea typeface="微软雅黑 Light" panose="020B0502040204020203" pitchFamily="34" charset="-122"/>
              </a:rPr>
              <a:t>GLC</a:t>
            </a:r>
            <a:r>
              <a:rPr lang="zh-CN" altLang="en-US" sz="1400" dirty="0">
                <a:solidFill>
                  <a:srgbClr val="5F5F5F"/>
                </a:solidFill>
                <a:latin typeface="微软雅黑 Light" panose="020B0502040204020203" pitchFamily="34" charset="-122"/>
                <a:ea typeface="微软雅黑 Light" panose="020B0502040204020203" pitchFamily="34" charset="-122"/>
              </a:rPr>
              <a:t>、宝马</a:t>
            </a:r>
            <a:r>
              <a:rPr lang="en-US" altLang="zh-CN" sz="1400" dirty="0">
                <a:solidFill>
                  <a:srgbClr val="5F5F5F"/>
                </a:solidFill>
                <a:latin typeface="微软雅黑 Light" panose="020B0502040204020203" pitchFamily="34" charset="-122"/>
                <a:ea typeface="微软雅黑 Light" panose="020B0502040204020203" pitchFamily="34" charset="-122"/>
              </a:rPr>
              <a:t>X3</a:t>
            </a:r>
            <a:r>
              <a:rPr lang="zh-CN" altLang="en-US" sz="1400" dirty="0">
                <a:solidFill>
                  <a:srgbClr val="5F5F5F"/>
                </a:solidFill>
                <a:latin typeface="微软雅黑 Light" panose="020B0502040204020203" pitchFamily="34" charset="-122"/>
                <a:ea typeface="微软雅黑 Light" panose="020B0502040204020203" pitchFamily="34" charset="-122"/>
              </a:rPr>
              <a:t>、英菲尼迪</a:t>
            </a:r>
            <a:r>
              <a:rPr lang="en-US" altLang="zh-CN" sz="1400" dirty="0">
                <a:solidFill>
                  <a:srgbClr val="5F5F5F"/>
                </a:solidFill>
                <a:latin typeface="微软雅黑 Light" panose="020B0502040204020203" pitchFamily="34" charset="-122"/>
                <a:ea typeface="微软雅黑 Light" panose="020B0502040204020203" pitchFamily="34" charset="-122"/>
              </a:rPr>
              <a:t>QX50</a:t>
            </a:r>
            <a:r>
              <a:rPr lang="zh-CN" altLang="en-US" sz="1400" dirty="0">
                <a:solidFill>
                  <a:srgbClr val="5F5F5F"/>
                </a:solidFill>
                <a:latin typeface="微软雅黑 Light" panose="020B0502040204020203" pitchFamily="34" charset="-122"/>
                <a:ea typeface="微软雅黑 Light" panose="020B0502040204020203" pitchFamily="34" charset="-122"/>
              </a:rPr>
              <a:t>等的销量权重都出现了下滑，因此导致</a:t>
            </a:r>
            <a:r>
              <a:rPr lang="en-US" altLang="zh-CN" sz="1400" dirty="0">
                <a:solidFill>
                  <a:srgbClr val="5F5F5F"/>
                </a:solidFill>
                <a:latin typeface="微软雅黑 Light" panose="020B0502040204020203" pitchFamily="34" charset="-122"/>
                <a:ea typeface="微软雅黑 Light" panose="020B0502040204020203" pitchFamily="34" charset="-122"/>
              </a:rPr>
              <a:t>B</a:t>
            </a:r>
            <a:r>
              <a:rPr lang="zh-CN" altLang="en-US" sz="1400" dirty="0">
                <a:solidFill>
                  <a:srgbClr val="5F5F5F"/>
                </a:solidFill>
                <a:latin typeface="微软雅黑 Light" panose="020B0502040204020203" pitchFamily="34" charset="-122"/>
                <a:ea typeface="微软雅黑 Light" panose="020B0502040204020203" pitchFamily="34" charset="-122"/>
              </a:rPr>
              <a:t>级市场整体价格指数的下滑</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aphicFrame>
        <p:nvGraphicFramePr>
          <p:cNvPr id="11" name="表格 10">
            <a:extLst>
              <a:ext uri="{FF2B5EF4-FFF2-40B4-BE49-F238E27FC236}">
                <a16:creationId xmlns:a16="http://schemas.microsoft.com/office/drawing/2014/main" id="{88597FC9-B20C-4A27-B068-7B9FAD93A4BD}"/>
              </a:ext>
            </a:extLst>
          </p:cNvPr>
          <p:cNvGraphicFramePr>
            <a:graphicFrameLocks noGrp="1"/>
          </p:cNvGraphicFramePr>
          <p:nvPr>
            <p:extLst>
              <p:ext uri="{D42A27DB-BD31-4B8C-83A1-F6EECF244321}">
                <p14:modId xmlns:p14="http://schemas.microsoft.com/office/powerpoint/2010/main" val="2007387993"/>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7B4EDBD1-A7CD-45FD-A42D-1064009FC9E1}"/>
              </a:ext>
            </a:extLst>
          </p:cNvPr>
          <p:cNvGraphicFramePr>
            <a:graphicFrameLocks noChangeAspect="1"/>
          </p:cNvGraphicFramePr>
          <p:nvPr>
            <p:custDataLst>
              <p:tags r:id="rId3"/>
            </p:custDataLst>
            <p:extLst>
              <p:ext uri="{D42A27DB-BD31-4B8C-83A1-F6EECF244321}">
                <p14:modId xmlns:p14="http://schemas.microsoft.com/office/powerpoint/2010/main" val="1432338901"/>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表格 21">
            <a:extLst>
              <a:ext uri="{FF2B5EF4-FFF2-40B4-BE49-F238E27FC236}">
                <a16:creationId xmlns:a16="http://schemas.microsoft.com/office/drawing/2014/main" id="{D17DA85A-5AE1-4400-A975-6F815D8DC993}"/>
              </a:ext>
            </a:extLst>
          </p:cNvPr>
          <p:cNvGraphicFramePr>
            <a:graphicFrameLocks noGrp="1"/>
          </p:cNvGraphicFramePr>
          <p:nvPr>
            <p:extLst>
              <p:ext uri="{D42A27DB-BD31-4B8C-83A1-F6EECF244321}">
                <p14:modId xmlns:p14="http://schemas.microsoft.com/office/powerpoint/2010/main" val="3973850625"/>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星途 </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TXL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GLC</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发现神行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楼兰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昂科威</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途观</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捷途</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X70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瑞虎</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探界者</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众泰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T700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锐界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VV7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英菲尼迪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QX50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-3.5%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斯威</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-6.1%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柯迪亚克</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UR-V</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汉兰达</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风光</a:t>
                      </a:r>
                      <a:r>
                        <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rPr>
                        <a:t>580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93601F36-B44C-4AF4-A5FC-08D80F730C27}"/>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26</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3372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7" name="组合 16">
            <a:extLst>
              <a:ext uri="{FF2B5EF4-FFF2-40B4-BE49-F238E27FC236}">
                <a16:creationId xmlns:a16="http://schemas.microsoft.com/office/drawing/2014/main" id="{BE38222E-3017-44CA-BC25-31BA99F82F2D}"/>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41B6778F-CDA1-4B1D-9C82-986426814E44}"/>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8CD28D26-0941-460A-8189-89F0E5352DD7}"/>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0" name="内容占位符 2">
            <a:extLst>
              <a:ext uri="{FF2B5EF4-FFF2-40B4-BE49-F238E27FC236}">
                <a16:creationId xmlns:a16="http://schemas.microsoft.com/office/drawing/2014/main" id="{288680AD-E8CF-424C-802B-2043B26ACC13}"/>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4.52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，环比上升</a:t>
            </a:r>
            <a:r>
              <a:rPr lang="en-US" altLang="zh-CN" b="1" noProof="0" dirty="0">
                <a:solidFill>
                  <a:prstClr val="black"/>
                </a:solidFill>
                <a:latin typeface="微软雅黑 Light" panose="020B0502040204020203" pitchFamily="34" charset="-122"/>
                <a:ea typeface="微软雅黑 Light" panose="020B0502040204020203" pitchFamily="34" charset="-122"/>
              </a:rPr>
              <a:t>3.2</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a:t>
            </a:r>
            <a:r>
              <a:rPr lang="zh-CN" altLang="en-US" b="1" dirty="0">
                <a:solidFill>
                  <a:prstClr val="black"/>
                </a:solidFill>
                <a:latin typeface="微软雅黑 Light" panose="020B0502040204020203" pitchFamily="34" charset="-122"/>
                <a:ea typeface="微软雅黑 Light" panose="020B0502040204020203" pitchFamily="34" charset="-122"/>
              </a:rPr>
              <a:t>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从</a:t>
            </a:r>
            <a:r>
              <a:rPr lang="en-US" altLang="zh-CN" b="1" dirty="0">
                <a:solidFill>
                  <a:prstClr val="black"/>
                </a:solidFill>
                <a:latin typeface="微软雅黑 Light" panose="020B0502040204020203" pitchFamily="34" charset="-122"/>
                <a:ea typeface="微软雅黑 Light" panose="020B0502040204020203" pitchFamily="34" charset="-122"/>
              </a:rPr>
              <a:t>3.86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万上升至</a:t>
            </a:r>
            <a:r>
              <a:rPr lang="en-US" altLang="zh-CN" b="1" noProof="0" dirty="0">
                <a:solidFill>
                  <a:prstClr val="black"/>
                </a:solidFill>
                <a:latin typeface="微软雅黑 Light" panose="020B0502040204020203" pitchFamily="34" charset="-122"/>
                <a:ea typeface="微软雅黑 Light" panose="020B0502040204020203" pitchFamily="34" charset="-122"/>
              </a:rPr>
              <a:t>3.98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B</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市场优惠幅度较</a:t>
            </a:r>
            <a:r>
              <a:rPr lang="zh-CN" altLang="en-US" sz="1400" dirty="0">
                <a:solidFill>
                  <a:srgbClr val="5F5F5F"/>
                </a:solidFill>
                <a:latin typeface="微软雅黑 Light" panose="020B0502040204020203" pitchFamily="34" charset="-122"/>
                <a:ea typeface="微软雅黑 Light" panose="020B0502040204020203" pitchFamily="34" charset="-122"/>
              </a:rPr>
              <a:t>上月上升</a:t>
            </a:r>
            <a:r>
              <a:rPr lang="en-US" altLang="zh-CN" sz="1400" dirty="0">
                <a:solidFill>
                  <a:srgbClr val="5F5F5F"/>
                </a:solidFill>
                <a:latin typeface="微软雅黑 Light" panose="020B0502040204020203" pitchFamily="34" charset="-122"/>
                <a:ea typeface="微软雅黑 Light" panose="020B0502040204020203" pitchFamily="34" charset="-122"/>
              </a:rPr>
              <a:t>1,2</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该细分市场中大多车型的终端优惠都继续增长，其中终端优惠幅度最大的车型发现神行和奥迪</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Q5L</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本月的销量权重都有所增加，是该细分市场终端优惠指数上升的主要原因</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1" name="表格 10">
            <a:extLst>
              <a:ext uri="{FF2B5EF4-FFF2-40B4-BE49-F238E27FC236}">
                <a16:creationId xmlns:a16="http://schemas.microsoft.com/office/drawing/2014/main" id="{7AE80019-A415-4CF3-8D7E-06246C33ADC6}"/>
              </a:ext>
            </a:extLst>
          </p:cNvPr>
          <p:cNvGraphicFramePr>
            <a:graphicFrameLocks noGrp="1"/>
          </p:cNvGraphicFramePr>
          <p:nvPr>
            <p:extLst>
              <p:ext uri="{D42A27DB-BD31-4B8C-83A1-F6EECF244321}">
                <p14:modId xmlns:p14="http://schemas.microsoft.com/office/powerpoint/2010/main" val="4244209574"/>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B</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22055AE0-68D5-42A7-A857-FEB44912FE85}"/>
              </a:ext>
            </a:extLst>
          </p:cNvPr>
          <p:cNvGraphicFramePr>
            <a:graphicFrameLocks noChangeAspect="1"/>
          </p:cNvGraphicFramePr>
          <p:nvPr>
            <p:custDataLst>
              <p:tags r:id="rId3"/>
            </p:custDataLst>
            <p:extLst>
              <p:ext uri="{D42A27DB-BD31-4B8C-83A1-F6EECF244321}">
                <p14:modId xmlns:p14="http://schemas.microsoft.com/office/powerpoint/2010/main" val="3307824954"/>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表格 21">
            <a:extLst>
              <a:ext uri="{FF2B5EF4-FFF2-40B4-BE49-F238E27FC236}">
                <a16:creationId xmlns:a16="http://schemas.microsoft.com/office/drawing/2014/main" id="{1FB79872-ACC2-4B86-81DD-FBC2FC74BE80}"/>
              </a:ext>
            </a:extLst>
          </p:cNvPr>
          <p:cNvGraphicFramePr>
            <a:graphicFrameLocks noGrp="1"/>
          </p:cNvGraphicFramePr>
          <p:nvPr>
            <p:extLst>
              <p:ext uri="{D42A27DB-BD31-4B8C-83A1-F6EECF244321}">
                <p14:modId xmlns:p14="http://schemas.microsoft.com/office/powerpoint/2010/main" val="3946478949"/>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发现神行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奔驰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GLC</a:t>
                      </a: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级</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凯迪拉克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XT5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4.1%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沃尔沃</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XC60</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途观</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楼兰</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昂科威</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探界者</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Q5L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英菲尼迪</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QX50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宝马</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X3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锐界</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瑞虎</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UR-V</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风光</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580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endParaRPr lang="zh-CN" altLang="en-US" sz="800" b="1" i="0" u="none" strike="noStrike" kern="1200" dirty="0">
                        <a:solidFill>
                          <a:srgbClr val="FF6D6D"/>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柯迪亚克</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众泰</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T700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15" name="灯片编号占位符 3">
            <a:extLst>
              <a:ext uri="{FF2B5EF4-FFF2-40B4-BE49-F238E27FC236}">
                <a16:creationId xmlns:a16="http://schemas.microsoft.com/office/drawing/2014/main" id="{AF4C7D35-52AA-464F-99A8-FDF723703E42}"/>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27</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55022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6" name="组合 15">
            <a:extLst>
              <a:ext uri="{FF2B5EF4-FFF2-40B4-BE49-F238E27FC236}">
                <a16:creationId xmlns:a16="http://schemas.microsoft.com/office/drawing/2014/main" id="{DBC0B4E6-2197-4DED-A2FC-B04CAA9DF956}"/>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7" name="AutoShape 12">
              <a:extLst>
                <a:ext uri="{FF2B5EF4-FFF2-40B4-BE49-F238E27FC236}">
                  <a16:creationId xmlns:a16="http://schemas.microsoft.com/office/drawing/2014/main" id="{EA335DD5-B085-4D99-A05F-B7E9DD83F7B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Text Box 10">
              <a:extLst>
                <a:ext uri="{FF2B5EF4-FFF2-40B4-BE49-F238E27FC236}">
                  <a16:creationId xmlns:a16="http://schemas.microsoft.com/office/drawing/2014/main" id="{F741C559-E55A-44F5-8D6E-8B42354AFA0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内容占位符 2">
            <a:extLst>
              <a:ext uri="{FF2B5EF4-FFF2-40B4-BE49-F238E27FC236}">
                <a16:creationId xmlns:a16="http://schemas.microsoft.com/office/drawing/2014/main" id="{52AE7662-542F-4A54-9FCE-3B55C99FD07B}"/>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-4.69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lang="zh-CN" altLang="en-US" b="1" noProof="0" dirty="0">
                <a:solidFill>
                  <a:prstClr val="black"/>
                </a:solidFill>
                <a:latin typeface="微软雅黑 Light" panose="020B0502040204020203" pitchFamily="34" charset="-122"/>
                <a:ea typeface="微软雅黑 Light" panose="020B0502040204020203" pitchFamily="34" charset="-122"/>
              </a:rPr>
              <a:t>上升</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5.7</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33.37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万上升至</a:t>
            </a:r>
            <a:r>
              <a:rPr lang="en-US" altLang="zh-CN" b="1" dirty="0">
                <a:solidFill>
                  <a:prstClr val="black"/>
                </a:solidFill>
                <a:latin typeface="微软雅黑 Light" panose="020B0502040204020203" pitchFamily="34" charset="-122"/>
                <a:ea typeface="微软雅黑 Light" panose="020B0502040204020203" pitchFamily="34" charset="-122"/>
              </a:rPr>
              <a:t>35.27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市场成交均价较上月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上升</a:t>
            </a:r>
            <a:r>
              <a:rPr lang="en-US" altLang="zh-CN" sz="1400" noProof="0" dirty="0">
                <a:solidFill>
                  <a:srgbClr val="5F5F5F"/>
                </a:solidFill>
                <a:latin typeface="微软雅黑 Light" panose="020B0502040204020203" pitchFamily="34" charset="-122"/>
                <a:ea typeface="微软雅黑 Light" panose="020B0502040204020203" pitchFamily="34" charset="-122"/>
              </a:rPr>
              <a:t>19</a:t>
            </a:r>
            <a:r>
              <a:rPr lang="en-US" altLang="zh-CN" sz="1400" dirty="0">
                <a:solidFill>
                  <a:srgbClr val="5F5F5F"/>
                </a:solidFill>
                <a:latin typeface="微软雅黑 Light" panose="020B0502040204020203" pitchFamily="34" charset="-122"/>
                <a:ea typeface="微软雅黑 Light" panose="020B0502040204020203" pitchFamily="34" charset="-122"/>
              </a:rPr>
              <a:t>,0</a:t>
            </a:r>
            <a:r>
              <a:rPr lang="en-US" altLang="zh-CN" sz="1400" noProof="0" dirty="0">
                <a:solidFill>
                  <a:srgbClr val="5F5F5F"/>
                </a:solidFill>
                <a:latin typeface="微软雅黑 Light" panose="020B0502040204020203" pitchFamily="34" charset="-122"/>
                <a:ea typeface="微软雅黑 Light" panose="020B0502040204020203" pitchFamily="34" charset="-122"/>
              </a:rPr>
              <a:t>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由于本月低价车型荣威</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RX8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的销量大幅下降，使途昂和普拉多权重增加，因此</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级细分市场本月的价格指数出现明显回升</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1" name="表格 10">
            <a:extLst>
              <a:ext uri="{FF2B5EF4-FFF2-40B4-BE49-F238E27FC236}">
                <a16:creationId xmlns:a16="http://schemas.microsoft.com/office/drawing/2014/main" id="{9171ACEF-7F29-4A4B-B709-F768D8723683}"/>
              </a:ext>
            </a:extLst>
          </p:cNvPr>
          <p:cNvGraphicFramePr>
            <a:graphicFrameLocks noGrp="1"/>
          </p:cNvGraphicFramePr>
          <p:nvPr>
            <p:extLst>
              <p:ext uri="{D42A27DB-BD31-4B8C-83A1-F6EECF244321}">
                <p14:modId xmlns:p14="http://schemas.microsoft.com/office/powerpoint/2010/main" val="3405138402"/>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916F00FE-6A8F-4FC2-9440-45E973785A29}"/>
              </a:ext>
            </a:extLst>
          </p:cNvPr>
          <p:cNvGraphicFramePr>
            <a:graphicFrameLocks noChangeAspect="1"/>
          </p:cNvGraphicFramePr>
          <p:nvPr>
            <p:custDataLst>
              <p:tags r:id="rId3"/>
            </p:custDataLst>
            <p:extLst>
              <p:ext uri="{D42A27DB-BD31-4B8C-83A1-F6EECF244321}">
                <p14:modId xmlns:p14="http://schemas.microsoft.com/office/powerpoint/2010/main" val="451807759"/>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表格 14">
            <a:extLst>
              <a:ext uri="{FF2B5EF4-FFF2-40B4-BE49-F238E27FC236}">
                <a16:creationId xmlns:a16="http://schemas.microsoft.com/office/drawing/2014/main" id="{36AF5A46-654A-4E5F-B0E2-155C88E66C61}"/>
              </a:ext>
            </a:extLst>
          </p:cNvPr>
          <p:cNvGraphicFramePr>
            <a:graphicFrameLocks noGrp="1"/>
          </p:cNvGraphicFramePr>
          <p:nvPr>
            <p:extLst>
              <p:ext uri="{D42A27DB-BD31-4B8C-83A1-F6EECF244321}">
                <p14:modId xmlns:p14="http://schemas.microsoft.com/office/powerpoint/2010/main" val="3237023973"/>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均价变化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途昂</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6.1%</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普拉多</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rtl="0"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H9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RX8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-10.2%</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20" name="灯片编号占位符 3">
            <a:extLst>
              <a:ext uri="{FF2B5EF4-FFF2-40B4-BE49-F238E27FC236}">
                <a16:creationId xmlns:a16="http://schemas.microsoft.com/office/drawing/2014/main" id="{B2CCE08D-47E2-4B1B-9946-AF918B2BF1D5}"/>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28</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81555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11A2F77-4991-4DCF-95DD-2B70A7F2D983}"/>
              </a:ext>
            </a:extLst>
          </p:cNvPr>
          <p:cNvGrpSpPr/>
          <p:nvPr/>
        </p:nvGrpSpPr>
        <p:grpSpPr>
          <a:xfrm>
            <a:off x="3307181" y="2582615"/>
            <a:ext cx="5577638" cy="1692771"/>
            <a:chOff x="1000801" y="2259282"/>
            <a:chExt cx="5429594" cy="1692771"/>
          </a:xfrm>
        </p:grpSpPr>
        <p:sp>
          <p:nvSpPr>
            <p:cNvPr id="15" name="矩形 14">
              <a:extLst>
                <a:ext uri="{FF2B5EF4-FFF2-40B4-BE49-F238E27FC236}">
                  <a16:creationId xmlns:a16="http://schemas.microsoft.com/office/drawing/2014/main" id="{C0F22C81-1579-4771-A4D2-C82604F04B6B}"/>
                </a:ext>
              </a:extLst>
            </p:cNvPr>
            <p:cNvSpPr/>
            <p:nvPr/>
          </p:nvSpPr>
          <p:spPr>
            <a:xfrm>
              <a:off x="1000801" y="2259282"/>
              <a:ext cx="1550810" cy="1446550"/>
            </a:xfrm>
            <a:prstGeom prst="rect">
              <a:avLst/>
            </a:prstGeom>
          </p:spPr>
          <p:txBody>
            <a:bodyPr wrap="square">
              <a:spAutoFit/>
            </a:bodyPr>
            <a:lstStyle/>
            <a:p>
              <a:pPr>
                <a:defRPr/>
              </a:pPr>
              <a:r>
                <a:rPr lang="en-US" altLang="zh-CN" sz="8800" dirty="0">
                  <a:solidFill>
                    <a:schemeClr val="bg1">
                      <a:lumMod val="50000"/>
                    </a:schemeClr>
                  </a:solidFill>
                  <a:latin typeface="微软雅黑" panose="020B0503020204020204" pitchFamily="34" charset="-122"/>
                  <a:ea typeface="微软雅黑" panose="020B0503020204020204" pitchFamily="34" charset="-122"/>
                  <a:cs typeface="HYQiHeiX2 55W" charset="-122"/>
                </a:rPr>
                <a:t>01</a:t>
              </a:r>
              <a:endParaRPr lang="zh-CN" altLang="en-US" sz="8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4EF6F7B5-6EAD-469C-AFF6-41F0F81F26B0}"/>
                </a:ext>
              </a:extLst>
            </p:cNvPr>
            <p:cNvSpPr txBox="1"/>
            <p:nvPr/>
          </p:nvSpPr>
          <p:spPr>
            <a:xfrm>
              <a:off x="2751813" y="2628614"/>
              <a:ext cx="3678582" cy="1323439"/>
            </a:xfrm>
            <a:prstGeom prst="rect">
              <a:avLst/>
            </a:prstGeom>
            <a:noFill/>
            <a:effectLst/>
          </p:spPr>
          <p:txBody>
            <a:bodyPr wrap="square" rtlCol="0">
              <a:spAutoFit/>
            </a:bodyPr>
            <a:lstStyle/>
            <a:p>
              <a:pPr>
                <a:defRPr/>
              </a:pPr>
              <a:r>
                <a:rPr lang="zh-CN" altLang="en-US" sz="4000" b="1" spc="600" dirty="0">
                  <a:solidFill>
                    <a:prstClr val="black">
                      <a:lumMod val="85000"/>
                      <a:lumOff val="15000"/>
                    </a:prstClr>
                  </a:solidFill>
                  <a:latin typeface="微软雅黑 Light" panose="020B0502040204020203" pitchFamily="34" charset="-122"/>
                  <a:ea typeface="微软雅黑 Light" panose="020B0502040204020203" pitchFamily="34" charset="-122"/>
                  <a:cs typeface="HYQiHeiX2 55W" charset="-122"/>
                </a:rPr>
                <a:t>指数编制说明</a:t>
              </a:r>
            </a:p>
          </p:txBody>
        </p:sp>
        <p:cxnSp>
          <p:nvCxnSpPr>
            <p:cNvPr id="17" name="直接连接符 16">
              <a:extLst>
                <a:ext uri="{FF2B5EF4-FFF2-40B4-BE49-F238E27FC236}">
                  <a16:creationId xmlns:a16="http://schemas.microsoft.com/office/drawing/2014/main" id="{F916629F-A64F-4C40-B4BF-6B330B84069C}"/>
                </a:ext>
              </a:extLst>
            </p:cNvPr>
            <p:cNvCxnSpPr>
              <a:cxnSpLocks/>
            </p:cNvCxnSpPr>
            <p:nvPr/>
          </p:nvCxnSpPr>
          <p:spPr>
            <a:xfrm>
              <a:off x="1127449" y="3696914"/>
              <a:ext cx="1215157" cy="0"/>
            </a:xfrm>
            <a:prstGeom prst="line">
              <a:avLst/>
            </a:prstGeom>
            <a:noFill/>
            <a:ln w="38100" cap="flat" cmpd="sng" algn="ctr">
              <a:solidFill>
                <a:srgbClr val="275C9D"/>
              </a:solidFill>
              <a:prstDash val="solid"/>
              <a:miter lim="800000"/>
            </a:ln>
            <a:effectLst/>
          </p:spPr>
        </p:cxnSp>
      </p:grpSp>
      <p:sp>
        <p:nvSpPr>
          <p:cNvPr id="7" name="灯片编号占位符 3">
            <a:extLst>
              <a:ext uri="{FF2B5EF4-FFF2-40B4-BE49-F238E27FC236}">
                <a16:creationId xmlns:a16="http://schemas.microsoft.com/office/drawing/2014/main" id="{6908F827-94BB-43BA-8E2F-CBCEC02A38E7}"/>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02155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grpSp>
        <p:nvGrpSpPr>
          <p:cNvPr id="16" name="组合 15">
            <a:extLst>
              <a:ext uri="{FF2B5EF4-FFF2-40B4-BE49-F238E27FC236}">
                <a16:creationId xmlns:a16="http://schemas.microsoft.com/office/drawing/2014/main" id="{DBC0B4E6-2197-4DED-A2FC-B04CAA9DF956}"/>
              </a:ext>
            </a:extLst>
          </p:cNvPr>
          <p:cNvGrpSpPr>
            <a:grpSpLocks/>
          </p:cNvGrpSpPr>
          <p:nvPr>
            <p:custDataLst>
              <p:tags r:id="rId1"/>
            </p:custDataLst>
          </p:nvPr>
        </p:nvGrpSpPr>
        <p:grpSpPr bwMode="auto">
          <a:xfrm>
            <a:off x="2281127" y="2622733"/>
            <a:ext cx="4308475" cy="354343"/>
            <a:chOff x="2330450" y="2101520"/>
            <a:chExt cx="4308475" cy="354343"/>
          </a:xfrm>
          <a:solidFill>
            <a:srgbClr val="275C9D"/>
          </a:solidFill>
        </p:grpSpPr>
        <p:sp>
          <p:nvSpPr>
            <p:cNvPr id="17" name="AutoShape 12">
              <a:extLst>
                <a:ext uri="{FF2B5EF4-FFF2-40B4-BE49-F238E27FC236}">
                  <a16:creationId xmlns:a16="http://schemas.microsoft.com/office/drawing/2014/main" id="{EA335DD5-B085-4D99-A05F-B7E9DD83F7B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Text Box 10">
              <a:extLst>
                <a:ext uri="{FF2B5EF4-FFF2-40B4-BE49-F238E27FC236}">
                  <a16:creationId xmlns:a16="http://schemas.microsoft.com/office/drawing/2014/main" id="{F741C559-E55A-44F5-8D6E-8B42354AFA06}"/>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lvl="0" algn="ctr">
                <a:spcBef>
                  <a:spcPct val="50000"/>
                </a:spcBef>
                <a:defRPr/>
              </a:pPr>
              <a:r>
                <a:rPr lang="en-US" altLang="zh-CN" sz="1700" b="1" kern="0" dirty="0">
                  <a:solidFill>
                    <a:srgbClr val="FFFFFF"/>
                  </a:solidFill>
                  <a:latin typeface="微软雅黑 Light" panose="020B0502040204020203" pitchFamily="34" charset="-122"/>
                  <a:ea typeface="微软雅黑 Light" panose="020B0502040204020203" pitchFamily="34" charset="-122"/>
                </a:rPr>
                <a:t>GAIN·</a:t>
              </a:r>
              <a:r>
                <a:rPr lang="zh-CN" altLang="en-US" sz="1700" b="1" kern="0" dirty="0">
                  <a:solidFill>
                    <a:srgbClr val="FFFFFF"/>
                  </a:solidFill>
                  <a:latin typeface="微软雅黑 Light" panose="020B0502040204020203" pitchFamily="34" charset="-122"/>
                  <a:ea typeface="微软雅黑 Light" panose="020B0502040204020203" pitchFamily="34" charset="-122"/>
                </a:rPr>
                <a:t>月度</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SUV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内容占位符 2">
            <a:extLst>
              <a:ext uri="{FF2B5EF4-FFF2-40B4-BE49-F238E27FC236}">
                <a16:creationId xmlns:a16="http://schemas.microsoft.com/office/drawing/2014/main" id="{52AE7662-542F-4A54-9FCE-3B55C99FD07B}"/>
              </a:ext>
            </a:extLst>
          </p:cNvPr>
          <p:cNvSpPr txBox="1">
            <a:spLocks/>
          </p:cNvSpPr>
          <p:nvPr>
            <p:custDataLst>
              <p:tags r:id="rId2"/>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0.76</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kumimoji="0" lang="zh-CN" altLang="en-US"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下降</a:t>
            </a:r>
            <a:r>
              <a:rPr lang="en-US" altLang="zh-CN" b="1" dirty="0">
                <a:solidFill>
                  <a:prstClr val="black"/>
                </a:solidFill>
                <a:latin typeface="微软雅黑 Light" panose="020B0502040204020203" pitchFamily="34" charset="-122"/>
                <a:ea typeface="微软雅黑 Light" panose="020B0502040204020203" pitchFamily="34" charset="-122"/>
              </a:rPr>
              <a:t>5</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2.41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万下降至</a:t>
            </a:r>
            <a:r>
              <a:rPr lang="en-US" altLang="zh-CN" b="1" noProof="0" dirty="0">
                <a:solidFill>
                  <a:prstClr val="black"/>
                </a:solidFill>
                <a:latin typeface="微软雅黑 Light" panose="020B0502040204020203" pitchFamily="34" charset="-122"/>
                <a:ea typeface="微软雅黑 Light" panose="020B0502040204020203" pitchFamily="34" charset="-122"/>
              </a:rPr>
              <a:t>2.28</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C</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级</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SUV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下降</a:t>
            </a:r>
            <a:r>
              <a:rPr lang="en-US" altLang="zh-CN" sz="1400" dirty="0">
                <a:solidFill>
                  <a:srgbClr val="5F5F5F"/>
                </a:solidFill>
                <a:latin typeface="微软雅黑 Light" panose="020B0502040204020203" pitchFamily="34" charset="-122"/>
                <a:ea typeface="微软雅黑 Light" panose="020B0502040204020203" pitchFamily="34" charset="-122"/>
              </a:rPr>
              <a:t>1</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,300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p>
          <a:p>
            <a:pPr lvl="0" eaLnBrk="1" hangingPunct="1">
              <a:lnSpc>
                <a:spcPts val="2000"/>
              </a:lnSpc>
              <a:spcAft>
                <a:spcPts val="600"/>
              </a:spcAft>
              <a:buFont typeface="Wingdings" pitchFamily="2" charset="2"/>
              <a:buChar char="Ø"/>
              <a:defRPr/>
            </a:pPr>
            <a:r>
              <a:rPr lang="zh-CN" altLang="en-US" sz="1400" dirty="0">
                <a:solidFill>
                  <a:srgbClr val="5F5F5F"/>
                </a:solidFill>
                <a:latin typeface="微软雅黑 Light" panose="020B0502040204020203" pitchFamily="34" charset="-122"/>
                <a:ea typeface="微软雅黑 Light" panose="020B0502040204020203" pitchFamily="34" charset="-122"/>
              </a:rPr>
              <a:t>该细分市场中各车型本月的终端优惠变化并不明显，虽然各车型权重发生较大变化，但整体优惠指数仍然维持稳定</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11" name="表格 10">
            <a:extLst>
              <a:ext uri="{FF2B5EF4-FFF2-40B4-BE49-F238E27FC236}">
                <a16:creationId xmlns:a16="http://schemas.microsoft.com/office/drawing/2014/main" id="{62DD2DF5-8B50-4E20-823F-423EC2A95E0D}"/>
              </a:ext>
            </a:extLst>
          </p:cNvPr>
          <p:cNvGraphicFramePr>
            <a:graphicFrameLocks noGrp="1"/>
          </p:cNvGraphicFramePr>
          <p:nvPr>
            <p:extLst>
              <p:ext uri="{D42A27DB-BD31-4B8C-83A1-F6EECF244321}">
                <p14:modId xmlns:p14="http://schemas.microsoft.com/office/powerpoint/2010/main" val="3701079985"/>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solidFill>
                          <a:latin typeface="微软雅黑 Light" panose="020B0502040204020203" pitchFamily="34" charset="-122"/>
                          <a:ea typeface="微软雅黑 Light" panose="020B0502040204020203" pitchFamily="34" charset="-122"/>
                        </a:rPr>
                        <a:t>C</a:t>
                      </a:r>
                      <a:r>
                        <a:rPr lang="zh-CN" altLang="en-US" sz="600" b="0" dirty="0">
                          <a:solidFill>
                            <a:schemeClr val="bg1"/>
                          </a:solidFill>
                          <a:latin typeface="微软雅黑 Light" panose="020B0502040204020203" pitchFamily="34" charset="-122"/>
                          <a:ea typeface="微软雅黑 Light" panose="020B0502040204020203" pitchFamily="34" charset="-122"/>
                        </a:rPr>
                        <a:t>级</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aphicFrame>
        <p:nvGraphicFramePr>
          <p:cNvPr id="13" name="Object 4">
            <a:extLst>
              <a:ext uri="{FF2B5EF4-FFF2-40B4-BE49-F238E27FC236}">
                <a16:creationId xmlns:a16="http://schemas.microsoft.com/office/drawing/2014/main" id="{118CDA07-6F96-44E8-A060-C2BEC030D527}"/>
              </a:ext>
            </a:extLst>
          </p:cNvPr>
          <p:cNvGraphicFramePr>
            <a:graphicFrameLocks noChangeAspect="1"/>
          </p:cNvGraphicFramePr>
          <p:nvPr>
            <p:custDataLst>
              <p:tags r:id="rId3"/>
            </p:custDataLst>
            <p:extLst>
              <p:ext uri="{D42A27DB-BD31-4B8C-83A1-F6EECF244321}">
                <p14:modId xmlns:p14="http://schemas.microsoft.com/office/powerpoint/2010/main" val="2117179406"/>
              </p:ext>
            </p:extLst>
          </p:nvPr>
        </p:nvGraphicFramePr>
        <p:xfrm>
          <a:off x="334964" y="3068638"/>
          <a:ext cx="8200800" cy="269765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表格 14">
            <a:extLst>
              <a:ext uri="{FF2B5EF4-FFF2-40B4-BE49-F238E27FC236}">
                <a16:creationId xmlns:a16="http://schemas.microsoft.com/office/drawing/2014/main" id="{22CE5F68-2BB6-4A35-ADD2-8F7C6DBE30BB}"/>
              </a:ext>
            </a:extLst>
          </p:cNvPr>
          <p:cNvGraphicFramePr>
            <a:graphicFrameLocks noGrp="1"/>
          </p:cNvGraphicFramePr>
          <p:nvPr>
            <p:extLst>
              <p:ext uri="{D42A27DB-BD31-4B8C-83A1-F6EECF244321}">
                <p14:modId xmlns:p14="http://schemas.microsoft.com/office/powerpoint/2010/main" val="4097836657"/>
              </p:ext>
            </p:extLst>
          </p:nvPr>
        </p:nvGraphicFramePr>
        <p:xfrm>
          <a:off x="8472488" y="2613025"/>
          <a:ext cx="3177051" cy="3155946"/>
        </p:xfrm>
        <a:graphic>
          <a:graphicData uri="http://schemas.openxmlformats.org/drawingml/2006/table">
            <a:tbl>
              <a:tblPr firstRow="1" bandRow="1">
                <a:tableStyleId>{5C22544A-7EE6-4342-B048-85BDC9FD1C3A}</a:tableStyleId>
              </a:tblPr>
              <a:tblGrid>
                <a:gridCol w="1537461">
                  <a:extLst>
                    <a:ext uri="{9D8B030D-6E8A-4147-A177-3AD203B41FA5}">
                      <a16:colId xmlns:a16="http://schemas.microsoft.com/office/drawing/2014/main" val="766797698"/>
                    </a:ext>
                  </a:extLst>
                </a:gridCol>
                <a:gridCol w="819795">
                  <a:extLst>
                    <a:ext uri="{9D8B030D-6E8A-4147-A177-3AD203B41FA5}">
                      <a16:colId xmlns:a16="http://schemas.microsoft.com/office/drawing/2014/main" val="828479742"/>
                    </a:ext>
                  </a:extLst>
                </a:gridCol>
                <a:gridCol w="819795">
                  <a:extLst>
                    <a:ext uri="{9D8B030D-6E8A-4147-A177-3AD203B41FA5}">
                      <a16:colId xmlns:a16="http://schemas.microsoft.com/office/drawing/2014/main" val="3820079179"/>
                    </a:ext>
                  </a:extLst>
                </a:gridCol>
              </a:tblGrid>
              <a:tr h="365855">
                <a:tc gridSpan="3">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终端优惠指数影响车型</a:t>
                      </a: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290691">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优惠变化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权重变化</a:t>
                      </a:r>
                    </a:p>
                  </a:txBody>
                  <a:tcPr anchor="ctr">
                    <a:solidFill>
                      <a:srgbClr val="275C9D"/>
                    </a:solidFill>
                  </a:tcPr>
                </a:tc>
                <a:extLst>
                  <a:ext uri="{0D108BD9-81ED-4DB2-BD59-A6C34878D82A}">
                    <a16:rowId xmlns:a16="http://schemas.microsoft.com/office/drawing/2014/main" val="376246164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途昂</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6.1%</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9940">
                <a:tc>
                  <a:txBody>
                    <a:bodyPr/>
                    <a:lstStyle/>
                    <a:p>
                      <a:pPr algn="ctr" rtl="0"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哈弗</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H9</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普拉多</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9940">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荣威</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RX8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-10.2%</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9940">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9940">
                <a:tc>
                  <a:txBody>
                    <a:bodyPr/>
                    <a:lstStyle/>
                    <a:p>
                      <a:pPr algn="ctr" fontAlgn="ctr"/>
                      <a:endParaRPr 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9940">
                <a:tc>
                  <a:txBody>
                    <a:bodyPr/>
                    <a:lstStyle/>
                    <a:p>
                      <a:pPr algn="ctr" fontAlgn="ctr"/>
                      <a:endParaRPr 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rgbClr val="FF6D6D"/>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9940">
                <a:tc>
                  <a:txBody>
                    <a:bodyPr/>
                    <a:lstStyle/>
                    <a:p>
                      <a:pPr algn="ctr" fontAlgn="ctr"/>
                      <a:endParaRPr lang="en-US" sz="800" b="0" i="0" u="none" strike="noStrike">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9940">
                <a:tc>
                  <a:txBody>
                    <a:bodyPr/>
                    <a:lstStyle/>
                    <a:p>
                      <a:pPr algn="ctr" fontAlgn="ctr"/>
                      <a:endParaRPr lang="zh-CN" altLang="en-US" sz="800" b="0" i="0" u="none" strike="noStrike" dirty="0">
                        <a:solidFill>
                          <a:srgbClr val="000000"/>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tc>
                  <a:txBody>
                    <a:bodyPr/>
                    <a:lstStyle/>
                    <a:p>
                      <a:pPr algn="ctr" fontAlgn="ctr"/>
                      <a:endParaRPr lang="en-US" altLang="zh-CN" sz="800" b="1" i="0" u="none" strike="noStrike" dirty="0">
                        <a:solidFill>
                          <a:schemeClr val="accent6"/>
                        </a:solidFill>
                        <a:effectLst/>
                        <a:latin typeface="微软雅黑 Light" panose="020B0502040204020203" pitchFamily="34" charset="-122"/>
                        <a:ea typeface="微软雅黑 Light" panose="020B0502040204020203" pitchFamily="34" charset="-122"/>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
        <p:nvSpPr>
          <p:cNvPr id="20" name="灯片编号占位符 3">
            <a:extLst>
              <a:ext uri="{FF2B5EF4-FFF2-40B4-BE49-F238E27FC236}">
                <a16:creationId xmlns:a16="http://schemas.microsoft.com/office/drawing/2014/main" id="{3BE66E80-1611-4E00-8723-C3B36F25D503}"/>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29</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700595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整体</a:t>
            </a:r>
            <a:r>
              <a:rPr kumimoji="0" lang="en-US" altLang="zh-CN"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MPV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价格变化指数为</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10.43</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kumimoji="0" lang="zh-CN" altLang="en-US"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上升</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a:t>
            </a:r>
            <a:r>
              <a:rPr lang="en-US" altLang="zh-CN" b="1" dirty="0">
                <a:solidFill>
                  <a:prstClr val="black"/>
                </a:solidFill>
                <a:latin typeface="微软雅黑 Light" panose="020B0502040204020203" pitchFamily="34" charset="-122"/>
                <a:ea typeface="微软雅黑 Light" panose="020B0502040204020203" pitchFamily="34" charset="-122"/>
              </a:rPr>
              <a:t>.7</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，市场均价从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16.31</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万上升至</a:t>
            </a:r>
            <a:r>
              <a:rPr lang="en-US" altLang="zh-CN" b="1" dirty="0">
                <a:solidFill>
                  <a:prstClr val="black"/>
                </a:solidFill>
                <a:latin typeface="微软雅黑 Light" panose="020B0502040204020203" pitchFamily="34" charset="-122"/>
                <a:ea typeface="微软雅黑 Light" panose="020B0502040204020203" pitchFamily="34" charset="-122"/>
              </a:rPr>
              <a:t>16.59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a:t>
            </a:r>
          </a:p>
          <a:p>
            <a:pPr marL="342900" marR="0" lvl="0" indent="-344488" algn="l" defTabSz="914400" rtl="0" eaLnBrk="1" fontAlgn="auto" latinLnBrk="0" hangingPunct="1">
              <a:lnSpc>
                <a:spcPts val="2000"/>
              </a:lnSpc>
              <a:spcBef>
                <a:spcPts val="0"/>
              </a:spcBef>
              <a:spcAft>
                <a:spcPts val="600"/>
              </a:spcAft>
              <a:buClrTx/>
              <a:buSzTx/>
              <a:buFont typeface="Wingdings" pitchFamily="2" charset="2"/>
              <a:buChar char="Ø"/>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err="1">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a:t>
            </a:r>
            <a:r>
              <a:rPr lang="zh-CN" altLang="en-US" sz="1400" dirty="0">
                <a:solidFill>
                  <a:srgbClr val="5F5F5F"/>
                </a:solidFill>
                <a:latin typeface="微软雅黑 Light" panose="020B0502040204020203" pitchFamily="34" charset="-122"/>
                <a:ea typeface="微软雅黑 Light" panose="020B0502040204020203" pitchFamily="34" charset="-122"/>
              </a:rPr>
              <a:t>成交均价</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较上月</a:t>
            </a:r>
            <a:r>
              <a:rPr kumimoji="0" lang="zh-CN" altLang="en-US"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上升</a:t>
            </a:r>
            <a:r>
              <a:rPr kumimoji="0" lang="en-US" altLang="zh-CN" sz="1400" b="0" i="0" u="none" strike="noStrike" kern="1200" cap="none" spc="0" normalizeH="0" baseline="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2</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,800</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a:p>
            <a:pPr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市场价格变化指数走势较为平稳，高价车型艾力绅、别克</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GL8</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和奥德赛本月的销量权重涨跌不一，使得</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整体市场价格变化指数较上月没有出现明显变化</a:t>
            </a:r>
            <a:endPar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graphicFrame>
        <p:nvGraphicFramePr>
          <p:cNvPr id="5" name="Object 4">
            <a:extLst>
              <a:ext uri="{FF2B5EF4-FFF2-40B4-BE49-F238E27FC236}">
                <a16:creationId xmlns:a16="http://schemas.microsoft.com/office/drawing/2014/main" id="{F533904F-5AF6-4399-9324-A7EA195B5933}"/>
              </a:ext>
            </a:extLst>
          </p:cNvPr>
          <p:cNvGraphicFramePr>
            <a:graphicFrameLocks noChangeAspect="1"/>
          </p:cNvGraphicFramePr>
          <p:nvPr>
            <p:custDataLst>
              <p:tags r:id="rId2"/>
            </p:custDataLst>
            <p:extLst>
              <p:ext uri="{D42A27DB-BD31-4B8C-83A1-F6EECF244321}">
                <p14:modId xmlns:p14="http://schemas.microsoft.com/office/powerpoint/2010/main" val="966733198"/>
              </p:ext>
            </p:extLst>
          </p:nvPr>
        </p:nvGraphicFramePr>
        <p:xfrm>
          <a:off x="334964" y="3068638"/>
          <a:ext cx="8208962" cy="2700337"/>
        </p:xfrm>
        <a:graphic>
          <a:graphicData uri="http://schemas.openxmlformats.org/drawingml/2006/chart">
            <c:chart xmlns:c="http://schemas.openxmlformats.org/drawingml/2006/chart" xmlns:r="http://schemas.openxmlformats.org/officeDocument/2006/relationships" r:id="rId5"/>
          </a:graphicData>
        </a:graphic>
      </p:graphicFrame>
      <p:grpSp>
        <p:nvGrpSpPr>
          <p:cNvPr id="6" name="组合 5">
            <a:extLst>
              <a:ext uri="{FF2B5EF4-FFF2-40B4-BE49-F238E27FC236}">
                <a16:creationId xmlns:a16="http://schemas.microsoft.com/office/drawing/2014/main" id="{48EBD8AB-039C-4455-AB4C-364DF90E40AF}"/>
              </a:ext>
            </a:extLst>
          </p:cNvPr>
          <p:cNvGrpSpPr>
            <a:grpSpLocks/>
          </p:cNvGrpSpPr>
          <p:nvPr>
            <p:custDataLst>
              <p:tags r:id="rId3"/>
            </p:custDataLst>
          </p:nvPr>
        </p:nvGrpSpPr>
        <p:grpSpPr bwMode="auto">
          <a:xfrm>
            <a:off x="2285208" y="2622733"/>
            <a:ext cx="4308475" cy="354343"/>
            <a:chOff x="2330450" y="2101520"/>
            <a:chExt cx="4308475" cy="354343"/>
          </a:xfrm>
          <a:solidFill>
            <a:srgbClr val="275C9D"/>
          </a:solidFill>
        </p:grpSpPr>
        <p:sp>
          <p:nvSpPr>
            <p:cNvPr id="7" name="AutoShape 12">
              <a:extLst>
                <a:ext uri="{FF2B5EF4-FFF2-40B4-BE49-F238E27FC236}">
                  <a16:creationId xmlns:a16="http://schemas.microsoft.com/office/drawing/2014/main" id="{21C78724-525D-4CBB-B3D0-A125F6AA814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8" name="Text Box 10">
              <a:extLst>
                <a:ext uri="{FF2B5EF4-FFF2-40B4-BE49-F238E27FC236}">
                  <a16:creationId xmlns:a16="http://schemas.microsoft.com/office/drawing/2014/main" id="{88CC60FB-D79D-4188-8C2A-76016BD59E4E}"/>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lang="en-US" altLang="zh-CN" sz="1700" b="1" kern="0" dirty="0" err="1">
                  <a:solidFill>
                    <a:srgbClr val="FFFFFF"/>
                  </a:solidFill>
                  <a:latin typeface="微软雅黑 Light" panose="020B0502040204020203" pitchFamily="34" charset="-122"/>
                  <a:ea typeface="微软雅黑 Light" panose="020B0502040204020203" pitchFamily="34" charset="-122"/>
                </a:rPr>
                <a:t>MPV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11" name="表格 10">
            <a:extLst>
              <a:ext uri="{FF2B5EF4-FFF2-40B4-BE49-F238E27FC236}">
                <a16:creationId xmlns:a16="http://schemas.microsoft.com/office/drawing/2014/main" id="{A337EAA9-631C-4469-B955-73FD8DFFAF06}"/>
              </a:ext>
            </a:extLst>
          </p:cNvPr>
          <p:cNvGraphicFramePr>
            <a:graphicFrameLocks noGrp="1"/>
          </p:cNvGraphicFramePr>
          <p:nvPr>
            <p:extLst>
              <p:ext uri="{D42A27DB-BD31-4B8C-83A1-F6EECF244321}">
                <p14:modId xmlns:p14="http://schemas.microsoft.com/office/powerpoint/2010/main" val="2124237816"/>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MPV</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价格指数</a:t>
                      </a:r>
                    </a:p>
                  </a:txBody>
                  <a:tcPr marL="0" marR="0" anchor="ctr">
                    <a:solidFill>
                      <a:srgbClr val="7F9ED7"/>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sp>
        <p:nvSpPr>
          <p:cNvPr id="16" name="灯片编号占位符 3">
            <a:extLst>
              <a:ext uri="{FF2B5EF4-FFF2-40B4-BE49-F238E27FC236}">
                <a16:creationId xmlns:a16="http://schemas.microsoft.com/office/drawing/2014/main" id="{74A22816-021A-4F1A-81C6-78EE23FF7AEF}"/>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30</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12" name="表格 11">
            <a:extLst>
              <a:ext uri="{FF2B5EF4-FFF2-40B4-BE49-F238E27FC236}">
                <a16:creationId xmlns:a16="http://schemas.microsoft.com/office/drawing/2014/main" id="{61BA6C14-1D35-47AD-862B-34598D3B57DC}"/>
              </a:ext>
            </a:extLst>
          </p:cNvPr>
          <p:cNvGraphicFramePr>
            <a:graphicFrameLocks noGrp="1"/>
          </p:cNvGraphicFramePr>
          <p:nvPr>
            <p:extLst>
              <p:ext uri="{D42A27DB-BD31-4B8C-83A1-F6EECF244321}">
                <p14:modId xmlns:p14="http://schemas.microsoft.com/office/powerpoint/2010/main" val="4227757287"/>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价格变化指数主要影响车型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均价</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均价</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艾力绅</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730</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-2.3%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-2.2%</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MAX</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别克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GM8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360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-2.1%</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瑞风</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R3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奥德赛</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大通</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G50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菱智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阁瑞斯</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-4.6%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GM6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杰德</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-1.7%</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别克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途安</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Tree>
    <p:extLst>
      <p:ext uri="{BB962C8B-B14F-4D97-AF65-F5344CB8AC3E}">
        <p14:creationId xmlns:p14="http://schemas.microsoft.com/office/powerpoint/2010/main" val="21295516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3">
            <a:extLst>
              <a:ext uri="{FF2B5EF4-FFF2-40B4-BE49-F238E27FC236}">
                <a16:creationId xmlns:a16="http://schemas.microsoft.com/office/drawing/2014/main" id="{7E083EA0-FBF9-41B2-8C7C-FCABDC52232E}"/>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终端优惠</a:t>
            </a:r>
            <a:r>
              <a:rPr kumimoji="0" lang="en-US" altLang="en-US"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a:t>
            </a:r>
            <a:r>
              <a:rPr kumimoji="0" lang="en-US"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整体</a:t>
            </a:r>
            <a:r>
              <a:rPr kumimoji="0" lang="en-US" altLang="zh-CN" sz="2400" b="1" i="0" u="none" strike="noStrike" kern="1200" cap="none" spc="0" normalizeH="0" baseline="0" noProof="0" dirty="0" err="1">
                <a:ln>
                  <a:noFill/>
                </a:ln>
                <a:solidFill>
                  <a:prstClr val="black"/>
                </a:solidFill>
                <a:effectLst/>
                <a:uLnTx/>
                <a:uFillTx/>
                <a:latin typeface="微软雅黑 Light" panose="020B0502040204020203" pitchFamily="34" charset="-122"/>
                <a:ea typeface="微软雅黑 Light" panose="020B0502040204020203" pitchFamily="34" charset="-122"/>
                <a:cs typeface="+mn-cs"/>
              </a:rPr>
              <a:t>MPV</a:t>
            </a:r>
            <a:endPar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内容占位符 2">
            <a:extLst>
              <a:ext uri="{FF2B5EF4-FFF2-40B4-BE49-F238E27FC236}">
                <a16:creationId xmlns:a16="http://schemas.microsoft.com/office/drawing/2014/main" id="{9A45A951-84D1-4D11-9921-23EBF2344A14}"/>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lvl="0" eaLnBrk="1" hangingPunct="1">
              <a:lnSpc>
                <a:spcPts val="1800"/>
              </a:lnSpc>
              <a:spcAft>
                <a:spcPts val="600"/>
              </a:spcAft>
              <a:buClr>
                <a:srgbClr val="275C9D"/>
              </a:buClr>
              <a:buFont typeface="Wingdings" pitchFamily="2" charset="2"/>
              <a:buChar char="n"/>
              <a:defRPr/>
            </a:pP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GAIN·9</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月</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MPV</a:t>
            </a:r>
            <a:r>
              <a:rPr lang="zh-CN" altLang="en-US" b="1" dirty="0">
                <a:solidFill>
                  <a:prstClr val="black"/>
                </a:solidFill>
                <a:latin typeface="微软雅黑 Light" panose="020B0502040204020203" pitchFamily="34" charset="-122"/>
                <a:ea typeface="微软雅黑 Light" panose="020B0502040204020203" pitchFamily="34" charset="-122"/>
              </a:rPr>
              <a:t>终端优惠</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指数为</a:t>
            </a:r>
            <a:r>
              <a:rPr lang="en-US" altLang="zh-CN" b="1" dirty="0">
                <a:solidFill>
                  <a:prstClr val="black"/>
                </a:solidFill>
                <a:latin typeface="微软雅黑 Light" panose="020B0502040204020203" pitchFamily="34" charset="-122"/>
                <a:ea typeface="微软雅黑 Light" panose="020B0502040204020203" pitchFamily="34" charset="-122"/>
              </a:rPr>
              <a:t>0.32</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，环比</a:t>
            </a:r>
            <a:r>
              <a:rPr kumimoji="0" lang="zh-CN" altLang="en-US"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上升</a:t>
            </a:r>
            <a:r>
              <a:rPr kumimoji="0" lang="en-US" altLang="zh-CN" sz="1800" b="1" i="0" u="none" strike="noStrike" kern="1200" cap="none" spc="0" normalizeH="0" baseline="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4.3</a:t>
            </a:r>
            <a:r>
              <a:rPr lang="en-US" altLang="zh-CN" b="1" noProof="0" dirty="0">
                <a:solidFill>
                  <a:prstClr val="black"/>
                </a:solidFill>
                <a:latin typeface="微软雅黑 Light" panose="020B0502040204020203" pitchFamily="34" charset="-122"/>
                <a:ea typeface="微软雅黑 Light" panose="020B0502040204020203" pitchFamily="34" charset="-122"/>
              </a:rPr>
              <a:t>%</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，市场优惠从</a:t>
            </a:r>
            <a:r>
              <a:rPr kumimoji="0" lang="en-US" altLang="zh-CN"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0.97</a:t>
            </a:r>
            <a:r>
              <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万上升</a:t>
            </a:r>
            <a:r>
              <a:rPr lang="zh-CN" altLang="en-US" b="1" dirty="0">
                <a:solidFill>
                  <a:prstClr val="black"/>
                </a:solidFill>
                <a:latin typeface="微软雅黑 Light" panose="020B0502040204020203" pitchFamily="34" charset="-122"/>
                <a:ea typeface="微软雅黑 Light" panose="020B0502040204020203" pitchFamily="34" charset="-122"/>
              </a:rPr>
              <a:t>至</a:t>
            </a:r>
            <a:r>
              <a:rPr lang="en-US" altLang="zh-CN" b="1" dirty="0">
                <a:solidFill>
                  <a:prstClr val="black"/>
                </a:solidFill>
                <a:latin typeface="微软雅黑 Light" panose="020B0502040204020203" pitchFamily="34" charset="-122"/>
                <a:ea typeface="微软雅黑 Light" panose="020B0502040204020203" pitchFamily="34" charset="-122"/>
              </a:rPr>
              <a:t>1.01</a:t>
            </a:r>
            <a:r>
              <a:rPr lang="zh-CN" altLang="en-US" b="1" dirty="0">
                <a:solidFill>
                  <a:prstClr val="black"/>
                </a:solidFill>
                <a:latin typeface="微软雅黑 Light" panose="020B0502040204020203" pitchFamily="34" charset="-122"/>
                <a:ea typeface="微软雅黑 Light" panose="020B0502040204020203" pitchFamily="34" charset="-122"/>
              </a:rPr>
              <a:t>万</a:t>
            </a:r>
            <a:endParaRPr kumimoji="0" lang="zh-CN" altLang="en-US" sz="18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a:p>
            <a:pPr lvl="0" eaLnBrk="1" hangingPunct="1">
              <a:lnSpc>
                <a:spcPts val="2000"/>
              </a:lnSpc>
              <a:spcAft>
                <a:spcPts val="600"/>
              </a:spcAft>
              <a:buFont typeface="Wingdings" pitchFamily="2" charset="2"/>
              <a:buChar char="Ø"/>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本月</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MPV</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市场优惠幅度</a:t>
            </a:r>
            <a:r>
              <a:rPr lang="zh-CN" altLang="en-US" sz="1400" dirty="0">
                <a:solidFill>
                  <a:srgbClr val="5F5F5F"/>
                </a:solidFill>
                <a:latin typeface="微软雅黑 Light" panose="020B0502040204020203" pitchFamily="34" charset="-122"/>
                <a:ea typeface="微软雅黑 Light" panose="020B0502040204020203" pitchFamily="34" charset="-122"/>
              </a:rPr>
              <a:t>较上月上升</a:t>
            </a:r>
            <a:r>
              <a:rPr lang="en-US" altLang="zh-CN" sz="1400" dirty="0">
                <a:solidFill>
                  <a:srgbClr val="5F5F5F"/>
                </a:solidFill>
                <a:latin typeface="微软雅黑 Light" panose="020B0502040204020203" pitchFamily="34" charset="-122"/>
                <a:ea typeface="微软雅黑 Light" panose="020B0502040204020203" pitchFamily="34" charset="-122"/>
              </a:rPr>
              <a:t>400</a:t>
            </a:r>
            <a:r>
              <a:rPr lang="zh-CN" altLang="en-US" sz="1400" dirty="0">
                <a:solidFill>
                  <a:srgbClr val="5F5F5F"/>
                </a:solidFill>
                <a:latin typeface="微软雅黑 Light" panose="020B0502040204020203" pitchFamily="34" charset="-122"/>
                <a:ea typeface="微软雅黑 Light" panose="020B0502040204020203" pitchFamily="34" charset="-122"/>
              </a:rPr>
              <a:t>元</a:t>
            </a:r>
          </a:p>
          <a:p>
            <a:pPr lvl="0" eaLnBrk="1" hangingPunct="1">
              <a:lnSpc>
                <a:spcPts val="2000"/>
              </a:lnSpc>
              <a:spcAft>
                <a:spcPts val="600"/>
              </a:spcAft>
              <a:buFont typeface="Wingdings" pitchFamily="2" charset="2"/>
              <a:buChar char="Ø"/>
              <a:defRPr/>
            </a:pP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市场本月优惠指数同样保持稳定，艾力绅、宋</a:t>
            </a:r>
            <a:r>
              <a:rPr lang="en-US" altLang="zh-CN" sz="1400" dirty="0">
                <a:solidFill>
                  <a:srgbClr val="5F5F5F"/>
                </a:solidFill>
                <a:latin typeface="微软雅黑 Light" panose="020B0502040204020203" pitchFamily="34" charset="-122"/>
                <a:ea typeface="微软雅黑 Light" panose="020B0502040204020203" pitchFamily="34" charset="-122"/>
              </a:rPr>
              <a:t>MAX</a:t>
            </a:r>
            <a:r>
              <a:rPr lang="zh-CN" altLang="en-US" sz="1400" dirty="0">
                <a:solidFill>
                  <a:srgbClr val="5F5F5F"/>
                </a:solidFill>
                <a:latin typeface="微软雅黑 Light" panose="020B0502040204020203" pitchFamily="34" charset="-122"/>
                <a:ea typeface="微软雅黑 Light" panose="020B0502040204020203" pitchFamily="34" charset="-122"/>
              </a:rPr>
              <a:t>和大通</a:t>
            </a:r>
            <a:r>
              <a:rPr lang="en-US" altLang="zh-CN" sz="1400" dirty="0">
                <a:solidFill>
                  <a:srgbClr val="5F5F5F"/>
                </a:solidFill>
                <a:latin typeface="微软雅黑 Light" panose="020B0502040204020203" pitchFamily="34" charset="-122"/>
                <a:ea typeface="微软雅黑 Light" panose="020B0502040204020203" pitchFamily="34" charset="-122"/>
              </a:rPr>
              <a:t>G50</a:t>
            </a:r>
            <a:r>
              <a:rPr lang="zh-CN" altLang="en-US" sz="1400" dirty="0">
                <a:solidFill>
                  <a:srgbClr val="5F5F5F"/>
                </a:solidFill>
                <a:latin typeface="微软雅黑 Light" panose="020B0502040204020203" pitchFamily="34" charset="-122"/>
                <a:ea typeface="微软雅黑 Light" panose="020B0502040204020203" pitchFamily="34" charset="-122"/>
              </a:rPr>
              <a:t>的终端优惠与销量权重都出现了增加，但别克</a:t>
            </a:r>
            <a:r>
              <a:rPr lang="en-US" altLang="zh-CN" sz="1400" dirty="0">
                <a:solidFill>
                  <a:srgbClr val="5F5F5F"/>
                </a:solidFill>
                <a:latin typeface="微软雅黑 Light" panose="020B0502040204020203" pitchFamily="34" charset="-122"/>
                <a:ea typeface="微软雅黑 Light" panose="020B0502040204020203" pitchFamily="34" charset="-122"/>
              </a:rPr>
              <a:t>GL8</a:t>
            </a:r>
            <a:r>
              <a:rPr lang="zh-CN" altLang="en-US" sz="1400" dirty="0">
                <a:solidFill>
                  <a:srgbClr val="5F5F5F"/>
                </a:solidFill>
                <a:latin typeface="微软雅黑 Light" panose="020B0502040204020203" pitchFamily="34" charset="-122"/>
                <a:ea typeface="微软雅黑 Light" panose="020B0502040204020203" pitchFamily="34" charset="-122"/>
              </a:rPr>
              <a:t>、宝骏</a:t>
            </a:r>
            <a:r>
              <a:rPr lang="en-US" altLang="zh-CN" sz="1400" dirty="0">
                <a:solidFill>
                  <a:srgbClr val="5F5F5F"/>
                </a:solidFill>
                <a:latin typeface="微软雅黑 Light" panose="020B0502040204020203" pitchFamily="34" charset="-122"/>
                <a:ea typeface="微软雅黑 Light" panose="020B0502040204020203" pitchFamily="34" charset="-122"/>
              </a:rPr>
              <a:t>360</a:t>
            </a:r>
            <a:r>
              <a:rPr lang="zh-CN" altLang="en-US" sz="1400" dirty="0">
                <a:solidFill>
                  <a:srgbClr val="5F5F5F"/>
                </a:solidFill>
                <a:latin typeface="微软雅黑 Light" panose="020B0502040204020203" pitchFamily="34" charset="-122"/>
                <a:ea typeface="微软雅黑 Light" panose="020B0502040204020203" pitchFamily="34" charset="-122"/>
              </a:rPr>
              <a:t>和途安</a:t>
            </a:r>
            <a:r>
              <a:rPr lang="en-US" altLang="zh-CN" sz="1400" dirty="0">
                <a:solidFill>
                  <a:srgbClr val="5F5F5F"/>
                </a:solidFill>
                <a:latin typeface="微软雅黑 Light" panose="020B0502040204020203" pitchFamily="34" charset="-122"/>
                <a:ea typeface="微软雅黑 Light" panose="020B0502040204020203" pitchFamily="34" charset="-122"/>
              </a:rPr>
              <a:t>L</a:t>
            </a:r>
            <a:r>
              <a:rPr lang="zh-CN" altLang="en-US" sz="1400" dirty="0">
                <a:solidFill>
                  <a:srgbClr val="5F5F5F"/>
                </a:solidFill>
                <a:latin typeface="微软雅黑 Light" panose="020B0502040204020203" pitchFamily="34" charset="-122"/>
                <a:ea typeface="微软雅黑 Light" panose="020B0502040204020203" pitchFamily="34" charset="-122"/>
              </a:rPr>
              <a:t>的终端优惠与销量权重则双双下降，因此综合而言该市场</a:t>
            </a: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月的优惠指数继续保持平稳走势</a:t>
            </a:r>
            <a:endParaRPr lang="en-US" altLang="zh-CN" sz="1400" dirty="0">
              <a:solidFill>
                <a:srgbClr val="5F5F5F"/>
              </a:solidFill>
              <a:latin typeface="微软雅黑 Light" panose="020B0502040204020203" pitchFamily="34" charset="-122"/>
              <a:ea typeface="微软雅黑 Light" panose="020B0502040204020203" pitchFamily="34" charset="-122"/>
            </a:endParaRPr>
          </a:p>
        </p:txBody>
      </p:sp>
      <p:grpSp>
        <p:nvGrpSpPr>
          <p:cNvPr id="17" name="组合 16">
            <a:extLst>
              <a:ext uri="{FF2B5EF4-FFF2-40B4-BE49-F238E27FC236}">
                <a16:creationId xmlns:a16="http://schemas.microsoft.com/office/drawing/2014/main" id="{F2C80603-33B7-494D-9615-CB323F0BC04D}"/>
              </a:ext>
            </a:extLst>
          </p:cNvPr>
          <p:cNvGrpSpPr>
            <a:grpSpLocks/>
          </p:cNvGrpSpPr>
          <p:nvPr>
            <p:custDataLst>
              <p:tags r:id="rId2"/>
            </p:custDataLst>
          </p:nvPr>
        </p:nvGrpSpPr>
        <p:grpSpPr bwMode="auto">
          <a:xfrm>
            <a:off x="2285208" y="2622733"/>
            <a:ext cx="4308475" cy="354343"/>
            <a:chOff x="2330450" y="2101520"/>
            <a:chExt cx="4308475" cy="354343"/>
          </a:xfrm>
          <a:solidFill>
            <a:srgbClr val="275C9D"/>
          </a:solidFill>
        </p:grpSpPr>
        <p:sp>
          <p:nvSpPr>
            <p:cNvPr id="18" name="AutoShape 12">
              <a:extLst>
                <a:ext uri="{FF2B5EF4-FFF2-40B4-BE49-F238E27FC236}">
                  <a16:creationId xmlns:a16="http://schemas.microsoft.com/office/drawing/2014/main" id="{9CD9C64C-F0D7-4C2A-A91A-0CDEEC5DF0CA}"/>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9" name="Text Box 10">
              <a:extLst>
                <a:ext uri="{FF2B5EF4-FFF2-40B4-BE49-F238E27FC236}">
                  <a16:creationId xmlns:a16="http://schemas.microsoft.com/office/drawing/2014/main" id="{9396D65E-C0A7-4D34-8BD0-DB2CC6D8124D}"/>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月度终端优惠指数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700" b="1" i="0" u="none" strike="noStrike" kern="0" cap="none" spc="0" normalizeH="0" baseline="0" noProof="0" dirty="0" err="1">
                  <a:ln>
                    <a:noFill/>
                  </a:ln>
                  <a:solidFill>
                    <a:srgbClr val="FFFFFF"/>
                  </a:solidFill>
                  <a:effectLst/>
                  <a:uLnTx/>
                  <a:uFillTx/>
                  <a:latin typeface="微软雅黑 Light" panose="020B0502040204020203" pitchFamily="34" charset="-122"/>
                  <a:ea typeface="微软雅黑 Light" panose="020B0502040204020203" pitchFamily="34" charset="-122"/>
                  <a:cs typeface="+mn-cs"/>
                </a:rPr>
                <a:t>MPV</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31" name="Object 4">
            <a:extLst>
              <a:ext uri="{FF2B5EF4-FFF2-40B4-BE49-F238E27FC236}">
                <a16:creationId xmlns:a16="http://schemas.microsoft.com/office/drawing/2014/main" id="{65CEE3DF-2F56-4DB7-8311-F694EEB65EF1}"/>
              </a:ext>
            </a:extLst>
          </p:cNvPr>
          <p:cNvGraphicFramePr>
            <a:graphicFrameLocks noChangeAspect="1"/>
          </p:cNvGraphicFramePr>
          <p:nvPr>
            <p:custDataLst>
              <p:tags r:id="rId3"/>
            </p:custDataLst>
            <p:extLst>
              <p:ext uri="{D42A27DB-BD31-4B8C-83A1-F6EECF244321}">
                <p14:modId xmlns:p14="http://schemas.microsoft.com/office/powerpoint/2010/main" val="4144816728"/>
              </p:ext>
            </p:extLst>
          </p:nvPr>
        </p:nvGraphicFramePr>
        <p:xfrm>
          <a:off x="334964" y="3068638"/>
          <a:ext cx="8208962" cy="2700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表格 10">
            <a:extLst>
              <a:ext uri="{FF2B5EF4-FFF2-40B4-BE49-F238E27FC236}">
                <a16:creationId xmlns:a16="http://schemas.microsoft.com/office/drawing/2014/main" id="{77416362-42AA-4E25-AB0E-FE718D9242CF}"/>
              </a:ext>
            </a:extLst>
          </p:cNvPr>
          <p:cNvGraphicFramePr>
            <a:graphicFrameLocks noGrp="1"/>
          </p:cNvGraphicFramePr>
          <p:nvPr>
            <p:extLst>
              <p:ext uri="{D42A27DB-BD31-4B8C-83A1-F6EECF244321}">
                <p14:modId xmlns:p14="http://schemas.microsoft.com/office/powerpoint/2010/main" val="3813192550"/>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整体市场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市场</a:t>
                      </a:r>
                    </a:p>
                  </a:txBody>
                  <a:tcPr anchor="ctr">
                    <a:solidFill>
                      <a:srgbClr val="7F9ED7"/>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effectLst/>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solidFill>
                          <a:latin typeface="微软雅黑 Light" panose="020B0502040204020203" pitchFamily="34" charset="-122"/>
                          <a:ea typeface="微软雅黑 Light" panose="020B0502040204020203" pitchFamily="34" charset="-122"/>
                        </a:rPr>
                        <a:t>MPV</a:t>
                      </a:r>
                      <a:endParaRPr lang="en-US" altLang="zh-CN" sz="600" b="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latin typeface="微软雅黑 Light" panose="020B0502040204020203" pitchFamily="34" charset="-122"/>
                          <a:ea typeface="微软雅黑 Light" panose="020B0502040204020203" pitchFamily="34" charset="-122"/>
                        </a:rPr>
                        <a:t>优惠指数</a:t>
                      </a:r>
                    </a:p>
                  </a:txBody>
                  <a:tcPr marL="0" marR="0" anchor="ctr">
                    <a:solidFill>
                      <a:srgbClr val="7F9ED7"/>
                    </a:solidFill>
                  </a:tcPr>
                </a:tc>
                <a:extLst>
                  <a:ext uri="{0D108BD9-81ED-4DB2-BD59-A6C34878D82A}">
                    <a16:rowId xmlns:a16="http://schemas.microsoft.com/office/drawing/2014/main" val="1800613724"/>
                  </a:ext>
                </a:extLst>
              </a:tr>
            </a:tbl>
          </a:graphicData>
        </a:graphic>
      </p:graphicFrame>
      <p:sp>
        <p:nvSpPr>
          <p:cNvPr id="12" name="灯片编号占位符 3">
            <a:extLst>
              <a:ext uri="{FF2B5EF4-FFF2-40B4-BE49-F238E27FC236}">
                <a16:creationId xmlns:a16="http://schemas.microsoft.com/office/drawing/2014/main" id="{F0FC1291-76D8-457C-BDA6-2C8691F1F1F8}"/>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31</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15" name="表格 14">
            <a:extLst>
              <a:ext uri="{FF2B5EF4-FFF2-40B4-BE49-F238E27FC236}">
                <a16:creationId xmlns:a16="http://schemas.microsoft.com/office/drawing/2014/main" id="{DEA41273-825E-430B-973B-03044B7D4515}"/>
              </a:ext>
            </a:extLst>
          </p:cNvPr>
          <p:cNvGraphicFramePr>
            <a:graphicFrameLocks noGrp="1"/>
          </p:cNvGraphicFramePr>
          <p:nvPr>
            <p:extLst>
              <p:ext uri="{D42A27DB-BD31-4B8C-83A1-F6EECF244321}">
                <p14:modId xmlns:p14="http://schemas.microsoft.com/office/powerpoint/2010/main" val="232431528"/>
              </p:ext>
            </p:extLst>
          </p:nvPr>
        </p:nvGraphicFramePr>
        <p:xfrm>
          <a:off x="8472488" y="2613025"/>
          <a:ext cx="3177052" cy="3155949"/>
        </p:xfrm>
        <a:graphic>
          <a:graphicData uri="http://schemas.openxmlformats.org/drawingml/2006/table">
            <a:tbl>
              <a:tblPr firstRow="1" bandRow="1">
                <a:tableStyleId>{5C22544A-7EE6-4342-B048-85BDC9FD1C3A}</a:tableStyleId>
              </a:tblPr>
              <a:tblGrid>
                <a:gridCol w="722058">
                  <a:extLst>
                    <a:ext uri="{9D8B030D-6E8A-4147-A177-3AD203B41FA5}">
                      <a16:colId xmlns:a16="http://schemas.microsoft.com/office/drawing/2014/main" val="766797698"/>
                    </a:ext>
                  </a:extLst>
                </a:gridCol>
                <a:gridCol w="433234">
                  <a:extLst>
                    <a:ext uri="{9D8B030D-6E8A-4147-A177-3AD203B41FA5}">
                      <a16:colId xmlns:a16="http://schemas.microsoft.com/office/drawing/2014/main" val="47949504"/>
                    </a:ext>
                  </a:extLst>
                </a:gridCol>
                <a:gridCol w="433234">
                  <a:extLst>
                    <a:ext uri="{9D8B030D-6E8A-4147-A177-3AD203B41FA5}">
                      <a16:colId xmlns:a16="http://schemas.microsoft.com/office/drawing/2014/main" val="797045334"/>
                    </a:ext>
                  </a:extLst>
                </a:gridCol>
                <a:gridCol w="722058">
                  <a:extLst>
                    <a:ext uri="{9D8B030D-6E8A-4147-A177-3AD203B41FA5}">
                      <a16:colId xmlns:a16="http://schemas.microsoft.com/office/drawing/2014/main" val="828479742"/>
                    </a:ext>
                  </a:extLst>
                </a:gridCol>
                <a:gridCol w="433234">
                  <a:extLst>
                    <a:ext uri="{9D8B030D-6E8A-4147-A177-3AD203B41FA5}">
                      <a16:colId xmlns:a16="http://schemas.microsoft.com/office/drawing/2014/main" val="824347810"/>
                    </a:ext>
                  </a:extLst>
                </a:gridCol>
                <a:gridCol w="433234">
                  <a:extLst>
                    <a:ext uri="{9D8B030D-6E8A-4147-A177-3AD203B41FA5}">
                      <a16:colId xmlns:a16="http://schemas.microsoft.com/office/drawing/2014/main" val="4280921068"/>
                    </a:ext>
                  </a:extLst>
                </a:gridCol>
              </a:tblGrid>
              <a:tr h="357104">
                <a:tc gridSpan="6">
                  <a:txBody>
                    <a:bodyPr/>
                    <a:lstStyle/>
                    <a:p>
                      <a:pPr algn="ctr"/>
                      <a:r>
                        <a:rPr lang="zh-CN" altLang="en-US" sz="1200" dirty="0">
                          <a:latin typeface="微软雅黑 Light" panose="020B0502040204020203" pitchFamily="34" charset="-122"/>
                          <a:ea typeface="微软雅黑 Light" panose="020B0502040204020203" pitchFamily="34" charset="-122"/>
                        </a:rPr>
                        <a:t>终端优惠指数主要影响车型</a:t>
                      </a: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endParaRPr lang="zh-CN" altLang="en-US"/>
                    </a:p>
                  </a:txBody>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000" dirty="0">
                        <a:latin typeface="微软雅黑 Light" panose="020B0502040204020203" pitchFamily="34" charset="-122"/>
                        <a:ea typeface="微软雅黑 Light" panose="020B0502040204020203" pitchFamily="34" charset="-122"/>
                      </a:endParaRPr>
                    </a:p>
                  </a:txBody>
                  <a:tcPr anchor="ctr">
                    <a:solidFill>
                      <a:srgbClr val="275C9D"/>
                    </a:solidFill>
                  </a:tcPr>
                </a:tc>
                <a:tc hMerge="1">
                  <a:txBody>
                    <a:bodyPr/>
                    <a:lstStyle/>
                    <a:p>
                      <a:pPr algn="ctr"/>
                      <a:endParaRPr lang="zh-CN" altLang="en-US" sz="1200" dirty="0">
                        <a:latin typeface="微软雅黑 Light" panose="020B0502040204020203" pitchFamily="34" charset="-122"/>
                        <a:ea typeface="微软雅黑 Light" panose="020B0502040204020203" pitchFamily="34" charset="-122"/>
                      </a:endParaRPr>
                    </a:p>
                  </a:txBody>
                  <a:tcPr anchor="ctr">
                    <a:solidFill>
                      <a:srgbClr val="275C9D"/>
                    </a:solidFill>
                  </a:tcPr>
                </a:tc>
                <a:extLst>
                  <a:ext uri="{0D108BD9-81ED-4DB2-BD59-A6C34878D82A}">
                    <a16:rowId xmlns:a16="http://schemas.microsoft.com/office/drawing/2014/main" val="229974979"/>
                  </a:ext>
                </a:extLst>
              </a:tr>
              <a:tr h="359225">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algn="ctr"/>
                      <a:r>
                        <a:rPr lang="zh-CN" altLang="en-US" sz="800" b="1" dirty="0">
                          <a:solidFill>
                            <a:schemeClr val="bg1"/>
                          </a:solidFill>
                          <a:latin typeface="微软雅黑 Light" panose="020B0502040204020203" pitchFamily="34" charset="-122"/>
                          <a:ea typeface="微软雅黑 Light" panose="020B0502040204020203" pitchFamily="34" charset="-122"/>
                        </a:rPr>
                        <a:t>优惠</a:t>
                      </a:r>
                      <a:endParaRPr lang="en-US" altLang="zh-CN" sz="800" b="1" dirty="0">
                        <a:solidFill>
                          <a:schemeClr val="bg1"/>
                        </a:solidFill>
                        <a:latin typeface="微软雅黑 Light" panose="020B0502040204020203" pitchFamily="34" charset="-122"/>
                        <a:ea typeface="微软雅黑 Light" panose="020B0502040204020203" pitchFamily="34" charset="-122"/>
                      </a:endParaRPr>
                    </a:p>
                    <a:p>
                      <a:pPr algn="ctr"/>
                      <a:r>
                        <a:rPr lang="zh-CN" altLang="en-US" sz="800" b="1" dirty="0">
                          <a:solidFill>
                            <a:schemeClr val="bg1"/>
                          </a:solidFill>
                          <a:latin typeface="微软雅黑 Light" panose="020B0502040204020203" pitchFamily="34" charset="-122"/>
                          <a:ea typeface="微软雅黑 Light" panose="020B0502040204020203" pitchFamily="34" charset="-122"/>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algn="ctr"/>
                      <a:r>
                        <a:rPr lang="zh-CN" altLang="en-US" sz="1000" b="1" dirty="0">
                          <a:solidFill>
                            <a:schemeClr val="bg1"/>
                          </a:solidFill>
                          <a:latin typeface="微软雅黑 Light" panose="020B0502040204020203" pitchFamily="34" charset="-122"/>
                          <a:ea typeface="微软雅黑 Light" panose="020B0502040204020203" pitchFamily="34" charset="-122"/>
                        </a:rPr>
                        <a:t>车型</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优惠</a:t>
                      </a:r>
                      <a:endParaRPr lang="en-US" altLang="zh-CN" sz="800" b="1" kern="1200" dirty="0">
                        <a:solidFill>
                          <a:schemeClr val="bg1"/>
                        </a:solidFill>
                        <a:latin typeface="微软雅黑 Light" panose="020B0502040204020203" pitchFamily="34" charset="-122"/>
                        <a:ea typeface="微软雅黑 Light" panose="020B0502040204020203" pitchFamily="34" charset="-122"/>
                        <a:cs typeface="+mn-cs"/>
                      </a:endParaRPr>
                    </a:p>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变化</a:t>
                      </a:r>
                    </a:p>
                  </a:txBody>
                  <a:tcPr anchor="ctr">
                    <a:solidFill>
                      <a:srgbClr val="275C9D"/>
                    </a:solidFill>
                  </a:tcPr>
                </a:tc>
                <a:tc>
                  <a:txBody>
                    <a:bodyPr/>
                    <a:lstStyle/>
                    <a:p>
                      <a:pPr marL="0" algn="ctr" defTabSz="914400" rtl="0" eaLnBrk="1" latinLnBrk="0" hangingPunct="1"/>
                      <a:r>
                        <a:rPr lang="zh-CN" altLang="en-US" sz="800" b="1" kern="1200" dirty="0">
                          <a:solidFill>
                            <a:schemeClr val="bg1"/>
                          </a:solidFill>
                          <a:latin typeface="微软雅黑 Light" panose="020B0502040204020203" pitchFamily="34" charset="-122"/>
                          <a:ea typeface="微软雅黑 Light" panose="020B0502040204020203" pitchFamily="34" charset="-122"/>
                          <a:cs typeface="+mn-cs"/>
                        </a:rPr>
                        <a:t>权重变化</a:t>
                      </a:r>
                    </a:p>
                  </a:txBody>
                  <a:tcPr anchor="ctr">
                    <a:solidFill>
                      <a:srgbClr val="275C9D"/>
                    </a:solidFill>
                  </a:tcPr>
                </a:tc>
                <a:extLst>
                  <a:ext uri="{0D108BD9-81ED-4DB2-BD59-A6C34878D82A}">
                    <a16:rowId xmlns:a16="http://schemas.microsoft.com/office/drawing/2014/main" val="376246164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艾力绅</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1.9%</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别克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-0.1%</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extLst>
                  <a:ext uri="{0D108BD9-81ED-4DB2-BD59-A6C34878D82A}">
                    <a16:rowId xmlns:a16="http://schemas.microsoft.com/office/drawing/2014/main" val="2336019136"/>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MAX</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1.2%</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2.6%</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360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-2.1%</a:t>
                      </a:r>
                    </a:p>
                  </a:txBody>
                  <a:tcPr marL="9525" marR="9525" marT="9525" marB="0" anchor="ctr">
                    <a:solidFill>
                      <a:schemeClr val="bg1">
                        <a:lumMod val="95000"/>
                      </a:schemeClr>
                    </a:solidFill>
                  </a:tcPr>
                </a:tc>
                <a:extLst>
                  <a:ext uri="{0D108BD9-81ED-4DB2-BD59-A6C34878D82A}">
                    <a16:rowId xmlns:a16="http://schemas.microsoft.com/office/drawing/2014/main" val="1173018680"/>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大通</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G50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4.5%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0.7%</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宝骏</a:t>
                      </a:r>
                      <a:r>
                        <a:rPr lang="en-US" altLang="zh-CN" sz="800" b="0" i="0" u="none" strike="noStrike" kern="1200">
                          <a:solidFill>
                            <a:srgbClr val="000000"/>
                          </a:solidFill>
                          <a:effectLst/>
                          <a:latin typeface="微软雅黑 Light" panose="020B0502040204020203"/>
                          <a:ea typeface="微软雅黑 Light" panose="020B0502040204020203" pitchFamily="34" charset="-122"/>
                          <a:cs typeface="+mn-cs"/>
                        </a:rPr>
                        <a:t>730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-2.2%</a:t>
                      </a:r>
                    </a:p>
                  </a:txBody>
                  <a:tcPr marL="9525" marR="9525" marT="9525" marB="0" anchor="ctr">
                    <a:solidFill>
                      <a:schemeClr val="bg1">
                        <a:lumMod val="95000"/>
                      </a:schemeClr>
                    </a:solidFill>
                  </a:tcPr>
                </a:tc>
                <a:extLst>
                  <a:ext uri="{0D108BD9-81ED-4DB2-BD59-A6C34878D82A}">
                    <a16:rowId xmlns:a16="http://schemas.microsoft.com/office/drawing/2014/main" val="547105716"/>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瑞风</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R3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1.4%</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别克</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GL6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030620654"/>
                  </a:ext>
                </a:extLst>
              </a:tr>
              <a:tr h="243962">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GM8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1.1%</a:t>
                      </a: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途安</a:t>
                      </a:r>
                      <a:r>
                        <a:rPr lang="en-US" sz="800" b="0" i="0" u="none" strike="noStrike" kern="1200">
                          <a:solidFill>
                            <a:srgbClr val="000000"/>
                          </a:solidFill>
                          <a:effectLst/>
                          <a:latin typeface="微软雅黑 Light" panose="020B0502040204020203"/>
                          <a:ea typeface="微软雅黑 Light" panose="020B0502040204020203" pitchFamily="34" charset="-122"/>
                          <a:cs typeface="+mn-cs"/>
                        </a:rPr>
                        <a:t>L</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-0.3%</a:t>
                      </a:r>
                    </a:p>
                  </a:txBody>
                  <a:tcPr marL="9525" marR="9525" marT="9525" marB="0" anchor="ctr">
                    <a:solidFill>
                      <a:schemeClr val="bg1">
                        <a:lumMod val="95000"/>
                      </a:schemeClr>
                    </a:solidFill>
                  </a:tcPr>
                </a:tc>
                <a:extLst>
                  <a:ext uri="{0D108BD9-81ED-4DB2-BD59-A6C34878D82A}">
                    <a16:rowId xmlns:a16="http://schemas.microsoft.com/office/drawing/2014/main" val="1125962094"/>
                  </a:ext>
                </a:extLst>
              </a:tr>
              <a:tr h="243962">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菱智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M5</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0.8%</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-0.9%</a:t>
                      </a: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奥德赛</a:t>
                      </a:r>
                    </a:p>
                  </a:txBody>
                  <a:tcPr marL="9525" marR="9525" marT="9525" marB="0" anchor="ctr">
                    <a:solidFill>
                      <a:schemeClr val="bg1">
                        <a:lumMod val="95000"/>
                      </a:schemeClr>
                    </a:solidFill>
                  </a:tcPr>
                </a:tc>
                <a:tc>
                  <a:txBody>
                    <a:bodyPr/>
                    <a:lstStyle/>
                    <a:p>
                      <a:pPr algn="ctr" fontAlgn="ctr"/>
                      <a:r>
                        <a:rPr lang="en-US" altLang="zh-CN" sz="800" b="1" i="0" u="none" strike="noStrike" kern="1200">
                          <a:solidFill>
                            <a:srgbClr val="FF6D6D"/>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4255383842"/>
                  </a:ext>
                </a:extLst>
              </a:tr>
              <a:tr h="243962">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杰德</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230999552"/>
                  </a:ext>
                </a:extLst>
              </a:tr>
              <a:tr h="243962">
                <a:tc>
                  <a:txBody>
                    <a:bodyPr/>
                    <a:lstStyle/>
                    <a:p>
                      <a:pPr algn="ctr" fontAlgn="ctr"/>
                      <a:endParaRPr 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a:solidFill>
                            <a:srgbClr val="000000"/>
                          </a:solidFill>
                          <a:effectLst/>
                          <a:latin typeface="微软雅黑 Light" panose="020B0502040204020203"/>
                          <a:ea typeface="微软雅黑 Light" panose="020B0502040204020203" pitchFamily="34" charset="-122"/>
                          <a:cs typeface="+mn-cs"/>
                        </a:rPr>
                        <a:t>阁瑞斯</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-1.6%</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rgbClr val="FF6D6D"/>
                          </a:solidFill>
                          <a:effectLst/>
                          <a:latin typeface="微软雅黑 Light" panose="020B0502040204020203"/>
                          <a:ea typeface="微软雅黑 Light" panose="020B0502040204020203" pitchFamily="34" charset="-122"/>
                          <a:cs typeface="+mn-cs"/>
                        </a:rPr>
                        <a:t>0.2%</a:t>
                      </a:r>
                    </a:p>
                  </a:txBody>
                  <a:tcPr marL="9525" marR="9525" marT="9525" marB="0" anchor="ctr">
                    <a:solidFill>
                      <a:schemeClr val="bg1">
                        <a:lumMod val="95000"/>
                      </a:schemeClr>
                    </a:solidFill>
                  </a:tcPr>
                </a:tc>
                <a:extLst>
                  <a:ext uri="{0D108BD9-81ED-4DB2-BD59-A6C34878D82A}">
                    <a16:rowId xmlns:a16="http://schemas.microsoft.com/office/drawing/2014/main" val="2362665348"/>
                  </a:ext>
                </a:extLst>
              </a:tr>
              <a:tr h="243962">
                <a:tc>
                  <a:txBody>
                    <a:bodyPr/>
                    <a:lstStyle/>
                    <a:p>
                      <a:pPr algn="ctr" fontAlgn="ctr"/>
                      <a:endParaRPr lang="zh-CN" alt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r>
                        <a:rPr lang="zh-CN" altLang="en-US" sz="800" b="0" i="0" u="none" strike="noStrike" kern="1200" dirty="0">
                          <a:solidFill>
                            <a:srgbClr val="000000"/>
                          </a:solidFill>
                          <a:effectLst/>
                          <a:latin typeface="微软雅黑 Light" panose="020B0502040204020203"/>
                          <a:ea typeface="微软雅黑 Light" panose="020B0502040204020203" pitchFamily="34" charset="-122"/>
                          <a:cs typeface="+mn-cs"/>
                        </a:rPr>
                        <a:t>传祺</a:t>
                      </a:r>
                      <a:r>
                        <a:rPr lang="en-US" sz="800" b="0" i="0" u="none" strike="noStrike" kern="1200" dirty="0">
                          <a:solidFill>
                            <a:srgbClr val="000000"/>
                          </a:solidFill>
                          <a:effectLst/>
                          <a:latin typeface="微软雅黑 Light" panose="020B0502040204020203"/>
                          <a:ea typeface="微软雅黑 Light" panose="020B0502040204020203" pitchFamily="34" charset="-122"/>
                          <a:cs typeface="+mn-cs"/>
                        </a:rPr>
                        <a:t>GM6</a:t>
                      </a:r>
                    </a:p>
                  </a:txBody>
                  <a:tcPr marL="9525" marR="9525" marT="9525" marB="0" anchor="ctr">
                    <a:solidFill>
                      <a:schemeClr val="bg1">
                        <a:lumMod val="95000"/>
                      </a:schemeClr>
                    </a:solidFill>
                  </a:tcPr>
                </a:tc>
                <a:tc>
                  <a:txBody>
                    <a:bodyPr/>
                    <a:lstStyle/>
                    <a:p>
                      <a:pPr marL="0" algn="ctr" defTabSz="914400" rtl="0" eaLnBrk="1" fontAlgn="ctr" latinLnBrk="0" hangingPunct="1"/>
                      <a:r>
                        <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rPr>
                        <a:t>0.0%</a:t>
                      </a:r>
                    </a:p>
                  </a:txBody>
                  <a:tcPr marL="9525" marR="9525" marT="9525" marB="0" anchor="ctr">
                    <a:solidFill>
                      <a:schemeClr val="bg1">
                        <a:lumMod val="95000"/>
                      </a:schemeClr>
                    </a:solidFill>
                  </a:tcPr>
                </a:tc>
                <a:tc>
                  <a:txBody>
                    <a:bodyPr/>
                    <a:lstStyle/>
                    <a:p>
                      <a:pPr algn="ctr" fontAlgn="ctr"/>
                      <a:r>
                        <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rPr>
                        <a:t>-0.4%</a:t>
                      </a:r>
                    </a:p>
                  </a:txBody>
                  <a:tcPr marL="9525" marR="9525" marT="9525" marB="0" anchor="ctr">
                    <a:solidFill>
                      <a:schemeClr val="bg1">
                        <a:lumMod val="95000"/>
                      </a:schemeClr>
                    </a:solidFill>
                  </a:tcPr>
                </a:tc>
                <a:extLst>
                  <a:ext uri="{0D108BD9-81ED-4DB2-BD59-A6C34878D82A}">
                    <a16:rowId xmlns:a16="http://schemas.microsoft.com/office/drawing/2014/main" val="1856051503"/>
                  </a:ext>
                </a:extLst>
              </a:tr>
              <a:tr h="243962">
                <a:tc>
                  <a:txBody>
                    <a:bodyPr/>
                    <a:lstStyle/>
                    <a:p>
                      <a:pPr algn="ctr" fontAlgn="ctr"/>
                      <a:endParaRPr lang="zh-CN" altLang="en-US"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altLang="zh-CN" sz="800" b="0" i="0" u="none" strike="noStrike" kern="1200" dirty="0">
                        <a:solidFill>
                          <a:srgbClr val="000000"/>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algn="ctr" fontAlgn="ctr"/>
                      <a:endParaRPr lang="en-US" sz="800" b="0" i="0" u="none" strike="noStrike" kern="1200" dirty="0">
                        <a:solidFill>
                          <a:srgbClr val="000000"/>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marL="0" algn="ctr" defTabSz="914400" rtl="0" eaLnBrk="1" fontAlgn="ctr" latinLnBrk="0" hangingPunct="1"/>
                      <a:endParaRPr lang="en-US" altLang="zh-CN" sz="800" b="1" i="0" u="none" strike="noStrike" kern="1200" dirty="0">
                        <a:solidFill>
                          <a:srgbClr val="7F7F7F"/>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tc>
                  <a:txBody>
                    <a:bodyPr/>
                    <a:lstStyle/>
                    <a:p>
                      <a:pPr marL="0" algn="ctr" defTabSz="914400" rtl="0" eaLnBrk="1" fontAlgn="ctr" latinLnBrk="0" hangingPunct="1"/>
                      <a:endParaRPr lang="en-US" altLang="zh-CN" sz="800" b="1" i="0" u="none" strike="noStrike" kern="1200" dirty="0">
                        <a:solidFill>
                          <a:schemeClr val="accent6"/>
                        </a:solidFill>
                        <a:effectLst/>
                        <a:latin typeface="微软雅黑 Light" panose="020B0502040204020203"/>
                        <a:ea typeface="微软雅黑 Light" panose="020B0502040204020203" pitchFamily="34" charset="-122"/>
                        <a:cs typeface="+mn-cs"/>
                      </a:endParaRPr>
                    </a:p>
                  </a:txBody>
                  <a:tcPr marL="9525" marR="9525" marT="9525" marB="0" anchor="ctr">
                    <a:solidFill>
                      <a:schemeClr val="bg1">
                        <a:lumMod val="95000"/>
                      </a:schemeClr>
                    </a:solidFill>
                  </a:tcPr>
                </a:tc>
                <a:extLst>
                  <a:ext uri="{0D108BD9-81ED-4DB2-BD59-A6C34878D82A}">
                    <a16:rowId xmlns:a16="http://schemas.microsoft.com/office/drawing/2014/main" val="2001866413"/>
                  </a:ext>
                </a:extLst>
              </a:tr>
            </a:tbl>
          </a:graphicData>
        </a:graphic>
      </p:graphicFrame>
    </p:spTree>
    <p:extLst>
      <p:ext uri="{BB962C8B-B14F-4D97-AF65-F5344CB8AC3E}">
        <p14:creationId xmlns:p14="http://schemas.microsoft.com/office/powerpoint/2010/main" val="9955515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9474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a:extLst>
              <a:ext uri="{FF2B5EF4-FFF2-40B4-BE49-F238E27FC236}">
                <a16:creationId xmlns:a16="http://schemas.microsoft.com/office/drawing/2014/main" id="{C460EB6C-7A6B-4937-8731-8EA9BAFE32C7}"/>
              </a:ext>
            </a:extLst>
          </p:cNvPr>
          <p:cNvSpPr txBox="1">
            <a:spLocks/>
          </p:cNvSpPr>
          <p:nvPr/>
        </p:nvSpPr>
        <p:spPr>
          <a:xfrm>
            <a:off x="1919287" y="969963"/>
            <a:ext cx="8460000" cy="1790654"/>
          </a:xfrm>
          <a:prstGeom prst="rect">
            <a:avLst/>
          </a:prstGeom>
        </p:spPr>
        <p:txBody>
          <a:bodyPr/>
          <a:lstStyle/>
          <a:p>
            <a:pPr marL="342900" indent="-342900" eaLnBrk="0" fontAlgn="base" hangingPunct="0">
              <a:lnSpc>
                <a:spcPct val="200000"/>
              </a:lnSpc>
              <a:spcBef>
                <a:spcPct val="20000"/>
              </a:spcBef>
              <a:spcAft>
                <a:spcPct val="0"/>
              </a:spcAft>
              <a:buClr>
                <a:srgbClr val="275C9D"/>
              </a:buClr>
              <a:buSzPct val="75000"/>
              <a:buFont typeface="Wingdings" pitchFamily="2" charset="2"/>
              <a:buChar char="n"/>
              <a:defRPr/>
            </a:pPr>
            <a:r>
              <a:rPr lang="en-US" altLang="zh-CN" b="1" dirty="0">
                <a:solidFill>
                  <a:srgbClr val="5F5F5F"/>
                </a:solidFill>
                <a:latin typeface="微软雅黑 Light" panose="020B0502040204020203" pitchFamily="34" charset="-122"/>
                <a:ea typeface="微软雅黑 Light" panose="020B0502040204020203" pitchFamily="34" charset="-122"/>
              </a:rPr>
              <a:t>GAIN·</a:t>
            </a:r>
            <a:r>
              <a:rPr lang="zh-CN" altLang="en-US" b="1" dirty="0">
                <a:solidFill>
                  <a:srgbClr val="5F5F5F"/>
                </a:solidFill>
                <a:latin typeface="微软雅黑 Light" panose="020B0502040204020203" pitchFamily="34" charset="-122"/>
                <a:ea typeface="微软雅黑 Light" panose="020B0502040204020203" pitchFamily="34" charset="-122"/>
              </a:rPr>
              <a:t>指数由安路勤发布，反映乘用车市场终端价格、优惠变化的综合指数体系</a:t>
            </a:r>
          </a:p>
          <a:p>
            <a:pPr marL="342900" indent="-342900" eaLnBrk="0" fontAlgn="base" hangingPunct="0">
              <a:lnSpc>
                <a:spcPct val="200000"/>
              </a:lnSpc>
              <a:spcBef>
                <a:spcPct val="20000"/>
              </a:spcBef>
              <a:spcAft>
                <a:spcPct val="0"/>
              </a:spcAft>
              <a:buClr>
                <a:srgbClr val="275C9D"/>
              </a:buClr>
              <a:buSzPct val="75000"/>
              <a:buFont typeface="Wingdings" pitchFamily="2" charset="2"/>
              <a:buChar char="n"/>
              <a:defRPr/>
            </a:pPr>
            <a:r>
              <a:rPr lang="en-US" altLang="zh-CN" b="1" dirty="0">
                <a:solidFill>
                  <a:srgbClr val="5F5F5F"/>
                </a:solidFill>
                <a:latin typeface="微软雅黑 Light" panose="020B0502040204020203" pitchFamily="34" charset="-122"/>
                <a:ea typeface="微软雅黑 Light" panose="020B0502040204020203" pitchFamily="34" charset="-122"/>
              </a:rPr>
              <a:t>GAIN·</a:t>
            </a:r>
            <a:r>
              <a:rPr lang="zh-CN" altLang="en-US" b="1" dirty="0">
                <a:solidFill>
                  <a:srgbClr val="5F5F5F"/>
                </a:solidFill>
                <a:latin typeface="微软雅黑 Light" panose="020B0502040204020203" pitchFamily="34" charset="-122"/>
                <a:ea typeface="微软雅黑 Light" panose="020B0502040204020203" pitchFamily="34" charset="-122"/>
              </a:rPr>
              <a:t>指数每月在北京、上海两地通过“乘用车市场信息联席会” 对外发布</a:t>
            </a:r>
          </a:p>
          <a:p>
            <a:pPr marL="342900" indent="-342900" eaLnBrk="0" fontAlgn="base" hangingPunct="0">
              <a:lnSpc>
                <a:spcPct val="200000"/>
              </a:lnSpc>
              <a:spcBef>
                <a:spcPct val="20000"/>
              </a:spcBef>
              <a:spcAft>
                <a:spcPct val="0"/>
              </a:spcAft>
              <a:buClr>
                <a:srgbClr val="275C9D"/>
              </a:buClr>
              <a:buSzPct val="75000"/>
              <a:buFont typeface="Wingdings" pitchFamily="2" charset="2"/>
              <a:buChar char="n"/>
              <a:defRPr/>
            </a:pPr>
            <a:r>
              <a:rPr lang="en-US" altLang="zh-CN" b="1" dirty="0">
                <a:solidFill>
                  <a:srgbClr val="5F5F5F"/>
                </a:solidFill>
                <a:latin typeface="微软雅黑 Light" panose="020B0502040204020203" pitchFamily="34" charset="-122"/>
                <a:ea typeface="微软雅黑 Light" panose="020B0502040204020203" pitchFamily="34" charset="-122"/>
              </a:rPr>
              <a:t>GAIN·</a:t>
            </a:r>
            <a:r>
              <a:rPr lang="zh-CN" altLang="en-US" b="1" dirty="0">
                <a:solidFill>
                  <a:srgbClr val="5F5F5F"/>
                </a:solidFill>
                <a:latin typeface="微软雅黑 Light" panose="020B0502040204020203" pitchFamily="34" charset="-122"/>
                <a:ea typeface="微软雅黑 Light" panose="020B0502040204020203" pitchFamily="34" charset="-122"/>
              </a:rPr>
              <a:t>指数由价格变化指数和终端优惠指数两大体系组成</a:t>
            </a:r>
          </a:p>
        </p:txBody>
      </p:sp>
      <p:grpSp>
        <p:nvGrpSpPr>
          <p:cNvPr id="2" name="组合 1">
            <a:extLst>
              <a:ext uri="{FF2B5EF4-FFF2-40B4-BE49-F238E27FC236}">
                <a16:creationId xmlns:a16="http://schemas.microsoft.com/office/drawing/2014/main" id="{DDDCE0F1-E818-4844-AFA9-7CC3328782BD}"/>
              </a:ext>
            </a:extLst>
          </p:cNvPr>
          <p:cNvGrpSpPr/>
          <p:nvPr/>
        </p:nvGrpSpPr>
        <p:grpSpPr>
          <a:xfrm>
            <a:off x="1919288" y="3206754"/>
            <a:ext cx="8460000" cy="2589213"/>
            <a:chOff x="1870622" y="3206754"/>
            <a:chExt cx="8393116" cy="2589213"/>
          </a:xfrm>
        </p:grpSpPr>
        <p:sp>
          <p:nvSpPr>
            <p:cNvPr id="8" name="AutoShape 36">
              <a:extLst>
                <a:ext uri="{FF2B5EF4-FFF2-40B4-BE49-F238E27FC236}">
                  <a16:creationId xmlns:a16="http://schemas.microsoft.com/office/drawing/2014/main" id="{21045A38-8380-45BD-9312-448E2394B9D5}"/>
                </a:ext>
              </a:extLst>
            </p:cNvPr>
            <p:cNvSpPr>
              <a:spLocks noChangeArrowheads="1"/>
            </p:cNvSpPr>
            <p:nvPr/>
          </p:nvSpPr>
          <p:spPr bwMode="auto">
            <a:xfrm>
              <a:off x="5109125" y="3206754"/>
              <a:ext cx="5148263" cy="1008063"/>
            </a:xfrm>
            <a:prstGeom prst="roundRect">
              <a:avLst>
                <a:gd name="adj" fmla="val 16667"/>
              </a:avLst>
            </a:prstGeom>
            <a:solidFill>
              <a:srgbClr val="FFFFFF"/>
            </a:solidFill>
            <a:ln w="12700" algn="ctr">
              <a:solidFill>
                <a:schemeClr val="accent5">
                  <a:lumMod val="60000"/>
                  <a:lumOff val="40000"/>
                </a:schemeClr>
              </a:solidFill>
              <a:round/>
              <a:headEnd/>
              <a:tailEnd/>
            </a:ln>
            <a:effectLst>
              <a:outerShdw dist="81320" dir="3080412" algn="ctr" rotWithShape="0">
                <a:srgbClr val="808080">
                  <a:alpha val="50000"/>
                </a:srgbClr>
              </a:outerShdw>
            </a:effectLst>
          </p:spPr>
          <p:txBody>
            <a:bodyPr anchor="ctr"/>
            <a:lstStyle/>
            <a:p>
              <a:pPr eaLnBrk="0" hangingPunct="0">
                <a:lnSpc>
                  <a:spcPct val="150000"/>
                </a:lnSpc>
                <a:buFont typeface="Arial" charset="0"/>
                <a:buNone/>
                <a:defRPr/>
              </a:pPr>
              <a:r>
                <a:rPr lang="zh-CN" altLang="en-US" sz="1600" b="1" kern="0" dirty="0">
                  <a:solidFill>
                    <a:srgbClr val="275C9D"/>
                  </a:solidFill>
                  <a:latin typeface="微软雅黑 Light" panose="020B0502040204020203" pitchFamily="34" charset="-122"/>
                  <a:ea typeface="微软雅黑 Light" panose="020B0502040204020203" pitchFamily="34" charset="-122"/>
                </a:rPr>
                <a:t>以车型均价为基础，车型销量为权重，反映终端市场成交价的变化走势</a:t>
              </a:r>
              <a:endParaRPr lang="en-US" altLang="zh-CN" sz="1600" b="1" kern="0" dirty="0">
                <a:solidFill>
                  <a:srgbClr val="275C9D"/>
                </a:solidFill>
                <a:latin typeface="微软雅黑 Light" panose="020B0502040204020203" pitchFamily="34" charset="-122"/>
                <a:ea typeface="微软雅黑 Light" panose="020B0502040204020203" pitchFamily="34" charset="-122"/>
              </a:endParaRPr>
            </a:p>
          </p:txBody>
        </p:sp>
        <p:sp>
          <p:nvSpPr>
            <p:cNvPr id="9" name="AutoShape 37">
              <a:extLst>
                <a:ext uri="{FF2B5EF4-FFF2-40B4-BE49-F238E27FC236}">
                  <a16:creationId xmlns:a16="http://schemas.microsoft.com/office/drawing/2014/main" id="{6B144EC4-AA9F-4CF8-8003-4C28D95C5C1B}"/>
                </a:ext>
              </a:extLst>
            </p:cNvPr>
            <p:cNvSpPr>
              <a:spLocks noChangeArrowheads="1"/>
            </p:cNvSpPr>
            <p:nvPr/>
          </p:nvSpPr>
          <p:spPr bwMode="auto">
            <a:xfrm>
              <a:off x="5115475" y="4787904"/>
              <a:ext cx="5148263" cy="1008063"/>
            </a:xfrm>
            <a:prstGeom prst="roundRect">
              <a:avLst>
                <a:gd name="adj" fmla="val 16667"/>
              </a:avLst>
            </a:prstGeom>
            <a:solidFill>
              <a:srgbClr val="FFFFFF"/>
            </a:solidFill>
            <a:ln w="12700" algn="ctr">
              <a:solidFill>
                <a:schemeClr val="accent5">
                  <a:lumMod val="60000"/>
                  <a:lumOff val="40000"/>
                </a:schemeClr>
              </a:solidFill>
              <a:round/>
              <a:headEnd/>
              <a:tailEnd/>
            </a:ln>
            <a:effectLst>
              <a:outerShdw dist="81320" dir="3080412" algn="ctr" rotWithShape="0">
                <a:srgbClr val="808080">
                  <a:alpha val="50000"/>
                </a:srgbClr>
              </a:outerShdw>
            </a:effectLst>
          </p:spPr>
          <p:txBody>
            <a:bodyPr anchor="ctr"/>
            <a:lstStyle/>
            <a:p>
              <a:pPr eaLnBrk="0" hangingPunct="0">
                <a:lnSpc>
                  <a:spcPct val="150000"/>
                </a:lnSpc>
                <a:buFont typeface="Arial" charset="0"/>
                <a:buNone/>
                <a:defRPr/>
              </a:pPr>
              <a:r>
                <a:rPr lang="zh-CN" altLang="en-US" sz="1600" b="1" kern="0" dirty="0">
                  <a:solidFill>
                    <a:srgbClr val="275C9D"/>
                  </a:solidFill>
                  <a:latin typeface="微软雅黑 Light" panose="020B0502040204020203" pitchFamily="34" charset="-122"/>
                  <a:ea typeface="微软雅黑 Light" panose="020B0502040204020203" pitchFamily="34" charset="-122"/>
                </a:rPr>
                <a:t>以车型优惠幅度为基础，车型销量为权重，反映终端市场优惠幅度变化走势</a:t>
              </a:r>
            </a:p>
          </p:txBody>
        </p:sp>
        <p:grpSp>
          <p:nvGrpSpPr>
            <p:cNvPr id="10" name="组合 9">
              <a:extLst>
                <a:ext uri="{FF2B5EF4-FFF2-40B4-BE49-F238E27FC236}">
                  <a16:creationId xmlns:a16="http://schemas.microsoft.com/office/drawing/2014/main" id="{2F8D2962-96B8-42FA-BE44-981699E14620}"/>
                </a:ext>
              </a:extLst>
            </p:cNvPr>
            <p:cNvGrpSpPr/>
            <p:nvPr/>
          </p:nvGrpSpPr>
          <p:grpSpPr>
            <a:xfrm>
              <a:off x="1898721" y="3250410"/>
              <a:ext cx="2620675" cy="920751"/>
              <a:chOff x="278923" y="3250410"/>
              <a:chExt cx="2620675" cy="920751"/>
            </a:xfrm>
          </p:grpSpPr>
          <p:sp>
            <p:nvSpPr>
              <p:cNvPr id="11" name="Freeform 14">
                <a:extLst>
                  <a:ext uri="{FF2B5EF4-FFF2-40B4-BE49-F238E27FC236}">
                    <a16:creationId xmlns:a16="http://schemas.microsoft.com/office/drawing/2014/main" id="{B3F7C04A-45F5-4F09-8111-A45DE3A9DC93}"/>
                  </a:ext>
                </a:extLst>
              </p:cNvPr>
              <p:cNvSpPr>
                <a:spLocks/>
              </p:cNvSpPr>
              <p:nvPr/>
            </p:nvSpPr>
            <p:spPr bwMode="auto">
              <a:xfrm>
                <a:off x="278923" y="3250410"/>
                <a:ext cx="2620675"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noFill/>
                <a:prstDash val="solid"/>
                <a:round/>
                <a:headEnd type="none" w="med" len="med"/>
                <a:tailEnd type="none" w="med" len="med"/>
              </a:ln>
              <a:effectLst>
                <a:outerShdw dist="40161" dir="4293903" algn="ctr" rotWithShape="0">
                  <a:srgbClr val="C0C0C0"/>
                </a:outerShdw>
              </a:effectLst>
            </p:spPr>
            <p:txBody>
              <a:bodyPr/>
              <a:lstStyle/>
              <a:p>
                <a:pPr algn="ctr" eaLnBrk="0" fontAlgn="base" hangingPunct="0">
                  <a:lnSpc>
                    <a:spcPct val="80000"/>
                  </a:lnSpc>
                  <a:spcBef>
                    <a:spcPct val="20000"/>
                  </a:spcBef>
                  <a:spcAft>
                    <a:spcPct val="0"/>
                  </a:spcAft>
                  <a:buFont typeface="Arial" charset="0"/>
                  <a:buNone/>
                  <a:defRPr/>
                </a:pPr>
                <a:endParaRPr lang="zh-CN" altLang="zh-CN" sz="1200" b="1">
                  <a:solidFill>
                    <a:srgbClr val="5F5F5F"/>
                  </a:solidFill>
                  <a:latin typeface="微软雅黑 Light" panose="020B0502040204020203" pitchFamily="34" charset="-122"/>
                  <a:ea typeface="微软雅黑 Light" panose="020B0502040204020203" pitchFamily="34" charset="-122"/>
                </a:endParaRPr>
              </a:p>
            </p:txBody>
          </p:sp>
          <p:sp>
            <p:nvSpPr>
              <p:cNvPr id="12" name="Rectangle 27">
                <a:extLst>
                  <a:ext uri="{FF2B5EF4-FFF2-40B4-BE49-F238E27FC236}">
                    <a16:creationId xmlns:a16="http://schemas.microsoft.com/office/drawing/2014/main" id="{78AFC755-05D4-493D-B681-F1570CB78CF8}"/>
                  </a:ext>
                </a:extLst>
              </p:cNvPr>
              <p:cNvSpPr>
                <a:spLocks noChangeArrowheads="1"/>
              </p:cNvSpPr>
              <p:nvPr/>
            </p:nvSpPr>
            <p:spPr bwMode="auto">
              <a:xfrm>
                <a:off x="353536" y="3527429"/>
                <a:ext cx="2465752" cy="366713"/>
              </a:xfrm>
              <a:prstGeom prst="rect">
                <a:avLst/>
              </a:prstGeom>
              <a:noFill/>
              <a:ln w="9525" algn="ctr">
                <a:noFill/>
                <a:miter lim="800000"/>
                <a:headEnd/>
                <a:tailEnd/>
              </a:ln>
            </p:spPr>
            <p:txBody>
              <a:bodyPr lIns="54000" rIns="54000"/>
              <a:lstStyle/>
              <a:p>
                <a:pPr algn="ctr" eaLnBrk="0" fontAlgn="base" hangingPunct="0">
                  <a:lnSpc>
                    <a:spcPct val="80000"/>
                  </a:lnSpc>
                  <a:spcBef>
                    <a:spcPct val="20000"/>
                  </a:spcBef>
                  <a:spcAft>
                    <a:spcPct val="0"/>
                  </a:spcAft>
                  <a:buFont typeface="Arial" charset="0"/>
                  <a:buNone/>
                  <a:defRPr/>
                </a:pPr>
                <a:r>
                  <a:rPr lang="zh-CN"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GAIN</a:t>
                </a:r>
                <a:r>
                  <a:rPr lang="en-US"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t>
                </a:r>
                <a:r>
                  <a:rPr lang="zh-CN" altLang="en-US"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价格变化指数</a:t>
                </a:r>
                <a:endParaRPr lang="en-US"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grpSp>
        <p:grpSp>
          <p:nvGrpSpPr>
            <p:cNvPr id="13" name="组合 12">
              <a:extLst>
                <a:ext uri="{FF2B5EF4-FFF2-40B4-BE49-F238E27FC236}">
                  <a16:creationId xmlns:a16="http://schemas.microsoft.com/office/drawing/2014/main" id="{B27A64EF-4307-4072-AA1E-8445E7432825}"/>
                </a:ext>
              </a:extLst>
            </p:cNvPr>
            <p:cNvGrpSpPr/>
            <p:nvPr/>
          </p:nvGrpSpPr>
          <p:grpSpPr>
            <a:xfrm>
              <a:off x="1870622" y="4831560"/>
              <a:ext cx="2622347" cy="920751"/>
              <a:chOff x="250824" y="4831560"/>
              <a:chExt cx="2622347" cy="920751"/>
            </a:xfrm>
          </p:grpSpPr>
          <p:sp>
            <p:nvSpPr>
              <p:cNvPr id="14" name="Freeform 14">
                <a:extLst>
                  <a:ext uri="{FF2B5EF4-FFF2-40B4-BE49-F238E27FC236}">
                    <a16:creationId xmlns:a16="http://schemas.microsoft.com/office/drawing/2014/main" id="{F579B1ED-1259-4534-A78F-7D18F6422928}"/>
                  </a:ext>
                </a:extLst>
              </p:cNvPr>
              <p:cNvSpPr>
                <a:spLocks/>
              </p:cNvSpPr>
              <p:nvPr/>
            </p:nvSpPr>
            <p:spPr bwMode="auto">
              <a:xfrm>
                <a:off x="250824" y="4831560"/>
                <a:ext cx="2622347"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noFill/>
                <a:prstDash val="solid"/>
                <a:round/>
                <a:headEnd type="none" w="med" len="med"/>
                <a:tailEnd type="none" w="med" len="med"/>
              </a:ln>
              <a:effectLst>
                <a:outerShdw dist="40161" dir="4293903" algn="ctr" rotWithShape="0">
                  <a:srgbClr val="C0C0C0"/>
                </a:outerShdw>
              </a:effectLst>
            </p:spPr>
            <p:txBody>
              <a:bodyPr/>
              <a:lstStyle/>
              <a:p>
                <a:pPr algn="ctr" eaLnBrk="0" fontAlgn="base" hangingPunct="0">
                  <a:lnSpc>
                    <a:spcPct val="80000"/>
                  </a:lnSpc>
                  <a:spcBef>
                    <a:spcPct val="20000"/>
                  </a:spcBef>
                  <a:spcAft>
                    <a:spcPct val="0"/>
                  </a:spcAft>
                  <a:buFont typeface="Arial" charset="0"/>
                  <a:buNone/>
                  <a:defRPr/>
                </a:pPr>
                <a:endParaRPr lang="zh-CN" altLang="zh-CN" sz="1200" b="1">
                  <a:solidFill>
                    <a:srgbClr val="5F5F5F"/>
                  </a:solidFill>
                  <a:latin typeface="微软雅黑 Light" panose="020B0502040204020203" pitchFamily="34" charset="-122"/>
                  <a:ea typeface="微软雅黑 Light" panose="020B0502040204020203" pitchFamily="34" charset="-122"/>
                </a:endParaRPr>
              </a:p>
            </p:txBody>
          </p:sp>
          <p:sp>
            <p:nvSpPr>
              <p:cNvPr id="18" name="Rectangle 28">
                <a:extLst>
                  <a:ext uri="{FF2B5EF4-FFF2-40B4-BE49-F238E27FC236}">
                    <a16:creationId xmlns:a16="http://schemas.microsoft.com/office/drawing/2014/main" id="{23999D1A-9344-4681-A83C-FDD519612903}"/>
                  </a:ext>
                </a:extLst>
              </p:cNvPr>
              <p:cNvSpPr>
                <a:spLocks noChangeArrowheads="1"/>
              </p:cNvSpPr>
              <p:nvPr/>
            </p:nvSpPr>
            <p:spPr bwMode="auto">
              <a:xfrm>
                <a:off x="307974" y="5108579"/>
                <a:ext cx="2504227" cy="366712"/>
              </a:xfrm>
              <a:prstGeom prst="rect">
                <a:avLst/>
              </a:prstGeom>
              <a:noFill/>
              <a:ln w="9525" algn="ctr">
                <a:noFill/>
                <a:miter lim="800000"/>
                <a:headEnd/>
                <a:tailEnd/>
              </a:ln>
            </p:spPr>
            <p:txBody>
              <a:bodyPr lIns="54000" rIns="54000"/>
              <a:lstStyle/>
              <a:p>
                <a:pPr algn="ctr" eaLnBrk="0" fontAlgn="base" hangingPunct="0">
                  <a:lnSpc>
                    <a:spcPct val="80000"/>
                  </a:lnSpc>
                  <a:spcBef>
                    <a:spcPct val="20000"/>
                  </a:spcBef>
                  <a:spcAft>
                    <a:spcPct val="0"/>
                  </a:spcAft>
                  <a:buFont typeface="Arial" charset="0"/>
                  <a:buNone/>
                  <a:defRPr/>
                </a:pPr>
                <a:r>
                  <a:rPr lang="zh-CN"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GAIN</a:t>
                </a:r>
                <a:r>
                  <a:rPr lang="en-US"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t>
                </a:r>
                <a:r>
                  <a:rPr lang="zh-CN" altLang="en-US"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终端优惠指数</a:t>
                </a:r>
                <a:endParaRPr lang="en-US" altLang="zh-CN" sz="2000" b="1" dirty="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grpSp>
        <p:sp>
          <p:nvSpPr>
            <p:cNvPr id="19" name="AutoShape 4">
              <a:extLst>
                <a:ext uri="{FF2B5EF4-FFF2-40B4-BE49-F238E27FC236}">
                  <a16:creationId xmlns:a16="http://schemas.microsoft.com/office/drawing/2014/main" id="{29120A9A-DD33-4570-8EC0-B13DAB71E260}"/>
                </a:ext>
              </a:extLst>
            </p:cNvPr>
            <p:cNvSpPr>
              <a:spLocks noChangeArrowheads="1"/>
            </p:cNvSpPr>
            <p:nvPr/>
          </p:nvSpPr>
          <p:spPr bwMode="auto">
            <a:xfrm rot="5400000">
              <a:off x="4422498"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fontAlgn="base" hangingPunct="0">
                <a:lnSpc>
                  <a:spcPct val="80000"/>
                </a:lnSpc>
                <a:spcBef>
                  <a:spcPct val="20000"/>
                </a:spcBef>
                <a:spcAft>
                  <a:spcPct val="0"/>
                </a:spcAft>
                <a:buFont typeface="Arial" charset="0"/>
                <a:buNone/>
                <a:defRPr/>
              </a:pPr>
              <a:endParaRPr lang="en-ZA" b="1" dirty="0">
                <a:solidFill>
                  <a:srgbClr val="5F5F5F"/>
                </a:solidFill>
                <a:latin typeface="微软雅黑 Light" panose="020B0502040204020203" pitchFamily="34" charset="-122"/>
                <a:ea typeface="微软雅黑 Light" panose="020B0502040204020203" pitchFamily="34" charset="-122"/>
              </a:endParaRPr>
            </a:p>
          </p:txBody>
        </p:sp>
        <p:sp>
          <p:nvSpPr>
            <p:cNvPr id="20" name="AutoShape 4">
              <a:extLst>
                <a:ext uri="{FF2B5EF4-FFF2-40B4-BE49-F238E27FC236}">
                  <a16:creationId xmlns:a16="http://schemas.microsoft.com/office/drawing/2014/main" id="{7ECD152A-4EBF-4224-9BD2-7C87BC92C649}"/>
                </a:ext>
              </a:extLst>
            </p:cNvPr>
            <p:cNvSpPr>
              <a:spLocks noChangeArrowheads="1"/>
            </p:cNvSpPr>
            <p:nvPr/>
          </p:nvSpPr>
          <p:spPr bwMode="auto">
            <a:xfrm rot="5400000">
              <a:off x="4412418"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fontAlgn="base" hangingPunct="0">
                <a:lnSpc>
                  <a:spcPct val="80000"/>
                </a:lnSpc>
                <a:spcBef>
                  <a:spcPct val="20000"/>
                </a:spcBef>
                <a:spcAft>
                  <a:spcPct val="0"/>
                </a:spcAft>
                <a:buFont typeface="Arial" charset="0"/>
                <a:buNone/>
                <a:defRPr/>
              </a:pPr>
              <a:endParaRPr lang="en-ZA" b="1" dirty="0">
                <a:solidFill>
                  <a:srgbClr val="5F5F5F"/>
                </a:solidFill>
                <a:latin typeface="微软雅黑 Light" panose="020B0502040204020203" pitchFamily="34" charset="-122"/>
                <a:ea typeface="微软雅黑 Light" panose="020B0502040204020203" pitchFamily="34" charset="-122"/>
              </a:endParaRPr>
            </a:p>
          </p:txBody>
        </p:sp>
      </p:grpSp>
      <p:sp>
        <p:nvSpPr>
          <p:cNvPr id="21" name="内容占位符 3">
            <a:extLst>
              <a:ext uri="{FF2B5EF4-FFF2-40B4-BE49-F238E27FC236}">
                <a16:creationId xmlns:a16="http://schemas.microsoft.com/office/drawing/2014/main" id="{23F442AC-61CC-4E19-B6F0-102DB63796D1}"/>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指数介绍</a:t>
            </a:r>
          </a:p>
        </p:txBody>
      </p:sp>
      <p:sp>
        <p:nvSpPr>
          <p:cNvPr id="16" name="灯片编号占位符 3">
            <a:extLst>
              <a:ext uri="{FF2B5EF4-FFF2-40B4-BE49-F238E27FC236}">
                <a16:creationId xmlns:a16="http://schemas.microsoft.com/office/drawing/2014/main" id="{50088FB4-1B31-41F0-B02F-30C83526D718}"/>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3</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04623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内容占位符 3">
            <a:extLst>
              <a:ext uri="{FF2B5EF4-FFF2-40B4-BE49-F238E27FC236}">
                <a16:creationId xmlns:a16="http://schemas.microsoft.com/office/drawing/2014/main" id="{23F442AC-61CC-4E19-B6F0-102DB63796D1}"/>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指数介绍</a:t>
            </a:r>
          </a:p>
        </p:txBody>
      </p:sp>
      <p:sp>
        <p:nvSpPr>
          <p:cNvPr id="16" name="内容占位符 2">
            <a:extLst>
              <a:ext uri="{FF2B5EF4-FFF2-40B4-BE49-F238E27FC236}">
                <a16:creationId xmlns:a16="http://schemas.microsoft.com/office/drawing/2014/main" id="{604105E2-0BD9-44CB-9110-F4617FF05F5C}"/>
              </a:ext>
            </a:extLst>
          </p:cNvPr>
          <p:cNvSpPr txBox="1">
            <a:spLocks/>
          </p:cNvSpPr>
          <p:nvPr/>
        </p:nvSpPr>
        <p:spPr>
          <a:xfrm>
            <a:off x="2314103" y="1114559"/>
            <a:ext cx="9180000" cy="360000"/>
          </a:xfrm>
          <a:prstGeom prst="rect">
            <a:avLst/>
          </a:prstGeom>
          <a:noFill/>
        </p:spPr>
        <p:txBody>
          <a:bodyPr anchor="ctr"/>
          <a:lstStyle/>
          <a:p>
            <a:pPr marL="0" marR="0" lvl="0" indent="0" algn="l" defTabSz="914400" rtl="0" eaLnBrk="0" fontAlgn="base" latinLnBrk="0" hangingPunct="0">
              <a:lnSpc>
                <a:spcPct val="120000"/>
              </a:lnSpc>
              <a:spcBef>
                <a:spcPct val="20000"/>
              </a:spcBef>
              <a:spcAft>
                <a:spcPct val="0"/>
              </a:spcAft>
              <a:buClr>
                <a:srgbClr val="275C9D"/>
              </a:buClr>
              <a:buSzPct val="75000"/>
              <a:buFontTx/>
              <a:buNone/>
              <a:tabLst/>
              <a:defRPr/>
            </a:pP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参加研究的城市包括北京、上海、广州、成都、武汉等</a:t>
            </a: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46</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个覆盖全国乘用车主销区域的一、二、三线城市</a:t>
            </a:r>
          </a:p>
        </p:txBody>
      </p:sp>
      <p:sp>
        <p:nvSpPr>
          <p:cNvPr id="17" name="内容占位符 2">
            <a:extLst>
              <a:ext uri="{FF2B5EF4-FFF2-40B4-BE49-F238E27FC236}">
                <a16:creationId xmlns:a16="http://schemas.microsoft.com/office/drawing/2014/main" id="{A92B14CE-A9D4-40BB-9602-A4C8518C6DA5}"/>
              </a:ext>
            </a:extLst>
          </p:cNvPr>
          <p:cNvSpPr txBox="1">
            <a:spLocks/>
          </p:cNvSpPr>
          <p:nvPr/>
        </p:nvSpPr>
        <p:spPr bwMode="auto">
          <a:xfrm>
            <a:off x="2315692" y="1685919"/>
            <a:ext cx="9180000" cy="360000"/>
          </a:xfrm>
          <a:prstGeom prst="rect">
            <a:avLst/>
          </a:prstGeom>
          <a:noFill/>
          <a:ln w="9525">
            <a:noFill/>
            <a:miter lim="800000"/>
            <a:headEnd/>
            <a:tailEnd/>
          </a:ln>
          <a:effectLst/>
        </p:spPr>
        <p:txBody>
          <a:bodyPr anchor="ctr"/>
          <a:lstStyle/>
          <a:p>
            <a:pPr marL="0" marR="0" lvl="0" indent="0" algn="l" defTabSz="914400" rtl="0" eaLnBrk="0" fontAlgn="base" latinLnBrk="0" hangingPunct="0">
              <a:lnSpc>
                <a:spcPct val="80000"/>
              </a:lnSpc>
              <a:spcBef>
                <a:spcPct val="20000"/>
              </a:spcBef>
              <a:spcAft>
                <a:spcPct val="0"/>
              </a:spcAft>
              <a:buClr>
                <a:srgbClr val="275C9D"/>
              </a:buClr>
              <a:buSzPct val="75000"/>
              <a:buFontTx/>
              <a:buNone/>
              <a:tabLst/>
              <a:defRPr/>
            </a:pPr>
            <a:r>
              <a:rPr kumimoji="0" lang="zh-CN" altLang="en-US" sz="1300" b="0"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参考国际通用的分级标准，个别品牌因车价差异有所调整</a:t>
            </a:r>
          </a:p>
        </p:txBody>
      </p:sp>
      <p:sp>
        <p:nvSpPr>
          <p:cNvPr id="22" name="内容占位符 2">
            <a:extLst>
              <a:ext uri="{FF2B5EF4-FFF2-40B4-BE49-F238E27FC236}">
                <a16:creationId xmlns:a16="http://schemas.microsoft.com/office/drawing/2014/main" id="{925623A8-44D3-4668-8A96-DBD6A6DCBFF8}"/>
              </a:ext>
            </a:extLst>
          </p:cNvPr>
          <p:cNvSpPr txBox="1">
            <a:spLocks/>
          </p:cNvSpPr>
          <p:nvPr/>
        </p:nvSpPr>
        <p:spPr bwMode="auto">
          <a:xfrm>
            <a:off x="2315690" y="2231415"/>
            <a:ext cx="9180000" cy="360000"/>
          </a:xfrm>
          <a:prstGeom prst="rect">
            <a:avLst/>
          </a:prstGeom>
          <a:noFill/>
        </p:spPr>
        <p:txBody>
          <a:bodyPr anchor="ct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0" marR="0" lvl="0" indent="0" algn="l" defTabSz="914400" rtl="0" eaLnBrk="0" fontAlgn="base" latinLnBrk="0" hangingPunct="0">
              <a:lnSpc>
                <a:spcPct val="120000"/>
              </a:lnSpc>
              <a:spcBef>
                <a:spcPct val="20000"/>
              </a:spcBef>
              <a:spcAft>
                <a:spcPct val="0"/>
              </a:spcAft>
              <a:buClr>
                <a:srgbClr val="275C9D"/>
              </a:buClr>
              <a:buSzPct val="75000"/>
              <a:buFont typeface="Wingdings" pitchFamily="2" charset="2"/>
              <a:buNone/>
              <a:tabLst/>
              <a:defRPr/>
            </a:pPr>
            <a:r>
              <a:rPr kumimoji="0" lang="zh-CN" altLang="en-US"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 为反映真实市场价格变化，参与本月</a:t>
            </a:r>
            <a:r>
              <a:rPr kumimoji="0" lang="en-US" altLang="zh-CN"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指数计算的车型为以下</a:t>
            </a:r>
            <a:r>
              <a:rPr kumimoji="0" lang="en-US" altLang="zh-CN"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198</a:t>
            </a:r>
            <a:r>
              <a:rPr kumimoji="0" lang="zh-CN" altLang="en-US"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款</a:t>
            </a:r>
            <a:endParaRPr kumimoji="0" lang="en-US" altLang="zh-CN" sz="13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23" name="Text Box 1785">
            <a:extLst>
              <a:ext uri="{FF2B5EF4-FFF2-40B4-BE49-F238E27FC236}">
                <a16:creationId xmlns:a16="http://schemas.microsoft.com/office/drawing/2014/main" id="{CA500A50-2644-4D4B-9E82-0D62C1C86B7A}"/>
              </a:ext>
            </a:extLst>
          </p:cNvPr>
          <p:cNvSpPr txBox="1">
            <a:spLocks noChangeArrowheads="1"/>
          </p:cNvSpPr>
          <p:nvPr/>
        </p:nvSpPr>
        <p:spPr bwMode="auto">
          <a:xfrm>
            <a:off x="1340194" y="1149904"/>
            <a:ext cx="1005403" cy="289310"/>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4" name="Text Box 1785">
            <a:extLst>
              <a:ext uri="{FF2B5EF4-FFF2-40B4-BE49-F238E27FC236}">
                <a16:creationId xmlns:a16="http://schemas.microsoft.com/office/drawing/2014/main" id="{B1BBEF8A-DC78-4939-9DDE-05B0D6288F71}"/>
              </a:ext>
            </a:extLst>
          </p:cNvPr>
          <p:cNvSpPr txBox="1">
            <a:spLocks noChangeArrowheads="1"/>
          </p:cNvSpPr>
          <p:nvPr/>
        </p:nvSpPr>
        <p:spPr bwMode="auto">
          <a:xfrm>
            <a:off x="1340194" y="1721264"/>
            <a:ext cx="1005403" cy="289310"/>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5" name="Text Box 1785">
            <a:extLst>
              <a:ext uri="{FF2B5EF4-FFF2-40B4-BE49-F238E27FC236}">
                <a16:creationId xmlns:a16="http://schemas.microsoft.com/office/drawing/2014/main" id="{C14B429B-C87D-4CDD-90D7-5B5AD08601DB}"/>
              </a:ext>
            </a:extLst>
          </p:cNvPr>
          <p:cNvSpPr txBox="1">
            <a:spLocks noChangeArrowheads="1"/>
          </p:cNvSpPr>
          <p:nvPr/>
        </p:nvSpPr>
        <p:spPr bwMode="auto">
          <a:xfrm>
            <a:off x="1340195" y="2266151"/>
            <a:ext cx="1005403" cy="290529"/>
          </a:xfrm>
          <a:prstGeom prst="rect">
            <a:avLst/>
          </a:prstGeom>
          <a:noFill/>
          <a:ln w="9525" algn="ctr">
            <a:noFill/>
            <a:miter lim="800000"/>
            <a:headEnd/>
            <a:tailEnd/>
          </a:ln>
          <a:effectLst/>
        </p:spPr>
        <p:txBody>
          <a:bodyPr wrap="none" anchor="ct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rPr>
              <a:t>研究车型</a:t>
            </a:r>
            <a:endParaRPr kumimoji="0" lang="en-US" altLang="ko-KR" sz="1600" b="1" i="0" u="none" strike="noStrike" kern="1200" cap="none" spc="0" normalizeH="0" baseline="0" noProof="0" dirty="0">
              <a:ln>
                <a:noFill/>
              </a:ln>
              <a:solidFill>
                <a:srgbClr val="002060"/>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Freeform 12">
            <a:extLst>
              <a:ext uri="{FF2B5EF4-FFF2-40B4-BE49-F238E27FC236}">
                <a16:creationId xmlns:a16="http://schemas.microsoft.com/office/drawing/2014/main" id="{B4438F2E-1F5B-4843-BDA8-48D01B65CC15}"/>
              </a:ext>
            </a:extLst>
          </p:cNvPr>
          <p:cNvSpPr>
            <a:spLocks/>
          </p:cNvSpPr>
          <p:nvPr/>
        </p:nvSpPr>
        <p:spPr bwMode="auto">
          <a:xfrm>
            <a:off x="762894" y="1114559"/>
            <a:ext cx="619125" cy="360000"/>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29" name="AutoShape 5">
            <a:extLst>
              <a:ext uri="{FF2B5EF4-FFF2-40B4-BE49-F238E27FC236}">
                <a16:creationId xmlns:a16="http://schemas.microsoft.com/office/drawing/2014/main" id="{765E45FC-D651-43F2-A6E4-D3724E0A94FB}"/>
              </a:ext>
            </a:extLst>
          </p:cNvPr>
          <p:cNvSpPr>
            <a:spLocks noChangeAspect="1" noChangeArrowheads="1"/>
          </p:cNvSpPr>
          <p:nvPr/>
        </p:nvSpPr>
        <p:spPr bwMode="auto">
          <a:xfrm rot="10800000">
            <a:off x="3806261" y="2785479"/>
            <a:ext cx="2832865"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微软雅黑 Light" panose="020B0502040204020203" pitchFamily="34" charset="-122"/>
              <a:ea typeface="微软雅黑 Light" panose="020B0502040204020203" pitchFamily="34" charset="-122"/>
              <a:cs typeface="+mn-cs"/>
            </a:endParaRPr>
          </a:p>
        </p:txBody>
      </p:sp>
      <p:sp>
        <p:nvSpPr>
          <p:cNvPr id="30" name="Rectangle 8">
            <a:extLst>
              <a:ext uri="{FF2B5EF4-FFF2-40B4-BE49-F238E27FC236}">
                <a16:creationId xmlns:a16="http://schemas.microsoft.com/office/drawing/2014/main" id="{924FDBD5-4254-4597-8D5E-272F36C10DBC}"/>
              </a:ext>
            </a:extLst>
          </p:cNvPr>
          <p:cNvSpPr>
            <a:spLocks noChangeArrowheads="1"/>
          </p:cNvSpPr>
          <p:nvPr/>
        </p:nvSpPr>
        <p:spPr bwMode="auto">
          <a:xfrm>
            <a:off x="9831479" y="3142662"/>
            <a:ext cx="1656879" cy="377825"/>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研究车型选取标准</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endParaRPr>
          </a:p>
        </p:txBody>
      </p:sp>
      <p:sp>
        <p:nvSpPr>
          <p:cNvPr id="33" name="Freeform 12">
            <a:extLst>
              <a:ext uri="{FF2B5EF4-FFF2-40B4-BE49-F238E27FC236}">
                <a16:creationId xmlns:a16="http://schemas.microsoft.com/office/drawing/2014/main" id="{87E76186-E312-4BC2-AB54-C4765E0A1676}"/>
              </a:ext>
            </a:extLst>
          </p:cNvPr>
          <p:cNvSpPr>
            <a:spLocks/>
          </p:cNvSpPr>
          <p:nvPr/>
        </p:nvSpPr>
        <p:spPr bwMode="auto">
          <a:xfrm>
            <a:off x="762894" y="2231415"/>
            <a:ext cx="619125" cy="360000"/>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34" name="Freeform 12">
            <a:extLst>
              <a:ext uri="{FF2B5EF4-FFF2-40B4-BE49-F238E27FC236}">
                <a16:creationId xmlns:a16="http://schemas.microsoft.com/office/drawing/2014/main" id="{A573C91F-5933-436B-A7E8-466694A043DA}"/>
              </a:ext>
            </a:extLst>
          </p:cNvPr>
          <p:cNvSpPr>
            <a:spLocks/>
          </p:cNvSpPr>
          <p:nvPr/>
        </p:nvSpPr>
        <p:spPr bwMode="auto">
          <a:xfrm>
            <a:off x="762894" y="1685919"/>
            <a:ext cx="619125" cy="360000"/>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微软雅黑 Light" panose="020B0502040204020203" pitchFamily="34" charset="-122"/>
              <a:ea typeface="微软雅黑 Light" panose="020B0502040204020203" pitchFamily="34" charset="-122"/>
              <a:cs typeface="+mn-cs"/>
            </a:endParaRPr>
          </a:p>
        </p:txBody>
      </p:sp>
      <p:sp>
        <p:nvSpPr>
          <p:cNvPr id="37" name="Rectangle 8">
            <a:extLst>
              <a:ext uri="{FF2B5EF4-FFF2-40B4-BE49-F238E27FC236}">
                <a16:creationId xmlns:a16="http://schemas.microsoft.com/office/drawing/2014/main" id="{950648BA-2007-44C0-96CC-961018502499}"/>
              </a:ext>
            </a:extLst>
          </p:cNvPr>
          <p:cNvSpPr>
            <a:spLocks noChangeArrowheads="1"/>
          </p:cNvSpPr>
          <p:nvPr/>
        </p:nvSpPr>
        <p:spPr bwMode="auto">
          <a:xfrm>
            <a:off x="9831479" y="3571512"/>
            <a:ext cx="1656000" cy="2755241"/>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05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cs typeface="+mn-cs"/>
              </a:rPr>
              <a:t>研究车型选取</a:t>
            </a:r>
            <a:r>
              <a:rPr kumimoji="0" lang="zh-CN" altLang="en-US"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安路勤价格监测体系中的市场在售乘用车车型，根据市场变化每季度更新</a:t>
            </a:r>
            <a:endParaRPr kumimoji="0" lang="en-US" altLang="zh-CN"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各级别车型选取标准为上一季度中，各车型销量的合计，占该细分市场整体销量</a:t>
            </a:r>
            <a:r>
              <a:rPr kumimoji="0" lang="en-US" altLang="zh-CN"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90%</a:t>
            </a:r>
            <a:r>
              <a:rPr kumimoji="0" lang="zh-CN" altLang="en-US"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以上的车型，并根据部分特殊情况进行各别调整</a:t>
            </a:r>
            <a:endParaRPr kumimoji="0" lang="en-US" altLang="zh-CN"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endParaRPr>
          </a:p>
          <a:p>
            <a:pPr marL="0" marR="0" lvl="0" indent="180975" algn="l" defTabSz="914400" rtl="0" eaLnBrk="1" fontAlgn="auto" latinLnBrk="0" hangingPunct="1">
              <a:lnSpc>
                <a:spcPct val="130000"/>
              </a:lnSpc>
              <a:spcBef>
                <a:spcPct val="50000"/>
              </a:spcBef>
              <a:spcAft>
                <a:spcPts val="0"/>
              </a:spcAft>
              <a:buClrTx/>
              <a:buSzPct val="80000"/>
              <a:buFont typeface="Wingdings" pitchFamily="2" charset="2"/>
              <a:buChar char="l"/>
              <a:tabLst/>
              <a:defRPr/>
            </a:pPr>
            <a:r>
              <a:rPr kumimoji="0" lang="zh-CN" altLang="en-US"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目前不对</a:t>
            </a:r>
            <a:r>
              <a:rPr kumimoji="0" lang="en-US" altLang="zh-CN" sz="1050" b="0" i="0" u="none" strike="noStrike" kern="1200" cap="none" spc="0" normalizeH="0" baseline="0" noProof="0" dirty="0" err="1">
                <a:ln>
                  <a:noFill/>
                </a:ln>
                <a:solidFill>
                  <a:srgbClr val="4D4D4D"/>
                </a:solidFill>
                <a:effectLst/>
                <a:uLnTx/>
                <a:uFillTx/>
                <a:latin typeface="微软雅黑 Light" panose="020B0502040204020203" pitchFamily="34" charset="-122"/>
                <a:ea typeface="微软雅黑 Light" panose="020B0502040204020203" pitchFamily="34" charset="-122"/>
                <a:cs typeface="+mn-cs"/>
              </a:rPr>
              <a:t>A00</a:t>
            </a:r>
            <a:r>
              <a:rPr kumimoji="0" lang="zh-CN" altLang="en-US" sz="1050" b="0" i="0" u="none" strike="noStrike" kern="1200" cap="none" spc="0" normalizeH="0" baseline="0" noProof="0" dirty="0">
                <a:ln>
                  <a:noFill/>
                </a:ln>
                <a:solidFill>
                  <a:srgbClr val="4D4D4D"/>
                </a:solidFill>
                <a:effectLst/>
                <a:uLnTx/>
                <a:uFillTx/>
                <a:latin typeface="微软雅黑 Light" panose="020B0502040204020203" pitchFamily="34" charset="-122"/>
                <a:ea typeface="微软雅黑 Light" panose="020B0502040204020203" pitchFamily="34" charset="-122"/>
                <a:cs typeface="+mn-cs"/>
              </a:rPr>
              <a:t>级别细分市场进行价格跟踪监测</a:t>
            </a:r>
          </a:p>
        </p:txBody>
      </p:sp>
      <p:sp>
        <p:nvSpPr>
          <p:cNvPr id="19" name="灯片编号占位符 3">
            <a:extLst>
              <a:ext uri="{FF2B5EF4-FFF2-40B4-BE49-F238E27FC236}">
                <a16:creationId xmlns:a16="http://schemas.microsoft.com/office/drawing/2014/main" id="{06C45A0E-7C46-4CB0-AFD9-BCCB3EDC4294}"/>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4</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18" name="表格 17">
            <a:extLst>
              <a:ext uri="{FF2B5EF4-FFF2-40B4-BE49-F238E27FC236}">
                <a16:creationId xmlns:a16="http://schemas.microsoft.com/office/drawing/2014/main" id="{97BA1E4C-3E0F-46B1-95B9-4E99D3ADDD03}"/>
              </a:ext>
            </a:extLst>
          </p:cNvPr>
          <p:cNvGraphicFramePr>
            <a:graphicFrameLocks noGrp="1"/>
          </p:cNvGraphicFramePr>
          <p:nvPr>
            <p:extLst>
              <p:ext uri="{D42A27DB-BD31-4B8C-83A1-F6EECF244321}">
                <p14:modId xmlns:p14="http://schemas.microsoft.com/office/powerpoint/2010/main" val="3356382969"/>
              </p:ext>
            </p:extLst>
          </p:nvPr>
        </p:nvGraphicFramePr>
        <p:xfrm>
          <a:off x="857250" y="3152503"/>
          <a:ext cx="8148825" cy="3269385"/>
        </p:xfrm>
        <a:graphic>
          <a:graphicData uri="http://schemas.openxmlformats.org/drawingml/2006/table">
            <a:tbl>
              <a:tblPr/>
              <a:tblGrid>
                <a:gridCol w="543255">
                  <a:extLst>
                    <a:ext uri="{9D8B030D-6E8A-4147-A177-3AD203B41FA5}">
                      <a16:colId xmlns:a16="http://schemas.microsoft.com/office/drawing/2014/main" val="530595816"/>
                    </a:ext>
                  </a:extLst>
                </a:gridCol>
                <a:gridCol w="543255">
                  <a:extLst>
                    <a:ext uri="{9D8B030D-6E8A-4147-A177-3AD203B41FA5}">
                      <a16:colId xmlns:a16="http://schemas.microsoft.com/office/drawing/2014/main" val="2341059950"/>
                    </a:ext>
                  </a:extLst>
                </a:gridCol>
                <a:gridCol w="543255">
                  <a:extLst>
                    <a:ext uri="{9D8B030D-6E8A-4147-A177-3AD203B41FA5}">
                      <a16:colId xmlns:a16="http://schemas.microsoft.com/office/drawing/2014/main" val="2796156591"/>
                    </a:ext>
                  </a:extLst>
                </a:gridCol>
                <a:gridCol w="543255">
                  <a:extLst>
                    <a:ext uri="{9D8B030D-6E8A-4147-A177-3AD203B41FA5}">
                      <a16:colId xmlns:a16="http://schemas.microsoft.com/office/drawing/2014/main" val="3614331907"/>
                    </a:ext>
                  </a:extLst>
                </a:gridCol>
                <a:gridCol w="543255">
                  <a:extLst>
                    <a:ext uri="{9D8B030D-6E8A-4147-A177-3AD203B41FA5}">
                      <a16:colId xmlns:a16="http://schemas.microsoft.com/office/drawing/2014/main" val="995318888"/>
                    </a:ext>
                  </a:extLst>
                </a:gridCol>
                <a:gridCol w="543255">
                  <a:extLst>
                    <a:ext uri="{9D8B030D-6E8A-4147-A177-3AD203B41FA5}">
                      <a16:colId xmlns:a16="http://schemas.microsoft.com/office/drawing/2014/main" val="4276890541"/>
                    </a:ext>
                  </a:extLst>
                </a:gridCol>
                <a:gridCol w="543255">
                  <a:extLst>
                    <a:ext uri="{9D8B030D-6E8A-4147-A177-3AD203B41FA5}">
                      <a16:colId xmlns:a16="http://schemas.microsoft.com/office/drawing/2014/main" val="2199606999"/>
                    </a:ext>
                  </a:extLst>
                </a:gridCol>
                <a:gridCol w="543255">
                  <a:extLst>
                    <a:ext uri="{9D8B030D-6E8A-4147-A177-3AD203B41FA5}">
                      <a16:colId xmlns:a16="http://schemas.microsoft.com/office/drawing/2014/main" val="3429505521"/>
                    </a:ext>
                  </a:extLst>
                </a:gridCol>
                <a:gridCol w="543255">
                  <a:extLst>
                    <a:ext uri="{9D8B030D-6E8A-4147-A177-3AD203B41FA5}">
                      <a16:colId xmlns:a16="http://schemas.microsoft.com/office/drawing/2014/main" val="3575460024"/>
                    </a:ext>
                  </a:extLst>
                </a:gridCol>
                <a:gridCol w="543255">
                  <a:extLst>
                    <a:ext uri="{9D8B030D-6E8A-4147-A177-3AD203B41FA5}">
                      <a16:colId xmlns:a16="http://schemas.microsoft.com/office/drawing/2014/main" val="3899260768"/>
                    </a:ext>
                  </a:extLst>
                </a:gridCol>
                <a:gridCol w="543255">
                  <a:extLst>
                    <a:ext uri="{9D8B030D-6E8A-4147-A177-3AD203B41FA5}">
                      <a16:colId xmlns:a16="http://schemas.microsoft.com/office/drawing/2014/main" val="2333706434"/>
                    </a:ext>
                  </a:extLst>
                </a:gridCol>
                <a:gridCol w="543255">
                  <a:extLst>
                    <a:ext uri="{9D8B030D-6E8A-4147-A177-3AD203B41FA5}">
                      <a16:colId xmlns:a16="http://schemas.microsoft.com/office/drawing/2014/main" val="1953456653"/>
                    </a:ext>
                  </a:extLst>
                </a:gridCol>
                <a:gridCol w="543255">
                  <a:extLst>
                    <a:ext uri="{9D8B030D-6E8A-4147-A177-3AD203B41FA5}">
                      <a16:colId xmlns:a16="http://schemas.microsoft.com/office/drawing/2014/main" val="552857495"/>
                    </a:ext>
                  </a:extLst>
                </a:gridCol>
                <a:gridCol w="543255">
                  <a:extLst>
                    <a:ext uri="{9D8B030D-6E8A-4147-A177-3AD203B41FA5}">
                      <a16:colId xmlns:a16="http://schemas.microsoft.com/office/drawing/2014/main" val="114634571"/>
                    </a:ext>
                  </a:extLst>
                </a:gridCol>
                <a:gridCol w="543255">
                  <a:extLst>
                    <a:ext uri="{9D8B030D-6E8A-4147-A177-3AD203B41FA5}">
                      <a16:colId xmlns:a16="http://schemas.microsoft.com/office/drawing/2014/main" val="1758935047"/>
                    </a:ext>
                  </a:extLst>
                </a:gridCol>
              </a:tblGrid>
              <a:tr h="252245">
                <a:tc gridSpan="6">
                  <a:txBody>
                    <a:bodyPr/>
                    <a:lstStyle/>
                    <a:p>
                      <a:pPr algn="ctr" fontAlgn="ctr"/>
                      <a:r>
                        <a:rPr lang="zh-CN" alt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轿车</a:t>
                      </a:r>
                    </a:p>
                  </a:txBody>
                  <a:tcPr marL="82657" marR="82657" marT="41329" marB="41329"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8">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SUV</a:t>
                      </a:r>
                    </a:p>
                  </a:txBody>
                  <a:tcPr marL="82657" marR="82657" marT="41329" marB="41329"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fontAlgn="ctr"/>
                      <a:r>
                        <a:rPr lang="en-US" sz="1000" b="1" i="0" u="none" strike="noStrike" dirty="0" err="1">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MPV</a:t>
                      </a: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2657" marR="82657" marT="41329" marB="41329"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2652408803"/>
                  </a:ext>
                </a:extLst>
              </a:tr>
              <a:tr h="252245">
                <a:tc>
                  <a:txBody>
                    <a:bodyPr/>
                    <a:lstStyle/>
                    <a:p>
                      <a:pPr algn="ctr" fontAlgn="ctr"/>
                      <a:r>
                        <a:rPr lang="en-US" sz="1000" b="1" i="0" u="none" strike="noStrike" dirty="0" err="1">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A0</a:t>
                      </a: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610" marR="8610" marT="8610" marB="0" anchor="ctr">
                    <a:lnL w="12700" cap="flat" cmpd="sng" algn="ctr">
                      <a:solidFill>
                        <a:srgbClr val="80808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gridSpan="3">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a:t>
                      </a:r>
                    </a:p>
                  </a:txBody>
                  <a:tcPr marL="82657" marR="82657" marT="41329" marB="41329"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pPr algn="ctr" fontAlgn="ct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2657" marR="82657" marT="41329" marB="41329"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pPr algn="ctr" fontAlgn="ct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610" marR="8610" marT="861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B</a:t>
                      </a:r>
                    </a:p>
                  </a:txBody>
                  <a:tcPr marL="8610" marR="8610" marT="861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C</a:t>
                      </a:r>
                    </a:p>
                  </a:txBody>
                  <a:tcPr marL="8610" marR="8610" marT="8610" marB="0" anchor="ctr">
                    <a:lnL w="6350" cap="flat" cmpd="sng" algn="ctr">
                      <a:solidFill>
                        <a:srgbClr val="D9D9D9"/>
                      </a:solidFill>
                      <a:prstDash val="solid"/>
                      <a:round/>
                      <a:headEnd type="none" w="med" len="med"/>
                      <a:tailEnd type="none" w="med" len="med"/>
                    </a:lnL>
                    <a:lnR w="12700" cap="flat" cmpd="sng" algn="ctr">
                      <a:solidFill>
                        <a:srgbClr val="80808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gridSpan="2">
                  <a:txBody>
                    <a:bodyPr/>
                    <a:lstStyle/>
                    <a:p>
                      <a:pPr algn="ctr" fontAlgn="ctr"/>
                      <a:r>
                        <a:rPr lang="en-US" sz="1000" b="1" i="0" u="none" strike="noStrike" dirty="0" err="1">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A0</a:t>
                      </a: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610" marR="8610" marT="8610" marB="0" anchor="ctr">
                    <a:lnL w="12700" cap="flat" cmpd="sng" algn="ctr">
                      <a:solidFill>
                        <a:srgbClr val="80808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pPr algn="ctr" fontAlgn="ct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2657" marR="82657" marT="41329" marB="41329"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gridSpan="3">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A</a:t>
                      </a:r>
                    </a:p>
                  </a:txBody>
                  <a:tcPr marL="82657" marR="82657" marT="41329" marB="41329"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pPr algn="ctr" fontAlgn="ct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2657" marR="82657" marT="41329" marB="41329"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endParaRPr lang="zh-CN" altLang="en-US"/>
                    </a:p>
                  </a:txBody>
                  <a:tcPr/>
                </a:tc>
                <a:tc gridSpan="2">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B</a:t>
                      </a:r>
                    </a:p>
                  </a:txBody>
                  <a:tcPr marL="8610" marR="8610" marT="861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hMerge="1">
                  <a:txBody>
                    <a:bodyPr/>
                    <a:lstStyle/>
                    <a:p>
                      <a:pPr algn="ctr" fontAlgn="ctr"/>
                      <a:endPar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a:txBody>
                  <a:tcPr marL="8610" marR="8610" marT="861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000" b="1" i="0" u="none" strike="noStrike"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C</a:t>
                      </a:r>
                    </a:p>
                  </a:txBody>
                  <a:tcPr marL="8610" marR="8610" marT="8610" marB="0" anchor="ctr">
                    <a:lnL w="6350" cap="flat" cmpd="sng" algn="ctr">
                      <a:solidFill>
                        <a:srgbClr val="D9D9D9"/>
                      </a:solidFill>
                      <a:prstDash val="solid"/>
                      <a:round/>
                      <a:headEnd type="none" w="med" len="med"/>
                      <a:tailEnd type="none" w="med" len="med"/>
                    </a:lnL>
                    <a:lnR w="12700" cap="flat" cmpd="sng" algn="ctr">
                      <a:solidFill>
                        <a:srgbClr val="80808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chemeClr val="accent1">
                        <a:lumMod val="60000"/>
                        <a:lumOff val="40000"/>
                      </a:schemeClr>
                    </a:solidFill>
                  </a:tcPr>
                </a:tc>
                <a:tc vMerge="1">
                  <a:txBody>
                    <a:bodyPr/>
                    <a:lstStyle/>
                    <a:p>
                      <a:endParaRPr lang="zh-CN" altLang="en-US"/>
                    </a:p>
                  </a:txBody>
                  <a:tcPr/>
                </a:tc>
                <a:extLst>
                  <a:ext uri="{0D108BD9-81ED-4DB2-BD59-A6C34878D82A}">
                    <a16:rowId xmlns:a16="http://schemas.microsoft.com/office/drawing/2014/main" val="1434954870"/>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致炫</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远景</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明锐</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1</a:t>
                      </a: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系 </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NB</a:t>
                      </a: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雅阁</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S90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T300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CS15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MG HS</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欧蓝德</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GLA</a:t>
                      </a: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级</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VV7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GLC</a:t>
                      </a: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级 </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途昂</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瑞风</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R3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60021466"/>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致享</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卡罗拉 双擎</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昂克赛拉 </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NB</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荣威</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i6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天籁</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XTS</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CS35</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C-HR</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BX5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CX-4</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UR-V</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X3</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普拉多</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菱智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M5</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72153991"/>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悦纳</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逸动</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享域</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科鲁泽</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红旗</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H5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E</a:t>
                      </a: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级</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远景</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CS75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领克</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02</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530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楼兰</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星途 </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TXL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哈弗</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H9</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阁瑞斯</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934116632"/>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飞度 </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HB</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轩逸</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伊兰特 领动</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爱丽舍 </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NB</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君越</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a:t>
                      </a: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系</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奕跑</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CS55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领克</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01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Q3</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汉兰达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QX50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RX8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G50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162386492"/>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威驰</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朗逸</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凌派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沃兰多</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君威</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ix25</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远景</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SUV</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领界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VV6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XC60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T700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GM8</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71128847"/>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瑞纳 </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NB</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福克斯</a:t>
                      </a: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凌渡</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帕萨特</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瑞虎</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远景</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S1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柯珞克</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荣放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途观</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GM6</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062338690"/>
                  </a:ext>
                </a:extLst>
              </a:tr>
              <a:tr h="133790">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Polo HB</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宝来</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雷凌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名图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V3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奕歌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汉腾</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CR-V</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探界者</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GL8</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546800367"/>
                  </a:ext>
                </a:extLst>
              </a:tr>
              <a:tr h="133790">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KX CROSS</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MG6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蓝鸟</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迈腾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T-Cross</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智跑</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哈弗</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M6</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XT4</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斯威</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G01</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GL6</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2900145"/>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焕驰</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昕锐</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科沃兹</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迈锐宝</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柯米克</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劲炫</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哈弗</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H6</a:t>
                      </a: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圣达菲</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7</a:t>
                      </a: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瑞虎</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宋</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MAX</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092571583"/>
                  </a:ext>
                </a:extLst>
              </a:tr>
              <a:tr h="133790">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310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威朗</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卡罗拉</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阿特兹</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劲客</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逍客</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哈弗</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F7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 </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RS-5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锐界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730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195168890"/>
                  </a:ext>
                </a:extLst>
              </a:tr>
              <a:tr h="133790">
                <a:tc>
                  <a:txBody>
                    <a:bodyPr/>
                    <a:lstStyle/>
                    <a:p>
                      <a:pPr algn="ctr" fontAlgn="ctr"/>
                      <a:endPar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速腾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捷达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凯美瑞</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昂科拉</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ix35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CX-5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T500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柯迪亚克</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360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757143485"/>
                  </a:ext>
                </a:extLst>
              </a:tr>
              <a:tr h="133790">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思域</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高尔夫</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ATS-L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GS3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途岳</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风神</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AX7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长安 </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CS85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XT5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奥德赛</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49294296"/>
                  </a:ext>
                </a:extLst>
              </a:tr>
              <a:tr h="133790">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桑塔纳</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福睿斯</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a:t>
                      </a: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级</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缤智</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探岳</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风行</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昂科威</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杰德</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078961100"/>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荣威</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i5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菲斯塔</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3</a:t>
                      </a: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系</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缤越</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探歌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风光</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S560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捷途</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X70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艾力绅</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785519111"/>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全新悦动</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帝豪</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A4L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奔腾</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X40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瑞虎</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帝豪</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GS</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冠道</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嘉际</a:t>
                      </a: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175903759"/>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英朗</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帝豪</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INSPIRE</a:t>
                      </a: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宝骏</a:t>
                      </a:r>
                      <a:r>
                        <a:rPr lang="en-US" altLang="zh-CN"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510</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RX5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GS5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Q5L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途安</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303207131"/>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艾瑞泽</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缤瑞</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亚洲龙 双擎</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XR-V</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RX3</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GS4</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风光</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580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873209975"/>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K3</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艾瑞泽</a:t>
                      </a: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GX</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CC</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MG ZS</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途胜</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博越</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发现神行</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084084809"/>
                  </a:ext>
                </a:extLst>
              </a:tr>
              <a:tr h="133790">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启辰</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D60</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a:t>
                      </a: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级 </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亚洲龙</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奕泽</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Q2L</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指南者</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传祺</a:t>
                      </a:r>
                      <a:r>
                        <a:rPr 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GS8</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487304587"/>
                  </a:ext>
                </a:extLst>
              </a:tr>
              <a:tr h="140832">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骐达</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A3 Limousine</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A6L</a:t>
                      </a: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DX3</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endPar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奇骏</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奔腾</a:t>
                      </a:r>
                      <a:r>
                        <a:rPr 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T77</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唐</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endPar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endParaRP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chemeClr val="bg1">
                          <a:lumMod val="85000"/>
                        </a:schemeClr>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fontAlgn="ctr"/>
                      <a:r>
                        <a:rPr lang="zh-CN" altLang="en-US" sz="700" b="1" i="0" u="none" strike="noStrike" kern="1200" dirty="0">
                          <a:solidFill>
                            <a:schemeClr val="tx1">
                              <a:lumMod val="50000"/>
                              <a:lumOff val="50000"/>
                            </a:schemeClr>
                          </a:solidFill>
                          <a:effectLst/>
                          <a:latin typeface="微软雅黑 Light" panose="020B0502040204020203" pitchFamily="34" charset="-122"/>
                          <a:ea typeface="微软雅黑 Light" panose="020B0502040204020203" pitchFamily="34" charset="-122"/>
                          <a:cs typeface="+mn-cs"/>
                        </a:rPr>
                        <a:t>　</a:t>
                      </a:r>
                    </a:p>
                  </a:txBody>
                  <a:tcPr marL="9525" marR="9525" marT="9525"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1949223019"/>
                  </a:ext>
                </a:extLst>
              </a:tr>
            </a:tbl>
          </a:graphicData>
        </a:graphic>
      </p:graphicFrame>
    </p:spTree>
    <p:extLst>
      <p:ext uri="{BB962C8B-B14F-4D97-AF65-F5344CB8AC3E}">
        <p14:creationId xmlns:p14="http://schemas.microsoft.com/office/powerpoint/2010/main" val="2817049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Line 136">
            <a:extLst>
              <a:ext uri="{FF2B5EF4-FFF2-40B4-BE49-F238E27FC236}">
                <a16:creationId xmlns:a16="http://schemas.microsoft.com/office/drawing/2014/main" id="{AAE6CECB-2084-438C-9A41-3618FAB6BDE2}"/>
              </a:ext>
            </a:extLst>
          </p:cNvPr>
          <p:cNvSpPr>
            <a:spLocks noChangeShapeType="1"/>
          </p:cNvSpPr>
          <p:nvPr/>
        </p:nvSpPr>
        <p:spPr bwMode="auto">
          <a:xfrm rot="5400000" flipH="1" flipV="1">
            <a:off x="5649969" y="2533143"/>
            <a:ext cx="2951" cy="713262"/>
          </a:xfrm>
          <a:prstGeom prst="line">
            <a:avLst/>
          </a:prstGeom>
          <a:noFill/>
          <a:ln w="38100">
            <a:solidFill>
              <a:schemeClr val="accent1">
                <a:lumMod val="60000"/>
                <a:lumOff val="40000"/>
              </a:schemeClr>
            </a:solidFill>
            <a:round/>
            <a:headEnd type="oval" w="med" len="med"/>
            <a:tailEnd type="triangle" w="med" len="med"/>
          </a:ln>
        </p:spPr>
        <p:txBody>
          <a:bodyP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7" name="Line 136">
            <a:extLst>
              <a:ext uri="{FF2B5EF4-FFF2-40B4-BE49-F238E27FC236}">
                <a16:creationId xmlns:a16="http://schemas.microsoft.com/office/drawing/2014/main" id="{B2D269D6-714B-45C1-B2EA-D5D073A3A134}"/>
              </a:ext>
            </a:extLst>
          </p:cNvPr>
          <p:cNvSpPr>
            <a:spLocks noChangeShapeType="1"/>
          </p:cNvSpPr>
          <p:nvPr/>
        </p:nvSpPr>
        <p:spPr bwMode="auto">
          <a:xfrm rot="5400000" flipH="1" flipV="1">
            <a:off x="6615215" y="2578092"/>
            <a:ext cx="6325" cy="626735"/>
          </a:xfrm>
          <a:prstGeom prst="line">
            <a:avLst/>
          </a:prstGeom>
          <a:noFill/>
          <a:ln w="63500">
            <a:solidFill>
              <a:schemeClr val="accent1">
                <a:lumMod val="60000"/>
                <a:lumOff val="40000"/>
              </a:schemeClr>
            </a:solidFill>
            <a:round/>
            <a:headEnd type="oval" w="sm" len="med"/>
            <a:tailEnd type="triangle" w="med" len="med"/>
          </a:ln>
        </p:spPr>
        <p:txBody>
          <a:bodyP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21" name="内容占位符 3">
            <a:extLst>
              <a:ext uri="{FF2B5EF4-FFF2-40B4-BE49-F238E27FC236}">
                <a16:creationId xmlns:a16="http://schemas.microsoft.com/office/drawing/2014/main" id="{23F442AC-61CC-4E19-B6F0-102DB63796D1}"/>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价格变化指数介绍</a:t>
            </a:r>
          </a:p>
        </p:txBody>
      </p:sp>
      <p:graphicFrame>
        <p:nvGraphicFramePr>
          <p:cNvPr id="19" name="Group 212">
            <a:extLst>
              <a:ext uri="{FF2B5EF4-FFF2-40B4-BE49-F238E27FC236}">
                <a16:creationId xmlns:a16="http://schemas.microsoft.com/office/drawing/2014/main" id="{E1337B11-BE0D-41B6-8D16-07A4E135D0B2}"/>
              </a:ext>
            </a:extLst>
          </p:cNvPr>
          <p:cNvGraphicFramePr>
            <a:graphicFrameLocks noGrp="1"/>
          </p:cNvGraphicFramePr>
          <p:nvPr>
            <p:extLst>
              <p:ext uri="{D42A27DB-BD31-4B8C-83A1-F6EECF244321}">
                <p14:modId xmlns:p14="http://schemas.microsoft.com/office/powerpoint/2010/main" val="2302871504"/>
              </p:ext>
            </p:extLst>
          </p:nvPr>
        </p:nvGraphicFramePr>
        <p:xfrm>
          <a:off x="1299240" y="1931993"/>
          <a:ext cx="3888001" cy="1933196"/>
        </p:xfrm>
        <a:graphic>
          <a:graphicData uri="http://schemas.openxmlformats.org/drawingml/2006/table">
            <a:tbl>
              <a:tblPr/>
              <a:tblGrid>
                <a:gridCol w="656874">
                  <a:extLst>
                    <a:ext uri="{9D8B030D-6E8A-4147-A177-3AD203B41FA5}">
                      <a16:colId xmlns:a16="http://schemas.microsoft.com/office/drawing/2014/main" val="20000"/>
                    </a:ext>
                  </a:extLst>
                </a:gridCol>
                <a:gridCol w="656872">
                  <a:extLst>
                    <a:ext uri="{9D8B030D-6E8A-4147-A177-3AD203B41FA5}">
                      <a16:colId xmlns:a16="http://schemas.microsoft.com/office/drawing/2014/main" val="20001"/>
                    </a:ext>
                  </a:extLst>
                </a:gridCol>
                <a:gridCol w="702416">
                  <a:extLst>
                    <a:ext uri="{9D8B030D-6E8A-4147-A177-3AD203B41FA5}">
                      <a16:colId xmlns:a16="http://schemas.microsoft.com/office/drawing/2014/main" val="20002"/>
                    </a:ext>
                  </a:extLst>
                </a:gridCol>
                <a:gridCol w="656872">
                  <a:extLst>
                    <a:ext uri="{9D8B030D-6E8A-4147-A177-3AD203B41FA5}">
                      <a16:colId xmlns:a16="http://schemas.microsoft.com/office/drawing/2014/main" val="20003"/>
                    </a:ext>
                  </a:extLst>
                </a:gridCol>
                <a:gridCol w="1214967">
                  <a:extLst>
                    <a:ext uri="{9D8B030D-6E8A-4147-A177-3AD203B41FA5}">
                      <a16:colId xmlns:a16="http://schemas.microsoft.com/office/drawing/2014/main" val="20004"/>
                    </a:ext>
                  </a:extLst>
                </a:gridCol>
              </a:tblGrid>
              <a:tr h="349763">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5937">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5937">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5937">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593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5937">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5937">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20" name="Group 225">
            <a:extLst>
              <a:ext uri="{FF2B5EF4-FFF2-40B4-BE49-F238E27FC236}">
                <a16:creationId xmlns:a16="http://schemas.microsoft.com/office/drawing/2014/main" id="{4BD34734-D468-431A-B8AC-3ABF29D4B331}"/>
              </a:ext>
            </a:extLst>
          </p:cNvPr>
          <p:cNvGraphicFramePr>
            <a:graphicFrameLocks noGrp="1"/>
          </p:cNvGraphicFramePr>
          <p:nvPr>
            <p:extLst>
              <p:ext uri="{D42A27DB-BD31-4B8C-83A1-F6EECF244321}">
                <p14:modId xmlns:p14="http://schemas.microsoft.com/office/powerpoint/2010/main" val="4036438940"/>
              </p:ext>
            </p:extLst>
          </p:nvPr>
        </p:nvGraphicFramePr>
        <p:xfrm>
          <a:off x="1299241" y="4502151"/>
          <a:ext cx="5258314" cy="1960640"/>
        </p:xfrm>
        <a:graphic>
          <a:graphicData uri="http://schemas.openxmlformats.org/drawingml/2006/table">
            <a:tbl>
              <a:tblPr/>
              <a:tblGrid>
                <a:gridCol w="620772">
                  <a:extLst>
                    <a:ext uri="{9D8B030D-6E8A-4147-A177-3AD203B41FA5}">
                      <a16:colId xmlns:a16="http://schemas.microsoft.com/office/drawing/2014/main" val="20000"/>
                    </a:ext>
                  </a:extLst>
                </a:gridCol>
                <a:gridCol w="620772">
                  <a:extLst>
                    <a:ext uri="{9D8B030D-6E8A-4147-A177-3AD203B41FA5}">
                      <a16:colId xmlns:a16="http://schemas.microsoft.com/office/drawing/2014/main" val="20001"/>
                    </a:ext>
                  </a:extLst>
                </a:gridCol>
                <a:gridCol w="620772">
                  <a:extLst>
                    <a:ext uri="{9D8B030D-6E8A-4147-A177-3AD203B41FA5}">
                      <a16:colId xmlns:a16="http://schemas.microsoft.com/office/drawing/2014/main" val="20002"/>
                    </a:ext>
                  </a:extLst>
                </a:gridCol>
                <a:gridCol w="662768">
                  <a:extLst>
                    <a:ext uri="{9D8B030D-6E8A-4147-A177-3AD203B41FA5}">
                      <a16:colId xmlns:a16="http://schemas.microsoft.com/office/drawing/2014/main" val="20003"/>
                    </a:ext>
                  </a:extLst>
                </a:gridCol>
                <a:gridCol w="870908">
                  <a:extLst>
                    <a:ext uri="{9D8B030D-6E8A-4147-A177-3AD203B41FA5}">
                      <a16:colId xmlns:a16="http://schemas.microsoft.com/office/drawing/2014/main" val="20004"/>
                    </a:ext>
                  </a:extLst>
                </a:gridCol>
                <a:gridCol w="993239">
                  <a:extLst>
                    <a:ext uri="{9D8B030D-6E8A-4147-A177-3AD203B41FA5}">
                      <a16:colId xmlns:a16="http://schemas.microsoft.com/office/drawing/2014/main" val="20005"/>
                    </a:ext>
                  </a:extLst>
                </a:gridCol>
                <a:gridCol w="869083">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7" name="AutoShape 133">
            <a:extLst>
              <a:ext uri="{FF2B5EF4-FFF2-40B4-BE49-F238E27FC236}">
                <a16:creationId xmlns:a16="http://schemas.microsoft.com/office/drawing/2014/main" id="{44A040FD-28F6-4804-8F9F-6DA1705328DF}"/>
              </a:ext>
            </a:extLst>
          </p:cNvPr>
          <p:cNvSpPr>
            <a:spLocks noChangeArrowheads="1"/>
          </p:cNvSpPr>
          <p:nvPr/>
        </p:nvSpPr>
        <p:spPr bwMode="auto">
          <a:xfrm>
            <a:off x="4847606" y="4502151"/>
            <a:ext cx="755650" cy="1981200"/>
          </a:xfrm>
          <a:prstGeom prst="rightArrow">
            <a:avLst>
              <a:gd name="adj1" fmla="val 54880"/>
              <a:gd name="adj2" fmla="val 55000"/>
            </a:avLst>
          </a:prstGeom>
          <a:solidFill>
            <a:schemeClr val="accent1">
              <a:lumMod val="60000"/>
              <a:lumOff val="40000"/>
            </a:schemeClr>
          </a:solidFill>
          <a:ln w="50800" algn="ctr">
            <a:noFill/>
            <a:prstDash val="sysDot"/>
            <a:miter lim="800000"/>
            <a:headEnd/>
            <a:tailEnd/>
          </a:ln>
        </p:spPr>
        <p:txBody>
          <a:bodyPr wrap="none" anchor="ctr"/>
          <a:lstStyle/>
          <a:p>
            <a:pPr algn="ctr" eaLnBrk="0" fontAlgn="base" hangingPunct="0">
              <a:lnSpc>
                <a:spcPct val="80000"/>
              </a:lnSpc>
              <a:spcBef>
                <a:spcPct val="20000"/>
              </a:spcBef>
              <a:spcAft>
                <a:spcPct val="0"/>
              </a:spcAft>
              <a:buFont typeface="Arial" charset="0"/>
              <a:buNone/>
              <a:defRPr/>
            </a:pPr>
            <a:endParaRPr lang="zh-CN" altLang="en-US">
              <a:solidFill>
                <a:srgbClr val="5F5F5F"/>
              </a:solidFill>
              <a:latin typeface="微软雅黑 Light" panose="020B0502040204020203" pitchFamily="34" charset="-122"/>
              <a:ea typeface="微软雅黑 Light" panose="020B0502040204020203" pitchFamily="34" charset="-122"/>
            </a:endParaRPr>
          </a:p>
        </p:txBody>
      </p:sp>
      <p:sp>
        <p:nvSpPr>
          <p:cNvPr id="28" name="Text Box 134">
            <a:extLst>
              <a:ext uri="{FF2B5EF4-FFF2-40B4-BE49-F238E27FC236}">
                <a16:creationId xmlns:a16="http://schemas.microsoft.com/office/drawing/2014/main" id="{3A93F538-FC2B-48D9-9849-BA1F19AD5B46}"/>
              </a:ext>
            </a:extLst>
          </p:cNvPr>
          <p:cNvSpPr txBox="1">
            <a:spLocks noChangeArrowheads="1"/>
          </p:cNvSpPr>
          <p:nvPr/>
        </p:nvSpPr>
        <p:spPr bwMode="auto">
          <a:xfrm>
            <a:off x="4859378" y="5196753"/>
            <a:ext cx="627017" cy="584775"/>
          </a:xfrm>
          <a:prstGeom prst="rect">
            <a:avLst/>
          </a:prstGeom>
          <a:noFill/>
          <a:ln w="50800" algn="ctr">
            <a:noFill/>
            <a:prstDash val="sysDot"/>
            <a:miter lim="800000"/>
            <a:headEnd/>
            <a:tailEnd/>
          </a:ln>
        </p:spPr>
        <p:txBody>
          <a:bodyPr wrap="square">
            <a:spAutoFit/>
          </a:bodyPr>
          <a:lstStyle/>
          <a:p>
            <a:pPr algn="ctr" eaLnBrk="0" fontAlgn="base" hangingPunct="0">
              <a:lnSpc>
                <a:spcPct val="80000"/>
              </a:lnSpc>
              <a:spcBef>
                <a:spcPct val="50000"/>
              </a:spcBef>
              <a:spcAft>
                <a:spcPct val="0"/>
              </a:spcAft>
              <a:buFont typeface="Arial" charset="0"/>
              <a:buNone/>
              <a:defRPr/>
            </a:pPr>
            <a:r>
              <a:rPr lang="zh-CN" altLang="en-US" sz="1000" dirty="0">
                <a:solidFill>
                  <a:schemeClr val="tx1">
                    <a:lumMod val="85000"/>
                    <a:lumOff val="15000"/>
                  </a:schemeClr>
                </a:solidFill>
                <a:latin typeface="微软雅黑 Light" panose="020B0502040204020203" pitchFamily="34" charset="-122"/>
                <a:ea typeface="微软雅黑 Light" panose="020B0502040204020203" pitchFamily="34" charset="-122"/>
              </a:rPr>
              <a:t>以车型占整体比重为权重</a:t>
            </a:r>
          </a:p>
        </p:txBody>
      </p:sp>
      <p:sp>
        <p:nvSpPr>
          <p:cNvPr id="31" name="Line 135">
            <a:extLst>
              <a:ext uri="{FF2B5EF4-FFF2-40B4-BE49-F238E27FC236}">
                <a16:creationId xmlns:a16="http://schemas.microsoft.com/office/drawing/2014/main" id="{ACE6BD3F-3A1F-4696-A071-D275A7161967}"/>
              </a:ext>
            </a:extLst>
          </p:cNvPr>
          <p:cNvSpPr>
            <a:spLocks noChangeShapeType="1"/>
          </p:cNvSpPr>
          <p:nvPr/>
        </p:nvSpPr>
        <p:spPr bwMode="auto">
          <a:xfrm flipV="1">
            <a:off x="6096000" y="2904581"/>
            <a:ext cx="4752" cy="1475829"/>
          </a:xfrm>
          <a:prstGeom prst="line">
            <a:avLst/>
          </a:prstGeom>
          <a:noFill/>
          <a:ln w="38100">
            <a:solidFill>
              <a:schemeClr val="accent1">
                <a:lumMod val="60000"/>
                <a:lumOff val="40000"/>
              </a:schemeClr>
            </a:solidFill>
            <a:round/>
            <a:headEnd type="oval" w="med" len="med"/>
            <a:tailEnd type="triangle" w="med" len="med"/>
          </a:ln>
        </p:spPr>
        <p:txBody>
          <a:bodyP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35" name="Rectangle 137">
            <a:extLst>
              <a:ext uri="{FF2B5EF4-FFF2-40B4-BE49-F238E27FC236}">
                <a16:creationId xmlns:a16="http://schemas.microsoft.com/office/drawing/2014/main" id="{4FF89CE7-4B48-4415-ADC3-D1DB0854ED02}"/>
              </a:ext>
            </a:extLst>
          </p:cNvPr>
          <p:cNvSpPr>
            <a:spLocks noChangeArrowheads="1"/>
          </p:cNvSpPr>
          <p:nvPr/>
        </p:nvSpPr>
        <p:spPr bwMode="auto">
          <a:xfrm>
            <a:off x="5772150" y="2645821"/>
            <a:ext cx="647700" cy="468312"/>
          </a:xfrm>
          <a:prstGeom prst="rect">
            <a:avLst/>
          </a:prstGeom>
          <a:solidFill>
            <a:schemeClr val="bg1"/>
          </a:solidFill>
          <a:ln w="19050" algn="ctr">
            <a:solidFill>
              <a:srgbClr val="275C9D"/>
            </a:solidFill>
            <a:miter lim="800000"/>
            <a:headEnd/>
            <a:tailEnd/>
          </a:ln>
        </p:spPr>
        <p:txBody>
          <a:bodyPr lIns="54000" rIns="54000"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0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根据细分匹配</a:t>
            </a:r>
          </a:p>
        </p:txBody>
      </p:sp>
      <p:graphicFrame>
        <p:nvGraphicFramePr>
          <p:cNvPr id="38" name="Group 213">
            <a:extLst>
              <a:ext uri="{FF2B5EF4-FFF2-40B4-BE49-F238E27FC236}">
                <a16:creationId xmlns:a16="http://schemas.microsoft.com/office/drawing/2014/main" id="{16652695-4529-43B8-9A88-C6C8960D4E8C}"/>
              </a:ext>
            </a:extLst>
          </p:cNvPr>
          <p:cNvGraphicFramePr>
            <a:graphicFrameLocks noGrp="1"/>
          </p:cNvGraphicFramePr>
          <p:nvPr>
            <p:extLst>
              <p:ext uri="{D42A27DB-BD31-4B8C-83A1-F6EECF244321}">
                <p14:modId xmlns:p14="http://schemas.microsoft.com/office/powerpoint/2010/main" val="4180277987"/>
              </p:ext>
            </p:extLst>
          </p:nvPr>
        </p:nvGraphicFramePr>
        <p:xfrm>
          <a:off x="7010400" y="1931993"/>
          <a:ext cx="3888000" cy="1933200"/>
        </p:xfrm>
        <a:graphic>
          <a:graphicData uri="http://schemas.openxmlformats.org/drawingml/2006/table">
            <a:tbl>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8768">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6048">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6048">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6048">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604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6048">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6048">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39" name="Rectangle 203">
            <a:extLst>
              <a:ext uri="{FF2B5EF4-FFF2-40B4-BE49-F238E27FC236}">
                <a16:creationId xmlns:a16="http://schemas.microsoft.com/office/drawing/2014/main" id="{91920EB3-81BC-4A17-82BF-C200B808518D}"/>
              </a:ext>
            </a:extLst>
          </p:cNvPr>
          <p:cNvSpPr>
            <a:spLocks noChangeArrowheads="1"/>
          </p:cNvSpPr>
          <p:nvPr/>
        </p:nvSpPr>
        <p:spPr bwMode="auto">
          <a:xfrm>
            <a:off x="7298638" y="4572005"/>
            <a:ext cx="3311525" cy="360363"/>
          </a:xfrm>
          <a:prstGeom prst="rect">
            <a:avLst/>
          </a:prstGeom>
          <a:solidFill>
            <a:sysClr val="window" lastClr="FFFFFF"/>
          </a:solidFill>
          <a:ln w="12700" algn="ctr">
            <a:solidFill>
              <a:srgbClr val="275C9D"/>
            </a:solidFill>
            <a:miter lim="800000"/>
            <a:headEnd/>
            <a:tailEnd/>
          </a:ln>
          <a:effectLst>
            <a:outerShdw dist="107763" dir="2700000" algn="ctr" rotWithShape="0">
              <a:srgbClr val="E5DEDB">
                <a:alpha val="50000"/>
              </a:srgbClr>
            </a:outerShdw>
          </a:effectLst>
        </p:spPr>
        <p:txBody>
          <a:bodyPr wrap="none"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加权计算得</a:t>
            </a:r>
            <a:r>
              <a:rPr kumimoji="0" lang="zh-CN" altLang="en-US"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市场整体成交价：</a:t>
            </a:r>
            <a:r>
              <a:rPr kumimoji="0" lang="en-US" altLang="zh-CN"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17.64</a:t>
            </a:r>
            <a:r>
              <a:rPr kumimoji="0" lang="zh-CN" altLang="en-US"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万</a:t>
            </a:r>
          </a:p>
        </p:txBody>
      </p:sp>
      <p:sp>
        <p:nvSpPr>
          <p:cNvPr id="40" name="Rectangle 205">
            <a:extLst>
              <a:ext uri="{FF2B5EF4-FFF2-40B4-BE49-F238E27FC236}">
                <a16:creationId xmlns:a16="http://schemas.microsoft.com/office/drawing/2014/main" id="{62198856-2511-4360-A5D9-C0223D7717EF}"/>
              </a:ext>
            </a:extLst>
          </p:cNvPr>
          <p:cNvSpPr>
            <a:spLocks noChangeArrowheads="1"/>
          </p:cNvSpPr>
          <p:nvPr/>
        </p:nvSpPr>
        <p:spPr bwMode="auto">
          <a:xfrm>
            <a:off x="7298638" y="5661025"/>
            <a:ext cx="3311525" cy="649288"/>
          </a:xfrm>
          <a:prstGeom prst="rect">
            <a:avLst/>
          </a:prstGeom>
          <a:solidFill>
            <a:sysClr val="window" lastClr="FFFFFF"/>
          </a:solidFill>
          <a:ln w="12700" algn="ctr">
            <a:solidFill>
              <a:srgbClr val="275C9D"/>
            </a:solidFill>
            <a:miter lim="800000"/>
            <a:headEnd/>
            <a:tailEnd/>
          </a:ln>
          <a:effectLst>
            <a:outerShdw dist="107763" dir="2700000" algn="ctr" rotWithShape="0">
              <a:srgbClr val="E5DEDB">
                <a:alpha val="50000"/>
              </a:srgbClr>
            </a:outerShdw>
          </a:effectLst>
        </p:spPr>
        <p:txBody>
          <a:bodyPr wrap="none"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设基值为</a:t>
            </a:r>
            <a:r>
              <a:rPr kumimoji="0" lang="en-US" altLang="zh-CN" sz="14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16</a:t>
            </a:r>
            <a:r>
              <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万，则价格变化指数为：</a:t>
            </a:r>
          </a:p>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a:t>
            </a:r>
            <a:r>
              <a:rPr kumimoji="0" lang="en-US" altLang="zh-CN"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17.64/16-1</a:t>
            </a:r>
            <a:r>
              <a:rPr kumimoji="0" lang="zh-CN" altLang="en-US"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 </a:t>
            </a:r>
            <a:r>
              <a:rPr kumimoji="0" lang="en-US" altLang="zh-CN" sz="1400" b="1" i="0" u="none" strike="noStrike" kern="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rPr>
              <a:t>100 = 10.25</a:t>
            </a:r>
          </a:p>
        </p:txBody>
      </p:sp>
      <p:sp>
        <p:nvSpPr>
          <p:cNvPr id="41" name="AutoShape 8">
            <a:extLst>
              <a:ext uri="{FF2B5EF4-FFF2-40B4-BE49-F238E27FC236}">
                <a16:creationId xmlns:a16="http://schemas.microsoft.com/office/drawing/2014/main" id="{A175291F-02E1-4E0F-A971-848144DA5AB6}"/>
              </a:ext>
            </a:extLst>
          </p:cNvPr>
          <p:cNvSpPr>
            <a:spLocks noChangeArrowheads="1"/>
          </p:cNvSpPr>
          <p:nvPr/>
        </p:nvSpPr>
        <p:spPr bwMode="auto">
          <a:xfrm rot="10800000">
            <a:off x="7948098" y="4078288"/>
            <a:ext cx="2012604" cy="214312"/>
          </a:xfrm>
          <a:prstGeom prst="triangle">
            <a:avLst>
              <a:gd name="adj" fmla="val 50000"/>
            </a:avLst>
          </a:prstGeom>
          <a:solidFill>
            <a:schemeClr val="accent1">
              <a:lumMod val="60000"/>
              <a:lumOff val="40000"/>
            </a:schemeClr>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fontAlgn="base" hangingPunct="0">
              <a:lnSpc>
                <a:spcPct val="80000"/>
              </a:lnSpc>
              <a:spcBef>
                <a:spcPct val="20000"/>
              </a:spcBef>
              <a:spcAft>
                <a:spcPct val="0"/>
              </a:spcAft>
              <a:buFont typeface="Arial" charset="0"/>
              <a:buNone/>
              <a:defRPr/>
            </a:pPr>
            <a:endParaRPr lang="en-ZA" b="1" dirty="0">
              <a:solidFill>
                <a:srgbClr val="5F5F5F"/>
              </a:solidFill>
              <a:latin typeface="微软雅黑 Light" panose="020B0502040204020203" pitchFamily="34" charset="-122"/>
              <a:ea typeface="微软雅黑 Light" panose="020B0502040204020203" pitchFamily="34" charset="-122"/>
            </a:endParaRPr>
          </a:p>
        </p:txBody>
      </p:sp>
      <p:sp>
        <p:nvSpPr>
          <p:cNvPr id="43" name="Rectangle 8">
            <a:extLst>
              <a:ext uri="{FF2B5EF4-FFF2-40B4-BE49-F238E27FC236}">
                <a16:creationId xmlns:a16="http://schemas.microsoft.com/office/drawing/2014/main" id="{3F5FEB37-F47A-4D69-8C25-EE7C35E964B4}"/>
              </a:ext>
            </a:extLst>
          </p:cNvPr>
          <p:cNvSpPr>
            <a:spLocks noChangeArrowheads="1"/>
          </p:cNvSpPr>
          <p:nvPr/>
        </p:nvSpPr>
        <p:spPr bwMode="auto">
          <a:xfrm>
            <a:off x="2060553" y="1560934"/>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车型平均成交价</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4" name="Rectangle 8">
            <a:extLst>
              <a:ext uri="{FF2B5EF4-FFF2-40B4-BE49-F238E27FC236}">
                <a16:creationId xmlns:a16="http://schemas.microsoft.com/office/drawing/2014/main" id="{B72428A9-E3CB-4A18-AA7D-7E850BCC236D}"/>
              </a:ext>
            </a:extLst>
          </p:cNvPr>
          <p:cNvSpPr>
            <a:spLocks noChangeArrowheads="1"/>
          </p:cNvSpPr>
          <p:nvPr/>
        </p:nvSpPr>
        <p:spPr bwMode="auto">
          <a:xfrm>
            <a:off x="7771713" y="1560934"/>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计算市场整体成交价</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5" name="Rectangle 8">
            <a:extLst>
              <a:ext uri="{FF2B5EF4-FFF2-40B4-BE49-F238E27FC236}">
                <a16:creationId xmlns:a16="http://schemas.microsoft.com/office/drawing/2014/main" id="{518B7B74-5085-464E-94EE-57C2531A6B28}"/>
              </a:ext>
            </a:extLst>
          </p:cNvPr>
          <p:cNvSpPr>
            <a:spLocks noChangeArrowheads="1"/>
          </p:cNvSpPr>
          <p:nvPr/>
        </p:nvSpPr>
        <p:spPr bwMode="auto">
          <a:xfrm>
            <a:off x="2060553" y="4153318"/>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车型细分销量</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6" name="内容占位符 2">
            <a:extLst>
              <a:ext uri="{FF2B5EF4-FFF2-40B4-BE49-F238E27FC236}">
                <a16:creationId xmlns:a16="http://schemas.microsoft.com/office/drawing/2014/main" id="{3028EE1E-C97D-4756-920B-0CA4BFCD8502}"/>
              </a:ext>
            </a:extLst>
          </p:cNvPr>
          <p:cNvSpPr txBox="1">
            <a:spLocks/>
          </p:cNvSpPr>
          <p:nvPr>
            <p:custDataLst>
              <p:tags r:id="rId1"/>
            </p:custDataLst>
          </p:nvPr>
        </p:nvSpPr>
        <p:spPr bwMode="auto">
          <a:xfrm>
            <a:off x="334963" y="835200"/>
            <a:ext cx="11465151" cy="4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ts val="1800"/>
              </a:lnSpc>
              <a:spcAft>
                <a:spcPts val="600"/>
              </a:spcAft>
              <a:buClr>
                <a:srgbClr val="275C9D"/>
              </a:buClr>
              <a:buFont typeface="Wingdings" pitchFamily="2" charset="2"/>
              <a:buChar char="n"/>
              <a:defRPr/>
            </a:pPr>
            <a:r>
              <a:rPr lang="en-US" altLang="zh-CN" sz="1400" dirty="0">
                <a:solidFill>
                  <a:srgbClr val="5F5F5F"/>
                </a:solidFill>
                <a:latin typeface="微软雅黑 Light" panose="020B0502040204020203" pitchFamily="34" charset="-122"/>
                <a:ea typeface="微软雅黑 Light" panose="020B0502040204020203" pitchFamily="34" charset="-122"/>
              </a:rPr>
              <a:t>GAIN·</a:t>
            </a:r>
            <a:r>
              <a:rPr lang="zh-CN" altLang="en-US" sz="1400" dirty="0">
                <a:solidFill>
                  <a:srgbClr val="5F5F5F"/>
                </a:solidFill>
                <a:latin typeface="微软雅黑 Light" panose="020B0502040204020203" pitchFamily="34" charset="-122"/>
                <a:ea typeface="微软雅黑 Light" panose="020B0502040204020203" pitchFamily="34" charset="-122"/>
              </a:rPr>
              <a:t>价格变化指数简称价格指数，是反映乘用车市场中在销车型实际销售价格变化的综合指数体系</a:t>
            </a:r>
          </a:p>
        </p:txBody>
      </p:sp>
      <p:sp>
        <p:nvSpPr>
          <p:cNvPr id="49" name="AutoShape 8">
            <a:extLst>
              <a:ext uri="{FF2B5EF4-FFF2-40B4-BE49-F238E27FC236}">
                <a16:creationId xmlns:a16="http://schemas.microsoft.com/office/drawing/2014/main" id="{A6E2AF04-C2C1-49C0-8169-409540F89633}"/>
              </a:ext>
            </a:extLst>
          </p:cNvPr>
          <p:cNvSpPr>
            <a:spLocks noChangeArrowheads="1"/>
          </p:cNvSpPr>
          <p:nvPr/>
        </p:nvSpPr>
        <p:spPr bwMode="auto">
          <a:xfrm rot="10800000">
            <a:off x="7948098" y="5249585"/>
            <a:ext cx="2012604" cy="214312"/>
          </a:xfrm>
          <a:prstGeom prst="triangle">
            <a:avLst>
              <a:gd name="adj" fmla="val 50000"/>
            </a:avLst>
          </a:prstGeom>
          <a:solidFill>
            <a:schemeClr val="accent1">
              <a:lumMod val="60000"/>
              <a:lumOff val="40000"/>
            </a:schemeClr>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fontAlgn="base" hangingPunct="0">
              <a:lnSpc>
                <a:spcPct val="80000"/>
              </a:lnSpc>
              <a:spcBef>
                <a:spcPct val="20000"/>
              </a:spcBef>
              <a:spcAft>
                <a:spcPct val="0"/>
              </a:spcAft>
              <a:buFont typeface="Arial" charset="0"/>
              <a:buNone/>
              <a:defRPr/>
            </a:pPr>
            <a:endParaRPr lang="en-ZA" b="1" dirty="0">
              <a:solidFill>
                <a:srgbClr val="5F5F5F"/>
              </a:solidFill>
              <a:latin typeface="微软雅黑 Light" panose="020B0502040204020203" pitchFamily="34" charset="-122"/>
              <a:ea typeface="微软雅黑 Light" panose="020B0502040204020203" pitchFamily="34" charset="-122"/>
            </a:endParaRPr>
          </a:p>
        </p:txBody>
      </p:sp>
      <p:sp>
        <p:nvSpPr>
          <p:cNvPr id="22" name="灯片编号占位符 3">
            <a:extLst>
              <a:ext uri="{FF2B5EF4-FFF2-40B4-BE49-F238E27FC236}">
                <a16:creationId xmlns:a16="http://schemas.microsoft.com/office/drawing/2014/main" id="{35563FA2-D439-4C24-BFEB-519C11FF6AD1}"/>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5</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3522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Line 135">
            <a:extLst>
              <a:ext uri="{FF2B5EF4-FFF2-40B4-BE49-F238E27FC236}">
                <a16:creationId xmlns:a16="http://schemas.microsoft.com/office/drawing/2014/main" id="{F78BC1E8-F54C-486F-BB68-3E3B6F6B4C65}"/>
              </a:ext>
            </a:extLst>
          </p:cNvPr>
          <p:cNvSpPr>
            <a:spLocks noChangeShapeType="1"/>
          </p:cNvSpPr>
          <p:nvPr/>
        </p:nvSpPr>
        <p:spPr bwMode="auto">
          <a:xfrm flipV="1">
            <a:off x="6096000" y="2904581"/>
            <a:ext cx="4752" cy="1475829"/>
          </a:xfrm>
          <a:prstGeom prst="line">
            <a:avLst/>
          </a:prstGeom>
          <a:noFill/>
          <a:ln w="38100">
            <a:solidFill>
              <a:schemeClr val="accent1">
                <a:lumMod val="60000"/>
                <a:lumOff val="40000"/>
              </a:schemeClr>
            </a:solidFill>
            <a:round/>
            <a:headEnd type="oval" w="med" len="med"/>
            <a:tailEnd type="triangle" w="med" len="med"/>
          </a:ln>
        </p:spPr>
        <p:txBody>
          <a:bodyPr/>
          <a:lstStyle/>
          <a:p>
            <a:pPr marL="0" marR="0" lvl="0" indent="0" algn="ctr" defTabSz="91440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8" name="Line 136">
            <a:extLst>
              <a:ext uri="{FF2B5EF4-FFF2-40B4-BE49-F238E27FC236}">
                <a16:creationId xmlns:a16="http://schemas.microsoft.com/office/drawing/2014/main" id="{AAE6CECB-2084-438C-9A41-3618FAB6BDE2}"/>
              </a:ext>
            </a:extLst>
          </p:cNvPr>
          <p:cNvSpPr>
            <a:spLocks noChangeShapeType="1"/>
          </p:cNvSpPr>
          <p:nvPr/>
        </p:nvSpPr>
        <p:spPr bwMode="auto">
          <a:xfrm rot="5400000" flipH="1" flipV="1">
            <a:off x="5653200" y="2542133"/>
            <a:ext cx="8711" cy="701040"/>
          </a:xfrm>
          <a:prstGeom prst="line">
            <a:avLst/>
          </a:prstGeom>
          <a:noFill/>
          <a:ln w="38100">
            <a:solidFill>
              <a:schemeClr val="accent1">
                <a:lumMod val="60000"/>
                <a:lumOff val="40000"/>
              </a:schemeClr>
            </a:solidFill>
            <a:round/>
            <a:headEnd type="oval" w="med" len="med"/>
            <a:tailEnd type="triangle" w="med" len="me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7" name="Line 136">
            <a:extLst>
              <a:ext uri="{FF2B5EF4-FFF2-40B4-BE49-F238E27FC236}">
                <a16:creationId xmlns:a16="http://schemas.microsoft.com/office/drawing/2014/main" id="{B2D269D6-714B-45C1-B2EA-D5D073A3A134}"/>
              </a:ext>
            </a:extLst>
          </p:cNvPr>
          <p:cNvSpPr>
            <a:spLocks noChangeShapeType="1"/>
          </p:cNvSpPr>
          <p:nvPr/>
        </p:nvSpPr>
        <p:spPr bwMode="auto">
          <a:xfrm rot="5400000" flipH="1" flipV="1">
            <a:off x="6615215" y="2578092"/>
            <a:ext cx="6325" cy="626735"/>
          </a:xfrm>
          <a:prstGeom prst="line">
            <a:avLst/>
          </a:prstGeom>
          <a:noFill/>
          <a:ln w="63500">
            <a:solidFill>
              <a:schemeClr val="accent1">
                <a:lumMod val="60000"/>
                <a:lumOff val="40000"/>
              </a:schemeClr>
            </a:solidFill>
            <a:round/>
            <a:headEnd type="oval" w="sm" len="med"/>
            <a:tailEnd type="triangle" w="med" len="me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21" name="内容占位符 3">
            <a:extLst>
              <a:ext uri="{FF2B5EF4-FFF2-40B4-BE49-F238E27FC236}">
                <a16:creationId xmlns:a16="http://schemas.microsoft.com/office/drawing/2014/main" id="{23F442AC-61CC-4E19-B6F0-102DB63796D1}"/>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GAIN•</a:t>
            </a:r>
            <a:r>
              <a:rPr lang="zh-CN" altLang="en-US" sz="2400" b="1" dirty="0">
                <a:solidFill>
                  <a:prstClr val="black"/>
                </a:solidFill>
                <a:latin typeface="微软雅黑 Light" panose="020B0502040204020203" pitchFamily="34" charset="-122"/>
                <a:ea typeface="微软雅黑 Light" panose="020B0502040204020203" pitchFamily="34" charset="-122"/>
              </a:rPr>
              <a:t>终端优惠</a:t>
            </a:r>
            <a:r>
              <a:rPr kumimoji="0" lang="zh-CN" altLang="en-US" sz="24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指数介绍</a:t>
            </a:r>
          </a:p>
        </p:txBody>
      </p:sp>
      <p:graphicFrame>
        <p:nvGraphicFramePr>
          <p:cNvPr id="19" name="Group 212">
            <a:extLst>
              <a:ext uri="{FF2B5EF4-FFF2-40B4-BE49-F238E27FC236}">
                <a16:creationId xmlns:a16="http://schemas.microsoft.com/office/drawing/2014/main" id="{E1337B11-BE0D-41B6-8D16-07A4E135D0B2}"/>
              </a:ext>
            </a:extLst>
          </p:cNvPr>
          <p:cNvGraphicFramePr>
            <a:graphicFrameLocks noGrp="1"/>
          </p:cNvGraphicFramePr>
          <p:nvPr>
            <p:extLst>
              <p:ext uri="{D42A27DB-BD31-4B8C-83A1-F6EECF244321}">
                <p14:modId xmlns:p14="http://schemas.microsoft.com/office/powerpoint/2010/main" val="909576299"/>
              </p:ext>
            </p:extLst>
          </p:nvPr>
        </p:nvGraphicFramePr>
        <p:xfrm>
          <a:off x="1299240" y="1931993"/>
          <a:ext cx="3886967" cy="1933197"/>
        </p:xfrm>
        <a:graphic>
          <a:graphicData uri="http://schemas.openxmlformats.org/drawingml/2006/table">
            <a:tbl>
              <a:tblPr/>
              <a:tblGrid>
                <a:gridCol w="565049">
                  <a:extLst>
                    <a:ext uri="{9D8B030D-6E8A-4147-A177-3AD203B41FA5}">
                      <a16:colId xmlns:a16="http://schemas.microsoft.com/office/drawing/2014/main" val="20000"/>
                    </a:ext>
                  </a:extLst>
                </a:gridCol>
                <a:gridCol w="565047">
                  <a:extLst>
                    <a:ext uri="{9D8B030D-6E8A-4147-A177-3AD203B41FA5}">
                      <a16:colId xmlns:a16="http://schemas.microsoft.com/office/drawing/2014/main" val="20001"/>
                    </a:ext>
                  </a:extLst>
                </a:gridCol>
                <a:gridCol w="604224">
                  <a:extLst>
                    <a:ext uri="{9D8B030D-6E8A-4147-A177-3AD203B41FA5}">
                      <a16:colId xmlns:a16="http://schemas.microsoft.com/office/drawing/2014/main" val="20002"/>
                    </a:ext>
                  </a:extLst>
                </a:gridCol>
                <a:gridCol w="565047">
                  <a:extLst>
                    <a:ext uri="{9D8B030D-6E8A-4147-A177-3AD203B41FA5}">
                      <a16:colId xmlns:a16="http://schemas.microsoft.com/office/drawing/2014/main" val="20003"/>
                    </a:ext>
                  </a:extLst>
                </a:gridCol>
                <a:gridCol w="759600">
                  <a:extLst>
                    <a:ext uri="{9D8B030D-6E8A-4147-A177-3AD203B41FA5}">
                      <a16:colId xmlns:a16="http://schemas.microsoft.com/office/drawing/2014/main" val="20004"/>
                    </a:ext>
                  </a:extLst>
                </a:gridCol>
                <a:gridCol w="828000">
                  <a:extLst>
                    <a:ext uri="{9D8B030D-6E8A-4147-A177-3AD203B41FA5}">
                      <a16:colId xmlns:a16="http://schemas.microsoft.com/office/drawing/2014/main" val="3779894667"/>
                    </a:ext>
                  </a:extLst>
                </a:gridCol>
              </a:tblGrid>
              <a:tr h="347397">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620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620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620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62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620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620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20" name="Group 225">
            <a:extLst>
              <a:ext uri="{FF2B5EF4-FFF2-40B4-BE49-F238E27FC236}">
                <a16:creationId xmlns:a16="http://schemas.microsoft.com/office/drawing/2014/main" id="{4BD34734-D468-431A-B8AC-3ABF29D4B331}"/>
              </a:ext>
            </a:extLst>
          </p:cNvPr>
          <p:cNvGraphicFramePr>
            <a:graphicFrameLocks noGrp="1"/>
          </p:cNvGraphicFramePr>
          <p:nvPr/>
        </p:nvGraphicFramePr>
        <p:xfrm>
          <a:off x="1299241" y="4502151"/>
          <a:ext cx="5258314" cy="1960640"/>
        </p:xfrm>
        <a:graphic>
          <a:graphicData uri="http://schemas.openxmlformats.org/drawingml/2006/table">
            <a:tbl>
              <a:tblPr/>
              <a:tblGrid>
                <a:gridCol w="620772">
                  <a:extLst>
                    <a:ext uri="{9D8B030D-6E8A-4147-A177-3AD203B41FA5}">
                      <a16:colId xmlns:a16="http://schemas.microsoft.com/office/drawing/2014/main" val="20000"/>
                    </a:ext>
                  </a:extLst>
                </a:gridCol>
                <a:gridCol w="620772">
                  <a:extLst>
                    <a:ext uri="{9D8B030D-6E8A-4147-A177-3AD203B41FA5}">
                      <a16:colId xmlns:a16="http://schemas.microsoft.com/office/drawing/2014/main" val="20001"/>
                    </a:ext>
                  </a:extLst>
                </a:gridCol>
                <a:gridCol w="620772">
                  <a:extLst>
                    <a:ext uri="{9D8B030D-6E8A-4147-A177-3AD203B41FA5}">
                      <a16:colId xmlns:a16="http://schemas.microsoft.com/office/drawing/2014/main" val="20002"/>
                    </a:ext>
                  </a:extLst>
                </a:gridCol>
                <a:gridCol w="662768">
                  <a:extLst>
                    <a:ext uri="{9D8B030D-6E8A-4147-A177-3AD203B41FA5}">
                      <a16:colId xmlns:a16="http://schemas.microsoft.com/office/drawing/2014/main" val="20003"/>
                    </a:ext>
                  </a:extLst>
                </a:gridCol>
                <a:gridCol w="870908">
                  <a:extLst>
                    <a:ext uri="{9D8B030D-6E8A-4147-A177-3AD203B41FA5}">
                      <a16:colId xmlns:a16="http://schemas.microsoft.com/office/drawing/2014/main" val="20004"/>
                    </a:ext>
                  </a:extLst>
                </a:gridCol>
                <a:gridCol w="993239">
                  <a:extLst>
                    <a:ext uri="{9D8B030D-6E8A-4147-A177-3AD203B41FA5}">
                      <a16:colId xmlns:a16="http://schemas.microsoft.com/office/drawing/2014/main" val="20005"/>
                    </a:ext>
                  </a:extLst>
                </a:gridCol>
                <a:gridCol w="869083">
                  <a:extLst>
                    <a:ext uri="{9D8B030D-6E8A-4147-A177-3AD203B41FA5}">
                      <a16:colId xmlns:a16="http://schemas.microsoft.com/office/drawing/2014/main" val="20006"/>
                    </a:ext>
                  </a:extLst>
                </a:gridCol>
              </a:tblGrid>
              <a:tr h="35648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rowSpan="10">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7" name="AutoShape 133">
            <a:extLst>
              <a:ext uri="{FF2B5EF4-FFF2-40B4-BE49-F238E27FC236}">
                <a16:creationId xmlns:a16="http://schemas.microsoft.com/office/drawing/2014/main" id="{44A040FD-28F6-4804-8F9F-6DA1705328DF}"/>
              </a:ext>
            </a:extLst>
          </p:cNvPr>
          <p:cNvSpPr>
            <a:spLocks noChangeArrowheads="1"/>
          </p:cNvSpPr>
          <p:nvPr/>
        </p:nvSpPr>
        <p:spPr bwMode="auto">
          <a:xfrm>
            <a:off x="4847606" y="4502151"/>
            <a:ext cx="755650" cy="1981200"/>
          </a:xfrm>
          <a:prstGeom prst="rightArrow">
            <a:avLst>
              <a:gd name="adj1" fmla="val 54880"/>
              <a:gd name="adj2" fmla="val 55000"/>
            </a:avLst>
          </a:prstGeom>
          <a:solidFill>
            <a:schemeClr val="accent1">
              <a:lumMod val="60000"/>
              <a:lumOff val="40000"/>
            </a:schemeClr>
          </a:solidFill>
          <a:ln w="50800" algn="ctr">
            <a:noFill/>
            <a:prstDash val="sysDot"/>
            <a:miter lim="800000"/>
            <a:headEnd/>
            <a:tailEnd/>
          </a:ln>
        </p:spPr>
        <p:txBody>
          <a:bodyPr wrap="none"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28" name="Text Box 134">
            <a:extLst>
              <a:ext uri="{FF2B5EF4-FFF2-40B4-BE49-F238E27FC236}">
                <a16:creationId xmlns:a16="http://schemas.microsoft.com/office/drawing/2014/main" id="{3A93F538-FC2B-48D9-9849-BA1F19AD5B46}"/>
              </a:ext>
            </a:extLst>
          </p:cNvPr>
          <p:cNvSpPr txBox="1">
            <a:spLocks noChangeArrowheads="1"/>
          </p:cNvSpPr>
          <p:nvPr/>
        </p:nvSpPr>
        <p:spPr bwMode="auto">
          <a:xfrm>
            <a:off x="4859378" y="5196753"/>
            <a:ext cx="627017" cy="584775"/>
          </a:xfrm>
          <a:prstGeom prst="rect">
            <a:avLst/>
          </a:prstGeom>
          <a:noFill/>
          <a:ln w="50800" algn="ctr">
            <a:noFill/>
            <a:prstDash val="sysDot"/>
            <a:miter lim="800000"/>
            <a:headEnd/>
            <a:tailEnd/>
          </a:ln>
        </p:spPr>
        <p:txBody>
          <a:bodyPr wrap="square">
            <a:spAutoFit/>
          </a:bodyPr>
          <a:lstStyle/>
          <a:p>
            <a:pPr marL="0" marR="0" lvl="0" indent="0" algn="ctr" defTabSz="914400" rtl="0" eaLnBrk="0" fontAlgn="base" latinLnBrk="0" hangingPunct="0">
              <a:lnSpc>
                <a:spcPct val="80000"/>
              </a:lnSpc>
              <a:spcBef>
                <a:spcPct val="50000"/>
              </a:spcBef>
              <a:spcAft>
                <a:spcPct val="0"/>
              </a:spcAft>
              <a:buClrTx/>
              <a:buSzTx/>
              <a:buFont typeface="Arial" charset="0"/>
              <a:buNone/>
              <a:tabLst/>
              <a:defRPr/>
            </a:pPr>
            <a:r>
              <a:rPr kumimoji="0" lang="zh-CN" altLang="en-US" sz="10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以车型占整体比重为权重</a:t>
            </a:r>
          </a:p>
        </p:txBody>
      </p:sp>
      <p:sp>
        <p:nvSpPr>
          <p:cNvPr id="35" name="Rectangle 137">
            <a:extLst>
              <a:ext uri="{FF2B5EF4-FFF2-40B4-BE49-F238E27FC236}">
                <a16:creationId xmlns:a16="http://schemas.microsoft.com/office/drawing/2014/main" id="{4FF89CE7-4B48-4415-ADC3-D1DB0854ED02}"/>
              </a:ext>
            </a:extLst>
          </p:cNvPr>
          <p:cNvSpPr>
            <a:spLocks noChangeArrowheads="1"/>
          </p:cNvSpPr>
          <p:nvPr/>
        </p:nvSpPr>
        <p:spPr bwMode="auto">
          <a:xfrm>
            <a:off x="5772150" y="2645821"/>
            <a:ext cx="647700" cy="468312"/>
          </a:xfrm>
          <a:prstGeom prst="rect">
            <a:avLst/>
          </a:prstGeom>
          <a:solidFill>
            <a:sysClr val="window" lastClr="FFFFFF"/>
          </a:solidFill>
          <a:ln w="19050" algn="ctr">
            <a:solidFill>
              <a:srgbClr val="275C9D"/>
            </a:solidFill>
            <a:miter lim="800000"/>
            <a:headEnd/>
            <a:tailEnd/>
          </a:ln>
        </p:spPr>
        <p:txBody>
          <a:bodyPr lIns="54000" rIns="5400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0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根据细分匹配</a:t>
            </a:r>
          </a:p>
        </p:txBody>
      </p:sp>
      <p:graphicFrame>
        <p:nvGraphicFramePr>
          <p:cNvPr id="38" name="Group 213">
            <a:extLst>
              <a:ext uri="{FF2B5EF4-FFF2-40B4-BE49-F238E27FC236}">
                <a16:creationId xmlns:a16="http://schemas.microsoft.com/office/drawing/2014/main" id="{16652695-4529-43B8-9A88-C6C8960D4E8C}"/>
              </a:ext>
            </a:extLst>
          </p:cNvPr>
          <p:cNvGraphicFramePr>
            <a:graphicFrameLocks noGrp="1"/>
          </p:cNvGraphicFramePr>
          <p:nvPr>
            <p:extLst>
              <p:ext uri="{D42A27DB-BD31-4B8C-83A1-F6EECF244321}">
                <p14:modId xmlns:p14="http://schemas.microsoft.com/office/powerpoint/2010/main" val="2052754721"/>
              </p:ext>
            </p:extLst>
          </p:nvPr>
        </p:nvGraphicFramePr>
        <p:xfrm>
          <a:off x="7010400" y="1931993"/>
          <a:ext cx="3888000" cy="1931994"/>
        </p:xfrm>
        <a:graphic>
          <a:graphicData uri="http://schemas.openxmlformats.org/drawingml/2006/table">
            <a:tbl>
              <a:tblPr/>
              <a:tblGrid>
                <a:gridCol w="431997">
                  <a:extLst>
                    <a:ext uri="{9D8B030D-6E8A-4147-A177-3AD203B41FA5}">
                      <a16:colId xmlns:a16="http://schemas.microsoft.com/office/drawing/2014/main" val="20000"/>
                    </a:ext>
                  </a:extLst>
                </a:gridCol>
                <a:gridCol w="431997">
                  <a:extLst>
                    <a:ext uri="{9D8B030D-6E8A-4147-A177-3AD203B41FA5}">
                      <a16:colId xmlns:a16="http://schemas.microsoft.com/office/drawing/2014/main" val="20001"/>
                    </a:ext>
                  </a:extLst>
                </a:gridCol>
                <a:gridCol w="431997">
                  <a:extLst>
                    <a:ext uri="{9D8B030D-6E8A-4147-A177-3AD203B41FA5}">
                      <a16:colId xmlns:a16="http://schemas.microsoft.com/office/drawing/2014/main" val="20002"/>
                    </a:ext>
                  </a:extLst>
                </a:gridCol>
                <a:gridCol w="431997">
                  <a:extLst>
                    <a:ext uri="{9D8B030D-6E8A-4147-A177-3AD203B41FA5}">
                      <a16:colId xmlns:a16="http://schemas.microsoft.com/office/drawing/2014/main" val="20003"/>
                    </a:ext>
                  </a:extLst>
                </a:gridCol>
                <a:gridCol w="1367991">
                  <a:extLst>
                    <a:ext uri="{9D8B030D-6E8A-4147-A177-3AD203B41FA5}">
                      <a16:colId xmlns:a16="http://schemas.microsoft.com/office/drawing/2014/main" val="20004"/>
                    </a:ext>
                  </a:extLst>
                </a:gridCol>
                <a:gridCol w="792021">
                  <a:extLst>
                    <a:ext uri="{9D8B030D-6E8A-4147-A177-3AD203B41FA5}">
                      <a16:colId xmlns:a16="http://schemas.microsoft.com/office/drawing/2014/main" val="20005"/>
                    </a:ext>
                  </a:extLst>
                </a:gridCol>
              </a:tblGrid>
              <a:tr h="345600">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6266">
                <a:tc rowSpan="5">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6266">
                <a:tc vMerge="1">
                  <a:txBody>
                    <a:bodyPr/>
                    <a:lstStyle/>
                    <a:p>
                      <a:endParaRPr lang="zh-CN" altLang="en-US"/>
                    </a:p>
                  </a:txBody>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6266">
                <a:tc rowSpan="4">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3">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rowSpan="2">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626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6266">
                <a:tc vMerge="1">
                  <a:txBody>
                    <a:bodyPr/>
                    <a:lstStyle/>
                    <a:p>
                      <a:endParaRPr lang="zh-CN" altLang="en-US"/>
                    </a:p>
                  </a:txBody>
                  <a:tcPr/>
                </a:tc>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6266">
                <a:tc vMerge="1">
                  <a:txBody>
                    <a:bodyPr/>
                    <a:lstStyle/>
                    <a:p>
                      <a:endParaRPr lang="zh-CN" altLang="en-US"/>
                    </a:p>
                  </a:txBody>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ea typeface="微软雅黑"/>
                        </a:defRPr>
                      </a:lvl1pPr>
                      <a:lvl2pPr marL="457200" algn="l" defTabSz="914400" rtl="0" eaLnBrk="1" latinLnBrk="0" hangingPunct="1">
                        <a:defRPr sz="1800" kern="1200">
                          <a:solidFill>
                            <a:schemeClr val="tx1"/>
                          </a:solidFill>
                          <a:latin typeface="Arial"/>
                          <a:ea typeface="微软雅黑"/>
                        </a:defRPr>
                      </a:lvl2pPr>
                      <a:lvl3pPr marL="914400" algn="l" defTabSz="914400" rtl="0" eaLnBrk="1" latinLnBrk="0" hangingPunct="1">
                        <a:defRPr sz="1800" kern="1200">
                          <a:solidFill>
                            <a:schemeClr val="tx1"/>
                          </a:solidFill>
                          <a:latin typeface="Arial"/>
                          <a:ea typeface="微软雅黑"/>
                        </a:defRPr>
                      </a:lvl3pPr>
                      <a:lvl4pPr marL="1371600" algn="l" defTabSz="914400" rtl="0" eaLnBrk="1" latinLnBrk="0" hangingPunct="1">
                        <a:defRPr sz="1800" kern="1200">
                          <a:solidFill>
                            <a:schemeClr val="tx1"/>
                          </a:solidFill>
                          <a:latin typeface="Arial"/>
                          <a:ea typeface="微软雅黑"/>
                        </a:defRPr>
                      </a:lvl4pPr>
                      <a:lvl5pPr marL="1828800" algn="l" defTabSz="914400" rtl="0" eaLnBrk="1" latinLnBrk="0" hangingPunct="1">
                        <a:defRPr sz="1800" kern="1200">
                          <a:solidFill>
                            <a:schemeClr val="tx1"/>
                          </a:solidFill>
                          <a:latin typeface="Arial"/>
                          <a:ea typeface="微软雅黑"/>
                        </a:defRPr>
                      </a:lvl5pPr>
                      <a:lvl6pPr marL="2286000" algn="l" defTabSz="914400" rtl="0" eaLnBrk="1" latinLnBrk="0" hangingPunct="1">
                        <a:defRPr sz="1800" kern="1200">
                          <a:solidFill>
                            <a:schemeClr val="tx1"/>
                          </a:solidFill>
                          <a:latin typeface="Arial"/>
                          <a:ea typeface="微软雅黑"/>
                        </a:defRPr>
                      </a:lvl6pPr>
                      <a:lvl7pPr marL="2743200" algn="l" defTabSz="914400" rtl="0" eaLnBrk="1" latinLnBrk="0" hangingPunct="1">
                        <a:defRPr sz="1800" kern="1200">
                          <a:solidFill>
                            <a:schemeClr val="tx1"/>
                          </a:solidFill>
                          <a:latin typeface="Arial"/>
                          <a:ea typeface="微软雅黑"/>
                        </a:defRPr>
                      </a:lvl7pPr>
                      <a:lvl8pPr marL="3200400" algn="l" defTabSz="914400" rtl="0" eaLnBrk="1" latinLnBrk="0" hangingPunct="1">
                        <a:defRPr sz="1800" kern="1200">
                          <a:solidFill>
                            <a:schemeClr val="tx1"/>
                          </a:solidFill>
                          <a:latin typeface="Arial"/>
                          <a:ea typeface="微软雅黑"/>
                        </a:defRPr>
                      </a:lvl8pPr>
                      <a:lvl9pPr marL="3657600" algn="l" defTabSz="914400" rtl="0" eaLnBrk="1" latinLnBrk="0" hangingPunct="1">
                        <a:defRPr sz="1800" kern="1200">
                          <a:solidFill>
                            <a:schemeClr val="tx1"/>
                          </a:solidFill>
                          <a:latin typeface="Arial"/>
                          <a:ea typeface="微软雅黑"/>
                        </a:defRPr>
                      </a:lvl9p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rgbClr val="E5DEDB"/>
                      </a:solidFill>
                      <a:prstDash val="solid"/>
                      <a:round/>
                      <a:headEnd type="none" w="med" len="med"/>
                      <a:tailEnd type="none" w="med" len="med"/>
                    </a:lnL>
                    <a:lnR w="6350" cap="flat" cmpd="sng" algn="ctr">
                      <a:solidFill>
                        <a:srgbClr val="E5DEDB"/>
                      </a:solidFill>
                      <a:prstDash val="solid"/>
                      <a:round/>
                      <a:headEnd type="none" w="med" len="med"/>
                      <a:tailEnd type="none" w="med" len="med"/>
                    </a:lnR>
                    <a:lnT w="6350" cap="flat" cmpd="sng" algn="ctr">
                      <a:solidFill>
                        <a:srgbClr val="E5DEDB"/>
                      </a:solidFill>
                      <a:prstDash val="solid"/>
                      <a:round/>
                      <a:headEnd type="none" w="med" len="med"/>
                      <a:tailEnd type="none" w="med" len="med"/>
                    </a:lnT>
                    <a:lnB w="6350" cap="flat" cmpd="sng" algn="ctr">
                      <a:solidFill>
                        <a:srgbClr val="E5DEDB"/>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41" name="AutoShape 8">
            <a:extLst>
              <a:ext uri="{FF2B5EF4-FFF2-40B4-BE49-F238E27FC236}">
                <a16:creationId xmlns:a16="http://schemas.microsoft.com/office/drawing/2014/main" id="{A175291F-02E1-4E0F-A971-848144DA5AB6}"/>
              </a:ext>
            </a:extLst>
          </p:cNvPr>
          <p:cNvSpPr>
            <a:spLocks noChangeArrowheads="1"/>
          </p:cNvSpPr>
          <p:nvPr/>
        </p:nvSpPr>
        <p:spPr bwMode="auto">
          <a:xfrm rot="10800000">
            <a:off x="7948098" y="3991198"/>
            <a:ext cx="2012604" cy="214312"/>
          </a:xfrm>
          <a:prstGeom prst="triangle">
            <a:avLst>
              <a:gd name="adj" fmla="val 50000"/>
            </a:avLst>
          </a:prstGeom>
          <a:solidFill>
            <a:schemeClr val="accent1">
              <a:lumMod val="60000"/>
              <a:lumOff val="40000"/>
            </a:schemeClr>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3" name="Rectangle 8">
            <a:extLst>
              <a:ext uri="{FF2B5EF4-FFF2-40B4-BE49-F238E27FC236}">
                <a16:creationId xmlns:a16="http://schemas.microsoft.com/office/drawing/2014/main" id="{3F5FEB37-F47A-4D69-8C25-EE7C35E964B4}"/>
              </a:ext>
            </a:extLst>
          </p:cNvPr>
          <p:cNvSpPr>
            <a:spLocks noChangeArrowheads="1"/>
          </p:cNvSpPr>
          <p:nvPr/>
        </p:nvSpPr>
        <p:spPr bwMode="auto">
          <a:xfrm>
            <a:off x="2060553" y="1560934"/>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车型平均成交价</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4" name="Rectangle 8">
            <a:extLst>
              <a:ext uri="{FF2B5EF4-FFF2-40B4-BE49-F238E27FC236}">
                <a16:creationId xmlns:a16="http://schemas.microsoft.com/office/drawing/2014/main" id="{B72428A9-E3CB-4A18-AA7D-7E850BCC236D}"/>
              </a:ext>
            </a:extLst>
          </p:cNvPr>
          <p:cNvSpPr>
            <a:spLocks noChangeArrowheads="1"/>
          </p:cNvSpPr>
          <p:nvPr/>
        </p:nvSpPr>
        <p:spPr bwMode="auto">
          <a:xfrm>
            <a:off x="7771713" y="1560934"/>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计算市场整体成交价</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5" name="Rectangle 8">
            <a:extLst>
              <a:ext uri="{FF2B5EF4-FFF2-40B4-BE49-F238E27FC236}">
                <a16:creationId xmlns:a16="http://schemas.microsoft.com/office/drawing/2014/main" id="{518B7B74-5085-464E-94EE-57C2531A6B28}"/>
              </a:ext>
            </a:extLst>
          </p:cNvPr>
          <p:cNvSpPr>
            <a:spLocks noChangeArrowheads="1"/>
          </p:cNvSpPr>
          <p:nvPr/>
        </p:nvSpPr>
        <p:spPr bwMode="auto">
          <a:xfrm>
            <a:off x="2060553" y="4153318"/>
            <a:ext cx="2365375" cy="288000"/>
          </a:xfrm>
          <a:prstGeom prst="rect">
            <a:avLst/>
          </a:prstGeom>
          <a:solidFill>
            <a:sysClr val="window" lastClr="FFFFFF"/>
          </a:solidFill>
          <a:ln w="6350" algn="ctr">
            <a:solidFill>
              <a:schemeClr val="bg1">
                <a:lumMod val="50000"/>
              </a:schemeClr>
            </a:solid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0" cap="none" spc="0" normalizeH="0" baseline="0" noProof="0">
                <a:ln>
                  <a:noFill/>
                </a:ln>
                <a:solidFill>
                  <a:srgbClr val="5F5F5F"/>
                </a:solidFill>
                <a:effectLst/>
                <a:uLnTx/>
                <a:uFillTx/>
                <a:latin typeface="微软雅黑 Light" panose="020B0502040204020203" pitchFamily="34" charset="-122"/>
                <a:ea typeface="微软雅黑 Light" panose="020B0502040204020203" pitchFamily="34" charset="-122"/>
              </a:rPr>
              <a:t>车型细分销量</a:t>
            </a:r>
            <a:endParaRPr kumimoji="0" lang="en-US" altLang="zh-CN" sz="1400" b="1" i="0" u="none" strike="noStrike" kern="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46" name="内容占位符 2">
            <a:extLst>
              <a:ext uri="{FF2B5EF4-FFF2-40B4-BE49-F238E27FC236}">
                <a16:creationId xmlns:a16="http://schemas.microsoft.com/office/drawing/2014/main" id="{3028EE1E-C97D-4756-920B-0CA4BFCD8502}"/>
              </a:ext>
            </a:extLst>
          </p:cNvPr>
          <p:cNvSpPr txBox="1">
            <a:spLocks/>
          </p:cNvSpPr>
          <p:nvPr>
            <p:custDataLst>
              <p:tags r:id="rId1"/>
            </p:custDataLst>
          </p:nvPr>
        </p:nvSpPr>
        <p:spPr bwMode="auto">
          <a:xfrm>
            <a:off x="334963" y="835200"/>
            <a:ext cx="11465151" cy="4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marL="342900" marR="0" lvl="0" indent="-344488" algn="l" defTabSz="914400" rtl="0" eaLnBrk="1" fontAlgn="auto" latinLnBrk="0" hangingPunct="1">
              <a:lnSpc>
                <a:spcPts val="1800"/>
              </a:lnSpc>
              <a:spcBef>
                <a:spcPts val="0"/>
              </a:spcBef>
              <a:spcAft>
                <a:spcPts val="600"/>
              </a:spcAft>
              <a:buClr>
                <a:srgbClr val="275C9D"/>
              </a:buClr>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GAIN·</a:t>
            </a:r>
            <a:r>
              <a:rPr lang="zh-CN" altLang="en-US" sz="1400" dirty="0">
                <a:solidFill>
                  <a:srgbClr val="5F5F5F"/>
                </a:solidFill>
                <a:latin typeface="微软雅黑 Light" panose="020B0502040204020203" pitchFamily="34" charset="-122"/>
                <a:ea typeface="微软雅黑 Light" panose="020B0502040204020203" pitchFamily="34" charset="-122"/>
              </a:rPr>
              <a:t>终端优惠</a:t>
            </a:r>
            <a:r>
              <a:rPr kumimoji="0" lang="zh-CN" altLang="en-US" sz="1400" b="0"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rPr>
              <a:t>指数简称优惠指数，是反映乘用车市场中在销车型实际优惠变化的综合指数体系</a:t>
            </a:r>
          </a:p>
        </p:txBody>
      </p:sp>
      <p:sp>
        <p:nvSpPr>
          <p:cNvPr id="49" name="AutoShape 8">
            <a:extLst>
              <a:ext uri="{FF2B5EF4-FFF2-40B4-BE49-F238E27FC236}">
                <a16:creationId xmlns:a16="http://schemas.microsoft.com/office/drawing/2014/main" id="{A6E2AF04-C2C1-49C0-8169-409540F89633}"/>
              </a:ext>
            </a:extLst>
          </p:cNvPr>
          <p:cNvSpPr>
            <a:spLocks noChangeArrowheads="1"/>
          </p:cNvSpPr>
          <p:nvPr/>
        </p:nvSpPr>
        <p:spPr bwMode="auto">
          <a:xfrm rot="10800000">
            <a:off x="7948098" y="4831570"/>
            <a:ext cx="2012604" cy="214312"/>
          </a:xfrm>
          <a:prstGeom prst="triangle">
            <a:avLst>
              <a:gd name="adj" fmla="val 50000"/>
            </a:avLst>
          </a:prstGeom>
          <a:solidFill>
            <a:schemeClr val="accent1">
              <a:lumMod val="60000"/>
              <a:lumOff val="40000"/>
            </a:schemeClr>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en-ZA" sz="1800" b="1" i="0" u="none" strike="noStrike" kern="1200" cap="none" spc="0" normalizeH="0" baseline="0" noProof="0" dirty="0">
              <a:ln>
                <a:noFill/>
              </a:ln>
              <a:solidFill>
                <a:srgbClr val="5F5F5F"/>
              </a:solidFill>
              <a:effectLst/>
              <a:uLnTx/>
              <a:uFillTx/>
              <a:latin typeface="微软雅黑 Light" panose="020B0502040204020203" pitchFamily="34" charset="-122"/>
              <a:ea typeface="微软雅黑 Light" panose="020B0502040204020203" pitchFamily="34" charset="-122"/>
            </a:endParaRPr>
          </a:p>
        </p:txBody>
      </p:sp>
      <p:sp>
        <p:nvSpPr>
          <p:cNvPr id="53" name="Rectangle 214">
            <a:extLst>
              <a:ext uri="{FF2B5EF4-FFF2-40B4-BE49-F238E27FC236}">
                <a16:creationId xmlns:a16="http://schemas.microsoft.com/office/drawing/2014/main" id="{AB0DBD17-886C-4821-8D4C-BDB3E88F0FBD}"/>
              </a:ext>
            </a:extLst>
          </p:cNvPr>
          <p:cNvSpPr>
            <a:spLocks noChangeArrowheads="1"/>
          </p:cNvSpPr>
          <p:nvPr/>
        </p:nvSpPr>
        <p:spPr bwMode="auto">
          <a:xfrm>
            <a:off x="7298638" y="4301899"/>
            <a:ext cx="3311525" cy="360363"/>
          </a:xfrm>
          <a:prstGeom prst="rect">
            <a:avLst/>
          </a:prstGeom>
          <a:solidFill>
            <a:schemeClr val="bg1"/>
          </a:solidFill>
          <a:ln w="12700" algn="ctr">
            <a:solidFill>
              <a:srgbClr val="275C9D"/>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200" dirty="0">
                <a:solidFill>
                  <a:schemeClr val="tx1">
                    <a:lumMod val="65000"/>
                    <a:lumOff val="35000"/>
                  </a:schemeClr>
                </a:solidFill>
                <a:latin typeface="微软雅黑 Light" panose="020B0502040204020203" pitchFamily="34" charset="-122"/>
                <a:ea typeface="微软雅黑 Light" panose="020B0502040204020203" pitchFamily="34" charset="-122"/>
              </a:rPr>
              <a:t>加权计算得</a:t>
            </a: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市场整体优惠幅度：</a:t>
            </a:r>
            <a:r>
              <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rPr>
              <a:t>8548</a:t>
            </a: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元</a:t>
            </a:r>
          </a:p>
        </p:txBody>
      </p:sp>
      <p:sp>
        <p:nvSpPr>
          <p:cNvPr id="54" name="Rectangle 215">
            <a:extLst>
              <a:ext uri="{FF2B5EF4-FFF2-40B4-BE49-F238E27FC236}">
                <a16:creationId xmlns:a16="http://schemas.microsoft.com/office/drawing/2014/main" id="{C46008F0-C0F9-40E4-8B17-A6A383C9BD34}"/>
              </a:ext>
            </a:extLst>
          </p:cNvPr>
          <p:cNvSpPr>
            <a:spLocks noChangeArrowheads="1"/>
          </p:cNvSpPr>
          <p:nvPr/>
        </p:nvSpPr>
        <p:spPr bwMode="auto">
          <a:xfrm>
            <a:off x="7298638" y="5837600"/>
            <a:ext cx="3311525" cy="614363"/>
          </a:xfrm>
          <a:prstGeom prst="rect">
            <a:avLst/>
          </a:prstGeom>
          <a:solidFill>
            <a:schemeClr val="bg1"/>
          </a:solidFill>
          <a:ln w="12700" algn="ctr">
            <a:solidFill>
              <a:srgbClr val="275C9D"/>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设基值为</a:t>
            </a:r>
            <a:r>
              <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rPr>
              <a:t>16</a:t>
            </a: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万，则终端优惠指数为：</a:t>
            </a:r>
          </a:p>
          <a:p>
            <a:pPr algn="ctr" eaLnBrk="0" hangingPunct="0">
              <a:lnSpc>
                <a:spcPct val="80000"/>
              </a:lnSpc>
              <a:spcBef>
                <a:spcPct val="20000"/>
              </a:spcBef>
              <a:buFont typeface="Arial" charset="0"/>
              <a:buNone/>
              <a:defRPr/>
            </a:pPr>
            <a:r>
              <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rPr>
              <a:t>5348/160000*100 = 3.34</a:t>
            </a:r>
          </a:p>
        </p:txBody>
      </p:sp>
      <p:sp>
        <p:nvSpPr>
          <p:cNvPr id="55" name="Rectangle 217">
            <a:extLst>
              <a:ext uri="{FF2B5EF4-FFF2-40B4-BE49-F238E27FC236}">
                <a16:creationId xmlns:a16="http://schemas.microsoft.com/office/drawing/2014/main" id="{643BFD83-7C01-4CF8-AAAA-4B081DDE2CA9}"/>
              </a:ext>
            </a:extLst>
          </p:cNvPr>
          <p:cNvSpPr>
            <a:spLocks noChangeArrowheads="1"/>
          </p:cNvSpPr>
          <p:nvPr/>
        </p:nvSpPr>
        <p:spPr bwMode="auto">
          <a:xfrm>
            <a:off x="7298638" y="5166093"/>
            <a:ext cx="3311525" cy="544513"/>
          </a:xfrm>
          <a:prstGeom prst="rect">
            <a:avLst/>
          </a:prstGeom>
          <a:solidFill>
            <a:schemeClr val="bg1"/>
          </a:solidFill>
          <a:ln w="12700" algn="ctr">
            <a:solidFill>
              <a:srgbClr val="275C9D"/>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与基期比较的市场整体优惠幅度：</a:t>
            </a:r>
            <a:endPar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eaLnBrk="0" hangingPunct="0">
              <a:lnSpc>
                <a:spcPct val="80000"/>
              </a:lnSpc>
              <a:spcBef>
                <a:spcPct val="20000"/>
              </a:spcBef>
              <a:buFont typeface="Arial" charset="0"/>
              <a:buNone/>
              <a:defRPr/>
            </a:pPr>
            <a:r>
              <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rPr>
              <a:t>8548-(3200)(</a:t>
            </a: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基期</a:t>
            </a:r>
            <a:r>
              <a:rPr lang="en-US" altLang="zh-CN" sz="1200" b="1" dirty="0">
                <a:solidFill>
                  <a:schemeClr val="tx1">
                    <a:lumMod val="65000"/>
                    <a:lumOff val="35000"/>
                  </a:schemeClr>
                </a:solidFill>
                <a:latin typeface="微软雅黑 Light" panose="020B0502040204020203" pitchFamily="34" charset="-122"/>
                <a:ea typeface="微软雅黑 Light" panose="020B0502040204020203" pitchFamily="34" charset="-122"/>
              </a:rPr>
              <a:t>)=5348</a:t>
            </a:r>
            <a:r>
              <a:rPr lang="zh-CN" altLang="en-US" sz="1200" b="1" dirty="0">
                <a:solidFill>
                  <a:schemeClr val="tx1">
                    <a:lumMod val="65000"/>
                    <a:lumOff val="35000"/>
                  </a:schemeClr>
                </a:solidFill>
                <a:latin typeface="微软雅黑 Light" panose="020B0502040204020203" pitchFamily="34" charset="-122"/>
                <a:ea typeface="微软雅黑 Light" panose="020B0502040204020203" pitchFamily="34" charset="-122"/>
              </a:rPr>
              <a:t>元</a:t>
            </a:r>
          </a:p>
        </p:txBody>
      </p:sp>
      <p:sp>
        <p:nvSpPr>
          <p:cNvPr id="22" name="灯片编号占位符 3">
            <a:extLst>
              <a:ext uri="{FF2B5EF4-FFF2-40B4-BE49-F238E27FC236}">
                <a16:creationId xmlns:a16="http://schemas.microsoft.com/office/drawing/2014/main" id="{CB713B97-1BD2-4A07-8436-0A7626E13172}"/>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6</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49753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11A2F77-4991-4DCF-95DD-2B70A7F2D983}"/>
              </a:ext>
            </a:extLst>
          </p:cNvPr>
          <p:cNvGrpSpPr/>
          <p:nvPr/>
        </p:nvGrpSpPr>
        <p:grpSpPr>
          <a:xfrm>
            <a:off x="3307181" y="2582615"/>
            <a:ext cx="5577638" cy="1446550"/>
            <a:chOff x="1000801" y="2259282"/>
            <a:chExt cx="5429594" cy="1446550"/>
          </a:xfrm>
        </p:grpSpPr>
        <p:sp>
          <p:nvSpPr>
            <p:cNvPr id="15" name="矩形 14">
              <a:extLst>
                <a:ext uri="{FF2B5EF4-FFF2-40B4-BE49-F238E27FC236}">
                  <a16:creationId xmlns:a16="http://schemas.microsoft.com/office/drawing/2014/main" id="{C0F22C81-1579-4771-A4D2-C82604F04B6B}"/>
                </a:ext>
              </a:extLst>
            </p:cNvPr>
            <p:cNvSpPr/>
            <p:nvPr/>
          </p:nvSpPr>
          <p:spPr>
            <a:xfrm>
              <a:off x="1000801" y="2259282"/>
              <a:ext cx="1550810" cy="144655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HYQiHeiX2 55W" charset="-122"/>
                </a:rPr>
                <a:t>02</a:t>
              </a:r>
              <a:endParaRPr kumimoji="0" lang="zh-CN" altLang="en-US" sz="8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a16="http://schemas.microsoft.com/office/drawing/2014/main" id="{4EF6F7B5-6EAD-469C-AFF6-41F0F81F26B0}"/>
                </a:ext>
              </a:extLst>
            </p:cNvPr>
            <p:cNvSpPr txBox="1"/>
            <p:nvPr/>
          </p:nvSpPr>
          <p:spPr>
            <a:xfrm>
              <a:off x="2751813" y="2628614"/>
              <a:ext cx="3678582" cy="707886"/>
            </a:xfrm>
            <a:prstGeom prst="rect">
              <a:avLst/>
            </a:prstGeom>
            <a:noFill/>
            <a:effectLst/>
          </p:spPr>
          <p:txBody>
            <a:bodyPr wrap="square" rtlCol="0">
              <a:spAutoFit/>
            </a:bodyPr>
            <a:lstStyle/>
            <a:p>
              <a:pPr lvl="0">
                <a:defRPr/>
              </a:pPr>
              <a:r>
                <a:rPr lang="zh-CN" altLang="en-US" sz="4000" b="1" spc="600" dirty="0">
                  <a:solidFill>
                    <a:prstClr val="black">
                      <a:lumMod val="85000"/>
                      <a:lumOff val="15000"/>
                    </a:prstClr>
                  </a:solidFill>
                  <a:latin typeface="微软雅黑 Light" panose="020B0502040204020203" pitchFamily="34" charset="-122"/>
                  <a:ea typeface="微软雅黑 Light" panose="020B0502040204020203" pitchFamily="34" charset="-122"/>
                  <a:cs typeface="HYQiHeiX2 55W" charset="-122"/>
                </a:rPr>
                <a:t>指数走势分析</a:t>
              </a:r>
              <a:endParaRPr kumimoji="0" lang="zh-CN" altLang="en-US" sz="4000" b="1" i="0" u="none" strike="noStrike" kern="1200" cap="none" spc="60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HYQiHeiX2 55W" charset="-122"/>
              </a:endParaRPr>
            </a:p>
          </p:txBody>
        </p:sp>
        <p:cxnSp>
          <p:nvCxnSpPr>
            <p:cNvPr id="17" name="直接连接符 16">
              <a:extLst>
                <a:ext uri="{FF2B5EF4-FFF2-40B4-BE49-F238E27FC236}">
                  <a16:creationId xmlns:a16="http://schemas.microsoft.com/office/drawing/2014/main" id="{F916629F-A64F-4C40-B4BF-6B330B84069C}"/>
                </a:ext>
              </a:extLst>
            </p:cNvPr>
            <p:cNvCxnSpPr>
              <a:cxnSpLocks/>
            </p:cNvCxnSpPr>
            <p:nvPr/>
          </p:nvCxnSpPr>
          <p:spPr>
            <a:xfrm>
              <a:off x="1127449" y="3696914"/>
              <a:ext cx="1215157" cy="0"/>
            </a:xfrm>
            <a:prstGeom prst="line">
              <a:avLst/>
            </a:prstGeom>
            <a:noFill/>
            <a:ln w="38100" cap="flat" cmpd="sng" algn="ctr">
              <a:solidFill>
                <a:srgbClr val="275C9D"/>
              </a:solidFill>
              <a:prstDash val="solid"/>
              <a:miter lim="800000"/>
            </a:ln>
            <a:effectLst/>
          </p:spPr>
        </p:cxnSp>
      </p:grpSp>
      <p:sp>
        <p:nvSpPr>
          <p:cNvPr id="7" name="灯片编号占位符 3">
            <a:extLst>
              <a:ext uri="{FF2B5EF4-FFF2-40B4-BE49-F238E27FC236}">
                <a16:creationId xmlns:a16="http://schemas.microsoft.com/office/drawing/2014/main" id="{1882A1C7-D876-46B3-941A-B75944799C12}"/>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7</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50066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3">
            <a:extLst>
              <a:ext uri="{FF2B5EF4-FFF2-40B4-BE49-F238E27FC236}">
                <a16:creationId xmlns:a16="http://schemas.microsoft.com/office/drawing/2014/main" id="{FE267BE8-4A0D-4867-9D8C-AECE108F9769}"/>
              </a:ext>
            </a:extLst>
          </p:cNvPr>
          <p:cNvSpPr txBox="1">
            <a:spLocks/>
          </p:cNvSpPr>
          <p:nvPr/>
        </p:nvSpPr>
        <p:spPr>
          <a:xfrm>
            <a:off x="1587674" y="270173"/>
            <a:ext cx="7561584" cy="454567"/>
          </a:xfrm>
          <a:prstGeom prst="rect">
            <a:avLst/>
          </a:prstGeom>
        </p:spPr>
        <p:txBody>
          <a:bodyPr bIns="0"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b="1" dirty="0">
                <a:latin typeface="微软雅黑 Light" panose="020B0502040204020203" pitchFamily="34" charset="-122"/>
                <a:ea typeface="微软雅黑 Light" panose="020B0502040204020203" pitchFamily="34" charset="-122"/>
              </a:rPr>
              <a:t>价格变化</a:t>
            </a:r>
            <a:r>
              <a:rPr lang="en-US" altLang="en-US" sz="2400" b="1" dirty="0" err="1">
                <a:latin typeface="微软雅黑 Light" panose="020B0502040204020203" pitchFamily="34" charset="-122"/>
                <a:ea typeface="微软雅黑 Light" panose="020B0502040204020203" pitchFamily="34" charset="-122"/>
              </a:rPr>
              <a:t>指数</a:t>
            </a:r>
            <a:r>
              <a:rPr lang="en-US" altLang="en-US" sz="2400" b="1" dirty="0">
                <a:latin typeface="微软雅黑 Light" panose="020B0502040204020203" pitchFamily="34" charset="-122"/>
                <a:ea typeface="微软雅黑 Light" panose="020B0502040204020203" pitchFamily="34" charset="-122"/>
              </a:rPr>
              <a:t>—</a:t>
            </a:r>
            <a:r>
              <a:rPr lang="zh-CN" altLang="en-US" sz="2400" b="1" dirty="0">
                <a:latin typeface="微软雅黑 Light" panose="020B0502040204020203" pitchFamily="34" charset="-122"/>
                <a:ea typeface="微软雅黑 Light" panose="020B0502040204020203" pitchFamily="34" charset="-122"/>
              </a:rPr>
              <a:t>整体</a:t>
            </a:r>
          </a:p>
        </p:txBody>
      </p:sp>
      <p:sp>
        <p:nvSpPr>
          <p:cNvPr id="3" name="内容占位符 2">
            <a:extLst>
              <a:ext uri="{FF2B5EF4-FFF2-40B4-BE49-F238E27FC236}">
                <a16:creationId xmlns:a16="http://schemas.microsoft.com/office/drawing/2014/main" id="{F5B820C9-3D9C-4192-A3BE-0730329AC11F}"/>
              </a:ext>
            </a:extLst>
          </p:cNvPr>
          <p:cNvSpPr txBox="1">
            <a:spLocks/>
          </p:cNvSpPr>
          <p:nvPr>
            <p:custDataLst>
              <p:tags r:id="rId1"/>
            </p:custDataLst>
          </p:nvPr>
        </p:nvSpPr>
        <p:spPr bwMode="auto">
          <a:xfrm>
            <a:off x="334964" y="835200"/>
            <a:ext cx="11522074" cy="16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b="1" dirty="0">
                <a:latin typeface="微软雅黑 Light" panose="020B0502040204020203" pitchFamily="34" charset="-122"/>
                <a:ea typeface="微软雅黑 Light" panose="020B0502040204020203" pitchFamily="34" charset="-122"/>
              </a:rPr>
              <a:t>GAIN·9</a:t>
            </a:r>
            <a:r>
              <a:rPr lang="zh-CN" altLang="en-US" b="1" dirty="0">
                <a:latin typeface="微软雅黑 Light" panose="020B0502040204020203" pitchFamily="34" charset="-122"/>
                <a:ea typeface="微软雅黑 Light" panose="020B0502040204020203" pitchFamily="34" charset="-122"/>
              </a:rPr>
              <a:t>月整体价格变化指数为</a:t>
            </a:r>
            <a:r>
              <a:rPr lang="en-US" altLang="zh-CN" b="1" dirty="0">
                <a:latin typeface="微软雅黑 Light" panose="020B0502040204020203" pitchFamily="34" charset="-122"/>
                <a:ea typeface="微软雅黑 Light" panose="020B0502040204020203" pitchFamily="34" charset="-122"/>
              </a:rPr>
              <a:t>5.25</a:t>
            </a:r>
            <a:r>
              <a:rPr lang="zh-CN" altLang="en-US" b="1" dirty="0">
                <a:latin typeface="微软雅黑 Light" panose="020B0502040204020203" pitchFamily="34" charset="-122"/>
                <a:ea typeface="微软雅黑 Light" panose="020B0502040204020203" pitchFamily="34" charset="-122"/>
              </a:rPr>
              <a:t>，环比下降</a:t>
            </a:r>
            <a:r>
              <a:rPr lang="en-US" altLang="zh-CN" b="1" dirty="0">
                <a:latin typeface="微软雅黑 Light" panose="020B0502040204020203" pitchFamily="34" charset="-122"/>
                <a:ea typeface="微软雅黑 Light" panose="020B0502040204020203" pitchFamily="34" charset="-122"/>
              </a:rPr>
              <a:t>1.6%</a:t>
            </a:r>
            <a:r>
              <a:rPr lang="zh-CN" altLang="en-US" b="1" dirty="0">
                <a:latin typeface="微软雅黑 Light" panose="020B0502040204020203" pitchFamily="34" charset="-122"/>
                <a:ea typeface="微软雅黑 Light" panose="020B0502040204020203" pitchFamily="34" charset="-122"/>
              </a:rPr>
              <a:t>，市场均价从</a:t>
            </a:r>
            <a:r>
              <a:rPr lang="en-US" altLang="zh-CN" b="1" dirty="0">
                <a:latin typeface="微软雅黑 Light" panose="020B0502040204020203" pitchFamily="34" charset="-122"/>
                <a:ea typeface="微软雅黑 Light" panose="020B0502040204020203" pitchFamily="34" charset="-122"/>
              </a:rPr>
              <a:t>14.91</a:t>
            </a:r>
            <a:r>
              <a:rPr lang="zh-CN" altLang="en-US" b="1" dirty="0">
                <a:latin typeface="微软雅黑 Light" panose="020B0502040204020203" pitchFamily="34" charset="-122"/>
                <a:ea typeface="微软雅黑 Light" panose="020B0502040204020203" pitchFamily="34" charset="-122"/>
              </a:rPr>
              <a:t>万下降至</a:t>
            </a:r>
            <a:r>
              <a:rPr lang="en-US" altLang="zh-CN" b="1" dirty="0">
                <a:latin typeface="微软雅黑 Light" panose="020B0502040204020203" pitchFamily="34" charset="-122"/>
                <a:ea typeface="微软雅黑 Light" panose="020B0502040204020203" pitchFamily="34" charset="-122"/>
              </a:rPr>
              <a:t>14.67</a:t>
            </a:r>
            <a:r>
              <a:rPr lang="zh-CN" altLang="en-US" b="1" dirty="0">
                <a:latin typeface="微软雅黑 Light" panose="020B0502040204020203" pitchFamily="34" charset="-122"/>
                <a:ea typeface="微软雅黑 Light" panose="020B0502040204020203" pitchFamily="34" charset="-122"/>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微软雅黑 Light" panose="020B0502040204020203" pitchFamily="34" charset="-122"/>
                <a:ea typeface="微软雅黑 Light" panose="020B0502040204020203" pitchFamily="34" charset="-122"/>
              </a:rPr>
              <a:t>本月市场整体成交均价较上月下降</a:t>
            </a:r>
            <a:r>
              <a:rPr lang="en-US" altLang="zh-CN" sz="1400" dirty="0">
                <a:solidFill>
                  <a:srgbClr val="5F5F5F"/>
                </a:solidFill>
                <a:latin typeface="微软雅黑 Light" panose="020B0502040204020203" pitchFamily="34" charset="-122"/>
                <a:ea typeface="微软雅黑 Light" panose="020B0502040204020203" pitchFamily="34" charset="-122"/>
              </a:rPr>
              <a:t>2,400</a:t>
            </a:r>
            <a:r>
              <a:rPr lang="zh-CN" altLang="en-US" sz="1400" dirty="0">
                <a:solidFill>
                  <a:srgbClr val="5F5F5F"/>
                </a:solidFill>
                <a:latin typeface="微软雅黑 Light" panose="020B0502040204020203" pitchFamily="34" charset="-122"/>
                <a:ea typeface="微软雅黑 Light" panose="020B0502040204020203" pitchFamily="34" charset="-122"/>
              </a:rPr>
              <a:t>元</a:t>
            </a:r>
            <a:endParaRPr lang="en-US" altLang="zh-CN" sz="1400" dirty="0">
              <a:solidFill>
                <a:srgbClr val="5F5F5F"/>
              </a:solidFill>
              <a:latin typeface="微软雅黑 Light" panose="020B0502040204020203" pitchFamily="34" charset="-122"/>
              <a:ea typeface="微软雅黑 Light" panose="020B0502040204020203" pitchFamily="34" charset="-122"/>
            </a:endParaRPr>
          </a:p>
          <a:p>
            <a:pPr eaLnBrk="1" hangingPunct="1">
              <a:lnSpc>
                <a:spcPts val="2000"/>
              </a:lnSpc>
              <a:spcAft>
                <a:spcPts val="600"/>
              </a:spcAft>
              <a:buFont typeface="Wingdings" pitchFamily="2" charset="2"/>
              <a:buChar char="Ø"/>
            </a:pPr>
            <a:r>
              <a:rPr lang="en-US" altLang="zh-CN" sz="1400" dirty="0">
                <a:solidFill>
                  <a:srgbClr val="5F5F5F"/>
                </a:solidFill>
                <a:latin typeface="微软雅黑 Light" panose="020B0502040204020203" pitchFamily="34" charset="-122"/>
                <a:ea typeface="微软雅黑 Light" panose="020B0502040204020203" pitchFamily="34" charset="-122"/>
              </a:rPr>
              <a:t>9</a:t>
            </a:r>
            <a:r>
              <a:rPr lang="zh-CN" altLang="en-US" sz="1400" dirty="0">
                <a:solidFill>
                  <a:srgbClr val="5F5F5F"/>
                </a:solidFill>
                <a:latin typeface="微软雅黑 Light" panose="020B0502040204020203" pitchFamily="34" charset="-122"/>
                <a:ea typeface="微软雅黑 Light" panose="020B0502040204020203" pitchFamily="34" charset="-122"/>
              </a:rPr>
              <a:t>月整体乘用车市场价格变化指数继续回落，其中</a:t>
            </a:r>
            <a:r>
              <a:rPr lang="en-US" altLang="zh-CN" sz="1400" dirty="0">
                <a:solidFill>
                  <a:srgbClr val="5F5F5F"/>
                </a:solidFill>
                <a:latin typeface="微软雅黑 Light" panose="020B0502040204020203" pitchFamily="34" charset="-122"/>
                <a:ea typeface="微软雅黑 Light" panose="020B0502040204020203" pitchFamily="34" charset="-122"/>
              </a:rPr>
              <a:t>SUV</a:t>
            </a:r>
            <a:r>
              <a:rPr lang="zh-CN" altLang="en-US" sz="1400" dirty="0">
                <a:solidFill>
                  <a:srgbClr val="5F5F5F"/>
                </a:solidFill>
                <a:latin typeface="微软雅黑 Light" panose="020B0502040204020203" pitchFamily="34" charset="-122"/>
                <a:ea typeface="微软雅黑 Light" panose="020B0502040204020203" pitchFamily="34" charset="-122"/>
              </a:rPr>
              <a:t>市场价格指数出现较大下降，降幅达到</a:t>
            </a:r>
            <a:r>
              <a:rPr lang="en-US" altLang="zh-CN" sz="1400" dirty="0">
                <a:solidFill>
                  <a:srgbClr val="5F5F5F"/>
                </a:solidFill>
                <a:latin typeface="微软雅黑 Light" panose="020B0502040204020203" pitchFamily="34" charset="-122"/>
                <a:ea typeface="微软雅黑 Light" panose="020B0502040204020203" pitchFamily="34" charset="-122"/>
              </a:rPr>
              <a:t>3.1%</a:t>
            </a:r>
            <a:r>
              <a:rPr lang="zh-CN" altLang="en-US" sz="1400" dirty="0">
                <a:solidFill>
                  <a:srgbClr val="5F5F5F"/>
                </a:solidFill>
                <a:latin typeface="微软雅黑 Light" panose="020B0502040204020203" pitchFamily="34" charset="-122"/>
                <a:ea typeface="微软雅黑 Light" panose="020B0502040204020203" pitchFamily="34" charset="-122"/>
              </a:rPr>
              <a:t>，轿车市场价格指数环比也出现了</a:t>
            </a:r>
            <a:r>
              <a:rPr lang="en-US" altLang="zh-CN" sz="1400" dirty="0">
                <a:solidFill>
                  <a:srgbClr val="5F5F5F"/>
                </a:solidFill>
                <a:latin typeface="微软雅黑 Light" panose="020B0502040204020203" pitchFamily="34" charset="-122"/>
                <a:ea typeface="微软雅黑 Light" panose="020B0502040204020203" pitchFamily="34" charset="-122"/>
              </a:rPr>
              <a:t>0.4%</a:t>
            </a:r>
            <a:r>
              <a:rPr lang="zh-CN" altLang="en-US" sz="1400" dirty="0">
                <a:solidFill>
                  <a:srgbClr val="5F5F5F"/>
                </a:solidFill>
                <a:latin typeface="微软雅黑 Light" panose="020B0502040204020203" pitchFamily="34" charset="-122"/>
                <a:ea typeface="微软雅黑 Light" panose="020B0502040204020203" pitchFamily="34" charset="-122"/>
              </a:rPr>
              <a:t>的下滑，虽然</a:t>
            </a:r>
            <a:r>
              <a:rPr lang="en-US" altLang="zh-CN" sz="1400" dirty="0">
                <a:solidFill>
                  <a:srgbClr val="5F5F5F"/>
                </a:solidFill>
                <a:latin typeface="微软雅黑 Light" panose="020B0502040204020203" pitchFamily="34" charset="-122"/>
                <a:ea typeface="微软雅黑 Light" panose="020B0502040204020203" pitchFamily="34" charset="-122"/>
              </a:rPr>
              <a:t>MPV</a:t>
            </a:r>
            <a:r>
              <a:rPr lang="zh-CN" altLang="en-US" sz="1400" dirty="0">
                <a:solidFill>
                  <a:srgbClr val="5F5F5F"/>
                </a:solidFill>
                <a:latin typeface="微软雅黑 Light" panose="020B0502040204020203" pitchFamily="34" charset="-122"/>
                <a:ea typeface="微软雅黑 Light" panose="020B0502040204020203" pitchFamily="34" charset="-122"/>
              </a:rPr>
              <a:t>市场价格指数较上月有所上涨，但整体市场价格指数连续两月出现下滑</a:t>
            </a:r>
          </a:p>
        </p:txBody>
      </p:sp>
      <p:graphicFrame>
        <p:nvGraphicFramePr>
          <p:cNvPr id="9" name="表格 8">
            <a:extLst>
              <a:ext uri="{FF2B5EF4-FFF2-40B4-BE49-F238E27FC236}">
                <a16:creationId xmlns:a16="http://schemas.microsoft.com/office/drawing/2014/main" id="{BD01D782-DF60-40B5-9762-01F244E0B899}"/>
              </a:ext>
            </a:extLst>
          </p:cNvPr>
          <p:cNvGraphicFramePr>
            <a:graphicFrameLocks noGrp="1"/>
          </p:cNvGraphicFramePr>
          <p:nvPr>
            <p:extLst>
              <p:ext uri="{D42A27DB-BD31-4B8C-83A1-F6EECF244321}">
                <p14:modId xmlns:p14="http://schemas.microsoft.com/office/powerpoint/2010/main" val="2753811806"/>
              </p:ext>
            </p:extLst>
          </p:nvPr>
        </p:nvGraphicFramePr>
        <p:xfrm>
          <a:off x="335272" y="6237937"/>
          <a:ext cx="11305872" cy="502920"/>
        </p:xfrm>
        <a:graphic>
          <a:graphicData uri="http://schemas.openxmlformats.org/drawingml/2006/table">
            <a:tbl>
              <a:tblPr firstRow="1" bandRow="1">
                <a:tableStyleId>{5C22544A-7EE6-4342-B048-85BDC9FD1C3A}</a:tableStyleId>
              </a:tblPr>
              <a:tblGrid>
                <a:gridCol w="471078">
                  <a:extLst>
                    <a:ext uri="{9D8B030D-6E8A-4147-A177-3AD203B41FA5}">
                      <a16:colId xmlns:a16="http://schemas.microsoft.com/office/drawing/2014/main" val="2115332620"/>
                    </a:ext>
                  </a:extLst>
                </a:gridCol>
                <a:gridCol w="471078">
                  <a:extLst>
                    <a:ext uri="{9D8B030D-6E8A-4147-A177-3AD203B41FA5}">
                      <a16:colId xmlns:a16="http://schemas.microsoft.com/office/drawing/2014/main" val="2108830951"/>
                    </a:ext>
                  </a:extLst>
                </a:gridCol>
                <a:gridCol w="471078">
                  <a:extLst>
                    <a:ext uri="{9D8B030D-6E8A-4147-A177-3AD203B41FA5}">
                      <a16:colId xmlns:a16="http://schemas.microsoft.com/office/drawing/2014/main" val="806231045"/>
                    </a:ext>
                  </a:extLst>
                </a:gridCol>
                <a:gridCol w="471078">
                  <a:extLst>
                    <a:ext uri="{9D8B030D-6E8A-4147-A177-3AD203B41FA5}">
                      <a16:colId xmlns:a16="http://schemas.microsoft.com/office/drawing/2014/main" val="3621098632"/>
                    </a:ext>
                  </a:extLst>
                </a:gridCol>
                <a:gridCol w="471078">
                  <a:extLst>
                    <a:ext uri="{9D8B030D-6E8A-4147-A177-3AD203B41FA5}">
                      <a16:colId xmlns:a16="http://schemas.microsoft.com/office/drawing/2014/main" val="1555154701"/>
                    </a:ext>
                  </a:extLst>
                </a:gridCol>
                <a:gridCol w="471078">
                  <a:extLst>
                    <a:ext uri="{9D8B030D-6E8A-4147-A177-3AD203B41FA5}">
                      <a16:colId xmlns:a16="http://schemas.microsoft.com/office/drawing/2014/main" val="1703577509"/>
                    </a:ext>
                  </a:extLst>
                </a:gridCol>
                <a:gridCol w="471078">
                  <a:extLst>
                    <a:ext uri="{9D8B030D-6E8A-4147-A177-3AD203B41FA5}">
                      <a16:colId xmlns:a16="http://schemas.microsoft.com/office/drawing/2014/main" val="1012303753"/>
                    </a:ext>
                  </a:extLst>
                </a:gridCol>
                <a:gridCol w="471078">
                  <a:extLst>
                    <a:ext uri="{9D8B030D-6E8A-4147-A177-3AD203B41FA5}">
                      <a16:colId xmlns:a16="http://schemas.microsoft.com/office/drawing/2014/main" val="3066518268"/>
                    </a:ext>
                  </a:extLst>
                </a:gridCol>
                <a:gridCol w="471078">
                  <a:extLst>
                    <a:ext uri="{9D8B030D-6E8A-4147-A177-3AD203B41FA5}">
                      <a16:colId xmlns:a16="http://schemas.microsoft.com/office/drawing/2014/main" val="1602308903"/>
                    </a:ext>
                  </a:extLst>
                </a:gridCol>
                <a:gridCol w="471078">
                  <a:extLst>
                    <a:ext uri="{9D8B030D-6E8A-4147-A177-3AD203B41FA5}">
                      <a16:colId xmlns:a16="http://schemas.microsoft.com/office/drawing/2014/main" val="2089439121"/>
                    </a:ext>
                  </a:extLst>
                </a:gridCol>
                <a:gridCol w="471078">
                  <a:extLst>
                    <a:ext uri="{9D8B030D-6E8A-4147-A177-3AD203B41FA5}">
                      <a16:colId xmlns:a16="http://schemas.microsoft.com/office/drawing/2014/main" val="1427916185"/>
                    </a:ext>
                  </a:extLst>
                </a:gridCol>
                <a:gridCol w="471078">
                  <a:extLst>
                    <a:ext uri="{9D8B030D-6E8A-4147-A177-3AD203B41FA5}">
                      <a16:colId xmlns:a16="http://schemas.microsoft.com/office/drawing/2014/main" val="1329373448"/>
                    </a:ext>
                  </a:extLst>
                </a:gridCol>
                <a:gridCol w="471078">
                  <a:extLst>
                    <a:ext uri="{9D8B030D-6E8A-4147-A177-3AD203B41FA5}">
                      <a16:colId xmlns:a16="http://schemas.microsoft.com/office/drawing/2014/main" val="3642067128"/>
                    </a:ext>
                  </a:extLst>
                </a:gridCol>
                <a:gridCol w="471078">
                  <a:extLst>
                    <a:ext uri="{9D8B030D-6E8A-4147-A177-3AD203B41FA5}">
                      <a16:colId xmlns:a16="http://schemas.microsoft.com/office/drawing/2014/main" val="3212979016"/>
                    </a:ext>
                  </a:extLst>
                </a:gridCol>
                <a:gridCol w="471078">
                  <a:extLst>
                    <a:ext uri="{9D8B030D-6E8A-4147-A177-3AD203B41FA5}">
                      <a16:colId xmlns:a16="http://schemas.microsoft.com/office/drawing/2014/main" val="712318023"/>
                    </a:ext>
                  </a:extLst>
                </a:gridCol>
                <a:gridCol w="471078">
                  <a:extLst>
                    <a:ext uri="{9D8B030D-6E8A-4147-A177-3AD203B41FA5}">
                      <a16:colId xmlns:a16="http://schemas.microsoft.com/office/drawing/2014/main" val="2815529303"/>
                    </a:ext>
                  </a:extLst>
                </a:gridCol>
                <a:gridCol w="471078">
                  <a:extLst>
                    <a:ext uri="{9D8B030D-6E8A-4147-A177-3AD203B41FA5}">
                      <a16:colId xmlns:a16="http://schemas.microsoft.com/office/drawing/2014/main" val="787733723"/>
                    </a:ext>
                  </a:extLst>
                </a:gridCol>
                <a:gridCol w="471078">
                  <a:extLst>
                    <a:ext uri="{9D8B030D-6E8A-4147-A177-3AD203B41FA5}">
                      <a16:colId xmlns:a16="http://schemas.microsoft.com/office/drawing/2014/main" val="2328146952"/>
                    </a:ext>
                  </a:extLst>
                </a:gridCol>
                <a:gridCol w="471078">
                  <a:extLst>
                    <a:ext uri="{9D8B030D-6E8A-4147-A177-3AD203B41FA5}">
                      <a16:colId xmlns:a16="http://schemas.microsoft.com/office/drawing/2014/main" val="2850327379"/>
                    </a:ext>
                  </a:extLst>
                </a:gridCol>
                <a:gridCol w="471078">
                  <a:extLst>
                    <a:ext uri="{9D8B030D-6E8A-4147-A177-3AD203B41FA5}">
                      <a16:colId xmlns:a16="http://schemas.microsoft.com/office/drawing/2014/main" val="2635406232"/>
                    </a:ext>
                  </a:extLst>
                </a:gridCol>
                <a:gridCol w="471078">
                  <a:extLst>
                    <a:ext uri="{9D8B030D-6E8A-4147-A177-3AD203B41FA5}">
                      <a16:colId xmlns:a16="http://schemas.microsoft.com/office/drawing/2014/main" val="2970091374"/>
                    </a:ext>
                  </a:extLst>
                </a:gridCol>
                <a:gridCol w="471078">
                  <a:extLst>
                    <a:ext uri="{9D8B030D-6E8A-4147-A177-3AD203B41FA5}">
                      <a16:colId xmlns:a16="http://schemas.microsoft.com/office/drawing/2014/main" val="3200166593"/>
                    </a:ext>
                  </a:extLst>
                </a:gridCol>
                <a:gridCol w="471078">
                  <a:extLst>
                    <a:ext uri="{9D8B030D-6E8A-4147-A177-3AD203B41FA5}">
                      <a16:colId xmlns:a16="http://schemas.microsoft.com/office/drawing/2014/main" val="236199001"/>
                    </a:ext>
                  </a:extLst>
                </a:gridCol>
                <a:gridCol w="471078">
                  <a:extLst>
                    <a:ext uri="{9D8B030D-6E8A-4147-A177-3AD203B41FA5}">
                      <a16:colId xmlns:a16="http://schemas.microsoft.com/office/drawing/2014/main" val="1867676337"/>
                    </a:ext>
                  </a:extLst>
                </a:gridCol>
              </a:tblGrid>
              <a:tr h="216000">
                <a:tc gridSpan="2">
                  <a:txBody>
                    <a:bodyPr/>
                    <a:lstStyle/>
                    <a:p>
                      <a:pPr algn="ctr"/>
                      <a:r>
                        <a:rPr lang="zh-CN" altLang="en-US" sz="900" b="1"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整体市场</a:t>
                      </a:r>
                    </a:p>
                  </a:txBody>
                  <a:tcPr anchor="ctr">
                    <a:solidFill>
                      <a:schemeClr val="accent1">
                        <a:lumMod val="60000"/>
                        <a:lumOff val="40000"/>
                      </a:schemeClr>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轿车市场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10">
                  <a:txBody>
                    <a:bodyPr/>
                    <a:lstStyle/>
                    <a:p>
                      <a:pPr algn="ctr"/>
                      <a:r>
                        <a:rPr lang="en-US" altLang="zh-CN" sz="900" b="1" dirty="0">
                          <a:solidFill>
                            <a:schemeClr val="bg1">
                              <a:lumMod val="75000"/>
                            </a:schemeClr>
                          </a:solidFill>
                          <a:effectLst/>
                          <a:latin typeface="微软雅黑 Light" panose="020B0502040204020203" pitchFamily="34" charset="-122"/>
                          <a:ea typeface="微软雅黑 Light" panose="020B0502040204020203" pitchFamily="34" charset="-122"/>
                        </a:rPr>
                        <a:t>SUV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endParaRPr lang="zh-CN" altLang="en-US"/>
                    </a:p>
                  </a:txBody>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hMerge="1">
                  <a:txBody>
                    <a:bodyPr/>
                    <a:lstStyle/>
                    <a:p>
                      <a:pPr algn="ctr"/>
                      <a:endParaRPr lang="zh-CN" altLang="en-US" sz="900" b="1" dirty="0">
                        <a:solidFill>
                          <a:schemeClr val="bg1">
                            <a:lumMod val="65000"/>
                          </a:schemeClr>
                        </a:solidFill>
                        <a:effectLst/>
                        <a:latin typeface="微软雅黑 Light" panose="020B0502040204020203" pitchFamily="34" charset="-122"/>
                        <a:ea typeface="微软雅黑 Light" panose="020B0502040204020203" pitchFamily="34" charset="-122"/>
                      </a:endParaRPr>
                    </a:p>
                  </a:txBody>
                  <a:tcPr anchor="ctr">
                    <a:solidFill>
                      <a:srgbClr val="EAEAF0"/>
                    </a:solidFill>
                  </a:tcPr>
                </a:tc>
                <a:tc gridSpan="2">
                  <a:txBody>
                    <a:bodyPr/>
                    <a:lstStyle/>
                    <a:p>
                      <a:pPr algn="ctr"/>
                      <a:r>
                        <a:rPr lang="en-US" altLang="zh-CN" sz="900" b="1" dirty="0" err="1">
                          <a:solidFill>
                            <a:schemeClr val="bg1">
                              <a:lumMod val="75000"/>
                            </a:schemeClr>
                          </a:solidFill>
                          <a:effectLst/>
                          <a:latin typeface="微软雅黑 Light" panose="020B0502040204020203" pitchFamily="34" charset="-122"/>
                          <a:ea typeface="微软雅黑 Light" panose="020B0502040204020203" pitchFamily="34" charset="-122"/>
                        </a:rPr>
                        <a:t>MPV</a:t>
                      </a:r>
                      <a:r>
                        <a:rPr lang="zh-CN" altLang="en-US" sz="900" b="1" dirty="0">
                          <a:solidFill>
                            <a:schemeClr val="bg1">
                              <a:lumMod val="75000"/>
                            </a:schemeClr>
                          </a:solidFill>
                          <a:effectLst/>
                          <a:latin typeface="微软雅黑 Light" panose="020B0502040204020203" pitchFamily="34" charset="-122"/>
                          <a:ea typeface="微软雅黑 Light" panose="020B0502040204020203" pitchFamily="34" charset="-122"/>
                        </a:rPr>
                        <a:t>市场</a:t>
                      </a:r>
                    </a:p>
                  </a:txBody>
                  <a:tcPr anchor="ctr">
                    <a:solidFill>
                      <a:srgbClr val="EAEAF0"/>
                    </a:solidFill>
                  </a:tcPr>
                </a:tc>
                <a:tc hMerge="1">
                  <a:txBody>
                    <a:bodyPr/>
                    <a:lstStyle/>
                    <a:p>
                      <a:pPr algn="ct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txBody>
                  <a:tcPr anchor="ctr">
                    <a:solidFill>
                      <a:srgbClr val="EAEAF0"/>
                    </a:solidFill>
                  </a:tcPr>
                </a:tc>
                <a:extLst>
                  <a:ext uri="{0D108BD9-81ED-4DB2-BD59-A6C34878D82A}">
                    <a16:rowId xmlns:a16="http://schemas.microsoft.com/office/drawing/2014/main" val="874068103"/>
                  </a:ext>
                </a:extLst>
              </a:tr>
              <a:tr h="208552">
                <a:tc>
                  <a:txBody>
                    <a:bodyPr/>
                    <a:lstStyle/>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整体</a:t>
                      </a:r>
                      <a:endParaRPr lang="en-US" altLang="zh-CN" sz="600" b="0" dirty="0">
                        <a:solidFill>
                          <a:schemeClr val="bg1"/>
                        </a:solidFill>
                        <a:effectLst/>
                        <a:latin typeface="微软雅黑 Light" panose="020B0502040204020203" pitchFamily="34" charset="-122"/>
                        <a:ea typeface="微软雅黑 Light" panose="020B0502040204020203" pitchFamily="34" charset="-122"/>
                      </a:endParaRPr>
                    </a:p>
                    <a:p>
                      <a:pPr algn="ctr"/>
                      <a:r>
                        <a:rPr lang="zh-CN" altLang="en-US" sz="600" b="0" dirty="0">
                          <a:solidFill>
                            <a:schemeClr val="bg1"/>
                          </a:solidFill>
                          <a:effectLst/>
                          <a:latin typeface="微软雅黑 Light" panose="020B0502040204020203" pitchFamily="34" charset="-122"/>
                          <a:ea typeface="微软雅黑 Light" panose="020B0502040204020203" pitchFamily="34" charset="-122"/>
                        </a:rPr>
                        <a:t>价格指数</a:t>
                      </a:r>
                    </a:p>
                  </a:txBody>
                  <a:tcPr marL="0" marR="0" anchor="ctr">
                    <a:solidFill>
                      <a:schemeClr val="accent1">
                        <a:lumMod val="60000"/>
                        <a:lumOff val="40000"/>
                      </a:schemeClr>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整体</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轿车</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SUV</a:t>
                      </a: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A0</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A</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B</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rPr>
                        <a:t>C</a:t>
                      </a: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级</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价格指数</a:t>
                      </a:r>
                    </a:p>
                  </a:txBody>
                  <a:tcPr marL="0" marR="0" anchor="ctr">
                    <a:solidFill>
                      <a:srgbClr val="EAEAF0"/>
                    </a:solidFill>
                  </a:tcPr>
                </a:tc>
                <a:tc>
                  <a:txBody>
                    <a:bodyPr/>
                    <a:lstStyle/>
                    <a:p>
                      <a:pPr algn="ctr"/>
                      <a:r>
                        <a:rPr lang="en-US" altLang="zh-CN" sz="600" b="0" dirty="0" err="1">
                          <a:solidFill>
                            <a:schemeClr val="bg1">
                              <a:lumMod val="75000"/>
                            </a:schemeClr>
                          </a:solidFill>
                          <a:latin typeface="微软雅黑 Light" panose="020B0502040204020203" pitchFamily="34" charset="-122"/>
                          <a:ea typeface="微软雅黑 Light" panose="020B0502040204020203" pitchFamily="34" charset="-122"/>
                        </a:rPr>
                        <a:t>MPV</a:t>
                      </a:r>
                      <a:endParaRPr lang="en-US" altLang="zh-CN" sz="600" b="0" dirty="0">
                        <a:solidFill>
                          <a:schemeClr val="bg1">
                            <a:lumMod val="75000"/>
                          </a:schemeClr>
                        </a:solidFill>
                        <a:latin typeface="微软雅黑 Light" panose="020B0502040204020203" pitchFamily="34" charset="-122"/>
                        <a:ea typeface="微软雅黑 Light" panose="020B0502040204020203" pitchFamily="34" charset="-122"/>
                      </a:endParaRPr>
                    </a:p>
                    <a:p>
                      <a:pPr algn="ctr"/>
                      <a:r>
                        <a:rPr lang="zh-CN" altLang="en-US" sz="600" b="0" dirty="0">
                          <a:solidFill>
                            <a:schemeClr val="bg1">
                              <a:lumMod val="75000"/>
                            </a:schemeClr>
                          </a:solidFill>
                          <a:latin typeface="微软雅黑 Light" panose="020B0502040204020203" pitchFamily="34" charset="-122"/>
                          <a:ea typeface="微软雅黑 Light" panose="020B0502040204020203" pitchFamily="34" charset="-122"/>
                        </a:rPr>
                        <a:t>优惠指数</a:t>
                      </a:r>
                    </a:p>
                  </a:txBody>
                  <a:tcPr marL="0" marR="0" anchor="ctr">
                    <a:solidFill>
                      <a:srgbClr val="EAEAF0"/>
                    </a:solidFill>
                  </a:tcPr>
                </a:tc>
                <a:extLst>
                  <a:ext uri="{0D108BD9-81ED-4DB2-BD59-A6C34878D82A}">
                    <a16:rowId xmlns:a16="http://schemas.microsoft.com/office/drawing/2014/main" val="1800613724"/>
                  </a:ext>
                </a:extLst>
              </a:tr>
            </a:tbl>
          </a:graphicData>
        </a:graphic>
      </p:graphicFrame>
      <p:grpSp>
        <p:nvGrpSpPr>
          <p:cNvPr id="11" name="组合 10">
            <a:extLst>
              <a:ext uri="{FF2B5EF4-FFF2-40B4-BE49-F238E27FC236}">
                <a16:creationId xmlns:a16="http://schemas.microsoft.com/office/drawing/2014/main" id="{C089B5F6-05E0-4D4C-9362-51B855C72B33}"/>
              </a:ext>
            </a:extLst>
          </p:cNvPr>
          <p:cNvGrpSpPr>
            <a:grpSpLocks/>
          </p:cNvGrpSpPr>
          <p:nvPr>
            <p:custDataLst>
              <p:tags r:id="rId2"/>
            </p:custDataLst>
          </p:nvPr>
        </p:nvGrpSpPr>
        <p:grpSpPr bwMode="auto">
          <a:xfrm>
            <a:off x="2280444" y="2622733"/>
            <a:ext cx="4308475" cy="354343"/>
            <a:chOff x="2330450" y="2101520"/>
            <a:chExt cx="4308475" cy="354343"/>
          </a:xfrm>
          <a:solidFill>
            <a:srgbClr val="275C9D"/>
          </a:solidFill>
        </p:grpSpPr>
        <p:sp>
          <p:nvSpPr>
            <p:cNvPr id="12" name="AutoShape 12">
              <a:extLst>
                <a:ext uri="{FF2B5EF4-FFF2-40B4-BE49-F238E27FC236}">
                  <a16:creationId xmlns:a16="http://schemas.microsoft.com/office/drawing/2014/main" id="{3EF9812B-E328-4A42-BAA6-177881C5309D}"/>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3" name="Text Box 10">
              <a:extLst>
                <a:ext uri="{FF2B5EF4-FFF2-40B4-BE49-F238E27FC236}">
                  <a16:creationId xmlns:a16="http://schemas.microsoft.com/office/drawing/2014/main" id="{8BF61C7B-1422-41D1-BE28-BF2C035632AA}"/>
                </a:ext>
              </a:extLst>
            </p:cNvPr>
            <p:cNvSpPr txBox="1">
              <a:spLocks noChangeArrowheads="1"/>
            </p:cNvSpPr>
            <p:nvPr/>
          </p:nvSpPr>
          <p:spPr bwMode="auto">
            <a:xfrm>
              <a:off x="2525713"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GAIN·</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月度价格变化指数</a:t>
              </a:r>
              <a:r>
                <a:rPr kumimoji="0" lang="en-US" altLang="zh-CN"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整体</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14" name="组合 13">
            <a:extLst>
              <a:ext uri="{FF2B5EF4-FFF2-40B4-BE49-F238E27FC236}">
                <a16:creationId xmlns:a16="http://schemas.microsoft.com/office/drawing/2014/main" id="{649D9A10-A430-4E58-929E-41373F29224D}"/>
              </a:ext>
            </a:extLst>
          </p:cNvPr>
          <p:cNvGrpSpPr>
            <a:grpSpLocks/>
          </p:cNvGrpSpPr>
          <p:nvPr>
            <p:custDataLst>
              <p:tags r:id="rId3"/>
            </p:custDataLst>
          </p:nvPr>
        </p:nvGrpSpPr>
        <p:grpSpPr bwMode="auto">
          <a:xfrm>
            <a:off x="8543581" y="2622733"/>
            <a:ext cx="2880000" cy="354343"/>
            <a:chOff x="2330450" y="2101520"/>
            <a:chExt cx="4308475" cy="354343"/>
          </a:xfrm>
          <a:solidFill>
            <a:srgbClr val="275C9D"/>
          </a:solidFill>
        </p:grpSpPr>
        <p:sp>
          <p:nvSpPr>
            <p:cNvPr id="15" name="AutoShape 12">
              <a:extLst>
                <a:ext uri="{FF2B5EF4-FFF2-40B4-BE49-F238E27FC236}">
                  <a16:creationId xmlns:a16="http://schemas.microsoft.com/office/drawing/2014/main" id="{9821F02D-8FCE-4963-9EE1-EBD7B5D4C6D3}"/>
                </a:ext>
              </a:extLst>
            </p:cNvPr>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16" name="Text Box 10">
              <a:extLst>
                <a:ext uri="{FF2B5EF4-FFF2-40B4-BE49-F238E27FC236}">
                  <a16:creationId xmlns:a16="http://schemas.microsoft.com/office/drawing/2014/main" id="{C7065E9E-6A37-42C3-B28F-9308D0470FF8}"/>
                </a:ext>
              </a:extLst>
            </p:cNvPr>
            <p:cNvSpPr txBox="1">
              <a:spLocks noChangeArrowheads="1"/>
            </p:cNvSpPr>
            <p:nvPr/>
          </p:nvSpPr>
          <p:spPr bwMode="auto">
            <a:xfrm>
              <a:off x="2525714" y="2101520"/>
              <a:ext cx="3924300" cy="353943"/>
            </a:xfrm>
            <a:prstGeom prst="rect">
              <a:avLst/>
            </a:prstGeom>
            <a:noFill/>
            <a:ln w="12700" algn="ctr">
              <a:noFill/>
              <a:miter lim="800000"/>
              <a:headEnd/>
              <a:tailEnd/>
            </a:ln>
          </p:spPr>
          <p:txBody>
            <a:bodyPr anchor="ctr">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r>
                <a:rPr lang="zh-CN" altLang="en-US" sz="1700" b="1" kern="0" dirty="0">
                  <a:solidFill>
                    <a:srgbClr val="FFFFFF"/>
                  </a:solidFill>
                  <a:latin typeface="微软雅黑 Light" panose="020B0502040204020203" pitchFamily="34" charset="-122"/>
                  <a:ea typeface="微软雅黑 Light" panose="020B0502040204020203" pitchFamily="34" charset="-122"/>
                </a:rPr>
                <a:t>车身形式市场</a:t>
              </a:r>
              <a:r>
                <a:rPr kumimoji="0" lang="zh-CN"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rPr>
                <a:t>环比变化</a:t>
              </a:r>
              <a:endParaRPr kumimoji="0" lang="zh-HK" altLang="en-US" sz="1700" b="1"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graphicFrame>
        <p:nvGraphicFramePr>
          <p:cNvPr id="17" name="图表 16">
            <a:extLst>
              <a:ext uri="{FF2B5EF4-FFF2-40B4-BE49-F238E27FC236}">
                <a16:creationId xmlns:a16="http://schemas.microsoft.com/office/drawing/2014/main" id="{3D0164A1-0EFF-4E5D-B1F6-43644BE91A63}"/>
              </a:ext>
            </a:extLst>
          </p:cNvPr>
          <p:cNvGraphicFramePr/>
          <p:nvPr>
            <p:extLst>
              <p:ext uri="{D42A27DB-BD31-4B8C-83A1-F6EECF244321}">
                <p14:modId xmlns:p14="http://schemas.microsoft.com/office/powerpoint/2010/main" val="2345811453"/>
              </p:ext>
            </p:extLst>
          </p:nvPr>
        </p:nvGraphicFramePr>
        <p:xfrm>
          <a:off x="8763828" y="3068638"/>
          <a:ext cx="2880000" cy="269605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Object 4">
            <a:extLst>
              <a:ext uri="{FF2B5EF4-FFF2-40B4-BE49-F238E27FC236}">
                <a16:creationId xmlns:a16="http://schemas.microsoft.com/office/drawing/2014/main" id="{32253A78-4991-4FA4-A6D5-84CC7A1C15C0}"/>
              </a:ext>
            </a:extLst>
          </p:cNvPr>
          <p:cNvGraphicFramePr>
            <a:graphicFrameLocks noChangeAspect="1"/>
          </p:cNvGraphicFramePr>
          <p:nvPr>
            <p:custDataLst>
              <p:tags r:id="rId4"/>
            </p:custDataLst>
            <p:extLst>
              <p:ext uri="{D42A27DB-BD31-4B8C-83A1-F6EECF244321}">
                <p14:modId xmlns:p14="http://schemas.microsoft.com/office/powerpoint/2010/main" val="1628253038"/>
              </p:ext>
            </p:extLst>
          </p:nvPr>
        </p:nvGraphicFramePr>
        <p:xfrm>
          <a:off x="334963" y="3068638"/>
          <a:ext cx="8199437" cy="2700337"/>
        </p:xfrm>
        <a:graphic>
          <a:graphicData uri="http://schemas.openxmlformats.org/drawingml/2006/chart">
            <c:chart xmlns:c="http://schemas.openxmlformats.org/drawingml/2006/chart" xmlns:r="http://schemas.openxmlformats.org/officeDocument/2006/relationships" r:id="rId7"/>
          </a:graphicData>
        </a:graphic>
      </p:graphicFrame>
      <p:sp>
        <p:nvSpPr>
          <p:cNvPr id="20" name="灯片编号占位符 3">
            <a:extLst>
              <a:ext uri="{FF2B5EF4-FFF2-40B4-BE49-F238E27FC236}">
                <a16:creationId xmlns:a16="http://schemas.microsoft.com/office/drawing/2014/main" id="{D4142272-EFF1-4920-9724-7F442393B2EB}"/>
              </a:ext>
            </a:extLst>
          </p:cNvPr>
          <p:cNvSpPr txBox="1">
            <a:spLocks/>
          </p:cNvSpPr>
          <p:nvPr/>
        </p:nvSpPr>
        <p:spPr>
          <a:xfrm>
            <a:off x="11601973" y="6249798"/>
            <a:ext cx="531304" cy="482023"/>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AD13F1B0-68AF-4580-BCF4-88D1BA680256}" type="slidenum">
              <a:rPr lang="zh-CN" altLang="en-US" b="1" smtClean="0">
                <a:solidFill>
                  <a:schemeClr val="tx1">
                    <a:lumMod val="65000"/>
                    <a:lumOff val="35000"/>
                  </a:schemeClr>
                </a:solidFill>
                <a:latin typeface="微软雅黑 Light" panose="020B0502040204020203" pitchFamily="34" charset="-122"/>
                <a:ea typeface="微软雅黑 Light" panose="020B0502040204020203" pitchFamily="34" charset="-122"/>
              </a:rPr>
              <a:pPr algn="ctr"/>
              <a:t>8</a:t>
            </a:fld>
            <a:endParaRPr lang="zh-CN" altLang="en-US"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5" name="表格 4">
            <a:extLst>
              <a:ext uri="{FF2B5EF4-FFF2-40B4-BE49-F238E27FC236}">
                <a16:creationId xmlns:a16="http://schemas.microsoft.com/office/drawing/2014/main" id="{FED628B1-010A-4CE7-8666-F2FA86092C44}"/>
              </a:ext>
            </a:extLst>
          </p:cNvPr>
          <p:cNvGraphicFramePr>
            <a:graphicFrameLocks noGrp="1"/>
          </p:cNvGraphicFramePr>
          <p:nvPr>
            <p:extLst>
              <p:ext uri="{D42A27DB-BD31-4B8C-83A1-F6EECF244321}">
                <p14:modId xmlns:p14="http://schemas.microsoft.com/office/powerpoint/2010/main" val="2577288950"/>
              </p:ext>
            </p:extLst>
          </p:nvPr>
        </p:nvGraphicFramePr>
        <p:xfrm>
          <a:off x="8467726" y="5321300"/>
          <a:ext cx="3031711" cy="314326"/>
        </p:xfrm>
        <a:graphic>
          <a:graphicData uri="http://schemas.openxmlformats.org/drawingml/2006/table">
            <a:tbl>
              <a:tblPr firstRow="1" bandRow="1">
                <a:tableStyleId>{5C22544A-7EE6-4342-B048-85BDC9FD1C3A}</a:tableStyleId>
              </a:tblPr>
              <a:tblGrid>
                <a:gridCol w="439711">
                  <a:extLst>
                    <a:ext uri="{9D8B030D-6E8A-4147-A177-3AD203B41FA5}">
                      <a16:colId xmlns:a16="http://schemas.microsoft.com/office/drawing/2014/main" val="1639666885"/>
                    </a:ext>
                  </a:extLst>
                </a:gridCol>
                <a:gridCol w="864000">
                  <a:extLst>
                    <a:ext uri="{9D8B030D-6E8A-4147-A177-3AD203B41FA5}">
                      <a16:colId xmlns:a16="http://schemas.microsoft.com/office/drawing/2014/main" val="3983640354"/>
                    </a:ext>
                  </a:extLst>
                </a:gridCol>
                <a:gridCol w="864000">
                  <a:extLst>
                    <a:ext uri="{9D8B030D-6E8A-4147-A177-3AD203B41FA5}">
                      <a16:colId xmlns:a16="http://schemas.microsoft.com/office/drawing/2014/main" val="2233099985"/>
                    </a:ext>
                  </a:extLst>
                </a:gridCol>
                <a:gridCol w="864000">
                  <a:extLst>
                    <a:ext uri="{9D8B030D-6E8A-4147-A177-3AD203B41FA5}">
                      <a16:colId xmlns:a16="http://schemas.microsoft.com/office/drawing/2014/main" val="1305896433"/>
                    </a:ext>
                  </a:extLst>
                </a:gridCol>
              </a:tblGrid>
              <a:tr h="157163">
                <a:tc>
                  <a:txBody>
                    <a:bodyPr/>
                    <a:lstStyle/>
                    <a:p>
                      <a:pPr algn="ctr"/>
                      <a:r>
                        <a:rPr lang="zh-CN" altLang="en-US" sz="700" b="1" dirty="0">
                          <a:solidFill>
                            <a:schemeClr val="tx1">
                              <a:lumMod val="65000"/>
                              <a:lumOff val="35000"/>
                            </a:schemeClr>
                          </a:solidFill>
                          <a:latin typeface="微软雅黑 Light" panose="020B0502040204020203" pitchFamily="34" charset="-122"/>
                          <a:ea typeface="微软雅黑 Light" panose="020B0502040204020203" pitchFamily="34" charset="-122"/>
                        </a:rPr>
                        <a:t>销量占比</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50.3%</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45.7%</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4.0%</a:t>
                      </a:r>
                      <a:endPar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endParaRP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42226683"/>
                  </a:ext>
                </a:extLst>
              </a:tr>
              <a:tr h="157163">
                <a:tc>
                  <a:txBody>
                    <a:bodyPr/>
                    <a:lstStyle/>
                    <a:p>
                      <a:pPr marL="0" algn="ctr" defTabSz="914400" rtl="0" eaLnBrk="1" latinLnBrk="0" hangingPunct="1"/>
                      <a:r>
                        <a:rPr lang="zh-CN" altLang="en-US" sz="700" b="1"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mn-cs"/>
                        </a:rPr>
                        <a:t>加权均价</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14.02</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15.21</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ctr"/>
                      <a:r>
                        <a:rPr lang="en-US" altLang="zh-CN" sz="700" b="0" dirty="0">
                          <a:solidFill>
                            <a:schemeClr val="tx1">
                              <a:lumMod val="65000"/>
                              <a:lumOff val="35000"/>
                            </a:schemeClr>
                          </a:solidFill>
                          <a:latin typeface="华文细黑" panose="02010600040101010101" pitchFamily="2" charset="-122"/>
                          <a:ea typeface="华文细黑" panose="02010600040101010101" pitchFamily="2" charset="-122"/>
                        </a:rPr>
                        <a:t>16.59</a:t>
                      </a:r>
                      <a:r>
                        <a:rPr lang="zh-CN" altLang="en-US" sz="700" b="0" dirty="0">
                          <a:solidFill>
                            <a:schemeClr val="tx1">
                              <a:lumMod val="65000"/>
                              <a:lumOff val="35000"/>
                            </a:schemeClr>
                          </a:solidFill>
                          <a:latin typeface="华文细黑" panose="02010600040101010101" pitchFamily="2" charset="-122"/>
                          <a:ea typeface="华文细黑" panose="02010600040101010101" pitchFamily="2" charset="-122"/>
                        </a:rPr>
                        <a:t>万</a:t>
                      </a:r>
                    </a:p>
                  </a:txBody>
                  <a:tcPr marL="0" marR="0" marT="0" marB="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5422985"/>
                  </a:ext>
                </a:extLst>
              </a:tr>
            </a:tbl>
          </a:graphicData>
        </a:graphic>
      </p:graphicFrame>
    </p:spTree>
    <p:extLst>
      <p:ext uri="{BB962C8B-B14F-4D97-AF65-F5344CB8AC3E}">
        <p14:creationId xmlns:p14="http://schemas.microsoft.com/office/powerpoint/2010/main" val="24923846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18463</TotalTime>
  <Words>8903</Words>
  <Application>Microsoft Office PowerPoint</Application>
  <PresentationFormat>宽屏</PresentationFormat>
  <Paragraphs>3201</Paragraphs>
  <Slides>33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等线</vt:lpstr>
      <vt:lpstr>等线 Light</vt:lpstr>
      <vt:lpstr>华文细黑</vt:lpstr>
      <vt:lpstr>微软雅黑</vt:lpstr>
      <vt:lpstr>微软雅黑 Light</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 Ryan</dc:creator>
  <cp:lastModifiedBy>Ryan</cp:lastModifiedBy>
  <cp:revision>1080</cp:revision>
  <dcterms:created xsi:type="dcterms:W3CDTF">2019-02-18T02:36:54Z</dcterms:created>
  <dcterms:modified xsi:type="dcterms:W3CDTF">2019-11-07T05:53:33Z</dcterms:modified>
</cp:coreProperties>
</file>