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 id="2147483664" r:id="rId3"/>
  </p:sldMasterIdLst>
  <p:notesMasterIdLst>
    <p:notesMasterId r:id="rId16"/>
  </p:notesMasterIdLst>
  <p:handoutMasterIdLst>
    <p:handoutMasterId r:id="rId17"/>
  </p:handoutMasterIdLst>
  <p:sldIdLst>
    <p:sldId id="3095" r:id="rId4"/>
    <p:sldId id="3207" r:id="rId5"/>
    <p:sldId id="3227" r:id="rId6"/>
    <p:sldId id="3235" r:id="rId7"/>
    <p:sldId id="3234" r:id="rId8"/>
    <p:sldId id="3236" r:id="rId9"/>
    <p:sldId id="3237" r:id="rId10"/>
    <p:sldId id="3238" r:id="rId11"/>
    <p:sldId id="3239" r:id="rId12"/>
    <p:sldId id="3240" r:id="rId13"/>
    <p:sldId id="3241" r:id="rId14"/>
    <p:sldId id="3204" r:id="rId15"/>
  </p:sldIdLst>
  <p:sldSz cx="12858750" cy="7232650"/>
  <p:notesSz cx="6858000" cy="9144000"/>
  <p:custDataLst>
    <p:tags r:id="rId18"/>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15" autoAdjust="0"/>
    <p:restoredTop sz="92986"/>
  </p:normalViewPr>
  <p:slideViewPr>
    <p:cSldViewPr showGuides="1">
      <p:cViewPr>
        <p:scale>
          <a:sx n="66" d="100"/>
          <a:sy n="66" d="100"/>
        </p:scale>
        <p:origin x="-738" y="-150"/>
      </p:cViewPr>
      <p:guideLst>
        <p:guide orient="horz" pos="362"/>
        <p:guide orient="horz" pos="4223"/>
        <p:guide pos="404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页眉占位符 121857"/>
          <p:cNvSpPr>
            <a:spLocks noGrp="1"/>
          </p:cNvSpPr>
          <p:nvPr>
            <p:ph type="hdr" sz="quarter"/>
          </p:nvPr>
        </p:nvSpPr>
        <p:spPr>
          <a:xfrm>
            <a:off x="0" y="0"/>
            <a:ext cx="2971800" cy="457200"/>
          </a:xfrm>
          <a:prstGeom prst="rect">
            <a:avLst/>
          </a:prstGeom>
          <a:noFill/>
          <a:ln w="9525">
            <a:noFill/>
          </a:ln>
        </p:spPr>
        <p:txBody>
          <a:bodyPr/>
          <a:lstStyle/>
          <a:p>
            <a:pPr lvl="0" fontAlgn="base"/>
            <a:endParaRPr lang="zh-CN" altLang="en-US" sz="1200" strike="noStrike" noProof="1"/>
          </a:p>
        </p:txBody>
      </p:sp>
      <p:sp>
        <p:nvSpPr>
          <p:cNvPr id="121859" name="日期占位符 121858"/>
          <p:cNvSpPr>
            <a:spLocks noGrp="1"/>
          </p:cNvSpPr>
          <p:nvPr>
            <p:ph type="dt" sz="quarter" idx="1"/>
          </p:nvPr>
        </p:nvSpPr>
        <p:spPr>
          <a:xfrm>
            <a:off x="3884613" y="0"/>
            <a:ext cx="2971800" cy="457200"/>
          </a:xfrm>
          <a:prstGeom prst="rect">
            <a:avLst/>
          </a:prstGeom>
          <a:noFill/>
          <a:ln w="9525">
            <a:noFill/>
          </a:ln>
        </p:spPr>
        <p:txBody>
          <a:bodyPr/>
          <a:lstStyle/>
          <a:p>
            <a:pPr lvl="0" algn="r" fontAlgn="base"/>
            <a:endParaRPr lang="zh-CN" altLang="en-US" sz="1200" strike="noStrike" noProof="1"/>
          </a:p>
        </p:txBody>
      </p:sp>
      <p:sp>
        <p:nvSpPr>
          <p:cNvPr id="121860" name="页脚占位符 121859"/>
          <p:cNvSpPr>
            <a:spLocks noGrp="1"/>
          </p:cNvSpPr>
          <p:nvPr>
            <p:ph type="ftr" sz="quarter" idx="2"/>
          </p:nvPr>
        </p:nvSpPr>
        <p:spPr>
          <a:xfrm>
            <a:off x="0" y="8685213"/>
            <a:ext cx="2971800" cy="457200"/>
          </a:xfrm>
          <a:prstGeom prst="rect">
            <a:avLst/>
          </a:prstGeom>
          <a:noFill/>
          <a:ln w="9525">
            <a:noFill/>
          </a:ln>
        </p:spPr>
        <p:txBody>
          <a:bodyPr anchor="b"/>
          <a:lstStyle/>
          <a:p>
            <a:pPr lvl="0" fontAlgn="base"/>
            <a:endParaRPr lang="zh-CN" altLang="en-US" sz="1200" strike="noStrike" noProof="1"/>
          </a:p>
        </p:txBody>
      </p:sp>
      <p:sp>
        <p:nvSpPr>
          <p:cNvPr id="121861" name="灯片编号占位符 121860"/>
          <p:cNvSpPr>
            <a:spLocks noGrp="1"/>
          </p:cNvSpPr>
          <p:nvPr>
            <p:ph type="sldNum" sz="quarter" idx="3"/>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fontAlgn="base"/>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p>
            <a:pPr lvl="0" eaLnBrk="1" fontAlgn="base" hangingPunct="1"/>
            <a:endParaRPr lang="zh-CN" altLang="en-US" sz="1200"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06024D97-E667-405D-B634-E583E2108D71}" type="datetime1">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3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第二级</a:t>
            </a: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第三级</a:t>
            </a: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第四级</a:t>
            </a: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p>
            <a:pPr lvl="0" eaLnBrk="1" fontAlgn="base" hangingPunct="1"/>
            <a:endParaRPr lang="zh-CN" altLang="en-US" sz="1200"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eaLnBrk="1" fontAlgn="base" hangingPunct="1"/>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ln>
            <a:solidFill>
              <a:srgbClr val="000000"/>
            </a:solidFill>
            <a:miter/>
          </a:ln>
        </p:spPr>
      </p:sp>
      <p:sp>
        <p:nvSpPr>
          <p:cNvPr id="19458"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194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256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12</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3"/>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2938" y="287967"/>
            <a:ext cx="4230440" cy="1225532"/>
          </a:xfrm>
        </p:spPr>
        <p:txBody>
          <a:bodyPr anchor="b"/>
          <a:lstStyle>
            <a:lvl1pPr algn="l">
              <a:defRPr sz="2500" b="1"/>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027414" y="287967"/>
            <a:ext cx="7188398" cy="617286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42938" y="1513500"/>
            <a:ext cx="4230440" cy="4947334"/>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smtClean="0"/>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20405" y="5062855"/>
            <a:ext cx="7715250" cy="597699"/>
          </a:xfrm>
        </p:spPr>
        <p:txBody>
          <a:bodyPr anchor="b"/>
          <a:lstStyle>
            <a:lvl1pPr algn="l">
              <a:defRPr sz="2500" b="1"/>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520405" y="646251"/>
            <a:ext cx="7715250" cy="4339590"/>
          </a:xfrm>
        </p:spPr>
        <p:txBody>
          <a:bodyPr vert="horz" lIns="114803" tIns="57401" rIns="114803" bIns="57401" rtlCol="0">
            <a:normAutofit/>
          </a:bodyPr>
          <a:lstStyle>
            <a:lvl1pPr marL="0" indent="0">
              <a:buNone/>
              <a:defRPr sz="4000"/>
            </a:lvl1pPr>
            <a:lvl2pPr marL="574040" indent="0">
              <a:buNone/>
              <a:defRPr sz="3500"/>
            </a:lvl2pPr>
            <a:lvl3pPr marL="1148080" indent="0">
              <a:buNone/>
              <a:defRPr sz="3000"/>
            </a:lvl3pPr>
            <a:lvl4pPr marL="1722120" indent="0">
              <a:buNone/>
              <a:defRPr sz="2500"/>
            </a:lvl4pPr>
            <a:lvl5pPr marL="2296160" indent="0">
              <a:buNone/>
              <a:defRPr sz="2500"/>
            </a:lvl5pPr>
            <a:lvl6pPr marL="2870200" indent="0">
              <a:buNone/>
              <a:defRPr sz="2500"/>
            </a:lvl6pPr>
            <a:lvl7pPr marL="3444240" indent="0">
              <a:buNone/>
              <a:defRPr sz="2500"/>
            </a:lvl7pPr>
            <a:lvl8pPr marL="4018280" indent="0">
              <a:buNone/>
              <a:defRPr sz="2500"/>
            </a:lvl8pPr>
            <a:lvl9pPr marL="4592320" indent="0">
              <a:buNone/>
              <a:defRPr sz="2500"/>
            </a:lvl9pPr>
          </a:lstStyle>
          <a:p>
            <a:pPr marL="0" marR="0" lvl="0" indent="0" algn="l" defTabSz="1147445"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40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520405" y="5660554"/>
            <a:ext cx="7715250" cy="848831"/>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smtClean="0"/>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22594" y="289642"/>
            <a:ext cx="2893219" cy="6171192"/>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42937" y="289642"/>
            <a:ext cx="8465344" cy="6171192"/>
          </a:xfrm>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6" y="2246810"/>
            <a:ext cx="10929938" cy="1550332"/>
          </a:xfrm>
        </p:spPr>
        <p:txBody>
          <a:body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574040" indent="0" algn="ctr">
              <a:buNone/>
              <a:defRPr>
                <a:solidFill>
                  <a:schemeClr val="tx1">
                    <a:tint val="75000"/>
                  </a:schemeClr>
                </a:solidFill>
              </a:defRPr>
            </a:lvl2pPr>
            <a:lvl3pPr marL="1148080" indent="0" algn="ctr">
              <a:buNone/>
              <a:defRPr>
                <a:solidFill>
                  <a:schemeClr val="tx1">
                    <a:tint val="75000"/>
                  </a:schemeClr>
                </a:solidFill>
              </a:defRPr>
            </a:lvl3pPr>
            <a:lvl4pPr marL="1722120" indent="0" algn="ctr">
              <a:buNone/>
              <a:defRPr>
                <a:solidFill>
                  <a:schemeClr val="tx1">
                    <a:tint val="75000"/>
                  </a:schemeClr>
                </a:solidFill>
              </a:defRPr>
            </a:lvl4pPr>
            <a:lvl5pPr marL="2296160" indent="0" algn="ctr">
              <a:buNone/>
              <a:defRPr>
                <a:solidFill>
                  <a:schemeClr val="tx1">
                    <a:tint val="75000"/>
                  </a:schemeClr>
                </a:solidFill>
              </a:defRPr>
            </a:lvl5pPr>
            <a:lvl6pPr marL="2870200" indent="0" algn="ctr">
              <a:buNone/>
              <a:defRPr>
                <a:solidFill>
                  <a:schemeClr val="tx1">
                    <a:tint val="75000"/>
                  </a:schemeClr>
                </a:solidFill>
              </a:defRPr>
            </a:lvl6pPr>
            <a:lvl7pPr marL="3444240" indent="0" algn="ctr">
              <a:buNone/>
              <a:defRPr>
                <a:solidFill>
                  <a:schemeClr val="tx1">
                    <a:tint val="75000"/>
                  </a:schemeClr>
                </a:solidFill>
              </a:defRPr>
            </a:lvl7pPr>
            <a:lvl8pPr marL="4018280" indent="0" algn="ctr">
              <a:buNone/>
              <a:defRPr>
                <a:solidFill>
                  <a:schemeClr val="tx1">
                    <a:tint val="75000"/>
                  </a:schemeClr>
                </a:solidFill>
              </a:defRPr>
            </a:lvl8pPr>
            <a:lvl9pPr marL="4592320" indent="0" algn="ctr">
              <a:buNone/>
              <a:defRPr>
                <a:solidFill>
                  <a:schemeClr val="tx1">
                    <a:tint val="75000"/>
                  </a:schemeClr>
                </a:solidFill>
              </a:defRPr>
            </a:lvl9pPr>
          </a:lstStyle>
          <a:p>
            <a:pPr fontAlgn="auto"/>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5752" y="4647648"/>
            <a:ext cx="10929938" cy="1436485"/>
          </a:xfrm>
        </p:spPr>
        <p:txBody>
          <a:bodyPr anchor="t"/>
          <a:lstStyle>
            <a:lvl1pPr algn="l">
              <a:defRPr sz="5000" b="1" cap="all"/>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015752" y="3065506"/>
            <a:ext cx="10929938" cy="1582142"/>
          </a:xfrm>
        </p:spPr>
        <p:txBody>
          <a:bodyPr anchor="b"/>
          <a:lstStyle>
            <a:lvl1pPr marL="0" indent="0">
              <a:buNone/>
              <a:defRPr sz="2500">
                <a:solidFill>
                  <a:schemeClr val="tx1">
                    <a:tint val="75000"/>
                  </a:schemeClr>
                </a:solidFill>
              </a:defRPr>
            </a:lvl1pPr>
            <a:lvl2pPr marL="574040" indent="0">
              <a:buNone/>
              <a:defRPr sz="2300">
                <a:solidFill>
                  <a:schemeClr val="tx1">
                    <a:tint val="75000"/>
                  </a:schemeClr>
                </a:solidFill>
              </a:defRPr>
            </a:lvl2pPr>
            <a:lvl3pPr marL="1148080" indent="0">
              <a:buNone/>
              <a:defRPr sz="2000">
                <a:solidFill>
                  <a:schemeClr val="tx1">
                    <a:tint val="75000"/>
                  </a:schemeClr>
                </a:solidFill>
              </a:defRPr>
            </a:lvl3pPr>
            <a:lvl4pPr marL="1722120" indent="0">
              <a:buNone/>
              <a:defRPr sz="1800">
                <a:solidFill>
                  <a:schemeClr val="tx1">
                    <a:tint val="75000"/>
                  </a:schemeClr>
                </a:solidFill>
              </a:defRPr>
            </a:lvl4pPr>
            <a:lvl5pPr marL="2296160" indent="0">
              <a:buNone/>
              <a:defRPr sz="1800">
                <a:solidFill>
                  <a:schemeClr val="tx1">
                    <a:tint val="75000"/>
                  </a:schemeClr>
                </a:solidFill>
              </a:defRPr>
            </a:lvl5pPr>
            <a:lvl6pPr marL="2870200" indent="0">
              <a:buNone/>
              <a:defRPr sz="1800">
                <a:solidFill>
                  <a:schemeClr val="tx1">
                    <a:tint val="75000"/>
                  </a:schemeClr>
                </a:solidFill>
              </a:defRPr>
            </a:lvl6pPr>
            <a:lvl7pPr marL="3444240" indent="0">
              <a:buNone/>
              <a:defRPr sz="1800">
                <a:solidFill>
                  <a:schemeClr val="tx1">
                    <a:tint val="75000"/>
                  </a:schemeClr>
                </a:solidFill>
              </a:defRPr>
            </a:lvl7pPr>
            <a:lvl8pPr marL="4018280" indent="0">
              <a:buNone/>
              <a:defRPr sz="1800">
                <a:solidFill>
                  <a:schemeClr val="tx1">
                    <a:tint val="75000"/>
                  </a:schemeClr>
                </a:solidFill>
              </a:defRPr>
            </a:lvl8pPr>
            <a:lvl9pPr marL="4592320" indent="0">
              <a:buNone/>
              <a:defRPr sz="1800">
                <a:solidFill>
                  <a:schemeClr val="tx1">
                    <a:tint val="75000"/>
                  </a:schemeClr>
                </a:solidFill>
              </a:defRPr>
            </a:lvl9pPr>
          </a:lstStyle>
          <a:p>
            <a:pPr lvl="0" fontAlgn="auto"/>
            <a:r>
              <a:rPr lang="zh-CN" altLang="en-US" strike="noStrike" noProof="1" smtClean="0"/>
              <a:t>单击此处编辑母版文本样式</a:t>
            </a:r>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42938"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536531"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42938" y="1618976"/>
            <a:ext cx="5681514"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smtClean="0"/>
              <a:t>单击此处编辑母版文本样式</a:t>
            </a:r>
          </a:p>
        </p:txBody>
      </p:sp>
      <p:sp>
        <p:nvSpPr>
          <p:cNvPr id="4" name="内容占位符 3"/>
          <p:cNvSpPr>
            <a:spLocks noGrp="1"/>
          </p:cNvSpPr>
          <p:nvPr>
            <p:ph sz="half" idx="2"/>
          </p:nvPr>
        </p:nvSpPr>
        <p:spPr>
          <a:xfrm>
            <a:off x="642938" y="2293688"/>
            <a:ext cx="5681514"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532067" y="1618976"/>
            <a:ext cx="5683746"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smtClean="0"/>
              <a:t>单击此处编辑母版文本样式</a:t>
            </a:r>
          </a:p>
        </p:txBody>
      </p:sp>
      <p:sp>
        <p:nvSpPr>
          <p:cNvPr id="6" name="内容占位符 5"/>
          <p:cNvSpPr>
            <a:spLocks noGrp="1"/>
          </p:cNvSpPr>
          <p:nvPr>
            <p:ph sz="quarter" idx="4"/>
          </p:nvPr>
        </p:nvSpPr>
        <p:spPr>
          <a:xfrm>
            <a:off x="6532067" y="2293688"/>
            <a:ext cx="5683746"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8"/>
          <p:cNvSpPr>
            <a:spLocks noGrp="1"/>
          </p:cNvSpPr>
          <p:nvPr>
            <p:ph type="sldNum" sz="quarter" idx="1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3"/>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4"/>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mailto:yanghua@sxtauto.com.cn" TargetMode="Externa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1.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hyperlink" Target="mailto:yanghua@sxtauto.com.cn" TargetMode="External"/><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1031"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1032"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42938" y="288925"/>
            <a:ext cx="11572875" cy="1206500"/>
          </a:xfrm>
          <a:prstGeom prst="rect">
            <a:avLst/>
          </a:prstGeom>
          <a:noFill/>
          <a:ln w="9525">
            <a:noFill/>
          </a:ln>
        </p:spPr>
        <p:txBody>
          <a:bodyPr lIns="114803" tIns="57401" rIns="114803" bIns="57401" anchor="ctr"/>
          <a:lstStyle/>
          <a:p>
            <a:pPr lvl="0"/>
            <a:r>
              <a:rPr lang="zh-CN" altLang="en-US" dirty="0"/>
              <a:t>单击此处编辑母版标题样式</a:t>
            </a:r>
          </a:p>
        </p:txBody>
      </p:sp>
      <p:sp>
        <p:nvSpPr>
          <p:cNvPr id="2051" name="文本占位符 2"/>
          <p:cNvSpPr>
            <a:spLocks noGrp="1"/>
          </p:cNvSpPr>
          <p:nvPr>
            <p:ph type="body"/>
          </p:nvPr>
        </p:nvSpPr>
        <p:spPr>
          <a:xfrm>
            <a:off x="642938" y="1687513"/>
            <a:ext cx="11572875" cy="4773612"/>
          </a:xfrm>
          <a:prstGeom prst="rect">
            <a:avLst/>
          </a:prstGeom>
          <a:noFill/>
          <a:ln w="9525">
            <a:noFill/>
          </a:ln>
        </p:spPr>
        <p:txBody>
          <a:bodyPr lIns="114803" tIns="57401" rIns="114803" bIns="57401" anchor="t"/>
          <a:lstStyle/>
          <a:p>
            <a:pPr lvl="0"/>
            <a:r>
              <a:rPr lang="zh-CN" altLang="en-US" dirty="0"/>
              <a:t>单击此处编辑母版文本样式</a:t>
            </a:r>
          </a:p>
          <a:p>
            <a:pPr lvl="1" indent="-358140"/>
            <a:r>
              <a:rPr lang="zh-CN" altLang="en-US" dirty="0"/>
              <a:t>第二级</a:t>
            </a:r>
          </a:p>
          <a:p>
            <a:pPr lvl="2" indent="-287020"/>
            <a:r>
              <a:rPr lang="zh-CN" altLang="en-US" dirty="0"/>
              <a:t>第三级</a:t>
            </a:r>
          </a:p>
          <a:p>
            <a:pPr lvl="3" indent="-286385"/>
            <a:r>
              <a:rPr lang="zh-CN" altLang="en-US" dirty="0"/>
              <a:t>第四级</a:t>
            </a:r>
          </a:p>
          <a:p>
            <a:pPr lvl="4" indent="-287655"/>
            <a:r>
              <a:rPr lang="zh-CN" altLang="en-US" dirty="0"/>
              <a:t>第五级</a:t>
            </a:r>
          </a:p>
        </p:txBody>
      </p:sp>
      <p:sp>
        <p:nvSpPr>
          <p:cNvPr id="4"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lvl1pP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5"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lvl1pPr algn="ct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lvl1pPr algn="r">
              <a:defRPr sz="15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transition advClick="0"/>
  <p:hf sldNum="0" hdr="0" ftr="0" dt="0"/>
  <p:txStyles>
    <p:titleStyle>
      <a:lvl1pPr algn="ctr" defTabSz="1147445" rtl="0" eaLnBrk="1" latinLnBrk="0" hangingPunct="1">
        <a:spcBef>
          <a:spcPct val="0"/>
        </a:spcBef>
        <a:buNone/>
        <a:defRPr sz="5500" kern="1200">
          <a:solidFill>
            <a:schemeClr val="tx1"/>
          </a:solidFill>
          <a:latin typeface="+mj-lt"/>
          <a:ea typeface="+mj-ea"/>
          <a:cs typeface="+mj-cs"/>
        </a:defRPr>
      </a:lvl1pPr>
    </p:titleStyle>
    <p:bodyStyle>
      <a:lvl1pPr marL="430530" indent="-430530" algn="l" defTabSz="1147445"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1pPr>
      <a:lvl2pPr marL="932815" indent="-358775" algn="l" defTabSz="1147445"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2pPr>
      <a:lvl3pPr marL="1435100" indent="-287020" algn="l" defTabSz="1147445"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3pPr>
      <a:lvl4pPr marL="20091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4pPr>
      <a:lvl5pPr marL="258318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5pPr>
      <a:lvl6pPr marL="315722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6pPr>
      <a:lvl7pPr marL="373126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7pPr>
      <a:lvl8pPr marL="430530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8pPr>
      <a:lvl9pPr marL="48793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9pPr>
    </p:bodyStyle>
    <p:otherStyle>
      <a:defPPr>
        <a:defRPr lang="zh-CN"/>
      </a:defPPr>
      <a:lvl1pPr marL="0" algn="l" defTabSz="1147445" rtl="0" eaLnBrk="1" latinLnBrk="0" hangingPunct="1">
        <a:defRPr sz="2300" kern="1200">
          <a:solidFill>
            <a:schemeClr val="tx1"/>
          </a:solidFill>
          <a:latin typeface="+mn-lt"/>
          <a:ea typeface="+mn-ea"/>
          <a:cs typeface="+mn-cs"/>
        </a:defRPr>
      </a:lvl1pPr>
      <a:lvl2pPr marL="574040" algn="l" defTabSz="1147445" rtl="0" eaLnBrk="1" latinLnBrk="0" hangingPunct="1">
        <a:defRPr sz="2300" kern="1200">
          <a:solidFill>
            <a:schemeClr val="tx1"/>
          </a:solidFill>
          <a:latin typeface="+mn-lt"/>
          <a:ea typeface="+mn-ea"/>
          <a:cs typeface="+mn-cs"/>
        </a:defRPr>
      </a:lvl2pPr>
      <a:lvl3pPr marL="1148080" algn="l" defTabSz="1147445" rtl="0" eaLnBrk="1" latinLnBrk="0" hangingPunct="1">
        <a:defRPr sz="2300" kern="1200">
          <a:solidFill>
            <a:schemeClr val="tx1"/>
          </a:solidFill>
          <a:latin typeface="+mn-lt"/>
          <a:ea typeface="+mn-ea"/>
          <a:cs typeface="+mn-cs"/>
        </a:defRPr>
      </a:lvl3pPr>
      <a:lvl4pPr marL="1722120" algn="l" defTabSz="1147445" rtl="0" eaLnBrk="1" latinLnBrk="0" hangingPunct="1">
        <a:defRPr sz="2300" kern="1200">
          <a:solidFill>
            <a:schemeClr val="tx1"/>
          </a:solidFill>
          <a:latin typeface="+mn-lt"/>
          <a:ea typeface="+mn-ea"/>
          <a:cs typeface="+mn-cs"/>
        </a:defRPr>
      </a:lvl4pPr>
      <a:lvl5pPr marL="2296160" algn="l" defTabSz="1147445" rtl="0" eaLnBrk="1" latinLnBrk="0" hangingPunct="1">
        <a:defRPr sz="2300" kern="1200">
          <a:solidFill>
            <a:schemeClr val="tx1"/>
          </a:solidFill>
          <a:latin typeface="+mn-lt"/>
          <a:ea typeface="+mn-ea"/>
          <a:cs typeface="+mn-cs"/>
        </a:defRPr>
      </a:lvl5pPr>
      <a:lvl6pPr marL="2870200" algn="l" defTabSz="1147445" rtl="0" eaLnBrk="1" latinLnBrk="0" hangingPunct="1">
        <a:defRPr sz="2300" kern="1200">
          <a:solidFill>
            <a:schemeClr val="tx1"/>
          </a:solidFill>
          <a:latin typeface="+mn-lt"/>
          <a:ea typeface="+mn-ea"/>
          <a:cs typeface="+mn-cs"/>
        </a:defRPr>
      </a:lvl6pPr>
      <a:lvl7pPr marL="3444240" algn="l" defTabSz="1147445" rtl="0" eaLnBrk="1" latinLnBrk="0" hangingPunct="1">
        <a:defRPr sz="2300" kern="1200">
          <a:solidFill>
            <a:schemeClr val="tx1"/>
          </a:solidFill>
          <a:latin typeface="+mn-lt"/>
          <a:ea typeface="+mn-ea"/>
          <a:cs typeface="+mn-cs"/>
        </a:defRPr>
      </a:lvl7pPr>
      <a:lvl8pPr marL="4018280" algn="l" defTabSz="1147445" rtl="0" eaLnBrk="1" latinLnBrk="0" hangingPunct="1">
        <a:defRPr sz="2300" kern="1200">
          <a:solidFill>
            <a:schemeClr val="tx1"/>
          </a:solidFill>
          <a:latin typeface="+mn-lt"/>
          <a:ea typeface="+mn-ea"/>
          <a:cs typeface="+mn-cs"/>
        </a:defRPr>
      </a:lvl8pPr>
      <a:lvl9pPr marL="4592320" algn="l" defTabSz="1147445" rtl="0" eaLnBrk="1" latinLnBrk="0" hangingPunct="1">
        <a:defRPr sz="2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3075"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2019/10/10</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3079"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3080"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p:cNvPicPr>
            <a:picLocks noChangeAspect="1"/>
          </p:cNvPicPr>
          <p:nvPr/>
        </p:nvPicPr>
        <p:blipFill>
          <a:blip r:embed="rId3"/>
          <a:stretch>
            <a:fillRect/>
          </a:stretch>
        </p:blipFill>
        <p:spPr>
          <a:xfrm>
            <a:off x="0" y="0"/>
            <a:ext cx="12858750" cy="7232650"/>
          </a:xfrm>
          <a:prstGeom prst="rect">
            <a:avLst/>
          </a:prstGeom>
          <a:noFill/>
          <a:ln w="9525">
            <a:noFill/>
          </a:ln>
        </p:spPr>
      </p:pic>
      <p:sp>
        <p:nvSpPr>
          <p:cNvPr id="18434" name="TextBox 10"/>
          <p:cNvSpPr txBox="1"/>
          <p:nvPr/>
        </p:nvSpPr>
        <p:spPr>
          <a:xfrm>
            <a:off x="1714468" y="2687631"/>
            <a:ext cx="9572691" cy="1251112"/>
          </a:xfrm>
          <a:prstGeom prst="rect">
            <a:avLst/>
          </a:prstGeom>
          <a:noFill/>
          <a:ln w="9525">
            <a:noFill/>
          </a:ln>
        </p:spPr>
        <p:txBody>
          <a:bodyPr wrap="square" lIns="68580" tIns="34290" rIns="68580" bIns="34290" anchor="t">
            <a:spAutoFit/>
          </a:bodyPr>
          <a:lstStyle/>
          <a:p>
            <a:pPr algn="ctr">
              <a:lnSpc>
                <a:spcPct val="120000"/>
              </a:lnSpc>
            </a:pPr>
            <a:r>
              <a:rPr lang="zh-CN" altLang="en-US" sz="3200" b="1" dirty="0" smtClean="0">
                <a:solidFill>
                  <a:schemeClr val="accent1"/>
                </a:solidFill>
                <a:latin typeface="微软雅黑" panose="020B0503020204020204" pitchFamily="34" charset="-122"/>
                <a:ea typeface="微软雅黑" panose="020B0503020204020204" pitchFamily="34" charset="-122"/>
              </a:rPr>
              <a:t>关于国家标准</a:t>
            </a:r>
            <a:r>
              <a:rPr lang="en-US" altLang="zh-CN" sz="3200" b="1" dirty="0" smtClean="0">
                <a:solidFill>
                  <a:schemeClr val="accent1"/>
                </a:solidFill>
                <a:latin typeface="微软雅黑" panose="020B0503020204020204" pitchFamily="34" charset="-122"/>
                <a:ea typeface="微软雅黑" panose="020B0503020204020204" pitchFamily="34" charset="-122"/>
              </a:rPr>
              <a:t>《</a:t>
            </a:r>
            <a:r>
              <a:rPr lang="zh-CN" altLang="en-US" sz="3200" b="1" dirty="0" smtClean="0">
                <a:solidFill>
                  <a:schemeClr val="accent1"/>
                </a:solidFill>
                <a:latin typeface="微软雅黑" panose="020B0503020204020204" pitchFamily="34" charset="-122"/>
                <a:ea typeface="微软雅黑" panose="020B0503020204020204" pitchFamily="34" charset="-122"/>
              </a:rPr>
              <a:t>插电式混合动力</a:t>
            </a:r>
            <a:r>
              <a:rPr lang="zh-CN" altLang="en-US" sz="3200" b="1" dirty="0" smtClean="0">
                <a:solidFill>
                  <a:schemeClr val="accent1"/>
                </a:solidFill>
                <a:latin typeface="微软雅黑" panose="020B0503020204020204" pitchFamily="34" charset="-122"/>
                <a:ea typeface="微软雅黑" panose="020B0503020204020204" pitchFamily="34" charset="-122"/>
              </a:rPr>
              <a:t>电动</a:t>
            </a:r>
            <a:endParaRPr lang="en-US" altLang="zh-CN" sz="3200" b="1" dirty="0" smtClean="0">
              <a:solidFill>
                <a:schemeClr val="accent1"/>
              </a:solidFill>
              <a:latin typeface="微软雅黑" panose="020B0503020204020204" pitchFamily="34" charset="-122"/>
              <a:ea typeface="微软雅黑" panose="020B0503020204020204" pitchFamily="34" charset="-122"/>
            </a:endParaRPr>
          </a:p>
          <a:p>
            <a:pPr algn="ctr">
              <a:lnSpc>
                <a:spcPct val="120000"/>
              </a:lnSpc>
            </a:pPr>
            <a:r>
              <a:rPr lang="zh-CN" altLang="en-US" sz="3200" b="1" dirty="0" smtClean="0">
                <a:solidFill>
                  <a:schemeClr val="accent1"/>
                </a:solidFill>
                <a:latin typeface="微软雅黑" panose="020B0503020204020204" pitchFamily="34" charset="-122"/>
                <a:ea typeface="微软雅黑" panose="020B0503020204020204" pitchFamily="34" charset="-122"/>
              </a:rPr>
              <a:t>乘</a:t>
            </a:r>
            <a:r>
              <a:rPr lang="zh-CN" altLang="en-US" sz="3200" b="1" dirty="0" smtClean="0">
                <a:solidFill>
                  <a:schemeClr val="accent1"/>
                </a:solidFill>
                <a:latin typeface="微软雅黑" panose="020B0503020204020204" pitchFamily="34" charset="-122"/>
                <a:ea typeface="微软雅黑" panose="020B0503020204020204" pitchFamily="34" charset="-122"/>
              </a:rPr>
              <a:t>用</a:t>
            </a:r>
            <a:r>
              <a:rPr lang="zh-CN" altLang="en-US" sz="3200" b="1" dirty="0" smtClean="0">
                <a:solidFill>
                  <a:schemeClr val="accent1"/>
                </a:solidFill>
                <a:latin typeface="微软雅黑" panose="020B0503020204020204" pitchFamily="34" charset="-122"/>
                <a:ea typeface="微软雅黑" panose="020B0503020204020204" pitchFamily="34" charset="-122"/>
              </a:rPr>
              <a:t>车技术</a:t>
            </a:r>
            <a:r>
              <a:rPr lang="zh-CN" altLang="en-US" sz="3200" b="1" dirty="0" smtClean="0">
                <a:solidFill>
                  <a:schemeClr val="accent1"/>
                </a:solidFill>
                <a:latin typeface="微软雅黑" panose="020B0503020204020204" pitchFamily="34" charset="-122"/>
                <a:ea typeface="微软雅黑" panose="020B0503020204020204" pitchFamily="34" charset="-122"/>
              </a:rPr>
              <a:t>条件</a:t>
            </a:r>
            <a:r>
              <a:rPr lang="en-US" altLang="zh-CN" sz="3200" b="1" dirty="0" smtClean="0">
                <a:solidFill>
                  <a:schemeClr val="accent1"/>
                </a:solidFill>
                <a:latin typeface="微软雅黑" panose="020B0503020204020204" pitchFamily="34" charset="-122"/>
                <a:ea typeface="微软雅黑" panose="020B0503020204020204" pitchFamily="34" charset="-122"/>
              </a:rPr>
              <a:t>》</a:t>
            </a:r>
            <a:r>
              <a:rPr lang="zh-CN" altLang="en-US" sz="3200" b="1" dirty="0" smtClean="0">
                <a:solidFill>
                  <a:schemeClr val="accent1"/>
                </a:solidFill>
                <a:latin typeface="微软雅黑" panose="020B0503020204020204" pitchFamily="34" charset="-122"/>
                <a:ea typeface="微软雅黑" panose="020B0503020204020204" pitchFamily="34" charset="-122"/>
              </a:rPr>
              <a:t>修订意见稿的分析</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8435" name="文本框 17425"/>
          <p:cNvSpPr txBox="1"/>
          <p:nvPr/>
        </p:nvSpPr>
        <p:spPr>
          <a:xfrm>
            <a:off x="4970463" y="5056188"/>
            <a:ext cx="2735262" cy="306387"/>
          </a:xfrm>
          <a:prstGeom prst="rect">
            <a:avLst/>
          </a:prstGeom>
          <a:noFill/>
          <a:ln w="9525">
            <a:noFill/>
          </a:ln>
        </p:spPr>
        <p:txBody>
          <a:bodyPr anchor="t">
            <a:spAutoFit/>
          </a:bodyPr>
          <a:lstStyle/>
          <a:p>
            <a:pPr algn="ctr">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rPr>
              <a:t>2019</a:t>
            </a:r>
            <a:r>
              <a:rPr lang="zh-CN" altLang="en-US" sz="1400" dirty="0" smtClean="0">
                <a:solidFill>
                  <a:schemeClr val="accent1"/>
                </a:solidFill>
                <a:latin typeface="微软雅黑" panose="020B0503020204020204" pitchFamily="34" charset="-122"/>
                <a:ea typeface="微软雅黑" panose="020B0503020204020204" pitchFamily="34" charset="-122"/>
              </a:rPr>
              <a:t>年</a:t>
            </a:r>
            <a:r>
              <a:rPr lang="en-US" altLang="zh-CN" sz="1400" dirty="0" smtClean="0">
                <a:solidFill>
                  <a:schemeClr val="accent1"/>
                </a:solidFill>
                <a:latin typeface="微软雅黑" panose="020B0503020204020204" pitchFamily="34" charset="-122"/>
                <a:ea typeface="微软雅黑" panose="020B0503020204020204" pitchFamily="34" charset="-122"/>
              </a:rPr>
              <a:t>10</a:t>
            </a:r>
            <a:r>
              <a:rPr lang="zh-CN" altLang="en-US" sz="1400" dirty="0" smtClean="0">
                <a:solidFill>
                  <a:schemeClr val="accent1"/>
                </a:solidFill>
                <a:latin typeface="微软雅黑" panose="020B0503020204020204" pitchFamily="34" charset="-122"/>
                <a:ea typeface="微软雅黑" panose="020B0503020204020204" pitchFamily="34" charset="-122"/>
              </a:rPr>
              <a:t>月</a:t>
            </a:r>
            <a:r>
              <a:rPr lang="en-US" altLang="zh-CN" sz="1400" dirty="0" smtClean="0">
                <a:solidFill>
                  <a:schemeClr val="accent1"/>
                </a:solidFill>
                <a:latin typeface="微软雅黑" panose="020B0503020204020204" pitchFamily="34" charset="-122"/>
                <a:ea typeface="微软雅黑" panose="020B0503020204020204" pitchFamily="34" charset="-122"/>
              </a:rPr>
              <a:t>27</a:t>
            </a:r>
            <a:r>
              <a:rPr lang="zh-CN" altLang="en-US" sz="1400" dirty="0" smtClean="0">
                <a:solidFill>
                  <a:schemeClr val="accent1"/>
                </a:solidFill>
                <a:latin typeface="微软雅黑" panose="020B0503020204020204" pitchFamily="34" charset="-122"/>
                <a:ea typeface="微软雅黑" panose="020B0503020204020204" pitchFamily="34" charset="-122"/>
              </a:rPr>
              <a:t>日</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8436" name="TextBox 10"/>
          <p:cNvSpPr txBox="1"/>
          <p:nvPr/>
        </p:nvSpPr>
        <p:spPr>
          <a:xfrm>
            <a:off x="3860800" y="3976688"/>
            <a:ext cx="5013325" cy="800100"/>
          </a:xfrm>
          <a:prstGeom prst="rect">
            <a:avLst/>
          </a:prstGeom>
          <a:noFill/>
          <a:ln w="9525">
            <a:noFill/>
          </a:ln>
        </p:spPr>
        <p:txBody>
          <a:bodyPr wrap="none" lIns="68580" tIns="34290" rIns="68580" bIns="34290" anchor="t">
            <a:spAutoFit/>
          </a:bodyPr>
          <a:lstStyle/>
          <a:p>
            <a:pPr algn="ctr"/>
            <a:r>
              <a:rPr lang="zh-CN" altLang="en-US" sz="2400" dirty="0" smtClean="0">
                <a:solidFill>
                  <a:schemeClr val="accent1"/>
                </a:solidFill>
                <a:latin typeface="微软雅黑" panose="020B0503020204020204" pitchFamily="34" charset="-122"/>
                <a:ea typeface="微软雅黑" panose="020B0503020204020204" pitchFamily="34" charset="-122"/>
              </a:rPr>
              <a:t>中国</a:t>
            </a:r>
            <a:r>
              <a:rPr lang="zh-CN" altLang="en-US" sz="2400" dirty="0">
                <a:solidFill>
                  <a:schemeClr val="accent1"/>
                </a:solidFill>
                <a:latin typeface="微软雅黑" panose="020B0503020204020204" pitchFamily="34" charset="-122"/>
                <a:ea typeface="微软雅黑" panose="020B0503020204020204" pitchFamily="34" charset="-122"/>
              </a:rPr>
              <a:t>汽车流通协会汽车市场研究分会</a:t>
            </a:r>
          </a:p>
          <a:p>
            <a:pPr algn="ctr"/>
            <a:r>
              <a:rPr lang="zh-CN" altLang="en-US" sz="2400" dirty="0">
                <a:solidFill>
                  <a:schemeClr val="accent1"/>
                </a:solidFill>
                <a:latin typeface="微软雅黑" panose="020B0503020204020204" pitchFamily="34" charset="-122"/>
                <a:ea typeface="微软雅黑" panose="020B0503020204020204" pitchFamily="34" charset="-122"/>
              </a:rPr>
              <a:t>乘用车市场信息联席会</a:t>
            </a:r>
          </a:p>
        </p:txBody>
      </p:sp>
      <p:pic>
        <p:nvPicPr>
          <p:cNvPr id="18437" name="图片 1" descr="logo -2(1)"/>
          <p:cNvPicPr>
            <a:picLocks noChangeAspect="1"/>
          </p:cNvPicPr>
          <p:nvPr/>
        </p:nvPicPr>
        <p:blipFill>
          <a:blip r:embed="rId4" cstate="print"/>
          <a:stretch>
            <a:fillRect/>
          </a:stretch>
        </p:blipFill>
        <p:spPr>
          <a:xfrm>
            <a:off x="3257550" y="1230313"/>
            <a:ext cx="6618288" cy="1725612"/>
          </a:xfrm>
          <a:prstGeom prst="rect">
            <a:avLst/>
          </a:prstGeom>
          <a:noFill/>
          <a:ln w="9525">
            <a:noFill/>
          </a:ln>
        </p:spPr>
      </p:pic>
    </p:spTree>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smtClean="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删除了</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版本中续驶里程测试方法</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修订意见稿删除了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版本中续驶里程测试方法。即删除了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附录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（规范性附录）插电式混合动力乘用车纯电驱动模式续驶里程测量方法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。该附录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的主要内容包括：测量参数、单位与准确度，试验过程（试验条件、初始充电程序、试验加载、试验循环），纯电驱动模式续驶里程测量。</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修订意见稿与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轻型混合动力电动汽车能量消耗量试验方法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同期启动修订，</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修订意见稿中涉及的车辆燃料消耗量及续驶里程指标均基于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确定。</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轻型混合动力电动汽车能量消耗量试验方法（征求意见稿），增加了全电里程、电量消耗续驶里程、电量消耗循环里程和等效全电里程的术语和定义。该标准替代</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19753—2013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。因此，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修订意见稿对电量消耗模式试验续驶里程 ，确定了全电里程及等效全电里程两种续驶里程的评价方法。所以，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修订意见稿删除了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版本中续驶里程测试方法。</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smtClean="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标准预期达到的社会效益和对产业发展的作用等情况</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 技术条件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标准是我国轻型汽车节能标准体系中一项重要的基础标准。本标准与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27999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19578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等标准相配套。本标准与现行相关法律、法规、规章及相关标准没有冲突或矛盾。通过本标准修订，建立起针对插电式混合动力乘用车综合能耗评价体系，满足了政府主管部门的汽车节能管理需求，为修订后的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27999《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19578《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乘用车燃料消耗量限值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等强制性标准的正式发布实施、保障我国</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年乘用车节能目标实现提供了有力支撑。由于本标准修订后燃料消耗量及续驶里程等技术内容发生重大变化，为了给企业预留一定的过渡期</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修订意见稿建议，对于</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在产车型自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年起</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实施。即</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自本标准实施之日起至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年底，满足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标准的在产车型，在</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年间仍可在乘用车第五阶段燃料消耗量标准、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获得插电式混合动力电动乘用车的倍率及积分优惠；对于新认证车型，建议自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年起</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实施。</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4"/>
          <p:cNvPicPr>
            <a:picLocks noChangeAspect="1"/>
          </p:cNvPicPr>
          <p:nvPr/>
        </p:nvPicPr>
        <p:blipFill>
          <a:blip r:embed="rId3"/>
          <a:stretch>
            <a:fillRect/>
          </a:stretch>
        </p:blipFill>
        <p:spPr>
          <a:xfrm>
            <a:off x="0" y="0"/>
            <a:ext cx="12858750" cy="7232650"/>
          </a:xfrm>
          <a:prstGeom prst="rect">
            <a:avLst/>
          </a:prstGeom>
          <a:noFill/>
          <a:ln w="9525">
            <a:noFill/>
          </a:ln>
        </p:spPr>
      </p:pic>
      <p:pic>
        <p:nvPicPr>
          <p:cNvPr id="6" name="图片 5"/>
          <p:cNvPicPr>
            <a:picLocks noChangeAspect="1"/>
          </p:cNvPicPr>
          <p:nvPr/>
        </p:nvPicPr>
        <p:blipFill rotWithShape="1">
          <a:blip r:embed="rId4"/>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pic>
        <p:nvPicPr>
          <p:cNvPr id="24579" name="图片 7"/>
          <p:cNvPicPr>
            <a:picLocks noChangeAspect="1"/>
          </p:cNvPicPr>
          <p:nvPr/>
        </p:nvPicPr>
        <p:blipFill>
          <a:blip r:embed="rId5"/>
          <a:srcRect t="28098" r="54480"/>
          <a:stretch>
            <a:fillRect/>
          </a:stretch>
        </p:blipFill>
        <p:spPr>
          <a:xfrm>
            <a:off x="-909637" y="2032000"/>
            <a:ext cx="5853112" cy="5200650"/>
          </a:xfrm>
          <a:prstGeom prst="rect">
            <a:avLst/>
          </a:prstGeom>
          <a:noFill/>
          <a:ln w="9525">
            <a:noFill/>
          </a:ln>
        </p:spPr>
      </p:pic>
      <p:pic>
        <p:nvPicPr>
          <p:cNvPr id="24580" name="图片 6"/>
          <p:cNvPicPr>
            <a:picLocks noChangeAspect="1"/>
          </p:cNvPicPr>
          <p:nvPr/>
        </p:nvPicPr>
        <p:blipFill>
          <a:blip r:embed="rId6"/>
          <a:stretch>
            <a:fillRect/>
          </a:stretch>
        </p:blipFill>
        <p:spPr>
          <a:xfrm>
            <a:off x="1604963" y="2560638"/>
            <a:ext cx="5975350" cy="4271962"/>
          </a:xfrm>
          <a:prstGeom prst="rect">
            <a:avLst/>
          </a:prstGeom>
          <a:noFill/>
          <a:ln w="9525">
            <a:noFill/>
          </a:ln>
        </p:spPr>
      </p:pic>
      <p:sp>
        <p:nvSpPr>
          <p:cNvPr id="24581" name="TextBox 10"/>
          <p:cNvSpPr txBox="1"/>
          <p:nvPr/>
        </p:nvSpPr>
        <p:spPr>
          <a:xfrm>
            <a:off x="7653338" y="3381375"/>
            <a:ext cx="2546350" cy="739775"/>
          </a:xfrm>
          <a:prstGeom prst="rect">
            <a:avLst/>
          </a:prstGeom>
          <a:noFill/>
          <a:ln w="9525">
            <a:noFill/>
          </a:ln>
        </p:spPr>
        <p:txBody>
          <a:bodyPr wrap="none" lIns="68580" tIns="34290" rIns="68580" bIns="34290" anchor="t">
            <a:spAutoFit/>
          </a:bodyPr>
          <a:lstStyle/>
          <a:p>
            <a:r>
              <a:rPr lang="zh-CN" altLang="en-US" sz="4400" dirty="0">
                <a:solidFill>
                  <a:schemeClr val="accent1"/>
                </a:solidFill>
                <a:latin typeface="微软雅黑" panose="020B0503020204020204" pitchFamily="34" charset="-122"/>
                <a:ea typeface="微软雅黑" panose="020B0503020204020204" pitchFamily="34" charset="-122"/>
              </a:rPr>
              <a:t>感谢关注</a:t>
            </a:r>
            <a:r>
              <a:rPr lang="en-US" altLang="zh-CN" sz="4400">
                <a:solidFill>
                  <a:schemeClr val="accent1"/>
                </a:solidFill>
                <a:latin typeface="微软雅黑" panose="020B0503020204020204" pitchFamily="34" charset="-122"/>
                <a:ea typeface="微软雅黑" panose="020B0503020204020204" pitchFamily="34" charset="-122"/>
              </a:rPr>
              <a:t>!</a:t>
            </a:r>
          </a:p>
        </p:txBody>
      </p:sp>
      <p:sp>
        <p:nvSpPr>
          <p:cNvPr id="24582" name="Text Box 3"/>
          <p:cNvSpPr txBox="1"/>
          <p:nvPr/>
        </p:nvSpPr>
        <p:spPr>
          <a:xfrm>
            <a:off x="8085138" y="6353175"/>
            <a:ext cx="1692275" cy="3968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乘联会官网</a:t>
            </a:r>
            <a:r>
              <a:rPr lang="en-US" altLang="zh-CN" sz="1000" err="1">
                <a:solidFill>
                  <a:schemeClr val="accent1"/>
                </a:solidFill>
                <a:latin typeface="微软雅黑" panose="020B0503020204020204" pitchFamily="34" charset="-122"/>
                <a:ea typeface="微软雅黑" panose="020B0503020204020204" pitchFamily="34" charset="-122"/>
              </a:rPr>
              <a:t>www.cpcaauto.com</a:t>
            </a:r>
            <a:endParaRPr lang="en-US" altLang="zh-CN" sz="1000">
              <a:solidFill>
                <a:schemeClr val="accent1"/>
              </a:solidFill>
              <a:latin typeface="微软雅黑" panose="020B0503020204020204" pitchFamily="34" charset="-122"/>
              <a:ea typeface="微软雅黑" panose="020B0503020204020204" pitchFamily="34" charset="-122"/>
            </a:endParaRPr>
          </a:p>
        </p:txBody>
      </p:sp>
      <p:sp>
        <p:nvSpPr>
          <p:cNvPr id="24583" name="Text Box 3"/>
          <p:cNvSpPr txBox="1"/>
          <p:nvPr/>
        </p:nvSpPr>
        <p:spPr>
          <a:xfrm>
            <a:off x="8085138" y="5992813"/>
            <a:ext cx="1692275" cy="2444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扫一扫  关注我们</a:t>
            </a:r>
          </a:p>
        </p:txBody>
      </p:sp>
      <p:pic>
        <p:nvPicPr>
          <p:cNvPr id="24584" name="图片 43027" descr="微信二维码"/>
          <p:cNvPicPr>
            <a:picLocks noChangeAspect="1"/>
          </p:cNvPicPr>
          <p:nvPr/>
        </p:nvPicPr>
        <p:blipFill>
          <a:blip r:embed="rId7"/>
          <a:stretch>
            <a:fillRect/>
          </a:stretch>
        </p:blipFill>
        <p:spPr>
          <a:xfrm>
            <a:off x="7942263" y="4192588"/>
            <a:ext cx="1800225" cy="1800225"/>
          </a:xfrm>
          <a:prstGeom prst="rect">
            <a:avLst/>
          </a:prstGeom>
          <a:noFill/>
          <a:ln w="9525">
            <a:noFill/>
          </a:ln>
        </p:spPr>
      </p:pic>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0482" name="组合 8"/>
          <p:cNvGrpSpPr/>
          <p:nvPr/>
        </p:nvGrpSpPr>
        <p:grpSpPr>
          <a:xfrm>
            <a:off x="-23812" y="354013"/>
            <a:ext cx="2068512" cy="725487"/>
            <a:chOff x="281344" y="259402"/>
            <a:chExt cx="1961666" cy="687536"/>
          </a:xfrm>
        </p:grpSpPr>
        <p:grpSp>
          <p:nvGrpSpPr>
            <p:cNvPr id="30"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285971" y="436563"/>
            <a:ext cx="7286675" cy="584200"/>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问题的提出</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642897" y="1620838"/>
            <a:ext cx="11501518"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为贯彻落实</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年节能目标，配合乘用车第五阶段燃料消耗量标准、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制定和后续实施，</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日，中国汽车标准化技术委员会公开征求对国家标准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 技术条件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（征求意见稿）的意见。修订后本标准代替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 技术条件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。同时，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插电式混合动力电动乘用车技术条件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标准修订应满足政府主管部门的汽车节能管理需求，保障我国</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年汽车节能目标的实现，进一步规范插电式混合动力电动汽车产业的技术路线，保障我国新能源汽车的健康发展。</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lvl="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日发布的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汽车产业中长期发展规划</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提出，到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2025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年，新车平均燃料消耗量乘用车降到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4.0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百公里、商用车达到国际领先水平，排放达到国际先进水平，新能源汽车能耗处于国际领先水平。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日，工业和信息化部公开征求对强制性国家标准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乘用车燃料消耗量限值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（征求意见稿）的意见。因此，有必要对修订该项国家标准的</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必要性，</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以及修订征求意见稿与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版标准的主要变化进行分析。</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第一部分</a:t>
            </a: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2530" name="组合 8"/>
          <p:cNvGrpSpPr/>
          <p:nvPr/>
        </p:nvGrpSpPr>
        <p:grpSpPr>
          <a:xfrm>
            <a:off x="-23812" y="354013"/>
            <a:ext cx="2068512" cy="725487"/>
            <a:chOff x="281344" y="259402"/>
            <a:chExt cx="1961666" cy="687536"/>
          </a:xfrm>
        </p:grpSpPr>
        <p:grpSp>
          <p:nvGrpSpPr>
            <p:cNvPr id="30"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214534" y="436563"/>
            <a:ext cx="7358114" cy="523220"/>
          </a:xfrm>
          <a:prstGeom prst="rect">
            <a:avLst/>
          </a:prstGeom>
          <a:noFill/>
          <a:ln w="9525">
            <a:noFill/>
          </a:ln>
        </p:spPr>
        <p:txBody>
          <a:bodyPr wrap="square" anchor="t">
            <a:spAutoFit/>
          </a:bodyPr>
          <a:lstStyle/>
          <a:p>
            <a:pPr algn="ct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国家标准的必要性分析</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配合乘用车第五阶段燃料消耗量标准的制定及后续实施</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日，工业和信息化部公开征求对强制性国家标准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乘用车燃料消耗量限值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（征求意见稿）的意见，这是对现行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乘用车燃料消耗量限值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19578-2014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27999-2014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）两项标准进行修订，是对现行乘用车节能管理的完善和升级。因为现行两项标准自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日起实施，是面向</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年的乘用车第四阶段燃料消耗量标准。而修订加严两项国家标准，旨在制定和实施面向</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2025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年的第五阶段乘用车燃料消耗量标准，实现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年新车平均燃料消耗量乘用车降到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4.0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百公里的节能目标。</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乘用车第五阶段标准的制定，面临着中国工况导入、国六排放标准协调等情况并存的复杂局面。第五阶段油耗目标值及限值将基于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WLTP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（全球统一轻型汽车测试规程）重新确定，并在</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年一次性完成从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NEDC</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（现行标准采用的测试规程）向</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WLTC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（全球统一轻型车辆测试循环）的过渡。因此，</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标准的修订要为乘用车第五阶段燃料消耗量标准中</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CAFC</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核算的制定提供重要依据。</a:t>
            </a:r>
          </a:p>
        </p:txBody>
      </p:sp>
      <p:sp>
        <p:nvSpPr>
          <p:cNvPr id="22535" name="文本框 93191"/>
          <p:cNvSpPr txBox="1"/>
          <p:nvPr/>
        </p:nvSpPr>
        <p:spPr>
          <a:xfrm>
            <a:off x="20638" y="471488"/>
            <a:ext cx="1584325" cy="457200"/>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第二部分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214534" y="436563"/>
            <a:ext cx="7358114" cy="523220"/>
          </a:xfrm>
          <a:prstGeom prst="rect">
            <a:avLst/>
          </a:prstGeom>
          <a:noFill/>
          <a:ln w="9525">
            <a:noFill/>
          </a:ln>
        </p:spPr>
        <p:txBody>
          <a:bodyPr wrap="square" anchor="t">
            <a:spAutoFit/>
          </a:bodyPr>
          <a:lstStyle/>
          <a:p>
            <a:pPr algn="ct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国家标准的必要性分析</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配合</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积分并行管理办法</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修订及后续实施</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日，工业和信息化部印发“关于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修正案（征求意见稿）公开征求意见的通知”。修订案意见稿根据我国汽车产业发展目标、国家节能减排目标及对节能与新能源汽车未来技术成本的测算，提出了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年度的新能源汽车积分比例要求，并修改了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新能源乘用车车型积分计算方法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同时，通过优化指标体系，弱化纯电动乘用车续驶里程在车型积分核算中的影响，强化对能耗等体现整车先进性指标的要求，引导企业不断优化整车性能、提升质量安全水平。另外，对车型积分计算方法涉及行驶工况进行了调整。新能源乘用车车型积分计算方法的变化之一是将插电式混合动力乘用车标准车型积分由原来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分降低为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插电式混合动力电动乘用车技术条件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标准修订应满足政府主管部门的汽车节能管理需求，保障</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年汽车节能目标的实现，同时进一步规范插电式混合动力电动汽车产业的技术路线，保障我国新能源汽车的健康发展。因此，</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标准的修订要配合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积分并行管理办法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修订及后续实施。</a:t>
            </a:r>
          </a:p>
        </p:txBody>
      </p:sp>
      <p:sp>
        <p:nvSpPr>
          <p:cNvPr id="22535" name="文本框 93191"/>
          <p:cNvSpPr txBox="1"/>
          <p:nvPr/>
        </p:nvSpPr>
        <p:spPr>
          <a:xfrm>
            <a:off x="20638" y="471488"/>
            <a:ext cx="1584325" cy="457200"/>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第二部分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smtClean="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修改了车辆低速提示音的要求</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 技术条件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 技术条件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的总体框架相同，包括范围、规范性引用文件、术语和定义、要求等共四章。两者相比，除编辑性修改外主要技术变化有六项，其一是修改了车辆低速提示音的要求。</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一般要求规定，“车辆在纯电驱动模式行驶且车速低于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20km/h</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时，应能发出给车外人员适当提示性的声响”。</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低速提示</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音规定</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，“车辆在纯电驱动下低速行驶时，应满足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37153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的要求”。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37153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电动汽车低速提示音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日发布，</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日实施。该标准规定了电动汽车低速行驶提示音工作的车速范围、声级限值、频率要求、声音类型以及暂停开关等要求和试验方法。该标准适用于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M1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N1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类的纯电动汽车、具有纯电动行驶模式的混合动力电动汽车以及燃料电池电动汽车。因此，修订意见稿对车辆低速提示音的要求，就是应全面满足该标准的要求。</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smtClean="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修改了充电接口及通信的要求</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充电接口及通信规定，“根据充电方式不同，其充电接口应满足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的相应要求。直流充电通信应满足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27930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的要求”。</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充电接口及通信规定，“车辆应具备可外接充电功能，其充电接口应满足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的相应要求。车辆充电互操作性应满足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34657.2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的要求”。修订意见稿与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标准的此项变化，主要是所执行的规范性引用文件的变化。</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修订意见稿规定的应满足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20234.3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的要求，即满足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电动汽车传导充电用连接装置</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标准的要求，该标准分为三个部分。第</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部分：通用要求；第</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部分：交流充电接口；第</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部分：直流充电接口。该标准于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日发布，自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日实施。另外，规定的应满足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34657.2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的要求，即满足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《GB/T34657.2-2017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电动汽车传导充电互操作性测试规范  第</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部分：车辆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的要求。该标准于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日发布，</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日实施。</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smtClean="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修改了燃料消耗量及排放的要求</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燃料消耗量及排放规定，“按照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（轻型混合动力电动汽车能量消耗量试验方法）测得的燃料消耗量的加权平均值应不大于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19578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（乘用车燃料消耗量限值 ）中对应车型燃料消耗量限值的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（轻型混合动力电动汽车污染物排放控制要求及测量方法）的方法进行排放试验，其结果应满足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18352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（国五排放标准）的要求”。</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修订意见稿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燃料消耗量及排放规定，“按照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测得的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OVC-HEV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可外部充电的混合动力电动汽车）燃料消耗量应不大于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19578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中对应车型燃料消耗量限值的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18352.6—2016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附录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R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的规定进行排放试验，其结果应满足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18352.6—2016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限值的要求”。</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修订意见稿与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标准的主要变化是执行的标准不同。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意见稿执行的是</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年以后的标准</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。包括修订后的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19578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标准，以及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18352.6—2016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轻型混合动力电动汽车污染物排放控制要求及测量方法（中国第六阶段</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日起替代国五排放</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smtClean="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84414"/>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修改了续驶里程的要求</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续驶</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里程规定</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，“按照附录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测得的纯电模式续驶里程应不</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小于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50Km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”。（附录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插电式混合动力电动乘用车纯电驱动模式续驶里程测量方法）</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修订意见稿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续驶</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里程规定，“</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测得的有条件的等效全电里程应不小于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43km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，其中有条件的等效全电里程按照以下公式计算：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EAER</a:t>
            </a:r>
            <a:r>
              <a:rPr lang="en-US" altLang="zh-CN" sz="2000" dirty="0" smtClean="0"/>
              <a:t> v</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 EAER ×</a:t>
            </a:r>
            <a:r>
              <a:rPr lang="zh-CN" altLang="en-US" sz="2000" dirty="0" smtClean="0">
                <a:solidFill>
                  <a:srgbClr val="333333"/>
                </a:solidFill>
                <a:latin typeface="arial"/>
              </a:rPr>
              <a:t> △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a:t>
            </a:r>
            <a:r>
              <a:rPr lang="en-US" altLang="zh-CN" sz="2000" dirty="0" smtClean="0"/>
              <a:t>REESS, v /</a:t>
            </a:r>
            <a:r>
              <a:rPr lang="zh-CN" altLang="en-US" sz="2000" dirty="0" smtClean="0">
                <a:solidFill>
                  <a:srgbClr val="333333"/>
                </a:solidFill>
                <a:latin typeface="arial"/>
              </a:rPr>
              <a:t> △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a:t>
            </a:r>
            <a:r>
              <a:rPr lang="en-US" altLang="zh-CN" sz="2000" dirty="0" smtClean="0"/>
              <a:t>REESS, </a:t>
            </a:r>
            <a:r>
              <a:rPr lang="en-US" altLang="zh-CN" sz="2000" dirty="0" smtClean="0">
                <a:solidFill>
                  <a:srgbClr val="000000"/>
                </a:solidFill>
              </a:rPr>
              <a:t>CD </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EAER</a:t>
            </a:r>
            <a:r>
              <a:rPr lang="en-US" altLang="zh-CN" sz="2000" dirty="0" smtClean="0"/>
              <a:t> </a:t>
            </a:r>
            <a:r>
              <a:rPr lang="en-US" altLang="zh-CN" sz="2000" dirty="0" smtClean="0"/>
              <a:t>v</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（有条件的等效全电里程，单位</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km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）等于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EAER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的规定计算得到的等效全电里程）乘以</a:t>
            </a:r>
            <a:r>
              <a:rPr lang="zh-CN" altLang="en-US" sz="2000" dirty="0" smtClean="0">
                <a:solidFill>
                  <a:srgbClr val="333333"/>
                </a:solidFill>
                <a:latin typeface="arial"/>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a:t>
            </a:r>
            <a:r>
              <a:rPr lang="en-US" altLang="zh-CN" sz="2000" dirty="0" smtClean="0"/>
              <a:t>REESS, v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19753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的电量消耗模式试验计算得到的截至速度条件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v</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规定的时刻，</a:t>
            </a:r>
            <a:r>
              <a:rPr lang="en-US" altLang="zh-CN" sz="1600" dirty="0" smtClean="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的电量变化量，单位</a:t>
            </a:r>
            <a:r>
              <a:rPr lang="en-US" altLang="zh-CN" sz="2000" dirty="0" err="1" smtClean="0">
                <a:latin typeface="微软雅黑" panose="020B0503020204020204" pitchFamily="34" charset="-122"/>
                <a:ea typeface="微软雅黑" panose="020B0503020204020204" pitchFamily="34" charset="-122"/>
                <a:sym typeface="Wingdings 2" panose="05020102010507070707" pitchFamily="18" charset="2"/>
              </a:rPr>
              <a:t>Wh</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）除</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a:t>
            </a:r>
            <a:r>
              <a:rPr lang="zh-CN" altLang="en-US" sz="2000" dirty="0" smtClean="0">
                <a:solidFill>
                  <a:srgbClr val="333333"/>
                </a:solidFill>
                <a:latin typeface="arial"/>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a:t>
            </a:r>
            <a:r>
              <a:rPr lang="en-US" altLang="zh-CN" sz="2000" dirty="0" smtClean="0"/>
              <a:t>REESS, </a:t>
            </a:r>
            <a:r>
              <a:rPr lang="en-US" altLang="zh-CN" sz="2000" dirty="0" smtClean="0">
                <a:solidFill>
                  <a:srgbClr val="000000"/>
                </a:solidFill>
              </a:rPr>
              <a:t>CD </a:t>
            </a:r>
            <a:r>
              <a:rPr lang="zh-CN" altLang="en-US" sz="2000" dirty="0" smtClean="0">
                <a:solidFill>
                  <a:srgbClr val="000000"/>
                </a:solidFill>
                <a:latin typeface="微软雅黑" pitchFamily="34" charset="-122"/>
                <a:ea typeface="微软雅黑" pitchFamily="34" charset="-122"/>
              </a:rPr>
              <a:t>（按照</a:t>
            </a:r>
            <a:r>
              <a:rPr lang="en-US" altLang="zh-CN" sz="2000" dirty="0" smtClean="0">
                <a:solidFill>
                  <a:srgbClr val="000000"/>
                </a:solidFill>
                <a:latin typeface="微软雅黑" pitchFamily="34" charset="-122"/>
                <a:ea typeface="微软雅黑" pitchFamily="34" charset="-122"/>
              </a:rPr>
              <a:t>GB/T 19753</a:t>
            </a:r>
            <a:r>
              <a:rPr lang="zh-CN" altLang="en-US" sz="2000" dirty="0" smtClean="0">
                <a:solidFill>
                  <a:srgbClr val="000000"/>
                </a:solidFill>
                <a:latin typeface="微软雅黑" pitchFamily="34" charset="-122"/>
                <a:ea typeface="微软雅黑" pitchFamily="34" charset="-122"/>
              </a:rPr>
              <a:t>的规定计算得到的</a:t>
            </a:r>
            <a:r>
              <a:rPr lang="en-US" altLang="zh-CN" sz="2000" dirty="0" smtClean="0">
                <a:solidFill>
                  <a:srgbClr val="000000"/>
                </a:solidFill>
                <a:latin typeface="微软雅黑" pitchFamily="34" charset="-122"/>
                <a:ea typeface="微软雅黑" pitchFamily="34" charset="-122"/>
              </a:rPr>
              <a:t>CD</a:t>
            </a:r>
            <a:r>
              <a:rPr lang="zh-CN" altLang="en-US" sz="2000" dirty="0" smtClean="0">
                <a:solidFill>
                  <a:srgbClr val="000000"/>
                </a:solidFill>
                <a:latin typeface="微软雅黑" pitchFamily="34" charset="-122"/>
                <a:ea typeface="微软雅黑" pitchFamily="34" charset="-122"/>
              </a:rPr>
              <a:t>阶段</a:t>
            </a:r>
            <a:r>
              <a:rPr lang="en-US" altLang="zh-CN" sz="2000" dirty="0" smtClean="0">
                <a:solidFill>
                  <a:srgbClr val="000000"/>
                </a:solidFill>
                <a:latin typeface="微软雅黑" pitchFamily="34" charset="-122"/>
                <a:ea typeface="微软雅黑" pitchFamily="34" charset="-122"/>
              </a:rPr>
              <a:t>REESS</a:t>
            </a:r>
            <a:r>
              <a:rPr lang="zh-CN" altLang="en-US" sz="2000" dirty="0" smtClean="0">
                <a:solidFill>
                  <a:srgbClr val="000000"/>
                </a:solidFill>
                <a:latin typeface="微软雅黑" pitchFamily="34" charset="-122"/>
                <a:ea typeface="微软雅黑" pitchFamily="34" charset="-122"/>
              </a:rPr>
              <a:t>的电量变化量，单位</a:t>
            </a:r>
            <a:r>
              <a:rPr lang="en-US" altLang="zh-CN" sz="2000" dirty="0" err="1" smtClean="0">
                <a:solidFill>
                  <a:srgbClr val="000000"/>
                </a:solidFill>
                <a:latin typeface="微软雅黑" pitchFamily="34" charset="-122"/>
                <a:ea typeface="微软雅黑" pitchFamily="34" charset="-122"/>
              </a:rPr>
              <a:t>Wh</a:t>
            </a:r>
            <a:r>
              <a:rPr lang="zh-CN" altLang="en-US" sz="2000" dirty="0" smtClean="0">
                <a:solidFill>
                  <a:srgbClr val="000000"/>
                </a:solidFill>
                <a:latin typeface="微软雅黑" pitchFamily="34" charset="-122"/>
                <a:ea typeface="微软雅黑" pitchFamily="34" charset="-122"/>
              </a:rPr>
              <a:t>）的商“</a:t>
            </a:r>
            <a:r>
              <a:rPr lang="zh-CN" altLang="en-US" sz="2000" dirty="0" smtClean="0">
                <a:solidFill>
                  <a:srgbClr val="000000"/>
                </a:solidFill>
                <a:latin typeface="微软雅黑" pitchFamily="34" charset="-122"/>
                <a:ea typeface="微软雅黑" pitchFamily="34" charset="-122"/>
              </a:rPr>
              <a:t>。</a:t>
            </a:r>
            <a:endParaRPr lang="en-US" altLang="zh-CN" sz="2000" dirty="0" smtClean="0">
              <a:solidFill>
                <a:srgbClr val="000000"/>
              </a:solidFill>
              <a:latin typeface="微软雅黑" pitchFamily="34" charset="-122"/>
              <a:ea typeface="微软雅黑" pitchFamily="34" charset="-122"/>
            </a:endParaRPr>
          </a:p>
          <a:p>
            <a:pPr>
              <a:lnSpc>
                <a:spcPct val="110000"/>
              </a:lnSpc>
              <a:spcBef>
                <a:spcPts val="0"/>
              </a:spcBef>
              <a:buClr>
                <a:schemeClr val="accent1"/>
              </a:buClr>
            </a:pPr>
            <a:r>
              <a:rPr lang="zh-CN" altLang="en-US" dirty="0" smtClean="0">
                <a:solidFill>
                  <a:srgbClr val="000000"/>
                </a:solidFill>
                <a:latin typeface="楷体" pitchFamily="49" charset="-122"/>
                <a:ea typeface="楷体" pitchFamily="49" charset="-122"/>
                <a:sym typeface="Wingdings 2" panose="05020102010507070707" pitchFamily="18" charset="2"/>
              </a:rPr>
              <a:t>    注</a:t>
            </a:r>
            <a:r>
              <a:rPr lang="zh-CN" altLang="en-US" dirty="0" smtClean="0">
                <a:solidFill>
                  <a:srgbClr val="000000"/>
                </a:solidFill>
                <a:latin typeface="楷体" pitchFamily="49" charset="-122"/>
                <a:ea typeface="楷体" pitchFamily="49" charset="-122"/>
                <a:sym typeface="Wingdings 2" panose="05020102010507070707" pitchFamily="18" charset="2"/>
              </a:rPr>
              <a:t>： </a:t>
            </a:r>
            <a:r>
              <a:rPr lang="en-US" altLang="zh-CN" dirty="0" smtClean="0">
                <a:solidFill>
                  <a:srgbClr val="000000"/>
                </a:solidFill>
                <a:latin typeface="楷体" pitchFamily="49" charset="-122"/>
                <a:ea typeface="楷体" pitchFamily="49" charset="-122"/>
                <a:sym typeface="Wingdings 2" panose="05020102010507070707" pitchFamily="18" charset="2"/>
              </a:rPr>
              <a:t>v ——</a:t>
            </a:r>
            <a:r>
              <a:rPr lang="zh-CN" altLang="en-US" dirty="0" smtClean="0">
                <a:solidFill>
                  <a:srgbClr val="000000"/>
                </a:solidFill>
                <a:latin typeface="楷体" pitchFamily="49" charset="-122"/>
                <a:ea typeface="楷体" pitchFamily="49" charset="-122"/>
                <a:sym typeface="Wingdings 2" panose="05020102010507070707" pitchFamily="18" charset="2"/>
              </a:rPr>
              <a:t>可计入</a:t>
            </a:r>
            <a:r>
              <a:rPr lang="en-US" altLang="zh-CN" dirty="0" smtClean="0">
                <a:solidFill>
                  <a:srgbClr val="000000"/>
                </a:solidFill>
                <a:latin typeface="楷体" pitchFamily="49" charset="-122"/>
                <a:ea typeface="楷体" pitchFamily="49" charset="-122"/>
                <a:sym typeface="Wingdings 2" panose="05020102010507070707" pitchFamily="18" charset="2"/>
              </a:rPr>
              <a:t>EAER</a:t>
            </a:r>
            <a:r>
              <a:rPr lang="en-US" altLang="zh-CN" dirty="0" smtClean="0">
                <a:latin typeface="楷体" pitchFamily="49" charset="-122"/>
                <a:ea typeface="楷体" pitchFamily="49" charset="-122"/>
              </a:rPr>
              <a:t> v</a:t>
            </a:r>
            <a:r>
              <a:rPr lang="en-US" altLang="zh-CN" dirty="0" smtClean="0">
                <a:solidFill>
                  <a:srgbClr val="000000"/>
                </a:solidFill>
                <a:latin typeface="楷体" pitchFamily="49" charset="-122"/>
                <a:ea typeface="楷体" pitchFamily="49" charset="-122"/>
                <a:sym typeface="Wingdings 2" panose="05020102010507070707" pitchFamily="18" charset="2"/>
              </a:rPr>
              <a:t> </a:t>
            </a:r>
            <a:r>
              <a:rPr lang="zh-CN" altLang="en-US" dirty="0" smtClean="0">
                <a:solidFill>
                  <a:srgbClr val="000000"/>
                </a:solidFill>
                <a:latin typeface="楷体" pitchFamily="49" charset="-122"/>
                <a:ea typeface="楷体" pitchFamily="49" charset="-122"/>
                <a:sym typeface="Wingdings 2" panose="05020102010507070707" pitchFamily="18" charset="2"/>
              </a:rPr>
              <a:t>的速度条件，在电量消耗模式试验中，若发动机在</a:t>
            </a:r>
            <a:r>
              <a:rPr lang="en-US" altLang="zh-CN" dirty="0" smtClean="0">
                <a:solidFill>
                  <a:srgbClr val="000000"/>
                </a:solidFill>
                <a:latin typeface="楷体" pitchFamily="49" charset="-122"/>
                <a:ea typeface="楷体" pitchFamily="49" charset="-122"/>
                <a:sym typeface="Wingdings 2" panose="05020102010507070707" pitchFamily="18" charset="2"/>
              </a:rPr>
              <a:t>WLTC</a:t>
            </a:r>
            <a:r>
              <a:rPr lang="zh-CN" altLang="en-US" dirty="0" smtClean="0">
                <a:solidFill>
                  <a:srgbClr val="000000"/>
                </a:solidFill>
                <a:latin typeface="楷体" pitchFamily="49" charset="-122"/>
                <a:ea typeface="楷体" pitchFamily="49" charset="-122"/>
                <a:sym typeface="Wingdings 2" panose="05020102010507070707" pitchFamily="18" charset="2"/>
              </a:rPr>
              <a:t>前三个速度段中的某一速度段起动，则可计入</a:t>
            </a:r>
            <a:r>
              <a:rPr lang="en-US" altLang="zh-CN" dirty="0" smtClean="0">
                <a:solidFill>
                  <a:srgbClr val="000000"/>
                </a:solidFill>
                <a:latin typeface="楷体" pitchFamily="49" charset="-122"/>
                <a:ea typeface="楷体" pitchFamily="49" charset="-122"/>
                <a:sym typeface="Wingdings 2" panose="05020102010507070707" pitchFamily="18" charset="2"/>
              </a:rPr>
              <a:t> EAER</a:t>
            </a:r>
            <a:r>
              <a:rPr lang="en-US" altLang="zh-CN" dirty="0" smtClean="0">
                <a:latin typeface="楷体" pitchFamily="49" charset="-122"/>
                <a:ea typeface="楷体" pitchFamily="49" charset="-122"/>
              </a:rPr>
              <a:t> v</a:t>
            </a:r>
            <a:r>
              <a:rPr lang="en-US" altLang="zh-CN" dirty="0" smtClean="0">
                <a:solidFill>
                  <a:srgbClr val="000000"/>
                </a:solidFill>
                <a:latin typeface="楷体" pitchFamily="49" charset="-122"/>
                <a:ea typeface="楷体" pitchFamily="49" charset="-122"/>
                <a:sym typeface="Wingdings 2" panose="05020102010507070707" pitchFamily="18" charset="2"/>
              </a:rPr>
              <a:t> </a:t>
            </a:r>
            <a:r>
              <a:rPr lang="zh-CN" altLang="en-US" dirty="0" smtClean="0">
                <a:solidFill>
                  <a:srgbClr val="000000"/>
                </a:solidFill>
                <a:latin typeface="楷体" pitchFamily="49" charset="-122"/>
                <a:ea typeface="楷体" pitchFamily="49" charset="-122"/>
                <a:sym typeface="Wingdings 2" panose="05020102010507070707" pitchFamily="18" charset="2"/>
              </a:rPr>
              <a:t>的行驶里程截至该速度段结束，若发动机的起动均只发生在</a:t>
            </a:r>
            <a:r>
              <a:rPr lang="en-US" altLang="zh-CN" dirty="0" smtClean="0">
                <a:solidFill>
                  <a:srgbClr val="000000"/>
                </a:solidFill>
                <a:latin typeface="楷体" pitchFamily="49" charset="-122"/>
                <a:ea typeface="楷体" pitchFamily="49" charset="-122"/>
                <a:sym typeface="Wingdings 2" panose="05020102010507070707" pitchFamily="18" charset="2"/>
              </a:rPr>
              <a:t>WLTC</a:t>
            </a:r>
            <a:r>
              <a:rPr lang="zh-CN" altLang="en-US" dirty="0" smtClean="0">
                <a:solidFill>
                  <a:srgbClr val="000000"/>
                </a:solidFill>
                <a:latin typeface="楷体" pitchFamily="49" charset="-122"/>
                <a:ea typeface="楷体" pitchFamily="49" charset="-122"/>
                <a:sym typeface="Wingdings 2" panose="05020102010507070707" pitchFamily="18" charset="2"/>
              </a:rPr>
              <a:t>超高速段，则可计入</a:t>
            </a:r>
            <a:r>
              <a:rPr lang="en-US" altLang="zh-CN" dirty="0" smtClean="0">
                <a:solidFill>
                  <a:srgbClr val="000000"/>
                </a:solidFill>
                <a:latin typeface="楷体" pitchFamily="49" charset="-122"/>
                <a:ea typeface="楷体" pitchFamily="49" charset="-122"/>
                <a:sym typeface="Wingdings 2" panose="05020102010507070707" pitchFamily="18" charset="2"/>
              </a:rPr>
              <a:t>EAER</a:t>
            </a:r>
            <a:r>
              <a:rPr lang="en-US" altLang="zh-CN" dirty="0" smtClean="0">
                <a:latin typeface="楷体" pitchFamily="49" charset="-122"/>
                <a:ea typeface="楷体" pitchFamily="49" charset="-122"/>
              </a:rPr>
              <a:t> v</a:t>
            </a:r>
            <a:r>
              <a:rPr lang="en-US" altLang="zh-CN" dirty="0" smtClean="0">
                <a:solidFill>
                  <a:srgbClr val="000000"/>
                </a:solidFill>
                <a:latin typeface="楷体" pitchFamily="49" charset="-122"/>
                <a:ea typeface="楷体" pitchFamily="49" charset="-122"/>
                <a:sym typeface="Wingdings 2" panose="05020102010507070707" pitchFamily="18" charset="2"/>
              </a:rPr>
              <a:t> </a:t>
            </a:r>
            <a:r>
              <a:rPr lang="zh-CN" altLang="en-US" dirty="0" smtClean="0">
                <a:solidFill>
                  <a:srgbClr val="000000"/>
                </a:solidFill>
                <a:latin typeface="楷体" pitchFamily="49" charset="-122"/>
                <a:ea typeface="楷体" pitchFamily="49" charset="-122"/>
                <a:sym typeface="Wingdings 2" panose="05020102010507070707" pitchFamily="18" charset="2"/>
              </a:rPr>
              <a:t>的行驶里程截至电量消耗模式试验结束。</a:t>
            </a:r>
            <a:endParaRPr lang="en-US" altLang="zh-CN" dirty="0" smtClean="0">
              <a:latin typeface="楷体" pitchFamily="49" charset="-122"/>
              <a:ea typeface="楷体" pitchFamily="49"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32694</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8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smtClean="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修改了安全要求</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32694—2016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标准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特殊安全要求规定，“车辆应满足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18384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 安全要求）规定的特殊安全要求；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安装在车辆上的动力电池的要求规定，动力电池应分别符合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31467.3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（电动汽车用锂离子动力蓄电池包和系统  第</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部分：安全要求与测试方法）、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31484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（电动汽车用动力蓄电池循环寿命要求及试验方法）、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GB/T 31485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（电动汽车用动力蓄电池安全要求及试验方法）和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31486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（电动汽车用动力蓄电池电性能要求及试验方法）的要求”。</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修订意见稿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安全要求规定，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4.6.1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XXXXX</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电动汽车 安全要求）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GB/T 31498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（电动汽车碰撞后安全要求）规定的安全要求；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4.6.2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动力蓄电池应满足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XXXXX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（电动汽车用动力蓄电池  安全要求 ）规定的安全要求”。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电动汽车安全要求（征求意见稿）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电动汽车用动力蓄电池安全要求（征求意见稿）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电动客车安全要求（征求意见稿）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三项强制性国家标准已于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日公开征求意见</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。据悉，目前上述</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三项系列标准已经进入发布阶段。</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tags/tag1.xml><?xml version="1.0" encoding="utf-8"?>
<p:tagLst xmlns:a="http://schemas.openxmlformats.org/drawingml/2006/main" xmlns:r="http://schemas.openxmlformats.org/officeDocument/2006/relationships" xmlns:p="http://schemas.openxmlformats.org/presentationml/2006/main">
  <p:tag name="KSO_WM_DOC_GUID" val="{f8d965a5-c0fb-4f6a-bf10-133772d73467}"/>
</p:tagLst>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2471</TotalTime>
  <Words>2739</Words>
  <Application>WPS 演示</Application>
  <PresentationFormat>自定义</PresentationFormat>
  <Paragraphs>75</Paragraphs>
  <Slides>12</Slides>
  <Notes>12</Notes>
  <HiddenSlides>0</HiddenSlides>
  <MMClips>0</MMClips>
  <ScaleCrop>false</ScaleCrop>
  <HeadingPairs>
    <vt:vector size="4" baseType="variant">
      <vt:variant>
        <vt:lpstr>主题</vt:lpstr>
      </vt:variant>
      <vt:variant>
        <vt:i4>3</vt:i4>
      </vt:variant>
      <vt:variant>
        <vt:lpstr>幻灯片标题</vt:lpstr>
      </vt:variant>
      <vt:variant>
        <vt:i4>12</vt:i4>
      </vt:variant>
    </vt:vector>
  </HeadingPairs>
  <TitlesOfParts>
    <vt:vector size="15" baseType="lpstr">
      <vt:lpstr>第一PPT，www.1ppt.com</vt:lpstr>
      <vt:lpstr>Office 主题</vt:lpstr>
      <vt:lpstr>1_第一PPT，www.1ppt.com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ruilin</cp:lastModifiedBy>
  <cp:revision>384</cp:revision>
  <dcterms:created xsi:type="dcterms:W3CDTF">2016-09-19T10:32:47Z</dcterms:created>
  <dcterms:modified xsi:type="dcterms:W3CDTF">2019-10-10T01:38:00Z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