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61" r:id="rId2"/>
    <p:sldId id="729" r:id="rId3"/>
    <p:sldId id="680" r:id="rId4"/>
    <p:sldId id="710" r:id="rId5"/>
    <p:sldId id="717" r:id="rId6"/>
    <p:sldId id="736" r:id="rId7"/>
    <p:sldId id="728" r:id="rId8"/>
    <p:sldId id="734" r:id="rId9"/>
    <p:sldId id="731" r:id="rId10"/>
    <p:sldId id="737" r:id="rId11"/>
    <p:sldId id="714" r:id="rId12"/>
    <p:sldId id="742" r:id="rId13"/>
    <p:sldId id="738" r:id="rId14"/>
    <p:sldId id="739" r:id="rId15"/>
    <p:sldId id="706" r:id="rId16"/>
    <p:sldId id="740" r:id="rId17"/>
    <p:sldId id="741" r:id="rId18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0" userDrawn="1">
          <p15:clr>
            <a:srgbClr val="A4A3A4"/>
          </p15:clr>
        </p15:guide>
        <p15:guide id="2" orient="horz" pos="4178" userDrawn="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32" userDrawn="1">
          <p15:clr>
            <a:srgbClr val="A4A3A4"/>
          </p15:clr>
        </p15:guide>
        <p15:guide id="6" orient="horz" pos="709" userDrawn="1">
          <p15:clr>
            <a:srgbClr val="A4A3A4"/>
          </p15:clr>
        </p15:guide>
        <p15:guide id="7" orient="horz" pos="1094" userDrawn="1">
          <p15:clr>
            <a:srgbClr val="A4A3A4"/>
          </p15:clr>
        </p15:guide>
        <p15:guide id="8" pos="3128">
          <p15:clr>
            <a:srgbClr val="A4A3A4"/>
          </p15:clr>
        </p15:guide>
        <p15:guide id="9" pos="281">
          <p15:clr>
            <a:srgbClr val="A4A3A4"/>
          </p15:clr>
        </p15:guide>
        <p15:guide id="10" pos="6000" userDrawn="1">
          <p15:clr>
            <a:srgbClr val="A4A3A4"/>
          </p15:clr>
        </p15:guide>
        <p15:guide id="11" pos="33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C00000"/>
    <a:srgbClr val="1F497D"/>
    <a:srgbClr val="A6ADB3"/>
    <a:srgbClr val="005977"/>
    <a:srgbClr val="00B0F0"/>
    <a:srgbClr val="92D050"/>
    <a:srgbClr val="1557AE"/>
    <a:srgbClr val="BFBFB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86436" autoAdjust="0"/>
  </p:normalViewPr>
  <p:slideViewPr>
    <p:cSldViewPr snapToGrid="0">
      <p:cViewPr varScale="1">
        <p:scale>
          <a:sx n="111" d="100"/>
          <a:sy n="111" d="100"/>
        </p:scale>
        <p:origin x="1134" y="78"/>
      </p:cViewPr>
      <p:guideLst>
        <p:guide orient="horz" pos="1570"/>
        <p:guide orient="horz" pos="4178"/>
        <p:guide orient="horz" pos="2276"/>
        <p:guide orient="horz" pos="487"/>
        <p:guide orient="horz" pos="232"/>
        <p:guide orient="horz" pos="709"/>
        <p:guide orient="horz" pos="1094"/>
        <p:guide pos="3128"/>
        <p:guide pos="281"/>
        <p:guide pos="6000"/>
        <p:guide pos="33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3090" y="96"/>
      </p:cViewPr>
      <p:guideLst>
        <p:guide orient="horz" pos="3110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3.4742265051602626E-2"/>
          <c:y val="0"/>
          <c:w val="0.95769230769230962"/>
          <c:h val="1"/>
        </c:manualLayout>
      </c:layout>
      <c:lineChart>
        <c:grouping val="standar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3.2043862539214141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3.5298336171608082</c:v>
                </c:pt>
                <c:pt idx="4">
                  <c:v>3.2482845341986404</c:v>
                </c:pt>
                <c:pt idx="5">
                  <c:v>3.1855285346996323</c:v>
                </c:pt>
                <c:pt idx="6">
                  <c:v>3.2778582155993421</c:v>
                </c:pt>
                <c:pt idx="7">
                  <c:v>3.3011984233367397</c:v>
                </c:pt>
                <c:pt idx="8">
                  <c:v>3.1532922838929469</c:v>
                </c:pt>
                <c:pt idx="9">
                  <c:v>3.2169686181547439</c:v>
                </c:pt>
                <c:pt idx="10">
                  <c:v>3.1173139689360512</c:v>
                </c:pt>
                <c:pt idx="11">
                  <c:v>2.8610233363761908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A96C-4401-B439-87270545E0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 cmpd="sng" algn="ctr">
              <a:solidFill>
                <a:srgbClr val="00B0F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3.1257975145798103</c:v>
                </c:pt>
                <c:pt idx="2">
                  <c:v>2.9310841792234981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3.7356086935239121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A96C-4401-B439-87270545E0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 cmpd="sng" algn="ctr">
              <a:solidFill>
                <a:srgbClr val="00800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4.3797927698595549</c:v>
                </c:pt>
                <c:pt idx="1">
                  <c:v>4.7907930400101115</c:v>
                </c:pt>
                <c:pt idx="2">
                  <c:v>5.0757515474145958</c:v>
                </c:pt>
                <c:pt idx="3">
                  <c:v>5.1645361243776033</c:v>
                </c:pt>
                <c:pt idx="4">
                  <c:v>4.7655077044646381</c:v>
                </c:pt>
                <c:pt idx="5">
                  <c:v>4.7572042783217583</c:v>
                </c:pt>
                <c:pt idx="6">
                  <c:v>5.1775409280344578</c:v>
                </c:pt>
                <c:pt idx="7">
                  <c:v>4.9555092680474253</c:v>
                </c:pt>
                <c:pt idx="8">
                  <c:v>4.9353699560101676</c:v>
                </c:pt>
                <c:pt idx="9">
                  <c:v>4.4937308963882474</c:v>
                </c:pt>
                <c:pt idx="10">
                  <c:v>4.2718151470505958</c:v>
                </c:pt>
                <c:pt idx="11">
                  <c:v>4.2509894800176742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A96C-4401-B439-87270545E09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 cmpd="sng" algn="ctr">
              <a:solidFill>
                <a:srgbClr val="005977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4.3600000000000003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</c:v>
                </c:pt>
                <c:pt idx="9">
                  <c:v>3.61</c:v>
                </c:pt>
                <c:pt idx="10">
                  <c:v>3.49</c:v>
                </c:pt>
                <c:pt idx="11">
                  <c:v>3.44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A96C-4401-B439-87270545E09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2017 Stock</c:v>
                </c:pt>
              </c:strCache>
            </c:strRef>
          </c:tx>
          <c:spPr>
            <a:ln w="28575" cap="rnd" cmpd="sng" algn="ctr">
              <a:solidFill>
                <a:srgbClr val="1F497D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3.24</c:v>
                </c:pt>
                <c:pt idx="1">
                  <c:v>3.57</c:v>
                </c:pt>
                <c:pt idx="2">
                  <c:v>3.66</c:v>
                </c:pt>
                <c:pt idx="3">
                  <c:v>3.85</c:v>
                </c:pt>
                <c:pt idx="4">
                  <c:v>3.69</c:v>
                </c:pt>
                <c:pt idx="5">
                  <c:v>3.67</c:v>
                </c:pt>
                <c:pt idx="6">
                  <c:v>3.66</c:v>
                </c:pt>
                <c:pt idx="7">
                  <c:v>3.62</c:v>
                </c:pt>
                <c:pt idx="8">
                  <c:v>3.51</c:v>
                </c:pt>
                <c:pt idx="9">
                  <c:v>3.58</c:v>
                </c:pt>
                <c:pt idx="10">
                  <c:v>3.47</c:v>
                </c:pt>
                <c:pt idx="11">
                  <c:v>3.38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A96C-4401-B439-87270545E09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2018 Stock</c:v>
                </c:pt>
              </c:strCache>
            </c:strRef>
          </c:tx>
          <c:spPr>
            <a:ln>
              <a:solidFill>
                <a:srgbClr val="A6ADB3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0.00</c:formatCode>
                <c:ptCount val="12"/>
                <c:pt idx="0">
                  <c:v>3.07</c:v>
                </c:pt>
                <c:pt idx="1">
                  <c:v>3.55</c:v>
                </c:pt>
                <c:pt idx="2">
                  <c:v>3.84</c:v>
                </c:pt>
                <c:pt idx="3">
                  <c:v>4.04</c:v>
                </c:pt>
                <c:pt idx="4">
                  <c:v>4.05</c:v>
                </c:pt>
                <c:pt idx="5">
                  <c:v>3.54</c:v>
                </c:pt>
                <c:pt idx="6">
                  <c:v>4.66</c:v>
                </c:pt>
                <c:pt idx="7">
                  <c:v>4.2300000000000004</c:v>
                </c:pt>
                <c:pt idx="8">
                  <c:v>3.9</c:v>
                </c:pt>
                <c:pt idx="9">
                  <c:v>3.87</c:v>
                </c:pt>
                <c:pt idx="10">
                  <c:v>3.97</c:v>
                </c:pt>
                <c:pt idx="11">
                  <c:v>3.73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5-A96C-4401-B439-87270545E09F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2019 Stock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021-4D66-B914-E22797F8A955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021-4D66-B914-E22797F8A955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68E-4808-B39F-C9A36968A12E}"/>
                </c:ext>
              </c:extLst>
            </c:dLbl>
            <c:dLbl>
              <c:idx val="6"/>
              <c:layout>
                <c:manualLayout>
                  <c:x val="2.333078286848695E-2"/>
                  <c:y val="0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021-4D66-B914-E22797F8A955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021-4D66-B914-E22797F8A955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02A-4DB5-8F53-1B0AEC5E23B3}"/>
                </c:ext>
              </c:extLst>
            </c:dLbl>
            <c:spPr>
              <a:solidFill>
                <a:srgbClr val="FFFFFF"/>
              </a:solidFill>
              <a:ln>
                <a:solidFill>
                  <a:srgbClr val="000000">
                    <a:lumMod val="65000"/>
                    <a:lumOff val="35000"/>
                  </a:srgbClr>
                </a:solidFill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/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Sheet1!$H$2:$H$13</c:f>
              <c:numCache>
                <c:formatCode>0.0</c:formatCode>
                <c:ptCount val="12"/>
                <c:pt idx="0">
                  <c:v>3.39</c:v>
                </c:pt>
                <c:pt idx="1">
                  <c:v>3.89</c:v>
                </c:pt>
                <c:pt idx="2">
                  <c:v>4.33</c:v>
                </c:pt>
                <c:pt idx="3">
                  <c:v>4.47</c:v>
                </c:pt>
                <c:pt idx="4">
                  <c:v>3.83</c:v>
                </c:pt>
                <c:pt idx="5">
                  <c:v>3.36</c:v>
                </c:pt>
                <c:pt idx="6">
                  <c:v>3.5</c:v>
                </c:pt>
                <c:pt idx="7">
                  <c:v>3.2</c:v>
                </c:pt>
                <c:pt idx="8">
                  <c:v>3.4</c:v>
                </c:pt>
                <c:pt idx="9">
                  <c:v>3.37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7-A96C-4401-B439-87270545E0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1388652464"/>
        <c:axId val="-1388651920"/>
      </c:lineChart>
      <c:catAx>
        <c:axId val="-1388652464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zh-CN"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0.87006695987170957"/>
              <c:y val="8.8134558674668462E-2"/>
            </c:manualLayout>
          </c:layout>
          <c:overlay val="1"/>
          <c:spPr>
            <a:noFill/>
            <a:ln>
              <a:noFill/>
            </a:ln>
            <a:effectLst/>
          </c:spPr>
        </c:title>
        <c:numFmt formatCode="General" sourceLinked="1"/>
        <c:majorTickMark val="cross"/>
        <c:minorTickMark val="cross"/>
        <c:tickLblPos val="nextTo"/>
        <c:crossAx val="-1388651920"/>
        <c:crosses val="autoZero"/>
        <c:auto val="1"/>
        <c:lblAlgn val="ctr"/>
        <c:lblOffset val="100"/>
        <c:noMultiLvlLbl val="1"/>
      </c:catAx>
      <c:valAx>
        <c:axId val="-1388651920"/>
        <c:scaling>
          <c:orientation val="minMax"/>
        </c:scaling>
        <c:delete val="1"/>
        <c:axPos val="l"/>
        <c:numFmt formatCode="0.00" sourceLinked="1"/>
        <c:majorTickMark val="none"/>
        <c:minorTickMark val="cross"/>
        <c:tickLblPos val="none"/>
        <c:crossAx val="-1388652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3073332009768485E-2"/>
          <c:y val="0.69261740764880775"/>
          <c:w val="0.91846652459120925"/>
          <c:h val="9.191397905920402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9723498296324596E-2"/>
          <c:y val="9.6618085248765501E-2"/>
          <c:w val="0.71544342857368748"/>
          <c:h val="0.795479603553088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layout>
                <c:manualLayout>
                  <c:x val="-7.1721811986634899E-3"/>
                  <c:y val="7.15689520361225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722-4243-96C2-CAA210F8ED7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338694</c:v>
                </c:pt>
                <c:pt idx="1">
                  <c:v>18940</c:v>
                </c:pt>
                <c:pt idx="2">
                  <c:v>335286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0E-43E1-B3C7-84281EBF70D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1F497D"/>
            </a:solidFill>
            <a:ln>
              <a:solidFill>
                <a:schemeClr val="bg1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327823</c:v>
                </c:pt>
                <c:pt idx="1">
                  <c:v>6480</c:v>
                </c:pt>
                <c:pt idx="2">
                  <c:v>344741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0E-43E1-B3C7-84281EBF70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388672048"/>
        <c:axId val="-150436766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6.9928766686969027E-2"/>
                  <c:y val="7.15689520361225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D0E-43E1-B3C7-84281EBF70DE}"/>
                </c:ext>
              </c:extLst>
            </c:dLbl>
            <c:dLbl>
              <c:idx val="1"/>
              <c:layout>
                <c:manualLayout>
                  <c:x val="-5.5584404289642043E-2"/>
                  <c:y val="-0.268383570135459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DD0E-43E1-B3C7-84281EBF70DE}"/>
                </c:ext>
              </c:extLst>
            </c:dLbl>
            <c:dLbl>
              <c:idx val="2"/>
              <c:layout>
                <c:manualLayout>
                  <c:x val="7.5307902585966632E-2"/>
                  <c:y val="-2.86275808144490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DD0E-43E1-B3C7-84281EBF70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-3.2096818957525031E-2</c:v>
                </c:pt>
                <c:pt idx="1">
                  <c:v>-0.65786694825765579</c:v>
                </c:pt>
                <c:pt idx="2">
                  <c:v>2.819980553915169E-2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D0E-43E1-B3C7-84281EBF70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504341008"/>
        <c:axId val="-1504375824"/>
      </c:lineChart>
      <c:catAx>
        <c:axId val="-1388672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-1504367664"/>
        <c:crosses val="autoZero"/>
        <c:auto val="1"/>
        <c:lblAlgn val="ctr"/>
        <c:lblOffset val="100"/>
        <c:noMultiLvlLbl val="0"/>
      </c:catAx>
      <c:valAx>
        <c:axId val="-1504367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>
            <a:noFill/>
          </a:ln>
        </c:spPr>
        <c:crossAx val="-1388672048"/>
        <c:crosses val="autoZero"/>
        <c:crossBetween val="between"/>
      </c:valAx>
      <c:valAx>
        <c:axId val="-1504375824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>
            <a:noFill/>
          </a:ln>
        </c:spPr>
        <c:crossAx val="-1504341008"/>
        <c:crosses val="max"/>
        <c:crossBetween val="between"/>
      </c:valAx>
      <c:catAx>
        <c:axId val="-15043410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504375824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24864229762801285"/>
          <c:y val="3.1712371707722543E-2"/>
          <c:w val="0.35688773644549532"/>
          <c:h val="7.4169384549277628E-2"/>
        </c:manualLayout>
      </c:layout>
      <c:overlay val="0"/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A8A8A8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E08-474C-94BF-79D8A6BA3338}"/>
              </c:ext>
            </c:extLst>
          </c:dPt>
          <c:dPt>
            <c:idx val="1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E08-474C-94BF-79D8A6BA3338}"/>
              </c:ext>
            </c:extLst>
          </c:dPt>
          <c:dPt>
            <c:idx val="2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E08-474C-94BF-79D8A6BA3338}"/>
              </c:ext>
            </c:extLst>
          </c:dPt>
          <c:dPt>
            <c:idx val="3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E08-474C-94BF-79D8A6BA3338}"/>
              </c:ext>
            </c:extLst>
          </c:dPt>
          <c:dPt>
            <c:idx val="4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E08-474C-94BF-79D8A6BA3338}"/>
              </c:ext>
            </c:extLst>
          </c:dPt>
          <c:dPt>
            <c:idx val="5"/>
            <c:invertIfNegative val="0"/>
            <c:bubble3D val="0"/>
            <c:spPr>
              <a:solidFill>
                <a:srgbClr val="37609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E08-474C-94BF-79D8A6BA3338}"/>
              </c:ext>
            </c:extLst>
          </c:dPt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85%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E08-474C-94BF-79D8A6BA33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0.88</c:v>
                </c:pt>
                <c:pt idx="1">
                  <c:v>0.87</c:v>
                </c:pt>
                <c:pt idx="2">
                  <c:v>0.83</c:v>
                </c:pt>
                <c:pt idx="3">
                  <c:v>0.87608986965071967</c:v>
                </c:pt>
                <c:pt idx="4">
                  <c:v>0.84</c:v>
                </c:pt>
                <c:pt idx="5">
                  <c:v>0.85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E08-474C-94BF-79D8A6BA333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2"/>
              <c:layout>
                <c:manualLayout>
                  <c:x val="-1.8855490835246076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2E08-474C-94BF-79D8A6BA3338}"/>
                </c:ext>
              </c:extLst>
            </c:dLbl>
            <c:dLbl>
              <c:idx val="3"/>
              <c:layout>
                <c:manualLayout>
                  <c:x val="2.2826351674995801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 smtClean="0"/>
                      <a:t>3%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2E08-474C-94BF-79D8A6BA3338}"/>
                </c:ext>
              </c:extLst>
            </c:dLbl>
            <c:dLbl>
              <c:idx val="5"/>
              <c:layout>
                <c:manualLayout>
                  <c:x val="0"/>
                  <c:y val="2.303186973443914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2E08-474C-94BF-79D8A6BA3338}"/>
                </c:ext>
              </c:extLst>
            </c:dLbl>
            <c:spPr>
              <a:solidFill>
                <a:srgbClr val="00B0F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0.04</c:v>
                </c:pt>
                <c:pt idx="1">
                  <c:v>0.02</c:v>
                </c:pt>
                <c:pt idx="2">
                  <c:v>0.04</c:v>
                </c:pt>
                <c:pt idx="3">
                  <c:v>2.5890023958278947E-2</c:v>
                </c:pt>
                <c:pt idx="4">
                  <c:v>2.3906616372718931E-2</c:v>
                </c:pt>
                <c:pt idx="5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2E08-474C-94BF-79D8A6BA333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chemeClr val="accent3">
                <a:lumMod val="85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79349906017825E-2"/>
                  <c:y val="-3.290267104919896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2E08-474C-94BF-79D8A6BA3338}"/>
                </c:ext>
              </c:extLst>
            </c:dLbl>
            <c:dLbl>
              <c:idx val="3"/>
              <c:layout>
                <c:manualLayout>
                  <c:x val="0"/>
                  <c:y val="3.290267104919851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2E08-474C-94BF-79D8A6BA3338}"/>
                </c:ext>
              </c:extLst>
            </c:dLbl>
            <c:spPr>
              <a:solidFill>
                <a:schemeClr val="accent3">
                  <a:lumMod val="8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Sheet1!$D$2:$D$7</c:f>
              <c:numCache>
                <c:formatCode>0%</c:formatCode>
                <c:ptCount val="6"/>
                <c:pt idx="0">
                  <c:v>0.02</c:v>
                </c:pt>
                <c:pt idx="1">
                  <c:v>0.05</c:v>
                </c:pt>
                <c:pt idx="2">
                  <c:v>0.05</c:v>
                </c:pt>
                <c:pt idx="3">
                  <c:v>3.5653167655743313E-2</c:v>
                </c:pt>
                <c:pt idx="4">
                  <c:v>3.9810378224079929E-2</c:v>
                </c:pt>
                <c:pt idx="5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2E08-474C-94BF-79D8A6BA333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4.360218316465396E-2"/>
                  <c:y val="-3.343636791818603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2E08-474C-94BF-79D8A6BA3338}"/>
                </c:ext>
              </c:extLst>
            </c:dLbl>
            <c:dLbl>
              <c:idx val="1"/>
              <c:layout>
                <c:manualLayout>
                  <c:x val="4.0683157528915201E-2"/>
                  <c:y val="3.470843181465480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2E08-474C-94BF-79D8A6BA3338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altLang="zh-CN" dirty="0" smtClean="0"/>
                      <a:t>6%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2E08-474C-94BF-79D8A6BA3338}"/>
                </c:ext>
              </c:extLst>
            </c:dLbl>
            <c:spPr>
              <a:solidFill>
                <a:srgbClr val="A8ADB3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400" b="1" i="0" u="none" strike="noStrike" kern="1200" baseline="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Sheet1!$E$2:$E$7</c:f>
              <c:numCache>
                <c:formatCode>0%</c:formatCode>
                <c:ptCount val="6"/>
                <c:pt idx="0">
                  <c:v>0.03</c:v>
                </c:pt>
                <c:pt idx="1">
                  <c:v>0.05</c:v>
                </c:pt>
                <c:pt idx="2">
                  <c:v>0.06</c:v>
                </c:pt>
                <c:pt idx="3">
                  <c:v>6.1601201974672677E-2</c:v>
                </c:pt>
                <c:pt idx="4">
                  <c:v>0.08</c:v>
                </c:pt>
                <c:pt idx="5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7-2E08-474C-94BF-79D8A6BA333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1.6304536910711407E-2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8-2E08-474C-94BF-79D8A6BA3338}"/>
                </c:ext>
              </c:extLst>
            </c:dLbl>
            <c:dLbl>
              <c:idx val="2"/>
              <c:layout>
                <c:manualLayout>
                  <c:x val="-3.75004348946361E-2"/>
                  <c:y val="-9.870801314759704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9-2E08-474C-94BF-79D8A6BA3338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2E08-474C-94BF-79D8A6BA3338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altLang="zh-CN" smtClean="0"/>
                      <a:t>1%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B-2E08-474C-94BF-79D8A6BA3338}"/>
                </c:ext>
              </c:extLst>
            </c:dLbl>
            <c:spPr>
              <a:solidFill>
                <a:srgbClr val="376092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1" i="0" u="none" strike="noStrike" kern="1200" baseline="0">
                    <a:solidFill>
                      <a:schemeClr val="bg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 YTD</c:v>
                </c:pt>
              </c:strCache>
            </c:strRef>
          </c:cat>
          <c:val>
            <c:numRef>
              <c:f>Sheet1!$F$2:$F$7</c:f>
              <c:numCache>
                <c:formatCode>0%</c:formatCode>
                <c:ptCount val="6"/>
                <c:pt idx="0">
                  <c:v>0.03</c:v>
                </c:pt>
                <c:pt idx="1">
                  <c:v>0.01</c:v>
                </c:pt>
                <c:pt idx="2">
                  <c:v>0.01</c:v>
                </c:pt>
                <c:pt idx="3">
                  <c:v>7.6573676058544059E-4</c:v>
                </c:pt>
                <c:pt idx="4">
                  <c:v>0.01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2E08-474C-94BF-79D8A6BA33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268110080"/>
        <c:axId val="268144640"/>
      </c:barChart>
      <c:catAx>
        <c:axId val="268110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268144640"/>
        <c:crosses val="autoZero"/>
        <c:auto val="1"/>
        <c:lblAlgn val="ctr"/>
        <c:lblOffset val="100"/>
        <c:noMultiLvlLbl val="0"/>
      </c:catAx>
      <c:valAx>
        <c:axId val="268144640"/>
        <c:scaling>
          <c:orientation val="minMax"/>
          <c:min val="0.5"/>
        </c:scaling>
        <c:delete val="1"/>
        <c:axPos val="l"/>
        <c:numFmt formatCode="0%" sourceLinked="1"/>
        <c:majorTickMark val="none"/>
        <c:minorTickMark val="none"/>
        <c:tickLblPos val="none"/>
        <c:crossAx val="268110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lang="zh-CN">
          <a:solidFill>
            <a:schemeClr val="tx1"/>
          </a:solidFill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223218047531926E-2"/>
          <c:y val="8.8840185903134083E-2"/>
          <c:w val="0.84551221569530322"/>
          <c:h val="0.73825492721610775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7.1846085292652882E-3</c:v>
                </c:pt>
                <c:pt idx="1">
                  <c:v>5.257206288936265E-3</c:v>
                </c:pt>
                <c:pt idx="2">
                  <c:v>1.5412360394022077E-2</c:v>
                </c:pt>
                <c:pt idx="3">
                  <c:v>1.7857946111286042E-2</c:v>
                </c:pt>
                <c:pt idx="4">
                  <c:v>1.3383546614157986E-2</c:v>
                </c:pt>
                <c:pt idx="5">
                  <c:v>1.5806702272415624E-2</c:v>
                </c:pt>
                <c:pt idx="6">
                  <c:v>1.8603619571894957E-2</c:v>
                </c:pt>
                <c:pt idx="7">
                  <c:v>3.391852637403172E-2</c:v>
                </c:pt>
                <c:pt idx="8">
                  <c:v>3.2504195044911657E-2</c:v>
                </c:pt>
                <c:pt idx="9">
                  <c:v>3.3336310836940171E-2</c:v>
                </c:pt>
                <c:pt idx="10">
                  <c:v>4.908488412172423E-2</c:v>
                </c:pt>
                <c:pt idx="11">
                  <c:v>2.3017335138614519E-2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0A-458A-90B8-DA068E39971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1.0749390579539199E-2</c:v>
                </c:pt>
                <c:pt idx="1">
                  <c:v>1.2463495225201392E-2</c:v>
                </c:pt>
                <c:pt idx="2">
                  <c:v>2.8443082432202064E-2</c:v>
                </c:pt>
                <c:pt idx="3">
                  <c:v>4.4126651605268977E-2</c:v>
                </c:pt>
                <c:pt idx="4">
                  <c:v>3.6753791904949928E-2</c:v>
                </c:pt>
                <c:pt idx="5">
                  <c:v>3.3445260556026313E-2</c:v>
                </c:pt>
                <c:pt idx="6">
                  <c:v>6.0436939603892403E-2</c:v>
                </c:pt>
                <c:pt idx="7">
                  <c:v>5.7268612443132916E-2</c:v>
                </c:pt>
                <c:pt idx="8">
                  <c:v>5.9348369690389237E-2</c:v>
                </c:pt>
                <c:pt idx="9">
                  <c:v>5.3940635796270182E-2</c:v>
                </c:pt>
                <c:pt idx="10">
                  <c:v>6.2352329566848566E-2</c:v>
                </c:pt>
                <c:pt idx="11">
                  <c:v>8.58322420260582E-2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0A-458A-90B8-DA068E39971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dLbl>
              <c:idx val="19"/>
              <c:layout>
                <c:manualLayout>
                  <c:x val="-8.1941951117432271E-3"/>
                  <c:y val="-6.60828481187201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20A-458A-90B8-DA068E3997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0.22032712117637807</c:v>
                </c:pt>
                <c:pt idx="1">
                  <c:v>0.24042317009279865</c:v>
                </c:pt>
                <c:pt idx="2">
                  <c:v>0.21241642084317375</c:v>
                </c:pt>
                <c:pt idx="3">
                  <c:v>0.29894548796082693</c:v>
                </c:pt>
                <c:pt idx="4">
                  <c:v>0.35803342546334083</c:v>
                </c:pt>
                <c:pt idx="5">
                  <c:v>0.3435436744710999</c:v>
                </c:pt>
                <c:pt idx="6">
                  <c:v>0.37278602357491653</c:v>
                </c:pt>
                <c:pt idx="7">
                  <c:v>0.41150252059510634</c:v>
                </c:pt>
                <c:pt idx="8">
                  <c:v>0.44322130095745732</c:v>
                </c:pt>
                <c:pt idx="9">
                  <c:v>0.46103214711394186</c:v>
                </c:pt>
                <c:pt idx="10">
                  <c:v>0.42544783174017059</c:v>
                </c:pt>
                <c:pt idx="11">
                  <c:v>0.40203760015981177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20A-458A-90B8-DA068E39971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F497D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0.19559382453933055</c:v>
                </c:pt>
                <c:pt idx="1">
                  <c:v>0.24867337887676819</c:v>
                </c:pt>
                <c:pt idx="2">
                  <c:v>0.2142447694177298</c:v>
                </c:pt>
                <c:pt idx="3">
                  <c:v>0.16579073714862222</c:v>
                </c:pt>
                <c:pt idx="4">
                  <c:v>0.16630165825448609</c:v>
                </c:pt>
                <c:pt idx="5">
                  <c:v>0.17696291634289812</c:v>
                </c:pt>
                <c:pt idx="6">
                  <c:v>0.14046117896854637</c:v>
                </c:pt>
                <c:pt idx="7">
                  <c:v>8.6360160764785449E-2</c:v>
                </c:pt>
                <c:pt idx="8">
                  <c:v>6.6337643536340599E-2</c:v>
                </c:pt>
                <c:pt idx="9">
                  <c:v>6.2830739747237019E-2</c:v>
                </c:pt>
                <c:pt idx="10">
                  <c:v>7.2767894215357384E-2</c:v>
                </c:pt>
                <c:pt idx="11">
                  <c:v>7.8540829689476843E-2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20A-458A-90B8-DA068E39971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0.2834447327724044</c:v>
                </c:pt>
                <c:pt idx="1">
                  <c:v>0.2636863727610837</c:v>
                </c:pt>
                <c:pt idx="2">
                  <c:v>0.32225690391001416</c:v>
                </c:pt>
                <c:pt idx="3">
                  <c:v>0.30618028327790114</c:v>
                </c:pt>
                <c:pt idx="4">
                  <c:v>0.31187706254020159</c:v>
                </c:pt>
                <c:pt idx="5">
                  <c:v>0.34292344529571639</c:v>
                </c:pt>
                <c:pt idx="6">
                  <c:v>0.33246070383245513</c:v>
                </c:pt>
                <c:pt idx="7">
                  <c:v>0.31662382423459978</c:v>
                </c:pt>
                <c:pt idx="8">
                  <c:v>0.29239298522686147</c:v>
                </c:pt>
                <c:pt idx="9">
                  <c:v>0.26841563423984782</c:v>
                </c:pt>
                <c:pt idx="10">
                  <c:v>0.24479648355248565</c:v>
                </c:pt>
                <c:pt idx="11">
                  <c:v>0.29678378798304217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20A-458A-90B8-DA068E399711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chemeClr val="accent6"/>
            </a:solidFill>
            <a:ln>
              <a:solidFill>
                <a:schemeClr val="bg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0.2234096091845561</c:v>
                </c:pt>
                <c:pt idx="1">
                  <c:v>0.16384484109076008</c:v>
                </c:pt>
                <c:pt idx="2">
                  <c:v>0.13522103179073483</c:v>
                </c:pt>
                <c:pt idx="3">
                  <c:v>0.11045341171869764</c:v>
                </c:pt>
                <c:pt idx="4">
                  <c:v>8.4062993285957899E-2</c:v>
                </c:pt>
                <c:pt idx="5">
                  <c:v>6.4740112020983717E-2</c:v>
                </c:pt>
                <c:pt idx="6">
                  <c:v>5.9159083358544008E-2</c:v>
                </c:pt>
                <c:pt idx="7">
                  <c:v>6.9368237427763435E-2</c:v>
                </c:pt>
                <c:pt idx="8">
                  <c:v>8.1998321982035341E-2</c:v>
                </c:pt>
                <c:pt idx="9">
                  <c:v>9.5531849814718073E-2</c:v>
                </c:pt>
                <c:pt idx="10">
                  <c:v>0.11521052386103935</c:v>
                </c:pt>
                <c:pt idx="11">
                  <c:v>9.3034870041950588E-2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20A-458A-90B8-DA068E399711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solidFill>
                <a:schemeClr val="bg1"/>
              </a:solidFill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2019YTD</c:v>
                </c:pt>
                <c:pt idx="11">
                  <c:v>2019MTD</c:v>
                </c:pt>
              </c:strCache>
            </c:strRef>
          </c:cat>
          <c:val>
            <c:numRef>
              <c:f>Sheet1!$H$2:$H$13</c:f>
              <c:numCache>
                <c:formatCode>0.0%</c:formatCode>
                <c:ptCount val="12"/>
                <c:pt idx="0">
                  <c:v>5.9290713218526379E-2</c:v>
                </c:pt>
                <c:pt idx="1">
                  <c:v>6.5651535664451741E-2</c:v>
                </c:pt>
                <c:pt idx="2">
                  <c:v>7.2005431212123328E-2</c:v>
                </c:pt>
                <c:pt idx="3">
                  <c:v>5.6645482177397073E-2</c:v>
                </c:pt>
                <c:pt idx="4">
                  <c:v>2.9587521936905649E-2</c:v>
                </c:pt>
                <c:pt idx="5">
                  <c:v>2.2577889040859882E-2</c:v>
                </c:pt>
                <c:pt idx="6">
                  <c:v>1.609245108975061E-2</c:v>
                </c:pt>
                <c:pt idx="7">
                  <c:v>2.4958118160580352E-2</c:v>
                </c:pt>
                <c:pt idx="8">
                  <c:v>2.4197183562004409E-2</c:v>
                </c:pt>
                <c:pt idx="9">
                  <c:v>2.4912682451044877E-2</c:v>
                </c:pt>
                <c:pt idx="10">
                  <c:v>3.0158042201465413E-2</c:v>
                </c:pt>
                <c:pt idx="11">
                  <c:v>2.059796239984019E-2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20A-458A-90B8-DA068E3997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-1303944064"/>
        <c:axId val="-1303941888"/>
      </c:barChart>
      <c:catAx>
        <c:axId val="-1303944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03941888"/>
        <c:crosses val="autoZero"/>
        <c:auto val="1"/>
        <c:lblAlgn val="ctr"/>
        <c:lblOffset val="100"/>
        <c:noMultiLvlLbl val="0"/>
      </c:catAx>
      <c:valAx>
        <c:axId val="-130394188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03944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89601050233427015"/>
          <c:y val="0.11925255715552315"/>
          <c:w val="0.10398949766572975"/>
          <c:h val="0.662703476509854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1"/>
          <c:w val="0.78293337812471997"/>
          <c:h val="0.82585217834977964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&lt;2.0L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1.7613386173491853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E7CC-471F-918C-24755473AC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 YTD</c:v>
                </c:pt>
              </c:strCache>
            </c:strRef>
          </c:cat>
          <c:val>
            <c:numRef>
              <c:f>Sheet1!$B$2:$B$6</c:f>
              <c:numCache>
                <c:formatCode>0.0%</c:formatCode>
                <c:ptCount val="5"/>
                <c:pt idx="0">
                  <c:v>1.5622128285241683E-2</c:v>
                </c:pt>
                <c:pt idx="1">
                  <c:v>4.5890828609498863E-2</c:v>
                </c:pt>
                <c:pt idx="2">
                  <c:v>4.1982098002703284E-2</c:v>
                </c:pt>
                <c:pt idx="3">
                  <c:v>5.8000000000000003E-2</c:v>
                </c:pt>
                <c:pt idx="4">
                  <c:v>5.0999999999999997E-2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7CC-471F-918C-24755473AC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2.0-3.0L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 YTD</c:v>
                </c:pt>
              </c:strCache>
            </c:strRef>
          </c:cat>
          <c:val>
            <c:numRef>
              <c:f>Sheet1!$C$2:$C$6</c:f>
              <c:numCache>
                <c:formatCode>0.0%</c:formatCode>
                <c:ptCount val="5"/>
                <c:pt idx="0">
                  <c:v>0.62863969333368341</c:v>
                </c:pt>
                <c:pt idx="1">
                  <c:v>0.56935191249425987</c:v>
                </c:pt>
                <c:pt idx="2">
                  <c:v>0.51365273837907455</c:v>
                </c:pt>
                <c:pt idx="3">
                  <c:v>0.38400000000000001</c:v>
                </c:pt>
                <c:pt idx="4">
                  <c:v>0.31900000000000001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7CC-471F-918C-24755473ACC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 YTD</c:v>
                </c:pt>
              </c:strCache>
            </c:strRef>
          </c:cat>
          <c:val>
            <c:numRef>
              <c:f>Sheet1!$D$2:$D$6</c:f>
              <c:numCache>
                <c:formatCode>0.0%</c:formatCode>
                <c:ptCount val="5"/>
                <c:pt idx="0">
                  <c:v>0.28837486106370502</c:v>
                </c:pt>
                <c:pt idx="1">
                  <c:v>0.30304056851630196</c:v>
                </c:pt>
                <c:pt idx="2">
                  <c:v>0.38228827668621618</c:v>
                </c:pt>
                <c:pt idx="3">
                  <c:v>0.47899999999999998</c:v>
                </c:pt>
                <c:pt idx="4">
                  <c:v>0.55500000000000005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7CC-471F-918C-24755473ACC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3.4585657108420741E-17"/>
                  <c:y val="6.382979258081682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E7CC-471F-918C-24755473AC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 YTD</c:v>
                </c:pt>
              </c:strCache>
            </c:strRef>
          </c:cat>
          <c:val>
            <c:numRef>
              <c:f>Sheet1!$E$2:$E$6</c:f>
              <c:numCache>
                <c:formatCode>0.0%</c:formatCode>
                <c:ptCount val="5"/>
                <c:pt idx="0">
                  <c:v>1.6716114859838441E-2</c:v>
                </c:pt>
                <c:pt idx="1">
                  <c:v>2.3735856726665009E-2</c:v>
                </c:pt>
                <c:pt idx="2">
                  <c:v>1.5042086516651874E-2</c:v>
                </c:pt>
                <c:pt idx="3">
                  <c:v>2.4E-2</c:v>
                </c:pt>
                <c:pt idx="4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7CC-471F-918C-24755473ACCA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 YTD</c:v>
                </c:pt>
              </c:strCache>
            </c:strRef>
          </c:cat>
          <c:val>
            <c:numRef>
              <c:f>Sheet1!$F$2:$F$6</c:f>
              <c:numCache>
                <c:formatCode>0.0%</c:formatCode>
                <c:ptCount val="5"/>
                <c:pt idx="0">
                  <c:v>3.8061980903370353E-2</c:v>
                </c:pt>
                <c:pt idx="1">
                  <c:v>4.2977483683010007E-2</c:v>
                </c:pt>
                <c:pt idx="2">
                  <c:v>4.6182048113793124E-2</c:v>
                </c:pt>
                <c:pt idx="3">
                  <c:v>5.1999999999999998E-2</c:v>
                </c:pt>
                <c:pt idx="4">
                  <c:v>5.5E-2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7CC-471F-918C-24755473ACC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18"/>
        <c:overlap val="100"/>
        <c:serLines/>
        <c:axId val="182683904"/>
        <c:axId val="182714368"/>
      </c:barChart>
      <c:catAx>
        <c:axId val="18268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2714368"/>
        <c:crosses val="autoZero"/>
        <c:auto val="1"/>
        <c:lblAlgn val="ctr"/>
        <c:lblOffset val="100"/>
        <c:noMultiLvlLbl val="0"/>
      </c:catAx>
      <c:valAx>
        <c:axId val="1827143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one"/>
        <c:crossAx val="182683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264"/>
          <c:y val="4.1849475778980655E-2"/>
          <c:w val="0.116387272216794"/>
          <c:h val="0.940969001588960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6500401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036015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084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53022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1579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55E04C-00A2-4A28-80F5-5CA5F1250194}" type="slidenum">
              <a:rPr lang="zh-CN" altLang="de-DE" smtClean="0"/>
              <a:pPr>
                <a:defRPr/>
              </a:pPr>
              <a:t>5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46054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698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0402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9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423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90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90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39" y="372026"/>
            <a:ext cx="685800" cy="664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pic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/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2" y="6370168"/>
            <a:ext cx="1249333" cy="28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220892" y="5063149"/>
            <a:ext cx="7512050" cy="98603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b="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2019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10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市场研究报告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4037182688"/>
              </p:ext>
            </p:extLst>
          </p:nvPr>
        </p:nvGraphicFramePr>
        <p:xfrm>
          <a:off x="783895" y="2305435"/>
          <a:ext cx="7789243" cy="38598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6" name="矩形 25"/>
          <p:cNvSpPr/>
          <p:nvPr/>
        </p:nvSpPr>
        <p:spPr>
          <a:xfrm>
            <a:off x="458401" y="273078"/>
            <a:ext cx="909587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2014—2019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平行进口汽车车型结构：平行进口汽车市场以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为主体，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1—10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份额为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份额为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年份额提升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个百分点，其它车型份额保持相对稳定。</a:t>
            </a:r>
          </a:p>
        </p:txBody>
      </p:sp>
      <p:sp>
        <p:nvSpPr>
          <p:cNvPr id="36" name="TextBox 20"/>
          <p:cNvSpPr txBox="1"/>
          <p:nvPr/>
        </p:nvSpPr>
        <p:spPr>
          <a:xfrm>
            <a:off x="3887495" y="1551654"/>
            <a:ext cx="4555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4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2014—2019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年平行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进口汽车车型结构</a:t>
            </a:r>
          </a:p>
        </p:txBody>
      </p:sp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5536" y="2292529"/>
            <a:ext cx="8542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fld id="{DDF35EED-33AA-4468-9661-CD5C231B5F8C}" type="datetime'O''''''''''t''h''''''''''''''''''''e''rs'''''''">
              <a:rPr lang="en-US" altLang="zh-CN" sz="1400" b="1" smtClean="0">
                <a:latin typeface="Calibri" panose="020F0502020204030204" pitchFamily="34" charset="0"/>
                <a:sym typeface="Arial" panose="020B0604020202020204"/>
              </a:rPr>
              <a:pPr/>
              <a:t>Others</a:t>
            </a:fld>
            <a:endParaRPr lang="en-US" altLang="zh-CN" sz="1400" b="1" dirty="0">
              <a:latin typeface="Calibri" panose="020F0502020204030204" pitchFamily="34" charset="0"/>
              <a:sym typeface="Arial" panose="020B0604020202020204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3860" y="2988654"/>
            <a:ext cx="7200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9DEE163E-12BF-4F16-840F-7CE1CF970425}" type="datetime'''''P''''''i''''''''''c''k ''''''''''''''''''up'''''''''''''''">
              <a:rPr lang="en-US" altLang="zh-CN" sz="1400" b="1">
                <a:latin typeface="Calibri" panose="020F0502020204030204" pitchFamily="34" charset="0"/>
              </a:rPr>
              <a:pPr/>
              <a:t>Pick up</a:t>
            </a:fld>
            <a:endParaRPr lang="zh-CN" altLang="en-US" sz="1400" b="1" dirty="0">
              <a:latin typeface="Calibri" panose="020F050202020403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38606" y="2561790"/>
            <a:ext cx="5428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5CFBC821-26BD-4D8D-B3FA-8F3CF59C2E16}" type="datetime'''''''''''''''''''''MP''''''''''''''''V'''''''''''''">
              <a:rPr lang="en-US" altLang="zh-CN" sz="1400" b="1">
                <a:latin typeface="Calibri" panose="020F0502020204030204" pitchFamily="34" charset="0"/>
              </a:rPr>
              <a:pPr/>
              <a:t>MPV</a:t>
            </a:fld>
            <a:endParaRPr lang="zh-CN" altLang="en-US" sz="1400" b="1" dirty="0">
              <a:latin typeface="Calibri" panose="020F050202020403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3806" y="4380296"/>
            <a:ext cx="4924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EFF399F6-DC0F-414B-8BB1-4B2F7532C433}" type="datetime'''''''''''''''''S''''''''''''''''''U''''V'''''''">
              <a:rPr lang="en-US" altLang="zh-CN" sz="1400" b="1">
                <a:latin typeface="Calibri" panose="020F0502020204030204" pitchFamily="34" charset="0"/>
              </a:rPr>
              <a:pPr/>
              <a:t>SUV</a:t>
            </a:fld>
            <a:endParaRPr lang="zh-CN" altLang="en-US" sz="1400" b="1" dirty="0">
              <a:latin typeface="Calibri" panose="020F050202020403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22257" y="2775222"/>
            <a:ext cx="6399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497146D0-9094-464D-8A29-AA2F09812E57}" type="datetime'''''''''''S''''''''''''''''''''e''''''''''''''''d''a''''n'''''">
              <a:rPr lang="en-US" altLang="zh-CN" sz="1400" b="1">
                <a:latin typeface="Calibri" panose="020F0502020204030204" pitchFamily="34" charset="0"/>
                <a:sym typeface="Arial" panose="020B0604020202020204"/>
              </a:rPr>
              <a:pPr/>
              <a:t>Sedan</a:t>
            </a:fld>
            <a:endParaRPr lang="zh-CN" altLang="en-US" sz="1400" b="1" dirty="0">
              <a:latin typeface="Calibri" panose="020F0502020204030204" pitchFamily="34" charset="0"/>
            </a:endParaRPr>
          </a:p>
        </p:txBody>
      </p:sp>
      <p:cxnSp>
        <p:nvCxnSpPr>
          <p:cNvPr id="38" name="Straight Connector 14"/>
          <p:cNvCxnSpPr/>
          <p:nvPr>
            <p:custDataLst>
              <p:tags r:id="rId1"/>
            </p:custDataLst>
          </p:nvPr>
        </p:nvCxnSpPr>
        <p:spPr bwMode="auto">
          <a:xfrm flipH="1">
            <a:off x="8301930" y="2459939"/>
            <a:ext cx="203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9" name="Text Placeholder 108"/>
          <p:cNvSpPr>
            <a:spLocks noGrp="1"/>
          </p:cNvSpPr>
          <p:nvPr/>
        </p:nvSpPr>
        <p:spPr bwMode="auto">
          <a:xfrm>
            <a:off x="8505130" y="2387517"/>
            <a:ext cx="387350" cy="1637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0" tIns="0" rIns="0" bIns="0" anchor="ctr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fld id="{873E7691-6761-4F01-A4D5-49B403BA7125}" type="datetime'''''1''''0''''''''''''''''0''''''''''''%'''''''''''''''">
              <a:rPr lang="en-US" sz="1200">
                <a:latin typeface="Calibri" panose="020F0502020204030204" pitchFamily="34" charset="0"/>
                <a:sym typeface="+mn-lt"/>
              </a:rPr>
              <a:pPr marL="0" indent="0">
                <a:lnSpc>
                  <a:spcPct val="100000"/>
                </a:lnSpc>
                <a:spcAft>
                  <a:spcPct val="0"/>
                </a:spcAft>
                <a:buNone/>
              </a:pPr>
              <a:t>100%</a:t>
            </a:fld>
            <a:endParaRPr lang="en-US" sz="1200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0" name="Text Placeholder 115"/>
          <p:cNvSpPr>
            <a:spLocks noGrp="1"/>
          </p:cNvSpPr>
          <p:nvPr/>
        </p:nvSpPr>
        <p:spPr bwMode="gray">
          <a:xfrm>
            <a:off x="1249101" y="1997558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</a:rPr>
              <a:t>109,566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1" name="Text Placeholder 115"/>
          <p:cNvSpPr>
            <a:spLocks noGrp="1"/>
          </p:cNvSpPr>
          <p:nvPr>
            <p:custDataLst>
              <p:tags r:id="rId2"/>
            </p:custDataLst>
          </p:nvPr>
        </p:nvSpPr>
        <p:spPr bwMode="gray">
          <a:xfrm>
            <a:off x="2549426" y="1981121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</a:rPr>
              <a:t>114,261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2" name="Text Placeholder 115"/>
          <p:cNvSpPr>
            <a:spLocks noGrp="1"/>
          </p:cNvSpPr>
          <p:nvPr/>
        </p:nvSpPr>
        <p:spPr bwMode="gray">
          <a:xfrm>
            <a:off x="3763838" y="1975033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</a:rPr>
              <a:t>132,837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3" name="Text Placeholder 115"/>
          <p:cNvSpPr>
            <a:spLocks noGrp="1"/>
          </p:cNvSpPr>
          <p:nvPr/>
        </p:nvSpPr>
        <p:spPr bwMode="gray">
          <a:xfrm>
            <a:off x="5027153" y="1975032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sz="1400" b="1" dirty="0" smtClean="0">
                <a:latin typeface="Calibri" panose="020F0502020204030204" pitchFamily="34" charset="0"/>
              </a:rPr>
              <a:t>171,741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4" name="Text Placeholder 115"/>
          <p:cNvSpPr>
            <a:spLocks noGrp="1"/>
          </p:cNvSpPr>
          <p:nvPr/>
        </p:nvSpPr>
        <p:spPr bwMode="gray">
          <a:xfrm>
            <a:off x="6290468" y="1973604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1400" b="1" dirty="0" smtClean="0">
                <a:latin typeface="Calibri" panose="020F0502020204030204" pitchFamily="34" charset="0"/>
              </a:rPr>
              <a:t>139</a:t>
            </a:r>
            <a:r>
              <a:rPr lang="en-US" altLang="zh-CN" sz="1400" b="1" dirty="0">
                <a:latin typeface="Calibri" panose="020F0502020204030204" pitchFamily="34" charset="0"/>
              </a:rPr>
              <a:t>,</a:t>
            </a:r>
            <a:r>
              <a:rPr lang="en-US" altLang="zh-CN" sz="1400" b="1" dirty="0" smtClean="0">
                <a:latin typeface="Calibri" panose="020F0502020204030204" pitchFamily="34" charset="0"/>
              </a:rPr>
              <a:t>713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  <p:sp>
        <p:nvSpPr>
          <p:cNvPr id="45" name="Text Placeholder 115"/>
          <p:cNvSpPr>
            <a:spLocks noGrp="1"/>
          </p:cNvSpPr>
          <p:nvPr/>
        </p:nvSpPr>
        <p:spPr bwMode="gray">
          <a:xfrm>
            <a:off x="7469412" y="1975032"/>
            <a:ext cx="592138" cy="21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wrap="none" lIns="25400" tIns="0" rIns="25400" bIns="0" anchor="b" anchorCtr="0">
            <a:noAutofit/>
          </a:bodyPr>
          <a:lstStyle>
            <a:lvl1pPr marL="342900" indent="-34290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0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381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5715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4pPr>
            <a:lvl5pPr marL="762000" indent="-189230" algn="l" defTabSz="958850" rtl="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12192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16764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21336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2590800" indent="-189230" algn="l" defTabSz="958850" rtl="0" fontAlgn="base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1400" b="1" dirty="0">
                <a:latin typeface="Calibri" panose="020F0502020204030204" pitchFamily="34" charset="0"/>
                <a:sym typeface="+mn-lt"/>
              </a:rPr>
              <a:t>140,301</a:t>
            </a:r>
            <a:endParaRPr lang="en-US" sz="1400" b="1" dirty="0">
              <a:latin typeface="Calibri" panose="020F050202020403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86000898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4343" y="0"/>
            <a:ext cx="9566677" cy="1271538"/>
          </a:xfrm>
        </p:spPr>
        <p:txBody>
          <a:bodyPr/>
          <a:lstStyle/>
          <a:p>
            <a:pPr fontAlgn="auto"/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整体市场：</a:t>
            </a:r>
            <a:r>
              <a:rPr lang="en-US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前十大品牌中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仅路虎下滑；其中，宝马、奥迪、林肯</a:t>
            </a:r>
            <a:r>
              <a:rPr lang="zh-CN" altLang="en-US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由于去年同期基数低，增幅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超过</a:t>
            </a:r>
            <a:r>
              <a:rPr lang="en-US" altLang="zh-CN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40%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，丰田由于平行进口影响增幅</a:t>
            </a:r>
            <a:r>
              <a:rPr lang="en-US" altLang="zh-CN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32.7%</a:t>
            </a:r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1—10</a:t>
            </a:r>
            <a:r>
              <a:rPr lang="zh-CN" altLang="en-US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进口量</a:t>
            </a:r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前十品牌</a:t>
            </a:r>
            <a:r>
              <a:rPr lang="zh-CN" altLang="en-US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超过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半数实现增长，</a:t>
            </a:r>
            <a:r>
              <a:rPr lang="zh-CN" altLang="en-US" sz="18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包括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特斯拉（</a:t>
            </a:r>
            <a:r>
              <a:rPr lang="en-US" altLang="zh-CN" sz="1800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184.1</a:t>
            </a:r>
            <a:r>
              <a:rPr lang="en-US" altLang="zh-CN" sz="1800" dirty="0" smtClean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%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）、丰田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 smtClean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26.1</a:t>
            </a:r>
            <a:r>
              <a:rPr lang="en-US" altLang="zh-CN" sz="1800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%</a:t>
            </a:r>
            <a:r>
              <a:rPr lang="zh-CN" altLang="en-US" sz="18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、雷克萨斯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 smtClean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22.3%</a:t>
            </a:r>
            <a:r>
              <a:rPr lang="zh-CN" altLang="en-US" sz="1800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、林肯（</a:t>
            </a:r>
            <a:r>
              <a:rPr lang="en-US" altLang="zh-CN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13.2%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）、保时捷（</a:t>
            </a:r>
            <a:r>
              <a:rPr lang="en-US" altLang="zh-CN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9.6%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）、宝马（</a:t>
            </a:r>
            <a:r>
              <a:rPr lang="en-US" altLang="zh-CN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2.6%</a:t>
            </a:r>
            <a:r>
              <a:rPr lang="zh-CN" altLang="en-US" sz="1800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），下滑品牌是路虎、大众、奔驰和奥迪</a:t>
            </a:r>
            <a:r>
              <a:rPr lang="zh-CN" altLang="zh-CN" sz="18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1800" dirty="0">
              <a:solidFill>
                <a:srgbClr val="003366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3205"/>
          <a:stretch/>
        </p:blipFill>
        <p:spPr>
          <a:xfrm>
            <a:off x="459936" y="1585275"/>
            <a:ext cx="9382804" cy="4584589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064" y="2134410"/>
            <a:ext cx="7739982" cy="3679867"/>
          </a:xfrm>
          <a:prstGeom prst="rect">
            <a:avLst/>
          </a:prstGeo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591091"/>
            <a:ext cx="8619053" cy="267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2012—2019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汽车市场销量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排名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(CICA)</a:t>
            </a:r>
            <a:endParaRPr lang="zh-CN" altLang="en-US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r>
              <a:rPr lang="zh-CN" altLang="en-US" dirty="0"/>
              <a:t>数据来源：</a:t>
            </a:r>
            <a:r>
              <a:rPr lang="en-US" altLang="zh-CN" dirty="0"/>
              <a:t>AAK—</a:t>
            </a:r>
            <a:r>
              <a:rPr lang="zh-CN" altLang="en-US" dirty="0"/>
              <a:t>中国进口汽车市场信息联席会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46088" y="304285"/>
            <a:ext cx="9261934" cy="292388"/>
          </a:xfrm>
        </p:spPr>
        <p:txBody>
          <a:bodyPr/>
          <a:lstStyle/>
          <a:p>
            <a:pPr fontAlgn="auto"/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正常进口：从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当年累计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终端销售的情况来看，第一集团品牌竞争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格局较为稳定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，前三名依次是雷克萨斯、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宝马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奔驰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第二集团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保时捷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、奥迪、大众位次稳定；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JEEP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、斯巴鲁品牌保持增长走势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 bwMode="auto">
          <a:xfrm>
            <a:off x="7193631" y="2046653"/>
            <a:ext cx="1817365" cy="3855383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dashDot"/>
            <a:round/>
            <a:headEnd type="none" w="med" len="med"/>
            <a:tailEnd type="none" w="med" len="med"/>
          </a:ln>
        </p:spPr>
        <p:txBody>
          <a:bodyPr vert="horz" wrap="square" lIns="0" tIns="0" rIns="0" bIns="0" numCol="1" rtlCol="0" anchor="t" anchorCtr="0" compatLnSpc="1"/>
          <a:lstStyle/>
          <a:p>
            <a:pPr marL="0" marR="0" indent="0" algn="l" defTabSz="674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1721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16689" y="1556917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2018vs2019MTD 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汽车市场销量及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增速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r>
              <a:rPr lang="zh-CN" altLang="en-US" dirty="0"/>
              <a:t>数据来源：</a:t>
            </a:r>
            <a:r>
              <a:rPr lang="en-US" altLang="zh-CN" dirty="0"/>
              <a:t>AAK—</a:t>
            </a:r>
            <a:r>
              <a:rPr lang="zh-CN" altLang="en-US" dirty="0"/>
              <a:t>中国进口汽车市场信息联席会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4017" y="298820"/>
            <a:ext cx="9280057" cy="292388"/>
          </a:xfrm>
        </p:spPr>
        <p:txBody>
          <a:bodyPr/>
          <a:lstStyle/>
          <a:p>
            <a:pPr fontAlgn="auto"/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正常进口：</a:t>
            </a:r>
            <a:r>
              <a:rPr lang="en-US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进口车整体销售不振，排名前</a:t>
            </a:r>
            <a:r>
              <a:rPr lang="en-US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的品牌中增长不足</a:t>
            </a:r>
            <a:r>
              <a:rPr lang="en-US" altLang="zh-CN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40%</a:t>
            </a:r>
            <a:r>
              <a:rPr lang="zh-CN" altLang="en-US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，其中福特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、讴歌品牌降幅超过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90%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Smart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、玛莎拉蒂、英菲尼迪降幅在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50%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左右；克莱斯勒、路虎、</a:t>
            </a:r>
            <a:r>
              <a:rPr lang="zh-CN" altLang="en-US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大众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、雷克萨斯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品牌保持两位数增长。</a:t>
            </a:r>
            <a:endParaRPr lang="zh-CN" altLang="zh-CN" dirty="0" smtClean="0">
              <a:effectLst/>
            </a:endParaRPr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810" y="2426433"/>
            <a:ext cx="9565453" cy="4023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30722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6689" y="1560710"/>
            <a:ext cx="86341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2018—2019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进口量分品牌情况</a:t>
            </a:r>
          </a:p>
        </p:txBody>
      </p:sp>
      <p:sp>
        <p:nvSpPr>
          <p:cNvPr id="7" name="矩形 6"/>
          <p:cNvSpPr/>
          <p:nvPr/>
        </p:nvSpPr>
        <p:spPr>
          <a:xfrm>
            <a:off x="449853" y="297795"/>
            <a:ext cx="91352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进口：丰田是份额最大的品牌，进口规模领先，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1—10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43.6%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，日产和奔驰位居二、三位，前六大品牌累计份额为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91%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，品牌结构变化明显，丰田和三菱占比分别提升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4.4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6.8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个百分点；其它品牌均下滑。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534" y="1572770"/>
            <a:ext cx="8900931" cy="512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5300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56172" y="155179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2009—2019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1174691"/>
              </p:ext>
            </p:extLst>
          </p:nvPr>
        </p:nvGraphicFramePr>
        <p:xfrm>
          <a:off x="214011" y="1971017"/>
          <a:ext cx="9299266" cy="4354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8022" y="280295"/>
            <a:ext cx="9687128" cy="292388"/>
          </a:xfrm>
        </p:spPr>
        <p:txBody>
          <a:bodyPr/>
          <a:lstStyle/>
          <a:p>
            <a:pPr fontAlgn="auto"/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排量结构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整体市场：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1—10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3.0L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以下排量份额为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85.5%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，比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年全年下降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2.5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个百分点，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其中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1.5~2.0L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3.6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2.5~3.0L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2.4</a:t>
            </a:r>
            <a:r>
              <a:rPr lang="zh-CN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1.5L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以下区间提升了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.4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.0L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en-US" altLang="zh-CN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</a:t>
            </a:r>
            <a:r>
              <a:rPr lang="en-US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.0L</a:t>
            </a:r>
            <a:r>
              <a:rPr lang="zh-CN" altLang="en-US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份额提升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近</a:t>
            </a:r>
            <a:r>
              <a:rPr lang="en-US" altLang="zh-CN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</a:t>
            </a:r>
            <a:r>
              <a:rPr lang="zh-CN" altLang="en-US" kern="120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zh-CN" sz="2000" b="1" kern="1200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64058" y="283211"/>
            <a:ext cx="919677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1—10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3.0~4.0L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排量区间提升明显，份额达到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55.5%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，抢占了部分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2.0~3.0L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区间，导致其份额相比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全年下滑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6.5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5.0~6.0L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区间的平行进口车份额有所增长，较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全年提升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28050" y="1568937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2015—2019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年平行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317663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CQC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3917339715"/>
              </p:ext>
            </p:extLst>
          </p:nvPr>
        </p:nvGraphicFramePr>
        <p:xfrm>
          <a:off x="899592" y="1721688"/>
          <a:ext cx="7977708" cy="4183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1851137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01" y="3290995"/>
            <a:ext cx="9141651" cy="2850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17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08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0818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6581" y="290057"/>
            <a:ext cx="8811889" cy="292388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整体市场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海关进口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9.0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同比增长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12.4%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1—10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月，汽车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整体继续低迷，进口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市场累计进口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87.9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5.2%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，降幅收窄 。</a:t>
            </a:r>
            <a:endParaRPr lang="zh-CN" altLang="en-US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48" y="1595397"/>
            <a:ext cx="9827604" cy="4633362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r>
              <a:rPr lang="zh-CN" altLang="en-US" dirty="0"/>
              <a:t>数据来源：</a:t>
            </a:r>
            <a:r>
              <a:rPr lang="en-US" altLang="zh-CN" dirty="0"/>
              <a:t>AAK—</a:t>
            </a:r>
            <a:r>
              <a:rPr lang="zh-CN" altLang="en-US" dirty="0"/>
              <a:t>中国进口汽车市场信息联席会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9900" y="273086"/>
            <a:ext cx="9104312" cy="292388"/>
          </a:xfrm>
        </p:spPr>
        <p:txBody>
          <a:bodyPr/>
          <a:lstStyle/>
          <a:p>
            <a:r>
              <a:rPr lang="zh-CN" altLang="en-US" dirty="0" smtClean="0"/>
              <a:t>正常进口车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受汽车市场整体下行及宏观经济影响，</a:t>
            </a:r>
            <a:r>
              <a:rPr lang="en-US" altLang="zh-CN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1—10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月进口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市场销售</a:t>
            </a:r>
            <a:r>
              <a:rPr lang="en-US" altLang="zh-CN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67.9</a:t>
            </a:r>
            <a:r>
              <a:rPr lang="zh-CN" altLang="en-US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万辆，同比下滑</a:t>
            </a:r>
            <a:r>
              <a:rPr lang="en-US" altLang="zh-CN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2.0%</a:t>
            </a: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降幅均略有收窄；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进口车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6.5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cap="all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辆，同比下降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9.5%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，环比下降</a:t>
            </a:r>
            <a:r>
              <a:rPr lang="en-US" altLang="zh-CN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11%</a:t>
            </a:r>
            <a:r>
              <a:rPr lang="zh-CN" altLang="en-US" cap="all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rgbClr val="003366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960" y="1677512"/>
            <a:ext cx="9973920" cy="4779678"/>
          </a:xfrm>
          <a:prstGeom prst="rect">
            <a:avLst/>
          </a:prstGeom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46202" y="2497243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91954" y="2070118"/>
            <a:ext cx="26468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2013—2019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年中国进口车行业库存</a:t>
            </a:r>
          </a:p>
        </p:txBody>
      </p:sp>
      <p:sp>
        <p:nvSpPr>
          <p:cNvPr id="15" name="矩形 14"/>
          <p:cNvSpPr/>
          <p:nvPr/>
        </p:nvSpPr>
        <p:spPr>
          <a:xfrm>
            <a:off x="446088" y="516997"/>
            <a:ext cx="907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正常进口汽车：行业库存保持在合理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区间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，宝马、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斯巴鲁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等品牌库存有所减少，雷克萨斯、奥迪品牌库存有所增加。</a:t>
            </a:r>
            <a:endParaRPr lang="zh-CN" altLang="en-US" sz="2000" b="1" cap="all" dirty="0" smtClean="0">
              <a:solidFill>
                <a:schemeClr val="tx2"/>
              </a:solidFill>
              <a:latin typeface="微软雅黑（标题）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43087568"/>
              </p:ext>
            </p:extLst>
          </p:nvPr>
        </p:nvGraphicFramePr>
        <p:xfrm>
          <a:off x="792982" y="2671121"/>
          <a:ext cx="7620833" cy="3961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23875" y="1352372"/>
            <a:ext cx="9104312" cy="384353"/>
          </a:xfrm>
          <a:prstGeom prst="rect">
            <a:avLst/>
          </a:prstGeom>
        </p:spPr>
        <p:txBody>
          <a:bodyPr/>
          <a:lstStyle>
            <a:lvl1pPr algn="l" defTabSz="958850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defTabSz="958850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defTabSz="958850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defTabSz="958850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defTabSz="958850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defTabSz="958850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defTabSz="958850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defTabSz="958850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defTabSz="958850" rtl="0" fontAlgn="base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10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月行业库存深度为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3.4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个月，库存较为合理。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其中，雷克萨斯、奥迪、保时捷等品牌库存相比上月所有增加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，宝马、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斯巴鲁品牌相比上月有所减少。</a:t>
            </a:r>
            <a:endParaRPr lang="zh-CN" altLang="en-US" sz="1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46088" y="290479"/>
            <a:ext cx="9056499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lvl="1" algn="just"/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平行进口汽车：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1—10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月平行进口汽车共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140301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，占进口总量的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全年相比提升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进口汽车共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11431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辆，同比增长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90.3%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，本月同比增长源于去年同期平行进口量基数较低。 </a:t>
            </a:r>
          </a:p>
        </p:txBody>
      </p:sp>
      <p:sp>
        <p:nvSpPr>
          <p:cNvPr id="19" name="矩形 18"/>
          <p:cNvSpPr/>
          <p:nvPr/>
        </p:nvSpPr>
        <p:spPr>
          <a:xfrm>
            <a:off x="3418726" y="1553679"/>
            <a:ext cx="34419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2014—2019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总量与分月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90" y="1936736"/>
            <a:ext cx="9449619" cy="405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37924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46088" y="435758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3C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algn="ctr" defTabSz="674370"/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/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562446" y="2125044"/>
            <a:ext cx="87277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algn="just">
              <a:buFont typeface="Wingdings" panose="05000000000000000000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10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乘用车进口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8.8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，主要由于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22.1%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拉动。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 algn="just">
              <a:buFont typeface="Wingdings" panose="05000000000000000000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1—10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月，进口乘用车累计同比下降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5.6%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，降幅继续收窄。其中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降幅分别为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7.3%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3.9%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8.8%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269494"/>
              </p:ext>
            </p:extLst>
          </p:nvPr>
        </p:nvGraphicFramePr>
        <p:xfrm>
          <a:off x="1110611" y="2767700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辆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辆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8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2019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2019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87940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78487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859584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910191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-5.6%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35241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34558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40.1%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360388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388813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-7.3%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41.9%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49216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40302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22.1%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56.0%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467676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486821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-3.9%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54.4%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3483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3627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31520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34557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-8.8%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3.7%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281359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2018—2019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年乘用车进口量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分车型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62100" y="648981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088" y="292226"/>
            <a:ext cx="9104312" cy="292388"/>
          </a:xfrm>
        </p:spPr>
        <p:txBody>
          <a:bodyPr/>
          <a:lstStyle/>
          <a:p>
            <a:r>
              <a:rPr lang="zh-CN" altLang="zh-CN" sz="2000" b="1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sz="2000" b="1" dirty="0" smtClean="0">
                <a:solidFill>
                  <a:srgbClr val="003366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整体市场：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1—10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月，进口乘用车下降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5.6%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，降幅略有收窄。其中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CAR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累计降幅分别为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7.3%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3.9%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8.8%;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月，乘用车进口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8.8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，由于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增长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22.1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而拉动。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5445228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40892" y="1588131"/>
            <a:ext cx="37369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2018—2019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年进口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汽车市场累计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销量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12569" y="1936751"/>
            <a:ext cx="864573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747765978"/>
              </p:ext>
            </p:extLst>
          </p:nvPr>
        </p:nvGraphicFramePr>
        <p:xfrm>
          <a:off x="1929774" y="2385783"/>
          <a:ext cx="7082922" cy="3549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r>
              <a:rPr lang="zh-CN" altLang="en-US" dirty="0"/>
              <a:t>数据来源：</a:t>
            </a:r>
            <a:r>
              <a:rPr lang="en-US" altLang="zh-CN" dirty="0"/>
              <a:t>AAK—</a:t>
            </a:r>
            <a:r>
              <a:rPr lang="zh-CN" altLang="en-US" dirty="0"/>
              <a:t>中国进口汽车市场信息联席会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66717" y="291956"/>
            <a:ext cx="9104312" cy="292388"/>
          </a:xfrm>
        </p:spPr>
        <p:txBody>
          <a:bodyPr/>
          <a:lstStyle/>
          <a:p>
            <a:pPr rtl="0" fontAlgn="base"/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结构</a:t>
            </a:r>
            <a:r>
              <a:rPr lang="en-US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—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正常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进口：进口车销售车型主要以轿车和</a:t>
            </a:r>
            <a:r>
              <a:rPr lang="en-US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为主，</a:t>
            </a:r>
            <a:r>
              <a:rPr lang="en-US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1—10</a:t>
            </a:r>
            <a:r>
              <a:rPr lang="zh-CN" altLang="en-US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轿车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</a:t>
            </a:r>
            <a:r>
              <a:rPr lang="en-US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32.8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台，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同比</a:t>
            </a:r>
            <a:r>
              <a:rPr lang="zh-CN" altLang="en-US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下滑</a:t>
            </a:r>
            <a:r>
              <a:rPr lang="en-US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-3.2%</a:t>
            </a:r>
            <a:r>
              <a:rPr lang="zh-CN" altLang="en-US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，降幅扩大；</a:t>
            </a:r>
            <a:r>
              <a:rPr lang="en-US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</a:t>
            </a:r>
            <a:r>
              <a:rPr lang="en-US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34.5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台，同比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增长</a:t>
            </a:r>
            <a:r>
              <a:rPr lang="en-US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2.8%</a:t>
            </a:r>
            <a:r>
              <a:rPr lang="zh-CN" altLang="en-US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，增速继续减缓；</a:t>
            </a:r>
            <a:r>
              <a:rPr lang="en-US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lang="zh-CN" altLang="en-US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</a:t>
            </a:r>
            <a:r>
              <a:rPr lang="en-US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0.6</a:t>
            </a:r>
            <a:r>
              <a:rPr lang="zh-CN" altLang="en-US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千台，降幅</a:t>
            </a:r>
            <a:r>
              <a:rPr lang="en-US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65.8%</a:t>
            </a:r>
            <a:r>
              <a:rPr lang="zh-CN" altLang="zh-CN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2736348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XuCtYyHDki5gtt1oEzc6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PqcCsqpaU.MYcINC7rwtw"/>
</p:tagLst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10023</TotalTime>
  <Words>1375</Words>
  <Application>Microsoft Office PowerPoint</Application>
  <PresentationFormat>A4 纸张(210x297 毫米)</PresentationFormat>
  <Paragraphs>150</Paragraphs>
  <Slides>17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 Unicode MS</vt:lpstr>
      <vt:lpstr>宋体</vt:lpstr>
      <vt:lpstr>微软雅黑</vt:lpstr>
      <vt:lpstr>微软雅黑（标题）</vt:lpstr>
      <vt:lpstr>Arial</vt:lpstr>
      <vt:lpstr>Arial Bold</vt:lpstr>
      <vt:lpstr>Calibri</vt:lpstr>
      <vt:lpstr>Times New Roman</vt:lpstr>
      <vt:lpstr>Wingdings</vt:lpstr>
      <vt:lpstr>120316_VWAG_Template_draft</vt:lpstr>
      <vt:lpstr>PowerPoint 演示文稿</vt:lpstr>
      <vt:lpstr>PowerPoint 演示文稿</vt:lpstr>
      <vt:lpstr>整体市场：2019年10月，海关进口汽车9.0万辆，同比增长12.4%。1—10月，汽车市场整体继续低迷，进口汽车市场累计进口87.9万辆，同比下降5.2%，降幅收窄 。</vt:lpstr>
      <vt:lpstr>正常进口车：受汽车市场整体下行及宏观经济影响，1—10月进口车市场销售67.9万辆，同比下滑2.0%，降幅均略有收窄；10月，进口车销售6.5万辆，同比下降9.5%，环比下降11%。</vt:lpstr>
      <vt:lpstr>PowerPoint 演示文稿</vt:lpstr>
      <vt:lpstr>PowerPoint 演示文稿</vt:lpstr>
      <vt:lpstr>PowerPoint 演示文稿</vt:lpstr>
      <vt:lpstr>车型结构—整体市场：1—10月，进口乘用车下降5.6%，降幅略有收窄。其中CAR、SUV和MPV累计降幅分别为7.3%，3.9%，8.8%; 10月，乘用车进口8.8万辆，同比增长12%，由于SUV增长22.1%而拉动。</vt:lpstr>
      <vt:lpstr>车型结构—正常进口：进口车销售车型主要以轿车和SUV为主，2019年1—10月，轿车销售32.8万台，同比下滑-3.2%，降幅扩大；SUV销售34.5万台，同比增长2.8%，增速继续减缓；MPV销售0.6千台，降幅65.8%。</vt:lpstr>
      <vt:lpstr>PowerPoint 演示文稿</vt:lpstr>
      <vt:lpstr>品牌结构—整体市场：10月，前十大品牌中仅路虎下滑；其中，宝马、奥迪、林肯由于去年同期基数低，增幅超过40%，丰田由于平行进口影响增幅32.7%。1—10月，进口量前十品牌超过半数实现增长，包括特斯拉（184.1%）、丰田（26.1%） 、雷克萨斯（22.3%） 、林肯（13.2%）、保时捷（9.6%）、宝马（2.6%），下滑品牌是路虎、大众、奔驰和奥迪。</vt:lpstr>
      <vt:lpstr>品牌结构—正常进口：从当年累计终端销售的情况来看，第一集团品牌竞争格局较为稳定，前三名依次是雷克萨斯、宝马、奔驰；第二集团中保时捷、奥迪、大众位次稳定；JEEP、斯巴鲁品牌保持增长走势。</vt:lpstr>
      <vt:lpstr>品牌结构—正常进口：2019年10月，进口车整体销售不振，排名前20的品牌中增长不足40%，其中福特、讴歌品牌降幅超过90%，Smart、玛莎拉蒂、英菲尼迪降幅在50%左右；克莱斯勒、路虎、大众、雷克萨斯品牌保持两位数增长。 </vt:lpstr>
      <vt:lpstr>PowerPoint 演示文稿</vt:lpstr>
      <vt:lpstr>排量结构—整体市场：2019年1—10月3.0L以下排量份额为85.5%，比2018年全年下降2.5个百分点，其中1.5~2.0L份额下降3.6个百分点，2.5~3.0L份额下降2.4个百分点；1.5L以下区间提升了2.4个百分点，3.0L~4.0L份额提升近2个百分点。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王枫亭</dc:creator>
  <cp:lastModifiedBy>王存</cp:lastModifiedBy>
  <cp:revision>3822</cp:revision>
  <cp:lastPrinted>2013-12-11T01:16:00Z</cp:lastPrinted>
  <dcterms:created xsi:type="dcterms:W3CDTF">2012-04-10T02:52:00Z</dcterms:created>
  <dcterms:modified xsi:type="dcterms:W3CDTF">2019-12-06T08:07:52Z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