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20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33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7"/>
  </p:notesMasterIdLst>
  <p:sldIdLst>
    <p:sldId id="256" r:id="rId3"/>
    <p:sldId id="417" r:id="rId4"/>
    <p:sldId id="490" r:id="rId5"/>
    <p:sldId id="492" r:id="rId6"/>
    <p:sldId id="491" r:id="rId7"/>
    <p:sldId id="499" r:id="rId8"/>
    <p:sldId id="500" r:id="rId9"/>
    <p:sldId id="418" r:id="rId10"/>
    <p:sldId id="494" r:id="rId11"/>
    <p:sldId id="496" r:id="rId12"/>
    <p:sldId id="508" r:id="rId13"/>
    <p:sldId id="458" r:id="rId14"/>
    <p:sldId id="484" r:id="rId15"/>
    <p:sldId id="469" r:id="rId16"/>
    <p:sldId id="478" r:id="rId17"/>
    <p:sldId id="507" r:id="rId18"/>
    <p:sldId id="497" r:id="rId19"/>
    <p:sldId id="419" r:id="rId20"/>
    <p:sldId id="463" r:id="rId21"/>
    <p:sldId id="498" r:id="rId22"/>
    <p:sldId id="465" r:id="rId23"/>
    <p:sldId id="483" r:id="rId24"/>
    <p:sldId id="467" r:id="rId25"/>
    <p:sldId id="420" r:id="rId26"/>
    <p:sldId id="360" r:id="rId27"/>
    <p:sldId id="361" r:id="rId28"/>
    <p:sldId id="362" r:id="rId29"/>
    <p:sldId id="363" r:id="rId30"/>
    <p:sldId id="421" r:id="rId31"/>
    <p:sldId id="409" r:id="rId32"/>
    <p:sldId id="405" r:id="rId33"/>
    <p:sldId id="406" r:id="rId34"/>
    <p:sldId id="408" r:id="rId35"/>
    <p:sldId id="264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BDD7EE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270" autoAdjust="0"/>
  </p:normalViewPr>
  <p:slideViewPr>
    <p:cSldViewPr snapToGrid="0" showGuides="1">
      <p:cViewPr varScale="1">
        <p:scale>
          <a:sx n="66" d="100"/>
          <a:sy n="66" d="100"/>
        </p:scale>
        <p:origin x="1364" y="5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2019&#24180;&#24066;&#22330;&#20998;&#26512;\2019&#24180;10&#26376;%20&#24066;&#22330;&#20998;&#26512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Library\Containers\com.microsoft.Excel\Data\Library\Application%20Support\Microsoft\10&#26376;&#27719;&#25253;&#25968;&#25454;%20(version%201).xlsb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Library\Containers\com.microsoft.Excel\Data\Library\Application%20Support\Microsoft\10&#26376;&#27719;&#25253;&#25968;&#25454;%20(version%201).xlsb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Library\Containers\com.microsoft.Excel\Data\Library\Application%20Support\Microsoft\10&#26376;&#27719;&#25253;&#25968;&#25454;%20(version%201).xlsb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6399300322"/>
          <c:y val="0.22902221554356372"/>
          <c:w val="0.75560866117431336"/>
          <c:h val="0.61894406737123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39-47F9-8AFA-EC8AAF241A61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39-47F9-8AFA-EC8AAF241A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43739</c:v>
                </c:pt>
                <c:pt idx="1">
                  <c:v>43709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126.74</c:v>
                </c:pt>
                <c:pt idx="1">
                  <c:v>131.18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39-47F9-8AFA-EC8AAF241A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5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cmpd="dbl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4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1-10月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0.11295824406717714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9A-4D2B-A736-BF11EE219A8D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1-10月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0.21967628709261369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9A-4D2B-A736-BF11EE219A8D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1-10月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9A-4D2B-A736-BF11EE219A8D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1-10月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0.41685265159399199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C9A-4D2B-A736-BF11EE219A8D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1-10月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0.25051281724621716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9A-4D2B-A736-BF11EE219A8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sz="14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2128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3405543794316519E-2"/>
          <c:y val="0.17117767664847061"/>
          <c:w val="0.86127930164750566"/>
          <c:h val="0.688689740997043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PPT模板2!$A$34:$A$43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PPT模板2!$B$34:$B$43</c:f>
              <c:numCache>
                <c:formatCode>0.00%</c:formatCode>
                <c:ptCount val="10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  <c:pt idx="5">
                  <c:v>6.8900000000000003E-2</c:v>
                </c:pt>
                <c:pt idx="6">
                  <c:v>7.1099999999999997E-2</c:v>
                </c:pt>
                <c:pt idx="7">
                  <c:v>7.7399999999999997E-2</c:v>
                </c:pt>
                <c:pt idx="8">
                  <c:v>7.0000000000000007E-2</c:v>
                </c:pt>
                <c:pt idx="9">
                  <c:v>7.1199999999999999E-2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00-41F6-9D26-396006DD4A31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PPT模板2!$A$34:$A$43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PPT模板2!$C$34:$C$43</c:f>
              <c:numCache>
                <c:formatCode>0.00%</c:formatCode>
                <c:ptCount val="10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  <c:pt idx="5">
                  <c:v>0.16339999999999999</c:v>
                </c:pt>
                <c:pt idx="6">
                  <c:v>0.1666</c:v>
                </c:pt>
                <c:pt idx="7">
                  <c:v>0.15690000000000001</c:v>
                </c:pt>
                <c:pt idx="8">
                  <c:v>0.16439999999999999</c:v>
                </c:pt>
                <c:pt idx="9">
                  <c:v>0.16289999999999999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00-41F6-9D26-396006DD4A31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9.45626477541376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00-41F6-9D26-396006DD4A31}"/>
                </c:ext>
              </c:extLst>
            </c:dLbl>
            <c:dLbl>
              <c:idx val="1"/>
              <c:layout>
                <c:manualLayout>
                  <c:x val="-2.4054725067750985E-3"/>
                  <c:y val="1.26083530338848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000-41F6-9D26-396006DD4A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PPT模板2!$A$34:$A$43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PPT模板2!$D$34:$D$43</c:f>
              <c:numCache>
                <c:formatCode>0.00%</c:formatCode>
                <c:ptCount val="10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  <c:pt idx="5">
                  <c:v>0.4733</c:v>
                </c:pt>
                <c:pt idx="6">
                  <c:v>0.47689999999999999</c:v>
                </c:pt>
                <c:pt idx="7">
                  <c:v>0.47499999999999998</c:v>
                </c:pt>
                <c:pt idx="8">
                  <c:v>0.47899999999999998</c:v>
                </c:pt>
                <c:pt idx="9">
                  <c:v>0.47620000000000001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00-41F6-9D26-396006DD4A31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PPT模板2!$A$34:$A$43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PPT模板2!$E$34:$E$43</c:f>
              <c:numCache>
                <c:formatCode>0.00%</c:formatCode>
                <c:ptCount val="10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  <c:pt idx="5">
                  <c:v>0.21759999999999999</c:v>
                </c:pt>
                <c:pt idx="6">
                  <c:v>0.2132</c:v>
                </c:pt>
                <c:pt idx="7">
                  <c:v>0.2165</c:v>
                </c:pt>
                <c:pt idx="8">
                  <c:v>0.21429999999999999</c:v>
                </c:pt>
                <c:pt idx="9">
                  <c:v>0.2162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00-41F6-9D26-396006DD4A31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PPT模板2!$A$34:$A$43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PPT模板2!$F$34:$F$43</c:f>
              <c:numCache>
                <c:formatCode>0.00%</c:formatCode>
                <c:ptCount val="10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  <c:pt idx="5">
                  <c:v>5.8799999999999998E-2</c:v>
                </c:pt>
                <c:pt idx="6">
                  <c:v>5.6099999999999997E-2</c:v>
                </c:pt>
                <c:pt idx="7">
                  <c:v>5.6899999999999999E-2</c:v>
                </c:pt>
                <c:pt idx="8">
                  <c:v>5.6800000000000003E-2</c:v>
                </c:pt>
                <c:pt idx="9">
                  <c:v>5.7299999999999997E-2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000-41F6-9D26-396006DD4A31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000-41F6-9D26-396006DD4A31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000-41F6-9D26-396006DD4A31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000-41F6-9D26-396006DD4A31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000-41F6-9D26-396006DD4A31}"/>
                </c:ext>
              </c:extLst>
            </c:dLbl>
            <c:dLbl>
              <c:idx val="4"/>
              <c:layout>
                <c:manualLayout>
                  <c:x val="0"/>
                  <c:y val="-2.24224238362724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000-41F6-9D26-396006DD4A31}"/>
                </c:ext>
              </c:extLst>
            </c:dLbl>
            <c:dLbl>
              <c:idx val="5"/>
              <c:layout>
                <c:manualLayout>
                  <c:x val="0"/>
                  <c:y val="-2.2422423836272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000-41F6-9D26-396006DD4A31}"/>
                </c:ext>
              </c:extLst>
            </c:dLbl>
            <c:dLbl>
              <c:idx val="6"/>
              <c:layout>
                <c:manualLayout>
                  <c:x val="-8.8199639691989518E-17"/>
                  <c:y val="-2.521670606776991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000-41F6-9D26-396006DD4A31}"/>
                </c:ext>
              </c:extLst>
            </c:dLbl>
            <c:dLbl>
              <c:idx val="7"/>
              <c:layout>
                <c:manualLayout>
                  <c:x val="-1.7639927938397904E-16"/>
                  <c:y val="-2.83687943262411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4000-41F6-9D26-396006DD4A31}"/>
                </c:ext>
              </c:extLst>
            </c:dLbl>
            <c:dLbl>
              <c:idx val="8"/>
              <c:layout>
                <c:manualLayout>
                  <c:x val="-1.0362514250370196E-16"/>
                  <c:y val="-2.81508233931125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000-41F6-9D26-396006DD4A31}"/>
                </c:ext>
              </c:extLst>
            </c:dLbl>
            <c:dLbl>
              <c:idx val="9"/>
              <c:layout>
                <c:manualLayout>
                  <c:x val="0"/>
                  <c:y val="-2.18950848613097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4000-41F6-9D26-396006DD4A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PPT模板2!$A$34:$A$43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PPT模板2!$G$34:$G$43</c:f>
              <c:numCache>
                <c:formatCode>0.00%</c:formatCode>
                <c:ptCount val="10"/>
                <c:pt idx="0">
                  <c:v>7.4999999999999997E-3</c:v>
                </c:pt>
                <c:pt idx="1">
                  <c:v>6.8838561970175115E-3</c:v>
                </c:pt>
                <c:pt idx="2">
                  <c:v>7.9000000000000008E-3</c:v>
                </c:pt>
                <c:pt idx="3">
                  <c:v>1.1900000000000001E-2</c:v>
                </c:pt>
                <c:pt idx="4">
                  <c:v>1.55E-2</c:v>
                </c:pt>
                <c:pt idx="5">
                  <c:v>1.7999999999999999E-2</c:v>
                </c:pt>
                <c:pt idx="6">
                  <c:v>1.61E-2</c:v>
                </c:pt>
                <c:pt idx="7">
                  <c:v>1.7299999999999999E-2</c:v>
                </c:pt>
                <c:pt idx="8">
                  <c:v>1.55E-2</c:v>
                </c:pt>
                <c:pt idx="9">
                  <c:v>1.6199999999999999E-2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4000-41F6-9D26-396006DD4A3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92702577228"/>
          <c:y val="0.92993702028381209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04805406651E-2"/>
          <c:y val="0.11111173182229661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07-46E3-A885-88F855E357D1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F07-46E3-A885-88F855E357D1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07-46E3-A885-88F855E357D1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F07-46E3-A885-88F855E357D1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07-46E3-A885-88F855E357D1}"/>
                </c:ext>
              </c:extLst>
            </c:dLbl>
            <c:dLbl>
              <c:idx val="5"/>
              <c:layout>
                <c:manualLayout>
                  <c:x val="0"/>
                  <c:y val="1.61243837501760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07-46E3-A885-88F855E357D1}"/>
                </c:ext>
              </c:extLst>
            </c:dLbl>
            <c:dLbl>
              <c:idx val="6"/>
              <c:layout>
                <c:manualLayout>
                  <c:x val="-1.2476536890636199E-16"/>
                  <c:y val="1.93492605002113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F07-46E3-A885-88F855E357D1}"/>
                </c:ext>
              </c:extLst>
            </c:dLbl>
            <c:dLbl>
              <c:idx val="7"/>
              <c:layout>
                <c:manualLayout>
                  <c:x val="1.5710594519822998E-3"/>
                  <c:y val="2.25741372502465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F07-46E3-A885-88F855E357D1}"/>
                </c:ext>
              </c:extLst>
            </c:dLbl>
            <c:dLbl>
              <c:idx val="8"/>
              <c:layout>
                <c:manualLayout>
                  <c:x val="4.7131783559468989E-3"/>
                  <c:y val="1.612438375017616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F07-46E3-A885-88F855E357D1}"/>
                </c:ext>
              </c:extLst>
            </c:dLbl>
            <c:dLbl>
              <c:idx val="9"/>
              <c:layout>
                <c:manualLayout>
                  <c:x val="1.5020356722826719E-3"/>
                  <c:y val="1.93492605002113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F07-46E3-A885-88F855E35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PPT模板2!$A$153:$A$162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PPT模板2!$B$153:$B$162</c:f>
              <c:numCache>
                <c:formatCode>0.00%</c:formatCode>
                <c:ptCount val="10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  <c:pt idx="5">
                  <c:v>1.1999999999999999E-3</c:v>
                </c:pt>
                <c:pt idx="6">
                  <c:v>1E-3</c:v>
                </c:pt>
                <c:pt idx="7">
                  <c:v>9.6920623236412709E-4</c:v>
                </c:pt>
                <c:pt idx="8">
                  <c:v>5.9999999999999995E-4</c:v>
                </c:pt>
                <c:pt idx="9">
                  <c:v>8.0000000000000004E-4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F07-46E3-A885-88F855E357D1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1.137998995173396E-3"/>
                  <c:y val="-1.2899507000140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F07-46E3-A885-88F855E35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PPT模板2!$A$153:$A$162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PPT模板2!$C$153:$C$162</c:f>
              <c:numCache>
                <c:formatCode>0.00%</c:formatCode>
                <c:ptCount val="10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  <c:pt idx="5">
                  <c:v>5.7799999999999997E-2</c:v>
                </c:pt>
                <c:pt idx="6">
                  <c:v>5.7299999999999997E-2</c:v>
                </c:pt>
                <c:pt idx="7">
                  <c:v>5.466200466200466E-2</c:v>
                </c:pt>
                <c:pt idx="8">
                  <c:v>5.0200000000000002E-2</c:v>
                </c:pt>
                <c:pt idx="9">
                  <c:v>5.1200000000000002E-2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07-46E3-A885-88F855E357D1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PPT模板2!$A$153:$A$162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PPT模板2!$D$153:$D$162</c:f>
              <c:numCache>
                <c:formatCode>0.00%</c:formatCode>
                <c:ptCount val="10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  <c:pt idx="5">
                  <c:v>0.15490000000000001</c:v>
                </c:pt>
                <c:pt idx="6">
                  <c:v>0.15090000000000001</c:v>
                </c:pt>
                <c:pt idx="7">
                  <c:v>0.14953993375046007</c:v>
                </c:pt>
                <c:pt idx="8">
                  <c:v>0.14599999999999999</c:v>
                </c:pt>
                <c:pt idx="9">
                  <c:v>0.1479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F07-46E3-A885-88F855E357D1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PPT模板2!$A$153:$A$162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PPT模板2!$E$153:$E$162</c:f>
              <c:numCache>
                <c:formatCode>0.00%</c:formatCode>
                <c:ptCount val="10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  <c:pt idx="5">
                  <c:v>0.50629999999999997</c:v>
                </c:pt>
                <c:pt idx="6">
                  <c:v>0.50339999999999996</c:v>
                </c:pt>
                <c:pt idx="7">
                  <c:v>0.50317139001349531</c:v>
                </c:pt>
                <c:pt idx="8">
                  <c:v>0.50629999999999997</c:v>
                </c:pt>
                <c:pt idx="9">
                  <c:v>0.50539999999999996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F07-46E3-A885-88F855E357D1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PPT模板2!$A$153:$A$162</c:f>
              <c:numCache>
                <c:formatCode>yyyy"年"m"月"</c:formatCode>
                <c:ptCount val="10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</c:numCache>
            </c:numRef>
          </c:cat>
          <c:val>
            <c:numRef>
              <c:f>PPT模板2!$F$153:$F$162</c:f>
              <c:numCache>
                <c:formatCode>0.00%</c:formatCode>
                <c:ptCount val="10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  <c:pt idx="5">
                  <c:v>0.27979999999999999</c:v>
                </c:pt>
                <c:pt idx="6">
                  <c:v>0.28739999999999999</c:v>
                </c:pt>
                <c:pt idx="7">
                  <c:v>0.29165746534167586</c:v>
                </c:pt>
                <c:pt idx="8">
                  <c:v>0.2969</c:v>
                </c:pt>
                <c:pt idx="9">
                  <c:v>0.29470000000000002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F07-46E3-A885-88F855E357D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072860244739434"/>
          <c:y val="0.90102294614074951"/>
          <c:w val="0.33215371985501685"/>
          <c:h val="6.0278532858827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1-10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3992240363595794"/>
          <c:y val="0.320021642044894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2019年1-10月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284-4F34-8D94-8DE48E8000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284-4F34-8D94-8DE48E8000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284-4F34-8D94-8DE48E80006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284-4F34-8D94-8DE48E80006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284-4F34-8D94-8DE48E800069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284-4F34-8D94-8DE48E800069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284-4F34-8D94-8DE48E800069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284-4F34-8D94-8DE48E800069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284-4F34-8D94-8DE48E800069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284-4F34-8D94-8DE48E8000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0.12676031604890906</c:v>
                </c:pt>
                <c:pt idx="1">
                  <c:v>0.42168843836677555</c:v>
                </c:pt>
                <c:pt idx="2">
                  <c:v>0.18307082936782879</c:v>
                </c:pt>
                <c:pt idx="3">
                  <c:v>0.16349304699942185</c:v>
                </c:pt>
                <c:pt idx="4">
                  <c:v>0.10498736921706478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284-4F34-8D94-8DE48E8000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1-10月</a:t>
            </a:r>
          </a:p>
        </c:rich>
      </c:tx>
      <c:layout>
        <c:manualLayout>
          <c:xMode val="edge"/>
          <c:yMode val="edge"/>
          <c:x val="0.29826406222275653"/>
          <c:y val="0.334280694717755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5144806899137606"/>
          <c:y val="0.1153753116283662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2018年1-10月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091-4796-9462-60BCE52499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091-4796-9462-60BCE52499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091-4796-9462-60BCE524991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091-4796-9462-60BCE524991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091-4796-9462-60BCE5249912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91-4796-9462-60BCE5249912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091-4796-9462-60BCE5249912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091-4796-9462-60BCE5249912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091-4796-9462-60BCE5249912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091-4796-9462-60BCE52499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0.13293185061708251</c:v>
                </c:pt>
                <c:pt idx="1">
                  <c:v>0.42569291783405638</c:v>
                </c:pt>
                <c:pt idx="2">
                  <c:v>0.18302507740521551</c:v>
                </c:pt>
                <c:pt idx="3">
                  <c:v>0.16348304913772288</c:v>
                </c:pt>
                <c:pt idx="4">
                  <c:v>9.4867105005922728E-2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091-4796-9462-60BCE52499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02791284059855"/>
          <c:y val="0.19566392192497528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D0F-438D-8233-2203B4851B6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D0F-438D-8233-2203B4851B6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D0F-438D-8233-2203B4851B6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D0F-438D-8233-2203B4851B6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D0F-438D-8233-2203B4851B6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D0F-438D-8233-2203B4851B6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D0F-438D-8233-2203B4851B6B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0F-438D-8233-2203B4851B6B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0F-438D-8233-2203B4851B6B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0F-438D-8233-2203B4851B6B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D0F-438D-8233-2203B4851B6B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D0F-438D-8233-2203B4851B6B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D0F-438D-8233-2203B4851B6B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D0F-438D-8233-2203B4851B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0.27841806948096826</c:v>
                </c:pt>
                <c:pt idx="1">
                  <c:v>0.20384131384257387</c:v>
                </c:pt>
                <c:pt idx="2">
                  <c:v>0.17419607162903192</c:v>
                </c:pt>
                <c:pt idx="3">
                  <c:v>0.12913309976277479</c:v>
                </c:pt>
                <c:pt idx="4">
                  <c:v>6.5401392804914041E-2</c:v>
                </c:pt>
                <c:pt idx="5">
                  <c:v>0.10906141400190587</c:v>
                </c:pt>
                <c:pt idx="6">
                  <c:v>3.9948638477831255E-2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D0F-438D-8233-2203B4851B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92064382954956"/>
          <c:y val="0.18808386156945675"/>
          <c:w val="0.58491231919694409"/>
          <c:h val="0.69019303826212752"/>
        </c:manualLayout>
      </c:layout>
      <c:doughnutChart>
        <c:varyColors val="1"/>
        <c:ser>
          <c:idx val="0"/>
          <c:order val="0"/>
          <c:tx>
            <c:strRef>
              <c:f>PPT模板2!$N$82</c:f>
              <c:strCache>
                <c:ptCount val="1"/>
                <c:pt idx="0">
                  <c:v>2018年1-10月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8D-4CF8-A7AA-65F4BA34E54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8D-4CF8-A7AA-65F4BA34E54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8D-4CF8-A7AA-65F4BA34E54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D8D-4CF8-A7AA-65F4BA34E54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D8D-4CF8-A7AA-65F4BA34E54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D8D-4CF8-A7AA-65F4BA34E54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D8D-4CF8-A7AA-65F4BA34E544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8D-4CF8-A7AA-65F4BA34E544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8D-4CF8-A7AA-65F4BA34E544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D8D-4CF8-A7AA-65F4BA34E544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D8D-4CF8-A7AA-65F4BA34E544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D8D-4CF8-A7AA-65F4BA34E544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D8D-4CF8-A7AA-65F4BA34E544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D8D-4CF8-A7AA-65F4BA34E5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PPT模板2!$O$81:$U$81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PPT模板2!$O$82:$U$82</c:f>
              <c:numCache>
                <c:formatCode>0.00%</c:formatCode>
                <c:ptCount val="7"/>
                <c:pt idx="0">
                  <c:v>0.38040000000000002</c:v>
                </c:pt>
                <c:pt idx="1">
                  <c:v>0.18029999999999999</c:v>
                </c:pt>
                <c:pt idx="2">
                  <c:v>0.17380000000000001</c:v>
                </c:pt>
                <c:pt idx="3">
                  <c:v>0.1148</c:v>
                </c:pt>
                <c:pt idx="4">
                  <c:v>4.7199999999999999E-2</c:v>
                </c:pt>
                <c:pt idx="5">
                  <c:v>7.8600000000000003E-2</c:v>
                </c:pt>
                <c:pt idx="6">
                  <c:v>2.5100000000000001E-2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D8D-4CF8-A7AA-65F4BA34E5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4889004733113"/>
          <c:y val="0.47009567386836842"/>
          <c:w val="0.16158946148921394"/>
          <c:h val="0.519942610907352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063001841787717E-2"/>
          <c:y val="0.13003855107593987"/>
          <c:w val="0.88216526491197822"/>
          <c:h val="0.73449570154938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1-10月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6.2971470467544686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1E-402B-A593-B92AA1401B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zh-CN" altLang="en-US" dirty="0"/>
              <a:t>历年转籍比例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5019523721602296E-2"/>
          <c:y val="0.18478978764018131"/>
          <c:w val="0.85509281785746893"/>
          <c:h val="0.604230255308995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
1-10月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0.28591026337288084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17-41A6-AD39-76F832C64FB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0642528791067E-2"/>
          <c:y val="5.8032337866219107E-2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ysClr val="window" lastClr="FFFFFF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214-47A1-BC97-AC4D35910B10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14-47A1-BC97-AC4D35910B10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14-47A1-BC97-AC4D35910B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214-47A1-BC97-AC4D35910B10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ysClr val="window" lastClr="FFFFFF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14-47A1-BC97-AC4D35910B10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14-47A1-BC97-AC4D35910B10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214-47A1-BC97-AC4D35910B10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214-47A1-BC97-AC4D35910B10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214-47A1-BC97-AC4D35910B10}"/>
                </c:ext>
              </c:extLst>
            </c:dLbl>
            <c:spPr>
              <a:noFill/>
              <a:ln w="12700"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E214-47A1-BC97-AC4D35910B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254204117687372"/>
          <c:y val="0.89449891674777238"/>
          <c:w val="0.28781066050020432"/>
          <c:h val="5.76662317587255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96743541311826E-2"/>
          <c:y val="0.12157113275710343"/>
          <c:w val="0.90864760009202528"/>
          <c:h val="0.71714948543997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576434173869801E-3"/>
                  <c:y val="3.751482668123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0F-4CD8-818B-247C06E3A53F}"/>
                </c:ext>
              </c:extLst>
            </c:dLbl>
            <c:dLbl>
              <c:idx val="1"/>
              <c:layout>
                <c:manualLayout>
                  <c:x val="-4.9365731011563095E-3"/>
                  <c:y val="6.82087757840572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0F-4CD8-818B-247C06E3A53F}"/>
                </c:ext>
              </c:extLst>
            </c:dLbl>
            <c:dLbl>
              <c:idx val="2"/>
              <c:layout>
                <c:manualLayout>
                  <c:x val="-8.6282187109109933E-3"/>
                  <c:y val="5.1156581838043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0F-4CD8-818B-247C06E3A53F}"/>
                </c:ext>
              </c:extLst>
            </c:dLbl>
            <c:dLbl>
              <c:idx val="3"/>
              <c:layout>
                <c:manualLayout>
                  <c:x val="-2.4683469663546957E-3"/>
                  <c:y val="2.04626327352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0F-4CD8-818B-247C06E3A53F}"/>
                </c:ext>
              </c:extLst>
            </c:dLbl>
            <c:dLbl>
              <c:idx val="4"/>
              <c:layout>
                <c:manualLayout>
                  <c:x val="-3.0691214482773286E-3"/>
                  <c:y val="9.208184730847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0F-4CD8-818B-247C06E3A53F}"/>
                </c:ext>
              </c:extLst>
            </c:dLbl>
            <c:dLbl>
              <c:idx val="5"/>
              <c:layout>
                <c:manualLayout>
                  <c:x val="-1.5345607241387207E-3"/>
                  <c:y val="6.1387898205652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0F-4CD8-818B-247C06E3A53F}"/>
                </c:ext>
              </c:extLst>
            </c:dLbl>
            <c:dLbl>
              <c:idx val="7"/>
              <c:layout>
                <c:manualLayout>
                  <c:x val="3.0691214482772163E-3"/>
                  <c:y val="4.4335704259638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0F-4CD8-818B-247C06E3A53F}"/>
                </c:ext>
              </c:extLst>
            </c:dLbl>
            <c:dLbl>
              <c:idx val="8"/>
              <c:layout>
                <c:manualLayout>
                  <c:x val="7.4519557159022348E-3"/>
                  <c:y val="-6.63421646769244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80F-4CD8-818B-247C06E3A53F}"/>
                </c:ext>
              </c:extLst>
            </c:dLbl>
            <c:dLbl>
              <c:idx val="10"/>
              <c:layout>
                <c:manualLayout>
                  <c:x val="1.7973061004056563E-2"/>
                  <c:y val="3.41035292986849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80F-4CD8-818B-247C06E3A53F}"/>
                </c:ext>
              </c:extLst>
            </c:dLbl>
            <c:dLbl>
              <c:idx val="11"/>
              <c:layout>
                <c:manualLayout>
                  <c:x val="-1.534560724138664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80F-4CD8-818B-247C06E3A5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80F-4CD8-818B-247C06E3A53F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80F-4CD8-818B-247C06E3A53F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80F-4CD8-818B-247C06E3A53F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80F-4CD8-818B-247C06E3A53F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80F-4CD8-818B-247C06E3A53F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80F-4CD8-818B-247C06E3A53F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80F-4CD8-818B-247C06E3A53F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80F-4CD8-818B-247C06E3A53F}"/>
                </c:ext>
              </c:extLst>
            </c:dLbl>
            <c:spPr>
              <a:noFill/>
              <a:ln w="12700" cap="flat" cmpd="sng" algn="ctr">
                <a:solidFill>
                  <a:srgbClr val="70AD4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980F-4CD8-818B-247C06E3A5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  <c:pt idx="5">
                  <c:v>0.17762846597899115</c:v>
                </c:pt>
                <c:pt idx="6">
                  <c:v>6.731192256929161E-2</c:v>
                </c:pt>
                <c:pt idx="7">
                  <c:v>9.1774017007662159E-3</c:v>
                </c:pt>
                <c:pt idx="8">
                  <c:v>7.4680485007373398E-2</c:v>
                </c:pt>
                <c:pt idx="9">
                  <c:v>7.247165341005235E-2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980F-4CD8-818B-247C06E3A5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2781967677"/>
          <c:y val="0.9179346382692587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全国线下交易量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交易排名!$D$3:$D$12</c:f>
              <c:strCache>
                <c:ptCount val="10"/>
                <c:pt idx="0">
                  <c:v>速腾</c:v>
                </c:pt>
                <c:pt idx="1">
                  <c:v>荣光</c:v>
                </c:pt>
                <c:pt idx="2">
                  <c:v>奥迪A6L</c:v>
                </c:pt>
                <c:pt idx="3">
                  <c:v>雅阁</c:v>
                </c:pt>
                <c:pt idx="4">
                  <c:v>宏光</c:v>
                </c:pt>
                <c:pt idx="5">
                  <c:v>宝来三厢</c:v>
                </c:pt>
                <c:pt idx="6">
                  <c:v>凯越</c:v>
                </c:pt>
                <c:pt idx="7">
                  <c:v>朗逸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交易排名!$E$3:$E$12</c:f>
              <c:numCache>
                <c:formatCode>0.00%</c:formatCode>
                <c:ptCount val="10"/>
                <c:pt idx="0">
                  <c:v>9.3361453544293753E-3</c:v>
                </c:pt>
                <c:pt idx="1">
                  <c:v>1.0011206904158909E-2</c:v>
                </c:pt>
                <c:pt idx="2">
                  <c:v>1.0205342251793545E-2</c:v>
                </c:pt>
                <c:pt idx="3">
                  <c:v>1.0245051754718813E-2</c:v>
                </c:pt>
                <c:pt idx="4">
                  <c:v>1.0924525471440042E-2</c:v>
                </c:pt>
                <c:pt idx="5">
                  <c:v>1.099953231029888E-2</c:v>
                </c:pt>
                <c:pt idx="6">
                  <c:v>1.1109836485091288E-2</c:v>
                </c:pt>
                <c:pt idx="7">
                  <c:v>1.1233377160858784E-2</c:v>
                </c:pt>
                <c:pt idx="8">
                  <c:v>1.2729101771043831E-2</c:v>
                </c:pt>
                <c:pt idx="9">
                  <c:v>1.7489829955084139E-2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6C-4255-9604-200193BD598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9337023"/>
        <c:axId val="2039738559"/>
      </c:barChart>
      <c:catAx>
        <c:axId val="219337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9738559"/>
        <c:crosses val="autoZero"/>
        <c:auto val="1"/>
        <c:lblAlgn val="ctr"/>
        <c:lblOffset val="100"/>
        <c:noMultiLvlLbl val="0"/>
      </c:catAx>
      <c:valAx>
        <c:axId val="2039738559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337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2"/>
          <c:order val="0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81D5-4CD9-B881-A5F7C48943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81D5-4CD9-B881-A5F7C489432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81D5-4CD9-B881-A5F7C4894320}"/>
              </c:ext>
            </c:extLst>
          </c:dPt>
          <c:dLbls>
            <c:dLbl>
              <c:idx val="4"/>
              <c:layout>
                <c:manualLayout>
                  <c:x val="-5.4660651954031268E-2"/>
                  <c:y val="1.12665576650112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1D5-4CD9-B881-A5F7C4894320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1D5-4CD9-B881-A5F7C4894320}"/>
            </c:ext>
          </c:extLst>
        </c:ser>
        <c:ser>
          <c:idx val="3"/>
          <c:order val="1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1D5-4CD9-B881-A5F7C48943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1D5-4CD9-B881-A5F7C489432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1D5-4CD9-B881-A5F7C4894320}"/>
            </c:ext>
          </c:extLst>
        </c:ser>
        <c:ser>
          <c:idx val="1"/>
          <c:order val="2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B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D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F-81D5-4CD9-B881-A5F7C48943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20-81D5-4CD9-B881-A5F7C489432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21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3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5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1D5-4CD9-B881-A5F7C4894320}"/>
            </c:ext>
          </c:extLst>
        </c:ser>
        <c:ser>
          <c:idx val="0"/>
          <c:order val="3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81D5-4CD9-B881-A5F7C48943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81D5-4CD9-B881-A5F7C489432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4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81D5-4CD9-B881-A5F7C489432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2"/>
          <c:order val="0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1A67-413B-AFC4-D68D8EA2A10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1A67-413B-AFC4-D68D8EA2A10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A67-413B-AFC4-D68D8EA2A10B}"/>
            </c:ext>
          </c:extLst>
        </c:ser>
        <c:ser>
          <c:idx val="3"/>
          <c:order val="1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1A67-413B-AFC4-D68D8EA2A1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1A67-413B-AFC4-D68D8EA2A10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1A67-413B-AFC4-D68D8EA2A10B}"/>
            </c:ext>
          </c:extLst>
        </c:ser>
        <c:ser>
          <c:idx val="1"/>
          <c:order val="2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B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D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F-1A67-413B-AFC4-D68D8EA2A10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20-1A67-413B-AFC4-D68D8EA2A10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21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3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5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1A67-413B-AFC4-D68D8EA2A10B}"/>
            </c:ext>
          </c:extLst>
        </c:ser>
        <c:ser>
          <c:idx val="0"/>
          <c:order val="3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1A67-413B-AFC4-D68D8EA2A1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1A67-413B-AFC4-D68D8EA2A10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4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1A67-413B-AFC4-D68D8EA2A10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7B-487D-B4F5-86E35C2E03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7B-487D-B4F5-86E35C2E033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A7B-487D-B4F5-86E35C2E033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A7B-487D-B4F5-86E35C2E0333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A7B-487D-B4F5-86E35C2E0333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7B-487D-B4F5-86E35C2E0333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A7B-487D-B4F5-86E35C2E0333}"/>
              </c:ext>
            </c:extLst>
          </c:dPt>
          <c:dLbls>
            <c:dLbl>
              <c:idx val="0"/>
              <c:layout>
                <c:manualLayout>
                  <c:x val="-0.11644016807446469"/>
                  <c:y val="0.165643662004643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7B-487D-B4F5-86E35C2E03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新能源模板!$B$40:$H$40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新能源模板!$B$41:$H$41</c:f>
              <c:numCache>
                <c:formatCode>0.00%</c:formatCode>
                <c:ptCount val="7"/>
                <c:pt idx="0">
                  <c:v>0.14515297353042284</c:v>
                </c:pt>
                <c:pt idx="1">
                  <c:v>0.28910278446201443</c:v>
                </c:pt>
                <c:pt idx="2">
                  <c:v>0.25601581299415604</c:v>
                </c:pt>
                <c:pt idx="3">
                  <c:v>0.15984874527328979</c:v>
                </c:pt>
                <c:pt idx="4">
                  <c:v>4.5548298384324511E-2</c:v>
                </c:pt>
                <c:pt idx="5">
                  <c:v>5.2595393606050186E-2</c:v>
                </c:pt>
                <c:pt idx="6">
                  <c:v>5.173599174974218E-2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A7B-487D-B4F5-86E35C2E03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96-4A67-91EA-A56EA09777B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96-4A67-91EA-A56EA09777B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D96-4A67-91EA-A56EA09777B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D96-4A67-91EA-A56EA09777BA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96-4A67-91EA-A56EA09777BA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96-4A67-91EA-A56EA09777BA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D96-4A67-91EA-A56EA09777B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新能源模板!$B$37:$H$37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新能源模板!$B$38:$H$38</c:f>
              <c:numCache>
                <c:formatCode>0.00%</c:formatCode>
                <c:ptCount val="7"/>
                <c:pt idx="0">
                  <c:v>0.1343</c:v>
                </c:pt>
                <c:pt idx="1">
                  <c:v>0.36070000000000002</c:v>
                </c:pt>
                <c:pt idx="2">
                  <c:v>0.23380000000000001</c:v>
                </c:pt>
                <c:pt idx="3">
                  <c:v>0.122</c:v>
                </c:pt>
                <c:pt idx="4">
                  <c:v>6.3700000000000007E-2</c:v>
                </c:pt>
                <c:pt idx="5">
                  <c:v>4.5100000000000001E-2</c:v>
                </c:pt>
                <c:pt idx="6">
                  <c:v>4.0399999999999998E-2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D96-4A67-91EA-A56EA09777B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04386689410825"/>
          <c:y val="9.4136165412702338E-2"/>
          <c:w val="0.59268949659875236"/>
          <c:h val="0.78962816056150076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47E-4BB4-B13C-5B7C74E44DAE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47E-4BB4-B13C-5B7C74E44DA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47E-4BB4-B13C-5B7C74E44DA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47E-4BB4-B13C-5B7C74E44DA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47E-4BB4-B13C-5B7C74E44DAE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47E-4BB4-B13C-5B7C74E44DAE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47E-4BB4-B13C-5B7C74E44DAE}"/>
              </c:ext>
            </c:extLst>
          </c:dPt>
          <c:dLbls>
            <c:dLbl>
              <c:idx val="1"/>
              <c:layout>
                <c:manualLayout>
                  <c:x val="-1.810539744504126E-2"/>
                  <c:y val="0.143646367179603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47E-4BB4-B13C-5B7C74E44DAE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47E-4BB4-B13C-5B7C74E44D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新能源模板!$S$51:$Y$51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新能源模板!$S$52:$Y$52</c:f>
              <c:numCache>
                <c:formatCode>0.00%</c:formatCode>
                <c:ptCount val="7"/>
                <c:pt idx="0">
                  <c:v>0.59086472769861409</c:v>
                </c:pt>
                <c:pt idx="1">
                  <c:v>1.1126293187585399E-2</c:v>
                </c:pt>
                <c:pt idx="2">
                  <c:v>0.10111262931875856</c:v>
                </c:pt>
                <c:pt idx="3">
                  <c:v>0.13507710325980871</c:v>
                </c:pt>
                <c:pt idx="4">
                  <c:v>6.3439390981846575E-2</c:v>
                </c:pt>
                <c:pt idx="5">
                  <c:v>2.5570954518836619E-2</c:v>
                </c:pt>
                <c:pt idx="6">
                  <c:v>7.2808901034550066E-2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47E-4BB4-B13C-5B7C74E44DA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04876237694336"/>
          <c:y val="0.10301558764647042"/>
          <c:w val="0.55754950268200199"/>
          <c:h val="0.7939688247070591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AA0-4590-9AF1-FC6CB8B4B3D3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AA0-4590-9AF1-FC6CB8B4B3D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AA0-4590-9AF1-FC6CB8B4B3D3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AA0-4590-9AF1-FC6CB8B4B3D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AA0-4590-9AF1-FC6CB8B4B3D3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AA0-4590-9AF1-FC6CB8B4B3D3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AA0-4590-9AF1-FC6CB8B4B3D3}"/>
              </c:ext>
            </c:extLst>
          </c:dPt>
          <c:dLbls>
            <c:dLbl>
              <c:idx val="1"/>
              <c:layout>
                <c:manualLayout>
                  <c:x val="-1.810539744504126E-2"/>
                  <c:y val="0.143646367179603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A0-4590-9AF1-FC6CB8B4B3D3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A0-4590-9AF1-FC6CB8B4B3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新能源模板!$G$51:$M$51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新能源模板!$G$52:$M$52</c:f>
              <c:numCache>
                <c:formatCode>0.00%</c:formatCode>
                <c:ptCount val="7"/>
                <c:pt idx="0">
                  <c:v>0.64013430772269397</c:v>
                </c:pt>
                <c:pt idx="1">
                  <c:v>2.0738692474817303E-2</c:v>
                </c:pt>
                <c:pt idx="2">
                  <c:v>8.4929883468299439E-2</c:v>
                </c:pt>
                <c:pt idx="3">
                  <c:v>0.12146948449535849</c:v>
                </c:pt>
                <c:pt idx="4">
                  <c:v>2.2318783330041479E-2</c:v>
                </c:pt>
                <c:pt idx="5">
                  <c:v>2.6861544538810983E-2</c:v>
                </c:pt>
                <c:pt idx="6">
                  <c:v>8.2559747185463161E-2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AA0-4590-9AF1-FC6CB8B4B3D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0.11414281991615811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41-4BA1-8CD9-F5136B1313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41-4BA1-8CD9-F5136B1313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741-4BA1-8CD9-F5136B1313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741-4BA1-8CD9-F5136B1313ED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41-4BA1-8CD9-F5136B1313ED}"/>
                </c:ext>
              </c:extLst>
            </c:dLbl>
            <c:dLbl>
              <c:idx val="3"/>
              <c:layout>
                <c:manualLayout>
                  <c:x val="4.1439904240690134E-2"/>
                  <c:y val="-0.152707985785306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741-4BA1-8CD9-F5136B1313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新能源模板!$D$108:$G$108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新能源模板!$D$109:$G$109</c:f>
              <c:numCache>
                <c:formatCode>0.0%</c:formatCode>
                <c:ptCount val="4"/>
                <c:pt idx="0">
                  <c:v>0.78591997246790302</c:v>
                </c:pt>
                <c:pt idx="1">
                  <c:v>0.18163267731472874</c:v>
                </c:pt>
                <c:pt idx="2">
                  <c:v>3.1657098889748936E-2</c:v>
                </c:pt>
                <c:pt idx="3">
                  <c:v>7.9025132761928398E-4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741-4BA1-8CD9-F5136B1313E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9117255118938934E-2"/>
          <c:y val="0.35475296599730738"/>
          <c:w val="0.15979834852898414"/>
          <c:h val="0.311285106798268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2019年9月交易使用年限分析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023-4E9F-99BF-1DC3D118FA8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1023-4E9F-99BF-1DC3D118FA8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1023-4E9F-99BF-1DC3D118FA8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1023-4E9F-99BF-1DC3D118FA8D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023-4E9F-99BF-1DC3D118FA8D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023-4E9F-99BF-1DC3D118FA8D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23-4E9F-99BF-1DC3D118FA8D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023-4E9F-99BF-1DC3D118FA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0.26005313492229876</c:v>
                </c:pt>
                <c:pt idx="1">
                  <c:v>0.40777812930005986</c:v>
                </c:pt>
                <c:pt idx="2">
                  <c:v>0.22064486127363722</c:v>
                </c:pt>
                <c:pt idx="3">
                  <c:v>0.11152387450400418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23-4E9F-99BF-1DC3D118FA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0.11414281991615811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CB-4EB7-8BCC-984AA075B8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CB-4EB7-8BCC-984AA075B8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ECB-4EB7-8BCC-984AA075B8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ECB-4EB7-8BCC-984AA075B8F9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ECB-4EB7-8BCC-984AA075B8F9}"/>
                </c:ext>
              </c:extLst>
            </c:dLbl>
            <c:dLbl>
              <c:idx val="3"/>
              <c:layout>
                <c:manualLayout>
                  <c:x val="4.1439904240690134E-2"/>
                  <c:y val="-0.152707985785306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AECB-4EB7-8BCC-984AA075B8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新能源模板!$D$93:$G$93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新能源模板!$D$94:$G$94</c:f>
              <c:numCache>
                <c:formatCode>0.0%</c:formatCode>
                <c:ptCount val="4"/>
                <c:pt idx="0">
                  <c:v>0.84437608687535315</c:v>
                </c:pt>
                <c:pt idx="1">
                  <c:v>0.11490375137766802</c:v>
                </c:pt>
                <c:pt idx="2">
                  <c:v>4.013630328603203E-2</c:v>
                </c:pt>
                <c:pt idx="3">
                  <c:v>5.8385846094677547E-4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ECB-4EB7-8BCC-984AA075B8F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en-US" b="1"/>
              <a:t>10</a:t>
            </a:r>
            <a:r>
              <a:rPr lang="zh-CN" b="1"/>
              <a:t>月各品牌占比</a:t>
            </a:r>
          </a:p>
        </c:rich>
      </c:tx>
      <c:layout>
        <c:manualLayout>
          <c:xMode val="edge"/>
          <c:yMode val="edge"/>
          <c:x val="0.30398671441822545"/>
          <c:y val="5.45975456980428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E2-F641-B15D-B0FE1890589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E2-F641-B15D-B0FE1890589E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5E2-F641-B15D-B0FE1890589E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5E2-F641-B15D-B0FE1890589E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5E2-F641-B15D-B0FE1890589E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5E2-F641-B15D-B0FE1890589E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5E2-F641-B15D-B0FE1890589E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5E2-F641-B15D-B0FE1890589E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5E2-F641-B15D-B0FE1890589E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5E2-F641-B15D-B0FE1890589E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85E2-F641-B15D-B0FE1890589E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85E2-F641-B15D-B0FE1890589E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5E2-F641-B15D-B0FE1890589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Sheet1!$A$11:$A$23</c:f>
              <c:strCache>
                <c:ptCount val="13"/>
                <c:pt idx="0">
                  <c:v>大众</c:v>
                </c:pt>
                <c:pt idx="1">
                  <c:v>丰田</c:v>
                </c:pt>
                <c:pt idx="2">
                  <c:v>奥迪</c:v>
                </c:pt>
                <c:pt idx="3">
                  <c:v>福特</c:v>
                </c:pt>
                <c:pt idx="4">
                  <c:v>别克</c:v>
                </c:pt>
                <c:pt idx="5">
                  <c:v>宝马</c:v>
                </c:pt>
                <c:pt idx="6">
                  <c:v>本田</c:v>
                </c:pt>
                <c:pt idx="7">
                  <c:v>日产</c:v>
                </c:pt>
                <c:pt idx="8">
                  <c:v>奔驰</c:v>
                </c:pt>
                <c:pt idx="9">
                  <c:v>现代</c:v>
                </c:pt>
                <c:pt idx="10">
                  <c:v>雪佛兰</c:v>
                </c:pt>
                <c:pt idx="11">
                  <c:v>标致</c:v>
                </c:pt>
                <c:pt idx="12">
                  <c:v>起亚</c:v>
                </c:pt>
              </c:strCache>
            </c:strRef>
          </c:cat>
          <c:val>
            <c:numRef>
              <c:f>Sheet1!$B$11:$B$23</c:f>
              <c:numCache>
                <c:formatCode>0.0%</c:formatCode>
                <c:ptCount val="13"/>
                <c:pt idx="0">
                  <c:v>0.1706463878327</c:v>
                </c:pt>
                <c:pt idx="1">
                  <c:v>5.9509505703422103E-2</c:v>
                </c:pt>
                <c:pt idx="2">
                  <c:v>4.03802281368821E-2</c:v>
                </c:pt>
                <c:pt idx="3">
                  <c:v>4.6904942965779503E-2</c:v>
                </c:pt>
                <c:pt idx="4">
                  <c:v>4.3954372623574101E-2</c:v>
                </c:pt>
                <c:pt idx="5">
                  <c:v>5.6577946768060799E-2</c:v>
                </c:pt>
                <c:pt idx="6">
                  <c:v>5.0874524714828902E-2</c:v>
                </c:pt>
                <c:pt idx="7">
                  <c:v>3.0399239543726201E-2</c:v>
                </c:pt>
                <c:pt idx="8">
                  <c:v>3.944866920152091E-2</c:v>
                </c:pt>
                <c:pt idx="9">
                  <c:v>3.3547528517110299E-2</c:v>
                </c:pt>
                <c:pt idx="10">
                  <c:v>2.5665399239543727E-2</c:v>
                </c:pt>
                <c:pt idx="11">
                  <c:v>2.2338403041825095E-2</c:v>
                </c:pt>
                <c:pt idx="12">
                  <c:v>2.2338403041825095E-2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5E2-F641-B15D-B0FE1890589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en-US" b="1" dirty="0"/>
              <a:t>10</a:t>
            </a:r>
            <a:r>
              <a:rPr lang="zh-CN" b="1" dirty="0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0.1105</c:v>
                </c:pt>
                <c:pt idx="1">
                  <c:v>0.2114</c:v>
                </c:pt>
                <c:pt idx="2">
                  <c:v>0.32869999999999999</c:v>
                </c:pt>
                <c:pt idx="3">
                  <c:v>0.21990000000000001</c:v>
                </c:pt>
                <c:pt idx="4">
                  <c:v>0.1295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E9-C94D-9870-97CC12A4A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 sz="1600"/>
              <a:t>车龄占比</a:t>
            </a:r>
          </a:p>
        </c:rich>
      </c:tx>
      <c:layout>
        <c:manualLayout>
          <c:xMode val="edge"/>
          <c:yMode val="edge"/>
          <c:x val="0.42800058450828693"/>
          <c:y val="4.19521745210460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705779204419951"/>
          <c:y val="0.18139085222374055"/>
          <c:w val="0.85176590928176721"/>
          <c:h val="0.6747660423023264"/>
        </c:manualLayout>
      </c:layout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0.106</c:v>
                </c:pt>
                <c:pt idx="1">
                  <c:v>0.161140684410646</c:v>
                </c:pt>
                <c:pt idx="2">
                  <c:v>0.215399239543726</c:v>
                </c:pt>
                <c:pt idx="3">
                  <c:v>0.14306083650190099</c:v>
                </c:pt>
                <c:pt idx="4">
                  <c:v>0.15541825095056999</c:v>
                </c:pt>
                <c:pt idx="5">
                  <c:v>0.15397338403041799</c:v>
                </c:pt>
                <c:pt idx="6">
                  <c:v>6.4676806083650201E-2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766-EB46-9C17-BEE164A4C4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10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2019年10月交易使用年限分析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9DC-46F9-B8F2-97006E74EFC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D9DC-46F9-B8F2-97006E74EFC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D9DC-46F9-B8F2-97006E74EFC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D9DC-46F9-B8F2-97006E74EFC1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9DC-46F9-B8F2-97006E74EFC1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9DC-46F9-B8F2-97006E74EFC1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9DC-46F9-B8F2-97006E74EFC1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9DC-46F9-B8F2-97006E74EF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0.24915282453625279</c:v>
                </c:pt>
                <c:pt idx="1">
                  <c:v>0.39076900256973268</c:v>
                </c:pt>
                <c:pt idx="2">
                  <c:v>0.24106175642847394</c:v>
                </c:pt>
                <c:pt idx="3">
                  <c:v>0.11901641646554056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DC-46F9-B8F2-97006E74E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2019年10月二手车交易价格区间分布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05-4B36-B56C-99374E28C6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405-4B36-B56C-99374E28C6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405-4B36-B56C-99374E28C6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405-4B36-B56C-99374E28C6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405-4B36-B56C-99374E28C60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405-4B36-B56C-99374E28C60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405-4B36-B56C-99374E28C603}"/>
              </c:ext>
            </c:extLst>
          </c:dPt>
          <c:dLbls>
            <c:dLbl>
              <c:idx val="0"/>
              <c:layout>
                <c:manualLayout>
                  <c:x val="5.9226812466973568E-2"/>
                  <c:y val="-7.9323680601018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05-4B36-B56C-99374E28C603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05-4B36-B56C-99374E28C603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05-4B36-B56C-99374E28C603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05-4B36-B56C-99374E28C603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405-4B36-B56C-99374E28C603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405-4B36-B56C-99374E28C603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405-4B36-B56C-99374E28C6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0.33279999999999998</c:v>
                </c:pt>
                <c:pt idx="1">
                  <c:v>0.2132</c:v>
                </c:pt>
                <c:pt idx="2">
                  <c:v>0.16139999999999999</c:v>
                </c:pt>
                <c:pt idx="3">
                  <c:v>0.12139999999999999</c:v>
                </c:pt>
                <c:pt idx="4">
                  <c:v>7.9000000000000001E-2</c:v>
                </c:pt>
                <c:pt idx="5">
                  <c:v>6.6000000000000003E-2</c:v>
                </c:pt>
                <c:pt idx="6">
                  <c:v>2.6200000000000001E-2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405-4B36-B56C-99374E28C6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2019年9月二手车交易价格区间分布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7-492D-937E-D47C858E1B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7-492D-937E-D47C858E1B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E7-492D-937E-D47C858E1B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1E7-492D-937E-D47C858E1BE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1E7-492D-937E-D47C858E1BE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1E7-492D-937E-D47C858E1BE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1E7-492D-937E-D47C858E1BE4}"/>
              </c:ext>
            </c:extLst>
          </c:dPt>
          <c:dLbls>
            <c:dLbl>
              <c:idx val="0"/>
              <c:layout>
                <c:manualLayout>
                  <c:x val="5.9226812466973568E-2"/>
                  <c:y val="-7.9323680601018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E7-492D-937E-D47C858E1BE4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E7-492D-937E-D47C858E1BE4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1E7-492D-937E-D47C858E1BE4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E7-492D-937E-D47C858E1BE4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E7-492D-937E-D47C858E1BE4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1E7-492D-937E-D47C858E1BE4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1E7-492D-937E-D47C858E1B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PPT模板2!$B$63:$H$63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PPT模板2!$B$64:$H$64</c:f>
              <c:numCache>
                <c:formatCode>0.00%</c:formatCode>
                <c:ptCount val="7"/>
                <c:pt idx="0">
                  <c:v>0.36820000000000003</c:v>
                </c:pt>
                <c:pt idx="1">
                  <c:v>0.2248</c:v>
                </c:pt>
                <c:pt idx="2">
                  <c:v>0.16159999999999999</c:v>
                </c:pt>
                <c:pt idx="3">
                  <c:v>0.10829999999999999</c:v>
                </c:pt>
                <c:pt idx="4">
                  <c:v>4.3799999999999999E-2</c:v>
                </c:pt>
                <c:pt idx="5">
                  <c:v>6.8199999999999997E-2</c:v>
                </c:pt>
                <c:pt idx="6">
                  <c:v>2.5100000000000001E-2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1E7-492D-937E-D47C858E1B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2018年1-10月</c:v>
                </c:pt>
                <c:pt idx="1">
                  <c:v>2019年1-10月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1132.896</c:v>
                </c:pt>
                <c:pt idx="1">
                  <c:v>1185.2663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47-48B5-888F-65AB75475D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53228441552"/>
          <c:y val="4.5998335629017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774199322809742E-2"/>
          <c:y val="0.16536796536796536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2018年1-10月</c:v>
                </c:pt>
                <c:pt idx="1">
                  <c:v>2019年1-10月</c:v>
                </c:pt>
              </c:strCache>
            </c:strRef>
          </c:cat>
          <c:val>
            <c:numRef>
              <c:f>PPT模板2!$J$2:$K$2</c:f>
              <c:numCache>
                <c:formatCode>0.0</c:formatCode>
                <c:ptCount val="2"/>
                <c:pt idx="0">
                  <c:v>7045.4137600548893</c:v>
                </c:pt>
                <c:pt idx="1">
                  <c:v>7463.7961806625963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4D-4902-A243-30F345F06F9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55385881654E-2"/>
          <c:y val="0.13081091997713382"/>
          <c:w val="0.88278521637263052"/>
          <c:h val="0.71237251719452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1C6-463A-B592-644F8EEA8D5F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C6-463A-B592-644F8EEA8D5F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C6-463A-B592-644F8EEA8D5F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C6-463A-B592-644F8EEA8D5F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1C6-463A-B592-644F8EEA8D5F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C6-463A-B592-644F8EEA8D5F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1C6-463A-B592-644F8EEA8D5F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C6-463A-B592-644F8EEA8D5F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1C6-463A-B592-644F8EEA8D5F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C6-463A-B592-644F8EEA8D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673.28459999999995</c:v>
                </c:pt>
                <c:pt idx="1">
                  <c:v>64.419200000000004</c:v>
                </c:pt>
                <c:pt idx="2">
                  <c:v>93.334699999999998</c:v>
                </c:pt>
                <c:pt idx="3">
                  <c:v>25.867899999999999</c:v>
                </c:pt>
                <c:pt idx="4">
                  <c:v>100.4166</c:v>
                </c:pt>
                <c:pt idx="5">
                  <c:v>120.8506</c:v>
                </c:pt>
                <c:pt idx="6">
                  <c:v>30.354500000000002</c:v>
                </c:pt>
                <c:pt idx="7">
                  <c:v>2.2302</c:v>
                </c:pt>
                <c:pt idx="8">
                  <c:v>6.8586</c:v>
                </c:pt>
                <c:pt idx="9">
                  <c:v>15.2791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1C6-463A-B592-644F8EEA8D5F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1C6-463A-B592-644F8EEA8D5F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1C6-463A-B592-644F8EEA8D5F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1C6-463A-B592-644F8EEA8D5F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1C6-463A-B592-644F8EEA8D5F}"/>
                </c:ext>
              </c:extLst>
            </c:dLbl>
            <c:dLbl>
              <c:idx val="4"/>
              <c:layout>
                <c:manualLayout>
                  <c:x val="9.24942540451850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1C6-463A-B592-644F8EEA8D5F}"/>
                </c:ext>
              </c:extLst>
            </c:dLbl>
            <c:dLbl>
              <c:idx val="5"/>
              <c:layout>
                <c:manualLayout>
                  <c:x val="1.97268387407704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1C6-463A-B592-644F8EEA8D5F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1C6-463A-B592-644F8EEA8D5F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1C6-463A-B592-644F8EEA8D5F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1C6-463A-B592-644F8EEA8D5F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1C6-463A-B592-644F8EEA8D5F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683.57129999999995</c:v>
                </c:pt>
                <c:pt idx="1">
                  <c:v>76.282799999999995</c:v>
                </c:pt>
                <c:pt idx="2">
                  <c:v>112.758</c:v>
                </c:pt>
                <c:pt idx="3">
                  <c:v>29.054600000000001</c:v>
                </c:pt>
                <c:pt idx="4">
                  <c:v>111.6519</c:v>
                </c:pt>
                <c:pt idx="5">
                  <c:v>115.8467</c:v>
                </c:pt>
                <c:pt idx="6">
                  <c:v>25.115600000000001</c:v>
                </c:pt>
                <c:pt idx="7">
                  <c:v>2.4691999999999998</c:v>
                </c:pt>
                <c:pt idx="8">
                  <c:v>9.7067999999999994</c:v>
                </c:pt>
                <c:pt idx="9">
                  <c:v>18.8124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A1C6-463A-B592-644F8EEA8D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1.5278383019602702</c:v>
                      </c:pt>
                      <c:pt idx="1">
                        <c:v>18.416248571854339</c:v>
                      </c:pt>
                      <c:pt idx="2">
                        <c:v>20.810373848097221</c:v>
                      </c:pt>
                      <c:pt idx="3">
                        <c:v>12.319129113689174</c:v>
                      </c:pt>
                      <c:pt idx="4">
                        <c:v>11.188687926099863</c:v>
                      </c:pt>
                      <c:pt idx="5">
                        <c:v>-4.1405669479506111</c:v>
                      </c:pt>
                      <c:pt idx="6">
                        <c:v>-17.259055494243032</c:v>
                      </c:pt>
                      <c:pt idx="7">
                        <c:v>10.716527665680204</c:v>
                      </c:pt>
                      <c:pt idx="8">
                        <c:v>41.527425422097799</c:v>
                      </c:pt>
                      <c:pt idx="9">
                        <c:v>23.125053177215939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A1C6-463A-B592-644F8EEA8D5F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7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28.87%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12.14%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6.19%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7.19%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4.39%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8.81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4.49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21.86%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7.43%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9.25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8.11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/>
            <a:t>38.58%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28.42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北京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/>
            <a:t>2.05%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13.36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/>
            <a:t>5.25%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28.87%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12.14%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7.19%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6.19%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8.81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4.49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4.39%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21.86%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9.25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8.11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7.43%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38.58%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28.42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13.36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5.25%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北京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2.05%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0.47521</cdr:x>
      <cdr:y>0.42465</cdr:y>
    </cdr:from>
    <cdr:to>
      <cdr:x>0.53611</cdr:x>
      <cdr:y>0.4896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FC2C614F-2EDE-4AD3-B535-6F09051D87D6}"/>
            </a:ext>
          </a:extLst>
        </cdr:cNvPr>
        <cdr:cNvSpPr txBox="1"/>
      </cdr:nvSpPr>
      <cdr:spPr>
        <a:xfrm xmlns:a="http://schemas.openxmlformats.org/drawingml/2006/main">
          <a:off x="3790950" y="1619250"/>
          <a:ext cx="485775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100">
              <a:solidFill>
                <a:schemeClr val="bg1"/>
              </a:solidFill>
            </a:rPr>
            <a:t>9.44%</a:t>
          </a:r>
          <a:endParaRPr lang="zh-CN" altLang="en-US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0.45292</cdr:x>
      <cdr:y>0.37053</cdr:y>
    </cdr:from>
    <cdr:to>
      <cdr:x>0.55356</cdr:x>
      <cdr:y>0.57598</cdr:y>
    </cdr:to>
    <cdr:grpSp>
      <cdr:nvGrpSpPr>
        <cdr:cNvPr id="3" name="组合 2">
          <a:extLst xmlns:a="http://schemas.openxmlformats.org/drawingml/2006/main">
            <a:ext uri="{FF2B5EF4-FFF2-40B4-BE49-F238E27FC236}">
              <a16:creationId xmlns:a16="http://schemas.microsoft.com/office/drawing/2014/main" id="{8B1AA754-435A-4A5B-BDE9-6F1540A20243}"/>
            </a:ext>
          </a:extLst>
        </cdr:cNvPr>
        <cdr:cNvGrpSpPr/>
      </cdr:nvGrpSpPr>
      <cdr:grpSpPr>
        <a:xfrm xmlns:a="http://schemas.openxmlformats.org/drawingml/2006/main">
          <a:off x="3613121" y="1412883"/>
          <a:ext cx="802845" cy="783410"/>
          <a:chOff x="3594100" y="1336675"/>
          <a:chExt cx="802800" cy="783413"/>
        </a:xfrm>
      </cdr:grpSpPr>
      <cdr:sp macro="" textlink="">
        <cdr:nvSpPr>
          <cdr:cNvPr id="6" name="箭头: 下 5">
            <a:extLst xmlns:a="http://schemas.openxmlformats.org/drawingml/2006/main">
              <a:ext uri="{FF2B5EF4-FFF2-40B4-BE49-F238E27FC236}">
                <a16:creationId xmlns:a16="http://schemas.microsoft.com/office/drawing/2014/main" id="{00000000-0008-0000-0000-00000E000000}"/>
              </a:ext>
            </a:extLst>
          </cdr:cNvPr>
          <cdr:cNvSpPr/>
        </cdr:nvSpPr>
        <cdr:spPr>
          <a:xfrm xmlns:a="http://schemas.openxmlformats.org/drawingml/2006/main">
            <a:off x="3594100" y="1336675"/>
            <a:ext cx="802800" cy="783413"/>
          </a:xfrm>
          <a:prstGeom xmlns:a="http://schemas.openxmlformats.org/drawingml/2006/main" prst="downArrow">
            <a:avLst/>
          </a:prstGeom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3">
              <a:shade val="50000"/>
            </a:schemeClr>
          </a:lnRef>
          <a:fillRef xmlns:a="http://schemas.openxmlformats.org/drawingml/2006/main" idx="1">
            <a:schemeClr val="accent3"/>
          </a:fillRef>
          <a:effectRef xmlns:a="http://schemas.openxmlformats.org/drawingml/2006/main" idx="0">
            <a:schemeClr val="accent3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t"/>
          <a:lstStyle xmlns:a="http://schemas.openxmlformats.org/drawingml/2006/main"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endParaRPr lang="en-US" altLang="zh-CN" sz="1100"/>
          </a:p>
          <a:p xmlns:a="http://schemas.openxmlformats.org/drawingml/2006/main">
            <a:pPr algn="l"/>
            <a:endParaRPr lang="en-US" altLang="zh-CN" sz="1100"/>
          </a:p>
          <a:p xmlns:a="http://schemas.openxmlformats.org/drawingml/2006/main">
            <a:pPr algn="l"/>
            <a:endParaRPr lang="en-US" altLang="zh-CN" sz="1100"/>
          </a:p>
        </cdr:txBody>
      </cdr:sp>
      <cdr:sp macro="" textlink="">
        <cdr:nvSpPr>
          <cdr:cNvPr id="2" name="文本框 1">
            <a:extLst xmlns:a="http://schemas.openxmlformats.org/drawingml/2006/main">
              <a:ext uri="{FF2B5EF4-FFF2-40B4-BE49-F238E27FC236}">
                <a16:creationId xmlns:a16="http://schemas.microsoft.com/office/drawing/2014/main" id="{B8EDEA96-DA17-4033-9482-4DE9FA3BBDB0}"/>
              </a:ext>
            </a:extLst>
          </cdr:cNvPr>
          <cdr:cNvSpPr txBox="1"/>
        </cdr:nvSpPr>
        <cdr:spPr>
          <a:xfrm xmlns:a="http://schemas.openxmlformats.org/drawingml/2006/main">
            <a:off x="3743325" y="1552575"/>
            <a:ext cx="466725" cy="238125"/>
          </a:xfrm>
          <a:prstGeom xmlns:a="http://schemas.openxmlformats.org/drawingml/2006/main" prst="rect">
            <a:avLst/>
          </a:prstGeom>
          <a:ln xmlns:a="http://schemas.openxmlformats.org/drawingml/2006/main">
            <a:noFill/>
          </a:ln>
        </cdr:spPr>
        <cdr:txBody>
          <a:bodyPr xmlns:a="http://schemas.openxmlformats.org/drawingml/2006/main" vertOverflow="clip" wrap="none" rtlCol="0"/>
          <a:lstStyle xmlns:a="http://schemas.openxmlformats.org/drawingml/2006/main"/>
          <a:p xmlns:a="http://schemas.openxmlformats.org/drawingml/2006/main">
            <a:r>
              <a:rPr lang="en-US" altLang="zh-CN" sz="1100">
                <a:solidFill>
                  <a:schemeClr val="bg1"/>
                </a:solidFill>
              </a:rPr>
              <a:t>3.38%</a:t>
            </a:r>
            <a:endParaRPr lang="zh-CN" altLang="en-US" sz="1100">
              <a:solidFill>
                <a:schemeClr val="bg1"/>
              </a:solidFill>
            </a:endParaRPr>
          </a:p>
        </cdr:txBody>
      </cdr:sp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0.43059</cdr:x>
      <cdr:y>0.29821</cdr:y>
    </cdr:from>
    <cdr:to>
      <cdr:x>0.65725</cdr:x>
      <cdr:y>0.5364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C607109-ABE4-42CE-8758-23D3CB1EF764}"/>
            </a:ext>
          </a:extLst>
        </cdr:cNvPr>
        <cdr:cNvSpPr/>
      </cdr:nvSpPr>
      <cdr:spPr>
        <a:xfrm xmlns:a="http://schemas.openxmlformats.org/drawingml/2006/main">
          <a:off x="1903056" y="1025388"/>
          <a:ext cx="1001746" cy="819023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0.48733</cdr:x>
      <cdr:y>0.59971</cdr:y>
    </cdr:from>
    <cdr:to>
      <cdr:x>0.69423</cdr:x>
      <cdr:y>0.86564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86350A9-87DF-40DE-9290-4B262BA8BC76}"/>
            </a:ext>
          </a:extLst>
        </cdr:cNvPr>
        <cdr:cNvSpPr txBox="1"/>
      </cdr:nvSpPr>
      <cdr:spPr>
        <a:xfrm xmlns:a="http://schemas.openxmlformats.org/drawingml/2006/main">
          <a:off x="2153800" y="206213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0.47176</cdr:x>
      <cdr:y>0.36345</cdr:y>
    </cdr:from>
    <cdr:to>
      <cdr:x>0.57995</cdr:x>
      <cdr:y>0.44184</cdr:y>
    </cdr:to>
    <cdr:sp macro="" textlink="">
      <cdr:nvSpPr>
        <cdr:cNvPr id="4" name="文本框 3">
          <a:extLst xmlns:a="http://schemas.openxmlformats.org/drawingml/2006/main">
            <a:ext uri="{FF2B5EF4-FFF2-40B4-BE49-F238E27FC236}">
              <a16:creationId xmlns:a16="http://schemas.microsoft.com/office/drawing/2014/main" id="{6B2B9C05-A6B0-4CF6-B257-EA27FDB36135}"/>
            </a:ext>
          </a:extLst>
        </cdr:cNvPr>
        <cdr:cNvSpPr txBox="1"/>
      </cdr:nvSpPr>
      <cdr:spPr>
        <a:xfrm xmlns:a="http://schemas.openxmlformats.org/drawingml/2006/main">
          <a:off x="2084994" y="1249728"/>
          <a:ext cx="478173" cy="2695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400" dirty="0">
              <a:solidFill>
                <a:schemeClr val="bg1"/>
              </a:solidFill>
            </a:rPr>
            <a:t>4.62%</a:t>
          </a:r>
          <a:endParaRPr lang="zh-CN" altLang="en-US" sz="1400" dirty="0">
            <a:solidFill>
              <a:schemeClr val="bg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0.43851</cdr:x>
      <cdr:y>0.29819</cdr:y>
    </cdr:from>
    <cdr:to>
      <cdr:x>0.64571</cdr:x>
      <cdr:y>0.52867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14E02BE9-A7F4-4881-BC77-8215304A3A45}"/>
            </a:ext>
          </a:extLst>
        </cdr:cNvPr>
        <cdr:cNvSpPr/>
      </cdr:nvSpPr>
      <cdr:spPr>
        <a:xfrm xmlns:a="http://schemas.openxmlformats.org/drawingml/2006/main">
          <a:off x="2209773" y="1039124"/>
          <a:ext cx="1044134" cy="803177"/>
        </a:xfrm>
        <a:prstGeom xmlns:a="http://schemas.openxmlformats.org/drawingml/2006/main" prst="upArrow">
          <a:avLst>
            <a:gd name="adj1" fmla="val 50000"/>
            <a:gd name="adj2" fmla="val 51219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0.07204</cdr:x>
      <cdr:y>0.38905</cdr:y>
    </cdr:from>
    <cdr:to>
      <cdr:x>0.93182</cdr:x>
      <cdr:y>0.66194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760671" y="1567512"/>
          <a:ext cx="9078653" cy="109948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0.36564</cdr:x>
      <cdr:y>0.42416</cdr:y>
    </cdr:from>
    <cdr:to>
      <cdr:x>0.63436</cdr:x>
      <cdr:y>0.71582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363128" y="1271518"/>
          <a:ext cx="1001805" cy="8743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1-10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0.36564</cdr:x>
      <cdr:y>0.41276</cdr:y>
    </cdr:from>
    <cdr:to>
      <cdr:x>0.63436</cdr:x>
      <cdr:y>0.70441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574569" y="1253465"/>
          <a:ext cx="1157200" cy="8856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1-10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395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683.57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1.53%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115.85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111.65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11.19%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112.76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20.81%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76.28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18.42%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29.05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、交叉型、和载货车增速明显，同比增长超过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内容占位符 7">
            <a:extLst>
              <a:ext uri="{FF2B5EF4-FFF2-40B4-BE49-F238E27FC236}">
                <a16:creationId xmlns:a16="http://schemas.microsoft.com/office/drawing/2014/main" id="{00000000-0008-0000-0000-00001D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070258"/>
              </p:ext>
            </p:extLst>
          </p:nvPr>
        </p:nvGraphicFramePr>
        <p:xfrm>
          <a:off x="314222" y="2546194"/>
          <a:ext cx="8515556" cy="369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7836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789281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累计同比增长率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140.17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-2.40%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106.41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4.26%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92.36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11.58%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89.14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5.36%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80.62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-3.25%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73.63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-6.21%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59.37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-0.93%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56.49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0.90%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44.06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9.89%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43.94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6.54%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148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四、历年二手车车龄分布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41.69%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25.05%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21.97%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11.30%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2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980477"/>
              </p:ext>
            </p:extLst>
          </p:nvPr>
        </p:nvGraphicFramePr>
        <p:xfrm>
          <a:off x="398768" y="2118978"/>
          <a:ext cx="8323200" cy="416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</a:rPr>
              <a:t>五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213485"/>
              </p:ext>
            </p:extLst>
          </p:nvPr>
        </p:nvGraphicFramePr>
        <p:xfrm>
          <a:off x="0" y="2042990"/>
          <a:ext cx="8987419" cy="4060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908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50.54%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14.79%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50.98%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27.78%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15.44%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1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5740679"/>
              </p:ext>
            </p:extLst>
          </p:nvPr>
        </p:nvGraphicFramePr>
        <p:xfrm>
          <a:off x="344404" y="2762874"/>
          <a:ext cx="8455192" cy="3938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12.68%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与去年持平，五线城市占比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年二手车销量情况，与去年相比三线城市和五线城市占比小幅增长，一二线城市占比有所下降。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1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365720"/>
              </p:ext>
            </p:extLst>
          </p:nvPr>
        </p:nvGraphicFramePr>
        <p:xfrm>
          <a:off x="649360" y="2823667"/>
          <a:ext cx="36290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100-00001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86685"/>
              </p:ext>
            </p:extLst>
          </p:nvPr>
        </p:nvGraphicFramePr>
        <p:xfrm>
          <a:off x="4572000" y="2818904"/>
          <a:ext cx="4000500" cy="303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10.20%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1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1453714"/>
              </p:ext>
            </p:extLst>
          </p:nvPr>
        </p:nvGraphicFramePr>
        <p:xfrm>
          <a:off x="568775" y="2973623"/>
          <a:ext cx="3728063" cy="299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4977921"/>
              </p:ext>
            </p:extLst>
          </p:nvPr>
        </p:nvGraphicFramePr>
        <p:xfrm>
          <a:off x="4474134" y="2934541"/>
          <a:ext cx="4306339" cy="303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289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九、历年二手车交易均价趋势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00000000-0008-0000-0000-00002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56255"/>
              </p:ext>
            </p:extLst>
          </p:nvPr>
        </p:nvGraphicFramePr>
        <p:xfrm>
          <a:off x="348853" y="1975464"/>
          <a:ext cx="8446293" cy="40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7065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2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7889495"/>
              </p:ext>
            </p:extLst>
          </p:nvPr>
        </p:nvGraphicFramePr>
        <p:xfrm>
          <a:off x="348059" y="2052309"/>
          <a:ext cx="8708231" cy="448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920293" y="2586365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371970" y="1177902"/>
            <a:ext cx="8395252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全国解除二手车限迁政策的逐步推进，极大的促进了二手车的流通，有效盘活市场资产，进一步增强二手车市场增长的驱动力。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年的转籍比例明显高于历史同期，跨区域流通出现了非常明显的增长。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月转籍比例与去年同期相比略有下降。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2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6295000"/>
              </p:ext>
            </p:extLst>
          </p:nvPr>
        </p:nvGraphicFramePr>
        <p:xfrm>
          <a:off x="556895" y="2586365"/>
          <a:ext cx="8298657" cy="399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6782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25.05%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 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28.59%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609110"/>
              </p:ext>
            </p:extLst>
          </p:nvPr>
        </p:nvGraphicFramePr>
        <p:xfrm>
          <a:off x="1126435" y="2941983"/>
          <a:ext cx="3315398" cy="272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2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57.18%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44.46%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36.02%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34.39%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32.35%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671850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57.02%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37.53%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36.97%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36.86%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35.01%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180885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转籍车辆转入地分析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AFBD3A-B097-42FA-BA51-47BAFFC03E15}"/>
              </a:ext>
            </a:extLst>
          </p:cNvPr>
          <p:cNvGrpSpPr/>
          <p:nvPr/>
        </p:nvGrpSpPr>
        <p:grpSpPr>
          <a:xfrm>
            <a:off x="514091" y="1646196"/>
            <a:ext cx="2238829" cy="2002927"/>
            <a:chOff x="615541" y="1412356"/>
            <a:chExt cx="2238829" cy="2002927"/>
          </a:xfrm>
        </p:grpSpPr>
        <p:grpSp>
          <p:nvGrpSpPr>
            <p:cNvPr id="6" name="组合 5"/>
            <p:cNvGrpSpPr/>
            <p:nvPr/>
          </p:nvGrpSpPr>
          <p:grpSpPr>
            <a:xfrm>
              <a:off x="1340057" y="1412356"/>
              <a:ext cx="1514313" cy="2002927"/>
              <a:chOff x="2785193" y="3548673"/>
              <a:chExt cx="1514313" cy="2002927"/>
            </a:xfrm>
          </p:grpSpPr>
          <p:sp>
            <p:nvSpPr>
              <p:cNvPr id="66" name="任意多边形 65"/>
              <p:cNvSpPr/>
              <p:nvPr/>
            </p:nvSpPr>
            <p:spPr>
              <a:xfrm rot="3370477">
                <a:off x="2627607" y="4979797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8" name="任意多边形 67"/>
              <p:cNvSpPr/>
              <p:nvPr/>
            </p:nvSpPr>
            <p:spPr>
              <a:xfrm rot="1739548">
                <a:off x="2785193" y="4775006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任意多边形 85"/>
              <p:cNvSpPr/>
              <p:nvPr/>
            </p:nvSpPr>
            <p:spPr>
              <a:xfrm>
                <a:off x="2819649" y="4536489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任意多边形 87"/>
              <p:cNvSpPr/>
              <p:nvPr/>
            </p:nvSpPr>
            <p:spPr>
              <a:xfrm rot="19860452">
                <a:off x="2785193" y="4297971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9" name="任意多边形 88"/>
              <p:cNvSpPr/>
              <p:nvPr/>
            </p:nvSpPr>
            <p:spPr>
              <a:xfrm rot="18229523">
                <a:off x="2627607" y="4092021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7" name="任意多边形 96"/>
              <p:cNvSpPr/>
              <p:nvPr/>
            </p:nvSpPr>
            <p:spPr>
              <a:xfrm>
                <a:off x="3012941" y="35486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3405578" y="35486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30.36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278282" y="3929601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3670918" y="3929601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18.08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371457" y="437893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3764093" y="437893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11.76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278282" y="48282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吉林</a:t>
                </a: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0918" y="48282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8.21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3012941" y="520920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山西</a:t>
                </a: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3405578" y="520920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7.40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北京">
              <a:extLst>
                <a:ext uri="{FF2B5EF4-FFF2-40B4-BE49-F238E27FC236}">
                  <a16:creationId xmlns:a16="http://schemas.microsoft.com/office/drawing/2014/main" id="{00000000-0008-0000-0000-000079040000}"/>
                </a:ext>
              </a:extLst>
            </p:cNvPr>
            <p:cNvSpPr/>
            <p:nvPr/>
          </p:nvSpPr>
          <p:spPr>
            <a:xfrm>
              <a:off x="615541" y="1982957"/>
              <a:ext cx="685060" cy="72922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606BEDC-D994-4692-9040-7210F0A15455}"/>
                </a:ext>
              </a:extLst>
            </p:cNvPr>
            <p:cNvSpPr txBox="1"/>
            <p:nvPr/>
          </p:nvSpPr>
          <p:spPr>
            <a:xfrm>
              <a:off x="741265" y="2230131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711794-2B6C-415E-832C-3717CA901D6B}"/>
              </a:ext>
            </a:extLst>
          </p:cNvPr>
          <p:cNvGrpSpPr/>
          <p:nvPr/>
        </p:nvGrpSpPr>
        <p:grpSpPr>
          <a:xfrm>
            <a:off x="1374398" y="4172634"/>
            <a:ext cx="3345025" cy="2003532"/>
            <a:chOff x="5785890" y="1540134"/>
            <a:chExt cx="3345025" cy="20035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22531AD-0593-4E06-B4E1-A1B203209E63}"/>
                </a:ext>
              </a:extLst>
            </p:cNvPr>
            <p:cNvGrpSpPr/>
            <p:nvPr/>
          </p:nvGrpSpPr>
          <p:grpSpPr>
            <a:xfrm>
              <a:off x="5785890" y="1540134"/>
              <a:ext cx="3345025" cy="2003532"/>
              <a:chOff x="3025276" y="1461995"/>
              <a:chExt cx="3345025" cy="2003532"/>
            </a:xfrm>
          </p:grpSpPr>
          <p:graphicFrame>
            <p:nvGraphicFramePr>
              <p:cNvPr id="63" name="图示 62"/>
              <p:cNvGraphicFramePr/>
              <p:nvPr>
                <p:extLst>
                  <p:ext uri="{D42A27DB-BD31-4B8C-83A1-F6EECF244321}">
                    <p14:modId xmlns:p14="http://schemas.microsoft.com/office/powerpoint/2010/main" val="3839100385"/>
                  </p:ext>
                </p:extLst>
              </p:nvPr>
            </p:nvGraphicFramePr>
            <p:xfrm>
              <a:off x="3025276" y="1461995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6" name="浙江">
                <a:extLst>
                  <a:ext uri="{FF2B5EF4-FFF2-40B4-BE49-F238E27FC236}">
                    <a16:creationId xmlns:a16="http://schemas.microsoft.com/office/drawing/2014/main" id="{00000000-0008-0000-0000-000076040000}"/>
                  </a:ext>
                </a:extLst>
              </p:cNvPr>
              <p:cNvSpPr/>
              <p:nvPr/>
            </p:nvSpPr>
            <p:spPr>
              <a:xfrm>
                <a:off x="3464481" y="2077745"/>
                <a:ext cx="697300" cy="752558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80D6A8-3C46-458F-AC26-3FB4BBB4F0E4}"/>
                </a:ext>
              </a:extLst>
            </p:cNvPr>
            <p:cNvSpPr txBox="1"/>
            <p:nvPr/>
          </p:nvSpPr>
          <p:spPr>
            <a:xfrm>
              <a:off x="6327523" y="240340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B2BD4DA-37B4-44C4-8330-8F55AA2B4FCC}"/>
              </a:ext>
            </a:extLst>
          </p:cNvPr>
          <p:cNvGrpSpPr/>
          <p:nvPr/>
        </p:nvGrpSpPr>
        <p:grpSpPr>
          <a:xfrm>
            <a:off x="4963268" y="4172634"/>
            <a:ext cx="3285252" cy="2003532"/>
            <a:chOff x="2994469" y="1461995"/>
            <a:chExt cx="3285252" cy="2003532"/>
          </a:xfrm>
        </p:grpSpPr>
        <p:graphicFrame>
          <p:nvGraphicFramePr>
            <p:cNvPr id="128" name="图示 127"/>
            <p:cNvGraphicFramePr/>
            <p:nvPr>
              <p:extLst>
                <p:ext uri="{D42A27DB-BD31-4B8C-83A1-F6EECF244321}">
                  <p14:modId xmlns:p14="http://schemas.microsoft.com/office/powerpoint/2010/main" val="3939576450"/>
                </p:ext>
              </p:extLst>
            </p:nvPr>
          </p:nvGraphicFramePr>
          <p:xfrm>
            <a:off x="2994469" y="146199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55" name="上海">
              <a:extLst>
                <a:ext uri="{FF2B5EF4-FFF2-40B4-BE49-F238E27FC236}">
                  <a16:creationId xmlns:a16="http://schemas.microsoft.com/office/drawing/2014/main" id="{4E9936D7-3B02-40AE-A7BD-5FBF1F374017}"/>
                </a:ext>
              </a:extLst>
            </p:cNvPr>
            <p:cNvSpPr>
              <a:spLocks noEditPoints="1"/>
            </p:cNvSpPr>
            <p:nvPr/>
          </p:nvSpPr>
          <p:spPr>
            <a:xfrm flipV="1">
              <a:off x="3344828" y="2137065"/>
              <a:ext cx="729300" cy="721386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 cmpd="sng">
              <a:solidFill>
                <a:schemeClr val="bg2">
                  <a:lumMod val="50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F6394B9-F170-45DF-8738-D29F55A66C45}"/>
                </a:ext>
              </a:extLst>
            </p:cNvPr>
            <p:cNvSpPr txBox="1"/>
            <p:nvPr/>
          </p:nvSpPr>
          <p:spPr>
            <a:xfrm>
              <a:off x="3441931" y="2265841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9256BD0-0702-44A4-91A1-1EFFC720021E}"/>
              </a:ext>
            </a:extLst>
          </p:cNvPr>
          <p:cNvGrpSpPr/>
          <p:nvPr/>
        </p:nvGrpSpPr>
        <p:grpSpPr>
          <a:xfrm>
            <a:off x="3076797" y="1547136"/>
            <a:ext cx="3285252" cy="2003532"/>
            <a:chOff x="1211744" y="4012065"/>
            <a:chExt cx="3285252" cy="2003532"/>
          </a:xfrm>
        </p:grpSpPr>
        <p:graphicFrame>
          <p:nvGraphicFramePr>
            <p:cNvPr id="61" name="图示 60">
              <a:extLst>
                <a:ext uri="{FF2B5EF4-FFF2-40B4-BE49-F238E27FC236}">
                  <a16:creationId xmlns:a16="http://schemas.microsoft.com/office/drawing/2014/main" id="{EF42DBF4-0A63-4CF1-9954-4C2B01F5805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19557876"/>
                </p:ext>
              </p:extLst>
            </p:nvPr>
          </p:nvGraphicFramePr>
          <p:xfrm>
            <a:off x="1211744" y="401206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62" name="四川">
              <a:extLst>
                <a:ext uri="{FF2B5EF4-FFF2-40B4-BE49-F238E27FC236}">
                  <a16:creationId xmlns:a16="http://schemas.microsoft.com/office/drawing/2014/main" id="{A121CFDD-7474-4136-A1E6-4AAA98973728}"/>
                </a:ext>
              </a:extLst>
            </p:cNvPr>
            <p:cNvSpPr/>
            <p:nvPr/>
          </p:nvSpPr>
          <p:spPr>
            <a:xfrm>
              <a:off x="1507795" y="4684920"/>
              <a:ext cx="793750" cy="749300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E95DD5D3-66FB-4E49-ADE8-D98746531670}"/>
              </a:ext>
            </a:extLst>
          </p:cNvPr>
          <p:cNvSpPr txBox="1"/>
          <p:nvPr/>
        </p:nvSpPr>
        <p:spPr>
          <a:xfrm>
            <a:off x="3474446" y="2415293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7423CDC-C8DD-47C4-BCB7-7C668D5D137E}"/>
              </a:ext>
            </a:extLst>
          </p:cNvPr>
          <p:cNvGrpSpPr/>
          <p:nvPr/>
        </p:nvGrpSpPr>
        <p:grpSpPr>
          <a:xfrm>
            <a:off x="5739791" y="1579644"/>
            <a:ext cx="3345025" cy="2003532"/>
            <a:chOff x="3007544" y="1452258"/>
            <a:chExt cx="3345025" cy="200353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E4D4AF1-BC2D-445E-B7CE-999128F4F091}"/>
                </a:ext>
              </a:extLst>
            </p:cNvPr>
            <p:cNvGrpSpPr/>
            <p:nvPr/>
          </p:nvGrpSpPr>
          <p:grpSpPr>
            <a:xfrm>
              <a:off x="3007544" y="1452258"/>
              <a:ext cx="3345025" cy="2003532"/>
              <a:chOff x="3007544" y="1452258"/>
              <a:chExt cx="3345025" cy="2003532"/>
            </a:xfrm>
          </p:grpSpPr>
          <p:graphicFrame>
            <p:nvGraphicFramePr>
              <p:cNvPr id="73" name="图示 72">
                <a:extLst>
                  <a:ext uri="{FF2B5EF4-FFF2-40B4-BE49-F238E27FC236}">
                    <a16:creationId xmlns:a16="http://schemas.microsoft.com/office/drawing/2014/main" id="{8E5C3728-9B97-4321-AA0A-E2F5D9C5E68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280488697"/>
                  </p:ext>
                </p:extLst>
              </p:nvPr>
            </p:nvGraphicFramePr>
            <p:xfrm>
              <a:off x="3007544" y="1452258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sp>
            <p:nvSpPr>
              <p:cNvPr id="74" name="吉林">
                <a:extLst>
                  <a:ext uri="{FF2B5EF4-FFF2-40B4-BE49-F238E27FC236}">
                    <a16:creationId xmlns:a16="http://schemas.microsoft.com/office/drawing/2014/main" id="{EA06F1C9-CF7D-4F4D-8D9F-A12532CA820E}"/>
                  </a:ext>
                </a:extLst>
              </p:cNvPr>
              <p:cNvSpPr/>
              <p:nvPr/>
            </p:nvSpPr>
            <p:spPr>
              <a:xfrm>
                <a:off x="3453499" y="2143577"/>
                <a:ext cx="793158" cy="727105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en-US" altLang="zh-CN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F5A6474-2B90-4D70-B2D7-E8A543F2829B}"/>
                </a:ext>
              </a:extLst>
            </p:cNvPr>
            <p:cNvSpPr txBox="1"/>
            <p:nvPr/>
          </p:nvSpPr>
          <p:spPr>
            <a:xfrm>
              <a:off x="3603856" y="2336296"/>
              <a:ext cx="492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吉林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991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6EA33377-AE34-4BD4-98B6-C3F7F58F1F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746681"/>
              </p:ext>
            </p:extLst>
          </p:nvPr>
        </p:nvGraphicFramePr>
        <p:xfrm>
          <a:off x="1254087" y="1813917"/>
          <a:ext cx="7269127" cy="4293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1-10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月全国新能源二手车交易车型分析中，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66.77%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19.25%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。各车型占比情况小微车型依然占绝对主力，其中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级车型车型占比进一步提升。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占比与上月持平，占比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车型占比有所下降，占比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新能源二手车主要销售车型集中于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级及以下车型趋势不变。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659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4089619"/>
              </p:ext>
            </p:extLst>
          </p:nvPr>
        </p:nvGraphicFramePr>
        <p:xfrm>
          <a:off x="564618" y="2761954"/>
          <a:ext cx="3665013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107033"/>
              </p:ext>
            </p:extLst>
          </p:nvPr>
        </p:nvGraphicFramePr>
        <p:xfrm>
          <a:off x="4366957" y="2900517"/>
          <a:ext cx="3665013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805538" y="1066996"/>
            <a:ext cx="7532924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万元内的占比为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13.43%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万元内的车辆市场占比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36.07%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23.38%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12.20%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3.78%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万以上区间环比下降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4.04%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从价格占比看，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万车型占比增长较为明显。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40251"/>
              </p:ext>
            </p:extLst>
          </p:nvPr>
        </p:nvGraphicFramePr>
        <p:xfrm>
          <a:off x="852286" y="2532418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81039" y="5485899"/>
            <a:ext cx="1954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93733255-683D-4C57-946F-FA26D945CF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708469"/>
              </p:ext>
            </p:extLst>
          </p:nvPr>
        </p:nvGraphicFramePr>
        <p:xfrm>
          <a:off x="757432" y="2923673"/>
          <a:ext cx="3867150" cy="2562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2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0429292"/>
              </p:ext>
            </p:extLst>
          </p:nvPr>
        </p:nvGraphicFramePr>
        <p:xfrm>
          <a:off x="5176579" y="2917076"/>
          <a:ext cx="2763299" cy="2575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116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月全国新能源二手车交易量情况区域分布：华东区占比依然最大，相比上月增长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4.93%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64.01%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。华南区占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。华北区占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。西南区占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。东北市场占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。西北市场占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。华中市场占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。本月华东市场增长最多。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3975" y="5377875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2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921562"/>
              </p:ext>
            </p:extLst>
          </p:nvPr>
        </p:nvGraphicFramePr>
        <p:xfrm>
          <a:off x="760803" y="2752431"/>
          <a:ext cx="3614115" cy="271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200-00000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8397070"/>
              </p:ext>
            </p:extLst>
          </p:nvPr>
        </p:nvGraphicFramePr>
        <p:xfrm>
          <a:off x="4476979" y="2752431"/>
          <a:ext cx="4250313" cy="271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新能源二手车交易交易车辆使用年限绝大多数集中在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年以下。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年以下的占比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78.6%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，新能源二手车使用年限在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与传统二手车使用年限相比，新能源二手车的使用年限更短，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年以内的新能源车保有量是市场主流。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0314" y="5764552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66224" y="2911867"/>
          <a:ext cx="4137039" cy="273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A363E488-9F86-42A8-A754-45AEEE1747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4943445"/>
              </p:ext>
            </p:extLst>
          </p:nvPr>
        </p:nvGraphicFramePr>
        <p:xfrm>
          <a:off x="4115931" y="2944326"/>
          <a:ext cx="4137039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52168A2C-4175-491A-8D5C-A1B09BCF52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112380"/>
              </p:ext>
            </p:extLst>
          </p:nvPr>
        </p:nvGraphicFramePr>
        <p:xfrm>
          <a:off x="228599" y="3009728"/>
          <a:ext cx="4137039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1-10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4690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126.74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73.28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2.99%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14.27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0.43%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7.84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6.71%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2.47%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11.03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7.47%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10.50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2.43%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926025"/>
              </p:ext>
            </p:extLst>
          </p:nvPr>
        </p:nvGraphicFramePr>
        <p:xfrm>
          <a:off x="311985" y="2477305"/>
          <a:ext cx="7977394" cy="381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1480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EF40CDC-A74E-DD41-9FD0-708FB2F3C1E3}"/>
              </a:ext>
            </a:extLst>
          </p:cNvPr>
          <p:cNvGraphicFramePr>
            <a:graphicFrameLocks noGrp="1"/>
          </p:cNvGraphicFramePr>
          <p:nvPr/>
        </p:nvGraphicFramePr>
        <p:xfrm>
          <a:off x="1099311" y="1788460"/>
          <a:ext cx="7173976" cy="356382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3494">
                  <a:extLst>
                    <a:ext uri="{9D8B030D-6E8A-4147-A177-3AD203B41FA5}">
                      <a16:colId xmlns:a16="http://schemas.microsoft.com/office/drawing/2014/main" val="1708812955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3144311044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449422581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2912623355"/>
                    </a:ext>
                  </a:extLst>
                </a:gridCol>
              </a:tblGrid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初检量（台次）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检测量（台次）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认证量 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40154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3884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592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51707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1279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42736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3450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591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540690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4165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886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062434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9</a:t>
                      </a:r>
                      <a:r>
                        <a:rPr lang="zh-CN" alt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1065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12778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2294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3685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41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0056995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4688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866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933723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4063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842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05914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509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7262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1671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85216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10</a:t>
                      </a:r>
                      <a:r>
                        <a:rPr lang="zh-CN" alt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1025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16302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3420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9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381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EC7530-E802-8449-9414-0BC0275169B6}"/>
              </a:ext>
            </a:extLst>
          </p:cNvPr>
          <p:cNvGraphicFramePr>
            <a:graphicFrameLocks noGrp="1"/>
          </p:cNvGraphicFramePr>
          <p:nvPr/>
        </p:nvGraphicFramePr>
        <p:xfrm>
          <a:off x="6510782" y="1856513"/>
          <a:ext cx="2120900" cy="366979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84834">
                  <a:extLst>
                    <a:ext uri="{9D8B030D-6E8A-4147-A177-3AD203B41FA5}">
                      <a16:colId xmlns:a16="http://schemas.microsoft.com/office/drawing/2014/main" val="1683057107"/>
                    </a:ext>
                  </a:extLst>
                </a:gridCol>
                <a:gridCol w="1036066">
                  <a:extLst>
                    <a:ext uri="{9D8B030D-6E8A-4147-A177-3AD203B41FA5}">
                      <a16:colId xmlns:a16="http://schemas.microsoft.com/office/drawing/2014/main" val="92524094"/>
                    </a:ext>
                  </a:extLst>
                </a:gridCol>
              </a:tblGrid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75210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17.1%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7715898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6.0%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546604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55942796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0708587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9830221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5140027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6436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2150050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819406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8906321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雪佛兰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0443930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标致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54748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起亚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99779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35.7%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8894238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836676" y="1670305"/>
          <a:ext cx="4881372" cy="3953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0213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322393" y="1877568"/>
          <a:ext cx="6727811" cy="343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0822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1146048" y="1853692"/>
          <a:ext cx="6838750" cy="363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59349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50" y="1191759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126.74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7.25%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。较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月份增速基本持平。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年新车市场呈现同比负增长态势，二手车市场增速明显减缓，行业进入新的调整期。</a:t>
            </a:r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00000000-0008-0000-0000-00001A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22731"/>
              </p:ext>
            </p:extLst>
          </p:nvPr>
        </p:nvGraphicFramePr>
        <p:xfrm>
          <a:off x="330897" y="2241692"/>
          <a:ext cx="8521253" cy="382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0876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三、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10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116957" cy="135244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39.08%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9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月份相比下降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24.92%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1.09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24.11%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2.05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11.90%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0.75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E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763546"/>
              </p:ext>
            </p:extLst>
          </p:nvPr>
        </p:nvGraphicFramePr>
        <p:xfrm>
          <a:off x="4572000" y="2711747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E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144824"/>
              </p:ext>
            </p:extLst>
          </p:nvPr>
        </p:nvGraphicFramePr>
        <p:xfrm>
          <a:off x="355221" y="2711747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7196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33.28%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万以上价格区间的二手车交易量环比有所增长以外，其他价格区间交易量环比均有下降。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2527439"/>
              </p:ext>
            </p:extLst>
          </p:nvPr>
        </p:nvGraphicFramePr>
        <p:xfrm>
          <a:off x="-231432" y="2585085"/>
          <a:ext cx="5127141" cy="369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C2C89B6-DCDB-4DF8-BBB1-64D6825A7B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0369394"/>
              </p:ext>
            </p:extLst>
          </p:nvPr>
        </p:nvGraphicFramePr>
        <p:xfrm>
          <a:off x="3722122" y="2585085"/>
          <a:ext cx="5127141" cy="369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4659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月，二手乘用车交易均价前五名的省份是，北京、浙江、江苏、辽宁、广东。其中北京交易均价最高，为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二手乘用车交易均价最低的五个省份是，四川、宁夏、内蒙古、湖南、新疆。其中新疆的均价最低，为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08164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9.19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8.85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8.07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7.59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091886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3.17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2.26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2.20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88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1185.3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4.62%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7463.8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5.94%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CB7BE099-1794-4FE2-BB16-C442A822F4F9}"/>
              </a:ext>
            </a:extLst>
          </p:cNvPr>
          <p:cNvSpPr txBox="1"/>
          <p:nvPr/>
        </p:nvSpPr>
        <p:spPr>
          <a:xfrm>
            <a:off x="2064311" y="3429000"/>
            <a:ext cx="542411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E16F43-61B0-4B4C-95D6-67639CC0C180}"/>
              </a:ext>
            </a:extLst>
          </p:cNvPr>
          <p:cNvSpPr txBox="1"/>
          <p:nvPr/>
        </p:nvSpPr>
        <p:spPr>
          <a:xfrm>
            <a:off x="1428750" y="25622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6D5069-F212-48AC-AD7A-1098BC2E66C4}"/>
              </a:ext>
            </a:extLst>
          </p:cNvPr>
          <p:cNvSpPr txBox="1"/>
          <p:nvPr/>
        </p:nvSpPr>
        <p:spPr>
          <a:xfrm>
            <a:off x="3978568" y="1945604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3.89%</a:t>
            </a: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00000000-0008-0000-01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4712888"/>
              </p:ext>
            </p:extLst>
          </p:nvPr>
        </p:nvGraphicFramePr>
        <p:xfrm>
          <a:off x="91635" y="2304104"/>
          <a:ext cx="4419600" cy="3438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00000000-0008-0000-01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7191140"/>
              </p:ext>
            </p:extLst>
          </p:nvPr>
        </p:nvGraphicFramePr>
        <p:xfrm>
          <a:off x="4086811" y="2257830"/>
          <a:ext cx="5039257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4496F9A5-4963-4CB0-B94A-18B563090DE3}"/>
              </a:ext>
            </a:extLst>
          </p:cNvPr>
          <p:cNvSpPr txBox="1"/>
          <p:nvPr/>
        </p:nvSpPr>
        <p:spPr>
          <a:xfrm>
            <a:off x="6502699" y="3563771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5.94%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13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31462</TotalTime>
  <Words>2803</Words>
  <Application>Microsoft Office PowerPoint</Application>
  <PresentationFormat>全屏显示(4:3)</PresentationFormat>
  <Paragraphs>504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DengXian</vt:lpstr>
      <vt:lpstr>黑体</vt:lpstr>
      <vt:lpstr>华文行楷</vt:lpstr>
      <vt:lpstr>华文新魏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三、2019年10月二手车交易车辆使用年限分析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承桉 李</cp:lastModifiedBy>
  <cp:revision>2982</cp:revision>
  <dcterms:created xsi:type="dcterms:W3CDTF">2016-02-18T09:25:00Z</dcterms:created>
  <dcterms:modified xsi:type="dcterms:W3CDTF">2019-12-06T09:30:31Z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