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1" r:id="rId2"/>
    <p:sldId id="729" r:id="rId3"/>
    <p:sldId id="680" r:id="rId4"/>
    <p:sldId id="710" r:id="rId5"/>
    <p:sldId id="736" r:id="rId6"/>
    <p:sldId id="728" r:id="rId7"/>
    <p:sldId id="734" r:id="rId8"/>
    <p:sldId id="737" r:id="rId9"/>
    <p:sldId id="714" r:id="rId10"/>
    <p:sldId id="738" r:id="rId11"/>
    <p:sldId id="739" r:id="rId12"/>
    <p:sldId id="706" r:id="rId13"/>
    <p:sldId id="740" r:id="rId14"/>
    <p:sldId id="741" r:id="rId15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orient="horz" pos="4178" userDrawn="1">
          <p15:clr>
            <a:srgbClr val="A4A3A4"/>
          </p15:clr>
        </p15:guide>
        <p15:guide id="3" orient="horz" pos="2273" userDrawn="1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  <p15:guide id="8" pos="3128">
          <p15:clr>
            <a:srgbClr val="A4A3A4"/>
          </p15:clr>
        </p15:guide>
        <p15:guide id="9" pos="281">
          <p15:clr>
            <a:srgbClr val="A4A3A4"/>
          </p15:clr>
        </p15:guide>
        <p15:guide id="10" pos="6000" userDrawn="1">
          <p15:clr>
            <a:srgbClr val="A4A3A4"/>
          </p15:clr>
        </p15:guide>
        <p15:guide id="11" pos="3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C00000"/>
    <a:srgbClr val="1F497D"/>
    <a:srgbClr val="A6ADB3"/>
    <a:srgbClr val="005977"/>
    <a:srgbClr val="00B0F0"/>
    <a:srgbClr val="92D050"/>
    <a:srgbClr val="1557AE"/>
    <a:srgbClr val="BFBFB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86436" autoAdjust="0"/>
  </p:normalViewPr>
  <p:slideViewPr>
    <p:cSldViewPr snapToGrid="0">
      <p:cViewPr varScale="1">
        <p:scale>
          <a:sx n="111" d="100"/>
          <a:sy n="111" d="100"/>
        </p:scale>
        <p:origin x="1134" y="-18"/>
      </p:cViewPr>
      <p:guideLst>
        <p:guide orient="horz" pos="1570"/>
        <p:guide orient="horz" pos="4178"/>
        <p:guide orient="horz" pos="2273"/>
        <p:guide orient="horz" pos="487"/>
        <p:guide orient="horz" pos="232"/>
        <p:guide orient="horz" pos="709"/>
        <p:guide orient="horz" pos="1094"/>
        <p:guide pos="3128"/>
        <p:guide pos="281"/>
        <p:guide pos="6000"/>
        <p:guide pos="3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090" y="96"/>
      </p:cViewPr>
      <p:guideLst>
        <p:guide orient="horz" pos="3110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A8A8A8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33-4A8D-8AEA-8E94B61279E0}"/>
              </c:ext>
            </c:extLst>
          </c:dPt>
          <c:dPt>
            <c:idx val="1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33-4A8D-8AEA-8E94B61279E0}"/>
              </c:ext>
            </c:extLst>
          </c:dPt>
          <c:dPt>
            <c:idx val="2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33-4A8D-8AEA-8E94B61279E0}"/>
              </c:ext>
            </c:extLst>
          </c:dPt>
          <c:dPt>
            <c:idx val="3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33-4A8D-8AEA-8E94B61279E0}"/>
              </c:ext>
            </c:extLst>
          </c:dPt>
          <c:dPt>
            <c:idx val="4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933-4A8D-8AEA-8E94B61279E0}"/>
              </c:ext>
            </c:extLst>
          </c:dPt>
          <c:dPt>
            <c:idx val="5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933-4A8D-8AEA-8E94B61279E0}"/>
              </c:ext>
            </c:extLst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85%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933-4A8D-8AEA-8E94B61279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0.88</c:v>
                </c:pt>
                <c:pt idx="1">
                  <c:v>0.87</c:v>
                </c:pt>
                <c:pt idx="2">
                  <c:v>0.83</c:v>
                </c:pt>
                <c:pt idx="3">
                  <c:v>0.87608986965071967</c:v>
                </c:pt>
                <c:pt idx="4">
                  <c:v>0.84</c:v>
                </c:pt>
                <c:pt idx="5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933-4A8D-8AEA-8E94B61279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-1.8855490835246076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4933-4A8D-8AEA-8E94B61279E0}"/>
                </c:ext>
              </c:extLst>
            </c:dLbl>
            <c:dLbl>
              <c:idx val="3"/>
              <c:layout>
                <c:manualLayout>
                  <c:x val="2.282635167499580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3%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4933-4A8D-8AEA-8E94B61279E0}"/>
                </c:ext>
              </c:extLst>
            </c:dLbl>
            <c:dLbl>
              <c:idx val="5"/>
              <c:layout>
                <c:manualLayout>
                  <c:x val="0"/>
                  <c:y val="2.30318697344391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4933-4A8D-8AEA-8E94B61279E0}"/>
                </c:ext>
              </c:extLst>
            </c:dLbl>
            <c:spPr>
              <a:solidFill>
                <a:srgbClr val="00B0F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0.04</c:v>
                </c:pt>
                <c:pt idx="1">
                  <c:v>0.02</c:v>
                </c:pt>
                <c:pt idx="2">
                  <c:v>0.04</c:v>
                </c:pt>
                <c:pt idx="3">
                  <c:v>2.5890023958278947E-2</c:v>
                </c:pt>
                <c:pt idx="4">
                  <c:v>2.3906616372718931E-2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933-4A8D-8AEA-8E94B61279E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79349906017825E-2"/>
                  <c:y val="-3.2902671049198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4933-4A8D-8AEA-8E94B61279E0}"/>
                </c:ext>
              </c:extLst>
            </c:dLbl>
            <c:dLbl>
              <c:idx val="3"/>
              <c:layout>
                <c:manualLayout>
                  <c:x val="0"/>
                  <c:y val="3.290267104919851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4933-4A8D-8AEA-8E94B61279E0}"/>
                </c:ext>
              </c:extLst>
            </c:dLbl>
            <c:spPr>
              <a:solidFill>
                <a:schemeClr val="accent3">
                  <a:lumMod val="8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Sheet1!$D$2:$D$7</c:f>
              <c:numCache>
                <c:formatCode>0%</c:formatCode>
                <c:ptCount val="6"/>
                <c:pt idx="0">
                  <c:v>0.02</c:v>
                </c:pt>
                <c:pt idx="1">
                  <c:v>0.05</c:v>
                </c:pt>
                <c:pt idx="2">
                  <c:v>0.05</c:v>
                </c:pt>
                <c:pt idx="3">
                  <c:v>3.5653167655743313E-2</c:v>
                </c:pt>
                <c:pt idx="4">
                  <c:v>3.9810378224079929E-2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4933-4A8D-8AEA-8E94B61279E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4.360218316465396E-2"/>
                  <c:y val="-3.343636791818603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4933-4A8D-8AEA-8E94B61279E0}"/>
                </c:ext>
              </c:extLst>
            </c:dLbl>
            <c:dLbl>
              <c:idx val="1"/>
              <c:layout>
                <c:manualLayout>
                  <c:x val="4.0683157528915201E-2"/>
                  <c:y val="3.47084318146548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4933-4A8D-8AEA-8E94B61279E0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6%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4933-4A8D-8AEA-8E94B61279E0}"/>
                </c:ext>
              </c:extLst>
            </c:dLbl>
            <c:spPr>
              <a:solidFill>
                <a:srgbClr val="A8ADB3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Sheet1!$E$2:$E$7</c:f>
              <c:numCache>
                <c:formatCode>0%</c:formatCode>
                <c:ptCount val="6"/>
                <c:pt idx="0">
                  <c:v>0.03</c:v>
                </c:pt>
                <c:pt idx="1">
                  <c:v>0.05</c:v>
                </c:pt>
                <c:pt idx="2">
                  <c:v>0.06</c:v>
                </c:pt>
                <c:pt idx="3">
                  <c:v>6.1601201974672677E-2</c:v>
                </c:pt>
                <c:pt idx="4">
                  <c:v>0.08</c:v>
                </c:pt>
                <c:pt idx="5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4933-4A8D-8AEA-8E94B61279E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630453691071140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4933-4A8D-8AEA-8E94B61279E0}"/>
                </c:ext>
              </c:extLst>
            </c:dLbl>
            <c:dLbl>
              <c:idx val="2"/>
              <c:layout>
                <c:manualLayout>
                  <c:x val="-3.75004348946361E-2"/>
                  <c:y val="-9.87080131475970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4933-4A8D-8AEA-8E94B61279E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4933-4A8D-8AEA-8E94B61279E0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smtClean="0"/>
                      <a:t>1%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4933-4A8D-8AEA-8E94B61279E0}"/>
                </c:ext>
              </c:extLst>
            </c:dLbl>
            <c:spPr>
              <a:solidFill>
                <a:srgbClr val="37609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Sheet1!$F$2:$F$7</c:f>
              <c:numCache>
                <c:formatCode>0%</c:formatCode>
                <c:ptCount val="6"/>
                <c:pt idx="0">
                  <c:v>0.03</c:v>
                </c:pt>
                <c:pt idx="1">
                  <c:v>0.01</c:v>
                </c:pt>
                <c:pt idx="2">
                  <c:v>0.01</c:v>
                </c:pt>
                <c:pt idx="3">
                  <c:v>7.6573676058544059E-4</c:v>
                </c:pt>
                <c:pt idx="4">
                  <c:v>0.01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4933-4A8D-8AEA-8E94B61279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268110080"/>
        <c:axId val="268144640"/>
      </c:barChart>
      <c:catAx>
        <c:axId val="26811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268144640"/>
        <c:crosses val="autoZero"/>
        <c:auto val="1"/>
        <c:lblAlgn val="ctr"/>
        <c:lblOffset val="100"/>
        <c:noMultiLvlLbl val="0"/>
      </c:catAx>
      <c:valAx>
        <c:axId val="268144640"/>
        <c:scaling>
          <c:orientation val="minMax"/>
          <c:min val="0.5"/>
        </c:scaling>
        <c:delete val="1"/>
        <c:axPos val="l"/>
        <c:numFmt formatCode="0%" sourceLinked="1"/>
        <c:majorTickMark val="none"/>
        <c:minorTickMark val="none"/>
        <c:tickLblPos val="none"/>
        <c:crossAx val="26811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8.8840185903134083E-2"/>
          <c:w val="0.84551221569530322"/>
          <c:h val="0.7382549272161077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7.1846085292652882E-3</c:v>
                </c:pt>
                <c:pt idx="1">
                  <c:v>5.257206288936265E-3</c:v>
                </c:pt>
                <c:pt idx="2">
                  <c:v>1.5412360394022077E-2</c:v>
                </c:pt>
                <c:pt idx="3">
                  <c:v>1.7857946111286042E-2</c:v>
                </c:pt>
                <c:pt idx="4">
                  <c:v>1.3383546614157986E-2</c:v>
                </c:pt>
                <c:pt idx="5">
                  <c:v>1.5806702272415624E-2</c:v>
                </c:pt>
                <c:pt idx="6">
                  <c:v>1.8603619571894957E-2</c:v>
                </c:pt>
                <c:pt idx="7">
                  <c:v>3.391852637403172E-2</c:v>
                </c:pt>
                <c:pt idx="8">
                  <c:v>3.2504195044911657E-2</c:v>
                </c:pt>
                <c:pt idx="9">
                  <c:v>3.3336310836940171E-2</c:v>
                </c:pt>
                <c:pt idx="10">
                  <c:v>5.5100000000000003E-2</c:v>
                </c:pt>
                <c:pt idx="11">
                  <c:v>9.6299999999999997E-2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0A-458A-90B8-DA068E3997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1.0749390579539199E-2</c:v>
                </c:pt>
                <c:pt idx="1">
                  <c:v>1.2463495225201392E-2</c:v>
                </c:pt>
                <c:pt idx="2">
                  <c:v>2.8443082432202064E-2</c:v>
                </c:pt>
                <c:pt idx="3">
                  <c:v>4.4126651605268977E-2</c:v>
                </c:pt>
                <c:pt idx="4">
                  <c:v>3.6753791904949928E-2</c:v>
                </c:pt>
                <c:pt idx="5">
                  <c:v>3.3445260556026313E-2</c:v>
                </c:pt>
                <c:pt idx="6">
                  <c:v>6.0436939603892403E-2</c:v>
                </c:pt>
                <c:pt idx="7">
                  <c:v>5.7268612443132916E-2</c:v>
                </c:pt>
                <c:pt idx="8">
                  <c:v>5.9348369690389237E-2</c:v>
                </c:pt>
                <c:pt idx="9">
                  <c:v>5.3940635796270182E-2</c:v>
                </c:pt>
                <c:pt idx="10">
                  <c:v>6.1400000000000003E-2</c:v>
                </c:pt>
                <c:pt idx="11">
                  <c:v>4.1599999999999998E-2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0A-458A-90B8-DA068E3997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0A-458A-90B8-DA068E3997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0.22032712117637807</c:v>
                </c:pt>
                <c:pt idx="1">
                  <c:v>0.24042317009279865</c:v>
                </c:pt>
                <c:pt idx="2">
                  <c:v>0.21241642084317375</c:v>
                </c:pt>
                <c:pt idx="3">
                  <c:v>0.29894548796082693</c:v>
                </c:pt>
                <c:pt idx="4">
                  <c:v>0.35803342546334083</c:v>
                </c:pt>
                <c:pt idx="5">
                  <c:v>0.3435436744710999</c:v>
                </c:pt>
                <c:pt idx="6">
                  <c:v>0.37278602357491653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0.46103214711394186</c:v>
                </c:pt>
                <c:pt idx="10">
                  <c:v>0.43120000000000003</c:v>
                </c:pt>
                <c:pt idx="11">
                  <c:v>0.41830000000000001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0A-458A-90B8-DA068E39971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0.19559382453933055</c:v>
                </c:pt>
                <c:pt idx="1">
                  <c:v>0.24867337887676819</c:v>
                </c:pt>
                <c:pt idx="2">
                  <c:v>0.2142447694177298</c:v>
                </c:pt>
                <c:pt idx="3">
                  <c:v>0.16579073714862222</c:v>
                </c:pt>
                <c:pt idx="4">
                  <c:v>0.16630165825448609</c:v>
                </c:pt>
                <c:pt idx="5">
                  <c:v>0.17696291634289812</c:v>
                </c:pt>
                <c:pt idx="6">
                  <c:v>0.14046117896854637</c:v>
                </c:pt>
                <c:pt idx="7">
                  <c:v>8.6360160764785449E-2</c:v>
                </c:pt>
                <c:pt idx="8">
                  <c:v>6.6337643536340599E-2</c:v>
                </c:pt>
                <c:pt idx="9">
                  <c:v>6.2830739747237019E-2</c:v>
                </c:pt>
                <c:pt idx="10">
                  <c:v>7.5499999999999998E-2</c:v>
                </c:pt>
                <c:pt idx="11">
                  <c:v>8.5800000000000001E-2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0A-458A-90B8-DA068E39971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0.2834447327724044</c:v>
                </c:pt>
                <c:pt idx="1">
                  <c:v>0.2636863727610837</c:v>
                </c:pt>
                <c:pt idx="2">
                  <c:v>0.32225690391001416</c:v>
                </c:pt>
                <c:pt idx="3">
                  <c:v>0.30618028327790114</c:v>
                </c:pt>
                <c:pt idx="4">
                  <c:v>0.31187706254020159</c:v>
                </c:pt>
                <c:pt idx="5">
                  <c:v>0.34292344529571639</c:v>
                </c:pt>
                <c:pt idx="6">
                  <c:v>0.33246070383245513</c:v>
                </c:pt>
                <c:pt idx="7">
                  <c:v>0.31662382423459978</c:v>
                </c:pt>
                <c:pt idx="8">
                  <c:v>0.29239298522686147</c:v>
                </c:pt>
                <c:pt idx="9">
                  <c:v>0.26841563423984782</c:v>
                </c:pt>
                <c:pt idx="10">
                  <c:v>0.2505</c:v>
                </c:pt>
                <c:pt idx="11">
                  <c:v>0.25480000000000003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0A-458A-90B8-DA068E39971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0.2234096091845561</c:v>
                </c:pt>
                <c:pt idx="1">
                  <c:v>0.16384484109076008</c:v>
                </c:pt>
                <c:pt idx="2">
                  <c:v>0.13522103179073483</c:v>
                </c:pt>
                <c:pt idx="3">
                  <c:v>0.11045341171869764</c:v>
                </c:pt>
                <c:pt idx="4">
                  <c:v>8.4062993285957899E-2</c:v>
                </c:pt>
                <c:pt idx="5">
                  <c:v>6.4740112020983717E-2</c:v>
                </c:pt>
                <c:pt idx="6">
                  <c:v>5.9159083358544008E-2</c:v>
                </c:pt>
                <c:pt idx="7">
                  <c:v>6.9368237427763435E-2</c:v>
                </c:pt>
                <c:pt idx="8">
                  <c:v>8.1998321982035341E-2</c:v>
                </c:pt>
                <c:pt idx="9">
                  <c:v>9.5531849814718073E-2</c:v>
                </c:pt>
                <c:pt idx="10">
                  <c:v>0.1094</c:v>
                </c:pt>
                <c:pt idx="11">
                  <c:v>8.7900000000000006E-2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0A-458A-90B8-DA068E399711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5.9290713218526379E-2</c:v>
                </c:pt>
                <c:pt idx="1">
                  <c:v>6.5651535664451741E-2</c:v>
                </c:pt>
                <c:pt idx="2">
                  <c:v>7.2005431212123328E-2</c:v>
                </c:pt>
                <c:pt idx="3">
                  <c:v>5.6645482177397073E-2</c:v>
                </c:pt>
                <c:pt idx="4">
                  <c:v>2.9587521936905649E-2</c:v>
                </c:pt>
                <c:pt idx="5">
                  <c:v>2.2577889040859882E-2</c:v>
                </c:pt>
                <c:pt idx="6">
                  <c:v>1.609245108975061E-2</c:v>
                </c:pt>
                <c:pt idx="7">
                  <c:v>2.4958118160580352E-2</c:v>
                </c:pt>
                <c:pt idx="8">
                  <c:v>2.4197183562004409E-2</c:v>
                </c:pt>
                <c:pt idx="9">
                  <c:v>2.4912682451044877E-2</c:v>
                </c:pt>
                <c:pt idx="10">
                  <c:v>1.6899999999999998E-2</c:v>
                </c:pt>
                <c:pt idx="11">
                  <c:v>1.54E-2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20A-458A-90B8-DA068E399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-1303944064"/>
        <c:axId val="-1303941888"/>
      </c:barChart>
      <c:catAx>
        <c:axId val="-130394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1888"/>
        <c:crosses val="autoZero"/>
        <c:auto val="1"/>
        <c:lblAlgn val="ctr"/>
        <c:lblOffset val="100"/>
        <c:noMultiLvlLbl val="0"/>
      </c:catAx>
      <c:valAx>
        <c:axId val="-130394188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601050233427015"/>
          <c:y val="0.11925255715552315"/>
          <c:w val="0.10398949766572975"/>
          <c:h val="0.66270347650985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1"/>
          <c:w val="0.78293337812471997"/>
          <c:h val="0.8258521783497796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761338617349185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15F-46BF-9B83-AB80C6C82D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1.5622128285241683E-2</c:v>
                </c:pt>
                <c:pt idx="1">
                  <c:v>4.5890828609498863E-2</c:v>
                </c:pt>
                <c:pt idx="2">
                  <c:v>4.1982098002703284E-2</c:v>
                </c:pt>
                <c:pt idx="3">
                  <c:v>5.8000000000000003E-2</c:v>
                </c:pt>
                <c:pt idx="4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5F-46BF-9B83-AB80C6C82D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0.62863969333368341</c:v>
                </c:pt>
                <c:pt idx="1">
                  <c:v>0.56935191249425987</c:v>
                </c:pt>
                <c:pt idx="2">
                  <c:v>0.51365273837907455</c:v>
                </c:pt>
                <c:pt idx="3">
                  <c:v>0.38400000000000001</c:v>
                </c:pt>
                <c:pt idx="4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5F-46BF-9B83-AB80C6C82D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Sheet1!$D$2:$D$6</c:f>
              <c:numCache>
                <c:formatCode>0.0%</c:formatCode>
                <c:ptCount val="5"/>
                <c:pt idx="0">
                  <c:v>0.28837486106370502</c:v>
                </c:pt>
                <c:pt idx="1">
                  <c:v>0.30304056851630196</c:v>
                </c:pt>
                <c:pt idx="2">
                  <c:v>0.38228827668621618</c:v>
                </c:pt>
                <c:pt idx="3">
                  <c:v>0.47899999999999998</c:v>
                </c:pt>
                <c:pt idx="4">
                  <c:v>0.55400000000000005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15F-46BF-9B83-AB80C6C82DD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4585657108420741E-17"/>
                  <c:y val="6.382979258081682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15F-46BF-9B83-AB80C6C82D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Sheet1!$E$2:$E$6</c:f>
              <c:numCache>
                <c:formatCode>0.0%</c:formatCode>
                <c:ptCount val="5"/>
                <c:pt idx="0">
                  <c:v>1.6716114859838441E-2</c:v>
                </c:pt>
                <c:pt idx="1">
                  <c:v>2.3735856726665009E-2</c:v>
                </c:pt>
                <c:pt idx="2">
                  <c:v>1.5042086516651874E-2</c:v>
                </c:pt>
                <c:pt idx="3">
                  <c:v>2.4E-2</c:v>
                </c:pt>
                <c:pt idx="4">
                  <c:v>2.1000000000000001E-2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15F-46BF-9B83-AB80C6C82DD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Sheet1!$F$2:$F$6</c:f>
              <c:numCache>
                <c:formatCode>0.0%</c:formatCode>
                <c:ptCount val="5"/>
                <c:pt idx="0">
                  <c:v>3.8061980903370353E-2</c:v>
                </c:pt>
                <c:pt idx="1">
                  <c:v>4.2977483683010007E-2</c:v>
                </c:pt>
                <c:pt idx="2">
                  <c:v>4.6182048113793124E-2</c:v>
                </c:pt>
                <c:pt idx="3">
                  <c:v>5.1999999999999998E-2</c:v>
                </c:pt>
                <c:pt idx="4">
                  <c:v>5.3999999999999999E-2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15F-46BF-9B83-AB80C6C82D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8"/>
        <c:overlap val="100"/>
        <c:serLines/>
        <c:axId val="182683904"/>
        <c:axId val="182714368"/>
      </c:barChart>
      <c:catAx>
        <c:axId val="18268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714368"/>
        <c:crosses val="autoZero"/>
        <c:auto val="1"/>
        <c:lblAlgn val="ctr"/>
        <c:lblOffset val="100"/>
        <c:noMultiLvlLbl val="0"/>
      </c:catAx>
      <c:valAx>
        <c:axId val="182714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182683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264"/>
          <c:y val="4.1849475778980655E-2"/>
          <c:w val="0.116387272216794"/>
          <c:h val="0.940969001588960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650040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036015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53022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5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5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698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4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220892" y="5063149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2019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11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16689" y="1556917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2018vs2019MTD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增速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017" y="298820"/>
            <a:ext cx="9441983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正常进口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进口车销售分化明显，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排名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的仅有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，第一集团中雷克萨斯和宝马保持增长态势，大众、路虎和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Jeep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也实现增长，其他品牌均出现下滑，其中奔驰、奥迪、英菲尼迪、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Smart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和玛莎拉蒂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下滑超过二成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18" y="2108730"/>
            <a:ext cx="9565453" cy="40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0722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9853" y="297795"/>
            <a:ext cx="91352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平行进口：丰田是份额最大的品牌，进口规模领先，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月份额达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43.9%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，日产和奔驰位居二、三位。前六大品牌累计份额为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，品牌结构变化明显，丰田和三菱占比分别提升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个百分点；其它品牌均下滑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34" y="1548435"/>
            <a:ext cx="9077731" cy="507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5300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56172" y="155179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2009—2019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47284"/>
              </p:ext>
            </p:extLst>
          </p:nvPr>
        </p:nvGraphicFramePr>
        <p:xfrm>
          <a:off x="214011" y="1971017"/>
          <a:ext cx="9299266" cy="4354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8022" y="280295"/>
            <a:ext cx="9687128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1—11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3.0L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以下排量份额为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87.4%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0.6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百分点，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1.5~2.0L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2.5~3.0L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1.5L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以下区间提升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百分点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.0L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.0L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份额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提升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百分点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64058" y="283211"/>
            <a:ext cx="91967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3.0~4.0L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排量区间提升明显，份额达到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55.4%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，抢占了部分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2.0~3.0L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区间，导致其份额相比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全年下滑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5.0~6.0L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区间的平行进口车份额有所增长，较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28050" y="1568937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2015—2019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317663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258058050"/>
              </p:ext>
            </p:extLst>
          </p:nvPr>
        </p:nvGraphicFramePr>
        <p:xfrm>
          <a:off x="744317" y="1927225"/>
          <a:ext cx="8115011" cy="4361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851137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1" y="3290995"/>
            <a:ext cx="9141651" cy="285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14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08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0818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581" y="290057"/>
            <a:ext cx="9259510" cy="292388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海关进口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10.5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6.0%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/>
            </a:r>
            <a:b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</a:b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1—11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月，进口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市场累计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98.4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4.1%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，降幅收窄 。</a:t>
            </a:r>
            <a:endParaRPr lang="zh-CN" altLang="en-US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00" y="1612651"/>
            <a:ext cx="9827604" cy="463336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9900" y="273086"/>
            <a:ext cx="9104312" cy="292388"/>
          </a:xfrm>
        </p:spPr>
        <p:txBody>
          <a:bodyPr/>
          <a:lstStyle/>
          <a:p>
            <a:r>
              <a:rPr lang="zh-CN" altLang="en-US" dirty="0" smtClean="0"/>
              <a:t>正常进口车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受汽车市场整体下行及宏观经济影响，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1—11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75.3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辆，同比下滑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2.2%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降幅有所收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窄；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进口车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336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40" y="1697149"/>
            <a:ext cx="9973920" cy="4779678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6088" y="290479"/>
            <a:ext cx="905649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1" algn="just"/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平行进口汽车共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151,752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，占进口总量的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15.4%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全年相比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进口汽车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11451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辆，同比增长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000" b="1" cap="all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13" y="1736725"/>
            <a:ext cx="9449619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7924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6088" y="435758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850790"/>
              </p:ext>
            </p:extLst>
          </p:nvPr>
        </p:nvGraphicFramePr>
        <p:xfrm>
          <a:off x="1110611" y="2320505"/>
          <a:ext cx="7732712" cy="3533295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99788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7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2019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07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103174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97203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962758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1007394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-4.4%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1598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40284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43733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-7.9%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400672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432546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07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59835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50093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58.0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527511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536914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-1.8%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54.8%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07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3055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3377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34575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37934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8.9%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2813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年乘用车进口量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292226"/>
            <a:ext cx="9104312" cy="292388"/>
          </a:xfrm>
        </p:spPr>
        <p:txBody>
          <a:bodyPr/>
          <a:lstStyle/>
          <a:p>
            <a:r>
              <a:rPr lang="zh-CN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1—11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，进口乘用车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4.4%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，降幅略有收窄。其中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累计降幅分别为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7.4%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8.9%;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，乘用车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辆，同比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6.1%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，由于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19.5%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而拉动。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44522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58401" y="273078"/>
            <a:ext cx="90958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2014—2019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平行进口汽车车型结构：平行进口汽车市场以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为主体，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年份额提升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个百分点，其它车型份额保持相对稳定。</a:t>
            </a:r>
          </a:p>
        </p:txBody>
      </p:sp>
      <p:sp>
        <p:nvSpPr>
          <p:cNvPr id="36" name="TextBox 20"/>
          <p:cNvSpPr txBox="1"/>
          <p:nvPr/>
        </p:nvSpPr>
        <p:spPr>
          <a:xfrm>
            <a:off x="3887495" y="1551654"/>
            <a:ext cx="4555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进口汽车车型结构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4232280062"/>
              </p:ext>
            </p:extLst>
          </p:nvPr>
        </p:nvGraphicFramePr>
        <p:xfrm>
          <a:off x="1094440" y="2348565"/>
          <a:ext cx="7789243" cy="3859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706081" y="2335659"/>
            <a:ext cx="8542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DDF35EED-33AA-4468-9661-CD5C231B5F8C}" type="datetime'O''''''''''t''h''''''''''''''''''''e''rs'''''''">
              <a:rPr lang="en-US" altLang="zh-CN" sz="1400" b="1" smtClean="0">
                <a:latin typeface="Calibri" panose="020F0502020204030204" pitchFamily="34" charset="0"/>
                <a:sym typeface="Arial" panose="020B0604020202020204"/>
              </a:rPr>
              <a:pPr/>
              <a:t>Others</a:t>
            </a:fld>
            <a:endParaRPr lang="en-US" altLang="zh-CN" sz="1400" b="1" dirty="0">
              <a:latin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4405" y="3031784"/>
            <a:ext cx="7200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DEE163E-12BF-4F16-840F-7CE1CF970425}" type="datetime'''''P''''''i''''''''''c''k ''''''''''''''''''up'''''''''''''''">
              <a:rPr lang="en-US" altLang="zh-CN" sz="1400" b="1">
                <a:latin typeface="Calibri" panose="020F0502020204030204" pitchFamily="34" charset="0"/>
              </a:rPr>
              <a:pPr/>
              <a:t>Pick up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9151" y="2604920"/>
            <a:ext cx="542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CFBC821-26BD-4D8D-B3FA-8F3CF59C2E16}" type="datetime'''''''''''''''''''''MP''''''''''''''''V'''''''''''''">
              <a:rPr lang="en-US" altLang="zh-CN" sz="1400" b="1">
                <a:latin typeface="Calibri" panose="020F0502020204030204" pitchFamily="34" charset="0"/>
              </a:rPr>
              <a:pPr/>
              <a:t>MPV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4351" y="4423426"/>
            <a:ext cx="4924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FF399F6-DC0F-414B-8BB1-4B2F7532C433}" type="datetime'''''''''''''''''S''''''''''''''''''U''''V'''''''">
              <a:rPr lang="en-US" altLang="zh-CN" sz="1400" b="1">
                <a:latin typeface="Calibri" panose="020F0502020204030204" pitchFamily="34" charset="0"/>
              </a:rPr>
              <a:pPr/>
              <a:t>SUV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2802" y="2818352"/>
            <a:ext cx="6399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97146D0-9094-464D-8A29-AA2F09812E57}" type="datetime'''''''''''S''''''''''''''''''''e''''''''''''''''d''a''''n'''''">
              <a:rPr lang="en-US" altLang="zh-CN" sz="1400" b="1">
                <a:latin typeface="Calibri" panose="020F0502020204030204" pitchFamily="34" charset="0"/>
                <a:sym typeface="Arial" panose="020B0604020202020204"/>
              </a:rPr>
              <a:pPr/>
              <a:t>Sedan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cxnSp>
        <p:nvCxnSpPr>
          <p:cNvPr id="28" name="Straight Connector 14"/>
          <p:cNvCxnSpPr/>
          <p:nvPr>
            <p:custDataLst>
              <p:tags r:id="rId1"/>
            </p:custDataLst>
          </p:nvPr>
        </p:nvCxnSpPr>
        <p:spPr bwMode="auto">
          <a:xfrm flipH="1">
            <a:off x="8612475" y="2503069"/>
            <a:ext cx="20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Placeholder 108"/>
          <p:cNvSpPr>
            <a:spLocks noGrp="1"/>
          </p:cNvSpPr>
          <p:nvPr/>
        </p:nvSpPr>
        <p:spPr bwMode="auto">
          <a:xfrm>
            <a:off x="8815675" y="2430647"/>
            <a:ext cx="387350" cy="1637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0" tIns="0" rIns="0" bIns="0" anchor="ctr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fld id="{873E7691-6761-4F01-A4D5-49B403BA7125}" type="datetime'''''1''''0''''''''''''''''0''''''''''''%'''''''''''''''">
              <a:rPr lang="en-US" sz="1200">
                <a:latin typeface="Calibri" panose="020F0502020204030204" pitchFamily="34" charset="0"/>
                <a:sym typeface="+mn-lt"/>
              </a:rPr>
              <a:pPr marL="0" indent="0">
                <a:lnSpc>
                  <a:spcPct val="100000"/>
                </a:lnSpc>
                <a:spcAft>
                  <a:spcPct val="0"/>
                </a:spcAft>
                <a:buNone/>
              </a:pPr>
              <a:t>100%</a:t>
            </a:fld>
            <a:endParaRPr lang="en-US" sz="1200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30" name="Text Placeholder 115"/>
          <p:cNvSpPr>
            <a:spLocks noGrp="1"/>
          </p:cNvSpPr>
          <p:nvPr/>
        </p:nvSpPr>
        <p:spPr bwMode="gray">
          <a:xfrm>
            <a:off x="1559646" y="2040688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109,566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6" name="Text Placeholder 115"/>
          <p:cNvSpPr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2859971" y="2024251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114,261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7" name="Text Placeholder 115"/>
          <p:cNvSpPr>
            <a:spLocks noGrp="1"/>
          </p:cNvSpPr>
          <p:nvPr/>
        </p:nvSpPr>
        <p:spPr bwMode="gray">
          <a:xfrm>
            <a:off x="4074383" y="2018163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132,837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8" name="Text Placeholder 115"/>
          <p:cNvSpPr>
            <a:spLocks noGrp="1"/>
          </p:cNvSpPr>
          <p:nvPr/>
        </p:nvSpPr>
        <p:spPr bwMode="gray">
          <a:xfrm>
            <a:off x="5337698" y="2018162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171,741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9" name="Text Placeholder 115"/>
          <p:cNvSpPr>
            <a:spLocks noGrp="1"/>
          </p:cNvSpPr>
          <p:nvPr/>
        </p:nvSpPr>
        <p:spPr bwMode="gray">
          <a:xfrm>
            <a:off x="6601013" y="2016734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1400" b="1" dirty="0" smtClean="0">
                <a:latin typeface="Calibri" panose="020F0502020204030204" pitchFamily="34" charset="0"/>
              </a:rPr>
              <a:t>139</a:t>
            </a:r>
            <a:r>
              <a:rPr lang="en-US" altLang="zh-CN" sz="1400" b="1" dirty="0">
                <a:latin typeface="Calibri" panose="020F0502020204030204" pitchFamily="34" charset="0"/>
              </a:rPr>
              <a:t>,</a:t>
            </a:r>
            <a:r>
              <a:rPr lang="en-US" altLang="zh-CN" sz="1400" b="1" dirty="0" smtClean="0">
                <a:latin typeface="Calibri" panose="020F0502020204030204" pitchFamily="34" charset="0"/>
              </a:rPr>
              <a:t>713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50" name="Text Placeholder 115"/>
          <p:cNvSpPr>
            <a:spLocks noGrp="1"/>
          </p:cNvSpPr>
          <p:nvPr/>
        </p:nvSpPr>
        <p:spPr bwMode="gray">
          <a:xfrm>
            <a:off x="7779957" y="2018162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  <a:sym typeface="+mn-lt"/>
              </a:rPr>
              <a:t>151,752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600089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343" y="0"/>
            <a:ext cx="9566677" cy="1271538"/>
          </a:xfrm>
        </p:spPr>
        <p:txBody>
          <a:bodyPr/>
          <a:lstStyle/>
          <a:p>
            <a:pPr fontAlgn="auto"/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前十大品牌中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仅保时捷、奥迪下滑，四个品牌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增幅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超过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，特斯拉增幅达到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528.8%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1—11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进口量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前十品牌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超过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半数实现增长，</a:t>
            </a:r>
            <a:r>
              <a:rPr lang="zh-CN" altLang="en-US" sz="18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特斯拉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lang="en-US" altLang="zh-CN" sz="18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218.7%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）、丰田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27.6%</a:t>
            </a:r>
            <a:r>
              <a:rPr lang="zh-CN" altLang="en-US" sz="18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、雷克萨斯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23.4%</a:t>
            </a:r>
            <a:r>
              <a:rPr lang="zh-CN" altLang="en-US" sz="18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、林肯（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15.7%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、宝马（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7.0%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），下滑品牌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是保时捷、路虎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、大众、奔驰和奥迪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1800" dirty="0">
              <a:solidFill>
                <a:srgbClr val="00336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98" y="1628394"/>
            <a:ext cx="9693480" cy="4584589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XuCtYyHDki5gtt1oEzc6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PqcCsqpaU.MYcINC7rwtw"/>
</p:tagLst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10125</TotalTime>
  <Words>977</Words>
  <Application>Microsoft Office PowerPoint</Application>
  <PresentationFormat>A4 纸张(210x297 毫米)</PresentationFormat>
  <Paragraphs>127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 Unicode MS</vt:lpstr>
      <vt:lpstr>宋体</vt:lpstr>
      <vt:lpstr>微软雅黑</vt:lpstr>
      <vt:lpstr>Arial</vt:lpstr>
      <vt:lpstr>Arial Bold</vt:lpstr>
      <vt:lpstr>Calibri</vt:lpstr>
      <vt:lpstr>Times New Roman</vt:lpstr>
      <vt:lpstr>Wingdings</vt:lpstr>
      <vt:lpstr>120316_VWAG_Template_draft</vt:lpstr>
      <vt:lpstr>PowerPoint 演示文稿</vt:lpstr>
      <vt:lpstr>PowerPoint 演示文稿</vt:lpstr>
      <vt:lpstr>整体市场：2019年11月，海关进口汽车10.5万辆，同比增长6.0%。 1—11月，进口汽车市场累计进口98.4万辆，同比下降4.1%，降幅收窄 。</vt:lpstr>
      <vt:lpstr>正常进口车：受汽车市场整体下行及宏观经济影响，1—11月进口车市场销售75.3万辆，同比下滑2.2%，降幅有所收窄；11月，进口车销售7.4万辆，同比下降4.1%，环比增长15.1%。</vt:lpstr>
      <vt:lpstr>PowerPoint 演示文稿</vt:lpstr>
      <vt:lpstr>PowerPoint 演示文稿</vt:lpstr>
      <vt:lpstr>车型结构—整体市场：1—11月，进口乘用车下降4.4%，降幅略有收窄。其中CAR、SUV和MPV累计降幅分别为7.4%，1.8%，8.9%; 11月，乘用车进口10.3万辆，同比增长6.1%，由于SUV增长19.5%而拉动。</vt:lpstr>
      <vt:lpstr>PowerPoint 演示文稿</vt:lpstr>
      <vt:lpstr>品牌结构—整体市场：11月，前十大品牌中仅保时捷、奥迪下滑，四个品牌增幅超过40%，特斯拉增幅达到528.8%。1—11月，进口量前十品牌超过半数实现增长，包括特斯拉（218.7%）、丰田（27.6%） 、雷克萨斯（23.4%） 、林肯（15.7%）、宝马（7.0%），下滑品牌是保时捷、路虎、大众、奔驰和奥迪。</vt:lpstr>
      <vt:lpstr>品牌结构—正常进口：进口车销售分化明显，排名前15品牌中增长的仅有6个，第一集团中雷克萨斯和宝马保持增长态势，大众、路虎和Jeep也实现增长，其他品牌均出现下滑，其中奔驰、奥迪、英菲尼迪、Smart和玛莎拉蒂下滑超过二成。 </vt:lpstr>
      <vt:lpstr>PowerPoint 演示文稿</vt:lpstr>
      <vt:lpstr>排量结构—整体市场：2019年1—11月3.0L以下排量份额为87.4%，比2018年全年下降0.6个百分点，其中1.5~2.0L份额下降3个百分点，2.5~3.0L份额下降1.7个百分点；1.5L以下区间提升了3个百分点，3.0L~4.0L份额提升1.3个百分点。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王枫亭</dc:creator>
  <cp:lastModifiedBy>王存</cp:lastModifiedBy>
  <cp:revision>3835</cp:revision>
  <cp:lastPrinted>2013-12-11T01:16:00Z</cp:lastPrinted>
  <dcterms:created xsi:type="dcterms:W3CDTF">2012-04-10T02:52:00Z</dcterms:created>
  <dcterms:modified xsi:type="dcterms:W3CDTF">2020-01-02T03:15:02Z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