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5.xml" ContentType="application/vnd.openxmlformats-officedocument.drawingml.chartshapes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6.xml" ContentType="application/vnd.openxmlformats-officedocument.drawingml.chartshapes+xml"/>
  <Override PartName="/ppt/charts/chart1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7.xml" ContentType="application/vnd.openxmlformats-officedocument.drawingml.chartshapes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8.xml" ContentType="application/vnd.openxmlformats-officedocument.drawingml.chartshape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9.xml" ContentType="application/vnd.openxmlformats-officedocument.drawingml.chartshapes+xml"/>
  <Override PartName="/ppt/charts/chart17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8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9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20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32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33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7"/>
  </p:notesMasterIdLst>
  <p:sldIdLst>
    <p:sldId id="256" r:id="rId3"/>
    <p:sldId id="417" r:id="rId4"/>
    <p:sldId id="490" r:id="rId5"/>
    <p:sldId id="492" r:id="rId6"/>
    <p:sldId id="491" r:id="rId7"/>
    <p:sldId id="499" r:id="rId8"/>
    <p:sldId id="500" r:id="rId9"/>
    <p:sldId id="418" r:id="rId10"/>
    <p:sldId id="494" r:id="rId11"/>
    <p:sldId id="496" r:id="rId12"/>
    <p:sldId id="508" r:id="rId13"/>
    <p:sldId id="458" r:id="rId14"/>
    <p:sldId id="511" r:id="rId15"/>
    <p:sldId id="469" r:id="rId16"/>
    <p:sldId id="478" r:id="rId17"/>
    <p:sldId id="507" r:id="rId18"/>
    <p:sldId id="497" r:id="rId19"/>
    <p:sldId id="419" r:id="rId20"/>
    <p:sldId id="463" r:id="rId21"/>
    <p:sldId id="498" r:id="rId22"/>
    <p:sldId id="465" r:id="rId23"/>
    <p:sldId id="483" r:id="rId24"/>
    <p:sldId id="467" r:id="rId25"/>
    <p:sldId id="420" r:id="rId26"/>
    <p:sldId id="360" r:id="rId27"/>
    <p:sldId id="361" r:id="rId28"/>
    <p:sldId id="362" r:id="rId29"/>
    <p:sldId id="363" r:id="rId30"/>
    <p:sldId id="421" r:id="rId31"/>
    <p:sldId id="512" r:id="rId32"/>
    <p:sldId id="513" r:id="rId33"/>
    <p:sldId id="514" r:id="rId34"/>
    <p:sldId id="515" r:id="rId35"/>
    <p:sldId id="264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BDD7EE"/>
    <a:srgbClr val="ED7D31"/>
    <a:srgbClr val="ED9131"/>
    <a:srgbClr val="5B9BD5"/>
    <a:srgbClr val="FFC000"/>
    <a:srgbClr val="70AD47"/>
    <a:srgbClr val="44546A"/>
    <a:srgbClr val="9BBB59"/>
    <a:srgbClr val="4E2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14" autoAdjust="0"/>
    <p:restoredTop sz="94270" autoAdjust="0"/>
  </p:normalViewPr>
  <p:slideViewPr>
    <p:cSldViewPr snapToGrid="0" showGuides="1">
      <p:cViewPr varScale="1">
        <p:scale>
          <a:sx n="66" d="100"/>
          <a:sy n="66" d="100"/>
        </p:scale>
        <p:origin x="1376" y="52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6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7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8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9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2019.12\2019&#24180;11&#26376;%20&#24066;&#22330;&#20998;&#26512;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3&#26376;\2&#26376;&#26032;&#33021;&#28304;&#20108;&#25163;&#36710;&#25253;&#34920;\&#20108;&#25163;&#36710;&#21457;&#23637;&#25253;&#21578;&#20013;&#30340;&#22270;&#34920;.xlsx" TargetMode="Externa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1" Type="http://schemas.openxmlformats.org/officeDocument/2006/relationships/themeOverride" Target="../theme/themeOverride2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11&#26376;\10&#26376;&#27719;&#25253;&#25968;&#25454;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11&#26376;\10&#26376;&#27719;&#25253;&#25968;&#25454;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11&#26376;\10&#26376;&#27719;&#25253;&#25968;&#25454;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月二手车交易量环比变化图（单位：万辆）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849296399300322"/>
          <c:y val="0.22902221554356372"/>
          <c:w val="0.75560866117431336"/>
          <c:h val="0.618944067371230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91C-4BAB-89BD-418A1E074271}"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91C-4BAB-89BD-418A1E0742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PPT模板1!$B$2:$C$2</c:f>
              <c:numCache>
                <c:formatCode>yyyy"年"m"月"</c:formatCode>
                <c:ptCount val="2"/>
                <c:pt idx="0">
                  <c:v>43770</c:v>
                </c:pt>
                <c:pt idx="1">
                  <c:v>43739</c:v>
                </c:pt>
              </c:numCache>
            </c:numRef>
          </c:cat>
          <c:val>
            <c:numRef>
              <c:f>PPT模板1!$B$3:$C$3</c:f>
              <c:numCache>
                <c:formatCode>0.00</c:formatCode>
                <c:ptCount val="2"/>
                <c:pt idx="0">
                  <c:v>138.36840000000001</c:v>
                </c:pt>
                <c:pt idx="1">
                  <c:v>126.74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1C-4BAB-89BD-418A1E07427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50"/>
        <c:overlap val="-25"/>
        <c:axId val="996789328"/>
        <c:axId val="996789720"/>
      </c:barChart>
      <c:catAx>
        <c:axId val="9967893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cmpd="dbl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6789720"/>
        <c:crosses val="autoZero"/>
        <c:auto val="0"/>
        <c:lblAlgn val="ctr"/>
        <c:lblOffset val="100"/>
        <c:noMultiLvlLbl val="0"/>
      </c:catAx>
      <c:valAx>
        <c:axId val="996789720"/>
        <c:scaling>
          <c:orientation val="minMax"/>
          <c:max val="140"/>
          <c:min val="50"/>
        </c:scaling>
        <c:delete val="1"/>
        <c:axPos val="l"/>
        <c:numFmt formatCode="0.00" sourceLinked="1"/>
        <c:majorTickMark val="out"/>
        <c:minorTickMark val="none"/>
        <c:tickLblPos val="nextTo"/>
        <c:crossAx val="99678932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历年二手车车龄分布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PPT模板1!$B$342</c:f>
              <c:strCache>
                <c:ptCount val="1"/>
                <c:pt idx="0">
                  <c:v>10年以上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1-11月</c:v>
                </c:pt>
              </c:strCache>
            </c:strRef>
          </c:cat>
          <c:val>
            <c:numRef>
              <c:f>PPT模板1!$B$343:$B$352</c:f>
              <c:numCache>
                <c:formatCode>0.00%</c:formatCode>
                <c:ptCount val="10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6.4000000000000001E-2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9.7202369192434399E-2</c:v>
                </c:pt>
                <c:pt idx="8">
                  <c:v>0.108740406263708</c:v>
                </c:pt>
                <c:pt idx="9">
                  <c:v>0.11371921573225603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C3-4F10-92CF-4962D32B5D2F}"/>
            </c:ext>
          </c:extLst>
        </c:ser>
        <c:ser>
          <c:idx val="1"/>
          <c:order val="1"/>
          <c:tx>
            <c:strRef>
              <c:f>PPT模板1!$C$342</c:f>
              <c:strCache>
                <c:ptCount val="1"/>
                <c:pt idx="0">
                  <c:v>7-10年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1-11月</c:v>
                </c:pt>
              </c:strCache>
            </c:strRef>
          </c:cat>
          <c:val>
            <c:numRef>
              <c:f>PPT模板1!$C$343:$C$352</c:f>
              <c:numCache>
                <c:formatCode>General</c:formatCode>
                <c:ptCount val="10"/>
                <c:pt idx="6" formatCode="0.00%">
                  <c:v>0.20979999999999999</c:v>
                </c:pt>
                <c:pt idx="7" formatCode="0.00%">
                  <c:v>0.21996830862400599</c:v>
                </c:pt>
                <c:pt idx="8" formatCode="0.00%">
                  <c:v>0.22591669500935099</c:v>
                </c:pt>
                <c:pt idx="9" formatCode="0.00%">
                  <c:v>0.22229048543378321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C3-4F10-92CF-4962D32B5D2F}"/>
            </c:ext>
          </c:extLst>
        </c:ser>
        <c:ser>
          <c:idx val="2"/>
          <c:order val="2"/>
          <c:tx>
            <c:strRef>
              <c:f>PPT模板1!$D$342</c:f>
              <c:strCache>
                <c:ptCount val="1"/>
                <c:pt idx="0">
                  <c:v>3-10年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1-11月</c:v>
                </c:pt>
              </c:strCache>
            </c:strRef>
          </c:cat>
          <c:val>
            <c:numRef>
              <c:f>PPT模板1!$D$343:$D$352</c:f>
              <c:numCache>
                <c:formatCode>0.00%</c:formatCode>
                <c:ptCount val="10"/>
                <c:pt idx="0">
                  <c:v>0.7601</c:v>
                </c:pt>
                <c:pt idx="1">
                  <c:v>0.75309999999999999</c:v>
                </c:pt>
                <c:pt idx="2">
                  <c:v>0.71809999999999996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DC3-4F10-92CF-4962D32B5D2F}"/>
            </c:ext>
          </c:extLst>
        </c:ser>
        <c:ser>
          <c:idx val="3"/>
          <c:order val="3"/>
          <c:tx>
            <c:strRef>
              <c:f>PPT模板1!$E$342</c:f>
              <c:strCache>
                <c:ptCount val="1"/>
                <c:pt idx="0">
                  <c:v>3-6年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1-11月</c:v>
                </c:pt>
              </c:strCache>
            </c:strRef>
          </c:cat>
          <c:val>
            <c:numRef>
              <c:f>PPT模板1!$E$343:$E$352</c:f>
              <c:numCache>
                <c:formatCode>General</c:formatCode>
                <c:ptCount val="10"/>
                <c:pt idx="6" formatCode="0.00%">
                  <c:v>0.48559999999999998</c:v>
                </c:pt>
                <c:pt idx="7" formatCode="0.00%">
                  <c:v>0.43488720531253899</c:v>
                </c:pt>
                <c:pt idx="8" formatCode="0.00%">
                  <c:v>0.426691276870655</c:v>
                </c:pt>
                <c:pt idx="9" formatCode="0.00%">
                  <c:v>0.41325964029199297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DC3-4F10-92CF-4962D32B5D2F}"/>
            </c:ext>
          </c:extLst>
        </c:ser>
        <c:ser>
          <c:idx val="4"/>
          <c:order val="4"/>
          <c:tx>
            <c:strRef>
              <c:f>PPT模板1!$F$342</c:f>
              <c:strCache>
                <c:ptCount val="1"/>
                <c:pt idx="0">
                  <c:v>3年以内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1-11月</c:v>
                </c:pt>
              </c:strCache>
            </c:strRef>
          </c:cat>
          <c:val>
            <c:numRef>
              <c:f>PPT模板1!$F$343:$F$352</c:f>
              <c:numCache>
                <c:formatCode>0.00%</c:formatCode>
                <c:ptCount val="10"/>
                <c:pt idx="0">
                  <c:v>0.17169999999999999</c:v>
                </c:pt>
                <c:pt idx="1">
                  <c:v>0.1852</c:v>
                </c:pt>
                <c:pt idx="2">
                  <c:v>0.21329999999999999</c:v>
                </c:pt>
                <c:pt idx="3">
                  <c:v>0.2107</c:v>
                </c:pt>
                <c:pt idx="4">
                  <c:v>0.21990000000000001</c:v>
                </c:pt>
                <c:pt idx="5">
                  <c:v>0.15720000000000001</c:v>
                </c:pt>
                <c:pt idx="6">
                  <c:v>0.22450000000000001</c:v>
                </c:pt>
                <c:pt idx="7">
                  <c:v>0.247942116871021</c:v>
                </c:pt>
                <c:pt idx="8">
                  <c:v>0.23865162185628599</c:v>
                </c:pt>
                <c:pt idx="9">
                  <c:v>0.2507306585419678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DC3-4F10-92CF-4962D32B5D2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920065664"/>
        <c:axId val="862357576"/>
      </c:barChart>
      <c:catAx>
        <c:axId val="92006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7576"/>
        <c:crosses val="autoZero"/>
        <c:auto val="1"/>
        <c:lblAlgn val="ctr"/>
        <c:lblOffset val="100"/>
        <c:noMultiLvlLbl val="0"/>
      </c:catAx>
      <c:valAx>
        <c:axId val="862357576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006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kern="120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sz="1400" b="1" i="0" u="none" strike="noStrike" kern="120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年二手车轿各级别占比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2128" b="1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3405543794316519E-2"/>
          <c:y val="0.17117767664847061"/>
          <c:w val="0.86127930164750566"/>
          <c:h val="0.6886897409970436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PPT模板2!$B$33</c:f>
              <c:strCache>
                <c:ptCount val="1"/>
                <c:pt idx="0">
                  <c:v>A00级轿车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PPT模板2!$A$34:$A$44</c:f>
              <c:numCache>
                <c:formatCode>yyyy"年"m"月"</c:formatCode>
                <c:ptCount val="11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  <c:pt idx="10">
                  <c:v>43770</c:v>
                </c:pt>
              </c:numCache>
            </c:numRef>
          </c:cat>
          <c:val>
            <c:numRef>
              <c:f>PPT模板2!$B$34:$B$44</c:f>
              <c:numCache>
                <c:formatCode>0.00%</c:formatCode>
                <c:ptCount val="11"/>
                <c:pt idx="0">
                  <c:v>7.46E-2</c:v>
                </c:pt>
                <c:pt idx="1">
                  <c:v>8.6736588082420643E-2</c:v>
                </c:pt>
                <c:pt idx="2">
                  <c:v>6.5500000000000003E-2</c:v>
                </c:pt>
                <c:pt idx="3">
                  <c:v>6.4000000000000001E-2</c:v>
                </c:pt>
                <c:pt idx="4">
                  <c:v>8.1600000000000006E-2</c:v>
                </c:pt>
                <c:pt idx="5">
                  <c:v>6.8900000000000003E-2</c:v>
                </c:pt>
                <c:pt idx="6">
                  <c:v>7.1099999999999997E-2</c:v>
                </c:pt>
                <c:pt idx="7">
                  <c:v>7.7399999999999997E-2</c:v>
                </c:pt>
                <c:pt idx="8">
                  <c:v>7.0000000000000007E-2</c:v>
                </c:pt>
                <c:pt idx="9">
                  <c:v>7.1199999999999999E-2</c:v>
                </c:pt>
                <c:pt idx="10">
                  <c:v>5.8799999999999998E-2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96-4BA8-8C59-8E37AC28D8BC}"/>
            </c:ext>
          </c:extLst>
        </c:ser>
        <c:ser>
          <c:idx val="1"/>
          <c:order val="1"/>
          <c:tx>
            <c:strRef>
              <c:f>PPT模板2!$C$33</c:f>
              <c:strCache>
                <c:ptCount val="1"/>
                <c:pt idx="0">
                  <c:v>A0级轿车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PPT模板2!$A$34:$A$44</c:f>
              <c:numCache>
                <c:formatCode>yyyy"年"m"月"</c:formatCode>
                <c:ptCount val="11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  <c:pt idx="10">
                  <c:v>43770</c:v>
                </c:pt>
              </c:numCache>
            </c:numRef>
          </c:cat>
          <c:val>
            <c:numRef>
              <c:f>PPT模板2!$C$34:$C$44</c:f>
              <c:numCache>
                <c:formatCode>0.00%</c:formatCode>
                <c:ptCount val="11"/>
                <c:pt idx="0">
                  <c:v>0.17879999999999999</c:v>
                </c:pt>
                <c:pt idx="1">
                  <c:v>0.18722541921910774</c:v>
                </c:pt>
                <c:pt idx="2">
                  <c:v>0.1754</c:v>
                </c:pt>
                <c:pt idx="3">
                  <c:v>0.17219999999999999</c:v>
                </c:pt>
                <c:pt idx="4">
                  <c:v>0.1663</c:v>
                </c:pt>
                <c:pt idx="5">
                  <c:v>0.16339999999999999</c:v>
                </c:pt>
                <c:pt idx="6">
                  <c:v>0.1666</c:v>
                </c:pt>
                <c:pt idx="7">
                  <c:v>0.15690000000000001</c:v>
                </c:pt>
                <c:pt idx="8">
                  <c:v>0.16439999999999999</c:v>
                </c:pt>
                <c:pt idx="9">
                  <c:v>0.16289999999999999</c:v>
                </c:pt>
                <c:pt idx="10">
                  <c:v>0.1653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F96-4BA8-8C59-8E37AC28D8BC}"/>
            </c:ext>
          </c:extLst>
        </c:ser>
        <c:ser>
          <c:idx val="2"/>
          <c:order val="2"/>
          <c:tx>
            <c:strRef>
              <c:f>PPT模板2!$D$33</c:f>
              <c:strCache>
                <c:ptCount val="1"/>
                <c:pt idx="0">
                  <c:v>A级轿车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0"/>
                  <c:y val="-9.456264775413768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F96-4BA8-8C59-8E37AC28D8BC}"/>
                </c:ext>
              </c:extLst>
            </c:dLbl>
            <c:dLbl>
              <c:idx val="1"/>
              <c:layout>
                <c:manualLayout>
                  <c:x val="-2.4054725067750985E-3"/>
                  <c:y val="1.260835303388489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F96-4BA8-8C59-8E37AC28D8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PPT模板2!$A$34:$A$44</c:f>
              <c:numCache>
                <c:formatCode>yyyy"年"m"月"</c:formatCode>
                <c:ptCount val="11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  <c:pt idx="10">
                  <c:v>43770</c:v>
                </c:pt>
              </c:numCache>
            </c:numRef>
          </c:cat>
          <c:val>
            <c:numRef>
              <c:f>PPT模板2!$D$34:$D$44</c:f>
              <c:numCache>
                <c:formatCode>0.00%</c:formatCode>
                <c:ptCount val="11"/>
                <c:pt idx="0">
                  <c:v>0.4632</c:v>
                </c:pt>
                <c:pt idx="1">
                  <c:v>0.47170657756326961</c:v>
                </c:pt>
                <c:pt idx="2">
                  <c:v>0.47739999999999999</c:v>
                </c:pt>
                <c:pt idx="3">
                  <c:v>0.4723</c:v>
                </c:pt>
                <c:pt idx="4">
                  <c:v>0.46400000000000002</c:v>
                </c:pt>
                <c:pt idx="5">
                  <c:v>0.4733</c:v>
                </c:pt>
                <c:pt idx="6">
                  <c:v>0.47689999999999999</c:v>
                </c:pt>
                <c:pt idx="7">
                  <c:v>0.47499999999999998</c:v>
                </c:pt>
                <c:pt idx="8">
                  <c:v>0.47899999999999998</c:v>
                </c:pt>
                <c:pt idx="9">
                  <c:v>0.47620000000000001</c:v>
                </c:pt>
                <c:pt idx="10">
                  <c:v>0.48559999999999998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96-4BA8-8C59-8E37AC28D8BC}"/>
            </c:ext>
          </c:extLst>
        </c:ser>
        <c:ser>
          <c:idx val="3"/>
          <c:order val="3"/>
          <c:tx>
            <c:strRef>
              <c:f>PPT模板2!$E$33</c:f>
              <c:strCache>
                <c:ptCount val="1"/>
                <c:pt idx="0">
                  <c:v>B级轿车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PPT模板2!$A$34:$A$44</c:f>
              <c:numCache>
                <c:formatCode>yyyy"年"m"月"</c:formatCode>
                <c:ptCount val="11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  <c:pt idx="10">
                  <c:v>43770</c:v>
                </c:pt>
              </c:numCache>
            </c:numRef>
          </c:cat>
          <c:val>
            <c:numRef>
              <c:f>PPT模板2!$E$34:$E$44</c:f>
              <c:numCache>
                <c:formatCode>0.00%</c:formatCode>
                <c:ptCount val="11"/>
                <c:pt idx="0">
                  <c:v>0.2311</c:v>
                </c:pt>
                <c:pt idx="1">
                  <c:v>0.20168925190272879</c:v>
                </c:pt>
                <c:pt idx="2">
                  <c:v>0.22189999999999999</c:v>
                </c:pt>
                <c:pt idx="3">
                  <c:v>0.22389999999999999</c:v>
                </c:pt>
                <c:pt idx="4">
                  <c:v>0.21479999999999999</c:v>
                </c:pt>
                <c:pt idx="5">
                  <c:v>0.21759999999999999</c:v>
                </c:pt>
                <c:pt idx="6">
                  <c:v>0.2132</c:v>
                </c:pt>
                <c:pt idx="7">
                  <c:v>0.2165</c:v>
                </c:pt>
                <c:pt idx="8">
                  <c:v>0.21429999999999999</c:v>
                </c:pt>
                <c:pt idx="9">
                  <c:v>0.2162</c:v>
                </c:pt>
                <c:pt idx="10">
                  <c:v>0.2152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F96-4BA8-8C59-8E37AC28D8BC}"/>
            </c:ext>
          </c:extLst>
        </c:ser>
        <c:ser>
          <c:idx val="4"/>
          <c:order val="4"/>
          <c:tx>
            <c:strRef>
              <c:f>PPT模板2!$F$33</c:f>
              <c:strCache>
                <c:ptCount val="1"/>
                <c:pt idx="0">
                  <c:v>C级轿车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PPT模板2!$A$34:$A$44</c:f>
              <c:numCache>
                <c:formatCode>yyyy"年"m"月"</c:formatCode>
                <c:ptCount val="11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  <c:pt idx="10">
                  <c:v>43770</c:v>
                </c:pt>
              </c:numCache>
            </c:numRef>
          </c:cat>
          <c:val>
            <c:numRef>
              <c:f>PPT模板2!$F$34:$F$44</c:f>
              <c:numCache>
                <c:formatCode>0.00%</c:formatCode>
                <c:ptCount val="11"/>
                <c:pt idx="0">
                  <c:v>4.48E-2</c:v>
                </c:pt>
                <c:pt idx="1">
                  <c:v>4.5758307035455727E-2</c:v>
                </c:pt>
                <c:pt idx="2">
                  <c:v>5.1900000000000002E-2</c:v>
                </c:pt>
                <c:pt idx="3">
                  <c:v>5.57E-2</c:v>
                </c:pt>
                <c:pt idx="4">
                  <c:v>5.7799999999999997E-2</c:v>
                </c:pt>
                <c:pt idx="5">
                  <c:v>5.8799999999999998E-2</c:v>
                </c:pt>
                <c:pt idx="6">
                  <c:v>5.6099999999999997E-2</c:v>
                </c:pt>
                <c:pt idx="7">
                  <c:v>5.6899999999999999E-2</c:v>
                </c:pt>
                <c:pt idx="8">
                  <c:v>5.6800000000000003E-2</c:v>
                </c:pt>
                <c:pt idx="9">
                  <c:v>5.7299999999999997E-2</c:v>
                </c:pt>
                <c:pt idx="10">
                  <c:v>5.8299999999999998E-2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F96-4BA8-8C59-8E37AC28D8BC}"/>
            </c:ext>
          </c:extLst>
        </c:ser>
        <c:ser>
          <c:idx val="5"/>
          <c:order val="5"/>
          <c:tx>
            <c:strRef>
              <c:f>PPT模板2!$G$33</c:f>
              <c:strCache>
                <c:ptCount val="1"/>
                <c:pt idx="0">
                  <c:v>D级轿车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7056841714702661E-17"/>
                  <c:y val="-2.018152475619287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F96-4BA8-8C59-8E37AC28D8BC}"/>
                </c:ext>
              </c:extLst>
            </c:dLbl>
            <c:dLbl>
              <c:idx val="1"/>
              <c:layout>
                <c:manualLayout>
                  <c:x val="-5.4113683429405321E-17"/>
                  <c:y val="-2.59476746865336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F96-4BA8-8C59-8E37AC28D8BC}"/>
                </c:ext>
              </c:extLst>
            </c:dLbl>
            <c:dLbl>
              <c:idx val="2"/>
              <c:layout>
                <c:manualLayout>
                  <c:x val="-2.9516895575614909E-3"/>
                  <c:y val="-2.59476746865337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F96-4BA8-8C59-8E37AC28D8BC}"/>
                </c:ext>
              </c:extLst>
            </c:dLbl>
            <c:dLbl>
              <c:idx val="3"/>
              <c:layout>
                <c:manualLayout>
                  <c:x val="-1.0822736685881064E-16"/>
                  <c:y val="-2.88307496517041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F96-4BA8-8C59-8E37AC28D8BC}"/>
                </c:ext>
              </c:extLst>
            </c:dLbl>
            <c:dLbl>
              <c:idx val="4"/>
              <c:layout>
                <c:manualLayout>
                  <c:x val="0"/>
                  <c:y val="-2.24224238362724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F96-4BA8-8C59-8E37AC28D8BC}"/>
                </c:ext>
              </c:extLst>
            </c:dLbl>
            <c:dLbl>
              <c:idx val="5"/>
              <c:layout>
                <c:manualLayout>
                  <c:x val="0"/>
                  <c:y val="-2.24224238362724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F96-4BA8-8C59-8E37AC28D8BC}"/>
                </c:ext>
              </c:extLst>
            </c:dLbl>
            <c:dLbl>
              <c:idx val="6"/>
              <c:layout>
                <c:manualLayout>
                  <c:x val="-8.8199639691989518E-17"/>
                  <c:y val="-2.521670606776991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F96-4BA8-8C59-8E37AC28D8BC}"/>
                </c:ext>
              </c:extLst>
            </c:dLbl>
            <c:dLbl>
              <c:idx val="7"/>
              <c:layout>
                <c:manualLayout>
                  <c:x val="-1.7639927938397904E-16"/>
                  <c:y val="-2.83687943262411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F96-4BA8-8C59-8E37AC28D8BC}"/>
                </c:ext>
              </c:extLst>
            </c:dLbl>
            <c:dLbl>
              <c:idx val="8"/>
              <c:layout>
                <c:manualLayout>
                  <c:x val="-1.0362514250370196E-16"/>
                  <c:y val="-2.815082339311257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F96-4BA8-8C59-8E37AC28D8BC}"/>
                </c:ext>
              </c:extLst>
            </c:dLbl>
            <c:dLbl>
              <c:idx val="9"/>
              <c:layout>
                <c:manualLayout>
                  <c:x val="0"/>
                  <c:y val="-2.189508486130978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EF96-4BA8-8C59-8E37AC28D8BC}"/>
                </c:ext>
              </c:extLst>
            </c:dLbl>
            <c:dLbl>
              <c:idx val="10"/>
              <c:layout>
                <c:manualLayout>
                  <c:x val="1.4130864489570441E-3"/>
                  <c:y val="-2.502295412721118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EF96-4BA8-8C59-8E37AC28D8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PPT模板2!$A$34:$A$44</c:f>
              <c:numCache>
                <c:formatCode>yyyy"年"m"月"</c:formatCode>
                <c:ptCount val="11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  <c:pt idx="10">
                  <c:v>43770</c:v>
                </c:pt>
              </c:numCache>
            </c:numRef>
          </c:cat>
          <c:val>
            <c:numRef>
              <c:f>PPT模板2!$G$34:$G$44</c:f>
              <c:numCache>
                <c:formatCode>0.00%</c:formatCode>
                <c:ptCount val="11"/>
                <c:pt idx="0">
                  <c:v>7.4999999999999997E-3</c:v>
                </c:pt>
                <c:pt idx="1">
                  <c:v>6.8838561970175115E-3</c:v>
                </c:pt>
                <c:pt idx="2">
                  <c:v>7.9000000000000008E-3</c:v>
                </c:pt>
                <c:pt idx="3">
                  <c:v>1.1900000000000001E-2</c:v>
                </c:pt>
                <c:pt idx="4">
                  <c:v>1.55E-2</c:v>
                </c:pt>
                <c:pt idx="5">
                  <c:v>1.7999999999999999E-2</c:v>
                </c:pt>
                <c:pt idx="6">
                  <c:v>1.61E-2</c:v>
                </c:pt>
                <c:pt idx="7">
                  <c:v>1.7299999999999999E-2</c:v>
                </c:pt>
                <c:pt idx="8">
                  <c:v>1.55E-2</c:v>
                </c:pt>
                <c:pt idx="9">
                  <c:v>1.6199999999999999E-2</c:v>
                </c:pt>
                <c:pt idx="10">
                  <c:v>1.6799999999999999E-2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EF96-4BA8-8C59-8E37AC28D8B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539751320"/>
        <c:axId val="687959680"/>
      </c:barChart>
      <c:dateAx>
        <c:axId val="539751320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7959680"/>
        <c:crosses val="autoZero"/>
        <c:auto val="1"/>
        <c:lblOffset val="100"/>
        <c:baseTimeUnit val="months"/>
      </c:dateAx>
      <c:valAx>
        <c:axId val="687959680"/>
        <c:scaling>
          <c:orientation val="minMax"/>
          <c:max val="1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9751320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723392702577228"/>
          <c:y val="0.92993702028381209"/>
          <c:w val="0.62515604102684041"/>
          <c:h val="6.69627305763455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年二手乘用车排放标准占比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8481304805406651E-2"/>
          <c:y val="0.11111173182229661"/>
          <c:w val="0.91285125611299944"/>
          <c:h val="0.678872320888202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PPT模板2!$B$152</c:f>
              <c:strCache>
                <c:ptCount val="1"/>
                <c:pt idx="0">
                  <c:v>国Ⅰ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5439350749934882E-3"/>
                  <c:y val="1.71870907235869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069-484F-9EAF-6E7688E1C190}"/>
                </c:ext>
              </c:extLst>
            </c:dLbl>
            <c:dLbl>
              <c:idx val="1"/>
              <c:layout>
                <c:manualLayout>
                  <c:x val="7.1144055626417375E-4"/>
                  <c:y val="1.784925989086572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069-484F-9EAF-6E7688E1C190}"/>
                </c:ext>
              </c:extLst>
            </c:dLbl>
            <c:dLbl>
              <c:idx val="2"/>
              <c:layout>
                <c:manualLayout>
                  <c:x val="0"/>
                  <c:y val="1.7849171967074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069-484F-9EAF-6E7688E1C190}"/>
                </c:ext>
              </c:extLst>
            </c:dLbl>
            <c:dLbl>
              <c:idx val="3"/>
              <c:layout>
                <c:manualLayout>
                  <c:x val="0"/>
                  <c:y val="1.744719590132865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069-484F-9EAF-6E7688E1C190}"/>
                </c:ext>
              </c:extLst>
            </c:dLbl>
            <c:dLbl>
              <c:idx val="4"/>
              <c:layout>
                <c:manualLayout>
                  <c:x val="3.3940693582082092E-3"/>
                  <c:y val="1.656510215581109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069-484F-9EAF-6E7688E1C190}"/>
                </c:ext>
              </c:extLst>
            </c:dLbl>
            <c:dLbl>
              <c:idx val="5"/>
              <c:layout>
                <c:manualLayout>
                  <c:x val="0"/>
                  <c:y val="1.612438375017604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069-484F-9EAF-6E7688E1C190}"/>
                </c:ext>
              </c:extLst>
            </c:dLbl>
            <c:dLbl>
              <c:idx val="6"/>
              <c:layout>
                <c:manualLayout>
                  <c:x val="-1.2476536890636199E-16"/>
                  <c:y val="1.934926050021139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069-484F-9EAF-6E7688E1C190}"/>
                </c:ext>
              </c:extLst>
            </c:dLbl>
            <c:dLbl>
              <c:idx val="7"/>
              <c:layout>
                <c:manualLayout>
                  <c:x val="1.5710594519822998E-3"/>
                  <c:y val="2.25741372502465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069-484F-9EAF-6E7688E1C190}"/>
                </c:ext>
              </c:extLst>
            </c:dLbl>
            <c:dLbl>
              <c:idx val="8"/>
              <c:layout>
                <c:manualLayout>
                  <c:x val="4.7131783559468989E-3"/>
                  <c:y val="1.612438375017616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069-484F-9EAF-6E7688E1C190}"/>
                </c:ext>
              </c:extLst>
            </c:dLbl>
            <c:dLbl>
              <c:idx val="9"/>
              <c:layout>
                <c:manualLayout>
                  <c:x val="2.9996250468691415E-3"/>
                  <c:y val="1.873536299765796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069-484F-9EAF-6E7688E1C190}"/>
                </c:ext>
              </c:extLst>
            </c:dLbl>
            <c:dLbl>
              <c:idx val="10"/>
              <c:layout>
                <c:manualLayout>
                  <c:x val="0"/>
                  <c:y val="1.87353629976580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069-484F-9EAF-6E7688E1C1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PPT模板2!$A$153:$A$163</c:f>
              <c:numCache>
                <c:formatCode>yyyy"年"m"月"</c:formatCode>
                <c:ptCount val="11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  <c:pt idx="10">
                  <c:v>43770</c:v>
                </c:pt>
              </c:numCache>
            </c:numRef>
          </c:cat>
          <c:val>
            <c:numRef>
              <c:f>PPT模板2!$B$153:$B$163</c:f>
              <c:numCache>
                <c:formatCode>0.00%</c:formatCode>
                <c:ptCount val="11"/>
                <c:pt idx="0">
                  <c:v>1.2999999999999999E-3</c:v>
                </c:pt>
                <c:pt idx="1">
                  <c:v>1.6000000000000001E-3</c:v>
                </c:pt>
                <c:pt idx="2">
                  <c:v>1.1000000000000001E-3</c:v>
                </c:pt>
                <c:pt idx="3">
                  <c:v>8.9999999999999998E-4</c:v>
                </c:pt>
                <c:pt idx="4">
                  <c:v>1.4849483251241323E-3</c:v>
                </c:pt>
                <c:pt idx="5">
                  <c:v>1.1999999999999999E-3</c:v>
                </c:pt>
                <c:pt idx="6">
                  <c:v>1E-3</c:v>
                </c:pt>
                <c:pt idx="7">
                  <c:v>9.6920623236412709E-4</c:v>
                </c:pt>
                <c:pt idx="8">
                  <c:v>5.9999999999999995E-4</c:v>
                </c:pt>
                <c:pt idx="9">
                  <c:v>8.0000000000000004E-4</c:v>
                </c:pt>
                <c:pt idx="10">
                  <c:v>7.2714051990547168E-4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4069-484F-9EAF-6E7688E1C190}"/>
            </c:ext>
          </c:extLst>
        </c:ser>
        <c:ser>
          <c:idx val="1"/>
          <c:order val="1"/>
          <c:tx>
            <c:strRef>
              <c:f>PPT模板2!$C$152</c:f>
              <c:strCache>
                <c:ptCount val="1"/>
                <c:pt idx="0">
                  <c:v>国Ⅱ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PPT模板2!$A$153:$A$163</c:f>
              <c:numCache>
                <c:formatCode>yyyy"年"m"月"</c:formatCode>
                <c:ptCount val="11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  <c:pt idx="10">
                  <c:v>43770</c:v>
                </c:pt>
              </c:numCache>
            </c:numRef>
          </c:cat>
          <c:val>
            <c:numRef>
              <c:f>PPT模板2!$C$153:$C$163</c:f>
              <c:numCache>
                <c:formatCode>0.00%</c:formatCode>
                <c:ptCount val="11"/>
                <c:pt idx="0">
                  <c:v>6.2700000000000006E-2</c:v>
                </c:pt>
                <c:pt idx="1">
                  <c:v>6.3799999999999996E-2</c:v>
                </c:pt>
                <c:pt idx="2">
                  <c:v>6.1600000000000002E-2</c:v>
                </c:pt>
                <c:pt idx="3">
                  <c:v>6.0100000000000001E-2</c:v>
                </c:pt>
                <c:pt idx="4">
                  <c:v>6.1068499870729945E-2</c:v>
                </c:pt>
                <c:pt idx="5">
                  <c:v>5.7799999999999997E-2</c:v>
                </c:pt>
                <c:pt idx="6">
                  <c:v>5.7299999999999997E-2</c:v>
                </c:pt>
                <c:pt idx="7">
                  <c:v>5.466200466200466E-2</c:v>
                </c:pt>
                <c:pt idx="8">
                  <c:v>5.0200000000000002E-2</c:v>
                </c:pt>
                <c:pt idx="9">
                  <c:v>5.1200000000000002E-2</c:v>
                </c:pt>
                <c:pt idx="10">
                  <c:v>4.8820000641594578E-2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069-484F-9EAF-6E7688E1C190}"/>
            </c:ext>
          </c:extLst>
        </c:ser>
        <c:ser>
          <c:idx val="2"/>
          <c:order val="2"/>
          <c:tx>
            <c:strRef>
              <c:f>PPT模板2!$D$152</c:f>
              <c:strCache>
                <c:ptCount val="1"/>
                <c:pt idx="0">
                  <c:v>国Ⅲ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PPT模板2!$A$153:$A$163</c:f>
              <c:numCache>
                <c:formatCode>yyyy"年"m"月"</c:formatCode>
                <c:ptCount val="11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  <c:pt idx="10">
                  <c:v>43770</c:v>
                </c:pt>
              </c:numCache>
            </c:numRef>
          </c:cat>
          <c:val>
            <c:numRef>
              <c:f>PPT模板2!$D$153:$D$163</c:f>
              <c:numCache>
                <c:formatCode>0.00%</c:formatCode>
                <c:ptCount val="11"/>
                <c:pt idx="0">
                  <c:v>0.16239999999999999</c:v>
                </c:pt>
                <c:pt idx="1">
                  <c:v>0.16189999999999999</c:v>
                </c:pt>
                <c:pt idx="2">
                  <c:v>0.16289999999999999</c:v>
                </c:pt>
                <c:pt idx="3">
                  <c:v>0.16120000000000001</c:v>
                </c:pt>
                <c:pt idx="4">
                  <c:v>0.16097767937048796</c:v>
                </c:pt>
                <c:pt idx="5">
                  <c:v>0.15490000000000001</c:v>
                </c:pt>
                <c:pt idx="6">
                  <c:v>0.15090000000000001</c:v>
                </c:pt>
                <c:pt idx="7">
                  <c:v>0.14953993375046007</c:v>
                </c:pt>
                <c:pt idx="8">
                  <c:v>0.14599999999999999</c:v>
                </c:pt>
                <c:pt idx="9">
                  <c:v>0.1479</c:v>
                </c:pt>
                <c:pt idx="10">
                  <c:v>0.14293657837612414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4069-484F-9EAF-6E7688E1C190}"/>
            </c:ext>
          </c:extLst>
        </c:ser>
        <c:ser>
          <c:idx val="3"/>
          <c:order val="3"/>
          <c:tx>
            <c:strRef>
              <c:f>PPT模板2!$E$152</c:f>
              <c:strCache>
                <c:ptCount val="1"/>
                <c:pt idx="0">
                  <c:v>国Ⅳ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PPT模板2!$A$153:$A$163</c:f>
              <c:numCache>
                <c:formatCode>yyyy"年"m"月"</c:formatCode>
                <c:ptCount val="11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  <c:pt idx="10">
                  <c:v>43770</c:v>
                </c:pt>
              </c:numCache>
            </c:numRef>
          </c:cat>
          <c:val>
            <c:numRef>
              <c:f>PPT模板2!$E$153:$E$163</c:f>
              <c:numCache>
                <c:formatCode>0.00%</c:formatCode>
                <c:ptCount val="11"/>
                <c:pt idx="0">
                  <c:v>0.52580000000000005</c:v>
                </c:pt>
                <c:pt idx="1">
                  <c:v>0.53480000000000005</c:v>
                </c:pt>
                <c:pt idx="2">
                  <c:v>0.51670000000000005</c:v>
                </c:pt>
                <c:pt idx="3">
                  <c:v>0.51700000000000002</c:v>
                </c:pt>
                <c:pt idx="4">
                  <c:v>0.50716951613223993</c:v>
                </c:pt>
                <c:pt idx="5">
                  <c:v>0.50629999999999997</c:v>
                </c:pt>
                <c:pt idx="6">
                  <c:v>0.50339999999999996</c:v>
                </c:pt>
                <c:pt idx="7">
                  <c:v>0.50317139001349531</c:v>
                </c:pt>
                <c:pt idx="8">
                  <c:v>0.50629999999999997</c:v>
                </c:pt>
                <c:pt idx="9">
                  <c:v>0.50539999999999996</c:v>
                </c:pt>
                <c:pt idx="10">
                  <c:v>0.50179646481388407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069-484F-9EAF-6E7688E1C190}"/>
            </c:ext>
          </c:extLst>
        </c:ser>
        <c:ser>
          <c:idx val="4"/>
          <c:order val="4"/>
          <c:tx>
            <c:strRef>
              <c:f>PPT模板2!$F$152</c:f>
              <c:strCache>
                <c:ptCount val="1"/>
                <c:pt idx="0">
                  <c:v>国Ⅴ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PPT模板2!$A$153:$A$163</c:f>
              <c:numCache>
                <c:formatCode>yyyy"年"m"月"</c:formatCode>
                <c:ptCount val="11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  <c:pt idx="9">
                  <c:v>43739</c:v>
                </c:pt>
                <c:pt idx="10">
                  <c:v>43770</c:v>
                </c:pt>
              </c:numCache>
            </c:numRef>
          </c:cat>
          <c:val>
            <c:numRef>
              <c:f>PPT模板2!$F$153:$F$163</c:f>
              <c:numCache>
                <c:formatCode>0.00%</c:formatCode>
                <c:ptCount val="11"/>
                <c:pt idx="0">
                  <c:v>0.24779999999999999</c:v>
                </c:pt>
                <c:pt idx="1">
                  <c:v>0.2379</c:v>
                </c:pt>
                <c:pt idx="2">
                  <c:v>0.25769999999999998</c:v>
                </c:pt>
                <c:pt idx="3">
                  <c:v>0.26079999999999998</c:v>
                </c:pt>
                <c:pt idx="4">
                  <c:v>0.26929935630141799</c:v>
                </c:pt>
                <c:pt idx="5">
                  <c:v>0.27979999999999999</c:v>
                </c:pt>
                <c:pt idx="6">
                  <c:v>0.28739999999999999</c:v>
                </c:pt>
                <c:pt idx="7">
                  <c:v>0.29165746534167586</c:v>
                </c:pt>
                <c:pt idx="8">
                  <c:v>0.2969</c:v>
                </c:pt>
                <c:pt idx="9">
                  <c:v>0.29470000000000002</c:v>
                </c:pt>
                <c:pt idx="10">
                  <c:v>0.30571981564849171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069-484F-9EAF-6E7688E1C19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607115624"/>
        <c:axId val="607116280"/>
      </c:barChart>
      <c:dateAx>
        <c:axId val="607115624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7116280"/>
        <c:crosses val="autoZero"/>
        <c:auto val="1"/>
        <c:lblOffset val="100"/>
        <c:baseTimeUnit val="months"/>
      </c:dateAx>
      <c:valAx>
        <c:axId val="60711628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07115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072860244739434"/>
          <c:y val="0.90102294614074951"/>
          <c:w val="0.33215371985501685"/>
          <c:h val="6.02785328588278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sz="1800" b="1" i="0" u="none" strike="noStrike" kern="1200" spc="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endParaRPr lang="en-US" altLang="zh-CN" sz="2000" b="1" kern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indent="0" algn="ctr" defTabSz="914400" rtl="0" eaLnBrk="1" latinLnBrk="0" hangingPunct="1">
              <a:defRPr sz="18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1-11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c:rich>
      </c:tx>
      <c:layout>
        <c:manualLayout>
          <c:xMode val="edge"/>
          <c:yMode val="edge"/>
          <c:x val="0.33992240363595794"/>
          <c:y val="0.320021642044894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sz="1800" b="1" i="0" u="none" strike="noStrike" kern="1200" spc="0" baseline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85670982637815"/>
          <c:y val="9.5789594760987987E-2"/>
          <c:w val="0.6177817257787912"/>
          <c:h val="0.75579435909910009"/>
        </c:manualLayout>
      </c:layout>
      <c:doughnutChart>
        <c:varyColors val="1"/>
        <c:ser>
          <c:idx val="0"/>
          <c:order val="0"/>
          <c:tx>
            <c:strRef>
              <c:f>PPT模板2!$A$176</c:f>
              <c:strCache>
                <c:ptCount val="1"/>
                <c:pt idx="0">
                  <c:v>2019年1-11月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92B-4CAE-BB05-9DF7EE2DB88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92B-4CAE-BB05-9DF7EE2DB88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92B-4CAE-BB05-9DF7EE2DB88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92B-4CAE-BB05-9DF7EE2DB88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92B-4CAE-BB05-9DF7EE2DB885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92B-4CAE-BB05-9DF7EE2DB885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92B-4CAE-BB05-9DF7EE2DB885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92B-4CAE-BB05-9DF7EE2DB885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92B-4CAE-BB05-9DF7EE2DB885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92B-4CAE-BB05-9DF7EE2DB8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PPT模板2!$B$174:$F$175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PPT模板2!$B$176:$F$176</c:f>
              <c:numCache>
                <c:formatCode>0.00%</c:formatCode>
                <c:ptCount val="5"/>
                <c:pt idx="0">
                  <c:v>0.12728860133318581</c:v>
                </c:pt>
                <c:pt idx="1">
                  <c:v>0.42059409068511272</c:v>
                </c:pt>
                <c:pt idx="2">
                  <c:v>0.18305669204489597</c:v>
                </c:pt>
                <c:pt idx="3">
                  <c:v>0.16388122593174059</c:v>
                </c:pt>
                <c:pt idx="4">
                  <c:v>0.1051793900050649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92B-4CAE-BB05-9DF7EE2DB88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2018年</a:t>
            </a:r>
          </a:p>
          <a:p>
            <a:pPr marL="0" indent="0" algn="ctr" defTabSz="914400" rtl="0" eaLnBrk="1" latinLnBrk="0" hangingPunct="1">
              <a:defRPr lang="en-US" altLang="zh-C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1-11月</a:t>
            </a:r>
          </a:p>
        </c:rich>
      </c:tx>
      <c:layout>
        <c:manualLayout>
          <c:xMode val="edge"/>
          <c:yMode val="edge"/>
          <c:x val="0.29826406222275653"/>
          <c:y val="0.334280694717755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lang="en-US" altLang="zh-CN" sz="2000" b="1" i="0" u="none" strike="noStrike" kern="1200" spc="0" baseline="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5144806899137606"/>
          <c:y val="0.1153753116283662"/>
          <c:w val="0.55524302961775462"/>
          <c:h val="0.75705485003876261"/>
        </c:manualLayout>
      </c:layout>
      <c:doughnutChart>
        <c:varyColors val="1"/>
        <c:ser>
          <c:idx val="0"/>
          <c:order val="0"/>
          <c:tx>
            <c:strRef>
              <c:f>PPT模板2!$A$194</c:f>
              <c:strCache>
                <c:ptCount val="1"/>
                <c:pt idx="0">
                  <c:v>2018年1-11月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E99-4AF3-A871-0E447D55BBB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E99-4AF3-A871-0E447D55BBB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E99-4AF3-A871-0E447D55BBB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E99-4AF3-A871-0E447D55BBB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E99-4AF3-A871-0E447D55BBB8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99-4AF3-A871-0E447D55BBB8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E99-4AF3-A871-0E447D55BBB8}"/>
                </c:ext>
              </c:extLst>
            </c:dLbl>
            <c:dLbl>
              <c:idx val="2"/>
              <c:layout>
                <c:manualLayout>
                  <c:x val="-7.309413867982105E-2"/>
                  <c:y val="0.112119023384124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E99-4AF3-A871-0E447D55BBB8}"/>
                </c:ext>
              </c:extLst>
            </c:dLbl>
            <c:dLbl>
              <c:idx val="3"/>
              <c:layout>
                <c:manualLayout>
                  <c:x val="-9.7458851573094737E-2"/>
                  <c:y val="-7.0593459167781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E99-4AF3-A871-0E447D55BBB8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E99-4AF3-A871-0E447D55BB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PPT模板2!$B$192:$F$193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PPT模板2!$B$194:$F$194</c:f>
              <c:numCache>
                <c:formatCode>0.00%</c:formatCode>
                <c:ptCount val="5"/>
                <c:pt idx="0">
                  <c:v>0.13306187144046128</c:v>
                </c:pt>
                <c:pt idx="1">
                  <c:v>0.42536846287416596</c:v>
                </c:pt>
                <c:pt idx="2">
                  <c:v>0.1831024594281038</c:v>
                </c:pt>
                <c:pt idx="3">
                  <c:v>0.16347966012160706</c:v>
                </c:pt>
                <c:pt idx="4">
                  <c:v>9.4987546135661877E-2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E99-4AF3-A871-0E447D55BB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845904130404767"/>
          <c:y val="0.62991675659287427"/>
          <c:w val="0.18154095869595249"/>
          <c:h val="0.367077181551875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92064382954956"/>
          <c:y val="0.18808386156945675"/>
          <c:w val="0.58491231919694409"/>
          <c:h val="0.69019303826212752"/>
        </c:manualLayout>
      </c:layout>
      <c:doughnutChart>
        <c:varyColors val="1"/>
        <c:ser>
          <c:idx val="0"/>
          <c:order val="0"/>
          <c:tx>
            <c:strRef>
              <c:f>PPT模板2!$N$82</c:f>
              <c:strCache>
                <c:ptCount val="1"/>
                <c:pt idx="0">
                  <c:v>2018年1-10月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FC3-4721-8021-4BFE701249D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FC3-4721-8021-4BFE701249D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FC3-4721-8021-4BFE701249D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FC3-4721-8021-4BFE701249D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FC3-4721-8021-4BFE701249D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FC3-4721-8021-4BFE701249D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FC3-4721-8021-4BFE701249DD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FC3-4721-8021-4BFE701249DD}"/>
                </c:ext>
              </c:extLst>
            </c:dLbl>
            <c:dLbl>
              <c:idx val="1"/>
              <c:layout>
                <c:manualLayout>
                  <c:x val="0.11034485493742419"/>
                  <c:y val="4.2157128726779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FC3-4721-8021-4BFE701249DD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FC3-4721-8021-4BFE701249DD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FC3-4721-8021-4BFE701249DD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FC3-4721-8021-4BFE701249DD}"/>
                </c:ext>
              </c:extLst>
            </c:dLbl>
            <c:dLbl>
              <c:idx val="5"/>
              <c:layout>
                <c:manualLayout>
                  <c:x val="-5.5213677443179655E-2"/>
                  <c:y val="-6.898426850874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02466406991038"/>
                      <c:h val="8.27237862042930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5FC3-4721-8021-4BFE701249DD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FC3-4721-8021-4BFE701249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PPT模板2!$O$81:$U$81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PPT模板2!$O$82:$U$82</c:f>
              <c:numCache>
                <c:formatCode>0.00%</c:formatCode>
                <c:ptCount val="7"/>
                <c:pt idx="0">
                  <c:v>0.38179999999999997</c:v>
                </c:pt>
                <c:pt idx="1">
                  <c:v>0.1807</c:v>
                </c:pt>
                <c:pt idx="2">
                  <c:v>0.1734</c:v>
                </c:pt>
                <c:pt idx="3">
                  <c:v>0.1145</c:v>
                </c:pt>
                <c:pt idx="4">
                  <c:v>4.7300000000000002E-2</c:v>
                </c:pt>
                <c:pt idx="5">
                  <c:v>7.8100000000000003E-2</c:v>
                </c:pt>
                <c:pt idx="6">
                  <c:v>2.4199999999999999E-2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FC3-4721-8021-4BFE701249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4889004733113"/>
          <c:y val="0.47009567386836842"/>
          <c:w val="0.16158946148921394"/>
          <c:h val="0.519942610907352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402791284059855"/>
          <c:y val="0.19566392192497528"/>
          <c:w val="0.58491231919694409"/>
          <c:h val="0.69019303826212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149-43C2-9BFA-C6127EEEE1A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149-43C2-9BFA-C6127EEEE1A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149-43C2-9BFA-C6127EEEE1A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149-43C2-9BFA-C6127EEEE1A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149-43C2-9BFA-C6127EEEE1A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149-43C2-9BFA-C6127EEEE1A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149-43C2-9BFA-C6127EEEE1A9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149-43C2-9BFA-C6127EEEE1A9}"/>
                </c:ext>
              </c:extLst>
            </c:dLbl>
            <c:dLbl>
              <c:idx val="1"/>
              <c:layout>
                <c:manualLayout>
                  <c:x val="0.11034485493742419"/>
                  <c:y val="4.2157128726779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149-43C2-9BFA-C6127EEEE1A9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149-43C2-9BFA-C6127EEEE1A9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149-43C2-9BFA-C6127EEEE1A9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149-43C2-9BFA-C6127EEEE1A9}"/>
                </c:ext>
              </c:extLst>
            </c:dLbl>
            <c:dLbl>
              <c:idx val="5"/>
              <c:layout>
                <c:manualLayout>
                  <c:x val="-0.10402851135726558"/>
                  <c:y val="-7.53389562509257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691888561687576"/>
                      <c:h val="7.001426411700578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4149-43C2-9BFA-C6127EEEE1A9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149-43C2-9BFA-C6127EEEE1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PPT模板2!$B$80:$H$80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PPT模板2!$B$81:$H$81</c:f>
              <c:numCache>
                <c:formatCode>0.00%</c:formatCode>
                <c:ptCount val="7"/>
                <c:pt idx="0">
                  <c:v>0.28508379259066952</c:v>
                </c:pt>
                <c:pt idx="1">
                  <c:v>0.20506229801108325</c:v>
                </c:pt>
                <c:pt idx="2">
                  <c:v>0.17269539355506219</c:v>
                </c:pt>
                <c:pt idx="3">
                  <c:v>0.12830316901878963</c:v>
                </c:pt>
                <c:pt idx="4">
                  <c:v>6.7177719703810035E-2</c:v>
                </c:pt>
                <c:pt idx="5">
                  <c:v>0.10357438059913754</c:v>
                </c:pt>
                <c:pt idx="6">
                  <c:v>3.8103246521447809E-2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149-43C2-9BFA-C6127EEEE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历年二手车交易均价（单位：万元）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2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063001841787717E-2"/>
          <c:y val="0.13003855107593987"/>
          <c:w val="0.88216526491197822"/>
          <c:h val="0.734495701549385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PPT模板1!$B$369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PPT模板1!$A$370:$A$379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1-11月</c:v>
                </c:pt>
              </c:strCache>
            </c:strRef>
          </c:cat>
          <c:val>
            <c:numRef>
              <c:f>PPT模板1!$B$370:$B$379</c:f>
              <c:numCache>
                <c:formatCode>0.00_);[Red]\(0.00\)</c:formatCode>
                <c:ptCount val="10"/>
                <c:pt idx="0">
                  <c:v>4.62</c:v>
                </c:pt>
                <c:pt idx="1">
                  <c:v>4.87</c:v>
                </c:pt>
                <c:pt idx="2">
                  <c:v>5.4</c:v>
                </c:pt>
                <c:pt idx="3">
                  <c:v>5.61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>
                  <c:v>6.2245876639483502</c:v>
                </c:pt>
                <c:pt idx="9">
                  <c:v>6.2839028484691415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29-44C5-87B1-27EE2F25CB4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862358360"/>
        <c:axId val="862358752"/>
      </c:barChart>
      <c:catAx>
        <c:axId val="862358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197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752"/>
        <c:crosses val="autoZero"/>
        <c:auto val="1"/>
        <c:lblAlgn val="ctr"/>
        <c:lblOffset val="100"/>
        <c:noMultiLvlLbl val="0"/>
      </c:catAx>
      <c:valAx>
        <c:axId val="862358752"/>
        <c:scaling>
          <c:orientation val="minMax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1197" b="1" i="0" u="none" strike="noStrike" kern="12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pPr>
            <a:r>
              <a:rPr lang="zh-CN" altLang="en-US" dirty="0"/>
              <a:t>历年转籍比例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50" normalizeH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5019523721602296E-2"/>
          <c:y val="0.18478978764018131"/>
          <c:w val="0.85509281785746893"/>
          <c:h val="0.604230255308995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PPT模板1!$B$398</c:f>
              <c:strCache>
                <c:ptCount val="1"/>
                <c:pt idx="0">
                  <c:v>历年专辑比例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PPT模板1!$A$399:$A$410</c:f>
              <c:strCache>
                <c:ptCount val="12"/>
                <c:pt idx="0">
                  <c:v>2008年</c:v>
                </c:pt>
                <c:pt idx="1">
                  <c:v>2009年</c:v>
                </c:pt>
                <c:pt idx="2">
                  <c:v>2010年</c:v>
                </c:pt>
                <c:pt idx="3">
                  <c:v>2011年</c:v>
                </c:pt>
                <c:pt idx="4">
                  <c:v>2012年</c:v>
                </c:pt>
                <c:pt idx="5">
                  <c:v>2013年</c:v>
                </c:pt>
                <c:pt idx="6">
                  <c:v>2014年</c:v>
                </c:pt>
                <c:pt idx="7">
                  <c:v>2015年</c:v>
                </c:pt>
                <c:pt idx="8">
                  <c:v>2016年</c:v>
                </c:pt>
                <c:pt idx="9">
                  <c:v>2017年</c:v>
                </c:pt>
                <c:pt idx="10">
                  <c:v>2018年</c:v>
                </c:pt>
                <c:pt idx="11">
                  <c:v>2019年
1-11月</c:v>
                </c:pt>
              </c:strCache>
            </c:strRef>
          </c:cat>
          <c:val>
            <c:numRef>
              <c:f>PPT模板1!$B$399:$B$410</c:f>
              <c:numCache>
                <c:formatCode>0.00%</c:formatCode>
                <c:ptCount val="12"/>
                <c:pt idx="0">
                  <c:v>0.12720000000000001</c:v>
                </c:pt>
                <c:pt idx="1">
                  <c:v>0.13370000000000001</c:v>
                </c:pt>
                <c:pt idx="2">
                  <c:v>0.1173</c:v>
                </c:pt>
                <c:pt idx="3">
                  <c:v>0.15110000000000001</c:v>
                </c:pt>
                <c:pt idx="4">
                  <c:v>0.1666</c:v>
                </c:pt>
                <c:pt idx="5">
                  <c:v>0.19589999999999999</c:v>
                </c:pt>
                <c:pt idx="6">
                  <c:v>0.2137</c:v>
                </c:pt>
                <c:pt idx="7">
                  <c:v>0.19209999999999999</c:v>
                </c:pt>
                <c:pt idx="8">
                  <c:v>0.21429999999999999</c:v>
                </c:pt>
                <c:pt idx="9">
                  <c:v>0.218</c:v>
                </c:pt>
                <c:pt idx="10">
                  <c:v>0.2621</c:v>
                </c:pt>
                <c:pt idx="11">
                  <c:v>0.28222393988311123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4A-41CE-A3A6-353D0C83296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180208440"/>
        <c:axId val="1180208832"/>
      </c:barChart>
      <c:catAx>
        <c:axId val="1180208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bg2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832"/>
        <c:crosses val="autoZero"/>
        <c:auto val="1"/>
        <c:lblAlgn val="ctr"/>
        <c:lblOffset val="100"/>
        <c:noMultiLvlLbl val="0"/>
      </c:catAx>
      <c:valAx>
        <c:axId val="1180208832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30642528791067E-2"/>
          <c:y val="5.8032337866219107E-2"/>
          <c:w val="0.89230182380975176"/>
          <c:h val="0.74956432062881351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PPT模板1!$A$428</c:f>
              <c:strCache>
                <c:ptCount val="1"/>
                <c:pt idx="0">
                  <c:v>2019转籍率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ysClr val="window" lastClr="FFFFFF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3.7502513868573992E-2"/>
                  <c:y val="-3.36526341058222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4E4-4A0B-AD8D-CB9E11482951}"/>
                </c:ext>
              </c:extLst>
            </c:dLbl>
            <c:dLbl>
              <c:idx val="6"/>
              <c:layout>
                <c:manualLayout>
                  <c:x val="-2.89688774720212E-2"/>
                  <c:y val="-3.6649531494667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4E4-4A0B-AD8D-CB9E11482951}"/>
                </c:ext>
              </c:extLst>
            </c:dLbl>
            <c:dLbl>
              <c:idx val="7"/>
              <c:layout>
                <c:manualLayout>
                  <c:x val="-3.962535369799082E-2"/>
                  <c:y val="-4.32856632777704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4E4-4A0B-AD8D-CB9E114829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PPT模板1!$B$428:$M$428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  <c:pt idx="6">
                  <c:v>0.26550000000000001</c:v>
                </c:pt>
                <c:pt idx="7">
                  <c:v>0.27560000000000001</c:v>
                </c:pt>
                <c:pt idx="8">
                  <c:v>0.26</c:v>
                </c:pt>
                <c:pt idx="9">
                  <c:v>0.2505</c:v>
                </c:pt>
                <c:pt idx="10">
                  <c:v>0.25059999999999999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4E4-4A0B-AD8D-CB9E11482951}"/>
            </c:ext>
          </c:extLst>
        </c:ser>
        <c:ser>
          <c:idx val="1"/>
          <c:order val="1"/>
          <c:tx>
            <c:strRef>
              <c:f>PPT模板1!$A$429</c:f>
              <c:strCache>
                <c:ptCount val="1"/>
                <c:pt idx="0">
                  <c:v>2018转籍率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ysClr val="window" lastClr="FFFFFF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4E4-4A0B-AD8D-CB9E11482951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4E4-4A0B-AD8D-CB9E11482951}"/>
                </c:ext>
              </c:extLst>
            </c:dLbl>
            <c:dLbl>
              <c:idx val="4"/>
              <c:layout>
                <c:manualLayout>
                  <c:x val="-4.2118200025410023E-2"/>
                  <c:y val="4.30752209945028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4E4-4A0B-AD8D-CB9E11482951}"/>
                </c:ext>
              </c:extLst>
            </c:dLbl>
            <c:dLbl>
              <c:idx val="6"/>
              <c:layout>
                <c:manualLayout>
                  <c:x val="-3.5416248898997103E-2"/>
                  <c:y val="3.35082506958024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4E4-4A0B-AD8D-CB9E11482951}"/>
                </c:ext>
              </c:extLst>
            </c:dLbl>
            <c:dLbl>
              <c:idx val="7"/>
              <c:layout>
                <c:manualLayout>
                  <c:x val="-2.3626112857683516E-2"/>
                  <c:y val="5.21797305169789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4E4-4A0B-AD8D-CB9E11482951}"/>
                </c:ext>
              </c:extLst>
            </c:dLbl>
            <c:spPr>
              <a:noFill/>
              <a:ln w="12700">
                <a:solidFill>
                  <a:schemeClr val="accent2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PPT模板1!$B$429:$M$429</c:f>
              <c:numCache>
                <c:formatCode>0.00%</c:formatCode>
                <c:ptCount val="12"/>
                <c:pt idx="0">
                  <c:v>0.253</c:v>
                </c:pt>
                <c:pt idx="1">
                  <c:v>0.19489999999999999</c:v>
                </c:pt>
                <c:pt idx="2">
                  <c:v>0.2089</c:v>
                </c:pt>
                <c:pt idx="3">
                  <c:v>0.24460000000000001</c:v>
                </c:pt>
                <c:pt idx="4">
                  <c:v>0.28339999999999999</c:v>
                </c:pt>
                <c:pt idx="5">
                  <c:v>0.26400000000000001</c:v>
                </c:pt>
                <c:pt idx="6">
                  <c:v>0.25769999999999998</c:v>
                </c:pt>
                <c:pt idx="7">
                  <c:v>0.27129999999999999</c:v>
                </c:pt>
                <c:pt idx="8">
                  <c:v>0.29239999999999999</c:v>
                </c:pt>
                <c:pt idx="9">
                  <c:v>0.2828</c:v>
                </c:pt>
                <c:pt idx="10">
                  <c:v>0.27639999999999998</c:v>
                </c:pt>
                <c:pt idx="11">
                  <c:v>0.29139999999999999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F4E4-4A0B-AD8D-CB9E1148295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in val="0.15000000000000002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254204117687372"/>
          <c:y val="0.89449891674777238"/>
          <c:w val="0.28781066050020432"/>
          <c:h val="5.76662317587255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596743541311826E-2"/>
          <c:y val="0.12157113275710343"/>
          <c:w val="0.90864760009202528"/>
          <c:h val="0.717149485439977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PPT模板1!$B$223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5576434173869801E-3"/>
                  <c:y val="3.7514826681232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6E-4427-A4D4-CF8B98593CE0}"/>
                </c:ext>
              </c:extLst>
            </c:dLbl>
            <c:dLbl>
              <c:idx val="1"/>
              <c:layout>
                <c:manualLayout>
                  <c:x val="-4.9365731011563095E-3"/>
                  <c:y val="6.82087757840572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26E-4427-A4D4-CF8B98593CE0}"/>
                </c:ext>
              </c:extLst>
            </c:dLbl>
            <c:dLbl>
              <c:idx val="2"/>
              <c:layout>
                <c:manualLayout>
                  <c:x val="-8.6282187109109933E-3"/>
                  <c:y val="5.1156581838043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26E-4427-A4D4-CF8B98593CE0}"/>
                </c:ext>
              </c:extLst>
            </c:dLbl>
            <c:dLbl>
              <c:idx val="3"/>
              <c:layout>
                <c:manualLayout>
                  <c:x val="-2.4683469663546957E-3"/>
                  <c:y val="2.04626327352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26E-4427-A4D4-CF8B98593CE0}"/>
                </c:ext>
              </c:extLst>
            </c:dLbl>
            <c:dLbl>
              <c:idx val="4"/>
              <c:layout>
                <c:manualLayout>
                  <c:x val="-3.0691214482773286E-3"/>
                  <c:y val="9.2081847308479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26E-4427-A4D4-CF8B98593CE0}"/>
                </c:ext>
              </c:extLst>
            </c:dLbl>
            <c:dLbl>
              <c:idx val="5"/>
              <c:layout>
                <c:manualLayout>
                  <c:x val="-1.5345607241387207E-3"/>
                  <c:y val="6.1387898205652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26E-4427-A4D4-CF8B98593CE0}"/>
                </c:ext>
              </c:extLst>
            </c:dLbl>
            <c:dLbl>
              <c:idx val="7"/>
              <c:layout>
                <c:manualLayout>
                  <c:x val="3.0691214482772163E-3"/>
                  <c:y val="4.4335704259638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26E-4427-A4D4-CF8B98593CE0}"/>
                </c:ext>
              </c:extLst>
            </c:dLbl>
            <c:dLbl>
              <c:idx val="8"/>
              <c:layout>
                <c:manualLayout>
                  <c:x val="7.4519557159022348E-3"/>
                  <c:y val="-6.63421646769244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26E-4427-A4D4-CF8B98593CE0}"/>
                </c:ext>
              </c:extLst>
            </c:dLbl>
            <c:dLbl>
              <c:idx val="10"/>
              <c:layout>
                <c:manualLayout>
                  <c:x val="1.7973061004056563E-2"/>
                  <c:y val="3.41035292986849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26E-4427-A4D4-CF8B98593CE0}"/>
                </c:ext>
              </c:extLst>
            </c:dLbl>
            <c:dLbl>
              <c:idx val="11"/>
              <c:layout>
                <c:manualLayout>
                  <c:x val="-1.534560724138664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26E-4427-A4D4-CF8B98593C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PPT模板1!$B$224:$B$235</c:f>
              <c:numCache>
                <c:formatCode>0.00</c:formatCode>
                <c:ptCount val="12"/>
                <c:pt idx="0">
                  <c:v>118.84</c:v>
                </c:pt>
                <c:pt idx="1">
                  <c:v>79.400000000000006</c:v>
                </c:pt>
                <c:pt idx="2">
                  <c:v>120.92</c:v>
                </c:pt>
                <c:pt idx="3">
                  <c:v>115.12</c:v>
                </c:pt>
                <c:pt idx="4">
                  <c:v>120.3031</c:v>
                </c:pt>
                <c:pt idx="5">
                  <c:v>105.67</c:v>
                </c:pt>
                <c:pt idx="6">
                  <c:v>113.65</c:v>
                </c:pt>
                <c:pt idx="7">
                  <c:v>118.77</c:v>
                </c:pt>
                <c:pt idx="8">
                  <c:v>122.06</c:v>
                </c:pt>
                <c:pt idx="9">
                  <c:v>118.18</c:v>
                </c:pt>
                <c:pt idx="10">
                  <c:v>127.57</c:v>
                </c:pt>
                <c:pt idx="11">
                  <c:v>121.72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26E-4427-A4D4-CF8B98593CE0}"/>
            </c:ext>
          </c:extLst>
        </c:ser>
        <c:ser>
          <c:idx val="1"/>
          <c:order val="1"/>
          <c:tx>
            <c:strRef>
              <c:f>PPT模板1!$C$223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799201158436267E-3"/>
                  <c:y val="-3.95798876488676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26E-4427-A4D4-CF8B98593CE0}"/>
                </c:ext>
              </c:extLst>
            </c:dLbl>
            <c:dLbl>
              <c:idx val="1"/>
              <c:layout>
                <c:manualLayout>
                  <c:x val="3.246502168201388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26E-4427-A4D4-CF8B98593CE0}"/>
                </c:ext>
              </c:extLst>
            </c:dLbl>
            <c:dLbl>
              <c:idx val="2"/>
              <c:layout>
                <c:manualLayout>
                  <c:x val="-1.979704165691959E-3"/>
                  <c:y val="3.4104387892029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26E-4427-A4D4-CF8B98593CE0}"/>
                </c:ext>
              </c:extLst>
            </c:dLbl>
            <c:dLbl>
              <c:idx val="3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C26E-4427-A4D4-CF8B98593CE0}"/>
                </c:ext>
              </c:extLst>
            </c:dLbl>
            <c:dLbl>
              <c:idx val="4"/>
              <c:layout>
                <c:manualLayout>
                  <c:x val="1.5345607241386082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C26E-4427-A4D4-CF8B98593CE0}"/>
                </c:ext>
              </c:extLst>
            </c:dLbl>
            <c:dLbl>
              <c:idx val="6"/>
              <c:layout>
                <c:manualLayout>
                  <c:x val="1.5345607241386643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C26E-4427-A4D4-CF8B98593CE0}"/>
                </c:ext>
              </c:extLst>
            </c:dLbl>
            <c:dLbl>
              <c:idx val="7"/>
              <c:layout>
                <c:manualLayout>
                  <c:x val="-4.6050070326071968E-3"/>
                  <c:y val="9.95132470153855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C26E-4427-A4D4-CF8B98593CE0}"/>
                </c:ext>
              </c:extLst>
            </c:dLbl>
            <c:spPr>
              <a:noFill/>
              <a:ln w="12700" cap="flat" cmpd="sng" algn="ctr">
                <a:solidFill>
                  <a:srgbClr val="70AD4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PPT模板1!$C$224:$C$235</c:f>
              <c:numCache>
                <c:formatCode>0.00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  <c:pt idx="5">
                  <c:v>124.44</c:v>
                </c:pt>
                <c:pt idx="6">
                  <c:v>121.3</c:v>
                </c:pt>
                <c:pt idx="7">
                  <c:v>119.86</c:v>
                </c:pt>
                <c:pt idx="8">
                  <c:v>131.1755</c:v>
                </c:pt>
                <c:pt idx="9">
                  <c:v>126.74469999999999</c:v>
                </c:pt>
                <c:pt idx="10">
                  <c:v>138.36840000000001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C26E-4427-A4D4-CF8B98593CE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0"/>
        <c:axId val="921215936"/>
        <c:axId val="921216328"/>
      </c:barChart>
      <c:lineChart>
        <c:grouping val="standard"/>
        <c:varyColors val="0"/>
        <c:ser>
          <c:idx val="2"/>
          <c:order val="2"/>
          <c:tx>
            <c:strRef>
              <c:f>PPT模板1!$D$223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PPT模板1!$D$224:$D$235</c:f>
              <c:numCache>
                <c:formatCode>0.00%</c:formatCode>
                <c:ptCount val="12"/>
                <c:pt idx="0">
                  <c:v>7.9097946819252588E-3</c:v>
                </c:pt>
                <c:pt idx="1">
                  <c:v>1.6750629722921892E-2</c:v>
                </c:pt>
                <c:pt idx="2">
                  <c:v>3.4237512404895802E-2</c:v>
                </c:pt>
                <c:pt idx="3">
                  <c:v>4.2911744266851959E-2</c:v>
                </c:pt>
                <c:pt idx="4">
                  <c:v>-3.4854463434441846E-2</c:v>
                </c:pt>
                <c:pt idx="5">
                  <c:v>0.17762846597899115</c:v>
                </c:pt>
                <c:pt idx="6">
                  <c:v>6.731192256929161E-2</c:v>
                </c:pt>
                <c:pt idx="7">
                  <c:v>9.1774017007662159E-3</c:v>
                </c:pt>
                <c:pt idx="8">
                  <c:v>7.4680485007373398E-2</c:v>
                </c:pt>
                <c:pt idx="9">
                  <c:v>7.247165341005235E-2</c:v>
                </c:pt>
                <c:pt idx="10">
                  <c:v>8.4646860547150704E-2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3-C26E-4427-A4D4-CF8B98593CE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1216720"/>
        <c:axId val="921217112"/>
      </c:lineChart>
      <c:catAx>
        <c:axId val="921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328"/>
        <c:crosses val="autoZero"/>
        <c:auto val="1"/>
        <c:lblAlgn val="ctr"/>
        <c:lblOffset val="100"/>
        <c:noMultiLvlLbl val="0"/>
      </c:catAx>
      <c:valAx>
        <c:axId val="921216328"/>
        <c:scaling>
          <c:orientation val="minMax"/>
          <c:max val="150"/>
          <c:min val="6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5936"/>
        <c:crosses val="autoZero"/>
        <c:crossBetween val="between"/>
      </c:valAx>
      <c:catAx>
        <c:axId val="9212167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21217112"/>
        <c:crosses val="autoZero"/>
        <c:auto val="1"/>
        <c:lblAlgn val="ctr"/>
        <c:lblOffset val="100"/>
        <c:noMultiLvlLbl val="0"/>
      </c:catAx>
      <c:valAx>
        <c:axId val="921217112"/>
        <c:scaling>
          <c:orientation val="minMax"/>
          <c:max val="0.5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720"/>
        <c:crosses val="max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546472781967677"/>
          <c:y val="0.9179346382692587"/>
          <c:w val="0.49520878725720108"/>
          <c:h val="6.50131677847266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全国线下交易量</a:t>
            </a:r>
            <a:endParaRPr lang="zh-CN" altLang="zh-CN" sz="12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交易排名!$D$3:$D$12</c:f>
              <c:strCache>
                <c:ptCount val="10"/>
                <c:pt idx="0">
                  <c:v>速腾</c:v>
                </c:pt>
                <c:pt idx="1">
                  <c:v>荣光</c:v>
                </c:pt>
                <c:pt idx="2">
                  <c:v>宝来三厢</c:v>
                </c:pt>
                <c:pt idx="3">
                  <c:v>奥迪A6L</c:v>
                </c:pt>
                <c:pt idx="4">
                  <c:v>雅阁</c:v>
                </c:pt>
                <c:pt idx="5">
                  <c:v>凯越</c:v>
                </c:pt>
                <c:pt idx="6">
                  <c:v>宏光</c:v>
                </c:pt>
                <c:pt idx="7">
                  <c:v>朗逸</c:v>
                </c:pt>
                <c:pt idx="8">
                  <c:v>五菱之光</c:v>
                </c:pt>
                <c:pt idx="9">
                  <c:v>捷达</c:v>
                </c:pt>
              </c:strCache>
            </c:strRef>
          </c:cat>
          <c:val>
            <c:numRef>
              <c:f>交易排名!$E$3:$E$12</c:f>
              <c:numCache>
                <c:formatCode>0.00%</c:formatCode>
                <c:ptCount val="10"/>
                <c:pt idx="0">
                  <c:v>9.7610842717934347E-3</c:v>
                </c:pt>
                <c:pt idx="1">
                  <c:v>9.954822008606902E-3</c:v>
                </c:pt>
                <c:pt idx="2">
                  <c:v>1.0214513017527082E-2</c:v>
                </c:pt>
                <c:pt idx="3">
                  <c:v>1.0606110570660687E-2</c:v>
                </c:pt>
                <c:pt idx="4">
                  <c:v>1.0647331365727382E-2</c:v>
                </c:pt>
                <c:pt idx="5">
                  <c:v>1.1059539316394335E-2</c:v>
                </c:pt>
                <c:pt idx="6">
                  <c:v>1.1236788735181124E-2</c:v>
                </c:pt>
                <c:pt idx="7">
                  <c:v>1.2098303352075054E-2</c:v>
                </c:pt>
                <c:pt idx="8">
                  <c:v>1.2238454055301818E-2</c:v>
                </c:pt>
                <c:pt idx="9">
                  <c:v>1.5820541146597637E-2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54-4E3F-8FE2-4D1A07F577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19337023"/>
        <c:axId val="2039738559"/>
      </c:barChart>
      <c:catAx>
        <c:axId val="219337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39738559"/>
        <c:crosses val="autoZero"/>
        <c:auto val="1"/>
        <c:lblAlgn val="ctr"/>
        <c:lblOffset val="100"/>
        <c:noMultiLvlLbl val="0"/>
      </c:catAx>
      <c:valAx>
        <c:axId val="2039738559"/>
        <c:scaling>
          <c:orientation val="minMax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93370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2"/>
          <c:order val="0"/>
          <c:spPr>
            <a:ln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1A67-413B-AFC4-D68D8EA2A10B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1A67-413B-AFC4-D68D8EA2A10B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4-1A67-413B-AFC4-D68D8EA2A10B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5-1A67-413B-AFC4-D68D8EA2A10B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6-1A67-413B-AFC4-D68D8EA2A10B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8-1A67-413B-AFC4-D68D8EA2A10B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A-1A67-413B-AFC4-D68D8EA2A10B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0.51890000000000003</c:v>
                </c:pt>
                <c:pt idx="1">
                  <c:v>0.17180000000000001</c:v>
                </c:pt>
                <c:pt idx="2">
                  <c:v>0.2056</c:v>
                </c:pt>
                <c:pt idx="3">
                  <c:v>5.9999999999999995E-4</c:v>
                </c:pt>
                <c:pt idx="4">
                  <c:v>2.9999999999999997E-4</c:v>
                </c:pt>
                <c:pt idx="5">
                  <c:v>2.7099999999999999E-2</c:v>
                </c:pt>
                <c:pt idx="6">
                  <c:v>7.5700000000000003E-2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1A67-413B-AFC4-D68D8EA2A10B}"/>
            </c:ext>
          </c:extLst>
        </c:ser>
        <c:ser>
          <c:idx val="3"/>
          <c:order val="1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1A67-413B-AFC4-D68D8EA2A10B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1A67-413B-AFC4-D68D8EA2A10B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1A67-413B-AFC4-D68D8EA2A10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1A67-413B-AFC4-D68D8EA2A10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1A67-413B-AFC4-D68D8EA2A10B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1A67-413B-AFC4-D68D8EA2A10B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1A67-413B-AFC4-D68D8EA2A10B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0.51890000000000003</c:v>
                </c:pt>
                <c:pt idx="1">
                  <c:v>0.17180000000000001</c:v>
                </c:pt>
                <c:pt idx="2">
                  <c:v>0.2056</c:v>
                </c:pt>
                <c:pt idx="3">
                  <c:v>5.9999999999999995E-4</c:v>
                </c:pt>
                <c:pt idx="4">
                  <c:v>2.9999999999999997E-4</c:v>
                </c:pt>
                <c:pt idx="5">
                  <c:v>2.7099999999999999E-2</c:v>
                </c:pt>
                <c:pt idx="6">
                  <c:v>7.5700000000000003E-2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1A67-413B-AFC4-D68D8EA2A10B}"/>
            </c:ext>
          </c:extLst>
        </c:ser>
        <c:ser>
          <c:idx val="1"/>
          <c:order val="2"/>
          <c:spPr>
            <a:ln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1B-1A67-413B-AFC4-D68D8EA2A10B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D-1A67-413B-AFC4-D68D8EA2A10B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F-1A67-413B-AFC4-D68D8EA2A10B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20-1A67-413B-AFC4-D68D8EA2A10B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21-1A67-413B-AFC4-D68D8EA2A10B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23-1A67-413B-AFC4-D68D8EA2A10B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25-1A67-413B-AFC4-D68D8EA2A10B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0.51890000000000003</c:v>
                </c:pt>
                <c:pt idx="1">
                  <c:v>0.17180000000000001</c:v>
                </c:pt>
                <c:pt idx="2">
                  <c:v>0.2056</c:v>
                </c:pt>
                <c:pt idx="3">
                  <c:v>5.9999999999999995E-4</c:v>
                </c:pt>
                <c:pt idx="4">
                  <c:v>2.9999999999999997E-4</c:v>
                </c:pt>
                <c:pt idx="5">
                  <c:v>2.7099999999999999E-2</c:v>
                </c:pt>
                <c:pt idx="6">
                  <c:v>7.5700000000000003E-2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1A67-413B-AFC4-D68D8EA2A10B}"/>
            </c:ext>
          </c:extLst>
        </c:ser>
        <c:ser>
          <c:idx val="0"/>
          <c:order val="3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8-1A67-413B-AFC4-D68D8EA2A10B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A-1A67-413B-AFC4-D68D8EA2A10B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C-1A67-413B-AFC4-D68D8EA2A10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E-1A67-413B-AFC4-D68D8EA2A10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0-1A67-413B-AFC4-D68D8EA2A10B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2-1A67-413B-AFC4-D68D8EA2A10B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4-1A67-413B-AFC4-D68D8EA2A1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0.51890000000000003</c:v>
                </c:pt>
                <c:pt idx="1">
                  <c:v>0.17180000000000001</c:v>
                </c:pt>
                <c:pt idx="2">
                  <c:v>0.2056</c:v>
                </c:pt>
                <c:pt idx="3">
                  <c:v>5.9999999999999995E-4</c:v>
                </c:pt>
                <c:pt idx="4">
                  <c:v>2.9999999999999997E-4</c:v>
                </c:pt>
                <c:pt idx="5">
                  <c:v>2.7099999999999999E-2</c:v>
                </c:pt>
                <c:pt idx="6">
                  <c:v>7.5700000000000003E-2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5-1A67-413B-AFC4-D68D8EA2A10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2"/>
          <c:order val="0"/>
          <c:spPr>
            <a:ln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B874-46A5-8B12-75ED15CC62D5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B874-46A5-8B12-75ED15CC62D5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4-B874-46A5-8B12-75ED15CC62D5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5-B874-46A5-8B12-75ED15CC62D5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6-B874-46A5-8B12-75ED15CC62D5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8-B874-46A5-8B12-75ED15CC62D5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A-B874-46A5-8B12-75ED15CC62D5}"/>
              </c:ext>
            </c:extLst>
          </c:dPt>
          <c:dLbls>
            <c:dLbl>
              <c:idx val="4"/>
              <c:layout>
                <c:manualLayout>
                  <c:x val="-5.4660651954031268E-2"/>
                  <c:y val="1.12665576650112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874-46A5-8B12-75ED15CC62D5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0.66769999999999996</c:v>
                </c:pt>
                <c:pt idx="1">
                  <c:v>6.0900000000000003E-2</c:v>
                </c:pt>
                <c:pt idx="2">
                  <c:v>0.1925</c:v>
                </c:pt>
                <c:pt idx="3">
                  <c:v>2.0000000000000001E-4</c:v>
                </c:pt>
                <c:pt idx="4">
                  <c:v>5.9999999999999995E-4</c:v>
                </c:pt>
                <c:pt idx="5">
                  <c:v>1.66E-2</c:v>
                </c:pt>
                <c:pt idx="6">
                  <c:v>6.1499999999999999E-2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B874-46A5-8B12-75ED15CC62D5}"/>
            </c:ext>
          </c:extLst>
        </c:ser>
        <c:ser>
          <c:idx val="3"/>
          <c:order val="1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874-46A5-8B12-75ED15CC62D5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B874-46A5-8B12-75ED15CC62D5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B874-46A5-8B12-75ED15CC62D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B874-46A5-8B12-75ED15CC62D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B874-46A5-8B12-75ED15CC62D5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B874-46A5-8B12-75ED15CC62D5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B874-46A5-8B12-75ED15CC62D5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0.66769999999999996</c:v>
                </c:pt>
                <c:pt idx="1">
                  <c:v>6.0900000000000003E-2</c:v>
                </c:pt>
                <c:pt idx="2">
                  <c:v>0.1925</c:v>
                </c:pt>
                <c:pt idx="3">
                  <c:v>2.0000000000000001E-4</c:v>
                </c:pt>
                <c:pt idx="4">
                  <c:v>5.9999999999999995E-4</c:v>
                </c:pt>
                <c:pt idx="5">
                  <c:v>1.66E-2</c:v>
                </c:pt>
                <c:pt idx="6">
                  <c:v>6.1499999999999999E-2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B874-46A5-8B12-75ED15CC62D5}"/>
            </c:ext>
          </c:extLst>
        </c:ser>
        <c:ser>
          <c:idx val="1"/>
          <c:order val="2"/>
          <c:spPr>
            <a:ln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1B-B874-46A5-8B12-75ED15CC62D5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D-B874-46A5-8B12-75ED15CC62D5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F-B874-46A5-8B12-75ED15CC62D5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20-B874-46A5-8B12-75ED15CC62D5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21-B874-46A5-8B12-75ED15CC62D5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23-B874-46A5-8B12-75ED15CC62D5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25-B874-46A5-8B12-75ED15CC62D5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0.66769999999999996</c:v>
                </c:pt>
                <c:pt idx="1">
                  <c:v>6.0900000000000003E-2</c:v>
                </c:pt>
                <c:pt idx="2">
                  <c:v>0.1925</c:v>
                </c:pt>
                <c:pt idx="3">
                  <c:v>2.0000000000000001E-4</c:v>
                </c:pt>
                <c:pt idx="4">
                  <c:v>5.9999999999999995E-4</c:v>
                </c:pt>
                <c:pt idx="5">
                  <c:v>1.66E-2</c:v>
                </c:pt>
                <c:pt idx="6">
                  <c:v>6.1499999999999999E-2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B874-46A5-8B12-75ED15CC62D5}"/>
            </c:ext>
          </c:extLst>
        </c:ser>
        <c:ser>
          <c:idx val="0"/>
          <c:order val="3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8-B874-46A5-8B12-75ED15CC62D5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A-B874-46A5-8B12-75ED15CC62D5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C-B874-46A5-8B12-75ED15CC62D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E-B874-46A5-8B12-75ED15CC62D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0-B874-46A5-8B12-75ED15CC62D5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2-B874-46A5-8B12-75ED15CC62D5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4-B874-46A5-8B12-75ED15CC62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0.66769999999999996</c:v>
                </c:pt>
                <c:pt idx="1">
                  <c:v>6.0900000000000003E-2</c:v>
                </c:pt>
                <c:pt idx="2">
                  <c:v>0.1925</c:v>
                </c:pt>
                <c:pt idx="3">
                  <c:v>2.0000000000000001E-4</c:v>
                </c:pt>
                <c:pt idx="4">
                  <c:v>5.9999999999999995E-4</c:v>
                </c:pt>
                <c:pt idx="5">
                  <c:v>1.66E-2</c:v>
                </c:pt>
                <c:pt idx="6">
                  <c:v>6.1499999999999999E-2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5-B874-46A5-8B12-75ED15CC62D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566-4E57-9B72-714DDB1269F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566-4E57-9B72-714DDB1269FF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566-4E57-9B72-714DDB1269FF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566-4E57-9B72-714DDB1269FF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566-4E57-9B72-714DDB1269FF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F566-4E57-9B72-714DDB1269FF}"/>
              </c:ext>
            </c:extLst>
          </c:dPt>
          <c:dPt>
            <c:idx val="6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F566-4E57-9B72-714DDB1269FF}"/>
              </c:ext>
            </c:extLst>
          </c:dPt>
          <c:dLbls>
            <c:dLbl>
              <c:idx val="0"/>
              <c:layout>
                <c:manualLayout>
                  <c:x val="-0.11644016807446469"/>
                  <c:y val="0.1656436620046438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566-4E57-9B72-714DDB1269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新能源模板!$B$40:$H$40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新能源模板!$B$41:$H$41</c:f>
              <c:numCache>
                <c:formatCode>0.00%</c:formatCode>
                <c:ptCount val="7"/>
                <c:pt idx="0">
                  <c:v>0.1343</c:v>
                </c:pt>
                <c:pt idx="1">
                  <c:v>0.36070000000000002</c:v>
                </c:pt>
                <c:pt idx="2">
                  <c:v>0.23380000000000001</c:v>
                </c:pt>
                <c:pt idx="3">
                  <c:v>0.122</c:v>
                </c:pt>
                <c:pt idx="4">
                  <c:v>6.3700000000000007E-2</c:v>
                </c:pt>
                <c:pt idx="5">
                  <c:v>4.5100000000000001E-2</c:v>
                </c:pt>
                <c:pt idx="6">
                  <c:v>4.0399999999999998E-2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566-4E57-9B72-714DDB1269F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B7-4B03-883A-F24E84896EC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B7-4B03-883A-F24E84896EC7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4B7-4B03-883A-F24E84896EC7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4B7-4B03-883A-F24E84896EC7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4B7-4B03-883A-F24E84896EC7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E4B7-4B03-883A-F24E84896EC7}"/>
              </c:ext>
            </c:extLst>
          </c:dPt>
          <c:dPt>
            <c:idx val="6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E4B7-4B03-883A-F24E84896E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新能源模板!$B$37:$H$37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新能源模板!$B$38:$H$38</c:f>
              <c:numCache>
                <c:formatCode>0.00%</c:formatCode>
                <c:ptCount val="7"/>
                <c:pt idx="0">
                  <c:v>0.14319999999999999</c:v>
                </c:pt>
                <c:pt idx="1">
                  <c:v>0.3468</c:v>
                </c:pt>
                <c:pt idx="2">
                  <c:v>0.23810000000000001</c:v>
                </c:pt>
                <c:pt idx="3">
                  <c:v>0.13150000000000001</c:v>
                </c:pt>
                <c:pt idx="4">
                  <c:v>5.8099999999999999E-2</c:v>
                </c:pt>
                <c:pt idx="5">
                  <c:v>4.4499999999999998E-2</c:v>
                </c:pt>
                <c:pt idx="6">
                  <c:v>3.78E-2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4B7-4B03-883A-F24E84896EC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04386689410825"/>
          <c:y val="9.4136165412702338E-2"/>
          <c:w val="0.59268949659875236"/>
          <c:h val="0.78962816056150076"/>
        </c:manualLayout>
      </c:layout>
      <c:doughnutChart>
        <c:varyColors val="1"/>
        <c:ser>
          <c:idx val="0"/>
          <c:order val="0"/>
          <c:spPr>
            <a:ln w="0">
              <a:noFill/>
            </a:ln>
          </c:spPr>
          <c:explosion val="2"/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5E7-4AA4-947F-284785646941}"/>
              </c:ext>
            </c:extLst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5E7-4AA4-947F-28478564694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5E7-4AA4-947F-284785646941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5E7-4AA4-947F-28478564694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5E7-4AA4-947F-284785646941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C5E7-4AA4-947F-284785646941}"/>
              </c:ext>
            </c:extLst>
          </c:dPt>
          <c:dPt>
            <c:idx val="6"/>
            <c:bubble3D val="0"/>
            <c:spPr>
              <a:solidFill>
                <a:schemeClr val="accent4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C5E7-4AA4-947F-284785646941}"/>
              </c:ext>
            </c:extLst>
          </c:dPt>
          <c:dLbls>
            <c:dLbl>
              <c:idx val="1"/>
              <c:layout>
                <c:manualLayout>
                  <c:x val="-3.2161400508838298E-2"/>
                  <c:y val="0.143646437352777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5E7-4AA4-947F-284785646941}"/>
                </c:ext>
              </c:extLst>
            </c:dLbl>
            <c:dLbl>
              <c:idx val="2"/>
              <c:layout>
                <c:manualLayout>
                  <c:x val="-1.2932426746458043E-2"/>
                  <c:y val="2.5782681288646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5E7-4AA4-947F-284785646941}"/>
                </c:ext>
              </c:extLst>
            </c:dLbl>
            <c:dLbl>
              <c:idx val="5"/>
              <c:layout>
                <c:manualLayout>
                  <c:x val="-1.0541999908691403E-2"/>
                  <c:y val="-2.80897840920401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5E7-4AA4-947F-284785646941}"/>
                </c:ext>
              </c:extLst>
            </c:dLbl>
            <c:dLbl>
              <c:idx val="6"/>
              <c:layout>
                <c:manualLayout>
                  <c:x val="7.0279999391275596E-3"/>
                  <c:y val="-1.4044892046020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5E7-4AA4-947F-2847856469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新能源模板!$S$51:$Y$51</c:f>
              <c:strCache>
                <c:ptCount val="7"/>
                <c:pt idx="0">
                  <c:v>华东</c:v>
                </c:pt>
                <c:pt idx="1">
                  <c:v>华南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  <c:pt idx="6">
                  <c:v>华中</c:v>
                </c:pt>
              </c:strCache>
            </c:strRef>
          </c:cat>
          <c:val>
            <c:numRef>
              <c:f>新能源模板!$S$52:$Y$52</c:f>
              <c:numCache>
                <c:formatCode>0.00%</c:formatCode>
                <c:ptCount val="7"/>
                <c:pt idx="0">
                  <c:v>0.64013430772269397</c:v>
                </c:pt>
                <c:pt idx="1">
                  <c:v>2.0738692474817303E-2</c:v>
                </c:pt>
                <c:pt idx="2">
                  <c:v>8.4929883468299439E-2</c:v>
                </c:pt>
                <c:pt idx="3">
                  <c:v>0.12146948449535849</c:v>
                </c:pt>
                <c:pt idx="4">
                  <c:v>2.2318783330041479E-2</c:v>
                </c:pt>
                <c:pt idx="5">
                  <c:v>2.6861544538810983E-2</c:v>
                </c:pt>
                <c:pt idx="6">
                  <c:v>8.3500000000000005E-2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5E7-4AA4-947F-28478564694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504876237694336"/>
          <c:y val="0.10301558764647042"/>
          <c:w val="0.55754950268200199"/>
          <c:h val="0.7939688247070591"/>
        </c:manualLayout>
      </c:layout>
      <c:doughnutChart>
        <c:varyColors val="1"/>
        <c:ser>
          <c:idx val="0"/>
          <c:order val="0"/>
          <c:spPr>
            <a:ln w="0">
              <a:noFill/>
            </a:ln>
          </c:spPr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A98-41D7-B78B-89CB51D91072}"/>
              </c:ext>
            </c:extLst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A98-41D7-B78B-89CB51D9107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A98-41D7-B78B-89CB51D91072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A98-41D7-B78B-89CB51D9107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A98-41D7-B78B-89CB51D91072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A98-41D7-B78B-89CB51D91072}"/>
              </c:ext>
            </c:extLst>
          </c:dPt>
          <c:dPt>
            <c:idx val="6"/>
            <c:bubble3D val="0"/>
            <c:spPr>
              <a:solidFill>
                <a:schemeClr val="accent4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A98-41D7-B78B-89CB51D91072}"/>
              </c:ext>
            </c:extLst>
          </c:dPt>
          <c:dLbls>
            <c:dLbl>
              <c:idx val="1"/>
              <c:layout>
                <c:manualLayout>
                  <c:x val="-2.7069535820067839E-2"/>
                  <c:y val="0.13896480667077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A98-41D7-B78B-89CB51D91072}"/>
                </c:ext>
              </c:extLst>
            </c:dLbl>
            <c:dLbl>
              <c:idx val="2"/>
              <c:layout>
                <c:manualLayout>
                  <c:x val="-1.2932426746458043E-2"/>
                  <c:y val="2.5782681288646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A98-41D7-B78B-89CB51D91072}"/>
                </c:ext>
              </c:extLst>
            </c:dLbl>
            <c:dLbl>
              <c:idx val="5"/>
              <c:layout>
                <c:manualLayout>
                  <c:x val="-1.1952060942335361E-2"/>
                  <c:y val="-3.27714147740468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A98-41D7-B78B-89CB51D910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新能源模板!$G$57:$M$57</c:f>
              <c:strCache>
                <c:ptCount val="7"/>
                <c:pt idx="0">
                  <c:v>华东</c:v>
                </c:pt>
                <c:pt idx="1">
                  <c:v>华南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  <c:pt idx="6">
                  <c:v>华中</c:v>
                </c:pt>
              </c:strCache>
            </c:strRef>
          </c:cat>
          <c:val>
            <c:numRef>
              <c:f>新能源模板!$G$58:$M$58</c:f>
              <c:numCache>
                <c:formatCode>0.00%</c:formatCode>
                <c:ptCount val="7"/>
                <c:pt idx="0">
                  <c:v>0.63270000000000004</c:v>
                </c:pt>
                <c:pt idx="1">
                  <c:v>3.7600000000000001E-2</c:v>
                </c:pt>
                <c:pt idx="2">
                  <c:v>7.4800000000000005E-2</c:v>
                </c:pt>
                <c:pt idx="3">
                  <c:v>0.1206</c:v>
                </c:pt>
                <c:pt idx="4">
                  <c:v>2.8199999999999999E-2</c:v>
                </c:pt>
                <c:pt idx="5">
                  <c:v>2.2800000000000001E-2</c:v>
                </c:pt>
                <c:pt idx="6">
                  <c:v>8.3299999999999999E-2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0A98-41D7-B78B-89CB51D9107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065682242782821"/>
          <c:y val="0.11414281991615811"/>
          <c:w val="0.54740914939404728"/>
          <c:h val="0.76741077948689795"/>
        </c:manualLayout>
      </c:layout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523-4D3F-B0C4-C57A558AAC4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523-4D3F-B0C4-C57A558AAC4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523-4D3F-B0C4-C57A558AAC4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523-4D3F-B0C4-C57A558AAC43}"/>
              </c:ext>
            </c:extLst>
          </c:dPt>
          <c:dLbls>
            <c:dLbl>
              <c:idx val="2"/>
              <c:layout>
                <c:manualLayout>
                  <c:x val="-5.9425352286985936E-2"/>
                  <c:y val="-0.1474162758710430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523-4D3F-B0C4-C57A558AAC43}"/>
                </c:ext>
              </c:extLst>
            </c:dLbl>
            <c:dLbl>
              <c:idx val="3"/>
              <c:layout>
                <c:manualLayout>
                  <c:x val="4.1439904240690134E-2"/>
                  <c:y val="-0.152707985785306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640242989991324"/>
                      <c:h val="6.80938844305803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2523-4D3F-B0C4-C57A558AAC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新能源模板!$D$113:$G$113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新能源模板!$D$114:$G$114</c:f>
              <c:numCache>
                <c:formatCode>0.00%</c:formatCode>
                <c:ptCount val="4"/>
                <c:pt idx="0">
                  <c:v>0.628</c:v>
                </c:pt>
                <c:pt idx="1">
                  <c:v>0.28399999999999997</c:v>
                </c:pt>
                <c:pt idx="2">
                  <c:v>8.5999999999999993E-2</c:v>
                </c:pt>
                <c:pt idx="3">
                  <c:v>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523-4D3F-B0C4-C57A558AAC4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4.9117255118938934E-2"/>
          <c:y val="0.35475296599730738"/>
          <c:w val="0.15979834852898414"/>
          <c:h val="0.311285106798268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2019年10月交易使用年限分析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D9DC-46F9-B8F2-97006E74EFC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D9DC-46F9-B8F2-97006E74EFC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D9DC-46F9-B8F2-97006E74EFC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D9DC-46F9-B8F2-97006E74EFC1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D9DC-46F9-B8F2-97006E74EFC1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9DC-46F9-B8F2-97006E74EFC1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D9DC-46F9-B8F2-97006E74EFC1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9DC-46F9-B8F2-97006E74EF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0.24915282453625279</c:v>
                </c:pt>
                <c:pt idx="1">
                  <c:v>0.39076900256973268</c:v>
                </c:pt>
                <c:pt idx="2">
                  <c:v>0.24106175642847394</c:v>
                </c:pt>
                <c:pt idx="3">
                  <c:v>0.11901641646554056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9DC-46F9-B8F2-97006E74EF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065682242782821"/>
          <c:y val="8.8321335831443318E-2"/>
          <c:w val="0.54740914939404728"/>
          <c:h val="0.76741077948689795"/>
        </c:manualLayout>
      </c:layout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749-4139-8DC3-5AFBD3BF151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749-4139-8DC3-5AFBD3BF151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749-4139-8DC3-5AFBD3BF151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749-4139-8DC3-5AFBD3BF151D}"/>
              </c:ext>
            </c:extLst>
          </c:dPt>
          <c:dLbls>
            <c:dLbl>
              <c:idx val="2"/>
              <c:layout>
                <c:manualLayout>
                  <c:x val="-5.9425352286985936E-2"/>
                  <c:y val="-0.1474162758710430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749-4139-8DC3-5AFBD3BF151D}"/>
                </c:ext>
              </c:extLst>
            </c:dLbl>
            <c:dLbl>
              <c:idx val="3"/>
              <c:layout>
                <c:manualLayout>
                  <c:x val="4.1439904240690134E-2"/>
                  <c:y val="-0.152707985785306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640242989991324"/>
                      <c:h val="6.80938844305803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9749-4139-8DC3-5AFBD3BF15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新能源模板!$D$93:$G$93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新能源模板!$D$94:$G$94</c:f>
              <c:numCache>
                <c:formatCode>0.0%</c:formatCode>
                <c:ptCount val="4"/>
                <c:pt idx="0">
                  <c:v>0.78591997246790302</c:v>
                </c:pt>
                <c:pt idx="1">
                  <c:v>0.18163267731472874</c:v>
                </c:pt>
                <c:pt idx="2">
                  <c:v>3.1657098889748936E-2</c:v>
                </c:pt>
                <c:pt idx="3">
                  <c:v>7.9025132761928398E-4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749-4139-8DC3-5AFBD3BF151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en-US"/>
              <a:t>11</a:t>
            </a:r>
            <a:r>
              <a:rPr lang="zh-CN"/>
              <a:t>月各品牌占比</a:t>
            </a:r>
          </a:p>
        </c:rich>
      </c:tx>
      <c:layout>
        <c:manualLayout>
          <c:xMode val="edge"/>
          <c:yMode val="edge"/>
          <c:x val="0.34888888888888886"/>
          <c:y val="4.44444444444444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4B5-6840-8EBB-8AD70157C731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4B5-6840-8EBB-8AD70157C731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4B5-6840-8EBB-8AD70157C731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4B5-6840-8EBB-8AD70157C731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4B5-6840-8EBB-8AD70157C731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4B5-6840-8EBB-8AD70157C731}"/>
              </c:ext>
            </c:extLst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4B5-6840-8EBB-8AD70157C731}"/>
              </c:ext>
            </c:extLst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4B5-6840-8EBB-8AD70157C731}"/>
              </c:ext>
            </c:extLst>
          </c:dPt>
          <c:dPt>
            <c:idx val="8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94B5-6840-8EBB-8AD70157C731}"/>
              </c:ext>
            </c:extLst>
          </c:dPt>
          <c:dPt>
            <c:idx val="9"/>
            <c:bubble3D val="0"/>
            <c:spPr>
              <a:solidFill>
                <a:schemeClr val="accent1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94B5-6840-8EBB-8AD70157C731}"/>
              </c:ext>
            </c:extLst>
          </c:dPt>
          <c:dPt>
            <c:idx val="10"/>
            <c:bubble3D val="0"/>
            <c:spPr>
              <a:solidFill>
                <a:schemeClr val="accent3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94B5-6840-8EBB-8AD70157C731}"/>
              </c:ext>
            </c:extLst>
          </c:dPt>
          <c:dPt>
            <c:idx val="11"/>
            <c:bubble3D val="0"/>
            <c:spPr>
              <a:solidFill>
                <a:schemeClr val="accent5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94B5-6840-8EBB-8AD70157C731}"/>
              </c:ext>
            </c:extLst>
          </c:dPt>
          <c:dPt>
            <c:idx val="1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94B5-6840-8EBB-8AD70157C73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DengXian" panose="02010600030101010101" pitchFamily="2" charset="-122"/>
                    <a:ea typeface="DengXian" panose="0201060003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Sheet1!$A$11:$A$23</c:f>
              <c:strCache>
                <c:ptCount val="13"/>
                <c:pt idx="0">
                  <c:v>大众</c:v>
                </c:pt>
                <c:pt idx="1">
                  <c:v>奔驰</c:v>
                </c:pt>
                <c:pt idx="2">
                  <c:v>别克</c:v>
                </c:pt>
                <c:pt idx="3">
                  <c:v>奥迪</c:v>
                </c:pt>
                <c:pt idx="4">
                  <c:v>丰田</c:v>
                </c:pt>
                <c:pt idx="5">
                  <c:v>福特</c:v>
                </c:pt>
                <c:pt idx="6">
                  <c:v>宝马</c:v>
                </c:pt>
                <c:pt idx="7">
                  <c:v>本田</c:v>
                </c:pt>
                <c:pt idx="8">
                  <c:v>现代</c:v>
                </c:pt>
                <c:pt idx="9">
                  <c:v>吉利汽车</c:v>
                </c:pt>
                <c:pt idx="10">
                  <c:v>日产</c:v>
                </c:pt>
                <c:pt idx="11">
                  <c:v>雪佛兰</c:v>
                </c:pt>
                <c:pt idx="12">
                  <c:v>长安</c:v>
                </c:pt>
              </c:strCache>
            </c:strRef>
          </c:cat>
          <c:val>
            <c:numRef>
              <c:f>Sheet1!$B$11:$B$23</c:f>
              <c:numCache>
                <c:formatCode>0.0%</c:formatCode>
                <c:ptCount val="13"/>
                <c:pt idx="0">
                  <c:v>0.15824710894704808</c:v>
                </c:pt>
                <c:pt idx="1">
                  <c:v>5.5386488131466828E-2</c:v>
                </c:pt>
                <c:pt idx="2">
                  <c:v>5.3560559951308581E-2</c:v>
                </c:pt>
                <c:pt idx="3">
                  <c:v>5.2647595861229461E-2</c:v>
                </c:pt>
                <c:pt idx="4">
                  <c:v>5.0517346317711501E-2</c:v>
                </c:pt>
                <c:pt idx="5">
                  <c:v>4.8691418137553254E-2</c:v>
                </c:pt>
                <c:pt idx="6">
                  <c:v>4.5952525867315887E-2</c:v>
                </c:pt>
                <c:pt idx="7">
                  <c:v>4.564820450395618E-2</c:v>
                </c:pt>
                <c:pt idx="8">
                  <c:v>3.2562385879488738E-2</c:v>
                </c:pt>
                <c:pt idx="9">
                  <c:v>3.1649421789409618E-2</c:v>
                </c:pt>
                <c:pt idx="10">
                  <c:v>3.1040779062690201E-2</c:v>
                </c:pt>
                <c:pt idx="11">
                  <c:v>2.9823493609251371E-2</c:v>
                </c:pt>
                <c:pt idx="12">
                  <c:v>2.3432744978697503E-2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94B5-6840-8EBB-8AD70157C73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84341656577492"/>
          <c:y val="0.2378739778344274"/>
          <c:w val="9.8931249796324464E-2"/>
          <c:h val="0.610142852271515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FF">
        <a:alpha val="56078"/>
      </a:srgbClr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j-cs"/>
              </a:defRPr>
            </a:pPr>
            <a:r>
              <a:rPr lang="en-US"/>
              <a:t>11</a:t>
            </a:r>
            <a:r>
              <a:rPr lang="zh-CN"/>
              <a:t>月价格区间占比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j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Sheet1!$B$30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Sheet1!$A$31:$A$35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Sheet1!$B$31:$B$35</c:f>
              <c:numCache>
                <c:formatCode>0.00%</c:formatCode>
                <c:ptCount val="5"/>
                <c:pt idx="0">
                  <c:v>0.10979999999999999</c:v>
                </c:pt>
                <c:pt idx="1">
                  <c:v>0.2276</c:v>
                </c:pt>
                <c:pt idx="2">
                  <c:v>0.30659999999999998</c:v>
                </c:pt>
                <c:pt idx="3">
                  <c:v>0.22939999999999999</c:v>
                </c:pt>
                <c:pt idx="4">
                  <c:v>0.12659999999999999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69-1E4C-A330-57A7AA6E22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648918080"/>
        <c:axId val="690016016"/>
      </c:barChart>
      <c:catAx>
        <c:axId val="64891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0016016"/>
        <c:crosses val="autoZero"/>
        <c:auto val="1"/>
        <c:lblAlgn val="ctr"/>
        <c:lblOffset val="100"/>
        <c:noMultiLvlLbl val="0"/>
      </c:catAx>
      <c:valAx>
        <c:axId val="690016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4891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zh-CN"/>
              <a:t>车龄占比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Sheet1!$B$47</c:f>
              <c:strCache>
                <c:ptCount val="1"/>
                <c:pt idx="0">
                  <c:v>占比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strRef>
              <c:f>Sheet1!$A$48:$A$54</c:f>
              <c:strCache>
                <c:ptCount val="7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</c:strCache>
            </c:strRef>
          </c:cat>
          <c:val>
            <c:numRef>
              <c:f>Sheet1!$B$48:$B$54</c:f>
              <c:numCache>
                <c:formatCode>0.0%</c:formatCode>
                <c:ptCount val="7"/>
                <c:pt idx="0">
                  <c:v>3.6389141018235829E-2</c:v>
                </c:pt>
                <c:pt idx="1">
                  <c:v>0.23499999999999999</c:v>
                </c:pt>
                <c:pt idx="2">
                  <c:v>0.15191022361580989</c:v>
                </c:pt>
                <c:pt idx="3">
                  <c:v>0.17443683472233681</c:v>
                </c:pt>
                <c:pt idx="4">
                  <c:v>0.17889264790824325</c:v>
                </c:pt>
                <c:pt idx="5">
                  <c:v>0.10199999999999999</c:v>
                </c:pt>
                <c:pt idx="6">
                  <c:v>0.12055450119646835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630-F34A-9B37-A1B4D014B4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31328"/>
        <c:axId val="692689376"/>
      </c:lineChart>
      <c:catAx>
        <c:axId val="68863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2689376"/>
        <c:crosses val="autoZero"/>
        <c:auto val="1"/>
        <c:lblAlgn val="ctr"/>
        <c:lblOffset val="100"/>
        <c:noMultiLvlLbl val="0"/>
      </c:catAx>
      <c:valAx>
        <c:axId val="692689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8863132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2019年11月交易使用年限分析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07BB-46FC-9BC0-C8E99B6A05CC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07BB-46FC-9BC0-C8E99B6A05CC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07BB-46FC-9BC0-C8E99B6A05CC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7BB-46FC-9BC0-C8E99B6A05CC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7BB-46FC-9BC0-C8E99B6A05CC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07BB-46FC-9BC0-C8E99B6A05CC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07BB-46FC-9BC0-C8E99B6A05CC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7BB-46FC-9BC0-C8E99B6A05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0.25259669115202604</c:v>
                </c:pt>
                <c:pt idx="1">
                  <c:v>0.38248183833881144</c:v>
                </c:pt>
                <c:pt idx="2">
                  <c:v>0.24468375727405969</c:v>
                </c:pt>
                <c:pt idx="3">
                  <c:v>0.12023771323510281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BB-46FC-9BC0-C8E99B6A05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2019年10月二手车交易价格区间分布</a:t>
            </a:r>
          </a:p>
        </c:rich>
      </c:tx>
      <c:layout>
        <c:manualLayout>
          <c:xMode val="edge"/>
          <c:yMode val="edge"/>
          <c:x val="0.24885448850084976"/>
          <c:y val="1.82982795003711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A41-4BF7-B0AD-EACEC5CFFCC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A41-4BF7-B0AD-EACEC5CFFCC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A41-4BF7-B0AD-EACEC5CFFCC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A41-4BF7-B0AD-EACEC5CFFCC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A41-4BF7-B0AD-EACEC5CFFCC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A41-4BF7-B0AD-EACEC5CFFCC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A41-4BF7-B0AD-EACEC5CFFCC6}"/>
              </c:ext>
            </c:extLst>
          </c:dPt>
          <c:dLbls>
            <c:dLbl>
              <c:idx val="0"/>
              <c:layout>
                <c:manualLayout>
                  <c:x val="5.9226812466973568E-2"/>
                  <c:y val="-7.9323680601018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A41-4BF7-B0AD-EACEC5CFFCC6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A41-4BF7-B0AD-EACEC5CFFCC6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A41-4BF7-B0AD-EACEC5CFFCC6}"/>
                </c:ext>
              </c:extLst>
            </c:dLbl>
            <c:dLbl>
              <c:idx val="3"/>
              <c:layout>
                <c:manualLayout>
                  <c:x val="-9.0226833096098427E-2"/>
                  <c:y val="-9.01755588659095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A41-4BF7-B0AD-EACEC5CFFCC6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A41-4BF7-B0AD-EACEC5CFFCC6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A41-4BF7-B0AD-EACEC5CFFCC6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A41-4BF7-B0AD-EACEC5CFFC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PPT模板2!$B$63:$H$63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PPT模板2!$B$64:$H$64</c:f>
              <c:numCache>
                <c:formatCode>0.00%</c:formatCode>
                <c:ptCount val="7"/>
                <c:pt idx="0">
                  <c:v>0.33279999999999998</c:v>
                </c:pt>
                <c:pt idx="1">
                  <c:v>0.2132</c:v>
                </c:pt>
                <c:pt idx="2">
                  <c:v>0.16139999999999999</c:v>
                </c:pt>
                <c:pt idx="3">
                  <c:v>0.12139999999999999</c:v>
                </c:pt>
                <c:pt idx="4">
                  <c:v>7.9000000000000001E-2</c:v>
                </c:pt>
                <c:pt idx="5">
                  <c:v>6.6000000000000003E-2</c:v>
                </c:pt>
                <c:pt idx="6">
                  <c:v>2.6200000000000001E-2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9A41-4BF7-B0AD-EACEC5CFFCC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legend>
      <c:legendPos val="r"/>
      <c:layout>
        <c:manualLayout>
          <c:xMode val="edge"/>
          <c:yMode val="edge"/>
          <c:x val="0.85879401405188582"/>
          <c:y val="0.56784041638982619"/>
          <c:w val="0.13572066771715466"/>
          <c:h val="0.427503789127923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2019年11月二手车交易价格区间分布</a:t>
            </a:r>
          </a:p>
        </c:rich>
      </c:tx>
      <c:layout>
        <c:manualLayout>
          <c:xMode val="edge"/>
          <c:yMode val="edge"/>
          <c:x val="0.24885448850084976"/>
          <c:y val="1.82982795003711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44-4DB3-B90B-9C6E96A0354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44-4DB3-B90B-9C6E96A0354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44-4DB3-B90B-9C6E96A0354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44-4DB3-B90B-9C6E96A0354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444-4DB3-B90B-9C6E96A0354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444-4DB3-B90B-9C6E96A03540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444-4DB3-B90B-9C6E96A03540}"/>
              </c:ext>
            </c:extLst>
          </c:dPt>
          <c:dLbls>
            <c:dLbl>
              <c:idx val="0"/>
              <c:layout>
                <c:manualLayout>
                  <c:x val="5.9226812466973568E-2"/>
                  <c:y val="-7.9323680601018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444-4DB3-B90B-9C6E96A03540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444-4DB3-B90B-9C6E96A03540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444-4DB3-B90B-9C6E96A03540}"/>
                </c:ext>
              </c:extLst>
            </c:dLbl>
            <c:dLbl>
              <c:idx val="3"/>
              <c:layout>
                <c:manualLayout>
                  <c:x val="-9.0226833096098427E-2"/>
                  <c:y val="-9.01755588659095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444-4DB3-B90B-9C6E96A03540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444-4DB3-B90B-9C6E96A03540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444-4DB3-B90B-9C6E96A03540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444-4DB3-B90B-9C6E96A035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0.33169999999999999</c:v>
                </c:pt>
                <c:pt idx="1">
                  <c:v>0.21360000000000001</c:v>
                </c:pt>
                <c:pt idx="2">
                  <c:v>0.16220000000000001</c:v>
                </c:pt>
                <c:pt idx="3">
                  <c:v>0.1225</c:v>
                </c:pt>
                <c:pt idx="4">
                  <c:v>7.9600000000000004E-2</c:v>
                </c:pt>
                <c:pt idx="5">
                  <c:v>6.5199999999999994E-2</c:v>
                </c:pt>
                <c:pt idx="6">
                  <c:v>2.52E-2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444-4DB3-B90B-9C6E96A0354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6035580933789113"/>
          <c:y val="4.9766726632742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PPT模板2!$A$2</c:f>
              <c:strCache>
                <c:ptCount val="1"/>
                <c:pt idx="0">
                  <c:v>（单位：万辆）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PPT模板2!$B$1:$C$1</c:f>
              <c:strCache>
                <c:ptCount val="2"/>
                <c:pt idx="0">
                  <c:v>2018年1-11月</c:v>
                </c:pt>
                <c:pt idx="1">
                  <c:v>2019年1-11月</c:v>
                </c:pt>
              </c:strCache>
            </c:strRef>
          </c:cat>
          <c:val>
            <c:numRef>
              <c:f>PPT模板2!$B$2:$C$2</c:f>
              <c:numCache>
                <c:formatCode>0.0</c:formatCode>
                <c:ptCount val="2"/>
                <c:pt idx="0">
                  <c:v>1260.4675</c:v>
                </c:pt>
                <c:pt idx="1">
                  <c:v>1323.6347000000001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62-4350-A524-E30FA4B2FDB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79845296"/>
        <c:axId val="679842672"/>
      </c:barChart>
      <c:catAx>
        <c:axId val="67984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2672"/>
        <c:crosses val="autoZero"/>
        <c:auto val="1"/>
        <c:lblAlgn val="ctr"/>
        <c:lblOffset val="100"/>
        <c:noMultiLvlLbl val="0"/>
      </c:catAx>
      <c:valAx>
        <c:axId val="67984267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8094544493364796"/>
          <c:y val="6.05759297520661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608953462782311"/>
          <c:y val="0.16536788337924702"/>
          <c:w val="0.89970407888459392"/>
          <c:h val="0.73111156559975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PPT模板2!$I$2</c:f>
              <c:strCache>
                <c:ptCount val="1"/>
                <c:pt idx="0">
                  <c:v>（单位：亿元）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PPT模板2!$J$1:$K$1</c:f>
              <c:strCache>
                <c:ptCount val="2"/>
                <c:pt idx="0">
                  <c:v>2018年1-11月</c:v>
                </c:pt>
                <c:pt idx="1">
                  <c:v>2019年1-11月</c:v>
                </c:pt>
              </c:strCache>
            </c:strRef>
          </c:cat>
          <c:val>
            <c:numRef>
              <c:f>PPT模板2!$J$2:$K$2</c:f>
              <c:numCache>
                <c:formatCode>0.0</c:formatCode>
                <c:ptCount val="2"/>
                <c:pt idx="0">
                  <c:v>7833.8108236242506</c:v>
                </c:pt>
                <c:pt idx="1">
                  <c:v>8317.5918616625986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2A-402A-9A0F-5C509A3CEA1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8347848"/>
        <c:axId val="688340304"/>
      </c:barChart>
      <c:catAx>
        <c:axId val="688347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0304"/>
        <c:crosses val="autoZero"/>
        <c:auto val="1"/>
        <c:lblAlgn val="ctr"/>
        <c:lblOffset val="100"/>
        <c:noMultiLvlLbl val="0"/>
      </c:catAx>
      <c:valAx>
        <c:axId val="68834030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7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409155385881654E-2"/>
          <c:y val="0.13081091997713382"/>
          <c:w val="0.88278521637263052"/>
          <c:h val="0.712372517194520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PPT模板1!$A$328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76124421874237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668-4AF4-907C-E35000FC232A}"/>
                </c:ext>
              </c:extLst>
            </c:dLbl>
            <c:dLbl>
              <c:idx val="1"/>
              <c:layout>
                <c:manualLayout>
                  <c:x val="-1.3761244218742381E-2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668-4AF4-907C-E35000FC232A}"/>
                </c:ext>
              </c:extLst>
            </c:dLbl>
            <c:dLbl>
              <c:idx val="2"/>
              <c:layout>
                <c:manualLayout>
                  <c:x val="-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668-4AF4-907C-E35000FC232A}"/>
                </c:ext>
              </c:extLst>
            </c:dLbl>
            <c:dLbl>
              <c:idx val="3"/>
              <c:layout>
                <c:manualLayout>
                  <c:x val="-1.529027135415825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668-4AF4-907C-E35000FC232A}"/>
                </c:ext>
              </c:extLst>
            </c:dLbl>
            <c:dLbl>
              <c:idx val="4"/>
              <c:layout>
                <c:manualLayout>
                  <c:x val="-1.681929848957402E-2"/>
                  <c:y val="-1.61098427194329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766726443199956E-2"/>
                      <c:h val="4.82775240994419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4668-4AF4-907C-E35000FC232A}"/>
                </c:ext>
              </c:extLst>
            </c:dLbl>
            <c:dLbl>
              <c:idx val="5"/>
              <c:layout>
                <c:manualLayout>
                  <c:x val="-4.5870814062474608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668-4AF4-907C-E35000FC232A}"/>
                </c:ext>
              </c:extLst>
            </c:dLbl>
            <c:dLbl>
              <c:idx val="6"/>
              <c:layout>
                <c:manualLayout>
                  <c:x val="-7.6451356770792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668-4AF4-907C-E35000FC232A}"/>
                </c:ext>
              </c:extLst>
            </c:dLbl>
            <c:dLbl>
              <c:idx val="7"/>
              <c:layout>
                <c:manualLayout>
                  <c:x val="-3.058054270831640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668-4AF4-907C-E35000FC232A}"/>
                </c:ext>
              </c:extLst>
            </c:dLbl>
            <c:dLbl>
              <c:idx val="8"/>
              <c:layout>
                <c:manualLayout>
                  <c:x val="-7.645135677079101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668-4AF4-907C-E35000FC232A}"/>
                </c:ext>
              </c:extLst>
            </c:dLbl>
            <c:dLbl>
              <c:idx val="9"/>
              <c:layout>
                <c:manualLayout>
                  <c:x val="-9.174162812495032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668-4AF4-907C-E35000FC23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PPT模板1!$B$328:$K$328</c:f>
              <c:numCache>
                <c:formatCode>0.00_);[Red]\(0.00\)</c:formatCode>
                <c:ptCount val="10"/>
                <c:pt idx="0">
                  <c:v>748.52380000000005</c:v>
                </c:pt>
                <c:pt idx="1">
                  <c:v>71.395200000000003</c:v>
                </c:pt>
                <c:pt idx="2">
                  <c:v>103.205</c:v>
                </c:pt>
                <c:pt idx="3">
                  <c:v>28.398399999999999</c:v>
                </c:pt>
                <c:pt idx="4">
                  <c:v>111.99639999999999</c:v>
                </c:pt>
                <c:pt idx="5">
                  <c:v>135.239</c:v>
                </c:pt>
                <c:pt idx="6">
                  <c:v>34.825099999999999</c:v>
                </c:pt>
                <c:pt idx="7">
                  <c:v>2.3914</c:v>
                </c:pt>
                <c:pt idx="8">
                  <c:v>7.4311999999999996</c:v>
                </c:pt>
                <c:pt idx="9">
                  <c:v>17.062000000000001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668-4AF4-907C-E35000FC232A}"/>
            </c:ext>
          </c:extLst>
        </c:ser>
        <c:ser>
          <c:idx val="1"/>
          <c:order val="1"/>
          <c:tx>
            <c:strRef>
              <c:f>PPT模板1!$A$329</c:f>
              <c:strCache>
                <c:ptCount val="1"/>
                <c:pt idx="0">
                  <c:v>2019年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668-4AF4-907C-E35000FC232A}"/>
                </c:ext>
              </c:extLst>
            </c:dLbl>
            <c:dLbl>
              <c:idx val="1"/>
              <c:layout>
                <c:manualLayout>
                  <c:x val="9.1741628124948921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4668-4AF4-907C-E35000FC232A}"/>
                </c:ext>
              </c:extLst>
            </c:dLbl>
            <c:dLbl>
              <c:idx val="2"/>
              <c:layout>
                <c:manualLayout>
                  <c:x val="1.3761244218742381E-2"/>
                  <c:y val="-3.2217148655504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668-4AF4-907C-E35000FC232A}"/>
                </c:ext>
              </c:extLst>
            </c:dLbl>
            <c:dLbl>
              <c:idx val="3"/>
              <c:layout>
                <c:manualLayout>
                  <c:x val="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4668-4AF4-907C-E35000FC232A}"/>
                </c:ext>
              </c:extLst>
            </c:dLbl>
            <c:dLbl>
              <c:idx val="4"/>
              <c:layout>
                <c:manualLayout>
                  <c:x val="9.249425404518507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4668-4AF4-907C-E35000FC232A}"/>
                </c:ext>
              </c:extLst>
            </c:dLbl>
            <c:dLbl>
              <c:idx val="5"/>
              <c:layout>
                <c:manualLayout>
                  <c:x val="1.972683874077042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4668-4AF4-907C-E35000FC232A}"/>
                </c:ext>
              </c:extLst>
            </c:dLbl>
            <c:dLbl>
              <c:idx val="6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4668-4AF4-907C-E35000FC232A}"/>
                </c:ext>
              </c:extLst>
            </c:dLbl>
            <c:dLbl>
              <c:idx val="7"/>
              <c:layout>
                <c:manualLayout>
                  <c:x val="9.174162812494808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4668-4AF4-907C-E35000FC232A}"/>
                </c:ext>
              </c:extLst>
            </c:dLbl>
            <c:dLbl>
              <c:idx val="8"/>
              <c:layout>
                <c:manualLayout>
                  <c:x val="4.58708140624734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4668-4AF4-907C-E35000FC232A}"/>
                </c:ext>
              </c:extLst>
            </c:dLbl>
            <c:dLbl>
              <c:idx val="9"/>
              <c:layout>
                <c:manualLayout>
                  <c:x val="7.6451356770789883E-3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4668-4AF4-907C-E35000FC232A}"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dk1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PPT模板1!$B$329:$K$329</c:f>
              <c:numCache>
                <c:formatCode>0.00_);[Red]\(0.00\)</c:formatCode>
                <c:ptCount val="10"/>
                <c:pt idx="0">
                  <c:v>763.21420000000001</c:v>
                </c:pt>
                <c:pt idx="1">
                  <c:v>85.129599999999996</c:v>
                </c:pt>
                <c:pt idx="2">
                  <c:v>128.56710000000001</c:v>
                </c:pt>
                <c:pt idx="3">
                  <c:v>32.846200000000003</c:v>
                </c:pt>
                <c:pt idx="4">
                  <c:v>123.1315</c:v>
                </c:pt>
                <c:pt idx="5">
                  <c:v>127.5181</c:v>
                </c:pt>
                <c:pt idx="6">
                  <c:v>28.841799999999999</c:v>
                </c:pt>
                <c:pt idx="7">
                  <c:v>2.7818999999999998</c:v>
                </c:pt>
                <c:pt idx="8">
                  <c:v>10.8813</c:v>
                </c:pt>
                <c:pt idx="9">
                  <c:v>20.725999999999999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4668-4AF4-907C-E35000FC232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25595944"/>
        <c:axId val="925596336"/>
      </c:barChart>
      <c:lineChart>
        <c:grouping val="standar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5596728"/>
        <c:axId val="1121851024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PPT模板1!$A$330</c15:sqref>
                        </c15:formulaRef>
                      </c:ext>
                    </c:extLst>
                    <c:strCache>
                      <c:ptCount val="1"/>
                      <c:pt idx="0">
                        <c:v>同比增长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altLang="en-US" sz="900" b="0" i="0" u="none" strike="noStrike" kern="120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PPT模板1!$B$327:$K$327</c15:sqref>
                        </c15:formulaRef>
                      </c:ext>
                    </c:extLst>
                    <c:strCache>
                      <c:ptCount val="10"/>
                      <c:pt idx="0">
                        <c:v>基本型</c:v>
                      </c:pt>
                      <c:pt idx="1">
                        <c:v>MPV</c:v>
                      </c:pt>
                      <c:pt idx="2">
                        <c:v>SUV</c:v>
                      </c:pt>
                      <c:pt idx="3">
                        <c:v>交叉型</c:v>
                      </c:pt>
                      <c:pt idx="4">
                        <c:v>货车</c:v>
                      </c:pt>
                      <c:pt idx="5">
                        <c:v>客车</c:v>
                      </c:pt>
                      <c:pt idx="6">
                        <c:v>其它车</c:v>
                      </c:pt>
                      <c:pt idx="7">
                        <c:v>低速载货</c:v>
                      </c:pt>
                      <c:pt idx="8">
                        <c:v>挂车</c:v>
                      </c:pt>
                      <c:pt idx="9">
                        <c:v>摩托车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PPT模板1!$B$330:$K$330</c15:sqref>
                        </c15:formulaRef>
                      </c:ext>
                    </c:extLst>
                    <c:numCache>
                      <c:formatCode>0.00_ </c:formatCode>
                      <c:ptCount val="10"/>
                      <c:pt idx="0">
                        <c:v>1.9625828864760151</c:v>
                      </c:pt>
                      <c:pt idx="1">
                        <c:v>19.237147595356539</c:v>
                      </c:pt>
                      <c:pt idx="2">
                        <c:v>24.574487670171031</c:v>
                      </c:pt>
                      <c:pt idx="3">
                        <c:v>15.662149980280596</c:v>
                      </c:pt>
                      <c:pt idx="4">
                        <c:v>9.9423731477083273</c:v>
                      </c:pt>
                      <c:pt idx="5">
                        <c:v>-5.709078002647165</c:v>
                      </c:pt>
                      <c:pt idx="6">
                        <c:v>-17.180998762386899</c:v>
                      </c:pt>
                      <c:pt idx="7">
                        <c:v>16.329346826126947</c:v>
                      </c:pt>
                      <c:pt idx="8">
                        <c:v>46.427225750888148</c:v>
                      </c:pt>
                      <c:pt idx="9">
                        <c:v>21.474621966944071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6-4668-4AF4-907C-E35000FC232A}"/>
                  </c:ext>
                </c:extLst>
              </c15:ser>
            </c15:filteredLineSeries>
          </c:ext>
        </c:extLst>
      </c:lineChart>
      <c:catAx>
        <c:axId val="925595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6336"/>
        <c:crosses val="autoZero"/>
        <c:auto val="1"/>
        <c:lblAlgn val="ctr"/>
        <c:lblOffset val="100"/>
        <c:noMultiLvlLbl val="0"/>
      </c:catAx>
      <c:valAx>
        <c:axId val="925596336"/>
        <c:scaling>
          <c:orientation val="minMax"/>
          <c:max val="800"/>
          <c:min val="0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5944"/>
        <c:crossesAt val="1"/>
        <c:crossBetween val="between"/>
        <c:majorUnit val="50"/>
      </c:valAx>
      <c:catAx>
        <c:axId val="9255967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21851024"/>
        <c:crossesAt val="0"/>
        <c:auto val="1"/>
        <c:lblAlgn val="ctr"/>
        <c:lblOffset val="100"/>
        <c:noMultiLvlLbl val="0"/>
      </c:catAx>
      <c:valAx>
        <c:axId val="1121851024"/>
        <c:scaling>
          <c:orientation val="minMax"/>
          <c:max val="0.5"/>
          <c:min val="-0.5"/>
        </c:scaling>
        <c:delete val="1"/>
        <c:axPos val="r"/>
        <c:numFmt formatCode="0%" sourceLinked="0"/>
        <c:majorTickMark val="out"/>
        <c:minorTickMark val="none"/>
        <c:tickLblPos val="nextTo"/>
        <c:crossAx val="9255967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900" b="0" i="0" u="none" strike="noStrike" kern="1200" baseline="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27.95%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7.03%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en-US" altLang="zh-CN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6.77%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6.93%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6.90%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35D09808-0A85-4DED-804C-5C91BC41222B}" type="presOf" srcId="{FA7A06C3-9B9C-4943-9C10-D72171014D24}" destId="{F94370AD-19E2-4F6B-AB85-F32D3A5B7B9E}" srcOrd="0" destOrd="0" presId="urn:microsoft.com/office/officeart/2005/8/layout/radial2"/>
    <dgm:cxn modelId="{32808F0B-723A-43F1-99F9-ADF39D11B7DB}" type="presOf" srcId="{40B4B4EE-A958-4F10-94EA-6CFD1E6A3083}" destId="{C8F01A94-E7AE-452D-BB84-DE60C745A4C3}" srcOrd="0" destOrd="0" presId="urn:microsoft.com/office/officeart/2005/8/layout/radial2"/>
    <dgm:cxn modelId="{F641920B-2C69-49BA-8CE3-2DB5AE6DD982}" type="presOf" srcId="{FE09E9A6-00DF-4088-9A07-18E3CFC6CF2C}" destId="{CC3A8EB3-DFAF-417F-9F88-2376FB398B20}" srcOrd="0" destOrd="0" presId="urn:microsoft.com/office/officeart/2005/8/layout/radial2"/>
    <dgm:cxn modelId="{5E987116-9006-4719-A53C-C18606217573}" type="presOf" srcId="{CF56CEFD-AC68-4391-B387-EE89D3A868CB}" destId="{1D012BB2-BF79-4510-99E7-066A01BAA56A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F47021E-E6D6-4ADC-B234-E99CF5C8598B}" type="presOf" srcId="{2D6DDA0A-4726-48BD-BFCC-6388F6BF2BA1}" destId="{DFBBBBC3-2F5D-4A60-A5D9-97C06A6DD83D}" srcOrd="0" destOrd="0" presId="urn:microsoft.com/office/officeart/2005/8/layout/radial2"/>
    <dgm:cxn modelId="{54B5D925-60A2-4C9B-949B-5B62C9A5EBA1}" type="presOf" srcId="{720E01A6-D50D-45FE-A3FA-3DCC4AFE2A92}" destId="{EA72C591-9724-4095-A831-C421826EF975}" srcOrd="0" destOrd="0" presId="urn:microsoft.com/office/officeart/2005/8/layout/radial2"/>
    <dgm:cxn modelId="{11D1A329-7D39-49EF-B8C4-98B93C85E792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DC5635F-8A6E-4876-8084-7437C7977FE1}" type="presOf" srcId="{CECA4B9B-7F5E-4A1C-BD1A-B7D7CD76A37A}" destId="{9F3E85D6-EFCB-4E2C-8A6C-B78AE30C68C3}" srcOrd="0" destOrd="0" presId="urn:microsoft.com/office/officeart/2005/8/layout/radial2"/>
    <dgm:cxn modelId="{7EFE5E62-B582-4394-AE63-7EEE6E0CF114}" type="presOf" srcId="{399FD7A3-8AEE-43C9-8685-6BCCA332708C}" destId="{9668CE02-015F-4977-AFE0-6ADCE0C919A6}" srcOrd="0" destOrd="0" presId="urn:microsoft.com/office/officeart/2005/8/layout/radial2"/>
    <dgm:cxn modelId="{2C0BCB4D-E74E-4E86-9661-FAD08CD15747}" type="presOf" srcId="{E6B0BFC0-ABA5-485D-9A40-6C582F797830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B81A973-1C07-440C-9871-31F796115980}" type="presOf" srcId="{B17D9A84-EB33-4C6E-851D-F77693D395E2}" destId="{014A86A1-B467-4CA1-9D8A-6362EC1901EF}" srcOrd="0" destOrd="0" presId="urn:microsoft.com/office/officeart/2005/8/layout/radial2"/>
    <dgm:cxn modelId="{F081C378-626C-4DA3-ADAF-FFB64C51D12A}" type="presOf" srcId="{777522B5-7191-4146-B6CE-E04273D13619}" destId="{EFD51B71-7277-4837-90FA-1CDDF8C0C07D}" srcOrd="0" destOrd="0" presId="urn:microsoft.com/office/officeart/2005/8/layout/radial2"/>
    <dgm:cxn modelId="{DF416096-F033-4C1A-8E83-CA9315587141}" type="presOf" srcId="{E8F5A92F-C113-40C3-8F95-DF0C142652C4}" destId="{974AEE05-33D4-402B-91DC-C916ECC79DE6}" srcOrd="0" destOrd="0" presId="urn:microsoft.com/office/officeart/2005/8/layout/radial2"/>
    <dgm:cxn modelId="{4776E59B-C3E2-452D-84CE-62BEF27BE068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F4C21A3-C947-4099-854B-F62E7C449F6B}" type="presOf" srcId="{B0A14D98-A3A8-4B16-8BE6-73948ACA260E}" destId="{8C9211B4-E3C9-41A5-BAF6-85AA8DC56757}" srcOrd="0" destOrd="0" presId="urn:microsoft.com/office/officeart/2005/8/layout/radial2"/>
    <dgm:cxn modelId="{563EA4AB-8293-430D-A885-8A3AF408DC60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F3F9E850-64C3-4B33-8910-C6B1821B02DF}" type="presParOf" srcId="{F94370AD-19E2-4F6B-AB85-F32D3A5B7B9E}" destId="{A8FB2808-AAFC-4D97-887F-3779979975C0}" srcOrd="0" destOrd="0" presId="urn:microsoft.com/office/officeart/2005/8/layout/radial2"/>
    <dgm:cxn modelId="{8206CDDC-D61E-438A-B5DA-F4DB8C914F6C}" type="presParOf" srcId="{A8FB2808-AAFC-4D97-887F-3779979975C0}" destId="{7D0277BF-C964-4D22-B5BB-6D99C40C7E15}" srcOrd="0" destOrd="0" presId="urn:microsoft.com/office/officeart/2005/8/layout/radial2"/>
    <dgm:cxn modelId="{B3D7859E-E161-487E-AE96-C532E2C54BAA}" type="presParOf" srcId="{7D0277BF-C964-4D22-B5BB-6D99C40C7E15}" destId="{520D7201-8E13-49D1-919D-64B90E0B16FD}" srcOrd="0" destOrd="0" presId="urn:microsoft.com/office/officeart/2005/8/layout/radial2"/>
    <dgm:cxn modelId="{25D9A22D-7009-4FB1-B0A8-B9CA9F231276}" type="presParOf" srcId="{7D0277BF-C964-4D22-B5BB-6D99C40C7E15}" destId="{98AE5B4B-2C6D-4C36-83DF-7C3182B7D292}" srcOrd="1" destOrd="0" presId="urn:microsoft.com/office/officeart/2005/8/layout/radial2"/>
    <dgm:cxn modelId="{BAB06F1C-CCD9-4F77-9A84-4A9344554F0A}" type="presParOf" srcId="{A8FB2808-AAFC-4D97-887F-3779979975C0}" destId="{EA72C591-9724-4095-A831-C421826EF975}" srcOrd="1" destOrd="0" presId="urn:microsoft.com/office/officeart/2005/8/layout/radial2"/>
    <dgm:cxn modelId="{F0762220-C2B7-454E-B479-8C4C81F8B521}" type="presParOf" srcId="{A8FB2808-AAFC-4D97-887F-3779979975C0}" destId="{9651C876-0FDB-4BF8-B58C-457C507BEB0B}" srcOrd="2" destOrd="0" presId="urn:microsoft.com/office/officeart/2005/8/layout/radial2"/>
    <dgm:cxn modelId="{1631DD80-E4F5-4062-B7DA-845AD4E37E36}" type="presParOf" srcId="{9651C876-0FDB-4BF8-B58C-457C507BEB0B}" destId="{EFD51B71-7277-4837-90FA-1CDDF8C0C07D}" srcOrd="0" destOrd="0" presId="urn:microsoft.com/office/officeart/2005/8/layout/radial2"/>
    <dgm:cxn modelId="{A6FB0048-6C33-481C-AA13-3FE9DD07385D}" type="presParOf" srcId="{9651C876-0FDB-4BF8-B58C-457C507BEB0B}" destId="{974AEE05-33D4-402B-91DC-C916ECC79DE6}" srcOrd="1" destOrd="0" presId="urn:microsoft.com/office/officeart/2005/8/layout/radial2"/>
    <dgm:cxn modelId="{E124C005-2863-4FDB-BF66-ABDBE5567C5F}" type="presParOf" srcId="{A8FB2808-AAFC-4D97-887F-3779979975C0}" destId="{DFBBBBC3-2F5D-4A60-A5D9-97C06A6DD83D}" srcOrd="3" destOrd="0" presId="urn:microsoft.com/office/officeart/2005/8/layout/radial2"/>
    <dgm:cxn modelId="{2DB583B2-7098-41E4-8971-B21B84DA28C6}" type="presParOf" srcId="{A8FB2808-AAFC-4D97-887F-3779979975C0}" destId="{0365C081-EBAD-4733-AD59-EEC65E712488}" srcOrd="4" destOrd="0" presId="urn:microsoft.com/office/officeart/2005/8/layout/radial2"/>
    <dgm:cxn modelId="{2353E77D-16D4-45EC-AA04-F78AE2AD9CF3}" type="presParOf" srcId="{0365C081-EBAD-4733-AD59-EEC65E712488}" destId="{865E54A3-B4BE-4468-AC89-EB577B209FA0}" srcOrd="0" destOrd="0" presId="urn:microsoft.com/office/officeart/2005/8/layout/radial2"/>
    <dgm:cxn modelId="{E6DBB123-FB04-4ECA-89AD-90B7C01868D2}" type="presParOf" srcId="{0365C081-EBAD-4733-AD59-EEC65E712488}" destId="{347D5E9F-899F-43C6-8450-965A38D33E10}" srcOrd="1" destOrd="0" presId="urn:microsoft.com/office/officeart/2005/8/layout/radial2"/>
    <dgm:cxn modelId="{B4DA9489-2530-413B-93C7-637794CDABE8}" type="presParOf" srcId="{A8FB2808-AAFC-4D97-887F-3779979975C0}" destId="{1D012BB2-BF79-4510-99E7-066A01BAA56A}" srcOrd="5" destOrd="0" presId="urn:microsoft.com/office/officeart/2005/8/layout/radial2"/>
    <dgm:cxn modelId="{036652CF-5037-41BA-90E1-3CF15497E5D3}" type="presParOf" srcId="{A8FB2808-AAFC-4D97-887F-3779979975C0}" destId="{AC8E1714-64B1-4EB0-AED0-2D4C844CC877}" srcOrd="6" destOrd="0" presId="urn:microsoft.com/office/officeart/2005/8/layout/radial2"/>
    <dgm:cxn modelId="{12745565-A953-4004-86F5-8E13DFDC777A}" type="presParOf" srcId="{AC8E1714-64B1-4EB0-AED0-2D4C844CC877}" destId="{CC3A8EB3-DFAF-417F-9F88-2376FB398B20}" srcOrd="0" destOrd="0" presId="urn:microsoft.com/office/officeart/2005/8/layout/radial2"/>
    <dgm:cxn modelId="{E287EC97-D7E1-4B15-A70E-3219985F1511}" type="presParOf" srcId="{AC8E1714-64B1-4EB0-AED0-2D4C844CC877}" destId="{44AEB474-3337-4AF1-8599-92D9CCED5CCD}" srcOrd="1" destOrd="0" presId="urn:microsoft.com/office/officeart/2005/8/layout/radial2"/>
    <dgm:cxn modelId="{FAE4E78F-A297-4E84-B7ED-928799E9BCF4}" type="presParOf" srcId="{A8FB2808-AAFC-4D97-887F-3779979975C0}" destId="{9F3E85D6-EFCB-4E2C-8A6C-B78AE30C68C3}" srcOrd="7" destOrd="0" presId="urn:microsoft.com/office/officeart/2005/8/layout/radial2"/>
    <dgm:cxn modelId="{5D83124D-BB81-435A-90C7-E44C23838304}" type="presParOf" srcId="{A8FB2808-AAFC-4D97-887F-3779979975C0}" destId="{6EB30C24-E0BC-46CC-A8CC-BD35E8D8F516}" srcOrd="8" destOrd="0" presId="urn:microsoft.com/office/officeart/2005/8/layout/radial2"/>
    <dgm:cxn modelId="{3075ECA3-F30A-4EB9-BC24-2F5F806E6691}" type="presParOf" srcId="{6EB30C24-E0BC-46CC-A8CC-BD35E8D8F516}" destId="{8C9211B4-E3C9-41A5-BAF6-85AA8DC56757}" srcOrd="0" destOrd="0" presId="urn:microsoft.com/office/officeart/2005/8/layout/radial2"/>
    <dgm:cxn modelId="{F1068629-43E9-4C0E-9020-D22A93F85427}" type="presParOf" srcId="{6EB30C24-E0BC-46CC-A8CC-BD35E8D8F516}" destId="{C8F01A94-E7AE-452D-BB84-DE60C745A4C3}" srcOrd="1" destOrd="0" presId="urn:microsoft.com/office/officeart/2005/8/layout/radial2"/>
    <dgm:cxn modelId="{B1D9D849-8D95-4BEE-AFD2-06CC12DF4D78}" type="presParOf" srcId="{A8FB2808-AAFC-4D97-887F-3779979975C0}" destId="{35526D56-E768-4819-9216-C4E927743A2B}" srcOrd="9" destOrd="0" presId="urn:microsoft.com/office/officeart/2005/8/layout/radial2"/>
    <dgm:cxn modelId="{2003B677-B54C-44E4-8BD2-D1264D4E10E5}" type="presParOf" srcId="{A8FB2808-AAFC-4D97-887F-3779979975C0}" destId="{449B1AEF-604E-4656-ACAF-2FA22576DCF6}" srcOrd="10" destOrd="0" presId="urn:microsoft.com/office/officeart/2005/8/layout/radial2"/>
    <dgm:cxn modelId="{2C8DD973-4BCC-400E-8787-3F85E4F8C17F}" type="presParOf" srcId="{449B1AEF-604E-4656-ACAF-2FA22576DCF6}" destId="{9668CE02-015F-4977-AFE0-6ADCE0C919A6}" srcOrd="0" destOrd="0" presId="urn:microsoft.com/office/officeart/2005/8/layout/radial2"/>
    <dgm:cxn modelId="{88C09080-87A8-47B1-8971-2A3EBC42728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23.78%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19.98%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7.07%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7.97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7.19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/>
            <a:t>37.90%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宋体" panose="02010600030101010101" pitchFamily="2" charset="-122"/>
              <a:cs typeface="+mn-cs"/>
            </a:rPr>
            <a:t>25.10</a:t>
          </a:r>
          <a:r>
            <a:rPr lang="en-US" altLang="zh-CN" sz="1000" b="1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b="1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四川</a:t>
          </a:r>
          <a:endParaRPr lang="en-US" altLang="zh-CN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/>
            <a:t>2.22%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宋体" panose="02010600030101010101" pitchFamily="2" charset="-122"/>
              <a:cs typeface="+mn-cs"/>
            </a:rPr>
            <a:t>13.21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/>
            <a:t>5.44%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35D09808-0A85-4DED-804C-5C91BC41222B}" type="presOf" srcId="{FA7A06C3-9B9C-4943-9C10-D72171014D24}" destId="{F94370AD-19E2-4F6B-AB85-F32D3A5B7B9E}" srcOrd="0" destOrd="0" presId="urn:microsoft.com/office/officeart/2005/8/layout/radial2"/>
    <dgm:cxn modelId="{32808F0B-723A-43F1-99F9-ADF39D11B7DB}" type="presOf" srcId="{40B4B4EE-A958-4F10-94EA-6CFD1E6A3083}" destId="{C8F01A94-E7AE-452D-BB84-DE60C745A4C3}" srcOrd="0" destOrd="0" presId="urn:microsoft.com/office/officeart/2005/8/layout/radial2"/>
    <dgm:cxn modelId="{F641920B-2C69-49BA-8CE3-2DB5AE6DD982}" type="presOf" srcId="{FE09E9A6-00DF-4088-9A07-18E3CFC6CF2C}" destId="{CC3A8EB3-DFAF-417F-9F88-2376FB398B20}" srcOrd="0" destOrd="0" presId="urn:microsoft.com/office/officeart/2005/8/layout/radial2"/>
    <dgm:cxn modelId="{5E987116-9006-4719-A53C-C18606217573}" type="presOf" srcId="{CF56CEFD-AC68-4391-B387-EE89D3A868CB}" destId="{1D012BB2-BF79-4510-99E7-066A01BAA56A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F47021E-E6D6-4ADC-B234-E99CF5C8598B}" type="presOf" srcId="{2D6DDA0A-4726-48BD-BFCC-6388F6BF2BA1}" destId="{DFBBBBC3-2F5D-4A60-A5D9-97C06A6DD83D}" srcOrd="0" destOrd="0" presId="urn:microsoft.com/office/officeart/2005/8/layout/radial2"/>
    <dgm:cxn modelId="{54B5D925-60A2-4C9B-949B-5B62C9A5EBA1}" type="presOf" srcId="{720E01A6-D50D-45FE-A3FA-3DCC4AFE2A92}" destId="{EA72C591-9724-4095-A831-C421826EF975}" srcOrd="0" destOrd="0" presId="urn:microsoft.com/office/officeart/2005/8/layout/radial2"/>
    <dgm:cxn modelId="{11D1A329-7D39-49EF-B8C4-98B93C85E792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DC5635F-8A6E-4876-8084-7437C7977FE1}" type="presOf" srcId="{CECA4B9B-7F5E-4A1C-BD1A-B7D7CD76A37A}" destId="{9F3E85D6-EFCB-4E2C-8A6C-B78AE30C68C3}" srcOrd="0" destOrd="0" presId="urn:microsoft.com/office/officeart/2005/8/layout/radial2"/>
    <dgm:cxn modelId="{7EFE5E62-B582-4394-AE63-7EEE6E0CF114}" type="presOf" srcId="{399FD7A3-8AEE-43C9-8685-6BCCA332708C}" destId="{9668CE02-015F-4977-AFE0-6ADCE0C919A6}" srcOrd="0" destOrd="0" presId="urn:microsoft.com/office/officeart/2005/8/layout/radial2"/>
    <dgm:cxn modelId="{2C0BCB4D-E74E-4E86-9661-FAD08CD15747}" type="presOf" srcId="{E6B0BFC0-ABA5-485D-9A40-6C582F797830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B81A973-1C07-440C-9871-31F796115980}" type="presOf" srcId="{B17D9A84-EB33-4C6E-851D-F77693D395E2}" destId="{014A86A1-B467-4CA1-9D8A-6362EC1901EF}" srcOrd="0" destOrd="0" presId="urn:microsoft.com/office/officeart/2005/8/layout/radial2"/>
    <dgm:cxn modelId="{F081C378-626C-4DA3-ADAF-FFB64C51D12A}" type="presOf" srcId="{777522B5-7191-4146-B6CE-E04273D13619}" destId="{EFD51B71-7277-4837-90FA-1CDDF8C0C07D}" srcOrd="0" destOrd="0" presId="urn:microsoft.com/office/officeart/2005/8/layout/radial2"/>
    <dgm:cxn modelId="{DF416096-F033-4C1A-8E83-CA9315587141}" type="presOf" srcId="{E8F5A92F-C113-40C3-8F95-DF0C142652C4}" destId="{974AEE05-33D4-402B-91DC-C916ECC79DE6}" srcOrd="0" destOrd="0" presId="urn:microsoft.com/office/officeart/2005/8/layout/radial2"/>
    <dgm:cxn modelId="{4776E59B-C3E2-452D-84CE-62BEF27BE068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F4C21A3-C947-4099-854B-F62E7C449F6B}" type="presOf" srcId="{B0A14D98-A3A8-4B16-8BE6-73948ACA260E}" destId="{8C9211B4-E3C9-41A5-BAF6-85AA8DC56757}" srcOrd="0" destOrd="0" presId="urn:microsoft.com/office/officeart/2005/8/layout/radial2"/>
    <dgm:cxn modelId="{563EA4AB-8293-430D-A885-8A3AF408DC60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F3F9E850-64C3-4B33-8910-C6B1821B02DF}" type="presParOf" srcId="{F94370AD-19E2-4F6B-AB85-F32D3A5B7B9E}" destId="{A8FB2808-AAFC-4D97-887F-3779979975C0}" srcOrd="0" destOrd="0" presId="urn:microsoft.com/office/officeart/2005/8/layout/radial2"/>
    <dgm:cxn modelId="{8206CDDC-D61E-438A-B5DA-F4DB8C914F6C}" type="presParOf" srcId="{A8FB2808-AAFC-4D97-887F-3779979975C0}" destId="{7D0277BF-C964-4D22-B5BB-6D99C40C7E15}" srcOrd="0" destOrd="0" presId="urn:microsoft.com/office/officeart/2005/8/layout/radial2"/>
    <dgm:cxn modelId="{B3D7859E-E161-487E-AE96-C532E2C54BAA}" type="presParOf" srcId="{7D0277BF-C964-4D22-B5BB-6D99C40C7E15}" destId="{520D7201-8E13-49D1-919D-64B90E0B16FD}" srcOrd="0" destOrd="0" presId="urn:microsoft.com/office/officeart/2005/8/layout/radial2"/>
    <dgm:cxn modelId="{25D9A22D-7009-4FB1-B0A8-B9CA9F231276}" type="presParOf" srcId="{7D0277BF-C964-4D22-B5BB-6D99C40C7E15}" destId="{98AE5B4B-2C6D-4C36-83DF-7C3182B7D292}" srcOrd="1" destOrd="0" presId="urn:microsoft.com/office/officeart/2005/8/layout/radial2"/>
    <dgm:cxn modelId="{BAB06F1C-CCD9-4F77-9A84-4A9344554F0A}" type="presParOf" srcId="{A8FB2808-AAFC-4D97-887F-3779979975C0}" destId="{EA72C591-9724-4095-A831-C421826EF975}" srcOrd="1" destOrd="0" presId="urn:microsoft.com/office/officeart/2005/8/layout/radial2"/>
    <dgm:cxn modelId="{F0762220-C2B7-454E-B479-8C4C81F8B521}" type="presParOf" srcId="{A8FB2808-AAFC-4D97-887F-3779979975C0}" destId="{9651C876-0FDB-4BF8-B58C-457C507BEB0B}" srcOrd="2" destOrd="0" presId="urn:microsoft.com/office/officeart/2005/8/layout/radial2"/>
    <dgm:cxn modelId="{1631DD80-E4F5-4062-B7DA-845AD4E37E36}" type="presParOf" srcId="{9651C876-0FDB-4BF8-B58C-457C507BEB0B}" destId="{EFD51B71-7277-4837-90FA-1CDDF8C0C07D}" srcOrd="0" destOrd="0" presId="urn:microsoft.com/office/officeart/2005/8/layout/radial2"/>
    <dgm:cxn modelId="{A6FB0048-6C33-481C-AA13-3FE9DD07385D}" type="presParOf" srcId="{9651C876-0FDB-4BF8-B58C-457C507BEB0B}" destId="{974AEE05-33D4-402B-91DC-C916ECC79DE6}" srcOrd="1" destOrd="0" presId="urn:microsoft.com/office/officeart/2005/8/layout/radial2"/>
    <dgm:cxn modelId="{E124C005-2863-4FDB-BF66-ABDBE5567C5F}" type="presParOf" srcId="{A8FB2808-AAFC-4D97-887F-3779979975C0}" destId="{DFBBBBC3-2F5D-4A60-A5D9-97C06A6DD83D}" srcOrd="3" destOrd="0" presId="urn:microsoft.com/office/officeart/2005/8/layout/radial2"/>
    <dgm:cxn modelId="{2DB583B2-7098-41E4-8971-B21B84DA28C6}" type="presParOf" srcId="{A8FB2808-AAFC-4D97-887F-3779979975C0}" destId="{0365C081-EBAD-4733-AD59-EEC65E712488}" srcOrd="4" destOrd="0" presId="urn:microsoft.com/office/officeart/2005/8/layout/radial2"/>
    <dgm:cxn modelId="{2353E77D-16D4-45EC-AA04-F78AE2AD9CF3}" type="presParOf" srcId="{0365C081-EBAD-4733-AD59-EEC65E712488}" destId="{865E54A3-B4BE-4468-AC89-EB577B209FA0}" srcOrd="0" destOrd="0" presId="urn:microsoft.com/office/officeart/2005/8/layout/radial2"/>
    <dgm:cxn modelId="{E6DBB123-FB04-4ECA-89AD-90B7C01868D2}" type="presParOf" srcId="{0365C081-EBAD-4733-AD59-EEC65E712488}" destId="{347D5E9F-899F-43C6-8450-965A38D33E10}" srcOrd="1" destOrd="0" presId="urn:microsoft.com/office/officeart/2005/8/layout/radial2"/>
    <dgm:cxn modelId="{B4DA9489-2530-413B-93C7-637794CDABE8}" type="presParOf" srcId="{A8FB2808-AAFC-4D97-887F-3779979975C0}" destId="{1D012BB2-BF79-4510-99E7-066A01BAA56A}" srcOrd="5" destOrd="0" presId="urn:microsoft.com/office/officeart/2005/8/layout/radial2"/>
    <dgm:cxn modelId="{036652CF-5037-41BA-90E1-3CF15497E5D3}" type="presParOf" srcId="{A8FB2808-AAFC-4D97-887F-3779979975C0}" destId="{AC8E1714-64B1-4EB0-AED0-2D4C844CC877}" srcOrd="6" destOrd="0" presId="urn:microsoft.com/office/officeart/2005/8/layout/radial2"/>
    <dgm:cxn modelId="{12745565-A953-4004-86F5-8E13DFDC777A}" type="presParOf" srcId="{AC8E1714-64B1-4EB0-AED0-2D4C844CC877}" destId="{CC3A8EB3-DFAF-417F-9F88-2376FB398B20}" srcOrd="0" destOrd="0" presId="urn:microsoft.com/office/officeart/2005/8/layout/radial2"/>
    <dgm:cxn modelId="{E287EC97-D7E1-4B15-A70E-3219985F1511}" type="presParOf" srcId="{AC8E1714-64B1-4EB0-AED0-2D4C844CC877}" destId="{44AEB474-3337-4AF1-8599-92D9CCED5CCD}" srcOrd="1" destOrd="0" presId="urn:microsoft.com/office/officeart/2005/8/layout/radial2"/>
    <dgm:cxn modelId="{FAE4E78F-A297-4E84-B7ED-928799E9BCF4}" type="presParOf" srcId="{A8FB2808-AAFC-4D97-887F-3779979975C0}" destId="{9F3E85D6-EFCB-4E2C-8A6C-B78AE30C68C3}" srcOrd="7" destOrd="0" presId="urn:microsoft.com/office/officeart/2005/8/layout/radial2"/>
    <dgm:cxn modelId="{5D83124D-BB81-435A-90C7-E44C23838304}" type="presParOf" srcId="{A8FB2808-AAFC-4D97-887F-3779979975C0}" destId="{6EB30C24-E0BC-46CC-A8CC-BD35E8D8F516}" srcOrd="8" destOrd="0" presId="urn:microsoft.com/office/officeart/2005/8/layout/radial2"/>
    <dgm:cxn modelId="{3075ECA3-F30A-4EB9-BC24-2F5F806E6691}" type="presParOf" srcId="{6EB30C24-E0BC-46CC-A8CC-BD35E8D8F516}" destId="{8C9211B4-E3C9-41A5-BAF6-85AA8DC56757}" srcOrd="0" destOrd="0" presId="urn:microsoft.com/office/officeart/2005/8/layout/radial2"/>
    <dgm:cxn modelId="{F1068629-43E9-4C0E-9020-D22A93F85427}" type="presParOf" srcId="{6EB30C24-E0BC-46CC-A8CC-BD35E8D8F516}" destId="{C8F01A94-E7AE-452D-BB84-DE60C745A4C3}" srcOrd="1" destOrd="0" presId="urn:microsoft.com/office/officeart/2005/8/layout/radial2"/>
    <dgm:cxn modelId="{B1D9D849-8D95-4BEE-AFD2-06CC12DF4D78}" type="presParOf" srcId="{A8FB2808-AAFC-4D97-887F-3779979975C0}" destId="{35526D56-E768-4819-9216-C4E927743A2B}" srcOrd="9" destOrd="0" presId="urn:microsoft.com/office/officeart/2005/8/layout/radial2"/>
    <dgm:cxn modelId="{2003B677-B54C-44E4-8BD2-D1264D4E10E5}" type="presParOf" srcId="{A8FB2808-AAFC-4D97-887F-3779979975C0}" destId="{449B1AEF-604E-4656-ACAF-2FA22576DCF6}" srcOrd="10" destOrd="0" presId="urn:microsoft.com/office/officeart/2005/8/layout/radial2"/>
    <dgm:cxn modelId="{2C8DD973-4BCC-400E-8787-3F85E4F8C17F}" type="presParOf" srcId="{449B1AEF-604E-4656-ACAF-2FA22576DCF6}" destId="{9668CE02-015F-4977-AFE0-6ADCE0C919A6}" srcOrd="0" destOrd="0" presId="urn:microsoft.com/office/officeart/2005/8/layout/radial2"/>
    <dgm:cxn modelId="{88C09080-87A8-47B1-8971-2A3EBC42728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27.95%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7.03%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6.93%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6.90%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en-US" altLang="zh-CN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6.77%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767411" y="1660771"/>
        <a:ext cx="513023" cy="3420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23.78%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19.98%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7.97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7.19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7.07%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/>
            <a:t>37.90%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宋体" panose="02010600030101010101" pitchFamily="2" charset="-122"/>
              <a:cs typeface="+mn-cs"/>
            </a:rPr>
            <a:t>25.10</a:t>
          </a:r>
          <a:r>
            <a:rPr lang="en-US" altLang="zh-CN" sz="1000" b="1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b="1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宋体" panose="02010600030101010101" pitchFamily="2" charset="-122"/>
              <a:cs typeface="+mn-cs"/>
            </a:rPr>
            <a:t>13.21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/>
            <a:t>5.44%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四川</a:t>
          </a:r>
          <a:endParaRPr lang="en-US" altLang="zh-CN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/>
            <a:t>2.22%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1660771"/>
        <a:ext cx="513023" cy="3420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0.47521</cdr:x>
      <cdr:y>0.42465</cdr:y>
    </cdr:from>
    <cdr:to>
      <cdr:x>0.53611</cdr:x>
      <cdr:y>0.4896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FC2C614F-2EDE-4AD3-B535-6F09051D87D6}"/>
            </a:ext>
          </a:extLst>
        </cdr:cNvPr>
        <cdr:cNvSpPr txBox="1"/>
      </cdr:nvSpPr>
      <cdr:spPr>
        <a:xfrm xmlns:a="http://schemas.openxmlformats.org/drawingml/2006/main">
          <a:off x="3790950" y="1619250"/>
          <a:ext cx="485775" cy="247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zh-CN" sz="1100">
              <a:solidFill>
                <a:schemeClr val="bg1"/>
              </a:solidFill>
            </a:rPr>
            <a:t>9.44%</a:t>
          </a:r>
          <a:endParaRPr lang="zh-CN" altLang="en-US" sz="110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0.46009</cdr:x>
      <cdr:y>0.34305</cdr:y>
    </cdr:from>
    <cdr:to>
      <cdr:x>0.56834</cdr:x>
      <cdr:y>0.55704</cdr:y>
    </cdr:to>
    <cdr:sp macro="" textlink="">
      <cdr:nvSpPr>
        <cdr:cNvPr id="7" name="箭头: 上 6">
          <a:extLst xmlns:a="http://schemas.openxmlformats.org/drawingml/2006/main">
            <a:ext uri="{FF2B5EF4-FFF2-40B4-BE49-F238E27FC236}">
              <a16:creationId xmlns:a16="http://schemas.microsoft.com/office/drawing/2014/main" id="{00000000-0008-0000-0000-000005000000}"/>
            </a:ext>
          </a:extLst>
        </cdr:cNvPr>
        <cdr:cNvSpPr/>
      </cdr:nvSpPr>
      <cdr:spPr>
        <a:xfrm xmlns:a="http://schemas.openxmlformats.org/drawingml/2006/main">
          <a:off x="3670300" y="1308099"/>
          <a:ext cx="863600" cy="815975"/>
        </a:xfrm>
        <a:prstGeom xmlns:a="http://schemas.openxmlformats.org/drawingml/2006/main" prst="upArrow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zh-CN" altLang="en-US" sz="1100"/>
        </a:p>
      </cdr:txBody>
    </cdr:sp>
  </cdr:relSizeAnchor>
  <cdr:relSizeAnchor xmlns:cdr="http://schemas.openxmlformats.org/drawingml/2006/chartDrawing">
    <cdr:from>
      <cdr:x>0.47402</cdr:x>
      <cdr:y>0.66195</cdr:y>
    </cdr:from>
    <cdr:to>
      <cdr:x>0.57431</cdr:x>
      <cdr:y>0.7269</cdr:y>
    </cdr:to>
    <cdr:sp macro="" textlink="">
      <cdr:nvSpPr>
        <cdr:cNvPr id="4" name="文本框 3">
          <a:extLst xmlns:a="http://schemas.openxmlformats.org/drawingml/2006/main">
            <a:ext uri="{FF2B5EF4-FFF2-40B4-BE49-F238E27FC236}">
              <a16:creationId xmlns:a16="http://schemas.microsoft.com/office/drawing/2014/main" id="{7E93FBFD-2FDF-4449-98D7-39C1020F9F9D}"/>
            </a:ext>
          </a:extLst>
        </cdr:cNvPr>
        <cdr:cNvSpPr txBox="1"/>
      </cdr:nvSpPr>
      <cdr:spPr>
        <a:xfrm xmlns:a="http://schemas.openxmlformats.org/drawingml/2006/main">
          <a:off x="3781425" y="2524125"/>
          <a:ext cx="800100" cy="247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/>
        </a:p>
      </cdr:txBody>
    </cdr:sp>
  </cdr:relSizeAnchor>
  <cdr:relSizeAnchor xmlns:cdr="http://schemas.openxmlformats.org/drawingml/2006/chartDrawing">
    <cdr:from>
      <cdr:x>0.4809</cdr:x>
      <cdr:y>0.43256</cdr:y>
    </cdr:from>
    <cdr:to>
      <cdr:x>0.5564</cdr:x>
      <cdr:y>0.49959</cdr:y>
    </cdr:to>
    <cdr:sp macro="" textlink="">
      <cdr:nvSpPr>
        <cdr:cNvPr id="8" name="文本框 7">
          <a:extLst xmlns:a="http://schemas.openxmlformats.org/drawingml/2006/main">
            <a:ext uri="{FF2B5EF4-FFF2-40B4-BE49-F238E27FC236}">
              <a16:creationId xmlns:a16="http://schemas.microsoft.com/office/drawing/2014/main" id="{39CA6304-42EE-41FB-BCEC-B337038DCA2B}"/>
            </a:ext>
          </a:extLst>
        </cdr:cNvPr>
        <cdr:cNvSpPr txBox="1"/>
      </cdr:nvSpPr>
      <cdr:spPr>
        <a:xfrm xmlns:a="http://schemas.openxmlformats.org/drawingml/2006/main">
          <a:off x="3836297" y="1649395"/>
          <a:ext cx="602353" cy="25560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1100" b="1" dirty="0">
              <a:solidFill>
                <a:schemeClr val="bg1"/>
              </a:solidFill>
            </a:rPr>
            <a:t>9.17%</a:t>
          </a:r>
          <a:endParaRPr lang="zh-CN" altLang="en-US" sz="1100" b="1" dirty="0">
            <a:solidFill>
              <a:schemeClr val="bg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0.35045</cdr:x>
      <cdr:y>0.14465</cdr:y>
    </cdr:from>
    <cdr:to>
      <cdr:x>0.35614</cdr:x>
      <cdr:y>0.1581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41B71675-CBF3-48F8-BC35-A8CC2E55FDC8}"/>
            </a:ext>
          </a:extLst>
        </cdr:cNvPr>
        <cdr:cNvSpPr txBox="1"/>
      </cdr:nvSpPr>
      <cdr:spPr>
        <a:xfrm xmlns:a="http://schemas.openxmlformats.org/drawingml/2006/main">
          <a:off x="2816750" y="569843"/>
          <a:ext cx="45719" cy="53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0.19909</cdr:x>
      <cdr:y>0</cdr:y>
    </cdr:from>
    <cdr:to>
      <cdr:x>0.80091</cdr:x>
      <cdr:y>0.09083</cdr:y>
    </cdr:to>
    <cdr:sp macro="" textlink="">
      <cdr:nvSpPr>
        <cdr:cNvPr id="6" name="文本框 5">
          <a:extLst xmlns:a="http://schemas.openxmlformats.org/drawingml/2006/main">
            <a:ext uri="{FF2B5EF4-FFF2-40B4-BE49-F238E27FC236}">
              <a16:creationId xmlns:a16="http://schemas.microsoft.com/office/drawing/2014/main" id="{765CD8EF-BD7D-406A-8BD5-A15E2105EABB}"/>
            </a:ext>
          </a:extLst>
        </cdr:cNvPr>
        <cdr:cNvSpPr txBox="1"/>
      </cdr:nvSpPr>
      <cdr:spPr>
        <a:xfrm xmlns:a="http://schemas.openxmlformats.org/drawingml/2006/main">
          <a:off x="1647692" y="0"/>
          <a:ext cx="4980600" cy="338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/>
          <a:r>
            <a: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2018-2019</a:t>
          </a:r>
          <a:r>
            <a: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年全国二手车月度交易量变化趋势（单位：万辆）</a:t>
          </a:r>
        </a:p>
        <a:p xmlns:a="http://schemas.openxmlformats.org/drawingml/2006/main"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0.43009</cdr:x>
      <cdr:y>0.30198</cdr:y>
    </cdr:from>
    <cdr:to>
      <cdr:x>0.65675</cdr:x>
      <cdr:y>0.54017</cdr:y>
    </cdr:to>
    <cdr:sp macro="" textlink="">
      <cdr:nvSpPr>
        <cdr:cNvPr id="3" name="箭头: 上 2">
          <a:extLst xmlns:a="http://schemas.openxmlformats.org/drawingml/2006/main">
            <a:ext uri="{FF2B5EF4-FFF2-40B4-BE49-F238E27FC236}">
              <a16:creationId xmlns:a16="http://schemas.microsoft.com/office/drawing/2014/main" id="{DC607109-ABE4-42CE-8758-23D3CB1EF764}"/>
            </a:ext>
          </a:extLst>
        </cdr:cNvPr>
        <cdr:cNvSpPr/>
      </cdr:nvSpPr>
      <cdr:spPr>
        <a:xfrm xmlns:a="http://schemas.openxmlformats.org/drawingml/2006/main">
          <a:off x="1900838" y="1038371"/>
          <a:ext cx="1001746" cy="819022"/>
        </a:xfrm>
        <a:prstGeom xmlns:a="http://schemas.openxmlformats.org/drawingml/2006/main" prst="upArrow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altLang="zh-CN" sz="8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0.47308</cdr:x>
      <cdr:y>0.37746</cdr:y>
    </cdr:from>
    <cdr:to>
      <cdr:x>0.58211</cdr:x>
      <cdr:y>0.45585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1C4B6AD7-1C48-4C4C-9001-BB6FC6622930}"/>
            </a:ext>
          </a:extLst>
        </cdr:cNvPr>
        <cdr:cNvSpPr txBox="1"/>
      </cdr:nvSpPr>
      <cdr:spPr>
        <a:xfrm xmlns:a="http://schemas.openxmlformats.org/drawingml/2006/main">
          <a:off x="2090837" y="1297901"/>
          <a:ext cx="481865" cy="2695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l" rtl="0"/>
          <a:r>
            <a:rPr lang="en-US" altLang="zh-CN" sz="1400" kern="1200" dirty="0">
              <a:solidFill>
                <a:schemeClr val="bg1"/>
              </a:solidFill>
            </a:rPr>
            <a:t>5.01%</a:t>
          </a:r>
          <a:endParaRPr lang="zh-CN" altLang="en-US" sz="1400" kern="1200" dirty="0">
            <a:solidFill>
              <a:schemeClr val="bg1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0.43696</cdr:x>
      <cdr:y>0.29901</cdr:y>
    </cdr:from>
    <cdr:to>
      <cdr:x>0.63273</cdr:x>
      <cdr:y>0.53882</cdr:y>
    </cdr:to>
    <cdr:sp macro="" textlink="">
      <cdr:nvSpPr>
        <cdr:cNvPr id="3" name="箭头: 上 2">
          <a:extLst xmlns:a="http://schemas.openxmlformats.org/drawingml/2006/main">
            <a:ext uri="{FF2B5EF4-FFF2-40B4-BE49-F238E27FC236}">
              <a16:creationId xmlns:a16="http://schemas.microsoft.com/office/drawing/2014/main" id="{14E02BE9-A7F4-4881-BC77-8215304A3A45}"/>
            </a:ext>
          </a:extLst>
        </cdr:cNvPr>
        <cdr:cNvSpPr/>
      </cdr:nvSpPr>
      <cdr:spPr>
        <a:xfrm xmlns:a="http://schemas.openxmlformats.org/drawingml/2006/main">
          <a:off x="2201978" y="1041992"/>
          <a:ext cx="986514" cy="835673"/>
        </a:xfrm>
        <a:prstGeom xmlns:a="http://schemas.openxmlformats.org/drawingml/2006/main" prst="upArrow">
          <a:avLst>
            <a:gd name="adj1" fmla="val 50000"/>
            <a:gd name="adj2" fmla="val 51219"/>
          </a:avLst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altLang="zh-CN" sz="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0.4734</cdr:x>
      <cdr:y>0.38572</cdr:y>
    </cdr:from>
    <cdr:to>
      <cdr:x>0.56903</cdr:x>
      <cdr:y>0.46307</cdr:y>
    </cdr:to>
    <cdr:sp macro="" textlink="">
      <cdr:nvSpPr>
        <cdr:cNvPr id="4" name="文本框 1">
          <a:extLst xmlns:a="http://schemas.openxmlformats.org/drawingml/2006/main">
            <a:ext uri="{FF2B5EF4-FFF2-40B4-BE49-F238E27FC236}">
              <a16:creationId xmlns:a16="http://schemas.microsoft.com/office/drawing/2014/main" id="{8D75DCDF-AE3D-4181-B86B-719B135AE056}"/>
            </a:ext>
          </a:extLst>
        </cdr:cNvPr>
        <cdr:cNvSpPr txBox="1"/>
      </cdr:nvSpPr>
      <cdr:spPr>
        <a:xfrm xmlns:a="http://schemas.openxmlformats.org/drawingml/2006/main">
          <a:off x="2385592" y="1344168"/>
          <a:ext cx="481905" cy="2695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 rtl="0"/>
          <a:r>
            <a:rPr lang="en-US" altLang="zh-CN" sz="1400" kern="1200" dirty="0">
              <a:solidFill>
                <a:schemeClr val="bg1"/>
              </a:solidFill>
            </a:rPr>
            <a:t>6.18%</a:t>
          </a:r>
          <a:endParaRPr lang="zh-CN" altLang="en-US" sz="1400" kern="1200" dirty="0">
            <a:solidFill>
              <a:schemeClr val="bg1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0.25554</cdr:x>
      <cdr:y>0.03207</cdr:y>
    </cdr:from>
    <cdr:to>
      <cdr:x>0.68714</cdr:x>
      <cdr:y>0.11404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76EC8040-C4D9-46DE-92E9-AC9D04E12E8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122489" y="126437"/>
          <a:ext cx="3584841" cy="323126"/>
        </a:xfrm>
        <a:prstGeom xmlns:a="http://schemas.openxmlformats.org/drawingml/2006/main" prst="rect">
          <a:avLst/>
        </a:prstGeom>
      </cdr:spPr>
    </cdr:pic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0.07204</cdr:x>
      <cdr:y>0.38905</cdr:y>
    </cdr:from>
    <cdr:to>
      <cdr:x>0.93182</cdr:x>
      <cdr:y>0.66194</cdr:y>
    </cdr:to>
    <cdr:sp macro="" textlink="">
      <cdr:nvSpPr>
        <cdr:cNvPr id="2" name="椭圆 1">
          <a:extLst xmlns:a="http://schemas.openxmlformats.org/drawingml/2006/main">
            <a:ext uri="{FF2B5EF4-FFF2-40B4-BE49-F238E27FC236}">
              <a16:creationId xmlns:a16="http://schemas.microsoft.com/office/drawing/2014/main" id="{F650B768-586A-4683-8CA5-0B59B5685100}"/>
            </a:ext>
          </a:extLst>
        </cdr:cNvPr>
        <cdr:cNvSpPr/>
      </cdr:nvSpPr>
      <cdr:spPr>
        <a:xfrm xmlns:a="http://schemas.openxmlformats.org/drawingml/2006/main">
          <a:off x="760671" y="1567512"/>
          <a:ext cx="9078653" cy="109948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12700">
          <a:solidFill>
            <a:srgbClr val="FF0000"/>
          </a:solidFill>
          <a:prstDash val="lg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0.38405</cdr:x>
      <cdr:y>0.42104</cdr:y>
    </cdr:from>
    <cdr:to>
      <cdr:x>0.65277</cdr:x>
      <cdr:y>0.71269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C29EB21-5116-4D05-AB62-18E0AADBAF76}"/>
            </a:ext>
          </a:extLst>
        </cdr:cNvPr>
        <cdr:cNvSpPr txBox="1"/>
      </cdr:nvSpPr>
      <cdr:spPr>
        <a:xfrm xmlns:a="http://schemas.openxmlformats.org/drawingml/2006/main">
          <a:off x="1653860" y="1278633"/>
          <a:ext cx="1157200" cy="8856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2018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1-11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0.36564</cdr:x>
      <cdr:y>0.40673</cdr:y>
    </cdr:from>
    <cdr:to>
      <cdr:x>0.63436</cdr:x>
      <cdr:y>0.69839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C29EB21-5116-4D05-AB62-18E0AADBAF76}"/>
            </a:ext>
          </a:extLst>
        </cdr:cNvPr>
        <cdr:cNvSpPr txBox="1"/>
      </cdr:nvSpPr>
      <cdr:spPr>
        <a:xfrm xmlns:a="http://schemas.openxmlformats.org/drawingml/2006/main">
          <a:off x="1363128" y="1219266"/>
          <a:ext cx="1001805" cy="8743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2019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1-11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3952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val="1898445297"/>
      </p:ext>
    </p:extLst>
  </p:cSld>
  <p:clrMapOvr>
    <a:masterClrMapping/>
  </p:clrMapOvr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668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8744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0265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2510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1462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9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95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443067" y="2545759"/>
            <a:ext cx="6675225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2019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11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37A71C-EBDA-44E6-AC03-5A3B44F0A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1-11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月各细分车型交易情况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9E118A63-9FFD-47E0-8148-0CAB303E7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0"/>
            <a:ext cx="8195310" cy="1716237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1-11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763.21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1.96%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127.52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5.71%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123.13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9.94%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128.57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24.57%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 85.13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19.24%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32.85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15.66%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、交叉型乘用车增速明显，同比增长超过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endParaRPr lang="zh-CN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">
            <a:extLst>
              <a:ext uri="{FF2B5EF4-FFF2-40B4-BE49-F238E27FC236}">
                <a16:creationId xmlns:a16="http://schemas.microsoft.com/office/drawing/2014/main" id="{8D75DCDF-AE3D-4181-B86B-719B135AE056}"/>
              </a:ext>
            </a:extLst>
          </p:cNvPr>
          <p:cNvSpPr txBox="1"/>
          <p:nvPr/>
        </p:nvSpPr>
        <p:spPr>
          <a:xfrm>
            <a:off x="4331067" y="3294228"/>
            <a:ext cx="481865" cy="26954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zh-CN" sz="1400" kern="1200" dirty="0">
                <a:solidFill>
                  <a:schemeClr val="bg1"/>
                </a:solidFill>
              </a:rPr>
              <a:t>5.01%</a:t>
            </a:r>
            <a:endParaRPr lang="zh-CN" altLang="en-US" sz="1400" kern="1200" dirty="0">
              <a:solidFill>
                <a:schemeClr val="bg1"/>
              </a:solidFill>
            </a:endParaRPr>
          </a:p>
        </p:txBody>
      </p:sp>
      <p:graphicFrame>
        <p:nvGraphicFramePr>
          <p:cNvPr id="8" name="内容占位符 7">
            <a:extLst>
              <a:ext uri="{FF2B5EF4-FFF2-40B4-BE49-F238E27FC236}">
                <a16:creationId xmlns:a16="http://schemas.microsoft.com/office/drawing/2014/main" id="{00000000-0008-0000-0000-00001D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669417"/>
              </p:ext>
            </p:extLst>
          </p:nvPr>
        </p:nvGraphicFramePr>
        <p:xfrm>
          <a:off x="336844" y="2722363"/>
          <a:ext cx="8515556" cy="3695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7836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1-11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省市排名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C6EFE436-8765-489E-8955-F46A88F55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227313"/>
              </p:ext>
            </p:extLst>
          </p:nvPr>
        </p:nvGraphicFramePr>
        <p:xfrm>
          <a:off x="992267" y="1613600"/>
          <a:ext cx="7443073" cy="432999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127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7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7449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排名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省 市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交易量（万辆）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累计同比增长率</a:t>
                      </a: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(</a:t>
                      </a:r>
                      <a:r>
                        <a:rPr 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%)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广东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160.90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-0.41%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浙江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118.51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4.30%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山东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106.25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14.54%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四川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98.46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4.46%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江苏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89.06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-2.23%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河南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81.85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-6.00%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河北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65.19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-2.22%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北京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62.60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0.37%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辽宁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49.42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8.20%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上海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48.53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9.73%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148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1BA672C3-BF1F-4F77-9788-A222F3D6BD5B}"/>
              </a:ext>
            </a:extLst>
          </p:cNvPr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四、历年二手车车龄分布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37B99AF6-B7D8-43CC-A8B7-C019105C7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2"/>
            <a:ext cx="8430368" cy="7005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月，使用年限在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年的二手车交易量最多，占比为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41.33%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25.07%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22.23%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11.37%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000-00002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5308574"/>
              </p:ext>
            </p:extLst>
          </p:nvPr>
        </p:nvGraphicFramePr>
        <p:xfrm>
          <a:off x="410400" y="2118978"/>
          <a:ext cx="8323200" cy="416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3756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</a:rPr>
              <a:t>五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、二手车各级别轿车</a:t>
            </a:r>
            <a:r>
              <a:rPr lang="zh-CN" altLang="en-US" sz="2000" b="1" dirty="0">
                <a:solidFill>
                  <a:schemeClr val="tx1"/>
                </a:solidFill>
              </a:rPr>
              <a:t>销量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B4FE15-08AB-4A99-A213-E5FABC101677}"/>
              </a:ext>
            </a:extLst>
          </p:cNvPr>
          <p:cNvSpPr txBox="1"/>
          <p:nvPr/>
        </p:nvSpPr>
        <p:spPr>
          <a:xfrm>
            <a:off x="371475" y="1072567"/>
            <a:ext cx="841315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月各级别轿车的整体销量来看，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级轿车仍旧是二手车市场中最热销的车型，平均占比为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47.4%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级轿车价格相对较高，二手车销量最低。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100-00001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9801142"/>
              </p:ext>
            </p:extLst>
          </p:nvPr>
        </p:nvGraphicFramePr>
        <p:xfrm>
          <a:off x="179388" y="2042990"/>
          <a:ext cx="8987419" cy="4060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3989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AF11C01-DE0F-4DE7-9313-45A64FEEF6D4}"/>
              </a:ext>
            </a:extLst>
          </p:cNvPr>
          <p:cNvSpPr/>
          <p:nvPr/>
        </p:nvSpPr>
        <p:spPr>
          <a:xfrm>
            <a:off x="559468" y="929213"/>
            <a:ext cx="8025064" cy="199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月，二手乘用车国四排放占比最多为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50.18%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30.57%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，国二、国三排放占比分别为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4.88%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14.29%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，环比分别下降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月，二手乘用车销量以国四排放标准为主，平均占比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50.88%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。其次是国五排放标准，平均占比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28.12%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，国三、国二排放标准车辆平均占比分别为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15.13%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5.60%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。国一排放的车辆占比仅为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0B898E-AEF5-416A-A8B7-3B6820BD3B5D}"/>
              </a:ext>
            </a:extLst>
          </p:cNvPr>
          <p:cNvSpPr/>
          <p:nvPr/>
        </p:nvSpPr>
        <p:spPr>
          <a:xfrm>
            <a:off x="161818" y="381942"/>
            <a:ext cx="5179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年二手车乘用车排放标准销量分析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100-00001B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9596968"/>
              </p:ext>
            </p:extLst>
          </p:nvPr>
        </p:nvGraphicFramePr>
        <p:xfrm>
          <a:off x="338137" y="2729262"/>
          <a:ext cx="8467725" cy="4067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1620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204750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453886" y="1124627"/>
            <a:ext cx="8571815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月二手车销量城市占比分布：一线城市占比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12.73%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42.06%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18.31%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与去年持平，四线城市占比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16.39%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10.52%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年二手车销量情况，与去年相比四线城市和五线城市占比小幅增长，一二线城市占比有所下降。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1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4257771"/>
              </p:ext>
            </p:extLst>
          </p:nvPr>
        </p:nvGraphicFramePr>
        <p:xfrm>
          <a:off x="668628" y="2818904"/>
          <a:ext cx="36290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100-00001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6473159"/>
              </p:ext>
            </p:extLst>
          </p:nvPr>
        </p:nvGraphicFramePr>
        <p:xfrm>
          <a:off x="4474872" y="2694898"/>
          <a:ext cx="4000500" cy="3038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91512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年价格区间分布对比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292098" y="1134271"/>
            <a:ext cx="857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9.67%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万区间以上增长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万元价格区间与历史同期相比下降较为明显，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万区间增幅最大。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100-00001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0427803"/>
              </p:ext>
            </p:extLst>
          </p:nvPr>
        </p:nvGraphicFramePr>
        <p:xfrm>
          <a:off x="4268886" y="2973623"/>
          <a:ext cx="4306339" cy="303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1E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6553951"/>
              </p:ext>
            </p:extLst>
          </p:nvPr>
        </p:nvGraphicFramePr>
        <p:xfrm>
          <a:off x="417774" y="3012705"/>
          <a:ext cx="3728063" cy="2997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5289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74631E-2765-4FB3-B21D-1F432C15092E}"/>
              </a:ext>
            </a:extLst>
          </p:cNvPr>
          <p:cNvSpPr txBox="1"/>
          <p:nvPr/>
        </p:nvSpPr>
        <p:spPr>
          <a:xfrm>
            <a:off x="228600" y="381000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九、历年二手车交易均价趋势</a:t>
            </a:r>
          </a:p>
        </p:txBody>
      </p:sp>
      <p:graphicFrame>
        <p:nvGraphicFramePr>
          <p:cNvPr id="5" name="内容占位符 3">
            <a:extLst>
              <a:ext uri="{FF2B5EF4-FFF2-40B4-BE49-F238E27FC236}">
                <a16:creationId xmlns:a16="http://schemas.microsoft.com/office/drawing/2014/main" id="{00000000-0008-0000-0000-000022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965160"/>
              </p:ext>
            </p:extLst>
          </p:nvPr>
        </p:nvGraphicFramePr>
        <p:xfrm>
          <a:off x="348853" y="1925130"/>
          <a:ext cx="8446293" cy="4047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70657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1-11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06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9034C7E7-DDA3-4136-9B25-A6EDCCCAA7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349772-CF6D-44AE-A8AB-A3AAE861F348}"/>
              </a:ext>
            </a:extLst>
          </p:cNvPr>
          <p:cNvSpPr txBox="1"/>
          <p:nvPr/>
        </p:nvSpPr>
        <p:spPr>
          <a:xfrm>
            <a:off x="466725" y="1130302"/>
            <a:ext cx="84709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随着全国各区域二手车流通的壁垒逐步消除，二手车全国自由流通越来越快捷，这一利好因素促使国内二手车交易在过去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年，转籍比例呈逐年上升去趋势。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000-00002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4612726"/>
              </p:ext>
            </p:extLst>
          </p:nvPr>
        </p:nvGraphicFramePr>
        <p:xfrm>
          <a:off x="348059" y="2228477"/>
          <a:ext cx="8708231" cy="4481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0689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1-11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年外迁情况对比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172A5A-E54F-4F6A-B760-319ACD9CB050}"/>
              </a:ext>
            </a:extLst>
          </p:cNvPr>
          <p:cNvSpPr txBox="1"/>
          <p:nvPr/>
        </p:nvSpPr>
        <p:spPr>
          <a:xfrm>
            <a:off x="2920293" y="2586365"/>
            <a:ext cx="4070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年全国二手车交易转籍率比</a:t>
            </a: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87A7A2C-A4AC-4CB1-9AD0-472C8511F3FC}"/>
              </a:ext>
            </a:extLst>
          </p:cNvPr>
          <p:cNvSpPr/>
          <p:nvPr/>
        </p:nvSpPr>
        <p:spPr>
          <a:xfrm>
            <a:off x="371970" y="1177902"/>
            <a:ext cx="8395252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全国解除二手车限迁政策的逐步推进，极大的促进了二手车的流通，有效盘活市场资产，进一步增强二手车市场增长的驱动力。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从月度转籍比例的走势来看，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年的转籍比例明显高于历史同期，跨区域流通出现了非常明显的增长。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月转籍比例较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月份基本持平，与去年同期相比略有下降。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2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4355214"/>
              </p:ext>
            </p:extLst>
          </p:nvPr>
        </p:nvGraphicFramePr>
        <p:xfrm>
          <a:off x="556895" y="2586365"/>
          <a:ext cx="8298657" cy="3990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167820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933" y="1183075"/>
            <a:ext cx="85598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月，全国的转籍比例为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25.06%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，北京的转籍比例最高。 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28.22%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，北京的转籍比例最高。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473729"/>
              </p:ext>
            </p:extLst>
          </p:nvPr>
        </p:nvGraphicFramePr>
        <p:xfrm>
          <a:off x="1126435" y="2941983"/>
          <a:ext cx="3315398" cy="2724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9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5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423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57.36%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44.63%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吉林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41.05%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34.64%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32.74%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08145" y="2457451"/>
            <a:ext cx="2610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流通活跃区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TOP5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573386"/>
              </p:ext>
            </p:extLst>
          </p:nvPr>
        </p:nvGraphicFramePr>
        <p:xfrm>
          <a:off x="4788568" y="2941983"/>
          <a:ext cx="3286175" cy="2730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8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57.06%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38.28%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36.69%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36.26%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34.26%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180885" y="2457451"/>
            <a:ext cx="2501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1-11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月流通活跃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0112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转籍车辆转入地分析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AAFBD3A-B097-42FA-BA51-47BAFFC03E15}"/>
              </a:ext>
            </a:extLst>
          </p:cNvPr>
          <p:cNvGrpSpPr/>
          <p:nvPr/>
        </p:nvGrpSpPr>
        <p:grpSpPr>
          <a:xfrm>
            <a:off x="514091" y="1646196"/>
            <a:ext cx="2238829" cy="2002927"/>
            <a:chOff x="615541" y="1412356"/>
            <a:chExt cx="2238829" cy="2002927"/>
          </a:xfrm>
        </p:grpSpPr>
        <p:grpSp>
          <p:nvGrpSpPr>
            <p:cNvPr id="6" name="组合 5"/>
            <p:cNvGrpSpPr/>
            <p:nvPr/>
          </p:nvGrpSpPr>
          <p:grpSpPr>
            <a:xfrm>
              <a:off x="1340057" y="1412356"/>
              <a:ext cx="1514313" cy="2002927"/>
              <a:chOff x="2785193" y="3548673"/>
              <a:chExt cx="1514313" cy="2002927"/>
            </a:xfrm>
          </p:grpSpPr>
          <p:sp>
            <p:nvSpPr>
              <p:cNvPr id="66" name="任意多边形 65"/>
              <p:cNvSpPr/>
              <p:nvPr/>
            </p:nvSpPr>
            <p:spPr>
              <a:xfrm rot="3370477">
                <a:off x="2627607" y="4979797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8" name="任意多边形 67"/>
              <p:cNvSpPr/>
              <p:nvPr/>
            </p:nvSpPr>
            <p:spPr>
              <a:xfrm rot="1739548">
                <a:off x="2785193" y="4775006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6" name="任意多边形 85"/>
              <p:cNvSpPr/>
              <p:nvPr/>
            </p:nvSpPr>
            <p:spPr>
              <a:xfrm>
                <a:off x="2819649" y="4536489"/>
                <a:ext cx="551807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6760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8" name="任意多边形 87"/>
              <p:cNvSpPr/>
              <p:nvPr/>
            </p:nvSpPr>
            <p:spPr>
              <a:xfrm rot="19860452">
                <a:off x="2785193" y="4297971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9" name="任意多边形 88"/>
              <p:cNvSpPr/>
              <p:nvPr/>
            </p:nvSpPr>
            <p:spPr>
              <a:xfrm rot="18229523">
                <a:off x="2627607" y="4092021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7" name="任意多边形 96"/>
              <p:cNvSpPr/>
              <p:nvPr/>
            </p:nvSpPr>
            <p:spPr>
              <a:xfrm>
                <a:off x="3012941" y="354867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内蒙古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3405578" y="354867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29.29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3278282" y="3929601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辽宁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3670918" y="3929601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15.31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3371457" y="4378938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山东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3764093" y="4378938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13.98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3278282" y="482827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山西</a:t>
                </a: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3670918" y="482827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8.17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3012941" y="520920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吉林</a:t>
                </a:r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>
                <a:off x="3405578" y="520920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7.75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北京">
              <a:extLst>
                <a:ext uri="{FF2B5EF4-FFF2-40B4-BE49-F238E27FC236}">
                  <a16:creationId xmlns:a16="http://schemas.microsoft.com/office/drawing/2014/main" id="{00000000-0008-0000-0000-000079040000}"/>
                </a:ext>
              </a:extLst>
            </p:cNvPr>
            <p:cNvSpPr/>
            <p:nvPr/>
          </p:nvSpPr>
          <p:spPr>
            <a:xfrm>
              <a:off x="615541" y="1982957"/>
              <a:ext cx="685060" cy="729227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dirty="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606BEDC-D994-4692-9040-7210F0A15455}"/>
                </a:ext>
              </a:extLst>
            </p:cNvPr>
            <p:cNvSpPr txBox="1"/>
            <p:nvPr/>
          </p:nvSpPr>
          <p:spPr>
            <a:xfrm>
              <a:off x="741265" y="2230131"/>
              <a:ext cx="5391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  <a:r>
                <a:rPr lang="en-US" altLang="zh-CN" b="1" dirty="0"/>
                <a:t>	</a:t>
              </a:r>
              <a:endParaRPr lang="zh-CN" altLang="en-US" b="1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B711794-2B6C-415E-832C-3717CA901D6B}"/>
              </a:ext>
            </a:extLst>
          </p:cNvPr>
          <p:cNvGrpSpPr/>
          <p:nvPr/>
        </p:nvGrpSpPr>
        <p:grpSpPr>
          <a:xfrm>
            <a:off x="1374398" y="4172634"/>
            <a:ext cx="3345025" cy="2003532"/>
            <a:chOff x="5785890" y="1540134"/>
            <a:chExt cx="3345025" cy="200353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22531AD-0593-4E06-B4E1-A1B203209E63}"/>
                </a:ext>
              </a:extLst>
            </p:cNvPr>
            <p:cNvGrpSpPr/>
            <p:nvPr/>
          </p:nvGrpSpPr>
          <p:grpSpPr>
            <a:xfrm>
              <a:off x="5785890" y="1540134"/>
              <a:ext cx="3345025" cy="2003532"/>
              <a:chOff x="3025276" y="1461995"/>
              <a:chExt cx="3345025" cy="2003532"/>
            </a:xfrm>
          </p:grpSpPr>
          <p:graphicFrame>
            <p:nvGraphicFramePr>
              <p:cNvPr id="63" name="图示 62"/>
              <p:cNvGraphicFramePr/>
              <p:nvPr>
                <p:extLst>
                  <p:ext uri="{D42A27DB-BD31-4B8C-83A1-F6EECF244321}">
                    <p14:modId xmlns:p14="http://schemas.microsoft.com/office/powerpoint/2010/main" val="3369369802"/>
                  </p:ext>
                </p:extLst>
              </p:nvPr>
            </p:nvGraphicFramePr>
            <p:xfrm>
              <a:off x="3025276" y="1461995"/>
              <a:ext cx="3345025" cy="20035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56" name="浙江">
                <a:extLst>
                  <a:ext uri="{FF2B5EF4-FFF2-40B4-BE49-F238E27FC236}">
                    <a16:creationId xmlns:a16="http://schemas.microsoft.com/office/drawing/2014/main" id="{00000000-0008-0000-0000-000076040000}"/>
                  </a:ext>
                </a:extLst>
              </p:cNvPr>
              <p:cNvSpPr/>
              <p:nvPr/>
            </p:nvSpPr>
            <p:spPr>
              <a:xfrm>
                <a:off x="3464481" y="2077745"/>
                <a:ext cx="697300" cy="752558"/>
              </a:xfrm>
              <a:custGeom>
                <a:avLst/>
                <a:gdLst>
                  <a:gd name="T0" fmla="*/ 882 w 1493"/>
                  <a:gd name="T1" fmla="*/ 1623 h 1731"/>
                  <a:gd name="T2" fmla="*/ 793 w 1493"/>
                  <a:gd name="T3" fmla="*/ 1671 h 1731"/>
                  <a:gd name="T4" fmla="*/ 704 w 1493"/>
                  <a:gd name="T5" fmla="*/ 1615 h 1731"/>
                  <a:gd name="T6" fmla="*/ 646 w 1493"/>
                  <a:gd name="T7" fmla="*/ 1535 h 1731"/>
                  <a:gd name="T8" fmla="*/ 577 w 1493"/>
                  <a:gd name="T9" fmla="*/ 1610 h 1731"/>
                  <a:gd name="T10" fmla="*/ 469 w 1493"/>
                  <a:gd name="T11" fmla="*/ 1637 h 1731"/>
                  <a:gd name="T12" fmla="*/ 395 w 1493"/>
                  <a:gd name="T13" fmla="*/ 1604 h 1731"/>
                  <a:gd name="T14" fmla="*/ 306 w 1493"/>
                  <a:gd name="T15" fmla="*/ 1400 h 1731"/>
                  <a:gd name="T16" fmla="*/ 299 w 1493"/>
                  <a:gd name="T17" fmla="*/ 1296 h 1731"/>
                  <a:gd name="T18" fmla="*/ 222 w 1493"/>
                  <a:gd name="T19" fmla="*/ 1320 h 1731"/>
                  <a:gd name="T20" fmla="*/ 189 w 1493"/>
                  <a:gd name="T21" fmla="*/ 1250 h 1731"/>
                  <a:gd name="T22" fmla="*/ 142 w 1493"/>
                  <a:gd name="T23" fmla="*/ 1087 h 1731"/>
                  <a:gd name="T24" fmla="*/ 79 w 1493"/>
                  <a:gd name="T25" fmla="*/ 1019 h 1731"/>
                  <a:gd name="T26" fmla="*/ 10 w 1493"/>
                  <a:gd name="T27" fmla="*/ 914 h 1731"/>
                  <a:gd name="T28" fmla="*/ 71 w 1493"/>
                  <a:gd name="T29" fmla="*/ 824 h 1731"/>
                  <a:gd name="T30" fmla="*/ 167 w 1493"/>
                  <a:gd name="T31" fmla="*/ 751 h 1731"/>
                  <a:gd name="T32" fmla="*/ 245 w 1493"/>
                  <a:gd name="T33" fmla="*/ 672 h 1731"/>
                  <a:gd name="T34" fmla="*/ 280 w 1493"/>
                  <a:gd name="T35" fmla="*/ 515 h 1731"/>
                  <a:gd name="T36" fmla="*/ 278 w 1493"/>
                  <a:gd name="T37" fmla="*/ 430 h 1731"/>
                  <a:gd name="T38" fmla="*/ 404 w 1493"/>
                  <a:gd name="T39" fmla="*/ 411 h 1731"/>
                  <a:gd name="T40" fmla="*/ 439 w 1493"/>
                  <a:gd name="T41" fmla="*/ 312 h 1731"/>
                  <a:gd name="T42" fmla="*/ 445 w 1493"/>
                  <a:gd name="T43" fmla="*/ 233 h 1731"/>
                  <a:gd name="T44" fmla="*/ 491 w 1493"/>
                  <a:gd name="T45" fmla="*/ 183 h 1731"/>
                  <a:gd name="T46" fmla="*/ 539 w 1493"/>
                  <a:gd name="T47" fmla="*/ 10 h 1731"/>
                  <a:gd name="T48" fmla="*/ 659 w 1493"/>
                  <a:gd name="T49" fmla="*/ 60 h 1731"/>
                  <a:gd name="T50" fmla="*/ 828 w 1493"/>
                  <a:gd name="T51" fmla="*/ 128 h 1731"/>
                  <a:gd name="T52" fmla="*/ 921 w 1493"/>
                  <a:gd name="T53" fmla="*/ 73 h 1731"/>
                  <a:gd name="T54" fmla="*/ 1020 w 1493"/>
                  <a:gd name="T55" fmla="*/ 63 h 1731"/>
                  <a:gd name="T56" fmla="*/ 1126 w 1493"/>
                  <a:gd name="T57" fmla="*/ 156 h 1731"/>
                  <a:gd name="T58" fmla="*/ 1026 w 1493"/>
                  <a:gd name="T59" fmla="*/ 246 h 1731"/>
                  <a:gd name="T60" fmla="*/ 907 w 1493"/>
                  <a:gd name="T61" fmla="*/ 309 h 1731"/>
                  <a:gd name="T62" fmla="*/ 793 w 1493"/>
                  <a:gd name="T63" fmla="*/ 385 h 1731"/>
                  <a:gd name="T64" fmla="*/ 906 w 1493"/>
                  <a:gd name="T65" fmla="*/ 385 h 1731"/>
                  <a:gd name="T66" fmla="*/ 1033 w 1493"/>
                  <a:gd name="T67" fmla="*/ 401 h 1731"/>
                  <a:gd name="T68" fmla="*/ 1208 w 1493"/>
                  <a:gd name="T69" fmla="*/ 337 h 1731"/>
                  <a:gd name="T70" fmla="*/ 1430 w 1493"/>
                  <a:gd name="T71" fmla="*/ 474 h 1731"/>
                  <a:gd name="T72" fmla="*/ 1423 w 1493"/>
                  <a:gd name="T73" fmla="*/ 517 h 1731"/>
                  <a:gd name="T74" fmla="*/ 1450 w 1493"/>
                  <a:gd name="T75" fmla="*/ 599 h 1731"/>
                  <a:gd name="T76" fmla="*/ 1314 w 1493"/>
                  <a:gd name="T77" fmla="*/ 647 h 1731"/>
                  <a:gd name="T78" fmla="*/ 1402 w 1493"/>
                  <a:gd name="T79" fmla="*/ 650 h 1731"/>
                  <a:gd name="T80" fmla="*/ 1452 w 1493"/>
                  <a:gd name="T81" fmla="*/ 714 h 1731"/>
                  <a:gd name="T82" fmla="*/ 1463 w 1493"/>
                  <a:gd name="T83" fmla="*/ 763 h 1731"/>
                  <a:gd name="T84" fmla="*/ 1391 w 1493"/>
                  <a:gd name="T85" fmla="*/ 713 h 1731"/>
                  <a:gd name="T86" fmla="*/ 1327 w 1493"/>
                  <a:gd name="T87" fmla="*/ 773 h 1731"/>
                  <a:gd name="T88" fmla="*/ 1313 w 1493"/>
                  <a:gd name="T89" fmla="*/ 834 h 1731"/>
                  <a:gd name="T90" fmla="*/ 1372 w 1493"/>
                  <a:gd name="T91" fmla="*/ 912 h 1731"/>
                  <a:gd name="T92" fmla="*/ 1330 w 1493"/>
                  <a:gd name="T93" fmla="*/ 928 h 1731"/>
                  <a:gd name="T94" fmla="*/ 1299 w 1493"/>
                  <a:gd name="T95" fmla="*/ 1015 h 1731"/>
                  <a:gd name="T96" fmla="*/ 1358 w 1493"/>
                  <a:gd name="T97" fmla="*/ 1136 h 1731"/>
                  <a:gd name="T98" fmla="*/ 1341 w 1493"/>
                  <a:gd name="T99" fmla="*/ 1180 h 1731"/>
                  <a:gd name="T100" fmla="*/ 1292 w 1493"/>
                  <a:gd name="T101" fmla="*/ 1239 h 1731"/>
                  <a:gd name="T102" fmla="*/ 1254 w 1493"/>
                  <a:gd name="T103" fmla="*/ 1257 h 1731"/>
                  <a:gd name="T104" fmla="*/ 1223 w 1493"/>
                  <a:gd name="T105" fmla="*/ 1313 h 1731"/>
                  <a:gd name="T106" fmla="*/ 1251 w 1493"/>
                  <a:gd name="T107" fmla="*/ 1225 h 1731"/>
                  <a:gd name="T108" fmla="*/ 1167 w 1493"/>
                  <a:gd name="T109" fmla="*/ 1200 h 1731"/>
                  <a:gd name="T110" fmla="*/ 1178 w 1493"/>
                  <a:gd name="T111" fmla="*/ 1270 h 1731"/>
                  <a:gd name="T112" fmla="*/ 1122 w 1493"/>
                  <a:gd name="T113" fmla="*/ 1343 h 1731"/>
                  <a:gd name="T114" fmla="*/ 1078 w 1493"/>
                  <a:gd name="T115" fmla="*/ 1369 h 1731"/>
                  <a:gd name="T116" fmla="*/ 1053 w 1493"/>
                  <a:gd name="T117" fmla="*/ 1478 h 1731"/>
                  <a:gd name="T118" fmla="*/ 1047 w 1493"/>
                  <a:gd name="T119" fmla="*/ 1570 h 1731"/>
                  <a:gd name="T120" fmla="*/ 1018 w 1493"/>
                  <a:gd name="T121" fmla="*/ 1623 h 1731"/>
                  <a:gd name="T122" fmla="*/ 1011 w 1493"/>
                  <a:gd name="T123" fmla="*/ 1696 h 1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D80D6A8-3C46-458F-AC26-3FB4BBB4F0E4}"/>
                </a:ext>
              </a:extLst>
            </p:cNvPr>
            <p:cNvSpPr txBox="1"/>
            <p:nvPr/>
          </p:nvSpPr>
          <p:spPr>
            <a:xfrm>
              <a:off x="6327523" y="2403400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9256BD0-0702-44A4-91A1-1EFFC720021E}"/>
              </a:ext>
            </a:extLst>
          </p:cNvPr>
          <p:cNvGrpSpPr/>
          <p:nvPr/>
        </p:nvGrpSpPr>
        <p:grpSpPr>
          <a:xfrm>
            <a:off x="3076797" y="1547136"/>
            <a:ext cx="3285252" cy="2003532"/>
            <a:chOff x="1211744" y="4012065"/>
            <a:chExt cx="3285252" cy="2003532"/>
          </a:xfrm>
        </p:grpSpPr>
        <p:graphicFrame>
          <p:nvGraphicFramePr>
            <p:cNvPr id="61" name="图示 60">
              <a:extLst>
                <a:ext uri="{FF2B5EF4-FFF2-40B4-BE49-F238E27FC236}">
                  <a16:creationId xmlns:a16="http://schemas.microsoft.com/office/drawing/2014/main" id="{EF42DBF4-0A63-4CF1-9954-4C2B01F5805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64209346"/>
                </p:ext>
              </p:extLst>
            </p:nvPr>
          </p:nvGraphicFramePr>
          <p:xfrm>
            <a:off x="1211744" y="4012065"/>
            <a:ext cx="3285252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62" name="四川">
              <a:extLst>
                <a:ext uri="{FF2B5EF4-FFF2-40B4-BE49-F238E27FC236}">
                  <a16:creationId xmlns:a16="http://schemas.microsoft.com/office/drawing/2014/main" id="{A121CFDD-7474-4136-A1E6-4AAA98973728}"/>
                </a:ext>
              </a:extLst>
            </p:cNvPr>
            <p:cNvSpPr/>
            <p:nvPr/>
          </p:nvSpPr>
          <p:spPr>
            <a:xfrm>
              <a:off x="1507795" y="4684920"/>
              <a:ext cx="793750" cy="749300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dirty="0">
                <a:solidFill>
                  <a:schemeClr val="dk1"/>
                </a:solidFill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E95DD5D3-66FB-4E49-ADE8-D98746531670}"/>
              </a:ext>
            </a:extLst>
          </p:cNvPr>
          <p:cNvSpPr txBox="1"/>
          <p:nvPr/>
        </p:nvSpPr>
        <p:spPr>
          <a:xfrm>
            <a:off x="3474446" y="2415293"/>
            <a:ext cx="5391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四川</a:t>
            </a:r>
            <a:r>
              <a:rPr lang="en-US" altLang="zh-CN" b="1" dirty="0"/>
              <a:t>	</a:t>
            </a:r>
            <a:endParaRPr lang="zh-CN" altLang="en-US" b="1" dirty="0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87423CDC-C8DD-47C4-BCB7-7C668D5D137E}"/>
              </a:ext>
            </a:extLst>
          </p:cNvPr>
          <p:cNvGrpSpPr/>
          <p:nvPr/>
        </p:nvGrpSpPr>
        <p:grpSpPr>
          <a:xfrm>
            <a:off x="5739791" y="1579644"/>
            <a:ext cx="3345025" cy="2003532"/>
            <a:chOff x="3007544" y="1452258"/>
            <a:chExt cx="3345025" cy="2003532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7E4D4AF1-BC2D-445E-B7CE-999128F4F091}"/>
                </a:ext>
              </a:extLst>
            </p:cNvPr>
            <p:cNvGrpSpPr/>
            <p:nvPr/>
          </p:nvGrpSpPr>
          <p:grpSpPr>
            <a:xfrm>
              <a:off x="3007544" y="1452258"/>
              <a:ext cx="3345025" cy="2003532"/>
              <a:chOff x="3007544" y="1452258"/>
              <a:chExt cx="3345025" cy="2003532"/>
            </a:xfrm>
          </p:grpSpPr>
          <p:graphicFrame>
            <p:nvGraphicFramePr>
              <p:cNvPr id="73" name="图示 72">
                <a:extLst>
                  <a:ext uri="{FF2B5EF4-FFF2-40B4-BE49-F238E27FC236}">
                    <a16:creationId xmlns:a16="http://schemas.microsoft.com/office/drawing/2014/main" id="{8E5C3728-9B97-4321-AA0A-E2F5D9C5E68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790967017"/>
                  </p:ext>
                </p:extLst>
              </p:nvPr>
            </p:nvGraphicFramePr>
            <p:xfrm>
              <a:off x="3007544" y="1452258"/>
              <a:ext cx="3345025" cy="20035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sp>
            <p:nvSpPr>
              <p:cNvPr id="74" name="吉林">
                <a:extLst>
                  <a:ext uri="{FF2B5EF4-FFF2-40B4-BE49-F238E27FC236}">
                    <a16:creationId xmlns:a16="http://schemas.microsoft.com/office/drawing/2014/main" id="{EA06F1C9-CF7D-4F4D-8D9F-A12532CA820E}"/>
                  </a:ext>
                </a:extLst>
              </p:cNvPr>
              <p:cNvSpPr/>
              <p:nvPr/>
            </p:nvSpPr>
            <p:spPr>
              <a:xfrm>
                <a:off x="3453499" y="2143577"/>
                <a:ext cx="793158" cy="727105"/>
              </a:xfrm>
              <a:custGeom>
                <a:avLst/>
                <a:gdLst>
                  <a:gd name="T0" fmla="*/ 3049 w 3070"/>
                  <a:gd name="T1" fmla="*/ 1066 h 2270"/>
                  <a:gd name="T2" fmla="*/ 2912 w 3070"/>
                  <a:gd name="T3" fmla="*/ 1134 h 2270"/>
                  <a:gd name="T4" fmla="*/ 2939 w 3070"/>
                  <a:gd name="T5" fmla="*/ 1241 h 2270"/>
                  <a:gd name="T6" fmla="*/ 2898 w 3070"/>
                  <a:gd name="T7" fmla="*/ 1258 h 2270"/>
                  <a:gd name="T8" fmla="*/ 2808 w 3070"/>
                  <a:gd name="T9" fmla="*/ 1144 h 2270"/>
                  <a:gd name="T10" fmla="*/ 2698 w 3070"/>
                  <a:gd name="T11" fmla="*/ 1099 h 2270"/>
                  <a:gd name="T12" fmla="*/ 2672 w 3070"/>
                  <a:gd name="T13" fmla="*/ 1361 h 2270"/>
                  <a:gd name="T14" fmla="*/ 2561 w 3070"/>
                  <a:gd name="T15" fmla="*/ 1389 h 2270"/>
                  <a:gd name="T16" fmla="*/ 2456 w 3070"/>
                  <a:gd name="T17" fmla="*/ 1597 h 2270"/>
                  <a:gd name="T18" fmla="*/ 2264 w 3070"/>
                  <a:gd name="T19" fmla="*/ 1629 h 2270"/>
                  <a:gd name="T20" fmla="*/ 2260 w 3070"/>
                  <a:gd name="T21" fmla="*/ 1775 h 2270"/>
                  <a:gd name="T22" fmla="*/ 2242 w 3070"/>
                  <a:gd name="T23" fmla="*/ 1913 h 2270"/>
                  <a:gd name="T24" fmla="*/ 2009 w 3070"/>
                  <a:gd name="T25" fmla="*/ 1932 h 2270"/>
                  <a:gd name="T26" fmla="*/ 1914 w 3070"/>
                  <a:gd name="T27" fmla="*/ 1860 h 2270"/>
                  <a:gd name="T28" fmla="*/ 1833 w 3070"/>
                  <a:gd name="T29" fmla="*/ 1849 h 2270"/>
                  <a:gd name="T30" fmla="*/ 1760 w 3070"/>
                  <a:gd name="T31" fmla="*/ 1980 h 2270"/>
                  <a:gd name="T32" fmla="*/ 1688 w 3070"/>
                  <a:gd name="T33" fmla="*/ 2138 h 2270"/>
                  <a:gd name="T34" fmla="*/ 1572 w 3070"/>
                  <a:gd name="T35" fmla="*/ 2264 h 2270"/>
                  <a:gd name="T36" fmla="*/ 1532 w 3070"/>
                  <a:gd name="T37" fmla="*/ 2213 h 2270"/>
                  <a:gd name="T38" fmla="*/ 1513 w 3070"/>
                  <a:gd name="T39" fmla="*/ 2111 h 2270"/>
                  <a:gd name="T40" fmla="*/ 1364 w 3070"/>
                  <a:gd name="T41" fmla="*/ 1935 h 2270"/>
                  <a:gd name="T42" fmla="*/ 1373 w 3070"/>
                  <a:gd name="T43" fmla="*/ 1725 h 2270"/>
                  <a:gd name="T44" fmla="*/ 1272 w 3070"/>
                  <a:gd name="T45" fmla="*/ 1660 h 2270"/>
                  <a:gd name="T46" fmla="*/ 1194 w 3070"/>
                  <a:gd name="T47" fmla="*/ 1540 h 2270"/>
                  <a:gd name="T48" fmla="*/ 1128 w 3070"/>
                  <a:gd name="T49" fmla="*/ 1391 h 2270"/>
                  <a:gd name="T50" fmla="*/ 1005 w 3070"/>
                  <a:gd name="T51" fmla="*/ 1471 h 2270"/>
                  <a:gd name="T52" fmla="*/ 986 w 3070"/>
                  <a:gd name="T53" fmla="*/ 1381 h 2270"/>
                  <a:gd name="T54" fmla="*/ 814 w 3070"/>
                  <a:gd name="T55" fmla="*/ 1271 h 2270"/>
                  <a:gd name="T56" fmla="*/ 697 w 3070"/>
                  <a:gd name="T57" fmla="*/ 1273 h 2270"/>
                  <a:gd name="T58" fmla="*/ 677 w 3070"/>
                  <a:gd name="T59" fmla="*/ 1175 h 2270"/>
                  <a:gd name="T60" fmla="*/ 599 w 3070"/>
                  <a:gd name="T61" fmla="*/ 972 h 2270"/>
                  <a:gd name="T62" fmla="*/ 463 w 3070"/>
                  <a:gd name="T63" fmla="*/ 828 h 2270"/>
                  <a:gd name="T64" fmla="*/ 253 w 3070"/>
                  <a:gd name="T65" fmla="*/ 865 h 2270"/>
                  <a:gd name="T66" fmla="*/ 182 w 3070"/>
                  <a:gd name="T67" fmla="*/ 740 h 2270"/>
                  <a:gd name="T68" fmla="*/ 191 w 3070"/>
                  <a:gd name="T69" fmla="*/ 534 h 2270"/>
                  <a:gd name="T70" fmla="*/ 102 w 3070"/>
                  <a:gd name="T71" fmla="*/ 366 h 2270"/>
                  <a:gd name="T72" fmla="*/ 31 w 3070"/>
                  <a:gd name="T73" fmla="*/ 286 h 2270"/>
                  <a:gd name="T74" fmla="*/ 95 w 3070"/>
                  <a:gd name="T75" fmla="*/ 214 h 2270"/>
                  <a:gd name="T76" fmla="*/ 236 w 3070"/>
                  <a:gd name="T77" fmla="*/ 229 h 2270"/>
                  <a:gd name="T78" fmla="*/ 319 w 3070"/>
                  <a:gd name="T79" fmla="*/ 154 h 2270"/>
                  <a:gd name="T80" fmla="*/ 441 w 3070"/>
                  <a:gd name="T81" fmla="*/ 45 h 2270"/>
                  <a:gd name="T82" fmla="*/ 627 w 3070"/>
                  <a:gd name="T83" fmla="*/ 1 h 2270"/>
                  <a:gd name="T84" fmla="*/ 692 w 3070"/>
                  <a:gd name="T85" fmla="*/ 161 h 2270"/>
                  <a:gd name="T86" fmla="*/ 851 w 3070"/>
                  <a:gd name="T87" fmla="*/ 350 h 2270"/>
                  <a:gd name="T88" fmla="*/ 1017 w 3070"/>
                  <a:gd name="T89" fmla="*/ 300 h 2270"/>
                  <a:gd name="T90" fmla="*/ 1169 w 3070"/>
                  <a:gd name="T91" fmla="*/ 275 h 2270"/>
                  <a:gd name="T92" fmla="*/ 1297 w 3070"/>
                  <a:gd name="T93" fmla="*/ 387 h 2270"/>
                  <a:gd name="T94" fmla="*/ 1532 w 3070"/>
                  <a:gd name="T95" fmla="*/ 342 h 2270"/>
                  <a:gd name="T96" fmla="*/ 1685 w 3070"/>
                  <a:gd name="T97" fmla="*/ 452 h 2270"/>
                  <a:gd name="T98" fmla="*/ 1715 w 3070"/>
                  <a:gd name="T99" fmla="*/ 600 h 2270"/>
                  <a:gd name="T100" fmla="*/ 1848 w 3070"/>
                  <a:gd name="T101" fmla="*/ 583 h 2270"/>
                  <a:gd name="T102" fmla="*/ 1909 w 3070"/>
                  <a:gd name="T103" fmla="*/ 738 h 2270"/>
                  <a:gd name="T104" fmla="*/ 2029 w 3070"/>
                  <a:gd name="T105" fmla="*/ 723 h 2270"/>
                  <a:gd name="T106" fmla="*/ 2085 w 3070"/>
                  <a:gd name="T107" fmla="*/ 562 h 2270"/>
                  <a:gd name="T108" fmla="*/ 2236 w 3070"/>
                  <a:gd name="T109" fmla="*/ 802 h 2270"/>
                  <a:gd name="T110" fmla="*/ 2365 w 3070"/>
                  <a:gd name="T111" fmla="*/ 929 h 2270"/>
                  <a:gd name="T112" fmla="*/ 2443 w 3070"/>
                  <a:gd name="T113" fmla="*/ 798 h 2270"/>
                  <a:gd name="T114" fmla="*/ 2599 w 3070"/>
                  <a:gd name="T115" fmla="*/ 669 h 2270"/>
                  <a:gd name="T116" fmla="*/ 2722 w 3070"/>
                  <a:gd name="T117" fmla="*/ 632 h 2270"/>
                  <a:gd name="T118" fmla="*/ 2797 w 3070"/>
                  <a:gd name="T119" fmla="*/ 789 h 2270"/>
                  <a:gd name="T120" fmla="*/ 2968 w 3070"/>
                  <a:gd name="T121" fmla="*/ 823 h 2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0" h="2270">
                    <a:moveTo>
                      <a:pt x="3067" y="833"/>
                    </a:moveTo>
                    <a:lnTo>
                      <a:pt x="3069" y="846"/>
                    </a:lnTo>
                    <a:lnTo>
                      <a:pt x="3070" y="859"/>
                    </a:lnTo>
                    <a:lnTo>
                      <a:pt x="3070" y="874"/>
                    </a:lnTo>
                    <a:lnTo>
                      <a:pt x="3069" y="890"/>
                    </a:lnTo>
                    <a:lnTo>
                      <a:pt x="3067" y="912"/>
                    </a:lnTo>
                    <a:lnTo>
                      <a:pt x="3065" y="937"/>
                    </a:lnTo>
                    <a:lnTo>
                      <a:pt x="3064" y="949"/>
                    </a:lnTo>
                    <a:lnTo>
                      <a:pt x="3063" y="960"/>
                    </a:lnTo>
                    <a:lnTo>
                      <a:pt x="3062" y="970"/>
                    </a:lnTo>
                    <a:lnTo>
                      <a:pt x="3060" y="977"/>
                    </a:lnTo>
                    <a:lnTo>
                      <a:pt x="3055" y="989"/>
                    </a:lnTo>
                    <a:lnTo>
                      <a:pt x="3049" y="997"/>
                    </a:lnTo>
                    <a:lnTo>
                      <a:pt x="3048" y="1000"/>
                    </a:lnTo>
                    <a:lnTo>
                      <a:pt x="3045" y="1005"/>
                    </a:lnTo>
                    <a:lnTo>
                      <a:pt x="3044" y="1010"/>
                    </a:lnTo>
                    <a:lnTo>
                      <a:pt x="3044" y="1015"/>
                    </a:lnTo>
                    <a:lnTo>
                      <a:pt x="3044" y="1024"/>
                    </a:lnTo>
                    <a:lnTo>
                      <a:pt x="3048" y="1034"/>
                    </a:lnTo>
                    <a:lnTo>
                      <a:pt x="3050" y="1041"/>
                    </a:lnTo>
                    <a:lnTo>
                      <a:pt x="3054" y="1048"/>
                    </a:lnTo>
                    <a:lnTo>
                      <a:pt x="3056" y="1054"/>
                    </a:lnTo>
                    <a:lnTo>
                      <a:pt x="3056" y="1060"/>
                    </a:lnTo>
                    <a:lnTo>
                      <a:pt x="3056" y="1062"/>
                    </a:lnTo>
                    <a:lnTo>
                      <a:pt x="3055" y="1065"/>
                    </a:lnTo>
                    <a:lnTo>
                      <a:pt x="3052" y="1066"/>
                    </a:lnTo>
                    <a:lnTo>
                      <a:pt x="3049" y="1066"/>
                    </a:lnTo>
                    <a:lnTo>
                      <a:pt x="3042" y="1063"/>
                    </a:lnTo>
                    <a:lnTo>
                      <a:pt x="3036" y="1062"/>
                    </a:lnTo>
                    <a:lnTo>
                      <a:pt x="3031" y="1062"/>
                    </a:lnTo>
                    <a:lnTo>
                      <a:pt x="3027" y="1063"/>
                    </a:lnTo>
                    <a:lnTo>
                      <a:pt x="3026" y="1063"/>
                    </a:lnTo>
                    <a:lnTo>
                      <a:pt x="3026" y="1065"/>
                    </a:lnTo>
                    <a:lnTo>
                      <a:pt x="3027" y="1066"/>
                    </a:lnTo>
                    <a:lnTo>
                      <a:pt x="3027" y="1067"/>
                    </a:lnTo>
                    <a:lnTo>
                      <a:pt x="3031" y="1071"/>
                    </a:lnTo>
                    <a:lnTo>
                      <a:pt x="3033" y="1075"/>
                    </a:lnTo>
                    <a:lnTo>
                      <a:pt x="3036" y="1080"/>
                    </a:lnTo>
                    <a:lnTo>
                      <a:pt x="3036" y="1085"/>
                    </a:lnTo>
                    <a:lnTo>
                      <a:pt x="3035" y="1087"/>
                    </a:lnTo>
                    <a:lnTo>
                      <a:pt x="3032" y="1090"/>
                    </a:lnTo>
                    <a:lnTo>
                      <a:pt x="3026" y="1092"/>
                    </a:lnTo>
                    <a:lnTo>
                      <a:pt x="3019" y="1095"/>
                    </a:lnTo>
                    <a:lnTo>
                      <a:pt x="3004" y="1100"/>
                    </a:lnTo>
                    <a:lnTo>
                      <a:pt x="2991" y="1105"/>
                    </a:lnTo>
                    <a:lnTo>
                      <a:pt x="2979" y="1110"/>
                    </a:lnTo>
                    <a:lnTo>
                      <a:pt x="2966" y="1116"/>
                    </a:lnTo>
                    <a:lnTo>
                      <a:pt x="2954" y="1122"/>
                    </a:lnTo>
                    <a:lnTo>
                      <a:pt x="2948" y="1125"/>
                    </a:lnTo>
                    <a:lnTo>
                      <a:pt x="2943" y="1126"/>
                    </a:lnTo>
                    <a:lnTo>
                      <a:pt x="2935" y="1126"/>
                    </a:lnTo>
                    <a:lnTo>
                      <a:pt x="2924" y="1128"/>
                    </a:lnTo>
                    <a:lnTo>
                      <a:pt x="2917" y="1130"/>
                    </a:lnTo>
                    <a:lnTo>
                      <a:pt x="2912" y="1134"/>
                    </a:lnTo>
                    <a:lnTo>
                      <a:pt x="2907" y="1139"/>
                    </a:lnTo>
                    <a:lnTo>
                      <a:pt x="2901" y="1149"/>
                    </a:lnTo>
                    <a:lnTo>
                      <a:pt x="2893" y="1158"/>
                    </a:lnTo>
                    <a:lnTo>
                      <a:pt x="2885" y="1169"/>
                    </a:lnTo>
                    <a:lnTo>
                      <a:pt x="2876" y="1176"/>
                    </a:lnTo>
                    <a:lnTo>
                      <a:pt x="2872" y="1179"/>
                    </a:lnTo>
                    <a:lnTo>
                      <a:pt x="2869" y="1182"/>
                    </a:lnTo>
                    <a:lnTo>
                      <a:pt x="2867" y="1186"/>
                    </a:lnTo>
                    <a:lnTo>
                      <a:pt x="2866" y="1189"/>
                    </a:lnTo>
                    <a:lnTo>
                      <a:pt x="2866" y="1192"/>
                    </a:lnTo>
                    <a:lnTo>
                      <a:pt x="2868" y="1195"/>
                    </a:lnTo>
                    <a:lnTo>
                      <a:pt x="2871" y="1198"/>
                    </a:lnTo>
                    <a:lnTo>
                      <a:pt x="2875" y="1199"/>
                    </a:lnTo>
                    <a:lnTo>
                      <a:pt x="2885" y="1199"/>
                    </a:lnTo>
                    <a:lnTo>
                      <a:pt x="2892" y="1198"/>
                    </a:lnTo>
                    <a:lnTo>
                      <a:pt x="2899" y="1194"/>
                    </a:lnTo>
                    <a:lnTo>
                      <a:pt x="2905" y="1191"/>
                    </a:lnTo>
                    <a:lnTo>
                      <a:pt x="2907" y="1191"/>
                    </a:lnTo>
                    <a:lnTo>
                      <a:pt x="2910" y="1191"/>
                    </a:lnTo>
                    <a:lnTo>
                      <a:pt x="2912" y="1192"/>
                    </a:lnTo>
                    <a:lnTo>
                      <a:pt x="2916" y="1193"/>
                    </a:lnTo>
                    <a:lnTo>
                      <a:pt x="2922" y="1201"/>
                    </a:lnTo>
                    <a:lnTo>
                      <a:pt x="2926" y="1212"/>
                    </a:lnTo>
                    <a:lnTo>
                      <a:pt x="2932" y="1223"/>
                    </a:lnTo>
                    <a:lnTo>
                      <a:pt x="2937" y="1232"/>
                    </a:lnTo>
                    <a:lnTo>
                      <a:pt x="2938" y="1236"/>
                    </a:lnTo>
                    <a:lnTo>
                      <a:pt x="2939" y="1241"/>
                    </a:lnTo>
                    <a:lnTo>
                      <a:pt x="2941" y="1244"/>
                    </a:lnTo>
                    <a:lnTo>
                      <a:pt x="2941" y="1250"/>
                    </a:lnTo>
                    <a:lnTo>
                      <a:pt x="2938" y="1258"/>
                    </a:lnTo>
                    <a:lnTo>
                      <a:pt x="2937" y="1267"/>
                    </a:lnTo>
                    <a:lnTo>
                      <a:pt x="2948" y="1283"/>
                    </a:lnTo>
                    <a:lnTo>
                      <a:pt x="2961" y="1300"/>
                    </a:lnTo>
                    <a:lnTo>
                      <a:pt x="2963" y="1303"/>
                    </a:lnTo>
                    <a:lnTo>
                      <a:pt x="2964" y="1307"/>
                    </a:lnTo>
                    <a:lnTo>
                      <a:pt x="2964" y="1309"/>
                    </a:lnTo>
                    <a:lnTo>
                      <a:pt x="2964" y="1312"/>
                    </a:lnTo>
                    <a:lnTo>
                      <a:pt x="2962" y="1313"/>
                    </a:lnTo>
                    <a:lnTo>
                      <a:pt x="2961" y="1314"/>
                    </a:lnTo>
                    <a:lnTo>
                      <a:pt x="2954" y="1311"/>
                    </a:lnTo>
                    <a:lnTo>
                      <a:pt x="2942" y="1300"/>
                    </a:lnTo>
                    <a:lnTo>
                      <a:pt x="2930" y="1287"/>
                    </a:lnTo>
                    <a:lnTo>
                      <a:pt x="2924" y="1277"/>
                    </a:lnTo>
                    <a:lnTo>
                      <a:pt x="2920" y="1269"/>
                    </a:lnTo>
                    <a:lnTo>
                      <a:pt x="2917" y="1258"/>
                    </a:lnTo>
                    <a:lnTo>
                      <a:pt x="2912" y="1249"/>
                    </a:lnTo>
                    <a:lnTo>
                      <a:pt x="2907" y="1244"/>
                    </a:lnTo>
                    <a:lnTo>
                      <a:pt x="2904" y="1242"/>
                    </a:lnTo>
                    <a:lnTo>
                      <a:pt x="2900" y="1242"/>
                    </a:lnTo>
                    <a:lnTo>
                      <a:pt x="2899" y="1243"/>
                    </a:lnTo>
                    <a:lnTo>
                      <a:pt x="2898" y="1245"/>
                    </a:lnTo>
                    <a:lnTo>
                      <a:pt x="2898" y="1249"/>
                    </a:lnTo>
                    <a:lnTo>
                      <a:pt x="2898" y="1254"/>
                    </a:lnTo>
                    <a:lnTo>
                      <a:pt x="2898" y="1258"/>
                    </a:lnTo>
                    <a:lnTo>
                      <a:pt x="2895" y="1262"/>
                    </a:lnTo>
                    <a:lnTo>
                      <a:pt x="2893" y="1264"/>
                    </a:lnTo>
                    <a:lnTo>
                      <a:pt x="2890" y="1265"/>
                    </a:lnTo>
                    <a:lnTo>
                      <a:pt x="2885" y="1265"/>
                    </a:lnTo>
                    <a:lnTo>
                      <a:pt x="2881" y="1264"/>
                    </a:lnTo>
                    <a:lnTo>
                      <a:pt x="2879" y="1261"/>
                    </a:lnTo>
                    <a:lnTo>
                      <a:pt x="2878" y="1256"/>
                    </a:lnTo>
                    <a:lnTo>
                      <a:pt x="2878" y="1251"/>
                    </a:lnTo>
                    <a:lnTo>
                      <a:pt x="2876" y="1248"/>
                    </a:lnTo>
                    <a:lnTo>
                      <a:pt x="2875" y="1244"/>
                    </a:lnTo>
                    <a:lnTo>
                      <a:pt x="2873" y="1243"/>
                    </a:lnTo>
                    <a:lnTo>
                      <a:pt x="2867" y="1241"/>
                    </a:lnTo>
                    <a:lnTo>
                      <a:pt x="2857" y="1238"/>
                    </a:lnTo>
                    <a:lnTo>
                      <a:pt x="2851" y="1237"/>
                    </a:lnTo>
                    <a:lnTo>
                      <a:pt x="2846" y="1235"/>
                    </a:lnTo>
                    <a:lnTo>
                      <a:pt x="2838" y="1231"/>
                    </a:lnTo>
                    <a:lnTo>
                      <a:pt x="2832" y="1226"/>
                    </a:lnTo>
                    <a:lnTo>
                      <a:pt x="2827" y="1221"/>
                    </a:lnTo>
                    <a:lnTo>
                      <a:pt x="2821" y="1216"/>
                    </a:lnTo>
                    <a:lnTo>
                      <a:pt x="2816" y="1208"/>
                    </a:lnTo>
                    <a:lnTo>
                      <a:pt x="2813" y="1201"/>
                    </a:lnTo>
                    <a:lnTo>
                      <a:pt x="2811" y="1194"/>
                    </a:lnTo>
                    <a:lnTo>
                      <a:pt x="2810" y="1186"/>
                    </a:lnTo>
                    <a:lnTo>
                      <a:pt x="2809" y="1178"/>
                    </a:lnTo>
                    <a:lnTo>
                      <a:pt x="2809" y="1169"/>
                    </a:lnTo>
                    <a:lnTo>
                      <a:pt x="2808" y="1155"/>
                    </a:lnTo>
                    <a:lnTo>
                      <a:pt x="2808" y="1144"/>
                    </a:lnTo>
                    <a:lnTo>
                      <a:pt x="2806" y="1141"/>
                    </a:lnTo>
                    <a:lnTo>
                      <a:pt x="2805" y="1137"/>
                    </a:lnTo>
                    <a:lnTo>
                      <a:pt x="2804" y="1134"/>
                    </a:lnTo>
                    <a:lnTo>
                      <a:pt x="2802" y="1132"/>
                    </a:lnTo>
                    <a:lnTo>
                      <a:pt x="2798" y="1130"/>
                    </a:lnTo>
                    <a:lnTo>
                      <a:pt x="2794" y="1130"/>
                    </a:lnTo>
                    <a:lnTo>
                      <a:pt x="2790" y="1130"/>
                    </a:lnTo>
                    <a:lnTo>
                      <a:pt x="2785" y="1130"/>
                    </a:lnTo>
                    <a:lnTo>
                      <a:pt x="2772" y="1134"/>
                    </a:lnTo>
                    <a:lnTo>
                      <a:pt x="2760" y="1135"/>
                    </a:lnTo>
                    <a:lnTo>
                      <a:pt x="2755" y="1134"/>
                    </a:lnTo>
                    <a:lnTo>
                      <a:pt x="2752" y="1132"/>
                    </a:lnTo>
                    <a:lnTo>
                      <a:pt x="2750" y="1130"/>
                    </a:lnTo>
                    <a:lnTo>
                      <a:pt x="2750" y="1125"/>
                    </a:lnTo>
                    <a:lnTo>
                      <a:pt x="2752" y="1122"/>
                    </a:lnTo>
                    <a:lnTo>
                      <a:pt x="2750" y="1118"/>
                    </a:lnTo>
                    <a:lnTo>
                      <a:pt x="2749" y="1115"/>
                    </a:lnTo>
                    <a:lnTo>
                      <a:pt x="2746" y="1112"/>
                    </a:lnTo>
                    <a:lnTo>
                      <a:pt x="2737" y="1110"/>
                    </a:lnTo>
                    <a:lnTo>
                      <a:pt x="2728" y="1110"/>
                    </a:lnTo>
                    <a:lnTo>
                      <a:pt x="2723" y="1110"/>
                    </a:lnTo>
                    <a:lnTo>
                      <a:pt x="2718" y="1109"/>
                    </a:lnTo>
                    <a:lnTo>
                      <a:pt x="2716" y="1106"/>
                    </a:lnTo>
                    <a:lnTo>
                      <a:pt x="2714" y="1104"/>
                    </a:lnTo>
                    <a:lnTo>
                      <a:pt x="2710" y="1100"/>
                    </a:lnTo>
                    <a:lnTo>
                      <a:pt x="2704" y="1098"/>
                    </a:lnTo>
                    <a:lnTo>
                      <a:pt x="2698" y="1099"/>
                    </a:lnTo>
                    <a:lnTo>
                      <a:pt x="2692" y="1103"/>
                    </a:lnTo>
                    <a:lnTo>
                      <a:pt x="2687" y="1107"/>
                    </a:lnTo>
                    <a:lnTo>
                      <a:pt x="2682" y="1112"/>
                    </a:lnTo>
                    <a:lnTo>
                      <a:pt x="2679" y="1116"/>
                    </a:lnTo>
                    <a:lnTo>
                      <a:pt x="2677" y="1120"/>
                    </a:lnTo>
                    <a:lnTo>
                      <a:pt x="2676" y="1128"/>
                    </a:lnTo>
                    <a:lnTo>
                      <a:pt x="2673" y="1135"/>
                    </a:lnTo>
                    <a:lnTo>
                      <a:pt x="2671" y="1151"/>
                    </a:lnTo>
                    <a:lnTo>
                      <a:pt x="2671" y="1167"/>
                    </a:lnTo>
                    <a:lnTo>
                      <a:pt x="2671" y="1181"/>
                    </a:lnTo>
                    <a:lnTo>
                      <a:pt x="2671" y="1200"/>
                    </a:lnTo>
                    <a:lnTo>
                      <a:pt x="2671" y="1218"/>
                    </a:lnTo>
                    <a:lnTo>
                      <a:pt x="2674" y="1233"/>
                    </a:lnTo>
                    <a:lnTo>
                      <a:pt x="2677" y="1246"/>
                    </a:lnTo>
                    <a:lnTo>
                      <a:pt x="2679" y="1257"/>
                    </a:lnTo>
                    <a:lnTo>
                      <a:pt x="2679" y="1269"/>
                    </a:lnTo>
                    <a:lnTo>
                      <a:pt x="2678" y="1281"/>
                    </a:lnTo>
                    <a:lnTo>
                      <a:pt x="2674" y="1293"/>
                    </a:lnTo>
                    <a:lnTo>
                      <a:pt x="2672" y="1301"/>
                    </a:lnTo>
                    <a:lnTo>
                      <a:pt x="2672" y="1308"/>
                    </a:lnTo>
                    <a:lnTo>
                      <a:pt x="2673" y="1320"/>
                    </a:lnTo>
                    <a:lnTo>
                      <a:pt x="2676" y="1331"/>
                    </a:lnTo>
                    <a:lnTo>
                      <a:pt x="2677" y="1339"/>
                    </a:lnTo>
                    <a:lnTo>
                      <a:pt x="2678" y="1346"/>
                    </a:lnTo>
                    <a:lnTo>
                      <a:pt x="2677" y="1353"/>
                    </a:lnTo>
                    <a:lnTo>
                      <a:pt x="2676" y="1357"/>
                    </a:lnTo>
                    <a:lnTo>
                      <a:pt x="2672" y="1361"/>
                    </a:lnTo>
                    <a:lnTo>
                      <a:pt x="2668" y="1362"/>
                    </a:lnTo>
                    <a:lnTo>
                      <a:pt x="2665" y="1363"/>
                    </a:lnTo>
                    <a:lnTo>
                      <a:pt x="2657" y="1365"/>
                    </a:lnTo>
                    <a:lnTo>
                      <a:pt x="2649" y="1366"/>
                    </a:lnTo>
                    <a:lnTo>
                      <a:pt x="2647" y="1368"/>
                    </a:lnTo>
                    <a:lnTo>
                      <a:pt x="2645" y="1369"/>
                    </a:lnTo>
                    <a:lnTo>
                      <a:pt x="2643" y="1371"/>
                    </a:lnTo>
                    <a:lnTo>
                      <a:pt x="2642" y="1374"/>
                    </a:lnTo>
                    <a:lnTo>
                      <a:pt x="2640" y="1381"/>
                    </a:lnTo>
                    <a:lnTo>
                      <a:pt x="2640" y="1389"/>
                    </a:lnTo>
                    <a:lnTo>
                      <a:pt x="2640" y="1394"/>
                    </a:lnTo>
                    <a:lnTo>
                      <a:pt x="2639" y="1397"/>
                    </a:lnTo>
                    <a:lnTo>
                      <a:pt x="2638" y="1402"/>
                    </a:lnTo>
                    <a:lnTo>
                      <a:pt x="2636" y="1405"/>
                    </a:lnTo>
                    <a:lnTo>
                      <a:pt x="2634" y="1407"/>
                    </a:lnTo>
                    <a:lnTo>
                      <a:pt x="2630" y="1408"/>
                    </a:lnTo>
                    <a:lnTo>
                      <a:pt x="2626" y="1408"/>
                    </a:lnTo>
                    <a:lnTo>
                      <a:pt x="2620" y="1405"/>
                    </a:lnTo>
                    <a:lnTo>
                      <a:pt x="2607" y="1397"/>
                    </a:lnTo>
                    <a:lnTo>
                      <a:pt x="2595" y="1390"/>
                    </a:lnTo>
                    <a:lnTo>
                      <a:pt x="2589" y="1388"/>
                    </a:lnTo>
                    <a:lnTo>
                      <a:pt x="2584" y="1386"/>
                    </a:lnTo>
                    <a:lnTo>
                      <a:pt x="2579" y="1384"/>
                    </a:lnTo>
                    <a:lnTo>
                      <a:pt x="2576" y="1384"/>
                    </a:lnTo>
                    <a:lnTo>
                      <a:pt x="2569" y="1386"/>
                    </a:lnTo>
                    <a:lnTo>
                      <a:pt x="2563" y="1388"/>
                    </a:lnTo>
                    <a:lnTo>
                      <a:pt x="2561" y="1389"/>
                    </a:lnTo>
                    <a:lnTo>
                      <a:pt x="2559" y="1391"/>
                    </a:lnTo>
                    <a:lnTo>
                      <a:pt x="2558" y="1394"/>
                    </a:lnTo>
                    <a:lnTo>
                      <a:pt x="2557" y="1397"/>
                    </a:lnTo>
                    <a:lnTo>
                      <a:pt x="2555" y="1405"/>
                    </a:lnTo>
                    <a:lnTo>
                      <a:pt x="2552" y="1412"/>
                    </a:lnTo>
                    <a:lnTo>
                      <a:pt x="2547" y="1418"/>
                    </a:lnTo>
                    <a:lnTo>
                      <a:pt x="2542" y="1422"/>
                    </a:lnTo>
                    <a:lnTo>
                      <a:pt x="2539" y="1427"/>
                    </a:lnTo>
                    <a:lnTo>
                      <a:pt x="2534" y="1433"/>
                    </a:lnTo>
                    <a:lnTo>
                      <a:pt x="2532" y="1441"/>
                    </a:lnTo>
                    <a:lnTo>
                      <a:pt x="2532" y="1451"/>
                    </a:lnTo>
                    <a:lnTo>
                      <a:pt x="2532" y="1464"/>
                    </a:lnTo>
                    <a:lnTo>
                      <a:pt x="2532" y="1479"/>
                    </a:lnTo>
                    <a:lnTo>
                      <a:pt x="2532" y="1488"/>
                    </a:lnTo>
                    <a:lnTo>
                      <a:pt x="2531" y="1495"/>
                    </a:lnTo>
                    <a:lnTo>
                      <a:pt x="2529" y="1500"/>
                    </a:lnTo>
                    <a:lnTo>
                      <a:pt x="2528" y="1503"/>
                    </a:lnTo>
                    <a:lnTo>
                      <a:pt x="2522" y="1512"/>
                    </a:lnTo>
                    <a:lnTo>
                      <a:pt x="2514" y="1521"/>
                    </a:lnTo>
                    <a:lnTo>
                      <a:pt x="2506" y="1532"/>
                    </a:lnTo>
                    <a:lnTo>
                      <a:pt x="2496" y="1541"/>
                    </a:lnTo>
                    <a:lnTo>
                      <a:pt x="2488" y="1552"/>
                    </a:lnTo>
                    <a:lnTo>
                      <a:pt x="2481" y="1566"/>
                    </a:lnTo>
                    <a:lnTo>
                      <a:pt x="2473" y="1579"/>
                    </a:lnTo>
                    <a:lnTo>
                      <a:pt x="2468" y="1589"/>
                    </a:lnTo>
                    <a:lnTo>
                      <a:pt x="2462" y="1594"/>
                    </a:lnTo>
                    <a:lnTo>
                      <a:pt x="2456" y="1597"/>
                    </a:lnTo>
                    <a:lnTo>
                      <a:pt x="2451" y="1598"/>
                    </a:lnTo>
                    <a:lnTo>
                      <a:pt x="2446" y="1598"/>
                    </a:lnTo>
                    <a:lnTo>
                      <a:pt x="2440" y="1598"/>
                    </a:lnTo>
                    <a:lnTo>
                      <a:pt x="2433" y="1597"/>
                    </a:lnTo>
                    <a:lnTo>
                      <a:pt x="2425" y="1596"/>
                    </a:lnTo>
                    <a:lnTo>
                      <a:pt x="2418" y="1595"/>
                    </a:lnTo>
                    <a:lnTo>
                      <a:pt x="2409" y="1595"/>
                    </a:lnTo>
                    <a:lnTo>
                      <a:pt x="2402" y="1596"/>
                    </a:lnTo>
                    <a:lnTo>
                      <a:pt x="2394" y="1597"/>
                    </a:lnTo>
                    <a:lnTo>
                      <a:pt x="2387" y="1599"/>
                    </a:lnTo>
                    <a:lnTo>
                      <a:pt x="2380" y="1603"/>
                    </a:lnTo>
                    <a:lnTo>
                      <a:pt x="2372" y="1607"/>
                    </a:lnTo>
                    <a:lnTo>
                      <a:pt x="2366" y="1611"/>
                    </a:lnTo>
                    <a:lnTo>
                      <a:pt x="2361" y="1615"/>
                    </a:lnTo>
                    <a:lnTo>
                      <a:pt x="2358" y="1617"/>
                    </a:lnTo>
                    <a:lnTo>
                      <a:pt x="2356" y="1618"/>
                    </a:lnTo>
                    <a:lnTo>
                      <a:pt x="2353" y="1618"/>
                    </a:lnTo>
                    <a:lnTo>
                      <a:pt x="2351" y="1617"/>
                    </a:lnTo>
                    <a:lnTo>
                      <a:pt x="2349" y="1616"/>
                    </a:lnTo>
                    <a:lnTo>
                      <a:pt x="2343" y="1616"/>
                    </a:lnTo>
                    <a:lnTo>
                      <a:pt x="2336" y="1617"/>
                    </a:lnTo>
                    <a:lnTo>
                      <a:pt x="2325" y="1620"/>
                    </a:lnTo>
                    <a:lnTo>
                      <a:pt x="2314" y="1622"/>
                    </a:lnTo>
                    <a:lnTo>
                      <a:pt x="2303" y="1623"/>
                    </a:lnTo>
                    <a:lnTo>
                      <a:pt x="2290" y="1624"/>
                    </a:lnTo>
                    <a:lnTo>
                      <a:pt x="2275" y="1627"/>
                    </a:lnTo>
                    <a:lnTo>
                      <a:pt x="2264" y="1629"/>
                    </a:lnTo>
                    <a:lnTo>
                      <a:pt x="2250" y="1630"/>
                    </a:lnTo>
                    <a:lnTo>
                      <a:pt x="2232" y="1633"/>
                    </a:lnTo>
                    <a:lnTo>
                      <a:pt x="2211" y="1636"/>
                    </a:lnTo>
                    <a:lnTo>
                      <a:pt x="2201" y="1639"/>
                    </a:lnTo>
                    <a:lnTo>
                      <a:pt x="2194" y="1641"/>
                    </a:lnTo>
                    <a:lnTo>
                      <a:pt x="2189" y="1643"/>
                    </a:lnTo>
                    <a:lnTo>
                      <a:pt x="2188" y="1647"/>
                    </a:lnTo>
                    <a:lnTo>
                      <a:pt x="2187" y="1651"/>
                    </a:lnTo>
                    <a:lnTo>
                      <a:pt x="2188" y="1653"/>
                    </a:lnTo>
                    <a:lnTo>
                      <a:pt x="2189" y="1655"/>
                    </a:lnTo>
                    <a:lnTo>
                      <a:pt x="2191" y="1658"/>
                    </a:lnTo>
                    <a:lnTo>
                      <a:pt x="2196" y="1665"/>
                    </a:lnTo>
                    <a:lnTo>
                      <a:pt x="2206" y="1671"/>
                    </a:lnTo>
                    <a:lnTo>
                      <a:pt x="2211" y="1674"/>
                    </a:lnTo>
                    <a:lnTo>
                      <a:pt x="2214" y="1679"/>
                    </a:lnTo>
                    <a:lnTo>
                      <a:pt x="2217" y="1689"/>
                    </a:lnTo>
                    <a:lnTo>
                      <a:pt x="2219" y="1708"/>
                    </a:lnTo>
                    <a:lnTo>
                      <a:pt x="2219" y="1711"/>
                    </a:lnTo>
                    <a:lnTo>
                      <a:pt x="2221" y="1723"/>
                    </a:lnTo>
                    <a:lnTo>
                      <a:pt x="2224" y="1736"/>
                    </a:lnTo>
                    <a:lnTo>
                      <a:pt x="2227" y="1747"/>
                    </a:lnTo>
                    <a:lnTo>
                      <a:pt x="2232" y="1756"/>
                    </a:lnTo>
                    <a:lnTo>
                      <a:pt x="2239" y="1765"/>
                    </a:lnTo>
                    <a:lnTo>
                      <a:pt x="2244" y="1768"/>
                    </a:lnTo>
                    <a:lnTo>
                      <a:pt x="2249" y="1771"/>
                    </a:lnTo>
                    <a:lnTo>
                      <a:pt x="2254" y="1773"/>
                    </a:lnTo>
                    <a:lnTo>
                      <a:pt x="2260" y="1775"/>
                    </a:lnTo>
                    <a:lnTo>
                      <a:pt x="2271" y="1779"/>
                    </a:lnTo>
                    <a:lnTo>
                      <a:pt x="2283" y="1784"/>
                    </a:lnTo>
                    <a:lnTo>
                      <a:pt x="2288" y="1786"/>
                    </a:lnTo>
                    <a:lnTo>
                      <a:pt x="2292" y="1790"/>
                    </a:lnTo>
                    <a:lnTo>
                      <a:pt x="2295" y="1793"/>
                    </a:lnTo>
                    <a:lnTo>
                      <a:pt x="2298" y="1797"/>
                    </a:lnTo>
                    <a:lnTo>
                      <a:pt x="2302" y="1811"/>
                    </a:lnTo>
                    <a:lnTo>
                      <a:pt x="2307" y="1821"/>
                    </a:lnTo>
                    <a:lnTo>
                      <a:pt x="2309" y="1825"/>
                    </a:lnTo>
                    <a:lnTo>
                      <a:pt x="2312" y="1831"/>
                    </a:lnTo>
                    <a:lnTo>
                      <a:pt x="2313" y="1836"/>
                    </a:lnTo>
                    <a:lnTo>
                      <a:pt x="2313" y="1840"/>
                    </a:lnTo>
                    <a:lnTo>
                      <a:pt x="2312" y="1844"/>
                    </a:lnTo>
                    <a:lnTo>
                      <a:pt x="2311" y="1849"/>
                    </a:lnTo>
                    <a:lnTo>
                      <a:pt x="2306" y="1859"/>
                    </a:lnTo>
                    <a:lnTo>
                      <a:pt x="2302" y="1868"/>
                    </a:lnTo>
                    <a:lnTo>
                      <a:pt x="2299" y="1878"/>
                    </a:lnTo>
                    <a:lnTo>
                      <a:pt x="2296" y="1888"/>
                    </a:lnTo>
                    <a:lnTo>
                      <a:pt x="2295" y="1897"/>
                    </a:lnTo>
                    <a:lnTo>
                      <a:pt x="2292" y="1904"/>
                    </a:lnTo>
                    <a:lnTo>
                      <a:pt x="2288" y="1910"/>
                    </a:lnTo>
                    <a:lnTo>
                      <a:pt x="2281" y="1916"/>
                    </a:lnTo>
                    <a:lnTo>
                      <a:pt x="2275" y="1918"/>
                    </a:lnTo>
                    <a:lnTo>
                      <a:pt x="2269" y="1919"/>
                    </a:lnTo>
                    <a:lnTo>
                      <a:pt x="2263" y="1919"/>
                    </a:lnTo>
                    <a:lnTo>
                      <a:pt x="2257" y="1918"/>
                    </a:lnTo>
                    <a:lnTo>
                      <a:pt x="2242" y="1913"/>
                    </a:lnTo>
                    <a:lnTo>
                      <a:pt x="2223" y="1905"/>
                    </a:lnTo>
                    <a:lnTo>
                      <a:pt x="2216" y="1904"/>
                    </a:lnTo>
                    <a:lnTo>
                      <a:pt x="2210" y="1903"/>
                    </a:lnTo>
                    <a:lnTo>
                      <a:pt x="2204" y="1904"/>
                    </a:lnTo>
                    <a:lnTo>
                      <a:pt x="2200" y="1905"/>
                    </a:lnTo>
                    <a:lnTo>
                      <a:pt x="2192" y="1910"/>
                    </a:lnTo>
                    <a:lnTo>
                      <a:pt x="2185" y="1917"/>
                    </a:lnTo>
                    <a:lnTo>
                      <a:pt x="2181" y="1919"/>
                    </a:lnTo>
                    <a:lnTo>
                      <a:pt x="2175" y="1922"/>
                    </a:lnTo>
                    <a:lnTo>
                      <a:pt x="2170" y="1924"/>
                    </a:lnTo>
                    <a:lnTo>
                      <a:pt x="2163" y="1926"/>
                    </a:lnTo>
                    <a:lnTo>
                      <a:pt x="2150" y="1929"/>
                    </a:lnTo>
                    <a:lnTo>
                      <a:pt x="2135" y="1931"/>
                    </a:lnTo>
                    <a:lnTo>
                      <a:pt x="2120" y="1935"/>
                    </a:lnTo>
                    <a:lnTo>
                      <a:pt x="2107" y="1936"/>
                    </a:lnTo>
                    <a:lnTo>
                      <a:pt x="2101" y="1937"/>
                    </a:lnTo>
                    <a:lnTo>
                      <a:pt x="2097" y="1936"/>
                    </a:lnTo>
                    <a:lnTo>
                      <a:pt x="2091" y="1936"/>
                    </a:lnTo>
                    <a:lnTo>
                      <a:pt x="2087" y="1933"/>
                    </a:lnTo>
                    <a:lnTo>
                      <a:pt x="2079" y="1931"/>
                    </a:lnTo>
                    <a:lnTo>
                      <a:pt x="2069" y="1929"/>
                    </a:lnTo>
                    <a:lnTo>
                      <a:pt x="2057" y="1929"/>
                    </a:lnTo>
                    <a:lnTo>
                      <a:pt x="2042" y="1932"/>
                    </a:lnTo>
                    <a:lnTo>
                      <a:pt x="2032" y="1933"/>
                    </a:lnTo>
                    <a:lnTo>
                      <a:pt x="2024" y="1935"/>
                    </a:lnTo>
                    <a:lnTo>
                      <a:pt x="2016" y="1933"/>
                    </a:lnTo>
                    <a:lnTo>
                      <a:pt x="2009" y="1932"/>
                    </a:lnTo>
                    <a:lnTo>
                      <a:pt x="2003" y="1930"/>
                    </a:lnTo>
                    <a:lnTo>
                      <a:pt x="1998" y="1926"/>
                    </a:lnTo>
                    <a:lnTo>
                      <a:pt x="1994" y="1923"/>
                    </a:lnTo>
                    <a:lnTo>
                      <a:pt x="1991" y="1917"/>
                    </a:lnTo>
                    <a:lnTo>
                      <a:pt x="1988" y="1912"/>
                    </a:lnTo>
                    <a:lnTo>
                      <a:pt x="1985" y="1908"/>
                    </a:lnTo>
                    <a:lnTo>
                      <a:pt x="1981" y="1906"/>
                    </a:lnTo>
                    <a:lnTo>
                      <a:pt x="1978" y="1906"/>
                    </a:lnTo>
                    <a:lnTo>
                      <a:pt x="1968" y="1906"/>
                    </a:lnTo>
                    <a:lnTo>
                      <a:pt x="1956" y="1907"/>
                    </a:lnTo>
                    <a:lnTo>
                      <a:pt x="1950" y="1907"/>
                    </a:lnTo>
                    <a:lnTo>
                      <a:pt x="1947" y="1906"/>
                    </a:lnTo>
                    <a:lnTo>
                      <a:pt x="1943" y="1904"/>
                    </a:lnTo>
                    <a:lnTo>
                      <a:pt x="1941" y="1903"/>
                    </a:lnTo>
                    <a:lnTo>
                      <a:pt x="1940" y="1900"/>
                    </a:lnTo>
                    <a:lnTo>
                      <a:pt x="1940" y="1898"/>
                    </a:lnTo>
                    <a:lnTo>
                      <a:pt x="1941" y="1895"/>
                    </a:lnTo>
                    <a:lnTo>
                      <a:pt x="1942" y="1893"/>
                    </a:lnTo>
                    <a:lnTo>
                      <a:pt x="1946" y="1889"/>
                    </a:lnTo>
                    <a:lnTo>
                      <a:pt x="1948" y="1886"/>
                    </a:lnTo>
                    <a:lnTo>
                      <a:pt x="1949" y="1884"/>
                    </a:lnTo>
                    <a:lnTo>
                      <a:pt x="1948" y="1879"/>
                    </a:lnTo>
                    <a:lnTo>
                      <a:pt x="1944" y="1875"/>
                    </a:lnTo>
                    <a:lnTo>
                      <a:pt x="1937" y="1872"/>
                    </a:lnTo>
                    <a:lnTo>
                      <a:pt x="1928" y="1868"/>
                    </a:lnTo>
                    <a:lnTo>
                      <a:pt x="1918" y="1863"/>
                    </a:lnTo>
                    <a:lnTo>
                      <a:pt x="1914" y="1860"/>
                    </a:lnTo>
                    <a:lnTo>
                      <a:pt x="1910" y="1857"/>
                    </a:lnTo>
                    <a:lnTo>
                      <a:pt x="1908" y="1854"/>
                    </a:lnTo>
                    <a:lnTo>
                      <a:pt x="1906" y="1851"/>
                    </a:lnTo>
                    <a:lnTo>
                      <a:pt x="1905" y="1844"/>
                    </a:lnTo>
                    <a:lnTo>
                      <a:pt x="1905" y="1837"/>
                    </a:lnTo>
                    <a:lnTo>
                      <a:pt x="1905" y="1834"/>
                    </a:lnTo>
                    <a:lnTo>
                      <a:pt x="1904" y="1831"/>
                    </a:lnTo>
                    <a:lnTo>
                      <a:pt x="1903" y="1830"/>
                    </a:lnTo>
                    <a:lnTo>
                      <a:pt x="1900" y="1828"/>
                    </a:lnTo>
                    <a:lnTo>
                      <a:pt x="1893" y="1826"/>
                    </a:lnTo>
                    <a:lnTo>
                      <a:pt x="1886" y="1825"/>
                    </a:lnTo>
                    <a:lnTo>
                      <a:pt x="1879" y="1824"/>
                    </a:lnTo>
                    <a:lnTo>
                      <a:pt x="1872" y="1822"/>
                    </a:lnTo>
                    <a:lnTo>
                      <a:pt x="1868" y="1821"/>
                    </a:lnTo>
                    <a:lnTo>
                      <a:pt x="1865" y="1818"/>
                    </a:lnTo>
                    <a:lnTo>
                      <a:pt x="1861" y="1815"/>
                    </a:lnTo>
                    <a:lnTo>
                      <a:pt x="1858" y="1811"/>
                    </a:lnTo>
                    <a:lnTo>
                      <a:pt x="1855" y="1807"/>
                    </a:lnTo>
                    <a:lnTo>
                      <a:pt x="1853" y="1807"/>
                    </a:lnTo>
                    <a:lnTo>
                      <a:pt x="1851" y="1809"/>
                    </a:lnTo>
                    <a:lnTo>
                      <a:pt x="1851" y="1812"/>
                    </a:lnTo>
                    <a:lnTo>
                      <a:pt x="1849" y="1815"/>
                    </a:lnTo>
                    <a:lnTo>
                      <a:pt x="1849" y="1818"/>
                    </a:lnTo>
                    <a:lnTo>
                      <a:pt x="1845" y="1831"/>
                    </a:lnTo>
                    <a:lnTo>
                      <a:pt x="1839" y="1845"/>
                    </a:lnTo>
                    <a:lnTo>
                      <a:pt x="1836" y="1848"/>
                    </a:lnTo>
                    <a:lnTo>
                      <a:pt x="1833" y="1849"/>
                    </a:lnTo>
                    <a:lnTo>
                      <a:pt x="1829" y="1849"/>
                    </a:lnTo>
                    <a:lnTo>
                      <a:pt x="1826" y="1849"/>
                    </a:lnTo>
                    <a:lnTo>
                      <a:pt x="1818" y="1848"/>
                    </a:lnTo>
                    <a:lnTo>
                      <a:pt x="1811" y="1847"/>
                    </a:lnTo>
                    <a:lnTo>
                      <a:pt x="1808" y="1847"/>
                    </a:lnTo>
                    <a:lnTo>
                      <a:pt x="1804" y="1848"/>
                    </a:lnTo>
                    <a:lnTo>
                      <a:pt x="1801" y="1851"/>
                    </a:lnTo>
                    <a:lnTo>
                      <a:pt x="1799" y="1859"/>
                    </a:lnTo>
                    <a:lnTo>
                      <a:pt x="1797" y="1866"/>
                    </a:lnTo>
                    <a:lnTo>
                      <a:pt x="1795" y="1872"/>
                    </a:lnTo>
                    <a:lnTo>
                      <a:pt x="1791" y="1876"/>
                    </a:lnTo>
                    <a:lnTo>
                      <a:pt x="1786" y="1880"/>
                    </a:lnTo>
                    <a:lnTo>
                      <a:pt x="1782" y="1885"/>
                    </a:lnTo>
                    <a:lnTo>
                      <a:pt x="1774" y="1892"/>
                    </a:lnTo>
                    <a:lnTo>
                      <a:pt x="1771" y="1897"/>
                    </a:lnTo>
                    <a:lnTo>
                      <a:pt x="1769" y="1900"/>
                    </a:lnTo>
                    <a:lnTo>
                      <a:pt x="1767" y="1905"/>
                    </a:lnTo>
                    <a:lnTo>
                      <a:pt x="1767" y="1910"/>
                    </a:lnTo>
                    <a:lnTo>
                      <a:pt x="1770" y="1917"/>
                    </a:lnTo>
                    <a:lnTo>
                      <a:pt x="1773" y="1922"/>
                    </a:lnTo>
                    <a:lnTo>
                      <a:pt x="1774" y="1925"/>
                    </a:lnTo>
                    <a:lnTo>
                      <a:pt x="1774" y="1929"/>
                    </a:lnTo>
                    <a:lnTo>
                      <a:pt x="1774" y="1933"/>
                    </a:lnTo>
                    <a:lnTo>
                      <a:pt x="1773" y="1941"/>
                    </a:lnTo>
                    <a:lnTo>
                      <a:pt x="1770" y="1956"/>
                    </a:lnTo>
                    <a:lnTo>
                      <a:pt x="1765" y="1969"/>
                    </a:lnTo>
                    <a:lnTo>
                      <a:pt x="1760" y="1980"/>
                    </a:lnTo>
                    <a:lnTo>
                      <a:pt x="1758" y="1992"/>
                    </a:lnTo>
                    <a:lnTo>
                      <a:pt x="1758" y="1995"/>
                    </a:lnTo>
                    <a:lnTo>
                      <a:pt x="1759" y="1999"/>
                    </a:lnTo>
                    <a:lnTo>
                      <a:pt x="1760" y="2001"/>
                    </a:lnTo>
                    <a:lnTo>
                      <a:pt x="1761" y="2005"/>
                    </a:lnTo>
                    <a:lnTo>
                      <a:pt x="1765" y="2008"/>
                    </a:lnTo>
                    <a:lnTo>
                      <a:pt x="1767" y="2014"/>
                    </a:lnTo>
                    <a:lnTo>
                      <a:pt x="1766" y="2015"/>
                    </a:lnTo>
                    <a:lnTo>
                      <a:pt x="1765" y="2018"/>
                    </a:lnTo>
                    <a:lnTo>
                      <a:pt x="1761" y="2019"/>
                    </a:lnTo>
                    <a:lnTo>
                      <a:pt x="1757" y="2019"/>
                    </a:lnTo>
                    <a:lnTo>
                      <a:pt x="1751" y="2019"/>
                    </a:lnTo>
                    <a:lnTo>
                      <a:pt x="1747" y="2019"/>
                    </a:lnTo>
                    <a:lnTo>
                      <a:pt x="1742" y="2020"/>
                    </a:lnTo>
                    <a:lnTo>
                      <a:pt x="1740" y="2021"/>
                    </a:lnTo>
                    <a:lnTo>
                      <a:pt x="1736" y="2025"/>
                    </a:lnTo>
                    <a:lnTo>
                      <a:pt x="1734" y="2027"/>
                    </a:lnTo>
                    <a:lnTo>
                      <a:pt x="1732" y="2032"/>
                    </a:lnTo>
                    <a:lnTo>
                      <a:pt x="1729" y="2037"/>
                    </a:lnTo>
                    <a:lnTo>
                      <a:pt x="1723" y="2052"/>
                    </a:lnTo>
                    <a:lnTo>
                      <a:pt x="1716" y="2073"/>
                    </a:lnTo>
                    <a:lnTo>
                      <a:pt x="1709" y="2095"/>
                    </a:lnTo>
                    <a:lnTo>
                      <a:pt x="1703" y="2114"/>
                    </a:lnTo>
                    <a:lnTo>
                      <a:pt x="1700" y="2122"/>
                    </a:lnTo>
                    <a:lnTo>
                      <a:pt x="1696" y="2128"/>
                    </a:lnTo>
                    <a:lnTo>
                      <a:pt x="1691" y="2134"/>
                    </a:lnTo>
                    <a:lnTo>
                      <a:pt x="1688" y="2138"/>
                    </a:lnTo>
                    <a:lnTo>
                      <a:pt x="1677" y="2146"/>
                    </a:lnTo>
                    <a:lnTo>
                      <a:pt x="1668" y="2157"/>
                    </a:lnTo>
                    <a:lnTo>
                      <a:pt x="1663" y="2162"/>
                    </a:lnTo>
                    <a:lnTo>
                      <a:pt x="1659" y="2168"/>
                    </a:lnTo>
                    <a:lnTo>
                      <a:pt x="1658" y="2172"/>
                    </a:lnTo>
                    <a:lnTo>
                      <a:pt x="1657" y="2177"/>
                    </a:lnTo>
                    <a:lnTo>
                      <a:pt x="1656" y="2185"/>
                    </a:lnTo>
                    <a:lnTo>
                      <a:pt x="1651" y="2194"/>
                    </a:lnTo>
                    <a:lnTo>
                      <a:pt x="1648" y="2197"/>
                    </a:lnTo>
                    <a:lnTo>
                      <a:pt x="1647" y="2202"/>
                    </a:lnTo>
                    <a:lnTo>
                      <a:pt x="1646" y="2208"/>
                    </a:lnTo>
                    <a:lnTo>
                      <a:pt x="1646" y="2213"/>
                    </a:lnTo>
                    <a:lnTo>
                      <a:pt x="1645" y="2223"/>
                    </a:lnTo>
                    <a:lnTo>
                      <a:pt x="1644" y="2233"/>
                    </a:lnTo>
                    <a:lnTo>
                      <a:pt x="1641" y="2237"/>
                    </a:lnTo>
                    <a:lnTo>
                      <a:pt x="1638" y="2239"/>
                    </a:lnTo>
                    <a:lnTo>
                      <a:pt x="1634" y="2241"/>
                    </a:lnTo>
                    <a:lnTo>
                      <a:pt x="1631" y="2244"/>
                    </a:lnTo>
                    <a:lnTo>
                      <a:pt x="1621" y="2245"/>
                    </a:lnTo>
                    <a:lnTo>
                      <a:pt x="1613" y="2246"/>
                    </a:lnTo>
                    <a:lnTo>
                      <a:pt x="1604" y="2246"/>
                    </a:lnTo>
                    <a:lnTo>
                      <a:pt x="1597" y="2247"/>
                    </a:lnTo>
                    <a:lnTo>
                      <a:pt x="1593" y="2248"/>
                    </a:lnTo>
                    <a:lnTo>
                      <a:pt x="1588" y="2251"/>
                    </a:lnTo>
                    <a:lnTo>
                      <a:pt x="1583" y="2254"/>
                    </a:lnTo>
                    <a:lnTo>
                      <a:pt x="1578" y="2258"/>
                    </a:lnTo>
                    <a:lnTo>
                      <a:pt x="1572" y="2264"/>
                    </a:lnTo>
                    <a:lnTo>
                      <a:pt x="1566" y="2267"/>
                    </a:lnTo>
                    <a:lnTo>
                      <a:pt x="1562" y="2269"/>
                    </a:lnTo>
                    <a:lnTo>
                      <a:pt x="1557" y="2270"/>
                    </a:lnTo>
                    <a:lnTo>
                      <a:pt x="1551" y="2270"/>
                    </a:lnTo>
                    <a:lnTo>
                      <a:pt x="1546" y="2269"/>
                    </a:lnTo>
                    <a:lnTo>
                      <a:pt x="1540" y="2265"/>
                    </a:lnTo>
                    <a:lnTo>
                      <a:pt x="1533" y="2263"/>
                    </a:lnTo>
                    <a:lnTo>
                      <a:pt x="1527" y="2262"/>
                    </a:lnTo>
                    <a:lnTo>
                      <a:pt x="1522" y="2262"/>
                    </a:lnTo>
                    <a:lnTo>
                      <a:pt x="1518" y="2263"/>
                    </a:lnTo>
                    <a:lnTo>
                      <a:pt x="1514" y="2264"/>
                    </a:lnTo>
                    <a:lnTo>
                      <a:pt x="1507" y="2266"/>
                    </a:lnTo>
                    <a:lnTo>
                      <a:pt x="1501" y="2267"/>
                    </a:lnTo>
                    <a:lnTo>
                      <a:pt x="1498" y="2267"/>
                    </a:lnTo>
                    <a:lnTo>
                      <a:pt x="1495" y="2267"/>
                    </a:lnTo>
                    <a:lnTo>
                      <a:pt x="1493" y="2266"/>
                    </a:lnTo>
                    <a:lnTo>
                      <a:pt x="1490" y="2265"/>
                    </a:lnTo>
                    <a:lnTo>
                      <a:pt x="1489" y="2263"/>
                    </a:lnTo>
                    <a:lnTo>
                      <a:pt x="1489" y="2262"/>
                    </a:lnTo>
                    <a:lnTo>
                      <a:pt x="1490" y="2259"/>
                    </a:lnTo>
                    <a:lnTo>
                      <a:pt x="1492" y="2257"/>
                    </a:lnTo>
                    <a:lnTo>
                      <a:pt x="1496" y="2252"/>
                    </a:lnTo>
                    <a:lnTo>
                      <a:pt x="1503" y="2246"/>
                    </a:lnTo>
                    <a:lnTo>
                      <a:pt x="1517" y="2232"/>
                    </a:lnTo>
                    <a:lnTo>
                      <a:pt x="1527" y="2220"/>
                    </a:lnTo>
                    <a:lnTo>
                      <a:pt x="1530" y="2216"/>
                    </a:lnTo>
                    <a:lnTo>
                      <a:pt x="1532" y="2213"/>
                    </a:lnTo>
                    <a:lnTo>
                      <a:pt x="1533" y="2209"/>
                    </a:lnTo>
                    <a:lnTo>
                      <a:pt x="1533" y="2206"/>
                    </a:lnTo>
                    <a:lnTo>
                      <a:pt x="1532" y="2200"/>
                    </a:lnTo>
                    <a:lnTo>
                      <a:pt x="1531" y="2191"/>
                    </a:lnTo>
                    <a:lnTo>
                      <a:pt x="1528" y="2184"/>
                    </a:lnTo>
                    <a:lnTo>
                      <a:pt x="1527" y="2177"/>
                    </a:lnTo>
                    <a:lnTo>
                      <a:pt x="1527" y="2174"/>
                    </a:lnTo>
                    <a:lnTo>
                      <a:pt x="1527" y="2171"/>
                    </a:lnTo>
                    <a:lnTo>
                      <a:pt x="1528" y="2169"/>
                    </a:lnTo>
                    <a:lnTo>
                      <a:pt x="1531" y="2166"/>
                    </a:lnTo>
                    <a:lnTo>
                      <a:pt x="1536" y="2162"/>
                    </a:lnTo>
                    <a:lnTo>
                      <a:pt x="1539" y="2156"/>
                    </a:lnTo>
                    <a:lnTo>
                      <a:pt x="1539" y="2153"/>
                    </a:lnTo>
                    <a:lnTo>
                      <a:pt x="1538" y="2151"/>
                    </a:lnTo>
                    <a:lnTo>
                      <a:pt x="1536" y="2149"/>
                    </a:lnTo>
                    <a:lnTo>
                      <a:pt x="1531" y="2145"/>
                    </a:lnTo>
                    <a:lnTo>
                      <a:pt x="1526" y="2143"/>
                    </a:lnTo>
                    <a:lnTo>
                      <a:pt x="1525" y="2140"/>
                    </a:lnTo>
                    <a:lnTo>
                      <a:pt x="1525" y="2136"/>
                    </a:lnTo>
                    <a:lnTo>
                      <a:pt x="1526" y="2132"/>
                    </a:lnTo>
                    <a:lnTo>
                      <a:pt x="1531" y="2122"/>
                    </a:lnTo>
                    <a:lnTo>
                      <a:pt x="1533" y="2113"/>
                    </a:lnTo>
                    <a:lnTo>
                      <a:pt x="1532" y="2112"/>
                    </a:lnTo>
                    <a:lnTo>
                      <a:pt x="1530" y="2111"/>
                    </a:lnTo>
                    <a:lnTo>
                      <a:pt x="1526" y="2109"/>
                    </a:lnTo>
                    <a:lnTo>
                      <a:pt x="1522" y="2109"/>
                    </a:lnTo>
                    <a:lnTo>
                      <a:pt x="1513" y="2111"/>
                    </a:lnTo>
                    <a:lnTo>
                      <a:pt x="1507" y="2111"/>
                    </a:lnTo>
                    <a:lnTo>
                      <a:pt x="1499" y="2111"/>
                    </a:lnTo>
                    <a:lnTo>
                      <a:pt x="1492" y="2108"/>
                    </a:lnTo>
                    <a:lnTo>
                      <a:pt x="1486" y="2105"/>
                    </a:lnTo>
                    <a:lnTo>
                      <a:pt x="1480" y="2099"/>
                    </a:lnTo>
                    <a:lnTo>
                      <a:pt x="1473" y="2088"/>
                    </a:lnTo>
                    <a:lnTo>
                      <a:pt x="1464" y="2071"/>
                    </a:lnTo>
                    <a:lnTo>
                      <a:pt x="1455" y="2051"/>
                    </a:lnTo>
                    <a:lnTo>
                      <a:pt x="1448" y="2034"/>
                    </a:lnTo>
                    <a:lnTo>
                      <a:pt x="1439" y="2019"/>
                    </a:lnTo>
                    <a:lnTo>
                      <a:pt x="1432" y="2006"/>
                    </a:lnTo>
                    <a:lnTo>
                      <a:pt x="1424" y="1994"/>
                    </a:lnTo>
                    <a:lnTo>
                      <a:pt x="1418" y="1985"/>
                    </a:lnTo>
                    <a:lnTo>
                      <a:pt x="1413" y="1975"/>
                    </a:lnTo>
                    <a:lnTo>
                      <a:pt x="1410" y="1964"/>
                    </a:lnTo>
                    <a:lnTo>
                      <a:pt x="1408" y="1955"/>
                    </a:lnTo>
                    <a:lnTo>
                      <a:pt x="1408" y="1945"/>
                    </a:lnTo>
                    <a:lnTo>
                      <a:pt x="1408" y="1943"/>
                    </a:lnTo>
                    <a:lnTo>
                      <a:pt x="1408" y="1942"/>
                    </a:lnTo>
                    <a:lnTo>
                      <a:pt x="1407" y="1941"/>
                    </a:lnTo>
                    <a:lnTo>
                      <a:pt x="1406" y="1939"/>
                    </a:lnTo>
                    <a:lnTo>
                      <a:pt x="1401" y="1938"/>
                    </a:lnTo>
                    <a:lnTo>
                      <a:pt x="1396" y="1938"/>
                    </a:lnTo>
                    <a:lnTo>
                      <a:pt x="1383" y="1938"/>
                    </a:lnTo>
                    <a:lnTo>
                      <a:pt x="1372" y="1937"/>
                    </a:lnTo>
                    <a:lnTo>
                      <a:pt x="1367" y="1936"/>
                    </a:lnTo>
                    <a:lnTo>
                      <a:pt x="1364" y="1935"/>
                    </a:lnTo>
                    <a:lnTo>
                      <a:pt x="1362" y="1931"/>
                    </a:lnTo>
                    <a:lnTo>
                      <a:pt x="1362" y="1928"/>
                    </a:lnTo>
                    <a:lnTo>
                      <a:pt x="1362" y="1918"/>
                    </a:lnTo>
                    <a:lnTo>
                      <a:pt x="1362" y="1907"/>
                    </a:lnTo>
                    <a:lnTo>
                      <a:pt x="1352" y="1889"/>
                    </a:lnTo>
                    <a:lnTo>
                      <a:pt x="1344" y="1878"/>
                    </a:lnTo>
                    <a:lnTo>
                      <a:pt x="1343" y="1868"/>
                    </a:lnTo>
                    <a:lnTo>
                      <a:pt x="1342" y="1856"/>
                    </a:lnTo>
                    <a:lnTo>
                      <a:pt x="1341" y="1843"/>
                    </a:lnTo>
                    <a:lnTo>
                      <a:pt x="1338" y="1830"/>
                    </a:lnTo>
                    <a:lnTo>
                      <a:pt x="1338" y="1824"/>
                    </a:lnTo>
                    <a:lnTo>
                      <a:pt x="1338" y="1819"/>
                    </a:lnTo>
                    <a:lnTo>
                      <a:pt x="1338" y="1815"/>
                    </a:lnTo>
                    <a:lnTo>
                      <a:pt x="1339" y="1811"/>
                    </a:lnTo>
                    <a:lnTo>
                      <a:pt x="1344" y="1803"/>
                    </a:lnTo>
                    <a:lnTo>
                      <a:pt x="1348" y="1796"/>
                    </a:lnTo>
                    <a:lnTo>
                      <a:pt x="1354" y="1785"/>
                    </a:lnTo>
                    <a:lnTo>
                      <a:pt x="1363" y="1772"/>
                    </a:lnTo>
                    <a:lnTo>
                      <a:pt x="1373" y="1758"/>
                    </a:lnTo>
                    <a:lnTo>
                      <a:pt x="1380" y="1746"/>
                    </a:lnTo>
                    <a:lnTo>
                      <a:pt x="1382" y="1742"/>
                    </a:lnTo>
                    <a:lnTo>
                      <a:pt x="1383" y="1739"/>
                    </a:lnTo>
                    <a:lnTo>
                      <a:pt x="1383" y="1735"/>
                    </a:lnTo>
                    <a:lnTo>
                      <a:pt x="1382" y="1733"/>
                    </a:lnTo>
                    <a:lnTo>
                      <a:pt x="1380" y="1730"/>
                    </a:lnTo>
                    <a:lnTo>
                      <a:pt x="1376" y="1728"/>
                    </a:lnTo>
                    <a:lnTo>
                      <a:pt x="1373" y="1725"/>
                    </a:lnTo>
                    <a:lnTo>
                      <a:pt x="1368" y="1724"/>
                    </a:lnTo>
                    <a:lnTo>
                      <a:pt x="1358" y="1722"/>
                    </a:lnTo>
                    <a:lnTo>
                      <a:pt x="1351" y="1722"/>
                    </a:lnTo>
                    <a:lnTo>
                      <a:pt x="1348" y="1723"/>
                    </a:lnTo>
                    <a:lnTo>
                      <a:pt x="1345" y="1725"/>
                    </a:lnTo>
                    <a:lnTo>
                      <a:pt x="1343" y="1729"/>
                    </a:lnTo>
                    <a:lnTo>
                      <a:pt x="1341" y="1734"/>
                    </a:lnTo>
                    <a:lnTo>
                      <a:pt x="1339" y="1737"/>
                    </a:lnTo>
                    <a:lnTo>
                      <a:pt x="1337" y="1741"/>
                    </a:lnTo>
                    <a:lnTo>
                      <a:pt x="1336" y="1742"/>
                    </a:lnTo>
                    <a:lnTo>
                      <a:pt x="1335" y="1742"/>
                    </a:lnTo>
                    <a:lnTo>
                      <a:pt x="1332" y="1737"/>
                    </a:lnTo>
                    <a:lnTo>
                      <a:pt x="1331" y="1730"/>
                    </a:lnTo>
                    <a:lnTo>
                      <a:pt x="1329" y="1722"/>
                    </a:lnTo>
                    <a:lnTo>
                      <a:pt x="1325" y="1714"/>
                    </a:lnTo>
                    <a:lnTo>
                      <a:pt x="1320" y="1703"/>
                    </a:lnTo>
                    <a:lnTo>
                      <a:pt x="1314" y="1690"/>
                    </a:lnTo>
                    <a:lnTo>
                      <a:pt x="1312" y="1683"/>
                    </a:lnTo>
                    <a:lnTo>
                      <a:pt x="1309" y="1678"/>
                    </a:lnTo>
                    <a:lnTo>
                      <a:pt x="1305" y="1673"/>
                    </a:lnTo>
                    <a:lnTo>
                      <a:pt x="1301" y="1671"/>
                    </a:lnTo>
                    <a:lnTo>
                      <a:pt x="1292" y="1668"/>
                    </a:lnTo>
                    <a:lnTo>
                      <a:pt x="1282" y="1667"/>
                    </a:lnTo>
                    <a:lnTo>
                      <a:pt x="1278" y="1667"/>
                    </a:lnTo>
                    <a:lnTo>
                      <a:pt x="1275" y="1666"/>
                    </a:lnTo>
                    <a:lnTo>
                      <a:pt x="1273" y="1662"/>
                    </a:lnTo>
                    <a:lnTo>
                      <a:pt x="1272" y="1660"/>
                    </a:lnTo>
                    <a:lnTo>
                      <a:pt x="1272" y="1652"/>
                    </a:lnTo>
                    <a:lnTo>
                      <a:pt x="1272" y="1641"/>
                    </a:lnTo>
                    <a:lnTo>
                      <a:pt x="1270" y="1636"/>
                    </a:lnTo>
                    <a:lnTo>
                      <a:pt x="1269" y="1632"/>
                    </a:lnTo>
                    <a:lnTo>
                      <a:pt x="1267" y="1627"/>
                    </a:lnTo>
                    <a:lnTo>
                      <a:pt x="1265" y="1622"/>
                    </a:lnTo>
                    <a:lnTo>
                      <a:pt x="1256" y="1613"/>
                    </a:lnTo>
                    <a:lnTo>
                      <a:pt x="1248" y="1603"/>
                    </a:lnTo>
                    <a:lnTo>
                      <a:pt x="1244" y="1598"/>
                    </a:lnTo>
                    <a:lnTo>
                      <a:pt x="1241" y="1594"/>
                    </a:lnTo>
                    <a:lnTo>
                      <a:pt x="1240" y="1589"/>
                    </a:lnTo>
                    <a:lnTo>
                      <a:pt x="1238" y="1584"/>
                    </a:lnTo>
                    <a:lnTo>
                      <a:pt x="1236" y="1573"/>
                    </a:lnTo>
                    <a:lnTo>
                      <a:pt x="1236" y="1563"/>
                    </a:lnTo>
                    <a:lnTo>
                      <a:pt x="1235" y="1558"/>
                    </a:lnTo>
                    <a:lnTo>
                      <a:pt x="1234" y="1553"/>
                    </a:lnTo>
                    <a:lnTo>
                      <a:pt x="1232" y="1550"/>
                    </a:lnTo>
                    <a:lnTo>
                      <a:pt x="1230" y="1546"/>
                    </a:lnTo>
                    <a:lnTo>
                      <a:pt x="1228" y="1542"/>
                    </a:lnTo>
                    <a:lnTo>
                      <a:pt x="1225" y="1541"/>
                    </a:lnTo>
                    <a:lnTo>
                      <a:pt x="1222" y="1540"/>
                    </a:lnTo>
                    <a:lnTo>
                      <a:pt x="1218" y="1540"/>
                    </a:lnTo>
                    <a:lnTo>
                      <a:pt x="1211" y="1540"/>
                    </a:lnTo>
                    <a:lnTo>
                      <a:pt x="1204" y="1541"/>
                    </a:lnTo>
                    <a:lnTo>
                      <a:pt x="1202" y="1541"/>
                    </a:lnTo>
                    <a:lnTo>
                      <a:pt x="1198" y="1541"/>
                    </a:lnTo>
                    <a:lnTo>
                      <a:pt x="1194" y="1540"/>
                    </a:lnTo>
                    <a:lnTo>
                      <a:pt x="1191" y="1538"/>
                    </a:lnTo>
                    <a:lnTo>
                      <a:pt x="1187" y="1535"/>
                    </a:lnTo>
                    <a:lnTo>
                      <a:pt x="1186" y="1532"/>
                    </a:lnTo>
                    <a:lnTo>
                      <a:pt x="1184" y="1528"/>
                    </a:lnTo>
                    <a:lnTo>
                      <a:pt x="1182" y="1523"/>
                    </a:lnTo>
                    <a:lnTo>
                      <a:pt x="1180" y="1512"/>
                    </a:lnTo>
                    <a:lnTo>
                      <a:pt x="1177" y="1497"/>
                    </a:lnTo>
                    <a:lnTo>
                      <a:pt x="1174" y="1489"/>
                    </a:lnTo>
                    <a:lnTo>
                      <a:pt x="1169" y="1483"/>
                    </a:lnTo>
                    <a:lnTo>
                      <a:pt x="1165" y="1477"/>
                    </a:lnTo>
                    <a:lnTo>
                      <a:pt x="1160" y="1472"/>
                    </a:lnTo>
                    <a:lnTo>
                      <a:pt x="1150" y="1463"/>
                    </a:lnTo>
                    <a:lnTo>
                      <a:pt x="1143" y="1454"/>
                    </a:lnTo>
                    <a:lnTo>
                      <a:pt x="1141" y="1450"/>
                    </a:lnTo>
                    <a:lnTo>
                      <a:pt x="1140" y="1446"/>
                    </a:lnTo>
                    <a:lnTo>
                      <a:pt x="1140" y="1443"/>
                    </a:lnTo>
                    <a:lnTo>
                      <a:pt x="1141" y="1439"/>
                    </a:lnTo>
                    <a:lnTo>
                      <a:pt x="1143" y="1432"/>
                    </a:lnTo>
                    <a:lnTo>
                      <a:pt x="1146" y="1424"/>
                    </a:lnTo>
                    <a:lnTo>
                      <a:pt x="1146" y="1419"/>
                    </a:lnTo>
                    <a:lnTo>
                      <a:pt x="1144" y="1414"/>
                    </a:lnTo>
                    <a:lnTo>
                      <a:pt x="1143" y="1410"/>
                    </a:lnTo>
                    <a:lnTo>
                      <a:pt x="1142" y="1408"/>
                    </a:lnTo>
                    <a:lnTo>
                      <a:pt x="1137" y="1402"/>
                    </a:lnTo>
                    <a:lnTo>
                      <a:pt x="1133" y="1397"/>
                    </a:lnTo>
                    <a:lnTo>
                      <a:pt x="1129" y="1394"/>
                    </a:lnTo>
                    <a:lnTo>
                      <a:pt x="1128" y="1391"/>
                    </a:lnTo>
                    <a:lnTo>
                      <a:pt x="1127" y="1388"/>
                    </a:lnTo>
                    <a:lnTo>
                      <a:pt x="1125" y="1384"/>
                    </a:lnTo>
                    <a:lnTo>
                      <a:pt x="1127" y="1368"/>
                    </a:lnTo>
                    <a:lnTo>
                      <a:pt x="1129" y="1351"/>
                    </a:lnTo>
                    <a:lnTo>
                      <a:pt x="1129" y="1347"/>
                    </a:lnTo>
                    <a:lnTo>
                      <a:pt x="1127" y="1344"/>
                    </a:lnTo>
                    <a:lnTo>
                      <a:pt x="1124" y="1342"/>
                    </a:lnTo>
                    <a:lnTo>
                      <a:pt x="1122" y="1340"/>
                    </a:lnTo>
                    <a:lnTo>
                      <a:pt x="1116" y="1339"/>
                    </a:lnTo>
                    <a:lnTo>
                      <a:pt x="1110" y="1340"/>
                    </a:lnTo>
                    <a:lnTo>
                      <a:pt x="1104" y="1343"/>
                    </a:lnTo>
                    <a:lnTo>
                      <a:pt x="1099" y="1346"/>
                    </a:lnTo>
                    <a:lnTo>
                      <a:pt x="1095" y="1351"/>
                    </a:lnTo>
                    <a:lnTo>
                      <a:pt x="1090" y="1357"/>
                    </a:lnTo>
                    <a:lnTo>
                      <a:pt x="1083" y="1371"/>
                    </a:lnTo>
                    <a:lnTo>
                      <a:pt x="1073" y="1390"/>
                    </a:lnTo>
                    <a:lnTo>
                      <a:pt x="1065" y="1409"/>
                    </a:lnTo>
                    <a:lnTo>
                      <a:pt x="1058" y="1425"/>
                    </a:lnTo>
                    <a:lnTo>
                      <a:pt x="1051" y="1437"/>
                    </a:lnTo>
                    <a:lnTo>
                      <a:pt x="1043" y="1447"/>
                    </a:lnTo>
                    <a:lnTo>
                      <a:pt x="1035" y="1457"/>
                    </a:lnTo>
                    <a:lnTo>
                      <a:pt x="1027" y="1466"/>
                    </a:lnTo>
                    <a:lnTo>
                      <a:pt x="1022" y="1469"/>
                    </a:lnTo>
                    <a:lnTo>
                      <a:pt x="1018" y="1471"/>
                    </a:lnTo>
                    <a:lnTo>
                      <a:pt x="1014" y="1472"/>
                    </a:lnTo>
                    <a:lnTo>
                      <a:pt x="1010" y="1472"/>
                    </a:lnTo>
                    <a:lnTo>
                      <a:pt x="1005" y="1471"/>
                    </a:lnTo>
                    <a:lnTo>
                      <a:pt x="1002" y="1469"/>
                    </a:lnTo>
                    <a:lnTo>
                      <a:pt x="998" y="1466"/>
                    </a:lnTo>
                    <a:lnTo>
                      <a:pt x="993" y="1464"/>
                    </a:lnTo>
                    <a:lnTo>
                      <a:pt x="990" y="1460"/>
                    </a:lnTo>
                    <a:lnTo>
                      <a:pt x="989" y="1456"/>
                    </a:lnTo>
                    <a:lnTo>
                      <a:pt x="988" y="1452"/>
                    </a:lnTo>
                    <a:lnTo>
                      <a:pt x="988" y="1449"/>
                    </a:lnTo>
                    <a:lnTo>
                      <a:pt x="990" y="1440"/>
                    </a:lnTo>
                    <a:lnTo>
                      <a:pt x="993" y="1435"/>
                    </a:lnTo>
                    <a:lnTo>
                      <a:pt x="996" y="1431"/>
                    </a:lnTo>
                    <a:lnTo>
                      <a:pt x="998" y="1427"/>
                    </a:lnTo>
                    <a:lnTo>
                      <a:pt x="997" y="1425"/>
                    </a:lnTo>
                    <a:lnTo>
                      <a:pt x="996" y="1424"/>
                    </a:lnTo>
                    <a:lnTo>
                      <a:pt x="995" y="1422"/>
                    </a:lnTo>
                    <a:lnTo>
                      <a:pt x="991" y="1421"/>
                    </a:lnTo>
                    <a:lnTo>
                      <a:pt x="985" y="1421"/>
                    </a:lnTo>
                    <a:lnTo>
                      <a:pt x="979" y="1419"/>
                    </a:lnTo>
                    <a:lnTo>
                      <a:pt x="978" y="1418"/>
                    </a:lnTo>
                    <a:lnTo>
                      <a:pt x="977" y="1416"/>
                    </a:lnTo>
                    <a:lnTo>
                      <a:pt x="976" y="1414"/>
                    </a:lnTo>
                    <a:lnTo>
                      <a:pt x="976" y="1412"/>
                    </a:lnTo>
                    <a:lnTo>
                      <a:pt x="977" y="1407"/>
                    </a:lnTo>
                    <a:lnTo>
                      <a:pt x="978" y="1400"/>
                    </a:lnTo>
                    <a:lnTo>
                      <a:pt x="982" y="1394"/>
                    </a:lnTo>
                    <a:lnTo>
                      <a:pt x="985" y="1387"/>
                    </a:lnTo>
                    <a:lnTo>
                      <a:pt x="986" y="1383"/>
                    </a:lnTo>
                    <a:lnTo>
                      <a:pt x="986" y="1381"/>
                    </a:lnTo>
                    <a:lnTo>
                      <a:pt x="986" y="1378"/>
                    </a:lnTo>
                    <a:lnTo>
                      <a:pt x="986" y="1375"/>
                    </a:lnTo>
                    <a:lnTo>
                      <a:pt x="984" y="1372"/>
                    </a:lnTo>
                    <a:lnTo>
                      <a:pt x="982" y="1369"/>
                    </a:lnTo>
                    <a:lnTo>
                      <a:pt x="978" y="1366"/>
                    </a:lnTo>
                    <a:lnTo>
                      <a:pt x="973" y="1363"/>
                    </a:lnTo>
                    <a:lnTo>
                      <a:pt x="967" y="1358"/>
                    </a:lnTo>
                    <a:lnTo>
                      <a:pt x="963" y="1355"/>
                    </a:lnTo>
                    <a:lnTo>
                      <a:pt x="958" y="1350"/>
                    </a:lnTo>
                    <a:lnTo>
                      <a:pt x="954" y="1344"/>
                    </a:lnTo>
                    <a:lnTo>
                      <a:pt x="948" y="1334"/>
                    </a:lnTo>
                    <a:lnTo>
                      <a:pt x="946" y="1325"/>
                    </a:lnTo>
                    <a:lnTo>
                      <a:pt x="945" y="1321"/>
                    </a:lnTo>
                    <a:lnTo>
                      <a:pt x="944" y="1318"/>
                    </a:lnTo>
                    <a:lnTo>
                      <a:pt x="941" y="1315"/>
                    </a:lnTo>
                    <a:lnTo>
                      <a:pt x="939" y="1314"/>
                    </a:lnTo>
                    <a:lnTo>
                      <a:pt x="932" y="1312"/>
                    </a:lnTo>
                    <a:lnTo>
                      <a:pt x="922" y="1311"/>
                    </a:lnTo>
                    <a:lnTo>
                      <a:pt x="911" y="1311"/>
                    </a:lnTo>
                    <a:lnTo>
                      <a:pt x="901" y="1308"/>
                    </a:lnTo>
                    <a:lnTo>
                      <a:pt x="890" y="1307"/>
                    </a:lnTo>
                    <a:lnTo>
                      <a:pt x="879" y="1303"/>
                    </a:lnTo>
                    <a:lnTo>
                      <a:pt x="865" y="1299"/>
                    </a:lnTo>
                    <a:lnTo>
                      <a:pt x="847" y="1290"/>
                    </a:lnTo>
                    <a:lnTo>
                      <a:pt x="831" y="1283"/>
                    </a:lnTo>
                    <a:lnTo>
                      <a:pt x="819" y="1275"/>
                    </a:lnTo>
                    <a:lnTo>
                      <a:pt x="814" y="1271"/>
                    </a:lnTo>
                    <a:lnTo>
                      <a:pt x="809" y="1268"/>
                    </a:lnTo>
                    <a:lnTo>
                      <a:pt x="806" y="1263"/>
                    </a:lnTo>
                    <a:lnTo>
                      <a:pt x="802" y="1257"/>
                    </a:lnTo>
                    <a:lnTo>
                      <a:pt x="796" y="1246"/>
                    </a:lnTo>
                    <a:lnTo>
                      <a:pt x="791" y="1236"/>
                    </a:lnTo>
                    <a:lnTo>
                      <a:pt x="789" y="1231"/>
                    </a:lnTo>
                    <a:lnTo>
                      <a:pt x="783" y="1227"/>
                    </a:lnTo>
                    <a:lnTo>
                      <a:pt x="778" y="1225"/>
                    </a:lnTo>
                    <a:lnTo>
                      <a:pt x="772" y="1224"/>
                    </a:lnTo>
                    <a:lnTo>
                      <a:pt x="769" y="1223"/>
                    </a:lnTo>
                    <a:lnTo>
                      <a:pt x="765" y="1221"/>
                    </a:lnTo>
                    <a:lnTo>
                      <a:pt x="763" y="1221"/>
                    </a:lnTo>
                    <a:lnTo>
                      <a:pt x="759" y="1223"/>
                    </a:lnTo>
                    <a:lnTo>
                      <a:pt x="757" y="1226"/>
                    </a:lnTo>
                    <a:lnTo>
                      <a:pt x="756" y="1231"/>
                    </a:lnTo>
                    <a:lnTo>
                      <a:pt x="755" y="1237"/>
                    </a:lnTo>
                    <a:lnTo>
                      <a:pt x="753" y="1243"/>
                    </a:lnTo>
                    <a:lnTo>
                      <a:pt x="752" y="1250"/>
                    </a:lnTo>
                    <a:lnTo>
                      <a:pt x="750" y="1260"/>
                    </a:lnTo>
                    <a:lnTo>
                      <a:pt x="749" y="1271"/>
                    </a:lnTo>
                    <a:lnTo>
                      <a:pt x="747" y="1283"/>
                    </a:lnTo>
                    <a:lnTo>
                      <a:pt x="747" y="1286"/>
                    </a:lnTo>
                    <a:lnTo>
                      <a:pt x="731" y="1282"/>
                    </a:lnTo>
                    <a:lnTo>
                      <a:pt x="724" y="1281"/>
                    </a:lnTo>
                    <a:lnTo>
                      <a:pt x="717" y="1277"/>
                    </a:lnTo>
                    <a:lnTo>
                      <a:pt x="707" y="1275"/>
                    </a:lnTo>
                    <a:lnTo>
                      <a:pt x="697" y="1273"/>
                    </a:lnTo>
                    <a:lnTo>
                      <a:pt x="687" y="1270"/>
                    </a:lnTo>
                    <a:lnTo>
                      <a:pt x="676" y="1268"/>
                    </a:lnTo>
                    <a:lnTo>
                      <a:pt x="662" y="1264"/>
                    </a:lnTo>
                    <a:lnTo>
                      <a:pt x="648" y="1261"/>
                    </a:lnTo>
                    <a:lnTo>
                      <a:pt x="642" y="1258"/>
                    </a:lnTo>
                    <a:lnTo>
                      <a:pt x="636" y="1256"/>
                    </a:lnTo>
                    <a:lnTo>
                      <a:pt x="631" y="1251"/>
                    </a:lnTo>
                    <a:lnTo>
                      <a:pt x="626" y="1246"/>
                    </a:lnTo>
                    <a:lnTo>
                      <a:pt x="624" y="1241"/>
                    </a:lnTo>
                    <a:lnTo>
                      <a:pt x="623" y="1235"/>
                    </a:lnTo>
                    <a:lnTo>
                      <a:pt x="623" y="1229"/>
                    </a:lnTo>
                    <a:lnTo>
                      <a:pt x="624" y="1224"/>
                    </a:lnTo>
                    <a:lnTo>
                      <a:pt x="626" y="1219"/>
                    </a:lnTo>
                    <a:lnTo>
                      <a:pt x="629" y="1216"/>
                    </a:lnTo>
                    <a:lnTo>
                      <a:pt x="633" y="1212"/>
                    </a:lnTo>
                    <a:lnTo>
                      <a:pt x="637" y="1208"/>
                    </a:lnTo>
                    <a:lnTo>
                      <a:pt x="651" y="1199"/>
                    </a:lnTo>
                    <a:lnTo>
                      <a:pt x="662" y="1191"/>
                    </a:lnTo>
                    <a:lnTo>
                      <a:pt x="665" y="1189"/>
                    </a:lnTo>
                    <a:lnTo>
                      <a:pt x="669" y="1191"/>
                    </a:lnTo>
                    <a:lnTo>
                      <a:pt x="670" y="1192"/>
                    </a:lnTo>
                    <a:lnTo>
                      <a:pt x="673" y="1194"/>
                    </a:lnTo>
                    <a:lnTo>
                      <a:pt x="675" y="1194"/>
                    </a:lnTo>
                    <a:lnTo>
                      <a:pt x="677" y="1192"/>
                    </a:lnTo>
                    <a:lnTo>
                      <a:pt x="678" y="1189"/>
                    </a:lnTo>
                    <a:lnTo>
                      <a:pt x="678" y="1185"/>
                    </a:lnTo>
                    <a:lnTo>
                      <a:pt x="677" y="1175"/>
                    </a:lnTo>
                    <a:lnTo>
                      <a:pt x="676" y="1169"/>
                    </a:lnTo>
                    <a:lnTo>
                      <a:pt x="676" y="1162"/>
                    </a:lnTo>
                    <a:lnTo>
                      <a:pt x="674" y="1154"/>
                    </a:lnTo>
                    <a:lnTo>
                      <a:pt x="671" y="1147"/>
                    </a:lnTo>
                    <a:lnTo>
                      <a:pt x="667" y="1141"/>
                    </a:lnTo>
                    <a:lnTo>
                      <a:pt x="662" y="1135"/>
                    </a:lnTo>
                    <a:lnTo>
                      <a:pt x="657" y="1128"/>
                    </a:lnTo>
                    <a:lnTo>
                      <a:pt x="653" y="1120"/>
                    </a:lnTo>
                    <a:lnTo>
                      <a:pt x="650" y="1112"/>
                    </a:lnTo>
                    <a:lnTo>
                      <a:pt x="646" y="1105"/>
                    </a:lnTo>
                    <a:lnTo>
                      <a:pt x="643" y="1097"/>
                    </a:lnTo>
                    <a:lnTo>
                      <a:pt x="640" y="1088"/>
                    </a:lnTo>
                    <a:lnTo>
                      <a:pt x="639" y="1080"/>
                    </a:lnTo>
                    <a:lnTo>
                      <a:pt x="637" y="1066"/>
                    </a:lnTo>
                    <a:lnTo>
                      <a:pt x="632" y="1052"/>
                    </a:lnTo>
                    <a:lnTo>
                      <a:pt x="629" y="1046"/>
                    </a:lnTo>
                    <a:lnTo>
                      <a:pt x="625" y="1040"/>
                    </a:lnTo>
                    <a:lnTo>
                      <a:pt x="620" y="1035"/>
                    </a:lnTo>
                    <a:lnTo>
                      <a:pt x="615" y="1030"/>
                    </a:lnTo>
                    <a:lnTo>
                      <a:pt x="606" y="1022"/>
                    </a:lnTo>
                    <a:lnTo>
                      <a:pt x="599" y="1013"/>
                    </a:lnTo>
                    <a:lnTo>
                      <a:pt x="596" y="1010"/>
                    </a:lnTo>
                    <a:lnTo>
                      <a:pt x="595" y="1005"/>
                    </a:lnTo>
                    <a:lnTo>
                      <a:pt x="595" y="1000"/>
                    </a:lnTo>
                    <a:lnTo>
                      <a:pt x="595" y="996"/>
                    </a:lnTo>
                    <a:lnTo>
                      <a:pt x="596" y="984"/>
                    </a:lnTo>
                    <a:lnTo>
                      <a:pt x="599" y="972"/>
                    </a:lnTo>
                    <a:lnTo>
                      <a:pt x="600" y="966"/>
                    </a:lnTo>
                    <a:lnTo>
                      <a:pt x="599" y="960"/>
                    </a:lnTo>
                    <a:lnTo>
                      <a:pt x="596" y="954"/>
                    </a:lnTo>
                    <a:lnTo>
                      <a:pt x="593" y="949"/>
                    </a:lnTo>
                    <a:lnTo>
                      <a:pt x="583" y="940"/>
                    </a:lnTo>
                    <a:lnTo>
                      <a:pt x="574" y="928"/>
                    </a:lnTo>
                    <a:lnTo>
                      <a:pt x="563" y="916"/>
                    </a:lnTo>
                    <a:lnTo>
                      <a:pt x="554" y="903"/>
                    </a:lnTo>
                    <a:lnTo>
                      <a:pt x="545" y="891"/>
                    </a:lnTo>
                    <a:lnTo>
                      <a:pt x="536" y="880"/>
                    </a:lnTo>
                    <a:lnTo>
                      <a:pt x="527" y="871"/>
                    </a:lnTo>
                    <a:lnTo>
                      <a:pt x="520" y="863"/>
                    </a:lnTo>
                    <a:lnTo>
                      <a:pt x="517" y="859"/>
                    </a:lnTo>
                    <a:lnTo>
                      <a:pt x="514" y="855"/>
                    </a:lnTo>
                    <a:lnTo>
                      <a:pt x="512" y="851"/>
                    </a:lnTo>
                    <a:lnTo>
                      <a:pt x="511" y="845"/>
                    </a:lnTo>
                    <a:lnTo>
                      <a:pt x="510" y="833"/>
                    </a:lnTo>
                    <a:lnTo>
                      <a:pt x="510" y="822"/>
                    </a:lnTo>
                    <a:lnTo>
                      <a:pt x="511" y="813"/>
                    </a:lnTo>
                    <a:lnTo>
                      <a:pt x="510" y="808"/>
                    </a:lnTo>
                    <a:lnTo>
                      <a:pt x="506" y="807"/>
                    </a:lnTo>
                    <a:lnTo>
                      <a:pt x="499" y="805"/>
                    </a:lnTo>
                    <a:lnTo>
                      <a:pt x="494" y="807"/>
                    </a:lnTo>
                    <a:lnTo>
                      <a:pt x="488" y="809"/>
                    </a:lnTo>
                    <a:lnTo>
                      <a:pt x="482" y="813"/>
                    </a:lnTo>
                    <a:lnTo>
                      <a:pt x="476" y="817"/>
                    </a:lnTo>
                    <a:lnTo>
                      <a:pt x="463" y="828"/>
                    </a:lnTo>
                    <a:lnTo>
                      <a:pt x="451" y="838"/>
                    </a:lnTo>
                    <a:lnTo>
                      <a:pt x="436" y="852"/>
                    </a:lnTo>
                    <a:lnTo>
                      <a:pt x="417" y="873"/>
                    </a:lnTo>
                    <a:lnTo>
                      <a:pt x="396" y="896"/>
                    </a:lnTo>
                    <a:lnTo>
                      <a:pt x="375" y="914"/>
                    </a:lnTo>
                    <a:lnTo>
                      <a:pt x="355" y="929"/>
                    </a:lnTo>
                    <a:lnTo>
                      <a:pt x="335" y="945"/>
                    </a:lnTo>
                    <a:lnTo>
                      <a:pt x="317" y="956"/>
                    </a:lnTo>
                    <a:lnTo>
                      <a:pt x="306" y="965"/>
                    </a:lnTo>
                    <a:lnTo>
                      <a:pt x="303" y="966"/>
                    </a:lnTo>
                    <a:lnTo>
                      <a:pt x="298" y="967"/>
                    </a:lnTo>
                    <a:lnTo>
                      <a:pt x="292" y="967"/>
                    </a:lnTo>
                    <a:lnTo>
                      <a:pt x="286" y="967"/>
                    </a:lnTo>
                    <a:lnTo>
                      <a:pt x="281" y="966"/>
                    </a:lnTo>
                    <a:lnTo>
                      <a:pt x="275" y="962"/>
                    </a:lnTo>
                    <a:lnTo>
                      <a:pt x="270" y="959"/>
                    </a:lnTo>
                    <a:lnTo>
                      <a:pt x="265" y="954"/>
                    </a:lnTo>
                    <a:lnTo>
                      <a:pt x="261" y="948"/>
                    </a:lnTo>
                    <a:lnTo>
                      <a:pt x="259" y="941"/>
                    </a:lnTo>
                    <a:lnTo>
                      <a:pt x="258" y="934"/>
                    </a:lnTo>
                    <a:lnTo>
                      <a:pt x="256" y="926"/>
                    </a:lnTo>
                    <a:lnTo>
                      <a:pt x="255" y="910"/>
                    </a:lnTo>
                    <a:lnTo>
                      <a:pt x="256" y="897"/>
                    </a:lnTo>
                    <a:lnTo>
                      <a:pt x="256" y="885"/>
                    </a:lnTo>
                    <a:lnTo>
                      <a:pt x="256" y="873"/>
                    </a:lnTo>
                    <a:lnTo>
                      <a:pt x="255" y="868"/>
                    </a:lnTo>
                    <a:lnTo>
                      <a:pt x="253" y="865"/>
                    </a:lnTo>
                    <a:lnTo>
                      <a:pt x="249" y="860"/>
                    </a:lnTo>
                    <a:lnTo>
                      <a:pt x="245" y="857"/>
                    </a:lnTo>
                    <a:lnTo>
                      <a:pt x="233" y="851"/>
                    </a:lnTo>
                    <a:lnTo>
                      <a:pt x="221" y="841"/>
                    </a:lnTo>
                    <a:lnTo>
                      <a:pt x="209" y="830"/>
                    </a:lnTo>
                    <a:lnTo>
                      <a:pt x="198" y="817"/>
                    </a:lnTo>
                    <a:lnTo>
                      <a:pt x="193" y="810"/>
                    </a:lnTo>
                    <a:lnTo>
                      <a:pt x="190" y="804"/>
                    </a:lnTo>
                    <a:lnTo>
                      <a:pt x="188" y="798"/>
                    </a:lnTo>
                    <a:lnTo>
                      <a:pt x="185" y="792"/>
                    </a:lnTo>
                    <a:lnTo>
                      <a:pt x="184" y="788"/>
                    </a:lnTo>
                    <a:lnTo>
                      <a:pt x="184" y="782"/>
                    </a:lnTo>
                    <a:lnTo>
                      <a:pt x="184" y="777"/>
                    </a:lnTo>
                    <a:lnTo>
                      <a:pt x="185" y="773"/>
                    </a:lnTo>
                    <a:lnTo>
                      <a:pt x="186" y="765"/>
                    </a:lnTo>
                    <a:lnTo>
                      <a:pt x="188" y="760"/>
                    </a:lnTo>
                    <a:lnTo>
                      <a:pt x="186" y="758"/>
                    </a:lnTo>
                    <a:lnTo>
                      <a:pt x="186" y="757"/>
                    </a:lnTo>
                    <a:lnTo>
                      <a:pt x="184" y="756"/>
                    </a:lnTo>
                    <a:lnTo>
                      <a:pt x="182" y="756"/>
                    </a:lnTo>
                    <a:lnTo>
                      <a:pt x="179" y="754"/>
                    </a:lnTo>
                    <a:lnTo>
                      <a:pt x="178" y="754"/>
                    </a:lnTo>
                    <a:lnTo>
                      <a:pt x="177" y="753"/>
                    </a:lnTo>
                    <a:lnTo>
                      <a:pt x="177" y="751"/>
                    </a:lnTo>
                    <a:lnTo>
                      <a:pt x="178" y="747"/>
                    </a:lnTo>
                    <a:lnTo>
                      <a:pt x="182" y="742"/>
                    </a:lnTo>
                    <a:lnTo>
                      <a:pt x="182" y="740"/>
                    </a:lnTo>
                    <a:lnTo>
                      <a:pt x="182" y="737"/>
                    </a:lnTo>
                    <a:lnTo>
                      <a:pt x="180" y="734"/>
                    </a:lnTo>
                    <a:lnTo>
                      <a:pt x="178" y="731"/>
                    </a:lnTo>
                    <a:lnTo>
                      <a:pt x="173" y="726"/>
                    </a:lnTo>
                    <a:lnTo>
                      <a:pt x="167" y="721"/>
                    </a:lnTo>
                    <a:lnTo>
                      <a:pt x="165" y="718"/>
                    </a:lnTo>
                    <a:lnTo>
                      <a:pt x="163" y="713"/>
                    </a:lnTo>
                    <a:lnTo>
                      <a:pt x="161" y="707"/>
                    </a:lnTo>
                    <a:lnTo>
                      <a:pt x="161" y="700"/>
                    </a:lnTo>
                    <a:lnTo>
                      <a:pt x="161" y="685"/>
                    </a:lnTo>
                    <a:lnTo>
                      <a:pt x="164" y="672"/>
                    </a:lnTo>
                    <a:lnTo>
                      <a:pt x="165" y="659"/>
                    </a:lnTo>
                    <a:lnTo>
                      <a:pt x="164" y="643"/>
                    </a:lnTo>
                    <a:lnTo>
                      <a:pt x="163" y="626"/>
                    </a:lnTo>
                    <a:lnTo>
                      <a:pt x="160" y="612"/>
                    </a:lnTo>
                    <a:lnTo>
                      <a:pt x="160" y="601"/>
                    </a:lnTo>
                    <a:lnTo>
                      <a:pt x="161" y="588"/>
                    </a:lnTo>
                    <a:lnTo>
                      <a:pt x="163" y="582"/>
                    </a:lnTo>
                    <a:lnTo>
                      <a:pt x="164" y="577"/>
                    </a:lnTo>
                    <a:lnTo>
                      <a:pt x="165" y="573"/>
                    </a:lnTo>
                    <a:lnTo>
                      <a:pt x="167" y="568"/>
                    </a:lnTo>
                    <a:lnTo>
                      <a:pt x="174" y="561"/>
                    </a:lnTo>
                    <a:lnTo>
                      <a:pt x="182" y="553"/>
                    </a:lnTo>
                    <a:lnTo>
                      <a:pt x="185" y="549"/>
                    </a:lnTo>
                    <a:lnTo>
                      <a:pt x="188" y="545"/>
                    </a:lnTo>
                    <a:lnTo>
                      <a:pt x="190" y="540"/>
                    </a:lnTo>
                    <a:lnTo>
                      <a:pt x="191" y="534"/>
                    </a:lnTo>
                    <a:lnTo>
                      <a:pt x="192" y="524"/>
                    </a:lnTo>
                    <a:lnTo>
                      <a:pt x="191" y="515"/>
                    </a:lnTo>
                    <a:lnTo>
                      <a:pt x="189" y="511"/>
                    </a:lnTo>
                    <a:lnTo>
                      <a:pt x="188" y="507"/>
                    </a:lnTo>
                    <a:lnTo>
                      <a:pt x="184" y="505"/>
                    </a:lnTo>
                    <a:lnTo>
                      <a:pt x="180" y="501"/>
                    </a:lnTo>
                    <a:lnTo>
                      <a:pt x="173" y="495"/>
                    </a:lnTo>
                    <a:lnTo>
                      <a:pt x="168" y="489"/>
                    </a:lnTo>
                    <a:lnTo>
                      <a:pt x="166" y="485"/>
                    </a:lnTo>
                    <a:lnTo>
                      <a:pt x="165" y="480"/>
                    </a:lnTo>
                    <a:lnTo>
                      <a:pt x="164" y="474"/>
                    </a:lnTo>
                    <a:lnTo>
                      <a:pt x="164" y="468"/>
                    </a:lnTo>
                    <a:lnTo>
                      <a:pt x="164" y="462"/>
                    </a:lnTo>
                    <a:lnTo>
                      <a:pt x="163" y="456"/>
                    </a:lnTo>
                    <a:lnTo>
                      <a:pt x="161" y="450"/>
                    </a:lnTo>
                    <a:lnTo>
                      <a:pt x="159" y="445"/>
                    </a:lnTo>
                    <a:lnTo>
                      <a:pt x="155" y="439"/>
                    </a:lnTo>
                    <a:lnTo>
                      <a:pt x="152" y="435"/>
                    </a:lnTo>
                    <a:lnTo>
                      <a:pt x="146" y="430"/>
                    </a:lnTo>
                    <a:lnTo>
                      <a:pt x="140" y="425"/>
                    </a:lnTo>
                    <a:lnTo>
                      <a:pt x="127" y="414"/>
                    </a:lnTo>
                    <a:lnTo>
                      <a:pt x="116" y="405"/>
                    </a:lnTo>
                    <a:lnTo>
                      <a:pt x="109" y="398"/>
                    </a:lnTo>
                    <a:lnTo>
                      <a:pt x="104" y="389"/>
                    </a:lnTo>
                    <a:lnTo>
                      <a:pt x="102" y="381"/>
                    </a:lnTo>
                    <a:lnTo>
                      <a:pt x="102" y="372"/>
                    </a:lnTo>
                    <a:lnTo>
                      <a:pt x="102" y="366"/>
                    </a:lnTo>
                    <a:lnTo>
                      <a:pt x="102" y="359"/>
                    </a:lnTo>
                    <a:lnTo>
                      <a:pt x="101" y="351"/>
                    </a:lnTo>
                    <a:lnTo>
                      <a:pt x="98" y="343"/>
                    </a:lnTo>
                    <a:lnTo>
                      <a:pt x="95" y="336"/>
                    </a:lnTo>
                    <a:lnTo>
                      <a:pt x="91" y="330"/>
                    </a:lnTo>
                    <a:lnTo>
                      <a:pt x="88" y="326"/>
                    </a:lnTo>
                    <a:lnTo>
                      <a:pt x="84" y="324"/>
                    </a:lnTo>
                    <a:lnTo>
                      <a:pt x="81" y="323"/>
                    </a:lnTo>
                    <a:lnTo>
                      <a:pt x="77" y="323"/>
                    </a:lnTo>
                    <a:lnTo>
                      <a:pt x="73" y="324"/>
                    </a:lnTo>
                    <a:lnTo>
                      <a:pt x="70" y="325"/>
                    </a:lnTo>
                    <a:lnTo>
                      <a:pt x="63" y="330"/>
                    </a:lnTo>
                    <a:lnTo>
                      <a:pt x="53" y="335"/>
                    </a:lnTo>
                    <a:lnTo>
                      <a:pt x="44" y="340"/>
                    </a:lnTo>
                    <a:lnTo>
                      <a:pt x="37" y="342"/>
                    </a:lnTo>
                    <a:lnTo>
                      <a:pt x="31" y="341"/>
                    </a:lnTo>
                    <a:lnTo>
                      <a:pt x="22" y="338"/>
                    </a:lnTo>
                    <a:lnTo>
                      <a:pt x="14" y="335"/>
                    </a:lnTo>
                    <a:lnTo>
                      <a:pt x="4" y="329"/>
                    </a:lnTo>
                    <a:lnTo>
                      <a:pt x="2" y="324"/>
                    </a:lnTo>
                    <a:lnTo>
                      <a:pt x="0" y="321"/>
                    </a:lnTo>
                    <a:lnTo>
                      <a:pt x="0" y="317"/>
                    </a:lnTo>
                    <a:lnTo>
                      <a:pt x="1" y="313"/>
                    </a:lnTo>
                    <a:lnTo>
                      <a:pt x="7" y="307"/>
                    </a:lnTo>
                    <a:lnTo>
                      <a:pt x="14" y="302"/>
                    </a:lnTo>
                    <a:lnTo>
                      <a:pt x="22" y="296"/>
                    </a:lnTo>
                    <a:lnTo>
                      <a:pt x="31" y="286"/>
                    </a:lnTo>
                    <a:lnTo>
                      <a:pt x="34" y="281"/>
                    </a:lnTo>
                    <a:lnTo>
                      <a:pt x="37" y="277"/>
                    </a:lnTo>
                    <a:lnTo>
                      <a:pt x="39" y="272"/>
                    </a:lnTo>
                    <a:lnTo>
                      <a:pt x="39" y="267"/>
                    </a:lnTo>
                    <a:lnTo>
                      <a:pt x="40" y="256"/>
                    </a:lnTo>
                    <a:lnTo>
                      <a:pt x="40" y="243"/>
                    </a:lnTo>
                    <a:lnTo>
                      <a:pt x="40" y="237"/>
                    </a:lnTo>
                    <a:lnTo>
                      <a:pt x="39" y="231"/>
                    </a:lnTo>
                    <a:lnTo>
                      <a:pt x="38" y="227"/>
                    </a:lnTo>
                    <a:lnTo>
                      <a:pt x="35" y="222"/>
                    </a:lnTo>
                    <a:lnTo>
                      <a:pt x="28" y="215"/>
                    </a:lnTo>
                    <a:lnTo>
                      <a:pt x="23" y="208"/>
                    </a:lnTo>
                    <a:lnTo>
                      <a:pt x="22" y="204"/>
                    </a:lnTo>
                    <a:lnTo>
                      <a:pt x="22" y="200"/>
                    </a:lnTo>
                    <a:lnTo>
                      <a:pt x="23" y="198"/>
                    </a:lnTo>
                    <a:lnTo>
                      <a:pt x="27" y="197"/>
                    </a:lnTo>
                    <a:lnTo>
                      <a:pt x="35" y="196"/>
                    </a:lnTo>
                    <a:lnTo>
                      <a:pt x="44" y="197"/>
                    </a:lnTo>
                    <a:lnTo>
                      <a:pt x="53" y="198"/>
                    </a:lnTo>
                    <a:lnTo>
                      <a:pt x="63" y="197"/>
                    </a:lnTo>
                    <a:lnTo>
                      <a:pt x="72" y="195"/>
                    </a:lnTo>
                    <a:lnTo>
                      <a:pt x="78" y="193"/>
                    </a:lnTo>
                    <a:lnTo>
                      <a:pt x="81" y="195"/>
                    </a:lnTo>
                    <a:lnTo>
                      <a:pt x="82" y="196"/>
                    </a:lnTo>
                    <a:lnTo>
                      <a:pt x="84" y="198"/>
                    </a:lnTo>
                    <a:lnTo>
                      <a:pt x="88" y="203"/>
                    </a:lnTo>
                    <a:lnTo>
                      <a:pt x="95" y="214"/>
                    </a:lnTo>
                    <a:lnTo>
                      <a:pt x="104" y="225"/>
                    </a:lnTo>
                    <a:lnTo>
                      <a:pt x="109" y="231"/>
                    </a:lnTo>
                    <a:lnTo>
                      <a:pt x="115" y="237"/>
                    </a:lnTo>
                    <a:lnTo>
                      <a:pt x="121" y="242"/>
                    </a:lnTo>
                    <a:lnTo>
                      <a:pt x="128" y="246"/>
                    </a:lnTo>
                    <a:lnTo>
                      <a:pt x="140" y="252"/>
                    </a:lnTo>
                    <a:lnTo>
                      <a:pt x="151" y="256"/>
                    </a:lnTo>
                    <a:lnTo>
                      <a:pt x="160" y="261"/>
                    </a:lnTo>
                    <a:lnTo>
                      <a:pt x="168" y="267"/>
                    </a:lnTo>
                    <a:lnTo>
                      <a:pt x="177" y="272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9" y="272"/>
                    </a:lnTo>
                    <a:lnTo>
                      <a:pt x="191" y="268"/>
                    </a:lnTo>
                    <a:lnTo>
                      <a:pt x="192" y="263"/>
                    </a:lnTo>
                    <a:lnTo>
                      <a:pt x="193" y="253"/>
                    </a:lnTo>
                    <a:lnTo>
                      <a:pt x="196" y="241"/>
                    </a:lnTo>
                    <a:lnTo>
                      <a:pt x="197" y="236"/>
                    </a:lnTo>
                    <a:lnTo>
                      <a:pt x="199" y="231"/>
                    </a:lnTo>
                    <a:lnTo>
                      <a:pt x="202" y="227"/>
                    </a:lnTo>
                    <a:lnTo>
                      <a:pt x="207" y="223"/>
                    </a:lnTo>
                    <a:lnTo>
                      <a:pt x="211" y="221"/>
                    </a:lnTo>
                    <a:lnTo>
                      <a:pt x="216" y="220"/>
                    </a:lnTo>
                    <a:lnTo>
                      <a:pt x="222" y="220"/>
                    </a:lnTo>
                    <a:lnTo>
                      <a:pt x="227" y="222"/>
                    </a:lnTo>
                    <a:lnTo>
                      <a:pt x="231" y="224"/>
                    </a:lnTo>
                    <a:lnTo>
                      <a:pt x="236" y="229"/>
                    </a:lnTo>
                    <a:lnTo>
                      <a:pt x="239" y="234"/>
                    </a:lnTo>
                    <a:lnTo>
                      <a:pt x="241" y="240"/>
                    </a:lnTo>
                    <a:lnTo>
                      <a:pt x="246" y="253"/>
                    </a:lnTo>
                    <a:lnTo>
                      <a:pt x="251" y="265"/>
                    </a:lnTo>
                    <a:lnTo>
                      <a:pt x="254" y="271"/>
                    </a:lnTo>
                    <a:lnTo>
                      <a:pt x="258" y="275"/>
                    </a:lnTo>
                    <a:lnTo>
                      <a:pt x="262" y="280"/>
                    </a:lnTo>
                    <a:lnTo>
                      <a:pt x="266" y="283"/>
                    </a:lnTo>
                    <a:lnTo>
                      <a:pt x="277" y="286"/>
                    </a:lnTo>
                    <a:lnTo>
                      <a:pt x="287" y="288"/>
                    </a:lnTo>
                    <a:lnTo>
                      <a:pt x="298" y="290"/>
                    </a:lnTo>
                    <a:lnTo>
                      <a:pt x="308" y="292"/>
                    </a:lnTo>
                    <a:lnTo>
                      <a:pt x="314" y="293"/>
                    </a:lnTo>
                    <a:lnTo>
                      <a:pt x="318" y="293"/>
                    </a:lnTo>
                    <a:lnTo>
                      <a:pt x="323" y="293"/>
                    </a:lnTo>
                    <a:lnTo>
                      <a:pt x="327" y="291"/>
                    </a:lnTo>
                    <a:lnTo>
                      <a:pt x="330" y="288"/>
                    </a:lnTo>
                    <a:lnTo>
                      <a:pt x="334" y="285"/>
                    </a:lnTo>
                    <a:lnTo>
                      <a:pt x="336" y="279"/>
                    </a:lnTo>
                    <a:lnTo>
                      <a:pt x="337" y="272"/>
                    </a:lnTo>
                    <a:lnTo>
                      <a:pt x="337" y="254"/>
                    </a:lnTo>
                    <a:lnTo>
                      <a:pt x="336" y="234"/>
                    </a:lnTo>
                    <a:lnTo>
                      <a:pt x="333" y="214"/>
                    </a:lnTo>
                    <a:lnTo>
                      <a:pt x="328" y="196"/>
                    </a:lnTo>
                    <a:lnTo>
                      <a:pt x="323" y="179"/>
                    </a:lnTo>
                    <a:lnTo>
                      <a:pt x="319" y="161"/>
                    </a:lnTo>
                    <a:lnTo>
                      <a:pt x="319" y="154"/>
                    </a:lnTo>
                    <a:lnTo>
                      <a:pt x="319" y="147"/>
                    </a:lnTo>
                    <a:lnTo>
                      <a:pt x="321" y="141"/>
                    </a:lnTo>
                    <a:lnTo>
                      <a:pt x="322" y="136"/>
                    </a:lnTo>
                    <a:lnTo>
                      <a:pt x="325" y="133"/>
                    </a:lnTo>
                    <a:lnTo>
                      <a:pt x="331" y="130"/>
                    </a:lnTo>
                    <a:lnTo>
                      <a:pt x="338" y="128"/>
                    </a:lnTo>
                    <a:lnTo>
                      <a:pt x="347" y="126"/>
                    </a:lnTo>
                    <a:lnTo>
                      <a:pt x="363" y="122"/>
                    </a:lnTo>
                    <a:lnTo>
                      <a:pt x="378" y="120"/>
                    </a:lnTo>
                    <a:lnTo>
                      <a:pt x="387" y="117"/>
                    </a:lnTo>
                    <a:lnTo>
                      <a:pt x="398" y="114"/>
                    </a:lnTo>
                    <a:lnTo>
                      <a:pt x="401" y="110"/>
                    </a:lnTo>
                    <a:lnTo>
                      <a:pt x="405" y="105"/>
                    </a:lnTo>
                    <a:lnTo>
                      <a:pt x="407" y="101"/>
                    </a:lnTo>
                    <a:lnTo>
                      <a:pt x="407" y="94"/>
                    </a:lnTo>
                    <a:lnTo>
                      <a:pt x="407" y="83"/>
                    </a:lnTo>
                    <a:lnTo>
                      <a:pt x="407" y="73"/>
                    </a:lnTo>
                    <a:lnTo>
                      <a:pt x="407" y="61"/>
                    </a:lnTo>
                    <a:lnTo>
                      <a:pt x="407" y="52"/>
                    </a:lnTo>
                    <a:lnTo>
                      <a:pt x="407" y="41"/>
                    </a:lnTo>
                    <a:lnTo>
                      <a:pt x="407" y="36"/>
                    </a:lnTo>
                    <a:lnTo>
                      <a:pt x="409" y="35"/>
                    </a:lnTo>
                    <a:lnTo>
                      <a:pt x="410" y="35"/>
                    </a:lnTo>
                    <a:lnTo>
                      <a:pt x="413" y="36"/>
                    </a:lnTo>
                    <a:lnTo>
                      <a:pt x="417" y="39"/>
                    </a:lnTo>
                    <a:lnTo>
                      <a:pt x="429" y="42"/>
                    </a:lnTo>
                    <a:lnTo>
                      <a:pt x="441" y="45"/>
                    </a:lnTo>
                    <a:lnTo>
                      <a:pt x="455" y="46"/>
                    </a:lnTo>
                    <a:lnTo>
                      <a:pt x="472" y="47"/>
                    </a:lnTo>
                    <a:lnTo>
                      <a:pt x="479" y="48"/>
                    </a:lnTo>
                    <a:lnTo>
                      <a:pt x="485" y="48"/>
                    </a:lnTo>
                    <a:lnTo>
                      <a:pt x="489" y="47"/>
                    </a:lnTo>
                    <a:lnTo>
                      <a:pt x="493" y="46"/>
                    </a:lnTo>
                    <a:lnTo>
                      <a:pt x="500" y="41"/>
                    </a:lnTo>
                    <a:lnTo>
                      <a:pt x="507" y="35"/>
                    </a:lnTo>
                    <a:lnTo>
                      <a:pt x="511" y="33"/>
                    </a:lnTo>
                    <a:lnTo>
                      <a:pt x="516" y="31"/>
                    </a:lnTo>
                    <a:lnTo>
                      <a:pt x="519" y="31"/>
                    </a:lnTo>
                    <a:lnTo>
                      <a:pt x="523" y="32"/>
                    </a:lnTo>
                    <a:lnTo>
                      <a:pt x="530" y="34"/>
                    </a:lnTo>
                    <a:lnTo>
                      <a:pt x="538" y="38"/>
                    </a:lnTo>
                    <a:lnTo>
                      <a:pt x="542" y="38"/>
                    </a:lnTo>
                    <a:lnTo>
                      <a:pt x="547" y="36"/>
                    </a:lnTo>
                    <a:lnTo>
                      <a:pt x="552" y="35"/>
                    </a:lnTo>
                    <a:lnTo>
                      <a:pt x="558" y="33"/>
                    </a:lnTo>
                    <a:lnTo>
                      <a:pt x="573" y="27"/>
                    </a:lnTo>
                    <a:lnTo>
                      <a:pt x="589" y="19"/>
                    </a:lnTo>
                    <a:lnTo>
                      <a:pt x="601" y="13"/>
                    </a:lnTo>
                    <a:lnTo>
                      <a:pt x="613" y="7"/>
                    </a:lnTo>
                    <a:lnTo>
                      <a:pt x="619" y="3"/>
                    </a:lnTo>
                    <a:lnTo>
                      <a:pt x="623" y="0"/>
                    </a:lnTo>
                    <a:lnTo>
                      <a:pt x="624" y="0"/>
                    </a:lnTo>
                    <a:lnTo>
                      <a:pt x="626" y="0"/>
                    </a:lnTo>
                    <a:lnTo>
                      <a:pt x="627" y="1"/>
                    </a:lnTo>
                    <a:lnTo>
                      <a:pt x="631" y="3"/>
                    </a:lnTo>
                    <a:lnTo>
                      <a:pt x="633" y="4"/>
                    </a:lnTo>
                    <a:lnTo>
                      <a:pt x="637" y="7"/>
                    </a:lnTo>
                    <a:lnTo>
                      <a:pt x="642" y="7"/>
                    </a:lnTo>
                    <a:lnTo>
                      <a:pt x="645" y="7"/>
                    </a:lnTo>
                    <a:lnTo>
                      <a:pt x="653" y="8"/>
                    </a:lnTo>
                    <a:lnTo>
                      <a:pt x="662" y="10"/>
                    </a:lnTo>
                    <a:lnTo>
                      <a:pt x="665" y="13"/>
                    </a:lnTo>
                    <a:lnTo>
                      <a:pt x="669" y="16"/>
                    </a:lnTo>
                    <a:lnTo>
                      <a:pt x="670" y="21"/>
                    </a:lnTo>
                    <a:lnTo>
                      <a:pt x="671" y="26"/>
                    </a:lnTo>
                    <a:lnTo>
                      <a:pt x="671" y="39"/>
                    </a:lnTo>
                    <a:lnTo>
                      <a:pt x="673" y="52"/>
                    </a:lnTo>
                    <a:lnTo>
                      <a:pt x="674" y="65"/>
                    </a:lnTo>
                    <a:lnTo>
                      <a:pt x="677" y="77"/>
                    </a:lnTo>
                    <a:lnTo>
                      <a:pt x="687" y="97"/>
                    </a:lnTo>
                    <a:lnTo>
                      <a:pt x="692" y="111"/>
                    </a:lnTo>
                    <a:lnTo>
                      <a:pt x="692" y="118"/>
                    </a:lnTo>
                    <a:lnTo>
                      <a:pt x="689" y="124"/>
                    </a:lnTo>
                    <a:lnTo>
                      <a:pt x="688" y="132"/>
                    </a:lnTo>
                    <a:lnTo>
                      <a:pt x="686" y="139"/>
                    </a:lnTo>
                    <a:lnTo>
                      <a:pt x="683" y="145"/>
                    </a:lnTo>
                    <a:lnTo>
                      <a:pt x="683" y="151"/>
                    </a:lnTo>
                    <a:lnTo>
                      <a:pt x="683" y="153"/>
                    </a:lnTo>
                    <a:lnTo>
                      <a:pt x="686" y="155"/>
                    </a:lnTo>
                    <a:lnTo>
                      <a:pt x="688" y="159"/>
                    </a:lnTo>
                    <a:lnTo>
                      <a:pt x="692" y="161"/>
                    </a:lnTo>
                    <a:lnTo>
                      <a:pt x="699" y="168"/>
                    </a:lnTo>
                    <a:lnTo>
                      <a:pt x="705" y="177"/>
                    </a:lnTo>
                    <a:lnTo>
                      <a:pt x="707" y="181"/>
                    </a:lnTo>
                    <a:lnTo>
                      <a:pt x="709" y="187"/>
                    </a:lnTo>
                    <a:lnTo>
                      <a:pt x="711" y="195"/>
                    </a:lnTo>
                    <a:lnTo>
                      <a:pt x="711" y="202"/>
                    </a:lnTo>
                    <a:lnTo>
                      <a:pt x="711" y="217"/>
                    </a:lnTo>
                    <a:lnTo>
                      <a:pt x="711" y="229"/>
                    </a:lnTo>
                    <a:lnTo>
                      <a:pt x="712" y="234"/>
                    </a:lnTo>
                    <a:lnTo>
                      <a:pt x="713" y="237"/>
                    </a:lnTo>
                    <a:lnTo>
                      <a:pt x="714" y="241"/>
                    </a:lnTo>
                    <a:lnTo>
                      <a:pt x="717" y="244"/>
                    </a:lnTo>
                    <a:lnTo>
                      <a:pt x="722" y="249"/>
                    </a:lnTo>
                    <a:lnTo>
                      <a:pt x="730" y="253"/>
                    </a:lnTo>
                    <a:lnTo>
                      <a:pt x="737" y="259"/>
                    </a:lnTo>
                    <a:lnTo>
                      <a:pt x="741" y="266"/>
                    </a:lnTo>
                    <a:lnTo>
                      <a:pt x="746" y="272"/>
                    </a:lnTo>
                    <a:lnTo>
                      <a:pt x="752" y="277"/>
                    </a:lnTo>
                    <a:lnTo>
                      <a:pt x="759" y="280"/>
                    </a:lnTo>
                    <a:lnTo>
                      <a:pt x="766" y="284"/>
                    </a:lnTo>
                    <a:lnTo>
                      <a:pt x="777" y="288"/>
                    </a:lnTo>
                    <a:lnTo>
                      <a:pt x="790" y="298"/>
                    </a:lnTo>
                    <a:lnTo>
                      <a:pt x="803" y="307"/>
                    </a:lnTo>
                    <a:lnTo>
                      <a:pt x="814" y="317"/>
                    </a:lnTo>
                    <a:lnTo>
                      <a:pt x="831" y="335"/>
                    </a:lnTo>
                    <a:lnTo>
                      <a:pt x="846" y="349"/>
                    </a:lnTo>
                    <a:lnTo>
                      <a:pt x="851" y="350"/>
                    </a:lnTo>
                    <a:lnTo>
                      <a:pt x="856" y="351"/>
                    </a:lnTo>
                    <a:lnTo>
                      <a:pt x="862" y="353"/>
                    </a:lnTo>
                    <a:lnTo>
                      <a:pt x="867" y="353"/>
                    </a:lnTo>
                    <a:lnTo>
                      <a:pt x="881" y="351"/>
                    </a:lnTo>
                    <a:lnTo>
                      <a:pt x="894" y="348"/>
                    </a:lnTo>
                    <a:lnTo>
                      <a:pt x="913" y="342"/>
                    </a:lnTo>
                    <a:lnTo>
                      <a:pt x="925" y="337"/>
                    </a:lnTo>
                    <a:lnTo>
                      <a:pt x="928" y="335"/>
                    </a:lnTo>
                    <a:lnTo>
                      <a:pt x="932" y="332"/>
                    </a:lnTo>
                    <a:lnTo>
                      <a:pt x="936" y="330"/>
                    </a:lnTo>
                    <a:lnTo>
                      <a:pt x="945" y="330"/>
                    </a:lnTo>
                    <a:lnTo>
                      <a:pt x="954" y="329"/>
                    </a:lnTo>
                    <a:lnTo>
                      <a:pt x="963" y="328"/>
                    </a:lnTo>
                    <a:lnTo>
                      <a:pt x="966" y="325"/>
                    </a:lnTo>
                    <a:lnTo>
                      <a:pt x="970" y="323"/>
                    </a:lnTo>
                    <a:lnTo>
                      <a:pt x="972" y="318"/>
                    </a:lnTo>
                    <a:lnTo>
                      <a:pt x="973" y="313"/>
                    </a:lnTo>
                    <a:lnTo>
                      <a:pt x="974" y="303"/>
                    </a:lnTo>
                    <a:lnTo>
                      <a:pt x="978" y="292"/>
                    </a:lnTo>
                    <a:lnTo>
                      <a:pt x="979" y="288"/>
                    </a:lnTo>
                    <a:lnTo>
                      <a:pt x="982" y="286"/>
                    </a:lnTo>
                    <a:lnTo>
                      <a:pt x="984" y="285"/>
                    </a:lnTo>
                    <a:lnTo>
                      <a:pt x="988" y="285"/>
                    </a:lnTo>
                    <a:lnTo>
                      <a:pt x="997" y="288"/>
                    </a:lnTo>
                    <a:lnTo>
                      <a:pt x="1008" y="293"/>
                    </a:lnTo>
                    <a:lnTo>
                      <a:pt x="1013" y="297"/>
                    </a:lnTo>
                    <a:lnTo>
                      <a:pt x="1017" y="300"/>
                    </a:lnTo>
                    <a:lnTo>
                      <a:pt x="1021" y="305"/>
                    </a:lnTo>
                    <a:lnTo>
                      <a:pt x="1024" y="311"/>
                    </a:lnTo>
                    <a:lnTo>
                      <a:pt x="1028" y="317"/>
                    </a:lnTo>
                    <a:lnTo>
                      <a:pt x="1032" y="322"/>
                    </a:lnTo>
                    <a:lnTo>
                      <a:pt x="1035" y="326"/>
                    </a:lnTo>
                    <a:lnTo>
                      <a:pt x="1040" y="330"/>
                    </a:lnTo>
                    <a:lnTo>
                      <a:pt x="1045" y="334"/>
                    </a:lnTo>
                    <a:lnTo>
                      <a:pt x="1049" y="335"/>
                    </a:lnTo>
                    <a:lnTo>
                      <a:pt x="1055" y="336"/>
                    </a:lnTo>
                    <a:lnTo>
                      <a:pt x="1061" y="335"/>
                    </a:lnTo>
                    <a:lnTo>
                      <a:pt x="1073" y="331"/>
                    </a:lnTo>
                    <a:lnTo>
                      <a:pt x="1084" y="326"/>
                    </a:lnTo>
                    <a:lnTo>
                      <a:pt x="1089" y="324"/>
                    </a:lnTo>
                    <a:lnTo>
                      <a:pt x="1095" y="322"/>
                    </a:lnTo>
                    <a:lnTo>
                      <a:pt x="1100" y="319"/>
                    </a:lnTo>
                    <a:lnTo>
                      <a:pt x="1106" y="319"/>
                    </a:lnTo>
                    <a:lnTo>
                      <a:pt x="1121" y="318"/>
                    </a:lnTo>
                    <a:lnTo>
                      <a:pt x="1134" y="316"/>
                    </a:lnTo>
                    <a:lnTo>
                      <a:pt x="1140" y="313"/>
                    </a:lnTo>
                    <a:lnTo>
                      <a:pt x="1143" y="311"/>
                    </a:lnTo>
                    <a:lnTo>
                      <a:pt x="1147" y="309"/>
                    </a:lnTo>
                    <a:lnTo>
                      <a:pt x="1149" y="305"/>
                    </a:lnTo>
                    <a:lnTo>
                      <a:pt x="1152" y="297"/>
                    </a:lnTo>
                    <a:lnTo>
                      <a:pt x="1156" y="287"/>
                    </a:lnTo>
                    <a:lnTo>
                      <a:pt x="1160" y="283"/>
                    </a:lnTo>
                    <a:lnTo>
                      <a:pt x="1163" y="279"/>
                    </a:lnTo>
                    <a:lnTo>
                      <a:pt x="1169" y="275"/>
                    </a:lnTo>
                    <a:lnTo>
                      <a:pt x="1175" y="272"/>
                    </a:lnTo>
                    <a:lnTo>
                      <a:pt x="1185" y="268"/>
                    </a:lnTo>
                    <a:lnTo>
                      <a:pt x="1196" y="266"/>
                    </a:lnTo>
                    <a:lnTo>
                      <a:pt x="1207" y="263"/>
                    </a:lnTo>
                    <a:lnTo>
                      <a:pt x="1218" y="261"/>
                    </a:lnTo>
                    <a:lnTo>
                      <a:pt x="1225" y="260"/>
                    </a:lnTo>
                    <a:lnTo>
                      <a:pt x="1229" y="260"/>
                    </a:lnTo>
                    <a:lnTo>
                      <a:pt x="1229" y="261"/>
                    </a:lnTo>
                    <a:lnTo>
                      <a:pt x="1228" y="267"/>
                    </a:lnTo>
                    <a:lnTo>
                      <a:pt x="1225" y="273"/>
                    </a:lnTo>
                    <a:lnTo>
                      <a:pt x="1224" y="280"/>
                    </a:lnTo>
                    <a:lnTo>
                      <a:pt x="1224" y="287"/>
                    </a:lnTo>
                    <a:lnTo>
                      <a:pt x="1226" y="293"/>
                    </a:lnTo>
                    <a:lnTo>
                      <a:pt x="1230" y="300"/>
                    </a:lnTo>
                    <a:lnTo>
                      <a:pt x="1232" y="307"/>
                    </a:lnTo>
                    <a:lnTo>
                      <a:pt x="1232" y="313"/>
                    </a:lnTo>
                    <a:lnTo>
                      <a:pt x="1232" y="321"/>
                    </a:lnTo>
                    <a:lnTo>
                      <a:pt x="1234" y="326"/>
                    </a:lnTo>
                    <a:lnTo>
                      <a:pt x="1235" y="332"/>
                    </a:lnTo>
                    <a:lnTo>
                      <a:pt x="1238" y="337"/>
                    </a:lnTo>
                    <a:lnTo>
                      <a:pt x="1244" y="343"/>
                    </a:lnTo>
                    <a:lnTo>
                      <a:pt x="1254" y="350"/>
                    </a:lnTo>
                    <a:lnTo>
                      <a:pt x="1265" y="359"/>
                    </a:lnTo>
                    <a:lnTo>
                      <a:pt x="1276" y="367"/>
                    </a:lnTo>
                    <a:lnTo>
                      <a:pt x="1285" y="375"/>
                    </a:lnTo>
                    <a:lnTo>
                      <a:pt x="1291" y="382"/>
                    </a:lnTo>
                    <a:lnTo>
                      <a:pt x="1297" y="387"/>
                    </a:lnTo>
                    <a:lnTo>
                      <a:pt x="1304" y="391"/>
                    </a:lnTo>
                    <a:lnTo>
                      <a:pt x="1312" y="392"/>
                    </a:lnTo>
                    <a:lnTo>
                      <a:pt x="1322" y="392"/>
                    </a:lnTo>
                    <a:lnTo>
                      <a:pt x="1332" y="393"/>
                    </a:lnTo>
                    <a:lnTo>
                      <a:pt x="1342" y="395"/>
                    </a:lnTo>
                    <a:lnTo>
                      <a:pt x="1351" y="399"/>
                    </a:lnTo>
                    <a:lnTo>
                      <a:pt x="1357" y="400"/>
                    </a:lnTo>
                    <a:lnTo>
                      <a:pt x="1363" y="401"/>
                    </a:lnTo>
                    <a:lnTo>
                      <a:pt x="1370" y="403"/>
                    </a:lnTo>
                    <a:lnTo>
                      <a:pt x="1379" y="403"/>
                    </a:lnTo>
                    <a:lnTo>
                      <a:pt x="1387" y="401"/>
                    </a:lnTo>
                    <a:lnTo>
                      <a:pt x="1395" y="399"/>
                    </a:lnTo>
                    <a:lnTo>
                      <a:pt x="1404" y="397"/>
                    </a:lnTo>
                    <a:lnTo>
                      <a:pt x="1412" y="392"/>
                    </a:lnTo>
                    <a:lnTo>
                      <a:pt x="1427" y="382"/>
                    </a:lnTo>
                    <a:lnTo>
                      <a:pt x="1442" y="370"/>
                    </a:lnTo>
                    <a:lnTo>
                      <a:pt x="1455" y="359"/>
                    </a:lnTo>
                    <a:lnTo>
                      <a:pt x="1467" y="348"/>
                    </a:lnTo>
                    <a:lnTo>
                      <a:pt x="1471" y="344"/>
                    </a:lnTo>
                    <a:lnTo>
                      <a:pt x="1476" y="341"/>
                    </a:lnTo>
                    <a:lnTo>
                      <a:pt x="1482" y="338"/>
                    </a:lnTo>
                    <a:lnTo>
                      <a:pt x="1488" y="336"/>
                    </a:lnTo>
                    <a:lnTo>
                      <a:pt x="1500" y="335"/>
                    </a:lnTo>
                    <a:lnTo>
                      <a:pt x="1513" y="336"/>
                    </a:lnTo>
                    <a:lnTo>
                      <a:pt x="1520" y="337"/>
                    </a:lnTo>
                    <a:lnTo>
                      <a:pt x="1526" y="340"/>
                    </a:lnTo>
                    <a:lnTo>
                      <a:pt x="1532" y="342"/>
                    </a:lnTo>
                    <a:lnTo>
                      <a:pt x="1538" y="345"/>
                    </a:lnTo>
                    <a:lnTo>
                      <a:pt x="1547" y="353"/>
                    </a:lnTo>
                    <a:lnTo>
                      <a:pt x="1557" y="360"/>
                    </a:lnTo>
                    <a:lnTo>
                      <a:pt x="1566" y="363"/>
                    </a:lnTo>
                    <a:lnTo>
                      <a:pt x="1574" y="365"/>
                    </a:lnTo>
                    <a:lnTo>
                      <a:pt x="1583" y="363"/>
                    </a:lnTo>
                    <a:lnTo>
                      <a:pt x="1595" y="361"/>
                    </a:lnTo>
                    <a:lnTo>
                      <a:pt x="1607" y="359"/>
                    </a:lnTo>
                    <a:lnTo>
                      <a:pt x="1618" y="359"/>
                    </a:lnTo>
                    <a:lnTo>
                      <a:pt x="1621" y="360"/>
                    </a:lnTo>
                    <a:lnTo>
                      <a:pt x="1625" y="361"/>
                    </a:lnTo>
                    <a:lnTo>
                      <a:pt x="1627" y="363"/>
                    </a:lnTo>
                    <a:lnTo>
                      <a:pt x="1628" y="366"/>
                    </a:lnTo>
                    <a:lnTo>
                      <a:pt x="1631" y="375"/>
                    </a:lnTo>
                    <a:lnTo>
                      <a:pt x="1635" y="386"/>
                    </a:lnTo>
                    <a:lnTo>
                      <a:pt x="1639" y="392"/>
                    </a:lnTo>
                    <a:lnTo>
                      <a:pt x="1643" y="398"/>
                    </a:lnTo>
                    <a:lnTo>
                      <a:pt x="1647" y="404"/>
                    </a:lnTo>
                    <a:lnTo>
                      <a:pt x="1653" y="411"/>
                    </a:lnTo>
                    <a:lnTo>
                      <a:pt x="1663" y="420"/>
                    </a:lnTo>
                    <a:lnTo>
                      <a:pt x="1672" y="430"/>
                    </a:lnTo>
                    <a:lnTo>
                      <a:pt x="1681" y="438"/>
                    </a:lnTo>
                    <a:lnTo>
                      <a:pt x="1688" y="448"/>
                    </a:lnTo>
                    <a:lnTo>
                      <a:pt x="1688" y="450"/>
                    </a:lnTo>
                    <a:lnTo>
                      <a:pt x="1688" y="451"/>
                    </a:lnTo>
                    <a:lnTo>
                      <a:pt x="1687" y="452"/>
                    </a:lnTo>
                    <a:lnTo>
                      <a:pt x="1685" y="452"/>
                    </a:lnTo>
                    <a:lnTo>
                      <a:pt x="1681" y="454"/>
                    </a:lnTo>
                    <a:lnTo>
                      <a:pt x="1677" y="454"/>
                    </a:lnTo>
                    <a:lnTo>
                      <a:pt x="1672" y="455"/>
                    </a:lnTo>
                    <a:lnTo>
                      <a:pt x="1669" y="457"/>
                    </a:lnTo>
                    <a:lnTo>
                      <a:pt x="1664" y="458"/>
                    </a:lnTo>
                    <a:lnTo>
                      <a:pt x="1663" y="462"/>
                    </a:lnTo>
                    <a:lnTo>
                      <a:pt x="1662" y="466"/>
                    </a:lnTo>
                    <a:lnTo>
                      <a:pt x="1660" y="473"/>
                    </a:lnTo>
                    <a:lnTo>
                      <a:pt x="1660" y="481"/>
                    </a:lnTo>
                    <a:lnTo>
                      <a:pt x="1662" y="491"/>
                    </a:lnTo>
                    <a:lnTo>
                      <a:pt x="1663" y="500"/>
                    </a:lnTo>
                    <a:lnTo>
                      <a:pt x="1664" y="510"/>
                    </a:lnTo>
                    <a:lnTo>
                      <a:pt x="1666" y="518"/>
                    </a:lnTo>
                    <a:lnTo>
                      <a:pt x="1670" y="524"/>
                    </a:lnTo>
                    <a:lnTo>
                      <a:pt x="1675" y="534"/>
                    </a:lnTo>
                    <a:lnTo>
                      <a:pt x="1679" y="545"/>
                    </a:lnTo>
                    <a:lnTo>
                      <a:pt x="1682" y="555"/>
                    </a:lnTo>
                    <a:lnTo>
                      <a:pt x="1684" y="567"/>
                    </a:lnTo>
                    <a:lnTo>
                      <a:pt x="1685" y="573"/>
                    </a:lnTo>
                    <a:lnTo>
                      <a:pt x="1687" y="577"/>
                    </a:lnTo>
                    <a:lnTo>
                      <a:pt x="1689" y="583"/>
                    </a:lnTo>
                    <a:lnTo>
                      <a:pt x="1692" y="587"/>
                    </a:lnTo>
                    <a:lnTo>
                      <a:pt x="1697" y="592"/>
                    </a:lnTo>
                    <a:lnTo>
                      <a:pt x="1704" y="596"/>
                    </a:lnTo>
                    <a:lnTo>
                      <a:pt x="1708" y="599"/>
                    </a:lnTo>
                    <a:lnTo>
                      <a:pt x="1711" y="600"/>
                    </a:lnTo>
                    <a:lnTo>
                      <a:pt x="1715" y="600"/>
                    </a:lnTo>
                    <a:lnTo>
                      <a:pt x="1717" y="599"/>
                    </a:lnTo>
                    <a:lnTo>
                      <a:pt x="1723" y="589"/>
                    </a:lnTo>
                    <a:lnTo>
                      <a:pt x="1728" y="578"/>
                    </a:lnTo>
                    <a:lnTo>
                      <a:pt x="1726" y="570"/>
                    </a:lnTo>
                    <a:lnTo>
                      <a:pt x="1725" y="561"/>
                    </a:lnTo>
                    <a:lnTo>
                      <a:pt x="1727" y="559"/>
                    </a:lnTo>
                    <a:lnTo>
                      <a:pt x="1731" y="559"/>
                    </a:lnTo>
                    <a:lnTo>
                      <a:pt x="1739" y="562"/>
                    </a:lnTo>
                    <a:lnTo>
                      <a:pt x="1746" y="565"/>
                    </a:lnTo>
                    <a:lnTo>
                      <a:pt x="1748" y="567"/>
                    </a:lnTo>
                    <a:lnTo>
                      <a:pt x="1752" y="568"/>
                    </a:lnTo>
                    <a:lnTo>
                      <a:pt x="1754" y="568"/>
                    </a:lnTo>
                    <a:lnTo>
                      <a:pt x="1757" y="565"/>
                    </a:lnTo>
                    <a:lnTo>
                      <a:pt x="1763" y="562"/>
                    </a:lnTo>
                    <a:lnTo>
                      <a:pt x="1770" y="559"/>
                    </a:lnTo>
                    <a:lnTo>
                      <a:pt x="1777" y="559"/>
                    </a:lnTo>
                    <a:lnTo>
                      <a:pt x="1784" y="561"/>
                    </a:lnTo>
                    <a:lnTo>
                      <a:pt x="1792" y="561"/>
                    </a:lnTo>
                    <a:lnTo>
                      <a:pt x="1801" y="561"/>
                    </a:lnTo>
                    <a:lnTo>
                      <a:pt x="1809" y="562"/>
                    </a:lnTo>
                    <a:lnTo>
                      <a:pt x="1816" y="564"/>
                    </a:lnTo>
                    <a:lnTo>
                      <a:pt x="1828" y="571"/>
                    </a:lnTo>
                    <a:lnTo>
                      <a:pt x="1839" y="577"/>
                    </a:lnTo>
                    <a:lnTo>
                      <a:pt x="1842" y="578"/>
                    </a:lnTo>
                    <a:lnTo>
                      <a:pt x="1846" y="581"/>
                    </a:lnTo>
                    <a:lnTo>
                      <a:pt x="1847" y="582"/>
                    </a:lnTo>
                    <a:lnTo>
                      <a:pt x="1848" y="583"/>
                    </a:lnTo>
                    <a:lnTo>
                      <a:pt x="1848" y="584"/>
                    </a:lnTo>
                    <a:lnTo>
                      <a:pt x="1847" y="586"/>
                    </a:lnTo>
                    <a:lnTo>
                      <a:pt x="1837" y="594"/>
                    </a:lnTo>
                    <a:lnTo>
                      <a:pt x="1829" y="602"/>
                    </a:lnTo>
                    <a:lnTo>
                      <a:pt x="1828" y="606"/>
                    </a:lnTo>
                    <a:lnTo>
                      <a:pt x="1827" y="611"/>
                    </a:lnTo>
                    <a:lnTo>
                      <a:pt x="1827" y="614"/>
                    </a:lnTo>
                    <a:lnTo>
                      <a:pt x="1827" y="619"/>
                    </a:lnTo>
                    <a:lnTo>
                      <a:pt x="1828" y="624"/>
                    </a:lnTo>
                    <a:lnTo>
                      <a:pt x="1830" y="628"/>
                    </a:lnTo>
                    <a:lnTo>
                      <a:pt x="1833" y="633"/>
                    </a:lnTo>
                    <a:lnTo>
                      <a:pt x="1836" y="638"/>
                    </a:lnTo>
                    <a:lnTo>
                      <a:pt x="1847" y="649"/>
                    </a:lnTo>
                    <a:lnTo>
                      <a:pt x="1859" y="663"/>
                    </a:lnTo>
                    <a:lnTo>
                      <a:pt x="1871" y="676"/>
                    </a:lnTo>
                    <a:lnTo>
                      <a:pt x="1880" y="687"/>
                    </a:lnTo>
                    <a:lnTo>
                      <a:pt x="1885" y="693"/>
                    </a:lnTo>
                    <a:lnTo>
                      <a:pt x="1889" y="700"/>
                    </a:lnTo>
                    <a:lnTo>
                      <a:pt x="1891" y="706"/>
                    </a:lnTo>
                    <a:lnTo>
                      <a:pt x="1892" y="712"/>
                    </a:lnTo>
                    <a:lnTo>
                      <a:pt x="1893" y="719"/>
                    </a:lnTo>
                    <a:lnTo>
                      <a:pt x="1896" y="726"/>
                    </a:lnTo>
                    <a:lnTo>
                      <a:pt x="1897" y="729"/>
                    </a:lnTo>
                    <a:lnTo>
                      <a:pt x="1899" y="732"/>
                    </a:lnTo>
                    <a:lnTo>
                      <a:pt x="1900" y="734"/>
                    </a:lnTo>
                    <a:lnTo>
                      <a:pt x="1904" y="737"/>
                    </a:lnTo>
                    <a:lnTo>
                      <a:pt x="1909" y="738"/>
                    </a:lnTo>
                    <a:lnTo>
                      <a:pt x="1915" y="737"/>
                    </a:lnTo>
                    <a:lnTo>
                      <a:pt x="1921" y="735"/>
                    </a:lnTo>
                    <a:lnTo>
                      <a:pt x="1927" y="733"/>
                    </a:lnTo>
                    <a:lnTo>
                      <a:pt x="1930" y="733"/>
                    </a:lnTo>
                    <a:lnTo>
                      <a:pt x="1933" y="734"/>
                    </a:lnTo>
                    <a:lnTo>
                      <a:pt x="1934" y="735"/>
                    </a:lnTo>
                    <a:lnTo>
                      <a:pt x="1936" y="738"/>
                    </a:lnTo>
                    <a:lnTo>
                      <a:pt x="1939" y="744"/>
                    </a:lnTo>
                    <a:lnTo>
                      <a:pt x="1941" y="750"/>
                    </a:lnTo>
                    <a:lnTo>
                      <a:pt x="1944" y="757"/>
                    </a:lnTo>
                    <a:lnTo>
                      <a:pt x="1952" y="765"/>
                    </a:lnTo>
                    <a:lnTo>
                      <a:pt x="1956" y="769"/>
                    </a:lnTo>
                    <a:lnTo>
                      <a:pt x="1961" y="771"/>
                    </a:lnTo>
                    <a:lnTo>
                      <a:pt x="1968" y="772"/>
                    </a:lnTo>
                    <a:lnTo>
                      <a:pt x="1975" y="772"/>
                    </a:lnTo>
                    <a:lnTo>
                      <a:pt x="1984" y="771"/>
                    </a:lnTo>
                    <a:lnTo>
                      <a:pt x="1992" y="769"/>
                    </a:lnTo>
                    <a:lnTo>
                      <a:pt x="1999" y="765"/>
                    </a:lnTo>
                    <a:lnTo>
                      <a:pt x="2006" y="762"/>
                    </a:lnTo>
                    <a:lnTo>
                      <a:pt x="2019" y="753"/>
                    </a:lnTo>
                    <a:lnTo>
                      <a:pt x="2029" y="747"/>
                    </a:lnTo>
                    <a:lnTo>
                      <a:pt x="2032" y="744"/>
                    </a:lnTo>
                    <a:lnTo>
                      <a:pt x="2034" y="741"/>
                    </a:lnTo>
                    <a:lnTo>
                      <a:pt x="2035" y="739"/>
                    </a:lnTo>
                    <a:lnTo>
                      <a:pt x="2035" y="735"/>
                    </a:lnTo>
                    <a:lnTo>
                      <a:pt x="2032" y="731"/>
                    </a:lnTo>
                    <a:lnTo>
                      <a:pt x="2029" y="723"/>
                    </a:lnTo>
                    <a:lnTo>
                      <a:pt x="2025" y="712"/>
                    </a:lnTo>
                    <a:lnTo>
                      <a:pt x="2023" y="695"/>
                    </a:lnTo>
                    <a:lnTo>
                      <a:pt x="2023" y="679"/>
                    </a:lnTo>
                    <a:lnTo>
                      <a:pt x="2023" y="669"/>
                    </a:lnTo>
                    <a:lnTo>
                      <a:pt x="2023" y="662"/>
                    </a:lnTo>
                    <a:lnTo>
                      <a:pt x="2021" y="655"/>
                    </a:lnTo>
                    <a:lnTo>
                      <a:pt x="2017" y="649"/>
                    </a:lnTo>
                    <a:lnTo>
                      <a:pt x="2012" y="644"/>
                    </a:lnTo>
                    <a:lnTo>
                      <a:pt x="2009" y="639"/>
                    </a:lnTo>
                    <a:lnTo>
                      <a:pt x="2006" y="634"/>
                    </a:lnTo>
                    <a:lnTo>
                      <a:pt x="2007" y="632"/>
                    </a:lnTo>
                    <a:lnTo>
                      <a:pt x="2009" y="631"/>
                    </a:lnTo>
                    <a:lnTo>
                      <a:pt x="2010" y="630"/>
                    </a:lnTo>
                    <a:lnTo>
                      <a:pt x="2013" y="630"/>
                    </a:lnTo>
                    <a:lnTo>
                      <a:pt x="2022" y="632"/>
                    </a:lnTo>
                    <a:lnTo>
                      <a:pt x="2031" y="633"/>
                    </a:lnTo>
                    <a:lnTo>
                      <a:pt x="2035" y="633"/>
                    </a:lnTo>
                    <a:lnTo>
                      <a:pt x="2040" y="632"/>
                    </a:lnTo>
                    <a:lnTo>
                      <a:pt x="2043" y="630"/>
                    </a:lnTo>
                    <a:lnTo>
                      <a:pt x="2046" y="626"/>
                    </a:lnTo>
                    <a:lnTo>
                      <a:pt x="2049" y="616"/>
                    </a:lnTo>
                    <a:lnTo>
                      <a:pt x="2054" y="605"/>
                    </a:lnTo>
                    <a:lnTo>
                      <a:pt x="2059" y="593"/>
                    </a:lnTo>
                    <a:lnTo>
                      <a:pt x="2063" y="584"/>
                    </a:lnTo>
                    <a:lnTo>
                      <a:pt x="2069" y="577"/>
                    </a:lnTo>
                    <a:lnTo>
                      <a:pt x="2078" y="569"/>
                    </a:lnTo>
                    <a:lnTo>
                      <a:pt x="2085" y="562"/>
                    </a:lnTo>
                    <a:lnTo>
                      <a:pt x="2091" y="558"/>
                    </a:lnTo>
                    <a:lnTo>
                      <a:pt x="2094" y="558"/>
                    </a:lnTo>
                    <a:lnTo>
                      <a:pt x="2097" y="559"/>
                    </a:lnTo>
                    <a:lnTo>
                      <a:pt x="2100" y="562"/>
                    </a:lnTo>
                    <a:lnTo>
                      <a:pt x="2103" y="564"/>
                    </a:lnTo>
                    <a:lnTo>
                      <a:pt x="2111" y="571"/>
                    </a:lnTo>
                    <a:lnTo>
                      <a:pt x="2118" y="578"/>
                    </a:lnTo>
                    <a:lnTo>
                      <a:pt x="2124" y="587"/>
                    </a:lnTo>
                    <a:lnTo>
                      <a:pt x="2129" y="596"/>
                    </a:lnTo>
                    <a:lnTo>
                      <a:pt x="2133" y="608"/>
                    </a:lnTo>
                    <a:lnTo>
                      <a:pt x="2136" y="621"/>
                    </a:lnTo>
                    <a:lnTo>
                      <a:pt x="2137" y="639"/>
                    </a:lnTo>
                    <a:lnTo>
                      <a:pt x="2139" y="660"/>
                    </a:lnTo>
                    <a:lnTo>
                      <a:pt x="2142" y="671"/>
                    </a:lnTo>
                    <a:lnTo>
                      <a:pt x="2143" y="681"/>
                    </a:lnTo>
                    <a:lnTo>
                      <a:pt x="2147" y="689"/>
                    </a:lnTo>
                    <a:lnTo>
                      <a:pt x="2150" y="695"/>
                    </a:lnTo>
                    <a:lnTo>
                      <a:pt x="2167" y="713"/>
                    </a:lnTo>
                    <a:lnTo>
                      <a:pt x="2180" y="729"/>
                    </a:lnTo>
                    <a:lnTo>
                      <a:pt x="2185" y="740"/>
                    </a:lnTo>
                    <a:lnTo>
                      <a:pt x="2189" y="754"/>
                    </a:lnTo>
                    <a:lnTo>
                      <a:pt x="2194" y="769"/>
                    </a:lnTo>
                    <a:lnTo>
                      <a:pt x="2200" y="781"/>
                    </a:lnTo>
                    <a:lnTo>
                      <a:pt x="2208" y="789"/>
                    </a:lnTo>
                    <a:lnTo>
                      <a:pt x="2216" y="795"/>
                    </a:lnTo>
                    <a:lnTo>
                      <a:pt x="2225" y="798"/>
                    </a:lnTo>
                    <a:lnTo>
                      <a:pt x="2236" y="802"/>
                    </a:lnTo>
                    <a:lnTo>
                      <a:pt x="2242" y="803"/>
                    </a:lnTo>
                    <a:lnTo>
                      <a:pt x="2246" y="804"/>
                    </a:lnTo>
                    <a:lnTo>
                      <a:pt x="2251" y="807"/>
                    </a:lnTo>
                    <a:lnTo>
                      <a:pt x="2256" y="809"/>
                    </a:lnTo>
                    <a:lnTo>
                      <a:pt x="2261" y="813"/>
                    </a:lnTo>
                    <a:lnTo>
                      <a:pt x="2264" y="817"/>
                    </a:lnTo>
                    <a:lnTo>
                      <a:pt x="2268" y="822"/>
                    </a:lnTo>
                    <a:lnTo>
                      <a:pt x="2270" y="827"/>
                    </a:lnTo>
                    <a:lnTo>
                      <a:pt x="2276" y="841"/>
                    </a:lnTo>
                    <a:lnTo>
                      <a:pt x="2283" y="858"/>
                    </a:lnTo>
                    <a:lnTo>
                      <a:pt x="2290" y="874"/>
                    </a:lnTo>
                    <a:lnTo>
                      <a:pt x="2298" y="889"/>
                    </a:lnTo>
                    <a:lnTo>
                      <a:pt x="2302" y="901"/>
                    </a:lnTo>
                    <a:lnTo>
                      <a:pt x="2307" y="911"/>
                    </a:lnTo>
                    <a:lnTo>
                      <a:pt x="2309" y="915"/>
                    </a:lnTo>
                    <a:lnTo>
                      <a:pt x="2314" y="917"/>
                    </a:lnTo>
                    <a:lnTo>
                      <a:pt x="2319" y="917"/>
                    </a:lnTo>
                    <a:lnTo>
                      <a:pt x="2327" y="915"/>
                    </a:lnTo>
                    <a:lnTo>
                      <a:pt x="2331" y="914"/>
                    </a:lnTo>
                    <a:lnTo>
                      <a:pt x="2334" y="912"/>
                    </a:lnTo>
                    <a:lnTo>
                      <a:pt x="2338" y="912"/>
                    </a:lnTo>
                    <a:lnTo>
                      <a:pt x="2342" y="914"/>
                    </a:lnTo>
                    <a:lnTo>
                      <a:pt x="2347" y="916"/>
                    </a:lnTo>
                    <a:lnTo>
                      <a:pt x="2352" y="920"/>
                    </a:lnTo>
                    <a:lnTo>
                      <a:pt x="2357" y="924"/>
                    </a:lnTo>
                    <a:lnTo>
                      <a:pt x="2361" y="928"/>
                    </a:lnTo>
                    <a:lnTo>
                      <a:pt x="2365" y="929"/>
                    </a:lnTo>
                    <a:lnTo>
                      <a:pt x="2369" y="929"/>
                    </a:lnTo>
                    <a:lnTo>
                      <a:pt x="2387" y="914"/>
                    </a:lnTo>
                    <a:lnTo>
                      <a:pt x="2399" y="901"/>
                    </a:lnTo>
                    <a:lnTo>
                      <a:pt x="2405" y="899"/>
                    </a:lnTo>
                    <a:lnTo>
                      <a:pt x="2409" y="899"/>
                    </a:lnTo>
                    <a:lnTo>
                      <a:pt x="2413" y="901"/>
                    </a:lnTo>
                    <a:lnTo>
                      <a:pt x="2419" y="901"/>
                    </a:lnTo>
                    <a:lnTo>
                      <a:pt x="2421" y="902"/>
                    </a:lnTo>
                    <a:lnTo>
                      <a:pt x="2425" y="901"/>
                    </a:lnTo>
                    <a:lnTo>
                      <a:pt x="2428" y="899"/>
                    </a:lnTo>
                    <a:lnTo>
                      <a:pt x="2431" y="897"/>
                    </a:lnTo>
                    <a:lnTo>
                      <a:pt x="2432" y="893"/>
                    </a:lnTo>
                    <a:lnTo>
                      <a:pt x="2432" y="890"/>
                    </a:lnTo>
                    <a:lnTo>
                      <a:pt x="2432" y="885"/>
                    </a:lnTo>
                    <a:lnTo>
                      <a:pt x="2429" y="880"/>
                    </a:lnTo>
                    <a:lnTo>
                      <a:pt x="2425" y="870"/>
                    </a:lnTo>
                    <a:lnTo>
                      <a:pt x="2420" y="858"/>
                    </a:lnTo>
                    <a:lnTo>
                      <a:pt x="2416" y="845"/>
                    </a:lnTo>
                    <a:lnTo>
                      <a:pt x="2414" y="833"/>
                    </a:lnTo>
                    <a:lnTo>
                      <a:pt x="2414" y="827"/>
                    </a:lnTo>
                    <a:lnTo>
                      <a:pt x="2415" y="821"/>
                    </a:lnTo>
                    <a:lnTo>
                      <a:pt x="2418" y="816"/>
                    </a:lnTo>
                    <a:lnTo>
                      <a:pt x="2420" y="811"/>
                    </a:lnTo>
                    <a:lnTo>
                      <a:pt x="2425" y="807"/>
                    </a:lnTo>
                    <a:lnTo>
                      <a:pt x="2429" y="803"/>
                    </a:lnTo>
                    <a:lnTo>
                      <a:pt x="2437" y="800"/>
                    </a:lnTo>
                    <a:lnTo>
                      <a:pt x="2443" y="798"/>
                    </a:lnTo>
                    <a:lnTo>
                      <a:pt x="2450" y="796"/>
                    </a:lnTo>
                    <a:lnTo>
                      <a:pt x="2457" y="792"/>
                    </a:lnTo>
                    <a:lnTo>
                      <a:pt x="2463" y="788"/>
                    </a:lnTo>
                    <a:lnTo>
                      <a:pt x="2470" y="782"/>
                    </a:lnTo>
                    <a:lnTo>
                      <a:pt x="2481" y="771"/>
                    </a:lnTo>
                    <a:lnTo>
                      <a:pt x="2491" y="760"/>
                    </a:lnTo>
                    <a:lnTo>
                      <a:pt x="2497" y="757"/>
                    </a:lnTo>
                    <a:lnTo>
                      <a:pt x="2503" y="753"/>
                    </a:lnTo>
                    <a:lnTo>
                      <a:pt x="2509" y="751"/>
                    </a:lnTo>
                    <a:lnTo>
                      <a:pt x="2515" y="750"/>
                    </a:lnTo>
                    <a:lnTo>
                      <a:pt x="2528" y="747"/>
                    </a:lnTo>
                    <a:lnTo>
                      <a:pt x="2540" y="746"/>
                    </a:lnTo>
                    <a:lnTo>
                      <a:pt x="2551" y="744"/>
                    </a:lnTo>
                    <a:lnTo>
                      <a:pt x="2560" y="741"/>
                    </a:lnTo>
                    <a:lnTo>
                      <a:pt x="2564" y="739"/>
                    </a:lnTo>
                    <a:lnTo>
                      <a:pt x="2566" y="735"/>
                    </a:lnTo>
                    <a:lnTo>
                      <a:pt x="2569" y="732"/>
                    </a:lnTo>
                    <a:lnTo>
                      <a:pt x="2571" y="727"/>
                    </a:lnTo>
                    <a:lnTo>
                      <a:pt x="2571" y="716"/>
                    </a:lnTo>
                    <a:lnTo>
                      <a:pt x="2571" y="706"/>
                    </a:lnTo>
                    <a:lnTo>
                      <a:pt x="2571" y="700"/>
                    </a:lnTo>
                    <a:lnTo>
                      <a:pt x="2573" y="694"/>
                    </a:lnTo>
                    <a:lnTo>
                      <a:pt x="2576" y="688"/>
                    </a:lnTo>
                    <a:lnTo>
                      <a:pt x="2580" y="682"/>
                    </a:lnTo>
                    <a:lnTo>
                      <a:pt x="2586" y="677"/>
                    </a:lnTo>
                    <a:lnTo>
                      <a:pt x="2594" y="672"/>
                    </a:lnTo>
                    <a:lnTo>
                      <a:pt x="2599" y="669"/>
                    </a:lnTo>
                    <a:lnTo>
                      <a:pt x="2607" y="668"/>
                    </a:lnTo>
                    <a:lnTo>
                      <a:pt x="2614" y="666"/>
                    </a:lnTo>
                    <a:lnTo>
                      <a:pt x="2619" y="668"/>
                    </a:lnTo>
                    <a:lnTo>
                      <a:pt x="2624" y="670"/>
                    </a:lnTo>
                    <a:lnTo>
                      <a:pt x="2628" y="672"/>
                    </a:lnTo>
                    <a:lnTo>
                      <a:pt x="2633" y="682"/>
                    </a:lnTo>
                    <a:lnTo>
                      <a:pt x="2635" y="691"/>
                    </a:lnTo>
                    <a:lnTo>
                      <a:pt x="2638" y="701"/>
                    </a:lnTo>
                    <a:lnTo>
                      <a:pt x="2641" y="712"/>
                    </a:lnTo>
                    <a:lnTo>
                      <a:pt x="2643" y="716"/>
                    </a:lnTo>
                    <a:lnTo>
                      <a:pt x="2647" y="721"/>
                    </a:lnTo>
                    <a:lnTo>
                      <a:pt x="2652" y="726"/>
                    </a:lnTo>
                    <a:lnTo>
                      <a:pt x="2657" y="728"/>
                    </a:lnTo>
                    <a:lnTo>
                      <a:pt x="2661" y="731"/>
                    </a:lnTo>
                    <a:lnTo>
                      <a:pt x="2666" y="731"/>
                    </a:lnTo>
                    <a:lnTo>
                      <a:pt x="2668" y="731"/>
                    </a:lnTo>
                    <a:lnTo>
                      <a:pt x="2670" y="729"/>
                    </a:lnTo>
                    <a:lnTo>
                      <a:pt x="2671" y="727"/>
                    </a:lnTo>
                    <a:lnTo>
                      <a:pt x="2672" y="726"/>
                    </a:lnTo>
                    <a:lnTo>
                      <a:pt x="2678" y="713"/>
                    </a:lnTo>
                    <a:lnTo>
                      <a:pt x="2685" y="697"/>
                    </a:lnTo>
                    <a:lnTo>
                      <a:pt x="2695" y="682"/>
                    </a:lnTo>
                    <a:lnTo>
                      <a:pt x="2701" y="669"/>
                    </a:lnTo>
                    <a:lnTo>
                      <a:pt x="2706" y="657"/>
                    </a:lnTo>
                    <a:lnTo>
                      <a:pt x="2714" y="646"/>
                    </a:lnTo>
                    <a:lnTo>
                      <a:pt x="2718" y="637"/>
                    </a:lnTo>
                    <a:lnTo>
                      <a:pt x="2722" y="632"/>
                    </a:lnTo>
                    <a:lnTo>
                      <a:pt x="2724" y="631"/>
                    </a:lnTo>
                    <a:lnTo>
                      <a:pt x="2725" y="631"/>
                    </a:lnTo>
                    <a:lnTo>
                      <a:pt x="2725" y="633"/>
                    </a:lnTo>
                    <a:lnTo>
                      <a:pt x="2727" y="636"/>
                    </a:lnTo>
                    <a:lnTo>
                      <a:pt x="2728" y="643"/>
                    </a:lnTo>
                    <a:lnTo>
                      <a:pt x="2729" y="652"/>
                    </a:lnTo>
                    <a:lnTo>
                      <a:pt x="2731" y="662"/>
                    </a:lnTo>
                    <a:lnTo>
                      <a:pt x="2735" y="672"/>
                    </a:lnTo>
                    <a:lnTo>
                      <a:pt x="2741" y="682"/>
                    </a:lnTo>
                    <a:lnTo>
                      <a:pt x="2745" y="691"/>
                    </a:lnTo>
                    <a:lnTo>
                      <a:pt x="2748" y="700"/>
                    </a:lnTo>
                    <a:lnTo>
                      <a:pt x="2749" y="708"/>
                    </a:lnTo>
                    <a:lnTo>
                      <a:pt x="2752" y="718"/>
                    </a:lnTo>
                    <a:lnTo>
                      <a:pt x="2753" y="727"/>
                    </a:lnTo>
                    <a:lnTo>
                      <a:pt x="2754" y="739"/>
                    </a:lnTo>
                    <a:lnTo>
                      <a:pt x="2755" y="751"/>
                    </a:lnTo>
                    <a:lnTo>
                      <a:pt x="2756" y="756"/>
                    </a:lnTo>
                    <a:lnTo>
                      <a:pt x="2758" y="759"/>
                    </a:lnTo>
                    <a:lnTo>
                      <a:pt x="2760" y="762"/>
                    </a:lnTo>
                    <a:lnTo>
                      <a:pt x="2762" y="760"/>
                    </a:lnTo>
                    <a:lnTo>
                      <a:pt x="2767" y="758"/>
                    </a:lnTo>
                    <a:lnTo>
                      <a:pt x="2771" y="758"/>
                    </a:lnTo>
                    <a:lnTo>
                      <a:pt x="2775" y="758"/>
                    </a:lnTo>
                    <a:lnTo>
                      <a:pt x="2780" y="760"/>
                    </a:lnTo>
                    <a:lnTo>
                      <a:pt x="2787" y="772"/>
                    </a:lnTo>
                    <a:lnTo>
                      <a:pt x="2794" y="785"/>
                    </a:lnTo>
                    <a:lnTo>
                      <a:pt x="2797" y="789"/>
                    </a:lnTo>
                    <a:lnTo>
                      <a:pt x="2800" y="792"/>
                    </a:lnTo>
                    <a:lnTo>
                      <a:pt x="2805" y="794"/>
                    </a:lnTo>
                    <a:lnTo>
                      <a:pt x="2809" y="796"/>
                    </a:lnTo>
                    <a:lnTo>
                      <a:pt x="2817" y="797"/>
                    </a:lnTo>
                    <a:lnTo>
                      <a:pt x="2824" y="797"/>
                    </a:lnTo>
                    <a:lnTo>
                      <a:pt x="2831" y="797"/>
                    </a:lnTo>
                    <a:lnTo>
                      <a:pt x="2838" y="798"/>
                    </a:lnTo>
                    <a:lnTo>
                      <a:pt x="2846" y="801"/>
                    </a:lnTo>
                    <a:lnTo>
                      <a:pt x="2851" y="805"/>
                    </a:lnTo>
                    <a:lnTo>
                      <a:pt x="2859" y="813"/>
                    </a:lnTo>
                    <a:lnTo>
                      <a:pt x="2867" y="817"/>
                    </a:lnTo>
                    <a:lnTo>
                      <a:pt x="2876" y="822"/>
                    </a:lnTo>
                    <a:lnTo>
                      <a:pt x="2887" y="826"/>
                    </a:lnTo>
                    <a:lnTo>
                      <a:pt x="2898" y="830"/>
                    </a:lnTo>
                    <a:lnTo>
                      <a:pt x="2909" y="838"/>
                    </a:lnTo>
                    <a:lnTo>
                      <a:pt x="2918" y="845"/>
                    </a:lnTo>
                    <a:lnTo>
                      <a:pt x="2928" y="853"/>
                    </a:lnTo>
                    <a:lnTo>
                      <a:pt x="2931" y="855"/>
                    </a:lnTo>
                    <a:lnTo>
                      <a:pt x="2936" y="858"/>
                    </a:lnTo>
                    <a:lnTo>
                      <a:pt x="2941" y="858"/>
                    </a:lnTo>
                    <a:lnTo>
                      <a:pt x="2944" y="858"/>
                    </a:lnTo>
                    <a:lnTo>
                      <a:pt x="2948" y="857"/>
                    </a:lnTo>
                    <a:lnTo>
                      <a:pt x="2951" y="854"/>
                    </a:lnTo>
                    <a:lnTo>
                      <a:pt x="2954" y="851"/>
                    </a:lnTo>
                    <a:lnTo>
                      <a:pt x="2956" y="847"/>
                    </a:lnTo>
                    <a:lnTo>
                      <a:pt x="2961" y="835"/>
                    </a:lnTo>
                    <a:lnTo>
                      <a:pt x="2968" y="823"/>
                    </a:lnTo>
                    <a:lnTo>
                      <a:pt x="2969" y="821"/>
                    </a:lnTo>
                    <a:lnTo>
                      <a:pt x="2972" y="820"/>
                    </a:lnTo>
                    <a:lnTo>
                      <a:pt x="2973" y="820"/>
                    </a:lnTo>
                    <a:lnTo>
                      <a:pt x="2975" y="820"/>
                    </a:lnTo>
                    <a:lnTo>
                      <a:pt x="2980" y="822"/>
                    </a:lnTo>
                    <a:lnTo>
                      <a:pt x="2985" y="826"/>
                    </a:lnTo>
                    <a:lnTo>
                      <a:pt x="2999" y="838"/>
                    </a:lnTo>
                    <a:lnTo>
                      <a:pt x="3013" y="849"/>
                    </a:lnTo>
                    <a:lnTo>
                      <a:pt x="3017" y="853"/>
                    </a:lnTo>
                    <a:lnTo>
                      <a:pt x="3020" y="854"/>
                    </a:lnTo>
                    <a:lnTo>
                      <a:pt x="3023" y="854"/>
                    </a:lnTo>
                    <a:lnTo>
                      <a:pt x="3025" y="854"/>
                    </a:lnTo>
                    <a:lnTo>
                      <a:pt x="3029" y="851"/>
                    </a:lnTo>
                    <a:lnTo>
                      <a:pt x="3033" y="846"/>
                    </a:lnTo>
                    <a:lnTo>
                      <a:pt x="3039" y="840"/>
                    </a:lnTo>
                    <a:lnTo>
                      <a:pt x="3046" y="833"/>
                    </a:lnTo>
                    <a:lnTo>
                      <a:pt x="3051" y="829"/>
                    </a:lnTo>
                    <a:lnTo>
                      <a:pt x="3055" y="826"/>
                    </a:lnTo>
                    <a:lnTo>
                      <a:pt x="3060" y="823"/>
                    </a:lnTo>
                    <a:lnTo>
                      <a:pt x="3062" y="822"/>
                    </a:lnTo>
                    <a:lnTo>
                      <a:pt x="3064" y="826"/>
                    </a:lnTo>
                    <a:lnTo>
                      <a:pt x="3067" y="83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en-US" altLang="zh-CN" dirty="0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F5A6474-2B90-4D70-B2D7-E8A543F2829B}"/>
                </a:ext>
              </a:extLst>
            </p:cNvPr>
            <p:cNvSpPr txBox="1"/>
            <p:nvPr/>
          </p:nvSpPr>
          <p:spPr>
            <a:xfrm>
              <a:off x="3603856" y="2336296"/>
              <a:ext cx="4924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 b="1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吉林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3FE139B-637E-4D12-B614-7B50E8C79140}"/>
              </a:ext>
            </a:extLst>
          </p:cNvPr>
          <p:cNvGrpSpPr/>
          <p:nvPr/>
        </p:nvGrpSpPr>
        <p:grpSpPr>
          <a:xfrm>
            <a:off x="5420908" y="4173239"/>
            <a:ext cx="2322832" cy="2002927"/>
            <a:chOff x="799026" y="4035175"/>
            <a:chExt cx="2322832" cy="2002927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14C86597-5334-4BD6-9A56-177AA3F57CC4}"/>
                </a:ext>
              </a:extLst>
            </p:cNvPr>
            <p:cNvGrpSpPr/>
            <p:nvPr/>
          </p:nvGrpSpPr>
          <p:grpSpPr>
            <a:xfrm>
              <a:off x="799026" y="4035175"/>
              <a:ext cx="2322832" cy="2002927"/>
              <a:chOff x="6205627" y="1412356"/>
              <a:chExt cx="2322832" cy="2002927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85A27A2B-8EB0-4AAB-B537-5E1B0A888CA5}"/>
                  </a:ext>
                </a:extLst>
              </p:cNvPr>
              <p:cNvGrpSpPr/>
              <p:nvPr/>
            </p:nvGrpSpPr>
            <p:grpSpPr>
              <a:xfrm>
                <a:off x="6542934" y="1412356"/>
                <a:ext cx="1985525" cy="2002927"/>
                <a:chOff x="2067937" y="3821156"/>
                <a:chExt cx="1985525" cy="2002927"/>
              </a:xfrm>
            </p:grpSpPr>
            <p:sp>
              <p:nvSpPr>
                <p:cNvPr id="46" name="任意多边形 108">
                  <a:extLst>
                    <a:ext uri="{FF2B5EF4-FFF2-40B4-BE49-F238E27FC236}">
                      <a16:creationId xmlns:a16="http://schemas.microsoft.com/office/drawing/2014/main" id="{5522380E-07CA-47F8-9105-EBE6BEA31FA3}"/>
                    </a:ext>
                  </a:extLst>
                </p:cNvPr>
                <p:cNvSpPr/>
                <p:nvPr/>
              </p:nvSpPr>
              <p:spPr>
                <a:xfrm rot="3370477">
                  <a:off x="2381563" y="5252280"/>
                  <a:ext cx="587804" cy="284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73798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47" name="任意多边形 109">
                  <a:extLst>
                    <a:ext uri="{FF2B5EF4-FFF2-40B4-BE49-F238E27FC236}">
                      <a16:creationId xmlns:a16="http://schemas.microsoft.com/office/drawing/2014/main" id="{46BC0134-D10F-4615-B86F-F6B59A267CD9}"/>
                    </a:ext>
                  </a:extLst>
                </p:cNvPr>
                <p:cNvSpPr/>
                <p:nvPr/>
              </p:nvSpPr>
              <p:spPr>
                <a:xfrm rot="1739548">
                  <a:off x="2539149" y="5047489"/>
                  <a:ext cx="549909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4674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48" name="任意多边形 110">
                  <a:extLst>
                    <a:ext uri="{FF2B5EF4-FFF2-40B4-BE49-F238E27FC236}">
                      <a16:creationId xmlns:a16="http://schemas.microsoft.com/office/drawing/2014/main" id="{30307442-B44A-466D-B2D1-3CDC85926B3D}"/>
                    </a:ext>
                  </a:extLst>
                </p:cNvPr>
                <p:cNvSpPr/>
                <p:nvPr/>
              </p:nvSpPr>
              <p:spPr>
                <a:xfrm>
                  <a:off x="2573605" y="4808972"/>
                  <a:ext cx="551807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6760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49" name="任意多边形 111">
                  <a:extLst>
                    <a:ext uri="{FF2B5EF4-FFF2-40B4-BE49-F238E27FC236}">
                      <a16:creationId xmlns:a16="http://schemas.microsoft.com/office/drawing/2014/main" id="{3F84C9F3-9670-49D3-9B7B-0352285026B4}"/>
                    </a:ext>
                  </a:extLst>
                </p:cNvPr>
                <p:cNvSpPr/>
                <p:nvPr/>
              </p:nvSpPr>
              <p:spPr>
                <a:xfrm rot="19860452">
                  <a:off x="2539149" y="4570454"/>
                  <a:ext cx="549909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4674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50" name="任意多边形 112">
                  <a:extLst>
                    <a:ext uri="{FF2B5EF4-FFF2-40B4-BE49-F238E27FC236}">
                      <a16:creationId xmlns:a16="http://schemas.microsoft.com/office/drawing/2014/main" id="{81376AB6-7D75-4C17-A51F-82FF53B1726E}"/>
                    </a:ext>
                  </a:extLst>
                </p:cNvPr>
                <p:cNvSpPr/>
                <p:nvPr/>
              </p:nvSpPr>
              <p:spPr>
                <a:xfrm rot="18229523">
                  <a:off x="2381563" y="4364504"/>
                  <a:ext cx="587804" cy="284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73798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68D2AEB3-7E9B-4A35-A81E-19DA9A9FFB42}"/>
                    </a:ext>
                  </a:extLst>
                </p:cNvPr>
                <p:cNvSpPr/>
                <p:nvPr/>
              </p:nvSpPr>
              <p:spPr>
                <a:xfrm>
                  <a:off x="2067937" y="4537288"/>
                  <a:ext cx="594904" cy="570663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53" name="任意多边形 114">
                  <a:extLst>
                    <a:ext uri="{FF2B5EF4-FFF2-40B4-BE49-F238E27FC236}">
                      <a16:creationId xmlns:a16="http://schemas.microsoft.com/office/drawing/2014/main" id="{36E30FE5-6639-4D16-9279-0F08104F449A}"/>
                    </a:ext>
                  </a:extLst>
                </p:cNvPr>
                <p:cNvSpPr/>
                <p:nvPr/>
              </p:nvSpPr>
              <p:spPr>
                <a:xfrm>
                  <a:off x="2766897" y="3821156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kumimoji="0" lang="zh-CN" alt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山东</a:t>
                  </a:r>
                </a:p>
              </p:txBody>
            </p:sp>
            <p:sp>
              <p:nvSpPr>
                <p:cNvPr id="54" name="任意多边形 115">
                  <a:extLst>
                    <a:ext uri="{FF2B5EF4-FFF2-40B4-BE49-F238E27FC236}">
                      <a16:creationId xmlns:a16="http://schemas.microsoft.com/office/drawing/2014/main" id="{80393894-65F6-4449-8F0F-50250F0B7429}"/>
                    </a:ext>
                  </a:extLst>
                </p:cNvPr>
                <p:cNvSpPr/>
                <p:nvPr/>
              </p:nvSpPr>
              <p:spPr>
                <a:xfrm>
                  <a:off x="3159534" y="3821156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lang="en-US" altLang="zh-CN" sz="10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19.88</a:t>
                  </a: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5" name="任意多边形 116">
                  <a:extLst>
                    <a:ext uri="{FF2B5EF4-FFF2-40B4-BE49-F238E27FC236}">
                      <a16:creationId xmlns:a16="http://schemas.microsoft.com/office/drawing/2014/main" id="{DB3F391F-0FF5-4C87-BC0E-DB62A98F34DB}"/>
                    </a:ext>
                  </a:extLst>
                </p:cNvPr>
                <p:cNvSpPr/>
                <p:nvPr/>
              </p:nvSpPr>
              <p:spPr>
                <a:xfrm>
                  <a:off x="3032238" y="4202084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黑龙江</a:t>
                  </a:r>
                  <a:endPara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7" name="任意多边形 117">
                  <a:extLst>
                    <a:ext uri="{FF2B5EF4-FFF2-40B4-BE49-F238E27FC236}">
                      <a16:creationId xmlns:a16="http://schemas.microsoft.com/office/drawing/2014/main" id="{0F1E6B8B-62F9-4D07-B755-1E64F8E2E483}"/>
                    </a:ext>
                  </a:extLst>
                </p:cNvPr>
                <p:cNvSpPr/>
                <p:nvPr/>
              </p:nvSpPr>
              <p:spPr>
                <a:xfrm>
                  <a:off x="3424874" y="4202084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14.87%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8" name="任意多边形 118">
                  <a:extLst>
                    <a:ext uri="{FF2B5EF4-FFF2-40B4-BE49-F238E27FC236}">
                      <a16:creationId xmlns:a16="http://schemas.microsoft.com/office/drawing/2014/main" id="{A69D75FE-2F45-42C1-A3CE-1EE8663CB03D}"/>
                    </a:ext>
                  </a:extLst>
                </p:cNvPr>
                <p:cNvSpPr/>
                <p:nvPr/>
              </p:nvSpPr>
              <p:spPr>
                <a:xfrm>
                  <a:off x="3125413" y="4651421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吉林</a:t>
                  </a:r>
                  <a:endPara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9" name="任意多边形 119">
                  <a:extLst>
                    <a:ext uri="{FF2B5EF4-FFF2-40B4-BE49-F238E27FC236}">
                      <a16:creationId xmlns:a16="http://schemas.microsoft.com/office/drawing/2014/main" id="{B794948B-DE55-4F1F-865E-C3773968DB78}"/>
                    </a:ext>
                  </a:extLst>
                </p:cNvPr>
                <p:cNvSpPr/>
                <p:nvPr/>
              </p:nvSpPr>
              <p:spPr>
                <a:xfrm>
                  <a:off x="3518049" y="4651421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14.63%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5" name="任意多边形 120">
                  <a:extLst>
                    <a:ext uri="{FF2B5EF4-FFF2-40B4-BE49-F238E27FC236}">
                      <a16:creationId xmlns:a16="http://schemas.microsoft.com/office/drawing/2014/main" id="{99AA358E-3127-4B13-A1F9-C00108B85019}"/>
                    </a:ext>
                  </a:extLst>
                </p:cNvPr>
                <p:cNvSpPr/>
                <p:nvPr/>
              </p:nvSpPr>
              <p:spPr>
                <a:xfrm>
                  <a:off x="3032238" y="5100756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内蒙古</a:t>
                  </a:r>
                  <a:endPara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7" name="任意多边形 121">
                  <a:extLst>
                    <a:ext uri="{FF2B5EF4-FFF2-40B4-BE49-F238E27FC236}">
                      <a16:creationId xmlns:a16="http://schemas.microsoft.com/office/drawing/2014/main" id="{032D6E97-E995-4CE1-BA76-BF6C3A473930}"/>
                    </a:ext>
                  </a:extLst>
                </p:cNvPr>
                <p:cNvSpPr/>
                <p:nvPr/>
              </p:nvSpPr>
              <p:spPr>
                <a:xfrm>
                  <a:off x="3424874" y="5100756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13.23%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9" name="任意多边形 122">
                  <a:extLst>
                    <a:ext uri="{FF2B5EF4-FFF2-40B4-BE49-F238E27FC236}">
                      <a16:creationId xmlns:a16="http://schemas.microsoft.com/office/drawing/2014/main" id="{48A72F17-19D6-4727-9A56-514532337F28}"/>
                    </a:ext>
                  </a:extLst>
                </p:cNvPr>
                <p:cNvSpPr/>
                <p:nvPr/>
              </p:nvSpPr>
              <p:spPr>
                <a:xfrm>
                  <a:off x="2766897" y="5481686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kumimoji="0" lang="zh-CN" alt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北京</a:t>
                  </a:r>
                </a:p>
              </p:txBody>
            </p:sp>
            <p:sp>
              <p:nvSpPr>
                <p:cNvPr id="75" name="任意多边形 123">
                  <a:extLst>
                    <a:ext uri="{FF2B5EF4-FFF2-40B4-BE49-F238E27FC236}">
                      <a16:creationId xmlns:a16="http://schemas.microsoft.com/office/drawing/2014/main" id="{4D362975-F608-4FB4-A36D-C1CB3E93C2DA}"/>
                    </a:ext>
                  </a:extLst>
                </p:cNvPr>
                <p:cNvSpPr/>
                <p:nvPr/>
              </p:nvSpPr>
              <p:spPr>
                <a:xfrm>
                  <a:off x="3159534" y="5481686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4.19%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45" name="辽宁">
                <a:extLst>
                  <a:ext uri="{FF2B5EF4-FFF2-40B4-BE49-F238E27FC236}">
                    <a16:creationId xmlns:a16="http://schemas.microsoft.com/office/drawing/2014/main" id="{B99C81B8-2461-4B16-B9FB-8B6D4CB92A89}"/>
                  </a:ext>
                </a:extLst>
              </p:cNvPr>
              <p:cNvSpPr>
                <a:spLocks noEditPoints="1"/>
              </p:cNvSpPr>
              <p:nvPr/>
            </p:nvSpPr>
            <p:spPr>
              <a:xfrm>
                <a:off x="6205627" y="2053470"/>
                <a:ext cx="786581" cy="787252"/>
              </a:xfrm>
              <a:custGeom>
                <a:avLst/>
                <a:gdLst>
                  <a:gd name="T0" fmla="*/ 259 w 2212"/>
                  <a:gd name="T1" fmla="*/ 1537 h 2187"/>
                  <a:gd name="T2" fmla="*/ 137 w 2212"/>
                  <a:gd name="T3" fmla="*/ 1452 h 2187"/>
                  <a:gd name="T4" fmla="*/ 8 w 2212"/>
                  <a:gd name="T5" fmla="*/ 1353 h 2187"/>
                  <a:gd name="T6" fmla="*/ 26 w 2212"/>
                  <a:gd name="T7" fmla="*/ 1249 h 2187"/>
                  <a:gd name="T8" fmla="*/ 103 w 2212"/>
                  <a:gd name="T9" fmla="*/ 1131 h 2187"/>
                  <a:gd name="T10" fmla="*/ 154 w 2212"/>
                  <a:gd name="T11" fmla="*/ 1037 h 2187"/>
                  <a:gd name="T12" fmla="*/ 115 w 2212"/>
                  <a:gd name="T13" fmla="*/ 918 h 2187"/>
                  <a:gd name="T14" fmla="*/ 84 w 2212"/>
                  <a:gd name="T15" fmla="*/ 727 h 2187"/>
                  <a:gd name="T16" fmla="*/ 219 w 2212"/>
                  <a:gd name="T17" fmla="*/ 704 h 2187"/>
                  <a:gd name="T18" fmla="*/ 340 w 2212"/>
                  <a:gd name="T19" fmla="*/ 910 h 2187"/>
                  <a:gd name="T20" fmla="*/ 449 w 2212"/>
                  <a:gd name="T21" fmla="*/ 787 h 2187"/>
                  <a:gd name="T22" fmla="*/ 623 w 2212"/>
                  <a:gd name="T23" fmla="*/ 652 h 2187"/>
                  <a:gd name="T24" fmla="*/ 820 w 2212"/>
                  <a:gd name="T25" fmla="*/ 538 h 2187"/>
                  <a:gd name="T26" fmla="*/ 931 w 2212"/>
                  <a:gd name="T27" fmla="*/ 415 h 2187"/>
                  <a:gd name="T28" fmla="*/ 1051 w 2212"/>
                  <a:gd name="T29" fmla="*/ 392 h 2187"/>
                  <a:gd name="T30" fmla="*/ 1120 w 2212"/>
                  <a:gd name="T31" fmla="*/ 362 h 2187"/>
                  <a:gd name="T32" fmla="*/ 1258 w 2212"/>
                  <a:gd name="T33" fmla="*/ 331 h 2187"/>
                  <a:gd name="T34" fmla="*/ 1343 w 2212"/>
                  <a:gd name="T35" fmla="*/ 211 h 2187"/>
                  <a:gd name="T36" fmla="*/ 1422 w 2212"/>
                  <a:gd name="T37" fmla="*/ 0 h 2187"/>
                  <a:gd name="T38" fmla="*/ 1601 w 2212"/>
                  <a:gd name="T39" fmla="*/ 94 h 2187"/>
                  <a:gd name="T40" fmla="*/ 1638 w 2212"/>
                  <a:gd name="T41" fmla="*/ 197 h 2187"/>
                  <a:gd name="T42" fmla="*/ 1695 w 2212"/>
                  <a:gd name="T43" fmla="*/ 236 h 2187"/>
                  <a:gd name="T44" fmla="*/ 1797 w 2212"/>
                  <a:gd name="T45" fmla="*/ 181 h 2187"/>
                  <a:gd name="T46" fmla="*/ 1854 w 2212"/>
                  <a:gd name="T47" fmla="*/ 319 h 2187"/>
                  <a:gd name="T48" fmla="*/ 1930 w 2212"/>
                  <a:gd name="T49" fmla="*/ 415 h 2187"/>
                  <a:gd name="T50" fmla="*/ 2003 w 2212"/>
                  <a:gd name="T51" fmla="*/ 508 h 2187"/>
                  <a:gd name="T52" fmla="*/ 2001 w 2212"/>
                  <a:gd name="T53" fmla="*/ 622 h 2187"/>
                  <a:gd name="T54" fmla="*/ 2075 w 2212"/>
                  <a:gd name="T55" fmla="*/ 758 h 2187"/>
                  <a:gd name="T56" fmla="*/ 2191 w 2212"/>
                  <a:gd name="T57" fmla="*/ 907 h 2187"/>
                  <a:gd name="T58" fmla="*/ 2156 w 2212"/>
                  <a:gd name="T59" fmla="*/ 1031 h 2187"/>
                  <a:gd name="T60" fmla="*/ 2188 w 2212"/>
                  <a:gd name="T61" fmla="*/ 1096 h 2187"/>
                  <a:gd name="T62" fmla="*/ 2033 w 2212"/>
                  <a:gd name="T63" fmla="*/ 1210 h 2187"/>
                  <a:gd name="T64" fmla="*/ 1844 w 2212"/>
                  <a:gd name="T65" fmla="*/ 1409 h 2187"/>
                  <a:gd name="T66" fmla="*/ 1732 w 2212"/>
                  <a:gd name="T67" fmla="*/ 1586 h 2187"/>
                  <a:gd name="T68" fmla="*/ 1548 w 2212"/>
                  <a:gd name="T69" fmla="*/ 1630 h 2187"/>
                  <a:gd name="T70" fmla="*/ 1334 w 2212"/>
                  <a:gd name="T71" fmla="*/ 1752 h 2187"/>
                  <a:gd name="T72" fmla="*/ 1129 w 2212"/>
                  <a:gd name="T73" fmla="*/ 1956 h 2187"/>
                  <a:gd name="T74" fmla="*/ 1116 w 2212"/>
                  <a:gd name="T75" fmla="*/ 1997 h 2187"/>
                  <a:gd name="T76" fmla="*/ 1078 w 2212"/>
                  <a:gd name="T77" fmla="*/ 2064 h 2187"/>
                  <a:gd name="T78" fmla="*/ 995 w 2212"/>
                  <a:gd name="T79" fmla="*/ 2048 h 2187"/>
                  <a:gd name="T80" fmla="*/ 975 w 2212"/>
                  <a:gd name="T81" fmla="*/ 2107 h 2187"/>
                  <a:gd name="T82" fmla="*/ 853 w 2212"/>
                  <a:gd name="T83" fmla="*/ 2185 h 2187"/>
                  <a:gd name="T84" fmla="*/ 857 w 2212"/>
                  <a:gd name="T85" fmla="*/ 2091 h 2187"/>
                  <a:gd name="T86" fmla="*/ 966 w 2212"/>
                  <a:gd name="T87" fmla="*/ 2027 h 2187"/>
                  <a:gd name="T88" fmla="*/ 975 w 2212"/>
                  <a:gd name="T89" fmla="*/ 1946 h 2187"/>
                  <a:gd name="T90" fmla="*/ 1042 w 2212"/>
                  <a:gd name="T91" fmla="*/ 1886 h 2187"/>
                  <a:gd name="T92" fmla="*/ 940 w 2212"/>
                  <a:gd name="T93" fmla="*/ 1897 h 2187"/>
                  <a:gd name="T94" fmla="*/ 903 w 2212"/>
                  <a:gd name="T95" fmla="*/ 1739 h 2187"/>
                  <a:gd name="T96" fmla="*/ 1002 w 2212"/>
                  <a:gd name="T97" fmla="*/ 1599 h 2187"/>
                  <a:gd name="T98" fmla="*/ 1070 w 2212"/>
                  <a:gd name="T99" fmla="*/ 1496 h 2187"/>
                  <a:gd name="T100" fmla="*/ 1059 w 2212"/>
                  <a:gd name="T101" fmla="*/ 1302 h 2187"/>
                  <a:gd name="T102" fmla="*/ 952 w 2212"/>
                  <a:gd name="T103" fmla="*/ 1152 h 2187"/>
                  <a:gd name="T104" fmla="*/ 905 w 2212"/>
                  <a:gd name="T105" fmla="*/ 1225 h 2187"/>
                  <a:gd name="T106" fmla="*/ 786 w 2212"/>
                  <a:gd name="T107" fmla="*/ 1207 h 2187"/>
                  <a:gd name="T108" fmla="*/ 655 w 2212"/>
                  <a:gd name="T109" fmla="*/ 1301 h 2187"/>
                  <a:gd name="T110" fmla="*/ 618 w 2212"/>
                  <a:gd name="T111" fmla="*/ 1401 h 2187"/>
                  <a:gd name="T112" fmla="*/ 534 w 2212"/>
                  <a:gd name="T113" fmla="*/ 1566 h 2187"/>
                  <a:gd name="T114" fmla="*/ 878 w 2212"/>
                  <a:gd name="T115" fmla="*/ 1788 h 2187"/>
                  <a:gd name="T116" fmla="*/ 850 w 2212"/>
                  <a:gd name="T117" fmla="*/ 1838 h 2187"/>
                  <a:gd name="T118" fmla="*/ 899 w 2212"/>
                  <a:gd name="T119" fmla="*/ 1886 h 2187"/>
                  <a:gd name="T120" fmla="*/ 845 w 2212"/>
                  <a:gd name="T121" fmla="*/ 1899 h 2187"/>
                  <a:gd name="T122" fmla="*/ 1229 w 2212"/>
                  <a:gd name="T123" fmla="*/ 1939 h 2187"/>
                  <a:gd name="T124" fmla="*/ 1350 w 2212"/>
                  <a:gd name="T125" fmla="*/ 1990 h 2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12" h="2187">
                    <a:moveTo>
                      <a:pt x="372" y="1668"/>
                    </a:moveTo>
                    <a:lnTo>
                      <a:pt x="368" y="1659"/>
                    </a:lnTo>
                    <a:lnTo>
                      <a:pt x="365" y="1648"/>
                    </a:lnTo>
                    <a:lnTo>
                      <a:pt x="364" y="1642"/>
                    </a:lnTo>
                    <a:lnTo>
                      <a:pt x="362" y="1638"/>
                    </a:lnTo>
                    <a:lnTo>
                      <a:pt x="360" y="1635"/>
                    </a:lnTo>
                    <a:lnTo>
                      <a:pt x="358" y="1635"/>
                    </a:lnTo>
                    <a:lnTo>
                      <a:pt x="348" y="1635"/>
                    </a:lnTo>
                    <a:lnTo>
                      <a:pt x="340" y="1635"/>
                    </a:lnTo>
                    <a:lnTo>
                      <a:pt x="336" y="1634"/>
                    </a:lnTo>
                    <a:lnTo>
                      <a:pt x="334" y="1632"/>
                    </a:lnTo>
                    <a:lnTo>
                      <a:pt x="332" y="1629"/>
                    </a:lnTo>
                    <a:lnTo>
                      <a:pt x="330" y="1624"/>
                    </a:lnTo>
                    <a:lnTo>
                      <a:pt x="327" y="1612"/>
                    </a:lnTo>
                    <a:lnTo>
                      <a:pt x="322" y="1602"/>
                    </a:lnTo>
                    <a:lnTo>
                      <a:pt x="319" y="1597"/>
                    </a:lnTo>
                    <a:lnTo>
                      <a:pt x="315" y="1592"/>
                    </a:lnTo>
                    <a:lnTo>
                      <a:pt x="311" y="1587"/>
                    </a:lnTo>
                    <a:lnTo>
                      <a:pt x="307" y="1584"/>
                    </a:lnTo>
                    <a:lnTo>
                      <a:pt x="289" y="1572"/>
                    </a:lnTo>
                    <a:lnTo>
                      <a:pt x="275" y="1560"/>
                    </a:lnTo>
                    <a:lnTo>
                      <a:pt x="269" y="1554"/>
                    </a:lnTo>
                    <a:lnTo>
                      <a:pt x="264" y="1546"/>
                    </a:lnTo>
                    <a:lnTo>
                      <a:pt x="259" y="1537"/>
                    </a:lnTo>
                    <a:lnTo>
                      <a:pt x="258" y="1528"/>
                    </a:lnTo>
                    <a:lnTo>
                      <a:pt x="258" y="1514"/>
                    </a:lnTo>
                    <a:lnTo>
                      <a:pt x="260" y="1497"/>
                    </a:lnTo>
                    <a:lnTo>
                      <a:pt x="260" y="1490"/>
                    </a:lnTo>
                    <a:lnTo>
                      <a:pt x="259" y="1481"/>
                    </a:lnTo>
                    <a:lnTo>
                      <a:pt x="257" y="1473"/>
                    </a:lnTo>
                    <a:lnTo>
                      <a:pt x="253" y="1464"/>
                    </a:lnTo>
                    <a:lnTo>
                      <a:pt x="251" y="1460"/>
                    </a:lnTo>
                    <a:lnTo>
                      <a:pt x="247" y="1457"/>
                    </a:lnTo>
                    <a:lnTo>
                      <a:pt x="244" y="1454"/>
                    </a:lnTo>
                    <a:lnTo>
                      <a:pt x="240" y="1452"/>
                    </a:lnTo>
                    <a:lnTo>
                      <a:pt x="232" y="1448"/>
                    </a:lnTo>
                    <a:lnTo>
                      <a:pt x="222" y="1447"/>
                    </a:lnTo>
                    <a:lnTo>
                      <a:pt x="213" y="1447"/>
                    </a:lnTo>
                    <a:lnTo>
                      <a:pt x="204" y="1448"/>
                    </a:lnTo>
                    <a:lnTo>
                      <a:pt x="196" y="1451"/>
                    </a:lnTo>
                    <a:lnTo>
                      <a:pt x="189" y="1453"/>
                    </a:lnTo>
                    <a:lnTo>
                      <a:pt x="177" y="1459"/>
                    </a:lnTo>
                    <a:lnTo>
                      <a:pt x="166" y="1461"/>
                    </a:lnTo>
                    <a:lnTo>
                      <a:pt x="162" y="1461"/>
                    </a:lnTo>
                    <a:lnTo>
                      <a:pt x="156" y="1461"/>
                    </a:lnTo>
                    <a:lnTo>
                      <a:pt x="150" y="1459"/>
                    </a:lnTo>
                    <a:lnTo>
                      <a:pt x="144" y="1457"/>
                    </a:lnTo>
                    <a:lnTo>
                      <a:pt x="137" y="1452"/>
                    </a:lnTo>
                    <a:lnTo>
                      <a:pt x="131" y="1448"/>
                    </a:lnTo>
                    <a:lnTo>
                      <a:pt x="124" y="1442"/>
                    </a:lnTo>
                    <a:lnTo>
                      <a:pt x="118" y="1437"/>
                    </a:lnTo>
                    <a:lnTo>
                      <a:pt x="113" y="1432"/>
                    </a:lnTo>
                    <a:lnTo>
                      <a:pt x="109" y="1426"/>
                    </a:lnTo>
                    <a:lnTo>
                      <a:pt x="107" y="1420"/>
                    </a:lnTo>
                    <a:lnTo>
                      <a:pt x="106" y="1414"/>
                    </a:lnTo>
                    <a:lnTo>
                      <a:pt x="106" y="1405"/>
                    </a:lnTo>
                    <a:lnTo>
                      <a:pt x="105" y="1401"/>
                    </a:lnTo>
                    <a:lnTo>
                      <a:pt x="103" y="1399"/>
                    </a:lnTo>
                    <a:lnTo>
                      <a:pt x="101" y="1399"/>
                    </a:lnTo>
                    <a:lnTo>
                      <a:pt x="97" y="1401"/>
                    </a:lnTo>
                    <a:lnTo>
                      <a:pt x="94" y="1402"/>
                    </a:lnTo>
                    <a:lnTo>
                      <a:pt x="86" y="1407"/>
                    </a:lnTo>
                    <a:lnTo>
                      <a:pt x="78" y="1408"/>
                    </a:lnTo>
                    <a:lnTo>
                      <a:pt x="74" y="1408"/>
                    </a:lnTo>
                    <a:lnTo>
                      <a:pt x="69" y="1407"/>
                    </a:lnTo>
                    <a:lnTo>
                      <a:pt x="63" y="1404"/>
                    </a:lnTo>
                    <a:lnTo>
                      <a:pt x="56" y="1399"/>
                    </a:lnTo>
                    <a:lnTo>
                      <a:pt x="42" y="1389"/>
                    </a:lnTo>
                    <a:lnTo>
                      <a:pt x="26" y="1374"/>
                    </a:lnTo>
                    <a:lnTo>
                      <a:pt x="19" y="1367"/>
                    </a:lnTo>
                    <a:lnTo>
                      <a:pt x="13" y="1360"/>
                    </a:lnTo>
                    <a:lnTo>
                      <a:pt x="8" y="1353"/>
                    </a:lnTo>
                    <a:lnTo>
                      <a:pt x="6" y="1347"/>
                    </a:lnTo>
                    <a:lnTo>
                      <a:pt x="2" y="1335"/>
                    </a:lnTo>
                    <a:lnTo>
                      <a:pt x="0" y="1323"/>
                    </a:lnTo>
                    <a:lnTo>
                      <a:pt x="0" y="1317"/>
                    </a:lnTo>
                    <a:lnTo>
                      <a:pt x="2" y="1311"/>
                    </a:lnTo>
                    <a:lnTo>
                      <a:pt x="6" y="1306"/>
                    </a:lnTo>
                    <a:lnTo>
                      <a:pt x="11" y="1300"/>
                    </a:lnTo>
                    <a:lnTo>
                      <a:pt x="15" y="1296"/>
                    </a:lnTo>
                    <a:lnTo>
                      <a:pt x="23" y="1292"/>
                    </a:lnTo>
                    <a:lnTo>
                      <a:pt x="30" y="1291"/>
                    </a:lnTo>
                    <a:lnTo>
                      <a:pt x="38" y="1290"/>
                    </a:lnTo>
                    <a:lnTo>
                      <a:pt x="44" y="1288"/>
                    </a:lnTo>
                    <a:lnTo>
                      <a:pt x="50" y="1287"/>
                    </a:lnTo>
                    <a:lnTo>
                      <a:pt x="52" y="1285"/>
                    </a:lnTo>
                    <a:lnTo>
                      <a:pt x="53" y="1284"/>
                    </a:lnTo>
                    <a:lnTo>
                      <a:pt x="55" y="1282"/>
                    </a:lnTo>
                    <a:lnTo>
                      <a:pt x="56" y="1281"/>
                    </a:lnTo>
                    <a:lnTo>
                      <a:pt x="55" y="1276"/>
                    </a:lnTo>
                    <a:lnTo>
                      <a:pt x="53" y="1272"/>
                    </a:lnTo>
                    <a:lnTo>
                      <a:pt x="51" y="1269"/>
                    </a:lnTo>
                    <a:lnTo>
                      <a:pt x="49" y="1265"/>
                    </a:lnTo>
                    <a:lnTo>
                      <a:pt x="42" y="1259"/>
                    </a:lnTo>
                    <a:lnTo>
                      <a:pt x="34" y="1254"/>
                    </a:lnTo>
                    <a:lnTo>
                      <a:pt x="26" y="1249"/>
                    </a:lnTo>
                    <a:lnTo>
                      <a:pt x="19" y="1243"/>
                    </a:lnTo>
                    <a:lnTo>
                      <a:pt x="17" y="1239"/>
                    </a:lnTo>
                    <a:lnTo>
                      <a:pt x="14" y="1237"/>
                    </a:lnTo>
                    <a:lnTo>
                      <a:pt x="13" y="1233"/>
                    </a:lnTo>
                    <a:lnTo>
                      <a:pt x="13" y="1229"/>
                    </a:lnTo>
                    <a:lnTo>
                      <a:pt x="13" y="1226"/>
                    </a:lnTo>
                    <a:lnTo>
                      <a:pt x="15" y="1225"/>
                    </a:lnTo>
                    <a:lnTo>
                      <a:pt x="18" y="1222"/>
                    </a:lnTo>
                    <a:lnTo>
                      <a:pt x="20" y="1221"/>
                    </a:lnTo>
                    <a:lnTo>
                      <a:pt x="27" y="1220"/>
                    </a:lnTo>
                    <a:lnTo>
                      <a:pt x="37" y="1219"/>
                    </a:lnTo>
                    <a:lnTo>
                      <a:pt x="46" y="1219"/>
                    </a:lnTo>
                    <a:lnTo>
                      <a:pt x="55" y="1219"/>
                    </a:lnTo>
                    <a:lnTo>
                      <a:pt x="63" y="1218"/>
                    </a:lnTo>
                    <a:lnTo>
                      <a:pt x="68" y="1215"/>
                    </a:lnTo>
                    <a:lnTo>
                      <a:pt x="72" y="1212"/>
                    </a:lnTo>
                    <a:lnTo>
                      <a:pt x="76" y="1206"/>
                    </a:lnTo>
                    <a:lnTo>
                      <a:pt x="80" y="1197"/>
                    </a:lnTo>
                    <a:lnTo>
                      <a:pt x="83" y="1189"/>
                    </a:lnTo>
                    <a:lnTo>
                      <a:pt x="90" y="1171"/>
                    </a:lnTo>
                    <a:lnTo>
                      <a:pt x="95" y="1157"/>
                    </a:lnTo>
                    <a:lnTo>
                      <a:pt x="99" y="1146"/>
                    </a:lnTo>
                    <a:lnTo>
                      <a:pt x="101" y="1138"/>
                    </a:lnTo>
                    <a:lnTo>
                      <a:pt x="103" y="1131"/>
                    </a:lnTo>
                    <a:lnTo>
                      <a:pt x="105" y="1125"/>
                    </a:lnTo>
                    <a:lnTo>
                      <a:pt x="107" y="1123"/>
                    </a:lnTo>
                    <a:lnTo>
                      <a:pt x="109" y="1120"/>
                    </a:lnTo>
                    <a:lnTo>
                      <a:pt x="115" y="1117"/>
                    </a:lnTo>
                    <a:lnTo>
                      <a:pt x="127" y="1111"/>
                    </a:lnTo>
                    <a:lnTo>
                      <a:pt x="132" y="1107"/>
                    </a:lnTo>
                    <a:lnTo>
                      <a:pt x="135" y="1103"/>
                    </a:lnTo>
                    <a:lnTo>
                      <a:pt x="138" y="1100"/>
                    </a:lnTo>
                    <a:lnTo>
                      <a:pt x="139" y="1096"/>
                    </a:lnTo>
                    <a:lnTo>
                      <a:pt x="140" y="1093"/>
                    </a:lnTo>
                    <a:lnTo>
                      <a:pt x="139" y="1089"/>
                    </a:lnTo>
                    <a:lnTo>
                      <a:pt x="138" y="1086"/>
                    </a:lnTo>
                    <a:lnTo>
                      <a:pt x="135" y="1082"/>
                    </a:lnTo>
                    <a:lnTo>
                      <a:pt x="134" y="1079"/>
                    </a:lnTo>
                    <a:lnTo>
                      <a:pt x="133" y="1076"/>
                    </a:lnTo>
                    <a:lnTo>
                      <a:pt x="133" y="1073"/>
                    </a:lnTo>
                    <a:lnTo>
                      <a:pt x="134" y="1070"/>
                    </a:lnTo>
                    <a:lnTo>
                      <a:pt x="139" y="1065"/>
                    </a:lnTo>
                    <a:lnTo>
                      <a:pt x="145" y="1060"/>
                    </a:lnTo>
                    <a:lnTo>
                      <a:pt x="149" y="1056"/>
                    </a:lnTo>
                    <a:lnTo>
                      <a:pt x="152" y="1051"/>
                    </a:lnTo>
                    <a:lnTo>
                      <a:pt x="154" y="1046"/>
                    </a:lnTo>
                    <a:lnTo>
                      <a:pt x="154" y="1042"/>
                    </a:lnTo>
                    <a:lnTo>
                      <a:pt x="154" y="1037"/>
                    </a:lnTo>
                    <a:lnTo>
                      <a:pt x="152" y="1032"/>
                    </a:lnTo>
                    <a:lnTo>
                      <a:pt x="147" y="1027"/>
                    </a:lnTo>
                    <a:lnTo>
                      <a:pt x="141" y="1023"/>
                    </a:lnTo>
                    <a:lnTo>
                      <a:pt x="134" y="1019"/>
                    </a:lnTo>
                    <a:lnTo>
                      <a:pt x="132" y="1016"/>
                    </a:lnTo>
                    <a:lnTo>
                      <a:pt x="131" y="1011"/>
                    </a:lnTo>
                    <a:lnTo>
                      <a:pt x="132" y="1007"/>
                    </a:lnTo>
                    <a:lnTo>
                      <a:pt x="139" y="1000"/>
                    </a:lnTo>
                    <a:lnTo>
                      <a:pt x="149" y="993"/>
                    </a:lnTo>
                    <a:lnTo>
                      <a:pt x="152" y="991"/>
                    </a:lnTo>
                    <a:lnTo>
                      <a:pt x="153" y="986"/>
                    </a:lnTo>
                    <a:lnTo>
                      <a:pt x="152" y="981"/>
                    </a:lnTo>
                    <a:lnTo>
                      <a:pt x="151" y="976"/>
                    </a:lnTo>
                    <a:lnTo>
                      <a:pt x="147" y="972"/>
                    </a:lnTo>
                    <a:lnTo>
                      <a:pt x="143" y="966"/>
                    </a:lnTo>
                    <a:lnTo>
                      <a:pt x="138" y="961"/>
                    </a:lnTo>
                    <a:lnTo>
                      <a:pt x="131" y="957"/>
                    </a:lnTo>
                    <a:lnTo>
                      <a:pt x="120" y="953"/>
                    </a:lnTo>
                    <a:lnTo>
                      <a:pt x="115" y="951"/>
                    </a:lnTo>
                    <a:lnTo>
                      <a:pt x="114" y="949"/>
                    </a:lnTo>
                    <a:lnTo>
                      <a:pt x="114" y="947"/>
                    </a:lnTo>
                    <a:lnTo>
                      <a:pt x="114" y="942"/>
                    </a:lnTo>
                    <a:lnTo>
                      <a:pt x="114" y="934"/>
                    </a:lnTo>
                    <a:lnTo>
                      <a:pt x="115" y="918"/>
                    </a:lnTo>
                    <a:lnTo>
                      <a:pt x="114" y="907"/>
                    </a:lnTo>
                    <a:lnTo>
                      <a:pt x="115" y="897"/>
                    </a:lnTo>
                    <a:lnTo>
                      <a:pt x="119" y="886"/>
                    </a:lnTo>
                    <a:lnTo>
                      <a:pt x="120" y="881"/>
                    </a:lnTo>
                    <a:lnTo>
                      <a:pt x="120" y="875"/>
                    </a:lnTo>
                    <a:lnTo>
                      <a:pt x="120" y="869"/>
                    </a:lnTo>
                    <a:lnTo>
                      <a:pt x="119" y="863"/>
                    </a:lnTo>
                    <a:lnTo>
                      <a:pt x="118" y="852"/>
                    </a:lnTo>
                    <a:lnTo>
                      <a:pt x="118" y="838"/>
                    </a:lnTo>
                    <a:lnTo>
                      <a:pt x="119" y="825"/>
                    </a:lnTo>
                    <a:lnTo>
                      <a:pt x="121" y="811"/>
                    </a:lnTo>
                    <a:lnTo>
                      <a:pt x="122" y="805"/>
                    </a:lnTo>
                    <a:lnTo>
                      <a:pt x="124" y="798"/>
                    </a:lnTo>
                    <a:lnTo>
                      <a:pt x="124" y="792"/>
                    </a:lnTo>
                    <a:lnTo>
                      <a:pt x="122" y="786"/>
                    </a:lnTo>
                    <a:lnTo>
                      <a:pt x="119" y="775"/>
                    </a:lnTo>
                    <a:lnTo>
                      <a:pt x="114" y="765"/>
                    </a:lnTo>
                    <a:lnTo>
                      <a:pt x="108" y="755"/>
                    </a:lnTo>
                    <a:lnTo>
                      <a:pt x="101" y="748"/>
                    </a:lnTo>
                    <a:lnTo>
                      <a:pt x="94" y="741"/>
                    </a:lnTo>
                    <a:lnTo>
                      <a:pt x="89" y="735"/>
                    </a:lnTo>
                    <a:lnTo>
                      <a:pt x="87" y="733"/>
                    </a:lnTo>
                    <a:lnTo>
                      <a:pt x="86" y="730"/>
                    </a:lnTo>
                    <a:lnTo>
                      <a:pt x="84" y="727"/>
                    </a:lnTo>
                    <a:lnTo>
                      <a:pt x="84" y="722"/>
                    </a:lnTo>
                    <a:lnTo>
                      <a:pt x="86" y="718"/>
                    </a:lnTo>
                    <a:lnTo>
                      <a:pt x="88" y="714"/>
                    </a:lnTo>
                    <a:lnTo>
                      <a:pt x="93" y="709"/>
                    </a:lnTo>
                    <a:lnTo>
                      <a:pt x="97" y="703"/>
                    </a:lnTo>
                    <a:lnTo>
                      <a:pt x="108" y="693"/>
                    </a:lnTo>
                    <a:lnTo>
                      <a:pt x="121" y="682"/>
                    </a:lnTo>
                    <a:lnTo>
                      <a:pt x="134" y="670"/>
                    </a:lnTo>
                    <a:lnTo>
                      <a:pt x="146" y="657"/>
                    </a:lnTo>
                    <a:lnTo>
                      <a:pt x="153" y="646"/>
                    </a:lnTo>
                    <a:lnTo>
                      <a:pt x="157" y="639"/>
                    </a:lnTo>
                    <a:lnTo>
                      <a:pt x="159" y="639"/>
                    </a:lnTo>
                    <a:lnTo>
                      <a:pt x="160" y="640"/>
                    </a:lnTo>
                    <a:lnTo>
                      <a:pt x="163" y="645"/>
                    </a:lnTo>
                    <a:lnTo>
                      <a:pt x="166" y="652"/>
                    </a:lnTo>
                    <a:lnTo>
                      <a:pt x="172" y="667"/>
                    </a:lnTo>
                    <a:lnTo>
                      <a:pt x="179" y="682"/>
                    </a:lnTo>
                    <a:lnTo>
                      <a:pt x="183" y="687"/>
                    </a:lnTo>
                    <a:lnTo>
                      <a:pt x="188" y="693"/>
                    </a:lnTo>
                    <a:lnTo>
                      <a:pt x="194" y="697"/>
                    </a:lnTo>
                    <a:lnTo>
                      <a:pt x="200" y="699"/>
                    </a:lnTo>
                    <a:lnTo>
                      <a:pt x="206" y="702"/>
                    </a:lnTo>
                    <a:lnTo>
                      <a:pt x="212" y="703"/>
                    </a:lnTo>
                    <a:lnTo>
                      <a:pt x="219" y="704"/>
                    </a:lnTo>
                    <a:lnTo>
                      <a:pt x="226" y="704"/>
                    </a:lnTo>
                    <a:lnTo>
                      <a:pt x="239" y="704"/>
                    </a:lnTo>
                    <a:lnTo>
                      <a:pt x="251" y="705"/>
                    </a:lnTo>
                    <a:lnTo>
                      <a:pt x="256" y="708"/>
                    </a:lnTo>
                    <a:lnTo>
                      <a:pt x="260" y="710"/>
                    </a:lnTo>
                    <a:lnTo>
                      <a:pt x="263" y="714"/>
                    </a:lnTo>
                    <a:lnTo>
                      <a:pt x="265" y="718"/>
                    </a:lnTo>
                    <a:lnTo>
                      <a:pt x="267" y="730"/>
                    </a:lnTo>
                    <a:lnTo>
                      <a:pt x="270" y="742"/>
                    </a:lnTo>
                    <a:lnTo>
                      <a:pt x="272" y="754"/>
                    </a:lnTo>
                    <a:lnTo>
                      <a:pt x="278" y="766"/>
                    </a:lnTo>
                    <a:lnTo>
                      <a:pt x="286" y="780"/>
                    </a:lnTo>
                    <a:lnTo>
                      <a:pt x="296" y="794"/>
                    </a:lnTo>
                    <a:lnTo>
                      <a:pt x="305" y="811"/>
                    </a:lnTo>
                    <a:lnTo>
                      <a:pt x="315" y="828"/>
                    </a:lnTo>
                    <a:lnTo>
                      <a:pt x="324" y="843"/>
                    </a:lnTo>
                    <a:lnTo>
                      <a:pt x="332" y="856"/>
                    </a:lnTo>
                    <a:lnTo>
                      <a:pt x="334" y="862"/>
                    </a:lnTo>
                    <a:lnTo>
                      <a:pt x="336" y="869"/>
                    </a:lnTo>
                    <a:lnTo>
                      <a:pt x="338" y="875"/>
                    </a:lnTo>
                    <a:lnTo>
                      <a:pt x="339" y="882"/>
                    </a:lnTo>
                    <a:lnTo>
                      <a:pt x="339" y="895"/>
                    </a:lnTo>
                    <a:lnTo>
                      <a:pt x="339" y="905"/>
                    </a:lnTo>
                    <a:lnTo>
                      <a:pt x="340" y="910"/>
                    </a:lnTo>
                    <a:lnTo>
                      <a:pt x="341" y="912"/>
                    </a:lnTo>
                    <a:lnTo>
                      <a:pt x="343" y="915"/>
                    </a:lnTo>
                    <a:lnTo>
                      <a:pt x="347" y="917"/>
                    </a:lnTo>
                    <a:lnTo>
                      <a:pt x="355" y="919"/>
                    </a:lnTo>
                    <a:lnTo>
                      <a:pt x="365" y="920"/>
                    </a:lnTo>
                    <a:lnTo>
                      <a:pt x="368" y="919"/>
                    </a:lnTo>
                    <a:lnTo>
                      <a:pt x="372" y="918"/>
                    </a:lnTo>
                    <a:lnTo>
                      <a:pt x="374" y="915"/>
                    </a:lnTo>
                    <a:lnTo>
                      <a:pt x="376" y="911"/>
                    </a:lnTo>
                    <a:lnTo>
                      <a:pt x="374" y="899"/>
                    </a:lnTo>
                    <a:lnTo>
                      <a:pt x="374" y="887"/>
                    </a:lnTo>
                    <a:lnTo>
                      <a:pt x="376" y="880"/>
                    </a:lnTo>
                    <a:lnTo>
                      <a:pt x="378" y="873"/>
                    </a:lnTo>
                    <a:lnTo>
                      <a:pt x="382" y="866"/>
                    </a:lnTo>
                    <a:lnTo>
                      <a:pt x="386" y="859"/>
                    </a:lnTo>
                    <a:lnTo>
                      <a:pt x="397" y="846"/>
                    </a:lnTo>
                    <a:lnTo>
                      <a:pt x="404" y="832"/>
                    </a:lnTo>
                    <a:lnTo>
                      <a:pt x="410" y="821"/>
                    </a:lnTo>
                    <a:lnTo>
                      <a:pt x="415" y="811"/>
                    </a:lnTo>
                    <a:lnTo>
                      <a:pt x="420" y="803"/>
                    </a:lnTo>
                    <a:lnTo>
                      <a:pt x="426" y="797"/>
                    </a:lnTo>
                    <a:lnTo>
                      <a:pt x="433" y="793"/>
                    </a:lnTo>
                    <a:lnTo>
                      <a:pt x="440" y="791"/>
                    </a:lnTo>
                    <a:lnTo>
                      <a:pt x="449" y="787"/>
                    </a:lnTo>
                    <a:lnTo>
                      <a:pt x="459" y="781"/>
                    </a:lnTo>
                    <a:lnTo>
                      <a:pt x="464" y="777"/>
                    </a:lnTo>
                    <a:lnTo>
                      <a:pt x="468" y="773"/>
                    </a:lnTo>
                    <a:lnTo>
                      <a:pt x="471" y="768"/>
                    </a:lnTo>
                    <a:lnTo>
                      <a:pt x="472" y="764"/>
                    </a:lnTo>
                    <a:lnTo>
                      <a:pt x="471" y="753"/>
                    </a:lnTo>
                    <a:lnTo>
                      <a:pt x="469" y="741"/>
                    </a:lnTo>
                    <a:lnTo>
                      <a:pt x="469" y="735"/>
                    </a:lnTo>
                    <a:lnTo>
                      <a:pt x="471" y="730"/>
                    </a:lnTo>
                    <a:lnTo>
                      <a:pt x="472" y="724"/>
                    </a:lnTo>
                    <a:lnTo>
                      <a:pt x="477" y="721"/>
                    </a:lnTo>
                    <a:lnTo>
                      <a:pt x="492" y="711"/>
                    </a:lnTo>
                    <a:lnTo>
                      <a:pt x="513" y="699"/>
                    </a:lnTo>
                    <a:lnTo>
                      <a:pt x="536" y="689"/>
                    </a:lnTo>
                    <a:lnTo>
                      <a:pt x="552" y="680"/>
                    </a:lnTo>
                    <a:lnTo>
                      <a:pt x="560" y="676"/>
                    </a:lnTo>
                    <a:lnTo>
                      <a:pt x="571" y="668"/>
                    </a:lnTo>
                    <a:lnTo>
                      <a:pt x="582" y="659"/>
                    </a:lnTo>
                    <a:lnTo>
                      <a:pt x="593" y="649"/>
                    </a:lnTo>
                    <a:lnTo>
                      <a:pt x="603" y="642"/>
                    </a:lnTo>
                    <a:lnTo>
                      <a:pt x="609" y="640"/>
                    </a:lnTo>
                    <a:lnTo>
                      <a:pt x="613" y="642"/>
                    </a:lnTo>
                    <a:lnTo>
                      <a:pt x="619" y="647"/>
                    </a:lnTo>
                    <a:lnTo>
                      <a:pt x="623" y="652"/>
                    </a:lnTo>
                    <a:lnTo>
                      <a:pt x="626" y="654"/>
                    </a:lnTo>
                    <a:lnTo>
                      <a:pt x="630" y="655"/>
                    </a:lnTo>
                    <a:lnTo>
                      <a:pt x="632" y="655"/>
                    </a:lnTo>
                    <a:lnTo>
                      <a:pt x="639" y="651"/>
                    </a:lnTo>
                    <a:lnTo>
                      <a:pt x="648" y="642"/>
                    </a:lnTo>
                    <a:lnTo>
                      <a:pt x="663" y="628"/>
                    </a:lnTo>
                    <a:lnTo>
                      <a:pt x="678" y="613"/>
                    </a:lnTo>
                    <a:lnTo>
                      <a:pt x="689" y="600"/>
                    </a:lnTo>
                    <a:lnTo>
                      <a:pt x="705" y="581"/>
                    </a:lnTo>
                    <a:lnTo>
                      <a:pt x="720" y="561"/>
                    </a:lnTo>
                    <a:lnTo>
                      <a:pt x="735" y="545"/>
                    </a:lnTo>
                    <a:lnTo>
                      <a:pt x="742" y="539"/>
                    </a:lnTo>
                    <a:lnTo>
                      <a:pt x="748" y="535"/>
                    </a:lnTo>
                    <a:lnTo>
                      <a:pt x="754" y="533"/>
                    </a:lnTo>
                    <a:lnTo>
                      <a:pt x="758" y="532"/>
                    </a:lnTo>
                    <a:lnTo>
                      <a:pt x="769" y="531"/>
                    </a:lnTo>
                    <a:lnTo>
                      <a:pt x="779" y="528"/>
                    </a:lnTo>
                    <a:lnTo>
                      <a:pt x="787" y="526"/>
                    </a:lnTo>
                    <a:lnTo>
                      <a:pt x="795" y="523"/>
                    </a:lnTo>
                    <a:lnTo>
                      <a:pt x="800" y="522"/>
                    </a:lnTo>
                    <a:lnTo>
                      <a:pt x="805" y="522"/>
                    </a:lnTo>
                    <a:lnTo>
                      <a:pt x="807" y="525"/>
                    </a:lnTo>
                    <a:lnTo>
                      <a:pt x="811" y="528"/>
                    </a:lnTo>
                    <a:lnTo>
                      <a:pt x="820" y="538"/>
                    </a:lnTo>
                    <a:lnTo>
                      <a:pt x="831" y="548"/>
                    </a:lnTo>
                    <a:lnTo>
                      <a:pt x="833" y="551"/>
                    </a:lnTo>
                    <a:lnTo>
                      <a:pt x="837" y="552"/>
                    </a:lnTo>
                    <a:lnTo>
                      <a:pt x="839" y="553"/>
                    </a:lnTo>
                    <a:lnTo>
                      <a:pt x="842" y="552"/>
                    </a:lnTo>
                    <a:lnTo>
                      <a:pt x="845" y="548"/>
                    </a:lnTo>
                    <a:lnTo>
                      <a:pt x="848" y="542"/>
                    </a:lnTo>
                    <a:lnTo>
                      <a:pt x="855" y="531"/>
                    </a:lnTo>
                    <a:lnTo>
                      <a:pt x="862" y="516"/>
                    </a:lnTo>
                    <a:lnTo>
                      <a:pt x="869" y="508"/>
                    </a:lnTo>
                    <a:lnTo>
                      <a:pt x="880" y="497"/>
                    </a:lnTo>
                    <a:lnTo>
                      <a:pt x="884" y="490"/>
                    </a:lnTo>
                    <a:lnTo>
                      <a:pt x="889" y="484"/>
                    </a:lnTo>
                    <a:lnTo>
                      <a:pt x="894" y="478"/>
                    </a:lnTo>
                    <a:lnTo>
                      <a:pt x="896" y="474"/>
                    </a:lnTo>
                    <a:lnTo>
                      <a:pt x="900" y="462"/>
                    </a:lnTo>
                    <a:lnTo>
                      <a:pt x="903" y="449"/>
                    </a:lnTo>
                    <a:lnTo>
                      <a:pt x="907" y="436"/>
                    </a:lnTo>
                    <a:lnTo>
                      <a:pt x="912" y="426"/>
                    </a:lnTo>
                    <a:lnTo>
                      <a:pt x="913" y="424"/>
                    </a:lnTo>
                    <a:lnTo>
                      <a:pt x="915" y="421"/>
                    </a:lnTo>
                    <a:lnTo>
                      <a:pt x="919" y="419"/>
                    </a:lnTo>
                    <a:lnTo>
                      <a:pt x="922" y="418"/>
                    </a:lnTo>
                    <a:lnTo>
                      <a:pt x="931" y="415"/>
                    </a:lnTo>
                    <a:lnTo>
                      <a:pt x="941" y="415"/>
                    </a:lnTo>
                    <a:lnTo>
                      <a:pt x="951" y="416"/>
                    </a:lnTo>
                    <a:lnTo>
                      <a:pt x="959" y="418"/>
                    </a:lnTo>
                    <a:lnTo>
                      <a:pt x="966" y="416"/>
                    </a:lnTo>
                    <a:lnTo>
                      <a:pt x="970" y="415"/>
                    </a:lnTo>
                    <a:lnTo>
                      <a:pt x="974" y="412"/>
                    </a:lnTo>
                    <a:lnTo>
                      <a:pt x="976" y="409"/>
                    </a:lnTo>
                    <a:lnTo>
                      <a:pt x="978" y="407"/>
                    </a:lnTo>
                    <a:lnTo>
                      <a:pt x="981" y="405"/>
                    </a:lnTo>
                    <a:lnTo>
                      <a:pt x="984" y="406"/>
                    </a:lnTo>
                    <a:lnTo>
                      <a:pt x="989" y="408"/>
                    </a:lnTo>
                    <a:lnTo>
                      <a:pt x="994" y="412"/>
                    </a:lnTo>
                    <a:lnTo>
                      <a:pt x="1000" y="415"/>
                    </a:lnTo>
                    <a:lnTo>
                      <a:pt x="1004" y="416"/>
                    </a:lnTo>
                    <a:lnTo>
                      <a:pt x="1010" y="418"/>
                    </a:lnTo>
                    <a:lnTo>
                      <a:pt x="1016" y="419"/>
                    </a:lnTo>
                    <a:lnTo>
                      <a:pt x="1022" y="419"/>
                    </a:lnTo>
                    <a:lnTo>
                      <a:pt x="1028" y="418"/>
                    </a:lnTo>
                    <a:lnTo>
                      <a:pt x="1033" y="415"/>
                    </a:lnTo>
                    <a:lnTo>
                      <a:pt x="1039" y="413"/>
                    </a:lnTo>
                    <a:lnTo>
                      <a:pt x="1044" y="408"/>
                    </a:lnTo>
                    <a:lnTo>
                      <a:pt x="1047" y="403"/>
                    </a:lnTo>
                    <a:lnTo>
                      <a:pt x="1050" y="397"/>
                    </a:lnTo>
                    <a:lnTo>
                      <a:pt x="1051" y="392"/>
                    </a:lnTo>
                    <a:lnTo>
                      <a:pt x="1052" y="386"/>
                    </a:lnTo>
                    <a:lnTo>
                      <a:pt x="1051" y="381"/>
                    </a:lnTo>
                    <a:lnTo>
                      <a:pt x="1047" y="377"/>
                    </a:lnTo>
                    <a:lnTo>
                      <a:pt x="1038" y="374"/>
                    </a:lnTo>
                    <a:lnTo>
                      <a:pt x="1028" y="369"/>
                    </a:lnTo>
                    <a:lnTo>
                      <a:pt x="1025" y="368"/>
                    </a:lnTo>
                    <a:lnTo>
                      <a:pt x="1021" y="364"/>
                    </a:lnTo>
                    <a:lnTo>
                      <a:pt x="1019" y="362"/>
                    </a:lnTo>
                    <a:lnTo>
                      <a:pt x="1018" y="358"/>
                    </a:lnTo>
                    <a:lnTo>
                      <a:pt x="1018" y="355"/>
                    </a:lnTo>
                    <a:lnTo>
                      <a:pt x="1020" y="351"/>
                    </a:lnTo>
                    <a:lnTo>
                      <a:pt x="1022" y="348"/>
                    </a:lnTo>
                    <a:lnTo>
                      <a:pt x="1027" y="345"/>
                    </a:lnTo>
                    <a:lnTo>
                      <a:pt x="1033" y="343"/>
                    </a:lnTo>
                    <a:lnTo>
                      <a:pt x="1039" y="340"/>
                    </a:lnTo>
                    <a:lnTo>
                      <a:pt x="1047" y="340"/>
                    </a:lnTo>
                    <a:lnTo>
                      <a:pt x="1056" y="340"/>
                    </a:lnTo>
                    <a:lnTo>
                      <a:pt x="1069" y="344"/>
                    </a:lnTo>
                    <a:lnTo>
                      <a:pt x="1078" y="348"/>
                    </a:lnTo>
                    <a:lnTo>
                      <a:pt x="1084" y="351"/>
                    </a:lnTo>
                    <a:lnTo>
                      <a:pt x="1092" y="356"/>
                    </a:lnTo>
                    <a:lnTo>
                      <a:pt x="1101" y="359"/>
                    </a:lnTo>
                    <a:lnTo>
                      <a:pt x="1110" y="362"/>
                    </a:lnTo>
                    <a:lnTo>
                      <a:pt x="1120" y="362"/>
                    </a:lnTo>
                    <a:lnTo>
                      <a:pt x="1127" y="362"/>
                    </a:lnTo>
                    <a:lnTo>
                      <a:pt x="1133" y="362"/>
                    </a:lnTo>
                    <a:lnTo>
                      <a:pt x="1141" y="363"/>
                    </a:lnTo>
                    <a:lnTo>
                      <a:pt x="1149" y="365"/>
                    </a:lnTo>
                    <a:lnTo>
                      <a:pt x="1159" y="370"/>
                    </a:lnTo>
                    <a:lnTo>
                      <a:pt x="1163" y="373"/>
                    </a:lnTo>
                    <a:lnTo>
                      <a:pt x="1166" y="374"/>
                    </a:lnTo>
                    <a:lnTo>
                      <a:pt x="1170" y="375"/>
                    </a:lnTo>
                    <a:lnTo>
                      <a:pt x="1173" y="375"/>
                    </a:lnTo>
                    <a:lnTo>
                      <a:pt x="1176" y="375"/>
                    </a:lnTo>
                    <a:lnTo>
                      <a:pt x="1177" y="373"/>
                    </a:lnTo>
                    <a:lnTo>
                      <a:pt x="1178" y="371"/>
                    </a:lnTo>
                    <a:lnTo>
                      <a:pt x="1179" y="369"/>
                    </a:lnTo>
                    <a:lnTo>
                      <a:pt x="1183" y="362"/>
                    </a:lnTo>
                    <a:lnTo>
                      <a:pt x="1190" y="350"/>
                    </a:lnTo>
                    <a:lnTo>
                      <a:pt x="1193" y="345"/>
                    </a:lnTo>
                    <a:lnTo>
                      <a:pt x="1197" y="340"/>
                    </a:lnTo>
                    <a:lnTo>
                      <a:pt x="1202" y="338"/>
                    </a:lnTo>
                    <a:lnTo>
                      <a:pt x="1204" y="337"/>
                    </a:lnTo>
                    <a:lnTo>
                      <a:pt x="1217" y="340"/>
                    </a:lnTo>
                    <a:lnTo>
                      <a:pt x="1227" y="342"/>
                    </a:lnTo>
                    <a:lnTo>
                      <a:pt x="1235" y="342"/>
                    </a:lnTo>
                    <a:lnTo>
                      <a:pt x="1242" y="339"/>
                    </a:lnTo>
                    <a:lnTo>
                      <a:pt x="1258" y="331"/>
                    </a:lnTo>
                    <a:lnTo>
                      <a:pt x="1274" y="324"/>
                    </a:lnTo>
                    <a:lnTo>
                      <a:pt x="1286" y="319"/>
                    </a:lnTo>
                    <a:lnTo>
                      <a:pt x="1293" y="313"/>
                    </a:lnTo>
                    <a:lnTo>
                      <a:pt x="1294" y="311"/>
                    </a:lnTo>
                    <a:lnTo>
                      <a:pt x="1296" y="308"/>
                    </a:lnTo>
                    <a:lnTo>
                      <a:pt x="1294" y="307"/>
                    </a:lnTo>
                    <a:lnTo>
                      <a:pt x="1292" y="305"/>
                    </a:lnTo>
                    <a:lnTo>
                      <a:pt x="1284" y="300"/>
                    </a:lnTo>
                    <a:lnTo>
                      <a:pt x="1277" y="293"/>
                    </a:lnTo>
                    <a:lnTo>
                      <a:pt x="1273" y="288"/>
                    </a:lnTo>
                    <a:lnTo>
                      <a:pt x="1272" y="283"/>
                    </a:lnTo>
                    <a:lnTo>
                      <a:pt x="1271" y="277"/>
                    </a:lnTo>
                    <a:lnTo>
                      <a:pt x="1273" y="271"/>
                    </a:lnTo>
                    <a:lnTo>
                      <a:pt x="1275" y="266"/>
                    </a:lnTo>
                    <a:lnTo>
                      <a:pt x="1279" y="260"/>
                    </a:lnTo>
                    <a:lnTo>
                      <a:pt x="1284" y="252"/>
                    </a:lnTo>
                    <a:lnTo>
                      <a:pt x="1289" y="247"/>
                    </a:lnTo>
                    <a:lnTo>
                      <a:pt x="1294" y="241"/>
                    </a:lnTo>
                    <a:lnTo>
                      <a:pt x="1300" y="236"/>
                    </a:lnTo>
                    <a:lnTo>
                      <a:pt x="1306" y="231"/>
                    </a:lnTo>
                    <a:lnTo>
                      <a:pt x="1312" y="228"/>
                    </a:lnTo>
                    <a:lnTo>
                      <a:pt x="1324" y="222"/>
                    </a:lnTo>
                    <a:lnTo>
                      <a:pt x="1336" y="214"/>
                    </a:lnTo>
                    <a:lnTo>
                      <a:pt x="1343" y="211"/>
                    </a:lnTo>
                    <a:lnTo>
                      <a:pt x="1350" y="208"/>
                    </a:lnTo>
                    <a:lnTo>
                      <a:pt x="1359" y="207"/>
                    </a:lnTo>
                    <a:lnTo>
                      <a:pt x="1366" y="207"/>
                    </a:lnTo>
                    <a:lnTo>
                      <a:pt x="1369" y="210"/>
                    </a:lnTo>
                    <a:lnTo>
                      <a:pt x="1375" y="214"/>
                    </a:lnTo>
                    <a:lnTo>
                      <a:pt x="1379" y="216"/>
                    </a:lnTo>
                    <a:lnTo>
                      <a:pt x="1381" y="216"/>
                    </a:lnTo>
                    <a:lnTo>
                      <a:pt x="1385" y="216"/>
                    </a:lnTo>
                    <a:lnTo>
                      <a:pt x="1387" y="213"/>
                    </a:lnTo>
                    <a:lnTo>
                      <a:pt x="1392" y="207"/>
                    </a:lnTo>
                    <a:lnTo>
                      <a:pt x="1396" y="199"/>
                    </a:lnTo>
                    <a:lnTo>
                      <a:pt x="1398" y="191"/>
                    </a:lnTo>
                    <a:lnTo>
                      <a:pt x="1400" y="180"/>
                    </a:lnTo>
                    <a:lnTo>
                      <a:pt x="1400" y="168"/>
                    </a:lnTo>
                    <a:lnTo>
                      <a:pt x="1401" y="155"/>
                    </a:lnTo>
                    <a:lnTo>
                      <a:pt x="1403" y="130"/>
                    </a:lnTo>
                    <a:lnTo>
                      <a:pt x="1404" y="109"/>
                    </a:lnTo>
                    <a:lnTo>
                      <a:pt x="1407" y="87"/>
                    </a:lnTo>
                    <a:lnTo>
                      <a:pt x="1407" y="66"/>
                    </a:lnTo>
                    <a:lnTo>
                      <a:pt x="1410" y="44"/>
                    </a:lnTo>
                    <a:lnTo>
                      <a:pt x="1413" y="22"/>
                    </a:lnTo>
                    <a:lnTo>
                      <a:pt x="1416" y="10"/>
                    </a:lnTo>
                    <a:lnTo>
                      <a:pt x="1419" y="2"/>
                    </a:lnTo>
                    <a:lnTo>
                      <a:pt x="1422" y="0"/>
                    </a:lnTo>
                    <a:lnTo>
                      <a:pt x="1425" y="0"/>
                    </a:lnTo>
                    <a:lnTo>
                      <a:pt x="1429" y="2"/>
                    </a:lnTo>
                    <a:lnTo>
                      <a:pt x="1432" y="3"/>
                    </a:lnTo>
                    <a:lnTo>
                      <a:pt x="1438" y="4"/>
                    </a:lnTo>
                    <a:lnTo>
                      <a:pt x="1443" y="6"/>
                    </a:lnTo>
                    <a:lnTo>
                      <a:pt x="1449" y="10"/>
                    </a:lnTo>
                    <a:lnTo>
                      <a:pt x="1451" y="15"/>
                    </a:lnTo>
                    <a:lnTo>
                      <a:pt x="1456" y="25"/>
                    </a:lnTo>
                    <a:lnTo>
                      <a:pt x="1462" y="36"/>
                    </a:lnTo>
                    <a:lnTo>
                      <a:pt x="1466" y="42"/>
                    </a:lnTo>
                    <a:lnTo>
                      <a:pt x="1469" y="47"/>
                    </a:lnTo>
                    <a:lnTo>
                      <a:pt x="1474" y="50"/>
                    </a:lnTo>
                    <a:lnTo>
                      <a:pt x="1479" y="54"/>
                    </a:lnTo>
                    <a:lnTo>
                      <a:pt x="1491" y="62"/>
                    </a:lnTo>
                    <a:lnTo>
                      <a:pt x="1507" y="69"/>
                    </a:lnTo>
                    <a:lnTo>
                      <a:pt x="1525" y="78"/>
                    </a:lnTo>
                    <a:lnTo>
                      <a:pt x="1539" y="82"/>
                    </a:lnTo>
                    <a:lnTo>
                      <a:pt x="1550" y="86"/>
                    </a:lnTo>
                    <a:lnTo>
                      <a:pt x="1561" y="87"/>
                    </a:lnTo>
                    <a:lnTo>
                      <a:pt x="1571" y="90"/>
                    </a:lnTo>
                    <a:lnTo>
                      <a:pt x="1582" y="90"/>
                    </a:lnTo>
                    <a:lnTo>
                      <a:pt x="1592" y="91"/>
                    </a:lnTo>
                    <a:lnTo>
                      <a:pt x="1599" y="93"/>
                    </a:lnTo>
                    <a:lnTo>
                      <a:pt x="1601" y="94"/>
                    </a:lnTo>
                    <a:lnTo>
                      <a:pt x="1604" y="97"/>
                    </a:lnTo>
                    <a:lnTo>
                      <a:pt x="1605" y="100"/>
                    </a:lnTo>
                    <a:lnTo>
                      <a:pt x="1606" y="104"/>
                    </a:lnTo>
                    <a:lnTo>
                      <a:pt x="1608" y="113"/>
                    </a:lnTo>
                    <a:lnTo>
                      <a:pt x="1614" y="123"/>
                    </a:lnTo>
                    <a:lnTo>
                      <a:pt x="1618" y="129"/>
                    </a:lnTo>
                    <a:lnTo>
                      <a:pt x="1623" y="134"/>
                    </a:lnTo>
                    <a:lnTo>
                      <a:pt x="1627" y="137"/>
                    </a:lnTo>
                    <a:lnTo>
                      <a:pt x="1633" y="142"/>
                    </a:lnTo>
                    <a:lnTo>
                      <a:pt x="1638" y="145"/>
                    </a:lnTo>
                    <a:lnTo>
                      <a:pt x="1642" y="148"/>
                    </a:lnTo>
                    <a:lnTo>
                      <a:pt x="1644" y="151"/>
                    </a:lnTo>
                    <a:lnTo>
                      <a:pt x="1646" y="154"/>
                    </a:lnTo>
                    <a:lnTo>
                      <a:pt x="1646" y="157"/>
                    </a:lnTo>
                    <a:lnTo>
                      <a:pt x="1646" y="160"/>
                    </a:lnTo>
                    <a:lnTo>
                      <a:pt x="1646" y="162"/>
                    </a:lnTo>
                    <a:lnTo>
                      <a:pt x="1645" y="166"/>
                    </a:lnTo>
                    <a:lnTo>
                      <a:pt x="1642" y="173"/>
                    </a:lnTo>
                    <a:lnTo>
                      <a:pt x="1638" y="179"/>
                    </a:lnTo>
                    <a:lnTo>
                      <a:pt x="1637" y="186"/>
                    </a:lnTo>
                    <a:lnTo>
                      <a:pt x="1636" y="191"/>
                    </a:lnTo>
                    <a:lnTo>
                      <a:pt x="1636" y="193"/>
                    </a:lnTo>
                    <a:lnTo>
                      <a:pt x="1637" y="195"/>
                    </a:lnTo>
                    <a:lnTo>
                      <a:pt x="1638" y="197"/>
                    </a:lnTo>
                    <a:lnTo>
                      <a:pt x="1639" y="198"/>
                    </a:lnTo>
                    <a:lnTo>
                      <a:pt x="1645" y="200"/>
                    </a:lnTo>
                    <a:lnTo>
                      <a:pt x="1651" y="200"/>
                    </a:lnTo>
                    <a:lnTo>
                      <a:pt x="1655" y="201"/>
                    </a:lnTo>
                    <a:lnTo>
                      <a:pt x="1656" y="203"/>
                    </a:lnTo>
                    <a:lnTo>
                      <a:pt x="1657" y="204"/>
                    </a:lnTo>
                    <a:lnTo>
                      <a:pt x="1658" y="206"/>
                    </a:lnTo>
                    <a:lnTo>
                      <a:pt x="1656" y="210"/>
                    </a:lnTo>
                    <a:lnTo>
                      <a:pt x="1653" y="214"/>
                    </a:lnTo>
                    <a:lnTo>
                      <a:pt x="1650" y="219"/>
                    </a:lnTo>
                    <a:lnTo>
                      <a:pt x="1648" y="228"/>
                    </a:lnTo>
                    <a:lnTo>
                      <a:pt x="1648" y="231"/>
                    </a:lnTo>
                    <a:lnTo>
                      <a:pt x="1649" y="235"/>
                    </a:lnTo>
                    <a:lnTo>
                      <a:pt x="1650" y="239"/>
                    </a:lnTo>
                    <a:lnTo>
                      <a:pt x="1653" y="243"/>
                    </a:lnTo>
                    <a:lnTo>
                      <a:pt x="1658" y="245"/>
                    </a:lnTo>
                    <a:lnTo>
                      <a:pt x="1662" y="248"/>
                    </a:lnTo>
                    <a:lnTo>
                      <a:pt x="1665" y="250"/>
                    </a:lnTo>
                    <a:lnTo>
                      <a:pt x="1670" y="251"/>
                    </a:lnTo>
                    <a:lnTo>
                      <a:pt x="1674" y="251"/>
                    </a:lnTo>
                    <a:lnTo>
                      <a:pt x="1678" y="250"/>
                    </a:lnTo>
                    <a:lnTo>
                      <a:pt x="1682" y="248"/>
                    </a:lnTo>
                    <a:lnTo>
                      <a:pt x="1687" y="245"/>
                    </a:lnTo>
                    <a:lnTo>
                      <a:pt x="1695" y="236"/>
                    </a:lnTo>
                    <a:lnTo>
                      <a:pt x="1703" y="226"/>
                    </a:lnTo>
                    <a:lnTo>
                      <a:pt x="1711" y="216"/>
                    </a:lnTo>
                    <a:lnTo>
                      <a:pt x="1718" y="204"/>
                    </a:lnTo>
                    <a:lnTo>
                      <a:pt x="1725" y="188"/>
                    </a:lnTo>
                    <a:lnTo>
                      <a:pt x="1733" y="169"/>
                    </a:lnTo>
                    <a:lnTo>
                      <a:pt x="1743" y="150"/>
                    </a:lnTo>
                    <a:lnTo>
                      <a:pt x="1750" y="136"/>
                    </a:lnTo>
                    <a:lnTo>
                      <a:pt x="1755" y="130"/>
                    </a:lnTo>
                    <a:lnTo>
                      <a:pt x="1759" y="125"/>
                    </a:lnTo>
                    <a:lnTo>
                      <a:pt x="1764" y="122"/>
                    </a:lnTo>
                    <a:lnTo>
                      <a:pt x="1770" y="119"/>
                    </a:lnTo>
                    <a:lnTo>
                      <a:pt x="1776" y="118"/>
                    </a:lnTo>
                    <a:lnTo>
                      <a:pt x="1782" y="119"/>
                    </a:lnTo>
                    <a:lnTo>
                      <a:pt x="1784" y="121"/>
                    </a:lnTo>
                    <a:lnTo>
                      <a:pt x="1787" y="123"/>
                    </a:lnTo>
                    <a:lnTo>
                      <a:pt x="1789" y="126"/>
                    </a:lnTo>
                    <a:lnTo>
                      <a:pt x="1789" y="130"/>
                    </a:lnTo>
                    <a:lnTo>
                      <a:pt x="1787" y="147"/>
                    </a:lnTo>
                    <a:lnTo>
                      <a:pt x="1785" y="163"/>
                    </a:lnTo>
                    <a:lnTo>
                      <a:pt x="1787" y="167"/>
                    </a:lnTo>
                    <a:lnTo>
                      <a:pt x="1788" y="170"/>
                    </a:lnTo>
                    <a:lnTo>
                      <a:pt x="1789" y="173"/>
                    </a:lnTo>
                    <a:lnTo>
                      <a:pt x="1793" y="176"/>
                    </a:lnTo>
                    <a:lnTo>
                      <a:pt x="1797" y="181"/>
                    </a:lnTo>
                    <a:lnTo>
                      <a:pt x="1802" y="187"/>
                    </a:lnTo>
                    <a:lnTo>
                      <a:pt x="1803" y="189"/>
                    </a:lnTo>
                    <a:lnTo>
                      <a:pt x="1804" y="193"/>
                    </a:lnTo>
                    <a:lnTo>
                      <a:pt x="1806" y="198"/>
                    </a:lnTo>
                    <a:lnTo>
                      <a:pt x="1806" y="203"/>
                    </a:lnTo>
                    <a:lnTo>
                      <a:pt x="1803" y="211"/>
                    </a:lnTo>
                    <a:lnTo>
                      <a:pt x="1801" y="218"/>
                    </a:lnTo>
                    <a:lnTo>
                      <a:pt x="1800" y="222"/>
                    </a:lnTo>
                    <a:lnTo>
                      <a:pt x="1800" y="225"/>
                    </a:lnTo>
                    <a:lnTo>
                      <a:pt x="1801" y="229"/>
                    </a:lnTo>
                    <a:lnTo>
                      <a:pt x="1803" y="233"/>
                    </a:lnTo>
                    <a:lnTo>
                      <a:pt x="1810" y="242"/>
                    </a:lnTo>
                    <a:lnTo>
                      <a:pt x="1820" y="251"/>
                    </a:lnTo>
                    <a:lnTo>
                      <a:pt x="1825" y="256"/>
                    </a:lnTo>
                    <a:lnTo>
                      <a:pt x="1829" y="262"/>
                    </a:lnTo>
                    <a:lnTo>
                      <a:pt x="1834" y="268"/>
                    </a:lnTo>
                    <a:lnTo>
                      <a:pt x="1837" y="276"/>
                    </a:lnTo>
                    <a:lnTo>
                      <a:pt x="1840" y="291"/>
                    </a:lnTo>
                    <a:lnTo>
                      <a:pt x="1842" y="302"/>
                    </a:lnTo>
                    <a:lnTo>
                      <a:pt x="1844" y="307"/>
                    </a:lnTo>
                    <a:lnTo>
                      <a:pt x="1846" y="311"/>
                    </a:lnTo>
                    <a:lnTo>
                      <a:pt x="1847" y="314"/>
                    </a:lnTo>
                    <a:lnTo>
                      <a:pt x="1851" y="317"/>
                    </a:lnTo>
                    <a:lnTo>
                      <a:pt x="1854" y="319"/>
                    </a:lnTo>
                    <a:lnTo>
                      <a:pt x="1858" y="320"/>
                    </a:lnTo>
                    <a:lnTo>
                      <a:pt x="1862" y="320"/>
                    </a:lnTo>
                    <a:lnTo>
                      <a:pt x="1864" y="320"/>
                    </a:lnTo>
                    <a:lnTo>
                      <a:pt x="1871" y="319"/>
                    </a:lnTo>
                    <a:lnTo>
                      <a:pt x="1878" y="319"/>
                    </a:lnTo>
                    <a:lnTo>
                      <a:pt x="1882" y="319"/>
                    </a:lnTo>
                    <a:lnTo>
                      <a:pt x="1885" y="320"/>
                    </a:lnTo>
                    <a:lnTo>
                      <a:pt x="1888" y="321"/>
                    </a:lnTo>
                    <a:lnTo>
                      <a:pt x="1890" y="325"/>
                    </a:lnTo>
                    <a:lnTo>
                      <a:pt x="1892" y="329"/>
                    </a:lnTo>
                    <a:lnTo>
                      <a:pt x="1894" y="332"/>
                    </a:lnTo>
                    <a:lnTo>
                      <a:pt x="1895" y="337"/>
                    </a:lnTo>
                    <a:lnTo>
                      <a:pt x="1896" y="342"/>
                    </a:lnTo>
                    <a:lnTo>
                      <a:pt x="1896" y="352"/>
                    </a:lnTo>
                    <a:lnTo>
                      <a:pt x="1898" y="363"/>
                    </a:lnTo>
                    <a:lnTo>
                      <a:pt x="1900" y="368"/>
                    </a:lnTo>
                    <a:lnTo>
                      <a:pt x="1901" y="373"/>
                    </a:lnTo>
                    <a:lnTo>
                      <a:pt x="1904" y="377"/>
                    </a:lnTo>
                    <a:lnTo>
                      <a:pt x="1908" y="382"/>
                    </a:lnTo>
                    <a:lnTo>
                      <a:pt x="1916" y="392"/>
                    </a:lnTo>
                    <a:lnTo>
                      <a:pt x="1925" y="401"/>
                    </a:lnTo>
                    <a:lnTo>
                      <a:pt x="1927" y="406"/>
                    </a:lnTo>
                    <a:lnTo>
                      <a:pt x="1929" y="411"/>
                    </a:lnTo>
                    <a:lnTo>
                      <a:pt x="1930" y="415"/>
                    </a:lnTo>
                    <a:lnTo>
                      <a:pt x="1932" y="420"/>
                    </a:lnTo>
                    <a:lnTo>
                      <a:pt x="1932" y="431"/>
                    </a:lnTo>
                    <a:lnTo>
                      <a:pt x="1932" y="439"/>
                    </a:lnTo>
                    <a:lnTo>
                      <a:pt x="1933" y="441"/>
                    </a:lnTo>
                    <a:lnTo>
                      <a:pt x="1935" y="445"/>
                    </a:lnTo>
                    <a:lnTo>
                      <a:pt x="1938" y="446"/>
                    </a:lnTo>
                    <a:lnTo>
                      <a:pt x="1942" y="446"/>
                    </a:lnTo>
                    <a:lnTo>
                      <a:pt x="1952" y="447"/>
                    </a:lnTo>
                    <a:lnTo>
                      <a:pt x="1961" y="450"/>
                    </a:lnTo>
                    <a:lnTo>
                      <a:pt x="1965" y="452"/>
                    </a:lnTo>
                    <a:lnTo>
                      <a:pt x="1969" y="457"/>
                    </a:lnTo>
                    <a:lnTo>
                      <a:pt x="1972" y="462"/>
                    </a:lnTo>
                    <a:lnTo>
                      <a:pt x="1974" y="469"/>
                    </a:lnTo>
                    <a:lnTo>
                      <a:pt x="1980" y="482"/>
                    </a:lnTo>
                    <a:lnTo>
                      <a:pt x="1985" y="493"/>
                    </a:lnTo>
                    <a:lnTo>
                      <a:pt x="1989" y="501"/>
                    </a:lnTo>
                    <a:lnTo>
                      <a:pt x="1991" y="509"/>
                    </a:lnTo>
                    <a:lnTo>
                      <a:pt x="1992" y="516"/>
                    </a:lnTo>
                    <a:lnTo>
                      <a:pt x="1995" y="521"/>
                    </a:lnTo>
                    <a:lnTo>
                      <a:pt x="1996" y="521"/>
                    </a:lnTo>
                    <a:lnTo>
                      <a:pt x="1997" y="520"/>
                    </a:lnTo>
                    <a:lnTo>
                      <a:pt x="1999" y="516"/>
                    </a:lnTo>
                    <a:lnTo>
                      <a:pt x="2001" y="513"/>
                    </a:lnTo>
                    <a:lnTo>
                      <a:pt x="2003" y="508"/>
                    </a:lnTo>
                    <a:lnTo>
                      <a:pt x="2005" y="504"/>
                    </a:lnTo>
                    <a:lnTo>
                      <a:pt x="2008" y="502"/>
                    </a:lnTo>
                    <a:lnTo>
                      <a:pt x="2011" y="501"/>
                    </a:lnTo>
                    <a:lnTo>
                      <a:pt x="2018" y="501"/>
                    </a:lnTo>
                    <a:lnTo>
                      <a:pt x="2028" y="503"/>
                    </a:lnTo>
                    <a:lnTo>
                      <a:pt x="2033" y="504"/>
                    </a:lnTo>
                    <a:lnTo>
                      <a:pt x="2036" y="507"/>
                    </a:lnTo>
                    <a:lnTo>
                      <a:pt x="2040" y="509"/>
                    </a:lnTo>
                    <a:lnTo>
                      <a:pt x="2042" y="512"/>
                    </a:lnTo>
                    <a:lnTo>
                      <a:pt x="2043" y="514"/>
                    </a:lnTo>
                    <a:lnTo>
                      <a:pt x="2043" y="518"/>
                    </a:lnTo>
                    <a:lnTo>
                      <a:pt x="2042" y="521"/>
                    </a:lnTo>
                    <a:lnTo>
                      <a:pt x="2040" y="525"/>
                    </a:lnTo>
                    <a:lnTo>
                      <a:pt x="2033" y="537"/>
                    </a:lnTo>
                    <a:lnTo>
                      <a:pt x="2023" y="551"/>
                    </a:lnTo>
                    <a:lnTo>
                      <a:pt x="2014" y="564"/>
                    </a:lnTo>
                    <a:lnTo>
                      <a:pt x="2008" y="575"/>
                    </a:lnTo>
                    <a:lnTo>
                      <a:pt x="2004" y="582"/>
                    </a:lnTo>
                    <a:lnTo>
                      <a:pt x="1999" y="590"/>
                    </a:lnTo>
                    <a:lnTo>
                      <a:pt x="1998" y="594"/>
                    </a:lnTo>
                    <a:lnTo>
                      <a:pt x="1998" y="598"/>
                    </a:lnTo>
                    <a:lnTo>
                      <a:pt x="1998" y="603"/>
                    </a:lnTo>
                    <a:lnTo>
                      <a:pt x="1998" y="609"/>
                    </a:lnTo>
                    <a:lnTo>
                      <a:pt x="2001" y="622"/>
                    </a:lnTo>
                    <a:lnTo>
                      <a:pt x="2002" y="635"/>
                    </a:lnTo>
                    <a:lnTo>
                      <a:pt x="2003" y="647"/>
                    </a:lnTo>
                    <a:lnTo>
                      <a:pt x="2004" y="657"/>
                    </a:lnTo>
                    <a:lnTo>
                      <a:pt x="2012" y="668"/>
                    </a:lnTo>
                    <a:lnTo>
                      <a:pt x="2022" y="686"/>
                    </a:lnTo>
                    <a:lnTo>
                      <a:pt x="2023" y="698"/>
                    </a:lnTo>
                    <a:lnTo>
                      <a:pt x="2024" y="710"/>
                    </a:lnTo>
                    <a:lnTo>
                      <a:pt x="2027" y="714"/>
                    </a:lnTo>
                    <a:lnTo>
                      <a:pt x="2029" y="715"/>
                    </a:lnTo>
                    <a:lnTo>
                      <a:pt x="2033" y="714"/>
                    </a:lnTo>
                    <a:lnTo>
                      <a:pt x="2039" y="709"/>
                    </a:lnTo>
                    <a:lnTo>
                      <a:pt x="2046" y="704"/>
                    </a:lnTo>
                    <a:lnTo>
                      <a:pt x="2052" y="701"/>
                    </a:lnTo>
                    <a:lnTo>
                      <a:pt x="2056" y="698"/>
                    </a:lnTo>
                    <a:lnTo>
                      <a:pt x="2061" y="699"/>
                    </a:lnTo>
                    <a:lnTo>
                      <a:pt x="2065" y="701"/>
                    </a:lnTo>
                    <a:lnTo>
                      <a:pt x="2068" y="703"/>
                    </a:lnTo>
                    <a:lnTo>
                      <a:pt x="2070" y="708"/>
                    </a:lnTo>
                    <a:lnTo>
                      <a:pt x="2070" y="712"/>
                    </a:lnTo>
                    <a:lnTo>
                      <a:pt x="2070" y="726"/>
                    </a:lnTo>
                    <a:lnTo>
                      <a:pt x="2070" y="740"/>
                    </a:lnTo>
                    <a:lnTo>
                      <a:pt x="2071" y="746"/>
                    </a:lnTo>
                    <a:lnTo>
                      <a:pt x="2073" y="753"/>
                    </a:lnTo>
                    <a:lnTo>
                      <a:pt x="2075" y="758"/>
                    </a:lnTo>
                    <a:lnTo>
                      <a:pt x="2078" y="764"/>
                    </a:lnTo>
                    <a:lnTo>
                      <a:pt x="2084" y="773"/>
                    </a:lnTo>
                    <a:lnTo>
                      <a:pt x="2092" y="785"/>
                    </a:lnTo>
                    <a:lnTo>
                      <a:pt x="2099" y="798"/>
                    </a:lnTo>
                    <a:lnTo>
                      <a:pt x="2108" y="813"/>
                    </a:lnTo>
                    <a:lnTo>
                      <a:pt x="2116" y="830"/>
                    </a:lnTo>
                    <a:lnTo>
                      <a:pt x="2125" y="848"/>
                    </a:lnTo>
                    <a:lnTo>
                      <a:pt x="2135" y="866"/>
                    </a:lnTo>
                    <a:lnTo>
                      <a:pt x="2143" y="879"/>
                    </a:lnTo>
                    <a:lnTo>
                      <a:pt x="2153" y="876"/>
                    </a:lnTo>
                    <a:lnTo>
                      <a:pt x="2161" y="874"/>
                    </a:lnTo>
                    <a:lnTo>
                      <a:pt x="2165" y="881"/>
                    </a:lnTo>
                    <a:lnTo>
                      <a:pt x="2166" y="887"/>
                    </a:lnTo>
                    <a:lnTo>
                      <a:pt x="2167" y="890"/>
                    </a:lnTo>
                    <a:lnTo>
                      <a:pt x="2168" y="891"/>
                    </a:lnTo>
                    <a:lnTo>
                      <a:pt x="2171" y="891"/>
                    </a:lnTo>
                    <a:lnTo>
                      <a:pt x="2175" y="890"/>
                    </a:lnTo>
                    <a:lnTo>
                      <a:pt x="2181" y="888"/>
                    </a:lnTo>
                    <a:lnTo>
                      <a:pt x="2186" y="887"/>
                    </a:lnTo>
                    <a:lnTo>
                      <a:pt x="2188" y="887"/>
                    </a:lnTo>
                    <a:lnTo>
                      <a:pt x="2190" y="887"/>
                    </a:lnTo>
                    <a:lnTo>
                      <a:pt x="2191" y="888"/>
                    </a:lnTo>
                    <a:lnTo>
                      <a:pt x="2192" y="890"/>
                    </a:lnTo>
                    <a:lnTo>
                      <a:pt x="2191" y="907"/>
                    </a:lnTo>
                    <a:lnTo>
                      <a:pt x="2190" y="920"/>
                    </a:lnTo>
                    <a:lnTo>
                      <a:pt x="2200" y="923"/>
                    </a:lnTo>
                    <a:lnTo>
                      <a:pt x="2211" y="926"/>
                    </a:lnTo>
                    <a:lnTo>
                      <a:pt x="2212" y="928"/>
                    </a:lnTo>
                    <a:lnTo>
                      <a:pt x="2211" y="929"/>
                    </a:lnTo>
                    <a:lnTo>
                      <a:pt x="2210" y="930"/>
                    </a:lnTo>
                    <a:lnTo>
                      <a:pt x="2209" y="932"/>
                    </a:lnTo>
                    <a:lnTo>
                      <a:pt x="2203" y="936"/>
                    </a:lnTo>
                    <a:lnTo>
                      <a:pt x="2198" y="939"/>
                    </a:lnTo>
                    <a:lnTo>
                      <a:pt x="2194" y="942"/>
                    </a:lnTo>
                    <a:lnTo>
                      <a:pt x="2192" y="945"/>
                    </a:lnTo>
                    <a:lnTo>
                      <a:pt x="2190" y="949"/>
                    </a:lnTo>
                    <a:lnTo>
                      <a:pt x="2188" y="954"/>
                    </a:lnTo>
                    <a:lnTo>
                      <a:pt x="2190" y="962"/>
                    </a:lnTo>
                    <a:lnTo>
                      <a:pt x="2191" y="970"/>
                    </a:lnTo>
                    <a:lnTo>
                      <a:pt x="2192" y="979"/>
                    </a:lnTo>
                    <a:lnTo>
                      <a:pt x="2193" y="985"/>
                    </a:lnTo>
                    <a:lnTo>
                      <a:pt x="2193" y="988"/>
                    </a:lnTo>
                    <a:lnTo>
                      <a:pt x="2192" y="992"/>
                    </a:lnTo>
                    <a:lnTo>
                      <a:pt x="2190" y="995"/>
                    </a:lnTo>
                    <a:lnTo>
                      <a:pt x="2187" y="999"/>
                    </a:lnTo>
                    <a:lnTo>
                      <a:pt x="2177" y="1011"/>
                    </a:lnTo>
                    <a:lnTo>
                      <a:pt x="2163" y="1025"/>
                    </a:lnTo>
                    <a:lnTo>
                      <a:pt x="2156" y="1031"/>
                    </a:lnTo>
                    <a:lnTo>
                      <a:pt x="2152" y="1036"/>
                    </a:lnTo>
                    <a:lnTo>
                      <a:pt x="2150" y="1038"/>
                    </a:lnTo>
                    <a:lnTo>
                      <a:pt x="2149" y="1041"/>
                    </a:lnTo>
                    <a:lnTo>
                      <a:pt x="2149" y="1042"/>
                    </a:lnTo>
                    <a:lnTo>
                      <a:pt x="2150" y="1044"/>
                    </a:lnTo>
                    <a:lnTo>
                      <a:pt x="2153" y="1045"/>
                    </a:lnTo>
                    <a:lnTo>
                      <a:pt x="2155" y="1046"/>
                    </a:lnTo>
                    <a:lnTo>
                      <a:pt x="2158" y="1046"/>
                    </a:lnTo>
                    <a:lnTo>
                      <a:pt x="2161" y="1046"/>
                    </a:lnTo>
                    <a:lnTo>
                      <a:pt x="2167" y="1045"/>
                    </a:lnTo>
                    <a:lnTo>
                      <a:pt x="2174" y="1043"/>
                    </a:lnTo>
                    <a:lnTo>
                      <a:pt x="2181" y="1041"/>
                    </a:lnTo>
                    <a:lnTo>
                      <a:pt x="2192" y="1041"/>
                    </a:lnTo>
                    <a:lnTo>
                      <a:pt x="2199" y="1043"/>
                    </a:lnTo>
                    <a:lnTo>
                      <a:pt x="2204" y="1044"/>
                    </a:lnTo>
                    <a:lnTo>
                      <a:pt x="2205" y="1046"/>
                    </a:lnTo>
                    <a:lnTo>
                      <a:pt x="2205" y="1049"/>
                    </a:lnTo>
                    <a:lnTo>
                      <a:pt x="2201" y="1055"/>
                    </a:lnTo>
                    <a:lnTo>
                      <a:pt x="2197" y="1062"/>
                    </a:lnTo>
                    <a:lnTo>
                      <a:pt x="2193" y="1069"/>
                    </a:lnTo>
                    <a:lnTo>
                      <a:pt x="2191" y="1077"/>
                    </a:lnTo>
                    <a:lnTo>
                      <a:pt x="2190" y="1084"/>
                    </a:lnTo>
                    <a:lnTo>
                      <a:pt x="2188" y="1092"/>
                    </a:lnTo>
                    <a:lnTo>
                      <a:pt x="2188" y="1096"/>
                    </a:lnTo>
                    <a:lnTo>
                      <a:pt x="2187" y="1100"/>
                    </a:lnTo>
                    <a:lnTo>
                      <a:pt x="2184" y="1102"/>
                    </a:lnTo>
                    <a:lnTo>
                      <a:pt x="2181" y="1105"/>
                    </a:lnTo>
                    <a:lnTo>
                      <a:pt x="2173" y="1107"/>
                    </a:lnTo>
                    <a:lnTo>
                      <a:pt x="2165" y="1107"/>
                    </a:lnTo>
                    <a:lnTo>
                      <a:pt x="2160" y="1108"/>
                    </a:lnTo>
                    <a:lnTo>
                      <a:pt x="2158" y="1109"/>
                    </a:lnTo>
                    <a:lnTo>
                      <a:pt x="2155" y="1115"/>
                    </a:lnTo>
                    <a:lnTo>
                      <a:pt x="2149" y="1127"/>
                    </a:lnTo>
                    <a:lnTo>
                      <a:pt x="2136" y="1142"/>
                    </a:lnTo>
                    <a:lnTo>
                      <a:pt x="2124" y="1155"/>
                    </a:lnTo>
                    <a:lnTo>
                      <a:pt x="2119" y="1161"/>
                    </a:lnTo>
                    <a:lnTo>
                      <a:pt x="2115" y="1165"/>
                    </a:lnTo>
                    <a:lnTo>
                      <a:pt x="2106" y="1168"/>
                    </a:lnTo>
                    <a:lnTo>
                      <a:pt x="2095" y="1170"/>
                    </a:lnTo>
                    <a:lnTo>
                      <a:pt x="2087" y="1172"/>
                    </a:lnTo>
                    <a:lnTo>
                      <a:pt x="2081" y="1175"/>
                    </a:lnTo>
                    <a:lnTo>
                      <a:pt x="2075" y="1177"/>
                    </a:lnTo>
                    <a:lnTo>
                      <a:pt x="2071" y="1181"/>
                    </a:lnTo>
                    <a:lnTo>
                      <a:pt x="2062" y="1188"/>
                    </a:lnTo>
                    <a:lnTo>
                      <a:pt x="2054" y="1194"/>
                    </a:lnTo>
                    <a:lnTo>
                      <a:pt x="2047" y="1200"/>
                    </a:lnTo>
                    <a:lnTo>
                      <a:pt x="2040" y="1206"/>
                    </a:lnTo>
                    <a:lnTo>
                      <a:pt x="2033" y="1210"/>
                    </a:lnTo>
                    <a:lnTo>
                      <a:pt x="2022" y="1214"/>
                    </a:lnTo>
                    <a:lnTo>
                      <a:pt x="2012" y="1220"/>
                    </a:lnTo>
                    <a:lnTo>
                      <a:pt x="2005" y="1226"/>
                    </a:lnTo>
                    <a:lnTo>
                      <a:pt x="2003" y="1228"/>
                    </a:lnTo>
                    <a:lnTo>
                      <a:pt x="2001" y="1232"/>
                    </a:lnTo>
                    <a:lnTo>
                      <a:pt x="1999" y="1235"/>
                    </a:lnTo>
                    <a:lnTo>
                      <a:pt x="1998" y="1238"/>
                    </a:lnTo>
                    <a:lnTo>
                      <a:pt x="1997" y="1244"/>
                    </a:lnTo>
                    <a:lnTo>
                      <a:pt x="1995" y="1250"/>
                    </a:lnTo>
                    <a:lnTo>
                      <a:pt x="1992" y="1254"/>
                    </a:lnTo>
                    <a:lnTo>
                      <a:pt x="1989" y="1258"/>
                    </a:lnTo>
                    <a:lnTo>
                      <a:pt x="1979" y="1265"/>
                    </a:lnTo>
                    <a:lnTo>
                      <a:pt x="1970" y="1272"/>
                    </a:lnTo>
                    <a:lnTo>
                      <a:pt x="1958" y="1281"/>
                    </a:lnTo>
                    <a:lnTo>
                      <a:pt x="1945" y="1290"/>
                    </a:lnTo>
                    <a:lnTo>
                      <a:pt x="1933" y="1298"/>
                    </a:lnTo>
                    <a:lnTo>
                      <a:pt x="1923" y="1308"/>
                    </a:lnTo>
                    <a:lnTo>
                      <a:pt x="1916" y="1317"/>
                    </a:lnTo>
                    <a:lnTo>
                      <a:pt x="1910" y="1329"/>
                    </a:lnTo>
                    <a:lnTo>
                      <a:pt x="1902" y="1341"/>
                    </a:lnTo>
                    <a:lnTo>
                      <a:pt x="1892" y="1353"/>
                    </a:lnTo>
                    <a:lnTo>
                      <a:pt x="1878" y="1369"/>
                    </a:lnTo>
                    <a:lnTo>
                      <a:pt x="1862" y="1389"/>
                    </a:lnTo>
                    <a:lnTo>
                      <a:pt x="1844" y="1409"/>
                    </a:lnTo>
                    <a:lnTo>
                      <a:pt x="1827" y="1426"/>
                    </a:lnTo>
                    <a:lnTo>
                      <a:pt x="1821" y="1430"/>
                    </a:lnTo>
                    <a:lnTo>
                      <a:pt x="1818" y="1436"/>
                    </a:lnTo>
                    <a:lnTo>
                      <a:pt x="1815" y="1441"/>
                    </a:lnTo>
                    <a:lnTo>
                      <a:pt x="1814" y="1445"/>
                    </a:lnTo>
                    <a:lnTo>
                      <a:pt x="1813" y="1446"/>
                    </a:lnTo>
                    <a:lnTo>
                      <a:pt x="1812" y="1448"/>
                    </a:lnTo>
                    <a:lnTo>
                      <a:pt x="1809" y="1457"/>
                    </a:lnTo>
                    <a:lnTo>
                      <a:pt x="1808" y="1466"/>
                    </a:lnTo>
                    <a:lnTo>
                      <a:pt x="1807" y="1477"/>
                    </a:lnTo>
                    <a:lnTo>
                      <a:pt x="1807" y="1485"/>
                    </a:lnTo>
                    <a:lnTo>
                      <a:pt x="1800" y="1500"/>
                    </a:lnTo>
                    <a:lnTo>
                      <a:pt x="1790" y="1520"/>
                    </a:lnTo>
                    <a:lnTo>
                      <a:pt x="1785" y="1529"/>
                    </a:lnTo>
                    <a:lnTo>
                      <a:pt x="1782" y="1537"/>
                    </a:lnTo>
                    <a:lnTo>
                      <a:pt x="1776" y="1544"/>
                    </a:lnTo>
                    <a:lnTo>
                      <a:pt x="1769" y="1554"/>
                    </a:lnTo>
                    <a:lnTo>
                      <a:pt x="1763" y="1563"/>
                    </a:lnTo>
                    <a:lnTo>
                      <a:pt x="1757" y="1571"/>
                    </a:lnTo>
                    <a:lnTo>
                      <a:pt x="1751" y="1575"/>
                    </a:lnTo>
                    <a:lnTo>
                      <a:pt x="1745" y="1580"/>
                    </a:lnTo>
                    <a:lnTo>
                      <a:pt x="1740" y="1582"/>
                    </a:lnTo>
                    <a:lnTo>
                      <a:pt x="1736" y="1585"/>
                    </a:lnTo>
                    <a:lnTo>
                      <a:pt x="1732" y="1586"/>
                    </a:lnTo>
                    <a:lnTo>
                      <a:pt x="1727" y="1586"/>
                    </a:lnTo>
                    <a:lnTo>
                      <a:pt x="1708" y="1582"/>
                    </a:lnTo>
                    <a:lnTo>
                      <a:pt x="1682" y="1578"/>
                    </a:lnTo>
                    <a:lnTo>
                      <a:pt x="1676" y="1579"/>
                    </a:lnTo>
                    <a:lnTo>
                      <a:pt x="1671" y="1580"/>
                    </a:lnTo>
                    <a:lnTo>
                      <a:pt x="1667" y="1582"/>
                    </a:lnTo>
                    <a:lnTo>
                      <a:pt x="1662" y="1586"/>
                    </a:lnTo>
                    <a:lnTo>
                      <a:pt x="1657" y="1588"/>
                    </a:lnTo>
                    <a:lnTo>
                      <a:pt x="1651" y="1592"/>
                    </a:lnTo>
                    <a:lnTo>
                      <a:pt x="1645" y="1594"/>
                    </a:lnTo>
                    <a:lnTo>
                      <a:pt x="1639" y="1596"/>
                    </a:lnTo>
                    <a:lnTo>
                      <a:pt x="1633" y="1596"/>
                    </a:lnTo>
                    <a:lnTo>
                      <a:pt x="1627" y="1594"/>
                    </a:lnTo>
                    <a:lnTo>
                      <a:pt x="1620" y="1593"/>
                    </a:lnTo>
                    <a:lnTo>
                      <a:pt x="1615" y="1592"/>
                    </a:lnTo>
                    <a:lnTo>
                      <a:pt x="1609" y="1590"/>
                    </a:lnTo>
                    <a:lnTo>
                      <a:pt x="1604" y="1590"/>
                    </a:lnTo>
                    <a:lnTo>
                      <a:pt x="1598" y="1590"/>
                    </a:lnTo>
                    <a:lnTo>
                      <a:pt x="1592" y="1591"/>
                    </a:lnTo>
                    <a:lnTo>
                      <a:pt x="1585" y="1594"/>
                    </a:lnTo>
                    <a:lnTo>
                      <a:pt x="1577" y="1600"/>
                    </a:lnTo>
                    <a:lnTo>
                      <a:pt x="1570" y="1607"/>
                    </a:lnTo>
                    <a:lnTo>
                      <a:pt x="1562" y="1615"/>
                    </a:lnTo>
                    <a:lnTo>
                      <a:pt x="1548" y="1630"/>
                    </a:lnTo>
                    <a:lnTo>
                      <a:pt x="1536" y="1641"/>
                    </a:lnTo>
                    <a:lnTo>
                      <a:pt x="1479" y="1678"/>
                    </a:lnTo>
                    <a:lnTo>
                      <a:pt x="1466" y="1687"/>
                    </a:lnTo>
                    <a:lnTo>
                      <a:pt x="1456" y="1694"/>
                    </a:lnTo>
                    <a:lnTo>
                      <a:pt x="1450" y="1697"/>
                    </a:lnTo>
                    <a:lnTo>
                      <a:pt x="1442" y="1698"/>
                    </a:lnTo>
                    <a:lnTo>
                      <a:pt x="1431" y="1697"/>
                    </a:lnTo>
                    <a:lnTo>
                      <a:pt x="1417" y="1695"/>
                    </a:lnTo>
                    <a:lnTo>
                      <a:pt x="1410" y="1694"/>
                    </a:lnTo>
                    <a:lnTo>
                      <a:pt x="1405" y="1695"/>
                    </a:lnTo>
                    <a:lnTo>
                      <a:pt x="1401" y="1697"/>
                    </a:lnTo>
                    <a:lnTo>
                      <a:pt x="1398" y="1699"/>
                    </a:lnTo>
                    <a:lnTo>
                      <a:pt x="1394" y="1706"/>
                    </a:lnTo>
                    <a:lnTo>
                      <a:pt x="1391" y="1717"/>
                    </a:lnTo>
                    <a:lnTo>
                      <a:pt x="1390" y="1720"/>
                    </a:lnTo>
                    <a:lnTo>
                      <a:pt x="1387" y="1723"/>
                    </a:lnTo>
                    <a:lnTo>
                      <a:pt x="1385" y="1725"/>
                    </a:lnTo>
                    <a:lnTo>
                      <a:pt x="1381" y="1728"/>
                    </a:lnTo>
                    <a:lnTo>
                      <a:pt x="1374" y="1731"/>
                    </a:lnTo>
                    <a:lnTo>
                      <a:pt x="1365" y="1736"/>
                    </a:lnTo>
                    <a:lnTo>
                      <a:pt x="1355" y="1739"/>
                    </a:lnTo>
                    <a:lnTo>
                      <a:pt x="1347" y="1743"/>
                    </a:lnTo>
                    <a:lnTo>
                      <a:pt x="1340" y="1748"/>
                    </a:lnTo>
                    <a:lnTo>
                      <a:pt x="1334" y="1752"/>
                    </a:lnTo>
                    <a:lnTo>
                      <a:pt x="1322" y="1767"/>
                    </a:lnTo>
                    <a:lnTo>
                      <a:pt x="1304" y="1786"/>
                    </a:lnTo>
                    <a:lnTo>
                      <a:pt x="1286" y="1804"/>
                    </a:lnTo>
                    <a:lnTo>
                      <a:pt x="1272" y="1817"/>
                    </a:lnTo>
                    <a:lnTo>
                      <a:pt x="1259" y="1824"/>
                    </a:lnTo>
                    <a:lnTo>
                      <a:pt x="1247" y="1829"/>
                    </a:lnTo>
                    <a:lnTo>
                      <a:pt x="1234" y="1833"/>
                    </a:lnTo>
                    <a:lnTo>
                      <a:pt x="1222" y="1838"/>
                    </a:lnTo>
                    <a:lnTo>
                      <a:pt x="1216" y="1843"/>
                    </a:lnTo>
                    <a:lnTo>
                      <a:pt x="1210" y="1850"/>
                    </a:lnTo>
                    <a:lnTo>
                      <a:pt x="1204" y="1858"/>
                    </a:lnTo>
                    <a:lnTo>
                      <a:pt x="1198" y="1868"/>
                    </a:lnTo>
                    <a:lnTo>
                      <a:pt x="1189" y="1886"/>
                    </a:lnTo>
                    <a:lnTo>
                      <a:pt x="1180" y="1897"/>
                    </a:lnTo>
                    <a:lnTo>
                      <a:pt x="1174" y="1905"/>
                    </a:lnTo>
                    <a:lnTo>
                      <a:pt x="1168" y="1911"/>
                    </a:lnTo>
                    <a:lnTo>
                      <a:pt x="1163" y="1914"/>
                    </a:lnTo>
                    <a:lnTo>
                      <a:pt x="1158" y="1918"/>
                    </a:lnTo>
                    <a:lnTo>
                      <a:pt x="1154" y="1920"/>
                    </a:lnTo>
                    <a:lnTo>
                      <a:pt x="1148" y="1924"/>
                    </a:lnTo>
                    <a:lnTo>
                      <a:pt x="1141" y="1931"/>
                    </a:lnTo>
                    <a:lnTo>
                      <a:pt x="1135" y="1939"/>
                    </a:lnTo>
                    <a:lnTo>
                      <a:pt x="1130" y="1949"/>
                    </a:lnTo>
                    <a:lnTo>
                      <a:pt x="1129" y="1956"/>
                    </a:lnTo>
                    <a:lnTo>
                      <a:pt x="1129" y="1957"/>
                    </a:lnTo>
                    <a:lnTo>
                      <a:pt x="1130" y="1959"/>
                    </a:lnTo>
                    <a:lnTo>
                      <a:pt x="1132" y="1959"/>
                    </a:lnTo>
                    <a:lnTo>
                      <a:pt x="1134" y="1959"/>
                    </a:lnTo>
                    <a:lnTo>
                      <a:pt x="1140" y="1959"/>
                    </a:lnTo>
                    <a:lnTo>
                      <a:pt x="1145" y="1960"/>
                    </a:lnTo>
                    <a:lnTo>
                      <a:pt x="1147" y="1962"/>
                    </a:lnTo>
                    <a:lnTo>
                      <a:pt x="1148" y="1964"/>
                    </a:lnTo>
                    <a:lnTo>
                      <a:pt x="1148" y="1965"/>
                    </a:lnTo>
                    <a:lnTo>
                      <a:pt x="1147" y="1968"/>
                    </a:lnTo>
                    <a:lnTo>
                      <a:pt x="1144" y="1972"/>
                    </a:lnTo>
                    <a:lnTo>
                      <a:pt x="1138" y="1977"/>
                    </a:lnTo>
                    <a:lnTo>
                      <a:pt x="1134" y="1978"/>
                    </a:lnTo>
                    <a:lnTo>
                      <a:pt x="1130" y="1978"/>
                    </a:lnTo>
                    <a:lnTo>
                      <a:pt x="1127" y="1979"/>
                    </a:lnTo>
                    <a:lnTo>
                      <a:pt x="1122" y="1978"/>
                    </a:lnTo>
                    <a:lnTo>
                      <a:pt x="1117" y="1978"/>
                    </a:lnTo>
                    <a:lnTo>
                      <a:pt x="1115" y="1978"/>
                    </a:lnTo>
                    <a:lnTo>
                      <a:pt x="1113" y="1979"/>
                    </a:lnTo>
                    <a:lnTo>
                      <a:pt x="1113" y="1981"/>
                    </a:lnTo>
                    <a:lnTo>
                      <a:pt x="1113" y="1985"/>
                    </a:lnTo>
                    <a:lnTo>
                      <a:pt x="1114" y="1990"/>
                    </a:lnTo>
                    <a:lnTo>
                      <a:pt x="1115" y="1994"/>
                    </a:lnTo>
                    <a:lnTo>
                      <a:pt x="1116" y="1997"/>
                    </a:lnTo>
                    <a:lnTo>
                      <a:pt x="1115" y="2002"/>
                    </a:lnTo>
                    <a:lnTo>
                      <a:pt x="1114" y="2006"/>
                    </a:lnTo>
                    <a:lnTo>
                      <a:pt x="1110" y="2013"/>
                    </a:lnTo>
                    <a:lnTo>
                      <a:pt x="1105" y="2020"/>
                    </a:lnTo>
                    <a:lnTo>
                      <a:pt x="1098" y="2025"/>
                    </a:lnTo>
                    <a:lnTo>
                      <a:pt x="1091" y="2028"/>
                    </a:lnTo>
                    <a:lnTo>
                      <a:pt x="1088" y="2029"/>
                    </a:lnTo>
                    <a:lnTo>
                      <a:pt x="1083" y="2031"/>
                    </a:lnTo>
                    <a:lnTo>
                      <a:pt x="1079" y="2031"/>
                    </a:lnTo>
                    <a:lnTo>
                      <a:pt x="1077" y="2029"/>
                    </a:lnTo>
                    <a:lnTo>
                      <a:pt x="1073" y="2029"/>
                    </a:lnTo>
                    <a:lnTo>
                      <a:pt x="1070" y="2028"/>
                    </a:lnTo>
                    <a:lnTo>
                      <a:pt x="1067" y="2029"/>
                    </a:lnTo>
                    <a:lnTo>
                      <a:pt x="1066" y="2031"/>
                    </a:lnTo>
                    <a:lnTo>
                      <a:pt x="1065" y="2032"/>
                    </a:lnTo>
                    <a:lnTo>
                      <a:pt x="1066" y="2034"/>
                    </a:lnTo>
                    <a:lnTo>
                      <a:pt x="1069" y="2037"/>
                    </a:lnTo>
                    <a:lnTo>
                      <a:pt x="1072" y="2039"/>
                    </a:lnTo>
                    <a:lnTo>
                      <a:pt x="1076" y="2042"/>
                    </a:lnTo>
                    <a:lnTo>
                      <a:pt x="1079" y="2047"/>
                    </a:lnTo>
                    <a:lnTo>
                      <a:pt x="1081" y="2052"/>
                    </a:lnTo>
                    <a:lnTo>
                      <a:pt x="1081" y="2057"/>
                    </a:lnTo>
                    <a:lnTo>
                      <a:pt x="1081" y="2060"/>
                    </a:lnTo>
                    <a:lnTo>
                      <a:pt x="1078" y="2064"/>
                    </a:lnTo>
                    <a:lnTo>
                      <a:pt x="1076" y="2065"/>
                    </a:lnTo>
                    <a:lnTo>
                      <a:pt x="1071" y="2066"/>
                    </a:lnTo>
                    <a:lnTo>
                      <a:pt x="1066" y="2064"/>
                    </a:lnTo>
                    <a:lnTo>
                      <a:pt x="1061" y="2061"/>
                    </a:lnTo>
                    <a:lnTo>
                      <a:pt x="1057" y="2059"/>
                    </a:lnTo>
                    <a:lnTo>
                      <a:pt x="1052" y="2054"/>
                    </a:lnTo>
                    <a:lnTo>
                      <a:pt x="1044" y="2045"/>
                    </a:lnTo>
                    <a:lnTo>
                      <a:pt x="1037" y="2035"/>
                    </a:lnTo>
                    <a:lnTo>
                      <a:pt x="1033" y="2031"/>
                    </a:lnTo>
                    <a:lnTo>
                      <a:pt x="1029" y="2027"/>
                    </a:lnTo>
                    <a:lnTo>
                      <a:pt x="1027" y="2026"/>
                    </a:lnTo>
                    <a:lnTo>
                      <a:pt x="1023" y="2025"/>
                    </a:lnTo>
                    <a:lnTo>
                      <a:pt x="1021" y="2025"/>
                    </a:lnTo>
                    <a:lnTo>
                      <a:pt x="1020" y="2026"/>
                    </a:lnTo>
                    <a:lnTo>
                      <a:pt x="1019" y="2027"/>
                    </a:lnTo>
                    <a:lnTo>
                      <a:pt x="1018" y="2029"/>
                    </a:lnTo>
                    <a:lnTo>
                      <a:pt x="1018" y="2035"/>
                    </a:lnTo>
                    <a:lnTo>
                      <a:pt x="1016" y="2040"/>
                    </a:lnTo>
                    <a:lnTo>
                      <a:pt x="1015" y="2042"/>
                    </a:lnTo>
                    <a:lnTo>
                      <a:pt x="1014" y="2044"/>
                    </a:lnTo>
                    <a:lnTo>
                      <a:pt x="1012" y="2045"/>
                    </a:lnTo>
                    <a:lnTo>
                      <a:pt x="1008" y="2045"/>
                    </a:lnTo>
                    <a:lnTo>
                      <a:pt x="1002" y="2046"/>
                    </a:lnTo>
                    <a:lnTo>
                      <a:pt x="995" y="2048"/>
                    </a:lnTo>
                    <a:lnTo>
                      <a:pt x="993" y="2050"/>
                    </a:lnTo>
                    <a:lnTo>
                      <a:pt x="989" y="2052"/>
                    </a:lnTo>
                    <a:lnTo>
                      <a:pt x="988" y="2056"/>
                    </a:lnTo>
                    <a:lnTo>
                      <a:pt x="987" y="2059"/>
                    </a:lnTo>
                    <a:lnTo>
                      <a:pt x="987" y="2063"/>
                    </a:lnTo>
                    <a:lnTo>
                      <a:pt x="988" y="2066"/>
                    </a:lnTo>
                    <a:lnTo>
                      <a:pt x="990" y="2069"/>
                    </a:lnTo>
                    <a:lnTo>
                      <a:pt x="993" y="2072"/>
                    </a:lnTo>
                    <a:lnTo>
                      <a:pt x="1000" y="2076"/>
                    </a:lnTo>
                    <a:lnTo>
                      <a:pt x="1008" y="2079"/>
                    </a:lnTo>
                    <a:lnTo>
                      <a:pt x="1014" y="2084"/>
                    </a:lnTo>
                    <a:lnTo>
                      <a:pt x="1020" y="2090"/>
                    </a:lnTo>
                    <a:lnTo>
                      <a:pt x="1022" y="2094"/>
                    </a:lnTo>
                    <a:lnTo>
                      <a:pt x="1023" y="2097"/>
                    </a:lnTo>
                    <a:lnTo>
                      <a:pt x="1023" y="2100"/>
                    </a:lnTo>
                    <a:lnTo>
                      <a:pt x="1023" y="2102"/>
                    </a:lnTo>
                    <a:lnTo>
                      <a:pt x="1021" y="2103"/>
                    </a:lnTo>
                    <a:lnTo>
                      <a:pt x="1018" y="2104"/>
                    </a:lnTo>
                    <a:lnTo>
                      <a:pt x="1014" y="2105"/>
                    </a:lnTo>
                    <a:lnTo>
                      <a:pt x="1008" y="2105"/>
                    </a:lnTo>
                    <a:lnTo>
                      <a:pt x="997" y="2105"/>
                    </a:lnTo>
                    <a:lnTo>
                      <a:pt x="985" y="2105"/>
                    </a:lnTo>
                    <a:lnTo>
                      <a:pt x="979" y="2105"/>
                    </a:lnTo>
                    <a:lnTo>
                      <a:pt x="975" y="2107"/>
                    </a:lnTo>
                    <a:lnTo>
                      <a:pt x="971" y="2108"/>
                    </a:lnTo>
                    <a:lnTo>
                      <a:pt x="969" y="2110"/>
                    </a:lnTo>
                    <a:lnTo>
                      <a:pt x="964" y="2116"/>
                    </a:lnTo>
                    <a:lnTo>
                      <a:pt x="960" y="2123"/>
                    </a:lnTo>
                    <a:lnTo>
                      <a:pt x="957" y="2128"/>
                    </a:lnTo>
                    <a:lnTo>
                      <a:pt x="952" y="2133"/>
                    </a:lnTo>
                    <a:lnTo>
                      <a:pt x="945" y="2134"/>
                    </a:lnTo>
                    <a:lnTo>
                      <a:pt x="934" y="2135"/>
                    </a:lnTo>
                    <a:lnTo>
                      <a:pt x="924" y="2135"/>
                    </a:lnTo>
                    <a:lnTo>
                      <a:pt x="915" y="2136"/>
                    </a:lnTo>
                    <a:lnTo>
                      <a:pt x="908" y="2139"/>
                    </a:lnTo>
                    <a:lnTo>
                      <a:pt x="903" y="2142"/>
                    </a:lnTo>
                    <a:lnTo>
                      <a:pt x="897" y="2147"/>
                    </a:lnTo>
                    <a:lnTo>
                      <a:pt x="891" y="2151"/>
                    </a:lnTo>
                    <a:lnTo>
                      <a:pt x="884" y="2153"/>
                    </a:lnTo>
                    <a:lnTo>
                      <a:pt x="877" y="2153"/>
                    </a:lnTo>
                    <a:lnTo>
                      <a:pt x="872" y="2153"/>
                    </a:lnTo>
                    <a:lnTo>
                      <a:pt x="870" y="2154"/>
                    </a:lnTo>
                    <a:lnTo>
                      <a:pt x="867" y="2157"/>
                    </a:lnTo>
                    <a:lnTo>
                      <a:pt x="864" y="2160"/>
                    </a:lnTo>
                    <a:lnTo>
                      <a:pt x="861" y="2167"/>
                    </a:lnTo>
                    <a:lnTo>
                      <a:pt x="859" y="2174"/>
                    </a:lnTo>
                    <a:lnTo>
                      <a:pt x="857" y="2182"/>
                    </a:lnTo>
                    <a:lnTo>
                      <a:pt x="853" y="2185"/>
                    </a:lnTo>
                    <a:lnTo>
                      <a:pt x="852" y="2186"/>
                    </a:lnTo>
                    <a:lnTo>
                      <a:pt x="850" y="2187"/>
                    </a:lnTo>
                    <a:lnTo>
                      <a:pt x="846" y="2187"/>
                    </a:lnTo>
                    <a:lnTo>
                      <a:pt x="844" y="2186"/>
                    </a:lnTo>
                    <a:lnTo>
                      <a:pt x="840" y="2185"/>
                    </a:lnTo>
                    <a:lnTo>
                      <a:pt x="838" y="2183"/>
                    </a:lnTo>
                    <a:lnTo>
                      <a:pt x="837" y="2179"/>
                    </a:lnTo>
                    <a:lnTo>
                      <a:pt x="834" y="2176"/>
                    </a:lnTo>
                    <a:lnTo>
                      <a:pt x="833" y="2165"/>
                    </a:lnTo>
                    <a:lnTo>
                      <a:pt x="832" y="2153"/>
                    </a:lnTo>
                    <a:lnTo>
                      <a:pt x="832" y="2146"/>
                    </a:lnTo>
                    <a:lnTo>
                      <a:pt x="830" y="2140"/>
                    </a:lnTo>
                    <a:lnTo>
                      <a:pt x="827" y="2134"/>
                    </a:lnTo>
                    <a:lnTo>
                      <a:pt x="825" y="2129"/>
                    </a:lnTo>
                    <a:lnTo>
                      <a:pt x="819" y="2120"/>
                    </a:lnTo>
                    <a:lnTo>
                      <a:pt x="817" y="2114"/>
                    </a:lnTo>
                    <a:lnTo>
                      <a:pt x="817" y="2109"/>
                    </a:lnTo>
                    <a:lnTo>
                      <a:pt x="818" y="2103"/>
                    </a:lnTo>
                    <a:lnTo>
                      <a:pt x="819" y="2100"/>
                    </a:lnTo>
                    <a:lnTo>
                      <a:pt x="821" y="2097"/>
                    </a:lnTo>
                    <a:lnTo>
                      <a:pt x="825" y="2096"/>
                    </a:lnTo>
                    <a:lnTo>
                      <a:pt x="830" y="2095"/>
                    </a:lnTo>
                    <a:lnTo>
                      <a:pt x="843" y="2094"/>
                    </a:lnTo>
                    <a:lnTo>
                      <a:pt x="857" y="2091"/>
                    </a:lnTo>
                    <a:lnTo>
                      <a:pt x="871" y="2088"/>
                    </a:lnTo>
                    <a:lnTo>
                      <a:pt x="883" y="2083"/>
                    </a:lnTo>
                    <a:lnTo>
                      <a:pt x="887" y="2079"/>
                    </a:lnTo>
                    <a:lnTo>
                      <a:pt x="889" y="2076"/>
                    </a:lnTo>
                    <a:lnTo>
                      <a:pt x="890" y="2072"/>
                    </a:lnTo>
                    <a:lnTo>
                      <a:pt x="891" y="2069"/>
                    </a:lnTo>
                    <a:lnTo>
                      <a:pt x="890" y="2059"/>
                    </a:lnTo>
                    <a:lnTo>
                      <a:pt x="889" y="2050"/>
                    </a:lnTo>
                    <a:lnTo>
                      <a:pt x="890" y="2046"/>
                    </a:lnTo>
                    <a:lnTo>
                      <a:pt x="891" y="2042"/>
                    </a:lnTo>
                    <a:lnTo>
                      <a:pt x="894" y="2040"/>
                    </a:lnTo>
                    <a:lnTo>
                      <a:pt x="896" y="2038"/>
                    </a:lnTo>
                    <a:lnTo>
                      <a:pt x="900" y="2037"/>
                    </a:lnTo>
                    <a:lnTo>
                      <a:pt x="903" y="2037"/>
                    </a:lnTo>
                    <a:lnTo>
                      <a:pt x="907" y="2038"/>
                    </a:lnTo>
                    <a:lnTo>
                      <a:pt x="909" y="2039"/>
                    </a:lnTo>
                    <a:lnTo>
                      <a:pt x="915" y="2042"/>
                    </a:lnTo>
                    <a:lnTo>
                      <a:pt x="921" y="2045"/>
                    </a:lnTo>
                    <a:lnTo>
                      <a:pt x="928" y="2046"/>
                    </a:lnTo>
                    <a:lnTo>
                      <a:pt x="938" y="2044"/>
                    </a:lnTo>
                    <a:lnTo>
                      <a:pt x="944" y="2041"/>
                    </a:lnTo>
                    <a:lnTo>
                      <a:pt x="951" y="2038"/>
                    </a:lnTo>
                    <a:lnTo>
                      <a:pt x="958" y="2033"/>
                    </a:lnTo>
                    <a:lnTo>
                      <a:pt x="966" y="2027"/>
                    </a:lnTo>
                    <a:lnTo>
                      <a:pt x="975" y="2020"/>
                    </a:lnTo>
                    <a:lnTo>
                      <a:pt x="981" y="2013"/>
                    </a:lnTo>
                    <a:lnTo>
                      <a:pt x="987" y="2006"/>
                    </a:lnTo>
                    <a:lnTo>
                      <a:pt x="990" y="2000"/>
                    </a:lnTo>
                    <a:lnTo>
                      <a:pt x="993" y="1993"/>
                    </a:lnTo>
                    <a:lnTo>
                      <a:pt x="993" y="1988"/>
                    </a:lnTo>
                    <a:lnTo>
                      <a:pt x="993" y="1983"/>
                    </a:lnTo>
                    <a:lnTo>
                      <a:pt x="990" y="1979"/>
                    </a:lnTo>
                    <a:lnTo>
                      <a:pt x="988" y="1977"/>
                    </a:lnTo>
                    <a:lnTo>
                      <a:pt x="984" y="1975"/>
                    </a:lnTo>
                    <a:lnTo>
                      <a:pt x="979" y="1974"/>
                    </a:lnTo>
                    <a:lnTo>
                      <a:pt x="976" y="1974"/>
                    </a:lnTo>
                    <a:lnTo>
                      <a:pt x="968" y="1974"/>
                    </a:lnTo>
                    <a:lnTo>
                      <a:pt x="960" y="1972"/>
                    </a:lnTo>
                    <a:lnTo>
                      <a:pt x="958" y="1971"/>
                    </a:lnTo>
                    <a:lnTo>
                      <a:pt x="957" y="1970"/>
                    </a:lnTo>
                    <a:lnTo>
                      <a:pt x="956" y="1968"/>
                    </a:lnTo>
                    <a:lnTo>
                      <a:pt x="956" y="1965"/>
                    </a:lnTo>
                    <a:lnTo>
                      <a:pt x="958" y="1962"/>
                    </a:lnTo>
                    <a:lnTo>
                      <a:pt x="963" y="1957"/>
                    </a:lnTo>
                    <a:lnTo>
                      <a:pt x="966" y="1955"/>
                    </a:lnTo>
                    <a:lnTo>
                      <a:pt x="971" y="1952"/>
                    </a:lnTo>
                    <a:lnTo>
                      <a:pt x="974" y="1950"/>
                    </a:lnTo>
                    <a:lnTo>
                      <a:pt x="975" y="1946"/>
                    </a:lnTo>
                    <a:lnTo>
                      <a:pt x="974" y="1945"/>
                    </a:lnTo>
                    <a:lnTo>
                      <a:pt x="972" y="1944"/>
                    </a:lnTo>
                    <a:lnTo>
                      <a:pt x="969" y="1941"/>
                    </a:lnTo>
                    <a:lnTo>
                      <a:pt x="965" y="1940"/>
                    </a:lnTo>
                    <a:lnTo>
                      <a:pt x="960" y="1939"/>
                    </a:lnTo>
                    <a:lnTo>
                      <a:pt x="959" y="1938"/>
                    </a:lnTo>
                    <a:lnTo>
                      <a:pt x="959" y="1936"/>
                    </a:lnTo>
                    <a:lnTo>
                      <a:pt x="960" y="1933"/>
                    </a:lnTo>
                    <a:lnTo>
                      <a:pt x="964" y="1932"/>
                    </a:lnTo>
                    <a:lnTo>
                      <a:pt x="968" y="1930"/>
                    </a:lnTo>
                    <a:lnTo>
                      <a:pt x="972" y="1928"/>
                    </a:lnTo>
                    <a:lnTo>
                      <a:pt x="978" y="1928"/>
                    </a:lnTo>
                    <a:lnTo>
                      <a:pt x="983" y="1927"/>
                    </a:lnTo>
                    <a:lnTo>
                      <a:pt x="988" y="1926"/>
                    </a:lnTo>
                    <a:lnTo>
                      <a:pt x="991" y="1925"/>
                    </a:lnTo>
                    <a:lnTo>
                      <a:pt x="995" y="1922"/>
                    </a:lnTo>
                    <a:lnTo>
                      <a:pt x="998" y="1918"/>
                    </a:lnTo>
                    <a:lnTo>
                      <a:pt x="1001" y="1912"/>
                    </a:lnTo>
                    <a:lnTo>
                      <a:pt x="1001" y="1907"/>
                    </a:lnTo>
                    <a:lnTo>
                      <a:pt x="1003" y="1902"/>
                    </a:lnTo>
                    <a:lnTo>
                      <a:pt x="1009" y="1899"/>
                    </a:lnTo>
                    <a:lnTo>
                      <a:pt x="1019" y="1894"/>
                    </a:lnTo>
                    <a:lnTo>
                      <a:pt x="1031" y="1890"/>
                    </a:lnTo>
                    <a:lnTo>
                      <a:pt x="1042" y="1886"/>
                    </a:lnTo>
                    <a:lnTo>
                      <a:pt x="1054" y="1882"/>
                    </a:lnTo>
                    <a:lnTo>
                      <a:pt x="1064" y="1880"/>
                    </a:lnTo>
                    <a:lnTo>
                      <a:pt x="1069" y="1878"/>
                    </a:lnTo>
                    <a:lnTo>
                      <a:pt x="1072" y="1876"/>
                    </a:lnTo>
                    <a:lnTo>
                      <a:pt x="1075" y="1873"/>
                    </a:lnTo>
                    <a:lnTo>
                      <a:pt x="1077" y="1870"/>
                    </a:lnTo>
                    <a:lnTo>
                      <a:pt x="1078" y="1867"/>
                    </a:lnTo>
                    <a:lnTo>
                      <a:pt x="1077" y="1864"/>
                    </a:lnTo>
                    <a:lnTo>
                      <a:pt x="1076" y="1862"/>
                    </a:lnTo>
                    <a:lnTo>
                      <a:pt x="1073" y="1859"/>
                    </a:lnTo>
                    <a:lnTo>
                      <a:pt x="1065" y="1858"/>
                    </a:lnTo>
                    <a:lnTo>
                      <a:pt x="1052" y="1858"/>
                    </a:lnTo>
                    <a:lnTo>
                      <a:pt x="1037" y="1859"/>
                    </a:lnTo>
                    <a:lnTo>
                      <a:pt x="1023" y="1862"/>
                    </a:lnTo>
                    <a:lnTo>
                      <a:pt x="1012" y="1867"/>
                    </a:lnTo>
                    <a:lnTo>
                      <a:pt x="998" y="1875"/>
                    </a:lnTo>
                    <a:lnTo>
                      <a:pt x="985" y="1882"/>
                    </a:lnTo>
                    <a:lnTo>
                      <a:pt x="975" y="1890"/>
                    </a:lnTo>
                    <a:lnTo>
                      <a:pt x="970" y="1893"/>
                    </a:lnTo>
                    <a:lnTo>
                      <a:pt x="964" y="1895"/>
                    </a:lnTo>
                    <a:lnTo>
                      <a:pt x="958" y="1897"/>
                    </a:lnTo>
                    <a:lnTo>
                      <a:pt x="952" y="1899"/>
                    </a:lnTo>
                    <a:lnTo>
                      <a:pt x="945" y="1899"/>
                    </a:lnTo>
                    <a:lnTo>
                      <a:pt x="940" y="1897"/>
                    </a:lnTo>
                    <a:lnTo>
                      <a:pt x="935" y="1897"/>
                    </a:lnTo>
                    <a:lnTo>
                      <a:pt x="932" y="1895"/>
                    </a:lnTo>
                    <a:lnTo>
                      <a:pt x="926" y="1889"/>
                    </a:lnTo>
                    <a:lnTo>
                      <a:pt x="919" y="1880"/>
                    </a:lnTo>
                    <a:lnTo>
                      <a:pt x="913" y="1867"/>
                    </a:lnTo>
                    <a:lnTo>
                      <a:pt x="909" y="1853"/>
                    </a:lnTo>
                    <a:lnTo>
                      <a:pt x="908" y="1848"/>
                    </a:lnTo>
                    <a:lnTo>
                      <a:pt x="909" y="1843"/>
                    </a:lnTo>
                    <a:lnTo>
                      <a:pt x="911" y="1839"/>
                    </a:lnTo>
                    <a:lnTo>
                      <a:pt x="914" y="1837"/>
                    </a:lnTo>
                    <a:lnTo>
                      <a:pt x="920" y="1833"/>
                    </a:lnTo>
                    <a:lnTo>
                      <a:pt x="925" y="1830"/>
                    </a:lnTo>
                    <a:lnTo>
                      <a:pt x="926" y="1826"/>
                    </a:lnTo>
                    <a:lnTo>
                      <a:pt x="927" y="1821"/>
                    </a:lnTo>
                    <a:lnTo>
                      <a:pt x="927" y="1814"/>
                    </a:lnTo>
                    <a:lnTo>
                      <a:pt x="927" y="1806"/>
                    </a:lnTo>
                    <a:lnTo>
                      <a:pt x="926" y="1788"/>
                    </a:lnTo>
                    <a:lnTo>
                      <a:pt x="925" y="1773"/>
                    </a:lnTo>
                    <a:lnTo>
                      <a:pt x="924" y="1766"/>
                    </a:lnTo>
                    <a:lnTo>
                      <a:pt x="922" y="1760"/>
                    </a:lnTo>
                    <a:lnTo>
                      <a:pt x="920" y="1756"/>
                    </a:lnTo>
                    <a:lnTo>
                      <a:pt x="916" y="1751"/>
                    </a:lnTo>
                    <a:lnTo>
                      <a:pt x="911" y="1745"/>
                    </a:lnTo>
                    <a:lnTo>
                      <a:pt x="903" y="1739"/>
                    </a:lnTo>
                    <a:lnTo>
                      <a:pt x="901" y="1735"/>
                    </a:lnTo>
                    <a:lnTo>
                      <a:pt x="899" y="1730"/>
                    </a:lnTo>
                    <a:lnTo>
                      <a:pt x="897" y="1723"/>
                    </a:lnTo>
                    <a:lnTo>
                      <a:pt x="897" y="1716"/>
                    </a:lnTo>
                    <a:lnTo>
                      <a:pt x="899" y="1708"/>
                    </a:lnTo>
                    <a:lnTo>
                      <a:pt x="900" y="1701"/>
                    </a:lnTo>
                    <a:lnTo>
                      <a:pt x="902" y="1694"/>
                    </a:lnTo>
                    <a:lnTo>
                      <a:pt x="905" y="1687"/>
                    </a:lnTo>
                    <a:lnTo>
                      <a:pt x="907" y="1682"/>
                    </a:lnTo>
                    <a:lnTo>
                      <a:pt x="911" y="1679"/>
                    </a:lnTo>
                    <a:lnTo>
                      <a:pt x="915" y="1675"/>
                    </a:lnTo>
                    <a:lnTo>
                      <a:pt x="921" y="1672"/>
                    </a:lnTo>
                    <a:lnTo>
                      <a:pt x="932" y="1666"/>
                    </a:lnTo>
                    <a:lnTo>
                      <a:pt x="943" y="1661"/>
                    </a:lnTo>
                    <a:lnTo>
                      <a:pt x="960" y="1648"/>
                    </a:lnTo>
                    <a:lnTo>
                      <a:pt x="977" y="1637"/>
                    </a:lnTo>
                    <a:lnTo>
                      <a:pt x="982" y="1635"/>
                    </a:lnTo>
                    <a:lnTo>
                      <a:pt x="987" y="1630"/>
                    </a:lnTo>
                    <a:lnTo>
                      <a:pt x="993" y="1625"/>
                    </a:lnTo>
                    <a:lnTo>
                      <a:pt x="996" y="1619"/>
                    </a:lnTo>
                    <a:lnTo>
                      <a:pt x="1001" y="1613"/>
                    </a:lnTo>
                    <a:lnTo>
                      <a:pt x="1003" y="1609"/>
                    </a:lnTo>
                    <a:lnTo>
                      <a:pt x="1003" y="1603"/>
                    </a:lnTo>
                    <a:lnTo>
                      <a:pt x="1002" y="1599"/>
                    </a:lnTo>
                    <a:lnTo>
                      <a:pt x="1001" y="1596"/>
                    </a:lnTo>
                    <a:lnTo>
                      <a:pt x="1000" y="1592"/>
                    </a:lnTo>
                    <a:lnTo>
                      <a:pt x="1000" y="1590"/>
                    </a:lnTo>
                    <a:lnTo>
                      <a:pt x="1001" y="1588"/>
                    </a:lnTo>
                    <a:lnTo>
                      <a:pt x="1004" y="1585"/>
                    </a:lnTo>
                    <a:lnTo>
                      <a:pt x="1010" y="1582"/>
                    </a:lnTo>
                    <a:lnTo>
                      <a:pt x="1015" y="1578"/>
                    </a:lnTo>
                    <a:lnTo>
                      <a:pt x="1021" y="1571"/>
                    </a:lnTo>
                    <a:lnTo>
                      <a:pt x="1025" y="1562"/>
                    </a:lnTo>
                    <a:lnTo>
                      <a:pt x="1029" y="1554"/>
                    </a:lnTo>
                    <a:lnTo>
                      <a:pt x="1034" y="1548"/>
                    </a:lnTo>
                    <a:lnTo>
                      <a:pt x="1039" y="1542"/>
                    </a:lnTo>
                    <a:lnTo>
                      <a:pt x="1041" y="1539"/>
                    </a:lnTo>
                    <a:lnTo>
                      <a:pt x="1042" y="1535"/>
                    </a:lnTo>
                    <a:lnTo>
                      <a:pt x="1044" y="1531"/>
                    </a:lnTo>
                    <a:lnTo>
                      <a:pt x="1044" y="1527"/>
                    </a:lnTo>
                    <a:lnTo>
                      <a:pt x="1044" y="1523"/>
                    </a:lnTo>
                    <a:lnTo>
                      <a:pt x="1045" y="1518"/>
                    </a:lnTo>
                    <a:lnTo>
                      <a:pt x="1047" y="1516"/>
                    </a:lnTo>
                    <a:lnTo>
                      <a:pt x="1048" y="1512"/>
                    </a:lnTo>
                    <a:lnTo>
                      <a:pt x="1056" y="1508"/>
                    </a:lnTo>
                    <a:lnTo>
                      <a:pt x="1063" y="1503"/>
                    </a:lnTo>
                    <a:lnTo>
                      <a:pt x="1066" y="1499"/>
                    </a:lnTo>
                    <a:lnTo>
                      <a:pt x="1070" y="1496"/>
                    </a:lnTo>
                    <a:lnTo>
                      <a:pt x="1072" y="1491"/>
                    </a:lnTo>
                    <a:lnTo>
                      <a:pt x="1073" y="1486"/>
                    </a:lnTo>
                    <a:lnTo>
                      <a:pt x="1075" y="1476"/>
                    </a:lnTo>
                    <a:lnTo>
                      <a:pt x="1073" y="1466"/>
                    </a:lnTo>
                    <a:lnTo>
                      <a:pt x="1073" y="1461"/>
                    </a:lnTo>
                    <a:lnTo>
                      <a:pt x="1073" y="1458"/>
                    </a:lnTo>
                    <a:lnTo>
                      <a:pt x="1073" y="1454"/>
                    </a:lnTo>
                    <a:lnTo>
                      <a:pt x="1076" y="1449"/>
                    </a:lnTo>
                    <a:lnTo>
                      <a:pt x="1082" y="1440"/>
                    </a:lnTo>
                    <a:lnTo>
                      <a:pt x="1091" y="1427"/>
                    </a:lnTo>
                    <a:lnTo>
                      <a:pt x="1103" y="1413"/>
                    </a:lnTo>
                    <a:lnTo>
                      <a:pt x="1110" y="1398"/>
                    </a:lnTo>
                    <a:lnTo>
                      <a:pt x="1113" y="1392"/>
                    </a:lnTo>
                    <a:lnTo>
                      <a:pt x="1114" y="1386"/>
                    </a:lnTo>
                    <a:lnTo>
                      <a:pt x="1115" y="1380"/>
                    </a:lnTo>
                    <a:lnTo>
                      <a:pt x="1115" y="1374"/>
                    </a:lnTo>
                    <a:lnTo>
                      <a:pt x="1113" y="1367"/>
                    </a:lnTo>
                    <a:lnTo>
                      <a:pt x="1110" y="1361"/>
                    </a:lnTo>
                    <a:lnTo>
                      <a:pt x="1105" y="1354"/>
                    </a:lnTo>
                    <a:lnTo>
                      <a:pt x="1101" y="1348"/>
                    </a:lnTo>
                    <a:lnTo>
                      <a:pt x="1089" y="1335"/>
                    </a:lnTo>
                    <a:lnTo>
                      <a:pt x="1079" y="1325"/>
                    </a:lnTo>
                    <a:lnTo>
                      <a:pt x="1070" y="1314"/>
                    </a:lnTo>
                    <a:lnTo>
                      <a:pt x="1059" y="1302"/>
                    </a:lnTo>
                    <a:lnTo>
                      <a:pt x="1050" y="1291"/>
                    </a:lnTo>
                    <a:lnTo>
                      <a:pt x="1042" y="1283"/>
                    </a:lnTo>
                    <a:lnTo>
                      <a:pt x="1028" y="1272"/>
                    </a:lnTo>
                    <a:lnTo>
                      <a:pt x="1009" y="1259"/>
                    </a:lnTo>
                    <a:lnTo>
                      <a:pt x="1006" y="1257"/>
                    </a:lnTo>
                    <a:lnTo>
                      <a:pt x="1003" y="1253"/>
                    </a:lnTo>
                    <a:lnTo>
                      <a:pt x="1002" y="1250"/>
                    </a:lnTo>
                    <a:lnTo>
                      <a:pt x="1001" y="1247"/>
                    </a:lnTo>
                    <a:lnTo>
                      <a:pt x="1001" y="1239"/>
                    </a:lnTo>
                    <a:lnTo>
                      <a:pt x="1002" y="1231"/>
                    </a:lnTo>
                    <a:lnTo>
                      <a:pt x="1002" y="1222"/>
                    </a:lnTo>
                    <a:lnTo>
                      <a:pt x="1001" y="1214"/>
                    </a:lnTo>
                    <a:lnTo>
                      <a:pt x="998" y="1207"/>
                    </a:lnTo>
                    <a:lnTo>
                      <a:pt x="994" y="1199"/>
                    </a:lnTo>
                    <a:lnTo>
                      <a:pt x="987" y="1188"/>
                    </a:lnTo>
                    <a:lnTo>
                      <a:pt x="978" y="1174"/>
                    </a:lnTo>
                    <a:lnTo>
                      <a:pt x="969" y="1159"/>
                    </a:lnTo>
                    <a:lnTo>
                      <a:pt x="963" y="1149"/>
                    </a:lnTo>
                    <a:lnTo>
                      <a:pt x="960" y="1146"/>
                    </a:lnTo>
                    <a:lnTo>
                      <a:pt x="959" y="1145"/>
                    </a:lnTo>
                    <a:lnTo>
                      <a:pt x="957" y="1145"/>
                    </a:lnTo>
                    <a:lnTo>
                      <a:pt x="954" y="1146"/>
                    </a:lnTo>
                    <a:lnTo>
                      <a:pt x="953" y="1150"/>
                    </a:lnTo>
                    <a:lnTo>
                      <a:pt x="952" y="1152"/>
                    </a:lnTo>
                    <a:lnTo>
                      <a:pt x="951" y="1157"/>
                    </a:lnTo>
                    <a:lnTo>
                      <a:pt x="951" y="1162"/>
                    </a:lnTo>
                    <a:lnTo>
                      <a:pt x="950" y="1165"/>
                    </a:lnTo>
                    <a:lnTo>
                      <a:pt x="950" y="1168"/>
                    </a:lnTo>
                    <a:lnTo>
                      <a:pt x="949" y="1168"/>
                    </a:lnTo>
                    <a:lnTo>
                      <a:pt x="947" y="1168"/>
                    </a:lnTo>
                    <a:lnTo>
                      <a:pt x="945" y="1163"/>
                    </a:lnTo>
                    <a:lnTo>
                      <a:pt x="940" y="1157"/>
                    </a:lnTo>
                    <a:lnTo>
                      <a:pt x="938" y="1153"/>
                    </a:lnTo>
                    <a:lnTo>
                      <a:pt x="935" y="1151"/>
                    </a:lnTo>
                    <a:lnTo>
                      <a:pt x="932" y="1151"/>
                    </a:lnTo>
                    <a:lnTo>
                      <a:pt x="930" y="1151"/>
                    </a:lnTo>
                    <a:lnTo>
                      <a:pt x="927" y="1151"/>
                    </a:lnTo>
                    <a:lnTo>
                      <a:pt x="925" y="1153"/>
                    </a:lnTo>
                    <a:lnTo>
                      <a:pt x="922" y="1156"/>
                    </a:lnTo>
                    <a:lnTo>
                      <a:pt x="921" y="1159"/>
                    </a:lnTo>
                    <a:lnTo>
                      <a:pt x="924" y="1177"/>
                    </a:lnTo>
                    <a:lnTo>
                      <a:pt x="928" y="1194"/>
                    </a:lnTo>
                    <a:lnTo>
                      <a:pt x="927" y="1201"/>
                    </a:lnTo>
                    <a:lnTo>
                      <a:pt x="924" y="1207"/>
                    </a:lnTo>
                    <a:lnTo>
                      <a:pt x="918" y="1214"/>
                    </a:lnTo>
                    <a:lnTo>
                      <a:pt x="911" y="1220"/>
                    </a:lnTo>
                    <a:lnTo>
                      <a:pt x="907" y="1222"/>
                    </a:lnTo>
                    <a:lnTo>
                      <a:pt x="905" y="1225"/>
                    </a:lnTo>
                    <a:lnTo>
                      <a:pt x="901" y="1225"/>
                    </a:lnTo>
                    <a:lnTo>
                      <a:pt x="900" y="1224"/>
                    </a:lnTo>
                    <a:lnTo>
                      <a:pt x="896" y="1221"/>
                    </a:lnTo>
                    <a:lnTo>
                      <a:pt x="891" y="1216"/>
                    </a:lnTo>
                    <a:lnTo>
                      <a:pt x="889" y="1214"/>
                    </a:lnTo>
                    <a:lnTo>
                      <a:pt x="887" y="1214"/>
                    </a:lnTo>
                    <a:lnTo>
                      <a:pt x="886" y="1215"/>
                    </a:lnTo>
                    <a:lnTo>
                      <a:pt x="883" y="1216"/>
                    </a:lnTo>
                    <a:lnTo>
                      <a:pt x="881" y="1219"/>
                    </a:lnTo>
                    <a:lnTo>
                      <a:pt x="878" y="1220"/>
                    </a:lnTo>
                    <a:lnTo>
                      <a:pt x="876" y="1221"/>
                    </a:lnTo>
                    <a:lnTo>
                      <a:pt x="872" y="1221"/>
                    </a:lnTo>
                    <a:lnTo>
                      <a:pt x="867" y="1219"/>
                    </a:lnTo>
                    <a:lnTo>
                      <a:pt x="861" y="1220"/>
                    </a:lnTo>
                    <a:lnTo>
                      <a:pt x="855" y="1224"/>
                    </a:lnTo>
                    <a:lnTo>
                      <a:pt x="849" y="1228"/>
                    </a:lnTo>
                    <a:lnTo>
                      <a:pt x="844" y="1229"/>
                    </a:lnTo>
                    <a:lnTo>
                      <a:pt x="838" y="1231"/>
                    </a:lnTo>
                    <a:lnTo>
                      <a:pt x="832" y="1229"/>
                    </a:lnTo>
                    <a:lnTo>
                      <a:pt x="825" y="1227"/>
                    </a:lnTo>
                    <a:lnTo>
                      <a:pt x="811" y="1222"/>
                    </a:lnTo>
                    <a:lnTo>
                      <a:pt x="800" y="1215"/>
                    </a:lnTo>
                    <a:lnTo>
                      <a:pt x="792" y="1210"/>
                    </a:lnTo>
                    <a:lnTo>
                      <a:pt x="786" y="1207"/>
                    </a:lnTo>
                    <a:lnTo>
                      <a:pt x="783" y="1207"/>
                    </a:lnTo>
                    <a:lnTo>
                      <a:pt x="782" y="1207"/>
                    </a:lnTo>
                    <a:lnTo>
                      <a:pt x="781" y="1209"/>
                    </a:lnTo>
                    <a:lnTo>
                      <a:pt x="781" y="1213"/>
                    </a:lnTo>
                    <a:lnTo>
                      <a:pt x="780" y="1218"/>
                    </a:lnTo>
                    <a:lnTo>
                      <a:pt x="777" y="1220"/>
                    </a:lnTo>
                    <a:lnTo>
                      <a:pt x="775" y="1222"/>
                    </a:lnTo>
                    <a:lnTo>
                      <a:pt x="773" y="1224"/>
                    </a:lnTo>
                    <a:lnTo>
                      <a:pt x="765" y="1224"/>
                    </a:lnTo>
                    <a:lnTo>
                      <a:pt x="761" y="1221"/>
                    </a:lnTo>
                    <a:lnTo>
                      <a:pt x="756" y="1219"/>
                    </a:lnTo>
                    <a:lnTo>
                      <a:pt x="751" y="1216"/>
                    </a:lnTo>
                    <a:lnTo>
                      <a:pt x="749" y="1216"/>
                    </a:lnTo>
                    <a:lnTo>
                      <a:pt x="746" y="1219"/>
                    </a:lnTo>
                    <a:lnTo>
                      <a:pt x="744" y="1221"/>
                    </a:lnTo>
                    <a:lnTo>
                      <a:pt x="741" y="1225"/>
                    </a:lnTo>
                    <a:lnTo>
                      <a:pt x="729" y="1239"/>
                    </a:lnTo>
                    <a:lnTo>
                      <a:pt x="710" y="1259"/>
                    </a:lnTo>
                    <a:lnTo>
                      <a:pt x="688" y="1278"/>
                    </a:lnTo>
                    <a:lnTo>
                      <a:pt x="674" y="1289"/>
                    </a:lnTo>
                    <a:lnTo>
                      <a:pt x="666" y="1294"/>
                    </a:lnTo>
                    <a:lnTo>
                      <a:pt x="658" y="1297"/>
                    </a:lnTo>
                    <a:lnTo>
                      <a:pt x="656" y="1300"/>
                    </a:lnTo>
                    <a:lnTo>
                      <a:pt x="655" y="1301"/>
                    </a:lnTo>
                    <a:lnTo>
                      <a:pt x="654" y="1303"/>
                    </a:lnTo>
                    <a:lnTo>
                      <a:pt x="655" y="1306"/>
                    </a:lnTo>
                    <a:lnTo>
                      <a:pt x="672" y="1315"/>
                    </a:lnTo>
                    <a:lnTo>
                      <a:pt x="686" y="1326"/>
                    </a:lnTo>
                    <a:lnTo>
                      <a:pt x="686" y="1329"/>
                    </a:lnTo>
                    <a:lnTo>
                      <a:pt x="685" y="1332"/>
                    </a:lnTo>
                    <a:lnTo>
                      <a:pt x="683" y="1334"/>
                    </a:lnTo>
                    <a:lnTo>
                      <a:pt x="681" y="1335"/>
                    </a:lnTo>
                    <a:lnTo>
                      <a:pt x="679" y="1336"/>
                    </a:lnTo>
                    <a:lnTo>
                      <a:pt x="674" y="1338"/>
                    </a:lnTo>
                    <a:lnTo>
                      <a:pt x="669" y="1338"/>
                    </a:lnTo>
                    <a:lnTo>
                      <a:pt x="664" y="1336"/>
                    </a:lnTo>
                    <a:lnTo>
                      <a:pt x="653" y="1336"/>
                    </a:lnTo>
                    <a:lnTo>
                      <a:pt x="644" y="1338"/>
                    </a:lnTo>
                    <a:lnTo>
                      <a:pt x="641" y="1339"/>
                    </a:lnTo>
                    <a:lnTo>
                      <a:pt x="638" y="1341"/>
                    </a:lnTo>
                    <a:lnTo>
                      <a:pt x="636" y="1344"/>
                    </a:lnTo>
                    <a:lnTo>
                      <a:pt x="635" y="1347"/>
                    </a:lnTo>
                    <a:lnTo>
                      <a:pt x="632" y="1359"/>
                    </a:lnTo>
                    <a:lnTo>
                      <a:pt x="629" y="1374"/>
                    </a:lnTo>
                    <a:lnTo>
                      <a:pt x="626" y="1383"/>
                    </a:lnTo>
                    <a:lnTo>
                      <a:pt x="624" y="1390"/>
                    </a:lnTo>
                    <a:lnTo>
                      <a:pt x="622" y="1397"/>
                    </a:lnTo>
                    <a:lnTo>
                      <a:pt x="618" y="1401"/>
                    </a:lnTo>
                    <a:lnTo>
                      <a:pt x="612" y="1409"/>
                    </a:lnTo>
                    <a:lnTo>
                      <a:pt x="605" y="1421"/>
                    </a:lnTo>
                    <a:lnTo>
                      <a:pt x="600" y="1426"/>
                    </a:lnTo>
                    <a:lnTo>
                      <a:pt x="597" y="1432"/>
                    </a:lnTo>
                    <a:lnTo>
                      <a:pt x="592" y="1435"/>
                    </a:lnTo>
                    <a:lnTo>
                      <a:pt x="588" y="1437"/>
                    </a:lnTo>
                    <a:lnTo>
                      <a:pt x="585" y="1441"/>
                    </a:lnTo>
                    <a:lnTo>
                      <a:pt x="581" y="1445"/>
                    </a:lnTo>
                    <a:lnTo>
                      <a:pt x="579" y="1448"/>
                    </a:lnTo>
                    <a:lnTo>
                      <a:pt x="576" y="1453"/>
                    </a:lnTo>
                    <a:lnTo>
                      <a:pt x="572" y="1464"/>
                    </a:lnTo>
                    <a:lnTo>
                      <a:pt x="566" y="1472"/>
                    </a:lnTo>
                    <a:lnTo>
                      <a:pt x="563" y="1477"/>
                    </a:lnTo>
                    <a:lnTo>
                      <a:pt x="562" y="1487"/>
                    </a:lnTo>
                    <a:lnTo>
                      <a:pt x="562" y="1499"/>
                    </a:lnTo>
                    <a:lnTo>
                      <a:pt x="561" y="1512"/>
                    </a:lnTo>
                    <a:lnTo>
                      <a:pt x="557" y="1525"/>
                    </a:lnTo>
                    <a:lnTo>
                      <a:pt x="554" y="1536"/>
                    </a:lnTo>
                    <a:lnTo>
                      <a:pt x="550" y="1544"/>
                    </a:lnTo>
                    <a:lnTo>
                      <a:pt x="549" y="1548"/>
                    </a:lnTo>
                    <a:lnTo>
                      <a:pt x="547" y="1554"/>
                    </a:lnTo>
                    <a:lnTo>
                      <a:pt x="543" y="1559"/>
                    </a:lnTo>
                    <a:lnTo>
                      <a:pt x="540" y="1562"/>
                    </a:lnTo>
                    <a:lnTo>
                      <a:pt x="534" y="1566"/>
                    </a:lnTo>
                    <a:lnTo>
                      <a:pt x="521" y="1571"/>
                    </a:lnTo>
                    <a:lnTo>
                      <a:pt x="505" y="1575"/>
                    </a:lnTo>
                    <a:lnTo>
                      <a:pt x="496" y="1579"/>
                    </a:lnTo>
                    <a:lnTo>
                      <a:pt x="487" y="1584"/>
                    </a:lnTo>
                    <a:lnTo>
                      <a:pt x="479" y="1588"/>
                    </a:lnTo>
                    <a:lnTo>
                      <a:pt x="471" y="1594"/>
                    </a:lnTo>
                    <a:lnTo>
                      <a:pt x="455" y="1609"/>
                    </a:lnTo>
                    <a:lnTo>
                      <a:pt x="441" y="1622"/>
                    </a:lnTo>
                    <a:lnTo>
                      <a:pt x="435" y="1629"/>
                    </a:lnTo>
                    <a:lnTo>
                      <a:pt x="429" y="1634"/>
                    </a:lnTo>
                    <a:lnTo>
                      <a:pt x="424" y="1637"/>
                    </a:lnTo>
                    <a:lnTo>
                      <a:pt x="420" y="1641"/>
                    </a:lnTo>
                    <a:lnTo>
                      <a:pt x="408" y="1644"/>
                    </a:lnTo>
                    <a:lnTo>
                      <a:pt x="395" y="1647"/>
                    </a:lnTo>
                    <a:lnTo>
                      <a:pt x="390" y="1648"/>
                    </a:lnTo>
                    <a:lnTo>
                      <a:pt x="386" y="1649"/>
                    </a:lnTo>
                    <a:lnTo>
                      <a:pt x="384" y="1650"/>
                    </a:lnTo>
                    <a:lnTo>
                      <a:pt x="383" y="1653"/>
                    </a:lnTo>
                    <a:lnTo>
                      <a:pt x="380" y="1659"/>
                    </a:lnTo>
                    <a:lnTo>
                      <a:pt x="372" y="1668"/>
                    </a:lnTo>
                    <a:close/>
                    <a:moveTo>
                      <a:pt x="858" y="1792"/>
                    </a:moveTo>
                    <a:lnTo>
                      <a:pt x="865" y="1792"/>
                    </a:lnTo>
                    <a:lnTo>
                      <a:pt x="871" y="1791"/>
                    </a:lnTo>
                    <a:lnTo>
                      <a:pt x="878" y="1788"/>
                    </a:lnTo>
                    <a:lnTo>
                      <a:pt x="886" y="1783"/>
                    </a:lnTo>
                    <a:lnTo>
                      <a:pt x="893" y="1777"/>
                    </a:lnTo>
                    <a:lnTo>
                      <a:pt x="899" y="1774"/>
                    </a:lnTo>
                    <a:lnTo>
                      <a:pt x="905" y="1773"/>
                    </a:lnTo>
                    <a:lnTo>
                      <a:pt x="908" y="1773"/>
                    </a:lnTo>
                    <a:lnTo>
                      <a:pt x="909" y="1774"/>
                    </a:lnTo>
                    <a:lnTo>
                      <a:pt x="911" y="1775"/>
                    </a:lnTo>
                    <a:lnTo>
                      <a:pt x="911" y="1779"/>
                    </a:lnTo>
                    <a:lnTo>
                      <a:pt x="911" y="1781"/>
                    </a:lnTo>
                    <a:lnTo>
                      <a:pt x="911" y="1788"/>
                    </a:lnTo>
                    <a:lnTo>
                      <a:pt x="909" y="1796"/>
                    </a:lnTo>
                    <a:lnTo>
                      <a:pt x="909" y="1804"/>
                    </a:lnTo>
                    <a:lnTo>
                      <a:pt x="909" y="1812"/>
                    </a:lnTo>
                    <a:lnTo>
                      <a:pt x="908" y="1819"/>
                    </a:lnTo>
                    <a:lnTo>
                      <a:pt x="906" y="1825"/>
                    </a:lnTo>
                    <a:lnTo>
                      <a:pt x="902" y="1830"/>
                    </a:lnTo>
                    <a:lnTo>
                      <a:pt x="896" y="1832"/>
                    </a:lnTo>
                    <a:lnTo>
                      <a:pt x="889" y="1833"/>
                    </a:lnTo>
                    <a:lnTo>
                      <a:pt x="881" y="1832"/>
                    </a:lnTo>
                    <a:lnTo>
                      <a:pt x="874" y="1832"/>
                    </a:lnTo>
                    <a:lnTo>
                      <a:pt x="868" y="1832"/>
                    </a:lnTo>
                    <a:lnTo>
                      <a:pt x="861" y="1833"/>
                    </a:lnTo>
                    <a:lnTo>
                      <a:pt x="853" y="1837"/>
                    </a:lnTo>
                    <a:lnTo>
                      <a:pt x="850" y="1838"/>
                    </a:lnTo>
                    <a:lnTo>
                      <a:pt x="846" y="1839"/>
                    </a:lnTo>
                    <a:lnTo>
                      <a:pt x="844" y="1839"/>
                    </a:lnTo>
                    <a:lnTo>
                      <a:pt x="840" y="1838"/>
                    </a:lnTo>
                    <a:lnTo>
                      <a:pt x="839" y="1837"/>
                    </a:lnTo>
                    <a:lnTo>
                      <a:pt x="837" y="1836"/>
                    </a:lnTo>
                    <a:lnTo>
                      <a:pt x="836" y="1833"/>
                    </a:lnTo>
                    <a:lnTo>
                      <a:pt x="834" y="1831"/>
                    </a:lnTo>
                    <a:lnTo>
                      <a:pt x="834" y="1826"/>
                    </a:lnTo>
                    <a:lnTo>
                      <a:pt x="836" y="1820"/>
                    </a:lnTo>
                    <a:lnTo>
                      <a:pt x="838" y="1813"/>
                    </a:lnTo>
                    <a:lnTo>
                      <a:pt x="842" y="1807"/>
                    </a:lnTo>
                    <a:lnTo>
                      <a:pt x="845" y="1801"/>
                    </a:lnTo>
                    <a:lnTo>
                      <a:pt x="850" y="1796"/>
                    </a:lnTo>
                    <a:lnTo>
                      <a:pt x="855" y="1793"/>
                    </a:lnTo>
                    <a:lnTo>
                      <a:pt x="858" y="1792"/>
                    </a:lnTo>
                    <a:close/>
                    <a:moveTo>
                      <a:pt x="877" y="1851"/>
                    </a:moveTo>
                    <a:lnTo>
                      <a:pt x="882" y="1851"/>
                    </a:lnTo>
                    <a:lnTo>
                      <a:pt x="886" y="1852"/>
                    </a:lnTo>
                    <a:lnTo>
                      <a:pt x="888" y="1855"/>
                    </a:lnTo>
                    <a:lnTo>
                      <a:pt x="890" y="1857"/>
                    </a:lnTo>
                    <a:lnTo>
                      <a:pt x="894" y="1863"/>
                    </a:lnTo>
                    <a:lnTo>
                      <a:pt x="896" y="1870"/>
                    </a:lnTo>
                    <a:lnTo>
                      <a:pt x="897" y="1878"/>
                    </a:lnTo>
                    <a:lnTo>
                      <a:pt x="899" y="1886"/>
                    </a:lnTo>
                    <a:lnTo>
                      <a:pt x="897" y="1889"/>
                    </a:lnTo>
                    <a:lnTo>
                      <a:pt x="896" y="1892"/>
                    </a:lnTo>
                    <a:lnTo>
                      <a:pt x="894" y="1894"/>
                    </a:lnTo>
                    <a:lnTo>
                      <a:pt x="890" y="1895"/>
                    </a:lnTo>
                    <a:lnTo>
                      <a:pt x="883" y="1896"/>
                    </a:lnTo>
                    <a:lnTo>
                      <a:pt x="876" y="1894"/>
                    </a:lnTo>
                    <a:lnTo>
                      <a:pt x="874" y="1893"/>
                    </a:lnTo>
                    <a:lnTo>
                      <a:pt x="871" y="1890"/>
                    </a:lnTo>
                    <a:lnTo>
                      <a:pt x="870" y="1888"/>
                    </a:lnTo>
                    <a:lnTo>
                      <a:pt x="870" y="1886"/>
                    </a:lnTo>
                    <a:lnTo>
                      <a:pt x="872" y="1878"/>
                    </a:lnTo>
                    <a:lnTo>
                      <a:pt x="875" y="1873"/>
                    </a:lnTo>
                    <a:lnTo>
                      <a:pt x="876" y="1870"/>
                    </a:lnTo>
                    <a:lnTo>
                      <a:pt x="876" y="1868"/>
                    </a:lnTo>
                    <a:lnTo>
                      <a:pt x="876" y="1867"/>
                    </a:lnTo>
                    <a:lnTo>
                      <a:pt x="875" y="1865"/>
                    </a:lnTo>
                    <a:lnTo>
                      <a:pt x="870" y="1867"/>
                    </a:lnTo>
                    <a:lnTo>
                      <a:pt x="865" y="1871"/>
                    </a:lnTo>
                    <a:lnTo>
                      <a:pt x="861" y="1876"/>
                    </a:lnTo>
                    <a:lnTo>
                      <a:pt x="857" y="1882"/>
                    </a:lnTo>
                    <a:lnTo>
                      <a:pt x="855" y="1888"/>
                    </a:lnTo>
                    <a:lnTo>
                      <a:pt x="852" y="1893"/>
                    </a:lnTo>
                    <a:lnTo>
                      <a:pt x="850" y="1896"/>
                    </a:lnTo>
                    <a:lnTo>
                      <a:pt x="845" y="1899"/>
                    </a:lnTo>
                    <a:lnTo>
                      <a:pt x="844" y="1899"/>
                    </a:lnTo>
                    <a:lnTo>
                      <a:pt x="843" y="1896"/>
                    </a:lnTo>
                    <a:lnTo>
                      <a:pt x="842" y="1894"/>
                    </a:lnTo>
                    <a:lnTo>
                      <a:pt x="842" y="1889"/>
                    </a:lnTo>
                    <a:lnTo>
                      <a:pt x="842" y="1881"/>
                    </a:lnTo>
                    <a:lnTo>
                      <a:pt x="844" y="1871"/>
                    </a:lnTo>
                    <a:lnTo>
                      <a:pt x="846" y="1868"/>
                    </a:lnTo>
                    <a:lnTo>
                      <a:pt x="850" y="1863"/>
                    </a:lnTo>
                    <a:lnTo>
                      <a:pt x="853" y="1859"/>
                    </a:lnTo>
                    <a:lnTo>
                      <a:pt x="858" y="1857"/>
                    </a:lnTo>
                    <a:lnTo>
                      <a:pt x="863" y="1853"/>
                    </a:lnTo>
                    <a:lnTo>
                      <a:pt x="868" y="1852"/>
                    </a:lnTo>
                    <a:lnTo>
                      <a:pt x="872" y="1851"/>
                    </a:lnTo>
                    <a:lnTo>
                      <a:pt x="877" y="1851"/>
                    </a:lnTo>
                    <a:close/>
                    <a:moveTo>
                      <a:pt x="1209" y="1939"/>
                    </a:moveTo>
                    <a:lnTo>
                      <a:pt x="1211" y="1937"/>
                    </a:lnTo>
                    <a:lnTo>
                      <a:pt x="1215" y="1934"/>
                    </a:lnTo>
                    <a:lnTo>
                      <a:pt x="1218" y="1932"/>
                    </a:lnTo>
                    <a:lnTo>
                      <a:pt x="1222" y="1931"/>
                    </a:lnTo>
                    <a:lnTo>
                      <a:pt x="1224" y="1932"/>
                    </a:lnTo>
                    <a:lnTo>
                      <a:pt x="1226" y="1933"/>
                    </a:lnTo>
                    <a:lnTo>
                      <a:pt x="1228" y="1934"/>
                    </a:lnTo>
                    <a:lnTo>
                      <a:pt x="1229" y="1937"/>
                    </a:lnTo>
                    <a:lnTo>
                      <a:pt x="1229" y="1939"/>
                    </a:lnTo>
                    <a:lnTo>
                      <a:pt x="1229" y="1943"/>
                    </a:lnTo>
                    <a:lnTo>
                      <a:pt x="1229" y="1945"/>
                    </a:lnTo>
                    <a:lnTo>
                      <a:pt x="1228" y="1947"/>
                    </a:lnTo>
                    <a:lnTo>
                      <a:pt x="1223" y="1952"/>
                    </a:lnTo>
                    <a:lnTo>
                      <a:pt x="1218" y="1956"/>
                    </a:lnTo>
                    <a:lnTo>
                      <a:pt x="1212" y="1957"/>
                    </a:lnTo>
                    <a:lnTo>
                      <a:pt x="1205" y="1958"/>
                    </a:lnTo>
                    <a:lnTo>
                      <a:pt x="1203" y="1958"/>
                    </a:lnTo>
                    <a:lnTo>
                      <a:pt x="1201" y="1957"/>
                    </a:lnTo>
                    <a:lnTo>
                      <a:pt x="1198" y="1956"/>
                    </a:lnTo>
                    <a:lnTo>
                      <a:pt x="1197" y="1953"/>
                    </a:lnTo>
                    <a:lnTo>
                      <a:pt x="1196" y="1951"/>
                    </a:lnTo>
                    <a:lnTo>
                      <a:pt x="1196" y="1949"/>
                    </a:lnTo>
                    <a:lnTo>
                      <a:pt x="1197" y="1947"/>
                    </a:lnTo>
                    <a:lnTo>
                      <a:pt x="1198" y="1945"/>
                    </a:lnTo>
                    <a:lnTo>
                      <a:pt x="1205" y="1943"/>
                    </a:lnTo>
                    <a:lnTo>
                      <a:pt x="1209" y="1939"/>
                    </a:lnTo>
                    <a:close/>
                    <a:moveTo>
                      <a:pt x="1337" y="1991"/>
                    </a:moveTo>
                    <a:lnTo>
                      <a:pt x="1337" y="1989"/>
                    </a:lnTo>
                    <a:lnTo>
                      <a:pt x="1338" y="1988"/>
                    </a:lnTo>
                    <a:lnTo>
                      <a:pt x="1340" y="1987"/>
                    </a:lnTo>
                    <a:lnTo>
                      <a:pt x="1341" y="1987"/>
                    </a:lnTo>
                    <a:lnTo>
                      <a:pt x="1346" y="1988"/>
                    </a:lnTo>
                    <a:lnTo>
                      <a:pt x="1350" y="1990"/>
                    </a:lnTo>
                    <a:lnTo>
                      <a:pt x="1355" y="1996"/>
                    </a:lnTo>
                    <a:lnTo>
                      <a:pt x="1357" y="2001"/>
                    </a:lnTo>
                    <a:lnTo>
                      <a:pt x="1357" y="2004"/>
                    </a:lnTo>
                    <a:lnTo>
                      <a:pt x="1356" y="2008"/>
                    </a:lnTo>
                    <a:lnTo>
                      <a:pt x="1354" y="2009"/>
                    </a:lnTo>
                    <a:lnTo>
                      <a:pt x="1352" y="2008"/>
                    </a:lnTo>
                    <a:lnTo>
                      <a:pt x="1349" y="2006"/>
                    </a:lnTo>
                    <a:lnTo>
                      <a:pt x="1346" y="2003"/>
                    </a:lnTo>
                    <a:lnTo>
                      <a:pt x="1341" y="1996"/>
                    </a:lnTo>
                    <a:lnTo>
                      <a:pt x="1337" y="199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F9A605E-C611-4A8E-8872-82154EBB121F}"/>
                </a:ext>
              </a:extLst>
            </p:cNvPr>
            <p:cNvSpPr txBox="1"/>
            <p:nvPr/>
          </p:nvSpPr>
          <p:spPr>
            <a:xfrm>
              <a:off x="973730" y="486656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辽宁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89913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409" y="326760"/>
            <a:ext cx="6143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616" y="1039561"/>
            <a:ext cx="8522387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线下交易品牌中捷达流通量排名第一，前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品牌占交易量的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11.36%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6EA33377-AE34-4BD4-98B6-C3F7F58F1F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8190024"/>
              </p:ext>
            </p:extLst>
          </p:nvPr>
        </p:nvGraphicFramePr>
        <p:xfrm>
          <a:off x="937436" y="1861207"/>
          <a:ext cx="7269127" cy="4293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6197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11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1-11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15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新能源二手车车型分析</a:t>
            </a: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90453" y="1185034"/>
            <a:ext cx="7773064" cy="1167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国新能源二手车交易车型分析中，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级车型占比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51.89%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级车型，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20.56%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各车型占比情况小微车型依然占绝对主力，其中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级车型车型占比进一步提升。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车型占比均有所增长分别为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2.71%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7.57%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新能源二手车主要销售车型集中于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级及以下车型趋势不变。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3848" y="5608201"/>
            <a:ext cx="2659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月新能源二手车交易车型分布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50200" y="5600443"/>
            <a:ext cx="2659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月新能源二手车交易车型分布</a:t>
            </a: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2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1340220"/>
              </p:ext>
            </p:extLst>
          </p:nvPr>
        </p:nvGraphicFramePr>
        <p:xfrm>
          <a:off x="4355466" y="2769712"/>
          <a:ext cx="3665013" cy="2838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2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8381218"/>
              </p:ext>
            </p:extLst>
          </p:nvPr>
        </p:nvGraphicFramePr>
        <p:xfrm>
          <a:off x="690453" y="2727730"/>
          <a:ext cx="3665013" cy="2838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49606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805538" y="1066996"/>
            <a:ext cx="7532924" cy="1444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月，新能源二手车价格区间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万元内的占比为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14.32%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万元内的车辆市场占比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34.68%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23.81%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13.15%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0.95%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5.81%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4.45%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30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万以上区间环比下降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万以下、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万、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万区间的车辆占比有所增长以外，其他价格区间均有下降。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2497" y="5523978"/>
            <a:ext cx="19543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月价格分布占比图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月新能源二手车价格分析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640251"/>
              </p:ext>
            </p:extLst>
          </p:nvPr>
        </p:nvGraphicFramePr>
        <p:xfrm>
          <a:off x="852286" y="2532418"/>
          <a:ext cx="4187826" cy="308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581039" y="5485899"/>
            <a:ext cx="19543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月价格分布占比图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00000000-0008-0000-0200-00000B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5235373"/>
              </p:ext>
            </p:extLst>
          </p:nvPr>
        </p:nvGraphicFramePr>
        <p:xfrm>
          <a:off x="852286" y="2875219"/>
          <a:ext cx="3867150" cy="2562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00000000-0008-0000-0200-00000D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973275"/>
              </p:ext>
            </p:extLst>
          </p:nvPr>
        </p:nvGraphicFramePr>
        <p:xfrm>
          <a:off x="5176579" y="2781605"/>
          <a:ext cx="2763299" cy="2575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75776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60803" y="1392839"/>
            <a:ext cx="7695133" cy="1167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月全国新能源二手车交易量情况区域分布：华东区占比依然最大，相比上月下降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63.27%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。华南区占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。华北区占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7.48%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。西南区占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12.06%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。东北市场占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2.82%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。西北市场占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。华中市场占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8.33%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。本月华南市场增长较为明显。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5" y="5377875"/>
            <a:ext cx="2377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月七大区域交易量占比图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新能源二手车区域分析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53975" y="5377875"/>
            <a:ext cx="2377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月七大区域交易量占比图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0000000-0008-0000-0200-000010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8711543"/>
              </p:ext>
            </p:extLst>
          </p:nvPr>
        </p:nvGraphicFramePr>
        <p:xfrm>
          <a:off x="760803" y="2753273"/>
          <a:ext cx="3614115" cy="2712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00000000-0008-0000-0200-00000C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1116334"/>
              </p:ext>
            </p:extLst>
          </p:nvPr>
        </p:nvGraphicFramePr>
        <p:xfrm>
          <a:off x="4460201" y="2752431"/>
          <a:ext cx="4250313" cy="2712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338944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926088" y="1253561"/>
            <a:ext cx="7296485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新能源二手车交易车辆使用年限绝大多数集中在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年以下。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月全国新能源二手车使用年限分析：使用年限在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年以下的占比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62.8%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2-4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年占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28.4%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新能源二手车使用年限在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4-6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与传统二手车使用年限相比，新能源二手车的使用年限更短，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年以内的新能源车保有量是市场主流。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8097" y="5764552"/>
            <a:ext cx="2377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月交易车辆使用年限分析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新能源二手车使用年限分析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48329" y="5764552"/>
            <a:ext cx="2377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月交易车辆使用年限分析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3866224" y="2911867"/>
          <a:ext cx="4137039" cy="2737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2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6066575"/>
              </p:ext>
            </p:extLst>
          </p:nvPr>
        </p:nvGraphicFramePr>
        <p:xfrm>
          <a:off x="4224489" y="2911867"/>
          <a:ext cx="4070023" cy="2951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00000000-0008-0000-0200-00001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6814727"/>
              </p:ext>
            </p:extLst>
          </p:nvPr>
        </p:nvGraphicFramePr>
        <p:xfrm>
          <a:off x="87450" y="3010080"/>
          <a:ext cx="4137039" cy="2951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003074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11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1-11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56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34690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138.37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9.17%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79.64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8.69%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15.81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10.80%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8.85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12.86%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，交叉型乘用车共交易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14.50%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11.67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5.83%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11.48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9.29%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DE7B7D-8349-4B58-BA83-631344E696F1}"/>
              </a:ext>
            </a:extLst>
          </p:cNvPr>
          <p:cNvSpPr txBox="1"/>
          <p:nvPr/>
        </p:nvSpPr>
        <p:spPr>
          <a:xfrm>
            <a:off x="4300682" y="4569829"/>
            <a:ext cx="5421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</a:rPr>
              <a:t>1.19%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1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8195219"/>
              </p:ext>
            </p:extLst>
          </p:nvPr>
        </p:nvGraphicFramePr>
        <p:xfrm>
          <a:off x="742694" y="2570351"/>
          <a:ext cx="7977394" cy="3813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414805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一、“行”认证检测、认证量分析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EF40CDC-A74E-DD41-9FD0-708FB2F3C1E3}"/>
              </a:ext>
            </a:extLst>
          </p:cNvPr>
          <p:cNvGraphicFramePr>
            <a:graphicFrameLocks noGrp="1"/>
          </p:cNvGraphicFramePr>
          <p:nvPr/>
        </p:nvGraphicFramePr>
        <p:xfrm>
          <a:off x="1099311" y="1788460"/>
          <a:ext cx="7173976" cy="356382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793494">
                  <a:extLst>
                    <a:ext uri="{9D8B030D-6E8A-4147-A177-3AD203B41FA5}">
                      <a16:colId xmlns:a16="http://schemas.microsoft.com/office/drawing/2014/main" val="1708812955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3144311044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449422581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2912623355"/>
                    </a:ext>
                  </a:extLst>
                </a:gridCol>
              </a:tblGrid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初检量（台次）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检测量（台次）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认证量 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40154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第一周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25170726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第二周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4688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866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4273628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第三周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4063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842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5406901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第四周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7262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1671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40624341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1025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16302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3420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368528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第一周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4337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1133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0056995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第二周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264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4095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909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17933723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第三周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264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3919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975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0591426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第四周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3636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760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5685216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1162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15987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3777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299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16258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二、“行”认证检测量品牌分布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AEC7530-E802-8449-9414-0BC0275169B6}"/>
              </a:ext>
            </a:extLst>
          </p:cNvPr>
          <p:cNvGraphicFramePr>
            <a:graphicFrameLocks noGrp="1"/>
          </p:cNvGraphicFramePr>
          <p:nvPr/>
        </p:nvGraphicFramePr>
        <p:xfrm>
          <a:off x="6510782" y="1856513"/>
          <a:ext cx="2120900" cy="366979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084834">
                  <a:extLst>
                    <a:ext uri="{9D8B030D-6E8A-4147-A177-3AD203B41FA5}">
                      <a16:colId xmlns:a16="http://schemas.microsoft.com/office/drawing/2014/main" val="1683057107"/>
                    </a:ext>
                  </a:extLst>
                </a:gridCol>
                <a:gridCol w="1036066">
                  <a:extLst>
                    <a:ext uri="{9D8B030D-6E8A-4147-A177-3AD203B41FA5}">
                      <a16:colId xmlns:a16="http://schemas.microsoft.com/office/drawing/2014/main" val="92524094"/>
                    </a:ext>
                  </a:extLst>
                </a:gridCol>
              </a:tblGrid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品牌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本月占比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752104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大众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15.8%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77158984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奔驰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5.5%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05466042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别克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5.4%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55942796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奥迪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5.3%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90708587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丰田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5.1%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98302219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福特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4.9%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51400274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宝马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4.6%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64362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4.6%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82150050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现代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3.3%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18194065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吉利汽车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3.2%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8906321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日产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3.1%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04439305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雪佛兰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3.0%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6547482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长安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2.3%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8997799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其他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34.1%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68894238"/>
                  </a:ext>
                </a:extLst>
              </a:tr>
            </a:tbl>
          </a:graphicData>
        </a:graphic>
      </p:graphicFrame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D8EB2B96-66C6-F64F-AA0C-3D21A3A745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8334975"/>
              </p:ext>
            </p:extLst>
          </p:nvPr>
        </p:nvGraphicFramePr>
        <p:xfrm>
          <a:off x="36023" y="1623924"/>
          <a:ext cx="6474759" cy="4134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59610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三、“行”认证检测量价格区间分布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FB78FDA-F7CA-A948-92AF-F9ABDB02220D}"/>
              </a:ext>
            </a:extLst>
          </p:cNvPr>
          <p:cNvGraphicFramePr>
            <a:graphicFrameLocks/>
          </p:cNvGraphicFramePr>
          <p:nvPr/>
        </p:nvGraphicFramePr>
        <p:xfrm>
          <a:off x="1441449" y="1842247"/>
          <a:ext cx="6489700" cy="34693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57079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四、“行”认证检测量车龄分布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D88B0DD9-E9ED-6D45-B618-0E37D98FE2FD}"/>
              </a:ext>
            </a:extLst>
          </p:cNvPr>
          <p:cNvGraphicFramePr>
            <a:graphicFrameLocks/>
          </p:cNvGraphicFramePr>
          <p:nvPr/>
        </p:nvGraphicFramePr>
        <p:xfrm>
          <a:off x="1537072" y="1868394"/>
          <a:ext cx="6298453" cy="3644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236559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D26A6B5-C15C-4738-B046-163E762BD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C13224DD-7ED9-465E-9D2A-14641C6AD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850" y="1191759"/>
            <a:ext cx="8560300" cy="700574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月全国二手车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交易量为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138.37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8.46%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。较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月份增速加快。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年新车市场呈现同比负增长态势，二手车市场增速明显减缓，行业进入新的调整期。</a:t>
            </a:r>
          </a:p>
        </p:txBody>
      </p:sp>
      <p:graphicFrame>
        <p:nvGraphicFramePr>
          <p:cNvPr id="5" name="内容占位符 5">
            <a:extLst>
              <a:ext uri="{FF2B5EF4-FFF2-40B4-BE49-F238E27FC236}">
                <a16:creationId xmlns:a16="http://schemas.microsoft.com/office/drawing/2014/main" id="{00000000-0008-0000-0000-00001A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895249"/>
              </p:ext>
            </p:extLst>
          </p:nvPr>
        </p:nvGraphicFramePr>
        <p:xfrm>
          <a:off x="330897" y="2311636"/>
          <a:ext cx="8521253" cy="3828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50876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三、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年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11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月二手车交易车辆使用年限分析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C9CCF-84F3-437A-95B4-8040A179F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19690"/>
            <a:ext cx="8116957" cy="1352449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11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月，二手车使用年限在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3-6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年的交易量最多，占比为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38.25%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，与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月份相比下降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0.83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25.26%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，增长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0.34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7-10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24.47%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，增长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0.36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年以上占比为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12.02%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，增长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0.12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个百分点。</a:t>
            </a:r>
          </a:p>
          <a:p>
            <a:endParaRPr lang="zh-CN" altLang="en-US" dirty="0"/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1E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412120"/>
              </p:ext>
            </p:extLst>
          </p:nvPr>
        </p:nvGraphicFramePr>
        <p:xfrm>
          <a:off x="4927221" y="2697072"/>
          <a:ext cx="4216779" cy="340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000-00001E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699186"/>
              </p:ext>
            </p:extLst>
          </p:nvPr>
        </p:nvGraphicFramePr>
        <p:xfrm>
          <a:off x="355221" y="2703358"/>
          <a:ext cx="4216779" cy="340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67196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851900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月，二手车交易价格区间在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万元以下的车辆市场占比最大，为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33.17%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万元以上价格区间的二手车交易市场占比最小，为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月份，除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万以上价格区间的二手车交易量环比有所增长以外，其他价格区间交易量环比均有下降。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5C2C89B6-DCDB-4DF8-BBB1-64D6825A7B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6972255"/>
              </p:ext>
            </p:extLst>
          </p:nvPr>
        </p:nvGraphicFramePr>
        <p:xfrm>
          <a:off x="3862396" y="2534061"/>
          <a:ext cx="5127141" cy="3693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00000000-0008-0000-01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2295630"/>
              </p:ext>
            </p:extLst>
          </p:nvPr>
        </p:nvGraphicFramePr>
        <p:xfrm>
          <a:off x="-333590" y="2534061"/>
          <a:ext cx="5127141" cy="3693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34659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599" y="424070"/>
            <a:ext cx="6397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月二手乘用车交易价格区域分布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1601" y="1050546"/>
            <a:ext cx="84173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月，二手乘用车交易均价前五名的省份是，北京、辽宁、浙江、江苏、陕西。其中北京交易均价最高，为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10.50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二手乘用车交易均价最低的五个省份是，四川、宁夏、湖南、内蒙古、新疆。其中新疆的均价最低，为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DC6A9D5-15EC-44AE-96A3-9607B7D607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804850"/>
              </p:ext>
            </p:extLst>
          </p:nvPr>
        </p:nvGraphicFramePr>
        <p:xfrm>
          <a:off x="291601" y="2715611"/>
          <a:ext cx="4002104" cy="3489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267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79837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0824"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10.50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9.65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8.81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8.35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陕西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7.03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06118D5-3137-41EC-AE25-73BAE2268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00830"/>
              </p:ext>
            </p:extLst>
          </p:nvPr>
        </p:nvGraphicFramePr>
        <p:xfrm>
          <a:off x="4903252" y="2715610"/>
          <a:ext cx="4028766" cy="3523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1742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97024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9298"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省份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endParaRPr lang="zh-CN" altLang="en-US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3.55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宁夏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3.49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3.32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内蒙古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2.43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新疆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2.18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889BEC28-BF77-4277-BDBF-CE61C5D5B3DE}"/>
              </a:ext>
            </a:extLst>
          </p:cNvPr>
          <p:cNvSpPr txBox="1"/>
          <p:nvPr/>
        </p:nvSpPr>
        <p:spPr>
          <a:xfrm>
            <a:off x="1046922" y="2359170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交易均价最高</a:t>
            </a:r>
            <a:r>
              <a:rPr lang="en-US" altLang="zh-CN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A84896-4F0B-4910-8979-9ECD0AC74021}"/>
              </a:ext>
            </a:extLst>
          </p:cNvPr>
          <p:cNvSpPr txBox="1"/>
          <p:nvPr/>
        </p:nvSpPr>
        <p:spPr>
          <a:xfrm>
            <a:off x="5685966" y="2377056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交易均价最低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388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1-11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23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A2DF96F-1114-4EEB-A483-3F73DAA9B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01" y="319772"/>
            <a:ext cx="7786420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1-11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3D1268-B4D4-49EB-9B3A-CF8C2CD2F23D}"/>
              </a:ext>
            </a:extLst>
          </p:cNvPr>
          <p:cNvSpPr/>
          <p:nvPr/>
        </p:nvSpPr>
        <p:spPr>
          <a:xfrm>
            <a:off x="669851" y="1010972"/>
            <a:ext cx="7612912" cy="70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全国二手车累计交易量为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1323.6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5.01%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年，全国二手车累计交易金额为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8317.6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6.18%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CB7BE099-1794-4FE2-BB16-C442A822F4F9}"/>
              </a:ext>
            </a:extLst>
          </p:cNvPr>
          <p:cNvSpPr txBox="1"/>
          <p:nvPr/>
        </p:nvSpPr>
        <p:spPr>
          <a:xfrm>
            <a:off x="2064311" y="3429000"/>
            <a:ext cx="542411" cy="26954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3.93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E16F43-61B0-4B4C-95D6-67639CC0C180}"/>
              </a:ext>
            </a:extLst>
          </p:cNvPr>
          <p:cNvSpPr txBox="1"/>
          <p:nvPr/>
        </p:nvSpPr>
        <p:spPr>
          <a:xfrm>
            <a:off x="2090837" y="1305941"/>
            <a:ext cx="481865" cy="269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6D5069-F212-48AC-AD7A-1098BC2E66C4}"/>
              </a:ext>
            </a:extLst>
          </p:cNvPr>
          <p:cNvSpPr txBox="1"/>
          <p:nvPr/>
        </p:nvSpPr>
        <p:spPr>
          <a:xfrm>
            <a:off x="3978568" y="1945604"/>
            <a:ext cx="5934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3.89%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96F9A5-4963-4CB0-B94A-18B563090DE3}"/>
              </a:ext>
            </a:extLst>
          </p:cNvPr>
          <p:cNvSpPr txBox="1"/>
          <p:nvPr/>
        </p:nvSpPr>
        <p:spPr>
          <a:xfrm>
            <a:off x="6502699" y="3563771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5.94%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00000000-0008-0000-0100-000010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6809502"/>
              </p:ext>
            </p:extLst>
          </p:nvPr>
        </p:nvGraphicFramePr>
        <p:xfrm>
          <a:off x="152400" y="2304104"/>
          <a:ext cx="4419600" cy="3438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00000000-0008-0000-0100-00001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0021538"/>
              </p:ext>
            </p:extLst>
          </p:nvPr>
        </p:nvGraphicFramePr>
        <p:xfrm>
          <a:off x="4017651" y="2257830"/>
          <a:ext cx="5039257" cy="348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00213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33148</TotalTime>
  <Words>2822</Words>
  <Application>Microsoft Office PowerPoint</Application>
  <PresentationFormat>全屏显示(4:3)</PresentationFormat>
  <Paragraphs>509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DengXian</vt:lpstr>
      <vt:lpstr>DengXian</vt:lpstr>
      <vt:lpstr>黑体</vt:lpstr>
      <vt:lpstr>华文行楷</vt:lpstr>
      <vt:lpstr>华文新魏</vt:lpstr>
      <vt:lpstr>Arial</vt:lpstr>
      <vt:lpstr>Calibri</vt:lpstr>
      <vt:lpstr>Calibri Light</vt:lpstr>
      <vt:lpstr>Wingdings</vt:lpstr>
      <vt:lpstr>微软雅黑</vt:lpstr>
      <vt:lpstr>微软雅黑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三、2019年11月二手车交易车辆使用年限分析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五、二手车各级别轿车销量分析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一、限迁解禁跨区域流通逐渐通畅</vt:lpstr>
      <vt:lpstr>二、2018、2019年外迁情况对比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承桉 李</cp:lastModifiedBy>
  <cp:revision>3076</cp:revision>
  <dcterms:created xsi:type="dcterms:W3CDTF">2016-02-18T09:25:00Z</dcterms:created>
  <dcterms:modified xsi:type="dcterms:W3CDTF">2020-01-08T04:52:53Z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